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Lst>
  <p:sldSz cy="42794225" cx="30267275"/>
  <p:notesSz cx="7004050" cy="92900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479">
          <p15:clr>
            <a:srgbClr val="A4A3A4"/>
          </p15:clr>
        </p15:guide>
        <p15:guide id="2" pos="9533">
          <p15:clr>
            <a:srgbClr val="A4A3A4"/>
          </p15:clr>
        </p15:guide>
      </p15:sldGuideLst>
    </p:ext>
    <p:ext uri="http://customooxmlschemas.google.com/">
      <go:slidesCustomData xmlns:go="http://customooxmlschemas.google.com/" r:id="rId7" roundtripDataSignature="AMtx7mgLTfLBlFbh5W0DQp6C0VYfPPmC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3479" orient="horz"/>
        <p:guide pos="9533"/>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 name="Google Shape;29;p1:notes"/>
          <p:cNvSpPr/>
          <p:nvPr>
            <p:ph idx="2" type="sldImg"/>
          </p:nvPr>
        </p:nvSpPr>
        <p:spPr>
          <a:xfrm>
            <a:off x="2270125" y="696913"/>
            <a:ext cx="2463800" cy="3482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1" name="Shape 11"/>
        <p:cNvGrpSpPr/>
        <p:nvPr/>
      </p:nvGrpSpPr>
      <p:grpSpPr>
        <a:xfrm>
          <a:off x="0" y="0"/>
          <a:ext cx="0" cy="0"/>
          <a:chOff x="0" y="0"/>
          <a:chExt cx="0" cy="0"/>
        </a:xfrm>
      </p:grpSpPr>
      <p:sp>
        <p:nvSpPr>
          <p:cNvPr id="12" name="Google Shape;12;p3"/>
          <p:cNvSpPr/>
          <p:nvPr/>
        </p:nvSpPr>
        <p:spPr>
          <a:xfrm>
            <a:off x="29426516" y="0"/>
            <a:ext cx="840758" cy="42794237"/>
          </a:xfrm>
          <a:prstGeom prst="rect">
            <a:avLst/>
          </a:prstGeom>
          <a:solidFill>
            <a:srgbClr val="A8CAEE"/>
          </a:solidFill>
          <a:ln>
            <a:noFill/>
          </a:ln>
        </p:spPr>
        <p:txBody>
          <a:bodyPr anchorCtr="0" anchor="ctr" bIns="43475" lIns="86950" spcFirstLastPara="1" rIns="86950" wrap="square" tIns="43475">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sp>
        <p:nvSpPr>
          <p:cNvPr id="13" name="Google Shape;13;p3"/>
          <p:cNvSpPr/>
          <p:nvPr/>
        </p:nvSpPr>
        <p:spPr>
          <a:xfrm>
            <a:off x="0" y="0"/>
            <a:ext cx="840758" cy="42794237"/>
          </a:xfrm>
          <a:prstGeom prst="rect">
            <a:avLst/>
          </a:prstGeom>
          <a:solidFill>
            <a:srgbClr val="A8CAEE"/>
          </a:solidFill>
          <a:ln>
            <a:noFill/>
          </a:ln>
        </p:spPr>
        <p:txBody>
          <a:bodyPr anchorCtr="0" anchor="ctr" bIns="43475" lIns="86950" spcFirstLastPara="1" rIns="86950" wrap="square" tIns="43475">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sp>
        <p:nvSpPr>
          <p:cNvPr id="14" name="Google Shape;14;p3"/>
          <p:cNvSpPr/>
          <p:nvPr/>
        </p:nvSpPr>
        <p:spPr>
          <a:xfrm>
            <a:off x="0" y="0"/>
            <a:ext cx="30267274" cy="5349279"/>
          </a:xfrm>
          <a:prstGeom prst="rect">
            <a:avLst/>
          </a:prstGeom>
          <a:solidFill>
            <a:srgbClr val="1B2640"/>
          </a:solidFill>
          <a:ln>
            <a:noFill/>
          </a:ln>
        </p:spPr>
        <p:txBody>
          <a:bodyPr anchorCtr="0" anchor="ctr" bIns="43475" lIns="86950" spcFirstLastPara="1" rIns="86950" wrap="square" tIns="43475">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sp>
        <p:nvSpPr>
          <p:cNvPr id="15" name="Google Shape;15;p3"/>
          <p:cNvSpPr/>
          <p:nvPr/>
        </p:nvSpPr>
        <p:spPr>
          <a:xfrm>
            <a:off x="0" y="37444959"/>
            <a:ext cx="30267274" cy="5349279"/>
          </a:xfrm>
          <a:prstGeom prst="rect">
            <a:avLst/>
          </a:prstGeom>
          <a:solidFill>
            <a:srgbClr val="90A4D1"/>
          </a:solidFill>
          <a:ln>
            <a:noFill/>
          </a:ln>
        </p:spPr>
        <p:txBody>
          <a:bodyPr anchorCtr="0" anchor="ctr" bIns="43475" lIns="86950" spcFirstLastPara="1" rIns="86950" wrap="square" tIns="43475">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sp>
        <p:nvSpPr>
          <p:cNvPr id="16" name="Google Shape;16;p3"/>
          <p:cNvSpPr/>
          <p:nvPr/>
        </p:nvSpPr>
        <p:spPr>
          <a:xfrm>
            <a:off x="-12611365" y="0"/>
            <a:ext cx="11770607" cy="42794237"/>
          </a:xfrm>
          <a:prstGeom prst="rect">
            <a:avLst/>
          </a:prstGeom>
          <a:solidFill>
            <a:srgbClr val="C4CBD6"/>
          </a:solidFill>
          <a:ln>
            <a:noFill/>
          </a:ln>
        </p:spPr>
        <p:txBody>
          <a:bodyPr anchorCtr="0" anchor="t" bIns="217425" lIns="217425" spcFirstLastPara="1" rIns="217425" wrap="square" tIns="217425">
            <a:noAutofit/>
          </a:bodyPr>
          <a:lstStyle/>
          <a:p>
            <a:pPr indent="0" lvl="0" marL="0" marR="0" rtl="0" algn="l">
              <a:lnSpc>
                <a:spcPct val="100000"/>
              </a:lnSpc>
              <a:spcBef>
                <a:spcPts val="0"/>
              </a:spcBef>
              <a:spcAft>
                <a:spcPts val="0"/>
              </a:spcAft>
              <a:buClr>
                <a:srgbClr val="000000"/>
              </a:buClr>
              <a:buSzPts val="8800"/>
              <a:buFont typeface="Arial"/>
              <a:buNone/>
            </a:pPr>
            <a:r>
              <a:rPr b="0" i="0" lang="en-US" sz="8800" u="none" cap="none" strike="noStrike">
                <a:solidFill>
                  <a:srgbClr val="7F7F7F"/>
                </a:solidFill>
                <a:latin typeface="Calibri"/>
                <a:ea typeface="Calibri"/>
                <a:cs typeface="Calibri"/>
                <a:sym typeface="Calibri"/>
              </a:rPr>
              <a:t>Poster Print Size:</a:t>
            </a:r>
            <a:endParaRPr b="0" i="0" sz="8800" u="none" cap="none" strike="noStrike">
              <a:solidFill>
                <a:srgbClr val="7F7F7F"/>
              </a:solidFill>
              <a:latin typeface="Calibri"/>
              <a:ea typeface="Calibri"/>
              <a:cs typeface="Calibri"/>
              <a:sym typeface="Calibri"/>
            </a:endParaRPr>
          </a:p>
          <a:p>
            <a:pPr indent="0" lvl="0" marL="0" marR="0" rtl="0" algn="l">
              <a:lnSpc>
                <a:spcPct val="100000"/>
              </a:lnSpc>
              <a:spcBef>
                <a:spcPts val="2282"/>
              </a:spcBef>
              <a:spcAft>
                <a:spcPts val="0"/>
              </a:spcAft>
              <a:buClr>
                <a:srgbClr val="000000"/>
              </a:buClr>
              <a:buSzPts val="6000"/>
              <a:buFont typeface="Arial"/>
              <a:buNone/>
            </a:pPr>
            <a:r>
              <a:rPr b="0" i="0" lang="en-US" sz="6000" u="none" cap="none" strike="noStrike">
                <a:solidFill>
                  <a:srgbClr val="7F7F7F"/>
                </a:solidFill>
                <a:latin typeface="Calibri"/>
                <a:ea typeface="Calibri"/>
                <a:cs typeface="Calibri"/>
                <a:sym typeface="Calibri"/>
              </a:rPr>
              <a:t>This poster template is set up for A0 international paper size of 1189 mm x 841 mm (46.8” high by 33.1” wide). It can be printed at 70.6% for an A1 poster of 841 mm x 594 mm.</a:t>
            </a:r>
            <a:endParaRPr b="0" i="0" sz="6000" u="none" cap="none" strike="noStrike">
              <a:solidFill>
                <a:srgbClr val="7F7F7F"/>
              </a:solidFill>
              <a:latin typeface="Calibri"/>
              <a:ea typeface="Calibri"/>
              <a:cs typeface="Calibri"/>
              <a:sym typeface="Calibri"/>
            </a:endParaRPr>
          </a:p>
          <a:p>
            <a:pPr indent="0" lvl="0" marL="0" marR="0" rtl="0" algn="l">
              <a:lnSpc>
                <a:spcPct val="100000"/>
              </a:lnSpc>
              <a:spcBef>
                <a:spcPts val="2282"/>
              </a:spcBef>
              <a:spcAft>
                <a:spcPts val="0"/>
              </a:spcAft>
              <a:buClr>
                <a:srgbClr val="000000"/>
              </a:buClr>
              <a:buSzPts val="8800"/>
              <a:buFont typeface="Arial"/>
              <a:buNone/>
            </a:pPr>
            <a:r>
              <a:rPr b="0" i="0" lang="en-US" sz="8800" u="none" cap="none" strike="noStrike">
                <a:solidFill>
                  <a:srgbClr val="7F7F7F"/>
                </a:solidFill>
                <a:latin typeface="Calibri"/>
                <a:ea typeface="Calibri"/>
                <a:cs typeface="Calibri"/>
                <a:sym typeface="Calibri"/>
              </a:rPr>
              <a:t>Placeholders: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282"/>
              </a:spcBef>
              <a:spcAft>
                <a:spcPts val="0"/>
              </a:spcAft>
              <a:buClr>
                <a:srgbClr val="000000"/>
              </a:buClr>
              <a:buSzPts val="6000"/>
              <a:buFont typeface="Arial"/>
              <a:buNone/>
            </a:pPr>
            <a:r>
              <a:rPr b="0" i="0" lang="en-US" sz="60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282"/>
              </a:spcBef>
              <a:spcAft>
                <a:spcPts val="0"/>
              </a:spcAft>
              <a:buClr>
                <a:srgbClr val="000000"/>
              </a:buClr>
              <a:buSzPts val="8800"/>
              <a:buFont typeface="Arial"/>
              <a:buNone/>
            </a:pPr>
            <a:r>
              <a:rPr b="0" i="0" lang="en-US" sz="8800" u="none" cap="none" strike="noStrike">
                <a:solidFill>
                  <a:srgbClr val="7F7F7F"/>
                </a:solidFill>
                <a:latin typeface="Calibri"/>
                <a:ea typeface="Calibri"/>
                <a:cs typeface="Calibri"/>
                <a:sym typeface="Calibri"/>
              </a:rPr>
              <a:t>Image Quality: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282"/>
              </a:spcBef>
              <a:spcAft>
                <a:spcPts val="0"/>
              </a:spcAft>
              <a:buClr>
                <a:srgbClr val="000000"/>
              </a:buClr>
              <a:buSzPts val="6000"/>
              <a:buFont typeface="Arial"/>
              <a:buNone/>
            </a:pPr>
            <a:r>
              <a:rPr b="0" i="0" lang="en-US" sz="6000" u="none" cap="none" strike="noStrike">
                <a:solidFill>
                  <a:srgbClr val="7F7F7F"/>
                </a:solidFill>
                <a:latin typeface="Calibri"/>
                <a:ea typeface="Calibri"/>
                <a:cs typeface="Calibri"/>
                <a:sym typeface="Calibri"/>
              </a:rPr>
              <a:t>You can place digital photos or logo art in your poster file by selecting the </a:t>
            </a:r>
            <a:r>
              <a:rPr b="1" i="0" lang="en-US" sz="6000" u="none" cap="none" strike="noStrike">
                <a:solidFill>
                  <a:srgbClr val="7F7F7F"/>
                </a:solidFill>
                <a:latin typeface="Calibri"/>
                <a:ea typeface="Calibri"/>
                <a:cs typeface="Calibri"/>
                <a:sym typeface="Calibri"/>
              </a:rPr>
              <a:t>Insert, Picture</a:t>
            </a:r>
            <a:r>
              <a:rPr b="0" i="0" lang="en-US" sz="60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6000" u="none" cap="none" strike="noStrike">
                <a:solidFill>
                  <a:srgbClr val="7F7F7F"/>
                </a:solidFill>
                <a:latin typeface="Calibri"/>
                <a:ea typeface="Calibri"/>
                <a:cs typeface="Calibri"/>
                <a:sym typeface="Calibri"/>
              </a:rPr>
              <a:t>150-200 pixels per inch in their final printed size</a:t>
            </a:r>
            <a:r>
              <a:rPr b="0" i="0" lang="en-US" sz="60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282"/>
              </a:spcBef>
              <a:spcAft>
                <a:spcPts val="0"/>
              </a:spcAft>
              <a:buClr>
                <a:srgbClr val="000000"/>
              </a:buClr>
              <a:buSzPts val="6000"/>
              <a:buFont typeface="Arial"/>
              <a:buNone/>
            </a:pPr>
            <a:r>
              <a:rPr b="0" i="0" lang="en-US" sz="60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282"/>
              </a:spcBef>
              <a:spcAft>
                <a:spcPts val="0"/>
              </a:spcAft>
              <a:buClr>
                <a:srgbClr val="000000"/>
              </a:buClr>
              <a:buSzPts val="6000"/>
              <a:buFont typeface="Arial"/>
              <a:buNone/>
            </a:pPr>
            <a:r>
              <a:rPr b="0" i="0" lang="en-US" sz="60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2282"/>
              </a:spcBef>
              <a:spcAft>
                <a:spcPts val="0"/>
              </a:spcAft>
              <a:buClr>
                <a:srgbClr val="000000"/>
              </a:buClr>
              <a:buSzPts val="4400"/>
              <a:buFont typeface="Arial"/>
              <a:buNone/>
            </a:pPr>
            <a:br>
              <a:rPr b="0" i="0" lang="en-US" sz="4400" u="none" cap="none" strike="noStrike">
                <a:solidFill>
                  <a:srgbClr val="7F7F7F"/>
                </a:solidFill>
                <a:latin typeface="Calibri"/>
                <a:ea typeface="Calibri"/>
                <a:cs typeface="Calibri"/>
                <a:sym typeface="Calibri"/>
              </a:rPr>
            </a:br>
            <a:r>
              <a:rPr b="0" i="0" lang="en-US" sz="4400" u="none" cap="none" strike="noStrike">
                <a:solidFill>
                  <a:srgbClr val="7F7F7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grpSp>
        <p:nvGrpSpPr>
          <p:cNvPr id="17" name="Google Shape;17;p3"/>
          <p:cNvGrpSpPr/>
          <p:nvPr/>
        </p:nvGrpSpPr>
        <p:grpSpPr>
          <a:xfrm>
            <a:off x="31108035" y="0"/>
            <a:ext cx="11770607" cy="42794237"/>
            <a:chOff x="33832800" y="0"/>
            <a:chExt cx="12801600" cy="43891199"/>
          </a:xfrm>
        </p:grpSpPr>
        <p:sp>
          <p:nvSpPr>
            <p:cNvPr id="18" name="Google Shape;18;p3"/>
            <p:cNvSpPr/>
            <p:nvPr/>
          </p:nvSpPr>
          <p:spPr>
            <a:xfrm>
              <a:off x="33832800" y="0"/>
              <a:ext cx="12801600" cy="43891199"/>
            </a:xfrm>
            <a:prstGeom prst="rect">
              <a:avLst/>
            </a:prstGeom>
            <a:solidFill>
              <a:srgbClr val="C4CBD6"/>
            </a:solidFill>
            <a:ln>
              <a:noFill/>
            </a:ln>
          </p:spPr>
          <p:txBody>
            <a:bodyPr anchorCtr="0" anchor="t" bIns="228600" lIns="228600" spcFirstLastPara="1" rIns="228600" wrap="square" tIns="228600">
              <a:noAutofit/>
            </a:bodyPr>
            <a:lstStyle/>
            <a:p>
              <a:pPr indent="0" lvl="0" marL="0" marR="0" rtl="0" algn="l">
                <a:lnSpc>
                  <a:spcPct val="100000"/>
                </a:lnSpc>
                <a:spcBef>
                  <a:spcPts val="0"/>
                </a:spcBef>
                <a:spcAft>
                  <a:spcPts val="0"/>
                </a:spcAft>
                <a:buClr>
                  <a:srgbClr val="000000"/>
                </a:buClr>
                <a:buSzPts val="8800"/>
                <a:buFont typeface="Arial"/>
                <a:buNone/>
              </a:pPr>
              <a:r>
                <a:rPr b="0" i="0" lang="en-US" sz="8800" u="none" cap="none" strike="noStrike">
                  <a:solidFill>
                    <a:srgbClr val="62748F"/>
                  </a:solidFill>
                  <a:latin typeface="Calibri"/>
                  <a:ea typeface="Calibri"/>
                  <a:cs typeface="Calibri"/>
                  <a:sym typeface="Calibri"/>
                </a:rPr>
                <a:t>Change Color Theme:</a:t>
              </a:r>
              <a:endParaRPr b="0" i="0" sz="8800" u="none" cap="none" strike="noStrike">
                <a:solidFill>
                  <a:srgbClr val="62748F"/>
                </a:solidFill>
                <a:latin typeface="Calibri"/>
                <a:ea typeface="Calibri"/>
                <a:cs typeface="Calibri"/>
                <a:sym typeface="Calibri"/>
              </a:endParaRPr>
            </a:p>
            <a:p>
              <a:pPr indent="0" lvl="0" marL="0" marR="0" rtl="0" algn="l">
                <a:lnSpc>
                  <a:spcPct val="100000"/>
                </a:lnSpc>
                <a:spcBef>
                  <a:spcPts val="2282"/>
                </a:spcBef>
                <a:spcAft>
                  <a:spcPts val="0"/>
                </a:spcAft>
                <a:buClr>
                  <a:srgbClr val="000000"/>
                </a:buClr>
                <a:buSzPts val="6000"/>
                <a:buFont typeface="Arial"/>
                <a:buNone/>
              </a:pPr>
              <a:r>
                <a:rPr b="0" i="0" lang="en-US" sz="6000" u="none" cap="none" strike="noStrike">
                  <a:solidFill>
                    <a:srgbClr val="62748F"/>
                  </a:solidFill>
                  <a:latin typeface="Calibri"/>
                  <a:ea typeface="Calibri"/>
                  <a:cs typeface="Calibri"/>
                  <a:sym typeface="Calibri"/>
                </a:rPr>
                <a:t>This template is designed to use the built-in color themes in the newer versions of PowerPoint.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282"/>
                </a:spcBef>
                <a:spcAft>
                  <a:spcPts val="0"/>
                </a:spcAft>
                <a:buClr>
                  <a:srgbClr val="000000"/>
                </a:buClr>
                <a:buSzPts val="6000"/>
                <a:buFont typeface="Arial"/>
                <a:buNone/>
              </a:pPr>
              <a:r>
                <a:rPr b="0" i="0" lang="en-US" sz="6000" u="none" cap="none" strike="noStrike">
                  <a:solidFill>
                    <a:srgbClr val="62748F"/>
                  </a:solidFill>
                  <a:latin typeface="Calibri"/>
                  <a:ea typeface="Calibri"/>
                  <a:cs typeface="Calibri"/>
                  <a:sym typeface="Calibri"/>
                </a:rPr>
                <a:t>To change the color theme, select the </a:t>
              </a:r>
              <a:r>
                <a:rPr b="1" i="0" lang="en-US" sz="6000" u="none" cap="none" strike="noStrike">
                  <a:solidFill>
                    <a:srgbClr val="62748F"/>
                  </a:solidFill>
                  <a:latin typeface="Calibri"/>
                  <a:ea typeface="Calibri"/>
                  <a:cs typeface="Calibri"/>
                  <a:sym typeface="Calibri"/>
                </a:rPr>
                <a:t>Design</a:t>
              </a:r>
              <a:r>
                <a:rPr b="0" i="0" lang="en-US" sz="6000" u="none" cap="none" strike="noStrike">
                  <a:solidFill>
                    <a:srgbClr val="62748F"/>
                  </a:solidFill>
                  <a:latin typeface="Calibri"/>
                  <a:ea typeface="Calibri"/>
                  <a:cs typeface="Calibri"/>
                  <a:sym typeface="Calibri"/>
                </a:rPr>
                <a:t> tab, then select the </a:t>
              </a:r>
              <a:r>
                <a:rPr b="1" i="0" lang="en-US" sz="6000" u="none" cap="none" strike="noStrike">
                  <a:solidFill>
                    <a:srgbClr val="62748F"/>
                  </a:solidFill>
                  <a:latin typeface="Calibri"/>
                  <a:ea typeface="Calibri"/>
                  <a:cs typeface="Calibri"/>
                  <a:sym typeface="Calibri"/>
                </a:rPr>
                <a:t>Colors</a:t>
              </a:r>
              <a:r>
                <a:rPr b="0" i="0" lang="en-US" sz="6000" u="none" cap="none" strike="noStrike">
                  <a:solidFill>
                    <a:srgbClr val="62748F"/>
                  </a:solidFill>
                  <a:latin typeface="Calibri"/>
                  <a:ea typeface="Calibri"/>
                  <a:cs typeface="Calibri"/>
                  <a:sym typeface="Calibri"/>
                </a:rPr>
                <a:t> drop-down 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282"/>
                </a:spcBef>
                <a:spcAft>
                  <a:spcPts val="0"/>
                </a:spcAft>
                <a:buClr>
                  <a:srgbClr val="000000"/>
                </a:buClr>
                <a:buSzPts val="6000"/>
                <a:buFont typeface="Arial"/>
                <a:buNone/>
              </a:pPr>
              <a:r>
                <a:t/>
              </a:r>
              <a:endParaRPr b="0" i="0" sz="6000" u="none" cap="none" strike="noStrike">
                <a:solidFill>
                  <a:srgbClr val="62748F"/>
                </a:solidFill>
                <a:latin typeface="Calibri"/>
                <a:ea typeface="Calibri"/>
                <a:cs typeface="Calibri"/>
                <a:sym typeface="Calibri"/>
              </a:endParaRPr>
            </a:p>
            <a:p>
              <a:pPr indent="0" lvl="0" marL="0" marR="0" rtl="0" algn="l">
                <a:lnSpc>
                  <a:spcPct val="100000"/>
                </a:lnSpc>
                <a:spcBef>
                  <a:spcPts val="2282"/>
                </a:spcBef>
                <a:spcAft>
                  <a:spcPts val="0"/>
                </a:spcAft>
                <a:buClr>
                  <a:srgbClr val="000000"/>
                </a:buClr>
                <a:buSzPts val="6000"/>
                <a:buFont typeface="Arial"/>
                <a:buNone/>
              </a:pPr>
              <a:r>
                <a:t/>
              </a:r>
              <a:endParaRPr b="0" i="0" sz="6000" u="none" cap="none" strike="noStrike">
                <a:solidFill>
                  <a:srgbClr val="62748F"/>
                </a:solidFill>
                <a:latin typeface="Calibri"/>
                <a:ea typeface="Calibri"/>
                <a:cs typeface="Calibri"/>
                <a:sym typeface="Calibri"/>
              </a:endParaRPr>
            </a:p>
            <a:p>
              <a:pPr indent="0" lvl="0" marL="0" marR="0" rtl="0" algn="l">
                <a:lnSpc>
                  <a:spcPct val="100000"/>
                </a:lnSpc>
                <a:spcBef>
                  <a:spcPts val="2282"/>
                </a:spcBef>
                <a:spcAft>
                  <a:spcPts val="0"/>
                </a:spcAft>
                <a:buClr>
                  <a:srgbClr val="000000"/>
                </a:buClr>
                <a:buSzPts val="6000"/>
                <a:buFont typeface="Arial"/>
                <a:buNone/>
              </a:pPr>
              <a:r>
                <a:t/>
              </a:r>
              <a:endParaRPr b="0" i="0" sz="6000" u="none" cap="none" strike="noStrike">
                <a:solidFill>
                  <a:srgbClr val="62748F"/>
                </a:solidFill>
                <a:latin typeface="Calibri"/>
                <a:ea typeface="Calibri"/>
                <a:cs typeface="Calibri"/>
                <a:sym typeface="Calibri"/>
              </a:endParaRPr>
            </a:p>
            <a:p>
              <a:pPr indent="0" lvl="0" marL="0" marR="0" rtl="0" algn="l">
                <a:lnSpc>
                  <a:spcPct val="100000"/>
                </a:lnSpc>
                <a:spcBef>
                  <a:spcPts val="2282"/>
                </a:spcBef>
                <a:spcAft>
                  <a:spcPts val="0"/>
                </a:spcAft>
                <a:buClr>
                  <a:srgbClr val="000000"/>
                </a:buClr>
                <a:buSzPts val="6000"/>
                <a:buFont typeface="Arial"/>
                <a:buNone/>
              </a:pPr>
              <a:r>
                <a:t/>
              </a:r>
              <a:endParaRPr b="0" i="0" sz="6000" u="none" cap="none" strike="noStrike">
                <a:solidFill>
                  <a:srgbClr val="62748F"/>
                </a:solidFill>
                <a:latin typeface="Calibri"/>
                <a:ea typeface="Calibri"/>
                <a:cs typeface="Calibri"/>
                <a:sym typeface="Calibri"/>
              </a:endParaRPr>
            </a:p>
            <a:p>
              <a:pPr indent="0" lvl="0" marL="0" marR="0" rtl="0" algn="l">
                <a:lnSpc>
                  <a:spcPct val="100000"/>
                </a:lnSpc>
                <a:spcBef>
                  <a:spcPts val="2282"/>
                </a:spcBef>
                <a:spcAft>
                  <a:spcPts val="0"/>
                </a:spcAft>
                <a:buClr>
                  <a:srgbClr val="000000"/>
                </a:buClr>
                <a:buSzPts val="6000"/>
                <a:buFont typeface="Arial"/>
                <a:buNone/>
              </a:pPr>
              <a:r>
                <a:t/>
              </a:r>
              <a:endParaRPr b="0" i="0" sz="6000" u="none" cap="none" strike="noStrike">
                <a:solidFill>
                  <a:srgbClr val="62748F"/>
                </a:solidFill>
                <a:latin typeface="Calibri"/>
                <a:ea typeface="Calibri"/>
                <a:cs typeface="Calibri"/>
                <a:sym typeface="Calibri"/>
              </a:endParaRPr>
            </a:p>
            <a:p>
              <a:pPr indent="0" lvl="0" marL="0" marR="0" rtl="0" algn="l">
                <a:lnSpc>
                  <a:spcPct val="100000"/>
                </a:lnSpc>
                <a:spcBef>
                  <a:spcPts val="2282"/>
                </a:spcBef>
                <a:spcAft>
                  <a:spcPts val="0"/>
                </a:spcAft>
                <a:buClr>
                  <a:srgbClr val="000000"/>
                </a:buClr>
                <a:buSzPts val="6000"/>
                <a:buFont typeface="Arial"/>
                <a:buNone/>
              </a:pPr>
              <a:r>
                <a:t/>
              </a:r>
              <a:endParaRPr b="0" i="0" sz="6000" u="none" cap="none" strike="noStrike">
                <a:solidFill>
                  <a:srgbClr val="62748F"/>
                </a:solidFill>
                <a:latin typeface="Calibri"/>
                <a:ea typeface="Calibri"/>
                <a:cs typeface="Calibri"/>
                <a:sym typeface="Calibri"/>
              </a:endParaRPr>
            </a:p>
            <a:p>
              <a:pPr indent="0" lvl="0" marL="0" marR="0" rtl="0" algn="l">
                <a:lnSpc>
                  <a:spcPct val="100000"/>
                </a:lnSpc>
                <a:spcBef>
                  <a:spcPts val="2282"/>
                </a:spcBef>
                <a:spcAft>
                  <a:spcPts val="0"/>
                </a:spcAft>
                <a:buClr>
                  <a:srgbClr val="000000"/>
                </a:buClr>
                <a:buSzPts val="6000"/>
                <a:buFont typeface="Arial"/>
                <a:buNone/>
              </a:pPr>
              <a:r>
                <a:t/>
              </a:r>
              <a:endParaRPr b="0" i="0" sz="6000" u="none" cap="none" strike="noStrike">
                <a:solidFill>
                  <a:srgbClr val="62748F"/>
                </a:solidFill>
                <a:latin typeface="Calibri"/>
                <a:ea typeface="Calibri"/>
                <a:cs typeface="Calibri"/>
                <a:sym typeface="Calibri"/>
              </a:endParaRPr>
            </a:p>
            <a:p>
              <a:pPr indent="0" lvl="0" marL="0" marR="0" rtl="0" algn="l">
                <a:lnSpc>
                  <a:spcPct val="100000"/>
                </a:lnSpc>
                <a:spcBef>
                  <a:spcPts val="2282"/>
                </a:spcBef>
                <a:spcAft>
                  <a:spcPts val="0"/>
                </a:spcAft>
                <a:buClr>
                  <a:srgbClr val="000000"/>
                </a:buClr>
                <a:buSzPts val="6000"/>
                <a:buFont typeface="Arial"/>
                <a:buNone/>
              </a:pPr>
              <a:r>
                <a:t/>
              </a:r>
              <a:endParaRPr b="0" i="0" sz="6000" u="none" cap="none" strike="noStrike">
                <a:solidFill>
                  <a:srgbClr val="62748F"/>
                </a:solidFill>
                <a:latin typeface="Calibri"/>
                <a:ea typeface="Calibri"/>
                <a:cs typeface="Calibri"/>
                <a:sym typeface="Calibri"/>
              </a:endParaRPr>
            </a:p>
            <a:p>
              <a:pPr indent="0" lvl="0" marL="0" marR="0" rtl="0" algn="l">
                <a:lnSpc>
                  <a:spcPct val="100000"/>
                </a:lnSpc>
                <a:spcBef>
                  <a:spcPts val="2282"/>
                </a:spcBef>
                <a:spcAft>
                  <a:spcPts val="0"/>
                </a:spcAft>
                <a:buClr>
                  <a:srgbClr val="000000"/>
                </a:buClr>
                <a:buSzPts val="6000"/>
                <a:buFont typeface="Arial"/>
                <a:buNone/>
              </a:pPr>
              <a:r>
                <a:t/>
              </a:r>
              <a:endParaRPr b="0" i="0" sz="6000" u="none" cap="none" strike="noStrike">
                <a:solidFill>
                  <a:srgbClr val="62748F"/>
                </a:solidFill>
                <a:latin typeface="Calibri"/>
                <a:ea typeface="Calibri"/>
                <a:cs typeface="Calibri"/>
                <a:sym typeface="Calibri"/>
              </a:endParaRPr>
            </a:p>
            <a:p>
              <a:pPr indent="0" lvl="0" marL="0" marR="0" rtl="0" algn="l">
                <a:lnSpc>
                  <a:spcPct val="100000"/>
                </a:lnSpc>
                <a:spcBef>
                  <a:spcPts val="2282"/>
                </a:spcBef>
                <a:spcAft>
                  <a:spcPts val="0"/>
                </a:spcAft>
                <a:buClr>
                  <a:srgbClr val="000000"/>
                </a:buClr>
                <a:buSzPts val="6000"/>
                <a:buFont typeface="Arial"/>
                <a:buNone/>
              </a:pPr>
              <a:r>
                <a:rPr b="0" i="0" lang="en-US" sz="6000" u="none" cap="none" strike="noStrike">
                  <a:solidFill>
                    <a:srgbClr val="62748F"/>
                  </a:solidFill>
                  <a:latin typeface="Calibri"/>
                  <a:ea typeface="Calibri"/>
                  <a:cs typeface="Calibri"/>
                  <a:sym typeface="Calibri"/>
                </a:rPr>
                <a:t>The default color theme for this template is “Office”, so you can always return to that after trying some of the alternatives.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282"/>
                </a:spcBef>
                <a:spcAft>
                  <a:spcPts val="0"/>
                </a:spcAft>
                <a:buClr>
                  <a:srgbClr val="000000"/>
                </a:buClr>
                <a:buSzPts val="8800"/>
                <a:buFont typeface="Arial"/>
                <a:buNone/>
              </a:pPr>
              <a:r>
                <a:rPr b="0" i="0" lang="en-US" sz="8800" u="none" cap="none" strike="noStrike">
                  <a:solidFill>
                    <a:srgbClr val="62748F"/>
                  </a:solidFill>
                  <a:latin typeface="Calibri"/>
                  <a:ea typeface="Calibri"/>
                  <a:cs typeface="Calibri"/>
                  <a:sym typeface="Calibri"/>
                </a:rPr>
                <a:t>Printing Your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282"/>
                </a:spcBef>
                <a:spcAft>
                  <a:spcPts val="0"/>
                </a:spcAft>
                <a:buClr>
                  <a:srgbClr val="000000"/>
                </a:buClr>
                <a:buSzPts val="6000"/>
                <a:buFont typeface="Arial"/>
                <a:buNone/>
              </a:pPr>
              <a:r>
                <a:rPr b="0" i="0" lang="en-US" sz="6000" u="none" cap="none" strike="noStrike">
                  <a:solidFill>
                    <a:srgbClr val="62748F"/>
                  </a:solidFill>
                  <a:latin typeface="Calibri"/>
                  <a:ea typeface="Calibri"/>
                  <a:cs typeface="Calibri"/>
                  <a:sym typeface="Calibri"/>
                </a:rPr>
                <a:t>Once your poster file is ready, visit </a:t>
              </a:r>
              <a:r>
                <a:rPr b="1" i="0" lang="en-US" sz="6000" u="none" cap="none" strike="noStrike">
                  <a:solidFill>
                    <a:srgbClr val="62748F"/>
                  </a:solidFill>
                  <a:latin typeface="Calibri"/>
                  <a:ea typeface="Calibri"/>
                  <a:cs typeface="Calibri"/>
                  <a:sym typeface="Calibri"/>
                </a:rPr>
                <a:t>www.genigraphics.com</a:t>
              </a:r>
              <a:r>
                <a:rPr b="0" i="0" lang="en-US" sz="6000" u="none" cap="none" strike="noStrike">
                  <a:solidFill>
                    <a:srgbClr val="62748F"/>
                  </a:solidFill>
                  <a:latin typeface="Calibri"/>
                  <a:ea typeface="Calibri"/>
                  <a:cs typeface="Calibri"/>
                  <a:sym typeface="Calibri"/>
                </a:rPr>
                <a:t> to order a high-quality, affordable poster print. Every order receives a free design review and we can delivery as fast as next business day within the US and Canada.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282"/>
                </a:spcBef>
                <a:spcAft>
                  <a:spcPts val="0"/>
                </a:spcAft>
                <a:buClr>
                  <a:srgbClr val="000000"/>
                </a:buClr>
                <a:buSzPts val="6000"/>
                <a:buFont typeface="Arial"/>
                <a:buNone/>
              </a:pPr>
              <a:r>
                <a:rPr b="0" i="0" lang="en-US" sz="6000" u="none" cap="none" strike="noStrike">
                  <a:solidFill>
                    <a:srgbClr val="62748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282"/>
                </a:spcBef>
                <a:spcAft>
                  <a:spcPts val="0"/>
                </a:spcAft>
                <a:buClr>
                  <a:srgbClr val="000000"/>
                </a:buClr>
                <a:buSzPts val="6000"/>
                <a:buFont typeface="Arial"/>
                <a:buNone/>
              </a:pPr>
              <a:r>
                <a:t/>
              </a:r>
              <a:endParaRPr b="0" i="0" sz="6000" u="none" cap="none" strike="noStrike">
                <a:solidFill>
                  <a:srgbClr val="62748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62748F"/>
                  </a:solidFill>
                  <a:latin typeface="Calibri"/>
                  <a:ea typeface="Calibri"/>
                  <a:cs typeface="Calibri"/>
                  <a:sym typeface="Calibri"/>
                </a:rPr>
                <a:t>US and Canada:  1-800-790-4001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62748F"/>
                  </a:solidFill>
                  <a:latin typeface="Calibri"/>
                  <a:ea typeface="Calibri"/>
                  <a:cs typeface="Calibri"/>
                  <a:sym typeface="Calibri"/>
                </a:rPr>
                <a:t>International: +(1) 913-441-1410</a:t>
              </a:r>
              <a:br>
                <a:rPr b="0" i="0" lang="en-US" sz="6000" u="none" cap="none" strike="noStrike">
                  <a:solidFill>
                    <a:srgbClr val="62748F"/>
                  </a:solidFill>
                  <a:latin typeface="Calibri"/>
                  <a:ea typeface="Calibri"/>
                  <a:cs typeface="Calibri"/>
                  <a:sym typeface="Calibri"/>
                </a:rPr>
              </a:br>
              <a:r>
                <a:rPr b="0" i="0" lang="en-US" sz="6000" u="none" cap="none" strike="noStrike">
                  <a:solidFill>
                    <a:srgbClr val="62748F"/>
                  </a:solidFill>
                  <a:latin typeface="Calibri"/>
                  <a:ea typeface="Calibri"/>
                  <a:cs typeface="Calibri"/>
                  <a:sym typeface="Calibri"/>
                </a:rPr>
                <a:t>Email: info@genigraphics.com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br>
                <a:rPr b="0" i="0" lang="en-US" sz="4400" u="none" cap="none" strike="noStrike">
                  <a:solidFill>
                    <a:srgbClr val="62748F"/>
                  </a:solidFill>
                  <a:latin typeface="Calibri"/>
                  <a:ea typeface="Calibri"/>
                  <a:cs typeface="Calibri"/>
                  <a:sym typeface="Calibri"/>
                </a:rPr>
              </a:br>
              <a:r>
                <a:rPr b="0" i="0" lang="en-US" sz="4400" u="none" cap="none" strike="noStrike">
                  <a:solidFill>
                    <a:srgbClr val="62748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pic>
          <p:nvPicPr>
            <p:cNvPr id="19" name="Google Shape;19;p3"/>
            <p:cNvPicPr preferRelativeResize="0"/>
            <p:nvPr/>
          </p:nvPicPr>
          <p:blipFill rotWithShape="1">
            <a:blip r:embed="rId2">
              <a:alphaModFix/>
            </a:blip>
            <a:srcRect b="0" l="0" r="0" t="0"/>
            <a:stretch/>
          </p:blipFill>
          <p:spPr>
            <a:xfrm>
              <a:off x="34281341" y="8425085"/>
              <a:ext cx="11904515" cy="10246926"/>
            </a:xfrm>
            <a:prstGeom prst="rect">
              <a:avLst/>
            </a:prstGeom>
            <a:noFill/>
            <a:ln>
              <a:noFill/>
            </a:ln>
          </p:spPr>
        </p:pic>
      </p:grpSp>
      <p:pic>
        <p:nvPicPr>
          <p:cNvPr id="20" name="Google Shape;20;p3"/>
          <p:cNvPicPr preferRelativeResize="0"/>
          <p:nvPr/>
        </p:nvPicPr>
        <p:blipFill rotWithShape="1">
          <a:blip r:embed="rId3">
            <a:alphaModFix/>
          </a:blip>
          <a:srcRect b="0" l="0" r="0" t="0"/>
          <a:stretch/>
        </p:blipFill>
        <p:spPr>
          <a:xfrm>
            <a:off x="24811038" y="42504519"/>
            <a:ext cx="5297435" cy="1859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513364" y="1713754"/>
            <a:ext cx="27240549" cy="7132373"/>
          </a:xfrm>
          <a:prstGeom prst="rect">
            <a:avLst/>
          </a:prstGeom>
          <a:noFill/>
          <a:ln>
            <a:noFill/>
          </a:ln>
        </p:spPr>
        <p:txBody>
          <a:bodyPr anchorCtr="0" anchor="ctr" bIns="208725" lIns="417450" spcFirstLastPara="1" rIns="417450" wrap="square" tIns="20872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1513364" y="9985326"/>
            <a:ext cx="27240549" cy="28242219"/>
          </a:xfrm>
          <a:prstGeom prst="rect">
            <a:avLst/>
          </a:prstGeom>
          <a:noFill/>
          <a:ln>
            <a:noFill/>
          </a:ln>
        </p:spPr>
        <p:txBody>
          <a:bodyPr anchorCtr="0" anchor="t" bIns="208725" lIns="417450" spcFirstLastPara="1" rIns="417450" wrap="square" tIns="208725">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513364" y="39663922"/>
            <a:ext cx="7062364" cy="2278397"/>
          </a:xfrm>
          <a:prstGeom prst="rect">
            <a:avLst/>
          </a:prstGeom>
          <a:noFill/>
          <a:ln>
            <a:noFill/>
          </a:ln>
        </p:spPr>
        <p:txBody>
          <a:bodyPr anchorCtr="0" anchor="ctr" bIns="208725" lIns="417450" spcFirstLastPara="1" rIns="417450" wrap="square" tIns="2087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10341319" y="39663922"/>
            <a:ext cx="9584637" cy="2278397"/>
          </a:xfrm>
          <a:prstGeom prst="rect">
            <a:avLst/>
          </a:prstGeom>
          <a:noFill/>
          <a:ln>
            <a:noFill/>
          </a:ln>
        </p:spPr>
        <p:txBody>
          <a:bodyPr anchorCtr="0" anchor="ctr" bIns="208725" lIns="417450" spcFirstLastPara="1" rIns="417450" wrap="square" tIns="2087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21691547" y="39663922"/>
            <a:ext cx="7062364" cy="2278397"/>
          </a:xfrm>
          <a:prstGeom prst="rect">
            <a:avLst/>
          </a:prstGeom>
          <a:noFill/>
          <a:ln>
            <a:noFill/>
          </a:ln>
        </p:spPr>
        <p:txBody>
          <a:bodyPr anchorCtr="0" anchor="ctr" bIns="208725" lIns="417450" spcFirstLastPara="1" rIns="417450" wrap="square" tIns="208725">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513364" y="1713754"/>
            <a:ext cx="27240549" cy="7132373"/>
          </a:xfrm>
          <a:prstGeom prst="rect">
            <a:avLst/>
          </a:prstGeom>
          <a:noFill/>
          <a:ln>
            <a:noFill/>
          </a:ln>
        </p:spPr>
        <p:txBody>
          <a:bodyPr anchorCtr="0" anchor="ctr" bIns="208725" lIns="417450" spcFirstLastPara="1" rIns="417450" wrap="square" tIns="208725">
            <a:normAutofit/>
          </a:bodyPr>
          <a:lstStyle>
            <a:lvl1pPr lvl="0" marR="0" rtl="0" algn="ctr">
              <a:lnSpc>
                <a:spcPct val="100000"/>
              </a:lnSpc>
              <a:spcBef>
                <a:spcPts val="0"/>
              </a:spcBef>
              <a:spcAft>
                <a:spcPts val="0"/>
              </a:spcAft>
              <a:buClr>
                <a:schemeClr val="dk1"/>
              </a:buClr>
              <a:buSzPts val="7600"/>
              <a:buFont typeface="Calibri"/>
              <a:buNone/>
              <a:defRPr b="0" i="0" sz="7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1513364" y="9985326"/>
            <a:ext cx="27240549" cy="28242219"/>
          </a:xfrm>
          <a:prstGeom prst="rect">
            <a:avLst/>
          </a:prstGeom>
          <a:noFill/>
          <a:ln>
            <a:noFill/>
          </a:ln>
        </p:spPr>
        <p:txBody>
          <a:bodyPr anchorCtr="0" anchor="t" bIns="208725" lIns="417450" spcFirstLastPara="1" rIns="417450" wrap="square" tIns="208725">
            <a:normAutofit/>
          </a:bodyPr>
          <a:lstStyle>
            <a:lvl1pPr indent="-444500" lvl="0" marL="4572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1pPr>
            <a:lvl2pPr indent="-444500" lvl="1" marL="9144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3pPr>
            <a:lvl4pPr indent="-444500" lvl="3" marL="18288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4pPr>
            <a:lvl5pPr indent="-444500" lvl="4" marL="22860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5pPr>
            <a:lvl6pPr indent="-806450" lvl="5" marL="2743200" marR="0" rtl="0" algn="l">
              <a:lnSpc>
                <a:spcPct val="100000"/>
              </a:lnSpc>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6pPr>
            <a:lvl7pPr indent="-806450" lvl="6" marL="3200400" marR="0" rtl="0" algn="l">
              <a:lnSpc>
                <a:spcPct val="100000"/>
              </a:lnSpc>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7pPr>
            <a:lvl8pPr indent="-806450" lvl="7" marL="3657600" marR="0" rtl="0" algn="l">
              <a:lnSpc>
                <a:spcPct val="100000"/>
              </a:lnSpc>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8pPr>
            <a:lvl9pPr indent="-806450" lvl="8" marL="4114800" marR="0" rtl="0" algn="l">
              <a:lnSpc>
                <a:spcPct val="100000"/>
              </a:lnSpc>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513364" y="39663922"/>
            <a:ext cx="7062364" cy="2278397"/>
          </a:xfrm>
          <a:prstGeom prst="rect">
            <a:avLst/>
          </a:prstGeom>
          <a:noFill/>
          <a:ln>
            <a:noFill/>
          </a:ln>
        </p:spPr>
        <p:txBody>
          <a:bodyPr anchorCtr="0" anchor="ctr" bIns="208725" lIns="417450" spcFirstLastPara="1" rIns="417450" wrap="square" tIns="208725">
            <a:noAutofit/>
          </a:bodyPr>
          <a:lstStyle>
            <a:lvl1pPr lvl="0" marR="0" rtl="0" algn="l">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341319" y="39663922"/>
            <a:ext cx="9584637" cy="2278397"/>
          </a:xfrm>
          <a:prstGeom prst="rect">
            <a:avLst/>
          </a:prstGeom>
          <a:noFill/>
          <a:ln>
            <a:noFill/>
          </a:ln>
        </p:spPr>
        <p:txBody>
          <a:bodyPr anchorCtr="0" anchor="ctr" bIns="208725" lIns="417450" spcFirstLastPara="1" rIns="417450" wrap="square" tIns="208725">
            <a:noAutofit/>
          </a:bodyPr>
          <a:lstStyle>
            <a:lvl1pPr lvl="0" marR="0" rtl="0" algn="ctr">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1691547" y="39663922"/>
            <a:ext cx="7062364" cy="2278397"/>
          </a:xfrm>
          <a:prstGeom prst="rect">
            <a:avLst/>
          </a:prstGeom>
          <a:noFill/>
          <a:ln>
            <a:noFill/>
          </a:ln>
        </p:spPr>
        <p:txBody>
          <a:bodyPr anchorCtr="0" anchor="ctr" bIns="208725" lIns="417450" spcFirstLastPara="1" rIns="417450" wrap="square" tIns="208725">
            <a:noAutofit/>
          </a:bodyPr>
          <a:lstStyle>
            <a:lvl1pPr indent="0" lvl="0"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1"/>
          <p:cNvSpPr txBox="1"/>
          <p:nvPr/>
        </p:nvSpPr>
        <p:spPr>
          <a:xfrm>
            <a:off x="799800" y="838865"/>
            <a:ext cx="28515060" cy="2109299"/>
          </a:xfrm>
          <a:prstGeom prst="rect">
            <a:avLst/>
          </a:prstGeom>
          <a:noFill/>
          <a:ln>
            <a:noFill/>
          </a:ln>
        </p:spPr>
        <p:txBody>
          <a:bodyPr anchorCtr="0" anchor="ctr" bIns="434850" lIns="173925" spcFirstLastPara="1" rIns="173925" wrap="square" tIns="434850">
            <a:spAutoFit/>
          </a:bodyPr>
          <a:lstStyle/>
          <a:p>
            <a:pPr indent="0" lvl="0" marL="0" marR="0" rtl="0" algn="ctr">
              <a:lnSpc>
                <a:spcPct val="100000"/>
              </a:lnSpc>
              <a:spcBef>
                <a:spcPts val="0"/>
              </a:spcBef>
              <a:spcAft>
                <a:spcPts val="0"/>
              </a:spcAft>
              <a:buClr>
                <a:srgbClr val="000000"/>
              </a:buClr>
              <a:buSzPts val="8000"/>
              <a:buFont typeface="Arial"/>
              <a:buNone/>
            </a:pPr>
            <a:r>
              <a:rPr b="0" i="0" lang="en-US" sz="8000" u="none" cap="none" strike="noStrike">
                <a:solidFill>
                  <a:srgbClr val="D3E5F6"/>
                </a:solidFill>
                <a:latin typeface="Arial"/>
                <a:ea typeface="Arial"/>
                <a:cs typeface="Arial"/>
                <a:sym typeface="Arial"/>
              </a:rPr>
              <a:t>DIC’S TERRACE FARMING ROBOT</a:t>
            </a:r>
            <a:endParaRPr b="0" i="0" sz="1400" u="none" cap="none" strike="noStrike">
              <a:solidFill>
                <a:srgbClr val="000000"/>
              </a:solidFill>
              <a:latin typeface="Arial"/>
              <a:ea typeface="Arial"/>
              <a:cs typeface="Arial"/>
              <a:sym typeface="Arial"/>
            </a:endParaRPr>
          </a:p>
        </p:txBody>
      </p:sp>
      <p:sp>
        <p:nvSpPr>
          <p:cNvPr id="32" name="Google Shape;32;p1"/>
          <p:cNvSpPr txBox="1"/>
          <p:nvPr/>
        </p:nvSpPr>
        <p:spPr>
          <a:xfrm>
            <a:off x="2655045" y="2663701"/>
            <a:ext cx="24957184" cy="2228867"/>
          </a:xfrm>
          <a:prstGeom prst="rect">
            <a:avLst/>
          </a:prstGeom>
          <a:noFill/>
          <a:ln>
            <a:noFill/>
          </a:ln>
        </p:spPr>
        <p:txBody>
          <a:bodyPr anchorCtr="0" anchor="ctr" bIns="173925" lIns="173925" spcFirstLastPara="1" rIns="173925" wrap="square" tIns="173925">
            <a:noAutofit/>
          </a:bodyPr>
          <a:lstStyle/>
          <a:p>
            <a:pPr indent="0" lvl="0" marL="0" marR="0" rtl="0" algn="ctr">
              <a:lnSpc>
                <a:spcPct val="100000"/>
              </a:lnSpc>
              <a:spcBef>
                <a:spcPts val="0"/>
              </a:spcBef>
              <a:spcAft>
                <a:spcPts val="0"/>
              </a:spcAft>
              <a:buClr>
                <a:srgbClr val="000000"/>
              </a:buClr>
              <a:buSzPts val="4600"/>
              <a:buFont typeface="Arial"/>
              <a:buNone/>
            </a:pPr>
            <a:r>
              <a:rPr b="0" i="0" lang="en-US" sz="4600" u="none" cap="none" strike="noStrike">
                <a:solidFill>
                  <a:srgbClr val="D3E5F6"/>
                </a:solidFill>
                <a:latin typeface="Calibri"/>
                <a:ea typeface="Calibri"/>
                <a:cs typeface="Calibri"/>
                <a:sym typeface="Calibri"/>
              </a:rPr>
              <a:t>Prathamesh Apte, Aksh Chordia, Kaustubh Dixit, Navdeep Goyal, Dipendra Singh, Hritu Raj, </a:t>
            </a:r>
            <a:endParaRPr/>
          </a:p>
          <a:p>
            <a:pPr indent="0" lvl="0" marL="0" marR="0" rtl="0" algn="ctr">
              <a:lnSpc>
                <a:spcPct val="100000"/>
              </a:lnSpc>
              <a:spcBef>
                <a:spcPts val="0"/>
              </a:spcBef>
              <a:spcAft>
                <a:spcPts val="0"/>
              </a:spcAft>
              <a:buClr>
                <a:srgbClr val="000000"/>
              </a:buClr>
              <a:buSzPts val="4600"/>
              <a:buFont typeface="Arial"/>
              <a:buNone/>
            </a:pPr>
            <a:r>
              <a:rPr b="0" i="0" lang="en-US" sz="4600" u="none" cap="none" strike="noStrike">
                <a:solidFill>
                  <a:srgbClr val="D3E5F6"/>
                </a:solidFill>
                <a:latin typeface="Calibri"/>
                <a:ea typeface="Calibri"/>
                <a:cs typeface="Calibri"/>
                <a:sym typeface="Calibri"/>
              </a:rPr>
              <a:t>Kartik Aggarwal, Aryan Garg, Aditya Gadhavi, Garvit Garg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D3E5F6"/>
                </a:solidFill>
                <a:latin typeface="Calibri"/>
                <a:ea typeface="Calibri"/>
                <a:cs typeface="Calibri"/>
                <a:sym typeface="Calibri"/>
              </a:rPr>
              <a:t>IIT JODHPUR</a:t>
            </a:r>
            <a:endParaRPr b="0" i="0" sz="1400" u="none" cap="none" strike="noStrike">
              <a:solidFill>
                <a:srgbClr val="000000"/>
              </a:solidFill>
              <a:latin typeface="Arial"/>
              <a:ea typeface="Arial"/>
              <a:cs typeface="Arial"/>
              <a:sym typeface="Arial"/>
            </a:endParaRPr>
          </a:p>
        </p:txBody>
      </p:sp>
      <p:sp>
        <p:nvSpPr>
          <p:cNvPr id="33" name="Google Shape;33;p1"/>
          <p:cNvSpPr txBox="1"/>
          <p:nvPr/>
        </p:nvSpPr>
        <p:spPr>
          <a:xfrm>
            <a:off x="1681515" y="7132373"/>
            <a:ext cx="8407576" cy="7737884"/>
          </a:xfrm>
          <a:prstGeom prst="rect">
            <a:avLst/>
          </a:prstGeom>
          <a:solidFill>
            <a:schemeClr val="lt1"/>
          </a:solidFill>
          <a:ln cap="flat" cmpd="sng" w="12700">
            <a:solidFill>
              <a:srgbClr val="1B2640"/>
            </a:solidFill>
            <a:prstDash val="solid"/>
            <a:round/>
            <a:headEnd len="sm" w="sm" type="none"/>
            <a:tailEnd len="sm" w="sm" type="none"/>
          </a:ln>
        </p:spPr>
        <p:txBody>
          <a:bodyPr anchorCtr="0" anchor="t" bIns="173925" lIns="173925" spcFirstLastPara="1" rIns="173925" wrap="square" tIns="173925">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The aim of our team is to design and build a light-weight robot that can be used for terrace farming in areas having hilly terrain. </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Our design aims at the following:</a:t>
            </a:r>
            <a:endParaRPr b="0" i="0" sz="32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400"/>
              <a:buFont typeface="Noto Sans Symbols"/>
              <a:buChar char="❖"/>
            </a:pPr>
            <a:r>
              <a:rPr b="0" i="0" lang="en-US" sz="3200" u="none" cap="none" strike="noStrike">
                <a:solidFill>
                  <a:schemeClr val="dk1"/>
                </a:solidFill>
                <a:latin typeface="Arial"/>
                <a:ea typeface="Arial"/>
                <a:cs typeface="Arial"/>
                <a:sym typeface="Arial"/>
              </a:rPr>
              <a:t>Be an all-in-one solution for various farming requirements by having activity-specific modules that can fitted onto a robot</a:t>
            </a:r>
            <a:endParaRPr b="0" i="0" sz="32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400"/>
              <a:buFont typeface="Noto Sans Symbols"/>
              <a:buChar char="❖"/>
            </a:pPr>
            <a:r>
              <a:rPr b="0" i="0" lang="en-US" sz="3200" u="none" cap="none" strike="noStrike">
                <a:solidFill>
                  <a:schemeClr val="dk1"/>
                </a:solidFill>
                <a:latin typeface="Arial"/>
                <a:ea typeface="Arial"/>
                <a:cs typeface="Arial"/>
                <a:sym typeface="Arial"/>
              </a:rPr>
              <a:t>Perform agricultural tasks in all weather conditions</a:t>
            </a:r>
            <a:endParaRPr b="0" i="0" sz="32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400"/>
              <a:buFont typeface="Noto Sans Symbols"/>
              <a:buChar char="❖"/>
            </a:pPr>
            <a:r>
              <a:rPr b="0" i="0" lang="en-US" sz="3200" u="none" cap="none" strike="noStrike">
                <a:solidFill>
                  <a:schemeClr val="dk1"/>
                </a:solidFill>
                <a:latin typeface="Arial"/>
                <a:ea typeface="Arial"/>
                <a:cs typeface="Arial"/>
                <a:sym typeface="Arial"/>
              </a:rPr>
              <a:t>Perform agricultural activities, without or with less human involvement</a:t>
            </a:r>
            <a:endParaRPr b="0" i="0" sz="32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400"/>
              <a:buFont typeface="Noto Sans Symbols"/>
              <a:buChar char="❖"/>
            </a:pPr>
            <a:r>
              <a:rPr b="0" i="0" lang="en-US" sz="3200" u="none" cap="none" strike="noStrike">
                <a:solidFill>
                  <a:schemeClr val="dk1"/>
                </a:solidFill>
                <a:latin typeface="Arial"/>
                <a:ea typeface="Arial"/>
                <a:cs typeface="Arial"/>
                <a:sym typeface="Arial"/>
              </a:rPr>
              <a:t>Perform on narrow and steep paths, preventing the use of heavy machinery and animal power</a:t>
            </a:r>
            <a:endParaRPr b="0" i="0" sz="3200" u="none" cap="none" strike="noStrike">
              <a:solidFill>
                <a:srgbClr val="000000"/>
              </a:solidFill>
              <a:latin typeface="Arial"/>
              <a:ea typeface="Arial"/>
              <a:cs typeface="Arial"/>
              <a:sym typeface="Arial"/>
            </a:endParaRPr>
          </a:p>
        </p:txBody>
      </p:sp>
      <p:sp>
        <p:nvSpPr>
          <p:cNvPr id="34" name="Google Shape;34;p1"/>
          <p:cNvSpPr/>
          <p:nvPr/>
        </p:nvSpPr>
        <p:spPr>
          <a:xfrm>
            <a:off x="1681515" y="6240826"/>
            <a:ext cx="8407576" cy="891547"/>
          </a:xfrm>
          <a:prstGeom prst="rect">
            <a:avLst/>
          </a:prstGeom>
          <a:solidFill>
            <a:srgbClr val="1B2640"/>
          </a:solidFill>
          <a:ln cap="flat" cmpd="sng" w="25400">
            <a:solidFill>
              <a:srgbClr val="1B253E"/>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D3E5F6"/>
                </a:solidFill>
                <a:latin typeface="Calibri"/>
                <a:ea typeface="Calibri"/>
                <a:cs typeface="Calibri"/>
                <a:sym typeface="Calibri"/>
              </a:rPr>
              <a:t>Abstract</a:t>
            </a:r>
            <a:endParaRPr b="0" i="0" sz="1400" u="none" cap="none" strike="noStrike">
              <a:solidFill>
                <a:srgbClr val="000000"/>
              </a:solidFill>
              <a:latin typeface="Arial"/>
              <a:ea typeface="Arial"/>
              <a:cs typeface="Arial"/>
              <a:sym typeface="Arial"/>
            </a:endParaRPr>
          </a:p>
        </p:txBody>
      </p:sp>
      <p:sp>
        <p:nvSpPr>
          <p:cNvPr id="35" name="Google Shape;35;p1"/>
          <p:cNvSpPr/>
          <p:nvPr/>
        </p:nvSpPr>
        <p:spPr>
          <a:xfrm>
            <a:off x="1681515" y="16171478"/>
            <a:ext cx="8407576" cy="891547"/>
          </a:xfrm>
          <a:prstGeom prst="rect">
            <a:avLst/>
          </a:prstGeom>
          <a:solidFill>
            <a:srgbClr val="1B2640"/>
          </a:solidFill>
          <a:ln cap="flat" cmpd="sng" w="25400">
            <a:solidFill>
              <a:srgbClr val="1B253E"/>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D3E5F6"/>
                </a:solidFill>
                <a:latin typeface="Calibri"/>
                <a:ea typeface="Calibri"/>
                <a:cs typeface="Calibri"/>
                <a:sym typeface="Calibri"/>
              </a:rPr>
              <a:t>Background Research</a:t>
            </a:r>
            <a:endParaRPr b="0" i="0" sz="1400" u="none" cap="none" strike="noStrike">
              <a:solidFill>
                <a:srgbClr val="000000"/>
              </a:solidFill>
              <a:latin typeface="Arial"/>
              <a:ea typeface="Arial"/>
              <a:cs typeface="Arial"/>
              <a:sym typeface="Arial"/>
            </a:endParaRPr>
          </a:p>
        </p:txBody>
      </p:sp>
      <p:sp>
        <p:nvSpPr>
          <p:cNvPr id="36" name="Google Shape;36;p1"/>
          <p:cNvSpPr txBox="1"/>
          <p:nvPr/>
        </p:nvSpPr>
        <p:spPr>
          <a:xfrm>
            <a:off x="10942625" y="7132374"/>
            <a:ext cx="8407500" cy="21526274"/>
          </a:xfrm>
          <a:prstGeom prst="rect">
            <a:avLst/>
          </a:prstGeom>
          <a:solidFill>
            <a:schemeClr val="lt1"/>
          </a:solidFill>
          <a:ln cap="flat" cmpd="sng" w="12700">
            <a:solidFill>
              <a:srgbClr val="1B2640"/>
            </a:solidFill>
            <a:prstDash val="solid"/>
            <a:round/>
            <a:headEnd len="sm" w="sm" type="none"/>
            <a:tailEnd len="sm" w="sm" type="none"/>
          </a:ln>
        </p:spPr>
        <p:txBody>
          <a:bodyPr anchorCtr="0" anchor="t" bIns="173925" lIns="173925" spcFirstLastPara="1" rIns="173925" wrap="square" tIns="173925">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Specifications:</a:t>
            </a:r>
            <a:endParaRPr b="0" i="0" sz="32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400"/>
              <a:buFont typeface="Noto Sans Symbols"/>
              <a:buChar char="❖"/>
            </a:pPr>
            <a:r>
              <a:rPr b="0" i="0" lang="en-US" sz="3200" u="none" cap="none" strike="noStrike">
                <a:solidFill>
                  <a:schemeClr val="dk1"/>
                </a:solidFill>
                <a:latin typeface="Arial"/>
                <a:ea typeface="Arial"/>
                <a:cs typeface="Arial"/>
                <a:sym typeface="Arial"/>
              </a:rPr>
              <a:t>The mechanism is inspired by Forklift  in order to facilitate faster and efficient climbing on the terrace steps.</a:t>
            </a:r>
            <a:endParaRPr b="0" i="0" sz="32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400"/>
              <a:buFont typeface="Noto Sans Symbols"/>
              <a:buChar char="❖"/>
            </a:pPr>
            <a:r>
              <a:rPr b="0" i="0" lang="en-US" sz="3200" u="none" cap="none" strike="noStrike">
                <a:solidFill>
                  <a:schemeClr val="dk1"/>
                </a:solidFill>
                <a:latin typeface="Arial"/>
                <a:ea typeface="Arial"/>
                <a:cs typeface="Arial"/>
                <a:sym typeface="Arial"/>
              </a:rPr>
              <a:t>The body of the robot is divided into three compartments to aid the climbing process.</a:t>
            </a:r>
            <a:endParaRPr/>
          </a:p>
          <a:p>
            <a:pPr indent="-457200" lvl="0" marL="457200" marR="0" rtl="0" algn="l">
              <a:lnSpc>
                <a:spcPct val="100000"/>
              </a:lnSpc>
              <a:spcBef>
                <a:spcPts val="0"/>
              </a:spcBef>
              <a:spcAft>
                <a:spcPts val="0"/>
              </a:spcAft>
              <a:buClr>
                <a:schemeClr val="dk1"/>
              </a:buClr>
              <a:buSzPts val="3400"/>
              <a:buFont typeface="Noto Sans Symbols"/>
              <a:buChar char="❖"/>
            </a:pPr>
            <a:r>
              <a:rPr b="0" i="0" lang="en-US" sz="3200" u="none" cap="none" strike="noStrike">
                <a:solidFill>
                  <a:schemeClr val="dk1"/>
                </a:solidFill>
                <a:latin typeface="Arial"/>
                <a:ea typeface="Arial"/>
                <a:cs typeface="Arial"/>
                <a:sym typeface="Arial"/>
              </a:rPr>
              <a:t>The robot can perform the activities of seeding and watering.</a:t>
            </a:r>
            <a:endParaRPr b="0" i="0" sz="3200" u="none" cap="none" strike="noStrike">
              <a:solidFill>
                <a:schemeClr val="dk1"/>
              </a:solidFill>
              <a:latin typeface="Arial"/>
              <a:ea typeface="Arial"/>
              <a:cs typeface="Arial"/>
              <a:sym typeface="Arial"/>
            </a:endParaRPr>
          </a:p>
          <a:p>
            <a:pPr indent="-241300" lvl="0" marL="457200" marR="0" rtl="0" algn="l">
              <a:lnSpc>
                <a:spcPct val="100000"/>
              </a:lnSpc>
              <a:spcBef>
                <a:spcPts val="0"/>
              </a:spcBef>
              <a:spcAft>
                <a:spcPts val="0"/>
              </a:spcAft>
              <a:buClr>
                <a:schemeClr val="dk1"/>
              </a:buClr>
              <a:buSzPts val="3400"/>
              <a:buFont typeface="Noto Sans Symbols"/>
              <a:buNone/>
            </a:pPr>
            <a:r>
              <a:t/>
            </a:r>
            <a:endParaRPr b="0" i="0" sz="3200" u="none" cap="none" strike="noStrike">
              <a:solidFill>
                <a:schemeClr val="dk1"/>
              </a:solidFill>
              <a:latin typeface="Arial"/>
              <a:ea typeface="Arial"/>
              <a:cs typeface="Arial"/>
              <a:sym typeface="Arial"/>
            </a:endParaRPr>
          </a:p>
          <a:p>
            <a:pPr indent="-241300" lvl="0" marL="457200" marR="0" rtl="0" algn="l">
              <a:lnSpc>
                <a:spcPct val="100000"/>
              </a:lnSpc>
              <a:spcBef>
                <a:spcPts val="0"/>
              </a:spcBef>
              <a:spcAft>
                <a:spcPts val="0"/>
              </a:spcAft>
              <a:buClr>
                <a:schemeClr val="dk1"/>
              </a:buClr>
              <a:buSzPts val="3400"/>
              <a:buFont typeface="Noto Sans Symbols"/>
              <a:buNone/>
            </a:pPr>
            <a:r>
              <a:t/>
            </a:r>
            <a:endParaRPr b="0" i="0" sz="3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1" sz="3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b="0" i="1" lang="en-US" sz="3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Mechanism:</a:t>
            </a:r>
            <a:endParaRPr b="0" i="0" sz="32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400"/>
              <a:buFont typeface="Noto Sans Symbols"/>
              <a:buChar char="❖"/>
            </a:pPr>
            <a:r>
              <a:rPr b="0" i="0" lang="en-US" sz="3200" u="none" cap="none" strike="noStrike">
                <a:solidFill>
                  <a:schemeClr val="dk1"/>
                </a:solidFill>
                <a:latin typeface="Arial"/>
                <a:ea typeface="Arial"/>
                <a:cs typeface="Arial"/>
                <a:sym typeface="Arial"/>
              </a:rPr>
              <a:t>The lead screw mechanism is used to convert the rotational motion of the motor into a translational motion of bars/screws. The working and mechanism can be seen in the Fig.3.</a:t>
            </a:r>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241300" lvl="0" marL="457200" marR="0" rtl="0" algn="l">
              <a:lnSpc>
                <a:spcPct val="100000"/>
              </a:lnSpc>
              <a:spcBef>
                <a:spcPts val="0"/>
              </a:spcBef>
              <a:spcAft>
                <a:spcPts val="0"/>
              </a:spcAft>
              <a:buClr>
                <a:schemeClr val="dk1"/>
              </a:buClr>
              <a:buSzPts val="3400"/>
              <a:buFont typeface="Noto Sans Symbols"/>
              <a:buNone/>
            </a:pPr>
            <a:r>
              <a:t/>
            </a:r>
            <a:endParaRPr b="0" i="0" sz="3200" u="none" cap="none" strike="noStrike">
              <a:solidFill>
                <a:schemeClr val="dk1"/>
              </a:solidFill>
              <a:latin typeface="Arial"/>
              <a:ea typeface="Arial"/>
              <a:cs typeface="Arial"/>
              <a:sym typeface="Arial"/>
            </a:endParaRPr>
          </a:p>
          <a:p>
            <a:pPr indent="-241300" lvl="0" marL="457200" marR="0" rtl="0" algn="l">
              <a:lnSpc>
                <a:spcPct val="100000"/>
              </a:lnSpc>
              <a:spcBef>
                <a:spcPts val="0"/>
              </a:spcBef>
              <a:spcAft>
                <a:spcPts val="0"/>
              </a:spcAft>
              <a:buClr>
                <a:schemeClr val="dk1"/>
              </a:buClr>
              <a:buSzPts val="3400"/>
              <a:buFont typeface="Noto Sans Symbols"/>
              <a:buNone/>
            </a:pPr>
            <a:r>
              <a:t/>
            </a:r>
            <a:endParaRPr b="0" i="0" sz="3200" u="none" cap="none" strike="noStrike">
              <a:solidFill>
                <a:schemeClr val="dk1"/>
              </a:solidFill>
              <a:latin typeface="Arial"/>
              <a:ea typeface="Arial"/>
              <a:cs typeface="Arial"/>
              <a:sym typeface="Arial"/>
            </a:endParaRPr>
          </a:p>
          <a:p>
            <a:pPr indent="-241300" lvl="0" marL="457200" marR="0" rtl="0" algn="l">
              <a:lnSpc>
                <a:spcPct val="100000"/>
              </a:lnSpc>
              <a:spcBef>
                <a:spcPts val="0"/>
              </a:spcBef>
              <a:spcAft>
                <a:spcPts val="0"/>
              </a:spcAft>
              <a:buClr>
                <a:schemeClr val="dk1"/>
              </a:buClr>
              <a:buSzPts val="3400"/>
              <a:buFont typeface="Noto Sans Symbols"/>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241300" lvl="0" marL="457200" marR="0" rtl="0" algn="l">
              <a:lnSpc>
                <a:spcPct val="100000"/>
              </a:lnSpc>
              <a:spcBef>
                <a:spcPts val="0"/>
              </a:spcBef>
              <a:spcAft>
                <a:spcPts val="0"/>
              </a:spcAft>
              <a:buClr>
                <a:schemeClr val="dk1"/>
              </a:buClr>
              <a:buSzPts val="3400"/>
              <a:buFont typeface="Noto Sans Symbols"/>
              <a:buNone/>
            </a:pPr>
            <a:r>
              <a:t/>
            </a:r>
            <a:endParaRPr b="0" i="0" sz="3200" u="none" cap="none" strike="noStrike">
              <a:solidFill>
                <a:schemeClr val="dk1"/>
              </a:solidFill>
              <a:latin typeface="Arial"/>
              <a:ea typeface="Arial"/>
              <a:cs typeface="Arial"/>
              <a:sym typeface="Arial"/>
            </a:endParaRPr>
          </a:p>
          <a:p>
            <a:pPr indent="-241300" lvl="0" marL="457200" marR="0" rtl="0" algn="l">
              <a:lnSpc>
                <a:spcPct val="100000"/>
              </a:lnSpc>
              <a:spcBef>
                <a:spcPts val="0"/>
              </a:spcBef>
              <a:spcAft>
                <a:spcPts val="0"/>
              </a:spcAft>
              <a:buClr>
                <a:schemeClr val="dk1"/>
              </a:buClr>
              <a:buSzPts val="3400"/>
              <a:buFont typeface="Noto Sans Symbols"/>
              <a:buNone/>
            </a:pPr>
            <a:r>
              <a:t/>
            </a:r>
            <a:endParaRPr b="0" i="0" sz="3200" u="none" cap="none" strike="noStrike">
              <a:solidFill>
                <a:schemeClr val="dk1"/>
              </a:solidFill>
              <a:latin typeface="Arial"/>
              <a:ea typeface="Arial"/>
              <a:cs typeface="Arial"/>
              <a:sym typeface="Arial"/>
            </a:endParaRPr>
          </a:p>
          <a:p>
            <a:pPr indent="-241300" lvl="0" marL="457200" marR="0" rtl="0" algn="l">
              <a:lnSpc>
                <a:spcPct val="100000"/>
              </a:lnSpc>
              <a:spcBef>
                <a:spcPts val="0"/>
              </a:spcBef>
              <a:spcAft>
                <a:spcPts val="0"/>
              </a:spcAft>
              <a:buClr>
                <a:schemeClr val="dk1"/>
              </a:buClr>
              <a:buSzPts val="3400"/>
              <a:buFont typeface="Noto Sans Symbols"/>
              <a:buNone/>
            </a:pPr>
            <a:r>
              <a:t/>
            </a:r>
            <a:endParaRPr b="0" i="0" sz="3200" u="none" cap="none" strike="noStrike">
              <a:solidFill>
                <a:schemeClr val="dk1"/>
              </a:solidFill>
              <a:latin typeface="Arial"/>
              <a:ea typeface="Arial"/>
              <a:cs typeface="Arial"/>
              <a:sym typeface="Arial"/>
            </a:endParaRPr>
          </a:p>
          <a:p>
            <a:pPr indent="-241300" lvl="0" marL="457200" marR="0" rtl="0" algn="l">
              <a:lnSpc>
                <a:spcPct val="100000"/>
              </a:lnSpc>
              <a:spcBef>
                <a:spcPts val="0"/>
              </a:spcBef>
              <a:spcAft>
                <a:spcPts val="0"/>
              </a:spcAft>
              <a:buClr>
                <a:schemeClr val="dk1"/>
              </a:buClr>
              <a:buSzPts val="3400"/>
              <a:buFont typeface="Noto Sans Symbols"/>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p:txBody>
      </p:sp>
      <p:sp>
        <p:nvSpPr>
          <p:cNvPr id="37" name="Google Shape;37;p1"/>
          <p:cNvSpPr/>
          <p:nvPr/>
        </p:nvSpPr>
        <p:spPr>
          <a:xfrm>
            <a:off x="10929850" y="6240826"/>
            <a:ext cx="8407576" cy="891547"/>
          </a:xfrm>
          <a:prstGeom prst="rect">
            <a:avLst/>
          </a:prstGeom>
          <a:solidFill>
            <a:srgbClr val="1B2640"/>
          </a:solidFill>
          <a:ln cap="flat" cmpd="sng" w="25400">
            <a:solidFill>
              <a:srgbClr val="1B253E"/>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D3E5F6"/>
                </a:solidFill>
                <a:latin typeface="Calibri"/>
                <a:ea typeface="Calibri"/>
                <a:cs typeface="Calibri"/>
                <a:sym typeface="Calibri"/>
              </a:rPr>
              <a:t>Design</a:t>
            </a:r>
            <a:endParaRPr b="0" i="0" sz="1400" u="none" cap="none" strike="noStrike">
              <a:solidFill>
                <a:srgbClr val="000000"/>
              </a:solidFill>
              <a:latin typeface="Arial"/>
              <a:ea typeface="Arial"/>
              <a:cs typeface="Arial"/>
              <a:sym typeface="Arial"/>
            </a:endParaRPr>
          </a:p>
        </p:txBody>
      </p:sp>
      <p:sp>
        <p:nvSpPr>
          <p:cNvPr id="38" name="Google Shape;38;p1"/>
          <p:cNvSpPr txBox="1"/>
          <p:nvPr/>
        </p:nvSpPr>
        <p:spPr>
          <a:xfrm>
            <a:off x="20492875" y="32293137"/>
            <a:ext cx="8407500" cy="4191000"/>
          </a:xfrm>
          <a:prstGeom prst="rect">
            <a:avLst/>
          </a:prstGeom>
          <a:solidFill>
            <a:schemeClr val="lt1"/>
          </a:solidFill>
          <a:ln cap="flat" cmpd="sng" w="12700">
            <a:solidFill>
              <a:srgbClr val="1B2640"/>
            </a:solidFill>
            <a:prstDash val="solid"/>
            <a:round/>
            <a:headEnd len="sm" w="sm" type="none"/>
            <a:tailEnd len="sm" w="sm" type="none"/>
          </a:ln>
        </p:spPr>
        <p:txBody>
          <a:bodyPr anchorCtr="0" anchor="t" bIns="173925" lIns="173925" spcFirstLastPara="1" rIns="173925" wrap="square" tIns="173925">
            <a:spAutoFit/>
          </a:bodyPr>
          <a:lstStyle/>
          <a:p>
            <a:pPr indent="-431800" lvl="0" marL="457200" marR="0" rtl="0" algn="l">
              <a:lnSpc>
                <a:spcPct val="100000"/>
              </a:lnSpc>
              <a:spcBef>
                <a:spcPts val="0"/>
              </a:spcBef>
              <a:spcAft>
                <a:spcPts val="0"/>
              </a:spcAft>
              <a:buSzPts val="3200"/>
              <a:buChar char="●"/>
            </a:pPr>
            <a:r>
              <a:rPr i="1" lang="en-US" sz="3200"/>
              <a:t>https://2019.robotix.in/tutorial/mechanical/rockerbogie/</a:t>
            </a:r>
            <a:endParaRPr i="1" sz="3200"/>
          </a:p>
          <a:p>
            <a:pPr indent="-431800" lvl="0" marL="457200" marR="0" rtl="0" algn="l">
              <a:lnSpc>
                <a:spcPct val="100000"/>
              </a:lnSpc>
              <a:spcBef>
                <a:spcPts val="0"/>
              </a:spcBef>
              <a:spcAft>
                <a:spcPts val="0"/>
              </a:spcAft>
              <a:buSzPts val="3200"/>
              <a:buChar char="●"/>
            </a:pPr>
            <a:r>
              <a:rPr i="1" lang="en-US" sz="3200"/>
              <a:t>https://www.hindawi.com/journals/ijae/2016/5181097/</a:t>
            </a:r>
            <a:endParaRPr i="1" sz="3200"/>
          </a:p>
          <a:p>
            <a:pPr indent="-431800" lvl="0" marL="457200" marR="0" rtl="0" algn="l">
              <a:lnSpc>
                <a:spcPct val="100000"/>
              </a:lnSpc>
              <a:spcBef>
                <a:spcPts val="0"/>
              </a:spcBef>
              <a:spcAft>
                <a:spcPts val="0"/>
              </a:spcAft>
              <a:buSzPts val="3200"/>
              <a:buChar char="●"/>
            </a:pPr>
            <a:r>
              <a:rPr i="1" lang="en-US" sz="3200"/>
              <a:t>https://onlinelibrary.wiley.com/doi/full/10.1002/rob.21550 </a:t>
            </a:r>
            <a:endParaRPr i="1" sz="3200"/>
          </a:p>
          <a:p>
            <a:pPr indent="0" lvl="0" marL="63500" marR="0" rtl="0" algn="l">
              <a:lnSpc>
                <a:spcPct val="100000"/>
              </a:lnSpc>
              <a:spcBef>
                <a:spcPts val="0"/>
              </a:spcBef>
              <a:spcAft>
                <a:spcPts val="0"/>
              </a:spcAft>
              <a:buClr>
                <a:schemeClr val="dk1"/>
              </a:buClr>
              <a:buSzPts val="1100"/>
              <a:buFont typeface="Arial"/>
              <a:buNone/>
            </a:pPr>
            <a:r>
              <a:t/>
            </a:r>
            <a:endParaRPr i="1" sz="3200"/>
          </a:p>
          <a:p>
            <a:pPr indent="0" lvl="0" marL="63500" marR="0" rtl="0" algn="l">
              <a:lnSpc>
                <a:spcPct val="100000"/>
              </a:lnSpc>
              <a:spcBef>
                <a:spcPts val="0"/>
              </a:spcBef>
              <a:spcAft>
                <a:spcPts val="0"/>
              </a:spcAft>
              <a:buNone/>
            </a:pPr>
            <a:r>
              <a:t/>
            </a:r>
            <a:endParaRPr i="1" sz="3200"/>
          </a:p>
        </p:txBody>
      </p:sp>
      <p:sp>
        <p:nvSpPr>
          <p:cNvPr id="39" name="Google Shape;39;p1"/>
          <p:cNvSpPr/>
          <p:nvPr/>
        </p:nvSpPr>
        <p:spPr>
          <a:xfrm>
            <a:off x="20492872" y="31741397"/>
            <a:ext cx="8407576" cy="534519"/>
          </a:xfrm>
          <a:prstGeom prst="rect">
            <a:avLst/>
          </a:prstGeom>
          <a:solidFill>
            <a:srgbClr val="1B2640"/>
          </a:solidFill>
          <a:ln cap="flat" cmpd="sng" w="25400">
            <a:solidFill>
              <a:srgbClr val="1B253E"/>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D3E5F6"/>
                </a:solidFill>
                <a:latin typeface="Calibri"/>
                <a:ea typeface="Calibri"/>
                <a:cs typeface="Calibri"/>
                <a:sym typeface="Calibri"/>
              </a:rPr>
              <a:t>References</a:t>
            </a:r>
            <a:endParaRPr b="0" i="0" sz="1400" u="none" cap="none" strike="noStrike">
              <a:solidFill>
                <a:srgbClr val="000000"/>
              </a:solidFill>
              <a:latin typeface="Arial"/>
              <a:ea typeface="Arial"/>
              <a:cs typeface="Arial"/>
              <a:sym typeface="Arial"/>
            </a:endParaRPr>
          </a:p>
        </p:txBody>
      </p:sp>
      <p:sp>
        <p:nvSpPr>
          <p:cNvPr id="40" name="Google Shape;40;p1"/>
          <p:cNvSpPr txBox="1"/>
          <p:nvPr/>
        </p:nvSpPr>
        <p:spPr>
          <a:xfrm>
            <a:off x="1681515" y="17063025"/>
            <a:ext cx="8407576" cy="11677424"/>
          </a:xfrm>
          <a:prstGeom prst="rect">
            <a:avLst/>
          </a:prstGeom>
          <a:solidFill>
            <a:schemeClr val="lt1"/>
          </a:solidFill>
          <a:ln cap="flat" cmpd="sng" w="12700">
            <a:solidFill>
              <a:srgbClr val="1B2640"/>
            </a:solidFill>
            <a:prstDash val="solid"/>
            <a:round/>
            <a:headEnd len="sm" w="sm" type="none"/>
            <a:tailEnd len="sm" w="sm" type="none"/>
          </a:ln>
        </p:spPr>
        <p:txBody>
          <a:bodyPr anchorCtr="0" anchor="t" bIns="173925" lIns="173925" spcFirstLastPara="1" rIns="173925" wrap="square" tIns="173925">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General Challenges Of Terrace Farming:</a:t>
            </a:r>
            <a:endParaRPr b="0" i="0" sz="3200" u="none" cap="none" strike="noStrike">
              <a:solidFill>
                <a:srgbClr val="000000"/>
              </a:solidFill>
              <a:latin typeface="Arial"/>
              <a:ea typeface="Arial"/>
              <a:cs typeface="Arial"/>
              <a:sym typeface="Arial"/>
            </a:endParaRPr>
          </a:p>
          <a:p>
            <a:pPr indent="-514350" lvl="0" marL="514350" marR="0" rtl="0" algn="just">
              <a:lnSpc>
                <a:spcPct val="100000"/>
              </a:lnSpc>
              <a:spcBef>
                <a:spcPts val="0"/>
              </a:spcBef>
              <a:spcAft>
                <a:spcPts val="0"/>
              </a:spcAft>
              <a:buClr>
                <a:srgbClr val="000000"/>
              </a:buClr>
              <a:buSzPts val="3200"/>
              <a:buFont typeface="Arial"/>
              <a:buAutoNum type="arabicPeriod"/>
            </a:pPr>
            <a:r>
              <a:rPr b="0" i="0" lang="en-US" sz="3200" u="none" cap="none" strike="noStrike">
                <a:solidFill>
                  <a:srgbClr val="000000"/>
                </a:solidFill>
                <a:latin typeface="Arial"/>
                <a:ea typeface="Arial"/>
                <a:cs typeface="Arial"/>
                <a:sym typeface="Arial"/>
              </a:rPr>
              <a:t>Narrow and limited land for agriculture</a:t>
            </a:r>
            <a:endParaRPr b="0" i="0" sz="3200" u="none" cap="none" strike="noStrike">
              <a:solidFill>
                <a:srgbClr val="000000"/>
              </a:solidFill>
              <a:latin typeface="Arial"/>
              <a:ea typeface="Arial"/>
              <a:cs typeface="Arial"/>
              <a:sym typeface="Arial"/>
            </a:endParaRPr>
          </a:p>
          <a:p>
            <a:pPr indent="-514350" lvl="0" marL="514350" marR="0" rtl="0" algn="just">
              <a:lnSpc>
                <a:spcPct val="100000"/>
              </a:lnSpc>
              <a:spcBef>
                <a:spcPts val="0"/>
              </a:spcBef>
              <a:spcAft>
                <a:spcPts val="0"/>
              </a:spcAft>
              <a:buClr>
                <a:srgbClr val="000000"/>
              </a:buClr>
              <a:buSzPts val="3200"/>
              <a:buFont typeface="Arial"/>
              <a:buAutoNum type="arabicPeriod"/>
            </a:pPr>
            <a:r>
              <a:rPr b="0" i="0" lang="en-US" sz="3200" u="none" cap="none" strike="noStrike">
                <a:solidFill>
                  <a:srgbClr val="000000"/>
                </a:solidFill>
                <a:latin typeface="Arial"/>
                <a:ea typeface="Arial"/>
                <a:cs typeface="Arial"/>
                <a:sym typeface="Arial"/>
              </a:rPr>
              <a:t>Restricted access to heavy machineries</a:t>
            </a:r>
            <a:endParaRPr b="0" i="0" sz="3200" u="none" cap="none" strike="noStrike">
              <a:solidFill>
                <a:srgbClr val="000000"/>
              </a:solidFill>
              <a:latin typeface="Arial"/>
              <a:ea typeface="Arial"/>
              <a:cs typeface="Arial"/>
              <a:sym typeface="Arial"/>
            </a:endParaRPr>
          </a:p>
          <a:p>
            <a:pPr indent="-514350" lvl="0" marL="514350" marR="0" rtl="0" algn="just">
              <a:lnSpc>
                <a:spcPct val="100000"/>
              </a:lnSpc>
              <a:spcBef>
                <a:spcPts val="0"/>
              </a:spcBef>
              <a:spcAft>
                <a:spcPts val="0"/>
              </a:spcAft>
              <a:buClr>
                <a:schemeClr val="dk1"/>
              </a:buClr>
              <a:buSzPts val="3200"/>
              <a:buFont typeface="Arial"/>
              <a:buAutoNum type="arabicPeriod"/>
            </a:pPr>
            <a:r>
              <a:rPr b="0" i="0" lang="en-US" sz="3200" u="none" cap="none" strike="noStrike">
                <a:solidFill>
                  <a:schemeClr val="dk1"/>
                </a:solidFill>
                <a:latin typeface="Arial"/>
                <a:ea typeface="Arial"/>
                <a:cs typeface="Arial"/>
                <a:sym typeface="Arial"/>
              </a:rPr>
              <a:t>Increased labour: Difficult mechanization</a:t>
            </a:r>
            <a:endParaRPr b="0"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t/>
            </a:r>
            <a:endParaRPr b="1"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Explored Designs:</a:t>
            </a:r>
            <a:endParaRPr b="0"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1.Rocker Bogie Mechanism-</a:t>
            </a:r>
            <a:endParaRPr b="0"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Robot undergoes head-on collisions with         obstacles which may damage the components in  long run.</a:t>
            </a:r>
            <a:endParaRPr b="0"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2.Caterpillar Track Mechanism-</a:t>
            </a:r>
            <a:endParaRPr b="0"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It is difficult to maintain a grip on the stairs due to less area of contact and the variation in frictional forces cause it to topple.</a:t>
            </a:r>
            <a:endParaRPr b="0"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3.House Stair Cleaning  Robot Mechanism-</a:t>
            </a:r>
            <a:endParaRPr b="0"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It has a very high probability of toppling while climbing the stairs.</a:t>
            </a:r>
            <a:endParaRPr b="0"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4.Lead Screw Extending Design-</a:t>
            </a:r>
            <a:endParaRPr b="0"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Dependence on friction for initial climbing, a complicated design and a long body prone to frequent moments may cause an early failure of the components.</a:t>
            </a:r>
            <a:endParaRPr b="0" i="0" sz="3200" u="none" cap="none" strike="noStrike">
              <a:solidFill>
                <a:srgbClr val="000000"/>
              </a:solidFill>
              <a:latin typeface="Arial"/>
              <a:ea typeface="Arial"/>
              <a:cs typeface="Arial"/>
              <a:sym typeface="Arial"/>
            </a:endParaRPr>
          </a:p>
        </p:txBody>
      </p:sp>
      <p:sp>
        <p:nvSpPr>
          <p:cNvPr id="41" name="Google Shape;41;p1"/>
          <p:cNvSpPr txBox="1"/>
          <p:nvPr/>
        </p:nvSpPr>
        <p:spPr>
          <a:xfrm>
            <a:off x="2620123" y="36088350"/>
            <a:ext cx="6472500" cy="457131"/>
          </a:xfrm>
          <a:prstGeom prst="rect">
            <a:avLst/>
          </a:prstGeom>
          <a:noFill/>
          <a:ln>
            <a:noFill/>
          </a:ln>
        </p:spPr>
        <p:txBody>
          <a:bodyPr anchorCtr="0" anchor="t" bIns="43475" lIns="86950" spcFirstLastPara="1" rIns="86950" wrap="square" tIns="43475">
            <a:sp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Arial"/>
                <a:ea typeface="Arial"/>
                <a:cs typeface="Arial"/>
                <a:sym typeface="Arial"/>
              </a:rPr>
              <a:t>Fig. 1 Isometric View </a:t>
            </a:r>
            <a:endParaRPr b="0" i="0" sz="1400" u="none" cap="none" strike="noStrike">
              <a:solidFill>
                <a:srgbClr val="000000"/>
              </a:solidFill>
              <a:latin typeface="Arial"/>
              <a:ea typeface="Arial"/>
              <a:cs typeface="Arial"/>
              <a:sym typeface="Arial"/>
            </a:endParaRPr>
          </a:p>
        </p:txBody>
      </p:sp>
      <p:sp>
        <p:nvSpPr>
          <p:cNvPr id="42" name="Google Shape;42;p1"/>
          <p:cNvSpPr txBox="1"/>
          <p:nvPr/>
        </p:nvSpPr>
        <p:spPr>
          <a:xfrm>
            <a:off x="20492872" y="24241906"/>
            <a:ext cx="8407500" cy="6876110"/>
          </a:xfrm>
          <a:prstGeom prst="rect">
            <a:avLst/>
          </a:prstGeom>
          <a:solidFill>
            <a:schemeClr val="lt1"/>
          </a:solidFill>
          <a:ln cap="flat" cmpd="sng" w="12700">
            <a:solidFill>
              <a:srgbClr val="1B2640"/>
            </a:solidFill>
            <a:prstDash val="solid"/>
            <a:round/>
            <a:headEnd len="sm" w="sm" type="none"/>
            <a:tailEnd len="sm" w="sm" type="none"/>
          </a:ln>
        </p:spPr>
        <p:txBody>
          <a:bodyPr anchorCtr="0" anchor="t" bIns="173925" lIns="173925" spcFirstLastPara="1" rIns="173925" wrap="square" tIns="173925">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Expenditure per prototype: </a:t>
            </a:r>
            <a:br>
              <a:rPr b="0" i="0" lang="en-US" sz="3200" u="none" cap="none" strike="noStrike">
                <a:solidFill>
                  <a:schemeClr val="dk1"/>
                </a:solidFill>
                <a:latin typeface="Arial"/>
                <a:ea typeface="Arial"/>
                <a:cs typeface="Arial"/>
                <a:sym typeface="Arial"/>
              </a:rPr>
            </a:br>
            <a:r>
              <a:rPr b="0" i="0" lang="en-US" sz="3200" u="none" cap="none" strike="noStrike">
                <a:solidFill>
                  <a:schemeClr val="dk1"/>
                </a:solidFill>
                <a:latin typeface="Arial"/>
                <a:ea typeface="Arial"/>
                <a:cs typeface="Arial"/>
                <a:sym typeface="Arial"/>
              </a:rPr>
              <a:t>Rs.17000 (approx)</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160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Expenditure per product: </a:t>
            </a:r>
            <a:br>
              <a:rPr b="0" i="0" lang="en-US" sz="3200" u="none" cap="none" strike="noStrike">
                <a:solidFill>
                  <a:schemeClr val="dk1"/>
                </a:solidFill>
                <a:latin typeface="Arial"/>
                <a:ea typeface="Arial"/>
                <a:cs typeface="Arial"/>
                <a:sym typeface="Arial"/>
              </a:rPr>
            </a:br>
            <a:r>
              <a:rPr b="0" i="0" lang="en-US" sz="3200" u="none" cap="none" strike="noStrike">
                <a:solidFill>
                  <a:schemeClr val="dk1"/>
                </a:solidFill>
                <a:latin typeface="Arial"/>
                <a:ea typeface="Arial"/>
                <a:cs typeface="Arial"/>
                <a:sym typeface="Arial"/>
              </a:rPr>
              <a:t>Rs.12000 (approx)</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160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Major Components used: </a:t>
            </a:r>
            <a:endParaRPr b="0" i="0" sz="3200" u="none" cap="none" strike="noStrike">
              <a:solidFill>
                <a:schemeClr val="dk1"/>
              </a:solidFill>
              <a:latin typeface="Arial"/>
              <a:ea typeface="Arial"/>
              <a:cs typeface="Arial"/>
              <a:sym typeface="Arial"/>
            </a:endParaRPr>
          </a:p>
          <a:p>
            <a:pPr indent="-457200" lvl="0" marL="457200" marR="0" rtl="0" algn="l">
              <a:lnSpc>
                <a:spcPct val="100000"/>
              </a:lnSpc>
              <a:spcBef>
                <a:spcPts val="1600"/>
              </a:spcBef>
              <a:spcAft>
                <a:spcPts val="0"/>
              </a:spcAft>
              <a:buClr>
                <a:schemeClr val="dk1"/>
              </a:buClr>
              <a:buSzPts val="3600"/>
              <a:buFont typeface="Arial"/>
              <a:buChar char="●"/>
            </a:pPr>
            <a:r>
              <a:rPr b="0" i="0" lang="en-US" sz="3200" u="none" cap="none" strike="noStrike">
                <a:solidFill>
                  <a:schemeClr val="dk1"/>
                </a:solidFill>
                <a:latin typeface="Arial"/>
                <a:ea typeface="Arial"/>
                <a:cs typeface="Arial"/>
                <a:sym typeface="Arial"/>
              </a:rPr>
              <a:t>Mechanix, and Wood Planks, Iron plates and pipes, chains, gears and other supports and brackets.</a:t>
            </a:r>
            <a:endParaRPr b="0" i="0" sz="32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600"/>
              <a:buFont typeface="Arial"/>
              <a:buChar char="●"/>
            </a:pPr>
            <a:r>
              <a:rPr b="0" i="0" lang="en-US" sz="3200" u="none" cap="none" strike="noStrike">
                <a:solidFill>
                  <a:schemeClr val="dk1"/>
                </a:solidFill>
                <a:latin typeface="Arial"/>
                <a:ea typeface="Arial"/>
                <a:cs typeface="Arial"/>
                <a:sym typeface="Arial"/>
              </a:rPr>
              <a:t>Sensors: IR, Camera, Sonar</a:t>
            </a:r>
            <a:endParaRPr b="0" i="0" sz="32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600"/>
              <a:buFont typeface="Arial"/>
              <a:buChar char="●"/>
            </a:pPr>
            <a:r>
              <a:rPr b="0" i="0" lang="en-US" sz="3200" u="none" cap="none" strike="noStrike">
                <a:solidFill>
                  <a:schemeClr val="dk1"/>
                </a:solidFill>
                <a:latin typeface="Arial"/>
                <a:ea typeface="Arial"/>
                <a:cs typeface="Arial"/>
                <a:sym typeface="Arial"/>
              </a:rPr>
              <a:t>Microcontrollers: Arduino, Raspberry Pi, Node MCU</a:t>
            </a:r>
            <a:endParaRPr b="0" i="0" sz="32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600"/>
              <a:buFont typeface="Arial"/>
              <a:buChar char="●"/>
            </a:pPr>
            <a:r>
              <a:rPr b="0" i="0" lang="en-US" sz="3200" u="none" cap="none" strike="noStrike">
                <a:solidFill>
                  <a:schemeClr val="dk1"/>
                </a:solidFill>
                <a:latin typeface="Arial"/>
                <a:ea typeface="Arial"/>
                <a:cs typeface="Arial"/>
                <a:sym typeface="Arial"/>
              </a:rPr>
              <a:t>Geared motors and battery.</a:t>
            </a:r>
            <a:endParaRPr b="0" i="0" sz="3400" u="none" cap="none" strike="noStrike">
              <a:solidFill>
                <a:schemeClr val="dk1"/>
              </a:solidFill>
              <a:latin typeface="Arial"/>
              <a:ea typeface="Arial"/>
              <a:cs typeface="Arial"/>
              <a:sym typeface="Arial"/>
            </a:endParaRPr>
          </a:p>
        </p:txBody>
      </p:sp>
      <p:sp>
        <p:nvSpPr>
          <p:cNvPr id="43" name="Google Shape;43;p1"/>
          <p:cNvSpPr/>
          <p:nvPr/>
        </p:nvSpPr>
        <p:spPr>
          <a:xfrm>
            <a:off x="10896902" y="29374706"/>
            <a:ext cx="8407576" cy="891547"/>
          </a:xfrm>
          <a:prstGeom prst="rect">
            <a:avLst/>
          </a:prstGeom>
          <a:solidFill>
            <a:srgbClr val="1B2640"/>
          </a:solidFill>
          <a:ln cap="flat" cmpd="sng" w="25400">
            <a:solidFill>
              <a:srgbClr val="1B253E"/>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D3E5F6"/>
                </a:solidFill>
                <a:latin typeface="Calibri"/>
                <a:ea typeface="Calibri"/>
                <a:cs typeface="Calibri"/>
                <a:sym typeface="Calibri"/>
              </a:rPr>
              <a:t>Automation</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7146425" y="38942750"/>
            <a:ext cx="15999900" cy="3640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7200" u="none" cap="none" strike="noStrike">
                <a:solidFill>
                  <a:srgbClr val="FFFFFF"/>
                </a:solidFill>
                <a:latin typeface="Calibri"/>
                <a:ea typeface="Calibri"/>
                <a:cs typeface="Calibri"/>
                <a:sym typeface="Calibri"/>
              </a:rPr>
              <a:t>INTER IIT TECH MEET 2019</a:t>
            </a:r>
            <a:endParaRPr b="0" i="0" sz="7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7200"/>
              <a:buFont typeface="Calibri"/>
              <a:buNone/>
            </a:pPr>
            <a:r>
              <a:rPr b="0" i="0" lang="en-US" sz="7200" u="none" cap="none" strike="noStrike">
                <a:solidFill>
                  <a:srgbClr val="FFFFFF"/>
                </a:solidFill>
                <a:latin typeface="Calibri"/>
                <a:ea typeface="Calibri"/>
                <a:cs typeface="Calibri"/>
                <a:sym typeface="Calibri"/>
              </a:rPr>
              <a:t>20-22 December 2019 | IIT Roorkee</a:t>
            </a:r>
            <a:endParaRPr b="0" i="0" sz="7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br>
              <a:rPr b="0" i="0" lang="en-US" sz="7200" u="none" cap="none" strike="noStrike">
                <a:solidFill>
                  <a:schemeClr val="dk1"/>
                </a:solidFill>
                <a:latin typeface="Arial"/>
                <a:ea typeface="Arial"/>
                <a:cs typeface="Arial"/>
                <a:sym typeface="Arial"/>
              </a:rPr>
            </a:br>
            <a:endParaRPr b="0" i="0" sz="7200" u="none" cap="none" strike="noStrike">
              <a:solidFill>
                <a:schemeClr val="dk1"/>
              </a:solidFill>
              <a:latin typeface="Arial"/>
              <a:ea typeface="Arial"/>
              <a:cs typeface="Arial"/>
              <a:sym typeface="Arial"/>
            </a:endParaRPr>
          </a:p>
        </p:txBody>
      </p:sp>
      <p:pic>
        <p:nvPicPr>
          <p:cNvPr id="45" name="Google Shape;45;p1"/>
          <p:cNvPicPr preferRelativeResize="0"/>
          <p:nvPr/>
        </p:nvPicPr>
        <p:blipFill rotWithShape="1">
          <a:blip r:embed="rId3">
            <a:alphaModFix/>
          </a:blip>
          <a:srcRect b="0" l="0" r="0" t="0"/>
          <a:stretch/>
        </p:blipFill>
        <p:spPr>
          <a:xfrm>
            <a:off x="21849859" y="37816116"/>
            <a:ext cx="6858000" cy="4191000"/>
          </a:xfrm>
          <a:prstGeom prst="rect">
            <a:avLst/>
          </a:prstGeom>
          <a:noFill/>
          <a:ln>
            <a:noFill/>
          </a:ln>
        </p:spPr>
      </p:pic>
      <p:pic>
        <p:nvPicPr>
          <p:cNvPr id="46" name="Google Shape;46;p1"/>
          <p:cNvPicPr preferRelativeResize="0"/>
          <p:nvPr/>
        </p:nvPicPr>
        <p:blipFill rotWithShape="1">
          <a:blip r:embed="rId4">
            <a:alphaModFix/>
          </a:blip>
          <a:srcRect b="0" l="0" r="0" t="0"/>
          <a:stretch/>
        </p:blipFill>
        <p:spPr>
          <a:xfrm>
            <a:off x="1652604" y="37453663"/>
            <a:ext cx="4652097" cy="5129586"/>
          </a:xfrm>
          <a:prstGeom prst="rect">
            <a:avLst/>
          </a:prstGeom>
          <a:noFill/>
          <a:ln>
            <a:noFill/>
          </a:ln>
        </p:spPr>
      </p:pic>
      <p:pic>
        <p:nvPicPr>
          <p:cNvPr id="47" name="Google Shape;47;p1"/>
          <p:cNvPicPr preferRelativeResize="0"/>
          <p:nvPr/>
        </p:nvPicPr>
        <p:blipFill rotWithShape="1">
          <a:blip r:embed="rId5">
            <a:alphaModFix/>
          </a:blip>
          <a:srcRect b="0" l="0" r="0" t="0"/>
          <a:stretch/>
        </p:blipFill>
        <p:spPr>
          <a:xfrm>
            <a:off x="2246403" y="29139553"/>
            <a:ext cx="7219950" cy="6633843"/>
          </a:xfrm>
          <a:prstGeom prst="rect">
            <a:avLst/>
          </a:prstGeom>
          <a:noFill/>
          <a:ln cap="flat" cmpd="sng" w="25400">
            <a:solidFill>
              <a:srgbClr val="1B253E"/>
            </a:solidFill>
            <a:prstDash val="solid"/>
            <a:round/>
            <a:headEnd len="sm" w="sm" type="none"/>
            <a:tailEnd len="sm" w="sm" type="none"/>
          </a:ln>
        </p:spPr>
      </p:pic>
      <p:pic>
        <p:nvPicPr>
          <p:cNvPr id="48" name="Google Shape;48;p1"/>
          <p:cNvPicPr preferRelativeResize="0"/>
          <p:nvPr/>
        </p:nvPicPr>
        <p:blipFill rotWithShape="1">
          <a:blip r:embed="rId6">
            <a:alphaModFix/>
          </a:blip>
          <a:srcRect b="0" l="0" r="0" t="0"/>
          <a:stretch/>
        </p:blipFill>
        <p:spPr>
          <a:xfrm>
            <a:off x="12214662" y="12257474"/>
            <a:ext cx="5772150" cy="5210175"/>
          </a:xfrm>
          <a:prstGeom prst="rect">
            <a:avLst/>
          </a:prstGeom>
          <a:noFill/>
          <a:ln cap="flat" cmpd="sng" w="25400">
            <a:solidFill>
              <a:srgbClr val="1B253E"/>
            </a:solidFill>
            <a:prstDash val="solid"/>
            <a:round/>
            <a:headEnd len="sm" w="sm" type="none"/>
            <a:tailEnd len="sm" w="sm" type="none"/>
          </a:ln>
        </p:spPr>
      </p:pic>
      <p:sp>
        <p:nvSpPr>
          <p:cNvPr id="49" name="Google Shape;49;p1"/>
          <p:cNvSpPr txBox="1"/>
          <p:nvPr/>
        </p:nvSpPr>
        <p:spPr>
          <a:xfrm>
            <a:off x="20492950" y="7151550"/>
            <a:ext cx="8407500" cy="9019800"/>
          </a:xfrm>
          <a:prstGeom prst="rect">
            <a:avLst/>
          </a:prstGeom>
          <a:solidFill>
            <a:schemeClr val="lt1"/>
          </a:solidFill>
          <a:ln cap="flat" cmpd="sng" w="12700">
            <a:solidFill>
              <a:srgbClr val="1B2640"/>
            </a:solidFill>
            <a:prstDash val="solid"/>
            <a:round/>
            <a:headEnd len="sm" w="sm" type="none"/>
            <a:tailEnd len="sm" w="sm" type="none"/>
          </a:ln>
        </p:spPr>
        <p:txBody>
          <a:bodyPr anchorCtr="0" anchor="t" bIns="173925" lIns="173925" spcFirstLastPara="1" rIns="173925" wrap="square" tIns="173925">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Design Optimization</a:t>
            </a:r>
            <a:endParaRPr b="1" i="0" sz="3200" u="none" cap="none" strike="noStrike">
              <a:solidFill>
                <a:schemeClr val="dk1"/>
              </a:solidFill>
              <a:latin typeface="Arial"/>
              <a:ea typeface="Arial"/>
              <a:cs typeface="Arial"/>
              <a:sym typeface="Arial"/>
            </a:endParaRPr>
          </a:p>
          <a:p>
            <a:pPr indent="-444500" lvl="0" marL="457200" marR="0" rtl="0" algn="l">
              <a:lnSpc>
                <a:spcPct val="100000"/>
              </a:lnSpc>
              <a:spcBef>
                <a:spcPts val="0"/>
              </a:spcBef>
              <a:spcAft>
                <a:spcPts val="0"/>
              </a:spcAft>
              <a:buClr>
                <a:schemeClr val="dk1"/>
              </a:buClr>
              <a:buSzPts val="3400"/>
              <a:buFont typeface="Arial"/>
              <a:buChar char="❖"/>
            </a:pPr>
            <a:r>
              <a:rPr b="0" i="0" lang="en-US" sz="3200" u="none" cap="none" strike="noStrike">
                <a:solidFill>
                  <a:schemeClr val="dk1"/>
                </a:solidFill>
                <a:latin typeface="Arial"/>
                <a:ea typeface="Arial"/>
                <a:cs typeface="Arial"/>
                <a:sym typeface="Arial"/>
              </a:rPr>
              <a:t>Use the tool of Topology Optimization to optimize the design according to the needs</a:t>
            </a:r>
            <a:endParaRPr/>
          </a:p>
          <a:p>
            <a:pPr indent="-444500" lvl="0" marL="457200" marR="0" rtl="0" algn="l">
              <a:lnSpc>
                <a:spcPct val="100000"/>
              </a:lnSpc>
              <a:spcBef>
                <a:spcPts val="0"/>
              </a:spcBef>
              <a:spcAft>
                <a:spcPts val="0"/>
              </a:spcAft>
              <a:buClr>
                <a:schemeClr val="dk1"/>
              </a:buClr>
              <a:buSzPts val="3400"/>
              <a:buFont typeface="Arial"/>
              <a:buChar char="❖"/>
            </a:pPr>
            <a:r>
              <a:rPr b="0" i="0" lang="en-US" sz="3200" u="none" cap="none" strike="noStrike">
                <a:solidFill>
                  <a:schemeClr val="dk1"/>
                </a:solidFill>
                <a:latin typeface="Arial"/>
                <a:ea typeface="Arial"/>
                <a:cs typeface="Arial"/>
                <a:sym typeface="Arial"/>
              </a:rPr>
              <a:t>To explore various novel materials for the main body of the robot</a:t>
            </a:r>
            <a:endParaRPr/>
          </a:p>
          <a:p>
            <a:pPr indent="-444500" lvl="0" marL="457200" marR="0" rtl="0" algn="l">
              <a:lnSpc>
                <a:spcPct val="100000"/>
              </a:lnSpc>
              <a:spcBef>
                <a:spcPts val="0"/>
              </a:spcBef>
              <a:spcAft>
                <a:spcPts val="0"/>
              </a:spcAft>
              <a:buClr>
                <a:schemeClr val="dk1"/>
              </a:buClr>
              <a:buSzPts val="3400"/>
              <a:buFont typeface="Arial"/>
              <a:buChar char="❖"/>
            </a:pPr>
            <a:r>
              <a:rPr b="0" i="0" lang="en-US" sz="3200" u="none" cap="none" strike="noStrike">
                <a:solidFill>
                  <a:schemeClr val="dk1"/>
                </a:solidFill>
                <a:latin typeface="Arial"/>
                <a:ea typeface="Arial"/>
                <a:cs typeface="Arial"/>
                <a:sym typeface="Arial"/>
              </a:rPr>
              <a:t>To include the dynamic analysis of the robot in the design optimization process</a:t>
            </a:r>
            <a:endParaRPr/>
          </a:p>
          <a:p>
            <a:pPr indent="-444500" lvl="0" marL="457200" marR="0" rtl="0" algn="l">
              <a:lnSpc>
                <a:spcPct val="100000"/>
              </a:lnSpc>
              <a:spcBef>
                <a:spcPts val="0"/>
              </a:spcBef>
              <a:spcAft>
                <a:spcPts val="0"/>
              </a:spcAft>
              <a:buClr>
                <a:schemeClr val="dk1"/>
              </a:buClr>
              <a:buSzPts val="3400"/>
              <a:buFont typeface="Arial"/>
              <a:buChar char="❖"/>
            </a:pPr>
            <a:r>
              <a:rPr b="0" i="0" lang="en-US" sz="3200" u="none" cap="none" strike="noStrike">
                <a:solidFill>
                  <a:schemeClr val="dk1"/>
                </a:solidFill>
                <a:latin typeface="Arial"/>
                <a:ea typeface="Arial"/>
                <a:cs typeface="Arial"/>
                <a:sym typeface="Arial"/>
              </a:rPr>
              <a:t>To explore the idea of Roll cage for the main body</a:t>
            </a:r>
            <a:endParaRPr b="0" i="0" sz="32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ts val="34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3200" u="none" cap="none" strike="noStrike">
                <a:solidFill>
                  <a:schemeClr val="dk1"/>
                </a:solidFill>
                <a:latin typeface="Arial"/>
                <a:ea typeface="Arial"/>
                <a:cs typeface="Arial"/>
                <a:sym typeface="Arial"/>
              </a:rPr>
              <a:t>Automation using Robot Vision</a:t>
            </a:r>
            <a:endParaRPr/>
          </a:p>
          <a:p>
            <a:pPr indent="-444500" lvl="0" marL="457200" marR="0" rtl="0" algn="l">
              <a:lnSpc>
                <a:spcPct val="100000"/>
              </a:lnSpc>
              <a:spcBef>
                <a:spcPts val="0"/>
              </a:spcBef>
              <a:spcAft>
                <a:spcPts val="0"/>
              </a:spcAft>
              <a:buClr>
                <a:schemeClr val="dk1"/>
              </a:buClr>
              <a:buSzPts val="3400"/>
              <a:buFont typeface="Arial"/>
              <a:buChar char="❖"/>
            </a:pPr>
            <a:r>
              <a:rPr b="0" i="0" lang="en-US" sz="3200" u="none" cap="none" strike="noStrike">
                <a:solidFill>
                  <a:schemeClr val="dk1"/>
                </a:solidFill>
                <a:latin typeface="Arial"/>
                <a:ea typeface="Arial"/>
                <a:cs typeface="Arial"/>
                <a:sym typeface="Arial"/>
              </a:rPr>
              <a:t>Kinect would be used for image capture, the Robot Operating System (ROS)  was selected as the operating system</a:t>
            </a:r>
            <a:endParaRPr/>
          </a:p>
          <a:p>
            <a:pPr indent="-444500" lvl="0" marL="457200" marR="0" rtl="0" algn="l">
              <a:lnSpc>
                <a:spcPct val="100000"/>
              </a:lnSpc>
              <a:spcBef>
                <a:spcPts val="0"/>
              </a:spcBef>
              <a:spcAft>
                <a:spcPts val="0"/>
              </a:spcAft>
              <a:buClr>
                <a:schemeClr val="dk1"/>
              </a:buClr>
              <a:buSzPts val="3400"/>
              <a:buFont typeface="Arial"/>
              <a:buChar char="❖"/>
            </a:pPr>
            <a:r>
              <a:rPr b="0" i="0" lang="en-US" sz="3200" u="none" cap="none" strike="noStrike">
                <a:solidFill>
                  <a:schemeClr val="dk1"/>
                </a:solidFill>
                <a:latin typeface="Arial"/>
                <a:ea typeface="Arial"/>
                <a:cs typeface="Arial"/>
                <a:sym typeface="Arial"/>
              </a:rPr>
              <a:t>Using descriptor and contour algorithms to </a:t>
            </a:r>
            <a:r>
              <a:rPr lang="en-US" sz="3200">
                <a:solidFill>
                  <a:schemeClr val="dk1"/>
                </a:solidFill>
              </a:rPr>
              <a:t>implement accurate object tracking process.----</a:t>
            </a:r>
            <a:endParaRPr/>
          </a:p>
          <a:p>
            <a:pPr indent="0" lvl="0" marL="12700" marR="0" rtl="0" algn="l">
              <a:lnSpc>
                <a:spcPct val="100000"/>
              </a:lnSpc>
              <a:spcBef>
                <a:spcPts val="0"/>
              </a:spcBef>
              <a:spcAft>
                <a:spcPts val="0"/>
              </a:spcAft>
              <a:buNone/>
            </a:pPr>
            <a:r>
              <a:t/>
            </a:r>
            <a:endParaRPr b="0" i="0" sz="3400" u="none" cap="none" strike="noStrike">
              <a:solidFill>
                <a:schemeClr val="dk1"/>
              </a:solidFill>
              <a:latin typeface="Arial"/>
              <a:ea typeface="Arial"/>
              <a:cs typeface="Arial"/>
              <a:sym typeface="Arial"/>
            </a:endParaRPr>
          </a:p>
        </p:txBody>
      </p:sp>
      <p:sp>
        <p:nvSpPr>
          <p:cNvPr id="50" name="Google Shape;50;p1"/>
          <p:cNvSpPr/>
          <p:nvPr/>
        </p:nvSpPr>
        <p:spPr>
          <a:xfrm>
            <a:off x="20495075" y="6240825"/>
            <a:ext cx="8407500" cy="891600"/>
          </a:xfrm>
          <a:prstGeom prst="rect">
            <a:avLst/>
          </a:prstGeom>
          <a:solidFill>
            <a:srgbClr val="1B2640"/>
          </a:solidFill>
          <a:ln cap="flat" cmpd="sng" w="25400">
            <a:solidFill>
              <a:srgbClr val="1B253E"/>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D3E5F6"/>
                </a:solidFill>
                <a:latin typeface="Calibri"/>
                <a:ea typeface="Calibri"/>
                <a:cs typeface="Calibri"/>
                <a:sym typeface="Calibri"/>
              </a:rPr>
              <a:t>Future Work</a:t>
            </a:r>
            <a:endParaRPr b="0" i="0" sz="1400" u="none" cap="none" strike="noStrike">
              <a:solidFill>
                <a:srgbClr val="000000"/>
              </a:solidFill>
              <a:latin typeface="Arial"/>
              <a:ea typeface="Arial"/>
              <a:cs typeface="Arial"/>
              <a:sym typeface="Arial"/>
            </a:endParaRPr>
          </a:p>
        </p:txBody>
      </p:sp>
      <p:sp>
        <p:nvSpPr>
          <p:cNvPr id="51" name="Google Shape;51;p1"/>
          <p:cNvSpPr txBox="1"/>
          <p:nvPr/>
        </p:nvSpPr>
        <p:spPr>
          <a:xfrm>
            <a:off x="12815575" y="17918266"/>
            <a:ext cx="4483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2400" u="none" cap="none" strike="noStrike">
                <a:solidFill>
                  <a:srgbClr val="000000"/>
                </a:solidFill>
                <a:latin typeface="Arial"/>
                <a:ea typeface="Arial"/>
                <a:cs typeface="Arial"/>
                <a:sym typeface="Arial"/>
              </a:rPr>
              <a:t>Fig. 2 Side View of the design</a:t>
            </a:r>
            <a:endParaRPr b="0" i="0" sz="2400" u="none" cap="none" strike="noStrike">
              <a:solidFill>
                <a:srgbClr val="000000"/>
              </a:solidFill>
              <a:latin typeface="Arial"/>
              <a:ea typeface="Arial"/>
              <a:cs typeface="Arial"/>
              <a:sym typeface="Arial"/>
            </a:endParaRPr>
          </a:p>
        </p:txBody>
      </p:sp>
      <p:sp>
        <p:nvSpPr>
          <p:cNvPr id="52" name="Google Shape;52;p1"/>
          <p:cNvSpPr/>
          <p:nvPr/>
        </p:nvSpPr>
        <p:spPr>
          <a:xfrm>
            <a:off x="20492872" y="23321283"/>
            <a:ext cx="8407576" cy="891547"/>
          </a:xfrm>
          <a:prstGeom prst="rect">
            <a:avLst/>
          </a:prstGeom>
          <a:solidFill>
            <a:srgbClr val="1B2640"/>
          </a:solidFill>
          <a:ln cap="flat" cmpd="sng" w="25400">
            <a:solidFill>
              <a:srgbClr val="1B253E"/>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D3E5F6"/>
                </a:solidFill>
                <a:latin typeface="Calibri"/>
                <a:ea typeface="Calibri"/>
                <a:cs typeface="Calibri"/>
                <a:sym typeface="Calibri"/>
              </a:rPr>
              <a:t>Budget</a:t>
            </a:r>
            <a:endParaRPr b="0" i="0" sz="1400" u="none" cap="none" strike="noStrike">
              <a:solidFill>
                <a:srgbClr val="000000"/>
              </a:solidFill>
              <a:latin typeface="Arial"/>
              <a:ea typeface="Arial"/>
              <a:cs typeface="Arial"/>
              <a:sym typeface="Arial"/>
            </a:endParaRPr>
          </a:p>
        </p:txBody>
      </p:sp>
      <p:sp>
        <p:nvSpPr>
          <p:cNvPr id="53" name="Google Shape;53;p1"/>
          <p:cNvSpPr txBox="1"/>
          <p:nvPr/>
        </p:nvSpPr>
        <p:spPr>
          <a:xfrm>
            <a:off x="10896975" y="30303549"/>
            <a:ext cx="8407500" cy="5469900"/>
          </a:xfrm>
          <a:prstGeom prst="rect">
            <a:avLst/>
          </a:prstGeom>
          <a:solidFill>
            <a:schemeClr val="lt1"/>
          </a:solidFill>
          <a:ln cap="flat" cmpd="sng" w="12700">
            <a:solidFill>
              <a:srgbClr val="1B2640"/>
            </a:solidFill>
            <a:prstDash val="solid"/>
            <a:round/>
            <a:headEnd len="sm" w="sm" type="none"/>
            <a:tailEnd len="sm" w="sm" type="none"/>
          </a:ln>
        </p:spPr>
        <p:txBody>
          <a:bodyPr anchorCtr="0" anchor="t" bIns="173925" lIns="173925" spcFirstLastPara="1" rIns="173925" wrap="square" tIns="173925">
            <a:spAutoFit/>
          </a:bodyPr>
          <a:lstStyle/>
          <a:p>
            <a:pPr indent="0" lvl="0" marL="0" marR="0" rtl="0" algn="l">
              <a:lnSpc>
                <a:spcPct val="100000"/>
              </a:lnSpc>
              <a:spcBef>
                <a:spcPts val="0"/>
              </a:spcBef>
              <a:spcAft>
                <a:spcPts val="0"/>
              </a:spcAft>
              <a:buClr>
                <a:srgbClr val="000000"/>
              </a:buClr>
              <a:buSzPts val="3200"/>
              <a:buFont typeface="Arial"/>
              <a:buNone/>
            </a:pPr>
            <a:r>
              <a:rPr lang="en-US" sz="3200">
                <a:solidFill>
                  <a:schemeClr val="dk1"/>
                </a:solidFill>
              </a:rPr>
              <a:t>Automation is achieved using a combination of IR sensors, ultrasonic sensors and proximity sensors using Arduino Uno as the microcontroller.</a:t>
            </a:r>
            <a:endParaRPr sz="3200">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a:solidFill>
                  <a:schemeClr val="dk1"/>
                </a:solidFill>
              </a:rPr>
              <a:t>Moreover, Sober Feldman edge detection is used to feed the data of edges along with the depth sensing data from the aforementioned sensors to automate the navigation.</a:t>
            </a:r>
            <a:endParaRPr b="0" i="0" sz="3200" u="none" cap="none" strike="noStrike">
              <a:solidFill>
                <a:schemeClr val="dk1"/>
              </a:solidFill>
              <a:latin typeface="Arial"/>
              <a:ea typeface="Arial"/>
              <a:cs typeface="Arial"/>
              <a:sym typeface="Arial"/>
            </a:endParaRPr>
          </a:p>
        </p:txBody>
      </p:sp>
      <p:sp>
        <p:nvSpPr>
          <p:cNvPr id="54" name="Google Shape;54;p1"/>
          <p:cNvSpPr txBox="1"/>
          <p:nvPr/>
        </p:nvSpPr>
        <p:spPr>
          <a:xfrm>
            <a:off x="12145700" y="27379119"/>
            <a:ext cx="5975873" cy="457131"/>
          </a:xfrm>
          <a:prstGeom prst="rect">
            <a:avLst/>
          </a:prstGeom>
          <a:noFill/>
          <a:ln>
            <a:noFill/>
          </a:ln>
        </p:spPr>
        <p:txBody>
          <a:bodyPr anchorCtr="0" anchor="t" bIns="43475" lIns="86950" spcFirstLastPara="1" rIns="86950" wrap="square" tIns="43475">
            <a:sp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Arial"/>
                <a:ea typeface="Arial"/>
                <a:cs typeface="Arial"/>
                <a:sym typeface="Arial"/>
              </a:rPr>
              <a:t>Fig. 3 Mechanism of the proposed Design</a:t>
            </a:r>
            <a:endParaRPr b="0" i="1" sz="2400" u="none" cap="none" strike="noStrike">
              <a:solidFill>
                <a:schemeClr val="dk1"/>
              </a:solidFill>
              <a:latin typeface="Calibri"/>
              <a:ea typeface="Calibri"/>
              <a:cs typeface="Calibri"/>
              <a:sym typeface="Calibri"/>
            </a:endParaRPr>
          </a:p>
        </p:txBody>
      </p:sp>
      <p:pic>
        <p:nvPicPr>
          <p:cNvPr id="55" name="Google Shape;55;p1"/>
          <p:cNvPicPr preferRelativeResize="0"/>
          <p:nvPr/>
        </p:nvPicPr>
        <p:blipFill rotWithShape="1">
          <a:blip r:embed="rId7">
            <a:alphaModFix/>
          </a:blip>
          <a:srcRect b="0" l="0" r="0" t="0"/>
          <a:stretch/>
        </p:blipFill>
        <p:spPr>
          <a:xfrm>
            <a:off x="11356039" y="22297495"/>
            <a:ext cx="7580671" cy="5025298"/>
          </a:xfrm>
          <a:prstGeom prst="rect">
            <a:avLst/>
          </a:prstGeom>
          <a:noFill/>
          <a:ln>
            <a:noFill/>
          </a:ln>
        </p:spPr>
      </p:pic>
      <p:pic>
        <p:nvPicPr>
          <p:cNvPr id="56" name="Google Shape;56;p1"/>
          <p:cNvPicPr preferRelativeResize="0"/>
          <p:nvPr/>
        </p:nvPicPr>
        <p:blipFill rotWithShape="1">
          <a:blip r:embed="rId8">
            <a:alphaModFix/>
          </a:blip>
          <a:srcRect b="0" l="0" r="0" t="0"/>
          <a:stretch/>
        </p:blipFill>
        <p:spPr>
          <a:xfrm>
            <a:off x="20492948" y="16571986"/>
            <a:ext cx="8407498" cy="5272231"/>
          </a:xfrm>
          <a:prstGeom prst="rect">
            <a:avLst/>
          </a:prstGeom>
          <a:noFill/>
          <a:ln>
            <a:noFill/>
          </a:ln>
        </p:spPr>
      </p:pic>
      <p:sp>
        <p:nvSpPr>
          <p:cNvPr id="57" name="Google Shape;57;p1"/>
          <p:cNvSpPr txBox="1"/>
          <p:nvPr/>
        </p:nvSpPr>
        <p:spPr>
          <a:xfrm>
            <a:off x="21473869" y="22165320"/>
            <a:ext cx="64455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1" lang="en-US" sz="2400" u="none" cap="none" strike="noStrike">
                <a:solidFill>
                  <a:srgbClr val="000000"/>
                </a:solidFill>
                <a:latin typeface="Arial"/>
                <a:ea typeface="Arial"/>
                <a:cs typeface="Arial"/>
                <a:sym typeface="Arial"/>
              </a:rPr>
              <a:t>Fig. 4 Design of the Seeding mechanism</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000000"/>
      </a:dk1>
      <a:lt1>
        <a:srgbClr val="EFF1F4"/>
      </a:lt1>
      <a:dk2>
        <a:srgbClr val="242852"/>
      </a:dk2>
      <a:lt2>
        <a:srgbClr val="7F8FA9"/>
      </a:lt2>
      <a:accent1>
        <a:srgbClr val="253356"/>
      </a:accent1>
      <a:accent2>
        <a:srgbClr val="3477B2"/>
      </a:accent2>
      <a:accent3>
        <a:srgbClr val="297FD5"/>
      </a:accent3>
      <a:accent4>
        <a:srgbClr val="7F8FA9"/>
      </a:accent4>
      <a:accent5>
        <a:srgbClr val="596984"/>
      </a:accent5>
      <a:accent6>
        <a:srgbClr val="9D90A0"/>
      </a:accent6>
      <a:hlink>
        <a:srgbClr val="9454C3"/>
      </a:hlink>
      <a:folHlink>
        <a:srgbClr val="B2BB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2013-02-10T21:14:48Z</dcterms:created>
  <dc:creator>Jay Larson</dc:creator>
</cp:coreProperties>
</file>