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
      <p:font typeface="Lato"/>
      <p:regular r:id="rId28"/>
      <p:bold r:id="rId29"/>
      <p:italic r:id="rId30"/>
      <p:boldItalic r:id="rId31"/>
    </p:embeddedFont>
    <p:embeddedFont>
      <p:font typeface="Maven Pro"/>
      <p:regular r:id="rId32"/>
      <p:bold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Lat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70d6ff9c7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70d6ff9c7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0d6ff9c7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0d6ff9c7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a110a303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a110a303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a110a30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a110a30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a110a30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a110a30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a110a303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a110a303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70d6ff9c7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70d6ff9c7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70d6ff9c7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70d6ff9c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70d6ff9c7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70d6ff9c7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70d6ff9c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70d6ff9c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70d6ff9c7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70d6ff9c7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70d6ff9c7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70d6ff9c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70d6ff9c7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70d6ff9c7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mailto:goyal.18@iitj.ac.in" TargetMode="External"/><Relationship Id="rId4" Type="http://schemas.openxmlformats.org/officeDocument/2006/relationships/hyperlink" Target="mailto:garg.11@iitj.ac.in" TargetMode="External"/><Relationship Id="rId5" Type="http://schemas.openxmlformats.org/officeDocument/2006/relationships/hyperlink" Target="mailto:kshitiz.1@iitj.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63" name="Shape 63"/>
        <p:cNvGrpSpPr/>
        <p:nvPr/>
      </p:nvGrpSpPr>
      <p:grpSpPr>
        <a:xfrm>
          <a:off x="0" y="0"/>
          <a:ext cx="0" cy="0"/>
          <a:chOff x="0" y="0"/>
          <a:chExt cx="0" cy="0"/>
        </a:xfrm>
      </p:grpSpPr>
      <p:sp>
        <p:nvSpPr>
          <p:cNvPr id="64" name="Google Shape;64;p13"/>
          <p:cNvSpPr txBox="1"/>
          <p:nvPr/>
        </p:nvSpPr>
        <p:spPr>
          <a:xfrm>
            <a:off x="438950" y="281375"/>
            <a:ext cx="716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600">
              <a:solidFill>
                <a:schemeClr val="dk1"/>
              </a:solidFill>
              <a:latin typeface="Nunito"/>
              <a:ea typeface="Nunito"/>
              <a:cs typeface="Nunito"/>
              <a:sym typeface="Nunito"/>
            </a:endParaRPr>
          </a:p>
        </p:txBody>
      </p:sp>
      <p:sp>
        <p:nvSpPr>
          <p:cNvPr id="65" name="Google Shape;65;p13"/>
          <p:cNvSpPr txBox="1"/>
          <p:nvPr/>
        </p:nvSpPr>
        <p:spPr>
          <a:xfrm>
            <a:off x="5743000" y="3570601"/>
            <a:ext cx="29826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5400EC"/>
                </a:solidFill>
                <a:latin typeface="Georgia"/>
                <a:ea typeface="Georgia"/>
                <a:cs typeface="Georgia"/>
                <a:sym typeface="Georgia"/>
              </a:rPr>
              <a:t>Team Members:</a:t>
            </a:r>
            <a:endParaRPr b="1" sz="2300">
              <a:solidFill>
                <a:srgbClr val="5400EC"/>
              </a:solidFill>
              <a:latin typeface="Georgia"/>
              <a:ea typeface="Georgia"/>
              <a:cs typeface="Georgia"/>
              <a:sym typeface="Georgia"/>
            </a:endParaRPr>
          </a:p>
          <a:p>
            <a:pPr indent="-374650" lvl="0" marL="457200" rtl="0" algn="l">
              <a:spcBef>
                <a:spcPts val="0"/>
              </a:spcBef>
              <a:spcAft>
                <a:spcPts val="0"/>
              </a:spcAft>
              <a:buClr>
                <a:schemeClr val="dk1"/>
              </a:buClr>
              <a:buSzPts val="2300"/>
              <a:buFont typeface="Georgia"/>
              <a:buChar char="●"/>
            </a:pPr>
            <a:r>
              <a:rPr b="1" lang="en" sz="2300" u="sng">
                <a:solidFill>
                  <a:schemeClr val="dk1"/>
                </a:solidFill>
                <a:latin typeface="Georgia"/>
                <a:ea typeface="Georgia"/>
                <a:cs typeface="Georgia"/>
                <a:sym typeface="Georgia"/>
                <a:hlinkClick r:id="rId3">
                  <a:extLst>
                    <a:ext uri="{A12FA001-AC4F-418D-AE19-62706E023703}">
                      <ahyp:hlinkClr val="tx"/>
                    </a:ext>
                  </a:extLst>
                </a:hlinkClick>
              </a:rPr>
              <a:t>Chirag Goyal</a:t>
            </a:r>
            <a:endParaRPr b="1" sz="2300">
              <a:solidFill>
                <a:schemeClr val="dk1"/>
              </a:solidFill>
              <a:latin typeface="Georgia"/>
              <a:ea typeface="Georgia"/>
              <a:cs typeface="Georgia"/>
              <a:sym typeface="Georgia"/>
            </a:endParaRPr>
          </a:p>
          <a:p>
            <a:pPr indent="-374650" lvl="0" marL="457200" rtl="0" algn="l">
              <a:spcBef>
                <a:spcPts val="0"/>
              </a:spcBef>
              <a:spcAft>
                <a:spcPts val="0"/>
              </a:spcAft>
              <a:buClr>
                <a:schemeClr val="dk1"/>
              </a:buClr>
              <a:buSzPts val="2300"/>
              <a:buFont typeface="Georgia"/>
              <a:buChar char="●"/>
            </a:pPr>
            <a:r>
              <a:rPr b="1" lang="en" sz="2300" u="sng">
                <a:solidFill>
                  <a:schemeClr val="dk1"/>
                </a:solidFill>
                <a:latin typeface="Georgia"/>
                <a:ea typeface="Georgia"/>
                <a:cs typeface="Georgia"/>
                <a:sym typeface="Georgia"/>
                <a:hlinkClick r:id="rId4">
                  <a:extLst>
                    <a:ext uri="{A12FA001-AC4F-418D-AE19-62706E023703}">
                      <ahyp:hlinkClr val="tx"/>
                    </a:ext>
                  </a:extLst>
                </a:hlinkClick>
              </a:rPr>
              <a:t>Garvit Garg</a:t>
            </a:r>
            <a:endParaRPr b="1" sz="2300">
              <a:solidFill>
                <a:schemeClr val="dk1"/>
              </a:solidFill>
              <a:latin typeface="Georgia"/>
              <a:ea typeface="Georgia"/>
              <a:cs typeface="Georgia"/>
              <a:sym typeface="Georgia"/>
            </a:endParaRPr>
          </a:p>
          <a:p>
            <a:pPr indent="-374650" lvl="0" marL="457200" rtl="0" algn="l">
              <a:spcBef>
                <a:spcPts val="0"/>
              </a:spcBef>
              <a:spcAft>
                <a:spcPts val="0"/>
              </a:spcAft>
              <a:buClr>
                <a:schemeClr val="dk1"/>
              </a:buClr>
              <a:buSzPts val="2300"/>
              <a:buFont typeface="Georgia"/>
              <a:buChar char="●"/>
            </a:pPr>
            <a:r>
              <a:rPr b="1" lang="en" sz="2300" u="sng">
                <a:solidFill>
                  <a:schemeClr val="dk1"/>
                </a:solidFill>
                <a:latin typeface="Georgia"/>
                <a:ea typeface="Georgia"/>
                <a:cs typeface="Georgia"/>
                <a:sym typeface="Georgia"/>
                <a:hlinkClick r:id="rId5">
                  <a:extLst>
                    <a:ext uri="{A12FA001-AC4F-418D-AE19-62706E023703}">
                      <ahyp:hlinkClr val="tx"/>
                    </a:ext>
                  </a:extLst>
                </a:hlinkClick>
              </a:rPr>
              <a:t>Kshitiz</a:t>
            </a:r>
            <a:endParaRPr b="1" sz="2300">
              <a:solidFill>
                <a:schemeClr val="dk1"/>
              </a:solidFill>
              <a:latin typeface="Georgia"/>
              <a:ea typeface="Georgia"/>
              <a:cs typeface="Georgia"/>
              <a:sym typeface="Georgia"/>
            </a:endParaRPr>
          </a:p>
        </p:txBody>
      </p:sp>
      <p:sp>
        <p:nvSpPr>
          <p:cNvPr id="66" name="Google Shape;66;p13"/>
          <p:cNvSpPr txBox="1"/>
          <p:nvPr>
            <p:ph type="title"/>
          </p:nvPr>
        </p:nvSpPr>
        <p:spPr>
          <a:xfrm>
            <a:off x="571500" y="568000"/>
            <a:ext cx="7846200" cy="14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Nunito"/>
                <a:ea typeface="Nunito"/>
                <a:cs typeface="Nunito"/>
                <a:sym typeface="Nunito"/>
              </a:rPr>
              <a:t>Defect Detection in Fabric</a:t>
            </a:r>
            <a:endParaRPr b="1"/>
          </a:p>
        </p:txBody>
      </p:sp>
      <p:sp>
        <p:nvSpPr>
          <p:cNvPr id="67" name="Google Shape;67;p13"/>
          <p:cNvSpPr txBox="1"/>
          <p:nvPr/>
        </p:nvSpPr>
        <p:spPr>
          <a:xfrm>
            <a:off x="472625" y="1351450"/>
            <a:ext cx="36183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chemeClr val="dk1"/>
                </a:solidFill>
                <a:latin typeface="Maven Pro"/>
                <a:ea typeface="Maven Pro"/>
                <a:cs typeface="Maven Pro"/>
                <a:sym typeface="Maven Pro"/>
              </a:rPr>
              <a:t>Computer Vision Hackathon by Prithvi.ai</a:t>
            </a:r>
            <a:endParaRPr b="1" sz="3400">
              <a:solidFill>
                <a:schemeClr val="dk1"/>
              </a:solidFill>
              <a:latin typeface="Maven Pro"/>
              <a:ea typeface="Maven Pro"/>
              <a:cs typeface="Maven Pro"/>
              <a:sym typeface="Maven Pro"/>
            </a:endParaRPr>
          </a:p>
        </p:txBody>
      </p:sp>
      <p:sp>
        <p:nvSpPr>
          <p:cNvPr id="68" name="Google Shape;68;p13"/>
          <p:cNvSpPr txBox="1"/>
          <p:nvPr/>
        </p:nvSpPr>
        <p:spPr>
          <a:xfrm>
            <a:off x="5743000" y="2675050"/>
            <a:ext cx="3133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000FF"/>
                </a:solidFill>
                <a:latin typeface="Georgia"/>
                <a:ea typeface="Georgia"/>
                <a:cs typeface="Georgia"/>
                <a:sym typeface="Georgia"/>
              </a:rPr>
              <a:t>Team Name:</a:t>
            </a:r>
            <a:endParaRPr b="1" sz="2500">
              <a:solidFill>
                <a:srgbClr val="0000FF"/>
              </a:solidFill>
              <a:latin typeface="Georgia"/>
              <a:ea typeface="Georgia"/>
              <a:cs typeface="Georgia"/>
              <a:sym typeface="Georgia"/>
            </a:endParaRPr>
          </a:p>
          <a:p>
            <a:pPr indent="0" lvl="0" marL="0" rtl="0" algn="l">
              <a:spcBef>
                <a:spcPts val="0"/>
              </a:spcBef>
              <a:spcAft>
                <a:spcPts val="0"/>
              </a:spcAft>
              <a:buNone/>
            </a:pPr>
            <a:r>
              <a:rPr b="1" lang="en" sz="2500">
                <a:solidFill>
                  <a:schemeClr val="accent1"/>
                </a:solidFill>
                <a:latin typeface="Georgia"/>
                <a:ea typeface="Georgia"/>
                <a:cs typeface="Georgia"/>
                <a:sym typeface="Georgia"/>
              </a:rPr>
              <a:t>No Free Lunch </a:t>
            </a:r>
            <a:endParaRPr b="1" sz="2500">
              <a:solidFill>
                <a:schemeClr val="accen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387050" y="262800"/>
            <a:ext cx="7802100" cy="297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rgbClr val="383838"/>
                </a:solidFill>
                <a:latin typeface="Georgia"/>
                <a:ea typeface="Georgia"/>
                <a:cs typeface="Georgia"/>
                <a:sym typeface="Georgia"/>
              </a:rPr>
              <a:t>The YOLO network consists of the following three main pieces.</a:t>
            </a:r>
            <a:endParaRPr sz="1600">
              <a:solidFill>
                <a:srgbClr val="383838"/>
              </a:solidFill>
              <a:latin typeface="Georgia"/>
              <a:ea typeface="Georgia"/>
              <a:cs typeface="Georgia"/>
              <a:sym typeface="Georgia"/>
            </a:endParaRPr>
          </a:p>
          <a:p>
            <a:pPr indent="0" lvl="0" marL="0" rtl="0" algn="l">
              <a:lnSpc>
                <a:spcPct val="150000"/>
              </a:lnSpc>
              <a:spcBef>
                <a:spcPts val="1800"/>
              </a:spcBef>
              <a:spcAft>
                <a:spcPts val="0"/>
              </a:spcAft>
              <a:buNone/>
            </a:pPr>
            <a:r>
              <a:rPr lang="en" sz="1600">
                <a:solidFill>
                  <a:srgbClr val="383838"/>
                </a:solidFill>
                <a:latin typeface="Georgia"/>
                <a:ea typeface="Georgia"/>
                <a:cs typeface="Georgia"/>
                <a:sym typeface="Georgia"/>
              </a:rPr>
              <a:t>1) </a:t>
            </a:r>
            <a:r>
              <a:rPr b="1" lang="en" sz="1600">
                <a:solidFill>
                  <a:srgbClr val="383838"/>
                </a:solidFill>
                <a:latin typeface="Georgia"/>
                <a:ea typeface="Georgia"/>
                <a:cs typeface="Georgia"/>
                <a:sym typeface="Georgia"/>
              </a:rPr>
              <a:t>Backbone</a:t>
            </a:r>
            <a:r>
              <a:rPr lang="en" sz="1600">
                <a:solidFill>
                  <a:srgbClr val="383838"/>
                </a:solidFill>
                <a:latin typeface="Georgia"/>
                <a:ea typeface="Georgia"/>
                <a:cs typeface="Georgia"/>
                <a:sym typeface="Georgia"/>
              </a:rPr>
              <a:t> - A convolutional neural network that aggregates and forms image features at different granularities.</a:t>
            </a:r>
            <a:endParaRPr sz="1600">
              <a:solidFill>
                <a:srgbClr val="383838"/>
              </a:solidFill>
              <a:latin typeface="Georgia"/>
              <a:ea typeface="Georgia"/>
              <a:cs typeface="Georgia"/>
              <a:sym typeface="Georgia"/>
            </a:endParaRPr>
          </a:p>
          <a:p>
            <a:pPr indent="0" lvl="0" marL="0" rtl="0" algn="l">
              <a:lnSpc>
                <a:spcPct val="150000"/>
              </a:lnSpc>
              <a:spcBef>
                <a:spcPts val="1800"/>
              </a:spcBef>
              <a:spcAft>
                <a:spcPts val="0"/>
              </a:spcAft>
              <a:buNone/>
            </a:pPr>
            <a:r>
              <a:rPr lang="en" sz="1600">
                <a:solidFill>
                  <a:srgbClr val="383838"/>
                </a:solidFill>
                <a:latin typeface="Georgia"/>
                <a:ea typeface="Georgia"/>
                <a:cs typeface="Georgia"/>
                <a:sym typeface="Georgia"/>
              </a:rPr>
              <a:t>2) </a:t>
            </a:r>
            <a:r>
              <a:rPr b="1" lang="en" sz="1600">
                <a:solidFill>
                  <a:srgbClr val="383838"/>
                </a:solidFill>
                <a:latin typeface="Georgia"/>
                <a:ea typeface="Georgia"/>
                <a:cs typeface="Georgia"/>
                <a:sym typeface="Georgia"/>
              </a:rPr>
              <a:t>Neck - </a:t>
            </a:r>
            <a:r>
              <a:rPr lang="en" sz="1600">
                <a:solidFill>
                  <a:srgbClr val="383838"/>
                </a:solidFill>
                <a:latin typeface="Georgia"/>
                <a:ea typeface="Georgia"/>
                <a:cs typeface="Georgia"/>
                <a:sym typeface="Georgia"/>
              </a:rPr>
              <a:t>A series of layers to mix and combine image features to pass them forward to prediction.</a:t>
            </a:r>
            <a:endParaRPr sz="1600">
              <a:solidFill>
                <a:srgbClr val="383838"/>
              </a:solidFill>
              <a:latin typeface="Georgia"/>
              <a:ea typeface="Georgia"/>
              <a:cs typeface="Georgia"/>
              <a:sym typeface="Georgia"/>
            </a:endParaRPr>
          </a:p>
          <a:p>
            <a:pPr indent="0" lvl="0" marL="0" rtl="0" algn="l">
              <a:lnSpc>
                <a:spcPct val="150000"/>
              </a:lnSpc>
              <a:spcBef>
                <a:spcPts val="1800"/>
              </a:spcBef>
              <a:spcAft>
                <a:spcPts val="1800"/>
              </a:spcAft>
              <a:buNone/>
            </a:pPr>
            <a:r>
              <a:rPr lang="en" sz="1600">
                <a:solidFill>
                  <a:srgbClr val="383838"/>
                </a:solidFill>
                <a:latin typeface="Georgia"/>
                <a:ea typeface="Georgia"/>
                <a:cs typeface="Georgia"/>
                <a:sym typeface="Georgia"/>
              </a:rPr>
              <a:t>3) </a:t>
            </a:r>
            <a:r>
              <a:rPr b="1" lang="en" sz="1600">
                <a:solidFill>
                  <a:srgbClr val="383838"/>
                </a:solidFill>
                <a:latin typeface="Georgia"/>
                <a:ea typeface="Georgia"/>
                <a:cs typeface="Georgia"/>
                <a:sym typeface="Georgia"/>
              </a:rPr>
              <a:t>Head - </a:t>
            </a:r>
            <a:r>
              <a:rPr lang="en" sz="1600">
                <a:solidFill>
                  <a:srgbClr val="383838"/>
                </a:solidFill>
                <a:latin typeface="Georgia"/>
                <a:ea typeface="Georgia"/>
                <a:cs typeface="Georgia"/>
                <a:sym typeface="Georgia"/>
              </a:rPr>
              <a:t>Consumes features from the neck and takes box and class prediction steps.</a:t>
            </a:r>
            <a:endParaRPr>
              <a:latin typeface="Georgia"/>
              <a:ea typeface="Georgia"/>
              <a:cs typeface="Georgia"/>
              <a:sym typeface="Georgia"/>
            </a:endParaRPr>
          </a:p>
        </p:txBody>
      </p:sp>
      <p:sp>
        <p:nvSpPr>
          <p:cNvPr id="141" name="Google Shape;141;p22"/>
          <p:cNvSpPr txBox="1"/>
          <p:nvPr/>
        </p:nvSpPr>
        <p:spPr>
          <a:xfrm>
            <a:off x="387050" y="3334325"/>
            <a:ext cx="7585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202124"/>
                </a:solidFill>
                <a:highlight>
                  <a:srgbClr val="FFFFFF"/>
                </a:highlight>
                <a:latin typeface="Georgia"/>
                <a:ea typeface="Georgia"/>
                <a:cs typeface="Georgia"/>
                <a:sym typeface="Georgia"/>
              </a:rPr>
              <a:t>Evaluation Metric:</a:t>
            </a:r>
            <a:r>
              <a:rPr lang="en" sz="1600">
                <a:solidFill>
                  <a:srgbClr val="202124"/>
                </a:solidFill>
                <a:highlight>
                  <a:srgbClr val="FFFFFF"/>
                </a:highlight>
                <a:latin typeface="Georgia"/>
                <a:ea typeface="Georgia"/>
                <a:cs typeface="Georgia"/>
                <a:sym typeface="Georgia"/>
              </a:rPr>
              <a:t> </a:t>
            </a:r>
            <a:r>
              <a:rPr lang="en" sz="1600">
                <a:solidFill>
                  <a:srgbClr val="202124"/>
                </a:solidFill>
                <a:highlight>
                  <a:srgbClr val="FFFFFF"/>
                </a:highlight>
                <a:latin typeface="Georgia"/>
                <a:ea typeface="Georgia"/>
                <a:cs typeface="Georgia"/>
                <a:sym typeface="Georgia"/>
              </a:rPr>
              <a:t>To evaluate object detection models like R-CNN and YOLO, the </a:t>
            </a:r>
            <a:r>
              <a:rPr b="1" lang="en" sz="1600">
                <a:solidFill>
                  <a:srgbClr val="5400EC"/>
                </a:solidFill>
                <a:latin typeface="Georgia"/>
                <a:ea typeface="Georgia"/>
                <a:cs typeface="Georgia"/>
                <a:sym typeface="Georgia"/>
              </a:rPr>
              <a:t>mean average precision</a:t>
            </a:r>
            <a:r>
              <a:rPr b="1" lang="en" sz="1600">
                <a:solidFill>
                  <a:srgbClr val="5400EC"/>
                </a:solidFill>
                <a:highlight>
                  <a:srgbClr val="FFFFFF"/>
                </a:highlight>
                <a:latin typeface="Georgia"/>
                <a:ea typeface="Georgia"/>
                <a:cs typeface="Georgia"/>
                <a:sym typeface="Georgia"/>
              </a:rPr>
              <a:t>(mAP)</a:t>
            </a:r>
            <a:r>
              <a:rPr lang="en" sz="1600">
                <a:solidFill>
                  <a:srgbClr val="202124"/>
                </a:solidFill>
                <a:highlight>
                  <a:srgbClr val="FFFFFF"/>
                </a:highlight>
                <a:latin typeface="Georgia"/>
                <a:ea typeface="Georgia"/>
                <a:cs typeface="Georgia"/>
                <a:sym typeface="Georgia"/>
              </a:rPr>
              <a:t> is used. The mAP compares the ground-truth bounding box to the detected box and returns a score. The higher the score, the more accurate the model is in its detections.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262950" y="189325"/>
            <a:ext cx="775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Lato"/>
                <a:ea typeface="Lato"/>
                <a:cs typeface="Lato"/>
                <a:sym typeface="Lato"/>
              </a:rPr>
              <a:t>Model Training</a:t>
            </a:r>
            <a:endParaRPr b="1" sz="3600">
              <a:solidFill>
                <a:schemeClr val="dk1"/>
              </a:solidFill>
              <a:latin typeface="Lato"/>
              <a:ea typeface="Lato"/>
              <a:cs typeface="Lato"/>
              <a:sym typeface="Lato"/>
            </a:endParaRPr>
          </a:p>
        </p:txBody>
      </p:sp>
      <p:sp>
        <p:nvSpPr>
          <p:cNvPr id="147" name="Google Shape;147;p23"/>
          <p:cNvSpPr txBox="1"/>
          <p:nvPr/>
        </p:nvSpPr>
        <p:spPr>
          <a:xfrm>
            <a:off x="210375" y="925625"/>
            <a:ext cx="8098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  </a:t>
            </a:r>
            <a:r>
              <a:rPr b="1" lang="en" sz="1600">
                <a:latin typeface="Lato"/>
                <a:ea typeface="Lato"/>
                <a:cs typeface="Lato"/>
                <a:sym typeface="Lato"/>
              </a:rPr>
              <a:t>Optimizer:</a:t>
            </a:r>
            <a:r>
              <a:rPr lang="en" sz="1600">
                <a:latin typeface="Lato"/>
                <a:ea typeface="Lato"/>
                <a:cs typeface="Lato"/>
                <a:sym typeface="Lato"/>
              </a:rPr>
              <a:t> ADAM</a:t>
            </a:r>
            <a:endParaRPr sz="1600">
              <a:latin typeface="Lato"/>
              <a:ea typeface="Lato"/>
              <a:cs typeface="Lato"/>
              <a:sym typeface="Lato"/>
            </a:endParaRPr>
          </a:p>
        </p:txBody>
      </p:sp>
      <p:sp>
        <p:nvSpPr>
          <p:cNvPr id="148" name="Google Shape;148;p23"/>
          <p:cNvSpPr txBox="1"/>
          <p:nvPr/>
        </p:nvSpPr>
        <p:spPr>
          <a:xfrm>
            <a:off x="262950" y="1325325"/>
            <a:ext cx="762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r>
              <a:rPr b="1" lang="en" sz="1600">
                <a:latin typeface="Lato"/>
                <a:ea typeface="Lato"/>
                <a:cs typeface="Lato"/>
                <a:sym typeface="Lato"/>
              </a:rPr>
              <a:t>Loss Function: </a:t>
            </a:r>
            <a:r>
              <a:rPr lang="en" sz="1600">
                <a:latin typeface="Lato"/>
                <a:ea typeface="Lato"/>
                <a:cs typeface="Lato"/>
                <a:sym typeface="Lato"/>
              </a:rPr>
              <a:t>Cross Entropy Loss</a:t>
            </a:r>
            <a:endParaRPr sz="1600">
              <a:latin typeface="Lato"/>
              <a:ea typeface="Lato"/>
              <a:cs typeface="Lato"/>
              <a:sym typeface="Lato"/>
            </a:endParaRPr>
          </a:p>
        </p:txBody>
      </p:sp>
      <p:sp>
        <p:nvSpPr>
          <p:cNvPr id="149" name="Google Shape;149;p23"/>
          <p:cNvSpPr txBox="1"/>
          <p:nvPr/>
        </p:nvSpPr>
        <p:spPr>
          <a:xfrm>
            <a:off x="299700" y="1756425"/>
            <a:ext cx="767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LR Scheduler: </a:t>
            </a:r>
            <a:r>
              <a:rPr lang="en" sz="1600">
                <a:latin typeface="Lato"/>
                <a:ea typeface="Lato"/>
                <a:cs typeface="Lato"/>
                <a:sym typeface="Lato"/>
              </a:rPr>
              <a:t>One Cycle</a:t>
            </a:r>
            <a:endParaRPr sz="1600">
              <a:latin typeface="Lato"/>
              <a:ea typeface="Lato"/>
              <a:cs typeface="Lato"/>
              <a:sym typeface="Lato"/>
            </a:endParaRPr>
          </a:p>
        </p:txBody>
      </p:sp>
      <p:sp>
        <p:nvSpPr>
          <p:cNvPr id="150" name="Google Shape;150;p23"/>
          <p:cNvSpPr txBox="1"/>
          <p:nvPr/>
        </p:nvSpPr>
        <p:spPr>
          <a:xfrm>
            <a:off x="294525" y="2082650"/>
            <a:ext cx="7194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Data Augmentation: </a:t>
            </a:r>
            <a:endParaRPr b="1"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Random Scaling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Mosaic</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Random Cropping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Vertical and Horizontal Flip</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Brightness and Saturation</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1" name="Google Shape;151;p23"/>
          <p:cNvSpPr txBox="1"/>
          <p:nvPr/>
        </p:nvSpPr>
        <p:spPr>
          <a:xfrm>
            <a:off x="3912850" y="841475"/>
            <a:ext cx="48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2" name="Google Shape;152;p23"/>
          <p:cNvPicPr preferRelativeResize="0"/>
          <p:nvPr/>
        </p:nvPicPr>
        <p:blipFill>
          <a:blip r:embed="rId3">
            <a:alphaModFix/>
          </a:blip>
          <a:stretch>
            <a:fillRect/>
          </a:stretch>
        </p:blipFill>
        <p:spPr>
          <a:xfrm>
            <a:off x="3544700" y="841475"/>
            <a:ext cx="5175050" cy="387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410225" y="136750"/>
            <a:ext cx="7925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Maven Pro"/>
                <a:ea typeface="Maven Pro"/>
                <a:cs typeface="Maven Pro"/>
                <a:sym typeface="Maven Pro"/>
              </a:rPr>
              <a:t>Results-Hyperparameters Tuning</a:t>
            </a:r>
            <a:endParaRPr b="1" sz="3600">
              <a:solidFill>
                <a:schemeClr val="dk1"/>
              </a:solidFill>
              <a:latin typeface="Maven Pro"/>
              <a:ea typeface="Maven Pro"/>
              <a:cs typeface="Maven Pro"/>
              <a:sym typeface="Maven Pro"/>
            </a:endParaRPr>
          </a:p>
        </p:txBody>
      </p:sp>
      <p:sp>
        <p:nvSpPr>
          <p:cNvPr id="158" name="Google Shape;158;p24"/>
          <p:cNvSpPr txBox="1"/>
          <p:nvPr/>
        </p:nvSpPr>
        <p:spPr>
          <a:xfrm>
            <a:off x="294525" y="978200"/>
            <a:ext cx="62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9" name="Google Shape;159;p24"/>
          <p:cNvSpPr txBox="1"/>
          <p:nvPr/>
        </p:nvSpPr>
        <p:spPr>
          <a:xfrm>
            <a:off x="452300" y="957175"/>
            <a:ext cx="81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0" name="Google Shape;160;p24"/>
          <p:cNvSpPr txBox="1"/>
          <p:nvPr/>
        </p:nvSpPr>
        <p:spPr>
          <a:xfrm>
            <a:off x="294525" y="915100"/>
            <a:ext cx="81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24"/>
          <p:cNvSpPr txBox="1"/>
          <p:nvPr/>
        </p:nvSpPr>
        <p:spPr>
          <a:xfrm>
            <a:off x="326075" y="946650"/>
            <a:ext cx="78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2" name="Google Shape;162;p24"/>
          <p:cNvSpPr txBox="1"/>
          <p:nvPr/>
        </p:nvSpPr>
        <p:spPr>
          <a:xfrm>
            <a:off x="347100" y="4449275"/>
            <a:ext cx="8509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Note:</a:t>
            </a:r>
            <a:r>
              <a:rPr lang="en" sz="1600">
                <a:latin typeface="Georgia"/>
                <a:ea typeface="Georgia"/>
                <a:cs typeface="Georgia"/>
                <a:sym typeface="Georgia"/>
              </a:rPr>
              <a:t> All these results are obtained at confidence threshold = 0.1 and NMS threshold = 0.5</a:t>
            </a:r>
            <a:endParaRPr sz="1600">
              <a:latin typeface="Georgia"/>
              <a:ea typeface="Georgia"/>
              <a:cs typeface="Georgia"/>
              <a:sym typeface="Georgia"/>
            </a:endParaRPr>
          </a:p>
        </p:txBody>
      </p:sp>
      <p:sp>
        <p:nvSpPr>
          <p:cNvPr id="163" name="Google Shape;163;p24"/>
          <p:cNvSpPr txBox="1"/>
          <p:nvPr/>
        </p:nvSpPr>
        <p:spPr>
          <a:xfrm>
            <a:off x="-147250" y="2398200"/>
            <a:ext cx="60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4" name="Google Shape;164;p24"/>
          <p:cNvSpPr txBox="1"/>
          <p:nvPr/>
        </p:nvSpPr>
        <p:spPr>
          <a:xfrm>
            <a:off x="294525" y="788875"/>
            <a:ext cx="76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65" name="Google Shape;165;p24"/>
          <p:cNvPicPr preferRelativeResize="0"/>
          <p:nvPr/>
        </p:nvPicPr>
        <p:blipFill>
          <a:blip r:embed="rId3">
            <a:alphaModFix/>
          </a:blip>
          <a:stretch>
            <a:fillRect/>
          </a:stretch>
        </p:blipFill>
        <p:spPr>
          <a:xfrm>
            <a:off x="294525" y="957175"/>
            <a:ext cx="8509499" cy="331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210375" y="94675"/>
            <a:ext cx="8431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Georgia"/>
                <a:ea typeface="Georgia"/>
                <a:cs typeface="Georgia"/>
                <a:sym typeface="Georgia"/>
              </a:rPr>
              <a:t>Comparison between the ground truth and model prediction</a:t>
            </a:r>
            <a:endParaRPr b="1" sz="3600">
              <a:solidFill>
                <a:schemeClr val="dk1"/>
              </a:solidFill>
              <a:latin typeface="Georgia"/>
              <a:ea typeface="Georgia"/>
              <a:cs typeface="Georgia"/>
              <a:sym typeface="Georgia"/>
            </a:endParaRPr>
          </a:p>
        </p:txBody>
      </p:sp>
      <p:sp>
        <p:nvSpPr>
          <p:cNvPr id="171" name="Google Shape;171;p25"/>
          <p:cNvSpPr txBox="1"/>
          <p:nvPr/>
        </p:nvSpPr>
        <p:spPr>
          <a:xfrm>
            <a:off x="336600" y="2082650"/>
            <a:ext cx="60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2" name="Google Shape;172;p25"/>
          <p:cNvSpPr txBox="1"/>
          <p:nvPr/>
        </p:nvSpPr>
        <p:spPr>
          <a:xfrm>
            <a:off x="284000" y="1272750"/>
            <a:ext cx="8151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Ground Truth:</a:t>
            </a:r>
            <a:endParaRPr b="1" sz="1600">
              <a:latin typeface="Georgia"/>
              <a:ea typeface="Georgia"/>
              <a:cs typeface="Georgia"/>
              <a:sym typeface="Georgia"/>
            </a:endParaRPr>
          </a:p>
          <a:p>
            <a:pPr indent="0" lvl="0" marL="0" rtl="0" algn="l">
              <a:spcBef>
                <a:spcPts val="0"/>
              </a:spcBef>
              <a:spcAft>
                <a:spcPts val="0"/>
              </a:spcAft>
              <a:buNone/>
            </a:pPr>
            <a:r>
              <a:t/>
            </a:r>
            <a:endParaRPr>
              <a:latin typeface="Lato"/>
              <a:ea typeface="Lato"/>
              <a:cs typeface="Lato"/>
              <a:sym typeface="Lato"/>
            </a:endParaRPr>
          </a:p>
        </p:txBody>
      </p:sp>
      <p:pic>
        <p:nvPicPr>
          <p:cNvPr id="173" name="Google Shape;173;p25"/>
          <p:cNvPicPr preferRelativeResize="0"/>
          <p:nvPr/>
        </p:nvPicPr>
        <p:blipFill>
          <a:blip r:embed="rId3">
            <a:alphaModFix/>
          </a:blip>
          <a:stretch>
            <a:fillRect/>
          </a:stretch>
        </p:blipFill>
        <p:spPr>
          <a:xfrm>
            <a:off x="336600" y="1640875"/>
            <a:ext cx="8431475" cy="1382788"/>
          </a:xfrm>
          <a:prstGeom prst="rect">
            <a:avLst/>
          </a:prstGeom>
          <a:noFill/>
          <a:ln>
            <a:noFill/>
          </a:ln>
        </p:spPr>
      </p:pic>
      <p:sp>
        <p:nvSpPr>
          <p:cNvPr id="174" name="Google Shape;174;p25"/>
          <p:cNvSpPr txBox="1"/>
          <p:nvPr/>
        </p:nvSpPr>
        <p:spPr>
          <a:xfrm>
            <a:off x="284000" y="3113425"/>
            <a:ext cx="821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Predicted Results:</a:t>
            </a:r>
            <a:endParaRPr b="1" sz="1600">
              <a:latin typeface="Georgia"/>
              <a:ea typeface="Georgia"/>
              <a:cs typeface="Georgia"/>
              <a:sym typeface="Georgia"/>
            </a:endParaRPr>
          </a:p>
          <a:p>
            <a:pPr indent="0" lvl="0" marL="0" rtl="0" algn="l">
              <a:spcBef>
                <a:spcPts val="0"/>
              </a:spcBef>
              <a:spcAft>
                <a:spcPts val="0"/>
              </a:spcAft>
              <a:buNone/>
            </a:pPr>
            <a:r>
              <a:t/>
            </a:r>
            <a:endParaRPr>
              <a:latin typeface="Lato"/>
              <a:ea typeface="Lato"/>
              <a:cs typeface="Lato"/>
              <a:sym typeface="Lato"/>
            </a:endParaRPr>
          </a:p>
        </p:txBody>
      </p:sp>
      <p:pic>
        <p:nvPicPr>
          <p:cNvPr id="175" name="Google Shape;175;p25"/>
          <p:cNvPicPr preferRelativeResize="0"/>
          <p:nvPr/>
        </p:nvPicPr>
        <p:blipFill>
          <a:blip r:embed="rId4">
            <a:alphaModFix/>
          </a:blip>
          <a:stretch>
            <a:fillRect/>
          </a:stretch>
        </p:blipFill>
        <p:spPr>
          <a:xfrm>
            <a:off x="336600" y="3481600"/>
            <a:ext cx="8431475" cy="160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nvSpPr>
        <p:spPr>
          <a:xfrm>
            <a:off x="252425" y="42075"/>
            <a:ext cx="838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Lato"/>
                <a:ea typeface="Lato"/>
                <a:cs typeface="Lato"/>
                <a:sym typeface="Lato"/>
              </a:rPr>
              <a:t>Conclusion after trained several models</a:t>
            </a:r>
            <a:endParaRPr b="1" sz="3600">
              <a:solidFill>
                <a:schemeClr val="dk1"/>
              </a:solidFill>
              <a:latin typeface="Lato"/>
              <a:ea typeface="Lato"/>
              <a:cs typeface="Lato"/>
              <a:sym typeface="Lato"/>
            </a:endParaRPr>
          </a:p>
        </p:txBody>
      </p:sp>
      <p:sp>
        <p:nvSpPr>
          <p:cNvPr id="181" name="Google Shape;181;p26"/>
          <p:cNvSpPr txBox="1"/>
          <p:nvPr/>
        </p:nvSpPr>
        <p:spPr>
          <a:xfrm>
            <a:off x="347100" y="778350"/>
            <a:ext cx="80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2" name="Google Shape;182;p26"/>
          <p:cNvSpPr txBox="1"/>
          <p:nvPr/>
        </p:nvSpPr>
        <p:spPr>
          <a:xfrm>
            <a:off x="389175" y="664050"/>
            <a:ext cx="801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Best Model: </a:t>
            </a:r>
            <a:endParaRPr b="1"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Based on </a:t>
            </a:r>
            <a:r>
              <a:rPr b="1" lang="en" sz="1600">
                <a:solidFill>
                  <a:srgbClr val="5400EC"/>
                </a:solidFill>
                <a:latin typeface="Georgia"/>
                <a:ea typeface="Georgia"/>
                <a:cs typeface="Georgia"/>
                <a:sym typeface="Georgia"/>
              </a:rPr>
              <a:t>mAP@0.5</a:t>
            </a:r>
            <a:r>
              <a:rPr lang="en" sz="1600">
                <a:latin typeface="Georgia"/>
                <a:ea typeface="Georgia"/>
                <a:cs typeface="Georgia"/>
                <a:sym typeface="Georgia"/>
              </a:rPr>
              <a:t> and </a:t>
            </a:r>
            <a:r>
              <a:rPr b="1" lang="en" sz="1600">
                <a:solidFill>
                  <a:srgbClr val="5400EC"/>
                </a:solidFill>
                <a:latin typeface="Georgia"/>
                <a:ea typeface="Georgia"/>
                <a:cs typeface="Georgia"/>
                <a:sym typeface="Georgia"/>
              </a:rPr>
              <a:t>recall</a:t>
            </a:r>
            <a:r>
              <a:rPr lang="en" sz="1600">
                <a:latin typeface="Georgia"/>
                <a:ea typeface="Georgia"/>
                <a:cs typeface="Georgia"/>
                <a:sym typeface="Georgia"/>
              </a:rPr>
              <a:t>, we can say that the </a:t>
            </a:r>
            <a:r>
              <a:rPr b="1" lang="en" sz="1600">
                <a:solidFill>
                  <a:srgbClr val="5400EC"/>
                </a:solidFill>
                <a:latin typeface="Georgia"/>
                <a:ea typeface="Georgia"/>
                <a:cs typeface="Georgia"/>
                <a:sym typeface="Georgia"/>
              </a:rPr>
              <a:t>model-1</a:t>
            </a:r>
            <a:r>
              <a:rPr lang="en" sz="1600">
                <a:latin typeface="Georgia"/>
                <a:ea typeface="Georgia"/>
                <a:cs typeface="Georgia"/>
                <a:sym typeface="Georgia"/>
              </a:rPr>
              <a:t> is the best</a:t>
            </a:r>
            <a:endParaRPr sz="1600">
              <a:latin typeface="Georgia"/>
              <a:ea typeface="Georgia"/>
              <a:cs typeface="Georgia"/>
              <a:sym typeface="Georgia"/>
            </a:endParaRPr>
          </a:p>
        </p:txBody>
      </p:sp>
      <p:sp>
        <p:nvSpPr>
          <p:cNvPr id="183" name="Google Shape;183;p26"/>
          <p:cNvSpPr txBox="1"/>
          <p:nvPr/>
        </p:nvSpPr>
        <p:spPr>
          <a:xfrm>
            <a:off x="438950" y="1341150"/>
            <a:ext cx="7889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Trends Observed During Model Training:</a:t>
            </a:r>
            <a:endParaRPr b="1"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After applying either of Mosaic or Random Crop Data Augmentation technique, we observed that model accuracy decreases and when we not apply these techniques before feeding the data into the model, then the model is not able to generalize well.</a:t>
            </a:r>
            <a:endParaRPr sz="1600">
              <a:latin typeface="Georgia"/>
              <a:ea typeface="Georgia"/>
              <a:cs typeface="Georgia"/>
              <a:sym typeface="Georgia"/>
            </a:endParaRPr>
          </a:p>
        </p:txBody>
      </p:sp>
      <p:sp>
        <p:nvSpPr>
          <p:cNvPr id="184" name="Google Shape;184;p26"/>
          <p:cNvSpPr txBox="1"/>
          <p:nvPr/>
        </p:nvSpPr>
        <p:spPr>
          <a:xfrm>
            <a:off x="389175" y="2689925"/>
            <a:ext cx="8246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Future Research or Development:</a:t>
            </a:r>
            <a:endParaRPr b="1"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As we have observed </a:t>
            </a:r>
            <a:r>
              <a:rPr lang="en" sz="1600">
                <a:latin typeface="Georgia"/>
                <a:ea typeface="Georgia"/>
                <a:cs typeface="Georgia"/>
                <a:sym typeface="Georgia"/>
              </a:rPr>
              <a:t>that the problem of defect in fabric creates a lots of problem either in terms of money or in terms of resource wastage. So, in future we will try or research some other State of the art (SOTA) algorithms like </a:t>
            </a:r>
            <a:r>
              <a:rPr b="1" lang="en" sz="1600">
                <a:solidFill>
                  <a:srgbClr val="5400EC"/>
                </a:solidFill>
                <a:latin typeface="Georgia"/>
                <a:ea typeface="Georgia"/>
                <a:cs typeface="Georgia"/>
                <a:sym typeface="Georgia"/>
              </a:rPr>
              <a:t>Swin-Transformer,</a:t>
            </a:r>
            <a:r>
              <a:rPr b="1" lang="en" sz="1600">
                <a:latin typeface="Georgia"/>
                <a:ea typeface="Georgia"/>
                <a:cs typeface="Georgia"/>
                <a:sym typeface="Georgia"/>
              </a:rPr>
              <a:t> </a:t>
            </a:r>
            <a:r>
              <a:rPr b="1" lang="en" sz="1600">
                <a:solidFill>
                  <a:srgbClr val="5400EC"/>
                </a:solidFill>
                <a:latin typeface="Georgia"/>
                <a:ea typeface="Georgia"/>
                <a:cs typeface="Georgia"/>
                <a:sym typeface="Georgia"/>
              </a:rPr>
              <a:t>detectron-2</a:t>
            </a:r>
            <a:r>
              <a:rPr lang="en" sz="1600">
                <a:latin typeface="Georgia"/>
                <a:ea typeface="Georgia"/>
                <a:cs typeface="Georgia"/>
                <a:sym typeface="Georgia"/>
              </a:rPr>
              <a:t>, etc and whenever we are able to get the model good in terms of generalization, we will deploy that model using </a:t>
            </a:r>
            <a:r>
              <a:rPr b="1" lang="en" sz="1600">
                <a:solidFill>
                  <a:srgbClr val="5400EC"/>
                </a:solidFill>
                <a:latin typeface="Georgia"/>
                <a:ea typeface="Georgia"/>
                <a:cs typeface="Georgia"/>
                <a:sym typeface="Georgia"/>
              </a:rPr>
              <a:t>Heroku, AWS, Google Cloud,</a:t>
            </a:r>
            <a:r>
              <a:rPr lang="en" sz="1600">
                <a:latin typeface="Georgia"/>
                <a:ea typeface="Georgia"/>
                <a:cs typeface="Georgia"/>
                <a:sym typeface="Georgia"/>
              </a:rPr>
              <a:t> etc in production so that all textile companies used that model in their cameras and come out of all the problems they are facing with the fabric defection and increase the profit.</a:t>
            </a:r>
            <a:endParaRPr sz="16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360150" y="168825"/>
            <a:ext cx="81750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Maven Pro"/>
                <a:ea typeface="Maven Pro"/>
                <a:cs typeface="Maven Pro"/>
                <a:sym typeface="Maven Pro"/>
              </a:rPr>
              <a:t>Data Science Approach/Pipeline</a:t>
            </a:r>
            <a:endParaRPr b="1" sz="3600">
              <a:solidFill>
                <a:schemeClr val="dk1"/>
              </a:solidFill>
              <a:latin typeface="Maven Pro"/>
              <a:ea typeface="Maven Pro"/>
              <a:cs typeface="Maven Pro"/>
              <a:sym typeface="Maven Pro"/>
            </a:endParaRPr>
          </a:p>
        </p:txBody>
      </p:sp>
      <p:sp>
        <p:nvSpPr>
          <p:cNvPr id="74" name="Google Shape;74;p14"/>
          <p:cNvSpPr txBox="1"/>
          <p:nvPr/>
        </p:nvSpPr>
        <p:spPr>
          <a:xfrm>
            <a:off x="596350" y="1118150"/>
            <a:ext cx="72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75" name="Google Shape;75;p14"/>
          <p:cNvPicPr preferRelativeResize="0"/>
          <p:nvPr/>
        </p:nvPicPr>
        <p:blipFill>
          <a:blip r:embed="rId3">
            <a:alphaModFix/>
          </a:blip>
          <a:stretch>
            <a:fillRect/>
          </a:stretch>
        </p:blipFill>
        <p:spPr>
          <a:xfrm>
            <a:off x="483950" y="990050"/>
            <a:ext cx="7367900" cy="3230550"/>
          </a:xfrm>
          <a:prstGeom prst="rect">
            <a:avLst/>
          </a:prstGeom>
          <a:noFill/>
          <a:ln>
            <a:noFill/>
          </a:ln>
        </p:spPr>
      </p:pic>
      <p:sp>
        <p:nvSpPr>
          <p:cNvPr id="76" name="Google Shape;76;p14"/>
          <p:cNvSpPr txBox="1"/>
          <p:nvPr/>
        </p:nvSpPr>
        <p:spPr>
          <a:xfrm>
            <a:off x="441775" y="4302925"/>
            <a:ext cx="809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11111"/>
                </a:solidFill>
                <a:latin typeface="Georgia"/>
                <a:ea typeface="Georgia"/>
                <a:cs typeface="Georgia"/>
                <a:sym typeface="Georgia"/>
              </a:rPr>
              <a:t>Conclusion: </a:t>
            </a:r>
            <a:r>
              <a:rPr lang="en" sz="1600">
                <a:solidFill>
                  <a:srgbClr val="111111"/>
                </a:solidFill>
                <a:latin typeface="Georgia"/>
                <a:ea typeface="Georgia"/>
                <a:cs typeface="Georgia"/>
                <a:sym typeface="Georgia"/>
              </a:rPr>
              <a:t>Wants Automatic Feature Extraction with not much Data Preparation required. But Why?? 🤔 -&gt; Deep Learning Techniques -&gt; </a:t>
            </a:r>
            <a:r>
              <a:rPr b="1" lang="en" sz="1600">
                <a:solidFill>
                  <a:srgbClr val="5400EC"/>
                </a:solidFill>
                <a:latin typeface="Georgia"/>
                <a:ea typeface="Georgia"/>
                <a:cs typeface="Georgia"/>
                <a:sym typeface="Georgia"/>
              </a:rPr>
              <a:t>YOLO Algorithm</a:t>
            </a:r>
            <a:r>
              <a:rPr lang="en" sz="1600">
                <a:solidFill>
                  <a:srgbClr val="111111"/>
                </a:solidFill>
                <a:latin typeface="Georgia"/>
                <a:ea typeface="Georgia"/>
                <a:cs typeface="Georgia"/>
                <a:sym typeface="Georgia"/>
              </a:rPr>
              <a:t> Used</a:t>
            </a:r>
            <a:r>
              <a:rPr b="1" lang="en" sz="1600">
                <a:solidFill>
                  <a:srgbClr val="111111"/>
                </a:solidFill>
                <a:latin typeface="Georgia"/>
                <a:ea typeface="Georgia"/>
                <a:cs typeface="Georgia"/>
                <a:sym typeface="Georgia"/>
              </a:rPr>
              <a:t> </a:t>
            </a:r>
            <a:endParaRPr b="1" sz="1600">
              <a:solidFill>
                <a:srgbClr val="11111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4294967295" type="title"/>
          </p:nvPr>
        </p:nvSpPr>
        <p:spPr>
          <a:xfrm>
            <a:off x="535775" y="451250"/>
            <a:ext cx="5197200" cy="7680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600"/>
              </a:spcAft>
              <a:buNone/>
            </a:pPr>
            <a:r>
              <a:rPr b="1" lang="en" sz="3600">
                <a:solidFill>
                  <a:schemeClr val="dk1"/>
                </a:solidFill>
              </a:rPr>
              <a:t>Problem Statement</a:t>
            </a:r>
            <a:endParaRPr b="1" sz="2400"/>
          </a:p>
        </p:txBody>
      </p:sp>
      <p:sp>
        <p:nvSpPr>
          <p:cNvPr id="82" name="Google Shape;82;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033">
                <a:latin typeface="Georgia"/>
                <a:ea typeface="Georgia"/>
                <a:cs typeface="Georgia"/>
                <a:sym typeface="Georgia"/>
              </a:rPr>
              <a:t>Goal: </a:t>
            </a:r>
            <a:r>
              <a:rPr b="0" lang="en" sz="2033">
                <a:latin typeface="Georgia"/>
                <a:ea typeface="Georgia"/>
                <a:cs typeface="Georgia"/>
                <a:sym typeface="Georgia"/>
              </a:rPr>
              <a:t>Reducing</a:t>
            </a:r>
            <a:r>
              <a:rPr b="0" lang="en" sz="2033">
                <a:latin typeface="Georgia"/>
                <a:ea typeface="Georgia"/>
                <a:cs typeface="Georgia"/>
                <a:sym typeface="Georgia"/>
              </a:rPr>
              <a:t> the wastage happening in textile industries due to defects present in the fabrics. Increasing the Profit of a company </a:t>
            </a:r>
            <a:r>
              <a:rPr lang="en" sz="2033">
                <a:solidFill>
                  <a:srgbClr val="0000FF"/>
                </a:solidFill>
                <a:latin typeface="Georgia"/>
                <a:ea typeface="Georgia"/>
                <a:cs typeface="Georgia"/>
                <a:sym typeface="Georgia"/>
              </a:rPr>
              <a:t>(Business Objective or Understanding)</a:t>
            </a:r>
            <a:endParaRPr sz="2033">
              <a:solidFill>
                <a:srgbClr val="0000FF"/>
              </a:solidFill>
              <a:latin typeface="Georgia"/>
              <a:ea typeface="Georgia"/>
              <a:cs typeface="Georgia"/>
              <a:sym typeface="Georgia"/>
            </a:endParaRPr>
          </a:p>
          <a:p>
            <a:pPr indent="0" lvl="0" marL="0" rtl="0" algn="l">
              <a:lnSpc>
                <a:spcPct val="115000"/>
              </a:lnSpc>
              <a:spcBef>
                <a:spcPts val="1600"/>
              </a:spcBef>
              <a:spcAft>
                <a:spcPts val="0"/>
              </a:spcAft>
              <a:buNone/>
            </a:pPr>
            <a:r>
              <a:rPr b="1" lang="en" sz="2033">
                <a:latin typeface="Georgia"/>
                <a:ea typeface="Georgia"/>
                <a:cs typeface="Georgia"/>
                <a:sym typeface="Georgia"/>
              </a:rPr>
              <a:t>Idea: </a:t>
            </a:r>
            <a:r>
              <a:rPr b="0" lang="en" sz="2033">
                <a:latin typeface="Georgia"/>
                <a:ea typeface="Georgia"/>
                <a:cs typeface="Georgia"/>
                <a:sym typeface="Georgia"/>
              </a:rPr>
              <a:t>To train an object detection </a:t>
            </a:r>
            <a:r>
              <a:rPr b="0" lang="en" sz="2033">
                <a:latin typeface="Georgia"/>
                <a:ea typeface="Georgia"/>
                <a:cs typeface="Georgia"/>
                <a:sym typeface="Georgia"/>
              </a:rPr>
              <a:t>algorithm</a:t>
            </a:r>
            <a:r>
              <a:rPr b="0" lang="en" sz="2033">
                <a:latin typeface="Georgia"/>
                <a:ea typeface="Georgia"/>
                <a:cs typeface="Georgia"/>
                <a:sym typeface="Georgia"/>
              </a:rPr>
              <a:t> that tries to maps the image of the fabric either into good and defected and in case of a defected image it gives the position of the defect is being captured in form of a bounding box.</a:t>
            </a:r>
            <a:endParaRPr b="0" sz="2033">
              <a:latin typeface="Georgia"/>
              <a:ea typeface="Georgia"/>
              <a:cs typeface="Georgia"/>
              <a:sym typeface="Georgia"/>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83" name="Google Shape;83;p15"/>
          <p:cNvPicPr preferRelativeResize="0"/>
          <p:nvPr/>
        </p:nvPicPr>
        <p:blipFill>
          <a:blip r:embed="rId3">
            <a:alphaModFix/>
          </a:blip>
          <a:stretch>
            <a:fillRect/>
          </a:stretch>
        </p:blipFill>
        <p:spPr>
          <a:xfrm>
            <a:off x="5897800" y="1717800"/>
            <a:ext cx="3106225" cy="22948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422425" y="159875"/>
            <a:ext cx="769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Maven Pro"/>
                <a:ea typeface="Maven Pro"/>
                <a:cs typeface="Maven Pro"/>
                <a:sym typeface="Maven Pro"/>
              </a:rPr>
              <a:t>Exploratory</a:t>
            </a:r>
            <a:r>
              <a:rPr b="1" lang="en" sz="3600">
                <a:solidFill>
                  <a:schemeClr val="dk1"/>
                </a:solidFill>
                <a:latin typeface="Maven Pro"/>
                <a:ea typeface="Maven Pro"/>
                <a:cs typeface="Maven Pro"/>
                <a:sym typeface="Maven Pro"/>
              </a:rPr>
              <a:t> Data Analysis Results </a:t>
            </a:r>
            <a:endParaRPr b="1" sz="3600">
              <a:solidFill>
                <a:schemeClr val="dk1"/>
              </a:solidFill>
              <a:latin typeface="Maven Pro"/>
              <a:ea typeface="Maven Pro"/>
              <a:cs typeface="Maven Pro"/>
              <a:sym typeface="Maven Pro"/>
            </a:endParaRPr>
          </a:p>
        </p:txBody>
      </p:sp>
      <p:sp>
        <p:nvSpPr>
          <p:cNvPr id="89" name="Google Shape;89;p16"/>
          <p:cNvSpPr txBox="1"/>
          <p:nvPr/>
        </p:nvSpPr>
        <p:spPr>
          <a:xfrm>
            <a:off x="472100" y="931800"/>
            <a:ext cx="68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90" name="Google Shape;90;p16"/>
          <p:cNvSpPr txBox="1"/>
          <p:nvPr/>
        </p:nvSpPr>
        <p:spPr>
          <a:xfrm>
            <a:off x="472100" y="979175"/>
            <a:ext cx="80268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383838"/>
                </a:solidFill>
                <a:latin typeface="Georgia"/>
                <a:ea typeface="Georgia"/>
                <a:cs typeface="Georgia"/>
                <a:sym typeface="Georgia"/>
              </a:rPr>
              <a:t>What Step next?</a:t>
            </a:r>
            <a:r>
              <a:rPr lang="en" sz="1600">
                <a:solidFill>
                  <a:srgbClr val="383838"/>
                </a:solidFill>
                <a:latin typeface="Georgia"/>
                <a:ea typeface="Georgia"/>
                <a:cs typeface="Georgia"/>
                <a:sym typeface="Georgia"/>
              </a:rPr>
              <a:t> Data augmentation</a:t>
            </a:r>
            <a:r>
              <a:rPr lang="en" sz="1600">
                <a:solidFill>
                  <a:srgbClr val="151515"/>
                </a:solidFill>
                <a:highlight>
                  <a:srgbClr val="FFFFFF"/>
                </a:highlight>
                <a:latin typeface="Georgia"/>
                <a:ea typeface="Georgia"/>
                <a:cs typeface="Georgia"/>
                <a:sym typeface="Georgia"/>
              </a:rPr>
              <a:t> is the practice of using data we already have to create new training examples to help our machine learning models generalize better.</a:t>
            </a:r>
            <a:endParaRPr sz="1000">
              <a:solidFill>
                <a:srgbClr val="383838"/>
              </a:solidFill>
              <a:latin typeface="Georgia"/>
              <a:ea typeface="Georgia"/>
              <a:cs typeface="Georgia"/>
              <a:sym typeface="Georgia"/>
            </a:endParaRPr>
          </a:p>
          <a:p>
            <a:pPr indent="0" lvl="0" marL="0" rtl="0" algn="l">
              <a:spcBef>
                <a:spcPts val="1800"/>
              </a:spcBef>
              <a:spcAft>
                <a:spcPts val="0"/>
              </a:spcAft>
              <a:buNone/>
            </a:pPr>
            <a:r>
              <a:t/>
            </a:r>
            <a:endParaRPr>
              <a:latin typeface="Nunito"/>
              <a:ea typeface="Nunito"/>
              <a:cs typeface="Nunito"/>
              <a:sym typeface="Nunito"/>
            </a:endParaRPr>
          </a:p>
        </p:txBody>
      </p:sp>
      <p:sp>
        <p:nvSpPr>
          <p:cNvPr id="91" name="Google Shape;91;p16"/>
          <p:cNvSpPr txBox="1"/>
          <p:nvPr/>
        </p:nvSpPr>
        <p:spPr>
          <a:xfrm>
            <a:off x="496950" y="1789525"/>
            <a:ext cx="6882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Georgia"/>
                <a:ea typeface="Georgia"/>
                <a:cs typeface="Georgia"/>
                <a:sym typeface="Georgia"/>
              </a:rPr>
              <a:t>Why? - </a:t>
            </a:r>
            <a:r>
              <a:rPr b="1" lang="en" sz="1800">
                <a:solidFill>
                  <a:srgbClr val="5400EC"/>
                </a:solidFill>
                <a:latin typeface="Georgia"/>
                <a:ea typeface="Georgia"/>
                <a:cs typeface="Georgia"/>
                <a:sym typeface="Georgia"/>
              </a:rPr>
              <a:t>Exploratory Data Analysis (EDA) </a:t>
            </a:r>
            <a:endParaRPr b="1" sz="1800">
              <a:solidFill>
                <a:srgbClr val="5400EC"/>
              </a:solidFill>
              <a:latin typeface="Georgia"/>
              <a:ea typeface="Georgia"/>
              <a:cs typeface="Georgia"/>
              <a:sym typeface="Georgia"/>
            </a:endParaRPr>
          </a:p>
          <a:p>
            <a:pPr indent="0" lvl="0" marL="0" rtl="0" algn="l">
              <a:spcBef>
                <a:spcPts val="0"/>
              </a:spcBef>
              <a:spcAft>
                <a:spcPts val="0"/>
              </a:spcAft>
              <a:buNone/>
            </a:pPr>
            <a:r>
              <a:t/>
            </a:r>
            <a:endParaRPr>
              <a:latin typeface="Nunito"/>
              <a:ea typeface="Nunito"/>
              <a:cs typeface="Nunito"/>
              <a:sym typeface="Nunito"/>
            </a:endParaRPr>
          </a:p>
        </p:txBody>
      </p:sp>
      <p:pic>
        <p:nvPicPr>
          <p:cNvPr id="92" name="Google Shape;92;p16"/>
          <p:cNvPicPr preferRelativeResize="0"/>
          <p:nvPr/>
        </p:nvPicPr>
        <p:blipFill>
          <a:blip r:embed="rId3">
            <a:alphaModFix/>
          </a:blip>
          <a:stretch>
            <a:fillRect/>
          </a:stretch>
        </p:blipFill>
        <p:spPr>
          <a:xfrm>
            <a:off x="608775" y="2348975"/>
            <a:ext cx="6497700" cy="1601825"/>
          </a:xfrm>
          <a:prstGeom prst="rect">
            <a:avLst/>
          </a:prstGeom>
          <a:noFill/>
          <a:ln>
            <a:noFill/>
          </a:ln>
        </p:spPr>
      </p:pic>
      <p:sp>
        <p:nvSpPr>
          <p:cNvPr id="93" name="Google Shape;93;p16"/>
          <p:cNvSpPr txBox="1"/>
          <p:nvPr/>
        </p:nvSpPr>
        <p:spPr>
          <a:xfrm>
            <a:off x="509375" y="4050200"/>
            <a:ext cx="7690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Georgia"/>
                <a:ea typeface="Georgia"/>
                <a:cs typeface="Georgia"/>
                <a:sym typeface="Georgia"/>
              </a:rPr>
              <a:t>Observation:</a:t>
            </a:r>
            <a:r>
              <a:rPr lang="en" sz="1500">
                <a:latin typeface="Georgia"/>
                <a:ea typeface="Georgia"/>
                <a:cs typeface="Georgia"/>
                <a:sym typeface="Georgia"/>
              </a:rPr>
              <a:t> Given Training data is </a:t>
            </a:r>
            <a:r>
              <a:rPr lang="en" sz="1500">
                <a:latin typeface="Georgia"/>
                <a:ea typeface="Georgia"/>
                <a:cs typeface="Georgia"/>
                <a:sym typeface="Georgia"/>
              </a:rPr>
              <a:t>imbalance</a:t>
            </a:r>
            <a:r>
              <a:rPr lang="en" sz="1500">
                <a:latin typeface="Georgia"/>
                <a:ea typeface="Georgia"/>
                <a:cs typeface="Georgia"/>
                <a:sym typeface="Georgia"/>
              </a:rPr>
              <a:t> wrt classes, so we have to augment the data and make the data points of both the classes </a:t>
            </a:r>
            <a:r>
              <a:rPr lang="en" sz="1500">
                <a:latin typeface="Georgia"/>
                <a:ea typeface="Georgia"/>
                <a:cs typeface="Georgia"/>
                <a:sym typeface="Georgia"/>
              </a:rPr>
              <a:t>approximately equal otherwise model is biased towards one class and not able to generalize. </a:t>
            </a:r>
            <a:r>
              <a:rPr b="1" lang="en" sz="1500">
                <a:solidFill>
                  <a:srgbClr val="FF0000"/>
                </a:solidFill>
                <a:latin typeface="Georgia"/>
                <a:ea typeface="Georgia"/>
                <a:cs typeface="Georgia"/>
                <a:sym typeface="Georgia"/>
              </a:rPr>
              <a:t>Objective Defeated !!</a:t>
            </a:r>
            <a:r>
              <a:rPr lang="en" sz="1500">
                <a:latin typeface="Georgia"/>
                <a:ea typeface="Georgia"/>
                <a:cs typeface="Georgia"/>
                <a:sym typeface="Georgia"/>
              </a:rPr>
              <a:t> 😔</a:t>
            </a:r>
            <a:endParaRPr sz="15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335450" y="911650"/>
            <a:ext cx="5186700" cy="2508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383838"/>
                </a:solidFill>
                <a:latin typeface="Georgia"/>
                <a:ea typeface="Georgia"/>
                <a:cs typeface="Georgia"/>
                <a:sym typeface="Georgia"/>
              </a:rPr>
              <a:t>👉 Mosa</a:t>
            </a:r>
            <a:r>
              <a:rPr b="1" lang="en" sz="1600">
                <a:solidFill>
                  <a:srgbClr val="383838"/>
                </a:solidFill>
                <a:latin typeface="Georgia"/>
                <a:ea typeface="Georgia"/>
                <a:cs typeface="Georgia"/>
                <a:sym typeface="Georgia"/>
              </a:rPr>
              <a:t>ic:</a:t>
            </a:r>
            <a:r>
              <a:rPr lang="en" sz="1600">
                <a:solidFill>
                  <a:srgbClr val="383838"/>
                </a:solidFill>
                <a:latin typeface="Georgia"/>
                <a:ea typeface="Georgia"/>
                <a:cs typeface="Georgia"/>
                <a:sym typeface="Georgia"/>
              </a:rPr>
              <a:t> Mosaic augmentation</a:t>
            </a:r>
            <a:r>
              <a:rPr lang="en" sz="1600">
                <a:solidFill>
                  <a:srgbClr val="383838"/>
                </a:solidFill>
                <a:highlight>
                  <a:srgbClr val="FFFFFF"/>
                </a:highlight>
                <a:latin typeface="Georgia"/>
                <a:ea typeface="Georgia"/>
                <a:cs typeface="Georgia"/>
                <a:sym typeface="Georgia"/>
              </a:rPr>
              <a:t> is especially useful for the popular </a:t>
            </a:r>
            <a:r>
              <a:rPr lang="en" sz="1600">
                <a:solidFill>
                  <a:srgbClr val="383838"/>
                </a:solidFill>
                <a:latin typeface="Georgia"/>
                <a:ea typeface="Georgia"/>
                <a:cs typeface="Georgia"/>
                <a:sym typeface="Georgia"/>
              </a:rPr>
              <a:t>COCO object detection</a:t>
            </a:r>
            <a:r>
              <a:rPr lang="en" sz="1600">
                <a:solidFill>
                  <a:srgbClr val="383838"/>
                </a:solidFill>
                <a:highlight>
                  <a:srgbClr val="FFFFFF"/>
                </a:highlight>
                <a:latin typeface="Georgia"/>
                <a:ea typeface="Georgia"/>
                <a:cs typeface="Georgia"/>
                <a:sym typeface="Georgia"/>
              </a:rPr>
              <a:t> benchmark, helping the model learn to </a:t>
            </a:r>
            <a:r>
              <a:rPr lang="en" sz="1600">
                <a:solidFill>
                  <a:srgbClr val="383838"/>
                </a:solidFill>
                <a:latin typeface="Georgia"/>
                <a:ea typeface="Georgia"/>
                <a:cs typeface="Georgia"/>
                <a:sym typeface="Georgia"/>
              </a:rPr>
              <a:t>address the well known "small object problem"</a:t>
            </a:r>
            <a:r>
              <a:rPr lang="en" sz="1600">
                <a:solidFill>
                  <a:srgbClr val="383838"/>
                </a:solidFill>
                <a:highlight>
                  <a:srgbClr val="FFFFFF"/>
                </a:highlight>
                <a:latin typeface="Georgia"/>
                <a:ea typeface="Georgia"/>
                <a:cs typeface="Georgia"/>
                <a:sym typeface="Georgia"/>
              </a:rPr>
              <a:t> - where small objects are not as accurately detected as larger objects.</a:t>
            </a:r>
            <a:endParaRPr sz="1600">
              <a:solidFill>
                <a:srgbClr val="383838"/>
              </a:solidFill>
              <a:highlight>
                <a:srgbClr val="FFFFFF"/>
              </a:highlight>
              <a:latin typeface="Georgia"/>
              <a:ea typeface="Georgia"/>
              <a:cs typeface="Georgia"/>
              <a:sym typeface="Georgia"/>
            </a:endParaRPr>
          </a:p>
          <a:p>
            <a:pPr indent="0" lvl="0" marL="0" rtl="0" algn="l">
              <a:lnSpc>
                <a:spcPct val="150000"/>
              </a:lnSpc>
              <a:spcBef>
                <a:spcPts val="1800"/>
              </a:spcBef>
              <a:spcAft>
                <a:spcPts val="1800"/>
              </a:spcAft>
              <a:buNone/>
            </a:pPr>
            <a:r>
              <a:t/>
            </a:r>
            <a:endParaRPr sz="1600">
              <a:solidFill>
                <a:srgbClr val="383838"/>
              </a:solidFill>
              <a:highlight>
                <a:srgbClr val="FFFFFF"/>
              </a:highlight>
            </a:endParaRPr>
          </a:p>
        </p:txBody>
      </p:sp>
      <p:sp>
        <p:nvSpPr>
          <p:cNvPr id="99" name="Google Shape;99;p17"/>
          <p:cNvSpPr txBox="1"/>
          <p:nvPr/>
        </p:nvSpPr>
        <p:spPr>
          <a:xfrm>
            <a:off x="335450" y="3039825"/>
            <a:ext cx="7938900" cy="2108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383838"/>
                </a:solidFill>
                <a:latin typeface="Georgia"/>
                <a:ea typeface="Georgia"/>
                <a:cs typeface="Georgia"/>
                <a:sym typeface="Georgia"/>
              </a:rPr>
              <a:t>👉 </a:t>
            </a:r>
            <a:r>
              <a:rPr b="1" lang="en" sz="1600">
                <a:solidFill>
                  <a:srgbClr val="383838"/>
                </a:solidFill>
                <a:latin typeface="Georgia"/>
                <a:ea typeface="Georgia"/>
                <a:cs typeface="Georgia"/>
                <a:sym typeface="Georgia"/>
              </a:rPr>
              <a:t>Random Crop: </a:t>
            </a:r>
            <a:r>
              <a:rPr lang="en" sz="1600">
                <a:solidFill>
                  <a:srgbClr val="383838"/>
                </a:solidFill>
                <a:highlight>
                  <a:srgbClr val="FFFFFF"/>
                </a:highlight>
                <a:latin typeface="Georgia"/>
                <a:ea typeface="Georgia"/>
                <a:cs typeface="Georgia"/>
                <a:sym typeface="Georgia"/>
              </a:rPr>
              <a:t>Random crop is a data augmentation technique wherein we create a random subset of an original image. This helps our model generalize better because the object(s) of interest we want our models to learn are not always wholly visible in the image or the same scale in our training data.</a:t>
            </a:r>
            <a:endParaRPr sz="1600">
              <a:solidFill>
                <a:srgbClr val="383838"/>
              </a:solidFill>
              <a:latin typeface="Georgia"/>
              <a:ea typeface="Georgia"/>
              <a:cs typeface="Georgia"/>
              <a:sym typeface="Georgia"/>
            </a:endParaRPr>
          </a:p>
          <a:p>
            <a:pPr indent="0" lvl="0" marL="0" rtl="0" algn="l">
              <a:spcBef>
                <a:spcPts val="1800"/>
              </a:spcBef>
              <a:spcAft>
                <a:spcPts val="0"/>
              </a:spcAft>
              <a:buNone/>
            </a:pPr>
            <a:r>
              <a:t/>
            </a:r>
            <a:endParaRPr>
              <a:latin typeface="Nunito"/>
              <a:ea typeface="Nunito"/>
              <a:cs typeface="Nunito"/>
              <a:sym typeface="Nunito"/>
            </a:endParaRPr>
          </a:p>
        </p:txBody>
      </p:sp>
      <p:sp>
        <p:nvSpPr>
          <p:cNvPr id="100" name="Google Shape;100;p17"/>
          <p:cNvSpPr txBox="1"/>
          <p:nvPr/>
        </p:nvSpPr>
        <p:spPr>
          <a:xfrm>
            <a:off x="335450" y="0"/>
            <a:ext cx="8398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Maven Pro"/>
                <a:ea typeface="Maven Pro"/>
                <a:cs typeface="Maven Pro"/>
                <a:sym typeface="Maven Pro"/>
              </a:rPr>
              <a:t>Data Preprocessing Steps</a:t>
            </a:r>
            <a:endParaRPr b="1" sz="3600">
              <a:solidFill>
                <a:schemeClr val="dk1"/>
              </a:solidFill>
              <a:latin typeface="Maven Pro"/>
              <a:ea typeface="Maven Pro"/>
              <a:cs typeface="Maven Pro"/>
              <a:sym typeface="Maven Pro"/>
            </a:endParaRPr>
          </a:p>
        </p:txBody>
      </p:sp>
      <p:sp>
        <p:nvSpPr>
          <p:cNvPr id="101" name="Google Shape;101;p17"/>
          <p:cNvSpPr txBox="1"/>
          <p:nvPr/>
        </p:nvSpPr>
        <p:spPr>
          <a:xfrm>
            <a:off x="5206600" y="3586775"/>
            <a:ext cx="28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02" name="Google Shape;102;p17"/>
          <p:cNvSpPr txBox="1"/>
          <p:nvPr/>
        </p:nvSpPr>
        <p:spPr>
          <a:xfrm>
            <a:off x="5669425" y="957175"/>
            <a:ext cx="31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03" name="Google Shape;103;p17"/>
          <p:cNvPicPr preferRelativeResize="0"/>
          <p:nvPr/>
        </p:nvPicPr>
        <p:blipFill>
          <a:blip r:embed="rId3">
            <a:alphaModFix/>
          </a:blip>
          <a:stretch>
            <a:fillRect/>
          </a:stretch>
        </p:blipFill>
        <p:spPr>
          <a:xfrm>
            <a:off x="5522150" y="911650"/>
            <a:ext cx="3212099" cy="2191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335450" y="236050"/>
            <a:ext cx="8274300" cy="404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383838"/>
                </a:solidFill>
                <a:latin typeface="Georgia"/>
                <a:ea typeface="Georgia"/>
                <a:cs typeface="Georgia"/>
                <a:sym typeface="Georgia"/>
              </a:rPr>
              <a:t>👉 </a:t>
            </a:r>
            <a:r>
              <a:rPr b="1" lang="en" sz="1500">
                <a:solidFill>
                  <a:srgbClr val="383838"/>
                </a:solidFill>
                <a:latin typeface="Georgia"/>
                <a:ea typeface="Georgia"/>
                <a:cs typeface="Georgia"/>
                <a:sym typeface="Georgia"/>
              </a:rPr>
              <a:t>Vertical and Horizontal Flip :</a:t>
            </a:r>
            <a:r>
              <a:rPr lang="en" sz="1500">
                <a:solidFill>
                  <a:srgbClr val="383838"/>
                </a:solidFill>
                <a:latin typeface="Georgia"/>
                <a:ea typeface="Georgia"/>
                <a:cs typeface="Georgia"/>
                <a:sym typeface="Georgia"/>
              </a:rPr>
              <a:t> </a:t>
            </a:r>
            <a:r>
              <a:rPr lang="en" sz="1500">
                <a:solidFill>
                  <a:srgbClr val="292929"/>
                </a:solidFill>
                <a:latin typeface="Georgia"/>
                <a:ea typeface="Georgia"/>
                <a:cs typeface="Georgia"/>
                <a:sym typeface="Georgia"/>
              </a:rPr>
              <a:t>The image can be flipped either horizontally or vertically based on the object in the image. For some objects we should not flip it vertically as the image may change entirely. The flip transformation below is just for understanding the concept.</a:t>
            </a:r>
            <a:endParaRPr sz="1500">
              <a:solidFill>
                <a:srgbClr val="383838"/>
              </a:solidFill>
              <a:latin typeface="Georgia"/>
              <a:ea typeface="Georgia"/>
              <a:cs typeface="Georgia"/>
              <a:sym typeface="Georgia"/>
            </a:endParaRPr>
          </a:p>
          <a:p>
            <a:pPr indent="0" lvl="0" marL="0" rtl="0" algn="l">
              <a:lnSpc>
                <a:spcPct val="150000"/>
              </a:lnSpc>
              <a:spcBef>
                <a:spcPts val="1800"/>
              </a:spcBef>
              <a:spcAft>
                <a:spcPts val="0"/>
              </a:spcAft>
              <a:buNone/>
            </a:pPr>
            <a:r>
              <a:rPr b="1" lang="en" sz="1600">
                <a:solidFill>
                  <a:srgbClr val="383838"/>
                </a:solidFill>
                <a:latin typeface="Georgia"/>
                <a:ea typeface="Georgia"/>
                <a:cs typeface="Georgia"/>
                <a:sym typeface="Georgia"/>
              </a:rPr>
              <a:t>👉 </a:t>
            </a:r>
            <a:r>
              <a:rPr b="1" lang="en" sz="1500">
                <a:solidFill>
                  <a:srgbClr val="383838"/>
                </a:solidFill>
                <a:latin typeface="Georgia"/>
                <a:ea typeface="Georgia"/>
                <a:cs typeface="Georgia"/>
                <a:sym typeface="Georgia"/>
              </a:rPr>
              <a:t>Brightness and Saturation:</a:t>
            </a:r>
            <a:r>
              <a:rPr lang="en" sz="1500">
                <a:solidFill>
                  <a:srgbClr val="383838"/>
                </a:solidFill>
                <a:latin typeface="Georgia"/>
                <a:ea typeface="Georgia"/>
                <a:cs typeface="Georgia"/>
                <a:sym typeface="Georgia"/>
              </a:rPr>
              <a:t> </a:t>
            </a:r>
            <a:r>
              <a:rPr lang="en" sz="1500">
                <a:solidFill>
                  <a:srgbClr val="292929"/>
                </a:solidFill>
                <a:latin typeface="Georgia"/>
                <a:ea typeface="Georgia"/>
                <a:cs typeface="Georgia"/>
                <a:sym typeface="Georgia"/>
              </a:rPr>
              <a:t>Brightness is an important factor when training the model. We are not sure that the images are always taken in better lighting. So, our model needs to identify the object even with the least resolution. </a:t>
            </a:r>
            <a:endParaRPr sz="1500">
              <a:solidFill>
                <a:srgbClr val="292929"/>
              </a:solidFill>
              <a:latin typeface="Georgia"/>
              <a:ea typeface="Georgia"/>
              <a:cs typeface="Georgia"/>
              <a:sym typeface="Georgia"/>
            </a:endParaRPr>
          </a:p>
          <a:p>
            <a:pPr indent="0" lvl="0" marL="0" rtl="0" algn="l">
              <a:lnSpc>
                <a:spcPct val="150000"/>
              </a:lnSpc>
              <a:spcBef>
                <a:spcPts val="1800"/>
              </a:spcBef>
              <a:spcAft>
                <a:spcPts val="1800"/>
              </a:spcAft>
              <a:buNone/>
            </a:pPr>
            <a:r>
              <a:rPr lang="en" sz="1500">
                <a:solidFill>
                  <a:srgbClr val="383838"/>
                </a:solidFill>
                <a:highlight>
                  <a:srgbClr val="FFFFFF"/>
                </a:highlight>
                <a:latin typeface="Georgia"/>
                <a:ea typeface="Georgia"/>
                <a:cs typeface="Georgia"/>
                <a:sym typeface="Georgia"/>
              </a:rPr>
              <a:t>Saturation can be thought of as the ‘amount’ of color in an image. Use the </a:t>
            </a:r>
            <a:r>
              <a:rPr b="1" lang="en">
                <a:solidFill>
                  <a:srgbClr val="111111"/>
                </a:solidFill>
                <a:highlight>
                  <a:srgbClr val="F5F5F5"/>
                </a:highlight>
                <a:latin typeface="Georgia"/>
                <a:ea typeface="Georgia"/>
                <a:cs typeface="Georgia"/>
                <a:sym typeface="Georgia"/>
              </a:rPr>
              <a:t>saturation</a:t>
            </a:r>
            <a:r>
              <a:rPr lang="en" sz="1500">
                <a:solidFill>
                  <a:srgbClr val="383838"/>
                </a:solidFill>
                <a:highlight>
                  <a:srgbClr val="FFFFFF"/>
                </a:highlight>
                <a:latin typeface="Georgia"/>
                <a:ea typeface="Georgia"/>
                <a:cs typeface="Georgia"/>
                <a:sym typeface="Georgia"/>
              </a:rPr>
              <a:t> parameter to control the amount of jitter in saturation, with value from 0 (no change) to 1 (potentially large change). </a:t>
            </a:r>
            <a:r>
              <a:rPr b="1" lang="en">
                <a:solidFill>
                  <a:srgbClr val="111111"/>
                </a:solidFill>
                <a:highlight>
                  <a:srgbClr val="F5F5F5"/>
                </a:highlight>
                <a:latin typeface="Georgia"/>
                <a:ea typeface="Georgia"/>
                <a:cs typeface="Georgia"/>
                <a:sym typeface="Georgia"/>
              </a:rPr>
              <a:t>saturation</a:t>
            </a:r>
            <a:r>
              <a:rPr lang="en" sz="1500">
                <a:solidFill>
                  <a:srgbClr val="383838"/>
                </a:solidFill>
                <a:highlight>
                  <a:srgbClr val="FFFFFF"/>
                </a:highlight>
                <a:latin typeface="Georgia"/>
                <a:ea typeface="Georgia"/>
                <a:cs typeface="Georgia"/>
                <a:sym typeface="Georgia"/>
              </a:rPr>
              <a:t> doesn’t specify whether the saturation of the augmented image will be higher or lower, just the potential strength of the effect. </a:t>
            </a:r>
            <a:endParaRPr sz="1700">
              <a:latin typeface="Georgia"/>
              <a:ea typeface="Georgia"/>
              <a:cs typeface="Georgia"/>
              <a:sym typeface="Georgia"/>
            </a:endParaRPr>
          </a:p>
        </p:txBody>
      </p:sp>
      <p:sp>
        <p:nvSpPr>
          <p:cNvPr id="109" name="Google Shape;109;p18"/>
          <p:cNvSpPr txBox="1"/>
          <p:nvPr/>
        </p:nvSpPr>
        <p:spPr>
          <a:xfrm>
            <a:off x="357050" y="4344100"/>
            <a:ext cx="823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a:latin typeface="Georgia"/>
                <a:ea typeface="Georgia"/>
                <a:cs typeface="Georgia"/>
                <a:sym typeface="Georgia"/>
              </a:rPr>
              <a:t>Random Scaling:</a:t>
            </a:r>
            <a:r>
              <a:rPr lang="en">
                <a:latin typeface="Georgia"/>
                <a:ea typeface="Georgia"/>
                <a:cs typeface="Georgia"/>
                <a:sym typeface="Georgia"/>
              </a:rPr>
              <a:t> </a:t>
            </a:r>
            <a:r>
              <a:rPr lang="en">
                <a:solidFill>
                  <a:srgbClr val="212529"/>
                </a:solidFill>
                <a:latin typeface="Georgia"/>
                <a:ea typeface="Georgia"/>
                <a:cs typeface="Georgia"/>
                <a:sym typeface="Georgia"/>
              </a:rPr>
              <a:t>Random Scaling</a:t>
            </a:r>
            <a:r>
              <a:rPr lang="en">
                <a:solidFill>
                  <a:srgbClr val="212529"/>
                </a:solidFill>
                <a:highlight>
                  <a:srgbClr val="FFFFFF"/>
                </a:highlight>
                <a:latin typeface="Georgia"/>
                <a:ea typeface="Georgia"/>
                <a:cs typeface="Georgia"/>
                <a:sym typeface="Georgia"/>
              </a:rPr>
              <a:t> is a type of image data augmentation where we randomly change the scale the image between a specified range.</a:t>
            </a:r>
            <a:endParaRPr sz="16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472100" y="173925"/>
            <a:ext cx="65121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Maven Pro"/>
                <a:ea typeface="Maven Pro"/>
                <a:cs typeface="Maven Pro"/>
                <a:sym typeface="Maven Pro"/>
              </a:rPr>
              <a:t>Why YOLO V-5 algorithm?</a:t>
            </a:r>
            <a:endParaRPr b="1" sz="3500">
              <a:solidFill>
                <a:schemeClr val="dk1"/>
              </a:solidFill>
              <a:latin typeface="Maven Pro"/>
              <a:ea typeface="Maven Pro"/>
              <a:cs typeface="Maven Pro"/>
              <a:sym typeface="Maven Pro"/>
            </a:endParaRPr>
          </a:p>
        </p:txBody>
      </p:sp>
      <p:sp>
        <p:nvSpPr>
          <p:cNvPr id="115" name="Google Shape;115;p19"/>
          <p:cNvSpPr txBox="1"/>
          <p:nvPr/>
        </p:nvSpPr>
        <p:spPr>
          <a:xfrm>
            <a:off x="819975" y="1056025"/>
            <a:ext cx="69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116" name="Google Shape;116;p19"/>
          <p:cNvPicPr preferRelativeResize="0"/>
          <p:nvPr/>
        </p:nvPicPr>
        <p:blipFill>
          <a:blip r:embed="rId3">
            <a:alphaModFix/>
          </a:blip>
          <a:stretch>
            <a:fillRect/>
          </a:stretch>
        </p:blipFill>
        <p:spPr>
          <a:xfrm>
            <a:off x="472100" y="1209450"/>
            <a:ext cx="8162525" cy="2629550"/>
          </a:xfrm>
          <a:prstGeom prst="rect">
            <a:avLst/>
          </a:prstGeom>
          <a:noFill/>
          <a:ln>
            <a:noFill/>
          </a:ln>
        </p:spPr>
      </p:pic>
      <p:sp>
        <p:nvSpPr>
          <p:cNvPr id="117" name="Google Shape;117;p19"/>
          <p:cNvSpPr txBox="1"/>
          <p:nvPr/>
        </p:nvSpPr>
        <p:spPr>
          <a:xfrm>
            <a:off x="608775" y="3938375"/>
            <a:ext cx="7876800" cy="1970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solidFill>
                  <a:srgbClr val="383838"/>
                </a:solidFill>
                <a:latin typeface="Georgia"/>
                <a:ea typeface="Georgia"/>
                <a:cs typeface="Georgia"/>
                <a:sym typeface="Georgia"/>
              </a:rPr>
              <a:t>Conclusion:</a:t>
            </a:r>
            <a:r>
              <a:rPr lang="en" sz="1800">
                <a:solidFill>
                  <a:srgbClr val="383838"/>
                </a:solidFill>
                <a:latin typeface="Georgia"/>
                <a:ea typeface="Georgia"/>
                <a:cs typeface="Georgia"/>
                <a:sym typeface="Georgia"/>
              </a:rPr>
              <a:t> The above chart shows preliminary results that YOLO v-5 does exceedingly well to this end relative to other state of the art techniques. </a:t>
            </a:r>
            <a:endParaRPr sz="1800">
              <a:solidFill>
                <a:srgbClr val="383838"/>
              </a:solidFill>
              <a:latin typeface="Georgia"/>
              <a:ea typeface="Georgia"/>
              <a:cs typeface="Georgia"/>
              <a:sym typeface="Georgia"/>
            </a:endParaRPr>
          </a:p>
          <a:p>
            <a:pPr indent="0" lvl="0" marL="0" rtl="0" algn="l">
              <a:lnSpc>
                <a:spcPct val="150000"/>
              </a:lnSpc>
              <a:spcBef>
                <a:spcPts val="1800"/>
              </a:spcBef>
              <a:spcAft>
                <a:spcPts val="0"/>
              </a:spcAft>
              <a:buNone/>
            </a:pPr>
            <a:r>
              <a:t/>
            </a:r>
            <a:endParaRPr sz="1200">
              <a:solidFill>
                <a:srgbClr val="383838"/>
              </a:solidFill>
            </a:endParaRPr>
          </a:p>
          <a:p>
            <a:pPr indent="0" lvl="0" marL="0" rtl="0" algn="l">
              <a:spcBef>
                <a:spcPts val="1800"/>
              </a:spcBef>
              <a:spcAft>
                <a:spcPts val="0"/>
              </a:spcAft>
              <a:buNone/>
            </a:pPr>
            <a:r>
              <a:t/>
            </a:r>
            <a:endParaRPr>
              <a:latin typeface="Nunito"/>
              <a:ea typeface="Nunito"/>
              <a:cs typeface="Nunito"/>
              <a:sym typeface="Nunito"/>
            </a:endParaRPr>
          </a:p>
        </p:txBody>
      </p:sp>
      <p:sp>
        <p:nvSpPr>
          <p:cNvPr id="118" name="Google Shape;118;p19"/>
          <p:cNvSpPr txBox="1"/>
          <p:nvPr/>
        </p:nvSpPr>
        <p:spPr>
          <a:xfrm>
            <a:off x="536450" y="778350"/>
            <a:ext cx="583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00FF"/>
                </a:solidFill>
                <a:latin typeface="Georgia"/>
                <a:ea typeface="Georgia"/>
                <a:cs typeface="Georgia"/>
                <a:sym typeface="Georgia"/>
              </a:rPr>
              <a:t>Algorithm Selection Step in the Data Science Pipeline</a:t>
            </a:r>
            <a:endParaRPr b="1" sz="1600">
              <a:solidFill>
                <a:srgbClr val="0000FF"/>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nvSpPr>
        <p:spPr>
          <a:xfrm>
            <a:off x="360300" y="186350"/>
            <a:ext cx="7268100" cy="24813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t/>
            </a:r>
            <a:endParaRPr b="1" sz="2500">
              <a:solidFill>
                <a:srgbClr val="151515"/>
              </a:solidFill>
              <a:latin typeface="Maven Pro"/>
              <a:ea typeface="Maven Pro"/>
              <a:cs typeface="Maven Pro"/>
              <a:sym typeface="Maven Pro"/>
            </a:endParaRPr>
          </a:p>
          <a:p>
            <a:pPr indent="0" lvl="0" marL="0" rtl="0" algn="l">
              <a:lnSpc>
                <a:spcPct val="150000"/>
              </a:lnSpc>
              <a:spcBef>
                <a:spcPts val="1500"/>
              </a:spcBef>
              <a:spcAft>
                <a:spcPts val="0"/>
              </a:spcAft>
              <a:buNone/>
            </a:pPr>
            <a:r>
              <a:rPr lang="en" sz="1600">
                <a:solidFill>
                  <a:srgbClr val="383838"/>
                </a:solidFill>
                <a:latin typeface="Georgia"/>
                <a:ea typeface="Georgia"/>
                <a:cs typeface="Georgia"/>
                <a:sym typeface="Georgia"/>
              </a:rPr>
              <a:t>An object detector is designed to create features from input images and then to feed these features through a prediction system to draw boxes around objects and predict their classes.</a:t>
            </a:r>
            <a:endParaRPr sz="1600">
              <a:solidFill>
                <a:srgbClr val="383838"/>
              </a:solidFill>
              <a:latin typeface="Georgia"/>
              <a:ea typeface="Georgia"/>
              <a:cs typeface="Georgia"/>
              <a:sym typeface="Georgia"/>
            </a:endParaRPr>
          </a:p>
          <a:p>
            <a:pPr indent="0" lvl="0" marL="0" rtl="0" algn="l">
              <a:spcBef>
                <a:spcPts val="1800"/>
              </a:spcBef>
              <a:spcAft>
                <a:spcPts val="0"/>
              </a:spcAft>
              <a:buNone/>
            </a:pPr>
            <a:r>
              <a:t/>
            </a:r>
            <a:endParaRPr>
              <a:latin typeface="Nunito"/>
              <a:ea typeface="Nunito"/>
              <a:cs typeface="Nunito"/>
              <a:sym typeface="Nunito"/>
            </a:endParaRPr>
          </a:p>
        </p:txBody>
      </p:sp>
      <p:sp>
        <p:nvSpPr>
          <p:cNvPr id="124" name="Google Shape;124;p20"/>
          <p:cNvSpPr txBox="1"/>
          <p:nvPr/>
        </p:nvSpPr>
        <p:spPr>
          <a:xfrm>
            <a:off x="447250" y="2049950"/>
            <a:ext cx="74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125" name="Google Shape;125;p20"/>
          <p:cNvPicPr preferRelativeResize="0"/>
          <p:nvPr/>
        </p:nvPicPr>
        <p:blipFill>
          <a:blip r:embed="rId3">
            <a:alphaModFix/>
          </a:blip>
          <a:stretch>
            <a:fillRect/>
          </a:stretch>
        </p:blipFill>
        <p:spPr>
          <a:xfrm>
            <a:off x="447250" y="1967400"/>
            <a:ext cx="6522575" cy="2057950"/>
          </a:xfrm>
          <a:prstGeom prst="rect">
            <a:avLst/>
          </a:prstGeom>
          <a:noFill/>
          <a:ln>
            <a:noFill/>
          </a:ln>
        </p:spPr>
      </p:pic>
      <p:sp>
        <p:nvSpPr>
          <p:cNvPr id="126" name="Google Shape;126;p20"/>
          <p:cNvSpPr txBox="1"/>
          <p:nvPr/>
        </p:nvSpPr>
        <p:spPr>
          <a:xfrm>
            <a:off x="416425" y="4162000"/>
            <a:ext cx="758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83838"/>
                </a:solidFill>
                <a:highlight>
                  <a:srgbClr val="FFFFFF"/>
                </a:highlight>
                <a:latin typeface="Georgia"/>
                <a:ea typeface="Georgia"/>
                <a:cs typeface="Georgia"/>
                <a:sym typeface="Georgia"/>
              </a:rPr>
              <a:t>The YOLO model was the first object detector to connect the procedure of predicting bounding boxes with class labels in an end to end differentiable network.</a:t>
            </a:r>
            <a:endParaRPr sz="1700">
              <a:latin typeface="Georgia"/>
              <a:ea typeface="Georgia"/>
              <a:cs typeface="Georgia"/>
              <a:sym typeface="Georgia"/>
            </a:endParaRPr>
          </a:p>
        </p:txBody>
      </p:sp>
      <p:sp>
        <p:nvSpPr>
          <p:cNvPr id="127" name="Google Shape;127;p20"/>
          <p:cNvSpPr txBox="1"/>
          <p:nvPr/>
        </p:nvSpPr>
        <p:spPr>
          <a:xfrm>
            <a:off x="360300" y="146325"/>
            <a:ext cx="7090500" cy="615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1500"/>
              </a:spcAft>
              <a:buNone/>
            </a:pPr>
            <a:r>
              <a:rPr b="1" lang="en" sz="2800">
                <a:solidFill>
                  <a:schemeClr val="dk1"/>
                </a:solidFill>
                <a:latin typeface="Maven Pro"/>
                <a:ea typeface="Maven Pro"/>
                <a:cs typeface="Maven Pro"/>
                <a:sym typeface="Maven Pro"/>
              </a:rPr>
              <a:t>An Overview of the YOLO Architecture</a:t>
            </a:r>
            <a:endParaRPr sz="1700">
              <a:solidFill>
                <a:schemeClr val="dk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285750" y="211200"/>
            <a:ext cx="83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Maven Pro"/>
                <a:ea typeface="Maven Pro"/>
                <a:cs typeface="Maven Pro"/>
                <a:sym typeface="Maven Pro"/>
              </a:rPr>
              <a:t>YOLO Architecture</a:t>
            </a:r>
            <a:endParaRPr b="1" sz="3600">
              <a:solidFill>
                <a:schemeClr val="dk1"/>
              </a:solidFill>
              <a:latin typeface="Maven Pro"/>
              <a:ea typeface="Maven Pro"/>
              <a:cs typeface="Maven Pro"/>
              <a:sym typeface="Maven Pro"/>
            </a:endParaRPr>
          </a:p>
        </p:txBody>
      </p:sp>
      <p:pic>
        <p:nvPicPr>
          <p:cNvPr id="133" name="Google Shape;133;p21"/>
          <p:cNvPicPr preferRelativeResize="0"/>
          <p:nvPr/>
        </p:nvPicPr>
        <p:blipFill>
          <a:blip r:embed="rId3">
            <a:alphaModFix/>
          </a:blip>
          <a:stretch>
            <a:fillRect/>
          </a:stretch>
        </p:blipFill>
        <p:spPr>
          <a:xfrm>
            <a:off x="621200" y="1018750"/>
            <a:ext cx="7218300" cy="1659575"/>
          </a:xfrm>
          <a:prstGeom prst="rect">
            <a:avLst/>
          </a:prstGeom>
          <a:noFill/>
          <a:ln>
            <a:noFill/>
          </a:ln>
        </p:spPr>
      </p:pic>
      <p:sp>
        <p:nvSpPr>
          <p:cNvPr id="134" name="Google Shape;134;p21"/>
          <p:cNvSpPr txBox="1"/>
          <p:nvPr/>
        </p:nvSpPr>
        <p:spPr>
          <a:xfrm>
            <a:off x="410000" y="2857500"/>
            <a:ext cx="7976100" cy="119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600">
              <a:solidFill>
                <a:srgbClr val="383838"/>
              </a:solidFill>
            </a:endParaRPr>
          </a:p>
          <a:p>
            <a:pPr indent="0" lvl="0" marL="0" rtl="0" algn="l">
              <a:lnSpc>
                <a:spcPct val="115000"/>
              </a:lnSpc>
              <a:spcBef>
                <a:spcPts val="1800"/>
              </a:spcBef>
              <a:spcAft>
                <a:spcPts val="0"/>
              </a:spcAft>
              <a:buNone/>
            </a:pPr>
            <a:r>
              <a:t/>
            </a:r>
            <a:endParaRPr sz="1100"/>
          </a:p>
          <a:p>
            <a:pPr indent="0" lvl="0" marL="0" rtl="0" algn="l">
              <a:spcBef>
                <a:spcPts val="0"/>
              </a:spcBef>
              <a:spcAft>
                <a:spcPts val="0"/>
              </a:spcAft>
              <a:buNone/>
            </a:pPr>
            <a:r>
              <a:t/>
            </a:r>
            <a:endParaRPr>
              <a:latin typeface="Nunito"/>
              <a:ea typeface="Nunito"/>
              <a:cs typeface="Nunito"/>
              <a:sym typeface="Nunito"/>
            </a:endParaRPr>
          </a:p>
        </p:txBody>
      </p:sp>
      <p:sp>
        <p:nvSpPr>
          <p:cNvPr id="135" name="Google Shape;135;p21"/>
          <p:cNvSpPr txBox="1"/>
          <p:nvPr/>
        </p:nvSpPr>
        <p:spPr>
          <a:xfrm>
            <a:off x="589025" y="3071375"/>
            <a:ext cx="7541700" cy="1934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600">
                <a:solidFill>
                  <a:srgbClr val="383838"/>
                </a:solidFill>
                <a:latin typeface="Georgia"/>
                <a:ea typeface="Georgia"/>
                <a:cs typeface="Georgia"/>
                <a:sym typeface="Georgia"/>
              </a:rPr>
              <a:t>Loss Calculations - </a:t>
            </a:r>
            <a:r>
              <a:rPr lang="en" sz="1600">
                <a:solidFill>
                  <a:srgbClr val="383838"/>
                </a:solidFill>
                <a:latin typeface="Georgia"/>
                <a:ea typeface="Georgia"/>
                <a:cs typeface="Georgia"/>
                <a:sym typeface="Georgia"/>
              </a:rPr>
              <a:t>YOLO calculates a total loss function from constituent loss functions - GIoU, obj, and class losses. These can be carefully constructed to maximize the objective of </a:t>
            </a:r>
            <a:r>
              <a:rPr b="1" lang="en" sz="1600">
                <a:solidFill>
                  <a:srgbClr val="5400EC"/>
                </a:solidFill>
                <a:latin typeface="Georgia"/>
                <a:ea typeface="Georgia"/>
                <a:cs typeface="Georgia"/>
                <a:sym typeface="Georgia"/>
              </a:rPr>
              <a:t>mean average precision</a:t>
            </a:r>
            <a:r>
              <a:rPr lang="en" sz="1600">
                <a:solidFill>
                  <a:srgbClr val="383838"/>
                </a:solidFill>
                <a:latin typeface="Georgia"/>
                <a:ea typeface="Georgia"/>
                <a:cs typeface="Georgia"/>
                <a:sym typeface="Georgia"/>
              </a:rPr>
              <a:t>.</a:t>
            </a:r>
            <a:endParaRPr sz="1600">
              <a:solidFill>
                <a:srgbClr val="383838"/>
              </a:solidFill>
              <a:latin typeface="Georgia"/>
              <a:ea typeface="Georgia"/>
              <a:cs typeface="Georgia"/>
              <a:sym typeface="Georgia"/>
            </a:endParaRPr>
          </a:p>
          <a:p>
            <a:pPr indent="0" lvl="0" marL="0" rtl="0" algn="l">
              <a:lnSpc>
                <a:spcPct val="115000"/>
              </a:lnSpc>
              <a:spcBef>
                <a:spcPts val="1800"/>
              </a:spcBef>
              <a:spcAft>
                <a:spcPts val="0"/>
              </a:spcAft>
              <a:buNone/>
            </a:pPr>
            <a:r>
              <a:t/>
            </a:r>
            <a:endParaRPr sz="1100"/>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