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67" r:id="rId2"/>
    <p:sldId id="256"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6354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583162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86345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606949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1160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831284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3438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5440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7555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5790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7358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03246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63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224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0109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4259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9/4/2025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7147370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7"/>
          <p:cNvSpPr/>
          <p:nvPr/>
        </p:nvSpPr>
        <p:spPr>
          <a:xfrm flipV="1">
            <a:off x="-810060" y="5439199"/>
            <a:ext cx="2736342" cy="2743200"/>
          </a:xfrm>
          <a:custGeom>
            <a:avLst/>
            <a:gdLst/>
            <a:ahLst/>
            <a:cxnLst/>
            <a:rect l="l" t="t" r="r" b="b"/>
            <a:pathLst>
              <a:path w="4104513" h="4114800">
                <a:moveTo>
                  <a:pt x="0" y="4114800"/>
                </a:moveTo>
                <a:lnTo>
                  <a:pt x="4104513" y="4114800"/>
                </a:lnTo>
                <a:lnTo>
                  <a:pt x="4104513" y="0"/>
                </a:lnTo>
                <a:lnTo>
                  <a:pt x="0" y="0"/>
                </a:lnTo>
                <a:lnTo>
                  <a:pt x="0" y="411480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sp>
        <p:nvSpPr>
          <p:cNvPr id="62" name="Freeform 62"/>
          <p:cNvSpPr/>
          <p:nvPr/>
        </p:nvSpPr>
        <p:spPr>
          <a:xfrm>
            <a:off x="313979" y="170213"/>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4"/>
            <a:stretch>
              <a:fillRect/>
            </a:stretch>
          </a:blipFill>
        </p:spPr>
      </p:sp>
      <p:sp>
        <p:nvSpPr>
          <p:cNvPr id="64" name="TextBox 64"/>
          <p:cNvSpPr txBox="1"/>
          <p:nvPr/>
        </p:nvSpPr>
        <p:spPr>
          <a:xfrm>
            <a:off x="7079496" y="213831"/>
            <a:ext cx="5112505" cy="1275477"/>
          </a:xfrm>
          <a:prstGeom prst="rect">
            <a:avLst/>
          </a:prstGeom>
        </p:spPr>
        <p:txBody>
          <a:bodyPr lIns="0" tIns="0" rIns="0" bIns="0" rtlCol="0" anchor="t">
            <a:spAutoFit/>
          </a:bodyPr>
          <a:lstStyle/>
          <a:p>
            <a:pPr algn="ctr">
              <a:lnSpc>
                <a:spcPts val="5105"/>
              </a:lnSpc>
              <a:spcBef>
                <a:spcPct val="0"/>
              </a:spcBef>
            </a:pPr>
            <a:r>
              <a:rPr lang="en-US" sz="3646" b="1" dirty="0">
                <a:latin typeface="Poppins Bold"/>
                <a:ea typeface="Poppins Bold"/>
                <a:cs typeface="Poppins Bold"/>
                <a:sym typeface="Poppins Bold"/>
              </a:rPr>
              <a:t>A 2-days National Level Hackathon on </a:t>
            </a:r>
          </a:p>
        </p:txBody>
      </p:sp>
      <p:grpSp>
        <p:nvGrpSpPr>
          <p:cNvPr id="75" name="Group 40">
            <a:extLst>
              <a:ext uri="{FF2B5EF4-FFF2-40B4-BE49-F238E27FC236}">
                <a16:creationId xmlns:a16="http://schemas.microsoft.com/office/drawing/2014/main" id="{57ED7AEA-C525-58FC-6AFF-1C8FF52E1261}"/>
              </a:ext>
            </a:extLst>
          </p:cNvPr>
          <p:cNvGrpSpPr/>
          <p:nvPr/>
        </p:nvGrpSpPr>
        <p:grpSpPr>
          <a:xfrm>
            <a:off x="152400" y="1036257"/>
            <a:ext cx="6544022" cy="1114347"/>
            <a:chOff x="0" y="-38100"/>
            <a:chExt cx="1947565" cy="235904"/>
          </a:xfrm>
        </p:grpSpPr>
        <p:sp>
          <p:nvSpPr>
            <p:cNvPr id="76" name="Freeform 41">
              <a:extLst>
                <a:ext uri="{FF2B5EF4-FFF2-40B4-BE49-F238E27FC236}">
                  <a16:creationId xmlns:a16="http://schemas.microsoft.com/office/drawing/2014/main" id="{9789950F-BA48-248C-2B00-AFD8856F5282}"/>
                </a:ext>
              </a:extLst>
            </p:cNvPr>
            <p:cNvSpPr/>
            <p:nvPr/>
          </p:nvSpPr>
          <p:spPr>
            <a:xfrm>
              <a:off x="0" y="-25941"/>
              <a:ext cx="1947565" cy="197804"/>
            </a:xfrm>
            <a:custGeom>
              <a:avLst/>
              <a:gdLst/>
              <a:ahLst/>
              <a:cxnLst/>
              <a:rect l="l" t="t" r="r" b="b"/>
              <a:pathLst>
                <a:path w="1947565" h="197804">
                  <a:moveTo>
                    <a:pt x="98902" y="0"/>
                  </a:moveTo>
                  <a:lnTo>
                    <a:pt x="1848663" y="0"/>
                  </a:lnTo>
                  <a:cubicBezTo>
                    <a:pt x="1903285" y="0"/>
                    <a:pt x="1947565" y="44280"/>
                    <a:pt x="1947565" y="98902"/>
                  </a:cubicBezTo>
                  <a:lnTo>
                    <a:pt x="1947565" y="98902"/>
                  </a:lnTo>
                  <a:cubicBezTo>
                    <a:pt x="1947565" y="153524"/>
                    <a:pt x="1903285" y="197804"/>
                    <a:pt x="1848663" y="197804"/>
                  </a:cubicBezTo>
                  <a:lnTo>
                    <a:pt x="98902" y="197804"/>
                  </a:lnTo>
                  <a:cubicBezTo>
                    <a:pt x="44280" y="197804"/>
                    <a:pt x="0" y="153524"/>
                    <a:pt x="0" y="98902"/>
                  </a:cubicBezTo>
                  <a:lnTo>
                    <a:pt x="0" y="98902"/>
                  </a:lnTo>
                  <a:cubicBezTo>
                    <a:pt x="0" y="44280"/>
                    <a:pt x="44280" y="0"/>
                    <a:pt x="98902" y="0"/>
                  </a:cubicBezTo>
                  <a:close/>
                </a:path>
              </a:pathLst>
            </a:custGeom>
            <a:solidFill>
              <a:srgbClr val="E2C507"/>
            </a:solidFill>
          </p:spPr>
          <p:txBody>
            <a:bodyPr/>
            <a:lstStyle/>
            <a:p>
              <a:endParaRPr lang="en-IN" sz="1200" dirty="0"/>
            </a:p>
          </p:txBody>
        </p:sp>
        <p:sp>
          <p:nvSpPr>
            <p:cNvPr id="77" name="TextBox 42">
              <a:extLst>
                <a:ext uri="{FF2B5EF4-FFF2-40B4-BE49-F238E27FC236}">
                  <a16:creationId xmlns:a16="http://schemas.microsoft.com/office/drawing/2014/main" id="{942857B2-B97C-4516-AFEB-F03D2B1B3F81}"/>
                </a:ext>
              </a:extLst>
            </p:cNvPr>
            <p:cNvSpPr txBox="1"/>
            <p:nvPr/>
          </p:nvSpPr>
          <p:spPr>
            <a:xfrm>
              <a:off x="0" y="-38100"/>
              <a:ext cx="1947565" cy="235904"/>
            </a:xfrm>
            <a:prstGeom prst="rect">
              <a:avLst/>
            </a:prstGeom>
          </p:spPr>
          <p:txBody>
            <a:bodyPr lIns="33867" tIns="33867" rIns="33867" bIns="33867" rtlCol="0" anchor="ctr"/>
            <a:lstStyle/>
            <a:p>
              <a:pPr algn="ctr">
                <a:lnSpc>
                  <a:spcPts val="1773"/>
                </a:lnSpc>
              </a:pPr>
              <a:endParaRPr sz="1200"/>
            </a:p>
          </p:txBody>
        </p:sp>
      </p:grpSp>
      <p:sp>
        <p:nvSpPr>
          <p:cNvPr id="79" name="TextBox 78">
            <a:extLst>
              <a:ext uri="{FF2B5EF4-FFF2-40B4-BE49-F238E27FC236}">
                <a16:creationId xmlns:a16="http://schemas.microsoft.com/office/drawing/2014/main" id="{AB80E19C-CD13-3292-5201-7B775C23C0B2}"/>
              </a:ext>
            </a:extLst>
          </p:cNvPr>
          <p:cNvSpPr txBox="1"/>
          <p:nvPr/>
        </p:nvSpPr>
        <p:spPr>
          <a:xfrm>
            <a:off x="480662" y="1339537"/>
            <a:ext cx="6576447" cy="476669"/>
          </a:xfrm>
          <a:prstGeom prst="rect">
            <a:avLst/>
          </a:prstGeom>
          <a:noFill/>
        </p:spPr>
        <p:txBody>
          <a:bodyPr wrap="square">
            <a:spAutoFit/>
          </a:bodyPr>
          <a:lstStyle/>
          <a:p>
            <a:pPr>
              <a:lnSpc>
                <a:spcPts val="3065"/>
              </a:lnSpc>
              <a:spcBef>
                <a:spcPct val="0"/>
              </a:spcBef>
            </a:pPr>
            <a:r>
              <a:rPr lang="en-US" sz="2400" b="1" spc="219" dirty="0">
                <a:solidFill>
                  <a:srgbClr val="020D47"/>
                </a:solidFill>
                <a:latin typeface="Poppins Bold"/>
                <a:ea typeface="Poppins Bold"/>
                <a:cs typeface="Poppins Bold"/>
                <a:sym typeface="Poppins Bold"/>
              </a:rPr>
              <a:t>Collaborative Bilingual Learning</a:t>
            </a:r>
          </a:p>
        </p:txBody>
      </p:sp>
      <p:sp>
        <p:nvSpPr>
          <p:cNvPr id="80" name="Freeform 17">
            <a:extLst>
              <a:ext uri="{FF2B5EF4-FFF2-40B4-BE49-F238E27FC236}">
                <a16:creationId xmlns:a16="http://schemas.microsoft.com/office/drawing/2014/main" id="{4666C51F-FA1E-DB11-0762-07C478C93157}"/>
              </a:ext>
            </a:extLst>
          </p:cNvPr>
          <p:cNvSpPr/>
          <p:nvPr/>
        </p:nvSpPr>
        <p:spPr>
          <a:xfrm>
            <a:off x="5116134" y="21507"/>
            <a:ext cx="1043338" cy="993221"/>
          </a:xfrm>
          <a:custGeom>
            <a:avLst/>
            <a:gdLst/>
            <a:ahLst/>
            <a:cxnLst/>
            <a:rect l="l" t="t" r="r" b="b"/>
            <a:pathLst>
              <a:path w="5118412" h="5118412">
                <a:moveTo>
                  <a:pt x="0" y="0"/>
                </a:moveTo>
                <a:lnTo>
                  <a:pt x="5118411" y="0"/>
                </a:lnTo>
                <a:lnTo>
                  <a:pt x="5118411" y="5118412"/>
                </a:lnTo>
                <a:lnTo>
                  <a:pt x="0" y="51184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sz="1200" dirty="0"/>
          </a:p>
        </p:txBody>
      </p:sp>
      <p:grpSp>
        <p:nvGrpSpPr>
          <p:cNvPr id="81" name="Group 18">
            <a:extLst>
              <a:ext uri="{FF2B5EF4-FFF2-40B4-BE49-F238E27FC236}">
                <a16:creationId xmlns:a16="http://schemas.microsoft.com/office/drawing/2014/main" id="{19C95988-859C-7D80-3BDD-4BFB2DC309C0}"/>
              </a:ext>
            </a:extLst>
          </p:cNvPr>
          <p:cNvGrpSpPr>
            <a:grpSpLocks noChangeAspect="1"/>
          </p:cNvGrpSpPr>
          <p:nvPr/>
        </p:nvGrpSpPr>
        <p:grpSpPr>
          <a:xfrm>
            <a:off x="5220170" y="84409"/>
            <a:ext cx="835265" cy="835265"/>
            <a:chOff x="0" y="0"/>
            <a:chExt cx="6350889" cy="6350889"/>
          </a:xfrm>
        </p:grpSpPr>
        <p:sp>
          <p:nvSpPr>
            <p:cNvPr id="82" name="Freeform 19">
              <a:extLst>
                <a:ext uri="{FF2B5EF4-FFF2-40B4-BE49-F238E27FC236}">
                  <a16:creationId xmlns:a16="http://schemas.microsoft.com/office/drawing/2014/main" id="{257C896C-9329-71F7-EED4-8B71D37A22DA}"/>
                </a:ext>
              </a:extLst>
            </p:cNvPr>
            <p:cNvSpPr/>
            <p:nvPr/>
          </p:nvSpPr>
          <p:spPr>
            <a:xfrm>
              <a:off x="63500" y="63500"/>
              <a:ext cx="6223889" cy="6223762"/>
            </a:xfrm>
            <a:custGeom>
              <a:avLst/>
              <a:gdLst/>
              <a:ahLst/>
              <a:cxnLst/>
              <a:rect l="l" t="t" r="r" b="b"/>
              <a:pathLst>
                <a:path w="6223889" h="6223762">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7"/>
              <a:stretch>
                <a:fillRect l="-28583" r="-28583"/>
              </a:stretch>
            </a:blipFill>
          </p:spPr>
        </p:sp>
        <p:sp>
          <p:nvSpPr>
            <p:cNvPr id="83" name="Freeform 20">
              <a:extLst>
                <a:ext uri="{FF2B5EF4-FFF2-40B4-BE49-F238E27FC236}">
                  <a16:creationId xmlns:a16="http://schemas.microsoft.com/office/drawing/2014/main" id="{51D41160-3A2D-78F4-26F9-D717A85A0D8B}"/>
                </a:ext>
              </a:extLst>
            </p:cNvPr>
            <p:cNvSpPr/>
            <p:nvPr/>
          </p:nvSpPr>
          <p:spPr>
            <a:xfrm>
              <a:off x="0" y="0"/>
              <a:ext cx="6350889" cy="6350762"/>
            </a:xfrm>
            <a:custGeom>
              <a:avLst/>
              <a:gdLst/>
              <a:ahLst/>
              <a:cxnLst/>
              <a:rect l="l" t="t" r="r" b="b"/>
              <a:pathLst>
                <a:path w="6350889" h="6350762">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8"/>
              <a:stretch>
                <a:fillRect l="-30" r="-30"/>
              </a:stretch>
            </a:blipFill>
          </p:spPr>
        </p:sp>
      </p:grpSp>
      <p:sp>
        <p:nvSpPr>
          <p:cNvPr id="5" name="Rectangle: Rounded Corners 4">
            <a:extLst>
              <a:ext uri="{FF2B5EF4-FFF2-40B4-BE49-F238E27FC236}">
                <a16:creationId xmlns:a16="http://schemas.microsoft.com/office/drawing/2014/main" id="{40B70FA6-6CED-F15E-B66B-2F64BEF9EC44}"/>
              </a:ext>
            </a:extLst>
          </p:cNvPr>
          <p:cNvSpPr/>
          <p:nvPr/>
        </p:nvSpPr>
        <p:spPr>
          <a:xfrm>
            <a:off x="313979" y="2208040"/>
            <a:ext cx="9220439" cy="411056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E97430A-1582-C9D9-029A-D6B504C79775}"/>
              </a:ext>
            </a:extLst>
          </p:cNvPr>
          <p:cNvSpPr txBox="1"/>
          <p:nvPr/>
        </p:nvSpPr>
        <p:spPr>
          <a:xfrm>
            <a:off x="558111" y="2517646"/>
            <a:ext cx="9524144" cy="3816429"/>
          </a:xfrm>
          <a:prstGeom prst="rect">
            <a:avLst/>
          </a:prstGeom>
          <a:noFill/>
        </p:spPr>
        <p:txBody>
          <a:bodyPr wrap="square" rtlCol="0">
            <a:spAutoFit/>
          </a:bodyPr>
          <a:lstStyle/>
          <a:p>
            <a:pPr marL="457200" indent="-457200">
              <a:buFont typeface="Arial" panose="020B0604020202020204" pitchFamily="34" charset="0"/>
              <a:buChar char="•"/>
            </a:pPr>
            <a:r>
              <a:rPr lang="en-IN" sz="3200" b="1" dirty="0">
                <a:solidFill>
                  <a:srgbClr val="002060"/>
                </a:solidFill>
              </a:rPr>
              <a:t>Team name </a:t>
            </a:r>
            <a:r>
              <a:rPr lang="en-IN" sz="3200" dirty="0">
                <a:solidFill>
                  <a:srgbClr val="002060"/>
                </a:solidFill>
              </a:rPr>
              <a:t>: Pixel master</a:t>
            </a:r>
          </a:p>
          <a:p>
            <a:pPr marL="457200" indent="-457200">
              <a:buFont typeface="Arial" panose="020B0604020202020204" pitchFamily="34" charset="0"/>
              <a:buChar char="•"/>
            </a:pPr>
            <a:r>
              <a:rPr lang="en-IN" sz="3200" b="1" dirty="0">
                <a:solidFill>
                  <a:srgbClr val="002060"/>
                </a:solidFill>
              </a:rPr>
              <a:t>Team Leader </a:t>
            </a:r>
            <a:r>
              <a:rPr lang="en-IN" sz="3200" dirty="0">
                <a:solidFill>
                  <a:srgbClr val="002060"/>
                </a:solidFill>
              </a:rPr>
              <a:t>: Harsiddhi Pathak(backend developer)</a:t>
            </a:r>
          </a:p>
          <a:p>
            <a:pPr marL="457200" indent="-457200">
              <a:buFont typeface="Arial" panose="020B0604020202020204" pitchFamily="34" charset="0"/>
              <a:buChar char="•"/>
            </a:pPr>
            <a:r>
              <a:rPr lang="en-IN" sz="3200" b="1" dirty="0">
                <a:solidFill>
                  <a:srgbClr val="002060"/>
                </a:solidFill>
              </a:rPr>
              <a:t>Team member </a:t>
            </a:r>
            <a:r>
              <a:rPr lang="en-IN" sz="3200" dirty="0">
                <a:solidFill>
                  <a:srgbClr val="002060"/>
                </a:solidFill>
              </a:rPr>
              <a:t>1 : Garvit Panwar(python developer)</a:t>
            </a:r>
          </a:p>
          <a:p>
            <a:pPr marL="457200" indent="-457200">
              <a:buFont typeface="Arial" panose="020B0604020202020204" pitchFamily="34" charset="0"/>
              <a:buChar char="•"/>
            </a:pPr>
            <a:r>
              <a:rPr lang="en-IN" sz="3200" b="1" dirty="0">
                <a:solidFill>
                  <a:srgbClr val="002060"/>
                </a:solidFill>
              </a:rPr>
              <a:t>Team member </a:t>
            </a:r>
            <a:r>
              <a:rPr lang="en-IN" sz="3200" dirty="0">
                <a:solidFill>
                  <a:srgbClr val="002060"/>
                </a:solidFill>
              </a:rPr>
              <a:t>2 : Harish Rathore(frontend developer </a:t>
            </a:r>
            <a:endParaRPr lang="en-IN" sz="800" dirty="0">
              <a:solidFill>
                <a:srgbClr val="00206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2">
            <a:extLst>
              <a:ext uri="{FF2B5EF4-FFF2-40B4-BE49-F238E27FC236}">
                <a16:creationId xmlns:a16="http://schemas.microsoft.com/office/drawing/2014/main" id="{FD0AEE3E-A83D-CC8D-C671-F185971E6485}"/>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
        <p:nvSpPr>
          <p:cNvPr id="5" name="Rectangle: Rounded Corners 4">
            <a:extLst>
              <a:ext uri="{FF2B5EF4-FFF2-40B4-BE49-F238E27FC236}">
                <a16:creationId xmlns:a16="http://schemas.microsoft.com/office/drawing/2014/main" id="{881B6BAC-DDB7-799D-F602-E00787E9D751}"/>
              </a:ext>
            </a:extLst>
          </p:cNvPr>
          <p:cNvSpPr/>
          <p:nvPr/>
        </p:nvSpPr>
        <p:spPr>
          <a:xfrm>
            <a:off x="1068512" y="328773"/>
            <a:ext cx="7828908" cy="31002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600" dirty="0">
                <a:ln w="0"/>
                <a:solidFill>
                  <a:schemeClr val="tx1"/>
                </a:solidFill>
                <a:effectLst>
                  <a:outerShdw blurRad="38100" dist="19050" dir="2700000" algn="tl" rotWithShape="0">
                    <a:schemeClr val="dk1">
                      <a:alpha val="40000"/>
                    </a:schemeClr>
                  </a:outerShdw>
                </a:effectLst>
              </a:rPr>
              <a:t>THANK YOU </a:t>
            </a:r>
          </a:p>
        </p:txBody>
      </p:sp>
      <p:sp>
        <p:nvSpPr>
          <p:cNvPr id="6" name="Oval 5">
            <a:extLst>
              <a:ext uri="{FF2B5EF4-FFF2-40B4-BE49-F238E27FC236}">
                <a16:creationId xmlns:a16="http://schemas.microsoft.com/office/drawing/2014/main" id="{EDE2FF01-541C-37AC-95E9-1CE8A282E653}"/>
              </a:ext>
            </a:extLst>
          </p:cNvPr>
          <p:cNvSpPr/>
          <p:nvPr/>
        </p:nvSpPr>
        <p:spPr>
          <a:xfrm>
            <a:off x="513709" y="3595955"/>
            <a:ext cx="9174822" cy="30360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rPr>
              <a:t>BY Team :- PIXEL MASTER</a:t>
            </a:r>
          </a:p>
        </p:txBody>
      </p:sp>
    </p:spTree>
    <p:extLst>
      <p:ext uri="{BB962C8B-B14F-4D97-AF65-F5344CB8AC3E}">
        <p14:creationId xmlns:p14="http://schemas.microsoft.com/office/powerpoint/2010/main" val="166081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A48A9E4-8037-7E42-9E55-26BC3776B6E5}"/>
              </a:ext>
            </a:extLst>
          </p:cNvPr>
          <p:cNvSpPr/>
          <p:nvPr/>
        </p:nvSpPr>
        <p:spPr>
          <a:xfrm>
            <a:off x="1818526" y="82193"/>
            <a:ext cx="7263829" cy="1952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AE80DD1-A511-C3FB-A656-9B6F148FBB18}"/>
              </a:ext>
            </a:extLst>
          </p:cNvPr>
          <p:cNvSpPr txBox="1"/>
          <p:nvPr/>
        </p:nvSpPr>
        <p:spPr>
          <a:xfrm>
            <a:off x="2095928" y="452063"/>
            <a:ext cx="7109716" cy="923330"/>
          </a:xfrm>
          <a:prstGeom prst="rect">
            <a:avLst/>
          </a:prstGeom>
          <a:noFill/>
        </p:spPr>
        <p:txBody>
          <a:bodyPr wrap="square" rtlCol="0">
            <a:spAutoFit/>
          </a:bodyPr>
          <a:lstStyle/>
          <a:p>
            <a:r>
              <a:rPr lang="en-IN" sz="5400" b="1" dirty="0"/>
              <a:t>PROBLEM STATMENT</a:t>
            </a:r>
          </a:p>
        </p:txBody>
      </p:sp>
      <p:cxnSp>
        <p:nvCxnSpPr>
          <p:cNvPr id="7" name="Straight Arrow Connector 6">
            <a:extLst>
              <a:ext uri="{FF2B5EF4-FFF2-40B4-BE49-F238E27FC236}">
                <a16:creationId xmlns:a16="http://schemas.microsoft.com/office/drawing/2014/main" id="{3B3FB566-2C4B-B8CC-B2C9-71B2AE8CAACF}"/>
              </a:ext>
            </a:extLst>
          </p:cNvPr>
          <p:cNvCxnSpPr>
            <a:cxnSpLocks/>
          </p:cNvCxnSpPr>
          <p:nvPr/>
        </p:nvCxnSpPr>
        <p:spPr>
          <a:xfrm>
            <a:off x="0" y="2383605"/>
            <a:ext cx="66782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80788F49-2552-F2E2-BDA7-DF164F53F1E4}"/>
              </a:ext>
            </a:extLst>
          </p:cNvPr>
          <p:cNvSpPr txBox="1"/>
          <p:nvPr/>
        </p:nvSpPr>
        <p:spPr>
          <a:xfrm>
            <a:off x="842480" y="2188396"/>
            <a:ext cx="8722760" cy="3785652"/>
          </a:xfrm>
          <a:prstGeom prst="rect">
            <a:avLst/>
          </a:prstGeom>
          <a:noFill/>
        </p:spPr>
        <p:txBody>
          <a:bodyPr wrap="square" rtlCol="0">
            <a:spAutoFit/>
          </a:bodyPr>
          <a:lstStyle/>
          <a:p>
            <a:r>
              <a:rPr lang="en-IN" sz="2400" dirty="0"/>
              <a:t>Design a study buddy around one of these exams : JEE,NDA,CAT,GATE</a:t>
            </a:r>
          </a:p>
          <a:p>
            <a:r>
              <a:rPr lang="en-IN" sz="2400" dirty="0"/>
              <a:t>Each Study Buddy Platform must include:</a:t>
            </a:r>
          </a:p>
          <a:p>
            <a:pPr marL="285750" indent="-285750">
              <a:buFont typeface="Arial" panose="020B0604020202020204" pitchFamily="34" charset="0"/>
              <a:buChar char="•"/>
            </a:pPr>
            <a:r>
              <a:rPr lang="en-IN" sz="2400" dirty="0"/>
              <a:t>🗣 Bilingual Text + Voice Support (Hindi &amp; English)</a:t>
            </a:r>
          </a:p>
          <a:p>
            <a:pPr marL="285750" indent="-285750">
              <a:buFont typeface="Arial" panose="020B0604020202020204" pitchFamily="34" charset="0"/>
              <a:buChar char="•"/>
            </a:pPr>
            <a:r>
              <a:rPr lang="en-IN" sz="2400" dirty="0"/>
              <a:t>🎥 Multimedia Inputs (Text, Audio, Video, PDF)</a:t>
            </a:r>
          </a:p>
          <a:p>
            <a:pPr marL="285750" indent="-285750">
              <a:buFont typeface="Arial" panose="020B0604020202020204" pitchFamily="34" charset="0"/>
              <a:buChar char="•"/>
            </a:pPr>
            <a:r>
              <a:rPr lang="en-IN" sz="2400" dirty="0"/>
              <a:t>🤝 Group Collaboration Tools (study rooms, chats)</a:t>
            </a:r>
          </a:p>
          <a:p>
            <a:pPr marL="285750" indent="-285750">
              <a:buFont typeface="Arial" panose="020B0604020202020204" pitchFamily="34" charset="0"/>
              <a:buChar char="•"/>
            </a:pPr>
            <a:r>
              <a:rPr lang="en-IN" sz="2400" dirty="0"/>
              <a:t>🔗 MCP Integration for cross-device/platform compatibility</a:t>
            </a:r>
          </a:p>
          <a:p>
            <a:pPr marL="285750" indent="-285750">
              <a:buFont typeface="Arial" panose="020B0604020202020204" pitchFamily="34" charset="0"/>
              <a:buChar char="•"/>
            </a:pPr>
            <a:r>
              <a:rPr lang="en-IN" sz="2400" dirty="0"/>
              <a:t>📈 Real-time Progress Tracking</a:t>
            </a:r>
          </a:p>
          <a:p>
            <a:r>
              <a:rPr lang="en-IN" sz="2400" dirty="0"/>
              <a:t>Use of AI is mandatory – you can integrate models from OpenAI, Gemini, Whisper, Hugging Face, etc.</a:t>
            </a:r>
          </a:p>
        </p:txBody>
      </p:sp>
      <p:sp>
        <p:nvSpPr>
          <p:cNvPr id="10" name="Freeform 62">
            <a:extLst>
              <a:ext uri="{FF2B5EF4-FFF2-40B4-BE49-F238E27FC236}">
                <a16:creationId xmlns:a16="http://schemas.microsoft.com/office/drawing/2014/main" id="{A4DFCFDF-B000-7F3C-4DD0-5C2B8D5EFBB4}"/>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308607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7179E7-2ADB-09F2-A2A2-1BA5A063B3A8}"/>
              </a:ext>
            </a:extLst>
          </p:cNvPr>
          <p:cNvSpPr/>
          <p:nvPr/>
        </p:nvSpPr>
        <p:spPr>
          <a:xfrm>
            <a:off x="3446979" y="257400"/>
            <a:ext cx="3375061" cy="12485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3233CFA-67C2-2DD6-8181-CEA34ADB42C3}"/>
              </a:ext>
            </a:extLst>
          </p:cNvPr>
          <p:cNvSpPr txBox="1"/>
          <p:nvPr/>
        </p:nvSpPr>
        <p:spPr>
          <a:xfrm>
            <a:off x="3666161" y="544530"/>
            <a:ext cx="4859677" cy="830997"/>
          </a:xfrm>
          <a:prstGeom prst="rect">
            <a:avLst/>
          </a:prstGeom>
          <a:noFill/>
        </p:spPr>
        <p:txBody>
          <a:bodyPr wrap="square" rtlCol="0">
            <a:spAutoFit/>
          </a:bodyPr>
          <a:lstStyle/>
          <a:p>
            <a:r>
              <a:rPr lang="en-IN" sz="4800" dirty="0">
                <a:ln w="0"/>
                <a:effectLst>
                  <a:outerShdw blurRad="38100" dist="19050" dir="2700000" algn="tl" rotWithShape="0">
                    <a:schemeClr val="dk1">
                      <a:alpha val="40000"/>
                    </a:schemeClr>
                  </a:outerShdw>
                </a:effectLst>
              </a:rPr>
              <a:t>SOLUTION</a:t>
            </a:r>
          </a:p>
        </p:txBody>
      </p:sp>
      <p:sp>
        <p:nvSpPr>
          <p:cNvPr id="6" name="Freeform 62">
            <a:extLst>
              <a:ext uri="{FF2B5EF4-FFF2-40B4-BE49-F238E27FC236}">
                <a16:creationId xmlns:a16="http://schemas.microsoft.com/office/drawing/2014/main" id="{51D9D6C3-722C-E3E9-84C7-895DB3CE950E}"/>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
        <p:nvSpPr>
          <p:cNvPr id="9" name="Rectangle: Diagonal Corners Rounded 8">
            <a:extLst>
              <a:ext uri="{FF2B5EF4-FFF2-40B4-BE49-F238E27FC236}">
                <a16:creationId xmlns:a16="http://schemas.microsoft.com/office/drawing/2014/main" id="{E87258E9-C04C-ADEF-B216-D3E3DB028503}"/>
              </a:ext>
            </a:extLst>
          </p:cNvPr>
          <p:cNvSpPr/>
          <p:nvPr/>
        </p:nvSpPr>
        <p:spPr>
          <a:xfrm>
            <a:off x="373294" y="1728361"/>
            <a:ext cx="9243317" cy="4138183"/>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D910F0C-50ED-D47D-29AE-43E155B5BA81}"/>
              </a:ext>
            </a:extLst>
          </p:cNvPr>
          <p:cNvSpPr txBox="1"/>
          <p:nvPr/>
        </p:nvSpPr>
        <p:spPr>
          <a:xfrm>
            <a:off x="750014" y="1950792"/>
            <a:ext cx="8969339" cy="3693319"/>
          </a:xfrm>
          <a:prstGeom prst="rect">
            <a:avLst/>
          </a:prstGeom>
          <a:noFill/>
        </p:spPr>
        <p:txBody>
          <a:bodyPr wrap="square" rtlCol="0">
            <a:spAutoFit/>
          </a:bodyPr>
          <a:lstStyle/>
          <a:p>
            <a:r>
              <a:rPr lang="en-IN" sz="2600" dirty="0"/>
              <a:t>Our proposed solution is the Study Buddy Platform, a collaborative learning application designed to overcome language barriers and support bilingual education. By integrating AI technologies, our platform provides real-time translation, personalized tutoring, and automated study material generation. It enables students to communicate and learn together effectively, regardless of their language background, making group study more accessible, engaging, and productive for everyone.</a:t>
            </a:r>
          </a:p>
        </p:txBody>
      </p:sp>
      <p:sp>
        <p:nvSpPr>
          <p:cNvPr id="11" name="Arrow: Notched Right 10">
            <a:extLst>
              <a:ext uri="{FF2B5EF4-FFF2-40B4-BE49-F238E27FC236}">
                <a16:creationId xmlns:a16="http://schemas.microsoft.com/office/drawing/2014/main" id="{0924247C-9F87-72D8-56D3-92F59FB32C3F}"/>
              </a:ext>
            </a:extLst>
          </p:cNvPr>
          <p:cNvSpPr/>
          <p:nvPr/>
        </p:nvSpPr>
        <p:spPr>
          <a:xfrm>
            <a:off x="462336" y="2023403"/>
            <a:ext cx="318499" cy="360201"/>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883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B4B3A86-C7CC-2B81-9F0D-A5F72D369A49}"/>
              </a:ext>
            </a:extLst>
          </p:cNvPr>
          <p:cNvSpPr/>
          <p:nvPr/>
        </p:nvSpPr>
        <p:spPr>
          <a:xfrm>
            <a:off x="3678148" y="246580"/>
            <a:ext cx="3332252" cy="1099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ln w="0"/>
                <a:solidFill>
                  <a:schemeClr val="tx1"/>
                </a:solidFill>
                <a:effectLst>
                  <a:outerShdw blurRad="38100" dist="19050" dir="2700000" algn="tl" rotWithShape="0">
                    <a:schemeClr val="dk1">
                      <a:alpha val="40000"/>
                    </a:schemeClr>
                  </a:outerShdw>
                </a:effectLst>
              </a:rPr>
              <a:t>Approach</a:t>
            </a:r>
            <a:r>
              <a:rPr lang="en-IN" dirty="0">
                <a:ln w="0"/>
                <a:solidFill>
                  <a:schemeClr val="tx1"/>
                </a:solidFill>
                <a:effectLst>
                  <a:outerShdw blurRad="38100" dist="19050" dir="2700000" algn="tl" rotWithShape="0">
                    <a:schemeClr val="dk1">
                      <a:alpha val="40000"/>
                    </a:schemeClr>
                  </a:outerShdw>
                </a:effectLst>
              </a:rPr>
              <a:t> </a:t>
            </a:r>
          </a:p>
        </p:txBody>
      </p:sp>
      <p:sp>
        <p:nvSpPr>
          <p:cNvPr id="5" name="Rectangle: Diagonal Corners Rounded 4">
            <a:extLst>
              <a:ext uri="{FF2B5EF4-FFF2-40B4-BE49-F238E27FC236}">
                <a16:creationId xmlns:a16="http://schemas.microsoft.com/office/drawing/2014/main" id="{22C41846-F548-AE01-7997-EDD303090BE1}"/>
              </a:ext>
            </a:extLst>
          </p:cNvPr>
          <p:cNvSpPr/>
          <p:nvPr/>
        </p:nvSpPr>
        <p:spPr>
          <a:xfrm>
            <a:off x="472612" y="1458931"/>
            <a:ext cx="9174822" cy="4703262"/>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User-Centric Design</a:t>
            </a:r>
            <a:r>
              <a:rPr lang="en-IN" sz="2400" dirty="0">
                <a:ln w="0"/>
                <a:solidFill>
                  <a:schemeClr val="tx1"/>
                </a:solidFill>
                <a:effectLst>
                  <a:outerShdw blurRad="38100" dist="19050" dir="2700000" algn="tl" rotWithShape="0">
                    <a:schemeClr val="dk1">
                      <a:alpha val="40000"/>
                    </a:schemeClr>
                  </a:outerShdw>
                </a:effectLst>
              </a:rPr>
              <a:t>: We focused on creating an intuitive and accessible interface for students of all backgrounds.</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AI Integration</a:t>
            </a:r>
            <a:r>
              <a:rPr lang="en-IN" sz="2400" dirty="0">
                <a:ln w="0"/>
                <a:solidFill>
                  <a:schemeClr val="tx1"/>
                </a:solidFill>
                <a:effectLst>
                  <a:outerShdw blurRad="38100" dist="19050" dir="2700000" algn="tl" rotWithShape="0">
                    <a:schemeClr val="dk1">
                      <a:alpha val="40000"/>
                    </a:schemeClr>
                  </a:outerShdw>
                </a:effectLst>
              </a:rPr>
              <a:t>: Leveraged AI for real-time translation, personalized tutoring, and automated content generation.</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Multimedia Support</a:t>
            </a:r>
            <a:r>
              <a:rPr lang="en-IN" sz="2400" dirty="0">
                <a:ln w="0"/>
                <a:solidFill>
                  <a:schemeClr val="tx1"/>
                </a:solidFill>
                <a:effectLst>
                  <a:outerShdw blurRad="38100" dist="19050" dir="2700000" algn="tl" rotWithShape="0">
                    <a:schemeClr val="dk1">
                      <a:alpha val="40000"/>
                    </a:schemeClr>
                  </a:outerShdw>
                </a:effectLst>
              </a:rPr>
              <a:t>: Enabled text, audio, video, and PDF inputs to enhance collaborative learning.</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Real-Time Collaboration</a:t>
            </a:r>
            <a:r>
              <a:rPr lang="en-IN" sz="2400" dirty="0">
                <a:ln w="0"/>
                <a:solidFill>
                  <a:schemeClr val="tx1"/>
                </a:solidFill>
                <a:effectLst>
                  <a:outerShdw blurRad="38100" dist="19050" dir="2700000" algn="tl" rotWithShape="0">
                    <a:schemeClr val="dk1">
                      <a:alpha val="40000"/>
                    </a:schemeClr>
                  </a:outerShdw>
                </a:effectLst>
              </a:rPr>
              <a:t>: Implemented group study rooms and chat features using Socket.IO for seamless Interaction. </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Continuous Feedback</a:t>
            </a:r>
            <a:r>
              <a:rPr lang="en-IN" sz="2400" dirty="0">
                <a:ln w="0"/>
                <a:solidFill>
                  <a:schemeClr val="tx1"/>
                </a:solidFill>
                <a:effectLst>
                  <a:outerShdw blurRad="38100" dist="19050" dir="2700000" algn="tl" rotWithShape="0">
                    <a:schemeClr val="dk1">
                      <a:alpha val="40000"/>
                    </a:schemeClr>
                  </a:outerShdw>
                </a:effectLst>
              </a:rPr>
              <a:t>: Incorporated progress tracking and analytics to help students and teachers monitor learning outcomes</a:t>
            </a:r>
            <a:r>
              <a:rPr lang="en-IN" sz="2000" dirty="0">
                <a:ln w="0"/>
                <a:solidFill>
                  <a:schemeClr val="tx1"/>
                </a:solidFill>
                <a:effectLst>
                  <a:outerShdw blurRad="38100" dist="19050" dir="2700000" algn="tl" rotWithShape="0">
                    <a:schemeClr val="dk1">
                      <a:alpha val="40000"/>
                    </a:schemeClr>
                  </a:outerShdw>
                </a:effectLst>
              </a:rPr>
              <a:t>.</a:t>
            </a:r>
          </a:p>
        </p:txBody>
      </p:sp>
      <p:sp>
        <p:nvSpPr>
          <p:cNvPr id="6" name="Freeform 62">
            <a:extLst>
              <a:ext uri="{FF2B5EF4-FFF2-40B4-BE49-F238E27FC236}">
                <a16:creationId xmlns:a16="http://schemas.microsoft.com/office/drawing/2014/main" id="{796FA76B-B92C-AC0A-43C4-0684A065CE94}"/>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336975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E6ED983-B2A3-6D84-53AB-667139C12131}"/>
              </a:ext>
            </a:extLst>
          </p:cNvPr>
          <p:cNvSpPr/>
          <p:nvPr/>
        </p:nvSpPr>
        <p:spPr>
          <a:xfrm>
            <a:off x="3164442" y="143838"/>
            <a:ext cx="3842534" cy="9760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ln w="0"/>
                <a:solidFill>
                  <a:schemeClr val="tx1"/>
                </a:solidFill>
                <a:effectLst>
                  <a:outerShdw blurRad="38100" dist="19050" dir="2700000" algn="tl" rotWithShape="0">
                    <a:schemeClr val="dk1">
                      <a:alpha val="40000"/>
                    </a:schemeClr>
                  </a:outerShdw>
                </a:effectLst>
              </a:rPr>
              <a:t>Methodology</a:t>
            </a:r>
            <a:r>
              <a:rPr lang="en-IN" dirty="0">
                <a:ln w="0"/>
                <a:solidFill>
                  <a:schemeClr val="tx1"/>
                </a:solidFill>
                <a:effectLst>
                  <a:outerShdw blurRad="38100" dist="19050" dir="2700000" algn="tl" rotWithShape="0">
                    <a:schemeClr val="dk1">
                      <a:alpha val="40000"/>
                    </a:schemeClr>
                  </a:outerShdw>
                </a:effectLst>
              </a:rPr>
              <a:t> </a:t>
            </a:r>
          </a:p>
        </p:txBody>
      </p:sp>
      <p:sp>
        <p:nvSpPr>
          <p:cNvPr id="6" name="Rectangle: Diagonal Corners Rounded 5">
            <a:extLst>
              <a:ext uri="{FF2B5EF4-FFF2-40B4-BE49-F238E27FC236}">
                <a16:creationId xmlns:a16="http://schemas.microsoft.com/office/drawing/2014/main" id="{8BBBE0BA-E6F6-605F-441B-1504449E353C}"/>
              </a:ext>
            </a:extLst>
          </p:cNvPr>
          <p:cNvSpPr/>
          <p:nvPr/>
        </p:nvSpPr>
        <p:spPr>
          <a:xfrm>
            <a:off x="554805" y="1284269"/>
            <a:ext cx="8835775" cy="5178176"/>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Requirement Analysis</a:t>
            </a:r>
            <a:r>
              <a:rPr lang="en-IN" sz="2600" dirty="0">
                <a:ln w="0"/>
                <a:solidFill>
                  <a:schemeClr val="tx1"/>
                </a:solidFill>
                <a:effectLst>
                  <a:outerShdw blurRad="38100" dist="19050" dir="2700000" algn="tl" rotWithShape="0">
                    <a:schemeClr val="dk1">
                      <a:alpha val="40000"/>
                    </a:schemeClr>
                  </a:outerShdw>
                </a:effectLst>
              </a:rPr>
              <a:t>: Identified key user needs and challenges in bilingual collaborative learning.</a:t>
            </a:r>
          </a:p>
          <a:p>
            <a:pPr marL="342900" indent="-3429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Technology Selection</a:t>
            </a:r>
            <a:r>
              <a:rPr lang="en-IN" sz="2600" dirty="0">
                <a:ln w="0"/>
                <a:solidFill>
                  <a:schemeClr val="tx1"/>
                </a:solidFill>
                <a:effectLst>
                  <a:outerShdw blurRad="38100" dist="19050" dir="2700000" algn="tl" rotWithShape="0">
                    <a:schemeClr val="dk1">
                      <a:alpha val="40000"/>
                    </a:schemeClr>
                  </a:outerShdw>
                </a:effectLst>
              </a:rPr>
              <a:t>: Chose React, TypeScript, and Material-UI for frontend development, with AI APIs for intelligent features.</a:t>
            </a:r>
          </a:p>
          <a:p>
            <a:pPr marL="342900" indent="-3429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Modular Development</a:t>
            </a:r>
            <a:r>
              <a:rPr lang="en-IN" sz="2600" dirty="0">
                <a:ln w="0"/>
                <a:solidFill>
                  <a:schemeClr val="tx1"/>
                </a:solidFill>
                <a:effectLst>
                  <a:outerShdw blurRad="38100" dist="19050" dir="2700000" algn="tl" rotWithShape="0">
                    <a:schemeClr val="dk1">
                      <a:alpha val="40000"/>
                    </a:schemeClr>
                  </a:outerShdw>
                </a:effectLst>
              </a:rPr>
              <a:t>: Built the platform in components for easy scalability and maintenance.</a:t>
            </a:r>
          </a:p>
          <a:p>
            <a:pPr marL="342900" indent="-3429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AI Integration</a:t>
            </a:r>
            <a:r>
              <a:rPr lang="en-IN" sz="2600" dirty="0">
                <a:ln w="0"/>
                <a:solidFill>
                  <a:schemeClr val="tx1"/>
                </a:solidFill>
                <a:effectLst>
                  <a:outerShdw blurRad="38100" dist="19050" dir="2700000" algn="tl" rotWithShape="0">
                    <a:schemeClr val="dk1">
                      <a:alpha val="40000"/>
                    </a:schemeClr>
                  </a:outerShdw>
                </a:effectLst>
              </a:rPr>
              <a:t>: Connected external AI services for translation, tutoring, and content generation.</a:t>
            </a:r>
          </a:p>
          <a:p>
            <a:pPr marL="342900" indent="-3429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Testing &amp; Feedback</a:t>
            </a:r>
            <a:r>
              <a:rPr lang="en-IN" sz="2600" dirty="0">
                <a:ln w="0"/>
                <a:solidFill>
                  <a:schemeClr val="tx1"/>
                </a:solidFill>
                <a:effectLst>
                  <a:outerShdw blurRad="38100" dist="19050" dir="2700000" algn="tl" rotWithShape="0">
                    <a:schemeClr val="dk1">
                      <a:alpha val="40000"/>
                    </a:schemeClr>
                  </a:outerShdw>
                </a:effectLst>
              </a:rPr>
              <a:t>: Used automated tests and user feedback to refine features and ensure reliability.</a:t>
            </a:r>
          </a:p>
        </p:txBody>
      </p:sp>
      <p:sp>
        <p:nvSpPr>
          <p:cNvPr id="7" name="Freeform 62">
            <a:extLst>
              <a:ext uri="{FF2B5EF4-FFF2-40B4-BE49-F238E27FC236}">
                <a16:creationId xmlns:a16="http://schemas.microsoft.com/office/drawing/2014/main" id="{9E6CE4C8-6374-F8E2-2A19-81E6497CEC81}"/>
              </a:ext>
            </a:extLst>
          </p:cNvPr>
          <p:cNvSpPr/>
          <p:nvPr/>
        </p:nvSpPr>
        <p:spPr>
          <a:xfrm>
            <a:off x="8618715" y="6182740"/>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200290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C228B1-0826-03D7-0AF3-269FAF85D17B}"/>
              </a:ext>
            </a:extLst>
          </p:cNvPr>
          <p:cNvSpPr/>
          <p:nvPr/>
        </p:nvSpPr>
        <p:spPr>
          <a:xfrm>
            <a:off x="3308279" y="164386"/>
            <a:ext cx="4243227" cy="1304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ln w="0"/>
                <a:solidFill>
                  <a:schemeClr val="tx1"/>
                </a:solidFill>
                <a:effectLst>
                  <a:outerShdw blurRad="38100" dist="19050" dir="2700000" algn="tl" rotWithShape="0">
                    <a:schemeClr val="dk1">
                      <a:alpha val="40000"/>
                    </a:schemeClr>
                  </a:outerShdw>
                </a:effectLst>
              </a:rPr>
              <a:t>Key features </a:t>
            </a:r>
          </a:p>
        </p:txBody>
      </p:sp>
      <p:sp>
        <p:nvSpPr>
          <p:cNvPr id="5" name="Rectangle: Diagonal Corners Rounded 4">
            <a:extLst>
              <a:ext uri="{FF2B5EF4-FFF2-40B4-BE49-F238E27FC236}">
                <a16:creationId xmlns:a16="http://schemas.microsoft.com/office/drawing/2014/main" id="{E32C88F0-0279-A882-23DD-308A8502D20C}"/>
              </a:ext>
            </a:extLst>
          </p:cNvPr>
          <p:cNvSpPr/>
          <p:nvPr/>
        </p:nvSpPr>
        <p:spPr>
          <a:xfrm>
            <a:off x="554804" y="1541124"/>
            <a:ext cx="8825502" cy="4726112"/>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Real-Time Bilingual Chat</a:t>
            </a:r>
            <a:r>
              <a:rPr lang="en-IN" sz="2400" dirty="0">
                <a:ln w="0"/>
                <a:solidFill>
                  <a:schemeClr val="tx1"/>
                </a:solidFill>
                <a:effectLst>
                  <a:outerShdw blurRad="38100" dist="19050" dir="2700000" algn="tl" rotWithShape="0">
                    <a:schemeClr val="dk1">
                      <a:alpha val="40000"/>
                    </a:schemeClr>
                  </a:outerShdw>
                </a:effectLst>
              </a:rPr>
              <a:t>: Enables seamless communication in Hindi and English using AI-powered translation.</a:t>
            </a:r>
          </a:p>
          <a:p>
            <a:pPr marL="342900" indent="-3429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Personalized AI Tutoring</a:t>
            </a:r>
            <a:r>
              <a:rPr lang="en-IN" sz="2400" dirty="0">
                <a:ln w="0"/>
                <a:solidFill>
                  <a:schemeClr val="tx1"/>
                </a:solidFill>
                <a:effectLst>
                  <a:outerShdw blurRad="38100" dist="19050" dir="2700000" algn="tl" rotWithShape="0">
                    <a:schemeClr val="dk1">
                      <a:alpha val="40000"/>
                    </a:schemeClr>
                  </a:outerShdw>
                </a:effectLst>
              </a:rPr>
              <a:t>: Offers tailored study support and instant answers to student queries.</a:t>
            </a:r>
          </a:p>
          <a:p>
            <a:pPr marL="342900" indent="-3429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Multimedia Input Support</a:t>
            </a:r>
            <a:r>
              <a:rPr lang="en-IN" sz="2400" dirty="0">
                <a:ln w="0"/>
                <a:solidFill>
                  <a:schemeClr val="tx1"/>
                </a:solidFill>
                <a:effectLst>
                  <a:outerShdw blurRad="38100" dist="19050" dir="2700000" algn="tl" rotWithShape="0">
                    <a:schemeClr val="dk1">
                      <a:alpha val="40000"/>
                    </a:schemeClr>
                  </a:outerShdw>
                </a:effectLst>
              </a:rPr>
              <a:t>: Allows users to share and learn from text, audio, video, and PDF files.</a:t>
            </a:r>
          </a:p>
          <a:p>
            <a:pPr marL="342900" indent="-3429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Group Study Rooms</a:t>
            </a:r>
            <a:r>
              <a:rPr lang="en-IN" sz="2400" dirty="0">
                <a:ln w="0"/>
                <a:solidFill>
                  <a:schemeClr val="tx1"/>
                </a:solidFill>
                <a:effectLst>
                  <a:outerShdw blurRad="38100" dist="19050" dir="2700000" algn="tl" rotWithShape="0">
                    <a:schemeClr val="dk1">
                      <a:alpha val="40000"/>
                    </a:schemeClr>
                  </a:outerShdw>
                </a:effectLst>
              </a:rPr>
              <a:t>: Facilitates collaborative learning with live chat and progress Tracking.</a:t>
            </a:r>
          </a:p>
          <a:p>
            <a:pPr marL="342900" indent="-3429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Automated Content Generation</a:t>
            </a:r>
            <a:r>
              <a:rPr lang="en-IN" sz="2400" dirty="0">
                <a:ln w="0"/>
                <a:solidFill>
                  <a:schemeClr val="tx1"/>
                </a:solidFill>
                <a:effectLst>
                  <a:outerShdw blurRad="38100" dist="19050" dir="2700000" algn="tl" rotWithShape="0">
                    <a:schemeClr val="dk1">
                      <a:alpha val="40000"/>
                    </a:schemeClr>
                  </a:outerShdw>
                </a:effectLst>
              </a:rPr>
              <a:t>: Uses AI to create quizzes, summaries, and study materials for efficient learning.</a:t>
            </a:r>
          </a:p>
        </p:txBody>
      </p:sp>
      <p:sp>
        <p:nvSpPr>
          <p:cNvPr id="6" name="Freeform 62">
            <a:extLst>
              <a:ext uri="{FF2B5EF4-FFF2-40B4-BE49-F238E27FC236}">
                <a16:creationId xmlns:a16="http://schemas.microsoft.com/office/drawing/2014/main" id="{C9D485FA-32EB-D130-470B-D6F5B126690A}"/>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193301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58950B2-4FD2-EA62-FD51-C053BDAC12EF}"/>
              </a:ext>
            </a:extLst>
          </p:cNvPr>
          <p:cNvSpPr/>
          <p:nvPr/>
        </p:nvSpPr>
        <p:spPr>
          <a:xfrm>
            <a:off x="2876764" y="164387"/>
            <a:ext cx="5681609" cy="1335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ln w="0"/>
                <a:solidFill>
                  <a:schemeClr val="tx1"/>
                </a:solidFill>
                <a:effectLst>
                  <a:outerShdw blurRad="38100" dist="19050" dir="2700000" algn="tl" rotWithShape="0">
                    <a:schemeClr val="dk1">
                      <a:alpha val="40000"/>
                    </a:schemeClr>
                  </a:outerShdw>
                </a:effectLst>
              </a:rPr>
              <a:t>Tech stack used </a:t>
            </a:r>
          </a:p>
        </p:txBody>
      </p:sp>
      <p:sp>
        <p:nvSpPr>
          <p:cNvPr id="5" name="Rectangle: Diagonal Corners Rounded 4">
            <a:extLst>
              <a:ext uri="{FF2B5EF4-FFF2-40B4-BE49-F238E27FC236}">
                <a16:creationId xmlns:a16="http://schemas.microsoft.com/office/drawing/2014/main" id="{64F0C94C-A357-0384-4B1F-5C6866CD3432}"/>
              </a:ext>
            </a:extLst>
          </p:cNvPr>
          <p:cNvSpPr/>
          <p:nvPr/>
        </p:nvSpPr>
        <p:spPr>
          <a:xfrm>
            <a:off x="482885" y="1797978"/>
            <a:ext cx="9277564" cy="4448710"/>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IN" sz="3200" b="1" dirty="0">
                <a:ln w="0"/>
                <a:solidFill>
                  <a:schemeClr val="tx1"/>
                </a:solidFill>
                <a:effectLst>
                  <a:outerShdw blurRad="38100" dist="19050" dir="2700000" algn="tl" rotWithShape="0">
                    <a:schemeClr val="dk1">
                      <a:alpha val="40000"/>
                    </a:schemeClr>
                  </a:outerShdw>
                </a:effectLst>
              </a:rPr>
              <a:t>React </a:t>
            </a:r>
            <a:r>
              <a:rPr lang="en-IN" sz="3200" dirty="0">
                <a:ln w="0"/>
                <a:solidFill>
                  <a:schemeClr val="tx1"/>
                </a:solidFill>
                <a:effectLst>
                  <a:outerShdw blurRad="38100" dist="19050" dir="2700000" algn="tl" rotWithShape="0">
                    <a:schemeClr val="dk1">
                      <a:alpha val="40000"/>
                    </a:schemeClr>
                  </a:outerShdw>
                </a:effectLst>
              </a:rPr>
              <a:t>– For building the user interface</a:t>
            </a:r>
          </a:p>
          <a:p>
            <a:pPr marL="514350" indent="-514350">
              <a:buFont typeface="+mj-lt"/>
              <a:buAutoNum type="arabicPeriod"/>
            </a:pPr>
            <a:r>
              <a:rPr lang="en-IN" sz="3200" b="1" dirty="0">
                <a:ln w="0"/>
                <a:solidFill>
                  <a:schemeClr val="tx1"/>
                </a:solidFill>
                <a:effectLst>
                  <a:outerShdw blurRad="38100" dist="19050" dir="2700000" algn="tl" rotWithShape="0">
                    <a:schemeClr val="dk1">
                      <a:alpha val="40000"/>
                    </a:schemeClr>
                  </a:outerShdw>
                </a:effectLst>
              </a:rPr>
              <a:t>TypeScript</a:t>
            </a:r>
            <a:r>
              <a:rPr lang="en-IN" sz="3200" dirty="0">
                <a:ln w="0"/>
                <a:solidFill>
                  <a:schemeClr val="tx1"/>
                </a:solidFill>
                <a:effectLst>
                  <a:outerShdw blurRad="38100" dist="19050" dir="2700000" algn="tl" rotWithShape="0">
                    <a:schemeClr val="dk1">
                      <a:alpha val="40000"/>
                    </a:schemeClr>
                  </a:outerShdw>
                </a:effectLst>
              </a:rPr>
              <a:t> – For type-safe JavaScript development</a:t>
            </a:r>
          </a:p>
          <a:p>
            <a:pPr marL="514350" indent="-514350">
              <a:buFont typeface="+mj-lt"/>
              <a:buAutoNum type="arabicPeriod"/>
            </a:pPr>
            <a:r>
              <a:rPr lang="en-IN" sz="3200" b="1" dirty="0">
                <a:ln w="0"/>
                <a:solidFill>
                  <a:schemeClr val="tx1"/>
                </a:solidFill>
                <a:effectLst>
                  <a:outerShdw blurRad="38100" dist="19050" dir="2700000" algn="tl" rotWithShape="0">
                    <a:schemeClr val="dk1">
                      <a:alpha val="40000"/>
                    </a:schemeClr>
                  </a:outerShdw>
                </a:effectLst>
              </a:rPr>
              <a:t>Material-UI (MUI) </a:t>
            </a:r>
            <a:r>
              <a:rPr lang="en-IN" sz="3200" dirty="0">
                <a:ln w="0"/>
                <a:solidFill>
                  <a:schemeClr val="tx1"/>
                </a:solidFill>
                <a:effectLst>
                  <a:outerShdw blurRad="38100" dist="19050" dir="2700000" algn="tl" rotWithShape="0">
                    <a:schemeClr val="dk1">
                      <a:alpha val="40000"/>
                    </a:schemeClr>
                  </a:outerShdw>
                </a:effectLst>
              </a:rPr>
              <a:t>– For modern, responsive UI components</a:t>
            </a:r>
          </a:p>
          <a:p>
            <a:pPr marL="514350" indent="-514350">
              <a:buFont typeface="+mj-lt"/>
              <a:buAutoNum type="arabicPeriod"/>
            </a:pPr>
            <a:r>
              <a:rPr lang="en-IN" sz="3200" b="1" dirty="0">
                <a:ln w="0"/>
                <a:solidFill>
                  <a:schemeClr val="tx1"/>
                </a:solidFill>
                <a:effectLst>
                  <a:outerShdw blurRad="38100" dist="19050" dir="2700000" algn="tl" rotWithShape="0">
                    <a:schemeClr val="dk1">
                      <a:alpha val="40000"/>
                    </a:schemeClr>
                  </a:outerShdw>
                </a:effectLst>
              </a:rPr>
              <a:t>Socket.IO Client </a:t>
            </a:r>
            <a:r>
              <a:rPr lang="en-IN" sz="3200" dirty="0">
                <a:ln w="0"/>
                <a:solidFill>
                  <a:schemeClr val="tx1"/>
                </a:solidFill>
                <a:effectLst>
                  <a:outerShdw blurRad="38100" dist="19050" dir="2700000" algn="tl" rotWithShape="0">
                    <a:schemeClr val="dk1">
                      <a:alpha val="40000"/>
                    </a:schemeClr>
                  </a:outerShdw>
                </a:effectLst>
              </a:rPr>
              <a:t>– For real-time communication featuresi18next &amp; react-i18next – For multilingual (bilingual) support</a:t>
            </a:r>
          </a:p>
        </p:txBody>
      </p:sp>
      <p:sp>
        <p:nvSpPr>
          <p:cNvPr id="6" name="Freeform 62">
            <a:extLst>
              <a:ext uri="{FF2B5EF4-FFF2-40B4-BE49-F238E27FC236}">
                <a16:creationId xmlns:a16="http://schemas.microsoft.com/office/drawing/2014/main" id="{F5065CC7-A4EA-C5C5-DB70-D975993F30C1}"/>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279778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2">
            <a:extLst>
              <a:ext uri="{FF2B5EF4-FFF2-40B4-BE49-F238E27FC236}">
                <a16:creationId xmlns:a16="http://schemas.microsoft.com/office/drawing/2014/main" id="{B9A28051-1DE3-4131-AB66-541EA8CB3546}"/>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
        <p:nvSpPr>
          <p:cNvPr id="5" name="Rectangle: Rounded Corners 4">
            <a:extLst>
              <a:ext uri="{FF2B5EF4-FFF2-40B4-BE49-F238E27FC236}">
                <a16:creationId xmlns:a16="http://schemas.microsoft.com/office/drawing/2014/main" id="{E5CA2D50-797B-C26A-132A-6251E0BB7669}"/>
              </a:ext>
            </a:extLst>
          </p:cNvPr>
          <p:cNvSpPr/>
          <p:nvPr/>
        </p:nvSpPr>
        <p:spPr>
          <a:xfrm>
            <a:off x="2445249" y="215757"/>
            <a:ext cx="6852863" cy="15205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n w="0"/>
                <a:solidFill>
                  <a:schemeClr val="tx1"/>
                </a:solidFill>
                <a:effectLst>
                  <a:outerShdw blurRad="38100" dist="19050" dir="2700000" algn="tl" rotWithShape="0">
                    <a:schemeClr val="dk1">
                      <a:alpha val="40000"/>
                    </a:schemeClr>
                  </a:outerShdw>
                </a:effectLst>
              </a:rPr>
              <a:t>Expected outcomes</a:t>
            </a:r>
          </a:p>
        </p:txBody>
      </p:sp>
      <p:sp>
        <p:nvSpPr>
          <p:cNvPr id="6" name="Rectangle: Diagonal Corners Rounded 5">
            <a:extLst>
              <a:ext uri="{FF2B5EF4-FFF2-40B4-BE49-F238E27FC236}">
                <a16:creationId xmlns:a16="http://schemas.microsoft.com/office/drawing/2014/main" id="{321699AE-C61C-9EAE-7165-9B8C62712F0C}"/>
              </a:ext>
            </a:extLst>
          </p:cNvPr>
          <p:cNvSpPr/>
          <p:nvPr/>
        </p:nvSpPr>
        <p:spPr>
          <a:xfrm>
            <a:off x="431515" y="2126751"/>
            <a:ext cx="10387173" cy="4017195"/>
          </a:xfrm>
          <a:prstGeom prst="round2Diag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Improved Student Collaboration</a:t>
            </a:r>
            <a:r>
              <a:rPr lang="en-IN" sz="2400" dirty="0">
                <a:ln w="0"/>
                <a:solidFill>
                  <a:schemeClr val="tx1"/>
                </a:solidFill>
                <a:effectLst>
                  <a:outerShdw blurRad="38100" dist="19050" dir="2700000" algn="tl" rotWithShape="0">
                    <a:schemeClr val="dk1">
                      <a:alpha val="40000"/>
                    </a:schemeClr>
                  </a:outerShdw>
                </a:effectLst>
              </a:rPr>
              <a:t>: Students can work together easily, regardless of language barriers.</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Enhanced Learning Experience</a:t>
            </a:r>
            <a:r>
              <a:rPr lang="en-IN" sz="2400" dirty="0">
                <a:ln w="0"/>
                <a:solidFill>
                  <a:schemeClr val="tx1"/>
                </a:solidFill>
                <a:effectLst>
                  <a:outerShdw blurRad="38100" dist="19050" dir="2700000" algn="tl" rotWithShape="0">
                    <a:schemeClr val="dk1">
                      <a:alpha val="40000"/>
                    </a:schemeClr>
                  </a:outerShdw>
                </a:effectLst>
              </a:rPr>
              <a:t>: Personalized AI tutoring and instant feedback boost understanding.</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Greater Accessibility</a:t>
            </a:r>
            <a:r>
              <a:rPr lang="en-IN" sz="2400" dirty="0">
                <a:ln w="0"/>
                <a:solidFill>
                  <a:schemeClr val="tx1"/>
                </a:solidFill>
                <a:effectLst>
                  <a:outerShdw blurRad="38100" dist="19050" dir="2700000" algn="tl" rotWithShape="0">
                    <a:schemeClr val="dk1">
                      <a:alpha val="40000"/>
                    </a:schemeClr>
                  </a:outerShdw>
                </a:effectLst>
              </a:rPr>
              <a:t>: Bilingual and multimedia support make learning inclusive for all.</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Efficient Study Process</a:t>
            </a:r>
            <a:r>
              <a:rPr lang="en-IN" sz="2400" dirty="0">
                <a:ln w="0"/>
                <a:solidFill>
                  <a:schemeClr val="tx1"/>
                </a:solidFill>
                <a:effectLst>
                  <a:outerShdw blurRad="38100" dist="19050" dir="2700000" algn="tl" rotWithShape="0">
                    <a:schemeClr val="dk1">
                      <a:alpha val="40000"/>
                    </a:schemeClr>
                  </a:outerShdw>
                </a:effectLst>
              </a:rPr>
              <a:t>: Automated content generation and progress tracking save time for students and Teachers.</a:t>
            </a:r>
          </a:p>
          <a:p>
            <a:pPr marL="457200" indent="-457200">
              <a:buFont typeface="+mj-lt"/>
              <a:buAutoNum type="arabicPeriod"/>
            </a:pPr>
            <a:r>
              <a:rPr lang="en-IN" sz="2400" b="1" dirty="0">
                <a:ln w="0"/>
                <a:solidFill>
                  <a:schemeClr val="tx1"/>
                </a:solidFill>
                <a:effectLst>
                  <a:outerShdw blurRad="38100" dist="19050" dir="2700000" algn="tl" rotWithShape="0">
                    <a:schemeClr val="dk1">
                      <a:alpha val="40000"/>
                    </a:schemeClr>
                  </a:outerShdw>
                </a:effectLst>
              </a:rPr>
              <a:t>Higher Engagement</a:t>
            </a:r>
            <a:r>
              <a:rPr lang="en-IN" sz="2400" dirty="0">
                <a:ln w="0"/>
                <a:solidFill>
                  <a:schemeClr val="tx1"/>
                </a:solidFill>
                <a:effectLst>
                  <a:outerShdw blurRad="38100" dist="19050" dir="2700000" algn="tl" rotWithShape="0">
                    <a:schemeClr val="dk1">
                      <a:alpha val="40000"/>
                    </a:schemeClr>
                  </a:outerShdw>
                </a:effectLst>
              </a:rPr>
              <a:t>: Interactive features and real-time communication increase student participation.</a:t>
            </a:r>
          </a:p>
        </p:txBody>
      </p:sp>
    </p:spTree>
    <p:extLst>
      <p:ext uri="{BB962C8B-B14F-4D97-AF65-F5344CB8AC3E}">
        <p14:creationId xmlns:p14="http://schemas.microsoft.com/office/powerpoint/2010/main" val="239385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2">
            <a:extLst>
              <a:ext uri="{FF2B5EF4-FFF2-40B4-BE49-F238E27FC236}">
                <a16:creationId xmlns:a16="http://schemas.microsoft.com/office/drawing/2014/main" id="{0D819AEB-C24F-F90A-3EC0-E83B5DAF2233}"/>
              </a:ext>
            </a:extLst>
          </p:cNvPr>
          <p:cNvSpPr/>
          <p:nvPr/>
        </p:nvSpPr>
        <p:spPr>
          <a:xfrm>
            <a:off x="8608441" y="6162192"/>
            <a:ext cx="3583559" cy="695808"/>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
        <p:nvSpPr>
          <p:cNvPr id="5" name="Rectangle: Rounded Corners 4">
            <a:extLst>
              <a:ext uri="{FF2B5EF4-FFF2-40B4-BE49-F238E27FC236}">
                <a16:creationId xmlns:a16="http://schemas.microsoft.com/office/drawing/2014/main" id="{3A9A8F59-3082-762B-B83C-1DE767119F7F}"/>
              </a:ext>
            </a:extLst>
          </p:cNvPr>
          <p:cNvSpPr/>
          <p:nvPr/>
        </p:nvSpPr>
        <p:spPr>
          <a:xfrm>
            <a:off x="4048020" y="215757"/>
            <a:ext cx="2506894" cy="11198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ln w="0"/>
                <a:solidFill>
                  <a:schemeClr val="tx1"/>
                </a:solidFill>
                <a:effectLst>
                  <a:outerShdw blurRad="38100" dist="19050" dir="2700000" algn="tl" rotWithShape="0">
                    <a:schemeClr val="dk1">
                      <a:alpha val="40000"/>
                    </a:schemeClr>
                  </a:outerShdw>
                </a:effectLst>
              </a:rPr>
              <a:t>Impact </a:t>
            </a:r>
          </a:p>
        </p:txBody>
      </p:sp>
      <p:sp>
        <p:nvSpPr>
          <p:cNvPr id="6" name="Rectangle: Diagonal Corners Rounded 5">
            <a:extLst>
              <a:ext uri="{FF2B5EF4-FFF2-40B4-BE49-F238E27FC236}">
                <a16:creationId xmlns:a16="http://schemas.microsoft.com/office/drawing/2014/main" id="{B113D6E6-FC95-DE03-5E31-191AB44A35A9}"/>
              </a:ext>
            </a:extLst>
          </p:cNvPr>
          <p:cNvSpPr/>
          <p:nvPr/>
        </p:nvSpPr>
        <p:spPr>
          <a:xfrm>
            <a:off x="444562" y="1477177"/>
            <a:ext cx="9955658" cy="46850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Breaks Language Barriers: </a:t>
            </a:r>
            <a:r>
              <a:rPr lang="en-IN" sz="2600" dirty="0">
                <a:ln w="0"/>
                <a:solidFill>
                  <a:schemeClr val="tx1"/>
                </a:solidFill>
                <a:effectLst>
                  <a:outerShdw blurRad="38100" dist="19050" dir="2700000" algn="tl" rotWithShape="0">
                    <a:schemeClr val="dk1">
                      <a:alpha val="40000"/>
                    </a:schemeClr>
                  </a:outerShdw>
                </a:effectLst>
              </a:rPr>
              <a:t>Enables students from different backgrounds to collaborate easily.</a:t>
            </a:r>
          </a:p>
          <a:p>
            <a:pPr marL="457200" indent="-4572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Boosts Academic Performance: </a:t>
            </a:r>
            <a:r>
              <a:rPr lang="en-IN" sz="2600" dirty="0">
                <a:ln w="0"/>
                <a:solidFill>
                  <a:schemeClr val="tx1"/>
                </a:solidFill>
                <a:effectLst>
                  <a:outerShdw blurRad="38100" dist="19050" dir="2700000" algn="tl" rotWithShape="0">
                    <a:schemeClr val="dk1">
                      <a:alpha val="40000"/>
                    </a:schemeClr>
                  </a:outerShdw>
                </a:effectLst>
              </a:rPr>
              <a:t>Personalized AI support helps students understand concepts better.</a:t>
            </a:r>
          </a:p>
          <a:p>
            <a:pPr marL="457200" indent="-4572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Saves Time: </a:t>
            </a:r>
            <a:r>
              <a:rPr lang="en-IN" sz="2600" dirty="0">
                <a:ln w="0"/>
                <a:solidFill>
                  <a:schemeClr val="tx1"/>
                </a:solidFill>
                <a:effectLst>
                  <a:outerShdw blurRad="38100" dist="19050" dir="2700000" algn="tl" rotWithShape="0">
                    <a:schemeClr val="dk1">
                      <a:alpha val="40000"/>
                    </a:schemeClr>
                  </a:outerShdw>
                </a:effectLst>
              </a:rPr>
              <a:t>Automates translation, tutoring, and content creation for faster learning.</a:t>
            </a:r>
          </a:p>
          <a:p>
            <a:pPr marL="457200" indent="-4572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Increases Engagement: </a:t>
            </a:r>
            <a:r>
              <a:rPr lang="en-IN" sz="2600" dirty="0">
                <a:ln w="0"/>
                <a:solidFill>
                  <a:schemeClr val="tx1"/>
                </a:solidFill>
                <a:effectLst>
                  <a:outerShdw blurRad="38100" dist="19050" dir="2700000" algn="tl" rotWithShape="0">
                    <a:schemeClr val="dk1">
                      <a:alpha val="40000"/>
                    </a:schemeClr>
                  </a:outerShdw>
                </a:effectLst>
              </a:rPr>
              <a:t>Interactive features motivate students to participate Actively.</a:t>
            </a:r>
          </a:p>
          <a:p>
            <a:pPr marL="457200" indent="-457200">
              <a:buFont typeface="+mj-lt"/>
              <a:buAutoNum type="arabicPeriod"/>
            </a:pPr>
            <a:r>
              <a:rPr lang="en-IN" sz="2600" b="1" dirty="0">
                <a:ln w="0"/>
                <a:solidFill>
                  <a:schemeClr val="tx1"/>
                </a:solidFill>
                <a:effectLst>
                  <a:outerShdw blurRad="38100" dist="19050" dir="2700000" algn="tl" rotWithShape="0">
                    <a:schemeClr val="dk1">
                      <a:alpha val="40000"/>
                    </a:schemeClr>
                  </a:outerShdw>
                </a:effectLst>
              </a:rPr>
              <a:t>Promotes Inclusivity: </a:t>
            </a:r>
            <a:r>
              <a:rPr lang="en-IN" sz="2600" dirty="0">
                <a:ln w="0"/>
                <a:solidFill>
                  <a:schemeClr val="tx1"/>
                </a:solidFill>
                <a:effectLst>
                  <a:outerShdw blurRad="38100" dist="19050" dir="2700000" algn="tl" rotWithShape="0">
                    <a:schemeClr val="dk1">
                      <a:alpha val="40000"/>
                    </a:schemeClr>
                  </a:outerShdw>
                </a:effectLst>
              </a:rPr>
              <a:t>Makes education accessible to all, regardless of language or learning style</a:t>
            </a:r>
          </a:p>
        </p:txBody>
      </p:sp>
    </p:spTree>
    <p:extLst>
      <p:ext uri="{BB962C8B-B14F-4D97-AF65-F5344CB8AC3E}">
        <p14:creationId xmlns:p14="http://schemas.microsoft.com/office/powerpoint/2010/main" val="37013322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540</TotalTime>
  <Words>658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Poppins Bold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grav dd</dc:creator>
  <cp:lastModifiedBy>grav dd</cp:lastModifiedBy>
  <cp:revision>1</cp:revision>
  <dcterms:created xsi:type="dcterms:W3CDTF">2025-09-04T06:42:50Z</dcterms:created>
  <dcterms:modified xsi:type="dcterms:W3CDTF">2025-09-04T15:43:01Z</dcterms:modified>
</cp:coreProperties>
</file>