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Shivendu" userId="ac6517e0-9474-43a1-8d12-4033d24e3f84" providerId="ADAL" clId="{7A6B404E-6390-4C3A-9466-111B55590DA1}"/>
    <pc:docChg chg="undo custSel delSld modSld">
      <pc:chgData name="Sharma, Shivendu" userId="ac6517e0-9474-43a1-8d12-4033d24e3f84" providerId="ADAL" clId="{7A6B404E-6390-4C3A-9466-111B55590DA1}" dt="2023-09-06T14:54:28.044" v="685"/>
      <pc:docMkLst>
        <pc:docMk/>
      </pc:docMkLst>
      <pc:sldChg chg="modSp mod">
        <pc:chgData name="Sharma, Shivendu" userId="ac6517e0-9474-43a1-8d12-4033d24e3f84" providerId="ADAL" clId="{7A6B404E-6390-4C3A-9466-111B55590DA1}" dt="2023-09-06T14:54:28.044" v="685"/>
        <pc:sldMkLst>
          <pc:docMk/>
          <pc:sldMk cId="3201764312" sldId="256"/>
        </pc:sldMkLst>
        <pc:spChg chg="mod">
          <ac:chgData name="Sharma, Shivendu" userId="ac6517e0-9474-43a1-8d12-4033d24e3f84" providerId="ADAL" clId="{7A6B404E-6390-4C3A-9466-111B55590DA1}" dt="2023-09-06T14:54:28.044" v="685"/>
          <ac:spMkLst>
            <pc:docMk/>
            <pc:sldMk cId="3201764312" sldId="256"/>
            <ac:spMk id="3" creationId="{CCAF271E-997D-08E4-7A61-565559C2BB6A}"/>
          </ac:spMkLst>
        </pc:spChg>
      </pc:sldChg>
      <pc:sldChg chg="del">
        <pc:chgData name="Sharma, Shivendu" userId="ac6517e0-9474-43a1-8d12-4033d24e3f84" providerId="ADAL" clId="{7A6B404E-6390-4C3A-9466-111B55590DA1}" dt="2023-09-06T14:48:35.069" v="0" actId="47"/>
        <pc:sldMkLst>
          <pc:docMk/>
          <pc:sldMk cId="751072637" sldId="267"/>
        </pc:sldMkLst>
      </pc:sldChg>
      <pc:sldChg chg="modSp mod">
        <pc:chgData name="Sharma, Shivendu" userId="ac6517e0-9474-43a1-8d12-4033d24e3f84" providerId="ADAL" clId="{7A6B404E-6390-4C3A-9466-111B55590DA1}" dt="2023-09-06T14:54:07.712" v="671" actId="20577"/>
        <pc:sldMkLst>
          <pc:docMk/>
          <pc:sldMk cId="1399681146" sldId="269"/>
        </pc:sldMkLst>
        <pc:spChg chg="mod">
          <ac:chgData name="Sharma, Shivendu" userId="ac6517e0-9474-43a1-8d12-4033d24e3f84" providerId="ADAL" clId="{7A6B404E-6390-4C3A-9466-111B55590DA1}" dt="2023-09-06T14:54:07.712" v="671" actId="20577"/>
          <ac:spMkLst>
            <pc:docMk/>
            <pc:sldMk cId="1399681146" sldId="269"/>
            <ac:spMk id="3" creationId="{0A1D1D22-2889-25D9-66CE-4B3AA8824AD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41C12-F550-4FB7-93EB-D6860D337B6C}"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IN"/>
        </a:p>
      </dgm:t>
    </dgm:pt>
    <dgm:pt modelId="{43BAA5F2-5995-4584-B8CB-F48FBD1F25DA}">
      <dgm:prSet phldrT="[Text]"/>
      <dgm:spPr/>
      <dgm:t>
        <a:bodyPr/>
        <a:lstStyle/>
        <a:p>
          <a:r>
            <a:rPr lang="en-US" dirty="0"/>
            <a:t>Business &amp; Problem statement understanding</a:t>
          </a:r>
          <a:endParaRPr lang="en-IN" dirty="0"/>
        </a:p>
      </dgm:t>
    </dgm:pt>
    <dgm:pt modelId="{5E58E8DE-1B35-4312-AF05-F1F70D38CB60}" type="parTrans" cxnId="{B67E4EC2-D89A-4250-970C-800E1315B555}">
      <dgm:prSet/>
      <dgm:spPr/>
      <dgm:t>
        <a:bodyPr/>
        <a:lstStyle/>
        <a:p>
          <a:endParaRPr lang="en-IN"/>
        </a:p>
      </dgm:t>
    </dgm:pt>
    <dgm:pt modelId="{5A5C47FE-64B9-4FA8-8BC0-2D3B10A2FF0E}" type="sibTrans" cxnId="{B67E4EC2-D89A-4250-970C-800E1315B555}">
      <dgm:prSet/>
      <dgm:spPr/>
      <dgm:t>
        <a:bodyPr/>
        <a:lstStyle/>
        <a:p>
          <a:endParaRPr lang="en-IN"/>
        </a:p>
      </dgm:t>
    </dgm:pt>
    <dgm:pt modelId="{BBF7C0FD-06DC-41CF-BA54-01F06F085CE8}">
      <dgm:prSet phldrT="[Text]"/>
      <dgm:spPr/>
      <dgm:t>
        <a:bodyPr/>
        <a:lstStyle/>
        <a:p>
          <a:r>
            <a:rPr lang="en-IN" dirty="0"/>
            <a:t>Exploring &amp; Formatting Data</a:t>
          </a:r>
        </a:p>
      </dgm:t>
    </dgm:pt>
    <dgm:pt modelId="{EF6A517A-1BBF-49FE-8698-A974079AE1E0}" type="parTrans" cxnId="{45FD5A0A-1B83-440E-880E-4DFC9CC80016}">
      <dgm:prSet/>
      <dgm:spPr/>
      <dgm:t>
        <a:bodyPr/>
        <a:lstStyle/>
        <a:p>
          <a:endParaRPr lang="en-IN"/>
        </a:p>
      </dgm:t>
    </dgm:pt>
    <dgm:pt modelId="{27B177B1-3E19-4E6E-944A-58857D1B0919}" type="sibTrans" cxnId="{45FD5A0A-1B83-440E-880E-4DFC9CC80016}">
      <dgm:prSet/>
      <dgm:spPr/>
      <dgm:t>
        <a:bodyPr/>
        <a:lstStyle/>
        <a:p>
          <a:endParaRPr lang="en-IN"/>
        </a:p>
      </dgm:t>
    </dgm:pt>
    <dgm:pt modelId="{96B2A72E-D8E8-4FFE-AE9B-EFFB3C18379F}">
      <dgm:prSet phldrT="[Text]"/>
      <dgm:spPr/>
      <dgm:t>
        <a:bodyPr/>
        <a:lstStyle/>
        <a:p>
          <a:r>
            <a:rPr lang="en-US" dirty="0"/>
            <a:t>Perform Multivariate Analysis</a:t>
          </a:r>
          <a:endParaRPr lang="en-IN" dirty="0"/>
        </a:p>
      </dgm:t>
    </dgm:pt>
    <dgm:pt modelId="{D5AC3F1A-CB27-458B-A9F0-43F87F0598D7}" type="parTrans" cxnId="{BF251FA8-45FB-4A7E-98BD-30152CC02316}">
      <dgm:prSet/>
      <dgm:spPr/>
      <dgm:t>
        <a:bodyPr/>
        <a:lstStyle/>
        <a:p>
          <a:endParaRPr lang="en-US"/>
        </a:p>
      </dgm:t>
    </dgm:pt>
    <dgm:pt modelId="{6CE100CD-FDE2-478B-BCE2-589B10079BBA}" type="sibTrans" cxnId="{BF251FA8-45FB-4A7E-98BD-30152CC02316}">
      <dgm:prSet/>
      <dgm:spPr/>
      <dgm:t>
        <a:bodyPr/>
        <a:lstStyle/>
        <a:p>
          <a:endParaRPr lang="en-US"/>
        </a:p>
      </dgm:t>
    </dgm:pt>
    <dgm:pt modelId="{BF77C176-E4E6-4974-9D49-3589510C671F}">
      <dgm:prSet phldrT="[Text]"/>
      <dgm:spPr/>
      <dgm:t>
        <a:bodyPr/>
        <a:lstStyle/>
        <a:p>
          <a:r>
            <a:rPr lang="en-US" dirty="0"/>
            <a:t>Summary &amp; Suggestions</a:t>
          </a:r>
          <a:endParaRPr lang="en-IN" dirty="0"/>
        </a:p>
      </dgm:t>
    </dgm:pt>
    <dgm:pt modelId="{F8647211-36DB-4D65-AE2F-438918EFFD40}" type="parTrans" cxnId="{BA9A9A89-1D32-4621-A921-DEB58D1DA720}">
      <dgm:prSet/>
      <dgm:spPr/>
      <dgm:t>
        <a:bodyPr/>
        <a:lstStyle/>
        <a:p>
          <a:endParaRPr lang="en-US"/>
        </a:p>
      </dgm:t>
    </dgm:pt>
    <dgm:pt modelId="{3E658476-86D8-47B9-A58A-27272B87D4BB}" type="sibTrans" cxnId="{BA9A9A89-1D32-4621-A921-DEB58D1DA720}">
      <dgm:prSet/>
      <dgm:spPr/>
      <dgm:t>
        <a:bodyPr/>
        <a:lstStyle/>
        <a:p>
          <a:endParaRPr lang="en-US"/>
        </a:p>
      </dgm:t>
    </dgm:pt>
    <dgm:pt modelId="{48B062D8-DA0D-4A31-BEE9-C8295E4A6D02}">
      <dgm:prSet/>
      <dgm:spPr/>
      <dgm:t>
        <a:bodyPr/>
        <a:lstStyle/>
        <a:p>
          <a:r>
            <a:rPr lang="en-US" dirty="0"/>
            <a:t>Perform Bivariate Analysis</a:t>
          </a:r>
          <a:endParaRPr lang="en-IN" dirty="0"/>
        </a:p>
      </dgm:t>
    </dgm:pt>
    <dgm:pt modelId="{C6F2AC5F-00A7-4182-A93A-02A66D67DE57}" type="parTrans" cxnId="{8D7D9AE9-C997-4F30-86FC-6E64196E4B18}">
      <dgm:prSet/>
      <dgm:spPr/>
      <dgm:t>
        <a:bodyPr/>
        <a:lstStyle/>
        <a:p>
          <a:endParaRPr lang="en-US"/>
        </a:p>
      </dgm:t>
    </dgm:pt>
    <dgm:pt modelId="{08BB4E0A-3B54-4D0C-8560-184B152E2B18}" type="sibTrans" cxnId="{8D7D9AE9-C997-4F30-86FC-6E64196E4B18}">
      <dgm:prSet/>
      <dgm:spPr/>
      <dgm:t>
        <a:bodyPr/>
        <a:lstStyle/>
        <a:p>
          <a:endParaRPr lang="en-US"/>
        </a:p>
      </dgm:t>
    </dgm:pt>
    <dgm:pt modelId="{62F798C6-3D13-420D-A74C-F2178ED46DF2}">
      <dgm:prSet/>
      <dgm:spPr/>
      <dgm:t>
        <a:bodyPr/>
        <a:lstStyle/>
        <a:p>
          <a:r>
            <a:rPr lang="en-US" dirty="0"/>
            <a:t>Perform Univariate Analysis</a:t>
          </a:r>
          <a:endParaRPr lang="en-IN" dirty="0"/>
        </a:p>
      </dgm:t>
    </dgm:pt>
    <dgm:pt modelId="{90B02BB4-2369-448B-B0EA-810591CCB909}" type="parTrans" cxnId="{8F46BE1E-A2AC-4636-85DD-221FDC962ADB}">
      <dgm:prSet/>
      <dgm:spPr/>
      <dgm:t>
        <a:bodyPr/>
        <a:lstStyle/>
        <a:p>
          <a:endParaRPr lang="en-US"/>
        </a:p>
      </dgm:t>
    </dgm:pt>
    <dgm:pt modelId="{28FF423E-9D87-43A1-BA21-A09170FE188C}" type="sibTrans" cxnId="{8F46BE1E-A2AC-4636-85DD-221FDC962ADB}">
      <dgm:prSet/>
      <dgm:spPr/>
      <dgm:t>
        <a:bodyPr/>
        <a:lstStyle/>
        <a:p>
          <a:endParaRPr lang="en-US"/>
        </a:p>
      </dgm:t>
    </dgm:pt>
    <dgm:pt modelId="{46EA37ED-9B32-4444-B3E6-9231A8CF82D3}">
      <dgm:prSet/>
      <dgm:spPr/>
      <dgm:t>
        <a:bodyPr/>
        <a:lstStyle/>
        <a:p>
          <a:r>
            <a:rPr lang="en-US" dirty="0"/>
            <a:t>Removing Outliers</a:t>
          </a:r>
          <a:endParaRPr lang="en-IN" dirty="0"/>
        </a:p>
      </dgm:t>
    </dgm:pt>
    <dgm:pt modelId="{F3715952-7E84-47B5-AB64-6E956117F7CC}" type="parTrans" cxnId="{031D2EA1-CB81-471F-AB77-E546CA11015D}">
      <dgm:prSet/>
      <dgm:spPr/>
      <dgm:t>
        <a:bodyPr/>
        <a:lstStyle/>
        <a:p>
          <a:endParaRPr lang="en-US"/>
        </a:p>
      </dgm:t>
    </dgm:pt>
    <dgm:pt modelId="{E526C829-085E-4A56-88B1-1817C58C9A9C}" type="sibTrans" cxnId="{031D2EA1-CB81-471F-AB77-E546CA11015D}">
      <dgm:prSet/>
      <dgm:spPr/>
      <dgm:t>
        <a:bodyPr/>
        <a:lstStyle/>
        <a:p>
          <a:endParaRPr lang="en-US"/>
        </a:p>
      </dgm:t>
    </dgm:pt>
    <dgm:pt modelId="{FC28D47E-87DF-45CA-AF4E-73E91D4F30CD}">
      <dgm:prSet/>
      <dgm:spPr/>
      <dgm:t>
        <a:bodyPr/>
        <a:lstStyle/>
        <a:p>
          <a:r>
            <a:rPr lang="en-IN" dirty="0"/>
            <a:t>Data Cleaning(datatype handling, missing values elimination, unnecessary columns elimination)</a:t>
          </a:r>
        </a:p>
      </dgm:t>
    </dgm:pt>
    <dgm:pt modelId="{001E020E-7B3B-4F12-B6D9-15E1BD1886E9}" type="parTrans" cxnId="{9142E9A1-78F2-4805-9373-A8098C369945}">
      <dgm:prSet/>
      <dgm:spPr/>
      <dgm:t>
        <a:bodyPr/>
        <a:lstStyle/>
        <a:p>
          <a:endParaRPr lang="en-US"/>
        </a:p>
      </dgm:t>
    </dgm:pt>
    <dgm:pt modelId="{01BAB7D5-4CC6-4B51-BA0D-2C0FB312EB37}" type="sibTrans" cxnId="{9142E9A1-78F2-4805-9373-A8098C369945}">
      <dgm:prSet/>
      <dgm:spPr/>
      <dgm:t>
        <a:bodyPr/>
        <a:lstStyle/>
        <a:p>
          <a:endParaRPr lang="en-US"/>
        </a:p>
      </dgm:t>
    </dgm:pt>
    <dgm:pt modelId="{0979FE6B-6357-461D-BE48-9A01A857838C}" type="pres">
      <dgm:prSet presAssocID="{72441C12-F550-4FB7-93EB-D6860D337B6C}" presName="diagram" presStyleCnt="0">
        <dgm:presLayoutVars>
          <dgm:dir/>
          <dgm:resizeHandles val="exact"/>
        </dgm:presLayoutVars>
      </dgm:prSet>
      <dgm:spPr/>
    </dgm:pt>
    <dgm:pt modelId="{3F447F0D-D9C5-4715-930D-7DFB88E330CB}" type="pres">
      <dgm:prSet presAssocID="{43BAA5F2-5995-4584-B8CB-F48FBD1F25DA}" presName="node" presStyleLbl="node1" presStyleIdx="0" presStyleCnt="8">
        <dgm:presLayoutVars>
          <dgm:bulletEnabled val="1"/>
        </dgm:presLayoutVars>
      </dgm:prSet>
      <dgm:spPr/>
    </dgm:pt>
    <dgm:pt modelId="{3C7C9B6E-00E0-4E84-A559-2A32683D5A4A}" type="pres">
      <dgm:prSet presAssocID="{5A5C47FE-64B9-4FA8-8BC0-2D3B10A2FF0E}" presName="sibTrans" presStyleLbl="sibTrans2D1" presStyleIdx="0" presStyleCnt="7"/>
      <dgm:spPr/>
    </dgm:pt>
    <dgm:pt modelId="{15B9AE00-7137-4C08-84DA-B166F96299A7}" type="pres">
      <dgm:prSet presAssocID="{5A5C47FE-64B9-4FA8-8BC0-2D3B10A2FF0E}" presName="connectorText" presStyleLbl="sibTrans2D1" presStyleIdx="0" presStyleCnt="7"/>
      <dgm:spPr/>
    </dgm:pt>
    <dgm:pt modelId="{5294CE4D-9F57-4DC1-861D-40A14990CE29}" type="pres">
      <dgm:prSet presAssocID="{BBF7C0FD-06DC-41CF-BA54-01F06F085CE8}" presName="node" presStyleLbl="node1" presStyleIdx="1" presStyleCnt="8">
        <dgm:presLayoutVars>
          <dgm:bulletEnabled val="1"/>
        </dgm:presLayoutVars>
      </dgm:prSet>
      <dgm:spPr/>
    </dgm:pt>
    <dgm:pt modelId="{9C47B402-D528-4330-BFFD-CEB5925B2A1C}" type="pres">
      <dgm:prSet presAssocID="{27B177B1-3E19-4E6E-944A-58857D1B0919}" presName="sibTrans" presStyleLbl="sibTrans2D1" presStyleIdx="1" presStyleCnt="7"/>
      <dgm:spPr/>
    </dgm:pt>
    <dgm:pt modelId="{E9D9F056-F260-4AD2-9330-4B77B7382B56}" type="pres">
      <dgm:prSet presAssocID="{27B177B1-3E19-4E6E-944A-58857D1B0919}" presName="connectorText" presStyleLbl="sibTrans2D1" presStyleIdx="1" presStyleCnt="7"/>
      <dgm:spPr/>
    </dgm:pt>
    <dgm:pt modelId="{B57994D7-95BD-46E2-A111-406CE1D66FC9}" type="pres">
      <dgm:prSet presAssocID="{FC28D47E-87DF-45CA-AF4E-73E91D4F30CD}" presName="node" presStyleLbl="node1" presStyleIdx="2" presStyleCnt="8">
        <dgm:presLayoutVars>
          <dgm:bulletEnabled val="1"/>
        </dgm:presLayoutVars>
      </dgm:prSet>
      <dgm:spPr/>
    </dgm:pt>
    <dgm:pt modelId="{A6A6D4FD-37D9-4468-9FC9-8AD4EA4F4F69}" type="pres">
      <dgm:prSet presAssocID="{01BAB7D5-4CC6-4B51-BA0D-2C0FB312EB37}" presName="sibTrans" presStyleLbl="sibTrans2D1" presStyleIdx="2" presStyleCnt="7"/>
      <dgm:spPr/>
    </dgm:pt>
    <dgm:pt modelId="{9D9C010D-B583-4B92-9081-5E1F4B60D27F}" type="pres">
      <dgm:prSet presAssocID="{01BAB7D5-4CC6-4B51-BA0D-2C0FB312EB37}" presName="connectorText" presStyleLbl="sibTrans2D1" presStyleIdx="2" presStyleCnt="7"/>
      <dgm:spPr/>
    </dgm:pt>
    <dgm:pt modelId="{894A8932-2F93-4558-B98F-24CBB1C0F0A2}" type="pres">
      <dgm:prSet presAssocID="{46EA37ED-9B32-4444-B3E6-9231A8CF82D3}" presName="node" presStyleLbl="node1" presStyleIdx="3" presStyleCnt="8">
        <dgm:presLayoutVars>
          <dgm:bulletEnabled val="1"/>
        </dgm:presLayoutVars>
      </dgm:prSet>
      <dgm:spPr/>
    </dgm:pt>
    <dgm:pt modelId="{29DD24E1-AC83-43B4-9C3D-13B7AB43BED0}" type="pres">
      <dgm:prSet presAssocID="{E526C829-085E-4A56-88B1-1817C58C9A9C}" presName="sibTrans" presStyleLbl="sibTrans2D1" presStyleIdx="3" presStyleCnt="7"/>
      <dgm:spPr/>
    </dgm:pt>
    <dgm:pt modelId="{23929427-FB3D-4CD0-85D9-2CF314DDB0CF}" type="pres">
      <dgm:prSet presAssocID="{E526C829-085E-4A56-88B1-1817C58C9A9C}" presName="connectorText" presStyleLbl="sibTrans2D1" presStyleIdx="3" presStyleCnt="7"/>
      <dgm:spPr/>
    </dgm:pt>
    <dgm:pt modelId="{874D26E5-CE9B-42AE-97AF-935D99C03F20}" type="pres">
      <dgm:prSet presAssocID="{62F798C6-3D13-420D-A74C-F2178ED46DF2}" presName="node" presStyleLbl="node1" presStyleIdx="4" presStyleCnt="8">
        <dgm:presLayoutVars>
          <dgm:bulletEnabled val="1"/>
        </dgm:presLayoutVars>
      </dgm:prSet>
      <dgm:spPr/>
    </dgm:pt>
    <dgm:pt modelId="{16C153AD-CD18-41DE-9789-BA8CD0930B3F}" type="pres">
      <dgm:prSet presAssocID="{28FF423E-9D87-43A1-BA21-A09170FE188C}" presName="sibTrans" presStyleLbl="sibTrans2D1" presStyleIdx="4" presStyleCnt="7"/>
      <dgm:spPr/>
    </dgm:pt>
    <dgm:pt modelId="{29A4F745-62E3-47B3-898D-7F6E93131499}" type="pres">
      <dgm:prSet presAssocID="{28FF423E-9D87-43A1-BA21-A09170FE188C}" presName="connectorText" presStyleLbl="sibTrans2D1" presStyleIdx="4" presStyleCnt="7"/>
      <dgm:spPr/>
    </dgm:pt>
    <dgm:pt modelId="{1008B5F2-BF0F-48EA-80E7-ED23623F28E3}" type="pres">
      <dgm:prSet presAssocID="{48B062D8-DA0D-4A31-BEE9-C8295E4A6D02}" presName="node" presStyleLbl="node1" presStyleIdx="5" presStyleCnt="8">
        <dgm:presLayoutVars>
          <dgm:bulletEnabled val="1"/>
        </dgm:presLayoutVars>
      </dgm:prSet>
      <dgm:spPr/>
    </dgm:pt>
    <dgm:pt modelId="{3D29C82F-6903-44C2-8949-F15259EED624}" type="pres">
      <dgm:prSet presAssocID="{08BB4E0A-3B54-4D0C-8560-184B152E2B18}" presName="sibTrans" presStyleLbl="sibTrans2D1" presStyleIdx="5" presStyleCnt="7"/>
      <dgm:spPr/>
    </dgm:pt>
    <dgm:pt modelId="{04EB1184-8F0C-435B-AE17-3F246A4B7419}" type="pres">
      <dgm:prSet presAssocID="{08BB4E0A-3B54-4D0C-8560-184B152E2B18}" presName="connectorText" presStyleLbl="sibTrans2D1" presStyleIdx="5" presStyleCnt="7"/>
      <dgm:spPr/>
    </dgm:pt>
    <dgm:pt modelId="{4A4A0F4A-D45D-4450-BCB0-2838863C8307}" type="pres">
      <dgm:prSet presAssocID="{96B2A72E-D8E8-4FFE-AE9B-EFFB3C18379F}" presName="node" presStyleLbl="node1" presStyleIdx="6" presStyleCnt="8" custLinFactNeighborX="-2322">
        <dgm:presLayoutVars>
          <dgm:bulletEnabled val="1"/>
        </dgm:presLayoutVars>
      </dgm:prSet>
      <dgm:spPr/>
    </dgm:pt>
    <dgm:pt modelId="{8FAD5546-0E69-453C-8219-C01E358E821F}" type="pres">
      <dgm:prSet presAssocID="{6CE100CD-FDE2-478B-BCE2-589B10079BBA}" presName="sibTrans" presStyleLbl="sibTrans2D1" presStyleIdx="6" presStyleCnt="7"/>
      <dgm:spPr/>
    </dgm:pt>
    <dgm:pt modelId="{12AA55A8-066A-4422-BE88-4D6B4FEC50FD}" type="pres">
      <dgm:prSet presAssocID="{6CE100CD-FDE2-478B-BCE2-589B10079BBA}" presName="connectorText" presStyleLbl="sibTrans2D1" presStyleIdx="6" presStyleCnt="7"/>
      <dgm:spPr/>
    </dgm:pt>
    <dgm:pt modelId="{C345C750-5AEC-4D80-8E4A-1BFE635C5BCA}" type="pres">
      <dgm:prSet presAssocID="{BF77C176-E4E6-4974-9D49-3589510C671F}" presName="node" presStyleLbl="node1" presStyleIdx="7" presStyleCnt="8">
        <dgm:presLayoutVars>
          <dgm:bulletEnabled val="1"/>
        </dgm:presLayoutVars>
      </dgm:prSet>
      <dgm:spPr/>
    </dgm:pt>
  </dgm:ptLst>
  <dgm:cxnLst>
    <dgm:cxn modelId="{45FD5A0A-1B83-440E-880E-4DFC9CC80016}" srcId="{72441C12-F550-4FB7-93EB-D6860D337B6C}" destId="{BBF7C0FD-06DC-41CF-BA54-01F06F085CE8}" srcOrd="1" destOrd="0" parTransId="{EF6A517A-1BBF-49FE-8698-A974079AE1E0}" sibTransId="{27B177B1-3E19-4E6E-944A-58857D1B0919}"/>
    <dgm:cxn modelId="{228EAA11-604A-4830-914E-B867979F3A29}" type="presOf" srcId="{28FF423E-9D87-43A1-BA21-A09170FE188C}" destId="{16C153AD-CD18-41DE-9789-BA8CD0930B3F}" srcOrd="0" destOrd="0" presId="urn:microsoft.com/office/officeart/2005/8/layout/process5"/>
    <dgm:cxn modelId="{8626771E-6B5D-4AA5-86F1-50691966C557}" type="presOf" srcId="{43BAA5F2-5995-4584-B8CB-F48FBD1F25DA}" destId="{3F447F0D-D9C5-4715-930D-7DFB88E330CB}" srcOrd="0" destOrd="0" presId="urn:microsoft.com/office/officeart/2005/8/layout/process5"/>
    <dgm:cxn modelId="{8F46BE1E-A2AC-4636-85DD-221FDC962ADB}" srcId="{72441C12-F550-4FB7-93EB-D6860D337B6C}" destId="{62F798C6-3D13-420D-A74C-F2178ED46DF2}" srcOrd="4" destOrd="0" parTransId="{90B02BB4-2369-448B-B0EA-810591CCB909}" sibTransId="{28FF423E-9D87-43A1-BA21-A09170FE188C}"/>
    <dgm:cxn modelId="{8F30B423-17FB-49F0-94AB-34F9ED6C905F}" type="presOf" srcId="{48B062D8-DA0D-4A31-BEE9-C8295E4A6D02}" destId="{1008B5F2-BF0F-48EA-80E7-ED23623F28E3}" srcOrd="0" destOrd="0" presId="urn:microsoft.com/office/officeart/2005/8/layout/process5"/>
    <dgm:cxn modelId="{B895D023-A761-4526-A5C8-C780AC6782B9}" type="presOf" srcId="{BBF7C0FD-06DC-41CF-BA54-01F06F085CE8}" destId="{5294CE4D-9F57-4DC1-861D-40A14990CE29}" srcOrd="0" destOrd="0" presId="urn:microsoft.com/office/officeart/2005/8/layout/process5"/>
    <dgm:cxn modelId="{325A715F-9AF5-416C-8081-86D0537E78BD}" type="presOf" srcId="{96B2A72E-D8E8-4FFE-AE9B-EFFB3C18379F}" destId="{4A4A0F4A-D45D-4450-BCB0-2838863C8307}" srcOrd="0" destOrd="0" presId="urn:microsoft.com/office/officeart/2005/8/layout/process5"/>
    <dgm:cxn modelId="{8FE4EF60-526E-413C-95B3-87D5E652D66E}" type="presOf" srcId="{BF77C176-E4E6-4974-9D49-3589510C671F}" destId="{C345C750-5AEC-4D80-8E4A-1BFE635C5BCA}" srcOrd="0" destOrd="0" presId="urn:microsoft.com/office/officeart/2005/8/layout/process5"/>
    <dgm:cxn modelId="{7FD15561-312B-4E60-BF07-8BB03E5E1D8F}" type="presOf" srcId="{FC28D47E-87DF-45CA-AF4E-73E91D4F30CD}" destId="{B57994D7-95BD-46E2-A111-406CE1D66FC9}" srcOrd="0" destOrd="0" presId="urn:microsoft.com/office/officeart/2005/8/layout/process5"/>
    <dgm:cxn modelId="{D9D86269-F31C-4ED4-9DDC-09DB5F1C8E9A}" type="presOf" srcId="{5A5C47FE-64B9-4FA8-8BC0-2D3B10A2FF0E}" destId="{3C7C9B6E-00E0-4E84-A559-2A32683D5A4A}" srcOrd="0" destOrd="0" presId="urn:microsoft.com/office/officeart/2005/8/layout/process5"/>
    <dgm:cxn modelId="{99CF7249-4DC7-47D0-9A6D-79ECADCB3D6E}" type="presOf" srcId="{62F798C6-3D13-420D-A74C-F2178ED46DF2}" destId="{874D26E5-CE9B-42AE-97AF-935D99C03F20}" srcOrd="0" destOrd="0" presId="urn:microsoft.com/office/officeart/2005/8/layout/process5"/>
    <dgm:cxn modelId="{DCBDC36A-54A2-4357-82F2-CA0C0C779EAD}" type="presOf" srcId="{5A5C47FE-64B9-4FA8-8BC0-2D3B10A2FF0E}" destId="{15B9AE00-7137-4C08-84DA-B166F96299A7}" srcOrd="1" destOrd="0" presId="urn:microsoft.com/office/officeart/2005/8/layout/process5"/>
    <dgm:cxn modelId="{FE023573-10D9-4A83-99C5-F645C3D28252}" type="presOf" srcId="{28FF423E-9D87-43A1-BA21-A09170FE188C}" destId="{29A4F745-62E3-47B3-898D-7F6E93131499}" srcOrd="1" destOrd="0" presId="urn:microsoft.com/office/officeart/2005/8/layout/process5"/>
    <dgm:cxn modelId="{147F917D-7392-4B3C-A0BD-296A109085D7}" type="presOf" srcId="{72441C12-F550-4FB7-93EB-D6860D337B6C}" destId="{0979FE6B-6357-461D-BE48-9A01A857838C}" srcOrd="0" destOrd="0" presId="urn:microsoft.com/office/officeart/2005/8/layout/process5"/>
    <dgm:cxn modelId="{1564AD7D-80A9-412F-8CD3-22FEF4DD5813}" type="presOf" srcId="{27B177B1-3E19-4E6E-944A-58857D1B0919}" destId="{9C47B402-D528-4330-BFFD-CEB5925B2A1C}" srcOrd="0" destOrd="0" presId="urn:microsoft.com/office/officeart/2005/8/layout/process5"/>
    <dgm:cxn modelId="{1FE04E85-0F9F-4991-B8C2-8F7778EAE39E}" type="presOf" srcId="{6CE100CD-FDE2-478B-BCE2-589B10079BBA}" destId="{12AA55A8-066A-4422-BE88-4D6B4FEC50FD}" srcOrd="1" destOrd="0" presId="urn:microsoft.com/office/officeart/2005/8/layout/process5"/>
    <dgm:cxn modelId="{BA9A9A89-1D32-4621-A921-DEB58D1DA720}" srcId="{72441C12-F550-4FB7-93EB-D6860D337B6C}" destId="{BF77C176-E4E6-4974-9D49-3589510C671F}" srcOrd="7" destOrd="0" parTransId="{F8647211-36DB-4D65-AE2F-438918EFFD40}" sibTransId="{3E658476-86D8-47B9-A58A-27272B87D4BB}"/>
    <dgm:cxn modelId="{031D2EA1-CB81-471F-AB77-E546CA11015D}" srcId="{72441C12-F550-4FB7-93EB-D6860D337B6C}" destId="{46EA37ED-9B32-4444-B3E6-9231A8CF82D3}" srcOrd="3" destOrd="0" parTransId="{F3715952-7E84-47B5-AB64-6E956117F7CC}" sibTransId="{E526C829-085E-4A56-88B1-1817C58C9A9C}"/>
    <dgm:cxn modelId="{9142E9A1-78F2-4805-9373-A8098C369945}" srcId="{72441C12-F550-4FB7-93EB-D6860D337B6C}" destId="{FC28D47E-87DF-45CA-AF4E-73E91D4F30CD}" srcOrd="2" destOrd="0" parTransId="{001E020E-7B3B-4F12-B6D9-15E1BD1886E9}" sibTransId="{01BAB7D5-4CC6-4B51-BA0D-2C0FB312EB37}"/>
    <dgm:cxn modelId="{658C09A2-8618-4E30-89DF-43B9CCB27E8A}" type="presOf" srcId="{08BB4E0A-3B54-4D0C-8560-184B152E2B18}" destId="{3D29C82F-6903-44C2-8949-F15259EED624}" srcOrd="0" destOrd="0" presId="urn:microsoft.com/office/officeart/2005/8/layout/process5"/>
    <dgm:cxn modelId="{3E0940A5-DF87-4DBC-BCF3-2ADC591A8B30}" type="presOf" srcId="{46EA37ED-9B32-4444-B3E6-9231A8CF82D3}" destId="{894A8932-2F93-4558-B98F-24CBB1C0F0A2}" srcOrd="0" destOrd="0" presId="urn:microsoft.com/office/officeart/2005/8/layout/process5"/>
    <dgm:cxn modelId="{BF251FA8-45FB-4A7E-98BD-30152CC02316}" srcId="{72441C12-F550-4FB7-93EB-D6860D337B6C}" destId="{96B2A72E-D8E8-4FFE-AE9B-EFFB3C18379F}" srcOrd="6" destOrd="0" parTransId="{D5AC3F1A-CB27-458B-A9F0-43F87F0598D7}" sibTransId="{6CE100CD-FDE2-478B-BCE2-589B10079BBA}"/>
    <dgm:cxn modelId="{F87807B5-8394-45C6-BF2A-A95806A846CB}" type="presOf" srcId="{6CE100CD-FDE2-478B-BCE2-589B10079BBA}" destId="{8FAD5546-0E69-453C-8219-C01E358E821F}" srcOrd="0" destOrd="0" presId="urn:microsoft.com/office/officeart/2005/8/layout/process5"/>
    <dgm:cxn modelId="{B67E4EC2-D89A-4250-970C-800E1315B555}" srcId="{72441C12-F550-4FB7-93EB-D6860D337B6C}" destId="{43BAA5F2-5995-4584-B8CB-F48FBD1F25DA}" srcOrd="0" destOrd="0" parTransId="{5E58E8DE-1B35-4312-AF05-F1F70D38CB60}" sibTransId="{5A5C47FE-64B9-4FA8-8BC0-2D3B10A2FF0E}"/>
    <dgm:cxn modelId="{E154A7D3-A35E-4E6B-9DEE-39D43D7D882C}" type="presOf" srcId="{E526C829-085E-4A56-88B1-1817C58C9A9C}" destId="{23929427-FB3D-4CD0-85D9-2CF314DDB0CF}" srcOrd="1" destOrd="0" presId="urn:microsoft.com/office/officeart/2005/8/layout/process5"/>
    <dgm:cxn modelId="{E1610BE4-45AB-4733-952F-49BA5B1E8E5C}" type="presOf" srcId="{E526C829-085E-4A56-88B1-1817C58C9A9C}" destId="{29DD24E1-AC83-43B4-9C3D-13B7AB43BED0}" srcOrd="0" destOrd="0" presId="urn:microsoft.com/office/officeart/2005/8/layout/process5"/>
    <dgm:cxn modelId="{5EA01EE8-5FB7-4C97-A369-1B1B2A46C66A}" type="presOf" srcId="{01BAB7D5-4CC6-4B51-BA0D-2C0FB312EB37}" destId="{A6A6D4FD-37D9-4468-9FC9-8AD4EA4F4F69}" srcOrd="0" destOrd="0" presId="urn:microsoft.com/office/officeart/2005/8/layout/process5"/>
    <dgm:cxn modelId="{8D7D9AE9-C997-4F30-86FC-6E64196E4B18}" srcId="{72441C12-F550-4FB7-93EB-D6860D337B6C}" destId="{48B062D8-DA0D-4A31-BEE9-C8295E4A6D02}" srcOrd="5" destOrd="0" parTransId="{C6F2AC5F-00A7-4182-A93A-02A66D67DE57}" sibTransId="{08BB4E0A-3B54-4D0C-8560-184B152E2B18}"/>
    <dgm:cxn modelId="{871480F0-F813-40B7-88BA-AB4381DB15DC}" type="presOf" srcId="{27B177B1-3E19-4E6E-944A-58857D1B0919}" destId="{E9D9F056-F260-4AD2-9330-4B77B7382B56}" srcOrd="1" destOrd="0" presId="urn:microsoft.com/office/officeart/2005/8/layout/process5"/>
    <dgm:cxn modelId="{991D43F4-9BDE-4B56-B602-AE1E3962060B}" type="presOf" srcId="{01BAB7D5-4CC6-4B51-BA0D-2C0FB312EB37}" destId="{9D9C010D-B583-4B92-9081-5E1F4B60D27F}" srcOrd="1" destOrd="0" presId="urn:microsoft.com/office/officeart/2005/8/layout/process5"/>
    <dgm:cxn modelId="{9006BBFA-138C-44CC-B7CE-66C1F3ECA892}" type="presOf" srcId="{08BB4E0A-3B54-4D0C-8560-184B152E2B18}" destId="{04EB1184-8F0C-435B-AE17-3F246A4B7419}" srcOrd="1" destOrd="0" presId="urn:microsoft.com/office/officeart/2005/8/layout/process5"/>
    <dgm:cxn modelId="{D3C047FC-1589-4740-8FDD-1326EDA2BB52}" type="presParOf" srcId="{0979FE6B-6357-461D-BE48-9A01A857838C}" destId="{3F447F0D-D9C5-4715-930D-7DFB88E330CB}" srcOrd="0" destOrd="0" presId="urn:microsoft.com/office/officeart/2005/8/layout/process5"/>
    <dgm:cxn modelId="{75A73BC0-48E5-4A17-A00D-47527108328F}" type="presParOf" srcId="{0979FE6B-6357-461D-BE48-9A01A857838C}" destId="{3C7C9B6E-00E0-4E84-A559-2A32683D5A4A}" srcOrd="1" destOrd="0" presId="urn:microsoft.com/office/officeart/2005/8/layout/process5"/>
    <dgm:cxn modelId="{4B88A5F4-5046-463B-9487-33F819725DD5}" type="presParOf" srcId="{3C7C9B6E-00E0-4E84-A559-2A32683D5A4A}" destId="{15B9AE00-7137-4C08-84DA-B166F96299A7}" srcOrd="0" destOrd="0" presId="urn:microsoft.com/office/officeart/2005/8/layout/process5"/>
    <dgm:cxn modelId="{04731835-0BCD-48C6-8283-05C1541E57DD}" type="presParOf" srcId="{0979FE6B-6357-461D-BE48-9A01A857838C}" destId="{5294CE4D-9F57-4DC1-861D-40A14990CE29}" srcOrd="2" destOrd="0" presId="urn:microsoft.com/office/officeart/2005/8/layout/process5"/>
    <dgm:cxn modelId="{3CE019F7-1742-44CD-B9B1-DB35E69A3307}" type="presParOf" srcId="{0979FE6B-6357-461D-BE48-9A01A857838C}" destId="{9C47B402-D528-4330-BFFD-CEB5925B2A1C}" srcOrd="3" destOrd="0" presId="urn:microsoft.com/office/officeart/2005/8/layout/process5"/>
    <dgm:cxn modelId="{3E322501-E2E3-4D0D-B848-BA75D5584C50}" type="presParOf" srcId="{9C47B402-D528-4330-BFFD-CEB5925B2A1C}" destId="{E9D9F056-F260-4AD2-9330-4B77B7382B56}" srcOrd="0" destOrd="0" presId="urn:microsoft.com/office/officeart/2005/8/layout/process5"/>
    <dgm:cxn modelId="{33E25A59-2EA7-444A-825F-040E378A9AE2}" type="presParOf" srcId="{0979FE6B-6357-461D-BE48-9A01A857838C}" destId="{B57994D7-95BD-46E2-A111-406CE1D66FC9}" srcOrd="4" destOrd="0" presId="urn:microsoft.com/office/officeart/2005/8/layout/process5"/>
    <dgm:cxn modelId="{E9B6F07A-75D5-48CC-87B3-2C8007BA35ED}" type="presParOf" srcId="{0979FE6B-6357-461D-BE48-9A01A857838C}" destId="{A6A6D4FD-37D9-4468-9FC9-8AD4EA4F4F69}" srcOrd="5" destOrd="0" presId="urn:microsoft.com/office/officeart/2005/8/layout/process5"/>
    <dgm:cxn modelId="{87EB0089-7DEF-4041-B5F0-50B756F3EB29}" type="presParOf" srcId="{A6A6D4FD-37D9-4468-9FC9-8AD4EA4F4F69}" destId="{9D9C010D-B583-4B92-9081-5E1F4B60D27F}" srcOrd="0" destOrd="0" presId="urn:microsoft.com/office/officeart/2005/8/layout/process5"/>
    <dgm:cxn modelId="{8012ED97-595C-45D6-BA11-FC04C4496ACA}" type="presParOf" srcId="{0979FE6B-6357-461D-BE48-9A01A857838C}" destId="{894A8932-2F93-4558-B98F-24CBB1C0F0A2}" srcOrd="6" destOrd="0" presId="urn:microsoft.com/office/officeart/2005/8/layout/process5"/>
    <dgm:cxn modelId="{98716FE8-E272-470B-9611-F3B5F75BE629}" type="presParOf" srcId="{0979FE6B-6357-461D-BE48-9A01A857838C}" destId="{29DD24E1-AC83-43B4-9C3D-13B7AB43BED0}" srcOrd="7" destOrd="0" presId="urn:microsoft.com/office/officeart/2005/8/layout/process5"/>
    <dgm:cxn modelId="{7EC57D52-B344-4970-8564-3860BE4DBBCD}" type="presParOf" srcId="{29DD24E1-AC83-43B4-9C3D-13B7AB43BED0}" destId="{23929427-FB3D-4CD0-85D9-2CF314DDB0CF}" srcOrd="0" destOrd="0" presId="urn:microsoft.com/office/officeart/2005/8/layout/process5"/>
    <dgm:cxn modelId="{08D24A17-C4F9-4243-A0F0-019283268552}" type="presParOf" srcId="{0979FE6B-6357-461D-BE48-9A01A857838C}" destId="{874D26E5-CE9B-42AE-97AF-935D99C03F20}" srcOrd="8" destOrd="0" presId="urn:microsoft.com/office/officeart/2005/8/layout/process5"/>
    <dgm:cxn modelId="{98043C0A-E5CD-495B-B1A7-3D0E2D5B1139}" type="presParOf" srcId="{0979FE6B-6357-461D-BE48-9A01A857838C}" destId="{16C153AD-CD18-41DE-9789-BA8CD0930B3F}" srcOrd="9" destOrd="0" presId="urn:microsoft.com/office/officeart/2005/8/layout/process5"/>
    <dgm:cxn modelId="{24D2B21E-920C-487E-9AA9-F19EEBB187EE}" type="presParOf" srcId="{16C153AD-CD18-41DE-9789-BA8CD0930B3F}" destId="{29A4F745-62E3-47B3-898D-7F6E93131499}" srcOrd="0" destOrd="0" presId="urn:microsoft.com/office/officeart/2005/8/layout/process5"/>
    <dgm:cxn modelId="{70559F1B-2662-4011-988F-A2D1AE2C93C8}" type="presParOf" srcId="{0979FE6B-6357-461D-BE48-9A01A857838C}" destId="{1008B5F2-BF0F-48EA-80E7-ED23623F28E3}" srcOrd="10" destOrd="0" presId="urn:microsoft.com/office/officeart/2005/8/layout/process5"/>
    <dgm:cxn modelId="{68E31E3D-200F-4D70-B1B6-75ED160CB75A}" type="presParOf" srcId="{0979FE6B-6357-461D-BE48-9A01A857838C}" destId="{3D29C82F-6903-44C2-8949-F15259EED624}" srcOrd="11" destOrd="0" presId="urn:microsoft.com/office/officeart/2005/8/layout/process5"/>
    <dgm:cxn modelId="{A405D7E5-33DE-437F-AFD6-5FC5227DBEAC}" type="presParOf" srcId="{3D29C82F-6903-44C2-8949-F15259EED624}" destId="{04EB1184-8F0C-435B-AE17-3F246A4B7419}" srcOrd="0" destOrd="0" presId="urn:microsoft.com/office/officeart/2005/8/layout/process5"/>
    <dgm:cxn modelId="{110EA590-6553-45EC-A915-8094E9126E2C}" type="presParOf" srcId="{0979FE6B-6357-461D-BE48-9A01A857838C}" destId="{4A4A0F4A-D45D-4450-BCB0-2838863C8307}" srcOrd="12" destOrd="0" presId="urn:microsoft.com/office/officeart/2005/8/layout/process5"/>
    <dgm:cxn modelId="{2AF4BE10-241F-489E-B8F7-F9CC6D7A6127}" type="presParOf" srcId="{0979FE6B-6357-461D-BE48-9A01A857838C}" destId="{8FAD5546-0E69-453C-8219-C01E358E821F}" srcOrd="13" destOrd="0" presId="urn:microsoft.com/office/officeart/2005/8/layout/process5"/>
    <dgm:cxn modelId="{4F716A34-1429-4A6B-9846-45F3297A380B}" type="presParOf" srcId="{8FAD5546-0E69-453C-8219-C01E358E821F}" destId="{12AA55A8-066A-4422-BE88-4D6B4FEC50FD}" srcOrd="0" destOrd="0" presId="urn:microsoft.com/office/officeart/2005/8/layout/process5"/>
    <dgm:cxn modelId="{D780184A-E5E5-42D2-B102-F66CEE2F4A28}" type="presParOf" srcId="{0979FE6B-6357-461D-BE48-9A01A857838C}" destId="{C345C750-5AEC-4D80-8E4A-1BFE635C5BCA}"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47F0D-D9C5-4715-930D-7DFB88E330CB}">
      <dsp:nvSpPr>
        <dsp:cNvPr id="0" name=""/>
        <dsp:cNvSpPr/>
      </dsp:nvSpPr>
      <dsp:spPr>
        <a:xfrm>
          <a:off x="4300" y="224364"/>
          <a:ext cx="1880292" cy="112817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Business &amp; Problem statement understanding</a:t>
          </a:r>
          <a:endParaRPr lang="en-IN" sz="1300" kern="1200" dirty="0"/>
        </a:p>
      </dsp:txBody>
      <dsp:txXfrm>
        <a:off x="37343" y="257407"/>
        <a:ext cx="1814206" cy="1062089"/>
      </dsp:txXfrm>
    </dsp:sp>
    <dsp:sp modelId="{3C7C9B6E-00E0-4E84-A559-2A32683D5A4A}">
      <dsp:nvSpPr>
        <dsp:cNvPr id="0" name=""/>
        <dsp:cNvSpPr/>
      </dsp:nvSpPr>
      <dsp:spPr>
        <a:xfrm>
          <a:off x="2050058" y="555296"/>
          <a:ext cx="398621" cy="46631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050058" y="648558"/>
        <a:ext cx="279035" cy="279788"/>
      </dsp:txXfrm>
    </dsp:sp>
    <dsp:sp modelId="{5294CE4D-9F57-4DC1-861D-40A14990CE29}">
      <dsp:nvSpPr>
        <dsp:cNvPr id="0" name=""/>
        <dsp:cNvSpPr/>
      </dsp:nvSpPr>
      <dsp:spPr>
        <a:xfrm>
          <a:off x="2636709" y="224364"/>
          <a:ext cx="1880292" cy="1128175"/>
        </a:xfrm>
        <a:prstGeom prst="roundRect">
          <a:avLst>
            <a:gd name="adj" fmla="val 10000"/>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Exploring &amp; Formatting Data</a:t>
          </a:r>
        </a:p>
      </dsp:txBody>
      <dsp:txXfrm>
        <a:off x="2669752" y="257407"/>
        <a:ext cx="1814206" cy="1062089"/>
      </dsp:txXfrm>
    </dsp:sp>
    <dsp:sp modelId="{9C47B402-D528-4330-BFFD-CEB5925B2A1C}">
      <dsp:nvSpPr>
        <dsp:cNvPr id="0" name=""/>
        <dsp:cNvSpPr/>
      </dsp:nvSpPr>
      <dsp:spPr>
        <a:xfrm>
          <a:off x="4682467" y="555296"/>
          <a:ext cx="398621" cy="466312"/>
        </a:xfrm>
        <a:prstGeom prst="rightArrow">
          <a:avLst>
            <a:gd name="adj1" fmla="val 60000"/>
            <a:gd name="adj2" fmla="val 50000"/>
          </a:avLst>
        </a:prstGeom>
        <a:solidFill>
          <a:schemeClr val="accent2">
            <a:hueOff val="-242561"/>
            <a:satOff val="-13988"/>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682467" y="648558"/>
        <a:ext cx="279035" cy="279788"/>
      </dsp:txXfrm>
    </dsp:sp>
    <dsp:sp modelId="{B57994D7-95BD-46E2-A111-406CE1D66FC9}">
      <dsp:nvSpPr>
        <dsp:cNvPr id="0" name=""/>
        <dsp:cNvSpPr/>
      </dsp:nvSpPr>
      <dsp:spPr>
        <a:xfrm>
          <a:off x="5269118" y="224364"/>
          <a:ext cx="1880292" cy="1128175"/>
        </a:xfrm>
        <a:prstGeom prst="roundRect">
          <a:avLst>
            <a:gd name="adj" fmla="val 10000"/>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Data Cleaning(datatype handling, missing values elimination, unnecessary columns elimination)</a:t>
          </a:r>
        </a:p>
      </dsp:txBody>
      <dsp:txXfrm>
        <a:off x="5302161" y="257407"/>
        <a:ext cx="1814206" cy="1062089"/>
      </dsp:txXfrm>
    </dsp:sp>
    <dsp:sp modelId="{A6A6D4FD-37D9-4468-9FC9-8AD4EA4F4F69}">
      <dsp:nvSpPr>
        <dsp:cNvPr id="0" name=""/>
        <dsp:cNvSpPr/>
      </dsp:nvSpPr>
      <dsp:spPr>
        <a:xfrm>
          <a:off x="7314876" y="555296"/>
          <a:ext cx="398621" cy="466312"/>
        </a:xfrm>
        <a:prstGeom prst="righ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314876" y="648558"/>
        <a:ext cx="279035" cy="279788"/>
      </dsp:txXfrm>
    </dsp:sp>
    <dsp:sp modelId="{894A8932-2F93-4558-B98F-24CBB1C0F0A2}">
      <dsp:nvSpPr>
        <dsp:cNvPr id="0" name=""/>
        <dsp:cNvSpPr/>
      </dsp:nvSpPr>
      <dsp:spPr>
        <a:xfrm>
          <a:off x="7901528" y="224364"/>
          <a:ext cx="1880292" cy="1128175"/>
        </a:xfrm>
        <a:prstGeom prst="roundRect">
          <a:avLst>
            <a:gd name="adj" fmla="val 10000"/>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Removing Outliers</a:t>
          </a:r>
          <a:endParaRPr lang="en-IN" sz="1300" kern="1200" dirty="0"/>
        </a:p>
      </dsp:txBody>
      <dsp:txXfrm>
        <a:off x="7934571" y="257407"/>
        <a:ext cx="1814206" cy="1062089"/>
      </dsp:txXfrm>
    </dsp:sp>
    <dsp:sp modelId="{29DD24E1-AC83-43B4-9C3D-13B7AB43BED0}">
      <dsp:nvSpPr>
        <dsp:cNvPr id="0" name=""/>
        <dsp:cNvSpPr/>
      </dsp:nvSpPr>
      <dsp:spPr>
        <a:xfrm rot="5400000">
          <a:off x="8642363" y="1484160"/>
          <a:ext cx="398621" cy="466312"/>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8701780" y="1518005"/>
        <a:ext cx="279788" cy="279035"/>
      </dsp:txXfrm>
    </dsp:sp>
    <dsp:sp modelId="{874D26E5-CE9B-42AE-97AF-935D99C03F20}">
      <dsp:nvSpPr>
        <dsp:cNvPr id="0" name=""/>
        <dsp:cNvSpPr/>
      </dsp:nvSpPr>
      <dsp:spPr>
        <a:xfrm>
          <a:off x="7901528" y="2104656"/>
          <a:ext cx="1880292" cy="1128175"/>
        </a:xfrm>
        <a:prstGeom prst="roundRect">
          <a:avLst>
            <a:gd name="adj" fmla="val 10000"/>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Univariate Analysis</a:t>
          </a:r>
          <a:endParaRPr lang="en-IN" sz="1300" kern="1200" dirty="0"/>
        </a:p>
      </dsp:txBody>
      <dsp:txXfrm>
        <a:off x="7934571" y="2137699"/>
        <a:ext cx="1814206" cy="1062089"/>
      </dsp:txXfrm>
    </dsp:sp>
    <dsp:sp modelId="{16C153AD-CD18-41DE-9789-BA8CD0930B3F}">
      <dsp:nvSpPr>
        <dsp:cNvPr id="0" name=""/>
        <dsp:cNvSpPr/>
      </dsp:nvSpPr>
      <dsp:spPr>
        <a:xfrm rot="10800000">
          <a:off x="7337440" y="2435588"/>
          <a:ext cx="398621" cy="466312"/>
        </a:xfrm>
        <a:prstGeom prst="righ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457026" y="2528850"/>
        <a:ext cx="279035" cy="279788"/>
      </dsp:txXfrm>
    </dsp:sp>
    <dsp:sp modelId="{1008B5F2-BF0F-48EA-80E7-ED23623F28E3}">
      <dsp:nvSpPr>
        <dsp:cNvPr id="0" name=""/>
        <dsp:cNvSpPr/>
      </dsp:nvSpPr>
      <dsp:spPr>
        <a:xfrm>
          <a:off x="5269118" y="2104656"/>
          <a:ext cx="1880292" cy="1128175"/>
        </a:xfrm>
        <a:prstGeom prst="roundRect">
          <a:avLst>
            <a:gd name="adj" fmla="val 10000"/>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Bivariate Analysis</a:t>
          </a:r>
          <a:endParaRPr lang="en-IN" sz="1300" kern="1200" dirty="0"/>
        </a:p>
      </dsp:txBody>
      <dsp:txXfrm>
        <a:off x="5302161" y="2137699"/>
        <a:ext cx="1814206" cy="1062089"/>
      </dsp:txXfrm>
    </dsp:sp>
    <dsp:sp modelId="{3D29C82F-6903-44C2-8949-F15259EED624}">
      <dsp:nvSpPr>
        <dsp:cNvPr id="0" name=""/>
        <dsp:cNvSpPr/>
      </dsp:nvSpPr>
      <dsp:spPr>
        <a:xfrm rot="10800000">
          <a:off x="4672285" y="2435588"/>
          <a:ext cx="421761" cy="466312"/>
        </a:xfrm>
        <a:prstGeom prst="rightArrow">
          <a:avLst>
            <a:gd name="adj1" fmla="val 60000"/>
            <a:gd name="adj2" fmla="val 50000"/>
          </a:avLst>
        </a:prstGeom>
        <a:solidFill>
          <a:schemeClr val="accent2">
            <a:hueOff val="-1212803"/>
            <a:satOff val="-69940"/>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798813" y="2528850"/>
        <a:ext cx="295233" cy="279788"/>
      </dsp:txXfrm>
    </dsp:sp>
    <dsp:sp modelId="{4A4A0F4A-D45D-4450-BCB0-2838863C8307}">
      <dsp:nvSpPr>
        <dsp:cNvPr id="0" name=""/>
        <dsp:cNvSpPr/>
      </dsp:nvSpPr>
      <dsp:spPr>
        <a:xfrm>
          <a:off x="2593049" y="2104656"/>
          <a:ext cx="1880292" cy="1128175"/>
        </a:xfrm>
        <a:prstGeom prst="roundRect">
          <a:avLst>
            <a:gd name="adj" fmla="val 10000"/>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Multivariate Analysis</a:t>
          </a:r>
          <a:endParaRPr lang="en-IN" sz="1300" kern="1200" dirty="0"/>
        </a:p>
      </dsp:txBody>
      <dsp:txXfrm>
        <a:off x="2626092" y="2137699"/>
        <a:ext cx="1814206" cy="1062089"/>
      </dsp:txXfrm>
    </dsp:sp>
    <dsp:sp modelId="{8FAD5546-0E69-453C-8219-C01E358E821F}">
      <dsp:nvSpPr>
        <dsp:cNvPr id="0" name=""/>
        <dsp:cNvSpPr/>
      </dsp:nvSpPr>
      <dsp:spPr>
        <a:xfrm rot="10800000">
          <a:off x="2061706" y="2435588"/>
          <a:ext cx="375481" cy="466312"/>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174350" y="2528850"/>
        <a:ext cx="262837" cy="279788"/>
      </dsp:txXfrm>
    </dsp:sp>
    <dsp:sp modelId="{C345C750-5AEC-4D80-8E4A-1BFE635C5BCA}">
      <dsp:nvSpPr>
        <dsp:cNvPr id="0" name=""/>
        <dsp:cNvSpPr/>
      </dsp:nvSpPr>
      <dsp:spPr>
        <a:xfrm>
          <a:off x="4300" y="2104656"/>
          <a:ext cx="1880292" cy="1128175"/>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Summary &amp; Suggestions</a:t>
          </a:r>
          <a:endParaRPr lang="en-IN" sz="1300" kern="1200" dirty="0"/>
        </a:p>
      </dsp:txBody>
      <dsp:txXfrm>
        <a:off x="37343" y="2137699"/>
        <a:ext cx="1814206" cy="10620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7B9B-DB01-6821-00F5-C90453E53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B9A68-F1B6-470E-6D76-03BE19D1A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5B149-0265-0C4A-A91D-D1DE09601DD9}"/>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5" name="Footer Placeholder 4">
            <a:extLst>
              <a:ext uri="{FF2B5EF4-FFF2-40B4-BE49-F238E27FC236}">
                <a16:creationId xmlns:a16="http://schemas.microsoft.com/office/drawing/2014/main" id="{AAAF460C-F1FF-DCDE-10F6-6B0E1D8AE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6DE86-524B-ED56-A820-C1125072F0E5}"/>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1095940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1D54-DDEC-0F89-379E-256703380B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E68250-11B8-81B6-5F4D-E2AEC5494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34F8D-6C89-8D66-64A2-99E6A2B5F176}"/>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5" name="Footer Placeholder 4">
            <a:extLst>
              <a:ext uri="{FF2B5EF4-FFF2-40B4-BE49-F238E27FC236}">
                <a16:creationId xmlns:a16="http://schemas.microsoft.com/office/drawing/2014/main" id="{E42E6FB9-9258-8499-FAC5-BDCF105C4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8ABE3-7ACE-755E-8487-94F76A5A42F4}"/>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18897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6342E-4610-7F33-7971-04EA6E1190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C280F-669D-4F27-9BEB-359D619EC0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9C35F-D479-26F8-C732-CEBE559D28FF}"/>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5" name="Footer Placeholder 4">
            <a:extLst>
              <a:ext uri="{FF2B5EF4-FFF2-40B4-BE49-F238E27FC236}">
                <a16:creationId xmlns:a16="http://schemas.microsoft.com/office/drawing/2014/main" id="{6C996071-A3F5-0F48-233F-D03E17E4B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1A342-2CDE-1605-10DA-D7431FE66538}"/>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152090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5E63-B83B-C003-925F-EC8C7629D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81D33-4242-AF92-99B8-C54A50EFC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1992C-EC41-82B9-556F-A77B26D47DC4}"/>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5" name="Footer Placeholder 4">
            <a:extLst>
              <a:ext uri="{FF2B5EF4-FFF2-40B4-BE49-F238E27FC236}">
                <a16:creationId xmlns:a16="http://schemas.microsoft.com/office/drawing/2014/main" id="{A68138C6-D2F4-FF90-72EB-972B4682B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0A0FD-C348-0EE1-96FA-610974F8BD94}"/>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188169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957-9690-5926-C747-52BB8801F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9757AF-599E-4C44-2D5F-7F4C255A1E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7BC76C-EE27-833B-F2CD-9383E53DAD84}"/>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5" name="Footer Placeholder 4">
            <a:extLst>
              <a:ext uri="{FF2B5EF4-FFF2-40B4-BE49-F238E27FC236}">
                <a16:creationId xmlns:a16="http://schemas.microsoft.com/office/drawing/2014/main" id="{5AC8389B-7A74-88DA-6857-4FE8F53C5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6126F-E9E5-A689-0380-7DFA85C45182}"/>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40085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355E-D272-B25C-F5F6-541370DF9E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6ECD5A-F9F4-2764-703C-AEDDE4B03B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E24C54-33FB-6F6D-D28E-AAC633D7DE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42442D-360B-076A-E9C2-0DADE7FDF338}"/>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6" name="Footer Placeholder 5">
            <a:extLst>
              <a:ext uri="{FF2B5EF4-FFF2-40B4-BE49-F238E27FC236}">
                <a16:creationId xmlns:a16="http://schemas.microsoft.com/office/drawing/2014/main" id="{13A58C4A-3B78-22BA-097C-964F91CD4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2FCF0-C4E1-7306-F5E2-B29E1C8F6AAB}"/>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395242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1684-43E3-5DE0-C6B0-251CFD5F01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179B5-A347-D06F-AA7C-A4CB6C384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318ACC-2E91-A325-9E80-B173E875D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C6320-D062-893A-63FE-5E5A31115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1E43D7-8761-A2F7-DBF5-D0AA3AA5A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B96A0D-0B70-E96D-EDE7-7D317D9ED160}"/>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8" name="Footer Placeholder 7">
            <a:extLst>
              <a:ext uri="{FF2B5EF4-FFF2-40B4-BE49-F238E27FC236}">
                <a16:creationId xmlns:a16="http://schemas.microsoft.com/office/drawing/2014/main" id="{FAD9CF6B-CA32-AE6A-D150-C5D6C4709D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3A83A-8C4A-64D3-B195-9A957C978FEB}"/>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142261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B725-6153-AA97-4806-BA01B6EC9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06D65-5FFD-C838-AF11-A4F3AD7209B4}"/>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4" name="Footer Placeholder 3">
            <a:extLst>
              <a:ext uri="{FF2B5EF4-FFF2-40B4-BE49-F238E27FC236}">
                <a16:creationId xmlns:a16="http://schemas.microsoft.com/office/drawing/2014/main" id="{8BF84D8F-6BC2-EA68-134E-99F71A537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E7B1A4-5A3C-DC70-16D2-9097C70E02F2}"/>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147434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8811B-B775-E52D-D35E-E61FFEC95389}"/>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3" name="Footer Placeholder 2">
            <a:extLst>
              <a:ext uri="{FF2B5EF4-FFF2-40B4-BE49-F238E27FC236}">
                <a16:creationId xmlns:a16="http://schemas.microsoft.com/office/drawing/2014/main" id="{FC8FFDAA-FD0B-237B-D3E2-A1BBF15DA4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7A0A9C-1A3E-8EA2-7107-0F66D2811AAB}"/>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358993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E434-22D5-6944-BD69-025659CDD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C6BD92-DE23-9A9F-66E2-62216F453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5873F7-0208-A89B-C5C0-6D74A70C6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F19C0-A1ED-035E-8E52-E80096F2158F}"/>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6" name="Footer Placeholder 5">
            <a:extLst>
              <a:ext uri="{FF2B5EF4-FFF2-40B4-BE49-F238E27FC236}">
                <a16:creationId xmlns:a16="http://schemas.microsoft.com/office/drawing/2014/main" id="{03D0A141-A446-AB17-D808-1DE92DFE4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FF29F-220B-1096-D4A6-F986D6C6EA1B}"/>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75572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265C-9472-F0AA-C259-4DCD15FA7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A08ECB-A481-475D-3CF6-EBF880FD1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26BAF2-80F3-7B6B-35EA-6D8FFB141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A1946-FE0D-0D9E-3566-DEBBAEAB9023}"/>
              </a:ext>
            </a:extLst>
          </p:cNvPr>
          <p:cNvSpPr>
            <a:spLocks noGrp="1"/>
          </p:cNvSpPr>
          <p:nvPr>
            <p:ph type="dt" sz="half" idx="10"/>
          </p:nvPr>
        </p:nvSpPr>
        <p:spPr/>
        <p:txBody>
          <a:bodyPr/>
          <a:lstStyle/>
          <a:p>
            <a:fld id="{51F56B05-DEBA-44D8-90CD-507F76E7F2D6}" type="datetimeFigureOut">
              <a:rPr lang="en-US" smtClean="0"/>
              <a:t>9/6/2023</a:t>
            </a:fld>
            <a:endParaRPr lang="en-US"/>
          </a:p>
        </p:txBody>
      </p:sp>
      <p:sp>
        <p:nvSpPr>
          <p:cNvPr id="6" name="Footer Placeholder 5">
            <a:extLst>
              <a:ext uri="{FF2B5EF4-FFF2-40B4-BE49-F238E27FC236}">
                <a16:creationId xmlns:a16="http://schemas.microsoft.com/office/drawing/2014/main" id="{8E5E7D48-730E-CDEB-FFF9-3B25B6271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1CAE2-527F-D226-16C9-A7DF2B6869DB}"/>
              </a:ext>
            </a:extLst>
          </p:cNvPr>
          <p:cNvSpPr>
            <a:spLocks noGrp="1"/>
          </p:cNvSpPr>
          <p:nvPr>
            <p:ph type="sldNum" sz="quarter" idx="12"/>
          </p:nvPr>
        </p:nvSpPr>
        <p:spPr/>
        <p:txBody>
          <a:bodyPr/>
          <a:lstStyle/>
          <a:p>
            <a:fld id="{76885532-1D77-482B-A228-A0E7A67B557F}" type="slidenum">
              <a:rPr lang="en-US" smtClean="0"/>
              <a:t>‹#›</a:t>
            </a:fld>
            <a:endParaRPr lang="en-US"/>
          </a:p>
        </p:txBody>
      </p:sp>
    </p:spTree>
    <p:extLst>
      <p:ext uri="{BB962C8B-B14F-4D97-AF65-F5344CB8AC3E}">
        <p14:creationId xmlns:p14="http://schemas.microsoft.com/office/powerpoint/2010/main" val="310889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391A3-7DA9-968A-FCA7-905171D69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E7044-EAFD-A737-E529-03D4358531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F9973-7E0F-8031-9BD0-864892FA4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56B05-DEBA-44D8-90CD-507F76E7F2D6}" type="datetimeFigureOut">
              <a:rPr lang="en-US" smtClean="0"/>
              <a:t>9/6/2023</a:t>
            </a:fld>
            <a:endParaRPr lang="en-US"/>
          </a:p>
        </p:txBody>
      </p:sp>
      <p:sp>
        <p:nvSpPr>
          <p:cNvPr id="5" name="Footer Placeholder 4">
            <a:extLst>
              <a:ext uri="{FF2B5EF4-FFF2-40B4-BE49-F238E27FC236}">
                <a16:creationId xmlns:a16="http://schemas.microsoft.com/office/drawing/2014/main" id="{B069F2BC-7DB6-831F-6DC2-3C1CAC52F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2A648-5AA2-52A5-703D-EAF492C20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85532-1D77-482B-A228-A0E7A67B557F}" type="slidenum">
              <a:rPr lang="en-US" smtClean="0"/>
              <a:t>‹#›</a:t>
            </a:fld>
            <a:endParaRPr lang="en-US"/>
          </a:p>
        </p:txBody>
      </p:sp>
      <p:sp>
        <p:nvSpPr>
          <p:cNvPr id="8" name="TextBox 7">
            <a:extLst>
              <a:ext uri="{FF2B5EF4-FFF2-40B4-BE49-F238E27FC236}">
                <a16:creationId xmlns:a16="http://schemas.microsoft.com/office/drawing/2014/main" id="{453A289A-5856-FA4C-4265-67791457BDCC}"/>
              </a:ext>
            </a:extLst>
          </p:cNvPr>
          <p:cNvSpPr txBox="1"/>
          <p:nvPr userDrawn="1">
            <p:extLst>
              <p:ext uri="{1162E1C5-73C7-4A58-AE30-91384D911F3F}">
                <p184:classification xmlns:p184="http://schemas.microsoft.com/office/powerpoint/2018/4/main" val="ftr"/>
              </p:ext>
            </p:extLst>
          </p:nvPr>
        </p:nvSpPr>
        <p:spPr>
          <a:xfrm>
            <a:off x="5258562" y="6720840"/>
            <a:ext cx="1700213" cy="137160"/>
          </a:xfrm>
          <a:prstGeom prst="rect">
            <a:avLst/>
          </a:prstGeom>
        </p:spPr>
        <p:txBody>
          <a:bodyPr horzOverflow="overflow" lIns="0" tIns="0" rIns="0" bIns="0">
            <a:spAutoFit/>
          </a:bodyPr>
          <a:lstStyle/>
          <a:p>
            <a:pPr algn="l"/>
            <a:r>
              <a:rPr lang="en-US" sz="900">
                <a:solidFill>
                  <a:srgbClr val="000000"/>
                </a:solidFill>
                <a:latin typeface="Calibri" panose="020F0502020204030204" pitchFamily="34" charset="0"/>
                <a:cs typeface="Calibri" panose="020F0502020204030204" pitchFamily="34" charset="0"/>
              </a:rPr>
              <a:t>Information Classification: GENERAL</a:t>
            </a:r>
          </a:p>
        </p:txBody>
      </p:sp>
    </p:spTree>
    <p:extLst>
      <p:ext uri="{BB962C8B-B14F-4D97-AF65-F5344CB8AC3E}">
        <p14:creationId xmlns:p14="http://schemas.microsoft.com/office/powerpoint/2010/main" val="2693758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C73EB8-BA26-50CE-D1FE-7111CF4902EB}"/>
              </a:ext>
            </a:extLst>
          </p:cNvPr>
          <p:cNvSpPr>
            <a:spLocks noGrp="1"/>
          </p:cNvSpPr>
          <p:nvPr>
            <p:ph type="ctrTitle"/>
          </p:nvPr>
        </p:nvSpPr>
        <p:spPr>
          <a:xfrm>
            <a:off x="4038600" y="1939159"/>
            <a:ext cx="7644627" cy="2751086"/>
          </a:xfrm>
        </p:spPr>
        <p:txBody>
          <a:bodyPr>
            <a:normAutofit/>
          </a:bodyPr>
          <a:lstStyle/>
          <a:p>
            <a:pPr algn="r"/>
            <a:r>
              <a:rPr lang="en-US" b="1" dirty="0"/>
              <a:t>Lending Club Case Study</a:t>
            </a:r>
          </a:p>
        </p:txBody>
      </p:sp>
      <p:sp>
        <p:nvSpPr>
          <p:cNvPr id="3" name="Subtitle 2">
            <a:extLst>
              <a:ext uri="{FF2B5EF4-FFF2-40B4-BE49-F238E27FC236}">
                <a16:creationId xmlns:a16="http://schemas.microsoft.com/office/drawing/2014/main" id="{CCAF271E-997D-08E4-7A61-565559C2BB6A}"/>
              </a:ext>
            </a:extLst>
          </p:cNvPr>
          <p:cNvSpPr>
            <a:spLocks noGrp="1"/>
          </p:cNvSpPr>
          <p:nvPr>
            <p:ph type="subTitle" idx="1"/>
          </p:nvPr>
        </p:nvSpPr>
        <p:spPr>
          <a:xfrm>
            <a:off x="4038600" y="4782320"/>
            <a:ext cx="7644627" cy="1329443"/>
          </a:xfrm>
        </p:spPr>
        <p:txBody>
          <a:bodyPr>
            <a:normAutofit/>
          </a:bodyPr>
          <a:lstStyle/>
          <a:p>
            <a:pPr algn="r"/>
            <a:r>
              <a:rPr lang="en-US" sz="1800" dirty="0"/>
              <a:t>Submitted by:</a:t>
            </a:r>
          </a:p>
          <a:p>
            <a:pPr algn="r"/>
            <a:r>
              <a:rPr lang="en-US" sz="1800" dirty="0" err="1"/>
              <a:t>Garvit</a:t>
            </a:r>
            <a:r>
              <a:rPr lang="en-US" sz="1800" dirty="0"/>
              <a:t> </a:t>
            </a:r>
            <a:r>
              <a:rPr lang="en-US" sz="1800" dirty="0" err="1"/>
              <a:t>Minocha</a:t>
            </a:r>
            <a:r>
              <a:rPr lang="en-US" sz="1800" dirty="0"/>
              <a:t> (Group Facilitator)</a:t>
            </a:r>
          </a:p>
          <a:p>
            <a:pPr algn="r"/>
            <a:r>
              <a:rPr lang="en-US" sz="1800" dirty="0"/>
              <a:t>Shivendu Sharma</a:t>
            </a:r>
          </a:p>
        </p:txBody>
      </p:sp>
    </p:spTree>
    <p:extLst>
      <p:ext uri="{BB962C8B-B14F-4D97-AF65-F5344CB8AC3E}">
        <p14:creationId xmlns:p14="http://schemas.microsoft.com/office/powerpoint/2010/main" val="320176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118747" y="365126"/>
            <a:ext cx="11235053" cy="463549"/>
          </a:xfrm>
        </p:spPr>
        <p:txBody>
          <a:bodyPr>
            <a:normAutofit fontScale="90000"/>
          </a:bodyPr>
          <a:lstStyle/>
          <a:p>
            <a:pPr algn="ctr"/>
            <a:r>
              <a:rPr lang="en-US" b="1" dirty="0"/>
              <a:t>Interest Rate Analysis</a:t>
            </a:r>
          </a:p>
        </p:txBody>
      </p:sp>
      <p:sp>
        <p:nvSpPr>
          <p:cNvPr id="6" name="TextBox 5">
            <a:extLst>
              <a:ext uri="{FF2B5EF4-FFF2-40B4-BE49-F238E27FC236}">
                <a16:creationId xmlns:a16="http://schemas.microsoft.com/office/drawing/2014/main" id="{621BE148-BE19-65F2-785D-6C0A3A25F645}"/>
              </a:ext>
            </a:extLst>
          </p:cNvPr>
          <p:cNvSpPr txBox="1"/>
          <p:nvPr/>
        </p:nvSpPr>
        <p:spPr>
          <a:xfrm>
            <a:off x="6699482" y="1079844"/>
            <a:ext cx="4368568" cy="2046714"/>
          </a:xfrm>
          <a:prstGeom prst="rect">
            <a:avLst/>
          </a:prstGeom>
          <a:noFill/>
        </p:spPr>
        <p:txBody>
          <a:bodyPr wrap="square">
            <a:spAutoFit/>
          </a:bodyPr>
          <a:lstStyle/>
          <a:p>
            <a:r>
              <a:rPr lang="en-US" sz="1800" b="1" dirty="0"/>
              <a:t>Loan Amount v/s Interest Rate:</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550" dirty="0"/>
              <a:t>It is clear that interest rate is increasing with loan amount increase(positive correlation).</a:t>
            </a:r>
          </a:p>
          <a:p>
            <a:pPr marL="285750" indent="-285750">
              <a:buFont typeface="Wingdings" panose="05000000000000000000" pitchFamily="2" charset="2"/>
              <a:buChar char="v"/>
            </a:pPr>
            <a:r>
              <a:rPr lang="en-US" sz="1550" dirty="0"/>
              <a:t>probably when loan amount is more it is taken for longer loan term, we saw earlier that longer the loan term more the interest rate(positive correlation).</a:t>
            </a:r>
            <a:endParaRPr lang="en-IN" sz="1550" dirty="0"/>
          </a:p>
        </p:txBody>
      </p:sp>
      <p:sp>
        <p:nvSpPr>
          <p:cNvPr id="12" name="TextBox 11">
            <a:extLst>
              <a:ext uri="{FF2B5EF4-FFF2-40B4-BE49-F238E27FC236}">
                <a16:creationId xmlns:a16="http://schemas.microsoft.com/office/drawing/2014/main" id="{BD0AF37F-AF58-3BDB-B9DF-302296CB80C2}"/>
              </a:ext>
            </a:extLst>
          </p:cNvPr>
          <p:cNvSpPr txBox="1"/>
          <p:nvPr/>
        </p:nvSpPr>
        <p:spPr>
          <a:xfrm>
            <a:off x="285749" y="4436163"/>
            <a:ext cx="4423753" cy="1908215"/>
          </a:xfrm>
          <a:prstGeom prst="rect">
            <a:avLst/>
          </a:prstGeom>
          <a:noFill/>
        </p:spPr>
        <p:txBody>
          <a:bodyPr wrap="square">
            <a:spAutoFit/>
          </a:bodyPr>
          <a:lstStyle/>
          <a:p>
            <a:r>
              <a:rPr lang="en-IN" b="1" dirty="0"/>
              <a:t>Debt to Income (DTI) v/s Interest Rate:</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US" sz="1600" dirty="0"/>
              <a:t>If your DTI is low enough you may get a lower interest rate.</a:t>
            </a:r>
          </a:p>
          <a:p>
            <a:pPr marL="285750" indent="-285750">
              <a:buFont typeface="Wingdings" panose="05000000000000000000" pitchFamily="2" charset="2"/>
              <a:buChar char="v"/>
            </a:pPr>
            <a:r>
              <a:rPr lang="en-US" sz="1600" dirty="0"/>
              <a:t>Plot shows no significant variation but there is a slight increase in interest rate with increase in DTI(positive correlation).</a:t>
            </a:r>
            <a:endParaRPr lang="en-IN" sz="1600" dirty="0"/>
          </a:p>
        </p:txBody>
      </p:sp>
      <p:pic>
        <p:nvPicPr>
          <p:cNvPr id="5" name="Picture 4">
            <a:extLst>
              <a:ext uri="{FF2B5EF4-FFF2-40B4-BE49-F238E27FC236}">
                <a16:creationId xmlns:a16="http://schemas.microsoft.com/office/drawing/2014/main" id="{C45BDB4D-931E-122C-0413-E0C0B4D94C60}"/>
              </a:ext>
            </a:extLst>
          </p:cNvPr>
          <p:cNvPicPr>
            <a:picLocks noChangeAspect="1"/>
          </p:cNvPicPr>
          <p:nvPr/>
        </p:nvPicPr>
        <p:blipFill>
          <a:blip r:embed="rId2"/>
          <a:stretch>
            <a:fillRect/>
          </a:stretch>
        </p:blipFill>
        <p:spPr>
          <a:xfrm>
            <a:off x="196658" y="1119493"/>
            <a:ext cx="6023708" cy="3065500"/>
          </a:xfrm>
          <a:prstGeom prst="rect">
            <a:avLst/>
          </a:prstGeom>
          <a:ln>
            <a:solidFill>
              <a:schemeClr val="tx1"/>
            </a:solidFill>
          </a:ln>
        </p:spPr>
      </p:pic>
      <p:pic>
        <p:nvPicPr>
          <p:cNvPr id="8" name="Picture 7">
            <a:extLst>
              <a:ext uri="{FF2B5EF4-FFF2-40B4-BE49-F238E27FC236}">
                <a16:creationId xmlns:a16="http://schemas.microsoft.com/office/drawing/2014/main" id="{E922E18E-6E8F-A547-55F9-53BD9299DF0D}"/>
              </a:ext>
            </a:extLst>
          </p:cNvPr>
          <p:cNvPicPr>
            <a:picLocks noChangeAspect="1"/>
          </p:cNvPicPr>
          <p:nvPr/>
        </p:nvPicPr>
        <p:blipFill>
          <a:blip r:embed="rId3"/>
          <a:stretch>
            <a:fillRect/>
          </a:stretch>
        </p:blipFill>
        <p:spPr>
          <a:xfrm>
            <a:off x="6305550" y="3253088"/>
            <a:ext cx="5689792" cy="3427411"/>
          </a:xfrm>
          <a:prstGeom prst="rect">
            <a:avLst/>
          </a:prstGeom>
          <a:ln>
            <a:solidFill>
              <a:schemeClr val="tx1"/>
            </a:solidFill>
          </a:ln>
        </p:spPr>
      </p:pic>
    </p:spTree>
    <p:extLst>
      <p:ext uri="{BB962C8B-B14F-4D97-AF65-F5344CB8AC3E}">
        <p14:creationId xmlns:p14="http://schemas.microsoft.com/office/powerpoint/2010/main" val="50935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118747" y="365127"/>
            <a:ext cx="11235053" cy="369744"/>
          </a:xfrm>
        </p:spPr>
        <p:txBody>
          <a:bodyPr>
            <a:normAutofit fontScale="90000"/>
          </a:bodyPr>
          <a:lstStyle/>
          <a:p>
            <a:pPr algn="ctr"/>
            <a:r>
              <a:rPr lang="en-US" b="1" dirty="0"/>
              <a:t>Annual Income Analysis</a:t>
            </a:r>
          </a:p>
        </p:txBody>
      </p:sp>
      <p:sp>
        <p:nvSpPr>
          <p:cNvPr id="6" name="TextBox 5">
            <a:extLst>
              <a:ext uri="{FF2B5EF4-FFF2-40B4-BE49-F238E27FC236}">
                <a16:creationId xmlns:a16="http://schemas.microsoft.com/office/drawing/2014/main" id="{621BE148-BE19-65F2-785D-6C0A3A25F645}"/>
              </a:ext>
            </a:extLst>
          </p:cNvPr>
          <p:cNvSpPr txBox="1"/>
          <p:nvPr/>
        </p:nvSpPr>
        <p:spPr>
          <a:xfrm>
            <a:off x="6642332" y="965106"/>
            <a:ext cx="4921018" cy="1815882"/>
          </a:xfrm>
          <a:prstGeom prst="rect">
            <a:avLst/>
          </a:prstGeom>
          <a:noFill/>
        </p:spPr>
        <p:txBody>
          <a:bodyPr wrap="square">
            <a:spAutoFit/>
          </a:bodyPr>
          <a:lstStyle/>
          <a:p>
            <a:r>
              <a:rPr lang="en-US" sz="1600" b="1" dirty="0"/>
              <a:t>Loan Amount Recovered v/s Annual Income:</a:t>
            </a:r>
          </a:p>
          <a:p>
            <a:endParaRPr lang="en-US" sz="1600" b="1" dirty="0"/>
          </a:p>
          <a:p>
            <a:pPr marL="285750" indent="-285750">
              <a:buFont typeface="Wingdings" panose="05000000000000000000" pitchFamily="2" charset="2"/>
              <a:buChar char="v"/>
            </a:pPr>
            <a:r>
              <a:rPr lang="en-US" sz="1600" dirty="0"/>
              <a:t>Higher percentage of loan amount is recovered when annual income is high.</a:t>
            </a:r>
          </a:p>
          <a:p>
            <a:pPr marL="285750" indent="-285750">
              <a:buFont typeface="Wingdings" panose="05000000000000000000" pitchFamily="2" charset="2"/>
              <a:buChar char="v"/>
            </a:pPr>
            <a:r>
              <a:rPr lang="en-US" sz="1600" dirty="0"/>
              <a:t>Plot shows no significant variation but there is slight increase in recovery percentage with increase in annual income.</a:t>
            </a:r>
            <a:endParaRPr lang="en-IN" sz="1600" dirty="0"/>
          </a:p>
        </p:txBody>
      </p:sp>
      <p:sp>
        <p:nvSpPr>
          <p:cNvPr id="12" name="TextBox 11">
            <a:extLst>
              <a:ext uri="{FF2B5EF4-FFF2-40B4-BE49-F238E27FC236}">
                <a16:creationId xmlns:a16="http://schemas.microsoft.com/office/drawing/2014/main" id="{BD0AF37F-AF58-3BDB-B9DF-302296CB80C2}"/>
              </a:ext>
            </a:extLst>
          </p:cNvPr>
          <p:cNvSpPr txBox="1"/>
          <p:nvPr/>
        </p:nvSpPr>
        <p:spPr>
          <a:xfrm>
            <a:off x="285749" y="4436163"/>
            <a:ext cx="5562948" cy="1569660"/>
          </a:xfrm>
          <a:prstGeom prst="rect">
            <a:avLst/>
          </a:prstGeom>
          <a:noFill/>
        </p:spPr>
        <p:txBody>
          <a:bodyPr wrap="square">
            <a:spAutoFit/>
          </a:bodyPr>
          <a:lstStyle/>
          <a:p>
            <a:r>
              <a:rPr lang="en-IN" sz="1600" b="1" dirty="0"/>
              <a:t>Grade v/s </a:t>
            </a:r>
            <a:r>
              <a:rPr lang="en-US" sz="1600" b="1" dirty="0"/>
              <a:t>Applicant’s Annual Income:</a:t>
            </a:r>
          </a:p>
          <a:p>
            <a:endParaRPr lang="en-US" sz="1600" b="1" dirty="0"/>
          </a:p>
          <a:p>
            <a:pPr marL="285750" indent="-285750">
              <a:buFont typeface="Wingdings" panose="05000000000000000000" pitchFamily="2" charset="2"/>
              <a:buChar char="v"/>
            </a:pPr>
            <a:r>
              <a:rPr lang="en-IN" sz="1600" dirty="0"/>
              <a:t>From this we can conclude that the ones getting charged off for delayed or no repayment of loan have lower annual incomes than the ones who have fully paid for each and every grade (i.e. at same interest range).</a:t>
            </a:r>
          </a:p>
        </p:txBody>
      </p:sp>
      <p:pic>
        <p:nvPicPr>
          <p:cNvPr id="4" name="Picture 3">
            <a:extLst>
              <a:ext uri="{FF2B5EF4-FFF2-40B4-BE49-F238E27FC236}">
                <a16:creationId xmlns:a16="http://schemas.microsoft.com/office/drawing/2014/main" id="{394BFCB8-9BEB-5FB9-7A1A-9141A3416C5F}"/>
              </a:ext>
            </a:extLst>
          </p:cNvPr>
          <p:cNvPicPr>
            <a:picLocks noChangeAspect="1"/>
          </p:cNvPicPr>
          <p:nvPr/>
        </p:nvPicPr>
        <p:blipFill>
          <a:blip r:embed="rId2"/>
          <a:stretch>
            <a:fillRect/>
          </a:stretch>
        </p:blipFill>
        <p:spPr>
          <a:xfrm>
            <a:off x="285749" y="815233"/>
            <a:ext cx="5974654" cy="3109068"/>
          </a:xfrm>
          <a:prstGeom prst="rect">
            <a:avLst/>
          </a:prstGeom>
          <a:ln>
            <a:solidFill>
              <a:schemeClr val="tx1"/>
            </a:solidFill>
          </a:ln>
        </p:spPr>
      </p:pic>
      <p:pic>
        <p:nvPicPr>
          <p:cNvPr id="9" name="Picture 8">
            <a:extLst>
              <a:ext uri="{FF2B5EF4-FFF2-40B4-BE49-F238E27FC236}">
                <a16:creationId xmlns:a16="http://schemas.microsoft.com/office/drawing/2014/main" id="{0A7AED41-40C1-4265-E59F-E06910B50DD5}"/>
              </a:ext>
            </a:extLst>
          </p:cNvPr>
          <p:cNvPicPr>
            <a:picLocks noChangeAspect="1"/>
          </p:cNvPicPr>
          <p:nvPr/>
        </p:nvPicPr>
        <p:blipFill>
          <a:blip r:embed="rId3"/>
          <a:stretch>
            <a:fillRect/>
          </a:stretch>
        </p:blipFill>
        <p:spPr>
          <a:xfrm>
            <a:off x="6343304" y="3257444"/>
            <a:ext cx="5698466" cy="3509224"/>
          </a:xfrm>
          <a:prstGeom prst="rect">
            <a:avLst/>
          </a:prstGeom>
          <a:ln>
            <a:solidFill>
              <a:schemeClr val="tx1"/>
            </a:solidFill>
          </a:ln>
        </p:spPr>
      </p:pic>
    </p:spTree>
    <p:extLst>
      <p:ext uri="{BB962C8B-B14F-4D97-AF65-F5344CB8AC3E}">
        <p14:creationId xmlns:p14="http://schemas.microsoft.com/office/powerpoint/2010/main" val="45981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0008-94ED-686B-6DF8-C814BCD0E97D}"/>
              </a:ext>
            </a:extLst>
          </p:cNvPr>
          <p:cNvSpPr>
            <a:spLocks noGrp="1"/>
          </p:cNvSpPr>
          <p:nvPr>
            <p:ph type="title"/>
          </p:nvPr>
        </p:nvSpPr>
        <p:spPr>
          <a:xfrm>
            <a:off x="838200" y="365125"/>
            <a:ext cx="10515600" cy="663575"/>
          </a:xfrm>
        </p:spPr>
        <p:txBody>
          <a:bodyPr>
            <a:normAutofit fontScale="90000"/>
          </a:bodyPr>
          <a:lstStyle/>
          <a:p>
            <a:r>
              <a:rPr lang="en-US" b="1" dirty="0"/>
              <a:t>Summary &amp; Suggestions		</a:t>
            </a:r>
          </a:p>
        </p:txBody>
      </p:sp>
      <p:sp>
        <p:nvSpPr>
          <p:cNvPr id="3" name="Content Placeholder 2">
            <a:extLst>
              <a:ext uri="{FF2B5EF4-FFF2-40B4-BE49-F238E27FC236}">
                <a16:creationId xmlns:a16="http://schemas.microsoft.com/office/drawing/2014/main" id="{8C14E8F3-DCDA-DF17-FB85-ED4A009BFFD9}"/>
              </a:ext>
            </a:extLst>
          </p:cNvPr>
          <p:cNvSpPr>
            <a:spLocks noGrp="1"/>
          </p:cNvSpPr>
          <p:nvPr>
            <p:ph idx="1"/>
          </p:nvPr>
        </p:nvSpPr>
        <p:spPr>
          <a:xfrm>
            <a:off x="838200" y="1333500"/>
            <a:ext cx="10515600" cy="4843463"/>
          </a:xfrm>
        </p:spPr>
        <p:txBody>
          <a:bodyPr>
            <a:normAutofit/>
          </a:bodyPr>
          <a:lstStyle/>
          <a:p>
            <a:pPr marL="0" indent="0">
              <a:buNone/>
            </a:pPr>
            <a:r>
              <a:rPr lang="en-US" sz="2000" b="1" dirty="0"/>
              <a:t>Below is a summary of conclusions done on the basis of dataset variables:</a:t>
            </a:r>
          </a:p>
          <a:p>
            <a:pPr>
              <a:buFont typeface="Wingdings" panose="05000000000000000000" pitchFamily="2" charset="2"/>
              <a:buChar char="v"/>
            </a:pPr>
            <a:r>
              <a:rPr lang="en-US" sz="1800" dirty="0"/>
              <a:t>Small Business Applicants have higher chances of getting charged off.    </a:t>
            </a:r>
          </a:p>
          <a:p>
            <a:pPr>
              <a:buFont typeface="Wingdings" panose="05000000000000000000" pitchFamily="2" charset="2"/>
              <a:buChar char="v"/>
            </a:pPr>
            <a:r>
              <a:rPr lang="en-US" sz="1800" dirty="0"/>
              <a:t>Charged off proportion increases with grades moving from “A” towards “G”(high chances of default in F&amp;G categories).</a:t>
            </a:r>
          </a:p>
          <a:p>
            <a:pPr>
              <a:buFont typeface="Wingdings" panose="05000000000000000000" pitchFamily="2" charset="2"/>
              <a:buChar char="v"/>
            </a:pPr>
            <a:r>
              <a:rPr lang="en-US" sz="1800" dirty="0"/>
              <a:t>Charged off proportion increases as Interest Rate Increases.</a:t>
            </a:r>
          </a:p>
          <a:p>
            <a:pPr>
              <a:buFont typeface="Wingdings" panose="05000000000000000000" pitchFamily="2" charset="2"/>
              <a:buChar char="v"/>
            </a:pPr>
            <a:r>
              <a:rPr lang="en-US" sz="1800" dirty="0"/>
              <a:t>Higher the public bankruptcy record greater the charged-off proportion.		</a:t>
            </a:r>
          </a:p>
          <a:p>
            <a:pPr>
              <a:buFont typeface="Wingdings" panose="05000000000000000000" pitchFamily="2" charset="2"/>
              <a:buChar char="v"/>
            </a:pPr>
            <a:r>
              <a:rPr lang="en-US" sz="1800" dirty="0"/>
              <a:t>The loan amounts are bigger on average for small business purpose among all purposes of Loan.</a:t>
            </a:r>
          </a:p>
          <a:p>
            <a:pPr>
              <a:buFont typeface="Wingdings" panose="05000000000000000000" pitchFamily="2" charset="2"/>
              <a:buChar char="v"/>
            </a:pPr>
            <a:r>
              <a:rPr lang="en-US" sz="1800" dirty="0"/>
              <a:t>Those who already have Derogatory Public Records have higher chances of charged off than others.</a:t>
            </a:r>
          </a:p>
          <a:p>
            <a:pPr>
              <a:buFont typeface="Wingdings" panose="05000000000000000000" pitchFamily="2" charset="2"/>
              <a:buChar char="v"/>
            </a:pPr>
            <a:r>
              <a:rPr lang="en-US" sz="1800" dirty="0"/>
              <a:t>Average interest rate is considerably higher for 60 months loan term than 36 months.</a:t>
            </a:r>
          </a:p>
          <a:p>
            <a:pPr>
              <a:buFont typeface="Wingdings" panose="05000000000000000000" pitchFamily="2" charset="2"/>
              <a:buChar char="v"/>
            </a:pPr>
            <a:r>
              <a:rPr lang="en-IN" sz="1800" dirty="0"/>
              <a:t>The ones getting charged off have lower annual incomes than the ones who have fully paid the loans liability for each and every grade</a:t>
            </a:r>
            <a:endParaRPr lang="en-US" sz="1800" dirty="0"/>
          </a:p>
          <a:p>
            <a:pPr marL="0" indent="0">
              <a:buNone/>
            </a:pPr>
            <a:endParaRPr lang="en-US" sz="1600" dirty="0"/>
          </a:p>
        </p:txBody>
      </p:sp>
    </p:spTree>
    <p:extLst>
      <p:ext uri="{BB962C8B-B14F-4D97-AF65-F5344CB8AC3E}">
        <p14:creationId xmlns:p14="http://schemas.microsoft.com/office/powerpoint/2010/main" val="18691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C020-50F2-4728-8DC2-2C0C2BBAD7F9}"/>
              </a:ext>
            </a:extLst>
          </p:cNvPr>
          <p:cNvSpPr>
            <a:spLocks noGrp="1"/>
          </p:cNvSpPr>
          <p:nvPr>
            <p:ph type="title"/>
          </p:nvPr>
        </p:nvSpPr>
        <p:spPr>
          <a:xfrm>
            <a:off x="838200" y="365125"/>
            <a:ext cx="10515600" cy="815975"/>
          </a:xfrm>
        </p:spPr>
        <p:txBody>
          <a:bodyPr>
            <a:normAutofit/>
          </a:bodyPr>
          <a:lstStyle/>
          <a:p>
            <a:r>
              <a:rPr lang="en-US" sz="4000" b="1" dirty="0"/>
              <a:t>Suggestions to Lending Club</a:t>
            </a:r>
          </a:p>
        </p:txBody>
      </p:sp>
      <p:sp>
        <p:nvSpPr>
          <p:cNvPr id="3" name="Content Placeholder 2">
            <a:extLst>
              <a:ext uri="{FF2B5EF4-FFF2-40B4-BE49-F238E27FC236}">
                <a16:creationId xmlns:a16="http://schemas.microsoft.com/office/drawing/2014/main" id="{0A1D1D22-2889-25D9-66CE-4B3AA8824AD4}"/>
              </a:ext>
            </a:extLst>
          </p:cNvPr>
          <p:cNvSpPr>
            <a:spLocks noGrp="1"/>
          </p:cNvSpPr>
          <p:nvPr>
            <p:ph idx="1"/>
          </p:nvPr>
        </p:nvSpPr>
        <p:spPr>
          <a:xfrm>
            <a:off x="838200" y="1247775"/>
            <a:ext cx="10515600" cy="4929188"/>
          </a:xfrm>
        </p:spPr>
        <p:txBody>
          <a:bodyPr>
            <a:normAutofit lnSpcReduction="10000"/>
          </a:bodyPr>
          <a:lstStyle/>
          <a:p>
            <a:pPr marL="0" indent="0">
              <a:buNone/>
            </a:pPr>
            <a:endParaRPr lang="en-US" sz="2000" b="1" dirty="0"/>
          </a:p>
          <a:p>
            <a:pPr marL="0" indent="0">
              <a:buNone/>
            </a:pPr>
            <a:r>
              <a:rPr lang="en-US" sz="2000" b="1" dirty="0"/>
              <a:t>Suggestions or check points for identifying possible Defaulters</a:t>
            </a:r>
          </a:p>
          <a:p>
            <a:pPr marL="0" indent="0">
              <a:buNone/>
            </a:pPr>
            <a:endParaRPr lang="en-US" sz="2000" dirty="0"/>
          </a:p>
          <a:p>
            <a:pPr>
              <a:buFont typeface="Wingdings" panose="05000000000000000000" pitchFamily="2" charset="2"/>
              <a:buChar char="v"/>
            </a:pPr>
            <a:r>
              <a:rPr lang="en-US" sz="1800" dirty="0"/>
              <a:t>Loans for Small Business(Loan Purpose) Applicants should be checked properly.</a:t>
            </a:r>
          </a:p>
          <a:p>
            <a:pPr>
              <a:buFont typeface="Wingdings" panose="05000000000000000000" pitchFamily="2" charset="2"/>
              <a:buChar char="v"/>
            </a:pPr>
            <a:r>
              <a:rPr lang="en-US" sz="1800" dirty="0"/>
              <a:t>Loan approval should be avoided for those who already have Derogatory Public Records.</a:t>
            </a:r>
          </a:p>
          <a:p>
            <a:pPr>
              <a:buFont typeface="Wingdings" panose="05000000000000000000" pitchFamily="2" charset="2"/>
              <a:buChar char="v"/>
            </a:pPr>
            <a:r>
              <a:rPr lang="en-US" sz="1800" dirty="0"/>
              <a:t>Loan approval should be avoided for those who already have Public Bankruptcy Records.</a:t>
            </a:r>
          </a:p>
          <a:p>
            <a:pPr>
              <a:buFont typeface="Wingdings" panose="05000000000000000000" pitchFamily="2" charset="2"/>
              <a:buChar char="v"/>
            </a:pPr>
            <a:r>
              <a:rPr lang="en-US" sz="1800" dirty="0"/>
              <a:t>Loan approval for Low quality loans should be avoided or given for smaller loan repayment term.</a:t>
            </a:r>
          </a:p>
          <a:p>
            <a:pPr>
              <a:buFont typeface="Wingdings" panose="05000000000000000000" pitchFamily="2" charset="2"/>
              <a:buChar char="v"/>
            </a:pPr>
            <a:r>
              <a:rPr lang="en-US" sz="1800" dirty="0"/>
              <a:t>Lower annual income applicants should be avoided for big loan amounts with higher interest Rates.</a:t>
            </a:r>
          </a:p>
          <a:p>
            <a:pPr>
              <a:buFont typeface="Wingdings" panose="05000000000000000000" pitchFamily="2" charset="2"/>
              <a:buChar char="v"/>
            </a:pPr>
            <a:r>
              <a:rPr lang="en-US" sz="1800" dirty="0"/>
              <a:t>Loan approval should be avoided for applicants who don’t have a source of income or adequate income against the loan amount applied for.</a:t>
            </a:r>
          </a:p>
          <a:p>
            <a:pPr>
              <a:buFont typeface="Wingdings" panose="05000000000000000000" pitchFamily="2" charset="2"/>
              <a:buChar char="v"/>
            </a:pPr>
            <a:r>
              <a:rPr lang="en-US" sz="1800" dirty="0"/>
              <a:t>Loan approved for people who wish to have a long repayment term should be scrutinized from time to time as long repay term also indicates applicant’s inclination to have EMIs of lower amount or some kind of collateral should be kept in such cases.</a:t>
            </a:r>
          </a:p>
          <a:p>
            <a:pPr>
              <a:buFont typeface="Wingdings" panose="05000000000000000000" pitchFamily="2" charset="2"/>
              <a:buChar char="v"/>
            </a:pPr>
            <a:r>
              <a:rPr lang="en-US" sz="1800" dirty="0"/>
              <a:t>Loans with high amount should be avoided for applicants who don’t have significant work experience as it affects their compensation, eventually impacting their liability to lender. </a:t>
            </a:r>
          </a:p>
          <a:p>
            <a:endParaRPr lang="en-US" dirty="0"/>
          </a:p>
        </p:txBody>
      </p:sp>
    </p:spTree>
    <p:extLst>
      <p:ext uri="{BB962C8B-B14F-4D97-AF65-F5344CB8AC3E}">
        <p14:creationId xmlns:p14="http://schemas.microsoft.com/office/powerpoint/2010/main" val="139968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628650" y="365125"/>
            <a:ext cx="10725150" cy="1325563"/>
          </a:xfrm>
        </p:spPr>
        <p:txBody>
          <a:bodyPr/>
          <a:lstStyle/>
          <a:p>
            <a:r>
              <a:rPr lang="en-US" b="1" dirty="0"/>
              <a:t>Business Problem Statement</a:t>
            </a:r>
          </a:p>
        </p:txBody>
      </p:sp>
      <p:sp>
        <p:nvSpPr>
          <p:cNvPr id="3" name="Content Placeholder 2">
            <a:extLst>
              <a:ext uri="{FF2B5EF4-FFF2-40B4-BE49-F238E27FC236}">
                <a16:creationId xmlns:a16="http://schemas.microsoft.com/office/drawing/2014/main" id="{6734225A-1DD9-20FA-36AA-C6FF1D93946C}"/>
              </a:ext>
            </a:extLst>
          </p:cNvPr>
          <p:cNvSpPr>
            <a:spLocks noGrp="1"/>
          </p:cNvSpPr>
          <p:nvPr>
            <p:ph idx="1"/>
          </p:nvPr>
        </p:nvSpPr>
        <p:spPr>
          <a:xfrm>
            <a:off x="504825" y="1639887"/>
            <a:ext cx="10848975" cy="4852988"/>
          </a:xfrm>
        </p:spPr>
        <p:txBody>
          <a:bodyPr>
            <a:normAutofit/>
          </a:bodyPr>
          <a:lstStyle/>
          <a:p>
            <a:pPr marL="0" indent="0">
              <a:buNone/>
            </a:pPr>
            <a:r>
              <a:rPr lang="en-US" sz="1800" dirty="0">
                <a:latin typeface="+mn-lt"/>
              </a:rPr>
              <a:t>You work for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p>
          <a:p>
            <a:pPr marL="0" indent="0">
              <a:buNone/>
            </a:pPr>
            <a:endParaRPr lang="en-US" sz="1800" dirty="0">
              <a:latin typeface="+mn-lt"/>
            </a:endParaRPr>
          </a:p>
          <a:p>
            <a:pPr>
              <a:buFont typeface="Wingdings" panose="05000000000000000000" pitchFamily="2" charset="2"/>
              <a:buChar char="v"/>
            </a:pPr>
            <a:r>
              <a:rPr lang="en-US" sz="1800" dirty="0">
                <a:latin typeface="+mn-lt"/>
              </a:rPr>
              <a:t>If the applicant is likely to repay the loan, then not approving the loan results in a </a:t>
            </a:r>
            <a:r>
              <a:rPr lang="en-US" sz="1800" b="1" dirty="0">
                <a:latin typeface="+mn-lt"/>
              </a:rPr>
              <a:t>loss of Business</a:t>
            </a:r>
            <a:r>
              <a:rPr lang="en-US" sz="1800" dirty="0">
                <a:latin typeface="+mn-lt"/>
              </a:rPr>
              <a:t> to the company.</a:t>
            </a:r>
          </a:p>
          <a:p>
            <a:pPr>
              <a:buFont typeface="Wingdings" panose="05000000000000000000" pitchFamily="2" charset="2"/>
              <a:buChar char="v"/>
            </a:pPr>
            <a:r>
              <a:rPr lang="en-US" sz="1800" dirty="0">
                <a:latin typeface="+mn-lt"/>
              </a:rPr>
              <a:t>If the applicant is not likely to repay the loan, i.e. he/she is likely to default, then approving the loan may lead to a </a:t>
            </a:r>
            <a:r>
              <a:rPr lang="en-US" sz="1800" b="1" dirty="0">
                <a:latin typeface="+mn-lt"/>
              </a:rPr>
              <a:t>financial loss</a:t>
            </a:r>
            <a:r>
              <a:rPr lang="en-US" sz="1800" dirty="0">
                <a:latin typeface="+mn-lt"/>
              </a:rPr>
              <a:t> for the company</a:t>
            </a:r>
          </a:p>
          <a:p>
            <a:pPr>
              <a:buFont typeface="Wingdings" panose="05000000000000000000" pitchFamily="2" charset="2"/>
              <a:buChar char="v"/>
            </a:pPr>
            <a:r>
              <a:rPr lang="en-US" sz="1800" dirty="0">
                <a:latin typeface="+mn-lt"/>
              </a:rPr>
              <a:t>The data given below contains the information about past loan applicants and whether they ‘defaulted’ or not. </a:t>
            </a:r>
          </a:p>
          <a:p>
            <a:pPr>
              <a:buFont typeface="Wingdings" panose="05000000000000000000" pitchFamily="2" charset="2"/>
              <a:buChar char="v"/>
            </a:pPr>
            <a:r>
              <a:rPr lang="en-US" sz="1800" dirty="0">
                <a:latin typeface="+mn-lt"/>
              </a:rPr>
              <a:t>The aim is to identify patterns which indicate if a person is likely to default, which may be used for taking actions such as denying the loan, reducing the amount of loan, lending (to risky applicants) at a higher interest rate, etc.</a:t>
            </a:r>
            <a:endParaRPr lang="en-IN" sz="1800" dirty="0">
              <a:latin typeface="+mn-lt"/>
            </a:endParaRPr>
          </a:p>
          <a:p>
            <a:endParaRPr lang="en-US" dirty="0"/>
          </a:p>
        </p:txBody>
      </p:sp>
    </p:spTree>
    <p:extLst>
      <p:ext uri="{BB962C8B-B14F-4D97-AF65-F5344CB8AC3E}">
        <p14:creationId xmlns:p14="http://schemas.microsoft.com/office/powerpoint/2010/main" val="185833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628650" y="365125"/>
            <a:ext cx="10725150" cy="1325563"/>
          </a:xfrm>
        </p:spPr>
        <p:txBody>
          <a:bodyPr/>
          <a:lstStyle/>
          <a:p>
            <a:r>
              <a:rPr lang="en-US" b="1" dirty="0"/>
              <a:t>Data Analysis Approach(</a:t>
            </a:r>
            <a:r>
              <a:rPr lang="en-US" sz="2000" b="1" dirty="0"/>
              <a:t>step-by-step</a:t>
            </a:r>
            <a:r>
              <a:rPr lang="en-US" b="1" dirty="0"/>
              <a:t>)	</a:t>
            </a:r>
          </a:p>
        </p:txBody>
      </p:sp>
      <p:sp>
        <p:nvSpPr>
          <p:cNvPr id="3" name="Content Placeholder 2">
            <a:extLst>
              <a:ext uri="{FF2B5EF4-FFF2-40B4-BE49-F238E27FC236}">
                <a16:creationId xmlns:a16="http://schemas.microsoft.com/office/drawing/2014/main" id="{6734225A-1DD9-20FA-36AA-C6FF1D93946C}"/>
              </a:ext>
            </a:extLst>
          </p:cNvPr>
          <p:cNvSpPr>
            <a:spLocks noGrp="1"/>
          </p:cNvSpPr>
          <p:nvPr>
            <p:ph idx="1"/>
          </p:nvPr>
        </p:nvSpPr>
        <p:spPr>
          <a:xfrm>
            <a:off x="504825" y="1639887"/>
            <a:ext cx="10848975" cy="4852988"/>
          </a:xfrm>
        </p:spPr>
        <p:txBody>
          <a:bodyPr>
            <a:normAutofit/>
          </a:bodyPr>
          <a:lstStyle/>
          <a:p>
            <a:pPr>
              <a:buFont typeface="Wingdings" panose="05000000000000000000" pitchFamily="2" charset="2"/>
              <a:buChar char="Ø"/>
            </a:pPr>
            <a:r>
              <a:rPr lang="en-US" sz="1800" dirty="0">
                <a:latin typeface="+mn-lt"/>
              </a:rPr>
              <a:t>Like most other lending companies, lending loans to ‘risky’ applicants is the largest source of financial loss (called credit loss).</a:t>
            </a:r>
          </a:p>
          <a:p>
            <a:pPr>
              <a:buFont typeface="Wingdings" panose="05000000000000000000" pitchFamily="2" charset="2"/>
              <a:buChar char="Ø"/>
            </a:pPr>
            <a:r>
              <a:rPr lang="en-US" sz="1800" dirty="0">
                <a:latin typeface="+mn-lt"/>
              </a:rPr>
              <a:t>If one is able to identify these risky loan applicants, then such loans can be reduced thereby cutting down the amount of credit loss. Identification of such applicants using EDA is the aim of this case study.</a:t>
            </a:r>
          </a:p>
          <a:p>
            <a:endParaRPr lang="en-US" dirty="0"/>
          </a:p>
        </p:txBody>
      </p:sp>
      <p:graphicFrame>
        <p:nvGraphicFramePr>
          <p:cNvPr id="4" name="Diagram 3">
            <a:extLst>
              <a:ext uri="{FF2B5EF4-FFF2-40B4-BE49-F238E27FC236}">
                <a16:creationId xmlns:a16="http://schemas.microsoft.com/office/drawing/2014/main" id="{46A102BD-F36F-99C4-3060-B322AD82E249}"/>
              </a:ext>
            </a:extLst>
          </p:cNvPr>
          <p:cNvGraphicFramePr/>
          <p:nvPr>
            <p:extLst>
              <p:ext uri="{D42A27DB-BD31-4B8C-83A1-F6EECF244321}">
                <p14:modId xmlns:p14="http://schemas.microsoft.com/office/powerpoint/2010/main" val="1813487264"/>
              </p:ext>
            </p:extLst>
          </p:nvPr>
        </p:nvGraphicFramePr>
        <p:xfrm>
          <a:off x="1272403" y="3149689"/>
          <a:ext cx="9786121" cy="3457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11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533400" y="107950"/>
            <a:ext cx="10725150" cy="1325563"/>
          </a:xfrm>
        </p:spPr>
        <p:txBody>
          <a:bodyPr/>
          <a:lstStyle/>
          <a:p>
            <a:r>
              <a:rPr lang="en-US" b="1" dirty="0"/>
              <a:t>Loan Status vs Loan Count</a:t>
            </a:r>
          </a:p>
        </p:txBody>
      </p:sp>
      <p:pic>
        <p:nvPicPr>
          <p:cNvPr id="6" name="Content Placeholder 5">
            <a:extLst>
              <a:ext uri="{FF2B5EF4-FFF2-40B4-BE49-F238E27FC236}">
                <a16:creationId xmlns:a16="http://schemas.microsoft.com/office/drawing/2014/main" id="{6E754D09-1A40-C1C2-A84E-E43B169E0F40}"/>
              </a:ext>
            </a:extLst>
          </p:cNvPr>
          <p:cNvPicPr>
            <a:picLocks noGrp="1" noChangeAspect="1"/>
          </p:cNvPicPr>
          <p:nvPr>
            <p:ph idx="1"/>
          </p:nvPr>
        </p:nvPicPr>
        <p:blipFill>
          <a:blip r:embed="rId2"/>
          <a:stretch>
            <a:fillRect/>
          </a:stretch>
        </p:blipFill>
        <p:spPr>
          <a:xfrm>
            <a:off x="533400" y="1433513"/>
            <a:ext cx="5964199" cy="4903093"/>
          </a:xfrm>
          <a:ln w="19050">
            <a:solidFill>
              <a:schemeClr val="tx1"/>
            </a:solidFill>
          </a:ln>
        </p:spPr>
      </p:pic>
      <p:sp>
        <p:nvSpPr>
          <p:cNvPr id="8" name="TextBox 7">
            <a:extLst>
              <a:ext uri="{FF2B5EF4-FFF2-40B4-BE49-F238E27FC236}">
                <a16:creationId xmlns:a16="http://schemas.microsoft.com/office/drawing/2014/main" id="{AA9DE5AD-E43E-4982-4E12-AE8A9F24CD74}"/>
              </a:ext>
            </a:extLst>
          </p:cNvPr>
          <p:cNvSpPr txBox="1"/>
          <p:nvPr/>
        </p:nvSpPr>
        <p:spPr>
          <a:xfrm>
            <a:off x="7074892" y="1433513"/>
            <a:ext cx="4459884" cy="2862322"/>
          </a:xfrm>
          <a:prstGeom prst="rect">
            <a:avLst/>
          </a:prstGeom>
          <a:noFill/>
        </p:spPr>
        <p:txBody>
          <a:bodyPr wrap="square">
            <a:spAutoFit/>
          </a:bodyPr>
          <a:lstStyle/>
          <a:p>
            <a:r>
              <a:rPr lang="en-US" b="1" dirty="0"/>
              <a:t>Plot and Data shows that :</a:t>
            </a:r>
          </a:p>
          <a:p>
            <a:pPr marL="285750" indent="-285750">
              <a:buFont typeface="Wingdings" panose="05000000000000000000" pitchFamily="2" charset="2"/>
              <a:buChar char="v"/>
            </a:pPr>
            <a:endParaRPr lang="en-US" b="1" dirty="0"/>
          </a:p>
          <a:p>
            <a:r>
              <a:rPr lang="en-US" dirty="0"/>
              <a:t>14% loans were charged off out of total loans issued.</a:t>
            </a:r>
          </a:p>
          <a:p>
            <a:r>
              <a:rPr lang="en-US" dirty="0"/>
              <a:t>83% loans were fully paid out of total loan issued.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Fully Paid       82.96 %</a:t>
            </a:r>
          </a:p>
          <a:p>
            <a:pPr marL="285750" indent="-285750">
              <a:buFont typeface="Wingdings" panose="05000000000000000000" pitchFamily="2" charset="2"/>
              <a:buChar char="v"/>
            </a:pPr>
            <a:r>
              <a:rPr lang="en-US" dirty="0"/>
              <a:t>Charged Off   14.17 %</a:t>
            </a:r>
          </a:p>
          <a:p>
            <a:pPr marL="285750" indent="-285750">
              <a:buFont typeface="Wingdings" panose="05000000000000000000" pitchFamily="2" charset="2"/>
              <a:buChar char="v"/>
            </a:pPr>
            <a:r>
              <a:rPr lang="en-US" dirty="0"/>
              <a:t>Current           02.87 %</a:t>
            </a:r>
          </a:p>
        </p:txBody>
      </p:sp>
    </p:spTree>
    <p:extLst>
      <p:ext uri="{BB962C8B-B14F-4D97-AF65-F5344CB8AC3E}">
        <p14:creationId xmlns:p14="http://schemas.microsoft.com/office/powerpoint/2010/main" val="397203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390525" y="107950"/>
            <a:ext cx="10868025" cy="1325563"/>
          </a:xfrm>
        </p:spPr>
        <p:txBody>
          <a:bodyPr/>
          <a:lstStyle/>
          <a:p>
            <a:r>
              <a:rPr lang="en-US" b="1" dirty="0"/>
              <a:t>Purpose of Loan vs Loan Application Count</a:t>
            </a:r>
          </a:p>
        </p:txBody>
      </p:sp>
      <p:sp>
        <p:nvSpPr>
          <p:cNvPr id="8" name="TextBox 7">
            <a:extLst>
              <a:ext uri="{FF2B5EF4-FFF2-40B4-BE49-F238E27FC236}">
                <a16:creationId xmlns:a16="http://schemas.microsoft.com/office/drawing/2014/main" id="{AA9DE5AD-E43E-4982-4E12-AE8A9F24CD74}"/>
              </a:ext>
            </a:extLst>
          </p:cNvPr>
          <p:cNvSpPr txBox="1"/>
          <p:nvPr/>
        </p:nvSpPr>
        <p:spPr>
          <a:xfrm>
            <a:off x="8077200" y="1433513"/>
            <a:ext cx="3514726" cy="4308872"/>
          </a:xfrm>
          <a:prstGeom prst="rect">
            <a:avLst/>
          </a:prstGeom>
          <a:noFill/>
        </p:spPr>
        <p:txBody>
          <a:bodyPr wrap="square">
            <a:spAutoFit/>
          </a:bodyPr>
          <a:lstStyle/>
          <a:p>
            <a:r>
              <a:rPr lang="en-US" b="1" dirty="0"/>
              <a:t>Purpose of Loans:</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dirty="0"/>
              <a:t>Most of the loans were taken for the purpose of Debt consolidation &amp; paying Credit card bill.</a:t>
            </a:r>
          </a:p>
          <a:p>
            <a:pPr marL="285750" indent="-285750">
              <a:buFont typeface="Wingdings" panose="05000000000000000000" pitchFamily="2" charset="2"/>
              <a:buChar char="v"/>
            </a:pPr>
            <a:r>
              <a:rPr lang="en-US" sz="1600" dirty="0"/>
              <a:t>Number of charged off count appears to be high for these loans as well.</a:t>
            </a:r>
          </a:p>
          <a:p>
            <a:r>
              <a:rPr lang="en-US" b="1" dirty="0"/>
              <a:t>  Loan Purpose Percentage: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b="1" dirty="0" err="1"/>
              <a:t>debt_consolidation</a:t>
            </a:r>
            <a:r>
              <a:rPr lang="en-US" b="1" dirty="0"/>
              <a:t>   46.93%</a:t>
            </a:r>
          </a:p>
          <a:p>
            <a:pPr marL="285750" indent="-285750">
              <a:buFont typeface="Wingdings" panose="05000000000000000000" pitchFamily="2" charset="2"/>
              <a:buChar char="v"/>
            </a:pPr>
            <a:r>
              <a:rPr lang="en-US" b="1" dirty="0" err="1"/>
              <a:t>credit_card</a:t>
            </a:r>
            <a:r>
              <a:rPr lang="en-US" b="1" dirty="0"/>
              <a:t>                 12.92%</a:t>
            </a:r>
          </a:p>
          <a:p>
            <a:pPr marL="285750" indent="-285750">
              <a:buFont typeface="Wingdings" panose="05000000000000000000" pitchFamily="2" charset="2"/>
              <a:buChar char="v"/>
            </a:pPr>
            <a:r>
              <a:rPr lang="en-US" b="1" dirty="0"/>
              <a:t>other                           10.05%</a:t>
            </a:r>
          </a:p>
          <a:p>
            <a:pPr marL="285750" indent="-285750">
              <a:buFont typeface="Wingdings" panose="05000000000000000000" pitchFamily="2" charset="2"/>
              <a:buChar char="v"/>
            </a:pPr>
            <a:r>
              <a:rPr lang="en-US" b="1" dirty="0" err="1"/>
              <a:t>home_improvement</a:t>
            </a:r>
            <a:r>
              <a:rPr lang="en-US" b="1" dirty="0"/>
              <a:t>   7.49%</a:t>
            </a:r>
          </a:p>
          <a:p>
            <a:pPr marL="285750" indent="-285750">
              <a:buFont typeface="Wingdings" panose="05000000000000000000" pitchFamily="2" charset="2"/>
              <a:buChar char="v"/>
            </a:pPr>
            <a:r>
              <a:rPr lang="en-US" b="1" dirty="0" err="1"/>
              <a:t>major_purchase</a:t>
            </a:r>
            <a:r>
              <a:rPr lang="en-US" b="1" dirty="0"/>
              <a:t>           5.51%</a:t>
            </a:r>
          </a:p>
          <a:p>
            <a:pPr marL="285750" indent="-285750">
              <a:buFont typeface="Wingdings" panose="05000000000000000000" pitchFamily="2" charset="2"/>
              <a:buChar char="v"/>
            </a:pPr>
            <a:r>
              <a:rPr lang="en-US" b="1" dirty="0" err="1"/>
              <a:t>small_business</a:t>
            </a:r>
            <a:r>
              <a:rPr lang="en-US" b="1" dirty="0"/>
              <a:t>             4.60%</a:t>
            </a:r>
            <a:endParaRPr lang="en-IN" b="1" dirty="0"/>
          </a:p>
        </p:txBody>
      </p:sp>
      <p:pic>
        <p:nvPicPr>
          <p:cNvPr id="7" name="Picture 6">
            <a:extLst>
              <a:ext uri="{FF2B5EF4-FFF2-40B4-BE49-F238E27FC236}">
                <a16:creationId xmlns:a16="http://schemas.microsoft.com/office/drawing/2014/main" id="{D6ED5951-240A-AACD-AF59-2E50ADC3B147}"/>
              </a:ext>
            </a:extLst>
          </p:cNvPr>
          <p:cNvPicPr>
            <a:picLocks noChangeAspect="1"/>
          </p:cNvPicPr>
          <p:nvPr/>
        </p:nvPicPr>
        <p:blipFill>
          <a:blip r:embed="rId2"/>
          <a:stretch>
            <a:fillRect/>
          </a:stretch>
        </p:blipFill>
        <p:spPr>
          <a:xfrm>
            <a:off x="390525" y="1433513"/>
            <a:ext cx="7429500" cy="5033962"/>
          </a:xfrm>
          <a:prstGeom prst="rect">
            <a:avLst/>
          </a:prstGeom>
          <a:ln>
            <a:solidFill>
              <a:schemeClr val="tx1"/>
            </a:solidFill>
          </a:ln>
        </p:spPr>
      </p:pic>
    </p:spTree>
    <p:extLst>
      <p:ext uri="{BB962C8B-B14F-4D97-AF65-F5344CB8AC3E}">
        <p14:creationId xmlns:p14="http://schemas.microsoft.com/office/powerpoint/2010/main" val="39115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542925" y="365126"/>
            <a:ext cx="11229975" cy="977900"/>
          </a:xfrm>
        </p:spPr>
        <p:txBody>
          <a:bodyPr>
            <a:normAutofit/>
          </a:bodyPr>
          <a:lstStyle/>
          <a:p>
            <a:pPr algn="ctr"/>
            <a:r>
              <a:rPr lang="en-US" b="1" dirty="0"/>
              <a:t>Loan Purpose &amp; Grades vs Charged-Off Proportion</a:t>
            </a:r>
          </a:p>
        </p:txBody>
      </p:sp>
      <p:pic>
        <p:nvPicPr>
          <p:cNvPr id="4" name="Picture 3" descr="A graph of different colored bars&#10;&#10;Description automatically generated">
            <a:extLst>
              <a:ext uri="{FF2B5EF4-FFF2-40B4-BE49-F238E27FC236}">
                <a16:creationId xmlns:a16="http://schemas.microsoft.com/office/drawing/2014/main" id="{8E237D05-A2D0-58CE-4A0C-55B1695C5434}"/>
              </a:ext>
            </a:extLst>
          </p:cNvPr>
          <p:cNvPicPr>
            <a:picLocks noChangeAspect="1"/>
          </p:cNvPicPr>
          <p:nvPr/>
        </p:nvPicPr>
        <p:blipFill>
          <a:blip r:embed="rId2"/>
          <a:stretch>
            <a:fillRect/>
          </a:stretch>
        </p:blipFill>
        <p:spPr>
          <a:xfrm>
            <a:off x="1076325" y="1687830"/>
            <a:ext cx="5461231" cy="2782911"/>
          </a:xfrm>
          <a:prstGeom prst="rect">
            <a:avLst/>
          </a:prstGeom>
          <a:ln>
            <a:solidFill>
              <a:schemeClr val="tx1"/>
            </a:solidFill>
          </a:ln>
        </p:spPr>
      </p:pic>
      <p:sp>
        <p:nvSpPr>
          <p:cNvPr id="6" name="TextBox 5">
            <a:extLst>
              <a:ext uri="{FF2B5EF4-FFF2-40B4-BE49-F238E27FC236}">
                <a16:creationId xmlns:a16="http://schemas.microsoft.com/office/drawing/2014/main" id="{621BE148-BE19-65F2-785D-6C0A3A25F645}"/>
              </a:ext>
            </a:extLst>
          </p:cNvPr>
          <p:cNvSpPr txBox="1"/>
          <p:nvPr/>
        </p:nvSpPr>
        <p:spPr>
          <a:xfrm>
            <a:off x="6751288" y="1659255"/>
            <a:ext cx="4106705" cy="1831271"/>
          </a:xfrm>
          <a:prstGeom prst="rect">
            <a:avLst/>
          </a:prstGeom>
          <a:noFill/>
        </p:spPr>
        <p:txBody>
          <a:bodyPr wrap="square">
            <a:spAutoFit/>
          </a:bodyPr>
          <a:lstStyle/>
          <a:p>
            <a:pPr defTabSz="731520">
              <a:spcAft>
                <a:spcPts val="600"/>
              </a:spcAft>
            </a:pPr>
            <a:r>
              <a:rPr lang="en-US" sz="1400" b="1" kern="1200" dirty="0">
                <a:solidFill>
                  <a:schemeClr val="tx1"/>
                </a:solidFill>
                <a:latin typeface="+mn-lt"/>
                <a:ea typeface="+mn-ea"/>
                <a:cs typeface="+mn-cs"/>
              </a:rPr>
              <a:t>Purpose of Loans v/s Loan charged off Proportion :</a:t>
            </a:r>
          </a:p>
          <a:p>
            <a:pPr defTabSz="731520">
              <a:spcAft>
                <a:spcPts val="600"/>
              </a:spcAft>
            </a:pPr>
            <a:endParaRPr lang="en-US" sz="1400" b="1" kern="1200" dirty="0">
              <a:latin typeface="+mn-lt"/>
              <a:ea typeface="+mn-ea"/>
              <a:cs typeface="+mn-cs"/>
            </a:endParaRPr>
          </a:p>
          <a:p>
            <a:pPr marL="285750" indent="-285750" defTabSz="731520">
              <a:spcAft>
                <a:spcPts val="600"/>
              </a:spcAft>
              <a:buFont typeface="Wingdings" panose="05000000000000000000" pitchFamily="2" charset="2"/>
              <a:buChar char="v"/>
            </a:pPr>
            <a:r>
              <a:rPr lang="en-US" sz="1400" kern="1200" dirty="0">
                <a:latin typeface="+mn-lt"/>
                <a:ea typeface="+mn-ea"/>
                <a:cs typeface="+mn-cs"/>
              </a:rPr>
              <a:t>Applicants with loan purpose as "small Business" have high chances of getting charged off.</a:t>
            </a:r>
          </a:p>
          <a:p>
            <a:pPr marL="285750" indent="-285750" defTabSz="731520">
              <a:spcAft>
                <a:spcPts val="600"/>
              </a:spcAft>
              <a:buFont typeface="Wingdings" panose="05000000000000000000" pitchFamily="2" charset="2"/>
              <a:buChar char="v"/>
            </a:pPr>
            <a:r>
              <a:rPr lang="en-US" sz="1400" dirty="0"/>
              <a:t>R</a:t>
            </a:r>
            <a:r>
              <a:rPr lang="en-US" sz="1400" kern="1200" dirty="0">
                <a:latin typeface="+mn-lt"/>
                <a:ea typeface="+mn-ea"/>
                <a:cs typeface="+mn-cs"/>
              </a:rPr>
              <a:t>enewable</a:t>
            </a:r>
            <a:r>
              <a:rPr lang="en-US" sz="1400" dirty="0"/>
              <a:t> </a:t>
            </a:r>
            <a:r>
              <a:rPr lang="en-US" sz="1400" kern="1200" dirty="0">
                <a:latin typeface="+mn-lt"/>
                <a:ea typeface="+mn-ea"/>
                <a:cs typeface="+mn-cs"/>
              </a:rPr>
              <a:t>energy purpose is where charged off proportion is better as compared to other categories.</a:t>
            </a:r>
            <a:endParaRPr lang="en-US" sz="1400" dirty="0"/>
          </a:p>
        </p:txBody>
      </p:sp>
      <p:pic>
        <p:nvPicPr>
          <p:cNvPr id="10" name="Picture 9" descr="A graph of different colored squares&#10;&#10;Description automatically generated">
            <a:extLst>
              <a:ext uri="{FF2B5EF4-FFF2-40B4-BE49-F238E27FC236}">
                <a16:creationId xmlns:a16="http://schemas.microsoft.com/office/drawing/2014/main" id="{6C3BEEBE-EAA7-724E-6D98-C4DC61348DE0}"/>
              </a:ext>
            </a:extLst>
          </p:cNvPr>
          <p:cNvPicPr>
            <a:picLocks noChangeAspect="1"/>
          </p:cNvPicPr>
          <p:nvPr/>
        </p:nvPicPr>
        <p:blipFill>
          <a:blip r:embed="rId3"/>
          <a:stretch>
            <a:fillRect/>
          </a:stretch>
        </p:blipFill>
        <p:spPr>
          <a:xfrm>
            <a:off x="6751288" y="3893858"/>
            <a:ext cx="4509420" cy="2837560"/>
          </a:xfrm>
          <a:prstGeom prst="rect">
            <a:avLst/>
          </a:prstGeom>
          <a:ln>
            <a:solidFill>
              <a:schemeClr val="tx1"/>
            </a:solidFill>
          </a:ln>
        </p:spPr>
      </p:pic>
      <p:sp>
        <p:nvSpPr>
          <p:cNvPr id="12" name="TextBox 11">
            <a:extLst>
              <a:ext uri="{FF2B5EF4-FFF2-40B4-BE49-F238E27FC236}">
                <a16:creationId xmlns:a16="http://schemas.microsoft.com/office/drawing/2014/main" id="{BD0AF37F-AF58-3BDB-B9DF-302296CB80C2}"/>
              </a:ext>
            </a:extLst>
          </p:cNvPr>
          <p:cNvSpPr txBox="1"/>
          <p:nvPr/>
        </p:nvSpPr>
        <p:spPr>
          <a:xfrm>
            <a:off x="1334006" y="4634370"/>
            <a:ext cx="4885300" cy="1692771"/>
          </a:xfrm>
          <a:prstGeom prst="rect">
            <a:avLst/>
          </a:prstGeom>
          <a:noFill/>
        </p:spPr>
        <p:txBody>
          <a:bodyPr wrap="square">
            <a:spAutoFit/>
          </a:bodyPr>
          <a:lstStyle/>
          <a:p>
            <a:pPr defTabSz="731520">
              <a:spcAft>
                <a:spcPts val="600"/>
              </a:spcAft>
            </a:pPr>
            <a:r>
              <a:rPr lang="en-US" sz="1400" b="1" kern="1200" dirty="0">
                <a:latin typeface="+mn-lt"/>
                <a:ea typeface="+mn-ea"/>
                <a:cs typeface="+mn-cs"/>
              </a:rPr>
              <a:t>Grades  v/s Loan charged off Proportion:</a:t>
            </a:r>
          </a:p>
          <a:p>
            <a:pPr defTabSz="731520">
              <a:spcAft>
                <a:spcPts val="600"/>
              </a:spcAft>
            </a:pPr>
            <a:endParaRPr lang="en-US" sz="1400" b="1" kern="1200" dirty="0">
              <a:latin typeface="+mn-lt"/>
              <a:ea typeface="+mn-ea"/>
              <a:cs typeface="+mn-cs"/>
            </a:endParaRPr>
          </a:p>
          <a:p>
            <a:pPr marL="285750" indent="-285750" defTabSz="731520">
              <a:spcAft>
                <a:spcPts val="600"/>
              </a:spcAft>
              <a:buFont typeface="Wingdings" panose="05000000000000000000" pitchFamily="2" charset="2"/>
              <a:buChar char="v"/>
            </a:pPr>
            <a:r>
              <a:rPr lang="en-US" sz="1400" kern="1200" dirty="0">
                <a:latin typeface="+mn-lt"/>
                <a:ea typeface="+mn-ea"/>
                <a:cs typeface="+mn-cs"/>
              </a:rPr>
              <a:t>Grade "A" has very less chances of charged off.</a:t>
            </a:r>
          </a:p>
          <a:p>
            <a:pPr marL="285750" indent="-285750" defTabSz="731520">
              <a:spcAft>
                <a:spcPts val="600"/>
              </a:spcAft>
              <a:buFont typeface="Wingdings" panose="05000000000000000000" pitchFamily="2" charset="2"/>
              <a:buChar char="v"/>
            </a:pPr>
            <a:r>
              <a:rPr lang="en-US" sz="1400" kern="1200" dirty="0">
                <a:latin typeface="+mn-lt"/>
                <a:ea typeface="+mn-ea"/>
                <a:cs typeface="+mn-cs"/>
              </a:rPr>
              <a:t>Grade "F" and "G" have very high chances of charged off.</a:t>
            </a:r>
          </a:p>
          <a:p>
            <a:pPr marL="285750" indent="-285750" defTabSz="731520">
              <a:spcAft>
                <a:spcPts val="600"/>
              </a:spcAft>
              <a:buFont typeface="Wingdings" panose="05000000000000000000" pitchFamily="2" charset="2"/>
              <a:buChar char="v"/>
            </a:pPr>
            <a:r>
              <a:rPr lang="en-US" sz="1400" kern="1200" dirty="0">
                <a:latin typeface="+mn-lt"/>
                <a:ea typeface="+mn-ea"/>
                <a:cs typeface="+mn-cs"/>
              </a:rPr>
              <a:t>Chances of charged of is increasing with grade moving from "A" towards "G"</a:t>
            </a:r>
            <a:endParaRPr lang="en-IN" sz="1400" dirty="0"/>
          </a:p>
        </p:txBody>
      </p:sp>
    </p:spTree>
    <p:extLst>
      <p:ext uri="{BB962C8B-B14F-4D97-AF65-F5344CB8AC3E}">
        <p14:creationId xmlns:p14="http://schemas.microsoft.com/office/powerpoint/2010/main" val="399668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199791" y="107951"/>
            <a:ext cx="11058759" cy="996950"/>
          </a:xfrm>
        </p:spPr>
        <p:txBody>
          <a:bodyPr>
            <a:normAutofit/>
          </a:bodyPr>
          <a:lstStyle/>
          <a:p>
            <a:r>
              <a:rPr lang="en-US" sz="4000" b="1" dirty="0"/>
              <a:t>Derogatory Public records vs Charged-Off Proportion</a:t>
            </a:r>
          </a:p>
        </p:txBody>
      </p:sp>
      <p:pic>
        <p:nvPicPr>
          <p:cNvPr id="5" name="Picture 4">
            <a:extLst>
              <a:ext uri="{FF2B5EF4-FFF2-40B4-BE49-F238E27FC236}">
                <a16:creationId xmlns:a16="http://schemas.microsoft.com/office/drawing/2014/main" id="{3B2D90A5-8368-CEEC-5F64-070280A3A919}"/>
              </a:ext>
            </a:extLst>
          </p:cNvPr>
          <p:cNvPicPr>
            <a:picLocks noChangeAspect="1"/>
          </p:cNvPicPr>
          <p:nvPr/>
        </p:nvPicPr>
        <p:blipFill>
          <a:blip r:embed="rId2"/>
          <a:stretch>
            <a:fillRect/>
          </a:stretch>
        </p:blipFill>
        <p:spPr>
          <a:xfrm>
            <a:off x="314129" y="1104900"/>
            <a:ext cx="8032421" cy="4695825"/>
          </a:xfrm>
          <a:prstGeom prst="rect">
            <a:avLst/>
          </a:prstGeom>
          <a:ln>
            <a:solidFill>
              <a:schemeClr val="tx1"/>
            </a:solidFill>
          </a:ln>
        </p:spPr>
      </p:pic>
      <p:sp>
        <p:nvSpPr>
          <p:cNvPr id="8" name="TextBox 7">
            <a:extLst>
              <a:ext uri="{FF2B5EF4-FFF2-40B4-BE49-F238E27FC236}">
                <a16:creationId xmlns:a16="http://schemas.microsoft.com/office/drawing/2014/main" id="{B67AC97C-3051-9E13-79B3-3DA2142941D3}"/>
              </a:ext>
            </a:extLst>
          </p:cNvPr>
          <p:cNvSpPr txBox="1"/>
          <p:nvPr/>
        </p:nvSpPr>
        <p:spPr>
          <a:xfrm>
            <a:off x="8529638" y="1104900"/>
            <a:ext cx="3348233" cy="3354765"/>
          </a:xfrm>
          <a:prstGeom prst="rect">
            <a:avLst/>
          </a:prstGeom>
          <a:noFill/>
        </p:spPr>
        <p:txBody>
          <a:bodyPr wrap="square">
            <a:spAutoFit/>
          </a:bodyPr>
          <a:lstStyle/>
          <a:p>
            <a:r>
              <a:rPr lang="en-US" b="1" dirty="0"/>
              <a:t>Derogatory Record v/s Loan charged off Proportion :</a:t>
            </a:r>
          </a:p>
          <a:p>
            <a:pPr marL="285750" indent="-285750">
              <a:buFont typeface="Wingdings" panose="05000000000000000000" pitchFamily="2" charset="2"/>
              <a:buChar char="v"/>
            </a:pPr>
            <a:endParaRPr lang="en-US" sz="1600" b="1" dirty="0"/>
          </a:p>
          <a:p>
            <a:pPr marL="285750" indent="-285750">
              <a:buFont typeface="Wingdings" panose="05000000000000000000" pitchFamily="2" charset="2"/>
              <a:buChar char="v"/>
            </a:pPr>
            <a:r>
              <a:rPr lang="en-US" sz="1600" dirty="0"/>
              <a:t>A derogatory item is an entry that may be considered negative by lenders because it indicates risk and hurts your ability to qualify for credit or other services(</a:t>
            </a:r>
            <a:r>
              <a:rPr lang="en-US" sz="1600" dirty="0" err="1"/>
              <a:t>eg</a:t>
            </a:r>
            <a:r>
              <a:rPr lang="en-US" sz="1600" dirty="0"/>
              <a:t>: </a:t>
            </a:r>
            <a:r>
              <a:rPr lang="en-US" sz="1600" dirty="0" err="1"/>
              <a:t>Cibil</a:t>
            </a:r>
            <a:r>
              <a:rPr lang="en-US" sz="1600" dirty="0"/>
              <a:t> score).</a:t>
            </a:r>
          </a:p>
          <a:p>
            <a:pPr marL="285750" indent="-285750">
              <a:buFont typeface="Wingdings" panose="05000000000000000000" pitchFamily="2" charset="2"/>
              <a:buChar char="v"/>
            </a:pPr>
            <a:r>
              <a:rPr lang="en-US" sz="1600" dirty="0"/>
              <a:t>Those who already have Derogatory Public Record value as 1 or 2 have higher charged off chances than others.</a:t>
            </a:r>
            <a:endParaRPr lang="en-IN" sz="1600" dirty="0"/>
          </a:p>
        </p:txBody>
      </p:sp>
    </p:spTree>
    <p:extLst>
      <p:ext uri="{BB962C8B-B14F-4D97-AF65-F5344CB8AC3E}">
        <p14:creationId xmlns:p14="http://schemas.microsoft.com/office/powerpoint/2010/main" val="380591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838200" y="365126"/>
            <a:ext cx="10515600" cy="463549"/>
          </a:xfrm>
        </p:spPr>
        <p:txBody>
          <a:bodyPr>
            <a:normAutofit fontScale="90000"/>
          </a:bodyPr>
          <a:lstStyle/>
          <a:p>
            <a:pPr algn="ctr"/>
            <a:r>
              <a:rPr lang="en-US" b="1" dirty="0"/>
              <a:t>Charged-Off Proportion Analysis</a:t>
            </a:r>
          </a:p>
        </p:txBody>
      </p:sp>
      <p:sp>
        <p:nvSpPr>
          <p:cNvPr id="6" name="TextBox 5">
            <a:extLst>
              <a:ext uri="{FF2B5EF4-FFF2-40B4-BE49-F238E27FC236}">
                <a16:creationId xmlns:a16="http://schemas.microsoft.com/office/drawing/2014/main" id="{621BE148-BE19-65F2-785D-6C0A3A25F645}"/>
              </a:ext>
            </a:extLst>
          </p:cNvPr>
          <p:cNvSpPr txBox="1"/>
          <p:nvPr/>
        </p:nvSpPr>
        <p:spPr>
          <a:xfrm>
            <a:off x="6699481" y="1079844"/>
            <a:ext cx="4106705" cy="2169825"/>
          </a:xfrm>
          <a:prstGeom prst="rect">
            <a:avLst/>
          </a:prstGeom>
          <a:noFill/>
        </p:spPr>
        <p:txBody>
          <a:bodyPr wrap="square">
            <a:spAutoFit/>
          </a:bodyPr>
          <a:lstStyle/>
          <a:p>
            <a:pPr defTabSz="731520">
              <a:spcAft>
                <a:spcPts val="600"/>
              </a:spcAft>
            </a:pPr>
            <a:r>
              <a:rPr lang="en-US" b="1" dirty="0"/>
              <a:t>Int rates Vs</a:t>
            </a:r>
            <a:r>
              <a:rPr lang="en-US" b="1" kern="1200" dirty="0">
                <a:latin typeface="+mn-lt"/>
                <a:ea typeface="+mn-ea"/>
                <a:cs typeface="+mn-cs"/>
              </a:rPr>
              <a:t> charged off Proportion :</a:t>
            </a:r>
            <a:endParaRPr lang="en-US" dirty="0"/>
          </a:p>
          <a:p>
            <a:pPr marL="285750" indent="-285750">
              <a:buFont typeface="Wingdings" panose="05000000000000000000" pitchFamily="2" charset="2"/>
              <a:buChar char="v"/>
            </a:pPr>
            <a:r>
              <a:rPr lang="en-US" sz="1600" dirty="0"/>
              <a:t>Applicants with loan interest rate of more than 16% have good chances of being charged off as compared to other category's interest rates.</a:t>
            </a:r>
          </a:p>
          <a:p>
            <a:pPr marL="285750" indent="-285750">
              <a:buFont typeface="Wingdings" panose="05000000000000000000" pitchFamily="2" charset="2"/>
              <a:buChar char="v"/>
            </a:pPr>
            <a:r>
              <a:rPr lang="en-US" sz="1600" dirty="0"/>
              <a:t>Charged off proportion and interest rates are directly proportional or have a positive correlation.</a:t>
            </a:r>
          </a:p>
        </p:txBody>
      </p:sp>
      <p:sp>
        <p:nvSpPr>
          <p:cNvPr id="12" name="TextBox 11">
            <a:extLst>
              <a:ext uri="{FF2B5EF4-FFF2-40B4-BE49-F238E27FC236}">
                <a16:creationId xmlns:a16="http://schemas.microsoft.com/office/drawing/2014/main" id="{BD0AF37F-AF58-3BDB-B9DF-302296CB80C2}"/>
              </a:ext>
            </a:extLst>
          </p:cNvPr>
          <p:cNvSpPr txBox="1"/>
          <p:nvPr/>
        </p:nvSpPr>
        <p:spPr>
          <a:xfrm>
            <a:off x="671928" y="4720095"/>
            <a:ext cx="4885300" cy="1600438"/>
          </a:xfrm>
          <a:prstGeom prst="rect">
            <a:avLst/>
          </a:prstGeom>
          <a:noFill/>
        </p:spPr>
        <p:txBody>
          <a:bodyPr wrap="square">
            <a:spAutoFit/>
          </a:bodyPr>
          <a:lstStyle/>
          <a:p>
            <a:r>
              <a:rPr lang="en-US" b="1" dirty="0"/>
              <a:t>Purpose of Loan v/s  Amount applied for Loan:</a:t>
            </a:r>
          </a:p>
          <a:p>
            <a:endParaRPr lang="en-US" sz="1600" b="1" dirty="0"/>
          </a:p>
          <a:p>
            <a:pPr marL="285750" indent="-285750">
              <a:buFont typeface="Wingdings" panose="05000000000000000000" pitchFamily="2" charset="2"/>
              <a:buChar char="v"/>
            </a:pPr>
            <a:r>
              <a:rPr lang="en-US" sz="1600" dirty="0"/>
              <a:t>Most of the loan amounts are big for small business purpose among all purposes.</a:t>
            </a:r>
          </a:p>
          <a:p>
            <a:pPr marL="285750" indent="-285750">
              <a:buFont typeface="Wingdings" panose="05000000000000000000" pitchFamily="2" charset="2"/>
              <a:buChar char="v"/>
            </a:pPr>
            <a:r>
              <a:rPr lang="en-US" sz="1600" dirty="0"/>
              <a:t>While the Debt consolidation is second and Credit card is third.</a:t>
            </a:r>
            <a:endParaRPr lang="en-IN" sz="1600" dirty="0"/>
          </a:p>
        </p:txBody>
      </p:sp>
      <p:pic>
        <p:nvPicPr>
          <p:cNvPr id="5" name="Picture 4">
            <a:extLst>
              <a:ext uri="{FF2B5EF4-FFF2-40B4-BE49-F238E27FC236}">
                <a16:creationId xmlns:a16="http://schemas.microsoft.com/office/drawing/2014/main" id="{36E1261B-3639-2409-5B95-E75D6FC39067}"/>
              </a:ext>
            </a:extLst>
          </p:cNvPr>
          <p:cNvPicPr>
            <a:picLocks noChangeAspect="1"/>
          </p:cNvPicPr>
          <p:nvPr/>
        </p:nvPicPr>
        <p:blipFill>
          <a:blip r:embed="rId2"/>
          <a:stretch>
            <a:fillRect/>
          </a:stretch>
        </p:blipFill>
        <p:spPr>
          <a:xfrm>
            <a:off x="228407" y="929325"/>
            <a:ext cx="5772343" cy="3466343"/>
          </a:xfrm>
          <a:prstGeom prst="rect">
            <a:avLst/>
          </a:prstGeom>
          <a:ln>
            <a:solidFill>
              <a:schemeClr val="tx1"/>
            </a:solidFill>
          </a:ln>
        </p:spPr>
      </p:pic>
      <p:pic>
        <p:nvPicPr>
          <p:cNvPr id="8" name="Picture 7">
            <a:extLst>
              <a:ext uri="{FF2B5EF4-FFF2-40B4-BE49-F238E27FC236}">
                <a16:creationId xmlns:a16="http://schemas.microsoft.com/office/drawing/2014/main" id="{BE090EB4-7ACE-3FF9-4252-ED76F786DEBD}"/>
              </a:ext>
            </a:extLst>
          </p:cNvPr>
          <p:cNvPicPr>
            <a:picLocks noChangeAspect="1"/>
          </p:cNvPicPr>
          <p:nvPr/>
        </p:nvPicPr>
        <p:blipFill>
          <a:blip r:embed="rId3"/>
          <a:stretch>
            <a:fillRect/>
          </a:stretch>
        </p:blipFill>
        <p:spPr>
          <a:xfrm>
            <a:off x="6100754" y="3359354"/>
            <a:ext cx="6005522" cy="3212896"/>
          </a:xfrm>
          <a:prstGeom prst="rect">
            <a:avLst/>
          </a:prstGeom>
          <a:ln>
            <a:solidFill>
              <a:schemeClr val="tx1"/>
            </a:solidFill>
          </a:ln>
        </p:spPr>
      </p:pic>
    </p:spTree>
    <p:extLst>
      <p:ext uri="{BB962C8B-B14F-4D97-AF65-F5344CB8AC3E}">
        <p14:creationId xmlns:p14="http://schemas.microsoft.com/office/powerpoint/2010/main" val="263820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2CF0-A5E9-C887-C432-DB7FD937CD45}"/>
              </a:ext>
            </a:extLst>
          </p:cNvPr>
          <p:cNvSpPr>
            <a:spLocks noGrp="1"/>
          </p:cNvSpPr>
          <p:nvPr>
            <p:ph type="title"/>
          </p:nvPr>
        </p:nvSpPr>
        <p:spPr>
          <a:xfrm>
            <a:off x="118747" y="365126"/>
            <a:ext cx="11235053" cy="463549"/>
          </a:xfrm>
        </p:spPr>
        <p:txBody>
          <a:bodyPr>
            <a:normAutofit fontScale="90000"/>
          </a:bodyPr>
          <a:lstStyle/>
          <a:p>
            <a:pPr algn="ctr"/>
            <a:r>
              <a:rPr lang="en-US" b="1" dirty="0"/>
              <a:t>Interest Rate Analysis</a:t>
            </a:r>
          </a:p>
        </p:txBody>
      </p:sp>
      <p:sp>
        <p:nvSpPr>
          <p:cNvPr id="6" name="TextBox 5">
            <a:extLst>
              <a:ext uri="{FF2B5EF4-FFF2-40B4-BE49-F238E27FC236}">
                <a16:creationId xmlns:a16="http://schemas.microsoft.com/office/drawing/2014/main" id="{621BE148-BE19-65F2-785D-6C0A3A25F645}"/>
              </a:ext>
            </a:extLst>
          </p:cNvPr>
          <p:cNvSpPr txBox="1"/>
          <p:nvPr/>
        </p:nvSpPr>
        <p:spPr>
          <a:xfrm>
            <a:off x="6699482" y="1079844"/>
            <a:ext cx="3958994" cy="2031325"/>
          </a:xfrm>
          <a:prstGeom prst="rect">
            <a:avLst/>
          </a:prstGeom>
          <a:noFill/>
        </p:spPr>
        <p:txBody>
          <a:bodyPr wrap="square">
            <a:spAutoFit/>
          </a:bodyPr>
          <a:lstStyle/>
          <a:p>
            <a:r>
              <a:rPr lang="en-IN" sz="1400" b="1" dirty="0"/>
              <a:t>Grades v/s Interest Rate:</a:t>
            </a:r>
          </a:p>
          <a:p>
            <a:pPr marL="285750" indent="-285750">
              <a:buFont typeface="Wingdings" panose="05000000000000000000" pitchFamily="2" charset="2"/>
              <a:buChar char="v"/>
            </a:pPr>
            <a:endParaRPr lang="en-IN" sz="1400" b="1" dirty="0"/>
          </a:p>
          <a:p>
            <a:pPr marL="285750" indent="-285750">
              <a:buFont typeface="Wingdings" panose="05000000000000000000" pitchFamily="2" charset="2"/>
              <a:buChar char="v"/>
            </a:pPr>
            <a:r>
              <a:rPr lang="en-IN" sz="1400" dirty="0"/>
              <a:t>A-grade is a top letter grade for a lender to assign to a borrower.</a:t>
            </a:r>
          </a:p>
          <a:p>
            <a:pPr marL="285750" indent="-285750">
              <a:buFont typeface="Wingdings" panose="05000000000000000000" pitchFamily="2" charset="2"/>
              <a:buChar char="v"/>
            </a:pPr>
            <a:r>
              <a:rPr lang="en-IN" sz="1400" dirty="0"/>
              <a:t>The higher the borrower's credit grade, the lower the interest rate offered to that borrower on a loan.</a:t>
            </a:r>
          </a:p>
          <a:p>
            <a:pPr marL="285750" indent="-285750">
              <a:buFont typeface="Wingdings" panose="05000000000000000000" pitchFamily="2" charset="2"/>
              <a:buChar char="v"/>
            </a:pPr>
            <a:r>
              <a:rPr lang="en-IN" sz="1400" dirty="0"/>
              <a:t>It is clear that interest rate is increasing with grades moving from A to F.</a:t>
            </a:r>
          </a:p>
        </p:txBody>
      </p:sp>
      <p:sp>
        <p:nvSpPr>
          <p:cNvPr id="12" name="TextBox 11">
            <a:extLst>
              <a:ext uri="{FF2B5EF4-FFF2-40B4-BE49-F238E27FC236}">
                <a16:creationId xmlns:a16="http://schemas.microsoft.com/office/drawing/2014/main" id="{BD0AF37F-AF58-3BDB-B9DF-302296CB80C2}"/>
              </a:ext>
            </a:extLst>
          </p:cNvPr>
          <p:cNvSpPr txBox="1"/>
          <p:nvPr/>
        </p:nvSpPr>
        <p:spPr>
          <a:xfrm>
            <a:off x="471903" y="4966794"/>
            <a:ext cx="4885300" cy="1169551"/>
          </a:xfrm>
          <a:prstGeom prst="rect">
            <a:avLst/>
          </a:prstGeom>
          <a:noFill/>
        </p:spPr>
        <p:txBody>
          <a:bodyPr wrap="square">
            <a:spAutoFit/>
          </a:bodyPr>
          <a:lstStyle/>
          <a:p>
            <a:pPr marL="0" indent="0" defTabSz="457200">
              <a:buNone/>
            </a:pPr>
            <a:r>
              <a:rPr lang="en-US" sz="1400" b="1" dirty="0">
                <a:latin typeface="+mn-lt"/>
                <a:cs typeface="+mn-cs"/>
              </a:rPr>
              <a:t>Term of Loan v/s Interest Rate:</a:t>
            </a:r>
          </a:p>
          <a:p>
            <a:pPr marL="285750" indent="-285750">
              <a:buFont typeface="Wingdings" panose="05000000000000000000" pitchFamily="2" charset="2"/>
              <a:buChar char="v"/>
            </a:pPr>
            <a:r>
              <a:rPr lang="en-US" sz="1400" dirty="0">
                <a:latin typeface="+mn-lt"/>
                <a:cs typeface="+mn-cs"/>
              </a:rPr>
              <a:t>It is clear that average interest rate is higher for 60 months(5 years) loan term.</a:t>
            </a:r>
          </a:p>
          <a:p>
            <a:pPr marL="285750" indent="-285750">
              <a:buFont typeface="Wingdings" panose="05000000000000000000" pitchFamily="2" charset="2"/>
              <a:buChar char="v"/>
            </a:pPr>
            <a:r>
              <a:rPr lang="en-US" sz="1400" dirty="0">
                <a:latin typeface="+mn-lt"/>
                <a:cs typeface="+mn-cs"/>
              </a:rPr>
              <a:t>Most of the loans issued for longer term had higher interest rates for repayment(positive correlation).</a:t>
            </a:r>
            <a:endParaRPr lang="en-IN" sz="1400" dirty="0">
              <a:latin typeface="+mn-lt"/>
              <a:cs typeface="+mn-cs"/>
            </a:endParaRPr>
          </a:p>
        </p:txBody>
      </p:sp>
      <p:pic>
        <p:nvPicPr>
          <p:cNvPr id="4" name="Picture 3">
            <a:extLst>
              <a:ext uri="{FF2B5EF4-FFF2-40B4-BE49-F238E27FC236}">
                <a16:creationId xmlns:a16="http://schemas.microsoft.com/office/drawing/2014/main" id="{F505713E-6512-94E1-78D9-DB0677513E84}"/>
              </a:ext>
            </a:extLst>
          </p:cNvPr>
          <p:cNvPicPr>
            <a:picLocks noChangeAspect="1"/>
          </p:cNvPicPr>
          <p:nvPr/>
        </p:nvPicPr>
        <p:blipFill>
          <a:blip r:embed="rId2"/>
          <a:stretch>
            <a:fillRect/>
          </a:stretch>
        </p:blipFill>
        <p:spPr>
          <a:xfrm>
            <a:off x="266700" y="1056218"/>
            <a:ext cx="5829300" cy="3594688"/>
          </a:xfrm>
          <a:prstGeom prst="rect">
            <a:avLst/>
          </a:prstGeom>
          <a:ln>
            <a:solidFill>
              <a:schemeClr val="tx1"/>
            </a:solidFill>
          </a:ln>
        </p:spPr>
      </p:pic>
      <p:pic>
        <p:nvPicPr>
          <p:cNvPr id="9" name="Picture 8">
            <a:extLst>
              <a:ext uri="{FF2B5EF4-FFF2-40B4-BE49-F238E27FC236}">
                <a16:creationId xmlns:a16="http://schemas.microsoft.com/office/drawing/2014/main" id="{814EDAC5-40DB-1C29-1A2C-D30E33F7127D}"/>
              </a:ext>
            </a:extLst>
          </p:cNvPr>
          <p:cNvPicPr>
            <a:picLocks noChangeAspect="1"/>
          </p:cNvPicPr>
          <p:nvPr/>
        </p:nvPicPr>
        <p:blipFill>
          <a:blip r:embed="rId3"/>
          <a:stretch>
            <a:fillRect/>
          </a:stretch>
        </p:blipFill>
        <p:spPr>
          <a:xfrm>
            <a:off x="6343652" y="3219450"/>
            <a:ext cx="5498106" cy="3494688"/>
          </a:xfrm>
          <a:prstGeom prst="rect">
            <a:avLst/>
          </a:prstGeom>
          <a:ln>
            <a:solidFill>
              <a:schemeClr val="tx1"/>
            </a:solidFill>
          </a:ln>
        </p:spPr>
      </p:pic>
    </p:spTree>
    <p:extLst>
      <p:ext uri="{BB962C8B-B14F-4D97-AF65-F5344CB8AC3E}">
        <p14:creationId xmlns:p14="http://schemas.microsoft.com/office/powerpoint/2010/main" val="236600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1337</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Lending Club Case Study</vt:lpstr>
      <vt:lpstr>Business Problem Statement</vt:lpstr>
      <vt:lpstr>Data Analysis Approach(step-by-step) </vt:lpstr>
      <vt:lpstr>Loan Status vs Loan Count</vt:lpstr>
      <vt:lpstr>Purpose of Loan vs Loan Application Count</vt:lpstr>
      <vt:lpstr>Loan Purpose &amp; Grades vs Charged-Off Proportion</vt:lpstr>
      <vt:lpstr>Derogatory Public records vs Charged-Off Proportion</vt:lpstr>
      <vt:lpstr>Charged-Off Proportion Analysis</vt:lpstr>
      <vt:lpstr>Interest Rate Analysis</vt:lpstr>
      <vt:lpstr>Interest Rate Analysis</vt:lpstr>
      <vt:lpstr>Annual Income Analysis</vt:lpstr>
      <vt:lpstr>Summary &amp; Suggestions  </vt:lpstr>
      <vt:lpstr>Suggestions to Lending Club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Sharma, Shivendu</dc:creator>
  <cp:lastModifiedBy>Sharma, Shivendu</cp:lastModifiedBy>
  <cp:revision>2</cp:revision>
  <dcterms:created xsi:type="dcterms:W3CDTF">2023-09-05T14:11:55Z</dcterms:created>
  <dcterms:modified xsi:type="dcterms:W3CDTF">2023-09-06T14:54:35Z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f8386-55a0-404e-9dce-4d5bc8b309d8_Enabled">
    <vt:lpwstr>true</vt:lpwstr>
  </property>
  <property fmtid="{D5CDD505-2E9C-101B-9397-08002B2CF9AE}" pid="3" name="MSIP_Label_b60f8386-55a0-404e-9dce-4d5bc8b309d8_SetDate">
    <vt:lpwstr>2023-09-05T17:12:44Z</vt:lpwstr>
  </property>
  <property fmtid="{D5CDD505-2E9C-101B-9397-08002B2CF9AE}" pid="4" name="MSIP_Label_b60f8386-55a0-404e-9dce-4d5bc8b309d8_Method">
    <vt:lpwstr>Standard</vt:lpwstr>
  </property>
  <property fmtid="{D5CDD505-2E9C-101B-9397-08002B2CF9AE}" pid="5" name="MSIP_Label_b60f8386-55a0-404e-9dce-4d5bc8b309d8_Name">
    <vt:lpwstr>b60f8386-55a0-404e-9dce-4d5bc8b309d8</vt:lpwstr>
  </property>
  <property fmtid="{D5CDD505-2E9C-101B-9397-08002B2CF9AE}" pid="6" name="MSIP_Label_b60f8386-55a0-404e-9dce-4d5bc8b309d8_SiteId">
    <vt:lpwstr>7a9376d4-7c43-480f-82ba-a090647f651d</vt:lpwstr>
  </property>
  <property fmtid="{D5CDD505-2E9C-101B-9397-08002B2CF9AE}" pid="7" name="MSIP_Label_b60f8386-55a0-404e-9dce-4d5bc8b309d8_ActionId">
    <vt:lpwstr>953afbd8-4326-44c8-a055-29a23613e649</vt:lpwstr>
  </property>
  <property fmtid="{D5CDD505-2E9C-101B-9397-08002B2CF9AE}" pid="8" name="MSIP_Label_b60f8386-55a0-404e-9dce-4d5bc8b309d8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Information Classification: GENERAL</vt:lpwstr>
  </property>
</Properties>
</file>