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3" r:id="rId6"/>
    <p:sldId id="261" r:id="rId7"/>
    <p:sldId id="262" r:id="rId8"/>
    <p:sldId id="266"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11/23/2024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11/23/2024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11/23/2024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11/23/2024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11/23/2024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60CDAA3-CE9E-3879-B730-3CFD99FEB128}"/>
              </a:ext>
            </a:extLst>
          </p:cNvPr>
          <p:cNvSpPr txBox="1">
            <a:spLocks/>
          </p:cNvSpPr>
          <p:nvPr/>
        </p:nvSpPr>
        <p:spPr>
          <a:xfrm>
            <a:off x="1307183" y="244256"/>
            <a:ext cx="9144000" cy="1401664"/>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2200" b="1" dirty="0">
                <a:latin typeface="Microsoft YaHei" panose="020B0503020204020204" pitchFamily="34" charset="-122"/>
                <a:ea typeface="Microsoft YaHei" panose="020B0503020204020204" pitchFamily="34" charset="-122"/>
                <a:cs typeface="Times New Roman" panose="02020603050405020304" pitchFamily="18" charset="0"/>
              </a:rPr>
              <a:t>Project (KCS-753) Presentation </a:t>
            </a:r>
            <a:br>
              <a:rPr lang="en-US" sz="2400" b="1" dirty="0">
                <a:latin typeface="Microsoft YaHei" panose="020B0503020204020204" pitchFamily="34" charset="-122"/>
                <a:ea typeface="Microsoft YaHei" panose="020B0503020204020204" pitchFamily="34" charset="-122"/>
                <a:cs typeface="Times New Roman" panose="02020603050405020304" pitchFamily="18" charset="0"/>
              </a:rPr>
            </a:br>
            <a:r>
              <a:rPr lang="en-US" sz="2000" b="1" dirty="0">
                <a:latin typeface="Microsoft YaHei" panose="020B0503020204020204" pitchFamily="34" charset="-122"/>
                <a:ea typeface="Microsoft YaHei" panose="020B0503020204020204" pitchFamily="34" charset="-122"/>
                <a:cs typeface="Times New Roman" panose="02020603050405020304" pitchFamily="18" charset="0"/>
              </a:rPr>
              <a:t>on</a:t>
            </a:r>
            <a:br>
              <a:rPr lang="en-US" sz="2400" b="1" dirty="0">
                <a:latin typeface="Microsoft YaHei" panose="020B0503020204020204" pitchFamily="34" charset="-122"/>
                <a:ea typeface="Microsoft YaHei" panose="020B0503020204020204" pitchFamily="34" charset="-122"/>
                <a:cs typeface="Times New Roman" panose="02020603050405020304" pitchFamily="18" charset="0"/>
              </a:rPr>
            </a:br>
            <a:r>
              <a:rPr lang="en-US" sz="2100" b="1" dirty="0">
                <a:latin typeface="Microsoft YaHei" panose="020B0503020204020204" pitchFamily="34" charset="-122"/>
                <a:ea typeface="Microsoft YaHei" panose="020B0503020204020204" pitchFamily="34" charset="-122"/>
              </a:rPr>
              <a:t>Impact of social media on human brain</a:t>
            </a:r>
          </a:p>
          <a:p>
            <a:pPr algn="ctr"/>
            <a:r>
              <a:rPr lang="en-US" sz="2500" b="1" dirty="0">
                <a:latin typeface="MS UI Gothic" panose="020B0600070205080204" pitchFamily="34" charset="-128"/>
                <a:ea typeface="MS UI Gothic" panose="020B0600070205080204" pitchFamily="34" charset="-128"/>
              </a:rPr>
              <a:t>(Virtual Veins)</a:t>
            </a:r>
            <a:endParaRPr lang="en-IN" sz="2500" b="1" dirty="0">
              <a:latin typeface="MS UI Gothic" panose="020B0600070205080204" pitchFamily="34" charset="-128"/>
              <a:ea typeface="MS UI Gothic" panose="020B0600070205080204" pitchFamily="34" charset="-128"/>
            </a:endParaRPr>
          </a:p>
        </p:txBody>
      </p:sp>
      <p:sp>
        <p:nvSpPr>
          <p:cNvPr id="6" name="Rectangle 2">
            <a:extLst>
              <a:ext uri="{FF2B5EF4-FFF2-40B4-BE49-F238E27FC236}">
                <a16:creationId xmlns:a16="http://schemas.microsoft.com/office/drawing/2014/main" id="{AE3C2EE7-0054-76D5-BC85-D476F4E43884}"/>
              </a:ext>
            </a:extLst>
          </p:cNvPr>
          <p:cNvSpPr>
            <a:spLocks noChangeArrowheads="1"/>
          </p:cNvSpPr>
          <p:nvPr/>
        </p:nvSpPr>
        <p:spPr bwMode="auto">
          <a:xfrm>
            <a:off x="274949" y="5534858"/>
            <a:ext cx="11642102" cy="1261884"/>
          </a:xfrm>
          <a:prstGeom prst="rect">
            <a:avLst/>
          </a:prstGeom>
          <a:noFill/>
          <a:ln w="9525">
            <a:noFill/>
            <a:miter lim="800000"/>
          </a:ln>
          <a:effectLst/>
        </p:spPr>
        <p:txBody>
          <a:bodyPr vert="horz" wrap="square" lIns="91440" tIns="45720" rIns="91440" bIns="45720" numCol="1" anchor="ctr" anchorCtr="0" compatLnSpc="1">
            <a:spAutoFit/>
          </a:bodyPr>
          <a:lstStyle/>
          <a:p>
            <a:pPr indent="92075" algn="ctr" fontAlgn="base">
              <a:spcBef>
                <a:spcPct val="0"/>
              </a:spcBef>
              <a:spcAft>
                <a:spcPct val="0"/>
              </a:spcAft>
            </a:pPr>
            <a:r>
              <a:rPr lang="en-US" sz="2000" b="1" dirty="0">
                <a:latin typeface="Microsoft YaHei" panose="020B0503020204020204" pitchFamily="34" charset="-122"/>
                <a:ea typeface="Microsoft YaHei" panose="020B0503020204020204" pitchFamily="34" charset="-122"/>
                <a:cs typeface="Times New Roman" panose="02020603050405020304" pitchFamily="18" charset="0"/>
              </a:rPr>
              <a:t>Department  of Computer Science &amp; Design</a:t>
            </a:r>
            <a:endParaRPr lang="en-IN" sz="2000" b="1" dirty="0">
              <a:latin typeface="Microsoft YaHei" panose="020B0503020204020204" pitchFamily="34" charset="-122"/>
              <a:ea typeface="Microsoft YaHei" panose="020B0503020204020204" pitchFamily="34" charset="-122"/>
              <a:cs typeface="Times New Roman" panose="02020603050405020304" pitchFamily="18" charset="0"/>
            </a:endParaRPr>
          </a:p>
          <a:p>
            <a:pPr marL="0" marR="0" lvl="0" indent="92075" algn="ctr"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cs typeface="Times New Roman" panose="02020603050405020304" pitchFamily="18" charset="0"/>
              </a:rPr>
              <a:t>IMS Engineering College, Ghaziabad</a:t>
            </a:r>
          </a:p>
          <a:p>
            <a:pPr marL="0" marR="0" lvl="0" indent="92075" algn="ctr" defTabSz="914400" rtl="0" eaLnBrk="0" fontAlgn="base" latinLnBrk="0" hangingPunct="0">
              <a:lnSpc>
                <a:spcPct val="100000"/>
              </a:lnSpc>
              <a:spcBef>
                <a:spcPct val="0"/>
              </a:spcBef>
              <a:spcAft>
                <a:spcPct val="0"/>
              </a:spcAft>
              <a:buClrTx/>
              <a:buSzTx/>
              <a:buFontTx/>
              <a:buNone/>
            </a:pPr>
            <a:r>
              <a:rPr lang="en-US" dirty="0">
                <a:latin typeface="Microsoft YaHei" panose="020B0503020204020204" pitchFamily="34" charset="-122"/>
                <a:ea typeface="Microsoft YaHei" panose="020B0503020204020204" pitchFamily="34" charset="-122"/>
                <a:cs typeface="Times New Roman" panose="02020603050405020304" pitchFamily="18" charset="0"/>
              </a:rPr>
              <a:t>Dr. A.P.J Abdul Kalam Technical University, </a:t>
            </a:r>
            <a:r>
              <a:rPr lang="en-US" dirty="0" err="1">
                <a:latin typeface="Microsoft YaHei" panose="020B0503020204020204" pitchFamily="34" charset="-122"/>
                <a:ea typeface="Microsoft YaHei" panose="020B0503020204020204" pitchFamily="34" charset="-122"/>
                <a:cs typeface="Times New Roman" panose="02020603050405020304" pitchFamily="18" charset="0"/>
              </a:rPr>
              <a:t>Lucknow</a:t>
            </a:r>
            <a:endParaRPr lang="en-US" dirty="0">
              <a:latin typeface="Microsoft YaHei" panose="020B0503020204020204" pitchFamily="34" charset="-122"/>
              <a:ea typeface="Microsoft YaHei" panose="020B0503020204020204" pitchFamily="34" charset="-122"/>
              <a:cs typeface="Times New Roman" panose="02020603050405020304" pitchFamily="18" charset="0"/>
            </a:endParaRPr>
          </a:p>
          <a:p>
            <a:pPr marL="0" marR="0" lvl="0" indent="92075" algn="ctr"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cs typeface="Times New Roman" panose="02020603050405020304" pitchFamily="18" charset="0"/>
              </a:rPr>
              <a:t>(2024-25</a:t>
            </a:r>
            <a:r>
              <a:rPr kumimoji="0" 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cs typeface="Times New Roman" panose="02020603050405020304" pitchFamily="18" charset="0"/>
              </a:rPr>
              <a:t>)</a:t>
            </a:r>
          </a:p>
        </p:txBody>
      </p:sp>
      <p:pic>
        <p:nvPicPr>
          <p:cNvPr id="7" name="Picture 6">
            <a:extLst>
              <a:ext uri="{FF2B5EF4-FFF2-40B4-BE49-F238E27FC236}">
                <a16:creationId xmlns:a16="http://schemas.microsoft.com/office/drawing/2014/main" id="{B1012BD0-592E-51EF-1F79-53E04D148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862" y="1645920"/>
            <a:ext cx="1254641" cy="1219432"/>
          </a:xfrm>
          <a:prstGeom prst="rect">
            <a:avLst/>
          </a:prstGeom>
        </p:spPr>
      </p:pic>
      <p:graphicFrame>
        <p:nvGraphicFramePr>
          <p:cNvPr id="8" name="Table 7">
            <a:extLst>
              <a:ext uri="{FF2B5EF4-FFF2-40B4-BE49-F238E27FC236}">
                <a16:creationId xmlns:a16="http://schemas.microsoft.com/office/drawing/2014/main" id="{A88C4A28-77D2-2E0B-1735-0C33D4858440}"/>
              </a:ext>
            </a:extLst>
          </p:cNvPr>
          <p:cNvGraphicFramePr>
            <a:graphicFrameLocks noGrp="1"/>
          </p:cNvGraphicFramePr>
          <p:nvPr>
            <p:extLst>
              <p:ext uri="{D42A27DB-BD31-4B8C-83A1-F6EECF244321}">
                <p14:modId xmlns:p14="http://schemas.microsoft.com/office/powerpoint/2010/main" val="1657831752"/>
              </p:ext>
            </p:extLst>
          </p:nvPr>
        </p:nvGraphicFramePr>
        <p:xfrm>
          <a:off x="1438163" y="3429000"/>
          <a:ext cx="9913819" cy="1828800"/>
        </p:xfrm>
        <a:graphic>
          <a:graphicData uri="http://schemas.openxmlformats.org/drawingml/2006/table">
            <a:tbl>
              <a:tblPr firstRow="1" firstCol="1" bandRow="1"/>
              <a:tblGrid>
                <a:gridCol w="4945872">
                  <a:extLst>
                    <a:ext uri="{9D8B030D-6E8A-4147-A177-3AD203B41FA5}">
                      <a16:colId xmlns:a16="http://schemas.microsoft.com/office/drawing/2014/main" val="777863042"/>
                    </a:ext>
                  </a:extLst>
                </a:gridCol>
                <a:gridCol w="4967947">
                  <a:extLst>
                    <a:ext uri="{9D8B030D-6E8A-4147-A177-3AD203B41FA5}">
                      <a16:colId xmlns:a16="http://schemas.microsoft.com/office/drawing/2014/main" val="3871255767"/>
                    </a:ext>
                  </a:extLst>
                </a:gridCol>
              </a:tblGrid>
              <a:tr h="0">
                <a:tc>
                  <a:txBody>
                    <a:bodyPr/>
                    <a:lstStyle/>
                    <a:p>
                      <a:pPr algn="l"/>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Project Guide</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noFill/>
                  </a:tcPr>
                </a:tc>
                <a:tc>
                  <a:txBody>
                    <a:bodyPr/>
                    <a:lstStyle/>
                    <a:p>
                      <a:pPr algn="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Submitted By: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3951773872"/>
                  </a:ext>
                </a:extLst>
              </a:tr>
              <a:tr h="0">
                <a:tc>
                  <a:txBody>
                    <a:bodyPr/>
                    <a:lstStyle/>
                    <a:p>
                      <a:pPr algn="l"/>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Dr. Sonia Juneja</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noFill/>
                  </a:tcPr>
                </a:tc>
                <a:tc>
                  <a:txBody>
                    <a:bodyPr/>
                    <a:lstStyle/>
                    <a:p>
                      <a:pPr algn="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Faizaan Khan (2101431650011)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891648544"/>
                  </a:ext>
                </a:extLst>
              </a:tr>
              <a:tr h="0">
                <a:tc>
                  <a:txBody>
                    <a:bodyPr/>
                    <a:lstStyle/>
                    <a:p>
                      <a:pPr algn="l"/>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Hod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noFill/>
                  </a:tcPr>
                </a:tc>
                <a:tc>
                  <a:txBody>
                    <a:bodyPr/>
                    <a:lstStyle/>
                    <a:p>
                      <a:pPr algn="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Garvit Garg (2101431650012)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1077167031"/>
                  </a:ext>
                </a:extLst>
              </a:tr>
              <a:tr h="0">
                <a:tc>
                  <a:txBody>
                    <a:bodyPr/>
                    <a:lstStyle/>
                    <a:p>
                      <a:pPr algn="l"/>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CS/CSD Department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noFill/>
                  </a:tcPr>
                </a:tc>
                <a:tc>
                  <a:txBody>
                    <a:bodyPr/>
                    <a:lstStyle/>
                    <a:p>
                      <a:pPr algn="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Garvit Goel (2101431650013)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3364199032"/>
                  </a:ext>
                </a:extLst>
              </a:tr>
              <a:tr h="0">
                <a:tc>
                  <a:txBody>
                    <a:bodyPr/>
                    <a:lstStyle/>
                    <a:p>
                      <a:pPr algn="l"/>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IMSEC, Ghaziabad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noFill/>
                  </a:tcPr>
                </a:tc>
                <a:tc>
                  <a:txBody>
                    <a:bodyPr/>
                    <a:lstStyle/>
                    <a:p>
                      <a:pPr algn="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Himanshu Daksh (2101431650016)</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1554067235"/>
                  </a:ext>
                </a:extLst>
              </a:tr>
              <a:tr h="0">
                <a:tc>
                  <a:txBody>
                    <a:bodyPr/>
                    <a:lstStyle/>
                    <a:p>
                      <a:pPr algn="l"/>
                      <a:r>
                        <a:rPr lang="en-US" sz="2000" b="1" i="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noFill/>
                  </a:tcPr>
                </a:tc>
                <a:tc>
                  <a:txBody>
                    <a:bodyPr/>
                    <a:lstStyle/>
                    <a:p>
                      <a:pPr algn="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234361191"/>
                  </a:ext>
                </a:extLst>
              </a:tr>
            </a:tbl>
          </a:graphicData>
        </a:graphic>
      </p:graphicFrame>
      <p:sp>
        <p:nvSpPr>
          <p:cNvPr id="9" name="Title 1">
            <a:extLst>
              <a:ext uri="{FF2B5EF4-FFF2-40B4-BE49-F238E27FC236}">
                <a16:creationId xmlns:a16="http://schemas.microsoft.com/office/drawing/2014/main" id="{C6CB3F2F-4633-650E-C780-0230F2FEFFD6}"/>
              </a:ext>
            </a:extLst>
          </p:cNvPr>
          <p:cNvSpPr txBox="1">
            <a:spLocks/>
          </p:cNvSpPr>
          <p:nvPr/>
        </p:nvSpPr>
        <p:spPr>
          <a:xfrm>
            <a:off x="4043124" y="2822953"/>
            <a:ext cx="3892561" cy="5773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spcBef>
                <a:spcPts val="20"/>
              </a:spcBef>
            </a:pPr>
            <a:r>
              <a:rPr lang="en-US" sz="1800" b="1" dirty="0">
                <a:effectLst/>
                <a:latin typeface="Microsoft YaHei" panose="020B0503020204020204" pitchFamily="34" charset="-122"/>
                <a:ea typeface="Microsoft YaHei" panose="020B0503020204020204" pitchFamily="34" charset="-122"/>
              </a:rPr>
              <a:t>Group ID: IMS/CSD/24-25/01</a:t>
            </a:r>
            <a:endParaRPr lang="en-IN" sz="1800" dirty="0">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423937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3557-8251-D144-7D04-E802E847D6D4}"/>
              </a:ext>
            </a:extLst>
          </p:cNvPr>
          <p:cNvSpPr txBox="1">
            <a:spLocks/>
          </p:cNvSpPr>
          <p:nvPr/>
        </p:nvSpPr>
        <p:spPr>
          <a:xfrm>
            <a:off x="734422" y="154497"/>
            <a:ext cx="10515600" cy="1138937"/>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u="sng" dirty="0">
                <a:latin typeface="Microsoft YaHei" panose="020B0503020204020204" pitchFamily="34" charset="-122"/>
                <a:ea typeface="Microsoft YaHei" panose="020B0503020204020204" pitchFamily="34" charset="-122"/>
                <a:cs typeface="Times New Roman" panose="02020603050405020304" pitchFamily="18" charset="0"/>
              </a:rPr>
              <a:t>References</a:t>
            </a:r>
            <a:r>
              <a:rPr lang="en-US" b="1" dirty="0">
                <a:latin typeface="Microsoft YaHei" panose="020B0503020204020204" pitchFamily="34" charset="-122"/>
                <a:ea typeface="Microsoft YaHei" panose="020B0503020204020204" pitchFamily="34" charset="-122"/>
                <a:cs typeface="Times New Roman" panose="02020603050405020304" pitchFamily="18" charset="0"/>
              </a:rPr>
              <a:t>:</a:t>
            </a:r>
            <a:endParaRPr lang="en-US" b="1" u="sng"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 name="TextBox 3">
            <a:extLst>
              <a:ext uri="{FF2B5EF4-FFF2-40B4-BE49-F238E27FC236}">
                <a16:creationId xmlns:a16="http://schemas.microsoft.com/office/drawing/2014/main" id="{15E80FC6-8D59-6C6B-C6FD-384A4CB0CD44}"/>
              </a:ext>
            </a:extLst>
          </p:cNvPr>
          <p:cNvSpPr txBox="1"/>
          <p:nvPr/>
        </p:nvSpPr>
        <p:spPr>
          <a:xfrm>
            <a:off x="941978" y="957943"/>
            <a:ext cx="10738393" cy="3970318"/>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Microsoft YaHei" panose="020B0503020204020204" pitchFamily="34" charset="-122"/>
                <a:ea typeface="Microsoft YaHei" panose="020B0503020204020204" pitchFamily="34" charset="-122"/>
              </a:rPr>
              <a:t>Habitual social media use may impact brain development in adolescents, </a:t>
            </a:r>
          </a:p>
          <a:p>
            <a:pPr algn="just"/>
            <a:r>
              <a:rPr lang="en-US" i="1" dirty="0">
                <a:latin typeface="Microsoft YaHei" panose="020B0503020204020204" pitchFamily="34" charset="-122"/>
                <a:ea typeface="Microsoft YaHei" panose="020B0503020204020204" pitchFamily="34" charset="-122"/>
              </a:rPr>
              <a:t>   By The University of North Carolina at Chapel Hill. </a:t>
            </a:r>
          </a:p>
          <a:p>
            <a:pPr algn="just"/>
            <a:endParaRPr lang="en-US" i="1" dirty="0">
              <a:latin typeface="Microsoft YaHei" panose="020B0503020204020204" pitchFamily="34" charset="-122"/>
              <a:ea typeface="Microsoft YaHei" panose="020B0503020204020204" pitchFamily="34" charset="-122"/>
            </a:endParaRPr>
          </a:p>
          <a:p>
            <a:pPr marL="285750" indent="-285750" algn="just">
              <a:buFont typeface="Wingdings" panose="05000000000000000000" pitchFamily="2" charset="2"/>
              <a:buChar char="q"/>
            </a:pPr>
            <a:r>
              <a:rPr lang="en-US" dirty="0">
                <a:latin typeface="Microsoft YaHei" panose="020B0503020204020204" pitchFamily="34" charset="-122"/>
                <a:ea typeface="Microsoft YaHei" panose="020B0503020204020204" pitchFamily="34" charset="-122"/>
              </a:rPr>
              <a:t>Association between Social Media Use and Depression among U.S. Young Adults" </a:t>
            </a:r>
            <a:r>
              <a:rPr lang="en-US" i="1" dirty="0">
                <a:latin typeface="Microsoft YaHei" panose="020B0503020204020204" pitchFamily="34" charset="-122"/>
                <a:ea typeface="Microsoft YaHei" panose="020B0503020204020204" pitchFamily="34" charset="-122"/>
              </a:rPr>
              <a:t>by Lin, L.Y., </a:t>
            </a:r>
            <a:r>
              <a:rPr lang="en-US" i="1" dirty="0" err="1">
                <a:latin typeface="Microsoft YaHei" panose="020B0503020204020204" pitchFamily="34" charset="-122"/>
                <a:ea typeface="Microsoft YaHei" panose="020B0503020204020204" pitchFamily="34" charset="-122"/>
              </a:rPr>
              <a:t>Sidani</a:t>
            </a:r>
            <a:r>
              <a:rPr lang="en-US" i="1" dirty="0">
                <a:latin typeface="Microsoft YaHei" panose="020B0503020204020204" pitchFamily="34" charset="-122"/>
                <a:ea typeface="Microsoft YaHei" panose="020B0503020204020204" pitchFamily="34" charset="-122"/>
              </a:rPr>
              <a:t>, J.E., </a:t>
            </a:r>
            <a:r>
              <a:rPr lang="en-US" i="1" dirty="0" err="1">
                <a:latin typeface="Microsoft YaHei" panose="020B0503020204020204" pitchFamily="34" charset="-122"/>
                <a:ea typeface="Microsoft YaHei" panose="020B0503020204020204" pitchFamily="34" charset="-122"/>
              </a:rPr>
              <a:t>Shensa</a:t>
            </a:r>
            <a:r>
              <a:rPr lang="en-US" i="1" dirty="0">
                <a:latin typeface="Microsoft YaHei" panose="020B0503020204020204" pitchFamily="34" charset="-122"/>
                <a:ea typeface="Microsoft YaHei" panose="020B0503020204020204" pitchFamily="34" charset="-122"/>
              </a:rPr>
              <a:t>, A., </a:t>
            </a:r>
            <a:r>
              <a:rPr lang="en-US" i="1" dirty="0" err="1">
                <a:latin typeface="Microsoft YaHei" panose="020B0503020204020204" pitchFamily="34" charset="-122"/>
                <a:ea typeface="Microsoft YaHei" panose="020B0503020204020204" pitchFamily="34" charset="-122"/>
              </a:rPr>
              <a:t>Radovic</a:t>
            </a:r>
            <a:r>
              <a:rPr lang="en-US" i="1" dirty="0">
                <a:latin typeface="Microsoft YaHei" panose="020B0503020204020204" pitchFamily="34" charset="-122"/>
                <a:ea typeface="Microsoft YaHei" panose="020B0503020204020204" pitchFamily="34" charset="-122"/>
              </a:rPr>
              <a:t>, A., Miller, E., Colditz, J.B., Hoffman, B.L., Giles, L.M., &amp; Primack, B.A. </a:t>
            </a:r>
          </a:p>
          <a:p>
            <a:pPr algn="just"/>
            <a:endParaRPr lang="en-US" i="1" dirty="0">
              <a:latin typeface="Microsoft YaHei" panose="020B0503020204020204" pitchFamily="34" charset="-122"/>
              <a:ea typeface="Microsoft YaHei" panose="020B0503020204020204" pitchFamily="34" charset="-122"/>
            </a:endParaRPr>
          </a:p>
          <a:p>
            <a:pPr marL="285750" indent="-285750" algn="just">
              <a:buFont typeface="Wingdings" panose="05000000000000000000" pitchFamily="2" charset="2"/>
              <a:buChar char="q"/>
            </a:pPr>
            <a:r>
              <a:rPr lang="en-US" dirty="0">
                <a:latin typeface="Microsoft YaHei" panose="020B0503020204020204" pitchFamily="34" charset="-122"/>
                <a:ea typeface="Microsoft YaHei" panose="020B0503020204020204" pitchFamily="34" charset="-122"/>
              </a:rPr>
              <a:t>The Influence of Social Media on Depression, Anxiety, and Psychological Distress in Adolescents</a:t>
            </a:r>
            <a:r>
              <a:rPr lang="en-US" i="1" dirty="0">
                <a:latin typeface="Microsoft YaHei" panose="020B0503020204020204" pitchFamily="34" charset="-122"/>
                <a:ea typeface="Microsoft YaHei" panose="020B0503020204020204" pitchFamily="34" charset="-122"/>
              </a:rPr>
              <a:t>: A Systematic Review" by </a:t>
            </a:r>
            <a:r>
              <a:rPr lang="en-US" i="1" dirty="0" err="1">
                <a:latin typeface="Microsoft YaHei" panose="020B0503020204020204" pitchFamily="34" charset="-122"/>
                <a:ea typeface="Microsoft YaHei" panose="020B0503020204020204" pitchFamily="34" charset="-122"/>
              </a:rPr>
              <a:t>Keles</a:t>
            </a:r>
            <a:r>
              <a:rPr lang="en-US" i="1" dirty="0">
                <a:latin typeface="Microsoft YaHei" panose="020B0503020204020204" pitchFamily="34" charset="-122"/>
                <a:ea typeface="Microsoft YaHei" panose="020B0503020204020204" pitchFamily="34" charset="-122"/>
              </a:rPr>
              <a:t>, B., McCrae, N., &amp; Grealish, A. </a:t>
            </a:r>
          </a:p>
          <a:p>
            <a:pPr algn="just"/>
            <a:endParaRPr lang="en-US" i="1" dirty="0">
              <a:latin typeface="Microsoft YaHei" panose="020B0503020204020204" pitchFamily="34" charset="-122"/>
              <a:ea typeface="Microsoft YaHei" panose="020B0503020204020204" pitchFamily="34" charset="-122"/>
            </a:endParaRPr>
          </a:p>
          <a:p>
            <a:pPr marL="285750" indent="-285750" algn="just">
              <a:buFont typeface="Wingdings" panose="05000000000000000000" pitchFamily="2" charset="2"/>
              <a:buChar char="q"/>
            </a:pPr>
            <a:r>
              <a:rPr lang="en-US" dirty="0">
                <a:latin typeface="Microsoft YaHei" panose="020B0503020204020204" pitchFamily="34" charset="-122"/>
                <a:ea typeface="Microsoft YaHei" panose="020B0503020204020204" pitchFamily="34" charset="-122"/>
              </a:rPr>
              <a:t> Understanding the Relationship Between Social Media Use and Mental Health</a:t>
            </a:r>
            <a:r>
              <a:rPr lang="en-US" i="1" dirty="0">
                <a:latin typeface="Microsoft YaHei" panose="020B0503020204020204" pitchFamily="34" charset="-122"/>
                <a:ea typeface="Microsoft YaHei" panose="020B0503020204020204" pitchFamily="34" charset="-122"/>
              </a:rPr>
              <a:t>" by Facebook Research. </a:t>
            </a:r>
          </a:p>
          <a:p>
            <a:pPr algn="just"/>
            <a:endParaRPr lang="en-US" i="1" dirty="0">
              <a:latin typeface="Microsoft YaHei" panose="020B0503020204020204" pitchFamily="34" charset="-122"/>
              <a:ea typeface="Microsoft YaHei" panose="020B0503020204020204" pitchFamily="34" charset="-122"/>
            </a:endParaRPr>
          </a:p>
          <a:p>
            <a:pPr marL="285750" indent="-285750" algn="just">
              <a:buFont typeface="Wingdings" panose="05000000000000000000" pitchFamily="2" charset="2"/>
              <a:buChar char="q"/>
            </a:pPr>
            <a:r>
              <a:rPr lang="en-US" dirty="0">
                <a:latin typeface="Microsoft YaHei" panose="020B0503020204020204" pitchFamily="34" charset="-122"/>
                <a:ea typeface="Microsoft YaHei" panose="020B0503020204020204" pitchFamily="34" charset="-122"/>
              </a:rPr>
              <a:t> Teens, Social Media and Technology 2022" </a:t>
            </a:r>
            <a:r>
              <a:rPr lang="en-US" i="1" dirty="0">
                <a:latin typeface="Microsoft YaHei" panose="020B0503020204020204" pitchFamily="34" charset="-122"/>
                <a:ea typeface="Microsoft YaHei" panose="020B0503020204020204" pitchFamily="34" charset="-122"/>
              </a:rPr>
              <a:t>by Pew Research Center.</a:t>
            </a:r>
          </a:p>
        </p:txBody>
      </p:sp>
    </p:spTree>
    <p:extLst>
      <p:ext uri="{BB962C8B-B14F-4D97-AF65-F5344CB8AC3E}">
        <p14:creationId xmlns:p14="http://schemas.microsoft.com/office/powerpoint/2010/main" val="8156264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576FFA-5F5B-B60D-FF64-92491C1AEA2E}"/>
              </a:ext>
            </a:extLst>
          </p:cNvPr>
          <p:cNvSpPr txBox="1"/>
          <p:nvPr/>
        </p:nvSpPr>
        <p:spPr>
          <a:xfrm>
            <a:off x="3254828" y="2492830"/>
            <a:ext cx="9840686" cy="1169551"/>
          </a:xfrm>
          <a:prstGeom prst="rect">
            <a:avLst/>
          </a:prstGeom>
          <a:noFill/>
        </p:spPr>
        <p:txBody>
          <a:bodyPr wrap="square">
            <a:spAutoFit/>
          </a:bodyPr>
          <a:lstStyle/>
          <a:p>
            <a:r>
              <a:rPr lang="en-US" sz="7000" dirty="0" err="1">
                <a:latin typeface="Cascadia Mono SemiBold" panose="020B0609020000020004" pitchFamily="49" charset="0"/>
                <a:ea typeface="Cascadia Mono SemiBold" panose="020B0609020000020004" pitchFamily="49" charset="0"/>
                <a:cs typeface="Cascadia Mono SemiBold" panose="020B0609020000020004" pitchFamily="49" charset="0"/>
              </a:rPr>
              <a:t>ThankYou</a:t>
            </a:r>
            <a:r>
              <a:rPr lang="en-US" sz="7000" dirty="0">
                <a:latin typeface="Cascadia Mono SemiBold" panose="020B0609020000020004" pitchFamily="49" charset="0"/>
                <a:ea typeface="Cascadia Mono SemiBold" panose="020B0609020000020004" pitchFamily="49" charset="0"/>
                <a:cs typeface="Cascadia Mono SemiBold" panose="020B0609020000020004" pitchFamily="49" charset="0"/>
              </a:rPr>
              <a:t>...</a:t>
            </a:r>
            <a:endParaRPr lang="en-US"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192864537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7760-EA53-B7F9-C643-3993A8054CAE}"/>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000" b="1" u="sng" dirty="0">
                <a:latin typeface="Microsoft YaHei" panose="020B0503020204020204" pitchFamily="34" charset="-122"/>
                <a:ea typeface="Microsoft YaHei" panose="020B0503020204020204" pitchFamily="34" charset="-122"/>
                <a:cs typeface="Times New Roman" panose="02020603050405020304" pitchFamily="18" charset="0"/>
              </a:rPr>
              <a:t>Outlines</a:t>
            </a:r>
            <a:r>
              <a:rPr lang="en-US" sz="4000" b="1" dirty="0">
                <a:latin typeface="Microsoft YaHei" panose="020B0503020204020204" pitchFamily="34" charset="-122"/>
                <a:ea typeface="Microsoft YaHei" panose="020B0503020204020204" pitchFamily="34" charset="-122"/>
                <a:cs typeface="Times New Roman" panose="02020603050405020304" pitchFamily="18" charset="0"/>
              </a:rPr>
              <a:t>:</a:t>
            </a:r>
          </a:p>
        </p:txBody>
      </p:sp>
      <p:sp>
        <p:nvSpPr>
          <p:cNvPr id="3" name="Content Placeholder 2">
            <a:extLst>
              <a:ext uri="{FF2B5EF4-FFF2-40B4-BE49-F238E27FC236}">
                <a16:creationId xmlns:a16="http://schemas.microsoft.com/office/drawing/2014/main" id="{4F52C769-8A6D-EFF7-AE2F-4FAC94321B38}"/>
              </a:ext>
            </a:extLst>
          </p:cNvPr>
          <p:cNvSpPr txBox="1">
            <a:spLocks/>
          </p:cNvSpPr>
          <p:nvPr/>
        </p:nvSpPr>
        <p:spPr>
          <a:xfrm>
            <a:off x="838200" y="1253331"/>
            <a:ext cx="10515600" cy="4351338"/>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q"/>
            </a:pPr>
            <a:r>
              <a:rPr lang="en-US" sz="2200" dirty="0">
                <a:latin typeface="Microsoft YaHei" panose="020B0503020204020204" pitchFamily="34" charset="-122"/>
                <a:ea typeface="Microsoft YaHei" panose="020B0503020204020204" pitchFamily="34" charset="-122"/>
                <a:cs typeface="Times New Roman" panose="02020603050405020304" pitchFamily="18" charset="0"/>
              </a:rPr>
              <a:t>Introduction</a:t>
            </a:r>
          </a:p>
          <a:p>
            <a:pPr>
              <a:buFont typeface="Wingdings" panose="05000000000000000000" pitchFamily="2" charset="2"/>
              <a:buChar char="q"/>
            </a:pPr>
            <a:r>
              <a:rPr lang="en-US" sz="2200" dirty="0">
                <a:latin typeface="Microsoft YaHei" panose="020B0503020204020204" pitchFamily="34" charset="-122"/>
                <a:ea typeface="Microsoft YaHei" panose="020B0503020204020204" pitchFamily="34" charset="-122"/>
                <a:cs typeface="Times New Roman" panose="02020603050405020304" pitchFamily="18" charset="0"/>
              </a:rPr>
              <a:t>Problem statement</a:t>
            </a:r>
          </a:p>
          <a:p>
            <a:pPr>
              <a:buFont typeface="Wingdings" panose="05000000000000000000" pitchFamily="2" charset="2"/>
              <a:buChar char="q"/>
            </a:pPr>
            <a:r>
              <a:rPr lang="en-US" sz="2200" dirty="0">
                <a:latin typeface="Microsoft YaHei" panose="020B0503020204020204" pitchFamily="34" charset="-122"/>
                <a:ea typeface="Microsoft YaHei" panose="020B0503020204020204" pitchFamily="34" charset="-122"/>
                <a:cs typeface="Times New Roman" panose="02020603050405020304" pitchFamily="18" charset="0"/>
              </a:rPr>
              <a:t>Literature Survey</a:t>
            </a:r>
          </a:p>
          <a:p>
            <a:pPr>
              <a:buFont typeface="Wingdings" panose="05000000000000000000" pitchFamily="2" charset="2"/>
              <a:buChar char="q"/>
            </a:pPr>
            <a:r>
              <a:rPr lang="en-US" sz="2200" dirty="0">
                <a:latin typeface="Microsoft YaHei" panose="020B0503020204020204" pitchFamily="34" charset="-122"/>
                <a:ea typeface="Microsoft YaHei" panose="020B0503020204020204" pitchFamily="34" charset="-122"/>
                <a:cs typeface="Times New Roman" panose="02020603050405020304" pitchFamily="18" charset="0"/>
              </a:rPr>
              <a:t>Objective</a:t>
            </a:r>
          </a:p>
          <a:p>
            <a:pPr>
              <a:buFont typeface="Wingdings" panose="05000000000000000000" pitchFamily="2" charset="2"/>
              <a:buChar char="q"/>
            </a:pPr>
            <a:r>
              <a:rPr lang="en-US" sz="2200" dirty="0">
                <a:latin typeface="Microsoft YaHei" panose="020B0503020204020204" pitchFamily="34" charset="-122"/>
                <a:ea typeface="Microsoft YaHei" panose="020B0503020204020204" pitchFamily="34" charset="-122"/>
                <a:cs typeface="Times New Roman" panose="02020603050405020304" pitchFamily="18" charset="0"/>
              </a:rPr>
              <a:t>Methodology used</a:t>
            </a:r>
          </a:p>
          <a:p>
            <a:pPr>
              <a:buFont typeface="Wingdings" panose="05000000000000000000" pitchFamily="2" charset="2"/>
              <a:buChar char="q"/>
            </a:pPr>
            <a:r>
              <a:rPr lang="en-US" sz="2200" dirty="0">
                <a:latin typeface="Microsoft YaHei" panose="020B0503020204020204" pitchFamily="34" charset="-122"/>
                <a:ea typeface="Microsoft YaHei" panose="020B0503020204020204" pitchFamily="34" charset="-122"/>
                <a:cs typeface="Times New Roman" panose="02020603050405020304" pitchFamily="18" charset="0"/>
              </a:rPr>
              <a:t>Conclusion</a:t>
            </a:r>
          </a:p>
          <a:p>
            <a:pPr>
              <a:buFont typeface="Wingdings" panose="05000000000000000000" pitchFamily="2" charset="2"/>
              <a:buChar char="q"/>
            </a:pPr>
            <a:r>
              <a:rPr lang="en-US" sz="2200" dirty="0">
                <a:latin typeface="Microsoft YaHei" panose="020B0503020204020204" pitchFamily="34" charset="-122"/>
                <a:ea typeface="Microsoft YaHei" panose="020B0503020204020204" pitchFamily="34" charset="-122"/>
                <a:cs typeface="Times New Roman" panose="02020603050405020304" pitchFamily="18" charset="0"/>
              </a:rPr>
              <a:t>References</a:t>
            </a:r>
          </a:p>
        </p:txBody>
      </p:sp>
    </p:spTree>
    <p:extLst>
      <p:ext uri="{BB962C8B-B14F-4D97-AF65-F5344CB8AC3E}">
        <p14:creationId xmlns:p14="http://schemas.microsoft.com/office/powerpoint/2010/main" val="30298090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160A-A250-91F7-89A7-CF45641B613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000" b="1" u="sng" dirty="0">
                <a:latin typeface="Microsoft YaHei" panose="020B0503020204020204" pitchFamily="34" charset="-122"/>
                <a:ea typeface="Microsoft YaHei" panose="020B0503020204020204" pitchFamily="34" charset="-122"/>
                <a:cs typeface="Times New Roman" panose="02020603050405020304" pitchFamily="18" charset="0"/>
              </a:rPr>
              <a:t>Introduction:</a:t>
            </a:r>
            <a:endParaRPr lang="en-IN" sz="4000" b="1" u="sng"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 name="TextBox 2">
            <a:extLst>
              <a:ext uri="{FF2B5EF4-FFF2-40B4-BE49-F238E27FC236}">
                <a16:creationId xmlns:a16="http://schemas.microsoft.com/office/drawing/2014/main" id="{1FC41FCE-001A-5383-BFD5-C5FBAF175508}"/>
              </a:ext>
            </a:extLst>
          </p:cNvPr>
          <p:cNvSpPr txBox="1"/>
          <p:nvPr/>
        </p:nvSpPr>
        <p:spPr>
          <a:xfrm>
            <a:off x="838200" y="1395663"/>
            <a:ext cx="10515600" cy="384721"/>
          </a:xfrm>
          <a:prstGeom prst="rect">
            <a:avLst/>
          </a:prstGeom>
          <a:noFill/>
        </p:spPr>
        <p:txBody>
          <a:bodyPr wrap="square" rtlCol="0">
            <a:spAutoFit/>
          </a:bodyPr>
          <a:lstStyle/>
          <a:p>
            <a:pPr algn="just"/>
            <a:endParaRPr lang="en-IN" sz="19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5" name="TextBox 4">
            <a:extLst>
              <a:ext uri="{FF2B5EF4-FFF2-40B4-BE49-F238E27FC236}">
                <a16:creationId xmlns:a16="http://schemas.microsoft.com/office/drawing/2014/main" id="{3A3466F5-E8BC-6C45-0316-78F841451F1C}"/>
              </a:ext>
            </a:extLst>
          </p:cNvPr>
          <p:cNvSpPr txBox="1"/>
          <p:nvPr/>
        </p:nvSpPr>
        <p:spPr>
          <a:xfrm>
            <a:off x="838200" y="1207023"/>
            <a:ext cx="10515600" cy="4093428"/>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dirty="0">
                <a:latin typeface="Microsoft YaHei" panose="020B0503020204020204" pitchFamily="34" charset="-122"/>
                <a:ea typeface="Microsoft YaHei" panose="020B0503020204020204" pitchFamily="34" charset="-122"/>
              </a:rPr>
              <a:t>The increasing prevalence of social media has raised concerns about its effects on mental health and cognitive functions. This project aims to explore how platforms like Facebook, Instagram, and Twitter influence the human brain, particularly focusing on emotional, cognitive, and behavioral changes. With social media becoming a significant part of daily life, understanding these impacts is crucial. The project will utilize data analysis and sentiment tracking to uncover correlations between social media usage and mental health indicators, such as anxiety, depression, and attention span.</a:t>
            </a:r>
          </a:p>
          <a:p>
            <a:pPr algn="just"/>
            <a:endParaRPr lang="en-US" sz="2000" dirty="0">
              <a:latin typeface="Microsoft YaHei" panose="020B0503020204020204" pitchFamily="34" charset="-122"/>
              <a:ea typeface="Microsoft YaHei" panose="020B0503020204020204" pitchFamily="34" charset="-122"/>
              <a:cs typeface="Times New Roman" panose="02020603050405020304" pitchFamily="18" charset="0"/>
            </a:endParaRPr>
          </a:p>
          <a:p>
            <a:pPr marL="342900" indent="-342900" algn="just">
              <a:buFont typeface="Wingdings" panose="05000000000000000000" pitchFamily="2" charset="2"/>
              <a:buChar char="q"/>
            </a:pPr>
            <a:r>
              <a:rPr lang="en-US" sz="2000" dirty="0">
                <a:latin typeface="Microsoft YaHei" panose="020B0503020204020204" pitchFamily="34" charset="-122"/>
                <a:ea typeface="Microsoft YaHei" panose="020B0503020204020204" pitchFamily="34" charset="-122"/>
              </a:rPr>
              <a:t>With the rapid growth of social media, there has been a notable increase in concerns about its potential negative effects on mental health and cognitive abilities. Excessive use of these platforms has been linked to issues such as anxiety, depression, reduced attention spans, and emotional instability</a:t>
            </a:r>
            <a:endParaRPr lang="en-IN" sz="20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37616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D651ED-55E6-B212-518C-68CED1B04250}"/>
              </a:ext>
            </a:extLst>
          </p:cNvPr>
          <p:cNvSpPr txBox="1">
            <a:spLocks/>
          </p:cNvSpPr>
          <p:nvPr/>
        </p:nvSpPr>
        <p:spPr>
          <a:xfrm>
            <a:off x="756195" y="274240"/>
            <a:ext cx="10515600" cy="846989"/>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000" b="1" u="sng" dirty="0">
                <a:latin typeface="Microsoft YaHei" panose="020B0503020204020204" pitchFamily="34" charset="-122"/>
                <a:ea typeface="Microsoft YaHei" panose="020B0503020204020204" pitchFamily="34" charset="-122"/>
                <a:cs typeface="Times New Roman" panose="02020603050405020304" pitchFamily="18" charset="0"/>
              </a:rPr>
              <a:t>Problem statement</a:t>
            </a:r>
            <a:r>
              <a:rPr lang="en-US" sz="4000" b="1" dirty="0">
                <a:latin typeface="Microsoft YaHei" panose="020B0503020204020204" pitchFamily="34" charset="-122"/>
                <a:ea typeface="Microsoft YaHei" panose="020B0503020204020204" pitchFamily="34" charset="-122"/>
                <a:cs typeface="Times New Roman" panose="02020603050405020304" pitchFamily="18" charset="0"/>
              </a:rPr>
              <a:t>:</a:t>
            </a:r>
          </a:p>
        </p:txBody>
      </p:sp>
      <p:sp>
        <p:nvSpPr>
          <p:cNvPr id="5" name="Content Placeholder 2">
            <a:extLst>
              <a:ext uri="{FF2B5EF4-FFF2-40B4-BE49-F238E27FC236}">
                <a16:creationId xmlns:a16="http://schemas.microsoft.com/office/drawing/2014/main" id="{DB3F0681-811D-045E-B877-8ACA4AE54C38}"/>
              </a:ext>
            </a:extLst>
          </p:cNvPr>
          <p:cNvSpPr txBox="1">
            <a:spLocks/>
          </p:cNvSpPr>
          <p:nvPr/>
        </p:nvSpPr>
        <p:spPr>
          <a:xfrm>
            <a:off x="838200" y="979714"/>
            <a:ext cx="10515600" cy="4648200"/>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lnSpc>
                <a:spcPct val="150000"/>
              </a:lnSpc>
              <a:buFont typeface="Wingdings" panose="05000000000000000000" pitchFamily="2" charset="2"/>
              <a:buChar char="q"/>
            </a:pPr>
            <a:r>
              <a:rPr lang="en-US" b="1" i="1" dirty="0">
                <a:latin typeface="Microsoft YaHei" panose="020B0503020204020204" pitchFamily="34" charset="-122"/>
                <a:ea typeface="Microsoft YaHei" panose="020B0503020204020204" pitchFamily="34" charset="-122"/>
              </a:rPr>
              <a:t>Impact and effect of social media on human brain. </a:t>
            </a:r>
          </a:p>
          <a:p>
            <a:pPr algn="just">
              <a:lnSpc>
                <a:spcPct val="150000"/>
              </a:lnSpc>
              <a:buFont typeface="Wingdings" panose="05000000000000000000" pitchFamily="2" charset="2"/>
              <a:buChar char="q"/>
            </a:pPr>
            <a:r>
              <a:rPr lang="en-US" dirty="0">
                <a:latin typeface="Microsoft YaHei" panose="020B0503020204020204" pitchFamily="34" charset="-122"/>
                <a:ea typeface="Microsoft YaHei" panose="020B0503020204020204" pitchFamily="34" charset="-122"/>
              </a:rPr>
              <a:t> This project aims to explore the cognitive, emotional, and behavioral effects of social media on the human brain. </a:t>
            </a:r>
          </a:p>
          <a:p>
            <a:pPr algn="just">
              <a:lnSpc>
                <a:spcPct val="150000"/>
              </a:lnSpc>
              <a:buFont typeface="Wingdings" panose="05000000000000000000" pitchFamily="2" charset="2"/>
              <a:buChar char="q"/>
            </a:pPr>
            <a:r>
              <a:rPr lang="en-US" dirty="0">
                <a:latin typeface="Microsoft YaHei" panose="020B0503020204020204" pitchFamily="34" charset="-122"/>
                <a:ea typeface="Microsoft YaHei" panose="020B0503020204020204" pitchFamily="34" charset="-122"/>
              </a:rPr>
              <a:t> Constant exposure to idealized images and negative content can lead to emotional instability, body image issues, and negative mood regulation.</a:t>
            </a:r>
          </a:p>
          <a:p>
            <a:pPr algn="just">
              <a:lnSpc>
                <a:spcPct val="150000"/>
              </a:lnSpc>
              <a:buFont typeface="Wingdings" panose="05000000000000000000" pitchFamily="2" charset="2"/>
              <a:buChar char="q"/>
            </a:pPr>
            <a:r>
              <a:rPr lang="en-US" dirty="0">
                <a:latin typeface="Microsoft YaHei" panose="020B0503020204020204" pitchFamily="34" charset="-122"/>
                <a:ea typeface="Microsoft YaHei" panose="020B0503020204020204" pitchFamily="34" charset="-122"/>
              </a:rPr>
              <a:t>Despite these risks, users are often unaware of how social media affects their mental and cognitive health, highlighting the need for better understanding and solutions.</a:t>
            </a:r>
            <a:endParaRPr lang="en-IN"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2683838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91AC47-7206-2897-EEA4-B04F41111181}"/>
              </a:ext>
            </a:extLst>
          </p:cNvPr>
          <p:cNvSpPr txBox="1"/>
          <p:nvPr/>
        </p:nvSpPr>
        <p:spPr>
          <a:xfrm>
            <a:off x="762000" y="-87085"/>
            <a:ext cx="6096000" cy="630942"/>
          </a:xfrm>
          <a:prstGeom prst="rect">
            <a:avLst/>
          </a:prstGeom>
          <a:noFill/>
        </p:spPr>
        <p:txBody>
          <a:bodyPr wrap="square">
            <a:spAutoFit/>
          </a:bodyPr>
          <a:lstStyle/>
          <a:p>
            <a:r>
              <a:rPr lang="en-US" sz="3500" b="1" u="sng" dirty="0">
                <a:latin typeface="Microsoft YaHei" panose="020B0503020204020204" pitchFamily="34" charset="-122"/>
                <a:ea typeface="Microsoft YaHei" panose="020B0503020204020204" pitchFamily="34" charset="-122"/>
                <a:cs typeface="Times New Roman" panose="02020603050405020304" pitchFamily="18" charset="0"/>
              </a:rPr>
              <a:t>Literature Survey</a:t>
            </a:r>
            <a:r>
              <a:rPr lang="en-US" sz="3500" b="1" dirty="0">
                <a:latin typeface="Microsoft YaHei" panose="020B0503020204020204" pitchFamily="34" charset="-122"/>
                <a:ea typeface="Microsoft YaHei" panose="020B0503020204020204" pitchFamily="34" charset="-122"/>
                <a:cs typeface="Times New Roman" panose="02020603050405020304" pitchFamily="18" charset="0"/>
              </a:rPr>
              <a:t>:</a:t>
            </a:r>
            <a:endParaRPr lang="en-US" sz="3500" b="1" dirty="0">
              <a:latin typeface="Microsoft YaHei" panose="020B0503020204020204" pitchFamily="34" charset="-122"/>
              <a:ea typeface="Microsoft YaHei" panose="020B0503020204020204" pitchFamily="34" charset="-122"/>
            </a:endParaRPr>
          </a:p>
        </p:txBody>
      </p:sp>
      <p:sp>
        <p:nvSpPr>
          <p:cNvPr id="5" name="TextBox 4">
            <a:extLst>
              <a:ext uri="{FF2B5EF4-FFF2-40B4-BE49-F238E27FC236}">
                <a16:creationId xmlns:a16="http://schemas.microsoft.com/office/drawing/2014/main" id="{75A4BD12-B879-6030-48AC-DBEE96F26967}"/>
              </a:ext>
            </a:extLst>
          </p:cNvPr>
          <p:cNvSpPr txBox="1"/>
          <p:nvPr/>
        </p:nvSpPr>
        <p:spPr>
          <a:xfrm>
            <a:off x="762000" y="630942"/>
            <a:ext cx="11049000" cy="8156079"/>
          </a:xfrm>
          <a:prstGeom prst="rect">
            <a:avLst/>
          </a:prstGeom>
          <a:noFill/>
        </p:spPr>
        <p:txBody>
          <a:bodyPr wrap="square">
            <a:spAutoFit/>
          </a:bodyPr>
          <a:lstStyle/>
          <a:p>
            <a:pPr marL="457200" indent="-457200" algn="just">
              <a:buFont typeface="+mj-lt"/>
              <a:buAutoNum type="arabicPeriod"/>
            </a:pPr>
            <a:r>
              <a:rPr lang="en-US" sz="2000" b="1" u="sng" dirty="0">
                <a:latin typeface="Microsoft YaHei" panose="020B0503020204020204" pitchFamily="34" charset="-122"/>
                <a:ea typeface="Microsoft YaHei" panose="020B0503020204020204" pitchFamily="34" charset="-122"/>
              </a:rPr>
              <a:t>Emotional and Behavioral Impact</a:t>
            </a:r>
            <a:r>
              <a:rPr lang="en-US" sz="2000" dirty="0">
                <a:latin typeface="Microsoft YaHei" panose="020B0503020204020204" pitchFamily="34" charset="-122"/>
                <a:ea typeface="Microsoft YaHei" panose="020B0503020204020204" pitchFamily="34" charset="-122"/>
              </a:rPr>
              <a:t>: </a:t>
            </a:r>
          </a:p>
          <a:p>
            <a:pPr algn="just"/>
            <a:endParaRPr lang="en-US" dirty="0"/>
          </a:p>
          <a:p>
            <a:pPr marL="457200" indent="-457200" algn="just">
              <a:buFont typeface="Wingdings" panose="05000000000000000000" pitchFamily="2" charset="2"/>
              <a:buChar char="q"/>
            </a:pPr>
            <a:r>
              <a:rPr lang="en-US" sz="1600" dirty="0">
                <a:latin typeface="Microsoft YaHei" panose="020B0503020204020204" pitchFamily="34" charset="-122"/>
                <a:ea typeface="Microsoft YaHei" panose="020B0503020204020204" pitchFamily="34" charset="-122"/>
              </a:rPr>
              <a:t>Sentiment analysis in the realm of social media research is gaining traction. Studies like those by Pennebaker et al. (2015) employed natural language processing techniques to analyze the sentiment of social media content and how it correlates with emotional well-being. </a:t>
            </a:r>
          </a:p>
          <a:p>
            <a:pPr marL="457200" indent="-457200" algn="just">
              <a:buFont typeface="Wingdings" panose="05000000000000000000" pitchFamily="2" charset="2"/>
              <a:buChar char="q"/>
            </a:pPr>
            <a:endParaRPr lang="en-US" sz="1600" dirty="0">
              <a:latin typeface="Microsoft YaHei" panose="020B0503020204020204" pitchFamily="34" charset="-122"/>
              <a:ea typeface="Microsoft YaHei" panose="020B0503020204020204" pitchFamily="34" charset="-122"/>
            </a:endParaRPr>
          </a:p>
          <a:p>
            <a:pPr marL="457200" indent="-457200" algn="just">
              <a:buFont typeface="Wingdings" panose="05000000000000000000" pitchFamily="2" charset="2"/>
              <a:buChar char="q"/>
            </a:pPr>
            <a:r>
              <a:rPr lang="en-US" sz="1600" dirty="0">
                <a:latin typeface="Microsoft YaHei" panose="020B0503020204020204" pitchFamily="34" charset="-122"/>
                <a:ea typeface="Microsoft YaHei" panose="020B0503020204020204" pitchFamily="34" charset="-122"/>
              </a:rPr>
              <a:t>It has been found that negative emotions expressed through posts can lead to further negative mood regulation, while positive content can enhance emotional states. </a:t>
            </a:r>
          </a:p>
          <a:p>
            <a:pPr algn="just"/>
            <a:endParaRPr lang="en-US" sz="1600" dirty="0">
              <a:latin typeface="Microsoft YaHei" panose="020B0503020204020204" pitchFamily="34" charset="-122"/>
              <a:ea typeface="Microsoft YaHei" panose="020B0503020204020204" pitchFamily="34" charset="-122"/>
            </a:endParaRPr>
          </a:p>
          <a:p>
            <a:pPr marL="457200" indent="-457200" algn="just">
              <a:buFont typeface="Wingdings" panose="05000000000000000000" pitchFamily="2" charset="2"/>
              <a:buChar char="q"/>
            </a:pPr>
            <a:r>
              <a:rPr lang="en-US" sz="1600" dirty="0">
                <a:latin typeface="Microsoft YaHei" panose="020B0503020204020204" pitchFamily="34" charset="-122"/>
                <a:ea typeface="Microsoft YaHei" panose="020B0503020204020204" pitchFamily="34" charset="-122"/>
              </a:rPr>
              <a:t>Additionally, </a:t>
            </a:r>
            <a:r>
              <a:rPr lang="en-US" sz="1600" dirty="0" err="1">
                <a:latin typeface="Microsoft YaHei" panose="020B0503020204020204" pitchFamily="34" charset="-122"/>
                <a:ea typeface="Microsoft YaHei" panose="020B0503020204020204" pitchFamily="34" charset="-122"/>
              </a:rPr>
              <a:t>Fardouly</a:t>
            </a:r>
            <a:r>
              <a:rPr lang="en-US" sz="1600" dirty="0">
                <a:latin typeface="Microsoft YaHei" panose="020B0503020204020204" pitchFamily="34" charset="-122"/>
                <a:ea typeface="Microsoft YaHei" panose="020B0503020204020204" pitchFamily="34" charset="-122"/>
              </a:rPr>
              <a:t> et al. (2015) focused on body image issues, finding that exposure to idealized images on social platforms is linked to negative body perception and eating disorders, especially in teenagers.</a:t>
            </a:r>
          </a:p>
          <a:p>
            <a:pPr marL="457200" indent="-457200" algn="just">
              <a:buFont typeface="Wingdings" panose="05000000000000000000" pitchFamily="2" charset="2"/>
              <a:buChar char="q"/>
            </a:pPr>
            <a:endParaRPr lang="en-US" dirty="0">
              <a:latin typeface="Microsoft YaHei" panose="020B0503020204020204" pitchFamily="34" charset="-122"/>
              <a:ea typeface="Microsoft YaHei" panose="020B0503020204020204" pitchFamily="34" charset="-122"/>
            </a:endParaRPr>
          </a:p>
          <a:p>
            <a:pPr algn="just"/>
            <a:r>
              <a:rPr lang="en-US" sz="2000" b="1" dirty="0">
                <a:latin typeface="Microsoft YaHei" panose="020B0503020204020204" pitchFamily="34" charset="-122"/>
                <a:ea typeface="Microsoft YaHei" panose="020B0503020204020204" pitchFamily="34" charset="-122"/>
              </a:rPr>
              <a:t>2.   </a:t>
            </a:r>
            <a:r>
              <a:rPr lang="en-US" sz="2000" b="1" u="sng" dirty="0">
                <a:latin typeface="Microsoft YaHei" panose="020B0503020204020204" pitchFamily="34" charset="-122"/>
                <a:ea typeface="Microsoft YaHei" panose="020B0503020204020204" pitchFamily="34" charset="-122"/>
              </a:rPr>
              <a:t>Social Media and Mental Health: </a:t>
            </a:r>
          </a:p>
          <a:p>
            <a:pPr algn="just"/>
            <a:endParaRPr lang="en-US" b="1" u="sng" dirty="0">
              <a:latin typeface="Microsoft YaHei" panose="020B0503020204020204" pitchFamily="34" charset="-122"/>
              <a:ea typeface="Microsoft YaHei" panose="020B0503020204020204" pitchFamily="34" charset="-122"/>
            </a:endParaRPr>
          </a:p>
          <a:p>
            <a:pPr marL="285750" indent="-285750" algn="just">
              <a:buFont typeface="Wingdings" panose="05000000000000000000" pitchFamily="2" charset="2"/>
              <a:buChar char="q"/>
            </a:pPr>
            <a:r>
              <a:rPr lang="en-US" dirty="0"/>
              <a:t> </a:t>
            </a:r>
            <a:r>
              <a:rPr lang="en-US" sz="1600" dirty="0">
                <a:latin typeface="Microsoft YaHei" panose="020B0503020204020204" pitchFamily="34" charset="-122"/>
                <a:ea typeface="Microsoft YaHei" panose="020B0503020204020204" pitchFamily="34" charset="-122"/>
              </a:rPr>
              <a:t>Numerous studies have been conducted to examine the link between social media usage and mental health outcomes such as anxiety, depression, and stress. A study by Lin et al. (2016) found that people who used social media excessively were 2.7 times more likely to experience depression. Similarly, a study by </a:t>
            </a:r>
            <a:r>
              <a:rPr lang="en-US" sz="1600" dirty="0" err="1">
                <a:latin typeface="Microsoft YaHei" panose="020B0503020204020204" pitchFamily="34" charset="-122"/>
                <a:ea typeface="Microsoft YaHei" panose="020B0503020204020204" pitchFamily="34" charset="-122"/>
              </a:rPr>
              <a:t>Keles</a:t>
            </a:r>
            <a:r>
              <a:rPr lang="en-US" sz="1600" dirty="0">
                <a:latin typeface="Microsoft YaHei" panose="020B0503020204020204" pitchFamily="34" charset="-122"/>
                <a:ea typeface="Microsoft YaHei" panose="020B0503020204020204" pitchFamily="34" charset="-122"/>
              </a:rPr>
              <a:t>, McCrae, and Grealish (2020) reviewed 29 studies and confirmed that prolonged social media exposure has detrimental effects on mental well-being. </a:t>
            </a:r>
          </a:p>
          <a:p>
            <a:pPr algn="just"/>
            <a:endParaRPr lang="en-US" sz="1600" dirty="0">
              <a:latin typeface="Microsoft YaHei" panose="020B0503020204020204" pitchFamily="34" charset="-122"/>
              <a:ea typeface="Microsoft YaHei" panose="020B0503020204020204" pitchFamily="34" charset="-122"/>
            </a:endParaRPr>
          </a:p>
          <a:p>
            <a:pPr marL="285750" indent="-285750" algn="just">
              <a:buFont typeface="Wingdings" panose="05000000000000000000" pitchFamily="2" charset="2"/>
              <a:buChar char="q"/>
            </a:pPr>
            <a:r>
              <a:rPr lang="en-US" sz="1600" dirty="0">
                <a:latin typeface="Microsoft YaHei" panose="020B0503020204020204" pitchFamily="34" charset="-122"/>
                <a:ea typeface="Microsoft YaHei" panose="020B0503020204020204" pitchFamily="34" charset="-122"/>
              </a:rPr>
              <a:t> These studies often show that overuse of platforms like Facebook, Instagram, and Twitter may exacerbate symptoms of anxiety and depression, especially among younger users</a:t>
            </a:r>
          </a:p>
          <a:p>
            <a:pPr marL="457200" indent="-457200" algn="just">
              <a:buFont typeface="Wingdings" panose="05000000000000000000" pitchFamily="2" charset="2"/>
              <a:buChar char="q"/>
            </a:pPr>
            <a:endParaRPr lang="en-US" dirty="0">
              <a:latin typeface="Microsoft YaHei" panose="020B0503020204020204" pitchFamily="34" charset="-122"/>
              <a:ea typeface="Microsoft YaHei" panose="020B0503020204020204" pitchFamily="34" charset="-122"/>
            </a:endParaRPr>
          </a:p>
          <a:p>
            <a:pPr marL="457200" indent="-457200" algn="just">
              <a:buFont typeface="Wingdings" panose="05000000000000000000" pitchFamily="2" charset="2"/>
              <a:buChar char="q"/>
            </a:pPr>
            <a:endParaRPr lang="en-US" dirty="0">
              <a:latin typeface="Microsoft YaHei" panose="020B0503020204020204" pitchFamily="34" charset="-122"/>
              <a:ea typeface="Microsoft YaHei" panose="020B0503020204020204" pitchFamily="34" charset="-122"/>
            </a:endParaRPr>
          </a:p>
          <a:p>
            <a:pPr marL="457200" indent="-457200" algn="just">
              <a:buFont typeface="Wingdings" panose="05000000000000000000" pitchFamily="2" charset="2"/>
              <a:buChar char="q"/>
            </a:pPr>
            <a:endParaRPr lang="en-US" dirty="0">
              <a:latin typeface="Microsoft YaHei" panose="020B0503020204020204" pitchFamily="34" charset="-122"/>
              <a:ea typeface="Microsoft YaHei" panose="020B0503020204020204" pitchFamily="34" charset="-122"/>
            </a:endParaRPr>
          </a:p>
          <a:p>
            <a:pPr marL="457200" indent="-457200" algn="just">
              <a:buFont typeface="Wingdings" panose="05000000000000000000" pitchFamily="2" charset="2"/>
              <a:buChar char="q"/>
            </a:pPr>
            <a:endParaRPr lang="en-US" dirty="0">
              <a:latin typeface="Microsoft YaHei" panose="020B0503020204020204" pitchFamily="34" charset="-122"/>
              <a:ea typeface="Microsoft YaHei" panose="020B0503020204020204" pitchFamily="34" charset="-122"/>
            </a:endParaRPr>
          </a:p>
          <a:p>
            <a:pPr marL="457200" indent="-457200" algn="just">
              <a:buFont typeface="Wingdings" panose="05000000000000000000" pitchFamily="2" charset="2"/>
              <a:buChar char="q"/>
            </a:pPr>
            <a:endParaRPr lang="en-US" dirty="0">
              <a:latin typeface="Microsoft YaHei" panose="020B0503020204020204" pitchFamily="34" charset="-122"/>
              <a:ea typeface="Microsoft YaHei" panose="020B0503020204020204" pitchFamily="34" charset="-122"/>
            </a:endParaRPr>
          </a:p>
          <a:p>
            <a:pPr marL="457200" indent="-457200" algn="just">
              <a:buFont typeface="Wingdings" panose="05000000000000000000" pitchFamily="2" charset="2"/>
              <a:buChar char="q"/>
            </a:pPr>
            <a:endParaRPr lang="en-US" dirty="0">
              <a:latin typeface="Microsoft YaHei" panose="020B0503020204020204" pitchFamily="34" charset="-122"/>
              <a:ea typeface="Microsoft YaHei" panose="020B0503020204020204" pitchFamily="34" charset="-122"/>
            </a:endParaRPr>
          </a:p>
          <a:p>
            <a:pPr marL="457200" indent="-457200" algn="just">
              <a:buFont typeface="Wingdings" panose="05000000000000000000" pitchFamily="2" charset="2"/>
              <a:buChar char="q"/>
            </a:pPr>
            <a:endParaRPr lang="en-US" dirty="0">
              <a:latin typeface="Microsoft YaHei" panose="020B0503020204020204" pitchFamily="34" charset="-122"/>
              <a:ea typeface="Microsoft YaHei" panose="020B0503020204020204" pitchFamily="34" charset="-122"/>
            </a:endParaRPr>
          </a:p>
          <a:p>
            <a:pPr marL="457200" indent="-457200" algn="just">
              <a:buFont typeface="Wingdings" panose="05000000000000000000" pitchFamily="2" charset="2"/>
              <a:buChar char="q"/>
            </a:pPr>
            <a:endParaRPr 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7896053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DAE9-64C2-06A6-37F9-E2E97408F263}"/>
              </a:ext>
            </a:extLst>
          </p:cNvPr>
          <p:cNvSpPr txBox="1">
            <a:spLocks/>
          </p:cNvSpPr>
          <p:nvPr/>
        </p:nvSpPr>
        <p:spPr>
          <a:xfrm>
            <a:off x="745308" y="274240"/>
            <a:ext cx="10515600" cy="1138937"/>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000" b="1" u="sng" dirty="0">
                <a:latin typeface="Microsoft YaHei" panose="020B0503020204020204" pitchFamily="34" charset="-122"/>
                <a:ea typeface="Microsoft YaHei" panose="020B0503020204020204" pitchFamily="34" charset="-122"/>
                <a:cs typeface="Times New Roman" panose="02020603050405020304" pitchFamily="18" charset="0"/>
              </a:rPr>
              <a:t>Objective</a:t>
            </a:r>
            <a:r>
              <a:rPr lang="en-US" b="1" u="sng" dirty="0">
                <a:latin typeface="Microsoft YaHei" panose="020B0503020204020204" pitchFamily="34" charset="-122"/>
                <a:ea typeface="Microsoft YaHei" panose="020B0503020204020204" pitchFamily="34" charset="-122"/>
                <a:cs typeface="Times New Roman" panose="02020603050405020304" pitchFamily="18" charset="0"/>
              </a:rPr>
              <a:t>:</a:t>
            </a:r>
          </a:p>
        </p:txBody>
      </p:sp>
      <p:sp>
        <p:nvSpPr>
          <p:cNvPr id="3" name="Content Placeholder 2">
            <a:extLst>
              <a:ext uri="{FF2B5EF4-FFF2-40B4-BE49-F238E27FC236}">
                <a16:creationId xmlns:a16="http://schemas.microsoft.com/office/drawing/2014/main" id="{252795EF-E192-3194-9144-3969E759F745}"/>
              </a:ext>
            </a:extLst>
          </p:cNvPr>
          <p:cNvSpPr txBox="1">
            <a:spLocks/>
          </p:cNvSpPr>
          <p:nvPr/>
        </p:nvSpPr>
        <p:spPr>
          <a:xfrm>
            <a:off x="745308" y="1249892"/>
            <a:ext cx="10515600" cy="4666615"/>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lnSpc>
                <a:spcPct val="150000"/>
              </a:lnSpc>
              <a:buFont typeface="Wingdings" panose="05000000000000000000" pitchFamily="2" charset="2"/>
              <a:buChar char="q"/>
            </a:pPr>
            <a:r>
              <a:rPr lang="en-US" dirty="0">
                <a:latin typeface="Microsoft YaHei" panose="020B0503020204020204" pitchFamily="34" charset="-122"/>
                <a:ea typeface="Microsoft YaHei" panose="020B0503020204020204" pitchFamily="34" charset="-122"/>
              </a:rPr>
              <a:t>To analyze the relationship between social media usage and mental health indicators like anxiety, depression, attention span, etc. </a:t>
            </a:r>
          </a:p>
          <a:p>
            <a:pPr algn="just">
              <a:lnSpc>
                <a:spcPct val="150000"/>
              </a:lnSpc>
              <a:buFont typeface="Wingdings" panose="05000000000000000000" pitchFamily="2" charset="2"/>
              <a:buChar char="q"/>
            </a:pPr>
            <a:r>
              <a:rPr lang="en-US" dirty="0">
                <a:latin typeface="Microsoft YaHei" panose="020B0503020204020204" pitchFamily="34" charset="-122"/>
                <a:ea typeface="Microsoft YaHei" panose="020B0503020204020204" pitchFamily="34" charset="-122"/>
              </a:rPr>
              <a:t> To analyze the sentiment of social media content and its impact on users' emotions and behavior over time. </a:t>
            </a:r>
          </a:p>
          <a:p>
            <a:pPr algn="just">
              <a:lnSpc>
                <a:spcPct val="150000"/>
              </a:lnSpc>
              <a:buFont typeface="Wingdings" panose="05000000000000000000" pitchFamily="2" charset="2"/>
              <a:buChar char="q"/>
            </a:pPr>
            <a:r>
              <a:rPr lang="en-US" dirty="0">
                <a:latin typeface="Microsoft YaHei" panose="020B0503020204020204" pitchFamily="34" charset="-122"/>
                <a:ea typeface="Microsoft YaHei" panose="020B0503020204020204" pitchFamily="34" charset="-122"/>
              </a:rPr>
              <a:t> This project will help analyze how different emotions expressed on social media impact users' cognitive functions</a:t>
            </a:r>
          </a:p>
          <a:p>
            <a:pPr algn="just">
              <a:lnSpc>
                <a:spcPct val="150000"/>
              </a:lnSpc>
              <a:buFont typeface="Wingdings" panose="05000000000000000000" pitchFamily="2" charset="2"/>
              <a:buChar char="q"/>
            </a:pPr>
            <a:r>
              <a:rPr lang="en-US" dirty="0">
                <a:latin typeface="Microsoft YaHei" panose="020B0503020204020204" pitchFamily="34" charset="-122"/>
                <a:ea typeface="Microsoft YaHei" panose="020B0503020204020204" pitchFamily="34" charset="-122"/>
              </a:rPr>
              <a:t>Investigate how social media impacts cognitive functions like attention span, focus, and multitasking abilities.</a:t>
            </a:r>
            <a:endParaRPr lang="en-IN"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0510626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3765-0BDE-59CB-1745-BA57EBE5041A}"/>
              </a:ext>
            </a:extLst>
          </p:cNvPr>
          <p:cNvSpPr txBox="1">
            <a:spLocks/>
          </p:cNvSpPr>
          <p:nvPr/>
        </p:nvSpPr>
        <p:spPr>
          <a:xfrm>
            <a:off x="838200" y="35778"/>
            <a:ext cx="10515600" cy="1138937"/>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500" b="1" u="sng" dirty="0">
                <a:latin typeface="Microsoft YaHei" panose="020B0503020204020204" pitchFamily="34" charset="-122"/>
                <a:ea typeface="Microsoft YaHei" panose="020B0503020204020204" pitchFamily="34" charset="-122"/>
                <a:cs typeface="Times New Roman" panose="02020603050405020304" pitchFamily="18" charset="0"/>
              </a:rPr>
              <a:t>Methodology used:</a:t>
            </a:r>
          </a:p>
        </p:txBody>
      </p:sp>
      <p:sp>
        <p:nvSpPr>
          <p:cNvPr id="3" name="Content Placeholder 2">
            <a:extLst>
              <a:ext uri="{FF2B5EF4-FFF2-40B4-BE49-F238E27FC236}">
                <a16:creationId xmlns:a16="http://schemas.microsoft.com/office/drawing/2014/main" id="{35495E4A-8CF6-3A4A-51D5-A0BAC0412F62}"/>
              </a:ext>
            </a:extLst>
          </p:cNvPr>
          <p:cNvSpPr txBox="1">
            <a:spLocks/>
          </p:cNvSpPr>
          <p:nvPr/>
        </p:nvSpPr>
        <p:spPr>
          <a:xfrm>
            <a:off x="838200" y="605246"/>
            <a:ext cx="11136086" cy="5970960"/>
          </a:xfrm>
          <a:prstGeom prst="rect">
            <a:avLst/>
          </a:prstGeom>
        </p:spPr>
        <p:txBody>
          <a:bodyPr>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120000"/>
              </a:lnSpc>
              <a:buNone/>
            </a:pPr>
            <a:r>
              <a:rPr lang="en-US" sz="1400" b="1" dirty="0">
                <a:latin typeface="Microsoft YaHei" panose="020B0503020204020204" pitchFamily="34" charset="-122"/>
                <a:ea typeface="Microsoft YaHei" panose="020B0503020204020204" pitchFamily="34" charset="-122"/>
              </a:rPr>
              <a:t>1. </a:t>
            </a:r>
            <a:r>
              <a:rPr lang="en-US" sz="1400" b="1" u="sng" dirty="0">
                <a:latin typeface="Microsoft YaHei" panose="020B0503020204020204" pitchFamily="34" charset="-122"/>
                <a:ea typeface="Microsoft YaHei" panose="020B0503020204020204" pitchFamily="34" charset="-122"/>
              </a:rPr>
              <a:t>Data Collection:</a:t>
            </a:r>
          </a:p>
          <a:p>
            <a:pPr algn="just">
              <a:lnSpc>
                <a:spcPct val="120000"/>
              </a:lnSpc>
              <a:buFont typeface="Courier New" panose="02070309020205020404" pitchFamily="49" charset="0"/>
              <a:buChar char="o"/>
            </a:pPr>
            <a:r>
              <a:rPr lang="en-US" sz="1200" dirty="0">
                <a:latin typeface="Microsoft YaHei" panose="020B0503020204020204" pitchFamily="34" charset="-122"/>
                <a:ea typeface="Microsoft YaHei" panose="020B0503020204020204" pitchFamily="34" charset="-122"/>
              </a:rPr>
              <a:t>Use APIs from platforms like Twitter, Facebook, or Instagram to collect data (e.g., posts, comments, likes).</a:t>
            </a:r>
          </a:p>
          <a:p>
            <a:pPr algn="just">
              <a:lnSpc>
                <a:spcPct val="120000"/>
              </a:lnSpc>
              <a:buFont typeface="Courier New" panose="02070309020205020404" pitchFamily="49" charset="0"/>
              <a:buChar char="o"/>
            </a:pPr>
            <a:r>
              <a:rPr lang="en-US" sz="1200" dirty="0">
                <a:latin typeface="Microsoft YaHei" panose="020B0503020204020204" pitchFamily="34" charset="-122"/>
                <a:ea typeface="Microsoft YaHei" panose="020B0503020204020204" pitchFamily="34" charset="-122"/>
              </a:rPr>
              <a:t> Collect metrics such as post frequency, engagement rates (likes, shares, comments), and types of content. </a:t>
            </a:r>
          </a:p>
          <a:p>
            <a:pPr algn="just">
              <a:lnSpc>
                <a:spcPct val="120000"/>
              </a:lnSpc>
              <a:buFont typeface="Courier New" panose="02070309020205020404" pitchFamily="49" charset="0"/>
              <a:buChar char="o"/>
            </a:pPr>
            <a:r>
              <a:rPr lang="en-US" sz="1200" dirty="0">
                <a:latin typeface="Microsoft YaHei" panose="020B0503020204020204" pitchFamily="34" charset="-122"/>
                <a:ea typeface="Microsoft YaHei" panose="020B0503020204020204" pitchFamily="34" charset="-122"/>
              </a:rPr>
              <a:t>Focus on specific topics or trends that might trigger emotional responses (e.g., political debates, social movements</a:t>
            </a:r>
            <a:r>
              <a:rPr lang="en-US" sz="1400" dirty="0">
                <a:latin typeface="Microsoft YaHei" panose="020B0503020204020204" pitchFamily="34" charset="-122"/>
                <a:ea typeface="Microsoft YaHei" panose="020B0503020204020204" pitchFamily="34" charset="-122"/>
              </a:rPr>
              <a:t>).</a:t>
            </a:r>
          </a:p>
          <a:p>
            <a:pPr marL="0" lvl="0" indent="0" algn="just">
              <a:lnSpc>
                <a:spcPct val="120000"/>
              </a:lnSpc>
              <a:buNone/>
            </a:pPr>
            <a:r>
              <a:rPr lang="en-US" sz="1400" b="1" dirty="0">
                <a:latin typeface="Microsoft YaHei" panose="020B0503020204020204" pitchFamily="34" charset="-122"/>
                <a:ea typeface="Microsoft YaHei" panose="020B0503020204020204" pitchFamily="34" charset="-122"/>
              </a:rPr>
              <a:t>2. </a:t>
            </a:r>
            <a:r>
              <a:rPr lang="en-IN" sz="1400" b="1" u="sng" dirty="0">
                <a:effectLst/>
                <a:latin typeface="Microsoft YaHei" panose="020B0503020204020204" pitchFamily="34" charset="-122"/>
                <a:ea typeface="Microsoft YaHei" panose="020B0503020204020204" pitchFamily="34" charset="-122"/>
              </a:rPr>
              <a:t>Content Scraping:</a:t>
            </a:r>
          </a:p>
          <a:p>
            <a:pPr lvl="0" algn="just">
              <a:lnSpc>
                <a:spcPct val="120000"/>
              </a:lnSpc>
              <a:buFont typeface="Courier New" panose="02070309020205020404" pitchFamily="49" charset="0"/>
              <a:buChar char="o"/>
            </a:pPr>
            <a:r>
              <a:rPr lang="en-IN" sz="1200" i="0" dirty="0">
                <a:effectLst/>
                <a:latin typeface="Microsoft YaHei" panose="020B0503020204020204" pitchFamily="34" charset="-122"/>
                <a:ea typeface="Microsoft YaHei" panose="020B0503020204020204" pitchFamily="34" charset="-122"/>
              </a:rPr>
              <a:t>Scrape articles, feeds, and posts from credible sources, extracting key information (text, headlines, timestamps).</a:t>
            </a:r>
          </a:p>
          <a:p>
            <a:pPr lvl="0" algn="just">
              <a:lnSpc>
                <a:spcPct val="120000"/>
              </a:lnSpc>
              <a:buFont typeface="Courier New" panose="02070309020205020404" pitchFamily="49" charset="0"/>
              <a:buChar char="o"/>
            </a:pPr>
            <a:r>
              <a:rPr lang="en-IN" sz="1200" i="0" dirty="0">
                <a:effectLst/>
                <a:latin typeface="Microsoft YaHei" panose="020B0503020204020204" pitchFamily="34" charset="-122"/>
                <a:ea typeface="Microsoft YaHei" panose="020B0503020204020204" pitchFamily="34" charset="-122"/>
              </a:rPr>
              <a:t>Store the extracted data in the database, applying preprocessing for later analysis</a:t>
            </a:r>
            <a:r>
              <a:rPr lang="en-IN" sz="1200" dirty="0">
                <a:effectLst/>
                <a:latin typeface="Microsoft YaHei" panose="020B0503020204020204" pitchFamily="34" charset="-122"/>
                <a:ea typeface="Microsoft YaHei" panose="020B0503020204020204" pitchFamily="34" charset="-122"/>
              </a:rPr>
              <a:t>.</a:t>
            </a:r>
            <a:endParaRPr lang="en-US" sz="1400" dirty="0">
              <a:latin typeface="Microsoft YaHei" panose="020B0503020204020204" pitchFamily="34" charset="-122"/>
              <a:ea typeface="Microsoft YaHei" panose="020B0503020204020204" pitchFamily="34" charset="-122"/>
            </a:endParaRPr>
          </a:p>
          <a:p>
            <a:pPr marL="0" indent="0" algn="just">
              <a:lnSpc>
                <a:spcPct val="120000"/>
              </a:lnSpc>
              <a:buNone/>
            </a:pPr>
            <a:r>
              <a:rPr lang="en-US" sz="1400" b="1" dirty="0">
                <a:latin typeface="Microsoft YaHei" panose="020B0503020204020204" pitchFamily="34" charset="-122"/>
                <a:ea typeface="Microsoft YaHei" panose="020B0503020204020204" pitchFamily="34" charset="-122"/>
              </a:rPr>
              <a:t>3. </a:t>
            </a:r>
            <a:r>
              <a:rPr lang="en-US" sz="1400" b="1" u="sng" dirty="0">
                <a:latin typeface="Microsoft YaHei" panose="020B0503020204020204" pitchFamily="34" charset="-122"/>
                <a:ea typeface="Microsoft YaHei" panose="020B0503020204020204" pitchFamily="34" charset="-122"/>
              </a:rPr>
              <a:t>Data Analysis:</a:t>
            </a:r>
          </a:p>
          <a:p>
            <a:pPr algn="just">
              <a:lnSpc>
                <a:spcPct val="120000"/>
              </a:lnSpc>
              <a:buFont typeface="Courier New" panose="02070309020205020404" pitchFamily="49" charset="0"/>
              <a:buChar char="o"/>
            </a:pPr>
            <a:r>
              <a:rPr lang="en-US" sz="1200" dirty="0">
                <a:latin typeface="Microsoft YaHei" panose="020B0503020204020204" pitchFamily="34" charset="-122"/>
                <a:ea typeface="Microsoft YaHei" panose="020B0503020204020204" pitchFamily="34" charset="-122"/>
              </a:rPr>
              <a:t>Use statistical tools like SPSS or Python (pandas, NumPy, matplotlib) to analyze the data. o Identify correlations between time spent on social media and reported mental health issues. </a:t>
            </a:r>
          </a:p>
          <a:p>
            <a:pPr algn="just">
              <a:lnSpc>
                <a:spcPct val="120000"/>
              </a:lnSpc>
              <a:buFont typeface="Courier New" panose="02070309020205020404" pitchFamily="49" charset="0"/>
              <a:buChar char="o"/>
            </a:pPr>
            <a:r>
              <a:rPr lang="en-US" sz="1200" dirty="0">
                <a:latin typeface="Microsoft YaHei" panose="020B0503020204020204" pitchFamily="34" charset="-122"/>
                <a:ea typeface="Microsoft YaHei" panose="020B0503020204020204" pitchFamily="34" charset="-122"/>
              </a:rPr>
              <a:t>Apply machine learning algorithms (like regression analysis) to predict potential outcomes based on different usage patterns .TensorFlow or scikit-learn for developing the cognitive load estimation algorithm.</a:t>
            </a:r>
          </a:p>
          <a:p>
            <a:pPr algn="just">
              <a:lnSpc>
                <a:spcPct val="120000"/>
              </a:lnSpc>
              <a:buFont typeface="Courier New" panose="02070309020205020404" pitchFamily="49" charset="0"/>
              <a:buChar char="o"/>
            </a:pPr>
            <a:r>
              <a:rPr lang="en-US" sz="1200" dirty="0">
                <a:latin typeface="Microsoft YaHei" panose="020B0503020204020204" pitchFamily="34" charset="-122"/>
                <a:ea typeface="Microsoft YaHei" panose="020B0503020204020204" pitchFamily="34" charset="-122"/>
              </a:rPr>
              <a:t> Classify the data into different emotional categories (e.g., happiness, anger, sadness).</a:t>
            </a:r>
          </a:p>
          <a:p>
            <a:pPr marL="0" indent="0" algn="just">
              <a:lnSpc>
                <a:spcPct val="120000"/>
              </a:lnSpc>
              <a:buNone/>
            </a:pPr>
            <a:r>
              <a:rPr lang="en-US" sz="1400" b="1" dirty="0">
                <a:latin typeface="Microsoft YaHei" panose="020B0503020204020204" pitchFamily="34" charset="-122"/>
                <a:ea typeface="Microsoft YaHei" panose="020B0503020204020204" pitchFamily="34" charset="-122"/>
              </a:rPr>
              <a:t>4. </a:t>
            </a:r>
            <a:r>
              <a:rPr lang="en-US" sz="1400" b="1" u="sng" dirty="0">
                <a:latin typeface="Microsoft YaHei" panose="020B0503020204020204" pitchFamily="34" charset="-122"/>
                <a:ea typeface="Microsoft YaHei" panose="020B0503020204020204" pitchFamily="34" charset="-122"/>
              </a:rPr>
              <a:t>Visualization:</a:t>
            </a:r>
          </a:p>
          <a:p>
            <a:pPr algn="just">
              <a:lnSpc>
                <a:spcPct val="120000"/>
              </a:lnSpc>
              <a:buFont typeface="Courier New" panose="02070309020205020404" pitchFamily="49" charset="0"/>
              <a:buChar char="o"/>
            </a:pPr>
            <a:r>
              <a:rPr lang="en-US" sz="1200" dirty="0">
                <a:latin typeface="Microsoft YaHei" panose="020B0503020204020204" pitchFamily="34" charset="-122"/>
                <a:ea typeface="Microsoft YaHei" panose="020B0503020204020204" pitchFamily="34" charset="-122"/>
              </a:rPr>
              <a:t> Create visual dashboards using tools like Tableau or Power BI to show the relationship between sentiment and user behavior. </a:t>
            </a:r>
          </a:p>
          <a:p>
            <a:pPr algn="just">
              <a:lnSpc>
                <a:spcPct val="120000"/>
              </a:lnSpc>
              <a:buFont typeface="Courier New" panose="02070309020205020404" pitchFamily="49" charset="0"/>
              <a:buChar char="o"/>
            </a:pPr>
            <a:r>
              <a:rPr lang="en-US" sz="1200" dirty="0">
                <a:latin typeface="Microsoft YaHei" panose="020B0503020204020204" pitchFamily="34" charset="-122"/>
                <a:ea typeface="Microsoft YaHei" panose="020B0503020204020204" pitchFamily="34" charset="-122"/>
              </a:rPr>
              <a:t> Develop a web-based dashboard that presents the data through graphs, charts, and heatmaps. Include filters to view data over different time periods or content types  </a:t>
            </a:r>
          </a:p>
          <a:p>
            <a:pPr algn="just">
              <a:lnSpc>
                <a:spcPct val="120000"/>
              </a:lnSpc>
              <a:buFont typeface="Courier New" panose="02070309020205020404" pitchFamily="49" charset="0"/>
              <a:buChar char="o"/>
            </a:pPr>
            <a:r>
              <a:rPr lang="en-US" sz="1200" dirty="0">
                <a:latin typeface="Microsoft YaHei" panose="020B0503020204020204" pitchFamily="34" charset="-122"/>
                <a:ea typeface="Microsoft YaHei" panose="020B0503020204020204" pitchFamily="34" charset="-122"/>
              </a:rPr>
              <a:t>Use JavaScript libraries like D3.js or Chart.js for interactive data visualizations</a:t>
            </a:r>
          </a:p>
          <a:p>
            <a:pPr marL="0" indent="0" algn="just">
              <a:lnSpc>
                <a:spcPct val="120000"/>
              </a:lnSpc>
              <a:buNone/>
            </a:pPr>
            <a:endParaRPr lang="en-US" sz="12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5041421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19BB0DBB-50AA-B214-E4B2-F05F8D0648B9}"/>
              </a:ext>
            </a:extLst>
          </p:cNvPr>
          <p:cNvSpPr>
            <a:spLocks noChangeArrowheads="1"/>
          </p:cNvSpPr>
          <p:nvPr/>
        </p:nvSpPr>
        <p:spPr bwMode="auto">
          <a:xfrm>
            <a:off x="1480442" y="1265980"/>
            <a:ext cx="2122727" cy="819057"/>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Project Setup &amp; Team Allocation</a:t>
            </a:r>
          </a:p>
        </p:txBody>
      </p:sp>
      <p:sp>
        <p:nvSpPr>
          <p:cNvPr id="3" name="Rectangle 11">
            <a:extLst>
              <a:ext uri="{FF2B5EF4-FFF2-40B4-BE49-F238E27FC236}">
                <a16:creationId xmlns:a16="http://schemas.microsoft.com/office/drawing/2014/main" id="{282200DD-C2A0-21E5-90E3-AA74CEEC04DC}"/>
              </a:ext>
            </a:extLst>
          </p:cNvPr>
          <p:cNvSpPr>
            <a:spLocks noChangeArrowheads="1"/>
          </p:cNvSpPr>
          <p:nvPr/>
        </p:nvSpPr>
        <p:spPr bwMode="auto">
          <a:xfrm>
            <a:off x="1480437" y="2551506"/>
            <a:ext cx="2122726" cy="68595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Planning</a:t>
            </a:r>
          </a:p>
        </p:txBody>
      </p:sp>
      <p:cxnSp>
        <p:nvCxnSpPr>
          <p:cNvPr id="4" name="Straight Arrow Connector 3">
            <a:extLst>
              <a:ext uri="{FF2B5EF4-FFF2-40B4-BE49-F238E27FC236}">
                <a16:creationId xmlns:a16="http://schemas.microsoft.com/office/drawing/2014/main" id="{338EE827-3AD7-DBD8-2A79-90004113B723}"/>
              </a:ext>
            </a:extLst>
          </p:cNvPr>
          <p:cNvCxnSpPr>
            <a:cxnSpLocks/>
            <a:stCxn id="2" idx="2"/>
            <a:endCxn id="3" idx="0"/>
          </p:cNvCxnSpPr>
          <p:nvPr/>
        </p:nvCxnSpPr>
        <p:spPr>
          <a:xfrm flipH="1">
            <a:off x="2541800" y="2085037"/>
            <a:ext cx="6" cy="466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830DDEB-296B-C541-F4AF-52F4C8F0C974}"/>
              </a:ext>
            </a:extLst>
          </p:cNvPr>
          <p:cNvCxnSpPr>
            <a:cxnSpLocks/>
            <a:stCxn id="3" idx="2"/>
            <a:endCxn id="6" idx="0"/>
          </p:cNvCxnSpPr>
          <p:nvPr/>
        </p:nvCxnSpPr>
        <p:spPr>
          <a:xfrm flipH="1">
            <a:off x="2541788" y="3237456"/>
            <a:ext cx="12" cy="430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15">
            <a:extLst>
              <a:ext uri="{FF2B5EF4-FFF2-40B4-BE49-F238E27FC236}">
                <a16:creationId xmlns:a16="http://schemas.microsoft.com/office/drawing/2014/main" id="{3F8C6A97-916E-398F-B682-6C061AC7B9E7}"/>
              </a:ext>
            </a:extLst>
          </p:cNvPr>
          <p:cNvSpPr>
            <a:spLocks noChangeArrowheads="1"/>
          </p:cNvSpPr>
          <p:nvPr/>
        </p:nvSpPr>
        <p:spPr bwMode="auto">
          <a:xfrm>
            <a:off x="1480425" y="3667728"/>
            <a:ext cx="2122726" cy="819057"/>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Data Collection</a:t>
            </a:r>
          </a:p>
        </p:txBody>
      </p:sp>
      <p:sp>
        <p:nvSpPr>
          <p:cNvPr id="7" name="Rectangle 17">
            <a:extLst>
              <a:ext uri="{FF2B5EF4-FFF2-40B4-BE49-F238E27FC236}">
                <a16:creationId xmlns:a16="http://schemas.microsoft.com/office/drawing/2014/main" id="{39D0F2C7-707A-9432-DED2-7E0AB318DB36}"/>
              </a:ext>
            </a:extLst>
          </p:cNvPr>
          <p:cNvSpPr>
            <a:spLocks noChangeArrowheads="1"/>
          </p:cNvSpPr>
          <p:nvPr/>
        </p:nvSpPr>
        <p:spPr bwMode="auto">
          <a:xfrm>
            <a:off x="1480425" y="5044157"/>
            <a:ext cx="2122726" cy="819057"/>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Data Analysis (DA)</a:t>
            </a:r>
          </a:p>
        </p:txBody>
      </p:sp>
      <p:sp>
        <p:nvSpPr>
          <p:cNvPr id="8" name="Rectangle 19">
            <a:extLst>
              <a:ext uri="{FF2B5EF4-FFF2-40B4-BE49-F238E27FC236}">
                <a16:creationId xmlns:a16="http://schemas.microsoft.com/office/drawing/2014/main" id="{1FB27B41-D75B-67EC-AD84-DDC77C742881}"/>
              </a:ext>
            </a:extLst>
          </p:cNvPr>
          <p:cNvSpPr>
            <a:spLocks noChangeArrowheads="1"/>
          </p:cNvSpPr>
          <p:nvPr/>
        </p:nvSpPr>
        <p:spPr bwMode="auto">
          <a:xfrm>
            <a:off x="4784215" y="5055015"/>
            <a:ext cx="1828800" cy="819056"/>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Sentimental Analysis</a:t>
            </a:r>
          </a:p>
        </p:txBody>
      </p:sp>
      <p:sp>
        <p:nvSpPr>
          <p:cNvPr id="9" name="Rectangle 22">
            <a:extLst>
              <a:ext uri="{FF2B5EF4-FFF2-40B4-BE49-F238E27FC236}">
                <a16:creationId xmlns:a16="http://schemas.microsoft.com/office/drawing/2014/main" id="{9C713A4D-4D06-FF7C-3495-20C99C14CC57}"/>
              </a:ext>
            </a:extLst>
          </p:cNvPr>
          <p:cNvSpPr>
            <a:spLocks noChangeArrowheads="1"/>
          </p:cNvSpPr>
          <p:nvPr/>
        </p:nvSpPr>
        <p:spPr bwMode="auto">
          <a:xfrm>
            <a:off x="4784257" y="3259174"/>
            <a:ext cx="1828800" cy="814013"/>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Visualization</a:t>
            </a:r>
          </a:p>
        </p:txBody>
      </p:sp>
      <p:sp>
        <p:nvSpPr>
          <p:cNvPr id="10" name="Rectangle 25">
            <a:extLst>
              <a:ext uri="{FF2B5EF4-FFF2-40B4-BE49-F238E27FC236}">
                <a16:creationId xmlns:a16="http://schemas.microsoft.com/office/drawing/2014/main" id="{83F723F3-B2D8-92F0-FCAE-0777675A9712}"/>
              </a:ext>
            </a:extLst>
          </p:cNvPr>
          <p:cNvSpPr>
            <a:spLocks noChangeArrowheads="1"/>
          </p:cNvSpPr>
          <p:nvPr/>
        </p:nvSpPr>
        <p:spPr bwMode="auto">
          <a:xfrm>
            <a:off x="4784257" y="1491442"/>
            <a:ext cx="1828758" cy="1051378"/>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Sentimental Analysis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dirty="0">
                <a:latin typeface="Microsoft YaHei" panose="020B0503020204020204" pitchFamily="34" charset="-122"/>
                <a:ea typeface="Microsoft YaHei" panose="020B0503020204020204" pitchFamily="34" charset="-122"/>
              </a:rPr>
              <a:t>(NLP)</a:t>
            </a:r>
            <a:endParaRPr kumimoji="0" lang="en-US" altLang="en-US" sz="1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11" name="Rectangle 27">
            <a:extLst>
              <a:ext uri="{FF2B5EF4-FFF2-40B4-BE49-F238E27FC236}">
                <a16:creationId xmlns:a16="http://schemas.microsoft.com/office/drawing/2014/main" id="{1FCD1C46-20F1-F8E7-BE6B-DE45276BF613}"/>
              </a:ext>
            </a:extLst>
          </p:cNvPr>
          <p:cNvSpPr>
            <a:spLocks noChangeArrowheads="1"/>
          </p:cNvSpPr>
          <p:nvPr/>
        </p:nvSpPr>
        <p:spPr bwMode="auto">
          <a:xfrm>
            <a:off x="8075839" y="3283451"/>
            <a:ext cx="2124034" cy="964024"/>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Deployment</a:t>
            </a:r>
          </a:p>
        </p:txBody>
      </p:sp>
      <p:cxnSp>
        <p:nvCxnSpPr>
          <p:cNvPr id="12" name="Straight Arrow Connector 11">
            <a:extLst>
              <a:ext uri="{FF2B5EF4-FFF2-40B4-BE49-F238E27FC236}">
                <a16:creationId xmlns:a16="http://schemas.microsoft.com/office/drawing/2014/main" id="{5BB66F86-831B-B5F0-259F-4380BA72146D}"/>
              </a:ext>
            </a:extLst>
          </p:cNvPr>
          <p:cNvCxnSpPr/>
          <p:nvPr/>
        </p:nvCxnSpPr>
        <p:spPr>
          <a:xfrm>
            <a:off x="6938554" y="7823330"/>
            <a:ext cx="0" cy="188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05F816C-961E-F39C-952F-B4986AC67ECB}"/>
              </a:ext>
            </a:extLst>
          </p:cNvPr>
          <p:cNvCxnSpPr>
            <a:cxnSpLocks/>
            <a:stCxn id="10" idx="3"/>
          </p:cNvCxnSpPr>
          <p:nvPr/>
        </p:nvCxnSpPr>
        <p:spPr>
          <a:xfrm>
            <a:off x="6613015" y="2017131"/>
            <a:ext cx="2524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AE3277C-170E-3E06-0DB5-B3A3EEC697CE}"/>
              </a:ext>
            </a:extLst>
          </p:cNvPr>
          <p:cNvCxnSpPr>
            <a:cxnSpLocks/>
            <a:stCxn id="9" idx="0"/>
            <a:endCxn id="10" idx="2"/>
          </p:cNvCxnSpPr>
          <p:nvPr/>
        </p:nvCxnSpPr>
        <p:spPr>
          <a:xfrm flipH="1" flipV="1">
            <a:off x="5698636" y="2542820"/>
            <a:ext cx="21" cy="716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9F1BFF4-06D6-F4AB-0D6E-24295C0CC183}"/>
              </a:ext>
            </a:extLst>
          </p:cNvPr>
          <p:cNvCxnSpPr>
            <a:cxnSpLocks/>
            <a:stCxn id="6" idx="2"/>
            <a:endCxn id="7" idx="0"/>
          </p:cNvCxnSpPr>
          <p:nvPr/>
        </p:nvCxnSpPr>
        <p:spPr>
          <a:xfrm>
            <a:off x="2541788" y="4486785"/>
            <a:ext cx="0" cy="557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DDAE933-A35C-A4C2-419D-EF82D0F10FA7}"/>
              </a:ext>
            </a:extLst>
          </p:cNvPr>
          <p:cNvCxnSpPr>
            <a:cxnSpLocks/>
            <a:stCxn id="7" idx="3"/>
            <a:endCxn id="8" idx="1"/>
          </p:cNvCxnSpPr>
          <p:nvPr/>
        </p:nvCxnSpPr>
        <p:spPr>
          <a:xfrm>
            <a:off x="3603151" y="5453686"/>
            <a:ext cx="1181064" cy="1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52554E5-1127-7B4B-7B9B-DE9F590D0A7F}"/>
              </a:ext>
            </a:extLst>
          </p:cNvPr>
          <p:cNvCxnSpPr>
            <a:cxnSpLocks/>
            <a:stCxn id="8" idx="0"/>
            <a:endCxn id="9" idx="2"/>
          </p:cNvCxnSpPr>
          <p:nvPr/>
        </p:nvCxnSpPr>
        <p:spPr>
          <a:xfrm flipV="1">
            <a:off x="5698615" y="4073187"/>
            <a:ext cx="42" cy="981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632654F-1CD0-831F-6451-6C981C332A31}"/>
              </a:ext>
            </a:extLst>
          </p:cNvPr>
          <p:cNvSpPr>
            <a:spLocks noChangeArrowheads="1"/>
          </p:cNvSpPr>
          <p:nvPr/>
        </p:nvSpPr>
        <p:spPr bwMode="auto">
          <a:xfrm>
            <a:off x="3341914" y="209096"/>
            <a:ext cx="12192000" cy="452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6">
            <a:extLst>
              <a:ext uri="{FF2B5EF4-FFF2-40B4-BE49-F238E27FC236}">
                <a16:creationId xmlns:a16="http://schemas.microsoft.com/office/drawing/2014/main" id="{9F0FCC13-D7AC-D54A-4FA3-3B8318A21FF8}"/>
              </a:ext>
            </a:extLst>
          </p:cNvPr>
          <p:cNvSpPr>
            <a:spLocks noChangeArrowheads="1"/>
          </p:cNvSpPr>
          <p:nvPr/>
        </p:nvSpPr>
        <p:spPr bwMode="auto">
          <a:xfrm>
            <a:off x="3341914" y="666296"/>
            <a:ext cx="12192000" cy="452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53" name="Straight Arrow Connector 52">
            <a:extLst>
              <a:ext uri="{FF2B5EF4-FFF2-40B4-BE49-F238E27FC236}">
                <a16:creationId xmlns:a16="http://schemas.microsoft.com/office/drawing/2014/main" id="{E382EE84-BB78-2CF3-D72E-BCAF35683ABD}"/>
              </a:ext>
            </a:extLst>
          </p:cNvPr>
          <p:cNvCxnSpPr>
            <a:cxnSpLocks/>
            <a:endCxn id="11" idx="0"/>
          </p:cNvCxnSpPr>
          <p:nvPr/>
        </p:nvCxnSpPr>
        <p:spPr>
          <a:xfrm>
            <a:off x="9137856" y="2013253"/>
            <a:ext cx="0" cy="1270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C5F6787-5F29-3FC9-B21A-5EC80BE103C6}"/>
              </a:ext>
            </a:extLst>
          </p:cNvPr>
          <p:cNvSpPr txBox="1"/>
          <p:nvPr/>
        </p:nvSpPr>
        <p:spPr>
          <a:xfrm>
            <a:off x="987879" y="145668"/>
            <a:ext cx="7766956" cy="707886"/>
          </a:xfrm>
          <a:prstGeom prst="rect">
            <a:avLst/>
          </a:prstGeom>
          <a:noFill/>
        </p:spPr>
        <p:txBody>
          <a:bodyPr wrap="square">
            <a:spAutoFit/>
          </a:bodyPr>
          <a:lstStyle/>
          <a:p>
            <a:r>
              <a:rPr lang="en-US" sz="4000" b="1" u="sng" dirty="0">
                <a:latin typeface="Microsoft YaHei" panose="020B0503020204020204" pitchFamily="34" charset="-122"/>
                <a:ea typeface="Microsoft YaHei" panose="020B0503020204020204" pitchFamily="34" charset="-122"/>
                <a:cs typeface="Times New Roman" panose="02020603050405020304" pitchFamily="18" charset="0"/>
              </a:rPr>
              <a:t>Methodology used</a:t>
            </a:r>
            <a:r>
              <a:rPr lang="en-US" sz="4000" b="1" dirty="0">
                <a:latin typeface="Microsoft YaHei" panose="020B0503020204020204" pitchFamily="34" charset="-122"/>
                <a:ea typeface="Microsoft YaHei" panose="020B0503020204020204" pitchFamily="34" charset="-122"/>
                <a:cs typeface="Times New Roman" panose="02020603050405020304" pitchFamily="18" charset="0"/>
              </a:rPr>
              <a:t>:</a:t>
            </a:r>
            <a:endParaRPr lang="en-US" sz="40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0463712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9044-BF73-D771-2A1D-886D08B01002}"/>
              </a:ext>
            </a:extLst>
          </p:cNvPr>
          <p:cNvSpPr txBox="1">
            <a:spLocks/>
          </p:cNvSpPr>
          <p:nvPr/>
        </p:nvSpPr>
        <p:spPr>
          <a:xfrm>
            <a:off x="787400" y="274240"/>
            <a:ext cx="10515600" cy="1138937"/>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u="sng" dirty="0">
                <a:latin typeface="Microsoft YaHei" panose="020B0503020204020204" pitchFamily="34" charset="-122"/>
                <a:ea typeface="Microsoft YaHei" panose="020B0503020204020204" pitchFamily="34" charset="-122"/>
                <a:cs typeface="Times New Roman" panose="02020603050405020304" pitchFamily="18" charset="0"/>
              </a:rPr>
              <a:t>Conclusion</a:t>
            </a:r>
            <a:r>
              <a:rPr lang="en-US" b="1" dirty="0">
                <a:latin typeface="Microsoft YaHei" panose="020B0503020204020204" pitchFamily="34" charset="-122"/>
                <a:ea typeface="Microsoft YaHei" panose="020B0503020204020204" pitchFamily="34" charset="-122"/>
                <a:cs typeface="Times New Roman" panose="02020603050405020304" pitchFamily="18" charset="0"/>
              </a:rPr>
              <a:t>:</a:t>
            </a:r>
          </a:p>
        </p:txBody>
      </p:sp>
      <p:sp>
        <p:nvSpPr>
          <p:cNvPr id="3" name="Content Placeholder 2">
            <a:extLst>
              <a:ext uri="{FF2B5EF4-FFF2-40B4-BE49-F238E27FC236}">
                <a16:creationId xmlns:a16="http://schemas.microsoft.com/office/drawing/2014/main" id="{D2824254-13A2-FA8A-FEA4-08A97739B037}"/>
              </a:ext>
            </a:extLst>
          </p:cNvPr>
          <p:cNvSpPr txBox="1">
            <a:spLocks/>
          </p:cNvSpPr>
          <p:nvPr/>
        </p:nvSpPr>
        <p:spPr>
          <a:xfrm>
            <a:off x="711200" y="1145470"/>
            <a:ext cx="11273971" cy="5079062"/>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lnSpc>
                <a:spcPct val="150000"/>
              </a:lnSpc>
              <a:spcBef>
                <a:spcPts val="450"/>
              </a:spcBef>
              <a:buFont typeface="Wingdings" panose="05000000000000000000" pitchFamily="2" charset="2"/>
              <a:buChar char="q"/>
            </a:pPr>
            <a:r>
              <a:rPr lang="en-US" sz="1800" dirty="0">
                <a:solidFill>
                  <a:srgbClr val="1A1A1A"/>
                </a:solidFill>
                <a:latin typeface="Microsoft YaHei" panose="020B0503020204020204" pitchFamily="34" charset="-122"/>
                <a:ea typeface="Microsoft YaHei" panose="020B0503020204020204" pitchFamily="34" charset="-122"/>
                <a:cs typeface="Times New Roman" panose="02020603050405020304" pitchFamily="18" charset="0"/>
              </a:rPr>
              <a:t>The methods involve </a:t>
            </a:r>
            <a:r>
              <a:rPr lang="en-US" sz="1800" b="1" dirty="0">
                <a:solidFill>
                  <a:srgbClr val="1A1A1A"/>
                </a:solidFill>
                <a:latin typeface="Microsoft YaHei" panose="020B0503020204020204" pitchFamily="34" charset="-122"/>
                <a:ea typeface="Microsoft YaHei" panose="020B0503020204020204" pitchFamily="34" charset="-122"/>
                <a:cs typeface="Times New Roman" panose="02020603050405020304" pitchFamily="18" charset="0"/>
              </a:rPr>
              <a:t>real-time data processing </a:t>
            </a:r>
            <a:r>
              <a:rPr lang="en-US" sz="1800" dirty="0">
                <a:solidFill>
                  <a:srgbClr val="1A1A1A"/>
                </a:solidFill>
                <a:latin typeface="Microsoft YaHei" panose="020B0503020204020204" pitchFamily="34" charset="-122"/>
                <a:ea typeface="Microsoft YaHei" panose="020B0503020204020204" pitchFamily="34" charset="-122"/>
                <a:cs typeface="Times New Roman" panose="02020603050405020304" pitchFamily="18" charset="0"/>
              </a:rPr>
              <a:t>and demonstrate the potential to build strong systems that can efficiently gather, analyze, and summarize large amounts of information.</a:t>
            </a:r>
          </a:p>
          <a:p>
            <a:pPr algn="just">
              <a:lnSpc>
                <a:spcPct val="150000"/>
              </a:lnSpc>
              <a:spcBef>
                <a:spcPts val="450"/>
              </a:spcBef>
              <a:spcAft>
                <a:spcPts val="0"/>
              </a:spcAft>
              <a:buFont typeface="Wingdings" panose="05000000000000000000" pitchFamily="2" charset="2"/>
              <a:buChar char="q"/>
            </a:pPr>
            <a:r>
              <a:rPr lang="en-US" sz="1800" dirty="0">
                <a:latin typeface="Microsoft YaHei" panose="020B0503020204020204" pitchFamily="34" charset="-122"/>
                <a:ea typeface="Microsoft YaHei" panose="020B0503020204020204" pitchFamily="34" charset="-122"/>
              </a:rPr>
              <a:t>This project can serve as a </a:t>
            </a:r>
            <a:r>
              <a:rPr lang="en-US" sz="1800" b="1" dirty="0">
                <a:latin typeface="Microsoft YaHei" panose="020B0503020204020204" pitchFamily="34" charset="-122"/>
                <a:ea typeface="Microsoft YaHei" panose="020B0503020204020204" pitchFamily="34" charset="-122"/>
              </a:rPr>
              <a:t>self-monitoring tool </a:t>
            </a:r>
            <a:r>
              <a:rPr lang="en-US" sz="1800" dirty="0">
                <a:latin typeface="Microsoft YaHei" panose="020B0503020204020204" pitchFamily="34" charset="-122"/>
                <a:ea typeface="Microsoft YaHei" panose="020B0503020204020204" pitchFamily="34" charset="-122"/>
              </a:rPr>
              <a:t>for users concerned about their mental wellbeing. By tracking how content affects emotions and behavior, users can better manage their mental health.</a:t>
            </a:r>
          </a:p>
          <a:p>
            <a:pPr algn="just">
              <a:lnSpc>
                <a:spcPct val="150000"/>
              </a:lnSpc>
              <a:spcBef>
                <a:spcPts val="450"/>
              </a:spcBef>
              <a:spcAft>
                <a:spcPts val="0"/>
              </a:spcAft>
              <a:buFont typeface="Wingdings" panose="05000000000000000000" pitchFamily="2" charset="2"/>
              <a:buChar char="q"/>
            </a:pPr>
            <a:r>
              <a:rPr lang="en-US" sz="1800" dirty="0">
                <a:latin typeface="Microsoft YaHei" panose="020B0503020204020204" pitchFamily="34" charset="-122"/>
                <a:ea typeface="Microsoft YaHei" panose="020B0503020204020204" pitchFamily="34" charset="-122"/>
              </a:rPr>
              <a:t>The insights gained from this project could be beneficial to </a:t>
            </a:r>
            <a:r>
              <a:rPr lang="en-US" sz="1800" b="1" dirty="0">
                <a:latin typeface="Microsoft YaHei" panose="020B0503020204020204" pitchFamily="34" charset="-122"/>
                <a:ea typeface="Microsoft YaHei" panose="020B0503020204020204" pitchFamily="34" charset="-122"/>
              </a:rPr>
              <a:t>social media </a:t>
            </a:r>
            <a:r>
              <a:rPr lang="en-US" sz="1800" dirty="0">
                <a:latin typeface="Microsoft YaHei" panose="020B0503020204020204" pitchFamily="34" charset="-122"/>
                <a:ea typeface="Microsoft YaHei" panose="020B0503020204020204" pitchFamily="34" charset="-122"/>
              </a:rPr>
              <a:t>developers to optimize their platforms in ways that reduce harmful cognitive effects on users. For example, platforms could implement algorithms that minimize exposure to content likely to cause emotional distress.</a:t>
            </a:r>
          </a:p>
          <a:p>
            <a:pPr algn="just">
              <a:lnSpc>
                <a:spcPct val="150000"/>
              </a:lnSpc>
              <a:spcBef>
                <a:spcPts val="450"/>
              </a:spcBef>
              <a:spcAft>
                <a:spcPts val="0"/>
              </a:spcAft>
              <a:buFont typeface="Wingdings" panose="05000000000000000000" pitchFamily="2" charset="2"/>
              <a:buChar char="q"/>
            </a:pPr>
            <a:r>
              <a:rPr lang="en-US" sz="1800" dirty="0">
                <a:latin typeface="Microsoft YaHei" panose="020B0503020204020204" pitchFamily="34" charset="-122"/>
                <a:ea typeface="Microsoft YaHei" panose="020B0503020204020204" pitchFamily="34" charset="-122"/>
              </a:rPr>
              <a:t>The findings of this project could also contribute to </a:t>
            </a:r>
            <a:r>
              <a:rPr lang="en-US" sz="1800" b="1" dirty="0">
                <a:latin typeface="Microsoft YaHei" panose="020B0503020204020204" pitchFamily="34" charset="-122"/>
                <a:ea typeface="Microsoft YaHei" panose="020B0503020204020204" pitchFamily="34" charset="-122"/>
              </a:rPr>
              <a:t>public health initiatives</a:t>
            </a:r>
            <a:r>
              <a:rPr lang="en-US" sz="1800" dirty="0">
                <a:latin typeface="Microsoft YaHei" panose="020B0503020204020204" pitchFamily="34" charset="-122"/>
                <a:ea typeface="Microsoft YaHei" panose="020B0503020204020204" pitchFamily="34" charset="-122"/>
              </a:rPr>
              <a:t>, offering new data for campaigns designed to address the mental health effects of excessive social media use, particularly among adolescents</a:t>
            </a:r>
            <a:endParaRPr lang="en-IN" sz="18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228645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{18C73D46-4EBC-454A-B175-70091820C212}tf10001105</Template>
  <TotalTime>253</TotalTime>
  <Words>1256</Words>
  <Application>Microsoft Office PowerPoint</Application>
  <PresentationFormat>Widescreen</PresentationFormat>
  <Paragraphs>103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Microsoft YaHei</vt:lpstr>
      <vt:lpstr>MS UI Gothic</vt:lpstr>
      <vt:lpstr>Cascadia Mono SemiBold</vt:lpstr>
      <vt:lpstr>Courier New</vt:lpstr>
      <vt:lpstr>Franklin Gothic Book</vt:lpstr>
      <vt:lpstr>Times New Roman</vt:lpstr>
      <vt:lpstr>Wingdings</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Garvit Goel</dc:creator>
  <cp:lastModifiedBy>Garvit Goel</cp:lastModifiedBy>
  <cp:revision>7</cp:revision>
  <dcterms:created xsi:type="dcterms:W3CDTF">2024-09-27T14:20:56Z</dcterms:created>
  <dcterms:modified xsi:type="dcterms:W3CDTF">2024-11-23T04:44:03Z</dcterms:modified>
</cp:coreProperties>
</file>