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Lst>
  <p:notesMasterIdLst>
    <p:notesMasterId r:id="rId21"/>
  </p:notesMasterIdLst>
  <p:sldIdLst>
    <p:sldId id="256" r:id="rId2"/>
    <p:sldId id="259" r:id="rId3"/>
    <p:sldId id="289" r:id="rId4"/>
    <p:sldId id="347" r:id="rId5"/>
    <p:sldId id="270"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2" r:id="rId19"/>
    <p:sldId id="361" r:id="rId20"/>
  </p:sldIdLst>
  <p:sldSz cx="9144000" cy="5143500" type="screen16x9"/>
  <p:notesSz cx="6858000" cy="9144000"/>
  <p:embeddedFontLst>
    <p:embeddedFont>
      <p:font typeface="Agency FB" panose="020B0503020202020204" pitchFamily="34" charset="0"/>
      <p:regular r:id="rId22"/>
      <p:bold r:id="rId23"/>
    </p:embeddedFont>
    <p:embeddedFont>
      <p:font typeface="Questrial" panose="020B0604020202020204" charset="0"/>
      <p:regular r:id="rId24"/>
    </p:embeddedFont>
    <p:embeddedFont>
      <p:font typeface="Calibri" panose="020F0502020204030204" pitchFamily="34" charset="0"/>
      <p:regular r:id="rId25"/>
      <p:bold r:id="rId26"/>
      <p:italic r:id="rId27"/>
      <p:boldItalic r:id="rId28"/>
    </p:embeddedFont>
    <p:embeddedFont>
      <p:font typeface="Julius Sans One" panose="020B0604020202020204" charset="0"/>
      <p:regular r:id="rId29"/>
    </p:embeddedFont>
    <p:embeddedFont>
      <p:font typeface="Didact Gothic"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F16BA4-74CC-4D9D-BD12-18B59131E0DF}">
  <a:tblStyle styleId="{13F16BA4-74CC-4D9D-BD12-18B59131E0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666" y="302"/>
      </p:cViewPr>
      <p:guideLst>
        <p:guide pos="4464"/>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8f6f6f201e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8f6f6f201e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7b02797fa4_2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7b02797fa4_2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a1249ffcf0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a1249ffcf0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1255025"/>
            <a:ext cx="4322700" cy="3891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034200" y="0"/>
            <a:ext cx="10867800" cy="51435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4000"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35_1">
    <p:spTree>
      <p:nvGrpSpPr>
        <p:cNvPr id="1" name="Shape 435"/>
        <p:cNvGrpSpPr/>
        <p:nvPr/>
      </p:nvGrpSpPr>
      <p:grpSpPr>
        <a:xfrm>
          <a:off x="0" y="0"/>
          <a:ext cx="0" cy="0"/>
          <a:chOff x="0" y="0"/>
          <a:chExt cx="0" cy="0"/>
        </a:xfrm>
      </p:grpSpPr>
      <p:sp>
        <p:nvSpPr>
          <p:cNvPr id="436" name="Google Shape;436;p58"/>
          <p:cNvSpPr/>
          <p:nvPr/>
        </p:nvSpPr>
        <p:spPr>
          <a:xfrm rot="10800000" flipH="1">
            <a:off x="0" y="-36200"/>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8"/>
          <p:cNvSpPr/>
          <p:nvPr/>
        </p:nvSpPr>
        <p:spPr>
          <a:xfrm>
            <a:off x="6053100" y="30648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35_1_1">
    <p:spTree>
      <p:nvGrpSpPr>
        <p:cNvPr id="1" name="Shape 438"/>
        <p:cNvGrpSpPr/>
        <p:nvPr/>
      </p:nvGrpSpPr>
      <p:grpSpPr>
        <a:xfrm>
          <a:off x="0" y="0"/>
          <a:ext cx="0" cy="0"/>
          <a:chOff x="0" y="0"/>
          <a:chExt cx="0" cy="0"/>
        </a:xfrm>
      </p:grpSpPr>
      <p:cxnSp>
        <p:nvCxnSpPr>
          <p:cNvPr id="439" name="Google Shape;439;p59"/>
          <p:cNvCxnSpPr/>
          <p:nvPr/>
        </p:nvCxnSpPr>
        <p:spPr>
          <a:xfrm>
            <a:off x="6350113" y="-1501125"/>
            <a:ext cx="3757500" cy="4183800"/>
          </a:xfrm>
          <a:prstGeom prst="straightConnector1">
            <a:avLst/>
          </a:prstGeom>
          <a:noFill/>
          <a:ln w="19050" cap="flat" cmpd="sng">
            <a:solidFill>
              <a:schemeClr val="dk1"/>
            </a:solidFill>
            <a:prstDash val="solid"/>
            <a:round/>
            <a:headEnd type="none" w="med" len="med"/>
            <a:tailEnd type="none" w="med" len="med"/>
          </a:ln>
        </p:spPr>
      </p:cxnSp>
      <p:sp>
        <p:nvSpPr>
          <p:cNvPr id="440" name="Google Shape;440;p59"/>
          <p:cNvSpPr/>
          <p:nvPr/>
        </p:nvSpPr>
        <p:spPr>
          <a:xfrm>
            <a:off x="-64200" y="3825775"/>
            <a:ext cx="1296000" cy="138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9"/>
          <p:cNvSpPr/>
          <p:nvPr/>
        </p:nvSpPr>
        <p:spPr>
          <a:xfrm>
            <a:off x="5258900" y="-237925"/>
            <a:ext cx="11403900" cy="58443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9"/>
          <p:cNvSpPr/>
          <p:nvPr/>
        </p:nvSpPr>
        <p:spPr>
          <a:xfrm rot="10800000">
            <a:off x="-5389050" y="-2161975"/>
            <a:ext cx="11403900" cy="5844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9"/>
          <p:cNvSpPr/>
          <p:nvPr/>
        </p:nvSpPr>
        <p:spPr>
          <a:xfrm>
            <a:off x="5211275" y="3863525"/>
            <a:ext cx="2907300" cy="1490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9"/>
          <p:cNvSpPr/>
          <p:nvPr/>
        </p:nvSpPr>
        <p:spPr>
          <a:xfrm rot="10800000">
            <a:off x="1107975" y="-556075"/>
            <a:ext cx="2907300" cy="14901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dos columnas " type="twoColTx">
  <p:cSld name="TITLE_AND_TWO_COLUMNS">
    <p:bg>
      <p:bgPr>
        <a:solidFill>
          <a:schemeClr val="accent5"/>
        </a:solid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833927" y="2641577"/>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6" name="Google Shape;26;p5"/>
          <p:cNvSpPr txBox="1">
            <a:spLocks noGrp="1"/>
          </p:cNvSpPr>
          <p:nvPr>
            <p:ph type="subTitle" idx="2"/>
          </p:nvPr>
        </p:nvSpPr>
        <p:spPr>
          <a:xfrm>
            <a:off x="5209273" y="2641577"/>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7" name="Google Shape;27;p5"/>
          <p:cNvSpPr txBox="1">
            <a:spLocks noGrp="1"/>
          </p:cNvSpPr>
          <p:nvPr>
            <p:ph type="title"/>
          </p:nvPr>
        </p:nvSpPr>
        <p:spPr>
          <a:xfrm>
            <a:off x="1554977" y="1985760"/>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28" name="Google Shape;28;p5"/>
          <p:cNvSpPr txBox="1">
            <a:spLocks noGrp="1"/>
          </p:cNvSpPr>
          <p:nvPr>
            <p:ph type="title" idx="3"/>
          </p:nvPr>
        </p:nvSpPr>
        <p:spPr>
          <a:xfrm>
            <a:off x="5930323" y="1985760"/>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29" name="Google Shape;29;p5"/>
          <p:cNvSpPr/>
          <p:nvPr/>
        </p:nvSpPr>
        <p:spPr>
          <a:xfrm rot="10800000">
            <a:off x="3588450" y="-22625"/>
            <a:ext cx="1967100" cy="8859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accent5"/>
        </a:solidFill>
        <a:effectLst/>
      </p:bgPr>
    </p:bg>
    <p:spTree>
      <p:nvGrpSpPr>
        <p:cNvPr id="1" name="Shape 58"/>
        <p:cNvGrpSpPr/>
        <p:nvPr/>
      </p:nvGrpSpPr>
      <p:grpSpPr>
        <a:xfrm>
          <a:off x="0" y="0"/>
          <a:ext cx="0" cy="0"/>
          <a:chOff x="0" y="0"/>
          <a:chExt cx="0" cy="0"/>
        </a:xfrm>
      </p:grpSpPr>
      <p:sp>
        <p:nvSpPr>
          <p:cNvPr id="59" name="Google Shape;59;p13"/>
          <p:cNvSpPr/>
          <p:nvPr/>
        </p:nvSpPr>
        <p:spPr>
          <a:xfrm>
            <a:off x="-169300" y="-64500"/>
            <a:ext cx="4451100" cy="52722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13"/>
          <p:cNvCxnSpPr/>
          <p:nvPr/>
        </p:nvCxnSpPr>
        <p:spPr>
          <a:xfrm rot="10800000">
            <a:off x="-1604675" y="1624350"/>
            <a:ext cx="4819800" cy="4419600"/>
          </a:xfrm>
          <a:prstGeom prst="straightConnector1">
            <a:avLst/>
          </a:prstGeom>
          <a:noFill/>
          <a:ln w="19050" cap="flat" cmpd="sng">
            <a:solidFill>
              <a:schemeClr val="lt1"/>
            </a:solidFill>
            <a:prstDash val="solid"/>
            <a:round/>
            <a:headEnd type="none" w="med" len="med"/>
            <a:tailEnd type="none" w="med" len="med"/>
          </a:ln>
        </p:spPr>
      </p:cxnSp>
      <p:sp>
        <p:nvSpPr>
          <p:cNvPr id="61" name="Google Shape;61;p13"/>
          <p:cNvSpPr txBox="1">
            <a:spLocks noGrp="1"/>
          </p:cNvSpPr>
          <p:nvPr>
            <p:ph type="title"/>
          </p:nvPr>
        </p:nvSpPr>
        <p:spPr>
          <a:xfrm>
            <a:off x="5690650" y="188322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2" name="Google Shape;62;p13"/>
          <p:cNvSpPr txBox="1">
            <a:spLocks noGrp="1"/>
          </p:cNvSpPr>
          <p:nvPr>
            <p:ph type="title" idx="2" hasCustomPrompt="1"/>
          </p:nvPr>
        </p:nvSpPr>
        <p:spPr>
          <a:xfrm>
            <a:off x="4810771" y="1164068"/>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3" name="Google Shape;63;p13"/>
          <p:cNvSpPr txBox="1">
            <a:spLocks noGrp="1"/>
          </p:cNvSpPr>
          <p:nvPr>
            <p:ph type="title" idx="3" hasCustomPrompt="1"/>
          </p:nvPr>
        </p:nvSpPr>
        <p:spPr>
          <a:xfrm>
            <a:off x="4810771" y="2031990"/>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4" name="Google Shape;64;p13"/>
          <p:cNvSpPr txBox="1">
            <a:spLocks noGrp="1"/>
          </p:cNvSpPr>
          <p:nvPr>
            <p:ph type="title" idx="4"/>
          </p:nvPr>
        </p:nvSpPr>
        <p:spPr>
          <a:xfrm>
            <a:off x="5690650" y="362827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5" name="Google Shape;65;p13"/>
          <p:cNvSpPr txBox="1">
            <a:spLocks noGrp="1"/>
          </p:cNvSpPr>
          <p:nvPr>
            <p:ph type="title" idx="5"/>
          </p:nvPr>
        </p:nvSpPr>
        <p:spPr>
          <a:xfrm>
            <a:off x="5690650" y="104400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6" name="Google Shape;66;p13"/>
          <p:cNvSpPr txBox="1">
            <a:spLocks noGrp="1"/>
          </p:cNvSpPr>
          <p:nvPr>
            <p:ph type="title" idx="6"/>
          </p:nvPr>
        </p:nvSpPr>
        <p:spPr>
          <a:xfrm>
            <a:off x="5690650" y="276035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7" name="Google Shape;67;p13"/>
          <p:cNvSpPr txBox="1">
            <a:spLocks noGrp="1"/>
          </p:cNvSpPr>
          <p:nvPr>
            <p:ph type="title" idx="7" hasCustomPrompt="1"/>
          </p:nvPr>
        </p:nvSpPr>
        <p:spPr>
          <a:xfrm>
            <a:off x="4810771" y="2880418"/>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8" name="Google Shape;68;p13"/>
          <p:cNvSpPr txBox="1">
            <a:spLocks noGrp="1"/>
          </p:cNvSpPr>
          <p:nvPr>
            <p:ph type="title" idx="8" hasCustomPrompt="1"/>
          </p:nvPr>
        </p:nvSpPr>
        <p:spPr>
          <a:xfrm>
            <a:off x="4810771" y="3748340"/>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9" name="Google Shape;69;p13"/>
          <p:cNvSpPr txBox="1">
            <a:spLocks noGrp="1"/>
          </p:cNvSpPr>
          <p:nvPr>
            <p:ph type="subTitle" idx="1"/>
          </p:nvPr>
        </p:nvSpPr>
        <p:spPr>
          <a:xfrm>
            <a:off x="5690650" y="1319545"/>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0" name="Google Shape;70;p13"/>
          <p:cNvSpPr txBox="1">
            <a:spLocks noGrp="1"/>
          </p:cNvSpPr>
          <p:nvPr>
            <p:ph type="subTitle" idx="9"/>
          </p:nvPr>
        </p:nvSpPr>
        <p:spPr>
          <a:xfrm>
            <a:off x="5690650" y="3045420"/>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1" name="Google Shape;71;p13"/>
          <p:cNvSpPr txBox="1">
            <a:spLocks noGrp="1"/>
          </p:cNvSpPr>
          <p:nvPr>
            <p:ph type="subTitle" idx="13"/>
          </p:nvPr>
        </p:nvSpPr>
        <p:spPr>
          <a:xfrm>
            <a:off x="5690650" y="216269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2" name="Google Shape;72;p13"/>
          <p:cNvSpPr txBox="1">
            <a:spLocks noGrp="1"/>
          </p:cNvSpPr>
          <p:nvPr>
            <p:ph type="subTitle" idx="14"/>
          </p:nvPr>
        </p:nvSpPr>
        <p:spPr>
          <a:xfrm>
            <a:off x="5690650" y="390774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3" name="Google Shape;73;p13"/>
          <p:cNvSpPr txBox="1">
            <a:spLocks noGrp="1"/>
          </p:cNvSpPr>
          <p:nvPr>
            <p:ph type="title" idx="15"/>
          </p:nvPr>
        </p:nvSpPr>
        <p:spPr>
          <a:xfrm>
            <a:off x="713225" y="2198800"/>
            <a:ext cx="34164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700"/>
              <a:buNone/>
              <a:defRPr sz="3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ive columns">
  <p:cSld name="CUSTOM_29_1">
    <p:bg>
      <p:bgPr>
        <a:solidFill>
          <a:schemeClr val="dk1"/>
        </a:solidFill>
        <a:effectLst/>
      </p:bgPr>
    </p:bg>
    <p:spTree>
      <p:nvGrpSpPr>
        <p:cNvPr id="1" name="Shape 292"/>
        <p:cNvGrpSpPr/>
        <p:nvPr/>
      </p:nvGrpSpPr>
      <p:grpSpPr>
        <a:xfrm>
          <a:off x="0" y="0"/>
          <a:ext cx="0" cy="0"/>
          <a:chOff x="0" y="0"/>
          <a:chExt cx="0" cy="0"/>
        </a:xfrm>
      </p:grpSpPr>
      <p:sp>
        <p:nvSpPr>
          <p:cNvPr id="293" name="Google Shape;293;p39"/>
          <p:cNvSpPr txBox="1">
            <a:spLocks noGrp="1"/>
          </p:cNvSpPr>
          <p:nvPr>
            <p:ph type="title"/>
          </p:nvPr>
        </p:nvSpPr>
        <p:spPr>
          <a:xfrm>
            <a:off x="1043779" y="3204651"/>
            <a:ext cx="18975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4" name="Google Shape;294;p39"/>
          <p:cNvSpPr txBox="1">
            <a:spLocks noGrp="1"/>
          </p:cNvSpPr>
          <p:nvPr>
            <p:ph type="subTitle" idx="1"/>
          </p:nvPr>
        </p:nvSpPr>
        <p:spPr>
          <a:xfrm>
            <a:off x="1059229"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95" name="Google Shape;295;p39"/>
          <p:cNvSpPr txBox="1">
            <a:spLocks noGrp="1"/>
          </p:cNvSpPr>
          <p:nvPr>
            <p:ph type="title" idx="2"/>
          </p:nvPr>
        </p:nvSpPr>
        <p:spPr>
          <a:xfrm>
            <a:off x="2342317" y="1754375"/>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6" name="Google Shape;296;p39"/>
          <p:cNvSpPr txBox="1">
            <a:spLocks noGrp="1"/>
          </p:cNvSpPr>
          <p:nvPr>
            <p:ph type="subTitle" idx="3"/>
          </p:nvPr>
        </p:nvSpPr>
        <p:spPr>
          <a:xfrm>
            <a:off x="2349967" y="20640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97" name="Google Shape;297;p39"/>
          <p:cNvSpPr txBox="1">
            <a:spLocks noGrp="1"/>
          </p:cNvSpPr>
          <p:nvPr>
            <p:ph type="title" idx="4"/>
          </p:nvPr>
        </p:nvSpPr>
        <p:spPr>
          <a:xfrm>
            <a:off x="3631360" y="3204651"/>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8" name="Google Shape;298;p39"/>
          <p:cNvSpPr txBox="1">
            <a:spLocks noGrp="1"/>
          </p:cNvSpPr>
          <p:nvPr>
            <p:ph type="subTitle" idx="5"/>
          </p:nvPr>
        </p:nvSpPr>
        <p:spPr>
          <a:xfrm>
            <a:off x="3639010"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99" name="Google Shape;299;p39"/>
          <p:cNvSpPr txBox="1">
            <a:spLocks noGrp="1"/>
          </p:cNvSpPr>
          <p:nvPr>
            <p:ph type="title" idx="6"/>
          </p:nvPr>
        </p:nvSpPr>
        <p:spPr>
          <a:xfrm>
            <a:off x="4926083" y="1754375"/>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300" name="Google Shape;300;p39"/>
          <p:cNvSpPr txBox="1">
            <a:spLocks noGrp="1"/>
          </p:cNvSpPr>
          <p:nvPr>
            <p:ph type="subTitle" idx="7"/>
          </p:nvPr>
        </p:nvSpPr>
        <p:spPr>
          <a:xfrm>
            <a:off x="4930583" y="20640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301" name="Google Shape;301;p39"/>
          <p:cNvSpPr txBox="1">
            <a:spLocks noGrp="1"/>
          </p:cNvSpPr>
          <p:nvPr>
            <p:ph type="title" idx="8"/>
          </p:nvPr>
        </p:nvSpPr>
        <p:spPr>
          <a:xfrm>
            <a:off x="6215127" y="3204651"/>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302" name="Google Shape;302;p39"/>
          <p:cNvSpPr txBox="1">
            <a:spLocks noGrp="1"/>
          </p:cNvSpPr>
          <p:nvPr>
            <p:ph type="subTitle" idx="9"/>
          </p:nvPr>
        </p:nvSpPr>
        <p:spPr>
          <a:xfrm>
            <a:off x="6219627"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303" name="Google Shape;303;p39"/>
          <p:cNvSpPr txBox="1">
            <a:spLocks noGrp="1"/>
          </p:cNvSpPr>
          <p:nvPr>
            <p:ph type="title" idx="13"/>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3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TITLE_ONLY_1">
    <p:bg>
      <p:bgPr>
        <a:solidFill>
          <a:schemeClr val="accent5"/>
        </a:solidFill>
        <a:effectLst/>
      </p:bgPr>
    </p:bg>
    <p:spTree>
      <p:nvGrpSpPr>
        <p:cNvPr id="1" name="Shape 331"/>
        <p:cNvGrpSpPr/>
        <p:nvPr/>
      </p:nvGrpSpPr>
      <p:grpSpPr>
        <a:xfrm>
          <a:off x="0" y="0"/>
          <a:ext cx="0" cy="0"/>
          <a:chOff x="0" y="0"/>
          <a:chExt cx="0" cy="0"/>
        </a:xfrm>
      </p:grpSpPr>
      <p:sp>
        <p:nvSpPr>
          <p:cNvPr id="332" name="Google Shape;332;p43"/>
          <p:cNvSpPr/>
          <p:nvPr/>
        </p:nvSpPr>
        <p:spPr>
          <a:xfrm>
            <a:off x="-522475" y="3430700"/>
            <a:ext cx="2292600" cy="208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3"/>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34" name="Google Shape;334;p43"/>
          <p:cNvSpPr/>
          <p:nvPr/>
        </p:nvSpPr>
        <p:spPr>
          <a:xfrm rot="10800000">
            <a:off x="7261800" y="-552525"/>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3"/>
          <p:cNvSpPr/>
          <p:nvPr/>
        </p:nvSpPr>
        <p:spPr>
          <a:xfrm flipH="1">
            <a:off x="-2363425" y="4490900"/>
            <a:ext cx="5364900" cy="2516400"/>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3"/>
          <p:cNvSpPr/>
          <p:nvPr/>
        </p:nvSpPr>
        <p:spPr>
          <a:xfrm rot="-5400000" flipH="1">
            <a:off x="7959050" y="337625"/>
            <a:ext cx="2457300" cy="11526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7">
  <p:cSld name="TITLE_ONLY_1_1">
    <p:bg>
      <p:bgPr>
        <a:solidFill>
          <a:schemeClr val="dk1"/>
        </a:solidFill>
        <a:effectLst/>
      </p:bgPr>
    </p:bg>
    <p:spTree>
      <p:nvGrpSpPr>
        <p:cNvPr id="1" name="Shape 337"/>
        <p:cNvGrpSpPr/>
        <p:nvPr/>
      </p:nvGrpSpPr>
      <p:grpSpPr>
        <a:xfrm>
          <a:off x="0" y="0"/>
          <a:ext cx="0" cy="0"/>
          <a:chOff x="0" y="0"/>
          <a:chExt cx="0" cy="0"/>
        </a:xfrm>
      </p:grpSpPr>
      <p:sp>
        <p:nvSpPr>
          <p:cNvPr id="338" name="Google Shape;338;p44"/>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lt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39" name="Google Shape;339;p44"/>
          <p:cNvSpPr/>
          <p:nvPr/>
        </p:nvSpPr>
        <p:spPr>
          <a:xfrm rot="10800000" flipH="1">
            <a:off x="-229775" y="-360250"/>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4"/>
          <p:cNvSpPr/>
          <p:nvPr/>
        </p:nvSpPr>
        <p:spPr>
          <a:xfrm>
            <a:off x="6989900" y="3447800"/>
            <a:ext cx="5364900" cy="25164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0">
  <p:cSld name="TITLE_AND_BODY_1">
    <p:bg>
      <p:bgPr>
        <a:solidFill>
          <a:schemeClr val="accent5"/>
        </a:solidFill>
        <a:effectLst/>
      </p:bgPr>
    </p:bg>
    <p:spTree>
      <p:nvGrpSpPr>
        <p:cNvPr id="1" name="Shape 358"/>
        <p:cNvGrpSpPr/>
        <p:nvPr/>
      </p:nvGrpSpPr>
      <p:grpSpPr>
        <a:xfrm>
          <a:off x="0" y="0"/>
          <a:ext cx="0" cy="0"/>
          <a:chOff x="0" y="0"/>
          <a:chExt cx="0" cy="0"/>
        </a:xfrm>
      </p:grpSpPr>
      <p:sp>
        <p:nvSpPr>
          <p:cNvPr id="359" name="Google Shape;359;p49"/>
          <p:cNvSpPr txBox="1">
            <a:spLocks noGrp="1"/>
          </p:cNvSpPr>
          <p:nvPr>
            <p:ph type="title"/>
          </p:nvPr>
        </p:nvSpPr>
        <p:spPr>
          <a:xfrm>
            <a:off x="713225" y="530725"/>
            <a:ext cx="7710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60" name="Google Shape;360;p49"/>
          <p:cNvSpPr/>
          <p:nvPr/>
        </p:nvSpPr>
        <p:spPr>
          <a:xfrm>
            <a:off x="-1681400" y="2482100"/>
            <a:ext cx="3405900" cy="330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1" name="Google Shape;361;p49"/>
          <p:cNvSpPr/>
          <p:nvPr/>
        </p:nvSpPr>
        <p:spPr>
          <a:xfrm rot="10800000">
            <a:off x="6494725" y="-11822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2" name="Google Shape;362;p49"/>
          <p:cNvSpPr/>
          <p:nvPr/>
        </p:nvSpPr>
        <p:spPr>
          <a:xfrm rot="10800000">
            <a:off x="5515225" y="-1807100"/>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9"/>
          <p:cNvSpPr txBox="1">
            <a:spLocks noGrp="1"/>
          </p:cNvSpPr>
          <p:nvPr>
            <p:ph type="body" idx="1"/>
          </p:nvPr>
        </p:nvSpPr>
        <p:spPr>
          <a:xfrm>
            <a:off x="713225" y="1424150"/>
            <a:ext cx="7710900" cy="3259800"/>
          </a:xfrm>
          <a:prstGeom prst="rect">
            <a:avLst/>
          </a:prstGeom>
        </p:spPr>
        <p:txBody>
          <a:bodyPr spcFirstLastPara="1" wrap="square" lIns="91425" tIns="91425" rIns="91425" bIns="91425" anchor="t" anchorCtr="0">
            <a:noAutofit/>
          </a:bodyPr>
          <a:lstStyle>
            <a:lvl1pPr marL="457200" marR="50800" lvl="0"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35">
    <p:spTree>
      <p:nvGrpSpPr>
        <p:cNvPr id="1" name="Shape 430"/>
        <p:cNvGrpSpPr/>
        <p:nvPr/>
      </p:nvGrpSpPr>
      <p:grpSpPr>
        <a:xfrm>
          <a:off x="0" y="0"/>
          <a:ext cx="0" cy="0"/>
          <a:chOff x="0" y="0"/>
          <a:chExt cx="0" cy="0"/>
        </a:xfrm>
      </p:grpSpPr>
      <p:sp>
        <p:nvSpPr>
          <p:cNvPr id="431" name="Google Shape;431;p57"/>
          <p:cNvSpPr/>
          <p:nvPr/>
        </p:nvSpPr>
        <p:spPr>
          <a:xfrm flipH="1">
            <a:off x="7024500" y="2600625"/>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32" name="Google Shape;432;p57"/>
          <p:cNvSpPr/>
          <p:nvPr/>
        </p:nvSpPr>
        <p:spPr>
          <a:xfrm flipH="1">
            <a:off x="7128800" y="260062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33" name="Google Shape;433;p57"/>
          <p:cNvSpPr/>
          <p:nvPr/>
        </p:nvSpPr>
        <p:spPr>
          <a:xfrm rot="10800000" flipH="1">
            <a:off x="-7624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34" name="Google Shape;434;p57"/>
          <p:cNvSpPr/>
          <p:nvPr/>
        </p:nvSpPr>
        <p:spPr>
          <a:xfrm rot="10800000" flipH="1">
            <a:off x="-168140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85" r:id="rId5"/>
    <p:sldLayoutId id="2147483689" r:id="rId6"/>
    <p:sldLayoutId id="2147483690" r:id="rId7"/>
    <p:sldLayoutId id="2147483695" r:id="rId8"/>
    <p:sldLayoutId id="2147483703" r:id="rId9"/>
    <p:sldLayoutId id="2147483704" r:id="rId10"/>
    <p:sldLayoutId id="214748370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7"/>
          <p:cNvSpPr txBox="1">
            <a:spLocks noGrp="1"/>
          </p:cNvSpPr>
          <p:nvPr>
            <p:ph type="ctrTitle"/>
          </p:nvPr>
        </p:nvSpPr>
        <p:spPr>
          <a:xfrm>
            <a:off x="3483429" y="1632857"/>
            <a:ext cx="5261428" cy="2081475"/>
          </a:xfrm>
          <a:prstGeom prst="rect">
            <a:avLst/>
          </a:prstGeom>
        </p:spPr>
        <p:txBody>
          <a:bodyPr spcFirstLastPara="1" wrap="square" lIns="91425" tIns="91425" rIns="91425" bIns="91425" anchor="ctr" anchorCtr="0">
            <a:noAutofit/>
          </a:bodyPr>
          <a:lstStyle/>
          <a:p>
            <a:pPr lvl="0"/>
            <a:r>
              <a:rPr lang="en-US" sz="2800" dirty="0"/>
              <a:t>Strategic Portfolio Analysis and Investment Consultation for Clients</a:t>
            </a:r>
            <a:endParaRPr sz="2800" dirty="0"/>
          </a:p>
        </p:txBody>
      </p:sp>
      <p:sp>
        <p:nvSpPr>
          <p:cNvPr id="464" name="Google Shape;464;p67"/>
          <p:cNvSpPr txBox="1">
            <a:spLocks noGrp="1"/>
          </p:cNvSpPr>
          <p:nvPr>
            <p:ph type="subTitle" idx="1"/>
          </p:nvPr>
        </p:nvSpPr>
        <p:spPr>
          <a:xfrm>
            <a:off x="6427035" y="4159818"/>
            <a:ext cx="2922686" cy="8748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BY</a:t>
            </a:r>
          </a:p>
          <a:p>
            <a:pPr marL="0" lvl="0" indent="0" algn="ctr" rtl="0">
              <a:spcBef>
                <a:spcPts val="0"/>
              </a:spcBef>
              <a:spcAft>
                <a:spcPts val="0"/>
              </a:spcAft>
              <a:buNone/>
            </a:pPr>
            <a:r>
              <a:rPr lang="en-US" dirty="0" smtClean="0"/>
              <a:t>GARVIT SUNEJA</a:t>
            </a:r>
          </a:p>
          <a:p>
            <a:pPr marL="0" lvl="0" indent="0" algn="ctr" rtl="0">
              <a:spcBef>
                <a:spcPts val="0"/>
              </a:spcBef>
              <a:spcAft>
                <a:spcPts val="0"/>
              </a:spcAft>
              <a:buNone/>
            </a:pPr>
            <a:r>
              <a:rPr lang="en-US" dirty="0" smtClean="0"/>
              <a:t>SHIVANI SIDDHU</a:t>
            </a:r>
            <a:endParaRPr dirty="0"/>
          </a:p>
        </p:txBody>
      </p:sp>
      <p:cxnSp>
        <p:nvCxnSpPr>
          <p:cNvPr id="465" name="Google Shape;465;p67"/>
          <p:cNvCxnSpPr/>
          <p:nvPr/>
        </p:nvCxnSpPr>
        <p:spPr>
          <a:xfrm>
            <a:off x="7402150" y="4016555"/>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gency FB" panose="020B0503020202020204" pitchFamily="34" charset="0"/>
              </a:rPr>
              <a:t> </a:t>
            </a:r>
            <a:r>
              <a:rPr lang="en-IN" dirty="0">
                <a:solidFill>
                  <a:schemeClr val="accent3"/>
                </a:solidFill>
                <a:latin typeface="Agency FB" panose="020B0503020202020204" pitchFamily="34" charset="0"/>
              </a:rPr>
              <a:t>CORRELATION AMONG STOCKS</a:t>
            </a:r>
            <a:endParaRPr lang="en-IN" dirty="0">
              <a:latin typeface="Agency FB" panose="020B0503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8628" y="1465942"/>
            <a:ext cx="4531382" cy="3459843"/>
          </a:xfrm>
          <a:prstGeom prst="rect">
            <a:avLst/>
          </a:prstGeom>
        </p:spPr>
      </p:pic>
      <p:sp>
        <p:nvSpPr>
          <p:cNvPr id="6" name="Rectangle 2"/>
          <p:cNvSpPr>
            <a:spLocks noChangeArrowheads="1"/>
          </p:cNvSpPr>
          <p:nvPr/>
        </p:nvSpPr>
        <p:spPr bwMode="auto">
          <a:xfrm>
            <a:off x="645886" y="1590603"/>
            <a:ext cx="3309257" cy="18222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7935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smtClean="0">
              <a:ln>
                <a:noFill/>
              </a:ln>
              <a:solidFill>
                <a:srgbClr val="0D0D0D"/>
              </a:solidFill>
              <a:effectLst/>
              <a:latin typeface="Agency FB" panose="020B0503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solidFill>
                  <a:srgbClr val="0D0D0D"/>
                </a:solidFill>
                <a:effectLst/>
                <a:latin typeface="Agency FB" panose="020B0503020202020204" pitchFamily="34" charset="0"/>
              </a:rPr>
              <a:t>Microsoft and Google stocks show a high correlation in the Technology sector.</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solidFill>
                  <a:srgbClr val="0D0D0D"/>
                </a:solidFill>
                <a:effectLst/>
                <a:latin typeface="Agency FB" panose="020B0503020202020204" pitchFamily="34" charset="0"/>
              </a:rPr>
              <a:t>Goldman Sachs, Morgan Stanley, and Wells Fargo are correlated in the Finance sector.</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solidFill>
                  <a:srgbClr val="0D0D0D"/>
                </a:solidFill>
                <a:effectLst/>
                <a:latin typeface="Agency FB" panose="020B0503020202020204" pitchFamily="34" charset="0"/>
              </a:rPr>
              <a:t>American Airlines and Delta Airlines have a higher correlation than Alaska Air Group in the Aviation sector.</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solidFill>
                  <a:srgbClr val="0D0D0D"/>
                </a:solidFill>
                <a:effectLst/>
                <a:latin typeface="Agency FB" panose="020B0503020202020204" pitchFamily="34" charset="0"/>
              </a:rPr>
              <a:t>Pharma sector stocks exhibit lower correlation compared to stocks in other sectors.</a:t>
            </a:r>
            <a:r>
              <a:rPr kumimoji="0" lang="en-US" altLang="en-US" sz="1200" b="0" i="0" u="none" strike="noStrike" cap="none" normalizeH="0" baseline="0" dirty="0" smtClean="0">
                <a:ln>
                  <a:noFill/>
                </a:ln>
                <a:solidFill>
                  <a:schemeClr val="tx1"/>
                </a:solidFill>
                <a:effectLst/>
                <a:latin typeface="Agency FB" panose="020B0503020202020204" pitchFamily="34" charset="0"/>
              </a:rPr>
              <a:t> </a:t>
            </a:r>
          </a:p>
        </p:txBody>
      </p:sp>
      <p:cxnSp>
        <p:nvCxnSpPr>
          <p:cNvPr id="7" name="Google Shape;882;p100"/>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40983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3"/>
                </a:solidFill>
                <a:latin typeface="Agency FB" panose="020B0503020202020204" pitchFamily="34" charset="0"/>
              </a:rPr>
              <a:t> KEY METRICS</a:t>
            </a:r>
            <a:endParaRPr lang="en-IN" dirty="0">
              <a:latin typeface="Agency FB" panose="020B0503020202020204" pitchFamily="34" charset="0"/>
            </a:endParaRPr>
          </a:p>
        </p:txBody>
      </p:sp>
      <p:pic>
        <p:nvPicPr>
          <p:cNvPr id="3" name="Picture 2"/>
          <p:cNvPicPr>
            <a:picLocks noChangeAspect="1"/>
          </p:cNvPicPr>
          <p:nvPr/>
        </p:nvPicPr>
        <p:blipFill>
          <a:blip r:embed="rId2"/>
          <a:stretch>
            <a:fillRect/>
          </a:stretch>
        </p:blipFill>
        <p:spPr>
          <a:xfrm>
            <a:off x="5138057" y="1307080"/>
            <a:ext cx="3832021" cy="3728582"/>
          </a:xfrm>
          <a:prstGeom prst="rect">
            <a:avLst/>
          </a:prstGeom>
        </p:spPr>
      </p:pic>
      <p:cxnSp>
        <p:nvCxnSpPr>
          <p:cNvPr id="4" name="Google Shape;882;p100"/>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sp>
        <p:nvSpPr>
          <p:cNvPr id="5" name="Rectangle 4">
            <a:extLst>
              <a:ext uri="{FF2B5EF4-FFF2-40B4-BE49-F238E27FC236}">
                <a16:creationId xmlns:a16="http://schemas.microsoft.com/office/drawing/2014/main" id="{9CCA47EA-6529-DC8F-A5F7-E2005865C504}"/>
              </a:ext>
            </a:extLst>
          </p:cNvPr>
          <p:cNvSpPr/>
          <p:nvPr/>
        </p:nvSpPr>
        <p:spPr>
          <a:xfrm>
            <a:off x="129853" y="1431396"/>
            <a:ext cx="4765697" cy="16237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l">
              <a:buNone/>
            </a:pPr>
            <a:r>
              <a:rPr lang="en-IN" sz="1050" b="1" dirty="0">
                <a:solidFill>
                  <a:schemeClr val="accent2"/>
                </a:solidFill>
                <a:latin typeface="Agency FB" panose="020B0503020202020204" pitchFamily="34" charset="0"/>
                <a:cs typeface="Times New Roman" panose="02020603050405020304" pitchFamily="18" charset="0"/>
              </a:rPr>
              <a:t>At the end of 5 years we can see that top 7 stocks having returns greater than S&amp;P500</a:t>
            </a:r>
          </a:p>
          <a:p>
            <a:pPr algn="l">
              <a:buFont typeface="Arial" panose="020B0604020202020204" pitchFamily="34" charset="0"/>
              <a:buChar char="•"/>
            </a:pPr>
            <a:r>
              <a:rPr lang="en-US" sz="1050" i="0" dirty="0">
                <a:solidFill>
                  <a:schemeClr val="accent2"/>
                </a:solidFill>
                <a:effectLst/>
                <a:latin typeface="Agency FB" panose="020B0503020202020204" pitchFamily="34" charset="0"/>
                <a:ea typeface="Calibri" panose="020F0502020204030204" pitchFamily="34" charset="0"/>
                <a:cs typeface="Calibri" panose="020F0502020204030204" pitchFamily="34" charset="0"/>
              </a:rPr>
              <a:t>AMZN gives 40.59% annual returns</a:t>
            </a:r>
          </a:p>
          <a:p>
            <a:pPr algn="l">
              <a:buFont typeface="Arial" panose="020B0604020202020204" pitchFamily="34" charset="0"/>
              <a:buChar char="•"/>
            </a:pPr>
            <a:r>
              <a:rPr lang="en-US" sz="1050" i="0" dirty="0">
                <a:solidFill>
                  <a:schemeClr val="accent2"/>
                </a:solidFill>
                <a:effectLst/>
                <a:latin typeface="Agency FB" panose="020B0503020202020204" pitchFamily="34" charset="0"/>
                <a:ea typeface="Calibri" panose="020F0502020204030204" pitchFamily="34" charset="0"/>
                <a:cs typeface="Calibri" panose="020F0502020204030204" pitchFamily="34" charset="0"/>
              </a:rPr>
              <a:t>MSFT gives 34.95% annual returns</a:t>
            </a:r>
          </a:p>
          <a:p>
            <a:pPr algn="l">
              <a:buFont typeface="Arial" panose="020B0604020202020204" pitchFamily="34" charset="0"/>
              <a:buChar char="•"/>
            </a:pPr>
            <a:r>
              <a:rPr lang="en-US" sz="1050" i="0" dirty="0">
                <a:solidFill>
                  <a:schemeClr val="accent2"/>
                </a:solidFill>
                <a:effectLst/>
                <a:latin typeface="Agency FB" panose="020B0503020202020204" pitchFamily="34" charset="0"/>
                <a:ea typeface="Calibri" panose="020F0502020204030204" pitchFamily="34" charset="0"/>
                <a:cs typeface="Calibri" panose="020F0502020204030204" pitchFamily="34" charset="0"/>
              </a:rPr>
              <a:t>AAPL gives 33.32% annual returns</a:t>
            </a:r>
          </a:p>
          <a:p>
            <a:pPr algn="l">
              <a:buFont typeface="Arial" panose="020B0604020202020204" pitchFamily="34" charset="0"/>
              <a:buChar char="•"/>
            </a:pPr>
            <a:r>
              <a:rPr lang="en-US" sz="1050" i="0" dirty="0">
                <a:solidFill>
                  <a:schemeClr val="accent2"/>
                </a:solidFill>
                <a:effectLst/>
                <a:latin typeface="Agency FB" panose="020B0503020202020204" pitchFamily="34" charset="0"/>
                <a:ea typeface="Calibri" panose="020F0502020204030204" pitchFamily="34" charset="0"/>
                <a:cs typeface="Calibri" panose="020F0502020204030204" pitchFamily="34" charset="0"/>
              </a:rPr>
              <a:t>FB gives 26.45% annual returns</a:t>
            </a:r>
          </a:p>
          <a:p>
            <a:pPr algn="l">
              <a:buFont typeface="Arial" panose="020B0604020202020204" pitchFamily="34" charset="0"/>
              <a:buChar char="•"/>
            </a:pPr>
            <a:r>
              <a:rPr lang="en-US" sz="1050" i="0" dirty="0">
                <a:solidFill>
                  <a:schemeClr val="accent2"/>
                </a:solidFill>
                <a:effectLst/>
                <a:latin typeface="Agency FB" panose="020B0503020202020204" pitchFamily="34" charset="0"/>
                <a:ea typeface="Calibri" panose="020F0502020204030204" pitchFamily="34" charset="0"/>
                <a:cs typeface="Calibri" panose="020F0502020204030204" pitchFamily="34" charset="0"/>
              </a:rPr>
              <a:t>UNH gives 23.72% annual returns</a:t>
            </a:r>
          </a:p>
          <a:p>
            <a:pPr algn="l">
              <a:buFont typeface="Arial" panose="020B0604020202020204" pitchFamily="34" charset="0"/>
              <a:buChar char="•"/>
            </a:pPr>
            <a:r>
              <a:rPr lang="en-US" sz="1050" i="0" dirty="0">
                <a:solidFill>
                  <a:schemeClr val="accent2"/>
                </a:solidFill>
                <a:effectLst/>
                <a:latin typeface="Agency FB" panose="020B0503020202020204" pitchFamily="34" charset="0"/>
                <a:ea typeface="Calibri" panose="020F0502020204030204" pitchFamily="34" charset="0"/>
                <a:cs typeface="Calibri" panose="020F0502020204030204" pitchFamily="34" charset="0"/>
              </a:rPr>
              <a:t>GOOG gives 21.02% annual returns</a:t>
            </a:r>
          </a:p>
          <a:p>
            <a:pPr algn="l">
              <a:buFont typeface="Arial" panose="020B0604020202020204" pitchFamily="34" charset="0"/>
              <a:buChar char="•"/>
            </a:pPr>
            <a:r>
              <a:rPr lang="en-US" sz="1050" i="0" dirty="0">
                <a:solidFill>
                  <a:schemeClr val="accent2"/>
                </a:solidFill>
                <a:effectLst/>
                <a:latin typeface="Agency FB" panose="020B0503020202020204" pitchFamily="34" charset="0"/>
                <a:ea typeface="Calibri" panose="020F0502020204030204" pitchFamily="34" charset="0"/>
                <a:cs typeface="Calibri" panose="020F0502020204030204" pitchFamily="34" charset="0"/>
              </a:rPr>
              <a:t>MS gives 14.55% annual returns</a:t>
            </a:r>
          </a:p>
          <a:p>
            <a:pPr algn="l">
              <a:buFont typeface="Arial" panose="020B0604020202020204" pitchFamily="34" charset="0"/>
              <a:buChar char="•"/>
            </a:pPr>
            <a:r>
              <a:rPr lang="en-US" sz="1050" i="0" dirty="0">
                <a:solidFill>
                  <a:schemeClr val="accent2"/>
                </a:solidFill>
                <a:effectLst/>
                <a:latin typeface="Agency FB" panose="020B0503020202020204" pitchFamily="34" charset="0"/>
                <a:ea typeface="Calibri" panose="020F0502020204030204" pitchFamily="34" charset="0"/>
                <a:cs typeface="Calibri" panose="020F0502020204030204" pitchFamily="34" charset="0"/>
              </a:rPr>
              <a:t>S&amp;P500 gives 13.04% annual returns</a:t>
            </a:r>
          </a:p>
        </p:txBody>
      </p:sp>
      <p:sp>
        <p:nvSpPr>
          <p:cNvPr id="6" name="Rectangle 5"/>
          <p:cNvSpPr/>
          <p:nvPr/>
        </p:nvSpPr>
        <p:spPr>
          <a:xfrm>
            <a:off x="812412" y="3098800"/>
            <a:ext cx="4521588" cy="1754326"/>
          </a:xfrm>
          <a:prstGeom prst="rect">
            <a:avLst/>
          </a:prstGeom>
        </p:spPr>
        <p:txBody>
          <a:bodyPr wrap="square">
            <a:spAutoFit/>
          </a:bodyPr>
          <a:lstStyle/>
          <a:p>
            <a:pPr marL="285750" indent="-285750">
              <a:buFont typeface="Arial" panose="020B0604020202020204" pitchFamily="34" charset="0"/>
              <a:buChar char="•"/>
            </a:pPr>
            <a:r>
              <a:rPr lang="en-US" sz="1200" dirty="0">
                <a:solidFill>
                  <a:srgbClr val="0D0D0D"/>
                </a:solidFill>
                <a:latin typeface="Agency FB" panose="020B0503020202020204" pitchFamily="34" charset="0"/>
              </a:rPr>
              <a:t>Stocks like Amazon (AMZN), Microsoft (MSFT), and Apple (AAPL) demonstrate relatively high annualized returns, low volatility, and positive Sharpe Ratios, reflecting strong risk-adjusted performance.</a:t>
            </a:r>
          </a:p>
          <a:p>
            <a:pPr marL="285750" indent="-285750">
              <a:buFont typeface="Arial" panose="020B0604020202020204" pitchFamily="34" charset="0"/>
              <a:buChar char="•"/>
            </a:pPr>
            <a:r>
              <a:rPr lang="en-US" sz="1200" dirty="0">
                <a:solidFill>
                  <a:srgbClr val="0D0D0D"/>
                </a:solidFill>
                <a:latin typeface="Agency FB" panose="020B0503020202020204" pitchFamily="34" charset="0"/>
              </a:rPr>
              <a:t>Stocks like Wells Fargo (WFC), Credit Suisse (CS), and Deutsche Bank (DB) have negative cumulative returns, indicating a loss over the specified period. These stocks also possess negative Sharpe Ratios, indicating poor risk-adjusted performance.</a:t>
            </a:r>
          </a:p>
          <a:p>
            <a:pPr marL="285750" indent="-285750">
              <a:buFont typeface="Arial" panose="020B0604020202020204" pitchFamily="34" charset="0"/>
              <a:buChar char="•"/>
            </a:pPr>
            <a:r>
              <a:rPr lang="en-US" sz="1200" dirty="0">
                <a:solidFill>
                  <a:srgbClr val="0D0D0D"/>
                </a:solidFill>
                <a:latin typeface="Agency FB" panose="020B0503020202020204" pitchFamily="34" charset="0"/>
              </a:rPr>
              <a:t>Bausch Health Companies </a:t>
            </a:r>
            <a:r>
              <a:rPr lang="en-US" sz="1200" dirty="0" err="1">
                <a:solidFill>
                  <a:srgbClr val="0D0D0D"/>
                </a:solidFill>
                <a:latin typeface="Agency FB" panose="020B0503020202020204" pitchFamily="34" charset="0"/>
              </a:rPr>
              <a:t>Inc</a:t>
            </a:r>
            <a:r>
              <a:rPr lang="en-US" sz="1200" dirty="0">
                <a:solidFill>
                  <a:srgbClr val="0D0D0D"/>
                </a:solidFill>
                <a:latin typeface="Agency FB" panose="020B0503020202020204" pitchFamily="34" charset="0"/>
              </a:rPr>
              <a:t> (BHC) and American Airlines (AAL) exhibit the most substantial negative cumulative returns, indicating significant losses.</a:t>
            </a:r>
          </a:p>
        </p:txBody>
      </p:sp>
    </p:spTree>
    <p:extLst>
      <p:ext uri="{BB962C8B-B14F-4D97-AF65-F5344CB8AC3E}">
        <p14:creationId xmlns:p14="http://schemas.microsoft.com/office/powerpoint/2010/main" val="3007063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Agency FB" panose="020B0503020202020204" pitchFamily="34" charset="0"/>
              </a:rPr>
              <a:t> </a:t>
            </a:r>
            <a:r>
              <a:rPr lang="en-IN" sz="2800" dirty="0">
                <a:solidFill>
                  <a:schemeClr val="accent3"/>
                </a:solidFill>
                <a:latin typeface="Agency FB" panose="020B0503020202020204" pitchFamily="34" charset="0"/>
              </a:rPr>
              <a:t>ANNUALIZED </a:t>
            </a:r>
            <a:r>
              <a:rPr lang="en-IN" sz="2800" dirty="0" smtClean="0">
                <a:solidFill>
                  <a:schemeClr val="accent3"/>
                </a:solidFill>
                <a:latin typeface="Agency FB" panose="020B0503020202020204" pitchFamily="34" charset="0"/>
              </a:rPr>
              <a:t>RISK &amp; RETURN</a:t>
            </a:r>
            <a:endParaRPr lang="en-IN" sz="3200" dirty="0">
              <a:latin typeface="Agency FB" panose="020B0503020202020204" pitchFamily="34" charset="0"/>
            </a:endParaRPr>
          </a:p>
        </p:txBody>
      </p:sp>
      <p:cxnSp>
        <p:nvCxnSpPr>
          <p:cNvPr id="3" name="Google Shape;882;p100"/>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sp>
        <p:nvSpPr>
          <p:cNvPr id="4" name="AutoShape 2" descr="blob:https://web.whatsapp.com/273a6621-5b01-446c-aeb8-b308c895a84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550" y="1534958"/>
            <a:ext cx="4085771" cy="2720494"/>
          </a:xfrm>
          <a:prstGeom prst="rect">
            <a:avLst/>
          </a:prstGeom>
        </p:spPr>
      </p:pic>
      <p:sp>
        <p:nvSpPr>
          <p:cNvPr id="7" name="Rectangle 6"/>
          <p:cNvSpPr/>
          <p:nvPr/>
        </p:nvSpPr>
        <p:spPr>
          <a:xfrm>
            <a:off x="460375" y="1664098"/>
            <a:ext cx="4118882" cy="1569660"/>
          </a:xfrm>
          <a:prstGeom prst="rect">
            <a:avLst/>
          </a:prstGeom>
        </p:spPr>
        <p:txBody>
          <a:bodyPr wrap="square">
            <a:spAutoFit/>
          </a:bodyPr>
          <a:lstStyle/>
          <a:p>
            <a:pPr marL="285750" indent="-285750">
              <a:buFont typeface="Arial" panose="020B0604020202020204" pitchFamily="34" charset="0"/>
              <a:buChar char="•"/>
            </a:pPr>
            <a:r>
              <a:rPr lang="en-US" sz="1200" dirty="0">
                <a:solidFill>
                  <a:srgbClr val="0D0D0D"/>
                </a:solidFill>
                <a:latin typeface="Agency FB" panose="020B0503020202020204" pitchFamily="34" charset="0"/>
              </a:rPr>
              <a:t>AMZN, MSFT, AAPL, FB, and UNH demonstrate robust annualized returns, all exceeding the 20% mark.</a:t>
            </a:r>
          </a:p>
          <a:p>
            <a:pPr marL="285750" indent="-285750">
              <a:buFont typeface="Arial" panose="020B0604020202020204" pitchFamily="34" charset="0"/>
              <a:buChar char="•"/>
            </a:pPr>
            <a:r>
              <a:rPr lang="en-US" sz="1200" dirty="0">
                <a:solidFill>
                  <a:srgbClr val="0D0D0D"/>
                </a:solidFill>
                <a:latin typeface="Agency FB" panose="020B0503020202020204" pitchFamily="34" charset="0"/>
              </a:rPr>
              <a:t>These top five stocks are associated with a moderate level of risk compared to their counterparts in the market.</a:t>
            </a:r>
          </a:p>
          <a:p>
            <a:pPr marL="285750" indent="-285750">
              <a:buFont typeface="Arial" panose="020B0604020202020204" pitchFamily="34" charset="0"/>
              <a:buChar char="•"/>
            </a:pPr>
            <a:r>
              <a:rPr lang="en-US" sz="1200" dirty="0">
                <a:solidFill>
                  <a:srgbClr val="0D0D0D"/>
                </a:solidFill>
                <a:latin typeface="Agency FB" panose="020B0503020202020204" pitchFamily="34" charset="0"/>
              </a:rPr>
              <a:t>Stocks with lower annualized returns, such as BHC, BCS, DB, CS, and WFC, pose a higher risk as they fail to generate returns on the initial investment.</a:t>
            </a:r>
          </a:p>
          <a:p>
            <a:pPr marL="285750" indent="-285750">
              <a:buFont typeface="Arial" panose="020B0604020202020204" pitchFamily="34" charset="0"/>
              <a:buChar char="•"/>
            </a:pPr>
            <a:r>
              <a:rPr lang="en-US" sz="1200" dirty="0">
                <a:solidFill>
                  <a:srgbClr val="0D0D0D"/>
                </a:solidFill>
                <a:latin typeface="Agency FB" panose="020B0503020202020204" pitchFamily="34" charset="0"/>
              </a:rPr>
              <a:t>Conversely, JNJ and MRK are identified as stocks offering comparatively lower risk while still providing stable returns.</a:t>
            </a:r>
          </a:p>
        </p:txBody>
      </p:sp>
    </p:spTree>
    <p:extLst>
      <p:ext uri="{BB962C8B-B14F-4D97-AF65-F5344CB8AC3E}">
        <p14:creationId xmlns:p14="http://schemas.microsoft.com/office/powerpoint/2010/main" val="371294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gency FB" panose="020B0503020202020204" pitchFamily="34" charset="0"/>
              </a:rPr>
              <a:t> </a:t>
            </a:r>
            <a:r>
              <a:rPr lang="en-IN" dirty="0">
                <a:solidFill>
                  <a:schemeClr val="accent3"/>
                </a:solidFill>
                <a:latin typeface="Agency FB" panose="020B0503020202020204" pitchFamily="34" charset="0"/>
              </a:rPr>
              <a:t>SHARPE RATIO</a:t>
            </a:r>
            <a:endParaRPr lang="en-IN" dirty="0">
              <a:latin typeface="Agency FB" panose="020B0503020202020204" pitchFamily="34" charset="0"/>
            </a:endParaRPr>
          </a:p>
        </p:txBody>
      </p:sp>
      <p:cxnSp>
        <p:nvCxnSpPr>
          <p:cNvPr id="3" name="Google Shape;882;p100"/>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sp>
        <p:nvSpPr>
          <p:cNvPr id="4" name="Rectangle 3"/>
          <p:cNvSpPr/>
          <p:nvPr/>
        </p:nvSpPr>
        <p:spPr>
          <a:xfrm>
            <a:off x="108278" y="1395985"/>
            <a:ext cx="3912179" cy="2308324"/>
          </a:xfrm>
          <a:prstGeom prst="rect">
            <a:avLst/>
          </a:prstGeom>
        </p:spPr>
        <p:txBody>
          <a:bodyPr wrap="square">
            <a:spAutoFit/>
          </a:bodyPr>
          <a:lstStyle/>
          <a:p>
            <a:pPr>
              <a:buFont typeface="Arial" panose="020B0604020202020204" pitchFamily="34" charset="0"/>
              <a:buChar char="•"/>
            </a:pPr>
            <a:r>
              <a:rPr lang="en-US" sz="1200" dirty="0">
                <a:solidFill>
                  <a:srgbClr val="0D0D0D"/>
                </a:solidFill>
                <a:latin typeface="Agency FB" panose="020B0503020202020204" pitchFamily="34" charset="0"/>
              </a:rPr>
              <a:t>A higher Sharpe ratio indicates better risk-adjusted performance, while negative Sharpe ratios suggest that the returns may not justify the level of risk associated with those investments.</a:t>
            </a:r>
          </a:p>
          <a:p>
            <a:pPr>
              <a:buFont typeface="Arial" panose="020B0604020202020204" pitchFamily="34" charset="0"/>
              <a:buChar char="•"/>
            </a:pPr>
            <a:r>
              <a:rPr lang="en-US" sz="1200" dirty="0">
                <a:solidFill>
                  <a:srgbClr val="0D0D0D"/>
                </a:solidFill>
                <a:latin typeface="Agency FB" panose="020B0503020202020204" pitchFamily="34" charset="0"/>
              </a:rPr>
              <a:t>AMZN (1.32), MSFT (1.23), AAPL (1.10), FB (0.80), and UNH (0.81) have positive Sharpe ratios, indicating that these stocks have provided returns that exceed the risk-free rate per unit of risk.</a:t>
            </a:r>
          </a:p>
          <a:p>
            <a:pPr>
              <a:buFont typeface="Arial" panose="020B0604020202020204" pitchFamily="34" charset="0"/>
              <a:buChar char="•"/>
            </a:pPr>
            <a:r>
              <a:rPr lang="en-US" sz="1200" dirty="0">
                <a:solidFill>
                  <a:srgbClr val="0D0D0D"/>
                </a:solidFill>
                <a:latin typeface="Agency FB" panose="020B0503020202020204" pitchFamily="34" charset="0"/>
              </a:rPr>
              <a:t>The S&amp;P500 (0.64) is used as a benchmark. Stocks with Sharpe ratios close to the S&amp;P500 may be considered to have risk-adjusted performance in line with the broader market.</a:t>
            </a:r>
          </a:p>
          <a:p>
            <a:pPr>
              <a:buFont typeface="Arial" panose="020B0604020202020204" pitchFamily="34" charset="0"/>
              <a:buChar char="•"/>
            </a:pPr>
            <a:r>
              <a:rPr lang="en-US" sz="1200" dirty="0">
                <a:solidFill>
                  <a:srgbClr val="0D0D0D"/>
                </a:solidFill>
                <a:latin typeface="Agency FB" panose="020B0503020202020204" pitchFamily="34" charset="0"/>
              </a:rPr>
              <a:t>IBM, ALGT, ALK, AAL, WFC, CS, DB, and BHC have negative Sharpe ratios, indicating that the returns are not compensating enough for the associated risks.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2057" y="1395985"/>
            <a:ext cx="4840513" cy="2943304"/>
          </a:xfrm>
          <a:prstGeom prst="rect">
            <a:avLst/>
          </a:prstGeom>
        </p:spPr>
      </p:pic>
    </p:spTree>
    <p:extLst>
      <p:ext uri="{BB962C8B-B14F-4D97-AF65-F5344CB8AC3E}">
        <p14:creationId xmlns:p14="http://schemas.microsoft.com/office/powerpoint/2010/main" val="2560780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3"/>
                </a:solidFill>
                <a:latin typeface="Agency FB" panose="020B0503020202020204" pitchFamily="34" charset="0"/>
              </a:rPr>
              <a:t> PORTFOLIO ANALYSIS</a:t>
            </a:r>
            <a:endParaRPr lang="en-IN" dirty="0">
              <a:latin typeface="Agency FB" panose="020B0503020202020204" pitchFamily="34" charset="0"/>
            </a:endParaRPr>
          </a:p>
        </p:txBody>
      </p:sp>
      <p:cxnSp>
        <p:nvCxnSpPr>
          <p:cNvPr id="3" name="Google Shape;882;p100"/>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189" y="1742628"/>
            <a:ext cx="3540125" cy="2922808"/>
          </a:xfrm>
          <a:prstGeom prst="rect">
            <a:avLst/>
          </a:prstGeom>
        </p:spPr>
      </p:pic>
    </p:spTree>
    <p:extLst>
      <p:ext uri="{BB962C8B-B14F-4D97-AF65-F5344CB8AC3E}">
        <p14:creationId xmlns:p14="http://schemas.microsoft.com/office/powerpoint/2010/main" val="1233983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gency FB" panose="020B0503020202020204" pitchFamily="34" charset="0"/>
              </a:rPr>
              <a:t> </a:t>
            </a:r>
            <a:r>
              <a:rPr lang="en-IN" dirty="0">
                <a:solidFill>
                  <a:schemeClr val="accent3"/>
                </a:solidFill>
                <a:latin typeface="Agency FB" panose="020B0503020202020204" pitchFamily="34" charset="0"/>
              </a:rPr>
              <a:t>PATRICK JYENGER PORTFOLIO </a:t>
            </a:r>
            <a:endParaRPr lang="en-IN" dirty="0">
              <a:latin typeface="Agency FB" panose="020B0503020202020204" pitchFamily="34" charset="0"/>
            </a:endParaRPr>
          </a:p>
        </p:txBody>
      </p:sp>
      <p:cxnSp>
        <p:nvCxnSpPr>
          <p:cNvPr id="3" name="Google Shape;882;p100"/>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230" y="1467596"/>
            <a:ext cx="4445220" cy="3169922"/>
          </a:xfrm>
          <a:prstGeom prst="rect">
            <a:avLst/>
          </a:prstGeom>
        </p:spPr>
      </p:pic>
      <p:sp>
        <p:nvSpPr>
          <p:cNvPr id="7" name="Rectangle 6"/>
          <p:cNvSpPr/>
          <p:nvPr/>
        </p:nvSpPr>
        <p:spPr>
          <a:xfrm>
            <a:off x="213360" y="1467596"/>
            <a:ext cx="3764280" cy="2677656"/>
          </a:xfrm>
          <a:prstGeom prst="rect">
            <a:avLst/>
          </a:prstGeom>
        </p:spPr>
        <p:txBody>
          <a:bodyPr wrap="square">
            <a:spAutoFit/>
          </a:bodyPr>
          <a:lstStyle/>
          <a:p>
            <a:r>
              <a:rPr lang="en-US" sz="1200" dirty="0">
                <a:solidFill>
                  <a:srgbClr val="0D0D0D"/>
                </a:solidFill>
                <a:latin typeface="Agency FB" panose="020B0503020202020204" pitchFamily="34" charset="0"/>
              </a:rPr>
              <a:t>Mr. Patrick </a:t>
            </a:r>
            <a:r>
              <a:rPr lang="en-US" sz="1200" dirty="0" err="1">
                <a:solidFill>
                  <a:srgbClr val="0D0D0D"/>
                </a:solidFill>
                <a:latin typeface="Agency FB" panose="020B0503020202020204" pitchFamily="34" charset="0"/>
              </a:rPr>
              <a:t>Jyengar</a:t>
            </a:r>
            <a:r>
              <a:rPr lang="en-US" sz="1200" dirty="0">
                <a:solidFill>
                  <a:srgbClr val="0D0D0D"/>
                </a:solidFill>
                <a:latin typeface="Agency FB" panose="020B0503020202020204" pitchFamily="34" charset="0"/>
              </a:rPr>
              <a:t> aims to double his investment within 5 years by focusing on low-risk stocks with decent returns. According to his profile, stocks like JNJ, RHHBY, and MRK are suitable for investment due to their low risk. However, investing solely in these three stocks wouldn't reach his target.</a:t>
            </a:r>
          </a:p>
          <a:p>
            <a:r>
              <a:rPr lang="en-US" sz="1200" dirty="0">
                <a:solidFill>
                  <a:srgbClr val="0D0D0D"/>
                </a:solidFill>
                <a:latin typeface="Agency FB" panose="020B0503020202020204" pitchFamily="34" charset="0"/>
              </a:rPr>
              <a:t>To achieve his goal, a portion of his investment can be allocated to MSFT, which offers higher returns. Keeping the weightage of all stocks equal at 0.25 across the portfolio:</a:t>
            </a:r>
          </a:p>
          <a:p>
            <a:pPr>
              <a:buFont typeface="Arial" panose="020B0604020202020204" pitchFamily="34" charset="0"/>
              <a:buChar char="•"/>
            </a:pPr>
            <a:r>
              <a:rPr lang="en-US" sz="1200" dirty="0">
                <a:solidFill>
                  <a:srgbClr val="0D0D0D"/>
                </a:solidFill>
                <a:latin typeface="Agency FB" panose="020B0503020202020204" pitchFamily="34" charset="0"/>
              </a:rPr>
              <a:t>$125,000 (0.25 * $500,000) is invested in JNJ, RHHBY, MRK, and MSFT each.</a:t>
            </a:r>
          </a:p>
          <a:p>
            <a:r>
              <a:rPr lang="en-US" sz="1200" dirty="0">
                <a:solidFill>
                  <a:srgbClr val="0D0D0D"/>
                </a:solidFill>
                <a:latin typeface="Agency FB" panose="020B0503020202020204" pitchFamily="34" charset="0"/>
              </a:rPr>
              <a:t>After 5 years, Mr. </a:t>
            </a:r>
            <a:r>
              <a:rPr lang="en-US" sz="1200" dirty="0" err="1">
                <a:solidFill>
                  <a:srgbClr val="0D0D0D"/>
                </a:solidFill>
                <a:latin typeface="Agency FB" panose="020B0503020202020204" pitchFamily="34" charset="0"/>
              </a:rPr>
              <a:t>Jyengar's</a:t>
            </a:r>
            <a:r>
              <a:rPr lang="en-US" sz="1200" dirty="0">
                <a:solidFill>
                  <a:srgbClr val="0D0D0D"/>
                </a:solidFill>
                <a:latin typeface="Agency FB" panose="020B0503020202020204" pitchFamily="34" charset="0"/>
              </a:rPr>
              <a:t> investment would yield $1.05 million, with a gain of $558.23 thousand:</a:t>
            </a:r>
          </a:p>
          <a:p>
            <a:pPr>
              <a:buFont typeface="Arial" panose="020B0604020202020204" pitchFamily="34" charset="0"/>
              <a:buChar char="•"/>
            </a:pPr>
            <a:r>
              <a:rPr lang="en-US" sz="1200" dirty="0">
                <a:solidFill>
                  <a:srgbClr val="0D0D0D"/>
                </a:solidFill>
                <a:latin typeface="Agency FB" panose="020B0503020202020204" pitchFamily="34" charset="0"/>
              </a:rPr>
              <a:t>The total investment would grow to $1.05 million, with a gain of $558.23 thousand.</a:t>
            </a:r>
          </a:p>
        </p:txBody>
      </p:sp>
    </p:spTree>
    <p:extLst>
      <p:ext uri="{BB962C8B-B14F-4D97-AF65-F5344CB8AC3E}">
        <p14:creationId xmlns:p14="http://schemas.microsoft.com/office/powerpoint/2010/main" val="3280660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gency FB" panose="020B0503020202020204" pitchFamily="34" charset="0"/>
              </a:rPr>
              <a:t> </a:t>
            </a:r>
            <a:r>
              <a:rPr lang="en-IN" dirty="0">
                <a:solidFill>
                  <a:schemeClr val="accent3"/>
                </a:solidFill>
                <a:latin typeface="Agency FB" panose="020B0503020202020204" pitchFamily="34" charset="0"/>
              </a:rPr>
              <a:t>PETER JYENGER PORTFOLIO</a:t>
            </a:r>
            <a:endParaRPr lang="en-IN" dirty="0">
              <a:latin typeface="Agency FB" panose="020B0503020202020204" pitchFamily="34" charset="0"/>
            </a:endParaRPr>
          </a:p>
        </p:txBody>
      </p:sp>
      <p:cxnSp>
        <p:nvCxnSpPr>
          <p:cNvPr id="3" name="Google Shape;882;p100"/>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450" y="1467596"/>
            <a:ext cx="4641447" cy="3278065"/>
          </a:xfrm>
          <a:prstGeom prst="rect">
            <a:avLst/>
          </a:prstGeom>
        </p:spPr>
      </p:pic>
      <p:sp>
        <p:nvSpPr>
          <p:cNvPr id="6" name="Rectangle 5"/>
          <p:cNvSpPr/>
          <p:nvPr/>
        </p:nvSpPr>
        <p:spPr>
          <a:xfrm>
            <a:off x="487680" y="1421674"/>
            <a:ext cx="3459480" cy="2492990"/>
          </a:xfrm>
          <a:prstGeom prst="rect">
            <a:avLst/>
          </a:prstGeom>
        </p:spPr>
        <p:txBody>
          <a:bodyPr wrap="square">
            <a:spAutoFit/>
          </a:bodyPr>
          <a:lstStyle/>
          <a:p>
            <a:r>
              <a:rPr lang="en-US" sz="1200" dirty="0">
                <a:solidFill>
                  <a:srgbClr val="0D0D0D"/>
                </a:solidFill>
                <a:latin typeface="Agency FB" panose="020B0503020202020204" pitchFamily="34" charset="0"/>
              </a:rPr>
              <a:t>Mr. Peter </a:t>
            </a:r>
            <a:r>
              <a:rPr lang="en-US" sz="1200" dirty="0" err="1">
                <a:solidFill>
                  <a:srgbClr val="0D0D0D"/>
                </a:solidFill>
                <a:latin typeface="Agency FB" panose="020B0503020202020204" pitchFamily="34" charset="0"/>
              </a:rPr>
              <a:t>Jyengar</a:t>
            </a:r>
            <a:r>
              <a:rPr lang="en-US" sz="1200" dirty="0">
                <a:solidFill>
                  <a:srgbClr val="0D0D0D"/>
                </a:solidFill>
                <a:latin typeface="Agency FB" panose="020B0503020202020204" pitchFamily="34" charset="0"/>
              </a:rPr>
              <a:t>, consistent with his high-risk tolerance, prefers investments with high returns. He believes he can recover from occasional losses and aims for significant returns within 5 years to fuel his company's inorganic expansion.</a:t>
            </a:r>
          </a:p>
          <a:p>
            <a:r>
              <a:rPr lang="en-US" sz="1200" dirty="0">
                <a:solidFill>
                  <a:srgbClr val="0D0D0D"/>
                </a:solidFill>
                <a:latin typeface="Agency FB" panose="020B0503020202020204" pitchFamily="34" charset="0"/>
              </a:rPr>
              <a:t>As per his profile, stocks like AMZN, MSFT, and AAPL are suitable for investment, offering maximum returns while managing risk.</a:t>
            </a:r>
          </a:p>
          <a:p>
            <a:pPr>
              <a:buFont typeface="Arial" panose="020B0604020202020204" pitchFamily="34" charset="0"/>
              <a:buChar char="•"/>
            </a:pPr>
            <a:r>
              <a:rPr lang="en-US" sz="1200" dirty="0">
                <a:solidFill>
                  <a:srgbClr val="0D0D0D"/>
                </a:solidFill>
                <a:latin typeface="Agency FB" panose="020B0503020202020204" pitchFamily="34" charset="0"/>
              </a:rPr>
              <a:t>Mr. </a:t>
            </a:r>
            <a:r>
              <a:rPr lang="en-US" sz="1200" dirty="0" err="1">
                <a:solidFill>
                  <a:srgbClr val="0D0D0D"/>
                </a:solidFill>
                <a:latin typeface="Agency FB" panose="020B0503020202020204" pitchFamily="34" charset="0"/>
              </a:rPr>
              <a:t>Jyengar</a:t>
            </a:r>
            <a:r>
              <a:rPr lang="en-US" sz="1200" dirty="0">
                <a:solidFill>
                  <a:srgbClr val="0D0D0D"/>
                </a:solidFill>
                <a:latin typeface="Agency FB" panose="020B0503020202020204" pitchFamily="34" charset="0"/>
              </a:rPr>
              <a:t> invests $1 million in equities, allocating it equally among AMZN, MSFT, and AAPL, resulting in $333,333.33 for each stock.</a:t>
            </a:r>
          </a:p>
          <a:p>
            <a:r>
              <a:rPr lang="en-US" sz="1200" dirty="0">
                <a:solidFill>
                  <a:srgbClr val="0D0D0D"/>
                </a:solidFill>
                <a:latin typeface="Agency FB" panose="020B0503020202020204" pitchFamily="34" charset="0"/>
              </a:rPr>
              <a:t>After 5 years, Mr. </a:t>
            </a:r>
            <a:r>
              <a:rPr lang="en-US" sz="1200" dirty="0" err="1">
                <a:solidFill>
                  <a:srgbClr val="0D0D0D"/>
                </a:solidFill>
                <a:latin typeface="Agency FB" panose="020B0503020202020204" pitchFamily="34" charset="0"/>
              </a:rPr>
              <a:t>Jyengar's</a:t>
            </a:r>
            <a:r>
              <a:rPr lang="en-US" sz="1200" dirty="0">
                <a:solidFill>
                  <a:srgbClr val="0D0D0D"/>
                </a:solidFill>
                <a:latin typeface="Agency FB" panose="020B0503020202020204" pitchFamily="34" charset="0"/>
              </a:rPr>
              <a:t> investment would yield more than $5 million, with a gain of over $4 million:</a:t>
            </a:r>
          </a:p>
          <a:p>
            <a:pPr>
              <a:buFont typeface="Arial" panose="020B0604020202020204" pitchFamily="34" charset="0"/>
              <a:buChar char="•"/>
            </a:pPr>
            <a:r>
              <a:rPr lang="en-US" sz="1200" dirty="0">
                <a:solidFill>
                  <a:srgbClr val="0D0D0D"/>
                </a:solidFill>
                <a:latin typeface="Agency FB" panose="020B0503020202020204" pitchFamily="34" charset="0"/>
              </a:rPr>
              <a:t>The total investment would grow to more than $5 million, with a gain of over $4 million.</a:t>
            </a:r>
          </a:p>
        </p:txBody>
      </p:sp>
    </p:spTree>
    <p:extLst>
      <p:ext uri="{BB962C8B-B14F-4D97-AF65-F5344CB8AC3E}">
        <p14:creationId xmlns:p14="http://schemas.microsoft.com/office/powerpoint/2010/main" val="12175995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3"/>
                </a:solidFill>
                <a:latin typeface="Agency FB" panose="020B0503020202020204" pitchFamily="34" charset="0"/>
              </a:rPr>
              <a:t>METHODOLOGY</a:t>
            </a:r>
            <a:endParaRPr lang="en-IN" dirty="0">
              <a:latin typeface="Agency FB" panose="020B0503020202020204" pitchFamily="34" charset="0"/>
            </a:endParaRPr>
          </a:p>
        </p:txBody>
      </p:sp>
      <p:cxnSp>
        <p:nvCxnSpPr>
          <p:cNvPr id="3" name="Google Shape;882;p100"/>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sp>
        <p:nvSpPr>
          <p:cNvPr id="4" name="Rectangle 3"/>
          <p:cNvSpPr/>
          <p:nvPr/>
        </p:nvSpPr>
        <p:spPr>
          <a:xfrm>
            <a:off x="472440" y="1555939"/>
            <a:ext cx="5722620" cy="1200329"/>
          </a:xfrm>
          <a:prstGeom prst="rect">
            <a:avLst/>
          </a:prstGeom>
        </p:spPr>
        <p:txBody>
          <a:bodyPr wrap="square">
            <a:spAutoFit/>
          </a:bodyPr>
          <a:lstStyle/>
          <a:p>
            <a:pPr marL="12700">
              <a:spcBef>
                <a:spcPts val="310"/>
              </a:spcBef>
            </a:pPr>
            <a:r>
              <a:rPr lang="en-IN" sz="1200" b="1" dirty="0">
                <a:solidFill>
                  <a:schemeClr val="accent3"/>
                </a:solidFill>
                <a:latin typeface="Agency FB" panose="020B0503020202020204" pitchFamily="34" charset="0"/>
                <a:cs typeface="Times New Roman" panose="02020603050405020304" pitchFamily="18" charset="0"/>
              </a:rPr>
              <a:t>EXPLORATORY DATA ANALYSIS:</a:t>
            </a:r>
          </a:p>
          <a:p>
            <a:pPr marL="285750" indent="-285750" algn="just">
              <a:buFont typeface="Arial" panose="020B0604020202020204" pitchFamily="34" charset="0"/>
              <a:buChar char="•"/>
            </a:pPr>
            <a:r>
              <a:rPr lang="en-US"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Examined the dataset for null values and confirmed that no columns contained missing data.</a:t>
            </a:r>
          </a:p>
          <a:p>
            <a:pPr marL="285750" indent="-285750" algn="just">
              <a:buFont typeface="Arial" panose="020B0604020202020204" pitchFamily="34" charset="0"/>
              <a:buChar char="•"/>
            </a:pPr>
            <a:r>
              <a:rPr lang="en-US"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Conducted an outlier analysis on the dataset to identify and evaluate any data points significantly deviating from the overall pattern.</a:t>
            </a:r>
          </a:p>
          <a:p>
            <a:pPr marL="285750" indent="-285750" algn="just">
              <a:buFont typeface="Arial" panose="020B0604020202020204" pitchFamily="34" charset="0"/>
              <a:buChar char="•"/>
            </a:pPr>
            <a:r>
              <a:rPr lang="en-US"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Imputed missing values with "0" for Facebook (FB) data, taking into account its listing on the NYSE on May 18, 2012</a:t>
            </a:r>
            <a:endParaRPr lang="en-US" sz="1200" dirty="0">
              <a:solidFill>
                <a:schemeClr val="accent3"/>
              </a:solidFill>
              <a:latin typeface="Agency FB" panose="020B0503020202020204" pitchFamily="34" charset="0"/>
              <a:ea typeface="Calibri" panose="020F0502020204030204" pitchFamily="34" charset="0"/>
              <a:cs typeface="Calibri" panose="020F0502020204030204" pitchFamily="34" charset="0"/>
            </a:endParaRPr>
          </a:p>
        </p:txBody>
      </p:sp>
      <p:sp>
        <p:nvSpPr>
          <p:cNvPr id="6" name="Rectangle 5"/>
          <p:cNvSpPr/>
          <p:nvPr/>
        </p:nvSpPr>
        <p:spPr>
          <a:xfrm>
            <a:off x="3909060" y="2987786"/>
            <a:ext cx="4572000" cy="1754326"/>
          </a:xfrm>
          <a:prstGeom prst="rect">
            <a:avLst/>
          </a:prstGeom>
        </p:spPr>
        <p:txBody>
          <a:bodyPr>
            <a:spAutoFit/>
          </a:bodyPr>
          <a:lstStyle/>
          <a:p>
            <a:pPr algn="just"/>
            <a:r>
              <a:rPr lang="en-IN" sz="1200" b="1" dirty="0">
                <a:latin typeface="Agency FB" panose="020B0503020202020204" pitchFamily="34" charset="0"/>
                <a:ea typeface="Calibri" panose="020F0502020204030204" pitchFamily="34" charset="0"/>
                <a:cs typeface="Calibri" panose="020F0502020204030204" pitchFamily="34" charset="0"/>
              </a:rPr>
              <a:t> </a:t>
            </a:r>
            <a:r>
              <a:rPr lang="en-IN" sz="1200" b="1" dirty="0">
                <a:solidFill>
                  <a:schemeClr val="accent3"/>
                </a:solidFill>
                <a:latin typeface="Agency FB" panose="020B0503020202020204" pitchFamily="34" charset="0"/>
                <a:ea typeface="Calibri" panose="020F0502020204030204" pitchFamily="34" charset="0"/>
                <a:cs typeface="Calibri" panose="020F0502020204030204" pitchFamily="34" charset="0"/>
              </a:rPr>
              <a:t>DATA ANALYSIS:</a:t>
            </a:r>
          </a:p>
          <a:p>
            <a:pPr marL="285750" indent="-285750" algn="just">
              <a:buFont typeface="Arial" panose="020B0604020202020204" pitchFamily="34" charset="0"/>
              <a:buChar char="•"/>
            </a:pPr>
            <a:r>
              <a:rPr lang="en-US"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Applied diverse calculations, including daily and cumulative returns, Sharpe ratios, portfolio risk, and ROI, for in-depth stock data analysis</a:t>
            </a:r>
          </a:p>
          <a:p>
            <a:pPr marL="285750" indent="-285750" algn="just">
              <a:buFont typeface="Arial" panose="020B0604020202020204" pitchFamily="34" charset="0"/>
              <a:buChar char="•"/>
            </a:pPr>
            <a:r>
              <a:rPr lang="en-US"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Identified top-performing stocks for various portfolios based on rigorous performance metrics.</a:t>
            </a:r>
          </a:p>
          <a:p>
            <a:pPr marL="285750" indent="-285750" algn="just">
              <a:buFont typeface="Arial" panose="020B0604020202020204" pitchFamily="34" charset="0"/>
              <a:buChar char="•"/>
            </a:pPr>
            <a:r>
              <a:rPr lang="en-US"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Used Tableau for better visualizations.</a:t>
            </a:r>
          </a:p>
          <a:p>
            <a:pPr marL="285750" indent="-285750" algn="just">
              <a:buFont typeface="Arial" panose="020B0604020202020204" pitchFamily="34" charset="0"/>
              <a:buChar char="•"/>
            </a:pPr>
            <a:r>
              <a:rPr lang="en-US"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Performed sector wise analysis to get a better view of each sector.</a:t>
            </a:r>
          </a:p>
          <a:p>
            <a:pPr marL="285750" indent="-285750" algn="just">
              <a:buFont typeface="Arial" panose="020B0604020202020204" pitchFamily="34" charset="0"/>
              <a:buChar char="•"/>
            </a:pPr>
            <a:r>
              <a:rPr lang="en-US"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Extracted valuable insights to support informed decision-making in stock selection and portfolio </a:t>
            </a:r>
            <a:r>
              <a:rPr lang="en-US" sz="1200" dirty="0" err="1" smtClean="0">
                <a:solidFill>
                  <a:schemeClr val="accent3"/>
                </a:solidFill>
                <a:latin typeface="Agency FB" panose="020B0503020202020204" pitchFamily="34" charset="0"/>
                <a:ea typeface="Calibri" panose="020F0502020204030204" pitchFamily="34" charset="0"/>
                <a:cs typeface="Calibri" panose="020F0502020204030204" pitchFamily="34" charset="0"/>
              </a:rPr>
              <a:t>managementA</a:t>
            </a:r>
            <a:endParaRPr lang="en-US" sz="1200" dirty="0">
              <a:solidFill>
                <a:schemeClr val="accent3"/>
              </a:solidFill>
              <a:latin typeface="Agency FB" panose="020B0503020202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2350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840" y="2552247"/>
            <a:ext cx="2171700" cy="2179773"/>
          </a:xfrm>
          <a:prstGeom prst="rect">
            <a:avLst/>
          </a:prstGeom>
        </p:spPr>
      </p:pic>
      <p:sp>
        <p:nvSpPr>
          <p:cNvPr id="4" name="Rectangle 3"/>
          <p:cNvSpPr/>
          <p:nvPr/>
        </p:nvSpPr>
        <p:spPr>
          <a:xfrm>
            <a:off x="228600" y="837754"/>
            <a:ext cx="5836920" cy="1969770"/>
          </a:xfrm>
          <a:prstGeom prst="rect">
            <a:avLst/>
          </a:prstGeom>
        </p:spPr>
        <p:txBody>
          <a:bodyPr wrap="square">
            <a:spAutoFit/>
          </a:bodyPr>
          <a:lstStyle/>
          <a:p>
            <a:pPr algn="just"/>
            <a:r>
              <a:rPr lang="en-IN" b="1" dirty="0">
                <a:solidFill>
                  <a:schemeClr val="accent3"/>
                </a:solidFill>
                <a:latin typeface="Agency FB" panose="020B0503020202020204" pitchFamily="34" charset="0"/>
                <a:ea typeface="Calibri" panose="020F0502020204030204" pitchFamily="34" charset="0"/>
                <a:cs typeface="Calibri" panose="020F0502020204030204" pitchFamily="34" charset="0"/>
              </a:rPr>
              <a:t>INFERENCES AFTER ANALYSING THE DATA:</a:t>
            </a:r>
            <a:endParaRPr lang="en-IN" dirty="0">
              <a:solidFill>
                <a:schemeClr val="accent3"/>
              </a:solidFill>
              <a:latin typeface="Agency FB" panose="020B050302020202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IN"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As we found out that there are 7 stocks which gives more than 80% in last five years of stock market.</a:t>
            </a:r>
          </a:p>
          <a:p>
            <a:pPr marL="285750" indent="-285750" algn="just">
              <a:buFont typeface="Arial" panose="020B0604020202020204" pitchFamily="34" charset="0"/>
              <a:buChar char="•"/>
            </a:pPr>
            <a:r>
              <a:rPr lang="en-IN"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The stocks that gives best return among all stocks are </a:t>
            </a:r>
            <a:r>
              <a:rPr lang="en-GB" sz="1200" b="1" dirty="0">
                <a:solidFill>
                  <a:schemeClr val="accent3"/>
                </a:solidFill>
                <a:latin typeface="Agency FB" panose="020B0503020202020204" pitchFamily="34" charset="0"/>
                <a:ea typeface="Calibri" panose="020F0502020204030204" pitchFamily="34" charset="0"/>
                <a:cs typeface="Calibri" panose="020F0502020204030204" pitchFamily="34" charset="0"/>
              </a:rPr>
              <a:t>AMZN, MSFT, AAPL, FB, UNH, GOOG and MS</a:t>
            </a:r>
            <a:r>
              <a:rPr lang="en-GB"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r>
              <a:rPr lang="en-US"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Conducted a detailed analysis of each stock, considering factors such as Annualized risk, Sharpe ratio, and cumulative returns </a:t>
            </a:r>
          </a:p>
          <a:p>
            <a:pPr marL="285750" indent="-285750" algn="just">
              <a:buFont typeface="Arial" panose="020B0604020202020204" pitchFamily="34" charset="0"/>
              <a:buChar char="•"/>
            </a:pPr>
            <a:r>
              <a:rPr lang="en-IN"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We found out that </a:t>
            </a:r>
            <a:r>
              <a:rPr lang="en-IN" sz="1200" b="1" dirty="0">
                <a:solidFill>
                  <a:schemeClr val="accent3"/>
                </a:solidFill>
                <a:latin typeface="Agency FB" panose="020B0503020202020204" pitchFamily="34" charset="0"/>
                <a:ea typeface="Calibri" panose="020F0502020204030204" pitchFamily="34" charset="0"/>
                <a:cs typeface="Calibri" panose="020F0502020204030204" pitchFamily="34" charset="0"/>
              </a:rPr>
              <a:t>AMZN</a:t>
            </a:r>
            <a:r>
              <a:rPr lang="en-IN"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 gives highest return among all stock </a:t>
            </a:r>
          </a:p>
          <a:p>
            <a:pPr marL="285750" indent="-285750" algn="just">
              <a:buFont typeface="Arial" panose="020B0604020202020204" pitchFamily="34" charset="0"/>
              <a:buChar char="•"/>
            </a:pPr>
            <a:r>
              <a:rPr lang="en-IN"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We also found that stocks like </a:t>
            </a:r>
            <a:r>
              <a:rPr lang="en-IN" sz="1200" b="1" dirty="0">
                <a:solidFill>
                  <a:schemeClr val="accent3"/>
                </a:solidFill>
                <a:latin typeface="Agency FB" panose="020B0503020202020204" pitchFamily="34" charset="0"/>
                <a:ea typeface="Calibri" panose="020F0502020204030204" pitchFamily="34" charset="0"/>
                <a:cs typeface="Calibri" panose="020F0502020204030204" pitchFamily="34" charset="0"/>
              </a:rPr>
              <a:t>JNJ, RHHBY, MRK </a:t>
            </a:r>
            <a:r>
              <a:rPr lang="en-IN"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and </a:t>
            </a:r>
            <a:r>
              <a:rPr lang="en-IN" sz="1200" b="1" dirty="0">
                <a:solidFill>
                  <a:schemeClr val="accent3"/>
                </a:solidFill>
                <a:latin typeface="Agency FB" panose="020B0503020202020204" pitchFamily="34" charset="0"/>
                <a:ea typeface="Calibri" panose="020F0502020204030204" pitchFamily="34" charset="0"/>
                <a:cs typeface="Calibri" panose="020F0502020204030204" pitchFamily="34" charset="0"/>
              </a:rPr>
              <a:t>MSFT</a:t>
            </a:r>
            <a:r>
              <a:rPr lang="en-IN"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 have good returns with less risk.</a:t>
            </a:r>
          </a:p>
          <a:p>
            <a:pPr marL="285750" indent="-285750" algn="just">
              <a:buFont typeface="Arial" panose="020B0604020202020204" pitchFamily="34" charset="0"/>
              <a:buChar char="•"/>
            </a:pPr>
            <a:r>
              <a:rPr lang="en-IN"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By observing the sectors we understand that the best performing sector is </a:t>
            </a:r>
            <a:r>
              <a:rPr lang="en-IN" sz="1200" b="1" dirty="0">
                <a:solidFill>
                  <a:schemeClr val="accent3"/>
                </a:solidFill>
                <a:latin typeface="Agency FB" panose="020B0503020202020204" pitchFamily="34" charset="0"/>
                <a:ea typeface="Calibri" panose="020F0502020204030204" pitchFamily="34" charset="0"/>
                <a:cs typeface="Calibri" panose="020F0502020204030204" pitchFamily="34" charset="0"/>
              </a:rPr>
              <a:t>Technology</a:t>
            </a:r>
            <a:r>
              <a:rPr lang="en-IN"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 followed by </a:t>
            </a:r>
            <a:r>
              <a:rPr lang="en-IN" sz="1200" b="1" dirty="0">
                <a:solidFill>
                  <a:schemeClr val="accent3"/>
                </a:solidFill>
                <a:latin typeface="Agency FB" panose="020B0503020202020204" pitchFamily="34" charset="0"/>
                <a:ea typeface="Calibri" panose="020F0502020204030204" pitchFamily="34" charset="0"/>
                <a:cs typeface="Calibri" panose="020F0502020204030204" pitchFamily="34" charset="0"/>
              </a:rPr>
              <a:t>Health and Pharma</a:t>
            </a:r>
            <a:r>
              <a:rPr lang="en-IN"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 and the worst is </a:t>
            </a:r>
            <a:r>
              <a:rPr lang="en-IN" sz="1200" b="1" dirty="0">
                <a:solidFill>
                  <a:schemeClr val="accent3"/>
                </a:solidFill>
                <a:latin typeface="Agency FB" panose="020B0503020202020204" pitchFamily="34" charset="0"/>
                <a:ea typeface="Calibri" panose="020F0502020204030204" pitchFamily="34" charset="0"/>
                <a:cs typeface="Calibri" panose="020F0502020204030204" pitchFamily="34" charset="0"/>
              </a:rPr>
              <a:t>Aviation</a:t>
            </a:r>
            <a:r>
              <a:rPr lang="en-IN"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r>
              <a:rPr lang="en-IN" sz="1200" dirty="0">
                <a:solidFill>
                  <a:schemeClr val="accent3"/>
                </a:solidFill>
                <a:latin typeface="Agency FB" panose="020B0503020202020204" pitchFamily="34" charset="0"/>
                <a:ea typeface="Calibri" panose="020F0502020204030204" pitchFamily="34" charset="0"/>
                <a:cs typeface="Calibri" panose="020F0502020204030204" pitchFamily="34" charset="0"/>
              </a:rPr>
              <a:t>So after doing all the analysis we have finalized the portfolio for both of our customers.</a:t>
            </a:r>
            <a:endParaRPr lang="en-IN" sz="1200" dirty="0">
              <a:solidFill>
                <a:schemeClr val="accent3"/>
              </a:solidFill>
              <a:latin typeface="Agency FB" panose="020B0503020202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7788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577" y="409701"/>
            <a:ext cx="4259343" cy="4543300"/>
          </a:xfrm>
          <a:prstGeom prst="rect">
            <a:avLst/>
          </a:prstGeom>
        </p:spPr>
      </p:pic>
    </p:spTree>
    <p:extLst>
      <p:ext uri="{BB962C8B-B14F-4D97-AF65-F5344CB8AC3E}">
        <p14:creationId xmlns:p14="http://schemas.microsoft.com/office/powerpoint/2010/main" val="116466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70"/>
          <p:cNvSpPr txBox="1">
            <a:spLocks noGrp="1"/>
          </p:cNvSpPr>
          <p:nvPr>
            <p:ph type="title" idx="15"/>
          </p:nvPr>
        </p:nvSpPr>
        <p:spPr>
          <a:xfrm>
            <a:off x="713225" y="2198800"/>
            <a:ext cx="34164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lt1"/>
                </a:solidFill>
              </a:rPr>
              <a:t>Table of contents</a:t>
            </a:r>
            <a:endParaRPr b="1">
              <a:solidFill>
                <a:schemeClr val="lt1"/>
              </a:solidFill>
            </a:endParaRPr>
          </a:p>
        </p:txBody>
      </p:sp>
      <p:sp>
        <p:nvSpPr>
          <p:cNvPr id="486" name="Google Shape;486;p70"/>
          <p:cNvSpPr txBox="1">
            <a:spLocks noGrp="1"/>
          </p:cNvSpPr>
          <p:nvPr>
            <p:ph type="title" idx="5"/>
          </p:nvPr>
        </p:nvSpPr>
        <p:spPr>
          <a:xfrm>
            <a:off x="5690650" y="1168700"/>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dk1"/>
                </a:solidFill>
              </a:rPr>
              <a:t>objective</a:t>
            </a:r>
            <a:endParaRPr dirty="0">
              <a:solidFill>
                <a:schemeClr val="dk1"/>
              </a:solidFill>
            </a:endParaRPr>
          </a:p>
        </p:txBody>
      </p:sp>
      <p:sp>
        <p:nvSpPr>
          <p:cNvPr id="487" name="Google Shape;487;p70"/>
          <p:cNvSpPr txBox="1">
            <a:spLocks noGrp="1"/>
          </p:cNvSpPr>
          <p:nvPr>
            <p:ph type="title"/>
          </p:nvPr>
        </p:nvSpPr>
        <p:spPr>
          <a:xfrm>
            <a:off x="5690650" y="2014590"/>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K</a:t>
            </a:r>
            <a:r>
              <a:rPr lang="en" dirty="0" smtClean="0"/>
              <a:t>ey discovery</a:t>
            </a:r>
            <a:endParaRPr dirty="0">
              <a:solidFill>
                <a:schemeClr val="dk1"/>
              </a:solidFill>
            </a:endParaRPr>
          </a:p>
        </p:txBody>
      </p:sp>
      <p:sp>
        <p:nvSpPr>
          <p:cNvPr id="489" name="Google Shape;489;p70"/>
          <p:cNvSpPr txBox="1">
            <a:spLocks noGrp="1"/>
          </p:cNvSpPr>
          <p:nvPr>
            <p:ph type="title" idx="2"/>
          </p:nvPr>
        </p:nvSpPr>
        <p:spPr>
          <a:xfrm>
            <a:off x="4810771" y="1164068"/>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490" name="Google Shape;490;p70"/>
          <p:cNvSpPr txBox="1">
            <a:spLocks noGrp="1"/>
          </p:cNvSpPr>
          <p:nvPr>
            <p:ph type="title" idx="3"/>
          </p:nvPr>
        </p:nvSpPr>
        <p:spPr>
          <a:xfrm>
            <a:off x="4810771" y="2031990"/>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491" name="Google Shape;491;p70"/>
          <p:cNvSpPr txBox="1">
            <a:spLocks noGrp="1"/>
          </p:cNvSpPr>
          <p:nvPr>
            <p:ph type="title" idx="6"/>
          </p:nvPr>
        </p:nvSpPr>
        <p:spPr>
          <a:xfrm>
            <a:off x="5690650" y="2846440"/>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P</a:t>
            </a:r>
            <a:r>
              <a:rPr lang="en" dirty="0" smtClean="0"/>
              <a:t>ortfolio analysis</a:t>
            </a:r>
            <a:endParaRPr dirty="0">
              <a:solidFill>
                <a:schemeClr val="dk1"/>
              </a:solidFill>
            </a:endParaRPr>
          </a:p>
        </p:txBody>
      </p:sp>
      <p:sp>
        <p:nvSpPr>
          <p:cNvPr id="493" name="Google Shape;493;p70"/>
          <p:cNvSpPr txBox="1">
            <a:spLocks noGrp="1"/>
          </p:cNvSpPr>
          <p:nvPr>
            <p:ph type="title" idx="4"/>
          </p:nvPr>
        </p:nvSpPr>
        <p:spPr>
          <a:xfrm>
            <a:off x="5690650" y="3725666"/>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dk1"/>
                </a:solidFill>
              </a:rPr>
              <a:t>methodology</a:t>
            </a:r>
            <a:endParaRPr dirty="0">
              <a:solidFill>
                <a:schemeClr val="dk1"/>
              </a:solidFill>
            </a:endParaRPr>
          </a:p>
        </p:txBody>
      </p:sp>
      <p:sp>
        <p:nvSpPr>
          <p:cNvPr id="495" name="Google Shape;495;p70"/>
          <p:cNvSpPr txBox="1">
            <a:spLocks noGrp="1"/>
          </p:cNvSpPr>
          <p:nvPr>
            <p:ph type="title" idx="7"/>
          </p:nvPr>
        </p:nvSpPr>
        <p:spPr>
          <a:xfrm>
            <a:off x="4810771" y="2880418"/>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496" name="Google Shape;496;p70"/>
          <p:cNvSpPr txBox="1">
            <a:spLocks noGrp="1"/>
          </p:cNvSpPr>
          <p:nvPr>
            <p:ph type="title" idx="8"/>
          </p:nvPr>
        </p:nvSpPr>
        <p:spPr>
          <a:xfrm>
            <a:off x="4810771" y="3748340"/>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cxnSp>
        <p:nvCxnSpPr>
          <p:cNvPr id="497" name="Google Shape;497;p70"/>
          <p:cNvCxnSpPr/>
          <p:nvPr/>
        </p:nvCxnSpPr>
        <p:spPr>
          <a:xfrm>
            <a:off x="819525" y="3102205"/>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100"/>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Agency FB" panose="020B0503020202020204" pitchFamily="34" charset="0"/>
              </a:rPr>
              <a:t>OBJECTIVE</a:t>
            </a:r>
            <a:endParaRPr dirty="0">
              <a:latin typeface="Agency FB" panose="020B0503020202020204" pitchFamily="34" charset="0"/>
            </a:endParaRPr>
          </a:p>
        </p:txBody>
      </p:sp>
      <p:cxnSp>
        <p:nvCxnSpPr>
          <p:cNvPr id="882" name="Google Shape;882;p100"/>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sp>
        <p:nvSpPr>
          <p:cNvPr id="2" name="TextBox 1"/>
          <p:cNvSpPr txBox="1"/>
          <p:nvPr/>
        </p:nvSpPr>
        <p:spPr>
          <a:xfrm>
            <a:off x="399143" y="1400629"/>
            <a:ext cx="8454571" cy="2308324"/>
          </a:xfrm>
          <a:prstGeom prst="rect">
            <a:avLst/>
          </a:prstGeom>
          <a:noFill/>
        </p:spPr>
        <p:txBody>
          <a:bodyPr wrap="square" rtlCol="0">
            <a:spAutoFit/>
          </a:bodyPr>
          <a:lstStyle/>
          <a:p>
            <a:r>
              <a:rPr lang="en-US" sz="1000" dirty="0">
                <a:latin typeface="Agency FB" panose="020B0503020202020204" pitchFamily="34" charset="0"/>
              </a:rPr>
              <a:t>We'll be analyzing a collection of stocks within a portfolio to provide tailored investment guidance for two distinct investors: Mr. Patrick </a:t>
            </a:r>
            <a:r>
              <a:rPr lang="en-US" sz="1000" dirty="0" err="1">
                <a:latin typeface="Agency FB" panose="020B0503020202020204" pitchFamily="34" charset="0"/>
              </a:rPr>
              <a:t>Jyenger</a:t>
            </a:r>
            <a:r>
              <a:rPr lang="en-US" sz="1000" dirty="0">
                <a:latin typeface="Agency FB" panose="020B0503020202020204" pitchFamily="34" charset="0"/>
              </a:rPr>
              <a:t> and Mr. Peter </a:t>
            </a:r>
            <a:r>
              <a:rPr lang="en-US" sz="1000" dirty="0" err="1">
                <a:latin typeface="Agency FB" panose="020B0503020202020204" pitchFamily="34" charset="0"/>
              </a:rPr>
              <a:t>Jyenger</a:t>
            </a:r>
            <a:r>
              <a:rPr lang="en-US" sz="1000" dirty="0">
                <a:latin typeface="Agency FB" panose="020B0503020202020204" pitchFamily="34" charset="0"/>
              </a:rPr>
              <a:t>.</a:t>
            </a:r>
          </a:p>
          <a:p>
            <a:pPr marL="342900" indent="-342900">
              <a:buFont typeface="+mj-lt"/>
              <a:buAutoNum type="arabicPeriod"/>
            </a:pPr>
            <a:endParaRPr lang="en-US" sz="1200" b="1" dirty="0" smtClean="0">
              <a:latin typeface="Agency FB" panose="020B0503020202020204" pitchFamily="34" charset="0"/>
            </a:endParaRPr>
          </a:p>
          <a:p>
            <a:pPr marL="342900" indent="-342900">
              <a:buFont typeface="+mj-lt"/>
              <a:buAutoNum type="arabicPeriod"/>
            </a:pPr>
            <a:r>
              <a:rPr lang="en-US" sz="1200" b="1" dirty="0" smtClean="0">
                <a:latin typeface="Agency FB" panose="020B0503020202020204" pitchFamily="34" charset="0"/>
              </a:rPr>
              <a:t>Mr</a:t>
            </a:r>
            <a:r>
              <a:rPr lang="en-US" sz="1200" b="1" dirty="0">
                <a:latin typeface="Agency FB" panose="020B0503020202020204" pitchFamily="34" charset="0"/>
              </a:rPr>
              <a:t>. Patrick </a:t>
            </a:r>
            <a:r>
              <a:rPr lang="en-US" sz="1200" b="1" dirty="0" err="1">
                <a:latin typeface="Agency FB" panose="020B0503020202020204" pitchFamily="34" charset="0"/>
              </a:rPr>
              <a:t>Jyenger's</a:t>
            </a:r>
            <a:r>
              <a:rPr lang="en-US" sz="1200" b="1" dirty="0">
                <a:latin typeface="Agency FB" panose="020B0503020202020204" pitchFamily="34" charset="0"/>
              </a:rPr>
              <a:t> Profile</a:t>
            </a:r>
            <a:r>
              <a:rPr lang="en-US" sz="1200" dirty="0">
                <a:latin typeface="Agency FB" panose="020B0503020202020204" pitchFamily="34" charset="0"/>
              </a:rPr>
              <a:t>:</a:t>
            </a:r>
          </a:p>
          <a:p>
            <a:pPr marL="342900" lvl="6" indent="-342900">
              <a:buFont typeface="Arial" panose="020B0604020202020204" pitchFamily="34" charset="0"/>
              <a:buChar char="•"/>
            </a:pPr>
            <a:r>
              <a:rPr lang="en-US" sz="1200" dirty="0">
                <a:latin typeface="Agency FB" panose="020B0503020202020204" pitchFamily="34" charset="0"/>
              </a:rPr>
              <a:t>Investment Allocation: $500,000 to equities.</a:t>
            </a:r>
          </a:p>
          <a:p>
            <a:pPr marL="342900" lvl="1" indent="-342900">
              <a:buFont typeface="Arial" panose="020B0604020202020204" pitchFamily="34" charset="0"/>
              <a:buChar char="•"/>
            </a:pPr>
            <a:r>
              <a:rPr lang="en-US" sz="1200" dirty="0">
                <a:latin typeface="Agency FB" panose="020B0503020202020204" pitchFamily="34" charset="0"/>
              </a:rPr>
              <a:t>Investment Approach: Conservative.</a:t>
            </a:r>
          </a:p>
          <a:p>
            <a:pPr marL="342900" lvl="1" indent="-342900">
              <a:buFont typeface="Arial" panose="020B0604020202020204" pitchFamily="34" charset="0"/>
              <a:buChar char="•"/>
            </a:pPr>
            <a:r>
              <a:rPr lang="en-US" sz="1200" dirty="0">
                <a:latin typeface="Agency FB" panose="020B0503020202020204" pitchFamily="34" charset="0"/>
              </a:rPr>
              <a:t>Financial Objective: Double capital within a 5-year period while minimizing risk.</a:t>
            </a:r>
          </a:p>
          <a:p>
            <a:pPr marL="342900" indent="-342900">
              <a:buFont typeface="+mj-lt"/>
              <a:buAutoNum type="arabicPeriod"/>
            </a:pPr>
            <a:endParaRPr lang="en-US" sz="1200" b="1" dirty="0" smtClean="0">
              <a:latin typeface="Agency FB" panose="020B0503020202020204" pitchFamily="34" charset="0"/>
            </a:endParaRPr>
          </a:p>
          <a:p>
            <a:pPr marL="342900" indent="-342900">
              <a:buFont typeface="+mj-lt"/>
              <a:buAutoNum type="arabicPeriod"/>
            </a:pPr>
            <a:r>
              <a:rPr lang="en-US" sz="1200" b="1" dirty="0" smtClean="0">
                <a:latin typeface="Agency FB" panose="020B0503020202020204" pitchFamily="34" charset="0"/>
              </a:rPr>
              <a:t>Mr</a:t>
            </a:r>
            <a:r>
              <a:rPr lang="en-US" sz="1200" b="1" dirty="0">
                <a:latin typeface="Agency FB" panose="020B0503020202020204" pitchFamily="34" charset="0"/>
              </a:rPr>
              <a:t>. Peter </a:t>
            </a:r>
            <a:r>
              <a:rPr lang="en-US" sz="1200" b="1" dirty="0" err="1">
                <a:latin typeface="Agency FB" panose="020B0503020202020204" pitchFamily="34" charset="0"/>
              </a:rPr>
              <a:t>Jyenger's</a:t>
            </a:r>
            <a:r>
              <a:rPr lang="en-US" sz="1200" b="1" dirty="0">
                <a:latin typeface="Agency FB" panose="020B0503020202020204" pitchFamily="34" charset="0"/>
              </a:rPr>
              <a:t> Profile</a:t>
            </a:r>
            <a:r>
              <a:rPr lang="en-US" sz="1200" dirty="0">
                <a:latin typeface="Agency FB" panose="020B0503020202020204" pitchFamily="34" charset="0"/>
              </a:rPr>
              <a:t>:</a:t>
            </a:r>
          </a:p>
          <a:p>
            <a:pPr marL="342900" lvl="1" indent="-342900">
              <a:buFont typeface="Arial" panose="020B0604020202020204" pitchFamily="34" charset="0"/>
              <a:buChar char="•"/>
            </a:pPr>
            <a:r>
              <a:rPr lang="en-US" sz="1200" dirty="0">
                <a:latin typeface="Agency FB" panose="020B0503020202020204" pitchFamily="34" charset="0"/>
              </a:rPr>
              <a:t>Investment Allocation: $1 million to equities.</a:t>
            </a:r>
          </a:p>
          <a:p>
            <a:pPr marL="342900" lvl="1" indent="-342900">
              <a:buFont typeface="Arial" panose="020B0604020202020204" pitchFamily="34" charset="0"/>
              <a:buChar char="•"/>
            </a:pPr>
            <a:r>
              <a:rPr lang="en-US" sz="1200" dirty="0">
                <a:latin typeface="Agency FB" panose="020B0503020202020204" pitchFamily="34" charset="0"/>
              </a:rPr>
              <a:t>Investment Approach: High-risk.</a:t>
            </a:r>
          </a:p>
          <a:p>
            <a:pPr marL="342900" lvl="1" indent="-342900">
              <a:buFont typeface="Arial" panose="020B0604020202020204" pitchFamily="34" charset="0"/>
              <a:buChar char="•"/>
            </a:pPr>
            <a:r>
              <a:rPr lang="en-US" sz="1200" dirty="0">
                <a:latin typeface="Agency FB" panose="020B0503020202020204" pitchFamily="34" charset="0"/>
              </a:rPr>
              <a:t>Financial Objective: Double capital within a 5-year timeframe, embracing higher risk for potential high returns.</a:t>
            </a:r>
          </a:p>
          <a:p>
            <a:pPr marL="285750" indent="-285750">
              <a:buFont typeface="Arial" panose="020B0604020202020204" pitchFamily="34" charset="0"/>
              <a:buChar char="•"/>
            </a:pPr>
            <a:endParaRPr lang="en-IN" dirty="0">
              <a:latin typeface="Agency FB" panose="020B0503020202020204" pitchFamily="34" charset="0"/>
            </a:endParaRPr>
          </a:p>
        </p:txBody>
      </p:sp>
      <p:sp>
        <p:nvSpPr>
          <p:cNvPr id="3" name="TextBox 2"/>
          <p:cNvSpPr txBox="1"/>
          <p:nvPr/>
        </p:nvSpPr>
        <p:spPr>
          <a:xfrm>
            <a:off x="797707" y="3846121"/>
            <a:ext cx="7961664" cy="861774"/>
          </a:xfrm>
          <a:prstGeom prst="rect">
            <a:avLst/>
          </a:prstGeom>
          <a:noFill/>
        </p:spPr>
        <p:txBody>
          <a:bodyPr wrap="square" rtlCol="0">
            <a:spAutoFit/>
          </a:bodyPr>
          <a:lstStyle/>
          <a:p>
            <a:r>
              <a:rPr lang="en-US" sz="1000" dirty="0">
                <a:latin typeface="Agency FB" panose="020B0503020202020204" pitchFamily="34" charset="0"/>
              </a:rPr>
              <a:t>For Mr. Patrick </a:t>
            </a:r>
            <a:r>
              <a:rPr lang="en-US" sz="1000" dirty="0" err="1">
                <a:latin typeface="Agency FB" panose="020B0503020202020204" pitchFamily="34" charset="0"/>
              </a:rPr>
              <a:t>Jyenger</a:t>
            </a:r>
            <a:r>
              <a:rPr lang="en-US" sz="1000" dirty="0">
                <a:latin typeface="Agency FB" panose="020B0503020202020204" pitchFamily="34" charset="0"/>
              </a:rPr>
              <a:t>, we will focus on stable and established companies with consistent performance and dividends, aiming to mitigate risk while targeting modest growth to achieve his capital doubling objective.</a:t>
            </a:r>
          </a:p>
          <a:p>
            <a:endParaRPr lang="en-US" sz="1000" dirty="0" smtClean="0">
              <a:latin typeface="Agency FB" panose="020B0503020202020204" pitchFamily="34" charset="0"/>
            </a:endParaRPr>
          </a:p>
          <a:p>
            <a:r>
              <a:rPr lang="en-US" sz="1000" dirty="0" smtClean="0">
                <a:latin typeface="Agency FB" panose="020B0503020202020204" pitchFamily="34" charset="0"/>
              </a:rPr>
              <a:t>For </a:t>
            </a:r>
            <a:r>
              <a:rPr lang="en-US" sz="1000" dirty="0">
                <a:latin typeface="Agency FB" panose="020B0503020202020204" pitchFamily="34" charset="0"/>
              </a:rPr>
              <a:t>Mr. Peter </a:t>
            </a:r>
            <a:r>
              <a:rPr lang="en-US" sz="1000" dirty="0" err="1">
                <a:latin typeface="Agency FB" panose="020B0503020202020204" pitchFamily="34" charset="0"/>
              </a:rPr>
              <a:t>Jyenger</a:t>
            </a:r>
            <a:r>
              <a:rPr lang="en-US" sz="1000" dirty="0">
                <a:latin typeface="Agency FB" panose="020B0503020202020204" pitchFamily="34" charset="0"/>
              </a:rPr>
              <a:t>, we'll explore opportunities in growth stocks, emerging markets, and potentially high-risk, high-reward ventures, considering his appetite for risk and his goal of aggressive capital growth within the same 5-year period</a:t>
            </a:r>
            <a:r>
              <a:rPr lang="en-US" sz="1000" dirty="0" smtClean="0">
                <a:latin typeface="Agency FB" panose="020B0503020202020204" pitchFamily="34" charset="0"/>
              </a:rPr>
              <a:t>.</a:t>
            </a:r>
            <a:endParaRPr lang="en-US" sz="1000" dirty="0">
              <a:latin typeface="Agency FB" panose="020B0503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solidFill>
                  <a:schemeClr val="accent3"/>
                </a:solidFill>
                <a:latin typeface="Agency FB" panose="020B0503020202020204" pitchFamily="34" charset="0"/>
              </a:rPr>
              <a:t>KEY DISCOVERY</a:t>
            </a:r>
            <a:endParaRPr lang="en-IN" dirty="0">
              <a:latin typeface="Agency FB" panose="020B0503020202020204" pitchFamily="34" charset="0"/>
            </a:endParaRPr>
          </a:p>
        </p:txBody>
      </p:sp>
      <p:sp>
        <p:nvSpPr>
          <p:cNvPr id="3" name="Rectangle 2"/>
          <p:cNvSpPr/>
          <p:nvPr/>
        </p:nvSpPr>
        <p:spPr>
          <a:xfrm>
            <a:off x="1598572" y="1528505"/>
            <a:ext cx="1002197" cy="338554"/>
          </a:xfrm>
          <a:prstGeom prst="rect">
            <a:avLst/>
          </a:prstGeom>
        </p:spPr>
        <p:txBody>
          <a:bodyPr wrap="none">
            <a:spAutoFit/>
          </a:bodyPr>
          <a:lstStyle/>
          <a:p>
            <a:r>
              <a:rPr lang="en-IN" sz="1600" dirty="0">
                <a:solidFill>
                  <a:schemeClr val="accent3"/>
                </a:solidFill>
                <a:latin typeface="Agency FB" panose="020B0503020202020204" pitchFamily="34" charset="0"/>
              </a:rPr>
              <a:t>STOCK DATA </a:t>
            </a:r>
            <a:endParaRPr lang="en-IN" sz="1600" dirty="0">
              <a:latin typeface="Agency FB" panose="020B0503020202020204" pitchFamily="34" charset="0"/>
            </a:endParaRPr>
          </a:p>
        </p:txBody>
      </p:sp>
      <p:sp>
        <p:nvSpPr>
          <p:cNvPr id="4" name="Rectangle 3"/>
          <p:cNvSpPr/>
          <p:nvPr/>
        </p:nvSpPr>
        <p:spPr>
          <a:xfrm>
            <a:off x="686498" y="2103183"/>
            <a:ext cx="3374571" cy="1223412"/>
          </a:xfrm>
          <a:prstGeom prst="rect">
            <a:avLst/>
          </a:prstGeom>
        </p:spPr>
        <p:txBody>
          <a:bodyPr wrap="square">
            <a:spAutoFit/>
          </a:bodyPr>
          <a:lstStyle/>
          <a:p>
            <a:pPr marL="285750" indent="-285750">
              <a:buFont typeface="Arial" panose="020B0604020202020204" pitchFamily="34" charset="0"/>
              <a:buChar char="•"/>
            </a:pPr>
            <a:r>
              <a:rPr lang="en-US" sz="1050" dirty="0" smtClean="0">
                <a:solidFill>
                  <a:srgbClr val="0D0D0D"/>
                </a:solidFill>
                <a:latin typeface="Agency FB" panose="020B0503020202020204" pitchFamily="34" charset="0"/>
              </a:rPr>
              <a:t>We </a:t>
            </a:r>
            <a:r>
              <a:rPr lang="en-US" sz="1050" dirty="0">
                <a:solidFill>
                  <a:srgbClr val="0D0D0D"/>
                </a:solidFill>
                <a:latin typeface="Agency FB" panose="020B0503020202020204" pitchFamily="34" charset="0"/>
              </a:rPr>
              <a:t>have a total of 24 stocks, evenly distributed across four sectors, with 6 stocks in each sector.</a:t>
            </a:r>
          </a:p>
          <a:p>
            <a:pPr marL="285750" indent="-285750">
              <a:buFont typeface="Arial" panose="020B0604020202020204" pitchFamily="34" charset="0"/>
              <a:buChar char="•"/>
            </a:pPr>
            <a:r>
              <a:rPr lang="en-US" sz="1050" dirty="0">
                <a:solidFill>
                  <a:srgbClr val="0D0D0D"/>
                </a:solidFill>
                <a:latin typeface="Agency FB" panose="020B0503020202020204" pitchFamily="34" charset="0"/>
              </a:rPr>
              <a:t>We can compare the performance of these stocks against an index. The S&amp;P500 is a compilation of the top 500 stocks in the US stock market.</a:t>
            </a:r>
          </a:p>
          <a:p>
            <a:pPr marL="285750" indent="-285750">
              <a:buFont typeface="Arial" panose="020B0604020202020204" pitchFamily="34" charset="0"/>
              <a:buChar char="•"/>
            </a:pPr>
            <a:r>
              <a:rPr lang="en-US" sz="1050" dirty="0">
                <a:solidFill>
                  <a:srgbClr val="0D0D0D"/>
                </a:solidFill>
                <a:latin typeface="Agency FB" panose="020B0503020202020204" pitchFamily="34" charset="0"/>
              </a:rPr>
              <a:t>Here's the list of stocks along with their abbreviations, industries, and company names.</a:t>
            </a:r>
          </a:p>
        </p:txBody>
      </p:sp>
      <p:cxnSp>
        <p:nvCxnSpPr>
          <p:cNvPr id="5" name="Google Shape;882;p100"/>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pic>
        <p:nvPicPr>
          <p:cNvPr id="6" name="Picture 5"/>
          <p:cNvPicPr>
            <a:picLocks noChangeAspect="1"/>
          </p:cNvPicPr>
          <p:nvPr/>
        </p:nvPicPr>
        <p:blipFill>
          <a:blip r:embed="rId2"/>
          <a:stretch>
            <a:fillRect/>
          </a:stretch>
        </p:blipFill>
        <p:spPr>
          <a:xfrm>
            <a:off x="4451754" y="1528505"/>
            <a:ext cx="4463995" cy="3056864"/>
          </a:xfrm>
          <a:prstGeom prst="rect">
            <a:avLst/>
          </a:prstGeom>
        </p:spPr>
      </p:pic>
    </p:spTree>
    <p:extLst>
      <p:ext uri="{BB962C8B-B14F-4D97-AF65-F5344CB8AC3E}">
        <p14:creationId xmlns:p14="http://schemas.microsoft.com/office/powerpoint/2010/main" val="2512631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618"/>
        <p:cNvGrpSpPr/>
        <p:nvPr/>
      </p:nvGrpSpPr>
      <p:grpSpPr>
        <a:xfrm>
          <a:off x="0" y="0"/>
          <a:ext cx="0" cy="0"/>
          <a:chOff x="0" y="0"/>
          <a:chExt cx="0" cy="0"/>
        </a:xfrm>
      </p:grpSpPr>
      <p:sp>
        <p:nvSpPr>
          <p:cNvPr id="620" name="Google Shape;620;p81"/>
          <p:cNvSpPr txBox="1">
            <a:spLocks noGrp="1"/>
          </p:cNvSpPr>
          <p:nvPr>
            <p:ph type="subTitle" idx="2"/>
          </p:nvPr>
        </p:nvSpPr>
        <p:spPr>
          <a:xfrm>
            <a:off x="5110717" y="4016367"/>
            <a:ext cx="3969488" cy="990600"/>
          </a:xfrm>
          <a:prstGeom prst="rect">
            <a:avLst/>
          </a:prstGeom>
        </p:spPr>
        <p:txBody>
          <a:bodyPr spcFirstLastPara="1" wrap="square" lIns="91425" tIns="91425" rIns="91425" bIns="91425" anchor="t" anchorCtr="0">
            <a:noAutofit/>
          </a:bodyPr>
          <a:lstStyle/>
          <a:p>
            <a:pPr marL="0" lvl="0" indent="0" algn="l">
              <a:buNone/>
            </a:pPr>
            <a:r>
              <a:rPr lang="en-US" sz="1000" dirty="0">
                <a:latin typeface="Agency FB" panose="020B0503020202020204" pitchFamily="34" charset="0"/>
              </a:rPr>
              <a:t/>
            </a:r>
            <a:br>
              <a:rPr lang="en-US" sz="1000" dirty="0">
                <a:latin typeface="Agency FB" panose="020B0503020202020204" pitchFamily="34" charset="0"/>
              </a:rPr>
            </a:br>
            <a:r>
              <a:rPr lang="en-US" sz="1000" dirty="0">
                <a:latin typeface="Agency FB" panose="020B0503020202020204" pitchFamily="34" charset="0"/>
              </a:rPr>
              <a:t>The graph displayed illustrates the performance of all stocks relative to the S&amp;P500 index. It's worth noting that eight stocks have shown returns exceeding 80% by the end of the 5-year period.</a:t>
            </a:r>
            <a:endParaRPr sz="1000" dirty="0">
              <a:latin typeface="Agency FB" panose="020B0503020202020204" pitchFamily="34" charset="0"/>
              <a:sym typeface="Didact Gothic"/>
            </a:endParaRPr>
          </a:p>
        </p:txBody>
      </p:sp>
      <p:sp>
        <p:nvSpPr>
          <p:cNvPr id="621" name="Google Shape;621;p81"/>
          <p:cNvSpPr txBox="1">
            <a:spLocks noGrp="1"/>
          </p:cNvSpPr>
          <p:nvPr>
            <p:ph type="title"/>
          </p:nvPr>
        </p:nvSpPr>
        <p:spPr>
          <a:xfrm>
            <a:off x="324456" y="830355"/>
            <a:ext cx="2931962" cy="308700"/>
          </a:xfrm>
          <a:prstGeom prst="rect">
            <a:avLst/>
          </a:prstGeom>
        </p:spPr>
        <p:txBody>
          <a:bodyPr spcFirstLastPara="1" wrap="square" lIns="91425" tIns="91425" rIns="91425" bIns="91425" anchor="ctr" anchorCtr="0">
            <a:noAutofit/>
          </a:bodyPr>
          <a:lstStyle/>
          <a:p>
            <a:r>
              <a:rPr lang="en-IN" sz="1600" dirty="0">
                <a:solidFill>
                  <a:schemeClr val="accent3"/>
                </a:solidFill>
                <a:latin typeface="Agency FB" panose="020B0503020202020204" pitchFamily="34" charset="0"/>
              </a:rPr>
              <a:t>VISUALIZATION OF ACTUAL STOCK VALUES</a:t>
            </a:r>
            <a:endParaRPr lang="en-IN" sz="1600" dirty="0">
              <a:solidFill>
                <a:schemeClr val="accent3"/>
              </a:solidFill>
              <a:latin typeface="Agency FB" panose="020B0503020202020204" pitchFamily="34" charset="0"/>
            </a:endParaRPr>
          </a:p>
        </p:txBody>
      </p:sp>
      <p:sp>
        <p:nvSpPr>
          <p:cNvPr id="622" name="Google Shape;622;p81"/>
          <p:cNvSpPr txBox="1">
            <a:spLocks noGrp="1"/>
          </p:cNvSpPr>
          <p:nvPr>
            <p:ph type="title" idx="3"/>
          </p:nvPr>
        </p:nvSpPr>
        <p:spPr>
          <a:xfrm>
            <a:off x="5760201" y="830355"/>
            <a:ext cx="3213677" cy="308700"/>
          </a:xfrm>
          <a:prstGeom prst="rect">
            <a:avLst/>
          </a:prstGeom>
        </p:spPr>
        <p:txBody>
          <a:bodyPr spcFirstLastPara="1" wrap="square" lIns="91425" tIns="91425" rIns="91425" bIns="91425" anchor="ctr" anchorCtr="0">
            <a:noAutofit/>
          </a:bodyPr>
          <a:lstStyle/>
          <a:p>
            <a:r>
              <a:rPr lang="en-IN" sz="1600" dirty="0">
                <a:solidFill>
                  <a:schemeClr val="accent3"/>
                </a:solidFill>
                <a:latin typeface="Agency FB" panose="020B0503020202020204" pitchFamily="34" charset="0"/>
              </a:rPr>
              <a:t>VISUALIZATION OF NORMALIZED STOCK VALUES</a:t>
            </a:r>
            <a:endParaRPr lang="en-IN" sz="1600" dirty="0">
              <a:solidFill>
                <a:schemeClr val="accent3"/>
              </a:solidFill>
              <a:latin typeface="Agency FB" panose="020B0503020202020204" pitchFamily="34" charset="0"/>
            </a:endParaRPr>
          </a:p>
        </p:txBody>
      </p:sp>
      <p:cxnSp>
        <p:nvCxnSpPr>
          <p:cNvPr id="623" name="Google Shape;623;p81"/>
          <p:cNvCxnSpPr/>
          <p:nvPr/>
        </p:nvCxnSpPr>
        <p:spPr>
          <a:xfrm>
            <a:off x="1489804" y="1364998"/>
            <a:ext cx="647100" cy="0"/>
          </a:xfrm>
          <a:prstGeom prst="straightConnector1">
            <a:avLst/>
          </a:prstGeom>
          <a:noFill/>
          <a:ln w="19050" cap="flat" cmpd="sng">
            <a:solidFill>
              <a:schemeClr val="dk1"/>
            </a:solidFill>
            <a:prstDash val="solid"/>
            <a:round/>
            <a:headEnd type="none" w="med" len="med"/>
            <a:tailEnd type="none" w="med" len="med"/>
          </a:ln>
        </p:spPr>
      </p:cxnSp>
      <p:cxnSp>
        <p:nvCxnSpPr>
          <p:cNvPr id="624" name="Google Shape;624;p81"/>
          <p:cNvCxnSpPr/>
          <p:nvPr/>
        </p:nvCxnSpPr>
        <p:spPr>
          <a:xfrm>
            <a:off x="7315085" y="1364998"/>
            <a:ext cx="647100" cy="0"/>
          </a:xfrm>
          <a:prstGeom prst="straightConnector1">
            <a:avLst/>
          </a:prstGeom>
          <a:noFill/>
          <a:ln w="19050" cap="flat" cmpd="sng">
            <a:solidFill>
              <a:schemeClr val="dk1"/>
            </a:solidFill>
            <a:prstDash val="solid"/>
            <a:round/>
            <a:headEnd type="none" w="med" len="med"/>
            <a:tailEnd type="none" w="med" len="med"/>
          </a:ln>
        </p:spPr>
      </p:cxnSp>
      <p:sp>
        <p:nvSpPr>
          <p:cNvPr id="6" name="TextBox 5"/>
          <p:cNvSpPr txBox="1"/>
          <p:nvPr/>
        </p:nvSpPr>
        <p:spPr>
          <a:xfrm>
            <a:off x="77641" y="4078540"/>
            <a:ext cx="4118526" cy="738664"/>
          </a:xfrm>
          <a:prstGeom prst="rect">
            <a:avLst/>
          </a:prstGeom>
          <a:noFill/>
        </p:spPr>
        <p:txBody>
          <a:bodyPr wrap="square" rtlCol="0">
            <a:spAutoFit/>
          </a:bodyPr>
          <a:lstStyle/>
          <a:p>
            <a:pPr lvl="0" eaLnBrk="0" fontAlgn="base" hangingPunct="0">
              <a:spcBef>
                <a:spcPct val="0"/>
              </a:spcBef>
              <a:spcAft>
                <a:spcPct val="0"/>
              </a:spcAft>
              <a:buClrTx/>
            </a:pPr>
            <a:r>
              <a:rPr lang="en-US" altLang="en-US" sz="1050" dirty="0">
                <a:solidFill>
                  <a:schemeClr val="tx1"/>
                </a:solidFill>
                <a:latin typeface="Agency FB" panose="020B0503020202020204" pitchFamily="34" charset="0"/>
              </a:rPr>
              <a:t/>
            </a:r>
            <a:br>
              <a:rPr lang="en-US" altLang="en-US" sz="1050" dirty="0">
                <a:solidFill>
                  <a:schemeClr val="tx1"/>
                </a:solidFill>
                <a:latin typeface="Agency FB" panose="020B0503020202020204" pitchFamily="34" charset="0"/>
              </a:rPr>
            </a:br>
            <a:r>
              <a:rPr lang="en-US" altLang="en-US" sz="1050" dirty="0">
                <a:solidFill>
                  <a:schemeClr val="tx1"/>
                </a:solidFill>
                <a:latin typeface="Agency FB" panose="020B0503020202020204" pitchFamily="34" charset="0"/>
              </a:rPr>
              <a:t>The graph presented here showcases the performance of different stocks over the last five years. It's clear from the graph that Amazon and Google have shown superior performance compared to other stocks during this period.</a:t>
            </a:r>
            <a:endParaRPr lang="en-US" altLang="en-US" sz="1050" dirty="0">
              <a:solidFill>
                <a:schemeClr val="tx1"/>
              </a:solidFill>
              <a:latin typeface="Agency FB" panose="020B0503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967" y="1492470"/>
            <a:ext cx="3863493" cy="253793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624" y="1492471"/>
            <a:ext cx="4047460" cy="253640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latin typeface="Agency FB" panose="020B0503020202020204" pitchFamily="34" charset="0"/>
              </a:rPr>
              <a:t>AVIATION SECTOR</a:t>
            </a:r>
            <a:endParaRPr lang="en-IN" dirty="0">
              <a:latin typeface="Agency FB" panose="020B0503020202020204" pitchFamily="34" charset="0"/>
            </a:endParaRPr>
          </a:p>
        </p:txBody>
      </p:sp>
      <p:cxnSp>
        <p:nvCxnSpPr>
          <p:cNvPr id="3" name="Google Shape;882;p100"/>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028" y="1576454"/>
            <a:ext cx="4680858" cy="3174354"/>
          </a:xfrm>
          <a:prstGeom prst="rect">
            <a:avLst/>
          </a:prstGeom>
        </p:spPr>
      </p:pic>
      <p:sp>
        <p:nvSpPr>
          <p:cNvPr id="5" name="Rectangle 4"/>
          <p:cNvSpPr/>
          <p:nvPr/>
        </p:nvSpPr>
        <p:spPr>
          <a:xfrm>
            <a:off x="240699" y="1968340"/>
            <a:ext cx="3924900" cy="1969770"/>
          </a:xfrm>
          <a:prstGeom prst="rect">
            <a:avLst/>
          </a:prstGeom>
        </p:spPr>
        <p:txBody>
          <a:bodyPr wrap="square">
            <a:spAutoFit/>
          </a:bodyPr>
          <a:lstStyle/>
          <a:p>
            <a:pPr marL="171450" indent="-171450">
              <a:buFont typeface="Arial" panose="020B0604020202020204" pitchFamily="34" charset="0"/>
              <a:buChar char="•"/>
            </a:pPr>
            <a:r>
              <a:rPr lang="en-US" sz="1200" dirty="0">
                <a:latin typeface="Agency FB" panose="020B0503020202020204" pitchFamily="34" charset="0"/>
              </a:rPr>
              <a:t>The market experienced a significant downturn in 2020 due to the coronavirus pandemic, leading to a bear market.</a:t>
            </a:r>
          </a:p>
          <a:p>
            <a:pPr marL="171450" indent="-171450">
              <a:buFont typeface="Arial" panose="020B0604020202020204" pitchFamily="34" charset="0"/>
              <a:buChar char="•"/>
            </a:pPr>
            <a:r>
              <a:rPr lang="en-US" sz="1200" dirty="0">
                <a:latin typeface="Agency FB" panose="020B0503020202020204" pitchFamily="34" charset="0"/>
              </a:rPr>
              <a:t>Although the market recovered afterward, the Aviation Sector performed below expectations.</a:t>
            </a:r>
          </a:p>
          <a:p>
            <a:pPr marL="171450" indent="-171450">
              <a:buFont typeface="Arial" panose="020B0604020202020204" pitchFamily="34" charset="0"/>
              <a:buChar char="•"/>
            </a:pPr>
            <a:r>
              <a:rPr lang="en-US" sz="1200" dirty="0">
                <a:latin typeface="Agency FB" panose="020B0503020202020204" pitchFamily="34" charset="0"/>
              </a:rPr>
              <a:t>Despite the overall market recovery, the aviation sector struggled to regain its pre-pandemic strength.</a:t>
            </a:r>
          </a:p>
          <a:p>
            <a:pPr marL="171450" indent="-171450">
              <a:buFont typeface="Arial" panose="020B0604020202020204" pitchFamily="34" charset="0"/>
              <a:buChar char="•"/>
            </a:pPr>
            <a:r>
              <a:rPr lang="en-US" sz="1200" dirty="0">
                <a:latin typeface="Agency FB" panose="020B0503020202020204" pitchFamily="34" charset="0"/>
              </a:rPr>
              <a:t>Factors such as travel restrictions, reduced passenger demand, and ongoing uncertainties in the industry contributed to the underperformance of aviation-related stocks.</a:t>
            </a:r>
          </a:p>
          <a:p>
            <a:endParaRPr lang="en-IN" sz="1200" dirty="0">
              <a:latin typeface="Agency FB" panose="020B0503020202020204" pitchFamily="34" charset="0"/>
            </a:endParaRPr>
          </a:p>
        </p:txBody>
      </p:sp>
    </p:spTree>
    <p:extLst>
      <p:ext uri="{BB962C8B-B14F-4D97-AF65-F5344CB8AC3E}">
        <p14:creationId xmlns:p14="http://schemas.microsoft.com/office/powerpoint/2010/main" val="434098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3"/>
                </a:solidFill>
                <a:latin typeface="Agency FB" panose="020B0503020202020204" pitchFamily="34" charset="0"/>
              </a:rPr>
              <a:t>FINANCE SECTOR</a:t>
            </a:r>
            <a:endParaRPr lang="en-IN" dirty="0">
              <a:latin typeface="Agency FB" panose="020B0503020202020204" pitchFamily="34" charset="0"/>
            </a:endParaRPr>
          </a:p>
        </p:txBody>
      </p:sp>
      <p:cxnSp>
        <p:nvCxnSpPr>
          <p:cNvPr id="3" name="Google Shape;882;p100"/>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8629" y="1467596"/>
            <a:ext cx="4492170" cy="3271252"/>
          </a:xfrm>
          <a:prstGeom prst="rect">
            <a:avLst/>
          </a:prstGeom>
        </p:spPr>
      </p:pic>
      <p:sp>
        <p:nvSpPr>
          <p:cNvPr id="5" name="Rectangle 4"/>
          <p:cNvSpPr/>
          <p:nvPr/>
        </p:nvSpPr>
        <p:spPr>
          <a:xfrm>
            <a:off x="166914" y="2018274"/>
            <a:ext cx="3991429" cy="1015663"/>
          </a:xfrm>
          <a:prstGeom prst="rect">
            <a:avLst/>
          </a:prstGeom>
        </p:spPr>
        <p:txBody>
          <a:bodyPr wrap="square">
            <a:spAutoFit/>
          </a:bodyPr>
          <a:lstStyle/>
          <a:p>
            <a:pPr>
              <a:buFont typeface="Arial" panose="020B0604020202020204" pitchFamily="34" charset="0"/>
              <a:buChar char="•"/>
            </a:pPr>
            <a:r>
              <a:rPr lang="en-US" sz="1200" dirty="0">
                <a:solidFill>
                  <a:srgbClr val="0D0D0D"/>
                </a:solidFill>
                <a:latin typeface="Agency FB" panose="020B0503020202020204" pitchFamily="34" charset="0"/>
              </a:rPr>
              <a:t>Despite the market's significant downturn in 2020 due to the COVID-19 pandemic, both Morgan Stanley and Goldman Sachs not only recovered but also outperformed the sector.</a:t>
            </a:r>
          </a:p>
          <a:p>
            <a:pPr>
              <a:buFont typeface="Arial" panose="020B0604020202020204" pitchFamily="34" charset="0"/>
              <a:buChar char="•"/>
            </a:pPr>
            <a:r>
              <a:rPr lang="en-US" sz="1200" dirty="0">
                <a:solidFill>
                  <a:srgbClr val="0D0D0D"/>
                </a:solidFill>
                <a:latin typeface="Agency FB" panose="020B0503020202020204" pitchFamily="34" charset="0"/>
              </a:rPr>
              <a:t>While these two financial institutions bounced back strongly, most stocks felt negative impacts from the pandemic-induced market challenges.</a:t>
            </a:r>
          </a:p>
        </p:txBody>
      </p:sp>
    </p:spTree>
    <p:extLst>
      <p:ext uri="{BB962C8B-B14F-4D97-AF65-F5344CB8AC3E}">
        <p14:creationId xmlns:p14="http://schemas.microsoft.com/office/powerpoint/2010/main" val="3663150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3"/>
                </a:solidFill>
                <a:latin typeface="Agency FB" panose="020B0503020202020204" pitchFamily="34" charset="0"/>
              </a:rPr>
              <a:t> PHARMA &amp; </a:t>
            </a:r>
            <a:r>
              <a:rPr lang="en-IN" dirty="0" smtClean="0">
                <a:solidFill>
                  <a:schemeClr val="accent3"/>
                </a:solidFill>
                <a:latin typeface="Agency FB" panose="020B0503020202020204" pitchFamily="34" charset="0"/>
              </a:rPr>
              <a:t>HEALTHCARE SECTOR</a:t>
            </a:r>
            <a:endParaRPr lang="en-IN" dirty="0">
              <a:latin typeface="Agency FB" panose="020B0503020202020204" pitchFamily="34" charset="0"/>
            </a:endParaRPr>
          </a:p>
        </p:txBody>
      </p:sp>
      <p:cxnSp>
        <p:nvCxnSpPr>
          <p:cNvPr id="3" name="Google Shape;882;p100"/>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2343" y="1530937"/>
            <a:ext cx="4608285" cy="3418433"/>
          </a:xfrm>
          <a:prstGeom prst="rect">
            <a:avLst/>
          </a:prstGeom>
        </p:spPr>
      </p:pic>
      <p:sp>
        <p:nvSpPr>
          <p:cNvPr id="12" name="Rectangle 6"/>
          <p:cNvSpPr>
            <a:spLocks noChangeArrowheads="1"/>
          </p:cNvSpPr>
          <p:nvPr/>
        </p:nvSpPr>
        <p:spPr bwMode="auto">
          <a:xfrm>
            <a:off x="154108" y="1895386"/>
            <a:ext cx="3822806" cy="16375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7935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smtClean="0">
              <a:ln>
                <a:noFill/>
              </a:ln>
              <a:solidFill>
                <a:srgbClr val="0D0D0D"/>
              </a:solidFill>
              <a:effectLst/>
              <a:latin typeface="Agency FB" panose="020B0503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solidFill>
                  <a:srgbClr val="0D0D0D"/>
                </a:solidFill>
                <a:effectLst/>
                <a:latin typeface="Agency FB" panose="020B0503020202020204" pitchFamily="34" charset="0"/>
              </a:rPr>
              <a:t>The health and pharmaceutical sector experienced rapid growth following the market crash caused by the COVID-19 pandemic, outpacing other industries.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solidFill>
                  <a:srgbClr val="0D0D0D"/>
                </a:solidFill>
                <a:effectLst/>
                <a:latin typeface="Agency FB" panose="020B0503020202020204" pitchFamily="34" charset="0"/>
              </a:rPr>
              <a:t>UnitedHealth and Johnson &amp; Johnson have shown strong performance compared to the S&amp;P Index.</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smtClean="0">
                <a:ln>
                  <a:noFill/>
                </a:ln>
                <a:solidFill>
                  <a:srgbClr val="0D0D0D"/>
                </a:solidFill>
                <a:effectLst/>
                <a:latin typeface="Agency FB" panose="020B0503020202020204" pitchFamily="34" charset="0"/>
              </a:rPr>
              <a:t>Bausch Health has consistently performed poorly over the years compared to other stocks in the same sector.</a:t>
            </a:r>
            <a:r>
              <a:rPr kumimoji="0" lang="en-US" altLang="en-US" sz="1200" b="0" i="0" u="none" strike="noStrike" cap="none" normalizeH="0" baseline="0" dirty="0" smtClean="0">
                <a:ln>
                  <a:noFill/>
                </a:ln>
                <a:solidFill>
                  <a:schemeClr val="tx1"/>
                </a:solidFill>
                <a:effectLst/>
                <a:latin typeface="Agency FB" panose="020B0503020202020204" pitchFamily="34" charset="0"/>
              </a:rPr>
              <a:t> </a:t>
            </a:r>
          </a:p>
        </p:txBody>
      </p:sp>
    </p:spTree>
    <p:extLst>
      <p:ext uri="{BB962C8B-B14F-4D97-AF65-F5344CB8AC3E}">
        <p14:creationId xmlns:p14="http://schemas.microsoft.com/office/powerpoint/2010/main" val="567381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gency FB" panose="020B0503020202020204" pitchFamily="34" charset="0"/>
              </a:rPr>
              <a:t> </a:t>
            </a:r>
            <a:r>
              <a:rPr lang="en-IN" dirty="0" smtClean="0">
                <a:solidFill>
                  <a:schemeClr val="accent3"/>
                </a:solidFill>
                <a:latin typeface="Agency FB" panose="020B0503020202020204" pitchFamily="34" charset="0"/>
              </a:rPr>
              <a:t>TECHNOLOGY SECTOR</a:t>
            </a:r>
            <a:endParaRPr lang="en-IN" dirty="0">
              <a:latin typeface="Agency FB" panose="020B0503020202020204" pitchFamily="34" charset="0"/>
            </a:endParaRPr>
          </a:p>
        </p:txBody>
      </p:sp>
      <p:cxnSp>
        <p:nvCxnSpPr>
          <p:cNvPr id="3" name="Google Shape;882;p100"/>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450" y="1538513"/>
            <a:ext cx="4630057" cy="3367315"/>
          </a:xfrm>
          <a:prstGeom prst="rect">
            <a:avLst/>
          </a:prstGeom>
        </p:spPr>
      </p:pic>
      <p:sp>
        <p:nvSpPr>
          <p:cNvPr id="5" name="Rectangle 4"/>
          <p:cNvSpPr/>
          <p:nvPr/>
        </p:nvSpPr>
        <p:spPr>
          <a:xfrm>
            <a:off x="181429" y="2156159"/>
            <a:ext cx="3860800" cy="1200329"/>
          </a:xfrm>
          <a:prstGeom prst="rect">
            <a:avLst/>
          </a:prstGeom>
        </p:spPr>
        <p:txBody>
          <a:bodyPr wrap="square">
            <a:spAutoFit/>
          </a:bodyPr>
          <a:lstStyle/>
          <a:p>
            <a:pPr marL="285750" indent="-285750">
              <a:buFont typeface="Arial" panose="020B0604020202020204" pitchFamily="34" charset="0"/>
              <a:buChar char="•"/>
            </a:pPr>
            <a:r>
              <a:rPr lang="en-US" sz="1200" dirty="0">
                <a:solidFill>
                  <a:srgbClr val="0D0D0D"/>
                </a:solidFill>
                <a:latin typeface="Agency FB" panose="020B0503020202020204" pitchFamily="34" charset="0"/>
              </a:rPr>
              <a:t>Microsoft, Amazon, Apple, Facebook, and Google have performed well, along with the market index.</a:t>
            </a:r>
          </a:p>
          <a:p>
            <a:pPr marL="285750" indent="-285750">
              <a:buFont typeface="Arial" panose="020B0604020202020204" pitchFamily="34" charset="0"/>
              <a:buChar char="•"/>
            </a:pPr>
            <a:r>
              <a:rPr lang="en-US" sz="1200" dirty="0">
                <a:solidFill>
                  <a:srgbClr val="0D0D0D"/>
                </a:solidFill>
                <a:latin typeface="Agency FB" panose="020B0503020202020204" pitchFamily="34" charset="0"/>
              </a:rPr>
              <a:t>IBM has consistently performed poorly over the years compared to other stocks in the same sector.</a:t>
            </a:r>
          </a:p>
          <a:p>
            <a:pPr marL="285750" indent="-285750">
              <a:buFont typeface="Arial" panose="020B0604020202020204" pitchFamily="34" charset="0"/>
              <a:buChar char="•"/>
            </a:pPr>
            <a:r>
              <a:rPr lang="en-US" sz="1200" dirty="0">
                <a:solidFill>
                  <a:srgbClr val="0D0D0D"/>
                </a:solidFill>
                <a:latin typeface="Agency FB" panose="020B0503020202020204" pitchFamily="34" charset="0"/>
              </a:rPr>
              <a:t>During the pandemic, the tech sector was one of the few sectors to bounce back sharply compared to others.</a:t>
            </a:r>
          </a:p>
        </p:txBody>
      </p:sp>
    </p:spTree>
    <p:extLst>
      <p:ext uri="{BB962C8B-B14F-4D97-AF65-F5344CB8AC3E}">
        <p14:creationId xmlns:p14="http://schemas.microsoft.com/office/powerpoint/2010/main" val="602631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1670</Words>
  <Application>Microsoft Office PowerPoint</Application>
  <PresentationFormat>On-screen Show (16:9)</PresentationFormat>
  <Paragraphs>115</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Agency FB</vt:lpstr>
      <vt:lpstr>Questrial</vt:lpstr>
      <vt:lpstr>Arial</vt:lpstr>
      <vt:lpstr>Calibri</vt:lpstr>
      <vt:lpstr>Julius Sans One</vt:lpstr>
      <vt:lpstr>Didact Gothic</vt:lpstr>
      <vt:lpstr>Times New Roman</vt:lpstr>
      <vt:lpstr>Minimalist Grayscale Pitch Deck XL by Slidesgo</vt:lpstr>
      <vt:lpstr>Strategic Portfolio Analysis and Investment Consultation for Clients</vt:lpstr>
      <vt:lpstr>Table of contents</vt:lpstr>
      <vt:lpstr>OBJECTIVE</vt:lpstr>
      <vt:lpstr>KEY DISCOVERY</vt:lpstr>
      <vt:lpstr>VISUALIZATION OF ACTUAL STOCK VALUES</vt:lpstr>
      <vt:lpstr>AVIATION SECTOR</vt:lpstr>
      <vt:lpstr>FINANCE SECTOR</vt:lpstr>
      <vt:lpstr> PHARMA &amp; HEALTHCARE SECTOR</vt:lpstr>
      <vt:lpstr> TECHNOLOGY SECTOR</vt:lpstr>
      <vt:lpstr> CORRELATION AMONG STOCKS</vt:lpstr>
      <vt:lpstr> KEY METRICS</vt:lpstr>
      <vt:lpstr> ANNUALIZED RISK &amp; RETURN</vt:lpstr>
      <vt:lpstr> SHARPE RATIO</vt:lpstr>
      <vt:lpstr> PORTFOLIO ANALYSIS</vt:lpstr>
      <vt:lpstr> PATRICK JYENGER PORTFOLIO </vt:lpstr>
      <vt:lpstr> PETER JYENGER PORTFOLIO</vt:lpstr>
      <vt:lpstr>METHODOLOGY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Portfolio Analysis and Investment Consultation for Clients</dc:title>
  <cp:lastModifiedBy>GARVIT SUNEJA</cp:lastModifiedBy>
  <cp:revision>14</cp:revision>
  <dcterms:modified xsi:type="dcterms:W3CDTF">2024-05-11T20:34:28Z</dcterms:modified>
</cp:coreProperties>
</file>