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49" r:id="rId1"/>
  </p:sldMasterIdLst>
  <p:notesMasterIdLst>
    <p:notesMasterId r:id="rId17"/>
  </p:notesMasterIdLst>
  <p:sldIdLst>
    <p:sldId id="256" r:id="rId2"/>
    <p:sldId id="264" r:id="rId3"/>
    <p:sldId id="257" r:id="rId4"/>
    <p:sldId id="265" r:id="rId5"/>
    <p:sldId id="268" r:id="rId6"/>
    <p:sldId id="271" r:id="rId7"/>
    <p:sldId id="275" r:id="rId8"/>
    <p:sldId id="260" r:id="rId9"/>
    <p:sldId id="272" r:id="rId10"/>
    <p:sldId id="274" r:id="rId11"/>
    <p:sldId id="269" r:id="rId12"/>
    <p:sldId id="273" r:id="rId13"/>
    <p:sldId id="258" r:id="rId14"/>
    <p:sldId id="263" r:id="rId15"/>
    <p:sldId id="267"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rtl="0">
              <a:spcBef>
                <a:spcPts val="0"/>
              </a:spcBef>
              <a:spcAft>
                <a:spcPts val="0"/>
              </a:spcAft>
              <a:buSzPts val="1100"/>
              <a:buChar char="●"/>
              <a:defRPr sz="1100"/>
            </a:lvl1pPr>
            <a:lvl2pPr marL="914400" lvl="1" indent="-298450" rtl="0">
              <a:spcBef>
                <a:spcPts val="0"/>
              </a:spcBef>
              <a:spcAft>
                <a:spcPts val="0"/>
              </a:spcAft>
              <a:buSzPts val="1100"/>
              <a:buChar char="○"/>
              <a:defRPr sz="1100"/>
            </a:lvl2pPr>
            <a:lvl3pPr marL="1371600" lvl="2" indent="-298450" rtl="0">
              <a:spcBef>
                <a:spcPts val="0"/>
              </a:spcBef>
              <a:spcAft>
                <a:spcPts val="0"/>
              </a:spcAft>
              <a:buSzPts val="1100"/>
              <a:buChar char="■"/>
              <a:defRPr sz="1100"/>
            </a:lvl3pPr>
            <a:lvl4pPr marL="1828800" lvl="3" indent="-298450" rtl="0">
              <a:spcBef>
                <a:spcPts val="0"/>
              </a:spcBef>
              <a:spcAft>
                <a:spcPts val="0"/>
              </a:spcAft>
              <a:buSzPts val="1100"/>
              <a:buChar char="●"/>
              <a:defRPr sz="1100"/>
            </a:lvl4pPr>
            <a:lvl5pPr marL="2286000" lvl="4" indent="-298450" rtl="0">
              <a:spcBef>
                <a:spcPts val="0"/>
              </a:spcBef>
              <a:spcAft>
                <a:spcPts val="0"/>
              </a:spcAft>
              <a:buSzPts val="1100"/>
              <a:buChar char="○"/>
              <a:defRPr sz="1100"/>
            </a:lvl5pPr>
            <a:lvl6pPr marL="2743200" lvl="5" indent="-298450" rtl="0">
              <a:spcBef>
                <a:spcPts val="0"/>
              </a:spcBef>
              <a:spcAft>
                <a:spcPts val="0"/>
              </a:spcAft>
              <a:buSzPts val="1100"/>
              <a:buChar char="■"/>
              <a:defRPr sz="1100"/>
            </a:lvl6pPr>
            <a:lvl7pPr marL="3200400" lvl="6" indent="-298450" rtl="0">
              <a:spcBef>
                <a:spcPts val="0"/>
              </a:spcBef>
              <a:spcAft>
                <a:spcPts val="0"/>
              </a:spcAft>
              <a:buSzPts val="1100"/>
              <a:buChar char="●"/>
              <a:defRPr sz="1100"/>
            </a:lvl7pPr>
            <a:lvl8pPr marL="3657600" lvl="7" indent="-298450" rtl="0">
              <a:spcBef>
                <a:spcPts val="0"/>
              </a:spcBef>
              <a:spcAft>
                <a:spcPts val="0"/>
              </a:spcAft>
              <a:buSzPts val="1100"/>
              <a:buChar char="○"/>
              <a:defRPr sz="1100"/>
            </a:lvl8pPr>
            <a:lvl9pPr marL="4114800" lvl="8" indent="-298450" rtl="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0" name="Google Shape;140;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7" name="Google Shape;14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7" name="Google Shape;187;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4" name="Google Shape;154;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3" name="Google Shape;213;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69503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16075723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18300812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6851999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87249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6622623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16828724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7751422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42300487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17669799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1320085093"/>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pPr marL="0" lvl="0" indent="0" algn="r" rtl="0">
              <a:spcBef>
                <a:spcPts val="0"/>
              </a:spcBef>
              <a:spcAft>
                <a:spcPts val="0"/>
              </a:spcAft>
              <a:buNone/>
            </a:pPr>
            <a:fld id="{00000000-1234-1234-1234-123412341234}"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2387032"/>
      </p:ext>
    </p:extLst>
  </p:cSld>
  <p:clrMap bg1="lt1" tx1="dk1" bg2="lt2" tx2="dk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fi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10" Type="http://schemas.openxmlformats.org/officeDocument/2006/relationships/image" Target="../media/image23.png"/><Relationship Id="rId4" Type="http://schemas.openxmlformats.org/officeDocument/2006/relationships/image" Target="../media/image17.png"/><Relationship Id="rId9" Type="http://schemas.openxmlformats.org/officeDocument/2006/relationships/image" Target="../media/image22.png"/></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keyword-plus.com/s/?q=python"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2" name="TextBox 1">
            <a:extLst>
              <a:ext uri="{FF2B5EF4-FFF2-40B4-BE49-F238E27FC236}">
                <a16:creationId xmlns:a16="http://schemas.microsoft.com/office/drawing/2014/main" id="{42EAA69E-31F4-4AFA-BB0D-B9F0A7370DAA}"/>
              </a:ext>
            </a:extLst>
          </p:cNvPr>
          <p:cNvSpPr txBox="1"/>
          <p:nvPr/>
        </p:nvSpPr>
        <p:spPr>
          <a:xfrm>
            <a:off x="850543" y="1894515"/>
            <a:ext cx="10060052" cy="923330"/>
          </a:xfrm>
          <a:prstGeom prst="rect">
            <a:avLst/>
          </a:prstGeom>
          <a:noFill/>
        </p:spPr>
        <p:txBody>
          <a:bodyPr wrap="square" rtlCol="0">
            <a:spAutoFit/>
          </a:bodyPr>
          <a:lstStyle/>
          <a:p>
            <a:r>
              <a:rPr lang="en-IN" sz="5400" b="1" u="sng" dirty="0">
                <a:solidFill>
                  <a:schemeClr val="accent1"/>
                </a:solidFill>
                <a:latin typeface="Bahnschrift Condensed" panose="020B0502040204020203" pitchFamily="34" charset="0"/>
              </a:rPr>
              <a:t>Cloud Based Home Automation System </a:t>
            </a:r>
            <a:endParaRPr lang="en-IN" sz="5400" u="sng" dirty="0">
              <a:solidFill>
                <a:schemeClr val="accent1"/>
              </a:solidFill>
              <a:latin typeface="Bahnschrift Condensed" panose="020B0502040204020203" pitchFamily="34" charset="0"/>
            </a:endParaRPr>
          </a:p>
        </p:txBody>
      </p:sp>
      <p:sp>
        <p:nvSpPr>
          <p:cNvPr id="8" name="TextBox 7">
            <a:extLst>
              <a:ext uri="{FF2B5EF4-FFF2-40B4-BE49-F238E27FC236}">
                <a16:creationId xmlns:a16="http://schemas.microsoft.com/office/drawing/2014/main" id="{9ECCB1A1-B957-4E4B-B3F1-66D814EDD1CE}"/>
              </a:ext>
            </a:extLst>
          </p:cNvPr>
          <p:cNvSpPr txBox="1"/>
          <p:nvPr/>
        </p:nvSpPr>
        <p:spPr>
          <a:xfrm>
            <a:off x="8702147" y="4482851"/>
            <a:ext cx="2468946" cy="1754326"/>
          </a:xfrm>
          <a:prstGeom prst="rect">
            <a:avLst/>
          </a:prstGeom>
          <a:noFill/>
        </p:spPr>
        <p:txBody>
          <a:bodyPr wrap="none" rtlCol="0">
            <a:spAutoFit/>
          </a:bodyPr>
          <a:lstStyle/>
          <a:p>
            <a:r>
              <a:rPr lang="en-IN" sz="1800" dirty="0">
                <a:latin typeface="Bahnschrift Condensed" panose="020B0502040204020203" pitchFamily="34" charset="0"/>
              </a:rPr>
              <a:t>Under- Mr. Gaurav Saxena Sir</a:t>
            </a:r>
          </a:p>
          <a:p>
            <a:r>
              <a:rPr lang="en-IN" sz="1800" dirty="0">
                <a:latin typeface="Bahnschrift Condensed" panose="020B0502040204020203" pitchFamily="34" charset="0"/>
              </a:rPr>
              <a:t>By-</a:t>
            </a:r>
          </a:p>
          <a:p>
            <a:r>
              <a:rPr lang="en-IN" sz="1800" dirty="0">
                <a:latin typeface="Bahnschrift Condensed" panose="020B0502040204020203" pitchFamily="34" charset="0"/>
              </a:rPr>
              <a:t>Group No-45</a:t>
            </a:r>
          </a:p>
          <a:p>
            <a:r>
              <a:rPr lang="en-IN" sz="1800" dirty="0" err="1">
                <a:latin typeface="Bahnschrift Condensed" panose="020B0502040204020203" pitchFamily="34" charset="0"/>
              </a:rPr>
              <a:t>Ayush</a:t>
            </a:r>
            <a:r>
              <a:rPr lang="en-IN" sz="1800" dirty="0">
                <a:latin typeface="Bahnschrift Condensed" panose="020B0502040204020203" pitchFamily="34" charset="0"/>
              </a:rPr>
              <a:t> </a:t>
            </a:r>
            <a:r>
              <a:rPr lang="en-IN" sz="1800" dirty="0" err="1">
                <a:latin typeface="Bahnschrift Condensed" panose="020B0502040204020203" pitchFamily="34" charset="0"/>
              </a:rPr>
              <a:t>Dhakad</a:t>
            </a:r>
            <a:r>
              <a:rPr lang="en-IN" sz="1800" dirty="0">
                <a:latin typeface="Bahnschrift Condensed" panose="020B0502040204020203" pitchFamily="34" charset="0"/>
              </a:rPr>
              <a:t>  (181B060)</a:t>
            </a:r>
          </a:p>
          <a:p>
            <a:r>
              <a:rPr lang="en-IN" sz="1800" dirty="0" err="1">
                <a:latin typeface="Bahnschrift Condensed" panose="020B0502040204020203" pitchFamily="34" charset="0"/>
              </a:rPr>
              <a:t>Garvit</a:t>
            </a:r>
            <a:r>
              <a:rPr lang="en-IN" sz="1800" dirty="0">
                <a:latin typeface="Bahnschrift Condensed" panose="020B0502040204020203" pitchFamily="34" charset="0"/>
              </a:rPr>
              <a:t> </a:t>
            </a:r>
            <a:r>
              <a:rPr lang="en-IN" sz="1800" dirty="0" err="1">
                <a:latin typeface="Bahnschrift Condensed" panose="020B0502040204020203" pitchFamily="34" charset="0"/>
              </a:rPr>
              <a:t>Chugh</a:t>
            </a:r>
            <a:r>
              <a:rPr lang="en-IN" sz="1800" dirty="0">
                <a:latin typeface="Bahnschrift Condensed" panose="020B0502040204020203" pitchFamily="34" charset="0"/>
              </a:rPr>
              <a:t> (181B090)</a:t>
            </a:r>
          </a:p>
          <a:p>
            <a:r>
              <a:rPr lang="en-IN" sz="1800" dirty="0">
                <a:latin typeface="Bahnschrift Condensed" panose="020B0502040204020203" pitchFamily="34" charset="0"/>
              </a:rPr>
              <a:t>Rishabh Verma (181B167)</a:t>
            </a:r>
          </a:p>
        </p:txBody>
      </p:sp>
      <p:pic>
        <p:nvPicPr>
          <p:cNvPr id="10" name="Picture 9">
            <a:extLst>
              <a:ext uri="{FF2B5EF4-FFF2-40B4-BE49-F238E27FC236}">
                <a16:creationId xmlns:a16="http://schemas.microsoft.com/office/drawing/2014/main" id="{B520F010-8C2C-465C-BE48-BA0F9B3147FC}"/>
              </a:ext>
            </a:extLst>
          </p:cNvPr>
          <p:cNvPicPr>
            <a:picLocks noChangeAspect="1"/>
          </p:cNvPicPr>
          <p:nvPr/>
        </p:nvPicPr>
        <p:blipFill>
          <a:blip r:embed="rId3"/>
          <a:stretch>
            <a:fillRect/>
          </a:stretch>
        </p:blipFill>
        <p:spPr>
          <a:xfrm>
            <a:off x="10153358" y="182856"/>
            <a:ext cx="1514475" cy="17526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C5F3D23-3C38-41CF-9B83-B97A9D910B79}"/>
              </a:ext>
            </a:extLst>
          </p:cNvPr>
          <p:cNvPicPr>
            <a:picLocks noChangeAspect="1"/>
          </p:cNvPicPr>
          <p:nvPr/>
        </p:nvPicPr>
        <p:blipFill>
          <a:blip r:embed="rId2"/>
          <a:stretch>
            <a:fillRect/>
          </a:stretch>
        </p:blipFill>
        <p:spPr>
          <a:xfrm>
            <a:off x="1115439" y="486383"/>
            <a:ext cx="9961122" cy="5603131"/>
          </a:xfrm>
          <a:prstGeom prst="rect">
            <a:avLst/>
          </a:prstGeom>
        </p:spPr>
      </p:pic>
    </p:spTree>
    <p:extLst>
      <p:ext uri="{BB962C8B-B14F-4D97-AF65-F5344CB8AC3E}">
        <p14:creationId xmlns:p14="http://schemas.microsoft.com/office/powerpoint/2010/main" val="12113638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EF0F0C6-078B-457C-B2E0-6369F57A476F}"/>
              </a:ext>
            </a:extLst>
          </p:cNvPr>
          <p:cNvSpPr txBox="1"/>
          <p:nvPr/>
        </p:nvSpPr>
        <p:spPr>
          <a:xfrm>
            <a:off x="1163683" y="1303506"/>
            <a:ext cx="6425786" cy="3477875"/>
          </a:xfrm>
          <a:prstGeom prst="rect">
            <a:avLst/>
          </a:prstGeom>
          <a:noFill/>
        </p:spPr>
        <p:txBody>
          <a:bodyPr wrap="square" rtlCol="0">
            <a:spAutoFit/>
          </a:bodyPr>
          <a:lstStyle/>
          <a:p>
            <a:r>
              <a:rPr lang="en-IN" sz="2200" dirty="0">
                <a:latin typeface="Bahnschrift SemiBold Condensed" panose="020B0502040204020203" pitchFamily="34" charset="0"/>
              </a:rPr>
              <a:t>Android Application:</a:t>
            </a:r>
          </a:p>
          <a:p>
            <a:endParaRPr lang="en-IN" sz="2200" dirty="0">
              <a:latin typeface="Bahnschrift SemiBold Condensed" panose="020B0502040204020203" pitchFamily="34" charset="0"/>
            </a:endParaRPr>
          </a:p>
          <a:p>
            <a:pPr marL="342900" indent="-342900">
              <a:buFont typeface="Arial" panose="020B0604020202020204" pitchFamily="34" charset="0"/>
              <a:buChar char="•"/>
            </a:pPr>
            <a:r>
              <a:rPr lang="en-IN" sz="2200" dirty="0">
                <a:latin typeface="Bahnschrift SemiBold Condensed" panose="020B0502040204020203" pitchFamily="34" charset="0"/>
              </a:rPr>
              <a:t>It user design consist of button according to the appliances connected to the system which function to turn ON and turn OFF having colour green indicating ON and red indicating OFF.</a:t>
            </a:r>
          </a:p>
          <a:p>
            <a:pPr marL="342900" indent="-342900">
              <a:buFont typeface="Arial" panose="020B0604020202020204" pitchFamily="34" charset="0"/>
              <a:buChar char="•"/>
            </a:pPr>
            <a:r>
              <a:rPr lang="en-IN" sz="2200" dirty="0">
                <a:latin typeface="Bahnschrift SemiBold Condensed" panose="020B0502040204020203" pitchFamily="34" charset="0"/>
              </a:rPr>
              <a:t>One can access the system and working of the applications using mobile number or the google accounts credentials.</a:t>
            </a:r>
          </a:p>
          <a:p>
            <a:pPr marL="342900" indent="-342900">
              <a:buFont typeface="Arial" panose="020B0604020202020204" pitchFamily="34" charset="0"/>
              <a:buChar char="•"/>
            </a:pPr>
            <a:r>
              <a:rPr lang="en-IN" sz="2200" dirty="0">
                <a:latin typeface="Bahnschrift SemiBold Condensed" panose="020B0502040204020203" pitchFamily="34" charset="0"/>
              </a:rPr>
              <a:t>It consist of two login options one is with google account and other is with random email .(next can be using a  mobile number)</a:t>
            </a:r>
          </a:p>
        </p:txBody>
      </p:sp>
      <p:sp>
        <p:nvSpPr>
          <p:cNvPr id="5" name="TextBox 4">
            <a:extLst>
              <a:ext uri="{FF2B5EF4-FFF2-40B4-BE49-F238E27FC236}">
                <a16:creationId xmlns:a16="http://schemas.microsoft.com/office/drawing/2014/main" id="{52B65DC7-CEBF-4A35-89C3-083DFDE1445C}"/>
              </a:ext>
            </a:extLst>
          </p:cNvPr>
          <p:cNvSpPr txBox="1"/>
          <p:nvPr/>
        </p:nvSpPr>
        <p:spPr>
          <a:xfrm flipH="1">
            <a:off x="8031050" y="5570022"/>
            <a:ext cx="2838158" cy="646331"/>
          </a:xfrm>
          <a:prstGeom prst="rect">
            <a:avLst/>
          </a:prstGeom>
          <a:noFill/>
        </p:spPr>
        <p:txBody>
          <a:bodyPr wrap="square" rtlCol="0">
            <a:spAutoFit/>
          </a:bodyPr>
          <a:lstStyle/>
          <a:p>
            <a:r>
              <a:rPr lang="en-IN" b="1" dirty="0">
                <a:latin typeface="Bahnschrift SemiBold Condensed" panose="020B0502040204020203" pitchFamily="34" charset="0"/>
              </a:rPr>
              <a:t>Fig: Design of Application (open screen)</a:t>
            </a:r>
          </a:p>
        </p:txBody>
      </p:sp>
      <p:pic>
        <p:nvPicPr>
          <p:cNvPr id="6" name="Picture 5">
            <a:extLst>
              <a:ext uri="{FF2B5EF4-FFF2-40B4-BE49-F238E27FC236}">
                <a16:creationId xmlns:a16="http://schemas.microsoft.com/office/drawing/2014/main" id="{03E2DC63-3C67-4333-BF1C-8B10307A0A99}"/>
              </a:ext>
            </a:extLst>
          </p:cNvPr>
          <p:cNvPicPr>
            <a:picLocks noChangeAspect="1"/>
          </p:cNvPicPr>
          <p:nvPr/>
        </p:nvPicPr>
        <p:blipFill>
          <a:blip r:embed="rId2"/>
          <a:stretch>
            <a:fillRect/>
          </a:stretch>
        </p:blipFill>
        <p:spPr>
          <a:xfrm>
            <a:off x="8031050" y="487617"/>
            <a:ext cx="2480553" cy="4961106"/>
          </a:xfrm>
          <a:prstGeom prst="rect">
            <a:avLst/>
          </a:prstGeom>
        </p:spPr>
      </p:pic>
    </p:spTree>
    <p:extLst>
      <p:ext uri="{BB962C8B-B14F-4D97-AF65-F5344CB8AC3E}">
        <p14:creationId xmlns:p14="http://schemas.microsoft.com/office/powerpoint/2010/main" val="39039265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3F837BC-2717-441E-9318-9D08B10944E1}"/>
              </a:ext>
            </a:extLst>
          </p:cNvPr>
          <p:cNvPicPr>
            <a:picLocks noChangeAspect="1"/>
          </p:cNvPicPr>
          <p:nvPr/>
        </p:nvPicPr>
        <p:blipFill>
          <a:blip r:embed="rId2"/>
          <a:stretch>
            <a:fillRect/>
          </a:stretch>
        </p:blipFill>
        <p:spPr>
          <a:xfrm>
            <a:off x="2300772" y="571885"/>
            <a:ext cx="2477278" cy="4954555"/>
          </a:xfrm>
          <a:prstGeom prst="rect">
            <a:avLst/>
          </a:prstGeom>
        </p:spPr>
      </p:pic>
      <p:pic>
        <p:nvPicPr>
          <p:cNvPr id="7" name="Picture 6">
            <a:extLst>
              <a:ext uri="{FF2B5EF4-FFF2-40B4-BE49-F238E27FC236}">
                <a16:creationId xmlns:a16="http://schemas.microsoft.com/office/drawing/2014/main" id="{93E4AD58-BE08-46DE-98AF-84A5DF3B2CB2}"/>
              </a:ext>
            </a:extLst>
          </p:cNvPr>
          <p:cNvPicPr>
            <a:picLocks noChangeAspect="1"/>
          </p:cNvPicPr>
          <p:nvPr/>
        </p:nvPicPr>
        <p:blipFill>
          <a:blip r:embed="rId3"/>
          <a:stretch>
            <a:fillRect/>
          </a:stretch>
        </p:blipFill>
        <p:spPr>
          <a:xfrm>
            <a:off x="7081161" y="571885"/>
            <a:ext cx="2477278" cy="4954556"/>
          </a:xfrm>
          <a:prstGeom prst="rect">
            <a:avLst/>
          </a:prstGeom>
        </p:spPr>
      </p:pic>
      <p:sp>
        <p:nvSpPr>
          <p:cNvPr id="8" name="TextBox 7">
            <a:extLst>
              <a:ext uri="{FF2B5EF4-FFF2-40B4-BE49-F238E27FC236}">
                <a16:creationId xmlns:a16="http://schemas.microsoft.com/office/drawing/2014/main" id="{54669E2F-1300-4A6B-A186-FE9AAE29D6FE}"/>
              </a:ext>
            </a:extLst>
          </p:cNvPr>
          <p:cNvSpPr txBox="1"/>
          <p:nvPr/>
        </p:nvSpPr>
        <p:spPr>
          <a:xfrm>
            <a:off x="2450065" y="5715771"/>
            <a:ext cx="2477277" cy="369332"/>
          </a:xfrm>
          <a:prstGeom prst="rect">
            <a:avLst/>
          </a:prstGeom>
          <a:noFill/>
        </p:spPr>
        <p:txBody>
          <a:bodyPr wrap="square" rtlCol="0">
            <a:spAutoFit/>
          </a:bodyPr>
          <a:lstStyle/>
          <a:p>
            <a:r>
              <a:rPr lang="en-IN" b="1" dirty="0">
                <a:latin typeface="Bahnschrift SemiBold Condensed" panose="020B0502040204020203" pitchFamily="34" charset="0"/>
              </a:rPr>
              <a:t>Fig: Login using email id</a:t>
            </a:r>
          </a:p>
        </p:txBody>
      </p:sp>
      <p:sp>
        <p:nvSpPr>
          <p:cNvPr id="9" name="TextBox 8">
            <a:extLst>
              <a:ext uri="{FF2B5EF4-FFF2-40B4-BE49-F238E27FC236}">
                <a16:creationId xmlns:a16="http://schemas.microsoft.com/office/drawing/2014/main" id="{1B2E3044-DC88-497F-B94A-94E286D701D5}"/>
              </a:ext>
            </a:extLst>
          </p:cNvPr>
          <p:cNvSpPr txBox="1"/>
          <p:nvPr/>
        </p:nvSpPr>
        <p:spPr>
          <a:xfrm>
            <a:off x="7081161" y="5715771"/>
            <a:ext cx="2539478" cy="369332"/>
          </a:xfrm>
          <a:prstGeom prst="rect">
            <a:avLst/>
          </a:prstGeom>
          <a:noFill/>
        </p:spPr>
        <p:txBody>
          <a:bodyPr wrap="none" rtlCol="0">
            <a:spAutoFit/>
          </a:bodyPr>
          <a:lstStyle/>
          <a:p>
            <a:r>
              <a:rPr lang="en-IN" dirty="0">
                <a:latin typeface="Bahnschrift SemiBold Condensed" panose="020B0502040204020203" pitchFamily="34" charset="0"/>
              </a:rPr>
              <a:t>Fig: control screen for devices </a:t>
            </a:r>
          </a:p>
        </p:txBody>
      </p:sp>
    </p:spTree>
    <p:extLst>
      <p:ext uri="{BB962C8B-B14F-4D97-AF65-F5344CB8AC3E}">
        <p14:creationId xmlns:p14="http://schemas.microsoft.com/office/powerpoint/2010/main" val="14182289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pic>
        <p:nvPicPr>
          <p:cNvPr id="156" name="Google Shape;156;p21" descr="Mobile Transparent File | PNG All"/>
          <p:cNvPicPr preferRelativeResize="0"/>
          <p:nvPr/>
        </p:nvPicPr>
        <p:blipFill rotWithShape="1">
          <a:blip r:embed="rId3">
            <a:alphaModFix/>
          </a:blip>
          <a:srcRect/>
          <a:stretch/>
        </p:blipFill>
        <p:spPr>
          <a:xfrm>
            <a:off x="998981" y="3630331"/>
            <a:ext cx="2336799" cy="1752599"/>
          </a:xfrm>
          <a:prstGeom prst="rect">
            <a:avLst/>
          </a:prstGeom>
          <a:noFill/>
          <a:ln>
            <a:noFill/>
          </a:ln>
        </p:spPr>
      </p:pic>
      <p:sp>
        <p:nvSpPr>
          <p:cNvPr id="157" name="Google Shape;157;p21"/>
          <p:cNvSpPr txBox="1">
            <a:spLocks noGrp="1"/>
          </p:cNvSpPr>
          <p:nvPr>
            <p:ph type="title"/>
          </p:nvPr>
        </p:nvSpPr>
        <p:spPr>
          <a:xfrm>
            <a:off x="1157739" y="941376"/>
            <a:ext cx="2994383" cy="765295"/>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4000"/>
              <a:buFont typeface="Corbel"/>
              <a:buNone/>
            </a:pPr>
            <a:r>
              <a:rPr lang="en-IN" sz="4000" b="1" dirty="0">
                <a:latin typeface="Bahnschrift SemiBold Condensed" panose="020B0502040204020203" pitchFamily="34" charset="0"/>
              </a:rPr>
              <a:t>Circuit Diagram:</a:t>
            </a:r>
            <a:endParaRPr sz="4000" dirty="0">
              <a:latin typeface="Bahnschrift SemiBold Condensed" panose="020B0502040204020203" pitchFamily="34" charset="0"/>
            </a:endParaRPr>
          </a:p>
        </p:txBody>
      </p:sp>
      <p:pic>
        <p:nvPicPr>
          <p:cNvPr id="159" name="Google Shape;159;p21" descr="Download Free png 15 Internet png for free download on ..."/>
          <p:cNvPicPr preferRelativeResize="0"/>
          <p:nvPr/>
        </p:nvPicPr>
        <p:blipFill rotWithShape="1">
          <a:blip r:embed="rId4">
            <a:alphaModFix/>
          </a:blip>
          <a:srcRect/>
          <a:stretch/>
        </p:blipFill>
        <p:spPr>
          <a:xfrm>
            <a:off x="5194619" y="1725219"/>
            <a:ext cx="1205948" cy="1205948"/>
          </a:xfrm>
          <a:prstGeom prst="rect">
            <a:avLst/>
          </a:prstGeom>
          <a:noFill/>
          <a:ln>
            <a:noFill/>
          </a:ln>
        </p:spPr>
      </p:pic>
      <p:pic>
        <p:nvPicPr>
          <p:cNvPr id="160" name="Google Shape;160;p21" descr="Router flat icon with signal - Transparent PNG &amp; SVG vector file"/>
          <p:cNvPicPr preferRelativeResize="0"/>
          <p:nvPr/>
        </p:nvPicPr>
        <p:blipFill rotWithShape="1">
          <a:blip r:embed="rId5">
            <a:alphaModFix/>
          </a:blip>
          <a:srcRect/>
          <a:stretch/>
        </p:blipFill>
        <p:spPr>
          <a:xfrm>
            <a:off x="9171160" y="4935911"/>
            <a:ext cx="932591" cy="861689"/>
          </a:xfrm>
          <a:prstGeom prst="rect">
            <a:avLst/>
          </a:prstGeom>
          <a:noFill/>
          <a:ln>
            <a:noFill/>
          </a:ln>
        </p:spPr>
      </p:pic>
      <p:grpSp>
        <p:nvGrpSpPr>
          <p:cNvPr id="161" name="Google Shape;161;p21"/>
          <p:cNvGrpSpPr/>
          <p:nvPr/>
        </p:nvGrpSpPr>
        <p:grpSpPr>
          <a:xfrm>
            <a:off x="7704875" y="3690290"/>
            <a:ext cx="1395847" cy="860731"/>
            <a:chOff x="7421865" y="2812775"/>
            <a:chExt cx="1721352" cy="1145095"/>
          </a:xfrm>
        </p:grpSpPr>
        <p:pic>
          <p:nvPicPr>
            <p:cNvPr id="162" name="Google Shape;162;p21" descr="Laptops PNG images, notebook PNG image, laptop"/>
            <p:cNvPicPr preferRelativeResize="0"/>
            <p:nvPr/>
          </p:nvPicPr>
          <p:blipFill rotWithShape="1">
            <a:blip r:embed="rId6">
              <a:alphaModFix/>
            </a:blip>
            <a:srcRect/>
            <a:stretch/>
          </p:blipFill>
          <p:spPr>
            <a:xfrm>
              <a:off x="7421865" y="2812775"/>
              <a:ext cx="1721352" cy="1145095"/>
            </a:xfrm>
            <a:prstGeom prst="rect">
              <a:avLst/>
            </a:prstGeom>
            <a:noFill/>
            <a:ln>
              <a:noFill/>
            </a:ln>
          </p:spPr>
        </p:pic>
        <p:pic>
          <p:nvPicPr>
            <p:cNvPr id="163" name="Google Shape;163;p21"/>
            <p:cNvPicPr preferRelativeResize="0"/>
            <p:nvPr/>
          </p:nvPicPr>
          <p:blipFill rotWithShape="1">
            <a:blip r:embed="rId7">
              <a:alphaModFix/>
            </a:blip>
            <a:srcRect/>
            <a:stretch/>
          </p:blipFill>
          <p:spPr>
            <a:xfrm>
              <a:off x="7940120" y="2944631"/>
              <a:ext cx="634037" cy="634037"/>
            </a:xfrm>
            <a:prstGeom prst="rect">
              <a:avLst/>
            </a:prstGeom>
            <a:noFill/>
            <a:ln>
              <a:noFill/>
            </a:ln>
          </p:spPr>
        </p:pic>
      </p:grpSp>
      <p:pic>
        <p:nvPicPr>
          <p:cNvPr id="164" name="Google Shape;164;p21" descr="ZOOOK | ZOOOK"/>
          <p:cNvPicPr preferRelativeResize="0"/>
          <p:nvPr/>
        </p:nvPicPr>
        <p:blipFill rotWithShape="1">
          <a:blip r:embed="rId8">
            <a:alphaModFix/>
          </a:blip>
          <a:srcRect/>
          <a:stretch/>
        </p:blipFill>
        <p:spPr>
          <a:xfrm rot="10800000">
            <a:off x="9900915" y="3582235"/>
            <a:ext cx="1170555" cy="1170555"/>
          </a:xfrm>
          <a:prstGeom prst="rect">
            <a:avLst/>
          </a:prstGeom>
          <a:noFill/>
          <a:ln>
            <a:noFill/>
          </a:ln>
        </p:spPr>
      </p:pic>
      <p:pic>
        <p:nvPicPr>
          <p:cNvPr id="165" name="Google Shape;165;p21"/>
          <p:cNvPicPr preferRelativeResize="0"/>
          <p:nvPr/>
        </p:nvPicPr>
        <p:blipFill rotWithShape="1">
          <a:blip r:embed="rId9">
            <a:alphaModFix/>
          </a:blip>
          <a:srcRect/>
          <a:stretch/>
        </p:blipFill>
        <p:spPr>
          <a:xfrm>
            <a:off x="8583375" y="3522040"/>
            <a:ext cx="467236" cy="467236"/>
          </a:xfrm>
          <a:prstGeom prst="rect">
            <a:avLst/>
          </a:prstGeom>
          <a:noFill/>
          <a:ln>
            <a:noFill/>
          </a:ln>
        </p:spPr>
      </p:pic>
      <p:sp>
        <p:nvSpPr>
          <p:cNvPr id="166" name="Google Shape;166;p21"/>
          <p:cNvSpPr/>
          <p:nvPr/>
        </p:nvSpPr>
        <p:spPr>
          <a:xfrm>
            <a:off x="7430469" y="3348199"/>
            <a:ext cx="3934218" cy="2939461"/>
          </a:xfrm>
          <a:prstGeom prst="snip1Rect">
            <a:avLst>
              <a:gd name="adj" fmla="val 16667"/>
            </a:avLst>
          </a:prstGeom>
          <a:noFill/>
          <a:ln w="952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accent1"/>
              </a:solidFill>
              <a:latin typeface="Corbel"/>
              <a:ea typeface="Corbel"/>
              <a:cs typeface="Corbel"/>
              <a:sym typeface="Corbel"/>
            </a:endParaRPr>
          </a:p>
        </p:txBody>
      </p:sp>
      <p:sp>
        <p:nvSpPr>
          <p:cNvPr id="167" name="Google Shape;167;p21"/>
          <p:cNvSpPr/>
          <p:nvPr/>
        </p:nvSpPr>
        <p:spPr>
          <a:xfrm rot="19226668">
            <a:off x="2983938" y="3031540"/>
            <a:ext cx="1866389" cy="392260"/>
          </a:xfrm>
          <a:prstGeom prst="leftRightArrow">
            <a:avLst>
              <a:gd name="adj1" fmla="val 50000"/>
              <a:gd name="adj2" fmla="val 50000"/>
            </a:avLst>
          </a:prstGeom>
          <a:solidFill>
            <a:schemeClr val="accent1"/>
          </a:solidFill>
          <a:ln w="15875" cap="rnd" cmpd="sng">
            <a:solidFill>
              <a:srgbClr val="237DAC"/>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orbel"/>
              <a:ea typeface="Corbel"/>
              <a:cs typeface="Corbel"/>
              <a:sym typeface="Corbel"/>
            </a:endParaRPr>
          </a:p>
        </p:txBody>
      </p:sp>
      <p:sp>
        <p:nvSpPr>
          <p:cNvPr id="168" name="Google Shape;168;p21"/>
          <p:cNvSpPr/>
          <p:nvPr/>
        </p:nvSpPr>
        <p:spPr>
          <a:xfrm rot="2120901">
            <a:off x="6793816" y="2537782"/>
            <a:ext cx="1773600" cy="334800"/>
          </a:xfrm>
          <a:prstGeom prst="leftRightArrow">
            <a:avLst>
              <a:gd name="adj1" fmla="val 50000"/>
              <a:gd name="adj2" fmla="val 50000"/>
            </a:avLst>
          </a:prstGeom>
          <a:solidFill>
            <a:schemeClr val="accent1"/>
          </a:solidFill>
          <a:ln w="15875" cap="rnd" cmpd="sng">
            <a:solidFill>
              <a:srgbClr val="237DAC"/>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orbel"/>
              <a:ea typeface="Corbel"/>
              <a:cs typeface="Corbel"/>
              <a:sym typeface="Corbel"/>
            </a:endParaRPr>
          </a:p>
        </p:txBody>
      </p:sp>
      <p:sp>
        <p:nvSpPr>
          <p:cNvPr id="169" name="Google Shape;169;p21"/>
          <p:cNvSpPr txBox="1"/>
          <p:nvPr/>
        </p:nvSpPr>
        <p:spPr>
          <a:xfrm>
            <a:off x="1157739" y="5382930"/>
            <a:ext cx="22260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b="1" i="0" u="none" strike="noStrike" cap="none" dirty="0">
                <a:solidFill>
                  <a:schemeClr val="dk1"/>
                </a:solidFill>
                <a:latin typeface="Corbel"/>
                <a:ea typeface="Corbel"/>
                <a:cs typeface="Corbel"/>
                <a:sym typeface="Corbel"/>
              </a:rPr>
              <a:t>Android Application</a:t>
            </a:r>
            <a:endParaRPr b="1" dirty="0"/>
          </a:p>
        </p:txBody>
      </p:sp>
      <p:sp>
        <p:nvSpPr>
          <p:cNvPr id="170" name="Google Shape;170;p21"/>
          <p:cNvSpPr txBox="1"/>
          <p:nvPr/>
        </p:nvSpPr>
        <p:spPr>
          <a:xfrm>
            <a:off x="4871393" y="2841498"/>
            <a:ext cx="22260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b="1" dirty="0">
                <a:solidFill>
                  <a:schemeClr val="dk1"/>
                </a:solidFill>
                <a:latin typeface="Corbel"/>
                <a:ea typeface="Corbel"/>
                <a:cs typeface="Corbel"/>
                <a:sym typeface="Corbel"/>
              </a:rPr>
              <a:t>Internet (Firebase)</a:t>
            </a:r>
            <a:endParaRPr b="1" dirty="0"/>
          </a:p>
        </p:txBody>
      </p:sp>
      <p:sp>
        <p:nvSpPr>
          <p:cNvPr id="171" name="Google Shape;171;p21"/>
          <p:cNvSpPr txBox="1"/>
          <p:nvPr/>
        </p:nvSpPr>
        <p:spPr>
          <a:xfrm>
            <a:off x="7484933" y="4670671"/>
            <a:ext cx="1930347" cy="33851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600" b="1" dirty="0">
                <a:solidFill>
                  <a:schemeClr val="dk1"/>
                </a:solidFill>
                <a:latin typeface="Corbel"/>
                <a:ea typeface="Corbel"/>
                <a:cs typeface="Corbel"/>
                <a:sym typeface="Corbel"/>
              </a:rPr>
              <a:t>System with Wi-Fi</a:t>
            </a:r>
            <a:endParaRPr b="1" dirty="0"/>
          </a:p>
        </p:txBody>
      </p:sp>
      <p:sp>
        <p:nvSpPr>
          <p:cNvPr id="172" name="Google Shape;172;p21"/>
          <p:cNvSpPr txBox="1"/>
          <p:nvPr/>
        </p:nvSpPr>
        <p:spPr>
          <a:xfrm>
            <a:off x="9696375" y="4657672"/>
            <a:ext cx="1763700" cy="3387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600" b="1" dirty="0">
                <a:solidFill>
                  <a:schemeClr val="dk1"/>
                </a:solidFill>
                <a:latin typeface="Corbel"/>
                <a:ea typeface="Corbel"/>
                <a:cs typeface="Corbel"/>
                <a:sym typeface="Corbel"/>
              </a:rPr>
              <a:t>Device with Wi-Fi</a:t>
            </a:r>
            <a:endParaRPr b="1" dirty="0"/>
          </a:p>
        </p:txBody>
      </p:sp>
      <p:sp>
        <p:nvSpPr>
          <p:cNvPr id="173" name="Google Shape;173;p21"/>
          <p:cNvSpPr txBox="1"/>
          <p:nvPr/>
        </p:nvSpPr>
        <p:spPr>
          <a:xfrm>
            <a:off x="8278275" y="5989566"/>
            <a:ext cx="2836200" cy="3387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600" b="1" dirty="0">
                <a:solidFill>
                  <a:schemeClr val="dk1"/>
                </a:solidFill>
                <a:latin typeface="Corbel"/>
                <a:ea typeface="Corbel"/>
                <a:cs typeface="Corbel"/>
                <a:sym typeface="Corbel"/>
              </a:rPr>
              <a:t>Hotspot/Router with Internet</a:t>
            </a:r>
            <a:endParaRPr b="1" dirty="0"/>
          </a:p>
        </p:txBody>
      </p:sp>
      <p:sp>
        <p:nvSpPr>
          <p:cNvPr id="174" name="Google Shape;174;p21"/>
          <p:cNvSpPr txBox="1"/>
          <p:nvPr/>
        </p:nvSpPr>
        <p:spPr>
          <a:xfrm>
            <a:off x="8583375" y="6328266"/>
            <a:ext cx="2226000" cy="3693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1800" b="1" dirty="0">
                <a:solidFill>
                  <a:schemeClr val="dk1"/>
                </a:solidFill>
                <a:latin typeface="Corbel"/>
                <a:ea typeface="Corbel"/>
                <a:cs typeface="Corbel"/>
                <a:sym typeface="Corbel"/>
              </a:rPr>
              <a:t>Home System</a:t>
            </a:r>
            <a:endParaRPr b="1" dirty="0"/>
          </a:p>
        </p:txBody>
      </p:sp>
      <p:pic>
        <p:nvPicPr>
          <p:cNvPr id="175" name="Google Shape;175;p21"/>
          <p:cNvPicPr preferRelativeResize="0"/>
          <p:nvPr/>
        </p:nvPicPr>
        <p:blipFill rotWithShape="1">
          <a:blip r:embed="rId10">
            <a:alphaModFix/>
          </a:blip>
          <a:srcRect/>
          <a:stretch/>
        </p:blipFill>
        <p:spPr>
          <a:xfrm>
            <a:off x="10774327" y="340306"/>
            <a:ext cx="1126787" cy="1037468"/>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26"/>
          <p:cNvSpPr txBox="1">
            <a:spLocks noGrp="1"/>
          </p:cNvSpPr>
          <p:nvPr>
            <p:ph type="title"/>
          </p:nvPr>
        </p:nvSpPr>
        <p:spPr>
          <a:xfrm>
            <a:off x="1204391" y="970383"/>
            <a:ext cx="2434547" cy="725192"/>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4000"/>
              <a:buFont typeface="Corbel"/>
              <a:buNone/>
            </a:pPr>
            <a:r>
              <a:rPr lang="en-IN" sz="4000" b="1" dirty="0">
                <a:latin typeface="Bahnschrift SemiBold Condensed" panose="020B0502040204020203" pitchFamily="34" charset="0"/>
              </a:rPr>
              <a:t>Applications:</a:t>
            </a:r>
            <a:endParaRPr sz="4000" dirty="0">
              <a:latin typeface="Bahnschrift SemiBold Condensed" panose="020B0502040204020203" pitchFamily="34" charset="0"/>
            </a:endParaRPr>
          </a:p>
        </p:txBody>
      </p:sp>
      <p:pic>
        <p:nvPicPr>
          <p:cNvPr id="217" name="Google Shape;217;p26" descr="Download Social Strategy Computer Business Icons Free HQ Image HQ ..."/>
          <p:cNvPicPr preferRelativeResize="0"/>
          <p:nvPr/>
        </p:nvPicPr>
        <p:blipFill rotWithShape="1">
          <a:blip r:embed="rId3">
            <a:alphaModFix/>
          </a:blip>
          <a:srcRect/>
          <a:stretch/>
        </p:blipFill>
        <p:spPr>
          <a:xfrm>
            <a:off x="10707690" y="150267"/>
            <a:ext cx="888032" cy="892165"/>
          </a:xfrm>
          <a:prstGeom prst="rect">
            <a:avLst/>
          </a:prstGeom>
          <a:noFill/>
          <a:ln>
            <a:noFill/>
          </a:ln>
        </p:spPr>
      </p:pic>
      <p:sp>
        <p:nvSpPr>
          <p:cNvPr id="5" name="TextBox 4">
            <a:extLst>
              <a:ext uri="{FF2B5EF4-FFF2-40B4-BE49-F238E27FC236}">
                <a16:creationId xmlns:a16="http://schemas.microsoft.com/office/drawing/2014/main" id="{3616A0D2-D36F-4D99-9391-0012A4A46F4B}"/>
              </a:ext>
            </a:extLst>
          </p:cNvPr>
          <p:cNvSpPr txBox="1"/>
          <p:nvPr/>
        </p:nvSpPr>
        <p:spPr>
          <a:xfrm>
            <a:off x="1109158" y="1332979"/>
            <a:ext cx="10106237" cy="4324261"/>
          </a:xfrm>
          <a:prstGeom prst="rect">
            <a:avLst/>
          </a:prstGeom>
          <a:noFill/>
        </p:spPr>
        <p:txBody>
          <a:bodyPr wrap="square" rtlCol="0">
            <a:spAutoFit/>
          </a:bodyPr>
          <a:lstStyle/>
          <a:p>
            <a:pPr algn="just"/>
            <a:r>
              <a:rPr lang="en-US" sz="2200" b="1" dirty="0">
                <a:effectLst/>
                <a:latin typeface="Bahnschrift Condensed" panose="020B0502040204020203" pitchFamily="34" charset="0"/>
                <a:ea typeface="Times New Roman" panose="02020603050405020304" pitchFamily="18" charset="0"/>
              </a:rPr>
              <a:t> </a:t>
            </a:r>
            <a:endParaRPr lang="en-IN" sz="2200" dirty="0">
              <a:effectLst/>
              <a:latin typeface="Bahnschrift Condensed" panose="020B0502040204020203" pitchFamily="34" charset="0"/>
              <a:ea typeface="Times New Roman" panose="02020603050405020304" pitchFamily="18" charset="0"/>
            </a:endParaRPr>
          </a:p>
          <a:p>
            <a:pPr marL="342900" indent="-342900" algn="just">
              <a:lnSpc>
                <a:spcPct val="150000"/>
              </a:lnSpc>
              <a:buFont typeface="Arial" panose="020B0604020202020204" pitchFamily="34" charset="0"/>
              <a:buChar char="•"/>
            </a:pPr>
            <a:r>
              <a:rPr lang="en-US" sz="2200" dirty="0">
                <a:effectLst/>
                <a:latin typeface="Bahnschrift Condensed" panose="020B0502040204020203" pitchFamily="34" charset="0"/>
                <a:ea typeface="Times New Roman" panose="02020603050405020304" pitchFamily="18" charset="0"/>
              </a:rPr>
              <a:t>System can be available in very less cost to rural area peoples and schools.</a:t>
            </a:r>
          </a:p>
          <a:p>
            <a:pPr marL="342900" indent="-342900" algn="just">
              <a:lnSpc>
                <a:spcPct val="150000"/>
              </a:lnSpc>
              <a:buFont typeface="Arial" panose="020B0604020202020204" pitchFamily="34" charset="0"/>
              <a:buChar char="•"/>
            </a:pPr>
            <a:r>
              <a:rPr lang="en-US" sz="2200" dirty="0">
                <a:latin typeface="Bahnschrift Condensed" panose="020B0502040204020203" pitchFamily="34" charset="0"/>
                <a:ea typeface="Times New Roman" panose="02020603050405020304" pitchFamily="18" charset="0"/>
              </a:rPr>
              <a:t>R</a:t>
            </a:r>
            <a:r>
              <a:rPr lang="en-US" sz="2200" dirty="0">
                <a:effectLst/>
                <a:latin typeface="Bahnschrift Condensed" panose="020B0502040204020203" pitchFamily="34" charset="0"/>
                <a:ea typeface="Times New Roman" panose="02020603050405020304" pitchFamily="18" charset="0"/>
              </a:rPr>
              <a:t>educing more complexity of things and easily available to people.  </a:t>
            </a:r>
          </a:p>
          <a:p>
            <a:pPr marL="342900" indent="-342900" algn="just">
              <a:lnSpc>
                <a:spcPct val="150000"/>
              </a:lnSpc>
              <a:buFont typeface="Arial" panose="020B0604020202020204" pitchFamily="34" charset="0"/>
              <a:buChar char="•"/>
            </a:pPr>
            <a:r>
              <a:rPr lang="en-US" sz="2200" dirty="0">
                <a:latin typeface="Bahnschrift Condensed" panose="020B0502040204020203" pitchFamily="34" charset="0"/>
                <a:ea typeface="Times New Roman" panose="02020603050405020304" pitchFamily="18" charset="0"/>
              </a:rPr>
              <a:t>I</a:t>
            </a:r>
            <a:r>
              <a:rPr lang="en-US" sz="2200" dirty="0">
                <a:effectLst/>
                <a:latin typeface="Bahnschrift Condensed" panose="020B0502040204020203" pitchFamily="34" charset="0"/>
                <a:ea typeface="Times New Roman" panose="02020603050405020304" pitchFamily="18" charset="0"/>
              </a:rPr>
              <a:t>ncreasing security of the system. </a:t>
            </a:r>
          </a:p>
          <a:p>
            <a:pPr marL="342900" indent="-342900" algn="just">
              <a:lnSpc>
                <a:spcPct val="150000"/>
              </a:lnSpc>
              <a:buFont typeface="Arial" panose="020B0604020202020204" pitchFamily="34" charset="0"/>
              <a:buChar char="•"/>
            </a:pPr>
            <a:r>
              <a:rPr lang="en-US" sz="2200" dirty="0">
                <a:effectLst/>
                <a:latin typeface="Bahnschrift Condensed" panose="020B0502040204020203" pitchFamily="34" charset="0"/>
                <a:ea typeface="Times New Roman" panose="02020603050405020304" pitchFamily="18" charset="0"/>
              </a:rPr>
              <a:t>It can be expanded for energy monitoring, or weather stations. </a:t>
            </a:r>
          </a:p>
          <a:p>
            <a:pPr marL="342900" indent="-342900" algn="just">
              <a:lnSpc>
                <a:spcPct val="150000"/>
              </a:lnSpc>
              <a:buFont typeface="Arial" panose="020B0604020202020204" pitchFamily="34" charset="0"/>
              <a:buChar char="•"/>
            </a:pPr>
            <a:r>
              <a:rPr lang="en-US" sz="2200" dirty="0">
                <a:effectLst/>
                <a:latin typeface="Bahnschrift Condensed" panose="020B0502040204020203" pitchFamily="34" charset="0"/>
                <a:ea typeface="Times New Roman" panose="02020603050405020304" pitchFamily="18" charset="0"/>
              </a:rPr>
              <a:t>This kind of a system with respective changes can be implemented in the hospitals for disable people or in industries where human invasion is impossible or dangerous, and it can also be implemented for environmental monitoring.	</a:t>
            </a:r>
            <a:endParaRPr lang="en-IN" sz="2200" dirty="0">
              <a:effectLst/>
              <a:latin typeface="Bahnschrift Condensed" panose="020B0502040204020203" pitchFamily="34" charset="0"/>
              <a:ea typeface="Times New Roman" panose="02020603050405020304" pitchFamily="18" charset="0"/>
            </a:endParaRPr>
          </a:p>
          <a:p>
            <a:endParaRPr lang="en-IN" sz="2200" dirty="0">
              <a:latin typeface="Bahnschrift Condensed" panose="020B0502040204020203"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E4B5C56-2C83-495C-9C11-FDFA8123B4F4}"/>
              </a:ext>
            </a:extLst>
          </p:cNvPr>
          <p:cNvSpPr txBox="1"/>
          <p:nvPr/>
        </p:nvSpPr>
        <p:spPr>
          <a:xfrm>
            <a:off x="6186197" y="2520925"/>
            <a:ext cx="5486400" cy="1200329"/>
          </a:xfrm>
          <a:prstGeom prst="rect">
            <a:avLst/>
          </a:prstGeom>
          <a:noFill/>
        </p:spPr>
        <p:txBody>
          <a:bodyPr wrap="square" rtlCol="0">
            <a:spAutoFit/>
          </a:bodyPr>
          <a:lstStyle/>
          <a:p>
            <a:r>
              <a:rPr lang="en-IN" sz="7200" dirty="0">
                <a:solidFill>
                  <a:schemeClr val="accent1"/>
                </a:solidFill>
                <a:effectLst>
                  <a:outerShdw blurRad="38100" dist="38100" dir="2700000" algn="tl">
                    <a:srgbClr val="000000">
                      <a:alpha val="43137"/>
                    </a:srgbClr>
                  </a:outerShdw>
                </a:effectLst>
                <a:latin typeface="Bahnschrift SemiBold Condensed" panose="020B0502040204020203" pitchFamily="34" charset="0"/>
              </a:rPr>
              <a:t>Thank</a:t>
            </a:r>
            <a:r>
              <a:rPr lang="en-IN" sz="7200" b="1" dirty="0">
                <a:solidFill>
                  <a:schemeClr val="accent1"/>
                </a:solidFill>
                <a:effectLst>
                  <a:outerShdw blurRad="38100" dist="38100" dir="2700000" algn="tl">
                    <a:srgbClr val="000000">
                      <a:alpha val="43137"/>
                    </a:srgbClr>
                  </a:outerShdw>
                </a:effectLst>
                <a:latin typeface="Bahnschrift SemiBold Condensed" panose="020B0502040204020203" pitchFamily="34" charset="0"/>
              </a:rPr>
              <a:t> You!!!</a:t>
            </a:r>
          </a:p>
        </p:txBody>
      </p:sp>
    </p:spTree>
    <p:extLst>
      <p:ext uri="{BB962C8B-B14F-4D97-AF65-F5344CB8AC3E}">
        <p14:creationId xmlns:p14="http://schemas.microsoft.com/office/powerpoint/2010/main" val="42177777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4606BE6-6473-4728-8565-2EA9A5F6332E}"/>
              </a:ext>
            </a:extLst>
          </p:cNvPr>
          <p:cNvSpPr txBox="1"/>
          <p:nvPr/>
        </p:nvSpPr>
        <p:spPr>
          <a:xfrm>
            <a:off x="1194318" y="998376"/>
            <a:ext cx="5523722" cy="3416320"/>
          </a:xfrm>
          <a:prstGeom prst="rect">
            <a:avLst/>
          </a:prstGeom>
          <a:noFill/>
        </p:spPr>
        <p:txBody>
          <a:bodyPr wrap="square" rtlCol="0">
            <a:spAutoFit/>
          </a:bodyPr>
          <a:lstStyle/>
          <a:p>
            <a:r>
              <a:rPr lang="en-IN" sz="4000" dirty="0">
                <a:latin typeface="Bahnschrift SemiBold Condensed" panose="020B0502040204020203" pitchFamily="34" charset="0"/>
              </a:rPr>
              <a:t>Contents:</a:t>
            </a:r>
          </a:p>
          <a:p>
            <a:endParaRPr lang="en-IN" sz="2000" dirty="0"/>
          </a:p>
          <a:p>
            <a:endParaRPr lang="en-IN" dirty="0">
              <a:latin typeface="Bahnschrift Condensed" panose="020B0502040204020203" pitchFamily="34" charset="0"/>
            </a:endParaRPr>
          </a:p>
          <a:p>
            <a:pPr marL="342900" indent="-342900">
              <a:buAutoNum type="arabicPeriod"/>
            </a:pPr>
            <a:r>
              <a:rPr lang="en-IN" sz="2400" dirty="0">
                <a:latin typeface="Bahnschrift Condensed" panose="020B0502040204020203" pitchFamily="34" charset="0"/>
              </a:rPr>
              <a:t>Introductions</a:t>
            </a:r>
          </a:p>
          <a:p>
            <a:pPr marL="342900" indent="-342900">
              <a:buAutoNum type="arabicPeriod"/>
            </a:pPr>
            <a:r>
              <a:rPr lang="en-IN" sz="2400">
                <a:latin typeface="Bahnschrift Condensed" panose="020B0502040204020203" pitchFamily="34" charset="0"/>
              </a:rPr>
              <a:t>Descriptive Study</a:t>
            </a:r>
            <a:endParaRPr lang="en-IN" sz="2400" dirty="0">
              <a:latin typeface="Bahnschrift Condensed" panose="020B0502040204020203" pitchFamily="34" charset="0"/>
            </a:endParaRPr>
          </a:p>
          <a:p>
            <a:pPr marL="342900" indent="-342900">
              <a:buAutoNum type="arabicPeriod"/>
            </a:pPr>
            <a:r>
              <a:rPr lang="en-IN" sz="2400" dirty="0">
                <a:latin typeface="Bahnschrift Condensed" panose="020B0502040204020203" pitchFamily="34" charset="0"/>
              </a:rPr>
              <a:t>Circuit Diagram</a:t>
            </a:r>
          </a:p>
          <a:p>
            <a:pPr marL="342900" indent="-342900">
              <a:buAutoNum type="arabicPeriod"/>
            </a:pPr>
            <a:r>
              <a:rPr lang="en-IN" sz="2400" dirty="0">
                <a:latin typeface="Bahnschrift Condensed" panose="020B0502040204020203" pitchFamily="34" charset="0"/>
              </a:rPr>
              <a:t>Detailed Work</a:t>
            </a:r>
          </a:p>
          <a:p>
            <a:pPr marL="342900" indent="-342900">
              <a:buAutoNum type="arabicPeriod"/>
            </a:pPr>
            <a:r>
              <a:rPr lang="en-IN" sz="2400" dirty="0">
                <a:latin typeface="Bahnschrift Condensed" panose="020B0502040204020203" pitchFamily="34" charset="0"/>
              </a:rPr>
              <a:t>Applications </a:t>
            </a:r>
          </a:p>
          <a:p>
            <a:pPr marL="342900" indent="-342900">
              <a:buAutoNum type="arabicPeriod"/>
            </a:pPr>
            <a:endParaRPr lang="en-IN" dirty="0"/>
          </a:p>
        </p:txBody>
      </p:sp>
      <p:pic>
        <p:nvPicPr>
          <p:cNvPr id="6" name="Picture 5">
            <a:extLst>
              <a:ext uri="{FF2B5EF4-FFF2-40B4-BE49-F238E27FC236}">
                <a16:creationId xmlns:a16="http://schemas.microsoft.com/office/drawing/2014/main" id="{E539F21E-8DEF-4E02-B073-8961E364DF5B}"/>
              </a:ext>
            </a:extLst>
          </p:cNvPr>
          <p:cNvPicPr>
            <a:picLocks noChangeAspect="1"/>
          </p:cNvPicPr>
          <p:nvPr/>
        </p:nvPicPr>
        <p:blipFill rotWithShape="1">
          <a:blip r:embed="rId2"/>
          <a:srcRect l="25416" r="27105"/>
          <a:stretch/>
        </p:blipFill>
        <p:spPr>
          <a:xfrm>
            <a:off x="10403887" y="475861"/>
            <a:ext cx="999677" cy="821093"/>
          </a:xfrm>
          <a:prstGeom prst="rect">
            <a:avLst/>
          </a:prstGeom>
        </p:spPr>
      </p:pic>
    </p:spTree>
    <p:extLst>
      <p:ext uri="{BB962C8B-B14F-4D97-AF65-F5344CB8AC3E}">
        <p14:creationId xmlns:p14="http://schemas.microsoft.com/office/powerpoint/2010/main" val="7230888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0"/>
          <p:cNvSpPr txBox="1">
            <a:spLocks noGrp="1"/>
          </p:cNvSpPr>
          <p:nvPr>
            <p:ph type="title"/>
          </p:nvPr>
        </p:nvSpPr>
        <p:spPr>
          <a:xfrm>
            <a:off x="1150394" y="975049"/>
            <a:ext cx="3815477" cy="706405"/>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4000"/>
              <a:buFont typeface="Corbel"/>
              <a:buNone/>
            </a:pPr>
            <a:r>
              <a:rPr lang="en-IN" sz="4000" b="1" dirty="0">
                <a:latin typeface="Bahnschrift SemiBold Condensed" panose="020B0502040204020203" pitchFamily="34" charset="0"/>
              </a:rPr>
              <a:t>Introduction</a:t>
            </a:r>
            <a:r>
              <a:rPr lang="en-IN" sz="4000" b="1" dirty="0">
                <a:latin typeface="Bahnschrift SemiBold SemiConden" panose="020B0502040204020203" pitchFamily="34" charset="0"/>
              </a:rPr>
              <a:t>:</a:t>
            </a:r>
            <a:endParaRPr sz="4000" dirty="0">
              <a:latin typeface="Bahnschrift SemiBold SemiConden" panose="020B0502040204020203" pitchFamily="34" charset="0"/>
            </a:endParaRPr>
          </a:p>
        </p:txBody>
      </p:sp>
      <p:sp>
        <p:nvSpPr>
          <p:cNvPr id="150" name="Google Shape;150;p20"/>
          <p:cNvSpPr txBox="1">
            <a:spLocks noGrp="1"/>
          </p:cNvSpPr>
          <p:nvPr>
            <p:ph idx="1"/>
          </p:nvPr>
        </p:nvSpPr>
        <p:spPr>
          <a:xfrm>
            <a:off x="1150394" y="1779425"/>
            <a:ext cx="10071900" cy="3865595"/>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2900"/>
              <a:buNone/>
            </a:pPr>
            <a:r>
              <a:rPr lang="en-IN" sz="2200" b="1" dirty="0">
                <a:solidFill>
                  <a:srgbClr val="000000"/>
                </a:solidFill>
                <a:latin typeface="Bahnschrift Condensed" panose="020B0502040204020203" pitchFamily="34" charset="0"/>
              </a:rPr>
              <a:t>Problem:</a:t>
            </a:r>
            <a:endParaRPr sz="2200" dirty="0">
              <a:latin typeface="Bahnschrift Condensed" panose="020B0502040204020203" pitchFamily="34" charset="0"/>
            </a:endParaRPr>
          </a:p>
          <a:p>
            <a:pPr marL="285750" lvl="0" indent="-285750" algn="l" rtl="0">
              <a:spcBef>
                <a:spcPts val="1000"/>
              </a:spcBef>
              <a:spcAft>
                <a:spcPts val="0"/>
              </a:spcAft>
              <a:buSzPts val="2900"/>
              <a:buChar char="•"/>
            </a:pPr>
            <a:r>
              <a:rPr lang="en-IN" sz="2200" dirty="0">
                <a:solidFill>
                  <a:srgbClr val="000000"/>
                </a:solidFill>
                <a:latin typeface="Bahnschrift Condensed" panose="020B0502040204020203" pitchFamily="34" charset="0"/>
              </a:rPr>
              <a:t>The increasing consumption of energy and population, there is an urgent need to conserve energy in every possible way. </a:t>
            </a:r>
            <a:endParaRPr sz="2200" dirty="0">
              <a:latin typeface="Bahnschrift Condensed" panose="020B0502040204020203" pitchFamily="34" charset="0"/>
            </a:endParaRPr>
          </a:p>
          <a:p>
            <a:pPr marL="285750" lvl="0" indent="-285750" algn="l" rtl="0">
              <a:spcBef>
                <a:spcPts val="1000"/>
              </a:spcBef>
              <a:spcAft>
                <a:spcPts val="0"/>
              </a:spcAft>
              <a:buSzPts val="2900"/>
              <a:buChar char="•"/>
            </a:pPr>
            <a:r>
              <a:rPr lang="en-IN" sz="2200" dirty="0">
                <a:solidFill>
                  <a:srgbClr val="000000"/>
                </a:solidFill>
                <a:latin typeface="Bahnschrift Condensed" panose="020B0502040204020203" pitchFamily="34" charset="0"/>
              </a:rPr>
              <a:t>The inability to access and control the electronics and electrical appliances remotely from any location is one of the major reasons for energy loss. </a:t>
            </a:r>
            <a:endParaRPr sz="2200" dirty="0">
              <a:latin typeface="Bahnschrift Condensed" panose="020B0502040204020203" pitchFamily="34" charset="0"/>
            </a:endParaRPr>
          </a:p>
          <a:p>
            <a:pPr marL="0" lvl="0" indent="0" algn="l" rtl="0">
              <a:spcBef>
                <a:spcPts val="1000"/>
              </a:spcBef>
              <a:spcAft>
                <a:spcPts val="0"/>
              </a:spcAft>
              <a:buSzPts val="2900"/>
              <a:buNone/>
            </a:pPr>
            <a:r>
              <a:rPr lang="en-IN" sz="2200" b="1" dirty="0">
                <a:solidFill>
                  <a:srgbClr val="000000"/>
                </a:solidFill>
                <a:latin typeface="Bahnschrift Condensed" panose="020B0502040204020203" pitchFamily="34" charset="0"/>
              </a:rPr>
              <a:t>Solution:</a:t>
            </a:r>
            <a:endParaRPr sz="2200" dirty="0">
              <a:solidFill>
                <a:srgbClr val="000000"/>
              </a:solidFill>
              <a:latin typeface="Bahnschrift Condensed" panose="020B0502040204020203" pitchFamily="34" charset="0"/>
            </a:endParaRPr>
          </a:p>
          <a:p>
            <a:pPr marL="285750" lvl="0" indent="-285750" algn="l" rtl="0">
              <a:spcBef>
                <a:spcPts val="1000"/>
              </a:spcBef>
              <a:spcAft>
                <a:spcPts val="0"/>
              </a:spcAft>
              <a:buSzPts val="2900"/>
              <a:buChar char="•"/>
            </a:pPr>
            <a:r>
              <a:rPr lang="en-IN" sz="2200" dirty="0">
                <a:solidFill>
                  <a:srgbClr val="000000"/>
                </a:solidFill>
                <a:latin typeface="Bahnschrift Condensed" panose="020B0502040204020203" pitchFamily="34" charset="0"/>
              </a:rPr>
              <a:t>A web or an android application can be used by the users to give instructions to these systems and control the appliances remotely. </a:t>
            </a:r>
            <a:endParaRPr sz="2200" dirty="0">
              <a:latin typeface="Bahnschrift Condensed" panose="020B0502040204020203" pitchFamily="34" charset="0"/>
            </a:endParaRPr>
          </a:p>
          <a:p>
            <a:pPr marL="285750" lvl="0" indent="-285750" algn="l" rtl="0">
              <a:spcBef>
                <a:spcPts val="1000"/>
              </a:spcBef>
              <a:spcAft>
                <a:spcPts val="0"/>
              </a:spcAft>
              <a:buSzPts val="2900"/>
              <a:buChar char="•"/>
            </a:pPr>
            <a:r>
              <a:rPr lang="en-IN" sz="2200" dirty="0">
                <a:solidFill>
                  <a:srgbClr val="000000"/>
                </a:solidFill>
                <a:latin typeface="Bahnschrift Condensed" panose="020B0502040204020203" pitchFamily="34" charset="0"/>
              </a:rPr>
              <a:t>This system can make use of communication methods such as Internet, Wi-Fi, Bluetooth.</a:t>
            </a:r>
            <a:endParaRPr sz="2200" dirty="0">
              <a:latin typeface="Bahnschrift Condensed" panose="020B0502040204020203" pitchFamily="34" charset="0"/>
            </a:endParaRPr>
          </a:p>
        </p:txBody>
      </p:sp>
      <p:pic>
        <p:nvPicPr>
          <p:cNvPr id="151" name="Google Shape;151;p20" descr="Green Energy PNG Free Download | PNG Mart"/>
          <p:cNvPicPr preferRelativeResize="0"/>
          <p:nvPr/>
        </p:nvPicPr>
        <p:blipFill rotWithShape="1">
          <a:blip r:embed="rId3">
            <a:alphaModFix/>
          </a:blip>
          <a:srcRect/>
          <a:stretch/>
        </p:blipFill>
        <p:spPr>
          <a:xfrm>
            <a:off x="10264333" y="0"/>
            <a:ext cx="1443523" cy="1443523"/>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2A596C1-8B25-4619-BABE-66DA47198896}"/>
              </a:ext>
            </a:extLst>
          </p:cNvPr>
          <p:cNvSpPr txBox="1"/>
          <p:nvPr/>
        </p:nvSpPr>
        <p:spPr>
          <a:xfrm>
            <a:off x="1184988" y="821714"/>
            <a:ext cx="3592285" cy="707886"/>
          </a:xfrm>
          <a:prstGeom prst="rect">
            <a:avLst/>
          </a:prstGeom>
          <a:noFill/>
        </p:spPr>
        <p:txBody>
          <a:bodyPr wrap="square" rtlCol="0">
            <a:spAutoFit/>
          </a:bodyPr>
          <a:lstStyle/>
          <a:p>
            <a:r>
              <a:rPr lang="en-IN" sz="4000" dirty="0">
                <a:latin typeface="Bahnschrift SemiBold Condensed" panose="020B0502040204020203" pitchFamily="34" charset="0"/>
              </a:rPr>
              <a:t>Descriptive Study:</a:t>
            </a:r>
          </a:p>
        </p:txBody>
      </p:sp>
      <p:sp>
        <p:nvSpPr>
          <p:cNvPr id="5" name="TextBox 4">
            <a:extLst>
              <a:ext uri="{FF2B5EF4-FFF2-40B4-BE49-F238E27FC236}">
                <a16:creationId xmlns:a16="http://schemas.microsoft.com/office/drawing/2014/main" id="{228B3E0B-1F85-4CCD-A9A6-8C07BE26D7F0}"/>
              </a:ext>
            </a:extLst>
          </p:cNvPr>
          <p:cNvSpPr txBox="1"/>
          <p:nvPr/>
        </p:nvSpPr>
        <p:spPr>
          <a:xfrm>
            <a:off x="1184988" y="1678417"/>
            <a:ext cx="10739534" cy="6430478"/>
          </a:xfrm>
          <a:prstGeom prst="rect">
            <a:avLst/>
          </a:prstGeom>
          <a:noFill/>
        </p:spPr>
        <p:txBody>
          <a:bodyPr wrap="square" rtlCol="0">
            <a:spAutoFit/>
          </a:bodyPr>
          <a:lstStyle/>
          <a:p>
            <a:r>
              <a:rPr lang="en-IN" sz="2200" dirty="0">
                <a:latin typeface="Bahnschrift Condensed" panose="020B0502040204020203" pitchFamily="34" charset="0"/>
              </a:rPr>
              <a:t>The project structure is as :</a:t>
            </a:r>
          </a:p>
          <a:p>
            <a:pPr marR="0" lvl="0" algn="l" rtl="0">
              <a:spcBef>
                <a:spcPts val="1000"/>
              </a:spcBef>
              <a:spcAft>
                <a:spcPts val="0"/>
              </a:spcAft>
              <a:buClr>
                <a:srgbClr val="1186C3"/>
              </a:buClr>
              <a:buSzPts val="2900"/>
            </a:pPr>
            <a:r>
              <a:rPr lang="en-IN" sz="2200" dirty="0">
                <a:latin typeface="Bahnschrift Condensed" panose="020B0502040204020203" pitchFamily="34" charset="0"/>
              </a:rPr>
              <a:t>1.Android Application : So, android applications is used for the control of the whole system . It is developed using Android Studio and connected with the firebase account. It has two login features to </a:t>
            </a:r>
            <a:r>
              <a:rPr lang="en-IN" sz="2200" dirty="0" err="1">
                <a:latin typeface="Bahnschrift Condensed" panose="020B0502040204020203" pitchFamily="34" charset="0"/>
              </a:rPr>
              <a:t>access.It</a:t>
            </a:r>
            <a:r>
              <a:rPr lang="en-IN" sz="2200" dirty="0">
                <a:latin typeface="Bahnschrift Condensed" panose="020B0502040204020203" pitchFamily="34" charset="0"/>
              </a:rPr>
              <a:t> consist</a:t>
            </a:r>
            <a:r>
              <a:rPr lang="en-US" sz="2200" cap="none" dirty="0">
                <a:solidFill>
                  <a:schemeClr val="dk1"/>
                </a:solidFill>
                <a:latin typeface="Bahnschrift Condensed" panose="020B0502040204020203" pitchFamily="34" charset="0"/>
                <a:ea typeface="Corbel"/>
                <a:cs typeface="Corbel"/>
                <a:sym typeface="Corbel"/>
              </a:rPr>
              <a:t> of login and buttons (i.e. BULB and FAN) to control devices connected</a:t>
            </a:r>
            <a:r>
              <a:rPr lang="en-US" sz="2200" dirty="0">
                <a:solidFill>
                  <a:schemeClr val="dk1"/>
                </a:solidFill>
                <a:latin typeface="Bahnschrift Condensed" panose="020B0502040204020203" pitchFamily="34" charset="0"/>
                <a:ea typeface="Corbel"/>
                <a:cs typeface="Corbel"/>
                <a:sym typeface="Corbel"/>
              </a:rPr>
              <a:t>. </a:t>
            </a:r>
            <a:r>
              <a:rPr lang="en-US" sz="2200" dirty="0" err="1">
                <a:solidFill>
                  <a:schemeClr val="dk1"/>
                </a:solidFill>
                <a:latin typeface="Bahnschrift Condensed" panose="020B0502040204020203" pitchFamily="34" charset="0"/>
                <a:ea typeface="Corbel"/>
                <a:cs typeface="Corbel"/>
                <a:sym typeface="Corbel"/>
              </a:rPr>
              <a:t>Colour</a:t>
            </a:r>
            <a:r>
              <a:rPr lang="en-US" sz="2200" dirty="0">
                <a:solidFill>
                  <a:schemeClr val="dk1"/>
                </a:solidFill>
                <a:latin typeface="Bahnschrift Condensed" panose="020B0502040204020203" pitchFamily="34" charset="0"/>
                <a:ea typeface="Corbel"/>
                <a:cs typeface="Corbel"/>
                <a:sym typeface="Corbel"/>
              </a:rPr>
              <a:t> are given to the buttons</a:t>
            </a:r>
            <a:r>
              <a:rPr lang="en-US" sz="2200" cap="none" dirty="0">
                <a:solidFill>
                  <a:schemeClr val="dk1"/>
                </a:solidFill>
                <a:latin typeface="Bahnschrift Condensed" panose="020B0502040204020203" pitchFamily="34" charset="0"/>
                <a:ea typeface="Corbel"/>
                <a:cs typeface="Corbel"/>
                <a:sym typeface="Corbel"/>
              </a:rPr>
              <a:t>(Green for ON, Red for OFF) which indicates the working of the devices whether it is ON or OFF .In further </a:t>
            </a:r>
            <a:r>
              <a:rPr lang="en-US" sz="2200" dirty="0">
                <a:solidFill>
                  <a:schemeClr val="dk1"/>
                </a:solidFill>
                <a:latin typeface="Bahnschrift Condensed" panose="020B0502040204020203" pitchFamily="34" charset="0"/>
                <a:ea typeface="Corbel"/>
                <a:cs typeface="Corbel"/>
                <a:sym typeface="Corbel"/>
              </a:rPr>
              <a:t>additional voice control is added in form of a mic button </a:t>
            </a:r>
            <a:r>
              <a:rPr lang="en-US" sz="2200" cap="none" dirty="0">
                <a:solidFill>
                  <a:schemeClr val="dk1"/>
                </a:solidFill>
                <a:latin typeface="Bahnschrift Condensed" panose="020B0502040204020203" pitchFamily="34" charset="0"/>
                <a:ea typeface="Corbel"/>
                <a:cs typeface="Corbel"/>
                <a:sym typeface="Corbel"/>
              </a:rPr>
              <a:t>for giving voice</a:t>
            </a:r>
            <a:r>
              <a:rPr lang="en-US" sz="2200" dirty="0">
                <a:solidFill>
                  <a:schemeClr val="dk1"/>
                </a:solidFill>
                <a:latin typeface="Bahnschrift Condensed" panose="020B0502040204020203" pitchFamily="34" charset="0"/>
                <a:ea typeface="Corbel"/>
                <a:cs typeface="Corbel"/>
                <a:sym typeface="Corbel"/>
              </a:rPr>
              <a:t> command using the Google Assistants of the android device.</a:t>
            </a:r>
          </a:p>
          <a:p>
            <a:pPr lvl="0" algn="l" rtl="0">
              <a:lnSpc>
                <a:spcPct val="120000"/>
              </a:lnSpc>
              <a:spcBef>
                <a:spcPts val="0"/>
              </a:spcBef>
              <a:spcAft>
                <a:spcPts val="0"/>
              </a:spcAft>
              <a:buSzPts val="2900"/>
            </a:pPr>
            <a:r>
              <a:rPr lang="en-IN" sz="2200" dirty="0">
                <a:latin typeface="Bahnschrift SemiBold Condensed" panose="020B0502040204020203" pitchFamily="34" charset="0"/>
              </a:rPr>
              <a:t>2. Python Shell : It is used for control and access .</a:t>
            </a:r>
            <a:r>
              <a:rPr lang="en-US" sz="2200" dirty="0">
                <a:latin typeface="Bahnschrift SemiBold Condensed" panose="020B0502040204020203" pitchFamily="34" charset="0"/>
              </a:rPr>
              <a:t>All devices and Node-MCU should be connected to same Wi-Fi Network. It’s helps in sending command to specific device through their IP Addresses in the network.</a:t>
            </a:r>
          </a:p>
          <a:p>
            <a:pPr>
              <a:lnSpc>
                <a:spcPct val="120000"/>
              </a:lnSpc>
            </a:pPr>
            <a:r>
              <a:rPr lang="en-IN" sz="2200" dirty="0">
                <a:solidFill>
                  <a:schemeClr val="tx1"/>
                </a:solidFill>
                <a:latin typeface="Bahnschrift SemiBold Condensed" panose="020B0502040204020203" pitchFamily="34" charset="0"/>
              </a:rPr>
              <a:t>3. Hardware : It is the setup of the </a:t>
            </a:r>
            <a:r>
              <a:rPr lang="en-IN" sz="2200" dirty="0" err="1">
                <a:solidFill>
                  <a:schemeClr val="tx1"/>
                </a:solidFill>
                <a:latin typeface="Bahnschrift SemiBold Condensed" panose="020B0502040204020203" pitchFamily="34" charset="0"/>
              </a:rPr>
              <a:t>NodeMCU</a:t>
            </a:r>
            <a:r>
              <a:rPr lang="en-IN" sz="2200" dirty="0">
                <a:solidFill>
                  <a:schemeClr val="tx1"/>
                </a:solidFill>
                <a:latin typeface="Bahnschrift SemiBold Condensed" panose="020B0502040204020203" pitchFamily="34" charset="0"/>
              </a:rPr>
              <a:t> and relay switch with device connected which needed to operated for demonstration using the android application (firebase). The </a:t>
            </a:r>
            <a:r>
              <a:rPr lang="en-IN" sz="2200" dirty="0" err="1">
                <a:solidFill>
                  <a:schemeClr val="tx1"/>
                </a:solidFill>
                <a:latin typeface="Bahnschrift SemiBold Condensed" panose="020B0502040204020203" pitchFamily="34" charset="0"/>
              </a:rPr>
              <a:t>ino</a:t>
            </a:r>
            <a:r>
              <a:rPr lang="en-IN" sz="2200" dirty="0">
                <a:solidFill>
                  <a:schemeClr val="tx1"/>
                </a:solidFill>
                <a:latin typeface="Bahnschrift SemiBold Condensed" panose="020B0502040204020203" pitchFamily="34" charset="0"/>
              </a:rPr>
              <a:t> code is </a:t>
            </a:r>
            <a:r>
              <a:rPr lang="en-IN" sz="2200" dirty="0" err="1">
                <a:solidFill>
                  <a:schemeClr val="tx1"/>
                </a:solidFill>
                <a:latin typeface="Bahnschrift SemiBold Condensed" panose="020B0502040204020203" pitchFamily="34" charset="0"/>
              </a:rPr>
              <a:t>runned</a:t>
            </a:r>
            <a:r>
              <a:rPr lang="en-IN" sz="2200" dirty="0">
                <a:solidFill>
                  <a:schemeClr val="tx1"/>
                </a:solidFill>
                <a:latin typeface="Bahnschrift SemiBold Condensed" panose="020B0502040204020203" pitchFamily="34" charset="0"/>
              </a:rPr>
              <a:t> on Arduino ide for IP address of </a:t>
            </a:r>
            <a:r>
              <a:rPr lang="en-IN" sz="2200" dirty="0" err="1">
                <a:solidFill>
                  <a:schemeClr val="tx1"/>
                </a:solidFill>
                <a:latin typeface="Bahnschrift SemiBold Condensed" panose="020B0502040204020203" pitchFamily="34" charset="0"/>
              </a:rPr>
              <a:t>NodeMCU</a:t>
            </a:r>
            <a:r>
              <a:rPr lang="en-IN" sz="2200" dirty="0">
                <a:solidFill>
                  <a:schemeClr val="tx1"/>
                </a:solidFill>
                <a:latin typeface="Bahnschrift SemiBold Condensed" panose="020B0502040204020203" pitchFamily="34" charset="0"/>
              </a:rPr>
              <a:t>.</a:t>
            </a:r>
          </a:p>
          <a:p>
            <a:pPr>
              <a:lnSpc>
                <a:spcPct val="120000"/>
              </a:lnSpc>
            </a:pPr>
            <a:endParaRPr lang="en-IN" sz="2200" dirty="0">
              <a:solidFill>
                <a:schemeClr val="tx1"/>
              </a:solidFill>
              <a:latin typeface="Bahnschrift SemiBold Condensed" panose="020B0502040204020203" pitchFamily="34" charset="0"/>
            </a:endParaRPr>
          </a:p>
          <a:p>
            <a:pPr>
              <a:lnSpc>
                <a:spcPct val="120000"/>
              </a:lnSpc>
            </a:pPr>
            <a:r>
              <a:rPr lang="en-IN" sz="2200" u="sng" dirty="0">
                <a:solidFill>
                  <a:schemeClr val="tx1"/>
                </a:solidFill>
                <a:latin typeface="Bahnschrift SemiBold Condensed" panose="020B0502040204020203" pitchFamily="34" charset="0"/>
              </a:rPr>
              <a:t>NOTE</a:t>
            </a:r>
            <a:r>
              <a:rPr lang="en-IN" sz="2200" dirty="0">
                <a:solidFill>
                  <a:schemeClr val="tx1"/>
                </a:solidFill>
                <a:latin typeface="Bahnschrift SemiBold Condensed" panose="020B0502040204020203" pitchFamily="34" charset="0"/>
              </a:rPr>
              <a:t>: All the system is just a prototype module of how a system works and hence it could be extended.</a:t>
            </a:r>
          </a:p>
          <a:p>
            <a:pPr>
              <a:lnSpc>
                <a:spcPct val="120000"/>
              </a:lnSpc>
            </a:pPr>
            <a:endParaRPr lang="en-IN" sz="2200" dirty="0">
              <a:solidFill>
                <a:schemeClr val="tx1"/>
              </a:solidFill>
              <a:latin typeface="Bahnschrift SemiBold Condensed" panose="020B0502040204020203" pitchFamily="34" charset="0"/>
            </a:endParaRPr>
          </a:p>
          <a:p>
            <a:pPr marL="457200" marR="0" lvl="0" indent="-457200" algn="l" rtl="0">
              <a:spcBef>
                <a:spcPts val="1000"/>
              </a:spcBef>
              <a:spcAft>
                <a:spcPts val="0"/>
              </a:spcAft>
              <a:buClr>
                <a:srgbClr val="1186C3"/>
              </a:buClr>
              <a:buSzPts val="2900"/>
              <a:buAutoNum type="arabicPeriod"/>
            </a:pPr>
            <a:endParaRPr lang="en-US" sz="2200" dirty="0">
              <a:solidFill>
                <a:schemeClr val="dk1"/>
              </a:solidFill>
              <a:latin typeface="Bahnschrift Condensed" panose="020B0502040204020203" pitchFamily="34" charset="0"/>
              <a:ea typeface="Corbel"/>
              <a:cs typeface="Corbel"/>
              <a:sym typeface="Corbel"/>
            </a:endParaRPr>
          </a:p>
          <a:p>
            <a:pPr lvl="0" algn="l" rtl="0">
              <a:spcBef>
                <a:spcPts val="0"/>
              </a:spcBef>
              <a:spcAft>
                <a:spcPts val="0"/>
              </a:spcAft>
              <a:buSzPts val="2900"/>
            </a:pPr>
            <a:endParaRPr lang="en-US" sz="800" dirty="0">
              <a:latin typeface="Bahnschrift Condensed" panose="020B0502040204020203" pitchFamily="34" charset="0"/>
            </a:endParaRPr>
          </a:p>
          <a:p>
            <a:endParaRPr lang="en-IN" sz="2200" dirty="0">
              <a:latin typeface="Bahnschrift Condensed" panose="020B0502040204020203" pitchFamily="34" charset="0"/>
            </a:endParaRPr>
          </a:p>
        </p:txBody>
      </p:sp>
      <p:pic>
        <p:nvPicPr>
          <p:cNvPr id="7" name="Picture 6">
            <a:extLst>
              <a:ext uri="{FF2B5EF4-FFF2-40B4-BE49-F238E27FC236}">
                <a16:creationId xmlns:a16="http://schemas.microsoft.com/office/drawing/2014/main" id="{EBF8FDBF-CA5A-4445-8717-405F66FF8625}"/>
              </a:ext>
            </a:extLst>
          </p:cNvPr>
          <p:cNvPicPr>
            <a:picLocks noChangeAspect="1"/>
          </p:cNvPicPr>
          <p:nvPr/>
        </p:nvPicPr>
        <p:blipFill rotWithShape="1">
          <a:blip r:embed="rId2"/>
          <a:srcRect l="69605" t="8010" r="2868" b="7806"/>
          <a:stretch/>
        </p:blipFill>
        <p:spPr>
          <a:xfrm>
            <a:off x="10683552" y="373225"/>
            <a:ext cx="1035698" cy="1026368"/>
          </a:xfrm>
          <a:prstGeom prst="rect">
            <a:avLst/>
          </a:prstGeom>
        </p:spPr>
      </p:pic>
    </p:spTree>
    <p:extLst>
      <p:ext uri="{BB962C8B-B14F-4D97-AF65-F5344CB8AC3E}">
        <p14:creationId xmlns:p14="http://schemas.microsoft.com/office/powerpoint/2010/main" val="18973154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5E88BAE-9329-4459-9D37-BB00D59056C0}"/>
              </a:ext>
            </a:extLst>
          </p:cNvPr>
          <p:cNvSpPr>
            <a:spLocks noGrp="1"/>
          </p:cNvSpPr>
          <p:nvPr>
            <p:ph idx="1"/>
          </p:nvPr>
        </p:nvSpPr>
        <p:spPr>
          <a:xfrm>
            <a:off x="1097280" y="1734734"/>
            <a:ext cx="9865472" cy="4023360"/>
          </a:xfrm>
        </p:spPr>
        <p:txBody>
          <a:bodyPr>
            <a:normAutofit/>
          </a:bodyPr>
          <a:lstStyle/>
          <a:p>
            <a:r>
              <a:rPr lang="en-IN" sz="2200" dirty="0">
                <a:solidFill>
                  <a:schemeClr val="tx1"/>
                </a:solidFill>
                <a:latin typeface="Bahnschrift Condensed" panose="020B0502040204020203" pitchFamily="34" charset="0"/>
              </a:rPr>
              <a:t>Arduino Program :</a:t>
            </a:r>
          </a:p>
          <a:p>
            <a:pPr>
              <a:buClr>
                <a:schemeClr val="tx1"/>
              </a:buClr>
              <a:buFont typeface="Arial" panose="020B0604020202020204" pitchFamily="34" charset="0"/>
              <a:buChar char="•"/>
            </a:pPr>
            <a:r>
              <a:rPr lang="en-IN" sz="2200" dirty="0" err="1">
                <a:solidFill>
                  <a:schemeClr val="tx1"/>
                </a:solidFill>
                <a:latin typeface="Bahnschrift Condensed" panose="020B0502040204020203" pitchFamily="34" charset="0"/>
              </a:rPr>
              <a:t>ino</a:t>
            </a:r>
            <a:r>
              <a:rPr lang="en-IN" sz="2200" dirty="0">
                <a:solidFill>
                  <a:schemeClr val="tx1"/>
                </a:solidFill>
                <a:latin typeface="Bahnschrift Condensed" panose="020B0502040204020203" pitchFamily="34" charset="0"/>
              </a:rPr>
              <a:t> code is used to track  the IP address of the Node MCU for the python shell script to work along with it .</a:t>
            </a:r>
          </a:p>
          <a:p>
            <a:pPr>
              <a:buClr>
                <a:schemeClr val="tx1"/>
              </a:buClr>
              <a:buFont typeface="Arial" panose="020B0604020202020204" pitchFamily="34" charset="0"/>
              <a:buChar char="•"/>
            </a:pPr>
            <a:r>
              <a:rPr lang="en-IN" sz="2200" dirty="0" err="1">
                <a:solidFill>
                  <a:schemeClr val="tx1"/>
                </a:solidFill>
                <a:latin typeface="Bahnschrift Condensed" panose="020B0502040204020203" pitchFamily="34" charset="0"/>
              </a:rPr>
              <a:t>pmw</a:t>
            </a:r>
            <a:r>
              <a:rPr lang="en-IN" sz="2200" dirty="0">
                <a:solidFill>
                  <a:schemeClr val="tx1"/>
                </a:solidFill>
                <a:latin typeface="Bahnschrift Condensed" panose="020B0502040204020203" pitchFamily="34" charset="0"/>
              </a:rPr>
              <a:t> function is used to track the digital signals in order to control devices and applications requiring power. Serial is used to get the IP address .</a:t>
            </a:r>
          </a:p>
          <a:p>
            <a:pPr>
              <a:buClr>
                <a:schemeClr val="tx1"/>
              </a:buClr>
              <a:buFont typeface="Arial" panose="020B0604020202020204" pitchFamily="34" charset="0"/>
              <a:buChar char="•"/>
            </a:pPr>
            <a:r>
              <a:rPr lang="en-IN" sz="2200" dirty="0">
                <a:solidFill>
                  <a:schemeClr val="tx1"/>
                </a:solidFill>
                <a:latin typeface="Bahnschrift Condensed" panose="020B0502040204020203" pitchFamily="34" charset="0"/>
              </a:rPr>
              <a:t>At last ,</a:t>
            </a:r>
            <a:r>
              <a:rPr lang="en-IN" sz="2200" dirty="0" err="1">
                <a:solidFill>
                  <a:schemeClr val="tx1"/>
                </a:solidFill>
                <a:latin typeface="Bahnschrift Condensed" panose="020B0502040204020203" pitchFamily="34" charset="0"/>
              </a:rPr>
              <a:t>ino</a:t>
            </a:r>
            <a:r>
              <a:rPr lang="en-IN" sz="2200" dirty="0">
                <a:solidFill>
                  <a:schemeClr val="tx1"/>
                </a:solidFill>
                <a:latin typeface="Bahnschrift Condensed" panose="020B0502040204020203" pitchFamily="34" charset="0"/>
              </a:rPr>
              <a:t> program display the address in term of float string.</a:t>
            </a:r>
          </a:p>
          <a:p>
            <a:endParaRPr lang="en-IN" sz="2200" dirty="0">
              <a:solidFill>
                <a:schemeClr val="tx1"/>
              </a:solidFill>
              <a:latin typeface="Bahnschrift Condensed" panose="020B0502040204020203" pitchFamily="34" charset="0"/>
            </a:endParaRPr>
          </a:p>
        </p:txBody>
      </p:sp>
      <p:pic>
        <p:nvPicPr>
          <p:cNvPr id="4" name="Google Shape;191;p23" descr="Firebase Brand Guidelines">
            <a:extLst>
              <a:ext uri="{FF2B5EF4-FFF2-40B4-BE49-F238E27FC236}">
                <a16:creationId xmlns:a16="http://schemas.microsoft.com/office/drawing/2014/main" id="{66B4BA38-17D7-4B6F-8BC4-EFBBE81D32F0}"/>
              </a:ext>
            </a:extLst>
          </p:cNvPr>
          <p:cNvPicPr preferRelativeResize="0"/>
          <p:nvPr/>
        </p:nvPicPr>
        <p:blipFill rotWithShape="1">
          <a:blip r:embed="rId2">
            <a:alphaModFix/>
          </a:blip>
          <a:srcRect b="29248"/>
          <a:stretch/>
        </p:blipFill>
        <p:spPr>
          <a:xfrm>
            <a:off x="10324416" y="597020"/>
            <a:ext cx="750303" cy="783771"/>
          </a:xfrm>
          <a:prstGeom prst="rect">
            <a:avLst/>
          </a:prstGeom>
          <a:noFill/>
          <a:ln>
            <a:noFill/>
          </a:ln>
        </p:spPr>
      </p:pic>
      <p:sp>
        <p:nvSpPr>
          <p:cNvPr id="6" name="TextBox 5">
            <a:extLst>
              <a:ext uri="{FF2B5EF4-FFF2-40B4-BE49-F238E27FC236}">
                <a16:creationId xmlns:a16="http://schemas.microsoft.com/office/drawing/2014/main" id="{C1ABE227-7E90-427B-8364-78F644B73F41}"/>
              </a:ext>
            </a:extLst>
          </p:cNvPr>
          <p:cNvSpPr txBox="1"/>
          <p:nvPr/>
        </p:nvSpPr>
        <p:spPr>
          <a:xfrm>
            <a:off x="1097280" y="1026848"/>
            <a:ext cx="3828422" cy="707886"/>
          </a:xfrm>
          <a:prstGeom prst="rect">
            <a:avLst/>
          </a:prstGeom>
          <a:noFill/>
        </p:spPr>
        <p:txBody>
          <a:bodyPr wrap="square" rtlCol="0">
            <a:spAutoFit/>
          </a:bodyPr>
          <a:lstStyle/>
          <a:p>
            <a:r>
              <a:rPr lang="en-IN" sz="4000" dirty="0">
                <a:latin typeface="Bahnschrift SemiBold Condensed" panose="020B0502040204020203" pitchFamily="34" charset="0"/>
              </a:rPr>
              <a:t>Detailed Work:</a:t>
            </a:r>
          </a:p>
        </p:txBody>
      </p:sp>
      <p:pic>
        <p:nvPicPr>
          <p:cNvPr id="13" name="Picture 12">
            <a:extLst>
              <a:ext uri="{FF2B5EF4-FFF2-40B4-BE49-F238E27FC236}">
                <a16:creationId xmlns:a16="http://schemas.microsoft.com/office/drawing/2014/main" id="{F924CEC1-02EC-43DE-8460-36BBC4AE2672}"/>
              </a:ext>
            </a:extLst>
          </p:cNvPr>
          <p:cNvPicPr>
            <a:picLocks noChangeAspect="1"/>
          </p:cNvPicPr>
          <p:nvPr/>
        </p:nvPicPr>
        <p:blipFill>
          <a:blip r:embed="rId3"/>
          <a:stretch>
            <a:fillRect/>
          </a:stretch>
        </p:blipFill>
        <p:spPr>
          <a:xfrm>
            <a:off x="1097280" y="4320792"/>
            <a:ext cx="4525659" cy="648677"/>
          </a:xfrm>
          <a:prstGeom prst="rect">
            <a:avLst/>
          </a:prstGeom>
        </p:spPr>
      </p:pic>
    </p:spTree>
    <p:extLst>
      <p:ext uri="{BB962C8B-B14F-4D97-AF65-F5344CB8AC3E}">
        <p14:creationId xmlns:p14="http://schemas.microsoft.com/office/powerpoint/2010/main" val="24412621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593E73C-5E38-4534-BDAB-DF721E606261}"/>
              </a:ext>
            </a:extLst>
          </p:cNvPr>
          <p:cNvPicPr>
            <a:picLocks noChangeAspect="1"/>
          </p:cNvPicPr>
          <p:nvPr/>
        </p:nvPicPr>
        <p:blipFill>
          <a:blip r:embed="rId2"/>
          <a:stretch>
            <a:fillRect/>
          </a:stretch>
        </p:blipFill>
        <p:spPr>
          <a:xfrm>
            <a:off x="1094792" y="307910"/>
            <a:ext cx="10002416" cy="5626359"/>
          </a:xfrm>
          <a:prstGeom prst="rect">
            <a:avLst/>
          </a:prstGeom>
        </p:spPr>
      </p:pic>
    </p:spTree>
    <p:extLst>
      <p:ext uri="{BB962C8B-B14F-4D97-AF65-F5344CB8AC3E}">
        <p14:creationId xmlns:p14="http://schemas.microsoft.com/office/powerpoint/2010/main" val="27751077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49AF0F3-5C67-4CE1-9276-8A0B1AF259AC}"/>
              </a:ext>
            </a:extLst>
          </p:cNvPr>
          <p:cNvPicPr>
            <a:picLocks noChangeAspect="1"/>
          </p:cNvPicPr>
          <p:nvPr/>
        </p:nvPicPr>
        <p:blipFill>
          <a:blip r:embed="rId2"/>
          <a:stretch>
            <a:fillRect/>
          </a:stretch>
        </p:blipFill>
        <p:spPr>
          <a:xfrm>
            <a:off x="1076130" y="373223"/>
            <a:ext cx="9896669" cy="5566876"/>
          </a:xfrm>
          <a:prstGeom prst="rect">
            <a:avLst/>
          </a:prstGeom>
        </p:spPr>
      </p:pic>
    </p:spTree>
    <p:extLst>
      <p:ext uri="{BB962C8B-B14F-4D97-AF65-F5344CB8AC3E}">
        <p14:creationId xmlns:p14="http://schemas.microsoft.com/office/powerpoint/2010/main" val="3561064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2" name="TextBox 1">
            <a:extLst>
              <a:ext uri="{FF2B5EF4-FFF2-40B4-BE49-F238E27FC236}">
                <a16:creationId xmlns:a16="http://schemas.microsoft.com/office/drawing/2014/main" id="{D62EB4AF-CD77-4E68-826C-88D179900D72}"/>
              </a:ext>
            </a:extLst>
          </p:cNvPr>
          <p:cNvSpPr txBox="1"/>
          <p:nvPr/>
        </p:nvSpPr>
        <p:spPr>
          <a:xfrm>
            <a:off x="1165609" y="1358634"/>
            <a:ext cx="9691370" cy="4493538"/>
          </a:xfrm>
          <a:prstGeom prst="rect">
            <a:avLst/>
          </a:prstGeom>
          <a:noFill/>
        </p:spPr>
        <p:txBody>
          <a:bodyPr wrap="square" rtlCol="0">
            <a:spAutoFit/>
          </a:bodyPr>
          <a:lstStyle/>
          <a:p>
            <a:r>
              <a:rPr lang="en-IN" sz="2200" dirty="0">
                <a:latin typeface="Bahnschrift Condensed" panose="020B0502040204020203" pitchFamily="34" charset="0"/>
              </a:rPr>
              <a:t>Python shell :</a:t>
            </a:r>
          </a:p>
          <a:p>
            <a:endParaRPr lang="en-IN" sz="2200" dirty="0">
              <a:latin typeface="Bahnschrift Condensed" panose="020B0502040204020203" pitchFamily="34" charset="0"/>
            </a:endParaRPr>
          </a:p>
          <a:p>
            <a:pPr marL="342900" indent="-342900">
              <a:buFont typeface="Arial" panose="020B0604020202020204" pitchFamily="34" charset="0"/>
              <a:buChar char="•"/>
            </a:pPr>
            <a:r>
              <a:rPr lang="en-US" sz="2200" i="0" dirty="0" err="1">
                <a:solidFill>
                  <a:srgbClr val="202124"/>
                </a:solidFill>
                <a:effectLst/>
                <a:latin typeface="Bahnschrift Condensed" panose="020B0502040204020203" pitchFamily="34" charset="0"/>
              </a:rPr>
              <a:t>u</a:t>
            </a:r>
            <a:r>
              <a:rPr lang="en-US" sz="2200" dirty="0" err="1">
                <a:solidFill>
                  <a:srgbClr val="202124"/>
                </a:solidFill>
                <a:latin typeface="Bahnschrift Condensed" panose="020B0502040204020203" pitchFamily="34" charset="0"/>
              </a:rPr>
              <a:t>rllib.request</a:t>
            </a:r>
            <a:r>
              <a:rPr lang="en-US" sz="2200" dirty="0">
                <a:solidFill>
                  <a:srgbClr val="202124"/>
                </a:solidFill>
                <a:latin typeface="Bahnschrift Condensed" panose="020B0502040204020203" pitchFamily="34" charset="0"/>
              </a:rPr>
              <a:t> : </a:t>
            </a:r>
            <a:r>
              <a:rPr lang="en-US" sz="2200" i="0" dirty="0" err="1">
                <a:solidFill>
                  <a:srgbClr val="202124"/>
                </a:solidFill>
                <a:effectLst/>
                <a:latin typeface="Bahnschrift Condensed" panose="020B0502040204020203" pitchFamily="34" charset="0"/>
              </a:rPr>
              <a:t>Urllib</a:t>
            </a:r>
            <a:r>
              <a:rPr lang="en-US" sz="2200" i="0" dirty="0">
                <a:solidFill>
                  <a:srgbClr val="202124"/>
                </a:solidFill>
                <a:effectLst/>
                <a:latin typeface="Bahnschrift Condensed" panose="020B0502040204020203" pitchFamily="34" charset="0"/>
              </a:rPr>
              <a:t> module is the URL handling module for</a:t>
            </a:r>
            <a:r>
              <a:rPr lang="en-US" sz="2200" i="0" dirty="0">
                <a:effectLst/>
                <a:latin typeface="Bahnschrift Condensed" panose="020B0502040204020203" pitchFamily="34" charset="0"/>
              </a:rPr>
              <a:t> </a:t>
            </a:r>
            <a:r>
              <a:rPr lang="en-US" sz="2200" i="0" strike="noStrike" dirty="0">
                <a:effectLst/>
                <a:latin typeface="Bahnschrift Condensed" panose="020B0502040204020203" pitchFamily="34" charset="0"/>
                <a:hlinkClick r:id="rId3">
                  <a:extLst>
                    <a:ext uri="{A12FA001-AC4F-418D-AE19-62706E023703}">
                      <ahyp:hlinkClr xmlns:ahyp="http://schemas.microsoft.com/office/drawing/2018/hyperlinkcolor" val="tx"/>
                    </a:ext>
                  </a:extLst>
                </a:hlinkClick>
              </a:rPr>
              <a:t>python</a:t>
            </a:r>
            <a:r>
              <a:rPr lang="en-US" sz="2200" i="0" dirty="0">
                <a:solidFill>
                  <a:srgbClr val="202124"/>
                </a:solidFill>
                <a:effectLst/>
                <a:latin typeface="Bahnschrift Condensed" panose="020B0502040204020203" pitchFamily="34" charset="0"/>
              </a:rPr>
              <a:t>. It is used to fetch URLs (Uniform Resource Locators). It uses the </a:t>
            </a:r>
            <a:r>
              <a:rPr lang="en-US" sz="2200" i="0" dirty="0" err="1">
                <a:solidFill>
                  <a:srgbClr val="202124"/>
                </a:solidFill>
                <a:effectLst/>
                <a:latin typeface="Bahnschrift Condensed" panose="020B0502040204020203" pitchFamily="34" charset="0"/>
              </a:rPr>
              <a:t>urlopen</a:t>
            </a:r>
            <a:r>
              <a:rPr lang="en-US" sz="2200" i="0" dirty="0">
                <a:solidFill>
                  <a:srgbClr val="202124"/>
                </a:solidFill>
                <a:effectLst/>
                <a:latin typeface="Bahnschrift Condensed" panose="020B0502040204020203" pitchFamily="34" charset="0"/>
              </a:rPr>
              <a:t> function and is able to fetch URLs using a variety of different protocols.</a:t>
            </a:r>
          </a:p>
          <a:p>
            <a:pPr marL="342900" indent="-342900">
              <a:buFont typeface="Arial" panose="020B0604020202020204" pitchFamily="34" charset="0"/>
              <a:buChar char="•"/>
            </a:pPr>
            <a:r>
              <a:rPr lang="en-US" sz="2200" dirty="0">
                <a:solidFill>
                  <a:srgbClr val="202124"/>
                </a:solidFill>
                <a:latin typeface="Bahnschrift Condensed" panose="020B0502040204020203" pitchFamily="34" charset="0"/>
              </a:rPr>
              <a:t> Firebase </a:t>
            </a:r>
            <a:r>
              <a:rPr lang="en-US" sz="2200" dirty="0" err="1">
                <a:solidFill>
                  <a:srgbClr val="202124"/>
                </a:solidFill>
                <a:latin typeface="Bahnschrift Condensed" panose="020B0502040204020203" pitchFamily="34" charset="0"/>
              </a:rPr>
              <a:t>url</a:t>
            </a:r>
            <a:r>
              <a:rPr lang="en-US" sz="2200" dirty="0">
                <a:solidFill>
                  <a:srgbClr val="202124"/>
                </a:solidFill>
                <a:latin typeface="Bahnschrift Condensed" panose="020B0502040204020203" pitchFamily="34" charset="0"/>
              </a:rPr>
              <a:t> is being used in the code as import function which deals and stable a connection between the android application and python shell .</a:t>
            </a:r>
          </a:p>
          <a:p>
            <a:pPr marL="342900" indent="-342900">
              <a:buFont typeface="Arial" panose="020B0604020202020204" pitchFamily="34" charset="0"/>
              <a:buChar char="•"/>
            </a:pPr>
            <a:r>
              <a:rPr lang="en-US" sz="2200" dirty="0">
                <a:solidFill>
                  <a:srgbClr val="202124"/>
                </a:solidFill>
                <a:latin typeface="Bahnschrift Condensed" panose="020B0502040204020203" pitchFamily="34" charset="0"/>
              </a:rPr>
              <a:t>At last, transfer function followed by the bulb and fan function which allow to operate devices as per the user requirements.</a:t>
            </a:r>
          </a:p>
          <a:p>
            <a:pPr marL="342900" indent="-342900">
              <a:buFont typeface="Arial" panose="020B0604020202020204" pitchFamily="34" charset="0"/>
              <a:buChar char="•"/>
            </a:pPr>
            <a:endParaRPr lang="en-US" sz="2200" dirty="0">
              <a:solidFill>
                <a:srgbClr val="202124"/>
              </a:solidFill>
              <a:latin typeface="Bahnschrift Condensed" panose="020B0502040204020203" pitchFamily="34" charset="0"/>
            </a:endParaRPr>
          </a:p>
          <a:p>
            <a:pPr marL="342900" indent="-342900">
              <a:buFont typeface="Arial" panose="020B0604020202020204" pitchFamily="34" charset="0"/>
              <a:buChar char="•"/>
            </a:pPr>
            <a:endParaRPr lang="en-US" sz="2200" dirty="0">
              <a:solidFill>
                <a:srgbClr val="202124"/>
              </a:solidFill>
              <a:latin typeface="Bahnschrift Condensed" panose="020B0502040204020203" pitchFamily="34" charset="0"/>
            </a:endParaRPr>
          </a:p>
          <a:p>
            <a:pPr marL="342900" indent="-342900">
              <a:buFont typeface="Arial" panose="020B0604020202020204" pitchFamily="34" charset="0"/>
              <a:buChar char="•"/>
            </a:pPr>
            <a:endParaRPr lang="en-US" sz="2200" dirty="0">
              <a:solidFill>
                <a:srgbClr val="202124"/>
              </a:solidFill>
              <a:latin typeface="Bahnschrift Condensed" panose="020B0502040204020203" pitchFamily="34" charset="0"/>
            </a:endParaRPr>
          </a:p>
          <a:p>
            <a:pPr marL="342900" indent="-342900">
              <a:buFont typeface="Arial" panose="020B0604020202020204" pitchFamily="34" charset="0"/>
              <a:buChar char="•"/>
            </a:pPr>
            <a:endParaRPr lang="en-US" sz="2200" dirty="0">
              <a:solidFill>
                <a:srgbClr val="202124"/>
              </a:solidFill>
              <a:latin typeface="Bahnschrift Condensed" panose="020B0502040204020203" pitchFamily="34" charset="0"/>
            </a:endParaRPr>
          </a:p>
        </p:txBody>
      </p:sp>
      <p:pic>
        <p:nvPicPr>
          <p:cNvPr id="5" name="Google Shape;199;p24" descr="Python Logo PNG Transparent Images | PNG All">
            <a:extLst>
              <a:ext uri="{FF2B5EF4-FFF2-40B4-BE49-F238E27FC236}">
                <a16:creationId xmlns:a16="http://schemas.microsoft.com/office/drawing/2014/main" id="{420DB838-18F0-4DD1-8454-4BCA162038C2}"/>
              </a:ext>
            </a:extLst>
          </p:cNvPr>
          <p:cNvPicPr preferRelativeResize="0"/>
          <p:nvPr/>
        </p:nvPicPr>
        <p:blipFill rotWithShape="1">
          <a:blip r:embed="rId4">
            <a:alphaModFix/>
          </a:blip>
          <a:srcRect/>
          <a:stretch/>
        </p:blipFill>
        <p:spPr>
          <a:xfrm>
            <a:off x="10367597" y="525310"/>
            <a:ext cx="978764" cy="1131631"/>
          </a:xfrm>
          <a:prstGeom prst="rect">
            <a:avLst/>
          </a:prstGeom>
          <a:noFill/>
          <a:ln>
            <a:noFill/>
          </a:ln>
        </p:spPr>
      </p:pic>
      <p:pic>
        <p:nvPicPr>
          <p:cNvPr id="4" name="Picture 3">
            <a:extLst>
              <a:ext uri="{FF2B5EF4-FFF2-40B4-BE49-F238E27FC236}">
                <a16:creationId xmlns:a16="http://schemas.microsoft.com/office/drawing/2014/main" id="{09459BC6-BC41-48DE-BDCF-90827AA1BA57}"/>
              </a:ext>
            </a:extLst>
          </p:cNvPr>
          <p:cNvPicPr>
            <a:picLocks noChangeAspect="1"/>
          </p:cNvPicPr>
          <p:nvPr/>
        </p:nvPicPr>
        <p:blipFill>
          <a:blip r:embed="rId5"/>
          <a:stretch>
            <a:fillRect/>
          </a:stretch>
        </p:blipFill>
        <p:spPr>
          <a:xfrm>
            <a:off x="5536398" y="4494749"/>
            <a:ext cx="3348726" cy="1004617"/>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E32A56D-4C4E-4C80-8F5F-189D620CF8D0}"/>
              </a:ext>
            </a:extLst>
          </p:cNvPr>
          <p:cNvPicPr>
            <a:picLocks noChangeAspect="1"/>
          </p:cNvPicPr>
          <p:nvPr/>
        </p:nvPicPr>
        <p:blipFill>
          <a:blip r:embed="rId2"/>
          <a:stretch>
            <a:fillRect/>
          </a:stretch>
        </p:blipFill>
        <p:spPr>
          <a:xfrm>
            <a:off x="1156201" y="522514"/>
            <a:ext cx="9879597" cy="5557274"/>
          </a:xfrm>
          <a:prstGeom prst="rect">
            <a:avLst/>
          </a:prstGeom>
        </p:spPr>
      </p:pic>
    </p:spTree>
    <p:extLst>
      <p:ext uri="{BB962C8B-B14F-4D97-AF65-F5344CB8AC3E}">
        <p14:creationId xmlns:p14="http://schemas.microsoft.com/office/powerpoint/2010/main" val="3647944126"/>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Retrospect</Template>
  <TotalTime>380</TotalTime>
  <Words>741</Words>
  <Application>Microsoft Office PowerPoint</Application>
  <PresentationFormat>Widescreen</PresentationFormat>
  <Paragraphs>66</Paragraphs>
  <Slides>15</Slides>
  <Notes>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Bahnschrift Condensed</vt:lpstr>
      <vt:lpstr>Bahnschrift SemiBold Condensed</vt:lpstr>
      <vt:lpstr>Bahnschrift SemiBold SemiConden</vt:lpstr>
      <vt:lpstr>Calibri</vt:lpstr>
      <vt:lpstr>Calibri Light</vt:lpstr>
      <vt:lpstr>Corbel</vt:lpstr>
      <vt:lpstr>Retrospect</vt:lpstr>
      <vt:lpstr>PowerPoint Presentation</vt:lpstr>
      <vt:lpstr>PowerPoint Presentation</vt:lpstr>
      <vt:lpstr>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Circuit Diagram:</vt:lpstr>
      <vt:lpstr>Applications: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RISH</dc:creator>
  <cp:lastModifiedBy>Rish Verma</cp:lastModifiedBy>
  <cp:revision>95</cp:revision>
  <dcterms:modified xsi:type="dcterms:W3CDTF">2021-05-11T16:02:45Z</dcterms:modified>
</cp:coreProperties>
</file>