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Slab"/>
      <p:regular r:id="rId46"/>
      <p:bold r:id="rId47"/>
    </p:embeddedFon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Slab-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RobotoSlab-bold.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cb7675a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cb7675a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b7675ab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cb7675ab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b7675ab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cb7675ab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2fce44b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2fce44b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b7675ab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b7675ab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b7675abe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b7675abe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fce44b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2fce44b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b7675ab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cb7675ab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300f589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300f589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2fce44b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2fce44b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b7675ab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b7675ab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06e781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06e781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cb7675ab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cb7675ab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2fce44b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2fce44b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06e78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d06e78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de46b267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de46b267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cde46b267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cde46b267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d06e78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d06e78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cde46b267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cde46b267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cde46b267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cde46b267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cde46b267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cde46b267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d06e781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d06e781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cb7675ab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cb7675ab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d06e781a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d06e781a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d06e781a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d06e781a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d06e781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d06e781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d06e781a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d06e781a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d06e781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d06e781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d06e781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d06e781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d06e781a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d06e781a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d06e781a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d06e781a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d06e781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d06e781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d06e781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d06e781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cb7675ab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cb7675ab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d06e781a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d06e781a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b7675ab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b7675ab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b7675abe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b7675abe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b7675ab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cb7675ab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cb7675a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cb7675a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cb7675ab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cb7675ab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480750" y="291325"/>
            <a:ext cx="8222100" cy="238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STUDYING PERFORMANCE OF LTE NETWORKS WITH QUEUING SYSTEMS</a:t>
            </a:r>
            <a:endParaRPr sz="2900"/>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3"/>
          <p:cNvSpPr txBox="1"/>
          <p:nvPr/>
        </p:nvSpPr>
        <p:spPr>
          <a:xfrm>
            <a:off x="1719000" y="2903275"/>
            <a:ext cx="5706000" cy="12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Roboto Slab"/>
                <a:ea typeface="Roboto Slab"/>
                <a:cs typeface="Roboto Slab"/>
                <a:sym typeface="Roboto Slab"/>
              </a:rPr>
              <a:t>Prem Sujan(170123027)</a:t>
            </a:r>
            <a:endParaRPr sz="2500">
              <a:solidFill>
                <a:srgbClr val="FFFFFF"/>
              </a:solidFill>
              <a:latin typeface="Roboto Slab"/>
              <a:ea typeface="Roboto Slab"/>
              <a:cs typeface="Roboto Slab"/>
              <a:sym typeface="Roboto Slab"/>
            </a:endParaRPr>
          </a:p>
          <a:p>
            <a:pPr indent="0" lvl="0" marL="0" rtl="0" algn="ctr">
              <a:spcBef>
                <a:spcPts val="0"/>
              </a:spcBef>
              <a:spcAft>
                <a:spcPts val="0"/>
              </a:spcAft>
              <a:buNone/>
            </a:pPr>
            <a:r>
              <a:rPr lang="en" sz="2500">
                <a:solidFill>
                  <a:srgbClr val="FFFFFF"/>
                </a:solidFill>
                <a:latin typeface="Roboto Slab"/>
                <a:ea typeface="Roboto Slab"/>
                <a:cs typeface="Roboto Slab"/>
                <a:sym typeface="Roboto Slab"/>
              </a:rPr>
              <a:t>&amp;</a:t>
            </a:r>
            <a:endParaRPr sz="2500">
              <a:solidFill>
                <a:srgbClr val="FFFFFF"/>
              </a:solidFill>
              <a:latin typeface="Roboto Slab"/>
              <a:ea typeface="Roboto Slab"/>
              <a:cs typeface="Roboto Slab"/>
              <a:sym typeface="Roboto Slab"/>
            </a:endParaRPr>
          </a:p>
          <a:p>
            <a:pPr indent="0" lvl="0" marL="0" rtl="0" algn="ctr">
              <a:spcBef>
                <a:spcPts val="0"/>
              </a:spcBef>
              <a:spcAft>
                <a:spcPts val="0"/>
              </a:spcAft>
              <a:buNone/>
            </a:pPr>
            <a:r>
              <a:rPr lang="en" sz="2500">
                <a:solidFill>
                  <a:srgbClr val="FFFFFF"/>
                </a:solidFill>
                <a:latin typeface="Roboto Slab"/>
                <a:ea typeface="Roboto Slab"/>
                <a:cs typeface="Roboto Slab"/>
                <a:sym typeface="Roboto Slab"/>
              </a:rPr>
              <a:t>Garvit Mehta(170123018)</a:t>
            </a:r>
            <a:endParaRPr sz="2500">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sz="2500">
              <a:solidFill>
                <a:srgbClr val="FFFFFF"/>
              </a:solidFill>
              <a:latin typeface="Roboto Slab"/>
              <a:ea typeface="Roboto Slab"/>
              <a:cs typeface="Roboto Slab"/>
              <a:sym typeface="Roboto Slab"/>
            </a:endParaRPr>
          </a:p>
        </p:txBody>
      </p:sp>
      <p:sp>
        <p:nvSpPr>
          <p:cNvPr id="66" name="Google Shape;66;p13"/>
          <p:cNvSpPr txBox="1"/>
          <p:nvPr/>
        </p:nvSpPr>
        <p:spPr>
          <a:xfrm>
            <a:off x="4681400" y="4309700"/>
            <a:ext cx="40986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Project Guide: Prof. N. Selvaraju</a:t>
            </a:r>
            <a:endParaRPr sz="2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Arrival rate</a:t>
            </a:r>
            <a:endParaRPr/>
          </a:p>
        </p:txBody>
      </p:sp>
      <p:sp>
        <p:nvSpPr>
          <p:cNvPr id="129" name="Google Shape;129;p22"/>
          <p:cNvSpPr txBox="1"/>
          <p:nvPr>
            <p:ph idx="1" type="body"/>
          </p:nvPr>
        </p:nvSpPr>
        <p:spPr>
          <a:xfrm>
            <a:off x="387900" y="1489825"/>
            <a:ext cx="8368200" cy="11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rate at which </a:t>
            </a:r>
            <a:r>
              <a:rPr lang="en"/>
              <a:t>customers</a:t>
            </a:r>
            <a:r>
              <a:rPr lang="en"/>
              <a:t>/entities arrive at service stations with a request.</a:t>
            </a:r>
            <a:endParaRPr/>
          </a:p>
          <a:p>
            <a:pPr indent="0" lvl="0" marL="0" rtl="0" algn="l">
              <a:spcBef>
                <a:spcPts val="1600"/>
              </a:spcBef>
              <a:spcAft>
                <a:spcPts val="1600"/>
              </a:spcAft>
              <a:buNone/>
            </a:pPr>
            <a:r>
              <a:rPr lang="en"/>
              <a:t>Units: (T)</a:t>
            </a:r>
            <a:r>
              <a:rPr baseline="30000" lang="en"/>
              <a:t>-1</a:t>
            </a:r>
            <a:endParaRPr baseline="30000"/>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ph type="title"/>
          </p:nvPr>
        </p:nvSpPr>
        <p:spPr>
          <a:xfrm>
            <a:off x="387900" y="25606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a:t>
            </a:r>
            <a:r>
              <a:rPr lang="en"/>
              <a:t> rate</a:t>
            </a:r>
            <a:endParaRPr/>
          </a:p>
        </p:txBody>
      </p:sp>
      <p:sp>
        <p:nvSpPr>
          <p:cNvPr id="132" name="Google Shape;132;p22"/>
          <p:cNvSpPr txBox="1"/>
          <p:nvPr>
            <p:ph idx="1" type="body"/>
          </p:nvPr>
        </p:nvSpPr>
        <p:spPr>
          <a:xfrm>
            <a:off x="387900" y="346320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rate at which servers fulfill the requests produced by the customers.</a:t>
            </a:r>
            <a:endParaRPr/>
          </a:p>
          <a:p>
            <a:pPr indent="0" lvl="0" marL="0" rtl="0" algn="l">
              <a:spcBef>
                <a:spcPts val="1600"/>
              </a:spcBef>
              <a:spcAft>
                <a:spcPts val="0"/>
              </a:spcAft>
              <a:buNone/>
            </a:pPr>
            <a:r>
              <a:rPr lang="en"/>
              <a:t>Units: (T)</a:t>
            </a:r>
            <a:r>
              <a:rPr baseline="30000" lang="en"/>
              <a:t>-1</a:t>
            </a:r>
            <a:endParaRPr baseline="300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Little’s Law</a:t>
            </a:r>
            <a:endParaRPr/>
          </a:p>
        </p:txBody>
      </p:sp>
      <p:sp>
        <p:nvSpPr>
          <p:cNvPr id="138" name="Google Shape;138;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fundamental relationship between the three parameters λ(arrival rate), L(length of the system), W(waiting time in the system) </a:t>
            </a:r>
            <a:endParaRPr/>
          </a:p>
          <a:p>
            <a:pPr indent="0" lvl="0" marL="0" rtl="0" algn="ctr">
              <a:spcBef>
                <a:spcPts val="1600"/>
              </a:spcBef>
              <a:spcAft>
                <a:spcPts val="0"/>
              </a:spcAft>
              <a:buNone/>
            </a:pPr>
            <a:r>
              <a:rPr lang="en"/>
              <a:t>L = λW</a:t>
            </a:r>
            <a:endParaRPr/>
          </a:p>
          <a:p>
            <a:pPr indent="0" lvl="0" marL="0" rtl="0" algn="l">
              <a:spcBef>
                <a:spcPts val="1600"/>
              </a:spcBef>
              <a:spcAft>
                <a:spcPts val="1600"/>
              </a:spcAft>
              <a:buNone/>
            </a:pPr>
            <a:r>
              <a:rPr lang="en"/>
              <a:t>This follows from the Law of large numbers.</a:t>
            </a:r>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Birth death process</a:t>
            </a:r>
            <a:endParaRPr/>
          </a:p>
        </p:txBody>
      </p:sp>
      <p:sp>
        <p:nvSpPr>
          <p:cNvPr id="145" name="Google Shape;145;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Birth death process is a variation of Markov process with discrete space where the system can transitions only to its neighbouring states as shown in the figure.</a:t>
            </a:r>
            <a:endParaRPr/>
          </a:p>
          <a:p>
            <a:pPr indent="0" lvl="0" marL="0" rtl="0" algn="l">
              <a:spcBef>
                <a:spcPts val="1600"/>
              </a:spcBef>
              <a:spcAft>
                <a:spcPts val="1600"/>
              </a:spcAft>
              <a:buNone/>
            </a:pPr>
            <a:r>
              <a:rPr lang="en"/>
              <a:t>Transition to a </a:t>
            </a:r>
            <a:r>
              <a:rPr lang="en"/>
              <a:t>lower state is referred to as death, and transition to a higher state is referred to as a birth.</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1068963" y="3173225"/>
            <a:ext cx="6905625" cy="179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Queuing models</a:t>
            </a:r>
            <a:endParaRPr/>
          </a:p>
        </p:txBody>
      </p:sp>
      <p:sp>
        <p:nvSpPr>
          <p:cNvPr id="153" name="Google Shape;153;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Queuing models are mainly characterised </a:t>
            </a:r>
            <a:r>
              <a:rPr lang="en"/>
              <a:t>by the process of arrival, the service mechanism, and queuing discipline.</a:t>
            </a:r>
            <a:endParaRPr/>
          </a:p>
          <a:p>
            <a:pPr indent="0" lvl="0" marL="0" rtl="0" algn="l">
              <a:spcBef>
                <a:spcPts val="1600"/>
              </a:spcBef>
              <a:spcAft>
                <a:spcPts val="0"/>
              </a:spcAft>
              <a:buNone/>
            </a:pPr>
            <a:r>
              <a:rPr lang="en"/>
              <a:t>Arrivals can be batch, </a:t>
            </a:r>
            <a:r>
              <a:rPr lang="en"/>
              <a:t>continuous</a:t>
            </a:r>
            <a:r>
              <a:rPr lang="en"/>
              <a:t>, poisson distributed, etc.</a:t>
            </a:r>
            <a:endParaRPr/>
          </a:p>
          <a:p>
            <a:pPr indent="0" lvl="0" marL="0" rtl="0" algn="l">
              <a:spcBef>
                <a:spcPts val="1600"/>
              </a:spcBef>
              <a:spcAft>
                <a:spcPts val="0"/>
              </a:spcAft>
              <a:buNone/>
            </a:pPr>
            <a:r>
              <a:rPr lang="en"/>
              <a:t>Queuing discipline can be FCFS, LCFS, Priority queuing, etc.</a:t>
            </a:r>
            <a:endParaRPr/>
          </a:p>
          <a:p>
            <a:pPr indent="0" lvl="0" marL="0" rtl="0" algn="l">
              <a:spcBef>
                <a:spcPts val="1600"/>
              </a:spcBef>
              <a:spcAft>
                <a:spcPts val="0"/>
              </a:spcAft>
              <a:buNone/>
            </a:pPr>
            <a:r>
              <a:rPr lang="en"/>
              <a:t>Different combination of these produce different analytical models.</a:t>
            </a:r>
            <a:endParaRPr/>
          </a:p>
          <a:p>
            <a:pPr indent="0" lvl="0" marL="0" rtl="0" algn="l">
              <a:spcBef>
                <a:spcPts val="1600"/>
              </a:spcBef>
              <a:spcAft>
                <a:spcPts val="0"/>
              </a:spcAft>
              <a:buNone/>
            </a:pPr>
            <a:r>
              <a:rPr lang="en"/>
              <a:t>We use a notation to describe queuing models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Kendall’s notation</a:t>
            </a:r>
            <a:endParaRPr/>
          </a:p>
        </p:txBody>
      </p:sp>
      <p:sp>
        <p:nvSpPr>
          <p:cNvPr id="160" name="Google Shape;16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Kendall notation is a standard system used in queuing</a:t>
            </a:r>
            <a:endParaRPr/>
          </a:p>
          <a:p>
            <a:pPr indent="0" lvl="0" marL="0" rtl="0" algn="l">
              <a:spcBef>
                <a:spcPts val="1600"/>
              </a:spcBef>
              <a:spcAft>
                <a:spcPts val="0"/>
              </a:spcAft>
              <a:buNone/>
            </a:pPr>
            <a:r>
              <a:rPr lang="en"/>
              <a:t>systems to describe a queuing model with three factors A/S/c. Sometimes</a:t>
            </a:r>
            <a:endParaRPr/>
          </a:p>
          <a:p>
            <a:pPr indent="0" lvl="0" marL="0" rtl="0" algn="l">
              <a:spcBef>
                <a:spcPts val="1600"/>
              </a:spcBef>
              <a:spcAft>
                <a:spcPts val="0"/>
              </a:spcAft>
              <a:buNone/>
            </a:pPr>
            <a:r>
              <a:rPr lang="en"/>
              <a:t>also referred to as A/S/c/K/N/D.</a:t>
            </a:r>
            <a:endParaRPr/>
          </a:p>
          <a:p>
            <a:pPr indent="0" lvl="0" marL="0" rtl="0" algn="l">
              <a:spcBef>
                <a:spcPts val="1600"/>
              </a:spcBef>
              <a:spcAft>
                <a:spcPts val="0"/>
              </a:spcAft>
              <a:buNone/>
            </a:pPr>
            <a:r>
              <a:rPr lang="en"/>
              <a:t>A: Arrival process.</a:t>
            </a:r>
            <a:endParaRPr/>
          </a:p>
          <a:p>
            <a:pPr indent="0" lvl="0" marL="0" rtl="0" algn="l">
              <a:spcBef>
                <a:spcPts val="1600"/>
              </a:spcBef>
              <a:spcAft>
                <a:spcPts val="0"/>
              </a:spcAft>
              <a:buNone/>
            </a:pPr>
            <a:r>
              <a:rPr lang="en"/>
              <a:t>S: Servicing process.</a:t>
            </a:r>
            <a:endParaRPr/>
          </a:p>
          <a:p>
            <a:pPr indent="0" lvl="0" marL="0" rtl="0" algn="l">
              <a:spcBef>
                <a:spcPts val="1600"/>
              </a:spcBef>
              <a:spcAft>
                <a:spcPts val="0"/>
              </a:spcAft>
              <a:buNone/>
            </a:pPr>
            <a:r>
              <a:rPr lang="en"/>
              <a:t>c: Number of service channels.</a:t>
            </a:r>
            <a:endParaRPr/>
          </a:p>
          <a:p>
            <a:pPr indent="0" lvl="0" marL="0" rtl="0" algn="l">
              <a:spcBef>
                <a:spcPts val="1600"/>
              </a:spcBef>
              <a:spcAft>
                <a:spcPts val="1600"/>
              </a:spcAft>
              <a:buNone/>
            </a:pPr>
            <a:r>
              <a:t/>
            </a:r>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6"/>
          <p:cNvSpPr txBox="1"/>
          <p:nvPr/>
        </p:nvSpPr>
        <p:spPr>
          <a:xfrm>
            <a:off x="4892350" y="3043875"/>
            <a:ext cx="3656700" cy="13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K: Length of the queue.</a:t>
            </a:r>
            <a:endParaRPr sz="18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dk1"/>
                </a:solidFill>
                <a:latin typeface="Roboto"/>
                <a:ea typeface="Roboto"/>
                <a:cs typeface="Roboto"/>
                <a:sym typeface="Roboto"/>
              </a:rPr>
              <a:t>N: Customer population</a:t>
            </a:r>
            <a:endParaRPr sz="18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dk1"/>
                </a:solidFill>
                <a:latin typeface="Roboto"/>
                <a:ea typeface="Roboto"/>
                <a:cs typeface="Roboto"/>
                <a:sym typeface="Roboto"/>
              </a:rPr>
              <a:t>D: Service discipline</a:t>
            </a:r>
            <a:endParaRPr sz="18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M/M/1 queue</a:t>
            </a:r>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single server queue system with interarrival time and service time following exponential distributions is called M/M/1 queue.</a:t>
            </a:r>
            <a:endParaRPr/>
          </a:p>
          <a:p>
            <a:pPr indent="0" lvl="0" marL="0" rtl="0" algn="l">
              <a:spcBef>
                <a:spcPts val="1600"/>
              </a:spcBef>
              <a:spcAft>
                <a:spcPts val="0"/>
              </a:spcAft>
              <a:buNone/>
            </a:pPr>
            <a:r>
              <a:rPr lang="en"/>
              <a:t>This is a special case of birth-death process with state independent transition rates.</a:t>
            </a:r>
            <a:endParaRPr/>
          </a:p>
          <a:p>
            <a:pPr indent="0" lvl="0" marL="0" rtl="0" algn="l">
              <a:spcBef>
                <a:spcPts val="1600"/>
              </a:spcBef>
              <a:spcAft>
                <a:spcPts val="1600"/>
              </a:spcAft>
              <a:buNone/>
            </a:pPr>
            <a:r>
              <a:rPr lang="en"/>
              <a:t>  </a:t>
            </a:r>
            <a:endParaRPr/>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7"/>
          <p:cNvPicPr preferRelativeResize="0"/>
          <p:nvPr/>
        </p:nvPicPr>
        <p:blipFill>
          <a:blip r:embed="rId3">
            <a:alphaModFix/>
          </a:blip>
          <a:stretch>
            <a:fillRect/>
          </a:stretch>
        </p:blipFill>
        <p:spPr>
          <a:xfrm>
            <a:off x="2137846" y="3029825"/>
            <a:ext cx="4868301" cy="163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387900" y="1489827"/>
            <a:ext cx="8368200" cy="32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probability</a:t>
            </a:r>
            <a:r>
              <a:rPr lang="en"/>
              <a:t> of the system to stay in state n at time t is denoted by P</a:t>
            </a:r>
            <a:r>
              <a:rPr baseline="-25000" lang="en"/>
              <a:t>n</a:t>
            </a:r>
            <a:r>
              <a:rPr lang="en"/>
              <a:t>(t)</a:t>
            </a:r>
            <a:endParaRPr/>
          </a:p>
          <a:p>
            <a:pPr indent="0" lvl="0" marL="0" rtl="0" algn="l">
              <a:spcBef>
                <a:spcPts val="1600"/>
              </a:spcBef>
              <a:spcAft>
                <a:spcPts val="0"/>
              </a:spcAft>
              <a:buNone/>
            </a:pPr>
            <a:r>
              <a:rPr lang="en"/>
              <a:t>From the birth-death process state diagram we can see that at time t+h (very small h), to stay in the same state n, there are 3 cases as follows</a:t>
            </a:r>
            <a:endParaRPr/>
          </a:p>
          <a:p>
            <a:pPr indent="-342900" lvl="0" marL="457200" rtl="0" algn="l">
              <a:spcBef>
                <a:spcPts val="1600"/>
              </a:spcBef>
              <a:spcAft>
                <a:spcPts val="0"/>
              </a:spcAft>
              <a:buSzPts val="1800"/>
              <a:buAutoNum type="arabicPeriod"/>
            </a:pPr>
            <a:r>
              <a:rPr lang="en"/>
              <a:t>From state n-1 with one request and no service </a:t>
            </a:r>
            <a:endParaRPr/>
          </a:p>
          <a:p>
            <a:pPr indent="-342900" lvl="0" marL="457200" rtl="0" algn="l">
              <a:spcBef>
                <a:spcPts val="0"/>
              </a:spcBef>
              <a:spcAft>
                <a:spcPts val="0"/>
              </a:spcAft>
              <a:buSzPts val="1800"/>
              <a:buAutoNum type="arabicPeriod"/>
            </a:pPr>
            <a:r>
              <a:rPr lang="en"/>
              <a:t>From state n+1 with no request and one service</a:t>
            </a:r>
            <a:endParaRPr/>
          </a:p>
          <a:p>
            <a:pPr indent="-342900" lvl="0" marL="457200" rtl="0" algn="l">
              <a:spcBef>
                <a:spcPts val="0"/>
              </a:spcBef>
              <a:spcAft>
                <a:spcPts val="0"/>
              </a:spcAft>
              <a:buSzPts val="1800"/>
              <a:buAutoNum type="arabicPeriod"/>
            </a:pPr>
            <a:r>
              <a:rPr lang="en"/>
              <a:t>Remain in state n with no request and no service </a:t>
            </a:r>
            <a:endParaRPr/>
          </a:p>
          <a:p>
            <a:pPr indent="0" lvl="0" marL="457200" rtl="0" algn="l">
              <a:spcBef>
                <a:spcPts val="1600"/>
              </a:spcBef>
              <a:spcAft>
                <a:spcPts val="0"/>
              </a:spcAft>
              <a:buNone/>
            </a:pPr>
            <a:r>
              <a:rPr lang="en"/>
              <a:t>From poisson distribution we have P(N(h)=1) = </a:t>
            </a:r>
            <a:r>
              <a:rPr lang="en"/>
              <a:t>λh</a:t>
            </a:r>
            <a:endParaRPr/>
          </a:p>
          <a:p>
            <a:pPr indent="0" lvl="0" marL="0" rtl="0" algn="ctr">
              <a:spcBef>
                <a:spcPts val="1600"/>
              </a:spcBef>
              <a:spcAft>
                <a:spcPts val="1600"/>
              </a:spcAft>
              <a:buNone/>
            </a:pPr>
            <a:r>
              <a:t/>
            </a:r>
            <a:endParaRPr baseline="-25000"/>
          </a:p>
        </p:txBody>
      </p:sp>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8"/>
          <p:cNvSpPr txBox="1"/>
          <p:nvPr>
            <p:ph type="title"/>
          </p:nvPr>
        </p:nvSpPr>
        <p:spPr>
          <a:xfrm>
            <a:off x="387900" y="3994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Steady state probabilities</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9"/>
          <p:cNvSpPr txBox="1"/>
          <p:nvPr>
            <p:ph idx="4294967295" type="body"/>
          </p:nvPr>
        </p:nvSpPr>
        <p:spPr>
          <a:xfrm>
            <a:off x="630900" y="423000"/>
            <a:ext cx="7882200" cy="4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3 cases when written mathematically, </a:t>
            </a:r>
            <a:endParaRPr/>
          </a:p>
          <a:p>
            <a:pPr indent="0" lvl="0" marL="0" rtl="0" algn="ctr">
              <a:spcBef>
                <a:spcPts val="1600"/>
              </a:spcBef>
              <a:spcAft>
                <a:spcPts val="0"/>
              </a:spcAft>
              <a:buNone/>
            </a:pPr>
            <a:r>
              <a:rPr lang="en"/>
              <a:t>P</a:t>
            </a:r>
            <a:r>
              <a:rPr baseline="-25000" lang="en"/>
              <a:t>n</a:t>
            </a:r>
            <a:r>
              <a:rPr lang="en"/>
              <a:t>(t + h) = P</a:t>
            </a:r>
            <a:r>
              <a:rPr baseline="-25000" lang="en"/>
              <a:t>n−1</a:t>
            </a:r>
            <a:r>
              <a:rPr lang="en"/>
              <a:t>(t)λh(1 − µh) + P</a:t>
            </a:r>
            <a:r>
              <a:rPr baseline="-25000" lang="en"/>
              <a:t>n+1</a:t>
            </a:r>
            <a:r>
              <a:rPr lang="en"/>
              <a:t>(t)(1 − λh)µh + P</a:t>
            </a:r>
            <a:r>
              <a:rPr baseline="-25000" lang="en"/>
              <a:t>n</a:t>
            </a:r>
            <a:r>
              <a:rPr lang="en"/>
              <a:t>(t)(1 − λh)(1 − µh) for n&gt;0</a:t>
            </a:r>
            <a:endParaRPr/>
          </a:p>
          <a:p>
            <a:pPr indent="0" lvl="0" marL="0" rtl="0" algn="ctr">
              <a:spcBef>
                <a:spcPts val="1600"/>
              </a:spcBef>
              <a:spcAft>
                <a:spcPts val="0"/>
              </a:spcAft>
              <a:buNone/>
            </a:pPr>
            <a:r>
              <a:rPr lang="en"/>
              <a:t>           </a:t>
            </a:r>
            <a:r>
              <a:rPr lang="en"/>
              <a:t>(λ + µ)P</a:t>
            </a:r>
            <a:r>
              <a:rPr baseline="-25000" lang="en"/>
              <a:t>n</a:t>
            </a:r>
            <a:r>
              <a:rPr lang="en"/>
              <a:t> = P</a:t>
            </a:r>
            <a:r>
              <a:rPr baseline="-25000" lang="en"/>
              <a:t>n+1</a:t>
            </a:r>
            <a:r>
              <a:rPr lang="en"/>
              <a:t>µ + P</a:t>
            </a:r>
            <a:r>
              <a:rPr baseline="-25000" lang="en"/>
              <a:t>n−1</a:t>
            </a:r>
            <a:r>
              <a:rPr lang="en"/>
              <a:t>λ              (1)</a:t>
            </a:r>
            <a:endParaRPr/>
          </a:p>
          <a:p>
            <a:pPr indent="0" lvl="0" marL="0" rtl="0" algn="ctr">
              <a:spcBef>
                <a:spcPts val="1600"/>
              </a:spcBef>
              <a:spcAft>
                <a:spcPts val="0"/>
              </a:spcAft>
              <a:buNone/>
            </a:pPr>
            <a:r>
              <a:rPr lang="en"/>
              <a:t>P</a:t>
            </a:r>
            <a:r>
              <a:rPr baseline="-25000" lang="en"/>
              <a:t>0</a:t>
            </a:r>
            <a:r>
              <a:rPr lang="en"/>
              <a:t>(t + h) = P</a:t>
            </a:r>
            <a:r>
              <a:rPr baseline="-25000" lang="en"/>
              <a:t>1</a:t>
            </a:r>
            <a:r>
              <a:rPr lang="en"/>
              <a:t>(t)(1 − λh)µh + P</a:t>
            </a:r>
            <a:r>
              <a:rPr baseline="-25000" lang="en"/>
              <a:t>0</a:t>
            </a:r>
            <a:r>
              <a:rPr lang="en"/>
              <a:t>(t)(1 − λh)</a:t>
            </a:r>
            <a:endParaRPr/>
          </a:p>
          <a:p>
            <a:pPr indent="0" lvl="0" marL="0" rtl="0" algn="ctr">
              <a:spcBef>
                <a:spcPts val="1600"/>
              </a:spcBef>
              <a:spcAft>
                <a:spcPts val="0"/>
              </a:spcAft>
              <a:buNone/>
            </a:pPr>
            <a:r>
              <a:rPr lang="en"/>
              <a:t>                           λP</a:t>
            </a:r>
            <a:r>
              <a:rPr baseline="-25000" lang="en"/>
              <a:t>0</a:t>
            </a:r>
            <a:r>
              <a:rPr lang="en"/>
              <a:t> = µP</a:t>
            </a:r>
            <a:r>
              <a:rPr baseline="-25000" lang="en"/>
              <a:t>1</a:t>
            </a:r>
            <a:r>
              <a:rPr lang="en"/>
              <a:t>                     (2)</a:t>
            </a:r>
            <a:endParaRPr/>
          </a:p>
          <a:p>
            <a:pPr indent="0" lvl="0" marL="0" rtl="0" algn="l">
              <a:spcBef>
                <a:spcPts val="1600"/>
              </a:spcBef>
              <a:spcAft>
                <a:spcPts val="0"/>
              </a:spcAft>
              <a:buNone/>
            </a:pPr>
            <a:r>
              <a:rPr lang="en"/>
              <a:t>From (1) and (2) we have           </a:t>
            </a:r>
            <a:endParaRPr/>
          </a:p>
          <a:p>
            <a:pPr indent="0" lvl="0" marL="0" rtl="0" algn="ctr">
              <a:spcBef>
                <a:spcPts val="1600"/>
              </a:spcBef>
              <a:spcAft>
                <a:spcPts val="1600"/>
              </a:spcAft>
              <a:buNone/>
            </a:pPr>
            <a:r>
              <a:rPr lang="en"/>
              <a:t>P</a:t>
            </a:r>
            <a:r>
              <a:rPr baseline="-25000" lang="en"/>
              <a:t>n</a:t>
            </a:r>
            <a:r>
              <a:rPr lang="en"/>
              <a:t> =  (λ/µ)</a:t>
            </a:r>
            <a:r>
              <a:rPr baseline="30000" lang="en"/>
              <a:t>n</a:t>
            </a:r>
            <a:r>
              <a:rPr lang="en"/>
              <a:t>P</a:t>
            </a:r>
            <a:r>
              <a:rPr baseline="-25000" lang="en"/>
              <a:t>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Steady state probabilities</a:t>
            </a:r>
            <a:endParaRPr/>
          </a:p>
        </p:txBody>
      </p:sp>
      <p:sp>
        <p:nvSpPr>
          <p:cNvPr id="189" name="Google Shape;189;p30"/>
          <p:cNvSpPr txBox="1"/>
          <p:nvPr>
            <p:ph idx="1" type="body"/>
          </p:nvPr>
        </p:nvSpPr>
        <p:spPr>
          <a:xfrm>
            <a:off x="387900" y="1489825"/>
            <a:ext cx="8368200" cy="35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
            </a:r>
            <a:r>
              <a:rPr baseline="-25000" lang="en"/>
              <a:t>n</a:t>
            </a:r>
            <a:r>
              <a:rPr lang="en"/>
              <a:t> =  ρ</a:t>
            </a:r>
            <a:r>
              <a:rPr baseline="30000" lang="en"/>
              <a:t>n</a:t>
            </a:r>
            <a:r>
              <a:rPr lang="en"/>
              <a:t>P</a:t>
            </a:r>
            <a:r>
              <a:rPr baseline="-25000" lang="en"/>
              <a:t>0</a:t>
            </a:r>
            <a:endParaRPr/>
          </a:p>
          <a:p>
            <a:pPr indent="0" lvl="0" marL="0" rtl="0" algn="l">
              <a:spcBef>
                <a:spcPts val="1600"/>
              </a:spcBef>
              <a:spcAft>
                <a:spcPts val="0"/>
              </a:spcAft>
              <a:buNone/>
            </a:pPr>
            <a:r>
              <a:rPr lang="en"/>
              <a:t>An important parameter of the queueing system is traffic rate ρ = λ/µ</a:t>
            </a:r>
            <a:endParaRPr/>
          </a:p>
          <a:p>
            <a:pPr indent="0" lvl="0" marL="0" rtl="0" algn="l">
              <a:spcBef>
                <a:spcPts val="1600"/>
              </a:spcBef>
              <a:spcAft>
                <a:spcPts val="0"/>
              </a:spcAft>
              <a:buNone/>
            </a:pPr>
            <a:r>
              <a:rPr lang="en"/>
              <a:t>Sum of steady state probabilities is</a:t>
            </a:r>
            <a:endParaRPr/>
          </a:p>
          <a:p>
            <a:pPr indent="0" lvl="0" marL="0" rtl="0" algn="ctr">
              <a:spcBef>
                <a:spcPts val="1600"/>
              </a:spcBef>
              <a:spcAft>
                <a:spcPts val="0"/>
              </a:spcAft>
              <a:buNone/>
            </a:pPr>
            <a:r>
              <a:rPr lang="en"/>
              <a:t>P</a:t>
            </a:r>
            <a:r>
              <a:rPr baseline="-25000" lang="en"/>
              <a:t>0</a:t>
            </a:r>
            <a:r>
              <a:rPr lang="en"/>
              <a:t> + P</a:t>
            </a:r>
            <a:r>
              <a:rPr baseline="-25000" lang="en"/>
              <a:t>1</a:t>
            </a:r>
            <a:r>
              <a:rPr lang="en"/>
              <a:t> + P</a:t>
            </a:r>
            <a:r>
              <a:rPr baseline="-25000" lang="en"/>
              <a:t>2</a:t>
            </a:r>
            <a:r>
              <a:rPr lang="en"/>
              <a:t> ... P</a:t>
            </a:r>
            <a:r>
              <a:rPr baseline="-25000" lang="en"/>
              <a:t>∞</a:t>
            </a:r>
            <a:r>
              <a:rPr lang="en"/>
              <a:t> = 1</a:t>
            </a:r>
            <a:endParaRPr/>
          </a:p>
          <a:p>
            <a:pPr indent="0" lvl="0" marL="0" rtl="0" algn="ctr">
              <a:spcBef>
                <a:spcPts val="1600"/>
              </a:spcBef>
              <a:spcAft>
                <a:spcPts val="0"/>
              </a:spcAft>
              <a:buNone/>
            </a:pPr>
            <a:r>
              <a:rPr lang="en"/>
              <a:t>P</a:t>
            </a:r>
            <a:r>
              <a:rPr baseline="-25000" lang="en"/>
              <a:t>0</a:t>
            </a:r>
            <a:r>
              <a:rPr lang="en"/>
              <a:t> = 1 − ρ</a:t>
            </a:r>
            <a:endParaRPr/>
          </a:p>
          <a:p>
            <a:pPr indent="0" lvl="0" marL="0" rtl="0" algn="ctr">
              <a:spcBef>
                <a:spcPts val="1600"/>
              </a:spcBef>
              <a:spcAft>
                <a:spcPts val="0"/>
              </a:spcAft>
              <a:buNone/>
            </a:pPr>
            <a:r>
              <a:rPr lang="en"/>
              <a:t>P</a:t>
            </a:r>
            <a:r>
              <a:rPr baseline="-25000" lang="en"/>
              <a:t>n</a:t>
            </a:r>
            <a:r>
              <a:rPr lang="en"/>
              <a:t> = (1 − ρ</a:t>
            </a:r>
            <a:r>
              <a:rPr lang="en"/>
              <a:t>)</a:t>
            </a:r>
            <a:r>
              <a:rPr lang="en"/>
              <a:t>ρ</a:t>
            </a:r>
            <a:r>
              <a:rPr baseline="30000" lang="en"/>
              <a:t>n</a:t>
            </a:r>
            <a:endParaRPr baseline="30000"/>
          </a:p>
          <a:p>
            <a:pPr indent="0" lvl="0" marL="0" rtl="0" algn="l">
              <a:spcBef>
                <a:spcPts val="1600"/>
              </a:spcBef>
              <a:spcAft>
                <a:spcPts val="0"/>
              </a:spcAft>
              <a:buNone/>
            </a:pPr>
            <a:r>
              <a:rPr lang="en"/>
              <a:t>We can see that the </a:t>
            </a:r>
            <a:r>
              <a:rPr lang="en"/>
              <a:t>λ/µ &lt; 1 for a positive steady probability for state n  </a:t>
            </a:r>
            <a:endParaRPr/>
          </a:p>
          <a:p>
            <a:pPr indent="0" lvl="0" marL="0" rtl="0" algn="l">
              <a:spcBef>
                <a:spcPts val="1600"/>
              </a:spcBef>
              <a:spcAft>
                <a:spcPts val="1600"/>
              </a:spcAft>
              <a:buNone/>
            </a:pPr>
            <a:r>
              <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87900" y="512325"/>
            <a:ext cx="8368200" cy="79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Performance metrics(</a:t>
            </a:r>
            <a:r>
              <a:rPr lang="en"/>
              <a:t>L</a:t>
            </a:r>
            <a:r>
              <a:rPr baseline="-25000" lang="en"/>
              <a:t>s</a:t>
            </a:r>
            <a:r>
              <a:rPr lang="en"/>
              <a:t>,L</a:t>
            </a:r>
            <a:r>
              <a:rPr baseline="-25000" lang="en"/>
              <a:t>q</a:t>
            </a:r>
            <a:r>
              <a:rPr lang="en"/>
              <a:t>,W</a:t>
            </a:r>
            <a:r>
              <a:rPr baseline="-25000" lang="en"/>
              <a:t>s</a:t>
            </a:r>
            <a:r>
              <a:rPr lang="en"/>
              <a:t>,W</a:t>
            </a:r>
            <a:r>
              <a:rPr baseline="-25000" lang="en"/>
              <a:t>q</a:t>
            </a:r>
            <a:r>
              <a:rPr lang="en"/>
              <a:t>)</a:t>
            </a:r>
            <a:endParaRPr sz="4200"/>
          </a:p>
        </p:txBody>
      </p:sp>
      <p:sp>
        <p:nvSpPr>
          <p:cNvPr id="196" name="Google Shape;196;p31"/>
          <p:cNvSpPr txBox="1"/>
          <p:nvPr>
            <p:ph idx="1" type="body"/>
          </p:nvPr>
        </p:nvSpPr>
        <p:spPr>
          <a:xfrm>
            <a:off x="461200" y="14450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quality of the service as seen from the customer perspective can be determined by the following metrics</a:t>
            </a:r>
            <a:endParaRPr/>
          </a:p>
          <a:p>
            <a:pPr indent="0" lvl="0" marL="0" rtl="0" algn="l">
              <a:spcBef>
                <a:spcPts val="1600"/>
              </a:spcBef>
              <a:spcAft>
                <a:spcPts val="0"/>
              </a:spcAft>
              <a:buNone/>
            </a:pPr>
            <a:r>
              <a:rPr lang="en"/>
              <a:t>L</a:t>
            </a:r>
            <a:r>
              <a:rPr baseline="-25000" lang="en"/>
              <a:t>s </a:t>
            </a:r>
            <a:r>
              <a:rPr lang="en"/>
              <a:t>is the average number of customers in the system </a:t>
            </a:r>
            <a:endParaRPr/>
          </a:p>
          <a:p>
            <a:pPr indent="0" lvl="0" marL="0" rtl="0" algn="l">
              <a:spcBef>
                <a:spcPts val="1600"/>
              </a:spcBef>
              <a:spcAft>
                <a:spcPts val="0"/>
              </a:spcAft>
              <a:buNone/>
            </a:pPr>
            <a:r>
              <a:rPr lang="en"/>
              <a:t>L</a:t>
            </a:r>
            <a:r>
              <a:rPr baseline="-25000" lang="en"/>
              <a:t>q</a:t>
            </a:r>
            <a:r>
              <a:rPr lang="en"/>
              <a:t> is the average number of customers in the queue</a:t>
            </a:r>
            <a:endParaRPr/>
          </a:p>
          <a:p>
            <a:pPr indent="0" lvl="0" marL="0" rtl="0" algn="l">
              <a:spcBef>
                <a:spcPts val="1600"/>
              </a:spcBef>
              <a:spcAft>
                <a:spcPts val="0"/>
              </a:spcAft>
              <a:buNone/>
            </a:pPr>
            <a:r>
              <a:rPr lang="en"/>
              <a:t>W</a:t>
            </a:r>
            <a:r>
              <a:rPr baseline="-25000" lang="en"/>
              <a:t>s</a:t>
            </a:r>
            <a:r>
              <a:rPr lang="en"/>
              <a:t> is the average time spent by a customer in the system</a:t>
            </a:r>
            <a:endParaRPr/>
          </a:p>
          <a:p>
            <a:pPr indent="0" lvl="0" marL="0" rtl="0" algn="l">
              <a:spcBef>
                <a:spcPts val="1600"/>
              </a:spcBef>
              <a:spcAft>
                <a:spcPts val="0"/>
              </a:spcAft>
              <a:buNone/>
            </a:pPr>
            <a:r>
              <a:rPr lang="en"/>
              <a:t>W</a:t>
            </a:r>
            <a:r>
              <a:rPr baseline="-25000" lang="en"/>
              <a:t>q</a:t>
            </a:r>
            <a:r>
              <a:rPr lang="en"/>
              <a:t> is the average time spent by a customer in the queue</a:t>
            </a:r>
            <a:endParaRPr/>
          </a:p>
          <a:p>
            <a:pPr indent="0" lvl="0" marL="0" rtl="0" algn="l">
              <a:spcBef>
                <a:spcPts val="1600"/>
              </a:spcBef>
              <a:spcAft>
                <a:spcPts val="1600"/>
              </a:spcAft>
              <a:buNone/>
            </a:pPr>
            <a:r>
              <a:t/>
            </a:r>
            <a:endParaRPr/>
          </a:p>
        </p:txBody>
      </p:sp>
      <p:sp>
        <p:nvSpPr>
          <p:cNvPr id="197" name="Google Shape;19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72" name="Google Shape;72;p14"/>
          <p:cNvSpPr txBox="1"/>
          <p:nvPr>
            <p:ph idx="1" type="subTitle"/>
          </p:nvPr>
        </p:nvSpPr>
        <p:spPr>
          <a:xfrm>
            <a:off x="1680300" y="2853025"/>
            <a:ext cx="5783400" cy="17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 main aim of the project is to study various Queuing Models in the context of LTE Networks and establish various performance metrics for LTE Networks. We will study NBurst/M/1 queuing model which has a close resemblance to practical LTE networks. First, we establish the results of M/M/1 model for the LTE network and further we simulate the actual network traffic using NBurst/M/1 model to confirm them.</a:t>
            </a:r>
            <a:endParaRPr sz="1400"/>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metrics (contd.)</a:t>
            </a:r>
            <a:endParaRPr/>
          </a:p>
        </p:txBody>
      </p:sp>
      <p:sp>
        <p:nvSpPr>
          <p:cNvPr id="203" name="Google Shape;203;p32"/>
          <p:cNvSpPr txBox="1"/>
          <p:nvPr>
            <p:ph idx="1" type="body"/>
          </p:nvPr>
        </p:nvSpPr>
        <p:spPr>
          <a:xfrm>
            <a:off x="3676800" y="1489825"/>
            <a:ext cx="5079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t>
            </a:r>
            <a:r>
              <a:rPr baseline="-25000" lang="en" sz="2500"/>
              <a:t>s</a:t>
            </a:r>
            <a:r>
              <a:rPr lang="en" sz="2500"/>
              <a:t>=(ρ/1-ρ)</a:t>
            </a:r>
            <a:endParaRPr sz="2500"/>
          </a:p>
          <a:p>
            <a:pPr indent="0" lvl="0" marL="0" rtl="0" algn="l">
              <a:spcBef>
                <a:spcPts val="1600"/>
              </a:spcBef>
              <a:spcAft>
                <a:spcPts val="1600"/>
              </a:spcAft>
              <a:buNone/>
            </a:pPr>
            <a:br>
              <a:rPr lang="en" sz="2500"/>
            </a:br>
            <a:br>
              <a:rPr lang="en" sz="2500"/>
            </a:br>
            <a:r>
              <a:rPr lang="en" sz="2500"/>
              <a:t>L</a:t>
            </a:r>
            <a:r>
              <a:rPr baseline="-25000" lang="en" sz="2500"/>
              <a:t>q</a:t>
            </a:r>
            <a:r>
              <a:rPr lang="en" sz="2500"/>
              <a:t>=</a:t>
            </a:r>
            <a:r>
              <a:rPr lang="en" sz="2500"/>
              <a:t>(ρ</a:t>
            </a:r>
            <a:r>
              <a:rPr baseline="30000" lang="en" sz="2500"/>
              <a:t>2</a:t>
            </a:r>
            <a:r>
              <a:rPr lang="en" sz="2500"/>
              <a:t>/1-ρ)</a:t>
            </a:r>
            <a:endParaRPr sz="2500"/>
          </a:p>
        </p:txBody>
      </p:sp>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32"/>
          <p:cNvPicPr preferRelativeResize="0"/>
          <p:nvPr/>
        </p:nvPicPr>
        <p:blipFill>
          <a:blip r:embed="rId3">
            <a:alphaModFix/>
          </a:blip>
          <a:stretch>
            <a:fillRect/>
          </a:stretch>
        </p:blipFill>
        <p:spPr>
          <a:xfrm>
            <a:off x="387899" y="1489825"/>
            <a:ext cx="1918525" cy="993625"/>
          </a:xfrm>
          <a:prstGeom prst="rect">
            <a:avLst/>
          </a:prstGeom>
          <a:noFill/>
          <a:ln>
            <a:noFill/>
          </a:ln>
        </p:spPr>
      </p:pic>
      <p:pic>
        <p:nvPicPr>
          <p:cNvPr id="206" name="Google Shape;206;p32"/>
          <p:cNvPicPr preferRelativeResize="0"/>
          <p:nvPr/>
        </p:nvPicPr>
        <p:blipFill>
          <a:blip r:embed="rId4">
            <a:alphaModFix/>
          </a:blip>
          <a:stretch>
            <a:fillRect/>
          </a:stretch>
        </p:blipFill>
        <p:spPr>
          <a:xfrm>
            <a:off x="387900" y="2829150"/>
            <a:ext cx="2523592" cy="993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metrics (contd.)</a:t>
            </a:r>
            <a:endParaRPr/>
          </a:p>
        </p:txBody>
      </p:sp>
      <p:sp>
        <p:nvSpPr>
          <p:cNvPr id="212" name="Google Shape;212;p33"/>
          <p:cNvSpPr txBox="1"/>
          <p:nvPr>
            <p:ph idx="1" type="body"/>
          </p:nvPr>
        </p:nvSpPr>
        <p:spPr>
          <a:xfrm>
            <a:off x="326825" y="1428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Little’s law,</a:t>
            </a:r>
            <a:endParaRPr/>
          </a:p>
          <a:p>
            <a:pPr indent="0" lvl="0" marL="0" rtl="0" algn="l">
              <a:spcBef>
                <a:spcPts val="1600"/>
              </a:spcBef>
              <a:spcAft>
                <a:spcPts val="0"/>
              </a:spcAft>
              <a:buNone/>
            </a:pPr>
            <a:r>
              <a:rPr lang="en"/>
              <a:t>W</a:t>
            </a:r>
            <a:r>
              <a:rPr baseline="-25000" lang="en"/>
              <a:t>s</a:t>
            </a:r>
            <a:r>
              <a:rPr lang="en"/>
              <a:t>= L</a:t>
            </a:r>
            <a:r>
              <a:rPr baseline="-25000" lang="en"/>
              <a:t>s</a:t>
            </a:r>
            <a:r>
              <a:rPr lang="en"/>
              <a:t>/λ= (1/</a:t>
            </a:r>
            <a:r>
              <a:rPr lang="en"/>
              <a:t>µ-λ</a:t>
            </a:r>
            <a:r>
              <a:rPr lang="en"/>
              <a:t>)</a:t>
            </a:r>
            <a:endParaRPr/>
          </a:p>
          <a:p>
            <a:pPr indent="0" lvl="0" marL="0" rtl="0" algn="l">
              <a:spcBef>
                <a:spcPts val="1600"/>
              </a:spcBef>
              <a:spcAft>
                <a:spcPts val="0"/>
              </a:spcAft>
              <a:buNone/>
            </a:pPr>
            <a:r>
              <a:rPr lang="en"/>
              <a:t>W</a:t>
            </a:r>
            <a:r>
              <a:rPr baseline="-25000" lang="en"/>
              <a:t>q</a:t>
            </a:r>
            <a:r>
              <a:rPr lang="en"/>
              <a:t>= L</a:t>
            </a:r>
            <a:r>
              <a:rPr baseline="-25000" lang="en"/>
              <a:t>q</a:t>
            </a:r>
            <a:r>
              <a:rPr lang="en"/>
              <a:t>/λ= (λ/µ(µ-λ))</a:t>
            </a:r>
            <a:endParaRPr/>
          </a:p>
          <a:p>
            <a:pPr indent="0" lvl="0" marL="0" rtl="0" algn="l">
              <a:spcBef>
                <a:spcPts val="1600"/>
              </a:spcBef>
              <a:spcAft>
                <a:spcPts val="0"/>
              </a:spcAft>
              <a:buNone/>
            </a:pPr>
            <a:r>
              <a:rPr lang="en"/>
              <a:t>It can be observed that</a:t>
            </a:r>
            <a:endParaRPr/>
          </a:p>
          <a:p>
            <a:pPr indent="0" lvl="0" marL="0" rtl="0" algn="l">
              <a:spcBef>
                <a:spcPts val="1600"/>
              </a:spcBef>
              <a:spcAft>
                <a:spcPts val="0"/>
              </a:spcAft>
              <a:buNone/>
            </a:pPr>
            <a:r>
              <a:rPr lang="en"/>
              <a:t>L</a:t>
            </a:r>
            <a:r>
              <a:rPr baseline="-25000" lang="en"/>
              <a:t>q</a:t>
            </a:r>
            <a:r>
              <a:rPr lang="en"/>
              <a:t> = L</a:t>
            </a:r>
            <a:r>
              <a:rPr baseline="-25000" lang="en"/>
              <a:t>s</a:t>
            </a:r>
            <a:r>
              <a:rPr lang="en"/>
              <a:t>ρ            W</a:t>
            </a:r>
            <a:r>
              <a:rPr baseline="-25000" lang="en"/>
              <a:t>q</a:t>
            </a:r>
            <a:r>
              <a:rPr lang="en"/>
              <a:t> = W</a:t>
            </a:r>
            <a:r>
              <a:rPr baseline="-25000" lang="en"/>
              <a:t>s</a:t>
            </a:r>
            <a:r>
              <a:rPr lang="en"/>
              <a:t>ρ</a:t>
            </a:r>
            <a:endParaRPr/>
          </a:p>
          <a:p>
            <a:pPr indent="0" lvl="0" marL="0" rtl="0" algn="l">
              <a:spcBef>
                <a:spcPts val="1600"/>
              </a:spcBef>
              <a:spcAft>
                <a:spcPts val="1600"/>
              </a:spcAft>
              <a:buNone/>
            </a:pPr>
            <a:r>
              <a:t/>
            </a:r>
            <a:endParaRPr/>
          </a:p>
        </p:txBody>
      </p:sp>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M/M/1 model fails for LTE systems</a:t>
            </a:r>
            <a:endParaRPr/>
          </a:p>
        </p:txBody>
      </p:sp>
      <p:sp>
        <p:nvSpPr>
          <p:cNvPr id="219" name="Google Shape;219;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LTE system traffic </a:t>
            </a:r>
            <a:r>
              <a:rPr lang="en"/>
              <a:t>originates</a:t>
            </a:r>
            <a:r>
              <a:rPr lang="en"/>
              <a:t> from several terminal devices which request and upload data independently.</a:t>
            </a:r>
            <a:endParaRPr/>
          </a:p>
          <a:p>
            <a:pPr indent="0" lvl="0" marL="0" rtl="0" algn="l">
              <a:spcBef>
                <a:spcPts val="1600"/>
              </a:spcBef>
              <a:spcAft>
                <a:spcPts val="0"/>
              </a:spcAft>
              <a:buNone/>
            </a:pPr>
            <a:r>
              <a:rPr lang="en"/>
              <a:t>And the traffic generated by each device is further dependent on the application type used.</a:t>
            </a:r>
            <a:endParaRPr/>
          </a:p>
          <a:p>
            <a:pPr indent="0" lvl="0" marL="0" rtl="0" algn="l">
              <a:spcBef>
                <a:spcPts val="1600"/>
              </a:spcBef>
              <a:spcAft>
                <a:spcPts val="1600"/>
              </a:spcAft>
              <a:buNone/>
            </a:pPr>
            <a:r>
              <a:rPr lang="en"/>
              <a:t>So we need a novel queue model to study LTE systems.</a:t>
            </a:r>
            <a:endParaRPr/>
          </a:p>
        </p:txBody>
      </p:sp>
      <p:sp>
        <p:nvSpPr>
          <p:cNvPr id="220" name="Google Shape;22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N-Burst Model for LTE Networks</a:t>
            </a:r>
            <a:endParaRPr/>
          </a:p>
        </p:txBody>
      </p:sp>
      <p:sp>
        <p:nvSpPr>
          <p:cNvPr id="226" name="Google Shape;22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Need For a New Model</a:t>
            </a:r>
            <a:endParaRPr/>
          </a:p>
        </p:txBody>
      </p:sp>
      <p:sp>
        <p:nvSpPr>
          <p:cNvPr id="232" name="Google Shape;232;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There is an incredible growth in the number of wireless devices such as smart-phones, tablets and Internet of Thing (IoT) .</a:t>
            </a:r>
            <a:endParaRPr sz="1600"/>
          </a:p>
          <a:p>
            <a:pPr indent="-330200" lvl="0" marL="457200" rtl="0" algn="l">
              <a:lnSpc>
                <a:spcPct val="150000"/>
              </a:lnSpc>
              <a:spcBef>
                <a:spcPts val="0"/>
              </a:spcBef>
              <a:spcAft>
                <a:spcPts val="0"/>
              </a:spcAft>
              <a:buSzPts val="1600"/>
              <a:buChar char="●"/>
            </a:pPr>
            <a:r>
              <a:rPr lang="en" sz="1600"/>
              <a:t>In addition to the fast development of media streaming applications, IPTV, telemedicine and Internet gaming have led to a significant challenge to the design and deployment of cellular technology.</a:t>
            </a:r>
            <a:endParaRPr sz="1600"/>
          </a:p>
          <a:p>
            <a:pPr indent="-330200" lvl="0" marL="457200" rtl="0" algn="l">
              <a:lnSpc>
                <a:spcPct val="150000"/>
              </a:lnSpc>
              <a:spcBef>
                <a:spcPts val="0"/>
              </a:spcBef>
              <a:spcAft>
                <a:spcPts val="0"/>
              </a:spcAft>
              <a:buSzPts val="1600"/>
              <a:buChar char="●"/>
            </a:pPr>
            <a:r>
              <a:rPr lang="en" sz="1600"/>
              <a:t>Investigating and analyzing the distribution of data generated by each device in LTE network should be the most important factor to estimate the quality requirements and capabilities of LTE networks.</a:t>
            </a:r>
            <a:endParaRPr sz="1600"/>
          </a:p>
          <a:p>
            <a:pPr indent="0" lvl="0" marL="0" rtl="0" algn="l">
              <a:spcBef>
                <a:spcPts val="1600"/>
              </a:spcBef>
              <a:spcAft>
                <a:spcPts val="1600"/>
              </a:spcAft>
              <a:buNone/>
            </a:pPr>
            <a:r>
              <a:t/>
            </a:r>
            <a:endParaRPr sz="13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Required Properties for an appropriate model</a:t>
            </a:r>
            <a:endParaRPr/>
          </a:p>
        </p:txBody>
      </p:sp>
      <p:sp>
        <p:nvSpPr>
          <p:cNvPr id="239" name="Google Shape;239;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SzPts val="2000"/>
              <a:buChar char="●"/>
            </a:pPr>
            <a:r>
              <a:rPr lang="en" sz="2000"/>
              <a:t>The main difference from the standard models is the requests in telecommunication networks come in bursts rather than continuously.</a:t>
            </a:r>
            <a:endParaRPr sz="2000"/>
          </a:p>
          <a:p>
            <a:pPr indent="-355600" lvl="0" marL="457200" rtl="0" algn="l">
              <a:lnSpc>
                <a:spcPct val="130000"/>
              </a:lnSpc>
              <a:spcBef>
                <a:spcPts val="0"/>
              </a:spcBef>
              <a:spcAft>
                <a:spcPts val="0"/>
              </a:spcAft>
              <a:buSzPts val="2000"/>
              <a:buChar char="●"/>
            </a:pPr>
            <a:r>
              <a:rPr lang="en" sz="2000"/>
              <a:t>The unpredictable traffic must be both bursty and self-similar.</a:t>
            </a:r>
            <a:endParaRPr sz="2000"/>
          </a:p>
          <a:p>
            <a:pPr indent="-355600" lvl="0" marL="457200" rtl="0" algn="l">
              <a:lnSpc>
                <a:spcPct val="130000"/>
              </a:lnSpc>
              <a:spcBef>
                <a:spcPts val="0"/>
              </a:spcBef>
              <a:spcAft>
                <a:spcPts val="0"/>
              </a:spcAft>
              <a:buSzPts val="2000"/>
              <a:buChar char="●"/>
            </a:pPr>
            <a:r>
              <a:rPr lang="en" sz="2000"/>
              <a:t>Many models like M/G/1 queue with changing parameters, batch-arrival model, continuous burst flow models failed to mimic the traffic in telecommunication networks.</a:t>
            </a:r>
            <a:endParaRPr sz="2000"/>
          </a:p>
          <a:p>
            <a:pPr indent="0" lvl="0" marL="457200" rtl="0" algn="l">
              <a:spcBef>
                <a:spcPts val="0"/>
              </a:spcBef>
              <a:spcAft>
                <a:spcPts val="1600"/>
              </a:spcAft>
              <a:buNone/>
            </a:pPr>
            <a:r>
              <a:t/>
            </a:r>
            <a:endParaRPr/>
          </a:p>
        </p:txBody>
      </p:sp>
      <p:sp>
        <p:nvSpPr>
          <p:cNvPr id="240" name="Google Shape;24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LTE Network Topology</a:t>
            </a:r>
            <a:endParaRPr/>
          </a:p>
        </p:txBody>
      </p:sp>
      <p:sp>
        <p:nvSpPr>
          <p:cNvPr id="246" name="Google Shape;246;p3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SzPts val="1800"/>
              <a:buChar char="●"/>
            </a:pPr>
            <a:r>
              <a:rPr lang="en" sz="1800"/>
              <a:t>A simple LTE network consists of a evolved nodeB, which provides service to a set of N wireless devices.</a:t>
            </a:r>
            <a:endParaRPr sz="1800"/>
          </a:p>
          <a:p>
            <a:pPr indent="-342900" lvl="0" marL="457200" rtl="0" algn="l">
              <a:lnSpc>
                <a:spcPct val="125000"/>
              </a:lnSpc>
              <a:spcBef>
                <a:spcPts val="0"/>
              </a:spcBef>
              <a:spcAft>
                <a:spcPts val="0"/>
              </a:spcAft>
              <a:buSzPts val="1800"/>
              <a:buChar char="●"/>
            </a:pPr>
            <a:r>
              <a:rPr lang="en" sz="1800"/>
              <a:t>These devices use the LTE technology for downloading data (down-link) and upload and request data (up-link).</a:t>
            </a:r>
            <a:endParaRPr sz="1800"/>
          </a:p>
          <a:p>
            <a:pPr indent="0" lvl="0" marL="457200" rtl="0" algn="l">
              <a:spcBef>
                <a:spcPts val="0"/>
              </a:spcBef>
              <a:spcAft>
                <a:spcPts val="1600"/>
              </a:spcAft>
              <a:buNone/>
            </a:pPr>
            <a:r>
              <a:t/>
            </a:r>
            <a:endParaRPr/>
          </a:p>
        </p:txBody>
      </p:sp>
      <p:sp>
        <p:nvSpPr>
          <p:cNvPr id="247" name="Google Shape;247;p3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8" name="Google Shape;24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 name="Google Shape;249;p38"/>
          <p:cNvPicPr preferRelativeResize="0"/>
          <p:nvPr/>
        </p:nvPicPr>
        <p:blipFill>
          <a:blip r:embed="rId3">
            <a:alphaModFix/>
          </a:blip>
          <a:stretch>
            <a:fillRect/>
          </a:stretch>
        </p:blipFill>
        <p:spPr>
          <a:xfrm>
            <a:off x="4568750" y="1415300"/>
            <a:ext cx="4374800" cy="3153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Describing Network Queue</a:t>
            </a:r>
            <a:endParaRPr/>
          </a:p>
        </p:txBody>
      </p:sp>
      <p:sp>
        <p:nvSpPr>
          <p:cNvPr id="255" name="Google Shape;255;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The number of packets requested by a mobile device is considered as a random variable.</a:t>
            </a:r>
            <a:endParaRPr sz="2000"/>
          </a:p>
          <a:p>
            <a:pPr indent="-355600" lvl="0" marL="457200" rtl="0" algn="l">
              <a:lnSpc>
                <a:spcPct val="150000"/>
              </a:lnSpc>
              <a:spcBef>
                <a:spcPts val="0"/>
              </a:spcBef>
              <a:spcAft>
                <a:spcPts val="0"/>
              </a:spcAft>
              <a:buSzPts val="2000"/>
              <a:buChar char="●"/>
            </a:pPr>
            <a:r>
              <a:rPr lang="en" sz="2000"/>
              <a:t>The properties and distribution of this random variable is purely based on the mobile application used to request the data.</a:t>
            </a:r>
            <a:endParaRPr sz="2000"/>
          </a:p>
          <a:p>
            <a:pPr indent="-355600" lvl="0" marL="457200" rtl="0" algn="l">
              <a:lnSpc>
                <a:spcPct val="150000"/>
              </a:lnSpc>
              <a:spcBef>
                <a:spcPts val="0"/>
              </a:spcBef>
              <a:spcAft>
                <a:spcPts val="0"/>
              </a:spcAft>
              <a:buSzPts val="2000"/>
              <a:buChar char="●"/>
            </a:pPr>
            <a:r>
              <a:rPr lang="en" sz="2000"/>
              <a:t>This is the reason standard queuing models are not appropriate to understand telecommunication systems.</a:t>
            </a:r>
            <a:endParaRPr sz="2000"/>
          </a:p>
          <a:p>
            <a:pPr indent="0" lvl="0" marL="0" rtl="0" algn="l">
              <a:spcBef>
                <a:spcPts val="1600"/>
              </a:spcBef>
              <a:spcAft>
                <a:spcPts val="1600"/>
              </a:spcAft>
              <a:buNone/>
            </a:pPr>
            <a:r>
              <a:t/>
            </a:r>
            <a:endParaRPr/>
          </a:p>
        </p:txBody>
      </p:sp>
      <p:sp>
        <p:nvSpPr>
          <p:cNvPr id="256" name="Google Shape;25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87900" y="709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The packet generated by each user arrive at a single queue which is maintained by a Router.</a:t>
            </a:r>
            <a:endParaRPr sz="1900"/>
          </a:p>
          <a:p>
            <a:pPr indent="0" lvl="0" marL="0" rtl="0" algn="l">
              <a:spcBef>
                <a:spcPts val="0"/>
              </a:spcBef>
              <a:spcAft>
                <a:spcPts val="0"/>
              </a:spcAft>
              <a:buNone/>
            </a:pPr>
            <a:r>
              <a:t/>
            </a:r>
            <a:endParaRPr sz="1900"/>
          </a:p>
        </p:txBody>
      </p:sp>
      <p:sp>
        <p:nvSpPr>
          <p:cNvPr id="262" name="Google Shape;262;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3" name="Google Shape;26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40"/>
          <p:cNvPicPr preferRelativeResize="0"/>
          <p:nvPr/>
        </p:nvPicPr>
        <p:blipFill rotWithShape="1">
          <a:blip r:embed="rId3">
            <a:alphaModFix/>
          </a:blip>
          <a:srcRect b="0" l="0" r="0" t="5722"/>
          <a:stretch/>
        </p:blipFill>
        <p:spPr>
          <a:xfrm>
            <a:off x="558925" y="1442600"/>
            <a:ext cx="8026151" cy="302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265500" y="1209075"/>
            <a:ext cx="4045200" cy="62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Description of Model</a:t>
            </a:r>
            <a:endParaRPr/>
          </a:p>
        </p:txBody>
      </p:sp>
      <p:sp>
        <p:nvSpPr>
          <p:cNvPr id="270" name="Google Shape;270;p41"/>
          <p:cNvSpPr txBox="1"/>
          <p:nvPr>
            <p:ph idx="1" type="subTitle"/>
          </p:nvPr>
        </p:nvSpPr>
        <p:spPr>
          <a:xfrm>
            <a:off x="265500" y="1893700"/>
            <a:ext cx="4045200" cy="252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N Burst Model is one of the variants of ON-OFF models</a:t>
            </a:r>
            <a:endParaRPr sz="1800"/>
          </a:p>
          <a:p>
            <a:pPr indent="-342900" lvl="0" marL="457200" rtl="0" algn="l">
              <a:lnSpc>
                <a:spcPct val="115000"/>
              </a:lnSpc>
              <a:spcBef>
                <a:spcPts val="0"/>
              </a:spcBef>
              <a:spcAft>
                <a:spcPts val="0"/>
              </a:spcAft>
              <a:buSzPts val="1800"/>
              <a:buChar char="●"/>
            </a:pPr>
            <a:r>
              <a:rPr lang="en" sz="1800"/>
              <a:t>The arrival process of N-Burst is the superposition of N ON-OFF type identical and independently distributed source's traffic streams.</a:t>
            </a:r>
            <a:endParaRPr sz="1800"/>
          </a:p>
          <a:p>
            <a:pPr indent="0" lvl="0" marL="457200" rtl="0" algn="l">
              <a:lnSpc>
                <a:spcPct val="115000"/>
              </a:lnSpc>
              <a:spcBef>
                <a:spcPts val="0"/>
              </a:spcBef>
              <a:spcAft>
                <a:spcPts val="0"/>
              </a:spcAft>
              <a:buNone/>
            </a:pPr>
            <a:r>
              <a:t/>
            </a:r>
            <a:endParaRPr sz="1800"/>
          </a:p>
        </p:txBody>
      </p:sp>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41"/>
          <p:cNvPicPr preferRelativeResize="0"/>
          <p:nvPr/>
        </p:nvPicPr>
        <p:blipFill>
          <a:blip r:embed="rId3">
            <a:alphaModFix/>
          </a:blip>
          <a:stretch>
            <a:fillRect/>
          </a:stretch>
        </p:blipFill>
        <p:spPr>
          <a:xfrm>
            <a:off x="4738675" y="1893688"/>
            <a:ext cx="4238625" cy="152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Evolution (LTE) started as a project in 2004 by Third Generation Partnership Project (3GPP) to provide technology focusing on packet-switched data.</a:t>
            </a:r>
            <a:endParaRPr/>
          </a:p>
          <a:p>
            <a:pPr indent="0" lvl="0" marL="0" rtl="0" algn="l">
              <a:spcBef>
                <a:spcPts val="1600"/>
              </a:spcBef>
              <a:spcAft>
                <a:spcPts val="0"/>
              </a:spcAft>
              <a:buNone/>
            </a:pPr>
            <a:r>
              <a:rPr lang="en"/>
              <a:t>This explosive growth of mobile data traffic and adoption of mobile connectivity by end users is increasing of global 4G LTE deployments and adoption.</a:t>
            </a:r>
            <a:endParaRPr/>
          </a:p>
          <a:p>
            <a:pPr indent="0" lvl="0" marL="0" rtl="0" algn="l">
              <a:spcBef>
                <a:spcPts val="1600"/>
              </a:spcBef>
              <a:spcAft>
                <a:spcPts val="1600"/>
              </a:spcAft>
              <a:buNone/>
            </a:pPr>
            <a:r>
              <a:t/>
            </a:r>
            <a:endParaRPr/>
          </a:p>
        </p:txBody>
      </p:sp>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of the problem</a:t>
            </a:r>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Essential parameters of Model</a:t>
            </a:r>
            <a:endParaRPr/>
          </a:p>
        </p:txBody>
      </p:sp>
      <p:sp>
        <p:nvSpPr>
          <p:cNvPr id="278" name="Google Shape;278;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SzPts val="2000"/>
              <a:buChar char="●"/>
            </a:pPr>
            <a:r>
              <a:rPr lang="en" sz="2000"/>
              <a:t>𝜿 : average rate of packet arrival for each source.</a:t>
            </a:r>
            <a:endParaRPr sz="2000"/>
          </a:p>
          <a:p>
            <a:pPr indent="-355600" lvl="0" marL="457200" rtl="0" algn="l">
              <a:lnSpc>
                <a:spcPct val="130000"/>
              </a:lnSpc>
              <a:spcBef>
                <a:spcPts val="0"/>
              </a:spcBef>
              <a:spcAft>
                <a:spcPts val="0"/>
              </a:spcAft>
              <a:buSzPts val="2000"/>
              <a:buChar char="●"/>
            </a:pPr>
            <a:r>
              <a:rPr lang="en" sz="2000"/>
              <a:t>λ:  The overall arrival rate that is produced by N sources i.e. λ = 𝜿 N</a:t>
            </a:r>
            <a:endParaRPr sz="2000"/>
          </a:p>
          <a:p>
            <a:pPr indent="-355600" lvl="0" marL="457200" rtl="0" algn="l">
              <a:lnSpc>
                <a:spcPct val="130000"/>
              </a:lnSpc>
              <a:spcBef>
                <a:spcPts val="0"/>
              </a:spcBef>
              <a:spcAft>
                <a:spcPts val="0"/>
              </a:spcAft>
              <a:buSzPts val="2000"/>
              <a:buChar char="●"/>
            </a:pPr>
            <a:r>
              <a:rPr lang="en" sz="2000"/>
              <a:t>λ</a:t>
            </a:r>
            <a:r>
              <a:rPr baseline="-25000" lang="en" sz="2000"/>
              <a:t>p</a:t>
            </a:r>
            <a:r>
              <a:rPr lang="en" sz="2000"/>
              <a:t>: the peak transmission rate during a burst i.e. at ON time.</a:t>
            </a:r>
            <a:endParaRPr sz="2000"/>
          </a:p>
          <a:p>
            <a:pPr indent="-355600" lvl="0" marL="457200" rtl="0" algn="l">
              <a:lnSpc>
                <a:spcPct val="130000"/>
              </a:lnSpc>
              <a:spcBef>
                <a:spcPts val="0"/>
              </a:spcBef>
              <a:spcAft>
                <a:spcPts val="0"/>
              </a:spcAft>
              <a:buSzPts val="2000"/>
              <a:buChar char="●"/>
            </a:pPr>
            <a:r>
              <a:rPr lang="en" sz="2000"/>
              <a:t>λ</a:t>
            </a:r>
            <a:r>
              <a:rPr baseline="-25000" lang="en" sz="2000"/>
              <a:t>b</a:t>
            </a:r>
            <a:r>
              <a:rPr lang="en" sz="2000"/>
              <a:t>: Mean burst arrival rate =λ/N</a:t>
            </a:r>
            <a:r>
              <a:rPr baseline="-25000" lang="en" sz="2000"/>
              <a:t>b</a:t>
            </a:r>
            <a:r>
              <a:rPr lang="en" sz="2000"/>
              <a:t>.</a:t>
            </a:r>
            <a:endParaRPr sz="2000"/>
          </a:p>
          <a:p>
            <a:pPr indent="-355600" lvl="0" marL="457200" rtl="0" algn="l">
              <a:lnSpc>
                <a:spcPct val="130000"/>
              </a:lnSpc>
              <a:spcBef>
                <a:spcPts val="0"/>
              </a:spcBef>
              <a:spcAft>
                <a:spcPts val="0"/>
              </a:spcAft>
              <a:buSzPts val="2000"/>
              <a:buChar char="●"/>
            </a:pPr>
            <a:r>
              <a:rPr lang="en" sz="2000"/>
              <a:t>N</a:t>
            </a:r>
            <a:r>
              <a:rPr baseline="-25000" lang="en" sz="2000"/>
              <a:t>b</a:t>
            </a:r>
            <a:r>
              <a:rPr lang="en" sz="2000"/>
              <a:t>: Average number of packets during a burst (at ON period)</a:t>
            </a:r>
            <a:endParaRPr sz="2000"/>
          </a:p>
          <a:p>
            <a:pPr indent="-355600" lvl="0" marL="457200" rtl="0" algn="l">
              <a:lnSpc>
                <a:spcPct val="130000"/>
              </a:lnSpc>
              <a:spcBef>
                <a:spcPts val="0"/>
              </a:spcBef>
              <a:spcAft>
                <a:spcPts val="0"/>
              </a:spcAft>
              <a:buSzPts val="2000"/>
              <a:buChar char="●"/>
            </a:pPr>
            <a:r>
              <a:rPr lang="en" sz="2000" u="sng"/>
              <a:t>ON</a:t>
            </a:r>
            <a:r>
              <a:rPr lang="en" sz="2000"/>
              <a:t> : the average time during which the node is active</a:t>
            </a:r>
            <a:endParaRPr sz="2000"/>
          </a:p>
          <a:p>
            <a:pPr indent="-355600" lvl="0" marL="457200" rtl="0" algn="l">
              <a:lnSpc>
                <a:spcPct val="130000"/>
              </a:lnSpc>
              <a:spcBef>
                <a:spcPts val="0"/>
              </a:spcBef>
              <a:spcAft>
                <a:spcPts val="0"/>
              </a:spcAft>
              <a:buSzPts val="2000"/>
              <a:buChar char="●"/>
            </a:pPr>
            <a:r>
              <a:rPr lang="en" sz="2000" u="sng"/>
              <a:t>OFF</a:t>
            </a:r>
            <a:r>
              <a:rPr lang="en" sz="2000"/>
              <a:t> : the average time during which the node transmission is OFF.</a:t>
            </a:r>
            <a:endParaRPr sz="2000"/>
          </a:p>
          <a:p>
            <a:pPr indent="0" lvl="0" marL="0" rtl="0" algn="l">
              <a:spcBef>
                <a:spcPts val="0"/>
              </a:spcBef>
              <a:spcAft>
                <a:spcPts val="0"/>
              </a:spcAft>
              <a:buNone/>
            </a:pPr>
            <a:r>
              <a:t/>
            </a:r>
            <a:endParaRPr baseline="-25000"/>
          </a:p>
          <a:p>
            <a:pPr indent="0" lvl="0" marL="0" rtl="0" algn="l">
              <a:spcBef>
                <a:spcPts val="1600"/>
              </a:spcBef>
              <a:spcAft>
                <a:spcPts val="1600"/>
              </a:spcAft>
              <a:buNone/>
            </a:pPr>
            <a:r>
              <a:t/>
            </a:r>
            <a:endParaRPr baseline="-25000"/>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Essential Parameters of the Model (contd...)</a:t>
            </a:r>
            <a:endParaRPr/>
          </a:p>
        </p:txBody>
      </p:sp>
      <p:sp>
        <p:nvSpPr>
          <p:cNvPr id="285" name="Google Shape;285;p43"/>
          <p:cNvSpPr txBox="1"/>
          <p:nvPr>
            <p:ph idx="1" type="body"/>
          </p:nvPr>
        </p:nvSpPr>
        <p:spPr>
          <a:xfrm>
            <a:off x="387900" y="152647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μ </a:t>
            </a:r>
            <a:r>
              <a:rPr lang="en"/>
              <a:t>: the mean service rate of the router</a:t>
            </a:r>
            <a:endParaRPr/>
          </a:p>
          <a:p>
            <a:pPr indent="-342900" lvl="0" marL="457200" rtl="0" algn="l">
              <a:spcBef>
                <a:spcPts val="0"/>
              </a:spcBef>
              <a:spcAft>
                <a:spcPts val="0"/>
              </a:spcAft>
              <a:buSzPts val="1800"/>
              <a:buChar char="●"/>
            </a:pPr>
            <a:r>
              <a:rPr lang="en"/>
              <a:t>ρ</a:t>
            </a:r>
            <a:r>
              <a:rPr lang="en"/>
              <a:t> = </a:t>
            </a:r>
            <a:r>
              <a:rPr lang="en" sz="2000"/>
              <a:t>λ/</a:t>
            </a:r>
            <a:r>
              <a:rPr lang="en"/>
              <a:t>μ </a:t>
            </a:r>
            <a:r>
              <a:rPr lang="en"/>
              <a:t>: Load utilisation of the router</a:t>
            </a:r>
            <a:endParaRPr/>
          </a:p>
          <a:p>
            <a:pPr indent="-342900" lvl="0" marL="457200" rtl="0" algn="l">
              <a:spcBef>
                <a:spcPts val="0"/>
              </a:spcBef>
              <a:spcAft>
                <a:spcPts val="0"/>
              </a:spcAft>
              <a:buSzPts val="1800"/>
              <a:buChar char="●"/>
            </a:pPr>
            <a:r>
              <a:rPr lang="en"/>
              <a:t>The </a:t>
            </a:r>
            <a:r>
              <a:rPr i="1" lang="en"/>
              <a:t>Burstiness Parameter</a:t>
            </a:r>
            <a:r>
              <a:rPr lang="en"/>
              <a:t> b is defined below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Since  </a:t>
            </a:r>
            <a:r>
              <a:rPr lang="en" sz="2000"/>
              <a:t>λ</a:t>
            </a:r>
            <a:r>
              <a:rPr lang="en"/>
              <a:t>(the amount of data sent per unit time), and ρ can be held constant as b is varied over 0 to 1. So the parameter b can be considered as a shape parameter.</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86" name="Google Shape;28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7" name="Google Shape;287;p43"/>
          <p:cNvPicPr preferRelativeResize="0"/>
          <p:nvPr/>
        </p:nvPicPr>
        <p:blipFill>
          <a:blip r:embed="rId3">
            <a:alphaModFix/>
          </a:blip>
          <a:stretch>
            <a:fillRect/>
          </a:stretch>
        </p:blipFill>
        <p:spPr>
          <a:xfrm>
            <a:off x="1747400" y="2645438"/>
            <a:ext cx="4867275" cy="1019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Two </a:t>
            </a:r>
            <a:r>
              <a:rPr b="1" lang="en"/>
              <a:t>Simple Cases for b</a:t>
            </a:r>
            <a:endParaRPr b="1"/>
          </a:p>
        </p:txBody>
      </p:sp>
      <p:sp>
        <p:nvSpPr>
          <p:cNvPr id="293" name="Google Shape;293;p4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800"/>
              <a:t>Case 1 : b=0</a:t>
            </a:r>
            <a:endParaRPr b="1" sz="1800"/>
          </a:p>
          <a:p>
            <a:pPr indent="-342900" lvl="0" marL="457200" rtl="0" algn="l">
              <a:lnSpc>
                <a:spcPct val="130000"/>
              </a:lnSpc>
              <a:spcBef>
                <a:spcPts val="1600"/>
              </a:spcBef>
              <a:spcAft>
                <a:spcPts val="0"/>
              </a:spcAft>
              <a:buSzPts val="1800"/>
              <a:buChar char="●"/>
            </a:pPr>
            <a:r>
              <a:rPr lang="en" sz="1800"/>
              <a:t>When b=0, it means that average time during which the node transmission is OFF is 0.</a:t>
            </a:r>
            <a:endParaRPr sz="1800"/>
          </a:p>
          <a:p>
            <a:pPr indent="-342900" lvl="0" marL="457200" rtl="0" algn="l">
              <a:lnSpc>
                <a:spcPct val="130000"/>
              </a:lnSpc>
              <a:spcBef>
                <a:spcPts val="0"/>
              </a:spcBef>
              <a:spcAft>
                <a:spcPts val="0"/>
              </a:spcAft>
              <a:buSzPts val="1800"/>
              <a:buChar char="●"/>
            </a:pPr>
            <a:r>
              <a:rPr lang="en" sz="1800"/>
              <a:t>In this case all the bursts come after one another and ON/OFF process reduces to a simple one.</a:t>
            </a:r>
            <a:endParaRPr sz="1800"/>
          </a:p>
          <a:p>
            <a:pPr indent="0" lvl="0" marL="457200" rtl="0" algn="l">
              <a:spcBef>
                <a:spcPts val="1600"/>
              </a:spcBef>
              <a:spcAft>
                <a:spcPts val="1600"/>
              </a:spcAft>
              <a:buNone/>
            </a:pPr>
            <a:r>
              <a:t/>
            </a:r>
            <a:endParaRPr sz="1800"/>
          </a:p>
        </p:txBody>
      </p:sp>
      <p:sp>
        <p:nvSpPr>
          <p:cNvPr id="294" name="Google Shape;294;p44"/>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800"/>
              <a:t>Case 2 : b=1</a:t>
            </a:r>
            <a:endParaRPr b="1" sz="1800"/>
          </a:p>
          <a:p>
            <a:pPr indent="-342900" lvl="0" marL="457200" rtl="0" algn="l">
              <a:lnSpc>
                <a:spcPct val="130000"/>
              </a:lnSpc>
              <a:spcBef>
                <a:spcPts val="1600"/>
              </a:spcBef>
              <a:spcAft>
                <a:spcPts val="0"/>
              </a:spcAft>
              <a:buSzPts val="1800"/>
              <a:buChar char="●"/>
            </a:pPr>
            <a:r>
              <a:rPr lang="en" sz="1800"/>
              <a:t>In this case, the average time during which burst comes is zero.</a:t>
            </a:r>
            <a:endParaRPr sz="1800"/>
          </a:p>
          <a:p>
            <a:pPr indent="-342900" lvl="0" marL="457200" rtl="0" algn="l">
              <a:lnSpc>
                <a:spcPct val="130000"/>
              </a:lnSpc>
              <a:spcBef>
                <a:spcPts val="0"/>
              </a:spcBef>
              <a:spcAft>
                <a:spcPts val="0"/>
              </a:spcAft>
              <a:buSzPts val="1800"/>
              <a:buChar char="●"/>
            </a:pPr>
            <a:r>
              <a:rPr lang="en" sz="1800"/>
              <a:t>It also means that all the packets in the burst arrive simultaneously i.e. They arrive as a bulk process.</a:t>
            </a:r>
            <a:endParaRPr sz="1800"/>
          </a:p>
          <a:p>
            <a:pPr indent="0" lvl="0" marL="457200" rtl="0" algn="l">
              <a:spcBef>
                <a:spcPts val="1600"/>
              </a:spcBef>
              <a:spcAft>
                <a:spcPts val="1600"/>
              </a:spcAft>
              <a:buNone/>
            </a:pPr>
            <a:r>
              <a:t/>
            </a:r>
            <a:endParaRPr sz="1800"/>
          </a:p>
        </p:txBody>
      </p:sp>
      <p:sp>
        <p:nvSpPr>
          <p:cNvPr id="295" name="Google Shape;29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 of Sub-Processes</a:t>
            </a:r>
            <a:endParaRPr/>
          </a:p>
        </p:txBody>
      </p:sp>
      <p:sp>
        <p:nvSpPr>
          <p:cNvPr id="301" name="Google Shape;301;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the  1-Burst Model i.e. N=1. </a:t>
            </a:r>
            <a:r>
              <a:rPr lang="en"/>
              <a:t>This model depends on four separate distributions , with random variables denoted by X</a:t>
            </a:r>
            <a:r>
              <a:rPr baseline="-25000" lang="en"/>
              <a:t>ON</a:t>
            </a:r>
            <a:r>
              <a:rPr lang="en"/>
              <a:t>, X</a:t>
            </a:r>
            <a:r>
              <a:rPr baseline="-25000" lang="en"/>
              <a:t>OFF</a:t>
            </a:r>
            <a:r>
              <a:rPr lang="en"/>
              <a:t> , X</a:t>
            </a:r>
            <a:r>
              <a:rPr baseline="-25000" lang="en"/>
              <a:t>SV</a:t>
            </a:r>
            <a:r>
              <a:rPr lang="en"/>
              <a:t> and X</a:t>
            </a:r>
            <a:r>
              <a:rPr baseline="-25000" lang="en"/>
              <a:t>INP</a:t>
            </a:r>
            <a:r>
              <a:rPr lang="en"/>
              <a:t> .</a:t>
            </a:r>
            <a:endParaRPr/>
          </a:p>
          <a:p>
            <a:pPr indent="-342900" lvl="0" marL="457200" rtl="0" algn="l">
              <a:spcBef>
                <a:spcPts val="1600"/>
              </a:spcBef>
              <a:spcAft>
                <a:spcPts val="0"/>
              </a:spcAft>
              <a:buSzPts val="1800"/>
              <a:buChar char="●"/>
            </a:pPr>
            <a:r>
              <a:rPr b="1" lang="en"/>
              <a:t>ON:</a:t>
            </a:r>
            <a:r>
              <a:rPr lang="en"/>
              <a:t> On time distribution have mean </a:t>
            </a:r>
            <a:r>
              <a:rPr lang="en" u="sng"/>
              <a:t>ON</a:t>
            </a:r>
            <a:r>
              <a:rPr lang="en"/>
              <a:t>. Therefore the mean number of packets during a burst is given by N</a:t>
            </a:r>
            <a:r>
              <a:rPr baseline="-25000" lang="en"/>
              <a:t>b</a:t>
            </a:r>
            <a:r>
              <a:rPr lang="en"/>
              <a:t> = </a:t>
            </a:r>
            <a:r>
              <a:rPr lang="en" u="sng"/>
              <a:t>ON</a:t>
            </a:r>
            <a:r>
              <a:rPr lang="en"/>
              <a:t>.</a:t>
            </a:r>
            <a:r>
              <a:rPr lang="en" sz="2000"/>
              <a:t>λ</a:t>
            </a:r>
            <a:r>
              <a:rPr baseline="-25000" lang="en" sz="2000"/>
              <a:t>p</a:t>
            </a:r>
            <a:endParaRPr/>
          </a:p>
          <a:p>
            <a:pPr indent="-342900" lvl="0" marL="457200" rtl="0" algn="l">
              <a:spcBef>
                <a:spcPts val="0"/>
              </a:spcBef>
              <a:spcAft>
                <a:spcPts val="0"/>
              </a:spcAft>
              <a:buSzPts val="1800"/>
              <a:buChar char="●"/>
            </a:pPr>
            <a:r>
              <a:rPr b="1" lang="en"/>
              <a:t>OFF</a:t>
            </a:r>
            <a:r>
              <a:rPr lang="en"/>
              <a:t>: OFF time distribution have mean </a:t>
            </a:r>
            <a:r>
              <a:rPr lang="en" u="sng"/>
              <a:t>OFF</a:t>
            </a:r>
            <a:r>
              <a:rPr lang="en"/>
              <a:t> (It will depend on how often the bursts are generated) </a:t>
            </a:r>
            <a:endParaRPr/>
          </a:p>
          <a:p>
            <a:pPr indent="-342900" lvl="0" marL="457200" rtl="0" algn="l">
              <a:spcBef>
                <a:spcPts val="0"/>
              </a:spcBef>
              <a:spcAft>
                <a:spcPts val="0"/>
              </a:spcAft>
              <a:buSzPts val="1800"/>
              <a:buChar char="●"/>
            </a:pPr>
            <a:r>
              <a:rPr b="1" lang="en"/>
              <a:t>SV:</a:t>
            </a:r>
            <a:r>
              <a:rPr lang="en"/>
              <a:t> Service time distribution has mean 1/μ . ( It will depend on distribution of packet sizes, service rate  depends on packet size and router speed)</a:t>
            </a:r>
            <a:endParaRPr/>
          </a:p>
          <a:p>
            <a:pPr indent="-342900" lvl="0" marL="457200" rtl="0" algn="l">
              <a:spcBef>
                <a:spcPts val="0"/>
              </a:spcBef>
              <a:spcAft>
                <a:spcPts val="0"/>
              </a:spcAft>
              <a:buSzPts val="1800"/>
              <a:buChar char="●"/>
            </a:pPr>
            <a:r>
              <a:rPr b="1" lang="en"/>
              <a:t>INP</a:t>
            </a:r>
            <a:r>
              <a:rPr lang="en"/>
              <a:t>: Inter packet time distribution is the distribution during a burst whose mean is 1/</a:t>
            </a:r>
            <a:r>
              <a:rPr lang="en" sz="2000"/>
              <a:t>λ</a:t>
            </a:r>
            <a:r>
              <a:rPr baseline="-25000" lang="en" sz="2000"/>
              <a:t>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2" name="Google Shape;30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Limiting Case Analysis for b-&gt;0</a:t>
            </a:r>
            <a:endParaRPr/>
          </a:p>
        </p:txBody>
      </p:sp>
      <p:sp>
        <p:nvSpPr>
          <p:cNvPr id="308" name="Google Shape;308;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1950" lvl="0" marL="457200" rtl="0" algn="l">
              <a:lnSpc>
                <a:spcPct val="130000"/>
              </a:lnSpc>
              <a:spcBef>
                <a:spcPts val="0"/>
              </a:spcBef>
              <a:spcAft>
                <a:spcPts val="0"/>
              </a:spcAft>
              <a:buSzPts val="2100"/>
              <a:buChar char="●"/>
            </a:pPr>
            <a:r>
              <a:rPr lang="en" sz="2100"/>
              <a:t>W</a:t>
            </a:r>
            <a:r>
              <a:rPr lang="en" sz="2100"/>
              <a:t>e can conclude that the the transmission of packets can occur at the slowest rate at ON times when </a:t>
            </a:r>
            <a:r>
              <a:rPr lang="en" sz="2100" u="sng"/>
              <a:t>OFF</a:t>
            </a:r>
            <a:r>
              <a:rPr lang="en" sz="2100"/>
              <a:t> = 0 or b=0 (</a:t>
            </a:r>
            <a:r>
              <a:rPr lang="en" sz="2100"/>
              <a:t>λ</a:t>
            </a:r>
            <a:r>
              <a:rPr baseline="-25000" lang="en" sz="2100"/>
              <a:t>p</a:t>
            </a:r>
            <a:r>
              <a:rPr lang="en" sz="2100"/>
              <a:t> =  </a:t>
            </a:r>
            <a:r>
              <a:rPr lang="en" sz="2100"/>
              <a:t>𝜿</a:t>
            </a:r>
            <a:r>
              <a:rPr lang="en" sz="2100"/>
              <a:t>).</a:t>
            </a:r>
            <a:endParaRPr sz="2100"/>
          </a:p>
          <a:p>
            <a:pPr indent="-361950" lvl="0" marL="457200" rtl="0" algn="l">
              <a:lnSpc>
                <a:spcPct val="130000"/>
              </a:lnSpc>
              <a:spcBef>
                <a:spcPts val="0"/>
              </a:spcBef>
              <a:spcAft>
                <a:spcPts val="0"/>
              </a:spcAft>
              <a:buSzPts val="2100"/>
              <a:buChar char="●"/>
            </a:pPr>
            <a:r>
              <a:rPr lang="en" sz="2100"/>
              <a:t>In this case the distribution of OFF time is irrelevant.</a:t>
            </a:r>
            <a:endParaRPr sz="2100"/>
          </a:p>
          <a:p>
            <a:pPr indent="-361950" lvl="0" marL="457200" rtl="0" algn="l">
              <a:lnSpc>
                <a:spcPct val="130000"/>
              </a:lnSpc>
              <a:spcBef>
                <a:spcPts val="0"/>
              </a:spcBef>
              <a:spcAft>
                <a:spcPts val="0"/>
              </a:spcAft>
              <a:buSzPts val="2100"/>
              <a:buChar char="●"/>
            </a:pPr>
            <a:r>
              <a:rPr lang="en" sz="2100"/>
              <a:t>ON distribution also does not have an impact on the system.</a:t>
            </a:r>
            <a:endParaRPr sz="2100"/>
          </a:p>
          <a:p>
            <a:pPr indent="-361950" lvl="0" marL="457200" rtl="0" algn="l">
              <a:lnSpc>
                <a:spcPct val="130000"/>
              </a:lnSpc>
              <a:spcBef>
                <a:spcPts val="0"/>
              </a:spcBef>
              <a:spcAft>
                <a:spcPts val="0"/>
              </a:spcAft>
              <a:buSzPts val="2100"/>
              <a:buChar char="●"/>
            </a:pPr>
            <a:r>
              <a:rPr lang="en" sz="2100"/>
              <a:t>Thus for b -&gt; 0 the 1-Burst process reduces from SM/G</a:t>
            </a:r>
            <a:r>
              <a:rPr baseline="-25000" lang="en" sz="2100"/>
              <a:t>SV</a:t>
            </a:r>
            <a:r>
              <a:rPr lang="en" sz="2100"/>
              <a:t>/1 queue to a G</a:t>
            </a:r>
            <a:r>
              <a:rPr baseline="-25000" lang="en" sz="2100"/>
              <a:t>INP</a:t>
            </a:r>
            <a:r>
              <a:rPr lang="en" sz="2100"/>
              <a:t>/G</a:t>
            </a:r>
            <a:r>
              <a:rPr baseline="-25000" lang="en" sz="2100"/>
              <a:t>SV</a:t>
            </a:r>
            <a:r>
              <a:rPr lang="en" sz="2100"/>
              <a:t>/1 queue. </a:t>
            </a:r>
            <a:r>
              <a:rPr lang="en" sz="2100"/>
              <a:t>(X</a:t>
            </a:r>
            <a:r>
              <a:rPr baseline="-25000" lang="en" sz="2100"/>
              <a:t>OFF </a:t>
            </a:r>
            <a:r>
              <a:rPr lang="en" sz="2100"/>
              <a:t>,X</a:t>
            </a:r>
            <a:r>
              <a:rPr baseline="-25000" lang="en" sz="2100"/>
              <a:t>INP</a:t>
            </a:r>
            <a:r>
              <a:rPr lang="en" sz="2100"/>
              <a:t> and X</a:t>
            </a:r>
            <a:r>
              <a:rPr baseline="-25000" lang="en" sz="2100"/>
              <a:t>ON</a:t>
            </a:r>
            <a:r>
              <a:rPr lang="en" sz="2100"/>
              <a:t> are the distributions on which SM depends where SM denotes Semi Markov)</a:t>
            </a:r>
            <a:endParaRPr sz="2100"/>
          </a:p>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sp>
        <p:nvSpPr>
          <p:cNvPr id="309" name="Google Shape;30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Limiting Case Analysis for b-&gt;1</a:t>
            </a:r>
            <a:endParaRPr/>
          </a:p>
        </p:txBody>
      </p:sp>
      <p:sp>
        <p:nvSpPr>
          <p:cNvPr id="315" name="Google Shape;315;p4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800"/>
              <a:buChar char="●"/>
            </a:pPr>
            <a:r>
              <a:rPr lang="en"/>
              <a:t>If we increase </a:t>
            </a:r>
            <a:r>
              <a:rPr lang="en" sz="2000"/>
              <a:t>λ</a:t>
            </a:r>
            <a:r>
              <a:rPr baseline="-25000" lang="en" sz="2000"/>
              <a:t>p</a:t>
            </a:r>
            <a:r>
              <a:rPr lang="en"/>
              <a:t> indefinitely we get b -&gt; 1 i.e. </a:t>
            </a:r>
            <a:r>
              <a:rPr lang="en" u="sng"/>
              <a:t>ON </a:t>
            </a:r>
            <a:r>
              <a:rPr lang="en"/>
              <a:t>-&gt; 0</a:t>
            </a:r>
            <a:endParaRPr/>
          </a:p>
          <a:p>
            <a:pPr indent="-342900" lvl="0" marL="457200" rtl="0" algn="l">
              <a:lnSpc>
                <a:spcPct val="120000"/>
              </a:lnSpc>
              <a:spcBef>
                <a:spcPts val="0"/>
              </a:spcBef>
              <a:spcAft>
                <a:spcPts val="0"/>
              </a:spcAft>
              <a:buSzPts val="1800"/>
              <a:buChar char="●"/>
            </a:pPr>
            <a:r>
              <a:rPr lang="en"/>
              <a:t>It also means that all the packets in a given burst arrive simultaneously</a:t>
            </a:r>
            <a:endParaRPr/>
          </a:p>
          <a:p>
            <a:pPr indent="-342900" lvl="0" marL="457200" rtl="0" algn="l">
              <a:lnSpc>
                <a:spcPct val="120000"/>
              </a:lnSpc>
              <a:spcBef>
                <a:spcPts val="0"/>
              </a:spcBef>
              <a:spcAft>
                <a:spcPts val="0"/>
              </a:spcAft>
              <a:buSzPts val="1800"/>
              <a:buChar char="●"/>
            </a:pPr>
            <a:r>
              <a:rPr lang="en"/>
              <a:t>Also called </a:t>
            </a:r>
            <a:r>
              <a:rPr i="1" lang="en"/>
              <a:t>BULK ARRIVAL.</a:t>
            </a:r>
            <a:endParaRPr/>
          </a:p>
          <a:p>
            <a:pPr indent="-342900" lvl="0" marL="457200" rtl="0" algn="l">
              <a:lnSpc>
                <a:spcPct val="120000"/>
              </a:lnSpc>
              <a:spcBef>
                <a:spcPts val="0"/>
              </a:spcBef>
              <a:spcAft>
                <a:spcPts val="0"/>
              </a:spcAft>
              <a:buSzPts val="1800"/>
              <a:buChar char="●"/>
            </a:pPr>
            <a:r>
              <a:rPr lang="en"/>
              <a:t>The bulk size is distributed according to ON-time distribution whose mean is N</a:t>
            </a:r>
            <a:r>
              <a:rPr baseline="-25000" lang="en"/>
              <a:t>b</a:t>
            </a:r>
            <a:r>
              <a:rPr lang="en"/>
              <a:t>.</a:t>
            </a:r>
            <a:endParaRPr/>
          </a:p>
          <a:p>
            <a:pPr indent="-342900" lvl="0" marL="457200" rtl="0" algn="l">
              <a:lnSpc>
                <a:spcPct val="120000"/>
              </a:lnSpc>
              <a:spcBef>
                <a:spcPts val="0"/>
              </a:spcBef>
              <a:spcAft>
                <a:spcPts val="0"/>
              </a:spcAft>
              <a:buSzPts val="1800"/>
              <a:buChar char="●"/>
            </a:pPr>
            <a:r>
              <a:rPr lang="en"/>
              <a:t>The time in between two bursts is distributed according to </a:t>
            </a:r>
            <a:r>
              <a:rPr lang="en" sz="2100"/>
              <a:t>X</a:t>
            </a:r>
            <a:r>
              <a:rPr baseline="-25000" lang="en" sz="2100"/>
              <a:t>OFF</a:t>
            </a:r>
            <a:r>
              <a:rPr lang="en"/>
              <a:t>.</a:t>
            </a:r>
            <a:endParaRPr/>
          </a:p>
          <a:p>
            <a:pPr indent="-342900" lvl="0" marL="457200" rtl="0" algn="l">
              <a:lnSpc>
                <a:spcPct val="120000"/>
              </a:lnSpc>
              <a:spcBef>
                <a:spcPts val="0"/>
              </a:spcBef>
              <a:spcAft>
                <a:spcPts val="0"/>
              </a:spcAft>
              <a:buSzPts val="1800"/>
              <a:buChar char="●"/>
            </a:pPr>
            <a:r>
              <a:rPr lang="en"/>
              <a:t>1-Burst process reduces to a G</a:t>
            </a:r>
            <a:r>
              <a:rPr baseline="-25000" lang="en"/>
              <a:t>(OFF)</a:t>
            </a:r>
            <a:r>
              <a:rPr baseline="30000" lang="en"/>
              <a:t>[ON]</a:t>
            </a:r>
            <a:r>
              <a:rPr lang="en"/>
              <a:t>/G</a:t>
            </a:r>
            <a:r>
              <a:rPr baseline="-25000" lang="en"/>
              <a:t>SV</a:t>
            </a:r>
            <a:r>
              <a:rPr lang="en"/>
              <a:t>/1 queue where </a:t>
            </a:r>
            <a:r>
              <a:rPr lang="en"/>
              <a:t>G</a:t>
            </a:r>
            <a:r>
              <a:rPr baseline="-25000" lang="en"/>
              <a:t>(OFF)</a:t>
            </a:r>
            <a:r>
              <a:rPr baseline="30000" lang="en"/>
              <a:t>[ON]</a:t>
            </a:r>
            <a:r>
              <a:rPr lang="en"/>
              <a:t> represents the bulk arrival process whose Inter Arrival times are </a:t>
            </a:r>
            <a:r>
              <a:rPr lang="en" sz="2100"/>
              <a:t>X</a:t>
            </a:r>
            <a:r>
              <a:rPr baseline="-25000" lang="en" sz="2100"/>
              <a:t>OFF</a:t>
            </a:r>
            <a:r>
              <a:rPr lang="en"/>
              <a:t> and bulk sizes proportional to X</a:t>
            </a:r>
            <a:r>
              <a:rPr baseline="-25000" lang="en"/>
              <a:t>ON</a:t>
            </a:r>
            <a:r>
              <a:rPr lang="en"/>
              <a:t>.</a:t>
            </a:r>
            <a:endParaRPr/>
          </a:p>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t/>
            </a:r>
            <a:endParaRPr/>
          </a:p>
        </p:txBody>
      </p:sp>
      <p:sp>
        <p:nvSpPr>
          <p:cNvPr id="316" name="Google Shape;316;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Concluding Remarks</a:t>
            </a:r>
            <a:endParaRPr b="1" sz="3200"/>
          </a:p>
        </p:txBody>
      </p:sp>
      <p:sp>
        <p:nvSpPr>
          <p:cNvPr id="322" name="Google Shape;322;p48"/>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Our base model should be simple, so we take X</a:t>
            </a:r>
            <a:r>
              <a:rPr baseline="-25000" lang="en" sz="1800"/>
              <a:t>OFF</a:t>
            </a:r>
            <a:r>
              <a:rPr lang="en" sz="1800"/>
              <a:t> , X</a:t>
            </a:r>
            <a:r>
              <a:rPr baseline="-25000" lang="en" sz="1800"/>
              <a:t>SV </a:t>
            </a:r>
            <a:r>
              <a:rPr lang="en" sz="1800"/>
              <a:t>and X</a:t>
            </a:r>
            <a:r>
              <a:rPr baseline="-25000" lang="en" sz="1800"/>
              <a:t>INP </a:t>
            </a:r>
            <a:r>
              <a:rPr lang="en" sz="1800"/>
              <a:t>as exponential distributions. The ON distribution will be varied to obtain different results. Our model have parameters from each of these models.</a:t>
            </a:r>
            <a:endParaRPr sz="1800"/>
          </a:p>
          <a:p>
            <a:pPr indent="0" lvl="0" marL="0" rtl="0" algn="l">
              <a:spcBef>
                <a:spcPts val="1600"/>
              </a:spcBef>
              <a:spcAft>
                <a:spcPts val="1600"/>
              </a:spcAft>
              <a:buNone/>
            </a:pPr>
            <a:r>
              <a:t/>
            </a:r>
            <a:endParaRPr/>
          </a:p>
        </p:txBody>
      </p:sp>
      <p:sp>
        <p:nvSpPr>
          <p:cNvPr id="323" name="Google Shape;32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48"/>
          <p:cNvPicPr preferRelativeResize="0"/>
          <p:nvPr/>
        </p:nvPicPr>
        <p:blipFill>
          <a:blip r:embed="rId3">
            <a:alphaModFix/>
          </a:blip>
          <a:stretch>
            <a:fillRect/>
          </a:stretch>
        </p:blipFill>
        <p:spPr>
          <a:xfrm>
            <a:off x="3507125" y="1887275"/>
            <a:ext cx="5295900" cy="1038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Delay Calculation For b=0</a:t>
            </a:r>
            <a:endParaRPr/>
          </a:p>
        </p:txBody>
      </p:sp>
      <p:sp>
        <p:nvSpPr>
          <p:cNvPr id="330" name="Google Shape;330;p49"/>
          <p:cNvSpPr txBox="1"/>
          <p:nvPr>
            <p:ph idx="1" type="body"/>
          </p:nvPr>
        </p:nvSpPr>
        <p:spPr>
          <a:xfrm>
            <a:off x="387900" y="1419525"/>
            <a:ext cx="44844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Although, the analytic N-Burst model can be evaluated for all possible distributions,the calculations are not trivial.</a:t>
            </a:r>
            <a:endParaRPr sz="1800"/>
          </a:p>
          <a:p>
            <a:pPr indent="-342900" lvl="0" marL="457200" rtl="0" algn="l">
              <a:spcBef>
                <a:spcPts val="0"/>
              </a:spcBef>
              <a:spcAft>
                <a:spcPts val="0"/>
              </a:spcAft>
              <a:buSzPts val="1800"/>
              <a:buChar char="●"/>
            </a:pPr>
            <a:r>
              <a:rPr lang="en" sz="1800"/>
              <a:t>So we give mean packet delay for b=0 </a:t>
            </a:r>
            <a:br>
              <a:rPr lang="en" sz="1800"/>
            </a:br>
            <a:endParaRPr sz="1800"/>
          </a:p>
          <a:p>
            <a:pPr indent="-342900" lvl="0" marL="457200" rtl="0" algn="l">
              <a:spcBef>
                <a:spcPts val="0"/>
              </a:spcBef>
              <a:spcAft>
                <a:spcPts val="0"/>
              </a:spcAft>
              <a:buSzPts val="1800"/>
              <a:buChar char="●"/>
            </a:pPr>
            <a:r>
              <a:rPr i="1" lang="en" sz="1800"/>
              <a:t>mdb0 represents mean packet delay for b=0.</a:t>
            </a:r>
            <a:br>
              <a:rPr i="1" lang="en"/>
            </a:br>
            <a:endParaRPr i="1"/>
          </a:p>
          <a:p>
            <a:pPr indent="0" lvl="0" marL="457200" rtl="0" algn="l">
              <a:spcBef>
                <a:spcPts val="1600"/>
              </a:spcBef>
              <a:spcAft>
                <a:spcPts val="1600"/>
              </a:spcAft>
              <a:buNone/>
            </a:pPr>
            <a:r>
              <a:t/>
            </a:r>
            <a:endParaRPr sz="1300"/>
          </a:p>
        </p:txBody>
      </p:sp>
      <p:sp>
        <p:nvSpPr>
          <p:cNvPr id="331" name="Google Shape;331;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49"/>
          <p:cNvPicPr preferRelativeResize="0"/>
          <p:nvPr/>
        </p:nvPicPr>
        <p:blipFill>
          <a:blip r:embed="rId3">
            <a:alphaModFix/>
          </a:blip>
          <a:stretch>
            <a:fillRect/>
          </a:stretch>
        </p:blipFill>
        <p:spPr>
          <a:xfrm>
            <a:off x="5106125" y="1817700"/>
            <a:ext cx="3433800" cy="1587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NS-3 simulator</a:t>
            </a:r>
            <a:endParaRPr/>
          </a:p>
        </p:txBody>
      </p:sp>
      <p:sp>
        <p:nvSpPr>
          <p:cNvPr id="338" name="Google Shape;338;p50"/>
          <p:cNvSpPr txBox="1"/>
          <p:nvPr>
            <p:ph idx="1" type="body"/>
          </p:nvPr>
        </p:nvSpPr>
        <p:spPr>
          <a:xfrm>
            <a:off x="387900" y="1489825"/>
            <a:ext cx="3831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NS</a:t>
            </a:r>
            <a:r>
              <a:rPr lang="en"/>
              <a:t>-3 is a discrete-event network simulator, targeted primarily for research and educational use.</a:t>
            </a:r>
            <a:endParaRPr/>
          </a:p>
          <a:p>
            <a:pPr indent="0" lvl="0" marL="0" rtl="0" algn="l">
              <a:spcBef>
                <a:spcPts val="1600"/>
              </a:spcBef>
              <a:spcAft>
                <a:spcPts val="1600"/>
              </a:spcAft>
              <a:buNone/>
            </a:pPr>
            <a:r>
              <a:rPr lang="en"/>
              <a:t>NS3 is used to simulate modern network systems with real time scheduler.</a:t>
            </a:r>
            <a:endParaRPr/>
          </a:p>
        </p:txBody>
      </p:sp>
      <p:sp>
        <p:nvSpPr>
          <p:cNvPr id="339" name="Google Shape;33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0" name="Google Shape;340;p50"/>
          <p:cNvPicPr preferRelativeResize="0"/>
          <p:nvPr/>
        </p:nvPicPr>
        <p:blipFill rotWithShape="1">
          <a:blip r:embed="rId3">
            <a:alphaModFix/>
          </a:blip>
          <a:srcRect b="6935" l="4239" r="18819" t="10895"/>
          <a:stretch/>
        </p:blipFill>
        <p:spPr>
          <a:xfrm>
            <a:off x="3978325" y="1024675"/>
            <a:ext cx="5083077" cy="3378825"/>
          </a:xfrm>
          <a:prstGeom prst="rect">
            <a:avLst/>
          </a:prstGeom>
          <a:noFill/>
          <a:ln>
            <a:noFill/>
          </a:ln>
        </p:spPr>
      </p:pic>
      <p:pic>
        <p:nvPicPr>
          <p:cNvPr id="341" name="Google Shape;341;p50"/>
          <p:cNvPicPr preferRelativeResize="0"/>
          <p:nvPr/>
        </p:nvPicPr>
        <p:blipFill>
          <a:blip r:embed="rId4">
            <a:alphaModFix/>
          </a:blip>
          <a:stretch>
            <a:fillRect/>
          </a:stretch>
        </p:blipFill>
        <p:spPr>
          <a:xfrm>
            <a:off x="5408899" y="1024675"/>
            <a:ext cx="1538850" cy="32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47" name="Google Shape;347;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Simulating M/M/1 model for LTE networks on NS3 with varying parameters to analyse packet loss, delay, throughput to confirm if they follow the model characteristics.</a:t>
            </a:r>
            <a:endParaRPr/>
          </a:p>
          <a:p>
            <a:pPr indent="-342900" lvl="0" marL="457200" rtl="0" algn="l">
              <a:spcBef>
                <a:spcPts val="0"/>
              </a:spcBef>
              <a:spcAft>
                <a:spcPts val="0"/>
              </a:spcAft>
              <a:buSzPts val="1800"/>
              <a:buChar char="●"/>
            </a:pPr>
            <a:r>
              <a:rPr lang="en"/>
              <a:t>Define LTE network topology and simulate a more appropriate model, NBurst/M/1 on NS3 with varying ON time distribution to analyse the performance of the network system.</a:t>
            </a:r>
            <a:endParaRPr/>
          </a:p>
        </p:txBody>
      </p:sp>
      <p:sp>
        <p:nvSpPr>
          <p:cNvPr id="348" name="Google Shape;34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Importance of the problem</a:t>
            </a:r>
            <a:endParaRPr/>
          </a:p>
        </p:txBody>
      </p:sp>
      <p:sp>
        <p:nvSpPr>
          <p:cNvPr id="86" name="Google Shape;86;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e</a:t>
            </a:r>
            <a:r>
              <a:rPr lang="en"/>
              <a:t>nd users and application developers are expecting the networks to handle the high traffic rate, the heterogeneous nature of the traffic poses a challenge to understand the performance of the network.</a:t>
            </a:r>
            <a:endParaRPr/>
          </a:p>
          <a:p>
            <a:pPr indent="0" lvl="0" marL="0" rtl="0" algn="l">
              <a:spcBef>
                <a:spcPts val="1600"/>
              </a:spcBef>
              <a:spcAft>
                <a:spcPts val="1600"/>
              </a:spcAft>
              <a:buNone/>
            </a:pPr>
            <a:r>
              <a:rPr lang="en"/>
              <a:t>So performance analysis of the network is crucial to improvements of the network.</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54" name="Google Shape;35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Previous studies in the area</a:t>
            </a:r>
            <a:endParaRPr/>
          </a:p>
        </p:txBody>
      </p:sp>
      <p:sp>
        <p:nvSpPr>
          <p:cNvPr id="93" name="Google Shape;93;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Analysis of the real LTE network systems</a:t>
            </a:r>
            <a:br>
              <a:rPr lang="en"/>
            </a:br>
            <a:endParaRPr/>
          </a:p>
          <a:p>
            <a:pPr indent="-342900" lvl="0" marL="457200" rtl="0" algn="l">
              <a:spcBef>
                <a:spcPts val="0"/>
              </a:spcBef>
              <a:spcAft>
                <a:spcPts val="0"/>
              </a:spcAft>
              <a:buSzPts val="1800"/>
              <a:buChar char="●"/>
            </a:pPr>
            <a:r>
              <a:rPr lang="en"/>
              <a:t>LTE network simulation using M/M/1 queuing model</a:t>
            </a:r>
            <a:br>
              <a:rPr lang="en"/>
            </a:br>
            <a:endParaRPr/>
          </a:p>
          <a:p>
            <a:pPr indent="-342900" lvl="0" marL="457200" rtl="0" algn="l">
              <a:spcBef>
                <a:spcPts val="0"/>
              </a:spcBef>
              <a:spcAft>
                <a:spcPts val="0"/>
              </a:spcAft>
              <a:buSzPts val="1800"/>
              <a:buChar char="●"/>
            </a:pPr>
            <a:r>
              <a:rPr lang="en"/>
              <a:t>LTE network simulation using M/M/c queuing model</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Queuing systems</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Queuing systems deal with the mathematical study of congestion.</a:t>
            </a:r>
            <a:endParaRPr/>
          </a:p>
          <a:p>
            <a:pPr indent="0" lvl="0" marL="0" rtl="0" algn="l">
              <a:spcBef>
                <a:spcPts val="1600"/>
              </a:spcBef>
              <a:spcAft>
                <a:spcPts val="0"/>
              </a:spcAft>
              <a:buNone/>
            </a:pPr>
            <a:r>
              <a:rPr lang="en"/>
              <a:t> Generally, the study of servicing requests from customers/entities arriving in a queue fashion at a facility is called queuing theory.</a:t>
            </a:r>
            <a:endParaRPr/>
          </a:p>
          <a:p>
            <a:pPr indent="0" lvl="0" marL="0" rtl="0" algn="l">
              <a:spcBef>
                <a:spcPts val="1600"/>
              </a:spcBef>
              <a:spcAft>
                <a:spcPts val="1600"/>
              </a:spcAft>
              <a:buNone/>
            </a:pPr>
            <a:r>
              <a:rPr lang="en"/>
              <a:t> Examples: Ticket booking, customer service centers.</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mathematical terms</a:t>
            </a:r>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Markov Property</a:t>
            </a:r>
            <a:br>
              <a:rPr lang="en"/>
            </a:br>
            <a:r>
              <a:rPr lang="en"/>
              <a:t>Poisson Process</a:t>
            </a:r>
            <a:br>
              <a:rPr lang="en"/>
            </a:br>
            <a:r>
              <a:rPr lang="en"/>
              <a:t>Arrival rate</a:t>
            </a:r>
            <a:br>
              <a:rPr lang="en"/>
            </a:br>
            <a:r>
              <a:rPr lang="en"/>
              <a:t>Service rate</a:t>
            </a:r>
            <a:br>
              <a:rPr lang="en"/>
            </a:br>
            <a:r>
              <a:rPr lang="en"/>
              <a:t>Little’s Law</a:t>
            </a:r>
            <a:br>
              <a:rPr lang="en"/>
            </a:br>
            <a:r>
              <a:rPr lang="en"/>
              <a:t>Kendall notation</a:t>
            </a:r>
            <a:br>
              <a:rPr lang="en"/>
            </a:br>
            <a:r>
              <a:rPr lang="en"/>
              <a:t>Traffic rate,L</a:t>
            </a:r>
            <a:r>
              <a:rPr baseline="-25000" lang="en"/>
              <a:t>s</a:t>
            </a:r>
            <a:r>
              <a:rPr lang="en"/>
              <a:t>,L</a:t>
            </a:r>
            <a:r>
              <a:rPr baseline="-25000" lang="en"/>
              <a:t>q</a:t>
            </a:r>
            <a:r>
              <a:rPr lang="en"/>
              <a:t>,W</a:t>
            </a:r>
            <a:r>
              <a:rPr baseline="-25000" lang="en"/>
              <a:t>s</a:t>
            </a:r>
            <a:r>
              <a:rPr lang="en"/>
              <a:t>,W</a:t>
            </a:r>
            <a:r>
              <a:rPr baseline="-25000" lang="en"/>
              <a:t>q</a:t>
            </a:r>
            <a:br>
              <a:rPr lang="en"/>
            </a:br>
            <a:br>
              <a:rPr lang="en"/>
            </a:br>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Markov Property</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stochastic process has the Markov property if the conditional probability distribution of future states of the process (conditional on both past and present states) depends only upon the present state, not on the sequence of events that preceded it.</a:t>
            </a:r>
            <a:endParaRPr/>
          </a:p>
          <a:p>
            <a:pPr indent="0" lvl="0" marL="0" rtl="0" algn="ctr">
              <a:spcBef>
                <a:spcPts val="1600"/>
              </a:spcBef>
              <a:spcAft>
                <a:spcPts val="0"/>
              </a:spcAft>
              <a:buNone/>
            </a:pPr>
            <a:r>
              <a:rPr lang="en"/>
              <a:t>P(G &gt; a + b|G &gt; a) = P(G &gt; b)</a:t>
            </a:r>
            <a:endParaRPr/>
          </a:p>
          <a:p>
            <a:pPr indent="0" lvl="0" marL="0" rtl="0" algn="l">
              <a:spcBef>
                <a:spcPts val="1600"/>
              </a:spcBef>
              <a:spcAft>
                <a:spcPts val="0"/>
              </a:spcAft>
              <a:buNone/>
            </a:pPr>
            <a:r>
              <a:rPr lang="en"/>
              <a:t>Exponential random variable follows markov property.</a:t>
            </a:r>
            <a:endParaRPr/>
          </a:p>
          <a:p>
            <a:pPr indent="0" lvl="0" marL="0" rtl="0" algn="l">
              <a:spcBef>
                <a:spcPts val="1600"/>
              </a:spcBef>
              <a:spcAft>
                <a:spcPts val="1600"/>
              </a:spcAft>
              <a:buNone/>
            </a:pPr>
            <a:r>
              <a:rPr lang="en"/>
              <a:t>Also referred to as memoryless property.</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Poisson process</a:t>
            </a:r>
            <a:endParaRPr/>
          </a:p>
        </p:txBody>
      </p:sp>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counting process N(t), t∈ [0,∞) is called a Poisson process with rate λ if it follows the condition</a:t>
            </a:r>
            <a:endParaRPr/>
          </a:p>
          <a:p>
            <a:pPr indent="-342900" lvl="0" marL="457200" rtl="0" algn="l">
              <a:spcBef>
                <a:spcPts val="1600"/>
              </a:spcBef>
              <a:spcAft>
                <a:spcPts val="0"/>
              </a:spcAft>
              <a:buSzPts val="1800"/>
              <a:buChar char="●"/>
            </a:pPr>
            <a:r>
              <a:rPr lang="en"/>
              <a:t>N(0)=0</a:t>
            </a:r>
            <a:endParaRPr/>
          </a:p>
          <a:p>
            <a:pPr indent="-342900" lvl="0" marL="457200" rtl="0" algn="l">
              <a:spcBef>
                <a:spcPts val="0"/>
              </a:spcBef>
              <a:spcAft>
                <a:spcPts val="0"/>
              </a:spcAft>
              <a:buSzPts val="1800"/>
              <a:buChar char="●"/>
            </a:pPr>
            <a:r>
              <a:rPr lang="en"/>
              <a:t>N(t) has independent increments</a:t>
            </a:r>
            <a:endParaRPr/>
          </a:p>
          <a:p>
            <a:pPr indent="-342900" lvl="0" marL="457200" rtl="0" algn="l">
              <a:spcBef>
                <a:spcPts val="0"/>
              </a:spcBef>
              <a:spcAft>
                <a:spcPts val="0"/>
              </a:spcAft>
              <a:buSzPts val="1800"/>
              <a:buChar char="●"/>
            </a:pPr>
            <a:r>
              <a:rPr lang="en"/>
              <a:t>The number of arrivals in any interval of length τ&gt;0 has Poisson(λτ) distribution.</a:t>
            </a:r>
            <a:endParaRPr/>
          </a:p>
          <a:p>
            <a:pPr indent="0" lvl="0" marL="45720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1"/>
          <p:cNvPicPr preferRelativeResize="0"/>
          <p:nvPr/>
        </p:nvPicPr>
        <p:blipFill>
          <a:blip r:embed="rId3">
            <a:alphaModFix/>
          </a:blip>
          <a:stretch>
            <a:fillRect/>
          </a:stretch>
        </p:blipFill>
        <p:spPr>
          <a:xfrm>
            <a:off x="2943450" y="3596425"/>
            <a:ext cx="3144375" cy="111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