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5143500" cx="9144000"/>
  <p:notesSz cx="6858000" cy="9144000"/>
  <p:embeddedFontLst>
    <p:embeddedFont>
      <p:font typeface="Raleway"/>
      <p:regular r:id="rId53"/>
      <p:bold r:id="rId54"/>
      <p:italic r:id="rId55"/>
      <p:boldItalic r:id="rId56"/>
    </p:embeddedFont>
    <p:embeddedFont>
      <p:font typeface="Roboto"/>
      <p:regular r:id="rId57"/>
      <p:bold r:id="rId58"/>
      <p:italic r:id="rId59"/>
      <p:boldItalic r:id="rId60"/>
    </p:embeddedFont>
    <p:embeddedFont>
      <p:font typeface="Lato"/>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Lato-bold.fntdata"/><Relationship Id="rId61" Type="http://schemas.openxmlformats.org/officeDocument/2006/relationships/font" Target="fonts/Lato-regular.fntdata"/><Relationship Id="rId20" Type="http://schemas.openxmlformats.org/officeDocument/2006/relationships/slide" Target="slides/slide15.xml"/><Relationship Id="rId64" Type="http://schemas.openxmlformats.org/officeDocument/2006/relationships/font" Target="fonts/Lato-boldItalic.fntdata"/><Relationship Id="rId63" Type="http://schemas.openxmlformats.org/officeDocument/2006/relationships/font" Target="fonts/La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oboto-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Raleway-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aleway-italic.fntdata"/><Relationship Id="rId10" Type="http://schemas.openxmlformats.org/officeDocument/2006/relationships/slide" Target="slides/slide5.xml"/><Relationship Id="rId54" Type="http://schemas.openxmlformats.org/officeDocument/2006/relationships/font" Target="fonts/Raleway-bold.fntdata"/><Relationship Id="rId13" Type="http://schemas.openxmlformats.org/officeDocument/2006/relationships/slide" Target="slides/slide8.xml"/><Relationship Id="rId57" Type="http://schemas.openxmlformats.org/officeDocument/2006/relationships/font" Target="fonts/Roboto-regular.fntdata"/><Relationship Id="rId12" Type="http://schemas.openxmlformats.org/officeDocument/2006/relationships/slide" Target="slides/slide7.xml"/><Relationship Id="rId56" Type="http://schemas.openxmlformats.org/officeDocument/2006/relationships/font" Target="fonts/Raleway-boldItalic.fntdata"/><Relationship Id="rId15" Type="http://schemas.openxmlformats.org/officeDocument/2006/relationships/slide" Target="slides/slide10.xml"/><Relationship Id="rId59" Type="http://schemas.openxmlformats.org/officeDocument/2006/relationships/font" Target="fonts/Roboto-italic.fntdata"/><Relationship Id="rId14" Type="http://schemas.openxmlformats.org/officeDocument/2006/relationships/slide" Target="slides/slide9.xml"/><Relationship Id="rId58" Type="http://schemas.openxmlformats.org/officeDocument/2006/relationships/font" Target="fonts/Roboto-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367e4b139_8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367e4b139_8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367e4b139_8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367e4b139_8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367e4b139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367e4b139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367e4b13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367e4b13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367e4b139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367e4b139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367e4b13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367e4b13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367e4b139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367e4b139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367e4b13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367e4b13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367e4b139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d367e4b139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367e4b139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367e4b13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43b5282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43b5282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367e4b139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d367e4b139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d367e4b139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d367e4b139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d367e4b139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d367e4b139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d367e4b139_7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d367e4b139_7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367e4b139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d367e4b139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367e4b139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367e4b139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d367e4b139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d367e4b139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d367e4b139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d367e4b139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d367e4b139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d367e4b139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d367e4b139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d367e4b139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367e4b139_7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367e4b139_7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d367e4b139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d367e4b139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d367e4b139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d367e4b139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d367e4b139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d367e4b139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d367e4b139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d367e4b139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d367e4b139_7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d367e4b139_7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d367e4b139_7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d367e4b139_7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d367e4b139_7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d367e4b139_7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d367e4b139_7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d367e4b139_7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d367e4b139_7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d367e4b139_7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d367e4b139_7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d367e4b139_7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367e4b139_7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367e4b139_7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d367e4b139_7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d367e4b139_7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d367e4b139_7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d367e4b139_7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d367e4b139_7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d367e4b139_7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d367e4b139_7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d367e4b139_7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d367e4b139_7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d367e4b139_7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d367e4b139_7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d367e4b139_7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d367e4b139_7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d367e4b139_7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d43b5282ea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d43b5282ea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367e4b139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367e4b139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367e4b139_8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367e4b139_8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367e4b139_8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367e4b139_8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367e4b139_8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367e4b139_8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367e4b139_8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367e4b139_8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8.xml"/><Relationship Id="rId3"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 Id="rId3"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 Id="rId3"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80">
                <a:latin typeface="Comic Sans MS"/>
                <a:ea typeface="Comic Sans MS"/>
                <a:cs typeface="Comic Sans MS"/>
                <a:sym typeface="Comic Sans MS"/>
              </a:rPr>
              <a:t>SELF SIMILARITY AND QUEUING ANALYSIS OF LTE SYSTEMS</a:t>
            </a:r>
            <a:endParaRPr sz="3080">
              <a:latin typeface="Comic Sans MS"/>
              <a:ea typeface="Comic Sans MS"/>
              <a:cs typeface="Comic Sans MS"/>
              <a:sym typeface="Comic Sans MS"/>
            </a:endParaRPr>
          </a:p>
        </p:txBody>
      </p:sp>
      <p:sp>
        <p:nvSpPr>
          <p:cNvPr id="87" name="Google Shape;87;p13"/>
          <p:cNvSpPr txBox="1"/>
          <p:nvPr>
            <p:ph idx="1" type="subTitle"/>
          </p:nvPr>
        </p:nvSpPr>
        <p:spPr>
          <a:xfrm>
            <a:off x="729450" y="2911700"/>
            <a:ext cx="7688100" cy="12573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sz="2500">
                <a:solidFill>
                  <a:srgbClr val="000000"/>
                </a:solidFill>
                <a:latin typeface="Comic Sans MS"/>
                <a:ea typeface="Comic Sans MS"/>
                <a:cs typeface="Comic Sans MS"/>
                <a:sym typeface="Comic Sans MS"/>
              </a:rPr>
              <a:t>Prem Sujan(170123027)</a:t>
            </a:r>
            <a:endParaRPr sz="2500">
              <a:solidFill>
                <a:srgbClr val="000000"/>
              </a:solidFill>
              <a:latin typeface="Comic Sans MS"/>
              <a:ea typeface="Comic Sans MS"/>
              <a:cs typeface="Comic Sans MS"/>
              <a:sym typeface="Comic Sans MS"/>
            </a:endParaRPr>
          </a:p>
          <a:p>
            <a:pPr indent="0" lvl="0" marL="0" rtl="0" algn="ctr">
              <a:spcBef>
                <a:spcPts val="0"/>
              </a:spcBef>
              <a:spcAft>
                <a:spcPts val="0"/>
              </a:spcAft>
              <a:buNone/>
            </a:pPr>
            <a:r>
              <a:rPr lang="en" sz="2500">
                <a:solidFill>
                  <a:srgbClr val="000000"/>
                </a:solidFill>
                <a:latin typeface="Comic Sans MS"/>
                <a:ea typeface="Comic Sans MS"/>
                <a:cs typeface="Comic Sans MS"/>
                <a:sym typeface="Comic Sans MS"/>
              </a:rPr>
              <a:t>&amp;</a:t>
            </a:r>
            <a:endParaRPr sz="2500">
              <a:solidFill>
                <a:srgbClr val="000000"/>
              </a:solidFill>
              <a:latin typeface="Comic Sans MS"/>
              <a:ea typeface="Comic Sans MS"/>
              <a:cs typeface="Comic Sans MS"/>
              <a:sym typeface="Comic Sans MS"/>
            </a:endParaRPr>
          </a:p>
          <a:p>
            <a:pPr indent="0" lvl="0" marL="0" rtl="0" algn="ctr">
              <a:spcBef>
                <a:spcPts val="0"/>
              </a:spcBef>
              <a:spcAft>
                <a:spcPts val="0"/>
              </a:spcAft>
              <a:buNone/>
            </a:pPr>
            <a:r>
              <a:rPr lang="en" sz="2500">
                <a:solidFill>
                  <a:srgbClr val="000000"/>
                </a:solidFill>
                <a:latin typeface="Comic Sans MS"/>
                <a:ea typeface="Comic Sans MS"/>
                <a:cs typeface="Comic Sans MS"/>
                <a:sym typeface="Comic Sans MS"/>
              </a:rPr>
              <a:t>Garvit Mehta(170123018)</a:t>
            </a:r>
            <a:endParaRPr sz="2500">
              <a:solidFill>
                <a:srgbClr val="000000"/>
              </a:solidFill>
              <a:latin typeface="Comic Sans MS"/>
              <a:ea typeface="Comic Sans MS"/>
              <a:cs typeface="Comic Sans MS"/>
              <a:sym typeface="Comic Sans MS"/>
            </a:endParaRPr>
          </a:p>
          <a:p>
            <a:pPr indent="0" lvl="0" marL="0" rtl="0" algn="ctr">
              <a:spcBef>
                <a:spcPts val="0"/>
              </a:spcBef>
              <a:spcAft>
                <a:spcPts val="0"/>
              </a:spcAft>
              <a:buNone/>
            </a:pPr>
            <a:r>
              <a:t/>
            </a:r>
            <a:endParaRPr sz="2000">
              <a:latin typeface="Comic Sans MS"/>
              <a:ea typeface="Comic Sans MS"/>
              <a:cs typeface="Comic Sans MS"/>
              <a:sym typeface="Comic Sans MS"/>
            </a:endParaRPr>
          </a:p>
        </p:txBody>
      </p:sp>
      <p:sp>
        <p:nvSpPr>
          <p:cNvPr id="88" name="Google Shape;88;p13"/>
          <p:cNvSpPr txBox="1"/>
          <p:nvPr/>
        </p:nvSpPr>
        <p:spPr>
          <a:xfrm>
            <a:off x="4832100" y="4319750"/>
            <a:ext cx="4098600" cy="4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mic Sans MS"/>
                <a:ea typeface="Comic Sans MS"/>
                <a:cs typeface="Comic Sans MS"/>
                <a:sym typeface="Comic Sans MS"/>
              </a:rPr>
              <a:t>Project Guide: Prof. N. Selvaraju</a:t>
            </a:r>
            <a:endParaRPr sz="2000">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6261"/>
              <a:buNone/>
            </a:pPr>
            <a:r>
              <a:rPr lang="en" sz="2140">
                <a:latin typeface="Comic Sans MS"/>
                <a:ea typeface="Comic Sans MS"/>
                <a:cs typeface="Comic Sans MS"/>
                <a:sym typeface="Comic Sans MS"/>
              </a:rPr>
              <a:t>Describing Network Queue</a:t>
            </a:r>
            <a:endParaRPr sz="2140">
              <a:latin typeface="Comic Sans MS"/>
              <a:ea typeface="Comic Sans MS"/>
              <a:cs typeface="Comic Sans MS"/>
              <a:sym typeface="Comic Sans MS"/>
            </a:endParaRPr>
          </a:p>
          <a:p>
            <a:pPr indent="0" lvl="0" marL="0" rtl="0" algn="l">
              <a:spcBef>
                <a:spcPts val="0"/>
              </a:spcBef>
              <a:spcAft>
                <a:spcPts val="0"/>
              </a:spcAft>
              <a:buSzPct val="46261"/>
              <a:buNone/>
            </a:pPr>
            <a:r>
              <a:t/>
            </a:r>
            <a:endParaRPr sz="2140">
              <a:latin typeface="Comic Sans MS"/>
              <a:ea typeface="Comic Sans MS"/>
              <a:cs typeface="Comic Sans MS"/>
              <a:sym typeface="Comic Sans MS"/>
            </a:endParaRPr>
          </a:p>
        </p:txBody>
      </p:sp>
      <p:sp>
        <p:nvSpPr>
          <p:cNvPr id="141" name="Google Shape;141;p22"/>
          <p:cNvSpPr txBox="1"/>
          <p:nvPr>
            <p:ph idx="1" type="body"/>
          </p:nvPr>
        </p:nvSpPr>
        <p:spPr>
          <a:xfrm>
            <a:off x="727650" y="1968375"/>
            <a:ext cx="4074300" cy="300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mic Sans MS"/>
                <a:ea typeface="Comic Sans MS"/>
                <a:cs typeface="Comic Sans MS"/>
                <a:sym typeface="Comic Sans MS"/>
              </a:rPr>
              <a:t>N Burst Model is one of the variants of ON-OFF models</a:t>
            </a:r>
            <a:endParaRPr sz="1600">
              <a:latin typeface="Comic Sans MS"/>
              <a:ea typeface="Comic Sans MS"/>
              <a:cs typeface="Comic Sans MS"/>
              <a:sym typeface="Comic Sans MS"/>
            </a:endParaRPr>
          </a:p>
          <a:p>
            <a:pPr indent="0" lvl="0" marL="0" rtl="0" algn="l">
              <a:spcBef>
                <a:spcPts val="1200"/>
              </a:spcBef>
              <a:spcAft>
                <a:spcPts val="0"/>
              </a:spcAft>
              <a:buNone/>
            </a:pPr>
            <a:r>
              <a:rPr lang="en" sz="1600">
                <a:latin typeface="Comic Sans MS"/>
                <a:ea typeface="Comic Sans MS"/>
                <a:cs typeface="Comic Sans MS"/>
                <a:sym typeface="Comic Sans MS"/>
              </a:rPr>
              <a:t>The arrival process of N-Burst is the superposition of N ON-OFF type identical and independently distributed source's traffic streams.</a:t>
            </a:r>
            <a:endParaRPr sz="1600">
              <a:latin typeface="Comic Sans MS"/>
              <a:ea typeface="Comic Sans MS"/>
              <a:cs typeface="Comic Sans MS"/>
              <a:sym typeface="Comic Sans MS"/>
            </a:endParaRPr>
          </a:p>
          <a:p>
            <a:pPr indent="0" lvl="0" marL="0" rtl="0" algn="l">
              <a:spcBef>
                <a:spcPts val="1200"/>
              </a:spcBef>
              <a:spcAft>
                <a:spcPts val="0"/>
              </a:spcAft>
              <a:buNone/>
            </a:pPr>
            <a:r>
              <a:t/>
            </a:r>
            <a:endParaRPr sz="1600">
              <a:latin typeface="Comic Sans MS"/>
              <a:ea typeface="Comic Sans MS"/>
              <a:cs typeface="Comic Sans MS"/>
              <a:sym typeface="Comic Sans MS"/>
            </a:endParaRPr>
          </a:p>
          <a:p>
            <a:pPr indent="0" lvl="0" marL="0" rtl="0" algn="l">
              <a:spcBef>
                <a:spcPts val="1200"/>
              </a:spcBef>
              <a:spcAft>
                <a:spcPts val="1200"/>
              </a:spcAft>
              <a:buNone/>
            </a:pPr>
            <a:r>
              <a:t/>
            </a:r>
            <a:endParaRPr sz="1600">
              <a:latin typeface="Comic Sans MS"/>
              <a:ea typeface="Comic Sans MS"/>
              <a:cs typeface="Comic Sans MS"/>
              <a:sym typeface="Comic Sans MS"/>
            </a:endParaRPr>
          </a:p>
        </p:txBody>
      </p:sp>
      <p:pic>
        <p:nvPicPr>
          <p:cNvPr id="142" name="Google Shape;142;p22"/>
          <p:cNvPicPr preferRelativeResize="0"/>
          <p:nvPr/>
        </p:nvPicPr>
        <p:blipFill>
          <a:blip r:embed="rId3">
            <a:alphaModFix/>
          </a:blip>
          <a:stretch>
            <a:fillRect/>
          </a:stretch>
        </p:blipFill>
        <p:spPr>
          <a:xfrm>
            <a:off x="4738675" y="1893688"/>
            <a:ext cx="4238625" cy="1520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6261"/>
              <a:buNone/>
            </a:pPr>
            <a:r>
              <a:rPr lang="en" sz="2140">
                <a:latin typeface="Comic Sans MS"/>
                <a:ea typeface="Comic Sans MS"/>
                <a:cs typeface="Comic Sans MS"/>
                <a:sym typeface="Comic Sans MS"/>
              </a:rPr>
              <a:t>Essential parameters of Model</a:t>
            </a:r>
            <a:endParaRPr sz="2140">
              <a:latin typeface="Comic Sans MS"/>
              <a:ea typeface="Comic Sans MS"/>
              <a:cs typeface="Comic Sans MS"/>
              <a:sym typeface="Comic Sans MS"/>
            </a:endParaRPr>
          </a:p>
          <a:p>
            <a:pPr indent="0" lvl="0" marL="0" rtl="0" algn="l">
              <a:spcBef>
                <a:spcPts val="0"/>
              </a:spcBef>
              <a:spcAft>
                <a:spcPts val="0"/>
              </a:spcAft>
              <a:buSzPct val="46261"/>
              <a:buNone/>
            </a:pPr>
            <a:r>
              <a:t/>
            </a:r>
            <a:endParaRPr sz="2140">
              <a:latin typeface="Comic Sans MS"/>
              <a:ea typeface="Comic Sans MS"/>
              <a:cs typeface="Comic Sans MS"/>
              <a:sym typeface="Comic Sans MS"/>
            </a:endParaRPr>
          </a:p>
        </p:txBody>
      </p:sp>
      <p:sp>
        <p:nvSpPr>
          <p:cNvPr id="148" name="Google Shape;148;p23"/>
          <p:cNvSpPr txBox="1"/>
          <p:nvPr>
            <p:ph idx="1" type="body"/>
          </p:nvPr>
        </p:nvSpPr>
        <p:spPr>
          <a:xfrm>
            <a:off x="727650" y="1968375"/>
            <a:ext cx="7688700" cy="300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mic Sans MS"/>
                <a:ea typeface="Comic Sans MS"/>
                <a:cs typeface="Comic Sans MS"/>
                <a:sym typeface="Comic Sans MS"/>
              </a:rPr>
              <a:t>𝜿 : average rate of packet arrival for each source.</a:t>
            </a:r>
            <a:endParaRPr sz="1600">
              <a:latin typeface="Comic Sans MS"/>
              <a:ea typeface="Comic Sans MS"/>
              <a:cs typeface="Comic Sans MS"/>
              <a:sym typeface="Comic Sans MS"/>
            </a:endParaRPr>
          </a:p>
          <a:p>
            <a:pPr indent="0" lvl="0" marL="0" rtl="0" algn="l">
              <a:spcBef>
                <a:spcPts val="1200"/>
              </a:spcBef>
              <a:spcAft>
                <a:spcPts val="0"/>
              </a:spcAft>
              <a:buNone/>
            </a:pPr>
            <a:r>
              <a:rPr lang="en" sz="1600">
                <a:latin typeface="Comic Sans MS"/>
                <a:ea typeface="Comic Sans MS"/>
                <a:cs typeface="Comic Sans MS"/>
                <a:sym typeface="Comic Sans MS"/>
              </a:rPr>
              <a:t>λ:  The overall arrival rate that is produced by N sources i.e. λ = 𝜿 N</a:t>
            </a:r>
            <a:endParaRPr sz="1600">
              <a:latin typeface="Comic Sans MS"/>
              <a:ea typeface="Comic Sans MS"/>
              <a:cs typeface="Comic Sans MS"/>
              <a:sym typeface="Comic Sans MS"/>
            </a:endParaRPr>
          </a:p>
          <a:p>
            <a:pPr indent="0" lvl="0" marL="0" rtl="0" algn="l">
              <a:spcBef>
                <a:spcPts val="1200"/>
              </a:spcBef>
              <a:spcAft>
                <a:spcPts val="0"/>
              </a:spcAft>
              <a:buNone/>
            </a:pPr>
            <a:r>
              <a:rPr lang="en" sz="1600">
                <a:latin typeface="Comic Sans MS"/>
                <a:ea typeface="Comic Sans MS"/>
                <a:cs typeface="Comic Sans MS"/>
                <a:sym typeface="Comic Sans MS"/>
              </a:rPr>
              <a:t>λp: the peak transmission rate during a burst i.e. at ON time.</a:t>
            </a:r>
            <a:endParaRPr sz="1600">
              <a:latin typeface="Comic Sans MS"/>
              <a:ea typeface="Comic Sans MS"/>
              <a:cs typeface="Comic Sans MS"/>
              <a:sym typeface="Comic Sans MS"/>
            </a:endParaRPr>
          </a:p>
          <a:p>
            <a:pPr indent="0" lvl="0" marL="0" rtl="0" algn="l">
              <a:spcBef>
                <a:spcPts val="1200"/>
              </a:spcBef>
              <a:spcAft>
                <a:spcPts val="0"/>
              </a:spcAft>
              <a:buNone/>
            </a:pPr>
            <a:r>
              <a:rPr lang="en" sz="1600">
                <a:latin typeface="Comic Sans MS"/>
                <a:ea typeface="Comic Sans MS"/>
                <a:cs typeface="Comic Sans MS"/>
                <a:sym typeface="Comic Sans MS"/>
              </a:rPr>
              <a:t>λb: Mean burst arrival rate =λ/Nb.</a:t>
            </a:r>
            <a:endParaRPr sz="1600">
              <a:latin typeface="Comic Sans MS"/>
              <a:ea typeface="Comic Sans MS"/>
              <a:cs typeface="Comic Sans MS"/>
              <a:sym typeface="Comic Sans MS"/>
            </a:endParaRPr>
          </a:p>
          <a:p>
            <a:pPr indent="0" lvl="0" marL="0" rtl="0" algn="l">
              <a:spcBef>
                <a:spcPts val="1200"/>
              </a:spcBef>
              <a:spcAft>
                <a:spcPts val="0"/>
              </a:spcAft>
              <a:buNone/>
            </a:pPr>
            <a:r>
              <a:rPr lang="en" sz="1600">
                <a:latin typeface="Comic Sans MS"/>
                <a:ea typeface="Comic Sans MS"/>
                <a:cs typeface="Comic Sans MS"/>
                <a:sym typeface="Comic Sans MS"/>
              </a:rPr>
              <a:t>Nb: Average number of packets during a burst (at ON period)</a:t>
            </a:r>
            <a:endParaRPr sz="1600">
              <a:latin typeface="Comic Sans MS"/>
              <a:ea typeface="Comic Sans MS"/>
              <a:cs typeface="Comic Sans MS"/>
              <a:sym typeface="Comic Sans MS"/>
            </a:endParaRPr>
          </a:p>
          <a:p>
            <a:pPr indent="0" lvl="0" marL="0" rtl="0" algn="l">
              <a:spcBef>
                <a:spcPts val="1200"/>
              </a:spcBef>
              <a:spcAft>
                <a:spcPts val="0"/>
              </a:spcAft>
              <a:buNone/>
            </a:pPr>
            <a:r>
              <a:rPr lang="en" sz="1600" u="sng">
                <a:latin typeface="Comic Sans MS"/>
                <a:ea typeface="Comic Sans MS"/>
                <a:cs typeface="Comic Sans MS"/>
                <a:sym typeface="Comic Sans MS"/>
              </a:rPr>
              <a:t>ON</a:t>
            </a:r>
            <a:r>
              <a:rPr lang="en" sz="1600">
                <a:latin typeface="Comic Sans MS"/>
                <a:ea typeface="Comic Sans MS"/>
                <a:cs typeface="Comic Sans MS"/>
                <a:sym typeface="Comic Sans MS"/>
              </a:rPr>
              <a:t> : the average time during which the node is active</a:t>
            </a:r>
            <a:endParaRPr sz="1600">
              <a:latin typeface="Comic Sans MS"/>
              <a:ea typeface="Comic Sans MS"/>
              <a:cs typeface="Comic Sans MS"/>
              <a:sym typeface="Comic Sans MS"/>
            </a:endParaRPr>
          </a:p>
          <a:p>
            <a:pPr indent="0" lvl="0" marL="0" rtl="0" algn="l">
              <a:spcBef>
                <a:spcPts val="1200"/>
              </a:spcBef>
              <a:spcAft>
                <a:spcPts val="1200"/>
              </a:spcAft>
              <a:buNone/>
            </a:pPr>
            <a:r>
              <a:rPr lang="en" sz="1600" u="sng">
                <a:latin typeface="Comic Sans MS"/>
                <a:ea typeface="Comic Sans MS"/>
                <a:cs typeface="Comic Sans MS"/>
                <a:sym typeface="Comic Sans MS"/>
              </a:rPr>
              <a:t>OFF</a:t>
            </a:r>
            <a:r>
              <a:rPr lang="en" sz="1600">
                <a:latin typeface="Comic Sans MS"/>
                <a:ea typeface="Comic Sans MS"/>
                <a:cs typeface="Comic Sans MS"/>
                <a:sym typeface="Comic Sans MS"/>
              </a:rPr>
              <a:t> : the average time during which the node transmission is OFF.</a:t>
            </a:r>
            <a:endParaRPr sz="1600">
              <a:latin typeface="Comic Sans MS"/>
              <a:ea typeface="Comic Sans MS"/>
              <a:cs typeface="Comic Sans MS"/>
              <a:sym typeface="Comic Sans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80">
                <a:latin typeface="Comic Sans MS"/>
                <a:ea typeface="Comic Sans MS"/>
                <a:cs typeface="Comic Sans MS"/>
                <a:sym typeface="Comic Sans MS"/>
              </a:rPr>
              <a:t>SELF SIMILARITY</a:t>
            </a:r>
            <a:endParaRPr sz="3080">
              <a:latin typeface="Comic Sans MS"/>
              <a:ea typeface="Comic Sans MS"/>
              <a:cs typeface="Comic Sans MS"/>
              <a:sym typeface="Comic Sans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140">
                <a:latin typeface="Comic Sans MS"/>
                <a:ea typeface="Comic Sans MS"/>
                <a:cs typeface="Comic Sans MS"/>
                <a:sym typeface="Comic Sans MS"/>
              </a:rPr>
              <a:t>Self Similarity</a:t>
            </a:r>
            <a:endParaRPr sz="2140">
              <a:latin typeface="Comic Sans MS"/>
              <a:ea typeface="Comic Sans MS"/>
              <a:cs typeface="Comic Sans MS"/>
              <a:sym typeface="Comic Sans MS"/>
            </a:endParaRPr>
          </a:p>
        </p:txBody>
      </p:sp>
      <p:sp>
        <p:nvSpPr>
          <p:cNvPr id="159" name="Google Shape;159;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mic Sans MS"/>
                <a:ea typeface="Comic Sans MS"/>
                <a:cs typeface="Comic Sans MS"/>
                <a:sym typeface="Comic Sans MS"/>
              </a:rPr>
              <a:t>Self-Similarity is the property we can associate with an object whose appearance remains same irrespective of the scale at which it is viewed. </a:t>
            </a:r>
            <a:br>
              <a:rPr lang="en" sz="1600">
                <a:latin typeface="Comic Sans MS"/>
                <a:ea typeface="Comic Sans MS"/>
                <a:cs typeface="Comic Sans MS"/>
                <a:sym typeface="Comic Sans MS"/>
              </a:rPr>
            </a:br>
            <a:endParaRPr sz="1600">
              <a:latin typeface="Comic Sans MS"/>
              <a:ea typeface="Comic Sans MS"/>
              <a:cs typeface="Comic Sans MS"/>
              <a:sym typeface="Comic Sans MS"/>
            </a:endParaRPr>
          </a:p>
          <a:p>
            <a:pPr indent="0" lvl="0" marL="0" rtl="0" algn="l">
              <a:spcBef>
                <a:spcPts val="1200"/>
              </a:spcBef>
              <a:spcAft>
                <a:spcPts val="1200"/>
              </a:spcAft>
              <a:buNone/>
            </a:pPr>
            <a:r>
              <a:rPr lang="en" sz="1600">
                <a:latin typeface="Comic Sans MS"/>
                <a:ea typeface="Comic Sans MS"/>
                <a:cs typeface="Comic Sans MS"/>
                <a:sym typeface="Comic Sans MS"/>
              </a:rPr>
              <a:t>Self similarity is used in the distributional sense in the case of stochastic objects like time series: the object’s correlational structure remains unchanged when presented at different scales. As a consequence, at a variety of time scales, </a:t>
            </a:r>
            <a:r>
              <a:rPr lang="en" sz="1600">
                <a:latin typeface="Comic Sans MS"/>
                <a:ea typeface="Comic Sans MS"/>
                <a:cs typeface="Comic Sans MS"/>
                <a:sym typeface="Comic Sans MS"/>
              </a:rPr>
              <a:t>bursts in </a:t>
            </a:r>
            <a:r>
              <a:rPr lang="en" sz="1600">
                <a:latin typeface="Comic Sans MS"/>
                <a:ea typeface="Comic Sans MS"/>
                <a:cs typeface="Comic Sans MS"/>
                <a:sym typeface="Comic Sans MS"/>
              </a:rPr>
              <a:t>a time series.</a:t>
            </a:r>
            <a:endParaRPr sz="1600">
              <a:latin typeface="Comic Sans MS"/>
              <a:ea typeface="Comic Sans MS"/>
              <a:cs typeface="Comic Sans MS"/>
              <a:sym typeface="Comic Sans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990"/>
              <a:buFont typeface="Arial"/>
              <a:buNone/>
            </a:pPr>
            <a:r>
              <a:rPr lang="en" sz="2100">
                <a:latin typeface="Comic Sans MS"/>
                <a:ea typeface="Comic Sans MS"/>
                <a:cs typeface="Comic Sans MS"/>
                <a:sym typeface="Comic Sans MS"/>
              </a:rPr>
              <a:t>Self Similarity</a:t>
            </a:r>
            <a:endParaRPr sz="2100"/>
          </a:p>
        </p:txBody>
      </p:sp>
      <p:sp>
        <p:nvSpPr>
          <p:cNvPr id="165" name="Google Shape;165;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Comic Sans MS"/>
                <a:ea typeface="Comic Sans MS"/>
                <a:cs typeface="Comic Sans MS"/>
                <a:sym typeface="Comic Sans MS"/>
              </a:rPr>
              <a:t>Since LTE technology is rapidly expanding in terms of coverage and user base, it is essential to investigate its network traffic</a:t>
            </a:r>
            <a:endParaRPr sz="1600">
              <a:latin typeface="Comic Sans MS"/>
              <a:ea typeface="Comic Sans MS"/>
              <a:cs typeface="Comic Sans MS"/>
              <a:sym typeface="Comic Sans MS"/>
            </a:endParaRPr>
          </a:p>
          <a:p>
            <a:pPr indent="0" lvl="0" marL="0" rtl="0" algn="l">
              <a:spcBef>
                <a:spcPts val="1200"/>
              </a:spcBef>
              <a:spcAft>
                <a:spcPts val="1200"/>
              </a:spcAft>
              <a:buNone/>
            </a:pPr>
            <a:r>
              <a:rPr lang="en" sz="1600">
                <a:latin typeface="Comic Sans MS"/>
                <a:ea typeface="Comic Sans MS"/>
                <a:cs typeface="Comic Sans MS"/>
                <a:sym typeface="Comic Sans MS"/>
              </a:rPr>
              <a:t>A bursty traffic can be described statistically using self-similarity. Since bursts are observed on all time scales, traffic at certain time are generally correlated with traffic at a future time. </a:t>
            </a:r>
            <a:endParaRPr sz="1600">
              <a:latin typeface="Comic Sans MS"/>
              <a:ea typeface="Comic Sans MS"/>
              <a:cs typeface="Comic Sans MS"/>
              <a:sym typeface="Comic Sans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362">
                <a:latin typeface="Comic Sans MS"/>
                <a:ea typeface="Comic Sans MS"/>
                <a:cs typeface="Comic Sans MS"/>
                <a:sym typeface="Comic Sans MS"/>
              </a:rPr>
              <a:t>Self Similarity</a:t>
            </a:r>
            <a:endParaRPr sz="2822">
              <a:latin typeface="Comic Sans MS"/>
              <a:ea typeface="Comic Sans MS"/>
              <a:cs typeface="Comic Sans MS"/>
              <a:sym typeface="Comic Sans MS"/>
            </a:endParaRPr>
          </a:p>
        </p:txBody>
      </p:sp>
      <p:sp>
        <p:nvSpPr>
          <p:cNvPr id="171" name="Google Shape;171;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Comic Sans MS"/>
                <a:ea typeface="Comic Sans MS"/>
                <a:cs typeface="Comic Sans MS"/>
                <a:sym typeface="Comic Sans MS"/>
              </a:rPr>
              <a:t>For a time series X = (X</a:t>
            </a:r>
            <a:r>
              <a:rPr baseline="-25000" lang="en" sz="1600">
                <a:latin typeface="Comic Sans MS"/>
                <a:ea typeface="Comic Sans MS"/>
                <a:cs typeface="Comic Sans MS"/>
                <a:sym typeface="Comic Sans MS"/>
              </a:rPr>
              <a:t>t</a:t>
            </a:r>
            <a:r>
              <a:rPr lang="en" sz="1600">
                <a:latin typeface="Comic Sans MS"/>
                <a:ea typeface="Comic Sans MS"/>
                <a:cs typeface="Comic Sans MS"/>
                <a:sym typeface="Comic Sans MS"/>
              </a:rPr>
              <a:t> : t = 0, 1, 2, ....), the m aggregated series is given by X</a:t>
            </a:r>
            <a:r>
              <a:rPr baseline="30000" lang="en" sz="1600">
                <a:latin typeface="Comic Sans MS"/>
                <a:ea typeface="Comic Sans MS"/>
                <a:cs typeface="Comic Sans MS"/>
                <a:sym typeface="Comic Sans MS"/>
              </a:rPr>
              <a:t>(m)</a:t>
            </a:r>
            <a:r>
              <a:rPr lang="en" sz="1600">
                <a:latin typeface="Comic Sans MS"/>
                <a:ea typeface="Comic Sans MS"/>
                <a:cs typeface="Comic Sans MS"/>
                <a:sym typeface="Comic Sans MS"/>
              </a:rPr>
              <a:t> = (X</a:t>
            </a:r>
            <a:r>
              <a:rPr baseline="30000" lang="en" sz="1600">
                <a:latin typeface="Comic Sans MS"/>
                <a:ea typeface="Comic Sans MS"/>
                <a:cs typeface="Comic Sans MS"/>
                <a:sym typeface="Comic Sans MS"/>
              </a:rPr>
              <a:t>(m)</a:t>
            </a:r>
            <a:r>
              <a:rPr baseline="-25000" lang="en" sz="1600">
                <a:latin typeface="Comic Sans MS"/>
                <a:ea typeface="Comic Sans MS"/>
                <a:cs typeface="Comic Sans MS"/>
                <a:sym typeface="Comic Sans MS"/>
              </a:rPr>
              <a:t>k</a:t>
            </a:r>
            <a:r>
              <a:rPr lang="en" sz="1600">
                <a:latin typeface="Comic Sans MS"/>
                <a:ea typeface="Comic Sans MS"/>
                <a:cs typeface="Comic Sans MS"/>
                <a:sym typeface="Comic Sans MS"/>
              </a:rPr>
              <a:t> : k = 0, 1, 2, ....) by summing the original series X over non-overlapping blocks of size m. </a:t>
            </a:r>
            <a:br>
              <a:rPr lang="en" sz="1600">
                <a:latin typeface="Comic Sans MS"/>
                <a:ea typeface="Comic Sans MS"/>
                <a:cs typeface="Comic Sans MS"/>
                <a:sym typeface="Comic Sans MS"/>
              </a:rPr>
            </a:br>
            <a:endParaRPr sz="1600">
              <a:latin typeface="Comic Sans MS"/>
              <a:ea typeface="Comic Sans MS"/>
              <a:cs typeface="Comic Sans MS"/>
              <a:sym typeface="Comic Sans MS"/>
            </a:endParaRPr>
          </a:p>
          <a:p>
            <a:pPr indent="0" lvl="0" marL="0" rtl="0" algn="l">
              <a:spcBef>
                <a:spcPts val="1200"/>
              </a:spcBef>
              <a:spcAft>
                <a:spcPts val="1200"/>
              </a:spcAft>
              <a:buNone/>
            </a:pPr>
            <a:r>
              <a:rPr lang="en" sz="1600">
                <a:latin typeface="Comic Sans MS"/>
                <a:ea typeface="Comic Sans MS"/>
                <a:cs typeface="Comic Sans MS"/>
                <a:sym typeface="Comic Sans MS"/>
              </a:rPr>
              <a:t>If X is self similar, it has the same auto-correlation function</a:t>
            </a:r>
            <a:br>
              <a:rPr lang="en" sz="1600">
                <a:latin typeface="Comic Sans MS"/>
                <a:ea typeface="Comic Sans MS"/>
                <a:cs typeface="Comic Sans MS"/>
                <a:sym typeface="Comic Sans MS"/>
              </a:rPr>
            </a:br>
            <a:r>
              <a:rPr lang="en" sz="1600">
                <a:latin typeface="Comic Sans MS"/>
                <a:ea typeface="Comic Sans MS"/>
                <a:cs typeface="Comic Sans MS"/>
                <a:sym typeface="Comic Sans MS"/>
              </a:rPr>
              <a:t> r(k) = E[(X</a:t>
            </a:r>
            <a:r>
              <a:rPr baseline="-25000" lang="en" sz="1600">
                <a:latin typeface="Comic Sans MS"/>
                <a:ea typeface="Comic Sans MS"/>
                <a:cs typeface="Comic Sans MS"/>
                <a:sym typeface="Comic Sans MS"/>
              </a:rPr>
              <a:t>t</a:t>
            </a:r>
            <a:r>
              <a:rPr lang="en" sz="1600">
                <a:latin typeface="Comic Sans MS"/>
                <a:ea typeface="Comic Sans MS"/>
                <a:cs typeface="Comic Sans MS"/>
                <a:sym typeface="Comic Sans MS"/>
              </a:rPr>
              <a:t> − µ)(X</a:t>
            </a:r>
            <a:r>
              <a:rPr baseline="-25000" lang="en" sz="1600">
                <a:latin typeface="Comic Sans MS"/>
                <a:ea typeface="Comic Sans MS"/>
                <a:cs typeface="Comic Sans MS"/>
                <a:sym typeface="Comic Sans MS"/>
              </a:rPr>
              <a:t>t+k</a:t>
            </a:r>
            <a:r>
              <a:rPr lang="en" sz="1600">
                <a:latin typeface="Comic Sans MS"/>
                <a:ea typeface="Comic Sans MS"/>
                <a:cs typeface="Comic Sans MS"/>
                <a:sym typeface="Comic Sans MS"/>
              </a:rPr>
              <a:t> − µ)] as X</a:t>
            </a:r>
            <a:r>
              <a:rPr baseline="30000" lang="en" sz="1600">
                <a:latin typeface="Comic Sans MS"/>
                <a:ea typeface="Comic Sans MS"/>
                <a:cs typeface="Comic Sans MS"/>
                <a:sym typeface="Comic Sans MS"/>
              </a:rPr>
              <a:t>(m)</a:t>
            </a:r>
            <a:r>
              <a:rPr lang="en" sz="1600">
                <a:latin typeface="Comic Sans MS"/>
                <a:ea typeface="Comic Sans MS"/>
                <a:cs typeface="Comic Sans MS"/>
                <a:sym typeface="Comic Sans MS"/>
              </a:rPr>
              <a:t> for all m.</a:t>
            </a:r>
            <a:endParaRPr sz="1600">
              <a:latin typeface="Comic Sans MS"/>
              <a:ea typeface="Comic Sans MS"/>
              <a:cs typeface="Comic Sans MS"/>
              <a:sym typeface="Comic Sans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00">
                <a:latin typeface="Comic Sans MS"/>
                <a:ea typeface="Comic Sans MS"/>
                <a:cs typeface="Comic Sans MS"/>
                <a:sym typeface="Comic Sans MS"/>
              </a:rPr>
              <a:t>Self Similarity</a:t>
            </a:r>
            <a:endParaRPr sz="2100">
              <a:latin typeface="Comic Sans MS"/>
              <a:ea typeface="Comic Sans MS"/>
              <a:cs typeface="Comic Sans MS"/>
              <a:sym typeface="Comic Sans MS"/>
            </a:endParaRPr>
          </a:p>
        </p:txBody>
      </p:sp>
      <p:sp>
        <p:nvSpPr>
          <p:cNvPr id="177" name="Google Shape;177;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Comic Sans MS"/>
                <a:ea typeface="Comic Sans MS"/>
                <a:cs typeface="Comic Sans MS"/>
                <a:sym typeface="Comic Sans MS"/>
              </a:rPr>
              <a:t>Self-similar time series shows long-range dependence, r(k) ∼ k </a:t>
            </a:r>
            <a:r>
              <a:rPr baseline="30000" lang="en" sz="1600">
                <a:latin typeface="Comic Sans MS"/>
                <a:ea typeface="Comic Sans MS"/>
                <a:cs typeface="Comic Sans MS"/>
                <a:sym typeface="Comic Sans MS"/>
              </a:rPr>
              <a:t>−β</a:t>
            </a:r>
            <a:r>
              <a:rPr lang="en" sz="1600">
                <a:latin typeface="Comic Sans MS"/>
                <a:ea typeface="Comic Sans MS"/>
                <a:cs typeface="Comic Sans MS"/>
                <a:sym typeface="Comic Sans MS"/>
              </a:rPr>
              <a:t> as k → ∞ where 0 &lt; β &lt; 1.</a:t>
            </a:r>
            <a:endParaRPr sz="1600">
              <a:latin typeface="Comic Sans MS"/>
              <a:ea typeface="Comic Sans MS"/>
              <a:cs typeface="Comic Sans MS"/>
              <a:sym typeface="Comic Sans MS"/>
            </a:endParaRPr>
          </a:p>
          <a:p>
            <a:pPr indent="0" lvl="0" marL="0" rtl="0" algn="l">
              <a:spcBef>
                <a:spcPts val="1200"/>
              </a:spcBef>
              <a:spcAft>
                <a:spcPts val="1200"/>
              </a:spcAft>
              <a:buNone/>
            </a:pPr>
            <a:r>
              <a:rPr lang="en" sz="1600">
                <a:latin typeface="Comic Sans MS"/>
                <a:ea typeface="Comic Sans MS"/>
                <a:cs typeface="Comic Sans MS"/>
                <a:sym typeface="Comic Sans MS"/>
              </a:rPr>
              <a:t>Self similarity is expressed using a single variable, representing the speed of decay of autocorrelation function known as Hurst parameter H = 1−β/2. For self similar series 1/2 &lt; H &lt; 1, when H → 1, degree of self-similarity increase.</a:t>
            </a:r>
            <a:endParaRPr sz="1600">
              <a:latin typeface="Comic Sans MS"/>
              <a:ea typeface="Comic Sans MS"/>
              <a:cs typeface="Comic Sans MS"/>
              <a:sym typeface="Comic Sans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00">
                <a:latin typeface="Comic Sans MS"/>
                <a:ea typeface="Comic Sans MS"/>
                <a:cs typeface="Comic Sans MS"/>
                <a:sym typeface="Comic Sans MS"/>
              </a:rPr>
              <a:t>Existence of </a:t>
            </a:r>
            <a:r>
              <a:rPr lang="en" sz="2100">
                <a:latin typeface="Comic Sans MS"/>
                <a:ea typeface="Comic Sans MS"/>
                <a:cs typeface="Comic Sans MS"/>
                <a:sym typeface="Comic Sans MS"/>
              </a:rPr>
              <a:t>Self Similarity</a:t>
            </a:r>
            <a:endParaRPr sz="2100">
              <a:latin typeface="Comic Sans MS"/>
              <a:ea typeface="Comic Sans MS"/>
              <a:cs typeface="Comic Sans MS"/>
              <a:sym typeface="Comic Sans MS"/>
            </a:endParaRPr>
          </a:p>
        </p:txBody>
      </p:sp>
      <p:sp>
        <p:nvSpPr>
          <p:cNvPr id="183" name="Google Shape;183;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600">
                <a:latin typeface="Comic Sans MS"/>
                <a:ea typeface="Comic Sans MS"/>
                <a:cs typeface="Comic Sans MS"/>
                <a:sym typeface="Comic Sans MS"/>
              </a:rPr>
              <a:t>There are several arguments made by researchers about why the Internet traffic is self-similar ranging from file size distribution on web servers, ON/OFF models of heavily tailed distribution, user behavior, network protocols, buffer in routers and the TCP congestion avoidance algorithms.</a:t>
            </a:r>
            <a:endParaRPr sz="1600">
              <a:latin typeface="Comic Sans MS"/>
              <a:ea typeface="Comic Sans MS"/>
              <a:cs typeface="Comic Sans MS"/>
              <a:sym typeface="Comic Sans MS"/>
            </a:endParaRPr>
          </a:p>
          <a:p>
            <a:pPr indent="0" lvl="0" marL="0" rtl="0" algn="l">
              <a:spcBef>
                <a:spcPts val="1200"/>
              </a:spcBef>
              <a:spcAft>
                <a:spcPts val="1200"/>
              </a:spcAft>
              <a:buNone/>
            </a:pPr>
            <a:r>
              <a:rPr lang="en" sz="1600">
                <a:latin typeface="Comic Sans MS"/>
                <a:ea typeface="Comic Sans MS"/>
                <a:cs typeface="Comic Sans MS"/>
                <a:sym typeface="Comic Sans MS"/>
              </a:rPr>
              <a:t>Extensive statistical analysis shows that the data at the level of user equipment or source-destination pairs are self-similar and exhibit high variability.</a:t>
            </a:r>
            <a:endParaRPr sz="1600">
              <a:latin typeface="Comic Sans MS"/>
              <a:ea typeface="Comic Sans MS"/>
              <a:cs typeface="Comic Sans MS"/>
              <a:sym typeface="Comic Sans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00">
                <a:latin typeface="Comic Sans MS"/>
                <a:ea typeface="Comic Sans MS"/>
                <a:cs typeface="Comic Sans MS"/>
                <a:sym typeface="Comic Sans MS"/>
              </a:rPr>
              <a:t>Effects </a:t>
            </a:r>
            <a:r>
              <a:rPr lang="en" sz="2100">
                <a:latin typeface="Comic Sans MS"/>
                <a:ea typeface="Comic Sans MS"/>
                <a:cs typeface="Comic Sans MS"/>
                <a:sym typeface="Comic Sans MS"/>
              </a:rPr>
              <a:t>of Self Similarity</a:t>
            </a:r>
            <a:endParaRPr sz="2100">
              <a:latin typeface="Comic Sans MS"/>
              <a:ea typeface="Comic Sans MS"/>
              <a:cs typeface="Comic Sans MS"/>
              <a:sym typeface="Comic Sans MS"/>
            </a:endParaRPr>
          </a:p>
        </p:txBody>
      </p:sp>
      <p:sp>
        <p:nvSpPr>
          <p:cNvPr id="189" name="Google Shape;189;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Comic Sans MS"/>
                <a:ea typeface="Comic Sans MS"/>
                <a:cs typeface="Comic Sans MS"/>
                <a:sym typeface="Comic Sans MS"/>
              </a:rPr>
              <a:t>When traffic increases in a self-similar network, the bandwidth and buffer sizes can’t handle the bursts, resulting in packet loss, implying financial loss for </a:t>
            </a:r>
            <a:r>
              <a:rPr lang="en" sz="1600">
                <a:latin typeface="Comic Sans MS"/>
                <a:ea typeface="Comic Sans MS"/>
                <a:cs typeface="Comic Sans MS"/>
                <a:sym typeface="Comic Sans MS"/>
              </a:rPr>
              <a:t>network</a:t>
            </a:r>
            <a:r>
              <a:rPr lang="en" sz="1600">
                <a:latin typeface="Comic Sans MS"/>
                <a:ea typeface="Comic Sans MS"/>
                <a:cs typeface="Comic Sans MS"/>
                <a:sym typeface="Comic Sans MS"/>
              </a:rPr>
              <a:t> operator.</a:t>
            </a:r>
            <a:endParaRPr sz="1600">
              <a:latin typeface="Comic Sans MS"/>
              <a:ea typeface="Comic Sans MS"/>
              <a:cs typeface="Comic Sans MS"/>
              <a:sym typeface="Comic Sans MS"/>
            </a:endParaRPr>
          </a:p>
          <a:p>
            <a:pPr indent="0" lvl="0" marL="0" rtl="0" algn="l">
              <a:spcBef>
                <a:spcPts val="1200"/>
              </a:spcBef>
              <a:spcAft>
                <a:spcPts val="0"/>
              </a:spcAft>
              <a:buNone/>
            </a:pPr>
            <a:r>
              <a:rPr lang="en" sz="1600">
                <a:latin typeface="Comic Sans MS"/>
                <a:ea typeface="Comic Sans MS"/>
                <a:cs typeface="Comic Sans MS"/>
                <a:sym typeface="Comic Sans MS"/>
              </a:rPr>
              <a:t>Packets are sent again which again leads to congestion and wastage of resources.</a:t>
            </a:r>
            <a:endParaRPr sz="1600">
              <a:latin typeface="Comic Sans MS"/>
              <a:ea typeface="Comic Sans MS"/>
              <a:cs typeface="Comic Sans MS"/>
              <a:sym typeface="Comic Sans MS"/>
            </a:endParaRPr>
          </a:p>
          <a:p>
            <a:pPr indent="0" lvl="0" marL="0" rtl="0" algn="l">
              <a:spcBef>
                <a:spcPts val="1200"/>
              </a:spcBef>
              <a:spcAft>
                <a:spcPts val="1200"/>
              </a:spcAft>
              <a:buNone/>
            </a:pPr>
            <a:r>
              <a:t/>
            </a:r>
            <a:endParaRPr sz="1600">
              <a:latin typeface="Comic Sans MS"/>
              <a:ea typeface="Comic Sans MS"/>
              <a:cs typeface="Comic Sans MS"/>
              <a:sym typeface="Comic Sans M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00">
                <a:latin typeface="Comic Sans MS"/>
                <a:ea typeface="Comic Sans MS"/>
                <a:cs typeface="Comic Sans MS"/>
                <a:sym typeface="Comic Sans MS"/>
              </a:rPr>
              <a:t>Effects of Self Similarity</a:t>
            </a:r>
            <a:endParaRPr sz="2100">
              <a:latin typeface="Comic Sans MS"/>
              <a:ea typeface="Comic Sans MS"/>
              <a:cs typeface="Comic Sans MS"/>
              <a:sym typeface="Comic Sans MS"/>
            </a:endParaRPr>
          </a:p>
        </p:txBody>
      </p:sp>
      <p:sp>
        <p:nvSpPr>
          <p:cNvPr id="195" name="Google Shape;195;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600">
                <a:latin typeface="Comic Sans MS"/>
                <a:ea typeface="Comic Sans MS"/>
                <a:cs typeface="Comic Sans MS"/>
                <a:sym typeface="Comic Sans MS"/>
              </a:rPr>
              <a:t>Predictive feedback control method uses dynamic traffic flow control, by adjusting congestion based on either nodes have on-set of concentrated periods of high or low activity.</a:t>
            </a:r>
            <a:endParaRPr sz="1600">
              <a:latin typeface="Comic Sans MS"/>
              <a:ea typeface="Comic Sans MS"/>
              <a:cs typeface="Comic Sans MS"/>
              <a:sym typeface="Comic Sans MS"/>
            </a:endParaRPr>
          </a:p>
          <a:p>
            <a:pPr indent="0" lvl="0" marL="0" rtl="0" algn="l">
              <a:spcBef>
                <a:spcPts val="1200"/>
              </a:spcBef>
              <a:spcAft>
                <a:spcPts val="1200"/>
              </a:spcAft>
              <a:buNone/>
            </a:pPr>
            <a:r>
              <a:rPr lang="en" sz="1600">
                <a:latin typeface="Comic Sans MS"/>
                <a:ea typeface="Comic Sans MS"/>
                <a:cs typeface="Comic Sans MS"/>
                <a:sym typeface="Comic Sans MS"/>
              </a:rPr>
              <a:t>Error correction method uses re-transmission of non viable data like streaming audio or video. The level of redundancy is adjusted according to the congestion level. This method has the risk of damaging the congestion level due to high traffic from these nodes</a:t>
            </a:r>
            <a:endParaRPr sz="1600">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ctrTitle"/>
          </p:nvPr>
        </p:nvSpPr>
        <p:spPr>
          <a:xfrm>
            <a:off x="729450" y="1322450"/>
            <a:ext cx="7688100" cy="62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80">
                <a:latin typeface="Comic Sans MS"/>
                <a:ea typeface="Comic Sans MS"/>
                <a:cs typeface="Comic Sans MS"/>
                <a:sym typeface="Comic Sans MS"/>
              </a:rPr>
              <a:t>Objective</a:t>
            </a:r>
            <a:endParaRPr sz="3080">
              <a:latin typeface="Comic Sans MS"/>
              <a:ea typeface="Comic Sans MS"/>
              <a:cs typeface="Comic Sans MS"/>
              <a:sym typeface="Comic Sans MS"/>
            </a:endParaRPr>
          </a:p>
        </p:txBody>
      </p:sp>
      <p:sp>
        <p:nvSpPr>
          <p:cNvPr id="94" name="Google Shape;94;p14"/>
          <p:cNvSpPr txBox="1"/>
          <p:nvPr>
            <p:ph idx="1" type="subTitle"/>
          </p:nvPr>
        </p:nvSpPr>
        <p:spPr>
          <a:xfrm>
            <a:off x="727950" y="2039325"/>
            <a:ext cx="7688100" cy="2662200"/>
          </a:xfrm>
          <a:prstGeom prst="rect">
            <a:avLst/>
          </a:prstGeom>
        </p:spPr>
        <p:txBody>
          <a:bodyPr anchorCtr="0" anchor="t" bIns="91425" lIns="91425" spcFirstLastPara="1" rIns="91425" wrap="square" tIns="91425">
            <a:normAutofit/>
          </a:bodyPr>
          <a:lstStyle/>
          <a:p>
            <a:pPr indent="0" lvl="0" marL="0" rtl="0" algn="ctr">
              <a:lnSpc>
                <a:spcPct val="90000"/>
              </a:lnSpc>
              <a:spcBef>
                <a:spcPts val="0"/>
              </a:spcBef>
              <a:spcAft>
                <a:spcPts val="0"/>
              </a:spcAft>
              <a:buNone/>
            </a:pPr>
            <a:r>
              <a:rPr lang="en" sz="2183">
                <a:solidFill>
                  <a:srgbClr val="000000"/>
                </a:solidFill>
                <a:latin typeface="Comic Sans MS"/>
                <a:ea typeface="Comic Sans MS"/>
                <a:cs typeface="Comic Sans MS"/>
                <a:sym typeface="Comic Sans MS"/>
              </a:rPr>
              <a:t>The main objective of this project is to analyse self-similar property of LTE network traffic to understand burstiness of the network. We also provide a Queuing Model in the context of LTE Networks. We then calculate the hurst parameter for traffic accumulated at several base stations, and simulate M/M/1 queuing system using NS3 to derive its performance metrics experimentally.</a:t>
            </a:r>
            <a:endParaRPr sz="2000">
              <a:latin typeface="Comic Sans MS"/>
              <a:ea typeface="Comic Sans MS"/>
              <a:cs typeface="Comic Sans MS"/>
              <a:sym typeface="Comic Sans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00">
                <a:latin typeface="Comic Sans MS"/>
                <a:ea typeface="Comic Sans MS"/>
                <a:cs typeface="Comic Sans MS"/>
                <a:sym typeface="Comic Sans MS"/>
              </a:rPr>
              <a:t>Hurst Parameter</a:t>
            </a:r>
            <a:endParaRPr sz="2100">
              <a:latin typeface="Comic Sans MS"/>
              <a:ea typeface="Comic Sans MS"/>
              <a:cs typeface="Comic Sans MS"/>
              <a:sym typeface="Comic Sans MS"/>
            </a:endParaRPr>
          </a:p>
        </p:txBody>
      </p:sp>
      <p:sp>
        <p:nvSpPr>
          <p:cNvPr id="201" name="Google Shape;201;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Comic Sans MS"/>
                <a:ea typeface="Comic Sans MS"/>
                <a:cs typeface="Comic Sans MS"/>
                <a:sym typeface="Comic Sans MS"/>
              </a:rPr>
              <a:t>The Hurst parameter, also known as the Self-Similarity parameter, is a measure of time series long-term memory.</a:t>
            </a:r>
            <a:endParaRPr sz="1600">
              <a:latin typeface="Comic Sans MS"/>
              <a:ea typeface="Comic Sans MS"/>
              <a:cs typeface="Comic Sans MS"/>
              <a:sym typeface="Comic Sans MS"/>
            </a:endParaRPr>
          </a:p>
          <a:p>
            <a:pPr indent="0" lvl="0" marL="0" rtl="0" algn="l">
              <a:spcBef>
                <a:spcPts val="1200"/>
              </a:spcBef>
              <a:spcAft>
                <a:spcPts val="0"/>
              </a:spcAft>
              <a:buNone/>
            </a:pPr>
            <a:r>
              <a:rPr lang="en" sz="1600">
                <a:latin typeface="Comic Sans MS"/>
                <a:ea typeface="Comic Sans MS"/>
                <a:cs typeface="Comic Sans MS"/>
                <a:sym typeface="Comic Sans MS"/>
              </a:rPr>
              <a:t>A time series with a value H in the range of 0.5-1 has long-term positive autocorrelation.</a:t>
            </a:r>
            <a:endParaRPr sz="1600">
              <a:latin typeface="Comic Sans MS"/>
              <a:ea typeface="Comic Sans MS"/>
              <a:cs typeface="Comic Sans MS"/>
              <a:sym typeface="Comic Sans MS"/>
            </a:endParaRPr>
          </a:p>
          <a:p>
            <a:pPr indent="0" lvl="0" marL="0" rtl="0" algn="l">
              <a:spcBef>
                <a:spcPts val="1200"/>
              </a:spcBef>
              <a:spcAft>
                <a:spcPts val="1200"/>
              </a:spcAft>
              <a:buNone/>
            </a:pPr>
            <a:r>
              <a:rPr lang="en" sz="1600">
                <a:latin typeface="Comic Sans MS"/>
                <a:ea typeface="Comic Sans MS"/>
                <a:cs typeface="Comic Sans MS"/>
                <a:sym typeface="Comic Sans MS"/>
              </a:rPr>
              <a:t>A value </a:t>
            </a:r>
            <a:r>
              <a:rPr lang="en" sz="1600">
                <a:latin typeface="Comic Sans MS"/>
                <a:ea typeface="Comic Sans MS"/>
                <a:cs typeface="Comic Sans MS"/>
                <a:sym typeface="Comic Sans MS"/>
              </a:rPr>
              <a:t>in the range of 0-0.5 means the time series has long-term swapping between high and low values in adjacent pairs.</a:t>
            </a:r>
            <a:endParaRPr sz="1600">
              <a:latin typeface="Comic Sans MS"/>
              <a:ea typeface="Comic Sans MS"/>
              <a:cs typeface="Comic Sans MS"/>
              <a:sym typeface="Comic Sans M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00">
                <a:latin typeface="Comic Sans MS"/>
                <a:ea typeface="Comic Sans MS"/>
                <a:cs typeface="Comic Sans MS"/>
                <a:sym typeface="Comic Sans MS"/>
              </a:rPr>
              <a:t>Calculating </a:t>
            </a:r>
            <a:r>
              <a:rPr lang="en" sz="2100">
                <a:latin typeface="Comic Sans MS"/>
                <a:ea typeface="Comic Sans MS"/>
                <a:cs typeface="Comic Sans MS"/>
                <a:sym typeface="Comic Sans MS"/>
              </a:rPr>
              <a:t>Hurst Parameter</a:t>
            </a:r>
            <a:endParaRPr sz="2100">
              <a:latin typeface="Comic Sans MS"/>
              <a:ea typeface="Comic Sans MS"/>
              <a:cs typeface="Comic Sans MS"/>
              <a:sym typeface="Comic Sans MS"/>
            </a:endParaRPr>
          </a:p>
        </p:txBody>
      </p:sp>
      <p:sp>
        <p:nvSpPr>
          <p:cNvPr id="207" name="Google Shape;207;p33"/>
          <p:cNvSpPr txBox="1"/>
          <p:nvPr>
            <p:ph idx="1" type="body"/>
          </p:nvPr>
        </p:nvSpPr>
        <p:spPr>
          <a:xfrm>
            <a:off x="729450" y="2078875"/>
            <a:ext cx="7688700" cy="297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Comic Sans MS"/>
                <a:ea typeface="Comic Sans MS"/>
                <a:cs typeface="Comic Sans MS"/>
                <a:sym typeface="Comic Sans MS"/>
              </a:rPr>
              <a:t>There are a number of methods to calculate hurst parameter like, Variance time plot, R/S plot.</a:t>
            </a:r>
            <a:endParaRPr sz="1600">
              <a:latin typeface="Comic Sans MS"/>
              <a:ea typeface="Comic Sans MS"/>
              <a:cs typeface="Comic Sans MS"/>
              <a:sym typeface="Comic Sans MS"/>
            </a:endParaRPr>
          </a:p>
          <a:p>
            <a:pPr indent="0" lvl="0" marL="0" rtl="0" algn="l">
              <a:spcBef>
                <a:spcPts val="1200"/>
              </a:spcBef>
              <a:spcAft>
                <a:spcPts val="0"/>
              </a:spcAft>
              <a:buNone/>
            </a:pPr>
            <a:r>
              <a:rPr lang="en" sz="1600">
                <a:latin typeface="Comic Sans MS"/>
                <a:ea typeface="Comic Sans MS"/>
                <a:cs typeface="Comic Sans MS"/>
                <a:sym typeface="Comic Sans MS"/>
              </a:rPr>
              <a:t>We used Variance-time plot to estimate H, For a self-similar process, the variance of the aggregated time series follows , </a:t>
            </a:r>
            <a:endParaRPr sz="1600">
              <a:latin typeface="Comic Sans MS"/>
              <a:ea typeface="Comic Sans MS"/>
              <a:cs typeface="Comic Sans MS"/>
              <a:sym typeface="Comic Sans MS"/>
            </a:endParaRPr>
          </a:p>
          <a:p>
            <a:pPr indent="0" lvl="0" marL="0" rtl="0" algn="ctr">
              <a:spcBef>
                <a:spcPts val="1200"/>
              </a:spcBef>
              <a:spcAft>
                <a:spcPts val="0"/>
              </a:spcAft>
              <a:buNone/>
            </a:pPr>
            <a:r>
              <a:rPr lang="en" sz="1600">
                <a:latin typeface="Comic Sans MS"/>
                <a:ea typeface="Comic Sans MS"/>
                <a:cs typeface="Comic Sans MS"/>
                <a:sym typeface="Comic Sans MS"/>
              </a:rPr>
              <a:t>Var(X</a:t>
            </a:r>
            <a:r>
              <a:rPr baseline="30000" lang="en" sz="1600">
                <a:latin typeface="Comic Sans MS"/>
                <a:ea typeface="Comic Sans MS"/>
                <a:cs typeface="Comic Sans MS"/>
                <a:sym typeface="Comic Sans MS"/>
              </a:rPr>
              <a:t> (m)</a:t>
            </a:r>
            <a:r>
              <a:rPr lang="en" sz="1600">
                <a:latin typeface="Comic Sans MS"/>
                <a:ea typeface="Comic Sans MS"/>
                <a:cs typeface="Comic Sans MS"/>
                <a:sym typeface="Comic Sans MS"/>
              </a:rPr>
              <a:t> ) ≈ Var(X)/ m</a:t>
            </a:r>
            <a:r>
              <a:rPr baseline="30000" lang="en" sz="1600">
                <a:latin typeface="Comic Sans MS"/>
                <a:ea typeface="Comic Sans MS"/>
                <a:cs typeface="Comic Sans MS"/>
                <a:sym typeface="Comic Sans MS"/>
              </a:rPr>
              <a:t>β </a:t>
            </a:r>
            <a:endParaRPr baseline="30000" sz="1600">
              <a:latin typeface="Comic Sans MS"/>
              <a:ea typeface="Comic Sans MS"/>
              <a:cs typeface="Comic Sans MS"/>
              <a:sym typeface="Comic Sans MS"/>
            </a:endParaRPr>
          </a:p>
          <a:p>
            <a:pPr indent="0" lvl="0" marL="0" rtl="0" algn="l">
              <a:spcBef>
                <a:spcPts val="1200"/>
              </a:spcBef>
              <a:spcAft>
                <a:spcPts val="1200"/>
              </a:spcAft>
              <a:buNone/>
            </a:pPr>
            <a:r>
              <a:t/>
            </a:r>
            <a:endParaRPr sz="1600">
              <a:latin typeface="Comic Sans MS"/>
              <a:ea typeface="Comic Sans MS"/>
              <a:cs typeface="Comic Sans MS"/>
              <a:sym typeface="Comic Sans M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00">
                <a:latin typeface="Comic Sans MS"/>
                <a:ea typeface="Comic Sans MS"/>
                <a:cs typeface="Comic Sans MS"/>
                <a:sym typeface="Comic Sans MS"/>
              </a:rPr>
              <a:t>Calculating Hurst Parameter</a:t>
            </a:r>
            <a:endParaRPr sz="2100">
              <a:latin typeface="Comic Sans MS"/>
              <a:ea typeface="Comic Sans MS"/>
              <a:cs typeface="Comic Sans MS"/>
              <a:sym typeface="Comic Sans MS"/>
            </a:endParaRPr>
          </a:p>
        </p:txBody>
      </p:sp>
      <p:sp>
        <p:nvSpPr>
          <p:cNvPr id="213" name="Google Shape;213;p34"/>
          <p:cNvSpPr txBox="1"/>
          <p:nvPr>
            <p:ph idx="1" type="body"/>
          </p:nvPr>
        </p:nvSpPr>
        <p:spPr>
          <a:xfrm>
            <a:off x="729450" y="2078875"/>
            <a:ext cx="7688700" cy="23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Comic Sans MS"/>
                <a:ea typeface="Comic Sans MS"/>
                <a:cs typeface="Comic Sans MS"/>
                <a:sym typeface="Comic Sans MS"/>
              </a:rPr>
              <a:t>Taking logarithm on both sides give us, </a:t>
            </a:r>
            <a:endParaRPr sz="1600">
              <a:latin typeface="Comic Sans MS"/>
              <a:ea typeface="Comic Sans MS"/>
              <a:cs typeface="Comic Sans MS"/>
              <a:sym typeface="Comic Sans MS"/>
            </a:endParaRPr>
          </a:p>
          <a:p>
            <a:pPr indent="0" lvl="0" marL="0" rtl="0" algn="ctr">
              <a:spcBef>
                <a:spcPts val="1200"/>
              </a:spcBef>
              <a:spcAft>
                <a:spcPts val="0"/>
              </a:spcAft>
              <a:buNone/>
            </a:pPr>
            <a:r>
              <a:rPr lang="en" sz="1600">
                <a:latin typeface="Comic Sans MS"/>
                <a:ea typeface="Comic Sans MS"/>
                <a:cs typeface="Comic Sans MS"/>
                <a:sym typeface="Comic Sans MS"/>
              </a:rPr>
              <a:t>log[Var(X</a:t>
            </a:r>
            <a:r>
              <a:rPr baseline="30000" lang="en" sz="1600">
                <a:latin typeface="Comic Sans MS"/>
                <a:ea typeface="Comic Sans MS"/>
                <a:cs typeface="Comic Sans MS"/>
                <a:sym typeface="Comic Sans MS"/>
              </a:rPr>
              <a:t> (m)</a:t>
            </a:r>
            <a:r>
              <a:rPr lang="en" sz="1600">
                <a:latin typeface="Comic Sans MS"/>
                <a:ea typeface="Comic Sans MS"/>
                <a:cs typeface="Comic Sans MS"/>
                <a:sym typeface="Comic Sans MS"/>
              </a:rPr>
              <a:t> )] ≈ log[Var(X)] − βlog(m)</a:t>
            </a:r>
            <a:endParaRPr sz="1600">
              <a:latin typeface="Comic Sans MS"/>
              <a:ea typeface="Comic Sans MS"/>
              <a:cs typeface="Comic Sans MS"/>
              <a:sym typeface="Comic Sans MS"/>
            </a:endParaRPr>
          </a:p>
          <a:p>
            <a:pPr indent="0" lvl="0" marL="0" rtl="0" algn="l">
              <a:spcBef>
                <a:spcPts val="1200"/>
              </a:spcBef>
              <a:spcAft>
                <a:spcPts val="0"/>
              </a:spcAft>
              <a:buNone/>
            </a:pPr>
            <a:r>
              <a:rPr lang="en" sz="1600">
                <a:latin typeface="Comic Sans MS"/>
                <a:ea typeface="Comic Sans MS"/>
                <a:cs typeface="Comic Sans MS"/>
                <a:sym typeface="Comic Sans MS"/>
              </a:rPr>
              <a:t> Since Var(X) is constant, if we plot Var(X</a:t>
            </a:r>
            <a:r>
              <a:rPr baseline="30000" lang="en" sz="1600">
                <a:latin typeface="Comic Sans MS"/>
                <a:ea typeface="Comic Sans MS"/>
                <a:cs typeface="Comic Sans MS"/>
                <a:sym typeface="Comic Sans MS"/>
              </a:rPr>
              <a:t>(m)</a:t>
            </a:r>
            <a:r>
              <a:rPr lang="en" sz="1600">
                <a:latin typeface="Comic Sans MS"/>
                <a:ea typeface="Comic Sans MS"/>
                <a:cs typeface="Comic Sans MS"/>
                <a:sym typeface="Comic Sans MS"/>
              </a:rPr>
              <a:t> ) and m on log-log plot, we should get a straight line with slope −β</a:t>
            </a:r>
            <a:endParaRPr sz="1600">
              <a:latin typeface="Comic Sans MS"/>
              <a:ea typeface="Comic Sans MS"/>
              <a:cs typeface="Comic Sans MS"/>
              <a:sym typeface="Comic Sans MS"/>
            </a:endParaRPr>
          </a:p>
          <a:p>
            <a:pPr indent="0" lvl="0" marL="0" rtl="0" algn="l">
              <a:spcBef>
                <a:spcPts val="1200"/>
              </a:spcBef>
              <a:spcAft>
                <a:spcPts val="1200"/>
              </a:spcAft>
              <a:buNone/>
            </a:pPr>
            <a:r>
              <a:rPr lang="en" sz="1600">
                <a:latin typeface="Comic Sans MS"/>
                <a:ea typeface="Comic Sans MS"/>
                <a:cs typeface="Comic Sans MS"/>
                <a:sym typeface="Comic Sans MS"/>
              </a:rPr>
              <a:t>Plugging this value in H=1-β/2 give the hurst parameter</a:t>
            </a:r>
            <a:endParaRPr sz="1600">
              <a:latin typeface="Comic Sans MS"/>
              <a:ea typeface="Comic Sans MS"/>
              <a:cs typeface="Comic Sans MS"/>
              <a:sym typeface="Comic Sans M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ctrTitle"/>
          </p:nvPr>
        </p:nvSpPr>
        <p:spPr>
          <a:xfrm>
            <a:off x="802750" y="13957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omic Sans MS"/>
                <a:ea typeface="Comic Sans MS"/>
                <a:cs typeface="Comic Sans MS"/>
                <a:sym typeface="Comic Sans MS"/>
              </a:rPr>
              <a:t>Traffic analysis</a:t>
            </a:r>
            <a:endParaRPr>
              <a:latin typeface="Comic Sans MS"/>
              <a:ea typeface="Comic Sans MS"/>
              <a:cs typeface="Comic Sans MS"/>
              <a:sym typeface="Comic Sans MS"/>
            </a:endParaRPr>
          </a:p>
        </p:txBody>
      </p:sp>
      <p:sp>
        <p:nvSpPr>
          <p:cNvPr id="219" name="Google Shape;219;p3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00">
                <a:latin typeface="Comic Sans MS"/>
                <a:ea typeface="Comic Sans MS"/>
                <a:cs typeface="Comic Sans MS"/>
                <a:sym typeface="Comic Sans MS"/>
              </a:rPr>
              <a:t>Data collection</a:t>
            </a:r>
            <a:endParaRPr sz="2100">
              <a:latin typeface="Comic Sans MS"/>
              <a:ea typeface="Comic Sans MS"/>
              <a:cs typeface="Comic Sans MS"/>
              <a:sym typeface="Comic Sans MS"/>
            </a:endParaRPr>
          </a:p>
        </p:txBody>
      </p:sp>
      <p:sp>
        <p:nvSpPr>
          <p:cNvPr id="225" name="Google Shape;225;p36"/>
          <p:cNvSpPr txBox="1"/>
          <p:nvPr>
            <p:ph idx="1" type="body"/>
          </p:nvPr>
        </p:nvSpPr>
        <p:spPr>
          <a:xfrm>
            <a:off x="729450" y="1853850"/>
            <a:ext cx="7688700" cy="2817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600">
                <a:latin typeface="Comic Sans MS"/>
                <a:ea typeface="Comic Sans MS"/>
                <a:cs typeface="Comic Sans MS"/>
                <a:sym typeface="Comic Sans MS"/>
              </a:rPr>
              <a:t>We used traffic of 4G cell towers traffic data to study self-similarity of the network.These cell towers serve user equipment in their vicinity. When a user makes a data service request, that device will be served by a 4G cell closest to the user. The traffic of a cell within an hour is given by the data capacity of all devices served by the station.</a:t>
            </a:r>
            <a:endParaRPr sz="1600">
              <a:latin typeface="Comic Sans MS"/>
              <a:ea typeface="Comic Sans MS"/>
              <a:cs typeface="Comic Sans MS"/>
              <a:sym typeface="Comic Sans MS"/>
            </a:endParaRPr>
          </a:p>
          <a:p>
            <a:pPr indent="0" lvl="0" marL="0" rtl="0" algn="l">
              <a:spcBef>
                <a:spcPts val="1200"/>
              </a:spcBef>
              <a:spcAft>
                <a:spcPts val="0"/>
              </a:spcAft>
              <a:buNone/>
            </a:pPr>
            <a:r>
              <a:rPr lang="en" sz="1600">
                <a:latin typeface="Comic Sans MS"/>
                <a:ea typeface="Comic Sans MS"/>
                <a:cs typeface="Comic Sans MS"/>
                <a:sym typeface="Comic Sans MS"/>
              </a:rPr>
              <a:t>Example: Cell X is serving 30 subscribers, assuming if a customer on average uses 20Mb per hour. Traffic of cell X that hour = 30 * 20 = 600Mb.</a:t>
            </a:r>
            <a:endParaRPr sz="1600">
              <a:latin typeface="Comic Sans MS"/>
              <a:ea typeface="Comic Sans MS"/>
              <a:cs typeface="Comic Sans MS"/>
              <a:sym typeface="Comic Sans MS"/>
            </a:endParaRPr>
          </a:p>
          <a:p>
            <a:pPr indent="0" lvl="0" marL="0" rtl="0" algn="l">
              <a:spcBef>
                <a:spcPts val="1200"/>
              </a:spcBef>
              <a:spcAft>
                <a:spcPts val="1200"/>
              </a:spcAft>
              <a:buNone/>
            </a:pPr>
            <a:r>
              <a:rPr lang="en" sz="1600">
                <a:latin typeface="Comic Sans MS"/>
                <a:ea typeface="Comic Sans MS"/>
                <a:cs typeface="Comic Sans MS"/>
                <a:sym typeface="Comic Sans MS"/>
              </a:rPr>
              <a:t>We will see that the nature of traffic varies from time to time, there is peak traffic around 10-12 AM and 11-12PM, and low traffic is observed during early hours of the day</a:t>
            </a:r>
            <a:endParaRPr sz="1600">
              <a:latin typeface="Comic Sans MS"/>
              <a:ea typeface="Comic Sans MS"/>
              <a:cs typeface="Comic Sans MS"/>
              <a:sym typeface="Comic Sans M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00">
                <a:latin typeface="Comic Sans MS"/>
                <a:ea typeface="Comic Sans MS"/>
                <a:cs typeface="Comic Sans MS"/>
                <a:sym typeface="Comic Sans MS"/>
              </a:rPr>
              <a:t>Traffic analysis</a:t>
            </a:r>
            <a:endParaRPr sz="2100">
              <a:latin typeface="Comic Sans MS"/>
              <a:ea typeface="Comic Sans MS"/>
              <a:cs typeface="Comic Sans MS"/>
              <a:sym typeface="Comic Sans MS"/>
            </a:endParaRPr>
          </a:p>
        </p:txBody>
      </p:sp>
      <p:sp>
        <p:nvSpPr>
          <p:cNvPr id="231" name="Google Shape;231;p37"/>
          <p:cNvSpPr txBox="1"/>
          <p:nvPr>
            <p:ph idx="1" type="body"/>
          </p:nvPr>
        </p:nvSpPr>
        <p:spPr>
          <a:xfrm>
            <a:off x="729450" y="2078875"/>
            <a:ext cx="4473000" cy="2592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600">
                <a:latin typeface="Comic Sans MS"/>
                <a:ea typeface="Comic Sans MS"/>
                <a:cs typeface="Comic Sans MS"/>
                <a:sym typeface="Comic Sans MS"/>
              </a:rPr>
              <a:t>Data consists of 50 cells collected over 1 year x 24 hours x 50 cells.</a:t>
            </a:r>
            <a:endParaRPr sz="1600">
              <a:latin typeface="Comic Sans MS"/>
              <a:ea typeface="Comic Sans MS"/>
              <a:cs typeface="Comic Sans MS"/>
              <a:sym typeface="Comic Sans MS"/>
            </a:endParaRPr>
          </a:p>
          <a:p>
            <a:pPr indent="0" lvl="0" marL="0" rtl="0" algn="l">
              <a:spcBef>
                <a:spcPts val="1200"/>
              </a:spcBef>
              <a:spcAft>
                <a:spcPts val="0"/>
              </a:spcAft>
              <a:buNone/>
            </a:pPr>
            <a:r>
              <a:rPr lang="en" sz="1600">
                <a:latin typeface="Comic Sans MS"/>
                <a:ea typeface="Comic Sans MS"/>
                <a:cs typeface="Comic Sans MS"/>
                <a:sym typeface="Comic Sans MS"/>
              </a:rPr>
              <a:t>We will see that the nature of traffic varies from time to time</a:t>
            </a:r>
            <a:endParaRPr sz="1600">
              <a:latin typeface="Comic Sans MS"/>
              <a:ea typeface="Comic Sans MS"/>
              <a:cs typeface="Comic Sans MS"/>
              <a:sym typeface="Comic Sans MS"/>
            </a:endParaRPr>
          </a:p>
          <a:p>
            <a:pPr indent="0" lvl="0" marL="0" rtl="0" algn="l">
              <a:spcBef>
                <a:spcPts val="1200"/>
              </a:spcBef>
              <a:spcAft>
                <a:spcPts val="1200"/>
              </a:spcAft>
              <a:buNone/>
            </a:pPr>
            <a:r>
              <a:rPr lang="en" sz="1600">
                <a:latin typeface="Comic Sans MS"/>
                <a:ea typeface="Comic Sans MS"/>
                <a:cs typeface="Comic Sans MS"/>
                <a:sym typeface="Comic Sans MS"/>
              </a:rPr>
              <a:t>The data of one of the cells is represented here. The y-axis represents traffic accumulated at a eNode base station in Megabytes per hour over 1 year time frame.</a:t>
            </a:r>
            <a:endParaRPr sz="1600">
              <a:latin typeface="Comic Sans MS"/>
              <a:ea typeface="Comic Sans MS"/>
              <a:cs typeface="Comic Sans MS"/>
              <a:sym typeface="Comic Sans MS"/>
            </a:endParaRPr>
          </a:p>
        </p:txBody>
      </p:sp>
      <p:pic>
        <p:nvPicPr>
          <p:cNvPr id="232" name="Google Shape;232;p37"/>
          <p:cNvPicPr preferRelativeResize="0"/>
          <p:nvPr/>
        </p:nvPicPr>
        <p:blipFill>
          <a:blip r:embed="rId3">
            <a:alphaModFix/>
          </a:blip>
          <a:stretch>
            <a:fillRect/>
          </a:stretch>
        </p:blipFill>
        <p:spPr>
          <a:xfrm>
            <a:off x="5202288" y="1908100"/>
            <a:ext cx="3762375" cy="2647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00">
                <a:latin typeface="Comic Sans MS"/>
                <a:ea typeface="Comic Sans MS"/>
                <a:cs typeface="Comic Sans MS"/>
                <a:sym typeface="Comic Sans MS"/>
              </a:rPr>
              <a:t>Traffic analysis</a:t>
            </a:r>
            <a:endParaRPr sz="2100">
              <a:latin typeface="Comic Sans MS"/>
              <a:ea typeface="Comic Sans MS"/>
              <a:cs typeface="Comic Sans MS"/>
              <a:sym typeface="Comic Sans MS"/>
            </a:endParaRPr>
          </a:p>
        </p:txBody>
      </p:sp>
      <p:sp>
        <p:nvSpPr>
          <p:cNvPr id="238" name="Google Shape;238;p38"/>
          <p:cNvSpPr txBox="1"/>
          <p:nvPr>
            <p:ph idx="1" type="body"/>
          </p:nvPr>
        </p:nvSpPr>
        <p:spPr>
          <a:xfrm>
            <a:off x="729450" y="2078875"/>
            <a:ext cx="4473000" cy="25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Comic Sans MS"/>
                <a:ea typeface="Comic Sans MS"/>
                <a:cs typeface="Comic Sans MS"/>
                <a:sym typeface="Comic Sans MS"/>
              </a:rPr>
              <a:t>Next, we aggregate the traffic accumulated per 10 hours by summing the 10 non-overlapping consecutive traffic per hour.</a:t>
            </a:r>
            <a:endParaRPr sz="1600">
              <a:latin typeface="Comic Sans MS"/>
              <a:ea typeface="Comic Sans MS"/>
              <a:cs typeface="Comic Sans MS"/>
              <a:sym typeface="Comic Sans MS"/>
            </a:endParaRPr>
          </a:p>
          <a:p>
            <a:pPr indent="0" lvl="0" marL="0" rtl="0" algn="l">
              <a:spcBef>
                <a:spcPts val="1200"/>
              </a:spcBef>
              <a:spcAft>
                <a:spcPts val="0"/>
              </a:spcAft>
              <a:buNone/>
            </a:pPr>
            <a:r>
              <a:rPr lang="en" sz="1600">
                <a:latin typeface="Comic Sans MS"/>
                <a:ea typeface="Comic Sans MS"/>
                <a:cs typeface="Comic Sans MS"/>
                <a:sym typeface="Comic Sans MS"/>
              </a:rPr>
              <a:t>This is represented with X</a:t>
            </a:r>
            <a:r>
              <a:rPr baseline="30000" lang="en" sz="1600">
                <a:latin typeface="Comic Sans MS"/>
                <a:ea typeface="Comic Sans MS"/>
                <a:cs typeface="Comic Sans MS"/>
                <a:sym typeface="Comic Sans MS"/>
              </a:rPr>
              <a:t>(10)</a:t>
            </a:r>
            <a:endParaRPr baseline="30000" sz="1600">
              <a:latin typeface="Comic Sans MS"/>
              <a:ea typeface="Comic Sans MS"/>
              <a:cs typeface="Comic Sans MS"/>
              <a:sym typeface="Comic Sans MS"/>
            </a:endParaRPr>
          </a:p>
          <a:p>
            <a:pPr indent="0" lvl="0" marL="0" rtl="0" algn="l">
              <a:spcBef>
                <a:spcPts val="1200"/>
              </a:spcBef>
              <a:spcAft>
                <a:spcPts val="1200"/>
              </a:spcAft>
              <a:buNone/>
            </a:pPr>
            <a:r>
              <a:rPr lang="en" sz="1600">
                <a:latin typeface="Comic Sans MS"/>
                <a:ea typeface="Comic Sans MS"/>
                <a:cs typeface="Comic Sans MS"/>
                <a:sym typeface="Comic Sans MS"/>
              </a:rPr>
              <a:t>We aggregate for different values of m, to calculate H.</a:t>
            </a:r>
            <a:endParaRPr sz="1600">
              <a:latin typeface="Comic Sans MS"/>
              <a:ea typeface="Comic Sans MS"/>
              <a:cs typeface="Comic Sans MS"/>
              <a:sym typeface="Comic Sans MS"/>
            </a:endParaRPr>
          </a:p>
        </p:txBody>
      </p:sp>
      <p:pic>
        <p:nvPicPr>
          <p:cNvPr id="239" name="Google Shape;239;p38"/>
          <p:cNvPicPr preferRelativeResize="0"/>
          <p:nvPr/>
        </p:nvPicPr>
        <p:blipFill>
          <a:blip r:embed="rId3">
            <a:alphaModFix/>
          </a:blip>
          <a:stretch>
            <a:fillRect/>
          </a:stretch>
        </p:blipFill>
        <p:spPr>
          <a:xfrm>
            <a:off x="5073263" y="1853850"/>
            <a:ext cx="3819525" cy="26479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00">
                <a:latin typeface="Comic Sans MS"/>
                <a:ea typeface="Comic Sans MS"/>
                <a:cs typeface="Comic Sans MS"/>
                <a:sym typeface="Comic Sans MS"/>
              </a:rPr>
              <a:t>Variance time plot</a:t>
            </a:r>
            <a:endParaRPr sz="2100">
              <a:latin typeface="Comic Sans MS"/>
              <a:ea typeface="Comic Sans MS"/>
              <a:cs typeface="Comic Sans MS"/>
              <a:sym typeface="Comic Sans MS"/>
            </a:endParaRPr>
          </a:p>
        </p:txBody>
      </p:sp>
      <p:sp>
        <p:nvSpPr>
          <p:cNvPr id="245" name="Google Shape;245;p39"/>
          <p:cNvSpPr txBox="1"/>
          <p:nvPr>
            <p:ph idx="1" type="body"/>
          </p:nvPr>
        </p:nvSpPr>
        <p:spPr>
          <a:xfrm>
            <a:off x="729450" y="2078875"/>
            <a:ext cx="4473000" cy="25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Comic Sans MS"/>
                <a:ea typeface="Comic Sans MS"/>
                <a:cs typeface="Comic Sans MS"/>
                <a:sym typeface="Comic Sans MS"/>
              </a:rPr>
              <a:t>We use the data presented above to calculate Variance of X</a:t>
            </a:r>
            <a:r>
              <a:rPr baseline="30000" lang="en" sz="1600">
                <a:latin typeface="Comic Sans MS"/>
                <a:ea typeface="Comic Sans MS"/>
                <a:cs typeface="Comic Sans MS"/>
                <a:sym typeface="Comic Sans MS"/>
              </a:rPr>
              <a:t>(m)</a:t>
            </a:r>
            <a:r>
              <a:rPr lang="en" sz="1600">
                <a:latin typeface="Comic Sans MS"/>
                <a:ea typeface="Comic Sans MS"/>
                <a:cs typeface="Comic Sans MS"/>
                <a:sym typeface="Comic Sans MS"/>
              </a:rPr>
              <a:t> for all m ranging from 1 to 100 and plot log(Var(X</a:t>
            </a:r>
            <a:r>
              <a:rPr baseline="30000" lang="en" sz="1600">
                <a:latin typeface="Comic Sans MS"/>
                <a:ea typeface="Comic Sans MS"/>
                <a:cs typeface="Comic Sans MS"/>
                <a:sym typeface="Comic Sans MS"/>
              </a:rPr>
              <a:t>(m)</a:t>
            </a:r>
            <a:r>
              <a:rPr lang="en" sz="1600">
                <a:latin typeface="Comic Sans MS"/>
                <a:ea typeface="Comic Sans MS"/>
                <a:cs typeface="Comic Sans MS"/>
                <a:sym typeface="Comic Sans MS"/>
              </a:rPr>
              <a:t>)) vs log(m)</a:t>
            </a:r>
            <a:endParaRPr sz="1600">
              <a:latin typeface="Comic Sans MS"/>
              <a:ea typeface="Comic Sans MS"/>
              <a:cs typeface="Comic Sans MS"/>
              <a:sym typeface="Comic Sans MS"/>
            </a:endParaRPr>
          </a:p>
          <a:p>
            <a:pPr indent="0" lvl="0" marL="0" rtl="0" algn="l">
              <a:spcBef>
                <a:spcPts val="1200"/>
              </a:spcBef>
              <a:spcAft>
                <a:spcPts val="1200"/>
              </a:spcAft>
              <a:buNone/>
            </a:pPr>
            <a:r>
              <a:rPr lang="en" sz="1600">
                <a:latin typeface="Comic Sans MS"/>
                <a:ea typeface="Comic Sans MS"/>
                <a:cs typeface="Comic Sans MS"/>
                <a:sym typeface="Comic Sans MS"/>
              </a:rPr>
              <a:t>The blue cross points represent the log of variance of aggregated time series and the log of aggregation size, the red line represents a line with slope -1</a:t>
            </a:r>
            <a:endParaRPr sz="1600">
              <a:latin typeface="Comic Sans MS"/>
              <a:ea typeface="Comic Sans MS"/>
              <a:cs typeface="Comic Sans MS"/>
              <a:sym typeface="Comic Sans MS"/>
            </a:endParaRPr>
          </a:p>
        </p:txBody>
      </p:sp>
      <p:pic>
        <p:nvPicPr>
          <p:cNvPr id="246" name="Google Shape;246;p39"/>
          <p:cNvPicPr preferRelativeResize="0"/>
          <p:nvPr/>
        </p:nvPicPr>
        <p:blipFill>
          <a:blip r:embed="rId3">
            <a:alphaModFix/>
          </a:blip>
          <a:stretch>
            <a:fillRect/>
          </a:stretch>
        </p:blipFill>
        <p:spPr>
          <a:xfrm>
            <a:off x="5354850" y="2006250"/>
            <a:ext cx="3636750" cy="246846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00">
                <a:latin typeface="Comic Sans MS"/>
                <a:ea typeface="Comic Sans MS"/>
                <a:cs typeface="Comic Sans MS"/>
                <a:sym typeface="Comic Sans MS"/>
              </a:rPr>
              <a:t>Variance time plot</a:t>
            </a:r>
            <a:endParaRPr sz="2100">
              <a:latin typeface="Comic Sans MS"/>
              <a:ea typeface="Comic Sans MS"/>
              <a:cs typeface="Comic Sans MS"/>
              <a:sym typeface="Comic Sans MS"/>
            </a:endParaRPr>
          </a:p>
        </p:txBody>
      </p:sp>
      <p:sp>
        <p:nvSpPr>
          <p:cNvPr id="252" name="Google Shape;252;p40"/>
          <p:cNvSpPr txBox="1"/>
          <p:nvPr>
            <p:ph idx="1" type="body"/>
          </p:nvPr>
        </p:nvSpPr>
        <p:spPr>
          <a:xfrm>
            <a:off x="632900" y="2078875"/>
            <a:ext cx="4651200" cy="25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Comic Sans MS"/>
                <a:ea typeface="Comic Sans MS"/>
                <a:cs typeface="Comic Sans MS"/>
                <a:sym typeface="Comic Sans MS"/>
              </a:rPr>
              <a:t>To calculate the slope we use linear regression to fit the data points along a line, </a:t>
            </a:r>
            <a:endParaRPr sz="1600">
              <a:latin typeface="Comic Sans MS"/>
              <a:ea typeface="Comic Sans MS"/>
              <a:cs typeface="Comic Sans MS"/>
              <a:sym typeface="Comic Sans MS"/>
            </a:endParaRPr>
          </a:p>
          <a:p>
            <a:pPr indent="0" lvl="0" marL="0" rtl="0" algn="l">
              <a:spcBef>
                <a:spcPts val="1200"/>
              </a:spcBef>
              <a:spcAft>
                <a:spcPts val="0"/>
              </a:spcAft>
              <a:buNone/>
            </a:pPr>
            <a:r>
              <a:rPr lang="en" sz="1600">
                <a:latin typeface="Comic Sans MS"/>
                <a:ea typeface="Comic Sans MS"/>
                <a:cs typeface="Comic Sans MS"/>
                <a:sym typeface="Comic Sans MS"/>
              </a:rPr>
              <a:t>The plotted curve is fitted with a Y=mX+C curve with best fit slope of -0.44535 and y-intercept of 5.11624 </a:t>
            </a:r>
            <a:endParaRPr sz="1600">
              <a:latin typeface="Comic Sans MS"/>
              <a:ea typeface="Comic Sans MS"/>
              <a:cs typeface="Comic Sans MS"/>
              <a:sym typeface="Comic Sans MS"/>
            </a:endParaRPr>
          </a:p>
          <a:p>
            <a:pPr indent="0" lvl="0" marL="0" rtl="0" algn="l">
              <a:spcBef>
                <a:spcPts val="1200"/>
              </a:spcBef>
              <a:spcAft>
                <a:spcPts val="1200"/>
              </a:spcAft>
              <a:buNone/>
            </a:pPr>
            <a:r>
              <a:rPr lang="en" sz="1600">
                <a:latin typeface="Comic Sans MS"/>
                <a:ea typeface="Comic Sans MS"/>
                <a:cs typeface="Comic Sans MS"/>
                <a:sym typeface="Comic Sans MS"/>
              </a:rPr>
              <a:t>⇒ −β = −0.44535 ⇒ H = 1 − β/2 =1−(0.44535)/2 = 0.777325</a:t>
            </a:r>
            <a:endParaRPr sz="1600">
              <a:latin typeface="Comic Sans MS"/>
              <a:ea typeface="Comic Sans MS"/>
              <a:cs typeface="Comic Sans MS"/>
              <a:sym typeface="Comic Sans MS"/>
            </a:endParaRPr>
          </a:p>
        </p:txBody>
      </p:sp>
      <p:pic>
        <p:nvPicPr>
          <p:cNvPr id="253" name="Google Shape;253;p40"/>
          <p:cNvPicPr preferRelativeResize="0"/>
          <p:nvPr/>
        </p:nvPicPr>
        <p:blipFill>
          <a:blip r:embed="rId3">
            <a:alphaModFix/>
          </a:blip>
          <a:stretch>
            <a:fillRect/>
          </a:stretch>
        </p:blipFill>
        <p:spPr>
          <a:xfrm>
            <a:off x="5436500" y="2006250"/>
            <a:ext cx="3555100" cy="244067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00">
                <a:latin typeface="Comic Sans MS"/>
                <a:ea typeface="Comic Sans MS"/>
                <a:cs typeface="Comic Sans MS"/>
                <a:sym typeface="Comic Sans MS"/>
              </a:rPr>
              <a:t>Hurst parameter for different base stations </a:t>
            </a:r>
            <a:endParaRPr sz="2100">
              <a:latin typeface="Comic Sans MS"/>
              <a:ea typeface="Comic Sans MS"/>
              <a:cs typeface="Comic Sans MS"/>
              <a:sym typeface="Comic Sans MS"/>
            </a:endParaRPr>
          </a:p>
        </p:txBody>
      </p:sp>
      <p:sp>
        <p:nvSpPr>
          <p:cNvPr id="259" name="Google Shape;259;p41"/>
          <p:cNvSpPr txBox="1"/>
          <p:nvPr>
            <p:ph idx="1" type="body"/>
          </p:nvPr>
        </p:nvSpPr>
        <p:spPr>
          <a:xfrm>
            <a:off x="622850" y="1853838"/>
            <a:ext cx="8428500" cy="535200"/>
          </a:xfrm>
          <a:prstGeom prst="rect">
            <a:avLst/>
          </a:prstGeom>
        </p:spPr>
        <p:txBody>
          <a:bodyPr anchorCtr="0" anchor="t" bIns="91425" lIns="91425" spcFirstLastPara="1" rIns="91425" wrap="square" tIns="91425">
            <a:normAutofit lnSpcReduction="20000"/>
          </a:bodyPr>
          <a:lstStyle/>
          <a:p>
            <a:pPr indent="0" lvl="0" marL="0" rtl="0" algn="l">
              <a:lnSpc>
                <a:spcPct val="105000"/>
              </a:lnSpc>
              <a:spcBef>
                <a:spcPts val="0"/>
              </a:spcBef>
              <a:spcAft>
                <a:spcPts val="1200"/>
              </a:spcAft>
              <a:buNone/>
            </a:pPr>
            <a:r>
              <a:rPr lang="en">
                <a:latin typeface="Comic Sans MS"/>
                <a:ea typeface="Comic Sans MS"/>
                <a:cs typeface="Comic Sans MS"/>
                <a:sym typeface="Comic Sans MS"/>
              </a:rPr>
              <a:t>We take data from more eNode base stations and verify the self-similarity of the traffic using the same method as above, the results of the fit and hurst parameter are given below</a:t>
            </a:r>
            <a:endParaRPr>
              <a:latin typeface="Comic Sans MS"/>
              <a:ea typeface="Comic Sans MS"/>
              <a:cs typeface="Comic Sans MS"/>
              <a:sym typeface="Comic Sans MS"/>
            </a:endParaRPr>
          </a:p>
        </p:txBody>
      </p:sp>
      <p:pic>
        <p:nvPicPr>
          <p:cNvPr id="260" name="Google Shape;260;p41"/>
          <p:cNvPicPr preferRelativeResize="0"/>
          <p:nvPr/>
        </p:nvPicPr>
        <p:blipFill>
          <a:blip r:embed="rId3">
            <a:alphaModFix/>
          </a:blip>
          <a:stretch>
            <a:fillRect/>
          </a:stretch>
        </p:blipFill>
        <p:spPr>
          <a:xfrm>
            <a:off x="1886287" y="2451200"/>
            <a:ext cx="5371424" cy="2541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M/M/1 Model Performance Metrics</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omic Sans MS"/>
                <a:ea typeface="Comic Sans MS"/>
                <a:cs typeface="Comic Sans MS"/>
                <a:sym typeface="Comic Sans MS"/>
              </a:rPr>
              <a:t>The quality of the service as seen from the customer perspective can be determined by the following metrics</a:t>
            </a:r>
            <a:endParaRPr>
              <a:latin typeface="Comic Sans MS"/>
              <a:ea typeface="Comic Sans MS"/>
              <a:cs typeface="Comic Sans MS"/>
              <a:sym typeface="Comic Sans MS"/>
            </a:endParaRPr>
          </a:p>
          <a:p>
            <a:pPr indent="0" lvl="0" marL="0" rtl="0" algn="l">
              <a:spcBef>
                <a:spcPts val="1200"/>
              </a:spcBef>
              <a:spcAft>
                <a:spcPts val="0"/>
              </a:spcAft>
              <a:buNone/>
            </a:pPr>
            <a:r>
              <a:rPr lang="en">
                <a:latin typeface="Comic Sans MS"/>
                <a:ea typeface="Comic Sans MS"/>
                <a:cs typeface="Comic Sans MS"/>
                <a:sym typeface="Comic Sans MS"/>
              </a:rPr>
              <a:t>L</a:t>
            </a:r>
            <a:r>
              <a:rPr baseline="-25000" lang="en">
                <a:latin typeface="Comic Sans MS"/>
                <a:ea typeface="Comic Sans MS"/>
                <a:cs typeface="Comic Sans MS"/>
                <a:sym typeface="Comic Sans MS"/>
              </a:rPr>
              <a:t>s </a:t>
            </a:r>
            <a:r>
              <a:rPr lang="en">
                <a:latin typeface="Comic Sans MS"/>
                <a:ea typeface="Comic Sans MS"/>
                <a:cs typeface="Comic Sans MS"/>
                <a:sym typeface="Comic Sans MS"/>
              </a:rPr>
              <a:t>is the average number of customers in the system </a:t>
            </a:r>
            <a:endParaRPr>
              <a:latin typeface="Comic Sans MS"/>
              <a:ea typeface="Comic Sans MS"/>
              <a:cs typeface="Comic Sans MS"/>
              <a:sym typeface="Comic Sans MS"/>
            </a:endParaRPr>
          </a:p>
          <a:p>
            <a:pPr indent="0" lvl="0" marL="0" rtl="0" algn="l">
              <a:spcBef>
                <a:spcPts val="1200"/>
              </a:spcBef>
              <a:spcAft>
                <a:spcPts val="0"/>
              </a:spcAft>
              <a:buNone/>
            </a:pPr>
            <a:r>
              <a:rPr lang="en">
                <a:latin typeface="Comic Sans MS"/>
                <a:ea typeface="Comic Sans MS"/>
                <a:cs typeface="Comic Sans MS"/>
                <a:sym typeface="Comic Sans MS"/>
              </a:rPr>
              <a:t>L</a:t>
            </a:r>
            <a:r>
              <a:rPr baseline="-25000" lang="en">
                <a:latin typeface="Comic Sans MS"/>
                <a:ea typeface="Comic Sans MS"/>
                <a:cs typeface="Comic Sans MS"/>
                <a:sym typeface="Comic Sans MS"/>
              </a:rPr>
              <a:t>q</a:t>
            </a:r>
            <a:r>
              <a:rPr lang="en">
                <a:latin typeface="Comic Sans MS"/>
                <a:ea typeface="Comic Sans MS"/>
                <a:cs typeface="Comic Sans MS"/>
                <a:sym typeface="Comic Sans MS"/>
              </a:rPr>
              <a:t> is the average number of customers in the queue</a:t>
            </a:r>
            <a:endParaRPr>
              <a:latin typeface="Comic Sans MS"/>
              <a:ea typeface="Comic Sans MS"/>
              <a:cs typeface="Comic Sans MS"/>
              <a:sym typeface="Comic Sans MS"/>
            </a:endParaRPr>
          </a:p>
          <a:p>
            <a:pPr indent="0" lvl="0" marL="0" rtl="0" algn="l">
              <a:spcBef>
                <a:spcPts val="1200"/>
              </a:spcBef>
              <a:spcAft>
                <a:spcPts val="0"/>
              </a:spcAft>
              <a:buNone/>
            </a:pPr>
            <a:r>
              <a:rPr lang="en">
                <a:latin typeface="Comic Sans MS"/>
                <a:ea typeface="Comic Sans MS"/>
                <a:cs typeface="Comic Sans MS"/>
                <a:sym typeface="Comic Sans MS"/>
              </a:rPr>
              <a:t>W</a:t>
            </a:r>
            <a:r>
              <a:rPr baseline="-25000" lang="en">
                <a:latin typeface="Comic Sans MS"/>
                <a:ea typeface="Comic Sans MS"/>
                <a:cs typeface="Comic Sans MS"/>
                <a:sym typeface="Comic Sans MS"/>
              </a:rPr>
              <a:t>s</a:t>
            </a:r>
            <a:r>
              <a:rPr lang="en">
                <a:latin typeface="Comic Sans MS"/>
                <a:ea typeface="Comic Sans MS"/>
                <a:cs typeface="Comic Sans MS"/>
                <a:sym typeface="Comic Sans MS"/>
              </a:rPr>
              <a:t> is the average time spent by a customer in the system</a:t>
            </a:r>
            <a:endParaRPr>
              <a:latin typeface="Comic Sans MS"/>
              <a:ea typeface="Comic Sans MS"/>
              <a:cs typeface="Comic Sans MS"/>
              <a:sym typeface="Comic Sans MS"/>
            </a:endParaRPr>
          </a:p>
          <a:p>
            <a:pPr indent="0" lvl="0" marL="0" rtl="0" algn="l">
              <a:spcBef>
                <a:spcPts val="1200"/>
              </a:spcBef>
              <a:spcAft>
                <a:spcPts val="1200"/>
              </a:spcAft>
              <a:buNone/>
            </a:pPr>
            <a:r>
              <a:rPr lang="en">
                <a:latin typeface="Comic Sans MS"/>
                <a:ea typeface="Comic Sans MS"/>
                <a:cs typeface="Comic Sans MS"/>
                <a:sym typeface="Comic Sans MS"/>
              </a:rPr>
              <a:t>W</a:t>
            </a:r>
            <a:r>
              <a:rPr baseline="-25000" lang="en">
                <a:latin typeface="Comic Sans MS"/>
                <a:ea typeface="Comic Sans MS"/>
                <a:cs typeface="Comic Sans MS"/>
                <a:sym typeface="Comic Sans MS"/>
              </a:rPr>
              <a:t>q</a:t>
            </a:r>
            <a:r>
              <a:rPr lang="en">
                <a:latin typeface="Comic Sans MS"/>
                <a:ea typeface="Comic Sans MS"/>
                <a:cs typeface="Comic Sans MS"/>
                <a:sym typeface="Comic Sans MS"/>
              </a:rPr>
              <a:t> is the average time spent by a customer in the queue</a:t>
            </a:r>
            <a:endParaRPr>
              <a:latin typeface="Comic Sans MS"/>
              <a:ea typeface="Comic Sans MS"/>
              <a:cs typeface="Comic Sans MS"/>
              <a:sym typeface="Comic Sans M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00">
                <a:latin typeface="Comic Sans MS"/>
                <a:ea typeface="Comic Sans MS"/>
                <a:cs typeface="Comic Sans MS"/>
                <a:sym typeface="Comic Sans MS"/>
              </a:rPr>
              <a:t>Hurst parameter for different base stations </a:t>
            </a:r>
            <a:endParaRPr sz="2100">
              <a:latin typeface="Comic Sans MS"/>
              <a:ea typeface="Comic Sans MS"/>
              <a:cs typeface="Comic Sans MS"/>
              <a:sym typeface="Comic Sans MS"/>
            </a:endParaRPr>
          </a:p>
        </p:txBody>
      </p:sp>
      <p:pic>
        <p:nvPicPr>
          <p:cNvPr id="266" name="Google Shape;266;p42"/>
          <p:cNvPicPr preferRelativeResize="0"/>
          <p:nvPr/>
        </p:nvPicPr>
        <p:blipFill>
          <a:blip r:embed="rId3">
            <a:alphaModFix/>
          </a:blip>
          <a:stretch>
            <a:fillRect/>
          </a:stretch>
        </p:blipFill>
        <p:spPr>
          <a:xfrm>
            <a:off x="4301375" y="1905800"/>
            <a:ext cx="4488800" cy="3070050"/>
          </a:xfrm>
          <a:prstGeom prst="rect">
            <a:avLst/>
          </a:prstGeom>
          <a:noFill/>
          <a:ln>
            <a:noFill/>
          </a:ln>
        </p:spPr>
      </p:pic>
      <p:sp>
        <p:nvSpPr>
          <p:cNvPr id="267" name="Google Shape;267;p42"/>
          <p:cNvSpPr txBox="1"/>
          <p:nvPr/>
        </p:nvSpPr>
        <p:spPr>
          <a:xfrm>
            <a:off x="833800" y="1989100"/>
            <a:ext cx="3467700" cy="28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latin typeface="Lato"/>
              <a:ea typeface="Lato"/>
              <a:cs typeface="Lato"/>
              <a:sym typeface="Lato"/>
            </a:endParaRPr>
          </a:p>
          <a:p>
            <a:pPr indent="0" lvl="0" marL="0" rtl="0" algn="l">
              <a:spcBef>
                <a:spcPts val="0"/>
              </a:spcBef>
              <a:spcAft>
                <a:spcPts val="0"/>
              </a:spcAft>
              <a:buNone/>
            </a:pPr>
            <a:r>
              <a:t/>
            </a:r>
            <a:endParaRPr sz="1500">
              <a:latin typeface="Lato"/>
              <a:ea typeface="Lato"/>
              <a:cs typeface="Lato"/>
              <a:sym typeface="Lato"/>
            </a:endParaRPr>
          </a:p>
          <a:p>
            <a:pPr indent="0" lvl="0" marL="0" rtl="0" algn="l">
              <a:spcBef>
                <a:spcPts val="0"/>
              </a:spcBef>
              <a:spcAft>
                <a:spcPts val="0"/>
              </a:spcAft>
              <a:buNone/>
            </a:pPr>
            <a:r>
              <a:t/>
            </a:r>
            <a:endParaRPr sz="1500">
              <a:latin typeface="Lato"/>
              <a:ea typeface="Lato"/>
              <a:cs typeface="Lato"/>
              <a:sym typeface="Lato"/>
            </a:endParaRPr>
          </a:p>
          <a:p>
            <a:pPr indent="0" lvl="0" marL="0" rtl="0" algn="l">
              <a:spcBef>
                <a:spcPts val="0"/>
              </a:spcBef>
              <a:spcAft>
                <a:spcPts val="0"/>
              </a:spcAft>
              <a:buNone/>
            </a:pPr>
            <a:r>
              <a:rPr lang="en" sz="1500">
                <a:latin typeface="Lato"/>
                <a:ea typeface="Lato"/>
                <a:cs typeface="Lato"/>
                <a:sym typeface="Lato"/>
              </a:rPr>
              <a:t>We can see that the Hurst parameter is well above 0.5 indicating the traffic in LTE network is self similar, implying the burstiness in the data requests</a:t>
            </a:r>
            <a:endParaRPr sz="15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00">
                <a:latin typeface="Comic Sans MS"/>
                <a:ea typeface="Comic Sans MS"/>
                <a:cs typeface="Comic Sans MS"/>
                <a:sym typeface="Comic Sans MS"/>
              </a:rPr>
              <a:t>Hourly traffic in a week</a:t>
            </a:r>
            <a:endParaRPr sz="2100">
              <a:latin typeface="Comic Sans MS"/>
              <a:ea typeface="Comic Sans MS"/>
              <a:cs typeface="Comic Sans MS"/>
              <a:sym typeface="Comic Sans MS"/>
            </a:endParaRPr>
          </a:p>
        </p:txBody>
      </p:sp>
      <p:sp>
        <p:nvSpPr>
          <p:cNvPr id="273" name="Google Shape;273;p43"/>
          <p:cNvSpPr txBox="1"/>
          <p:nvPr>
            <p:ph idx="1" type="body"/>
          </p:nvPr>
        </p:nvSpPr>
        <p:spPr>
          <a:xfrm>
            <a:off x="632900" y="2078875"/>
            <a:ext cx="4410300" cy="25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Comic Sans MS"/>
                <a:ea typeface="Comic Sans MS"/>
                <a:cs typeface="Comic Sans MS"/>
                <a:sym typeface="Comic Sans MS"/>
              </a:rPr>
              <a:t>Traffic of all hours in a week are averaged in the data and is plotted below.</a:t>
            </a:r>
            <a:endParaRPr sz="1600">
              <a:latin typeface="Comic Sans MS"/>
              <a:ea typeface="Comic Sans MS"/>
              <a:cs typeface="Comic Sans MS"/>
              <a:sym typeface="Comic Sans MS"/>
            </a:endParaRPr>
          </a:p>
          <a:p>
            <a:pPr indent="0" lvl="0" marL="0" rtl="0" algn="l">
              <a:spcBef>
                <a:spcPts val="1200"/>
              </a:spcBef>
              <a:spcAft>
                <a:spcPts val="1200"/>
              </a:spcAft>
              <a:buNone/>
            </a:pPr>
            <a:r>
              <a:rPr lang="en" sz="1600">
                <a:latin typeface="Comic Sans MS"/>
                <a:ea typeface="Comic Sans MS"/>
                <a:cs typeface="Comic Sans MS"/>
                <a:sym typeface="Comic Sans MS"/>
              </a:rPr>
              <a:t>The data points start from Wednesday hour 0, and include traffic for each hour upto an year. We can observe that the traffic in the early hours of the day is much less compared to the peak traffic observed within a day.</a:t>
            </a:r>
            <a:endParaRPr sz="1600">
              <a:latin typeface="Comic Sans MS"/>
              <a:ea typeface="Comic Sans MS"/>
              <a:cs typeface="Comic Sans MS"/>
              <a:sym typeface="Comic Sans MS"/>
            </a:endParaRPr>
          </a:p>
        </p:txBody>
      </p:sp>
      <p:pic>
        <p:nvPicPr>
          <p:cNvPr id="274" name="Google Shape;274;p43"/>
          <p:cNvPicPr preferRelativeResize="0"/>
          <p:nvPr/>
        </p:nvPicPr>
        <p:blipFill>
          <a:blip r:embed="rId3">
            <a:alphaModFix/>
          </a:blip>
          <a:stretch>
            <a:fillRect/>
          </a:stretch>
        </p:blipFill>
        <p:spPr>
          <a:xfrm>
            <a:off x="4977416" y="1853850"/>
            <a:ext cx="4009135" cy="28003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00">
                <a:latin typeface="Comic Sans MS"/>
                <a:ea typeface="Comic Sans MS"/>
                <a:cs typeface="Comic Sans MS"/>
                <a:sym typeface="Comic Sans MS"/>
              </a:rPr>
              <a:t>Daily traffic in a week</a:t>
            </a:r>
            <a:endParaRPr sz="2100">
              <a:latin typeface="Comic Sans MS"/>
              <a:ea typeface="Comic Sans MS"/>
              <a:cs typeface="Comic Sans MS"/>
              <a:sym typeface="Comic Sans MS"/>
            </a:endParaRPr>
          </a:p>
        </p:txBody>
      </p:sp>
      <p:sp>
        <p:nvSpPr>
          <p:cNvPr id="280" name="Google Shape;280;p44"/>
          <p:cNvSpPr txBox="1"/>
          <p:nvPr>
            <p:ph idx="1" type="body"/>
          </p:nvPr>
        </p:nvSpPr>
        <p:spPr>
          <a:xfrm>
            <a:off x="632900" y="2078875"/>
            <a:ext cx="4410300" cy="25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Comic Sans MS"/>
                <a:ea typeface="Comic Sans MS"/>
                <a:cs typeface="Comic Sans MS"/>
                <a:sym typeface="Comic Sans MS"/>
              </a:rPr>
              <a:t>Traffic of all days in a week are averaged in the data and is plotted below.</a:t>
            </a:r>
            <a:endParaRPr sz="1600">
              <a:latin typeface="Comic Sans MS"/>
              <a:ea typeface="Comic Sans MS"/>
              <a:cs typeface="Comic Sans MS"/>
              <a:sym typeface="Comic Sans MS"/>
            </a:endParaRPr>
          </a:p>
          <a:p>
            <a:pPr indent="0" lvl="0" marL="0" rtl="0" algn="l">
              <a:spcBef>
                <a:spcPts val="1200"/>
              </a:spcBef>
              <a:spcAft>
                <a:spcPts val="1200"/>
              </a:spcAft>
              <a:buNone/>
            </a:pPr>
            <a:r>
              <a:rPr lang="en" sz="1600">
                <a:latin typeface="Comic Sans MS"/>
                <a:ea typeface="Comic Sans MS"/>
                <a:cs typeface="Comic Sans MS"/>
                <a:sym typeface="Comic Sans MS"/>
              </a:rPr>
              <a:t>We can observe that the traffic is more during Wednesdays and Mondays, which is generally true for internet traffic as well.</a:t>
            </a:r>
            <a:endParaRPr sz="1600">
              <a:latin typeface="Comic Sans MS"/>
              <a:ea typeface="Comic Sans MS"/>
              <a:cs typeface="Comic Sans MS"/>
              <a:sym typeface="Comic Sans MS"/>
            </a:endParaRPr>
          </a:p>
        </p:txBody>
      </p:sp>
      <p:pic>
        <p:nvPicPr>
          <p:cNvPr id="281" name="Google Shape;281;p44"/>
          <p:cNvPicPr preferRelativeResize="0"/>
          <p:nvPr/>
        </p:nvPicPr>
        <p:blipFill>
          <a:blip r:embed="rId3">
            <a:alphaModFix/>
          </a:blip>
          <a:stretch>
            <a:fillRect/>
          </a:stretch>
        </p:blipFill>
        <p:spPr>
          <a:xfrm>
            <a:off x="5114125" y="1948900"/>
            <a:ext cx="3843850" cy="27053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5"/>
          <p:cNvSpPr txBox="1"/>
          <p:nvPr>
            <p:ph type="ctrTitle"/>
          </p:nvPr>
        </p:nvSpPr>
        <p:spPr>
          <a:xfrm>
            <a:off x="802750" y="13957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omic Sans MS"/>
                <a:ea typeface="Comic Sans MS"/>
                <a:cs typeface="Comic Sans MS"/>
                <a:sym typeface="Comic Sans MS"/>
              </a:rPr>
              <a:t>M/M/1 Simulation</a:t>
            </a:r>
            <a:endParaRPr>
              <a:latin typeface="Comic Sans MS"/>
              <a:ea typeface="Comic Sans MS"/>
              <a:cs typeface="Comic Sans MS"/>
              <a:sym typeface="Comic Sans MS"/>
            </a:endParaRPr>
          </a:p>
        </p:txBody>
      </p:sp>
      <p:sp>
        <p:nvSpPr>
          <p:cNvPr id="287" name="Google Shape;287;p4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40">
                <a:latin typeface="Comic Sans MS"/>
                <a:ea typeface="Comic Sans MS"/>
                <a:cs typeface="Comic Sans MS"/>
                <a:sym typeface="Comic Sans MS"/>
              </a:rPr>
              <a:t>NS3 Simulator</a:t>
            </a:r>
            <a:endParaRPr sz="2440">
              <a:latin typeface="Comic Sans MS"/>
              <a:ea typeface="Comic Sans MS"/>
              <a:cs typeface="Comic Sans MS"/>
              <a:sym typeface="Comic Sans MS"/>
            </a:endParaRPr>
          </a:p>
        </p:txBody>
      </p:sp>
      <p:sp>
        <p:nvSpPr>
          <p:cNvPr id="293" name="Google Shape;293;p4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sz="1800"/>
              <a:t>NS-3 is a discrete-event network simulator, targeted primarily for research and educational use.</a:t>
            </a:r>
            <a:endParaRPr sz="1800"/>
          </a:p>
          <a:p>
            <a:pPr indent="0" lvl="0" marL="914400" rtl="0" algn="l">
              <a:spcBef>
                <a:spcPts val="1200"/>
              </a:spcBef>
              <a:spcAft>
                <a:spcPts val="0"/>
              </a:spcAft>
              <a:buNone/>
            </a:pPr>
            <a:r>
              <a:t/>
            </a:r>
            <a:endParaRPr sz="1800"/>
          </a:p>
          <a:p>
            <a:pPr indent="-342900" lvl="0" marL="457200" rtl="0" algn="l">
              <a:spcBef>
                <a:spcPts val="1200"/>
              </a:spcBef>
              <a:spcAft>
                <a:spcPts val="0"/>
              </a:spcAft>
              <a:buSzPts val="1800"/>
              <a:buChar char="●"/>
            </a:pPr>
            <a:r>
              <a:rPr lang="en" sz="1800"/>
              <a:t>NS3 is used to simulate modern network systems with real time scheduler many used for academic and research purposes.</a:t>
            </a:r>
            <a:endParaRPr sz="1800"/>
          </a:p>
          <a:p>
            <a:pPr indent="0" lvl="0" marL="914400" rtl="0" algn="l">
              <a:spcBef>
                <a:spcPts val="1200"/>
              </a:spcBef>
              <a:spcAft>
                <a:spcPts val="1200"/>
              </a:spcAft>
              <a:buNone/>
            </a:pPr>
            <a:r>
              <a:t/>
            </a:r>
            <a:endParaRPr sz="16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Implementation</a:t>
            </a:r>
            <a:endParaRPr/>
          </a:p>
        </p:txBody>
      </p:sp>
      <p:sp>
        <p:nvSpPr>
          <p:cNvPr id="299" name="Google Shape;299;p4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334914" lvl="0" marL="457200" rtl="0" algn="l">
              <a:lnSpc>
                <a:spcPct val="115000"/>
              </a:lnSpc>
              <a:spcBef>
                <a:spcPts val="0"/>
              </a:spcBef>
              <a:spcAft>
                <a:spcPts val="0"/>
              </a:spcAft>
              <a:buSzPts val="1674"/>
              <a:buChar char="●"/>
            </a:pPr>
            <a:r>
              <a:rPr lang="en" sz="1674"/>
              <a:t>It </a:t>
            </a:r>
            <a:r>
              <a:rPr lang="en" sz="1674"/>
              <a:t>can take inputs like lambda referring to arrival rate, mu referring to service rate, initial packets referring to number of packets in queue initially, numpackets referring to number of packets to en-queue, queue limit referring to size of the queue.</a:t>
            </a:r>
            <a:endParaRPr sz="1674"/>
          </a:p>
          <a:p>
            <a:pPr indent="-334914" lvl="0" marL="457200" rtl="0" algn="l">
              <a:lnSpc>
                <a:spcPct val="115000"/>
              </a:lnSpc>
              <a:spcBef>
                <a:spcPts val="0"/>
              </a:spcBef>
              <a:spcAft>
                <a:spcPts val="0"/>
              </a:spcAft>
              <a:buSzPts val="1674"/>
              <a:buChar char="●"/>
            </a:pPr>
            <a:r>
              <a:rPr lang="en" sz="1674"/>
              <a:t>The packets are enqueued according to the arrival rate and dequeued according to the service rate.</a:t>
            </a:r>
            <a:endParaRPr sz="1674"/>
          </a:p>
          <a:p>
            <a:pPr indent="-334914" lvl="0" marL="457200" rtl="0" algn="l">
              <a:lnSpc>
                <a:spcPct val="115000"/>
              </a:lnSpc>
              <a:spcBef>
                <a:spcPts val="0"/>
              </a:spcBef>
              <a:spcAft>
                <a:spcPts val="0"/>
              </a:spcAft>
              <a:buSzPts val="1674"/>
              <a:buChar char="●"/>
            </a:pPr>
            <a:r>
              <a:rPr lang="en" sz="1674"/>
              <a:t>All activities are logged and traces are stored.</a:t>
            </a:r>
            <a:endParaRPr sz="1674"/>
          </a:p>
          <a:p>
            <a:pPr indent="0" lvl="0" marL="457200" rtl="0" algn="l">
              <a:spcBef>
                <a:spcPts val="120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8"/>
          <p:cNvSpPr txBox="1"/>
          <p:nvPr>
            <p:ph idx="1" type="body"/>
          </p:nvPr>
        </p:nvSpPr>
        <p:spPr>
          <a:xfrm>
            <a:off x="724950" y="3829375"/>
            <a:ext cx="7697400" cy="1003800"/>
          </a:xfrm>
          <a:prstGeom prst="rect">
            <a:avLst/>
          </a:prstGeom>
        </p:spPr>
        <p:txBody>
          <a:bodyPr anchorCtr="0" anchor="ctr" bIns="91425" lIns="91425" spcFirstLastPara="1" rIns="91425" wrap="square" tIns="91425">
            <a:normAutofit fontScale="92500" lnSpcReduction="20000"/>
          </a:bodyPr>
          <a:lstStyle/>
          <a:p>
            <a:pPr indent="0" lvl="0" marL="457200" rtl="0" algn="l">
              <a:spcBef>
                <a:spcPts val="0"/>
              </a:spcBef>
              <a:spcAft>
                <a:spcPts val="0"/>
              </a:spcAft>
              <a:buNone/>
            </a:pPr>
            <a:r>
              <a:t/>
            </a:r>
            <a:endParaRPr sz="1891"/>
          </a:p>
          <a:p>
            <a:pPr indent="-339674" lvl="0" marL="457200" rtl="0" algn="l">
              <a:spcBef>
                <a:spcPts val="0"/>
              </a:spcBef>
              <a:spcAft>
                <a:spcPts val="0"/>
              </a:spcAft>
              <a:buSzPct val="100000"/>
              <a:buChar char="●"/>
            </a:pPr>
            <a:r>
              <a:rPr lang="en" sz="1891">
                <a:latin typeface="Comic Sans MS"/>
                <a:ea typeface="Comic Sans MS"/>
                <a:cs typeface="Comic Sans MS"/>
                <a:sym typeface="Comic Sans MS"/>
              </a:rPr>
              <a:t>Increasing lambda linearly decrease the idle proportion of the queue linearly following the formula P(idle) = 1 - ⍴</a:t>
            </a:r>
            <a:r>
              <a:rPr lang="en" sz="1800">
                <a:solidFill>
                  <a:schemeClr val="lt1"/>
                </a:solidFill>
                <a:latin typeface="Comic Sans MS"/>
                <a:ea typeface="Comic Sans MS"/>
                <a:cs typeface="Comic Sans MS"/>
                <a:sym typeface="Comic Sans MS"/>
              </a:rPr>
              <a:t>ρ</a:t>
            </a:r>
            <a:r>
              <a:rPr lang="en" sz="1800">
                <a:solidFill>
                  <a:schemeClr val="lt1"/>
                </a:solidFill>
                <a:latin typeface="Roboto"/>
                <a:ea typeface="Roboto"/>
                <a:cs typeface="Roboto"/>
                <a:sym typeface="Roboto"/>
              </a:rPr>
              <a:t>ρ</a:t>
            </a:r>
            <a:endParaRPr sz="1891"/>
          </a:p>
          <a:p>
            <a:pPr indent="0" lvl="0" marL="0" rtl="0" algn="l">
              <a:spcBef>
                <a:spcPts val="0"/>
              </a:spcBef>
              <a:spcAft>
                <a:spcPts val="0"/>
              </a:spcAft>
              <a:buNone/>
            </a:pPr>
            <a:r>
              <a:t/>
            </a:r>
            <a:endParaRPr/>
          </a:p>
        </p:txBody>
      </p:sp>
      <p:pic>
        <p:nvPicPr>
          <p:cNvPr id="305" name="Google Shape;305;p48"/>
          <p:cNvPicPr preferRelativeResize="0"/>
          <p:nvPr/>
        </p:nvPicPr>
        <p:blipFill>
          <a:blip r:embed="rId3">
            <a:alphaModFix/>
          </a:blip>
          <a:stretch>
            <a:fillRect/>
          </a:stretch>
        </p:blipFill>
        <p:spPr>
          <a:xfrm>
            <a:off x="2069450" y="254350"/>
            <a:ext cx="5391450" cy="36880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9"/>
          <p:cNvSpPr txBox="1"/>
          <p:nvPr>
            <p:ph idx="1" type="body"/>
          </p:nvPr>
        </p:nvSpPr>
        <p:spPr>
          <a:xfrm>
            <a:off x="724950" y="3702198"/>
            <a:ext cx="7697400" cy="1131000"/>
          </a:xfrm>
          <a:prstGeom prst="rect">
            <a:avLst/>
          </a:prstGeom>
        </p:spPr>
        <p:txBody>
          <a:bodyPr anchorCtr="0" anchor="ctr" bIns="91425" lIns="91425" spcFirstLastPara="1" rIns="91425" wrap="square" tIns="91425">
            <a:normAutofit/>
          </a:bodyPr>
          <a:lstStyle/>
          <a:p>
            <a:pPr indent="-336550" lvl="0" marL="457200" rtl="0" algn="l">
              <a:spcBef>
                <a:spcPts val="0"/>
              </a:spcBef>
              <a:spcAft>
                <a:spcPts val="0"/>
              </a:spcAft>
              <a:buSzPts val="1700"/>
              <a:buFont typeface="Comic Sans MS"/>
              <a:buChar char="●"/>
            </a:pPr>
            <a:r>
              <a:rPr lang="en" sz="1700">
                <a:latin typeface="Comic Sans MS"/>
                <a:ea typeface="Comic Sans MS"/>
                <a:cs typeface="Comic Sans MS"/>
                <a:sym typeface="Comic Sans MS"/>
              </a:rPr>
              <a:t>Length of the system in steady state is consistent with the given by the formula:  L</a:t>
            </a:r>
            <a:r>
              <a:rPr baseline="-25000" lang="en" sz="1700">
                <a:latin typeface="Comic Sans MS"/>
                <a:ea typeface="Comic Sans MS"/>
                <a:cs typeface="Comic Sans MS"/>
                <a:sym typeface="Comic Sans MS"/>
              </a:rPr>
              <a:t>s </a:t>
            </a:r>
            <a:r>
              <a:rPr lang="en" sz="1700">
                <a:latin typeface="Comic Sans MS"/>
                <a:ea typeface="Comic Sans MS"/>
                <a:cs typeface="Comic Sans MS"/>
                <a:sym typeface="Comic Sans MS"/>
              </a:rPr>
              <a:t> = ⍴/(1-⍴)</a:t>
            </a:r>
            <a:endParaRPr sz="1700">
              <a:latin typeface="Comic Sans MS"/>
              <a:ea typeface="Comic Sans MS"/>
              <a:cs typeface="Comic Sans MS"/>
              <a:sym typeface="Comic Sans MS"/>
            </a:endParaRPr>
          </a:p>
          <a:p>
            <a:pPr indent="0" lvl="0" marL="0" rtl="0" algn="l">
              <a:spcBef>
                <a:spcPts val="0"/>
              </a:spcBef>
              <a:spcAft>
                <a:spcPts val="0"/>
              </a:spcAft>
              <a:buNone/>
            </a:pPr>
            <a:r>
              <a:t/>
            </a:r>
            <a:endParaRPr/>
          </a:p>
        </p:txBody>
      </p:sp>
      <p:pic>
        <p:nvPicPr>
          <p:cNvPr id="311" name="Google Shape;311;p49"/>
          <p:cNvPicPr preferRelativeResize="0"/>
          <p:nvPr/>
        </p:nvPicPr>
        <p:blipFill>
          <a:blip r:embed="rId3">
            <a:alphaModFix/>
          </a:blip>
          <a:stretch>
            <a:fillRect/>
          </a:stretch>
        </p:blipFill>
        <p:spPr>
          <a:xfrm>
            <a:off x="1656325" y="416475"/>
            <a:ext cx="5831350" cy="33661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0"/>
          <p:cNvSpPr txBox="1"/>
          <p:nvPr>
            <p:ph idx="1" type="body"/>
          </p:nvPr>
        </p:nvSpPr>
        <p:spPr>
          <a:xfrm>
            <a:off x="513000" y="4041325"/>
            <a:ext cx="8064300" cy="777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800">
                <a:latin typeface="Comic Sans MS"/>
                <a:ea typeface="Comic Sans MS"/>
                <a:cs typeface="Comic Sans MS"/>
                <a:sym typeface="Comic Sans MS"/>
              </a:rPr>
              <a:t>   Mean Delay of packets is consistent with the formula W</a:t>
            </a:r>
            <a:r>
              <a:rPr baseline="-25000" lang="en" sz="1800">
                <a:latin typeface="Comic Sans MS"/>
                <a:ea typeface="Comic Sans MS"/>
                <a:cs typeface="Comic Sans MS"/>
                <a:sym typeface="Comic Sans MS"/>
              </a:rPr>
              <a:t>s </a:t>
            </a:r>
            <a:r>
              <a:rPr lang="en" sz="1800">
                <a:latin typeface="Comic Sans MS"/>
                <a:ea typeface="Comic Sans MS"/>
                <a:cs typeface="Comic Sans MS"/>
                <a:sym typeface="Comic Sans MS"/>
              </a:rPr>
              <a:t> = L</a:t>
            </a:r>
            <a:r>
              <a:rPr baseline="-25000" lang="en" sz="1800">
                <a:latin typeface="Comic Sans MS"/>
                <a:ea typeface="Comic Sans MS"/>
                <a:cs typeface="Comic Sans MS"/>
                <a:sym typeface="Comic Sans MS"/>
              </a:rPr>
              <a:t>s</a:t>
            </a:r>
            <a:r>
              <a:rPr lang="en" sz="1800">
                <a:latin typeface="Comic Sans MS"/>
                <a:ea typeface="Comic Sans MS"/>
                <a:cs typeface="Comic Sans MS"/>
                <a:sym typeface="Comic Sans MS"/>
              </a:rPr>
              <a:t>/λ  = 1/(μ-λ)</a:t>
            </a:r>
            <a:endParaRPr sz="2100">
              <a:latin typeface="Comic Sans MS"/>
              <a:ea typeface="Comic Sans MS"/>
              <a:cs typeface="Comic Sans MS"/>
              <a:sym typeface="Comic Sans MS"/>
            </a:endParaRPr>
          </a:p>
        </p:txBody>
      </p:sp>
      <p:pic>
        <p:nvPicPr>
          <p:cNvPr id="317" name="Google Shape;317;p50"/>
          <p:cNvPicPr preferRelativeResize="0"/>
          <p:nvPr/>
        </p:nvPicPr>
        <p:blipFill>
          <a:blip r:embed="rId3">
            <a:alphaModFix/>
          </a:blip>
          <a:stretch>
            <a:fillRect/>
          </a:stretch>
        </p:blipFill>
        <p:spPr>
          <a:xfrm>
            <a:off x="706525" y="152400"/>
            <a:ext cx="7432650" cy="36911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1"/>
          <p:cNvSpPr txBox="1"/>
          <p:nvPr>
            <p:ph type="title"/>
          </p:nvPr>
        </p:nvSpPr>
        <p:spPr>
          <a:xfrm>
            <a:off x="730000" y="1318650"/>
            <a:ext cx="3300900" cy="1381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Buffer Overflow for </a:t>
            </a:r>
            <a:endParaRPr>
              <a:latin typeface="Comic Sans MS"/>
              <a:ea typeface="Comic Sans MS"/>
              <a:cs typeface="Comic Sans MS"/>
              <a:sym typeface="Comic Sans MS"/>
            </a:endParaRPr>
          </a:p>
          <a:p>
            <a:pPr indent="0" lvl="0" marL="0" rtl="0" algn="l">
              <a:spcBef>
                <a:spcPts val="0"/>
              </a:spcBef>
              <a:spcAft>
                <a:spcPts val="0"/>
              </a:spcAft>
              <a:buNone/>
            </a:pPr>
            <a:r>
              <a:rPr lang="en">
                <a:latin typeface="Comic Sans MS"/>
                <a:ea typeface="Comic Sans MS"/>
                <a:cs typeface="Comic Sans MS"/>
                <a:sym typeface="Comic Sans MS"/>
              </a:rPr>
              <a:t>λ</a:t>
            </a:r>
            <a:r>
              <a:rPr lang="en">
                <a:latin typeface="Comic Sans MS"/>
                <a:ea typeface="Comic Sans MS"/>
                <a:cs typeface="Comic Sans MS"/>
                <a:sym typeface="Comic Sans MS"/>
              </a:rPr>
              <a:t>  = 9.5 and μ = 10</a:t>
            </a:r>
            <a:endParaRPr>
              <a:latin typeface="Comic Sans MS"/>
              <a:ea typeface="Comic Sans MS"/>
              <a:cs typeface="Comic Sans MS"/>
              <a:sym typeface="Comic Sans MS"/>
            </a:endParaRPr>
          </a:p>
        </p:txBody>
      </p:sp>
      <p:sp>
        <p:nvSpPr>
          <p:cNvPr id="323" name="Google Shape;323;p51"/>
          <p:cNvSpPr txBox="1"/>
          <p:nvPr>
            <p:ph idx="1" type="body"/>
          </p:nvPr>
        </p:nvSpPr>
        <p:spPr>
          <a:xfrm>
            <a:off x="721225" y="2629325"/>
            <a:ext cx="3531900" cy="1963200"/>
          </a:xfrm>
          <a:prstGeom prst="rect">
            <a:avLst/>
          </a:prstGeom>
        </p:spPr>
        <p:txBody>
          <a:bodyPr anchorCtr="0" anchor="t" bIns="91425" lIns="91425" spcFirstLastPara="1" rIns="91425" wrap="square" tIns="91425">
            <a:normAutofit fontScale="62500" lnSpcReduction="20000"/>
          </a:bodyPr>
          <a:lstStyle/>
          <a:p>
            <a:pPr indent="-321865" lvl="0" marL="457200" rtl="0" algn="l">
              <a:spcBef>
                <a:spcPts val="0"/>
              </a:spcBef>
              <a:spcAft>
                <a:spcPts val="0"/>
              </a:spcAft>
              <a:buSzPct val="100000"/>
              <a:buFont typeface="Comic Sans MS"/>
              <a:buChar char="●"/>
            </a:pPr>
            <a:r>
              <a:rPr lang="en" sz="2350">
                <a:latin typeface="Comic Sans MS"/>
                <a:ea typeface="Comic Sans MS"/>
                <a:cs typeface="Comic Sans MS"/>
                <a:sym typeface="Comic Sans MS"/>
              </a:rPr>
              <a:t>The individual points represent the times at which the queue overflowed for the first time for different simulation.</a:t>
            </a:r>
            <a:endParaRPr sz="2350">
              <a:latin typeface="Comic Sans MS"/>
              <a:ea typeface="Comic Sans MS"/>
              <a:cs typeface="Comic Sans MS"/>
              <a:sym typeface="Comic Sans MS"/>
            </a:endParaRPr>
          </a:p>
          <a:p>
            <a:pPr indent="-321865" lvl="0" marL="457200" rtl="0" algn="l">
              <a:spcBef>
                <a:spcPts val="0"/>
              </a:spcBef>
              <a:spcAft>
                <a:spcPts val="0"/>
              </a:spcAft>
              <a:buSzPct val="100000"/>
              <a:buFont typeface="Comic Sans MS"/>
              <a:buChar char="●"/>
            </a:pPr>
            <a:r>
              <a:rPr lang="en" sz="2350">
                <a:latin typeface="Comic Sans MS"/>
                <a:ea typeface="Comic Sans MS"/>
                <a:cs typeface="Comic Sans MS"/>
                <a:sym typeface="Comic Sans MS"/>
              </a:rPr>
              <a:t>The horizontal line represents the average of the overflow times of these simulations.</a:t>
            </a:r>
            <a:endParaRPr sz="2350">
              <a:latin typeface="Comic Sans MS"/>
              <a:ea typeface="Comic Sans MS"/>
              <a:cs typeface="Comic Sans MS"/>
              <a:sym typeface="Comic Sans MS"/>
            </a:endParaRPr>
          </a:p>
          <a:p>
            <a:pPr indent="0" lvl="0" marL="0" rtl="0" algn="l">
              <a:spcBef>
                <a:spcPts val="1200"/>
              </a:spcBef>
              <a:spcAft>
                <a:spcPts val="1200"/>
              </a:spcAft>
              <a:buNone/>
            </a:pPr>
            <a:r>
              <a:t/>
            </a:r>
            <a:endParaRPr/>
          </a:p>
        </p:txBody>
      </p:sp>
      <p:pic>
        <p:nvPicPr>
          <p:cNvPr id="324" name="Google Shape;324;p51"/>
          <p:cNvPicPr preferRelativeResize="0"/>
          <p:nvPr/>
        </p:nvPicPr>
        <p:blipFill>
          <a:blip r:embed="rId3">
            <a:alphaModFix/>
          </a:blip>
          <a:stretch>
            <a:fillRect/>
          </a:stretch>
        </p:blipFill>
        <p:spPr>
          <a:xfrm>
            <a:off x="4572000" y="975000"/>
            <a:ext cx="4231300" cy="3404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06" name="Google Shape;106;p16"/>
          <p:cNvSpPr txBox="1"/>
          <p:nvPr>
            <p:ph idx="1" type="body"/>
          </p:nvPr>
        </p:nvSpPr>
        <p:spPr>
          <a:xfrm>
            <a:off x="729450" y="2078875"/>
            <a:ext cx="7688700" cy="286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25">
                <a:latin typeface="Comic Sans MS"/>
                <a:ea typeface="Comic Sans MS"/>
                <a:cs typeface="Comic Sans MS"/>
                <a:sym typeface="Comic Sans MS"/>
              </a:rPr>
              <a:t>From Little’s law,</a:t>
            </a:r>
            <a:endParaRPr sz="1825">
              <a:latin typeface="Comic Sans MS"/>
              <a:ea typeface="Comic Sans MS"/>
              <a:cs typeface="Comic Sans MS"/>
              <a:sym typeface="Comic Sans MS"/>
            </a:endParaRPr>
          </a:p>
          <a:p>
            <a:pPr indent="0" lvl="0" marL="0" rtl="0" algn="l">
              <a:spcBef>
                <a:spcPts val="1200"/>
              </a:spcBef>
              <a:spcAft>
                <a:spcPts val="0"/>
              </a:spcAft>
              <a:buNone/>
            </a:pPr>
            <a:r>
              <a:rPr lang="en" sz="1825">
                <a:latin typeface="Comic Sans MS"/>
                <a:ea typeface="Comic Sans MS"/>
                <a:cs typeface="Comic Sans MS"/>
                <a:sym typeface="Comic Sans MS"/>
              </a:rPr>
              <a:t>W</a:t>
            </a:r>
            <a:r>
              <a:rPr baseline="-25000" lang="en" sz="1825">
                <a:latin typeface="Comic Sans MS"/>
                <a:ea typeface="Comic Sans MS"/>
                <a:cs typeface="Comic Sans MS"/>
                <a:sym typeface="Comic Sans MS"/>
              </a:rPr>
              <a:t>s</a:t>
            </a:r>
            <a:r>
              <a:rPr lang="en" sz="1825">
                <a:latin typeface="Comic Sans MS"/>
                <a:ea typeface="Comic Sans MS"/>
                <a:cs typeface="Comic Sans MS"/>
                <a:sym typeface="Comic Sans MS"/>
              </a:rPr>
              <a:t>= L</a:t>
            </a:r>
            <a:r>
              <a:rPr baseline="-25000" lang="en" sz="1825">
                <a:latin typeface="Comic Sans MS"/>
                <a:ea typeface="Comic Sans MS"/>
                <a:cs typeface="Comic Sans MS"/>
                <a:sym typeface="Comic Sans MS"/>
              </a:rPr>
              <a:t>s</a:t>
            </a:r>
            <a:r>
              <a:rPr lang="en" sz="1825">
                <a:latin typeface="Comic Sans MS"/>
                <a:ea typeface="Comic Sans MS"/>
                <a:cs typeface="Comic Sans MS"/>
                <a:sym typeface="Comic Sans MS"/>
              </a:rPr>
              <a:t>/λ= (1/µ-λ)</a:t>
            </a:r>
            <a:endParaRPr sz="1825">
              <a:latin typeface="Comic Sans MS"/>
              <a:ea typeface="Comic Sans MS"/>
              <a:cs typeface="Comic Sans MS"/>
              <a:sym typeface="Comic Sans MS"/>
            </a:endParaRPr>
          </a:p>
          <a:p>
            <a:pPr indent="0" lvl="0" marL="0" rtl="0" algn="l">
              <a:spcBef>
                <a:spcPts val="1200"/>
              </a:spcBef>
              <a:spcAft>
                <a:spcPts val="0"/>
              </a:spcAft>
              <a:buNone/>
            </a:pPr>
            <a:r>
              <a:rPr lang="en" sz="1825">
                <a:latin typeface="Comic Sans MS"/>
                <a:ea typeface="Comic Sans MS"/>
                <a:cs typeface="Comic Sans MS"/>
                <a:sym typeface="Comic Sans MS"/>
              </a:rPr>
              <a:t>W</a:t>
            </a:r>
            <a:r>
              <a:rPr baseline="-25000" lang="en" sz="1825">
                <a:latin typeface="Comic Sans MS"/>
                <a:ea typeface="Comic Sans MS"/>
                <a:cs typeface="Comic Sans MS"/>
                <a:sym typeface="Comic Sans MS"/>
              </a:rPr>
              <a:t>q</a:t>
            </a:r>
            <a:r>
              <a:rPr lang="en" sz="1825">
                <a:latin typeface="Comic Sans MS"/>
                <a:ea typeface="Comic Sans MS"/>
                <a:cs typeface="Comic Sans MS"/>
                <a:sym typeface="Comic Sans MS"/>
              </a:rPr>
              <a:t>= L</a:t>
            </a:r>
            <a:r>
              <a:rPr baseline="-25000" lang="en" sz="1825">
                <a:latin typeface="Comic Sans MS"/>
                <a:ea typeface="Comic Sans MS"/>
                <a:cs typeface="Comic Sans MS"/>
                <a:sym typeface="Comic Sans MS"/>
              </a:rPr>
              <a:t>q</a:t>
            </a:r>
            <a:r>
              <a:rPr lang="en" sz="1825">
                <a:latin typeface="Comic Sans MS"/>
                <a:ea typeface="Comic Sans MS"/>
                <a:cs typeface="Comic Sans MS"/>
                <a:sym typeface="Comic Sans MS"/>
              </a:rPr>
              <a:t>/λ= (λ/µ(µ-λ))</a:t>
            </a:r>
            <a:endParaRPr sz="1825">
              <a:latin typeface="Comic Sans MS"/>
              <a:ea typeface="Comic Sans MS"/>
              <a:cs typeface="Comic Sans MS"/>
              <a:sym typeface="Comic Sans MS"/>
            </a:endParaRPr>
          </a:p>
          <a:p>
            <a:pPr indent="0" lvl="0" marL="0" rtl="0" algn="l">
              <a:spcBef>
                <a:spcPts val="1200"/>
              </a:spcBef>
              <a:spcAft>
                <a:spcPts val="0"/>
              </a:spcAft>
              <a:buNone/>
            </a:pPr>
            <a:r>
              <a:rPr lang="en" sz="1825">
                <a:latin typeface="Comic Sans MS"/>
                <a:ea typeface="Comic Sans MS"/>
                <a:cs typeface="Comic Sans MS"/>
                <a:sym typeface="Comic Sans MS"/>
              </a:rPr>
              <a:t>It can be observed that</a:t>
            </a:r>
            <a:endParaRPr sz="1825">
              <a:latin typeface="Comic Sans MS"/>
              <a:ea typeface="Comic Sans MS"/>
              <a:cs typeface="Comic Sans MS"/>
              <a:sym typeface="Comic Sans MS"/>
            </a:endParaRPr>
          </a:p>
          <a:p>
            <a:pPr indent="0" lvl="0" marL="0" rtl="0" algn="l">
              <a:spcBef>
                <a:spcPts val="1200"/>
              </a:spcBef>
              <a:spcAft>
                <a:spcPts val="1200"/>
              </a:spcAft>
              <a:buNone/>
            </a:pPr>
            <a:r>
              <a:rPr lang="en" sz="1825">
                <a:latin typeface="Comic Sans MS"/>
                <a:ea typeface="Comic Sans MS"/>
                <a:cs typeface="Comic Sans MS"/>
                <a:sym typeface="Comic Sans MS"/>
              </a:rPr>
              <a:t>L</a:t>
            </a:r>
            <a:r>
              <a:rPr baseline="-25000" lang="en" sz="1825">
                <a:latin typeface="Comic Sans MS"/>
                <a:ea typeface="Comic Sans MS"/>
                <a:cs typeface="Comic Sans MS"/>
                <a:sym typeface="Comic Sans MS"/>
              </a:rPr>
              <a:t>q</a:t>
            </a:r>
            <a:r>
              <a:rPr lang="en" sz="1825">
                <a:latin typeface="Comic Sans MS"/>
                <a:ea typeface="Comic Sans MS"/>
                <a:cs typeface="Comic Sans MS"/>
                <a:sym typeface="Comic Sans MS"/>
              </a:rPr>
              <a:t> = L</a:t>
            </a:r>
            <a:r>
              <a:rPr baseline="-25000" lang="en" sz="1825">
                <a:latin typeface="Comic Sans MS"/>
                <a:ea typeface="Comic Sans MS"/>
                <a:cs typeface="Comic Sans MS"/>
                <a:sym typeface="Comic Sans MS"/>
              </a:rPr>
              <a:t>s</a:t>
            </a:r>
            <a:r>
              <a:rPr lang="en" sz="1825">
                <a:latin typeface="Comic Sans MS"/>
                <a:ea typeface="Comic Sans MS"/>
                <a:cs typeface="Comic Sans MS"/>
                <a:sym typeface="Comic Sans MS"/>
              </a:rPr>
              <a:t>ρ            W</a:t>
            </a:r>
            <a:r>
              <a:rPr baseline="-25000" lang="en" sz="1825">
                <a:latin typeface="Comic Sans MS"/>
                <a:ea typeface="Comic Sans MS"/>
                <a:cs typeface="Comic Sans MS"/>
                <a:sym typeface="Comic Sans MS"/>
              </a:rPr>
              <a:t>q</a:t>
            </a:r>
            <a:r>
              <a:rPr lang="en" sz="1825">
                <a:latin typeface="Comic Sans MS"/>
                <a:ea typeface="Comic Sans MS"/>
                <a:cs typeface="Comic Sans MS"/>
                <a:sym typeface="Comic Sans MS"/>
              </a:rPr>
              <a:t> = W</a:t>
            </a:r>
            <a:r>
              <a:rPr baseline="-25000" lang="en" sz="1825">
                <a:latin typeface="Comic Sans MS"/>
                <a:ea typeface="Comic Sans MS"/>
                <a:cs typeface="Comic Sans MS"/>
                <a:sym typeface="Comic Sans MS"/>
              </a:rPr>
              <a:t>s</a:t>
            </a:r>
            <a:r>
              <a:rPr lang="en" sz="1825">
                <a:latin typeface="Comic Sans MS"/>
                <a:ea typeface="Comic Sans MS"/>
                <a:cs typeface="Comic Sans MS"/>
                <a:sym typeface="Comic Sans MS"/>
              </a:rPr>
              <a:t>ρ  ,where ρ =  </a:t>
            </a:r>
            <a:r>
              <a:rPr lang="en" sz="1825">
                <a:latin typeface="Comic Sans MS"/>
                <a:ea typeface="Comic Sans MS"/>
                <a:cs typeface="Comic Sans MS"/>
                <a:sym typeface="Comic Sans MS"/>
              </a:rPr>
              <a:t>λ/µ</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2"/>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Buffer Overflow for </a:t>
            </a:r>
            <a:endParaRPr/>
          </a:p>
          <a:p>
            <a:pPr indent="0" lvl="0" marL="0" rtl="0" algn="l">
              <a:spcBef>
                <a:spcPts val="0"/>
              </a:spcBef>
              <a:spcAft>
                <a:spcPts val="0"/>
              </a:spcAft>
              <a:buNone/>
            </a:pPr>
            <a:r>
              <a:rPr lang="en"/>
              <a:t>λ  = 9.7 and μ = 10</a:t>
            </a:r>
            <a:endParaRPr/>
          </a:p>
        </p:txBody>
      </p:sp>
      <p:sp>
        <p:nvSpPr>
          <p:cNvPr id="330" name="Google Shape;330;p52"/>
          <p:cNvSpPr txBox="1"/>
          <p:nvPr>
            <p:ph idx="1" type="body"/>
          </p:nvPr>
        </p:nvSpPr>
        <p:spPr>
          <a:xfrm>
            <a:off x="721225" y="2781725"/>
            <a:ext cx="3300900" cy="1597500"/>
          </a:xfrm>
          <a:prstGeom prst="rect">
            <a:avLst/>
          </a:prstGeom>
        </p:spPr>
        <p:txBody>
          <a:bodyPr anchorCtr="0" anchor="t" bIns="91425" lIns="91425" spcFirstLastPara="1" rIns="91425" wrap="square" tIns="91425">
            <a:normAutofit fontScale="55000" lnSpcReduction="20000"/>
          </a:bodyPr>
          <a:lstStyle/>
          <a:p>
            <a:pPr indent="-310673" lvl="0" marL="457200" rtl="0" algn="l">
              <a:spcBef>
                <a:spcPts val="0"/>
              </a:spcBef>
              <a:spcAft>
                <a:spcPts val="0"/>
              </a:spcAft>
              <a:buSzPct val="100000"/>
              <a:buChar char="●"/>
            </a:pPr>
            <a:r>
              <a:rPr lang="en" sz="2350"/>
              <a:t>The individual points represent the times at which the queue overflowed for the first time for different simulation.</a:t>
            </a:r>
            <a:endParaRPr sz="2350"/>
          </a:p>
          <a:p>
            <a:pPr indent="-310673" lvl="0" marL="457200" rtl="0" algn="l">
              <a:spcBef>
                <a:spcPts val="0"/>
              </a:spcBef>
              <a:spcAft>
                <a:spcPts val="0"/>
              </a:spcAft>
              <a:buSzPct val="100000"/>
              <a:buChar char="●"/>
            </a:pPr>
            <a:r>
              <a:rPr lang="en" sz="2350"/>
              <a:t>The horizontal line represents the average of the overflow times of these simulations.</a:t>
            </a:r>
            <a:endParaRPr/>
          </a:p>
        </p:txBody>
      </p:sp>
      <p:pic>
        <p:nvPicPr>
          <p:cNvPr id="331" name="Google Shape;331;p52"/>
          <p:cNvPicPr preferRelativeResize="0"/>
          <p:nvPr/>
        </p:nvPicPr>
        <p:blipFill>
          <a:blip r:embed="rId3">
            <a:alphaModFix/>
          </a:blip>
          <a:stretch>
            <a:fillRect/>
          </a:stretch>
        </p:blipFill>
        <p:spPr>
          <a:xfrm>
            <a:off x="4352875" y="763050"/>
            <a:ext cx="4492825" cy="36161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3"/>
          <p:cNvSpPr txBox="1"/>
          <p:nvPr>
            <p:ph type="title"/>
          </p:nvPr>
        </p:nvSpPr>
        <p:spPr>
          <a:xfrm>
            <a:off x="730000" y="1318650"/>
            <a:ext cx="3300900" cy="1381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Buffer Overflow for </a:t>
            </a:r>
            <a:endParaRPr>
              <a:latin typeface="Comic Sans MS"/>
              <a:ea typeface="Comic Sans MS"/>
              <a:cs typeface="Comic Sans MS"/>
              <a:sym typeface="Comic Sans MS"/>
            </a:endParaRPr>
          </a:p>
          <a:p>
            <a:pPr indent="0" lvl="0" marL="0" rtl="0" algn="l">
              <a:spcBef>
                <a:spcPts val="0"/>
              </a:spcBef>
              <a:spcAft>
                <a:spcPts val="0"/>
              </a:spcAft>
              <a:buNone/>
            </a:pPr>
            <a:r>
              <a:rPr lang="en">
                <a:latin typeface="Comic Sans MS"/>
                <a:ea typeface="Comic Sans MS"/>
                <a:cs typeface="Comic Sans MS"/>
                <a:sym typeface="Comic Sans MS"/>
              </a:rPr>
              <a:t>λ  = 9.9 and μ = 10</a:t>
            </a:r>
            <a:endParaRPr>
              <a:latin typeface="Comic Sans MS"/>
              <a:ea typeface="Comic Sans MS"/>
              <a:cs typeface="Comic Sans MS"/>
              <a:sym typeface="Comic Sans MS"/>
            </a:endParaRPr>
          </a:p>
        </p:txBody>
      </p:sp>
      <p:sp>
        <p:nvSpPr>
          <p:cNvPr id="337" name="Google Shape;337;p53"/>
          <p:cNvSpPr txBox="1"/>
          <p:nvPr>
            <p:ph idx="1" type="body"/>
          </p:nvPr>
        </p:nvSpPr>
        <p:spPr>
          <a:xfrm>
            <a:off x="721225" y="2781725"/>
            <a:ext cx="3300900" cy="1597500"/>
          </a:xfrm>
          <a:prstGeom prst="rect">
            <a:avLst/>
          </a:prstGeom>
        </p:spPr>
        <p:txBody>
          <a:bodyPr anchorCtr="0" anchor="t" bIns="91425" lIns="91425" spcFirstLastPara="1" rIns="91425" wrap="square" tIns="91425">
            <a:normAutofit fontScale="55000" lnSpcReduction="20000"/>
          </a:bodyPr>
          <a:lstStyle/>
          <a:p>
            <a:pPr indent="-310673" lvl="0" marL="457200" rtl="0" algn="l">
              <a:spcBef>
                <a:spcPts val="0"/>
              </a:spcBef>
              <a:spcAft>
                <a:spcPts val="0"/>
              </a:spcAft>
              <a:buSzPct val="100000"/>
              <a:buFont typeface="Comic Sans MS"/>
              <a:buChar char="●"/>
            </a:pPr>
            <a:r>
              <a:rPr lang="en" sz="2350">
                <a:latin typeface="Comic Sans MS"/>
                <a:ea typeface="Comic Sans MS"/>
                <a:cs typeface="Comic Sans MS"/>
                <a:sym typeface="Comic Sans MS"/>
              </a:rPr>
              <a:t>The individual points represent the times at which the queue overflowed for the first time for different simulation.</a:t>
            </a:r>
            <a:endParaRPr sz="2350">
              <a:latin typeface="Comic Sans MS"/>
              <a:ea typeface="Comic Sans MS"/>
              <a:cs typeface="Comic Sans MS"/>
              <a:sym typeface="Comic Sans MS"/>
            </a:endParaRPr>
          </a:p>
          <a:p>
            <a:pPr indent="-310673" lvl="0" marL="457200" rtl="0" algn="l">
              <a:spcBef>
                <a:spcPts val="0"/>
              </a:spcBef>
              <a:spcAft>
                <a:spcPts val="0"/>
              </a:spcAft>
              <a:buSzPct val="100000"/>
              <a:buFont typeface="Comic Sans MS"/>
              <a:buChar char="●"/>
            </a:pPr>
            <a:r>
              <a:rPr lang="en" sz="2350">
                <a:latin typeface="Comic Sans MS"/>
                <a:ea typeface="Comic Sans MS"/>
                <a:cs typeface="Comic Sans MS"/>
                <a:sym typeface="Comic Sans MS"/>
              </a:rPr>
              <a:t>The horizontal line represents the average of the overflow times of these simulations</a:t>
            </a:r>
            <a:endParaRPr>
              <a:latin typeface="Comic Sans MS"/>
              <a:ea typeface="Comic Sans MS"/>
              <a:cs typeface="Comic Sans MS"/>
              <a:sym typeface="Comic Sans MS"/>
            </a:endParaRPr>
          </a:p>
        </p:txBody>
      </p:sp>
      <p:pic>
        <p:nvPicPr>
          <p:cNvPr id="338" name="Google Shape;338;p53"/>
          <p:cNvPicPr preferRelativeResize="0"/>
          <p:nvPr/>
        </p:nvPicPr>
        <p:blipFill>
          <a:blip r:embed="rId3">
            <a:alphaModFix/>
          </a:blip>
          <a:stretch>
            <a:fillRect/>
          </a:stretch>
        </p:blipFill>
        <p:spPr>
          <a:xfrm>
            <a:off x="4197425" y="1144575"/>
            <a:ext cx="4577600" cy="31756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4"/>
          <p:cNvSpPr txBox="1"/>
          <p:nvPr>
            <p:ph type="title"/>
          </p:nvPr>
        </p:nvSpPr>
        <p:spPr>
          <a:xfrm>
            <a:off x="729450" y="13328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Overflow times as λ approaches </a:t>
            </a:r>
            <a:r>
              <a:rPr lang="en">
                <a:latin typeface="Comic Sans MS"/>
                <a:ea typeface="Comic Sans MS"/>
                <a:cs typeface="Comic Sans MS"/>
                <a:sym typeface="Comic Sans MS"/>
              </a:rPr>
              <a:t>μ</a:t>
            </a:r>
            <a:endParaRPr>
              <a:latin typeface="Comic Sans MS"/>
              <a:ea typeface="Comic Sans MS"/>
              <a:cs typeface="Comic Sans MS"/>
              <a:sym typeface="Comic Sans MS"/>
            </a:endParaRPr>
          </a:p>
        </p:txBody>
      </p:sp>
      <p:sp>
        <p:nvSpPr>
          <p:cNvPr id="344" name="Google Shape;344;p5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7500" lnSpcReduction="20000"/>
          </a:bodyPr>
          <a:lstStyle/>
          <a:p>
            <a:pPr indent="-335835" lvl="0" marL="457200" rtl="0" algn="l">
              <a:spcBef>
                <a:spcPts val="0"/>
              </a:spcBef>
              <a:spcAft>
                <a:spcPts val="0"/>
              </a:spcAft>
              <a:buSzPct val="100000"/>
              <a:buFont typeface="Comic Sans MS"/>
              <a:buChar char="●"/>
            </a:pPr>
            <a:r>
              <a:rPr lang="en" sz="2179">
                <a:latin typeface="Comic Sans MS"/>
                <a:ea typeface="Comic Sans MS"/>
                <a:cs typeface="Comic Sans MS"/>
                <a:sym typeface="Comic Sans MS"/>
              </a:rPr>
              <a:t>the average time until first overflow decreases with λ value coming close to μ.</a:t>
            </a:r>
            <a:endParaRPr sz="2308">
              <a:latin typeface="Comic Sans MS"/>
              <a:ea typeface="Comic Sans MS"/>
              <a:cs typeface="Comic Sans MS"/>
              <a:sym typeface="Comic Sans MS"/>
            </a:endParaRPr>
          </a:p>
          <a:p>
            <a:pPr indent="0" lvl="0" marL="457200" rtl="0" algn="l">
              <a:spcBef>
                <a:spcPts val="1200"/>
              </a:spcBef>
              <a:spcAft>
                <a:spcPts val="0"/>
              </a:spcAft>
              <a:buNone/>
            </a:pPr>
            <a:r>
              <a:t/>
            </a:r>
            <a:endParaRPr sz="2100">
              <a:latin typeface="Comic Sans MS"/>
              <a:ea typeface="Comic Sans MS"/>
              <a:cs typeface="Comic Sans MS"/>
              <a:sym typeface="Comic Sans MS"/>
            </a:endParaRPr>
          </a:p>
          <a:p>
            <a:pPr indent="-331946" lvl="0" marL="457200" rtl="0" algn="l">
              <a:spcBef>
                <a:spcPts val="1200"/>
              </a:spcBef>
              <a:spcAft>
                <a:spcPts val="0"/>
              </a:spcAft>
              <a:buSzPct val="100000"/>
              <a:buFont typeface="Comic Sans MS"/>
              <a:buChar char="●"/>
            </a:pPr>
            <a:r>
              <a:rPr lang="en" sz="2100">
                <a:latin typeface="Comic Sans MS"/>
                <a:ea typeface="Comic Sans MS"/>
                <a:cs typeface="Comic Sans MS"/>
                <a:sym typeface="Comic Sans MS"/>
              </a:rPr>
              <a:t>this behaviour is expected as the increased arrival rate congest the queue faster and probability of a packet dropped from the queue increase at lower times.</a:t>
            </a:r>
            <a:endParaRPr sz="2100">
              <a:latin typeface="Comic Sans MS"/>
              <a:ea typeface="Comic Sans MS"/>
              <a:cs typeface="Comic Sans MS"/>
              <a:sym typeface="Comic Sans MS"/>
            </a:endParaRPr>
          </a:p>
          <a:p>
            <a:pPr indent="0" lvl="0" marL="457200" rtl="0" algn="l">
              <a:spcBef>
                <a:spcPts val="1200"/>
              </a:spcBef>
              <a:spcAft>
                <a:spcPts val="12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 and Conclusions</a:t>
            </a:r>
            <a:endParaRPr/>
          </a:p>
        </p:txBody>
      </p:sp>
      <p:sp>
        <p:nvSpPr>
          <p:cNvPr id="350" name="Google Shape;350;p5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356" name="Google Shape;356;p56"/>
          <p:cNvSpPr txBox="1"/>
          <p:nvPr>
            <p:ph idx="1" type="body"/>
          </p:nvPr>
        </p:nvSpPr>
        <p:spPr>
          <a:xfrm>
            <a:off x="729450" y="2006525"/>
            <a:ext cx="7688700" cy="23337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Font typeface="Comic Sans MS"/>
              <a:buChar char="●"/>
            </a:pPr>
            <a:r>
              <a:rPr lang="en" sz="1600">
                <a:latin typeface="Comic Sans MS"/>
                <a:ea typeface="Comic Sans MS"/>
                <a:cs typeface="Comic Sans MS"/>
                <a:sym typeface="Comic Sans MS"/>
              </a:rPr>
              <a:t>We understood the basic performance metrics of queuing systems like mean length of queue/system, mean waiting time in a queue/system.</a:t>
            </a:r>
            <a:endParaRPr sz="1600">
              <a:latin typeface="Comic Sans MS"/>
              <a:ea typeface="Comic Sans MS"/>
              <a:cs typeface="Comic Sans MS"/>
              <a:sym typeface="Comic Sans MS"/>
            </a:endParaRPr>
          </a:p>
          <a:p>
            <a:pPr indent="-330200" lvl="0" marL="457200" rtl="0" algn="l">
              <a:spcBef>
                <a:spcPts val="0"/>
              </a:spcBef>
              <a:spcAft>
                <a:spcPts val="0"/>
              </a:spcAft>
              <a:buSzPts val="1600"/>
              <a:buFont typeface="Comic Sans MS"/>
              <a:buChar char="●"/>
            </a:pPr>
            <a:r>
              <a:rPr lang="en" sz="1600">
                <a:latin typeface="Comic Sans MS"/>
                <a:ea typeface="Comic Sans MS"/>
                <a:cs typeface="Comic Sans MS"/>
                <a:sym typeface="Comic Sans MS"/>
              </a:rPr>
              <a:t>We studied Nburst/M/1 model which takes into consideration of the burstiness of the packet arrivals in the network.</a:t>
            </a:r>
            <a:endParaRPr sz="1600">
              <a:latin typeface="Comic Sans MS"/>
              <a:ea typeface="Comic Sans MS"/>
              <a:cs typeface="Comic Sans MS"/>
              <a:sym typeface="Comic Sans MS"/>
            </a:endParaRPr>
          </a:p>
          <a:p>
            <a:pPr indent="-330200" lvl="0" marL="457200" rtl="0" algn="l">
              <a:spcBef>
                <a:spcPts val="0"/>
              </a:spcBef>
              <a:spcAft>
                <a:spcPts val="0"/>
              </a:spcAft>
              <a:buSzPts val="1600"/>
              <a:buFont typeface="Comic Sans MS"/>
              <a:buChar char="●"/>
            </a:pPr>
            <a:r>
              <a:rPr lang="en" sz="1600">
                <a:latin typeface="Comic Sans MS"/>
                <a:ea typeface="Comic Sans MS"/>
                <a:cs typeface="Comic Sans MS"/>
                <a:sym typeface="Comic Sans MS"/>
              </a:rPr>
              <a:t>We studied about self-similarity and see why an LTE network has self-similarity.</a:t>
            </a:r>
            <a:endParaRPr sz="1600">
              <a:latin typeface="Comic Sans MS"/>
              <a:ea typeface="Comic Sans MS"/>
              <a:cs typeface="Comic Sans MS"/>
              <a:sym typeface="Comic Sans MS"/>
            </a:endParaRPr>
          </a:p>
          <a:p>
            <a:pPr indent="-330200" lvl="0" marL="457200" rtl="0" algn="l">
              <a:spcBef>
                <a:spcPts val="0"/>
              </a:spcBef>
              <a:spcAft>
                <a:spcPts val="0"/>
              </a:spcAft>
              <a:buSzPts val="1600"/>
              <a:buFont typeface="Comic Sans MS"/>
              <a:buChar char="●"/>
            </a:pPr>
            <a:r>
              <a:rPr lang="en" sz="1600">
                <a:latin typeface="Comic Sans MS"/>
                <a:ea typeface="Comic Sans MS"/>
                <a:cs typeface="Comic Sans MS"/>
                <a:sym typeface="Comic Sans MS"/>
              </a:rPr>
              <a:t>We calculated Hurst parameter to determine the degree of self similarity</a:t>
            </a:r>
            <a:endParaRPr sz="1600">
              <a:latin typeface="Comic Sans MS"/>
              <a:ea typeface="Comic Sans MS"/>
              <a:cs typeface="Comic Sans MS"/>
              <a:sym typeface="Comic Sans M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362" name="Google Shape;362;p5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62500" lnSpcReduction="20000"/>
          </a:bodyPr>
          <a:lstStyle/>
          <a:p>
            <a:pPr indent="-323850" lvl="0" marL="457200" rtl="0" algn="l">
              <a:spcBef>
                <a:spcPts val="0"/>
              </a:spcBef>
              <a:spcAft>
                <a:spcPts val="0"/>
              </a:spcAft>
              <a:buSzPct val="100000"/>
              <a:buFont typeface="Comic Sans MS"/>
              <a:buChar char="●"/>
            </a:pPr>
            <a:r>
              <a:rPr lang="en" sz="2400">
                <a:latin typeface="Comic Sans MS"/>
                <a:ea typeface="Comic Sans MS"/>
                <a:cs typeface="Comic Sans MS"/>
                <a:sym typeface="Comic Sans MS"/>
              </a:rPr>
              <a:t>We analyse a data set consisting of network trace at 4G cell stations which is collected over a certain time period and we use Variance-time plot to determine the Hurst parameter of the network traffic, this is done for several datasets.</a:t>
            </a:r>
            <a:endParaRPr sz="2400">
              <a:latin typeface="Comic Sans MS"/>
              <a:ea typeface="Comic Sans MS"/>
              <a:cs typeface="Comic Sans MS"/>
              <a:sym typeface="Comic Sans MS"/>
            </a:endParaRPr>
          </a:p>
          <a:p>
            <a:pPr indent="-323850" lvl="0" marL="457200" rtl="0" algn="l">
              <a:spcBef>
                <a:spcPts val="0"/>
              </a:spcBef>
              <a:spcAft>
                <a:spcPts val="0"/>
              </a:spcAft>
              <a:buSzPct val="100000"/>
              <a:buFont typeface="Comic Sans MS"/>
              <a:buChar char="●"/>
            </a:pPr>
            <a:r>
              <a:rPr lang="en" sz="2400">
                <a:latin typeface="Comic Sans MS"/>
                <a:ea typeface="Comic Sans MS"/>
                <a:cs typeface="Comic Sans MS"/>
                <a:sym typeface="Comic Sans MS"/>
              </a:rPr>
              <a:t>We implemented M/M/1 queue model in ns3 simulator and verified the previously studied results by plotting idle time proportion of the queue, mean length of the queue, mean delay of the packet for varying arrival rates.</a:t>
            </a:r>
            <a:endParaRPr sz="2400">
              <a:latin typeface="Comic Sans MS"/>
              <a:ea typeface="Comic Sans MS"/>
              <a:cs typeface="Comic Sans MS"/>
              <a:sym typeface="Comic Sans MS"/>
            </a:endParaRPr>
          </a:p>
          <a:p>
            <a:pPr indent="-323850" lvl="0" marL="457200" rtl="0" algn="l">
              <a:spcBef>
                <a:spcPts val="0"/>
              </a:spcBef>
              <a:spcAft>
                <a:spcPts val="0"/>
              </a:spcAft>
              <a:buSzPct val="100000"/>
              <a:buFont typeface="Comic Sans MS"/>
              <a:buChar char="●"/>
            </a:pPr>
            <a:r>
              <a:rPr lang="en" sz="2400">
                <a:latin typeface="Comic Sans MS"/>
                <a:ea typeface="Comic Sans MS"/>
                <a:cs typeface="Comic Sans MS"/>
                <a:sym typeface="Comic Sans MS"/>
              </a:rPr>
              <a:t>We also saw buffer overflow results for M/M/1 queue</a:t>
            </a:r>
            <a:endParaRPr sz="2400">
              <a:latin typeface="Comic Sans MS"/>
              <a:ea typeface="Comic Sans MS"/>
              <a:cs typeface="Comic Sans MS"/>
              <a:sym typeface="Comic Sans MS"/>
            </a:endParaRPr>
          </a:p>
          <a:p>
            <a:pPr indent="0" lvl="0" marL="0" rtl="0" algn="l">
              <a:spcBef>
                <a:spcPts val="1200"/>
              </a:spcBef>
              <a:spcAft>
                <a:spcPts val="1200"/>
              </a:spcAft>
              <a:buNone/>
            </a:pPr>
            <a:r>
              <a:t/>
            </a:r>
            <a:endParaRPr>
              <a:latin typeface="Comic Sans MS"/>
              <a:ea typeface="Comic Sans MS"/>
              <a:cs typeface="Comic Sans MS"/>
              <a:sym typeface="Comic Sans M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Conclusions</a:t>
            </a:r>
            <a:endParaRPr>
              <a:latin typeface="Comic Sans MS"/>
              <a:ea typeface="Comic Sans MS"/>
              <a:cs typeface="Comic Sans MS"/>
              <a:sym typeface="Comic Sans MS"/>
            </a:endParaRPr>
          </a:p>
        </p:txBody>
      </p:sp>
      <p:sp>
        <p:nvSpPr>
          <p:cNvPr id="368" name="Google Shape;368;p5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332542" lvl="0" marL="457200" rtl="0" algn="l">
              <a:spcBef>
                <a:spcPts val="0"/>
              </a:spcBef>
              <a:spcAft>
                <a:spcPts val="0"/>
              </a:spcAft>
              <a:buSzPct val="100000"/>
              <a:buFont typeface="Comic Sans MS"/>
              <a:buChar char="●"/>
            </a:pPr>
            <a:r>
              <a:rPr lang="en" sz="1925">
                <a:latin typeface="Comic Sans MS"/>
                <a:ea typeface="Comic Sans MS"/>
                <a:cs typeface="Comic Sans MS"/>
                <a:sym typeface="Comic Sans MS"/>
              </a:rPr>
              <a:t>Since the calculated Hurst parameters for the analysed LTE dataset are close to 0.8 which is greater than 0.5, we proved that the LTE network traffic is self-similar ,and hence bursty in nature.</a:t>
            </a:r>
            <a:endParaRPr sz="1925">
              <a:latin typeface="Comic Sans MS"/>
              <a:ea typeface="Comic Sans MS"/>
              <a:cs typeface="Comic Sans MS"/>
              <a:sym typeface="Comic Sans MS"/>
            </a:endParaRPr>
          </a:p>
          <a:p>
            <a:pPr indent="0" lvl="0" marL="457200" rtl="0" algn="l">
              <a:spcBef>
                <a:spcPts val="1200"/>
              </a:spcBef>
              <a:spcAft>
                <a:spcPts val="0"/>
              </a:spcAft>
              <a:buNone/>
            </a:pPr>
            <a:r>
              <a:t/>
            </a:r>
            <a:endParaRPr sz="1925">
              <a:latin typeface="Comic Sans MS"/>
              <a:ea typeface="Comic Sans MS"/>
              <a:cs typeface="Comic Sans MS"/>
              <a:sym typeface="Comic Sans MS"/>
            </a:endParaRPr>
          </a:p>
          <a:p>
            <a:pPr indent="-332542" lvl="0" marL="457200" rtl="0" algn="l">
              <a:spcBef>
                <a:spcPts val="1200"/>
              </a:spcBef>
              <a:spcAft>
                <a:spcPts val="0"/>
              </a:spcAft>
              <a:buSzPct val="100000"/>
              <a:buFont typeface="Comic Sans MS"/>
              <a:buChar char="●"/>
            </a:pPr>
            <a:r>
              <a:rPr lang="en" sz="1925">
                <a:latin typeface="Comic Sans MS"/>
                <a:ea typeface="Comic Sans MS"/>
                <a:cs typeface="Comic Sans MS"/>
                <a:sym typeface="Comic Sans MS"/>
              </a:rPr>
              <a:t>So we can conclude that Nburst/M/1 model is a suitable model to analyse LTE networks.</a:t>
            </a:r>
            <a:endParaRPr>
              <a:latin typeface="Comic Sans MS"/>
              <a:ea typeface="Comic Sans MS"/>
              <a:cs typeface="Comic Sans MS"/>
              <a:sym typeface="Comic Sans MS"/>
            </a:endParaRPr>
          </a:p>
          <a:p>
            <a:pPr indent="0" lvl="0" marL="457200" rtl="0" algn="l">
              <a:spcBef>
                <a:spcPts val="1200"/>
              </a:spcBef>
              <a:spcAft>
                <a:spcPts val="12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9"/>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1828800" rtl="0" algn="l">
              <a:spcBef>
                <a:spcPts val="0"/>
              </a:spcBef>
              <a:spcAft>
                <a:spcPts val="0"/>
              </a:spcAft>
              <a:buNone/>
            </a:pPr>
            <a:r>
              <a:t/>
            </a:r>
            <a:endParaRPr sz="5300"/>
          </a:p>
          <a:p>
            <a:pPr indent="0" lvl="0" marL="1828800" rtl="0" algn="l">
              <a:spcBef>
                <a:spcPts val="0"/>
              </a:spcBef>
              <a:spcAft>
                <a:spcPts val="0"/>
              </a:spcAft>
              <a:buNone/>
            </a:pPr>
            <a:r>
              <a:rPr lang="en" sz="5300"/>
              <a:t>  </a:t>
            </a:r>
            <a:r>
              <a:rPr lang="en" sz="5300"/>
              <a:t>Thank You</a:t>
            </a:r>
            <a:endParaRPr sz="5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80">
                <a:latin typeface="Comic Sans MS"/>
                <a:ea typeface="Comic Sans MS"/>
                <a:cs typeface="Comic Sans MS"/>
                <a:sym typeface="Comic Sans MS"/>
              </a:rPr>
              <a:t>Nburst/M/1 model</a:t>
            </a:r>
            <a:endParaRPr sz="3080">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6261"/>
              <a:buNone/>
            </a:pPr>
            <a:r>
              <a:rPr lang="en" sz="2140">
                <a:latin typeface="Comic Sans MS"/>
                <a:ea typeface="Comic Sans MS"/>
                <a:cs typeface="Comic Sans MS"/>
                <a:sym typeface="Comic Sans MS"/>
              </a:rPr>
              <a:t>Need For a New Model</a:t>
            </a:r>
            <a:endParaRPr sz="2140">
              <a:latin typeface="Comic Sans MS"/>
              <a:ea typeface="Comic Sans MS"/>
              <a:cs typeface="Comic Sans MS"/>
              <a:sym typeface="Comic Sans MS"/>
            </a:endParaRPr>
          </a:p>
          <a:p>
            <a:pPr indent="0" lvl="0" marL="0" rtl="0" algn="l">
              <a:spcBef>
                <a:spcPts val="0"/>
              </a:spcBef>
              <a:spcAft>
                <a:spcPts val="0"/>
              </a:spcAft>
              <a:buSzPct val="46261"/>
              <a:buNone/>
            </a:pPr>
            <a:r>
              <a:t/>
            </a:r>
            <a:endParaRPr sz="2140">
              <a:latin typeface="Comic Sans MS"/>
              <a:ea typeface="Comic Sans MS"/>
              <a:cs typeface="Comic Sans MS"/>
              <a:sym typeface="Comic Sans MS"/>
            </a:endParaRPr>
          </a:p>
        </p:txBody>
      </p:sp>
      <p:sp>
        <p:nvSpPr>
          <p:cNvPr id="117" name="Google Shape;117;p18"/>
          <p:cNvSpPr txBox="1"/>
          <p:nvPr>
            <p:ph idx="1" type="body"/>
          </p:nvPr>
        </p:nvSpPr>
        <p:spPr>
          <a:xfrm>
            <a:off x="727650" y="1968375"/>
            <a:ext cx="7688700" cy="3004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Comic Sans MS"/>
              <a:buChar char="●"/>
            </a:pPr>
            <a:r>
              <a:rPr lang="en" sz="1600">
                <a:latin typeface="Comic Sans MS"/>
                <a:ea typeface="Comic Sans MS"/>
                <a:cs typeface="Comic Sans MS"/>
                <a:sym typeface="Comic Sans MS"/>
              </a:rPr>
              <a:t>There is an incredible growth in the number of wireless devices such as smart-phones, tablets and Internet of Thing (IoT) .</a:t>
            </a:r>
            <a:endParaRPr sz="1600">
              <a:latin typeface="Comic Sans MS"/>
              <a:ea typeface="Comic Sans MS"/>
              <a:cs typeface="Comic Sans MS"/>
              <a:sym typeface="Comic Sans MS"/>
            </a:endParaRPr>
          </a:p>
          <a:p>
            <a:pPr indent="-330200" lvl="0" marL="457200" rtl="0" algn="l">
              <a:spcBef>
                <a:spcPts val="0"/>
              </a:spcBef>
              <a:spcAft>
                <a:spcPts val="0"/>
              </a:spcAft>
              <a:buSzPts val="1600"/>
              <a:buFont typeface="Comic Sans MS"/>
              <a:buChar char="●"/>
            </a:pPr>
            <a:r>
              <a:rPr lang="en" sz="1600">
                <a:latin typeface="Comic Sans MS"/>
                <a:ea typeface="Comic Sans MS"/>
                <a:cs typeface="Comic Sans MS"/>
                <a:sym typeface="Comic Sans MS"/>
              </a:rPr>
              <a:t>In addition to the fast development of media streaming applications, IPTV, telemedicine and Internet gaming have led to a significant challenge to the design and deployment of cellular technology.</a:t>
            </a:r>
            <a:endParaRPr sz="1600">
              <a:latin typeface="Comic Sans MS"/>
              <a:ea typeface="Comic Sans MS"/>
              <a:cs typeface="Comic Sans MS"/>
              <a:sym typeface="Comic Sans MS"/>
            </a:endParaRPr>
          </a:p>
          <a:p>
            <a:pPr indent="-330200" lvl="0" marL="457200" rtl="0" algn="l">
              <a:spcBef>
                <a:spcPts val="0"/>
              </a:spcBef>
              <a:spcAft>
                <a:spcPts val="0"/>
              </a:spcAft>
              <a:buSzPts val="1600"/>
              <a:buFont typeface="Comic Sans MS"/>
              <a:buChar char="●"/>
            </a:pPr>
            <a:r>
              <a:rPr lang="en" sz="1600">
                <a:latin typeface="Comic Sans MS"/>
                <a:ea typeface="Comic Sans MS"/>
                <a:cs typeface="Comic Sans MS"/>
                <a:sym typeface="Comic Sans MS"/>
              </a:rPr>
              <a:t>Investigating and analyzing the distribution of data generated by each device in LTE network should be the most important factor to estimate the quality requirements and capabilities of LTE networks.</a:t>
            </a:r>
            <a:endParaRPr sz="1600">
              <a:latin typeface="Comic Sans MS"/>
              <a:ea typeface="Comic Sans MS"/>
              <a:cs typeface="Comic Sans MS"/>
              <a:sym typeface="Comic Sans MS"/>
            </a:endParaRPr>
          </a:p>
          <a:p>
            <a:pPr indent="0" lvl="0" marL="0" rtl="0" algn="l">
              <a:spcBef>
                <a:spcPts val="1200"/>
              </a:spcBef>
              <a:spcAft>
                <a:spcPts val="1200"/>
              </a:spcAft>
              <a:buNone/>
            </a:pPr>
            <a:r>
              <a:t/>
            </a:r>
            <a:endParaRPr sz="1600">
              <a:latin typeface="Comic Sans MS"/>
              <a:ea typeface="Comic Sans MS"/>
              <a:cs typeface="Comic Sans MS"/>
              <a:sym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6261"/>
              <a:buNone/>
            </a:pPr>
            <a:r>
              <a:rPr lang="en" sz="2140">
                <a:latin typeface="Comic Sans MS"/>
                <a:ea typeface="Comic Sans MS"/>
                <a:cs typeface="Comic Sans MS"/>
                <a:sym typeface="Comic Sans MS"/>
              </a:rPr>
              <a:t>Required Properties for an appropriate model</a:t>
            </a:r>
            <a:endParaRPr sz="2140">
              <a:latin typeface="Comic Sans MS"/>
              <a:ea typeface="Comic Sans MS"/>
              <a:cs typeface="Comic Sans MS"/>
              <a:sym typeface="Comic Sans MS"/>
            </a:endParaRPr>
          </a:p>
          <a:p>
            <a:pPr indent="0" lvl="0" marL="0" rtl="0" algn="l">
              <a:spcBef>
                <a:spcPts val="0"/>
              </a:spcBef>
              <a:spcAft>
                <a:spcPts val="0"/>
              </a:spcAft>
              <a:buSzPct val="46261"/>
              <a:buNone/>
            </a:pPr>
            <a:r>
              <a:t/>
            </a:r>
            <a:endParaRPr sz="2140">
              <a:latin typeface="Comic Sans MS"/>
              <a:ea typeface="Comic Sans MS"/>
              <a:cs typeface="Comic Sans MS"/>
              <a:sym typeface="Comic Sans MS"/>
            </a:endParaRPr>
          </a:p>
        </p:txBody>
      </p:sp>
      <p:sp>
        <p:nvSpPr>
          <p:cNvPr id="123" name="Google Shape;123;p19"/>
          <p:cNvSpPr txBox="1"/>
          <p:nvPr>
            <p:ph idx="1" type="body"/>
          </p:nvPr>
        </p:nvSpPr>
        <p:spPr>
          <a:xfrm>
            <a:off x="727650" y="1968375"/>
            <a:ext cx="7688700" cy="300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mic Sans MS"/>
                <a:ea typeface="Comic Sans MS"/>
                <a:cs typeface="Comic Sans MS"/>
                <a:sym typeface="Comic Sans MS"/>
              </a:rPr>
              <a:t>The main difference from the standard models is the requests in telecommunication networks don’t follow a distribution rather come in a continuous bursts.</a:t>
            </a:r>
            <a:endParaRPr sz="1600">
              <a:latin typeface="Comic Sans MS"/>
              <a:ea typeface="Comic Sans MS"/>
              <a:cs typeface="Comic Sans MS"/>
              <a:sym typeface="Comic Sans MS"/>
            </a:endParaRPr>
          </a:p>
          <a:p>
            <a:pPr indent="0" lvl="0" marL="0" rtl="0" algn="l">
              <a:spcBef>
                <a:spcPts val="1200"/>
              </a:spcBef>
              <a:spcAft>
                <a:spcPts val="0"/>
              </a:spcAft>
              <a:buNone/>
            </a:pPr>
            <a:r>
              <a:rPr lang="en" sz="1600">
                <a:latin typeface="Comic Sans MS"/>
                <a:ea typeface="Comic Sans MS"/>
                <a:cs typeface="Comic Sans MS"/>
                <a:sym typeface="Comic Sans MS"/>
              </a:rPr>
              <a:t>The unpredictable traffic must be both bursty and self-similar.</a:t>
            </a:r>
            <a:endParaRPr sz="1600">
              <a:latin typeface="Comic Sans MS"/>
              <a:ea typeface="Comic Sans MS"/>
              <a:cs typeface="Comic Sans MS"/>
              <a:sym typeface="Comic Sans MS"/>
            </a:endParaRPr>
          </a:p>
          <a:p>
            <a:pPr indent="0" lvl="0" marL="0" rtl="0" algn="l">
              <a:spcBef>
                <a:spcPts val="1200"/>
              </a:spcBef>
              <a:spcAft>
                <a:spcPts val="1200"/>
              </a:spcAft>
              <a:buNone/>
            </a:pPr>
            <a:r>
              <a:rPr lang="en" sz="1600">
                <a:latin typeface="Comic Sans MS"/>
                <a:ea typeface="Comic Sans MS"/>
                <a:cs typeface="Comic Sans MS"/>
                <a:sym typeface="Comic Sans MS"/>
              </a:rPr>
              <a:t>Many models like M/G/1 queue with changing parameters, batch-arrival model, continuous burst flow models failed to mimic the traffic in telecommunication networks.</a:t>
            </a:r>
            <a:endParaRPr sz="1600">
              <a:latin typeface="Comic Sans MS"/>
              <a:ea typeface="Comic Sans MS"/>
              <a:cs typeface="Comic Sans MS"/>
              <a:sym typeface="Comic Sans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6261"/>
              <a:buNone/>
            </a:pPr>
            <a:r>
              <a:rPr lang="en" sz="2140">
                <a:latin typeface="Comic Sans MS"/>
                <a:ea typeface="Comic Sans MS"/>
                <a:cs typeface="Comic Sans MS"/>
                <a:sym typeface="Comic Sans MS"/>
              </a:rPr>
              <a:t>The packet generated by each user arrive at a single queue which is maintained by a Router.</a:t>
            </a:r>
            <a:endParaRPr sz="2140">
              <a:latin typeface="Comic Sans MS"/>
              <a:ea typeface="Comic Sans MS"/>
              <a:cs typeface="Comic Sans MS"/>
              <a:sym typeface="Comic Sans MS"/>
            </a:endParaRPr>
          </a:p>
        </p:txBody>
      </p:sp>
      <p:pic>
        <p:nvPicPr>
          <p:cNvPr id="129" name="Google Shape;129;p20"/>
          <p:cNvPicPr preferRelativeResize="0"/>
          <p:nvPr/>
        </p:nvPicPr>
        <p:blipFill rotWithShape="1">
          <a:blip r:embed="rId3">
            <a:alphaModFix/>
          </a:blip>
          <a:srcRect b="0" l="0" r="0" t="5722"/>
          <a:stretch/>
        </p:blipFill>
        <p:spPr>
          <a:xfrm>
            <a:off x="764113" y="2129725"/>
            <a:ext cx="7615775" cy="287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6261"/>
              <a:buNone/>
            </a:pPr>
            <a:r>
              <a:rPr lang="en" sz="2140">
                <a:latin typeface="Comic Sans MS"/>
                <a:ea typeface="Comic Sans MS"/>
                <a:cs typeface="Comic Sans MS"/>
                <a:sym typeface="Comic Sans MS"/>
              </a:rPr>
              <a:t>Describing Network Queue</a:t>
            </a:r>
            <a:endParaRPr sz="2140">
              <a:latin typeface="Comic Sans MS"/>
              <a:ea typeface="Comic Sans MS"/>
              <a:cs typeface="Comic Sans MS"/>
              <a:sym typeface="Comic Sans MS"/>
            </a:endParaRPr>
          </a:p>
          <a:p>
            <a:pPr indent="0" lvl="0" marL="0" rtl="0" algn="l">
              <a:spcBef>
                <a:spcPts val="0"/>
              </a:spcBef>
              <a:spcAft>
                <a:spcPts val="0"/>
              </a:spcAft>
              <a:buSzPct val="46261"/>
              <a:buNone/>
            </a:pPr>
            <a:r>
              <a:t/>
            </a:r>
            <a:endParaRPr sz="2140">
              <a:latin typeface="Comic Sans MS"/>
              <a:ea typeface="Comic Sans MS"/>
              <a:cs typeface="Comic Sans MS"/>
              <a:sym typeface="Comic Sans MS"/>
            </a:endParaRPr>
          </a:p>
        </p:txBody>
      </p:sp>
      <p:sp>
        <p:nvSpPr>
          <p:cNvPr id="135" name="Google Shape;135;p21"/>
          <p:cNvSpPr txBox="1"/>
          <p:nvPr>
            <p:ph idx="1" type="body"/>
          </p:nvPr>
        </p:nvSpPr>
        <p:spPr>
          <a:xfrm>
            <a:off x="727650" y="1968375"/>
            <a:ext cx="7688700" cy="300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mic Sans MS"/>
                <a:ea typeface="Comic Sans MS"/>
                <a:cs typeface="Comic Sans MS"/>
                <a:sym typeface="Comic Sans MS"/>
              </a:rPr>
              <a:t>The number of packets requested by a mobile device is considered as a random variable.</a:t>
            </a:r>
            <a:endParaRPr sz="1600">
              <a:latin typeface="Comic Sans MS"/>
              <a:ea typeface="Comic Sans MS"/>
              <a:cs typeface="Comic Sans MS"/>
              <a:sym typeface="Comic Sans MS"/>
            </a:endParaRPr>
          </a:p>
          <a:p>
            <a:pPr indent="0" lvl="0" marL="0" rtl="0" algn="l">
              <a:spcBef>
                <a:spcPts val="1200"/>
              </a:spcBef>
              <a:spcAft>
                <a:spcPts val="0"/>
              </a:spcAft>
              <a:buNone/>
            </a:pPr>
            <a:r>
              <a:rPr lang="en" sz="1600">
                <a:latin typeface="Comic Sans MS"/>
                <a:ea typeface="Comic Sans MS"/>
                <a:cs typeface="Comic Sans MS"/>
                <a:sym typeface="Comic Sans MS"/>
              </a:rPr>
              <a:t>The properties and distribution of this random variable is purely based on the mobile application used to request the data.</a:t>
            </a:r>
            <a:endParaRPr sz="1600">
              <a:latin typeface="Comic Sans MS"/>
              <a:ea typeface="Comic Sans MS"/>
              <a:cs typeface="Comic Sans MS"/>
              <a:sym typeface="Comic Sans MS"/>
            </a:endParaRPr>
          </a:p>
          <a:p>
            <a:pPr indent="0" lvl="0" marL="0" rtl="0" algn="l">
              <a:spcBef>
                <a:spcPts val="1200"/>
              </a:spcBef>
              <a:spcAft>
                <a:spcPts val="0"/>
              </a:spcAft>
              <a:buNone/>
            </a:pPr>
            <a:r>
              <a:rPr lang="en" sz="1600">
                <a:latin typeface="Comic Sans MS"/>
                <a:ea typeface="Comic Sans MS"/>
                <a:cs typeface="Comic Sans MS"/>
                <a:sym typeface="Comic Sans MS"/>
              </a:rPr>
              <a:t>This is the reason standard queuing models are not appropriate to understand telecommunication systems.</a:t>
            </a:r>
            <a:endParaRPr sz="1600">
              <a:latin typeface="Comic Sans MS"/>
              <a:ea typeface="Comic Sans MS"/>
              <a:cs typeface="Comic Sans MS"/>
              <a:sym typeface="Comic Sans MS"/>
            </a:endParaRPr>
          </a:p>
          <a:p>
            <a:pPr indent="0" lvl="0" marL="0" rtl="0" algn="l">
              <a:spcBef>
                <a:spcPts val="1200"/>
              </a:spcBef>
              <a:spcAft>
                <a:spcPts val="0"/>
              </a:spcAft>
              <a:buNone/>
            </a:pPr>
            <a:r>
              <a:t/>
            </a:r>
            <a:endParaRPr sz="1600">
              <a:latin typeface="Comic Sans MS"/>
              <a:ea typeface="Comic Sans MS"/>
              <a:cs typeface="Comic Sans MS"/>
              <a:sym typeface="Comic Sans MS"/>
            </a:endParaRPr>
          </a:p>
          <a:p>
            <a:pPr indent="0" lvl="0" marL="0" rtl="0" algn="l">
              <a:spcBef>
                <a:spcPts val="1200"/>
              </a:spcBef>
              <a:spcAft>
                <a:spcPts val="1200"/>
              </a:spcAft>
              <a:buNone/>
            </a:pPr>
            <a:r>
              <a:t/>
            </a:r>
            <a:endParaRPr sz="1600">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