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8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EA7C8D44-3667-46F6-9772-CC52308E2A7F}" type="slidenum">
              <a:rPr kumimoji="0" lang="en-US" smtClean="0"/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  <a:endParaRPr lang="ar-SA" smtClean="0"/>
          </a:p>
          <a:p>
            <a:pPr lvl="1"/>
            <a:r>
              <a:rPr lang="ar-SA" smtClean="0"/>
              <a:t>المستوى الثاني</a:t>
            </a:r>
            <a:endParaRPr lang="ar-SA" smtClean="0"/>
          </a:p>
          <a:p>
            <a:pPr lvl="2"/>
            <a:r>
              <a:rPr lang="ar-SA" smtClean="0"/>
              <a:t>المستوى الثالث</a:t>
            </a:r>
            <a:endParaRPr lang="ar-SA" smtClean="0"/>
          </a:p>
          <a:p>
            <a:pPr lvl="3"/>
            <a:r>
              <a:rPr lang="ar-SA" smtClean="0"/>
              <a:t>المستوى الرابع</a:t>
            </a:r>
            <a:endParaRPr lang="ar-SA" smtClean="0"/>
          </a:p>
          <a:p>
            <a:pPr lvl="4"/>
            <a:r>
              <a:rPr lang="ar-SA" smtClean="0"/>
              <a:t>المستوى الخامس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CDF6120-F1F0-4C60-9FE9-39AC71A9C79D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</a:rPr>
              <a:t>Show an example association rule that matches 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(a1, a2, a3, a4, </a:t>
            </a:r>
            <a:r>
              <a:rPr lang="en-GB" dirty="0" err="1" smtClean="0">
                <a:solidFill>
                  <a:schemeClr val="tx1"/>
                </a:solidFill>
                <a:latin typeface="Calibri" pitchFamily="34" charset="0"/>
              </a:rPr>
              <a:t>itemX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) -&gt; (</a:t>
            </a:r>
            <a:r>
              <a:rPr lang="en-GB" dirty="0" err="1" smtClean="0">
                <a:solidFill>
                  <a:schemeClr val="tx1"/>
                </a:solidFill>
                <a:latin typeface="Calibri" pitchFamily="34" charset="0"/>
              </a:rPr>
              <a:t>itemY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) [</a:t>
            </a:r>
            <a:r>
              <a:rPr lang="en-GB" dirty="0" err="1" smtClean="0">
                <a:solidFill>
                  <a:schemeClr val="tx1"/>
                </a:solidFill>
                <a:latin typeface="Calibri" pitchFamily="34" charset="0"/>
              </a:rPr>
              <a:t>min_support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 = 2, </a:t>
            </a:r>
            <a:r>
              <a:rPr lang="en-GB" dirty="0" err="1" smtClean="0">
                <a:solidFill>
                  <a:schemeClr val="tx1"/>
                </a:solidFill>
                <a:latin typeface="Calibri" pitchFamily="34" charset="0"/>
              </a:rPr>
              <a:t>min_confidence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=70%] </a:t>
            </a:r>
            <a:endParaRPr lang="en-GB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 l="20196" t="38016" r="37743" b="15719"/>
          <a:stretch>
            <a:fillRect/>
          </a:stretch>
        </p:blipFill>
        <p:spPr bwMode="auto">
          <a:xfrm>
            <a:off x="1066800" y="2500563"/>
            <a:ext cx="6553200" cy="40526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</a:rPr>
              <a:t> For association rule 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a1-&gt;a6</a:t>
            </a:r>
            <a:r>
              <a:rPr lang="en-GB" dirty="0" smtClean="0">
                <a:latin typeface="Calibri" pitchFamily="34" charset="0"/>
              </a:rPr>
              <a:t>, compute the confidence </a:t>
            </a:r>
            <a:endParaRPr lang="en-GB" dirty="0" smtClean="0">
              <a:latin typeface="Calibri" pitchFamily="34" charset="0"/>
            </a:endParaRPr>
          </a:p>
          <a:p>
            <a:pPr>
              <a:buNone/>
            </a:pPr>
            <a:endParaRPr lang="en-GB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b="1" dirty="0" smtClean="0">
                <a:solidFill>
                  <a:srgbClr val="0070C0"/>
                </a:solidFill>
              </a:rPr>
              <a:t>     </a:t>
            </a:r>
            <a:r>
              <a:rPr lang="en-GB" dirty="0" smtClean="0">
                <a:solidFill>
                  <a:schemeClr val="tx1"/>
                </a:solidFill>
                <a:latin typeface="Calibri" pitchFamily="34" charset="0"/>
              </a:rPr>
              <a:t>confidence = p(a1 a6)/p(a1) = (2/5)/(3/5) = 2/3=0.67 </a:t>
            </a:r>
            <a:endParaRPr lang="en-GB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 l="15769" t="19313" r="33315" b="36391"/>
          <a:stretch>
            <a:fillRect/>
          </a:stretch>
        </p:blipFill>
        <p:spPr bwMode="auto">
          <a:xfrm>
            <a:off x="533400" y="1676400"/>
            <a:ext cx="736081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 l="19643" t="14391" r="12285" b="9813"/>
          <a:stretch>
            <a:fillRect/>
          </a:stretch>
        </p:blipFill>
        <p:spPr bwMode="auto">
          <a:xfrm>
            <a:off x="381000" y="1600200"/>
            <a:ext cx="7543800" cy="472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 l="18536" t="15375" r="16712" b="16704"/>
          <a:stretch>
            <a:fillRect/>
          </a:stretch>
        </p:blipFill>
        <p:spPr bwMode="auto">
          <a:xfrm>
            <a:off x="381000" y="1488975"/>
            <a:ext cx="8077200" cy="47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 smtClean="0"/>
              <a:t>a dataset has eight transactions. Let </a:t>
            </a:r>
            <a:r>
              <a:rPr lang="en-US" b="1" dirty="0" smtClean="0"/>
              <a:t>minimum support = 50 %. </a:t>
            </a:r>
            <a:r>
              <a:rPr lang="en-US" dirty="0" smtClean="0"/>
              <a:t> </a:t>
            </a:r>
            <a:endParaRPr lang="en-GB" dirty="0" smtClean="0"/>
          </a:p>
          <a:p>
            <a:pPr lvl="0">
              <a:defRPr/>
            </a:pPr>
            <a:r>
              <a:rPr lang="en-US" dirty="0" smtClean="0"/>
              <a:t>Find all frequent </a:t>
            </a:r>
            <a:r>
              <a:rPr lang="en-US" dirty="0" err="1" smtClean="0"/>
              <a:t>itemsets</a:t>
            </a:r>
            <a:r>
              <a:rPr lang="en-US" dirty="0" smtClean="0"/>
              <a:t> using FP-Growth</a:t>
            </a:r>
            <a:endParaRPr lang="en-GB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2859360" y="2011680"/>
            <a:ext cx="7239000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3200400"/>
          <a:ext cx="5334000" cy="3200400"/>
        </p:xfrm>
        <a:graphic>
          <a:graphicData uri="http://schemas.openxmlformats.org/drawingml/2006/table">
            <a:tbl>
              <a:tblPr/>
              <a:tblGrid>
                <a:gridCol w="1504463"/>
                <a:gridCol w="3829537"/>
              </a:tblGrid>
              <a:tr h="3556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TID</a:t>
                      </a:r>
                      <a:endParaRPr lang="en-GB" sz="1800" dirty="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Item bought</a:t>
                      </a:r>
                      <a:endParaRPr lang="en-GB" sz="1800" dirty="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T1</a:t>
                      </a:r>
                      <a:endParaRPr lang="en-GB" sz="180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{W, O, R, N} </a:t>
                      </a:r>
                      <a:endParaRPr lang="en-GB" sz="180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T2</a:t>
                      </a:r>
                      <a:endParaRPr lang="en-GB" sz="180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{W, T, U, G}</a:t>
                      </a:r>
                      <a:endParaRPr lang="en-GB" sz="1800" dirty="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T3</a:t>
                      </a:r>
                      <a:endParaRPr lang="en-GB" sz="180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{X , T, U, G}</a:t>
                      </a:r>
                      <a:endParaRPr lang="en-GB" sz="1800" dirty="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T4</a:t>
                      </a:r>
                      <a:endParaRPr lang="en-GB" sz="180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{S ,N, T, U, G}</a:t>
                      </a:r>
                      <a:endParaRPr lang="en-GB" sz="180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T5</a:t>
                      </a:r>
                      <a:endParaRPr lang="en-GB" sz="180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{B ,R, G, T, D} </a:t>
                      </a:r>
                      <a:endParaRPr lang="en-GB" sz="180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T6</a:t>
                      </a:r>
                      <a:endParaRPr lang="en-GB" sz="180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{T, X, I, L, U}</a:t>
                      </a:r>
                      <a:endParaRPr lang="en-GB" sz="180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T7</a:t>
                      </a:r>
                      <a:endParaRPr lang="en-GB" sz="180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{G, U, R, T, X}</a:t>
                      </a:r>
                      <a:endParaRPr lang="en-GB" sz="180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T8</a:t>
                      </a:r>
                      <a:endParaRPr lang="en-GB" sz="180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anose="02020603050405020304"/>
                          <a:ea typeface="Calibri"/>
                          <a:cs typeface="Arial" panose="020B0604020202020204"/>
                        </a:rPr>
                        <a:t>{X, O, N, G, T}</a:t>
                      </a:r>
                      <a:endParaRPr lang="en-GB" sz="1800" dirty="0">
                        <a:latin typeface="Calibri"/>
                        <a:ea typeface="Calibri"/>
                        <a:cs typeface="Arial" panose="020B06040202020202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database has 5 transactions. Let min sup = 60% and min conf = 80%.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Find all frequent </a:t>
            </a:r>
            <a:r>
              <a:rPr lang="en-US" sz="2000" dirty="0" err="1" smtClean="0"/>
              <a:t>itemsets</a:t>
            </a:r>
            <a:r>
              <a:rPr lang="en-US" sz="2000" dirty="0" smtClean="0"/>
              <a:t> using </a:t>
            </a:r>
            <a:r>
              <a:rPr lang="en-US" sz="2000" dirty="0" err="1" smtClean="0"/>
              <a:t>Apriori</a:t>
            </a:r>
            <a:r>
              <a:rPr lang="en-US" sz="2000" dirty="0" smtClean="0"/>
              <a:t> and FB-growth.</a:t>
            </a:r>
            <a:endParaRPr lang="en-US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List all of the strong association rules (with support s and confidence c) matching the following </a:t>
            </a:r>
            <a:r>
              <a:rPr lang="en-US" sz="2000" dirty="0" err="1" smtClean="0"/>
              <a:t>metarule</a:t>
            </a:r>
            <a:r>
              <a:rPr lang="en-US" sz="2000" dirty="0" smtClean="0"/>
              <a:t>, where X is a variable representing customers, and item </a:t>
            </a:r>
            <a:r>
              <a:rPr lang="en-US" sz="2000" dirty="0" err="1" smtClean="0"/>
              <a:t>i</a:t>
            </a:r>
            <a:r>
              <a:rPr lang="en-US" sz="2000" dirty="0" smtClean="0"/>
              <a:t> denotes variables representing items (e.g., “A”, “B”, etc.):</a:t>
            </a:r>
            <a:endParaRPr lang="en-US" sz="2000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1" y="2286000"/>
            <a:ext cx="3276599" cy="18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824718"/>
            <a:ext cx="7696200" cy="49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Q6.a</a:t>
            </a:r>
            <a:br>
              <a:rPr lang="en-US" dirty="0" smtClean="0"/>
            </a:br>
            <a:r>
              <a:rPr lang="en-US" sz="4400" dirty="0" err="1" smtClean="0"/>
              <a:t>Apriori</a:t>
            </a:r>
            <a:r>
              <a:rPr lang="en-US" sz="4400" dirty="0" smtClean="0"/>
              <a:t> algorithm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Finally resulting in the complete set of frequent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itemsets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{ e, k, m, o, y,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ke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oe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mk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ok,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ky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oke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}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 l="17983" t="35063" r="14499" b="19657"/>
          <a:stretch>
            <a:fillRect/>
          </a:stretch>
        </p:blipFill>
        <p:spPr bwMode="auto">
          <a:xfrm>
            <a:off x="435224" y="1752601"/>
            <a:ext cx="8327776" cy="358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Q6.a</a:t>
            </a:r>
            <a:br>
              <a:rPr lang="en-US" dirty="0" smtClean="0"/>
            </a:br>
            <a:r>
              <a:rPr lang="en-US" sz="4400" dirty="0" smtClean="0"/>
              <a:t>FB-Growth algorithm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Scan DB once, find frequent 1-itemset (single item pattern) their support =&gt; 3</a:t>
            </a:r>
            <a:endParaRPr lang="en-US" dirty="0" smtClean="0"/>
          </a:p>
          <a:p>
            <a:endParaRPr lang="en-GB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468880"/>
          <a:ext cx="8382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19100"/>
              </a:tblGrid>
              <a:tr h="25146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476400" y="2819400"/>
            <a:ext cx="1800200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checking support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6600" y="2636520"/>
          <a:ext cx="1066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</a:tblGrid>
              <a:tr h="33274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90800" y="4951274"/>
            <a:ext cx="64008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i="1" u="sng" dirty="0" smtClean="0"/>
              <a:t>TID</a:t>
            </a:r>
            <a:r>
              <a:rPr lang="en-GB" i="1" dirty="0" smtClean="0"/>
              <a:t>       </a:t>
            </a:r>
            <a:r>
              <a:rPr lang="en-GB" b="1" i="1" u="sng" dirty="0" smtClean="0"/>
              <a:t>items </a:t>
            </a:r>
            <a:r>
              <a:rPr lang="en-GB" b="1" i="1" u="sng" dirty="0" smtClean="0"/>
              <a:t>bought</a:t>
            </a:r>
            <a:r>
              <a:rPr lang="en-GB" b="1" i="1" dirty="0" smtClean="0"/>
              <a:t>		</a:t>
            </a:r>
            <a:r>
              <a:rPr lang="en-GB" i="1" dirty="0" smtClean="0"/>
              <a:t>(</a:t>
            </a:r>
            <a:r>
              <a:rPr lang="en-US" b="1" i="1" u="sng" dirty="0" smtClean="0"/>
              <a:t>ordered) Frequent items</a:t>
            </a:r>
            <a:endParaRPr lang="en-GB" i="1" u="sng" dirty="0" smtClean="0"/>
          </a:p>
          <a:p>
            <a:r>
              <a:rPr lang="pt-BR" dirty="0" smtClean="0"/>
              <a:t>T100	 </a:t>
            </a:r>
            <a:r>
              <a:rPr lang="pt-BR" i="1" dirty="0" smtClean="0"/>
              <a:t>{M, O, N, K, E, Y}	</a:t>
            </a:r>
            <a:r>
              <a:rPr lang="pt-BR" i="1" dirty="0" smtClean="0"/>
              <a:t>	</a:t>
            </a:r>
            <a:r>
              <a:rPr lang="pt-BR" i="1" dirty="0" smtClean="0">
                <a:solidFill>
                  <a:srgbClr val="FF0000"/>
                </a:solidFill>
              </a:rPr>
              <a:t>K,E,M,O,Y</a:t>
            </a:r>
            <a:endParaRPr lang="pt-BR" i="1" dirty="0" smtClean="0"/>
          </a:p>
          <a:p>
            <a:r>
              <a:rPr lang="pt-BR" dirty="0" smtClean="0"/>
              <a:t>T200 	</a:t>
            </a:r>
            <a:r>
              <a:rPr lang="pt-BR" i="1" dirty="0" smtClean="0"/>
              <a:t>{D, O, N, K, E, Y }		</a:t>
            </a:r>
            <a:r>
              <a:rPr lang="pt-BR" i="1" dirty="0" smtClean="0">
                <a:solidFill>
                  <a:srgbClr val="FF0000"/>
                </a:solidFill>
              </a:rPr>
              <a:t>K,E,O,Y</a:t>
            </a:r>
            <a:endParaRPr lang="pt-BR" i="1" dirty="0" smtClean="0">
              <a:solidFill>
                <a:srgbClr val="FF0000"/>
              </a:solidFill>
            </a:endParaRPr>
          </a:p>
          <a:p>
            <a:r>
              <a:rPr lang="fr-FR" dirty="0" smtClean="0"/>
              <a:t>T300 	</a:t>
            </a:r>
            <a:r>
              <a:rPr lang="fr-FR" i="1" dirty="0" smtClean="0"/>
              <a:t>{M, A, K, E}		</a:t>
            </a:r>
            <a:r>
              <a:rPr lang="fr-FR" i="1" dirty="0" smtClean="0">
                <a:solidFill>
                  <a:srgbClr val="FF0000"/>
                </a:solidFill>
              </a:rPr>
              <a:t>K,E,M</a:t>
            </a:r>
            <a:endParaRPr lang="fr-FR" i="1" dirty="0" smtClean="0"/>
          </a:p>
          <a:p>
            <a:r>
              <a:rPr lang="en-GB" dirty="0" smtClean="0"/>
              <a:t>T400 	</a:t>
            </a:r>
            <a:r>
              <a:rPr lang="en-GB" i="1" dirty="0" smtClean="0"/>
              <a:t>{M, U, C, K, Y}		</a:t>
            </a:r>
            <a:r>
              <a:rPr lang="en-GB" i="1" dirty="0" smtClean="0">
                <a:solidFill>
                  <a:srgbClr val="FF0000"/>
                </a:solidFill>
              </a:rPr>
              <a:t>K, M, Y</a:t>
            </a:r>
            <a:endParaRPr lang="en-GB" i="1" dirty="0" smtClean="0">
              <a:solidFill>
                <a:srgbClr val="FF0000"/>
              </a:solidFill>
            </a:endParaRPr>
          </a:p>
          <a:p>
            <a:r>
              <a:rPr lang="pl-PL" dirty="0" smtClean="0"/>
              <a:t>T500 </a:t>
            </a:r>
            <a:r>
              <a:rPr lang="en-US" dirty="0" smtClean="0"/>
              <a:t>	</a:t>
            </a:r>
            <a:r>
              <a:rPr lang="en-US" i="1" dirty="0" smtClean="0"/>
              <a:t>{</a:t>
            </a:r>
            <a:r>
              <a:rPr lang="pl-PL" i="1" dirty="0" smtClean="0"/>
              <a:t>C, O, O, K, I ,E</a:t>
            </a:r>
            <a:r>
              <a:rPr lang="en-US" i="1" dirty="0" smtClean="0"/>
              <a:t>}		</a:t>
            </a:r>
            <a:r>
              <a:rPr lang="en-US" i="1" dirty="0" smtClean="0">
                <a:solidFill>
                  <a:srgbClr val="FF0000"/>
                </a:solidFill>
              </a:rPr>
              <a:t>K,E,O</a:t>
            </a:r>
            <a:endParaRPr lang="en-GB" dirty="0"/>
          </a:p>
        </p:txBody>
      </p:sp>
      <p:sp>
        <p:nvSpPr>
          <p:cNvPr id="9" name="Bent Arrow 8"/>
          <p:cNvSpPr/>
          <p:nvPr/>
        </p:nvSpPr>
        <p:spPr>
          <a:xfrm rot="5400000">
            <a:off x="4998368" y="2768352"/>
            <a:ext cx="1656184" cy="25202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Q6.a</a:t>
            </a:r>
            <a:br>
              <a:rPr lang="en-US" dirty="0" smtClean="0"/>
            </a:br>
            <a:r>
              <a:rPr lang="en-US" dirty="0" smtClean="0"/>
              <a:t>FB-Growth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FB-tree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 l="26837" t="18329" r="26121" b="30484"/>
          <a:stretch>
            <a:fillRect/>
          </a:stretch>
        </p:blipFill>
        <p:spPr bwMode="auto">
          <a:xfrm>
            <a:off x="686024" y="2362379"/>
            <a:ext cx="698477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FB-tree – order table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 l="26837" t="18329" r="26121" b="30484"/>
          <a:stretch>
            <a:fillRect/>
          </a:stretch>
        </p:blipFill>
        <p:spPr bwMode="auto">
          <a:xfrm>
            <a:off x="1676400" y="2057401"/>
            <a:ext cx="5181600" cy="277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20668" t="51969" r="12920" b="26375"/>
          <a:stretch>
            <a:fillRect/>
          </a:stretch>
        </p:blipFill>
        <p:spPr bwMode="auto">
          <a:xfrm>
            <a:off x="76200" y="4769768"/>
            <a:ext cx="896448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Q6.b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buys(</a:t>
            </a:r>
            <a:r>
              <a:rPr lang="en-US" i="1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X,k</a:t>
            </a:r>
            <a:r>
              <a:rPr lang="en-US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) </a:t>
            </a:r>
            <a:r>
              <a:rPr lang="el-GR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Λ</a:t>
            </a:r>
            <a:r>
              <a:rPr lang="en-US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 buys(</a:t>
            </a:r>
            <a:r>
              <a:rPr lang="en-US" i="1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X,o</a:t>
            </a:r>
            <a:r>
              <a:rPr lang="en-US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) =&gt; buys(X, e)	           </a:t>
            </a: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[60%,100%]</a:t>
            </a:r>
            <a:endParaRPr lang="en-US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buys(</a:t>
            </a:r>
            <a:r>
              <a:rPr lang="en-US" i="1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X,e</a:t>
            </a:r>
            <a:r>
              <a:rPr lang="en-US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) </a:t>
            </a:r>
            <a:r>
              <a:rPr lang="el-GR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Λ</a:t>
            </a:r>
            <a:r>
              <a:rPr lang="en-US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 buys(</a:t>
            </a:r>
            <a:r>
              <a:rPr lang="en-US" i="1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X,o</a:t>
            </a:r>
            <a:r>
              <a:rPr lang="en-US" i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) =&gt; buys(X, k)	           </a:t>
            </a: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[60%,100%]</a:t>
            </a:r>
            <a:endParaRPr lang="en-US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latin typeface="Calibri" pitchFamily="34" charset="0"/>
            </a:endParaRP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 l="16322" t="32110" r="41063" b="27531"/>
          <a:stretch>
            <a:fillRect/>
          </a:stretch>
        </p:blipFill>
        <p:spPr bwMode="auto">
          <a:xfrm>
            <a:off x="533400" y="1946176"/>
            <a:ext cx="6962010" cy="285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057400" y="2055812"/>
          <a:ext cx="47005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42976800" imgH="4876800" progId="Equation.3">
                  <p:embed/>
                </p:oleObj>
              </mc:Choice>
              <mc:Fallback>
                <p:oleObj name="Equation" r:id="rId1" imgW="42976800" imgH="48768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2055812"/>
                        <a:ext cx="4700588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057400" y="2713037"/>
          <a:ext cx="45894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معادلة" r:id="rId3" imgW="44500800" imgH="6096000" progId="Equation.3">
                  <p:embed/>
                </p:oleObj>
              </mc:Choice>
              <mc:Fallback>
                <p:oleObj name="معادلة" r:id="rId3" imgW="44500800" imgH="60960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2713037"/>
                        <a:ext cx="4589463" cy="628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730250" y="3846512"/>
          <a:ext cx="78803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07899200" imgH="10972800" progId="Equation.3">
                  <p:embed/>
                </p:oleObj>
              </mc:Choice>
              <mc:Fallback>
                <p:oleObj name="Equation" r:id="rId5" imgW="107899200" imgH="109728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250" y="3846512"/>
                        <a:ext cx="7880350" cy="801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0">
  <a:themeElements>
    <a:clrScheme name="مدير تنفيذي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مدير تنفيذي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مدير تنفيذي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Theme10</Template>
  <TotalTime>0</TotalTime>
  <Words>1548</Words>
  <Application>WPS Presentation</Application>
  <PresentationFormat>On-screen Show (4:3)</PresentationFormat>
  <Paragraphs>193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Arial</vt:lpstr>
      <vt:lpstr>SimSun</vt:lpstr>
      <vt:lpstr>Wingdings</vt:lpstr>
      <vt:lpstr>Century Gothic</vt:lpstr>
      <vt:lpstr>苹方-简</vt:lpstr>
      <vt:lpstr>Courier New</vt:lpstr>
      <vt:lpstr>Calibri</vt:lpstr>
      <vt:lpstr>Helvetica Neue</vt:lpstr>
      <vt:lpstr>Georgia</vt:lpstr>
      <vt:lpstr>Times New Roman</vt:lpstr>
      <vt:lpstr>Calibri</vt:lpstr>
      <vt:lpstr>Arial</vt:lpstr>
      <vt:lpstr>Palatino Linotype</vt:lpstr>
      <vt:lpstr>Microsoft YaHei</vt:lpstr>
      <vt:lpstr>汉仪旗黑</vt:lpstr>
      <vt:lpstr>Arial Unicode MS</vt:lpstr>
      <vt:lpstr>Tahoma</vt:lpstr>
      <vt:lpstr>宋体-简</vt:lpstr>
      <vt:lpstr>Theme10</vt:lpstr>
      <vt:lpstr>Equation.3</vt:lpstr>
      <vt:lpstr>Equation.3</vt:lpstr>
      <vt:lpstr>Equation.3</vt:lpstr>
      <vt:lpstr>Chapter 6 Tutorial</vt:lpstr>
      <vt:lpstr>Q6</vt:lpstr>
      <vt:lpstr>Q6.a Apriori algorithm</vt:lpstr>
      <vt:lpstr>Q6.a FB-Growth algorithm</vt:lpstr>
      <vt:lpstr>Q6.a FB-Growth algorithm</vt:lpstr>
      <vt:lpstr>PowerPoint 演示文稿</vt:lpstr>
      <vt:lpstr>Q6.b</vt:lpstr>
      <vt:lpstr>Exercise 1</vt:lpstr>
      <vt:lpstr>PowerPoint 演示文稿</vt:lpstr>
      <vt:lpstr>PowerPoint 演示文稿</vt:lpstr>
      <vt:lpstr>PowerPoint 演示文稿</vt:lpstr>
      <vt:lpstr>Exercise 2</vt:lpstr>
      <vt:lpstr>PowerPoint 演示文稿</vt:lpstr>
      <vt:lpstr>PowerPoint 演示文稿</vt:lpstr>
      <vt:lpstr>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Tutorial</dc:title>
  <dc:creator>ReeM</dc:creator>
  <cp:lastModifiedBy>garv</cp:lastModifiedBy>
  <cp:revision>22</cp:revision>
  <dcterms:created xsi:type="dcterms:W3CDTF">2022-12-19T12:52:22Z</dcterms:created>
  <dcterms:modified xsi:type="dcterms:W3CDTF">2022-12-19T12:52:22Z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1033-4.8.0.7823</vt:lpwstr>
  </property>
</Properties>
</file>