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5" r:id="rId6"/>
    <p:sldId id="260" r:id="rId7"/>
    <p:sldId id="261" r:id="rId8"/>
    <p:sldId id="262" r:id="rId9"/>
    <p:sldId id="263" r:id="rId10"/>
    <p:sldId id="264" r:id="rId11"/>
    <p:sldId id="265" r:id="rId12"/>
    <p:sldId id="266" r:id="rId13"/>
    <p:sldId id="267" r:id="rId14"/>
    <p:sldId id="268" r:id="rId15"/>
    <p:sldId id="269" r:id="rId16"/>
    <p:sldId id="286" r:id="rId17"/>
    <p:sldId id="270" r:id="rId18"/>
    <p:sldId id="271" r:id="rId19"/>
    <p:sldId id="272" r:id="rId20"/>
    <p:sldId id="290" r:id="rId21"/>
    <p:sldId id="291" r:id="rId22"/>
    <p:sldId id="273" r:id="rId23"/>
    <p:sldId id="274" r:id="rId24"/>
    <p:sldId id="287" r:id="rId25"/>
    <p:sldId id="288" r:id="rId26"/>
    <p:sldId id="289" r:id="rId27"/>
    <p:sldId id="275" r:id="rId28"/>
    <p:sldId id="279" r:id="rId29"/>
    <p:sldId id="283" r:id="rId30"/>
    <p:sldId id="276" r:id="rId31"/>
    <p:sldId id="282" r:id="rId32"/>
    <p:sldId id="278" r:id="rId33"/>
    <p:sldId id="280" r:id="rId34"/>
    <p:sldId id="292" r:id="rId35"/>
    <p:sldId id="293" r:id="rId36"/>
    <p:sldId id="294" r:id="rId37"/>
    <p:sldId id="295" r:id="rId38"/>
    <p:sldId id="297" r:id="rId39"/>
    <p:sldId id="300" r:id="rId40"/>
    <p:sldId id="301" r:id="rId41"/>
    <p:sldId id="302" r:id="rId42"/>
    <p:sldId id="303" r:id="rId43"/>
    <p:sldId id="304" r:id="rId44"/>
    <p:sldId id="305" r:id="rId45"/>
    <p:sldId id="306" r:id="rId46"/>
    <p:sldId id="307" r:id="rId47"/>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587" autoAdjust="0"/>
    <p:restoredTop sz="94684" autoAdjust="0"/>
  </p:normalViewPr>
  <p:slideViewPr>
    <p:cSldViewPr>
      <p:cViewPr>
        <p:scale>
          <a:sx n="75" d="100"/>
          <a:sy n="75" d="100"/>
        </p:scale>
        <p:origin x="-1788" y="-510"/>
      </p:cViewPr>
      <p:guideLst>
        <p:guide orient="horz" pos="1620"/>
        <p:guide pos="2880"/>
      </p:guideLst>
    </p:cSldViewPr>
  </p:slideViewPr>
  <p:notesTextViewPr>
    <p:cViewPr>
      <p:scale>
        <a:sx n="1" d="1"/>
        <a:sy n="1" d="1"/>
      </p:scale>
      <p:origin x="0" y="0"/>
    </p:cViewPr>
  </p:notesTextViewPr>
  <p:sorterViewPr>
    <p:cViewPr>
      <p:scale>
        <a:sx n="200" d="100"/>
        <a:sy n="200" d="100"/>
      </p:scale>
      <p:origin x="0" y="2945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8D456-0FA0-4B39-8117-CAED30CD37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738D456-0FA0-4B39-8117-CAED30CD37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738D456-0FA0-4B39-8117-CAED30CD37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738D456-0FA0-4B39-8117-CAED30CD37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738D456-0FA0-4B39-8117-CAED30CD37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738D456-0FA0-4B39-8117-CAED30CD37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738D456-0FA0-4B39-8117-CAED30CD37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8D456-0FA0-4B39-8117-CAED30CD37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8D456-0FA0-4B39-8117-CAED30CD37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738D456-0FA0-4B39-8117-CAED30CD37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738D456-0FA0-4B39-8117-CAED30CD37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B41F3-1E4A-4542-B31C-A5A3C9EAEC6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738D456-0FA0-4B39-8117-CAED30CD376E}"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86B41F3-1E4A-4542-B31C-A5A3C9EAEC6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446379"/>
          </a:xfrm>
        </p:spPr>
        <p:txBody>
          <a:bodyPr/>
          <a:lstStyle/>
          <a:p>
            <a:r>
              <a:rPr lang="tr-TR" dirty="0" smtClean="0"/>
              <a:t>Wireless Communications</a:t>
            </a:r>
            <a:endParaRPr lang="en-US" dirty="0"/>
          </a:p>
        </p:txBody>
      </p:sp>
      <p:sp>
        <p:nvSpPr>
          <p:cNvPr id="3" name="Subtitle 2"/>
          <p:cNvSpPr>
            <a:spLocks noGrp="1"/>
          </p:cNvSpPr>
          <p:nvPr>
            <p:ph type="subTitle" idx="1"/>
          </p:nvPr>
        </p:nvSpPr>
        <p:spPr>
          <a:xfrm>
            <a:off x="0" y="2446379"/>
            <a:ext cx="9144000" cy="2697121"/>
          </a:xfrm>
        </p:spPr>
        <p:txBody>
          <a:bodyPr/>
          <a:lstStyle/>
          <a:p>
            <a:endParaRPr lang="tr-TR" dirty="0" smtClean="0">
              <a:solidFill>
                <a:schemeClr val="tx1"/>
              </a:solidFill>
            </a:endParaRPr>
          </a:p>
          <a:p>
            <a:r>
              <a:rPr lang="tr-TR" dirty="0" err="1" smtClean="0">
                <a:solidFill>
                  <a:schemeClr val="tx1"/>
                </a:solidFill>
              </a:rPr>
              <a:t>Exercises</a:t>
            </a:r>
            <a:r>
              <a:rPr lang="tr-TR" dirty="0" smtClean="0">
                <a:solidFill>
                  <a:schemeClr val="tx1"/>
                </a:solidFill>
              </a:rPr>
              <a:t>, </a:t>
            </a:r>
            <a:r>
              <a:rPr lang="tr-TR" dirty="0" err="1" smtClean="0">
                <a:solidFill>
                  <a:schemeClr val="tx1"/>
                </a:solidFill>
              </a:rPr>
              <a:t>Examples</a:t>
            </a:r>
            <a:r>
              <a:rPr lang="tr-TR" dirty="0" smtClean="0">
                <a:solidFill>
                  <a:schemeClr val="tx1"/>
                </a:solidFill>
              </a:rPr>
              <a:t>, </a:t>
            </a:r>
            <a:r>
              <a:rPr lang="tr-TR" dirty="0" err="1" smtClean="0">
                <a:solidFill>
                  <a:schemeClr val="tx1"/>
                </a:solidFill>
              </a:rPr>
              <a:t>Problems</a:t>
            </a:r>
            <a:endParaRPr lang="tr-TR" dirty="0" smtClean="0">
              <a:solidFill>
                <a:schemeClr val="tx1"/>
              </a:solidFill>
            </a:endParaRPr>
          </a:p>
          <a:p>
            <a:r>
              <a:rPr lang="tr-TR" sz="2000" dirty="0" smtClean="0">
                <a:solidFill>
                  <a:schemeClr val="tx1"/>
                </a:solidFill>
              </a:rPr>
              <a:t>Spring 2012-13</a:t>
            </a:r>
            <a:endParaRPr lang="en-US" sz="2000" dirty="0">
              <a:solidFill>
                <a:schemeClr val="tx1"/>
              </a:solidFill>
            </a:endParaRPr>
          </a:p>
        </p:txBody>
      </p:sp>
      <p:cxnSp>
        <p:nvCxnSpPr>
          <p:cNvPr id="4" name="Straight Connector 3"/>
          <p:cNvCxnSpPr/>
          <p:nvPr/>
        </p:nvCxnSpPr>
        <p:spPr>
          <a:xfrm>
            <a:off x="0" y="2446379"/>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15878" cy="681539"/>
          </a:xfrm>
        </p:spPr>
        <p:txBody>
          <a:bodyPr>
            <a:normAutofit fontScale="90000"/>
          </a:bodyPr>
          <a:lstStyle/>
          <a:p>
            <a:r>
              <a:rPr lang="tr-TR" dirty="0" smtClean="0"/>
              <a:t>Solution 3.5</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22" y="1221600"/>
            <a:ext cx="9087756" cy="27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p:nvPr/>
        </p:nvSpPr>
        <p:spPr>
          <a:xfrm>
            <a:off x="-1" y="1"/>
            <a:ext cx="9144001" cy="681539"/>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Solution 3.5</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681540"/>
            <a:ext cx="9144001" cy="444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p:nvPr/>
        </p:nvSpPr>
        <p:spPr>
          <a:xfrm>
            <a:off x="-1" y="18841"/>
            <a:ext cx="9127951" cy="662699"/>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Solution 3.5</a:t>
            </a:r>
            <a:endParaRPr 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681541"/>
            <a:ext cx="9127951" cy="4458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tr-TR" dirty="0" err="1" smtClean="0"/>
              <a:t>Example</a:t>
            </a:r>
            <a:r>
              <a:rPr lang="tr-TR" dirty="0" smtClean="0"/>
              <a:t> 3.6</a:t>
            </a:r>
            <a:endParaRPr lang="en-US" dirty="0"/>
          </a:p>
        </p:txBody>
      </p:sp>
      <p:sp>
        <p:nvSpPr>
          <p:cNvPr id="3" name="Content Placeholder 2"/>
          <p:cNvSpPr>
            <a:spLocks noGrp="1"/>
          </p:cNvSpPr>
          <p:nvPr>
            <p:ph idx="1"/>
          </p:nvPr>
        </p:nvSpPr>
        <p:spPr>
          <a:xfrm>
            <a:off x="0" y="681540"/>
            <a:ext cx="9144000" cy="4461960"/>
          </a:xfrm>
        </p:spPr>
        <p:txBody>
          <a:bodyPr>
            <a:noAutofit/>
          </a:bodyPr>
          <a:lstStyle/>
          <a:p>
            <a:pPr marL="0" indent="0" algn="just">
              <a:spcBef>
                <a:spcPts val="300"/>
              </a:spcBef>
              <a:buNone/>
            </a:pPr>
            <a:r>
              <a:rPr lang="en-US" sz="2300" dirty="0">
                <a:latin typeface="Bookman Old Style" pitchFamily="18" charset="0"/>
              </a:rPr>
              <a:t>A certain city has an area of 1,300 square miles and is covered by a </a:t>
            </a:r>
            <a:r>
              <a:rPr lang="en-US" sz="2300" dirty="0" smtClean="0">
                <a:latin typeface="Bookman Old Style" pitchFamily="18" charset="0"/>
              </a:rPr>
              <a:t>cellular</a:t>
            </a:r>
            <a:r>
              <a:rPr lang="tr-TR" sz="2300" dirty="0" smtClean="0">
                <a:latin typeface="Bookman Old Style" pitchFamily="18" charset="0"/>
              </a:rPr>
              <a:t> </a:t>
            </a:r>
            <a:r>
              <a:rPr lang="en-US" sz="2300" dirty="0" smtClean="0">
                <a:latin typeface="Bookman Old Style" pitchFamily="18" charset="0"/>
              </a:rPr>
              <a:t>system </a:t>
            </a:r>
            <a:r>
              <a:rPr lang="en-US" sz="2300" dirty="0">
                <a:latin typeface="Bookman Old Style" pitchFamily="18" charset="0"/>
              </a:rPr>
              <a:t>using a 7-cell reuse pattern. Each cell has a radius of 4 miles and </a:t>
            </a:r>
            <a:r>
              <a:rPr lang="en-US" sz="2300" dirty="0" smtClean="0">
                <a:latin typeface="Bookman Old Style" pitchFamily="18" charset="0"/>
              </a:rPr>
              <a:t>the</a:t>
            </a:r>
            <a:r>
              <a:rPr lang="tr-TR" sz="2300" dirty="0" smtClean="0">
                <a:latin typeface="Bookman Old Style" pitchFamily="18" charset="0"/>
              </a:rPr>
              <a:t> </a:t>
            </a:r>
            <a:r>
              <a:rPr lang="en-US" sz="2300" dirty="0" smtClean="0">
                <a:latin typeface="Bookman Old Style" pitchFamily="18" charset="0"/>
              </a:rPr>
              <a:t>city </a:t>
            </a:r>
            <a:r>
              <a:rPr lang="en-US" sz="2300" dirty="0">
                <a:latin typeface="Bookman Old Style" pitchFamily="18" charset="0"/>
              </a:rPr>
              <a:t>is allocated 40 MHz of spectrum with a full duplex </a:t>
            </a:r>
            <a:r>
              <a:rPr lang="en-US" sz="2300" dirty="0" err="1" smtClean="0">
                <a:latin typeface="Bookman Old Style" pitchFamily="18" charset="0"/>
              </a:rPr>
              <a:t>channe</a:t>
            </a:r>
            <a:r>
              <a:rPr lang="tr-TR" sz="2300" dirty="0" smtClean="0">
                <a:latin typeface="Bookman Old Style" pitchFamily="18" charset="0"/>
              </a:rPr>
              <a:t>l</a:t>
            </a:r>
            <a:r>
              <a:rPr lang="en-US" sz="2300" dirty="0" smtClean="0">
                <a:latin typeface="Bookman Old Style" pitchFamily="18" charset="0"/>
              </a:rPr>
              <a:t> </a:t>
            </a:r>
            <a:r>
              <a:rPr lang="en-US" sz="2300" dirty="0">
                <a:latin typeface="Bookman Old Style" pitchFamily="18" charset="0"/>
              </a:rPr>
              <a:t>bandwidth </a:t>
            </a:r>
            <a:r>
              <a:rPr lang="en-US" sz="2300" dirty="0" smtClean="0">
                <a:latin typeface="Bookman Old Style" pitchFamily="18" charset="0"/>
              </a:rPr>
              <a:t>of</a:t>
            </a:r>
            <a:r>
              <a:rPr lang="tr-TR" sz="2300" dirty="0" smtClean="0">
                <a:latin typeface="Bookman Old Style" pitchFamily="18" charset="0"/>
              </a:rPr>
              <a:t> </a:t>
            </a:r>
            <a:r>
              <a:rPr lang="en-US" sz="2300" dirty="0" smtClean="0">
                <a:latin typeface="Bookman Old Style" pitchFamily="18" charset="0"/>
              </a:rPr>
              <a:t>60 </a:t>
            </a:r>
            <a:r>
              <a:rPr lang="en-US" sz="2300" dirty="0">
                <a:latin typeface="Bookman Old Style" pitchFamily="18" charset="0"/>
              </a:rPr>
              <a:t>kHz. Assume a GOS of 2% for an </a:t>
            </a:r>
            <a:r>
              <a:rPr lang="en-US" sz="2300" dirty="0" err="1">
                <a:latin typeface="Bookman Old Style" pitchFamily="18" charset="0"/>
              </a:rPr>
              <a:t>Erlang</a:t>
            </a:r>
            <a:r>
              <a:rPr lang="en-US" sz="2300" dirty="0">
                <a:latin typeface="Bookman Old Style" pitchFamily="18" charset="0"/>
              </a:rPr>
              <a:t> B system is specified. If the </a:t>
            </a:r>
            <a:r>
              <a:rPr lang="en-US" sz="2300" dirty="0" smtClean="0">
                <a:latin typeface="Bookman Old Style" pitchFamily="18" charset="0"/>
              </a:rPr>
              <a:t>offered</a:t>
            </a:r>
            <a:r>
              <a:rPr lang="tr-TR" sz="2300" dirty="0" smtClean="0">
                <a:latin typeface="Bookman Old Style" pitchFamily="18" charset="0"/>
              </a:rPr>
              <a:t> </a:t>
            </a:r>
            <a:r>
              <a:rPr lang="en-US" sz="2300" dirty="0" smtClean="0">
                <a:latin typeface="Bookman Old Style" pitchFamily="18" charset="0"/>
              </a:rPr>
              <a:t>traffic </a:t>
            </a:r>
            <a:r>
              <a:rPr lang="en-US" sz="2300" dirty="0">
                <a:latin typeface="Bookman Old Style" pitchFamily="18" charset="0"/>
              </a:rPr>
              <a:t>per user is 0.03 </a:t>
            </a:r>
            <a:r>
              <a:rPr lang="en-US" sz="2300" dirty="0" err="1">
                <a:latin typeface="Bookman Old Style" pitchFamily="18" charset="0"/>
              </a:rPr>
              <a:t>Erlangs</a:t>
            </a:r>
            <a:r>
              <a:rPr lang="en-US" sz="2300" dirty="0">
                <a:latin typeface="Bookman Old Style" pitchFamily="18" charset="0"/>
              </a:rPr>
              <a:t>, compute </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 </a:t>
            </a:r>
            <a:r>
              <a:rPr lang="en-US" sz="2300" dirty="0">
                <a:latin typeface="Bookman Old Style" pitchFamily="18" charset="0"/>
              </a:rPr>
              <a:t>number of cells in the </a:t>
            </a:r>
            <a:r>
              <a:rPr lang="en-US" sz="2300" dirty="0" smtClean="0">
                <a:latin typeface="Bookman Old Style" pitchFamily="18" charset="0"/>
              </a:rPr>
              <a:t>service</a:t>
            </a:r>
            <a:r>
              <a:rPr lang="tr-TR" sz="2300" dirty="0" smtClean="0">
                <a:latin typeface="Bookman Old Style" pitchFamily="18" charset="0"/>
              </a:rPr>
              <a:t> </a:t>
            </a:r>
            <a:r>
              <a:rPr lang="en-US" sz="2300" dirty="0" smtClean="0">
                <a:latin typeface="Bookman Old Style" pitchFamily="18" charset="0"/>
              </a:rPr>
              <a:t>area</a:t>
            </a:r>
            <a:r>
              <a:rPr lang="en-US" sz="2300" dirty="0">
                <a:latin typeface="Bookman Old Style" pitchFamily="18" charset="0"/>
              </a:rPr>
              <a:t>, </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 </a:t>
            </a:r>
            <a:r>
              <a:rPr lang="en-US" sz="2300" dirty="0">
                <a:latin typeface="Bookman Old Style" pitchFamily="18" charset="0"/>
              </a:rPr>
              <a:t>number of channels per cell, </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traffic </a:t>
            </a:r>
            <a:r>
              <a:rPr lang="en-US" sz="2300" dirty="0">
                <a:latin typeface="Bookman Old Style" pitchFamily="18" charset="0"/>
              </a:rPr>
              <a:t>intensity of each cell, </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a:t>
            </a:r>
            <a:r>
              <a:rPr lang="tr-TR" sz="2300" dirty="0" smtClean="0">
                <a:latin typeface="Bookman Old Style" pitchFamily="18" charset="0"/>
              </a:rPr>
              <a:t> </a:t>
            </a:r>
            <a:r>
              <a:rPr lang="en-US" sz="2300" dirty="0" smtClean="0">
                <a:latin typeface="Bookman Old Style" pitchFamily="18" charset="0"/>
              </a:rPr>
              <a:t>maximum </a:t>
            </a:r>
            <a:r>
              <a:rPr lang="en-US" sz="2300" dirty="0">
                <a:latin typeface="Bookman Old Style" pitchFamily="18" charset="0"/>
              </a:rPr>
              <a:t>carried traffic; </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 </a:t>
            </a:r>
            <a:r>
              <a:rPr lang="en-US" sz="2300" dirty="0">
                <a:latin typeface="Bookman Old Style" pitchFamily="18" charset="0"/>
              </a:rPr>
              <a:t>total number of users that can be served </a:t>
            </a:r>
            <a:r>
              <a:rPr lang="en-US" sz="2300" dirty="0" smtClean="0">
                <a:latin typeface="Bookman Old Style" pitchFamily="18" charset="0"/>
              </a:rPr>
              <a:t>for</a:t>
            </a:r>
            <a:r>
              <a:rPr lang="tr-TR" sz="2300" dirty="0" smtClean="0">
                <a:latin typeface="Bookman Old Style" pitchFamily="18" charset="0"/>
              </a:rPr>
              <a:t> </a:t>
            </a:r>
            <a:r>
              <a:rPr lang="en-US" sz="2300" dirty="0" smtClean="0">
                <a:latin typeface="Bookman Old Style" pitchFamily="18" charset="0"/>
              </a:rPr>
              <a:t>2</a:t>
            </a:r>
            <a:r>
              <a:rPr lang="en-US" sz="2300" dirty="0">
                <a:latin typeface="Bookman Old Style" pitchFamily="18" charset="0"/>
              </a:rPr>
              <a:t>% </a:t>
            </a:r>
            <a:r>
              <a:rPr lang="en-US" sz="2300" dirty="0" smtClean="0">
                <a:latin typeface="Bookman Old Style" pitchFamily="18" charset="0"/>
              </a:rPr>
              <a:t>GOS,</a:t>
            </a:r>
            <a:endParaRPr lang="tr-TR" sz="2300" dirty="0" smtClean="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 </a:t>
            </a:r>
            <a:r>
              <a:rPr lang="en-US" sz="2300" dirty="0">
                <a:latin typeface="Bookman Old Style" pitchFamily="18" charset="0"/>
              </a:rPr>
              <a:t>number of mobiles per channel, and </a:t>
            </a:r>
            <a:endParaRPr lang="tr-TR" sz="2300" dirty="0">
              <a:latin typeface="Bookman Old Style" pitchFamily="18" charset="0"/>
            </a:endParaRPr>
          </a:p>
          <a:p>
            <a:pPr marL="457200" indent="-457200" algn="just">
              <a:spcBef>
                <a:spcPts val="300"/>
              </a:spcBef>
              <a:buAutoNum type="alphaLcParenR"/>
            </a:pPr>
            <a:r>
              <a:rPr lang="en-US" sz="2300" dirty="0" smtClean="0">
                <a:latin typeface="Bookman Old Style" pitchFamily="18" charset="0"/>
              </a:rPr>
              <a:t>the </a:t>
            </a:r>
            <a:r>
              <a:rPr lang="en-US" sz="2300" dirty="0">
                <a:latin typeface="Bookman Old Style" pitchFamily="18" charset="0"/>
              </a:rPr>
              <a:t>theoretical </a:t>
            </a:r>
            <a:r>
              <a:rPr lang="en-US" sz="2300" dirty="0" smtClean="0">
                <a:latin typeface="Bookman Old Style" pitchFamily="18" charset="0"/>
              </a:rPr>
              <a:t>maximum</a:t>
            </a:r>
            <a:r>
              <a:rPr lang="tr-TR" sz="2300" dirty="0" smtClean="0">
                <a:latin typeface="Bookman Old Style" pitchFamily="18" charset="0"/>
              </a:rPr>
              <a:t> </a:t>
            </a:r>
            <a:r>
              <a:rPr lang="en-US" sz="2300" dirty="0" smtClean="0">
                <a:latin typeface="Bookman Old Style" pitchFamily="18" charset="0"/>
              </a:rPr>
              <a:t>number </a:t>
            </a:r>
            <a:r>
              <a:rPr lang="en-US" sz="2300" dirty="0">
                <a:latin typeface="Bookman Old Style" pitchFamily="18" charset="0"/>
              </a:rPr>
              <a:t>of users that could be served at one time by the system</a:t>
            </a:r>
            <a:r>
              <a:rPr lang="en-US" sz="2300" dirty="0" smtClean="0">
                <a:latin typeface="Bookman Old Style" pitchFamily="18" charset="0"/>
              </a:rPr>
              <a:t>.</a:t>
            </a:r>
            <a:endParaRPr lang="en-US" sz="2300" dirty="0">
              <a:latin typeface="Bookman Old Style" pitchFamily="18" charset="0"/>
            </a:endParaRPr>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tr-TR" dirty="0" smtClean="0"/>
              <a:t>Solution 3.6</a:t>
            </a:r>
            <a:endParaRPr lang="en-US" dirty="0"/>
          </a:p>
        </p:txBody>
      </p:sp>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35546"/>
            <a:ext cx="9068084" cy="439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5400000">
            <a:off x="2013572" y="-2005903"/>
            <a:ext cx="5143502" cy="9155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tr-TR" dirty="0" smtClean="0"/>
              <a:t>Solution 3.6</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21600"/>
            <a:ext cx="9144000" cy="140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tr-TR" dirty="0" err="1" smtClean="0"/>
              <a:t>Example</a:t>
            </a:r>
            <a:r>
              <a:rPr lang="tr-TR" dirty="0" smtClean="0"/>
              <a:t> 3.7</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329612"/>
            <a:ext cx="9144000" cy="211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81539"/>
          </a:xfrm>
        </p:spPr>
        <p:txBody>
          <a:bodyPr>
            <a:normAutofit fontScale="90000"/>
          </a:bodyPr>
          <a:lstStyle/>
          <a:p>
            <a:r>
              <a:rPr lang="tr-TR" dirty="0" smtClean="0"/>
              <a:t>Solution 3.7</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89552"/>
            <a:ext cx="9144000" cy="4353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a:bodyPr>
          <a:lstStyle/>
          <a:p>
            <a:r>
              <a:rPr lang="tr-TR" sz="3600" dirty="0" err="1" smtClean="0">
                <a:latin typeface="Bookman Old Style" pitchFamily="18" charset="0"/>
              </a:rPr>
              <a:t>Question</a:t>
            </a:r>
            <a:r>
              <a:rPr lang="tr-TR" sz="3600" dirty="0" smtClean="0">
                <a:latin typeface="Bookman Old Style" pitchFamily="18" charset="0"/>
              </a:rPr>
              <a:t>: </a:t>
            </a:r>
            <a:r>
              <a:rPr lang="tr-TR" sz="3600" dirty="0" err="1" smtClean="0">
                <a:latin typeface="Bookman Old Style" pitchFamily="18" charset="0"/>
              </a:rPr>
              <a:t>Similar</a:t>
            </a:r>
            <a:r>
              <a:rPr lang="tr-TR" sz="3600" dirty="0" smtClean="0">
                <a:latin typeface="Bookman Old Style" pitchFamily="18" charset="0"/>
              </a:rPr>
              <a:t> </a:t>
            </a:r>
            <a:r>
              <a:rPr lang="tr-TR" sz="3600" dirty="0" err="1" smtClean="0">
                <a:latin typeface="Bookman Old Style" pitchFamily="18" charset="0"/>
              </a:rPr>
              <a:t>to</a:t>
            </a:r>
            <a:r>
              <a:rPr lang="tr-TR" sz="3600" dirty="0" smtClean="0">
                <a:latin typeface="Bookman Old Style" pitchFamily="18" charset="0"/>
              </a:rPr>
              <a:t> </a:t>
            </a:r>
            <a:r>
              <a:rPr lang="tr-TR" sz="3600" dirty="0" err="1" smtClean="0">
                <a:latin typeface="Bookman Old Style" pitchFamily="18" charset="0"/>
              </a:rPr>
              <a:t>Example</a:t>
            </a:r>
            <a:r>
              <a:rPr lang="tr-TR" sz="3600" dirty="0" smtClean="0">
                <a:latin typeface="Bookman Old Style" pitchFamily="18" charset="0"/>
              </a:rPr>
              <a:t> 3.7</a:t>
            </a:r>
            <a:endParaRPr lang="en-US" sz="3600" dirty="0">
              <a:latin typeface="Bookman Old Style" pitchFamily="18" charset="0"/>
            </a:endParaRPr>
          </a:p>
        </p:txBody>
      </p:sp>
      <p:sp>
        <p:nvSpPr>
          <p:cNvPr id="3" name="Content Placeholder 2"/>
          <p:cNvSpPr>
            <a:spLocks noGrp="1"/>
          </p:cNvSpPr>
          <p:nvPr>
            <p:ph idx="1"/>
          </p:nvPr>
        </p:nvSpPr>
        <p:spPr>
          <a:xfrm>
            <a:off x="0" y="843558"/>
            <a:ext cx="9144000" cy="4299942"/>
          </a:xfrm>
        </p:spPr>
        <p:txBody>
          <a:bodyPr/>
          <a:lstStyle/>
          <a:p>
            <a:pPr marL="0" indent="0" algn="just">
              <a:buNone/>
            </a:pPr>
            <a:r>
              <a:rPr lang="en-US" dirty="0" smtClean="0">
                <a:latin typeface="Bookman Old Style" pitchFamily="18" charset="0"/>
              </a:rPr>
              <a:t>In </a:t>
            </a:r>
            <a:r>
              <a:rPr lang="en-US" dirty="0">
                <a:latin typeface="Bookman Old Style" pitchFamily="18" charset="0"/>
              </a:rPr>
              <a:t>a 7 cell/cluster system with a 2 km hexagonal cell radius, 70 channels are to be used. The traffic per user is aimed to be 0.05 </a:t>
            </a:r>
            <a:r>
              <a:rPr lang="en-US" dirty="0" err="1">
                <a:latin typeface="Bookman Old Style" pitchFamily="18" charset="0"/>
              </a:rPr>
              <a:t>Erlangs</a:t>
            </a:r>
            <a:r>
              <a:rPr lang="en-US" dirty="0">
                <a:latin typeface="Bookman Old Style" pitchFamily="18" charset="0"/>
              </a:rPr>
              <a:t> and the call per hour rate should be 1. For a 10% probability of calls being delayed in an </a:t>
            </a:r>
            <a:r>
              <a:rPr lang="en-US" dirty="0" err="1">
                <a:latin typeface="Bookman Old Style" pitchFamily="18" charset="0"/>
              </a:rPr>
              <a:t>Erlang</a:t>
            </a:r>
            <a:r>
              <a:rPr lang="en-US" dirty="0">
                <a:latin typeface="Bookman Old Style" pitchFamily="18" charset="0"/>
              </a:rPr>
              <a:t> C system, how many users can this system support in every square kilometer? </a:t>
            </a:r>
            <a:endParaRPr lang="tr-TR" dirty="0">
              <a:latin typeface="Bookman Old Style" pitchFamily="18" charset="0"/>
            </a:endParaRPr>
          </a:p>
          <a:p>
            <a:pPr marL="0" indent="0" algn="just">
              <a:buNone/>
            </a:pPr>
            <a:endParaRPr lang="en-US" dirty="0">
              <a:latin typeface="Bookman Old Style" pitchFamily="18" charset="0"/>
            </a:endParaRPr>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en-US" dirty="0" smtClean="0"/>
              <a:t>Example </a:t>
            </a:r>
            <a:r>
              <a:rPr lang="tr-TR" dirty="0" smtClean="0"/>
              <a:t>3</a:t>
            </a:r>
            <a:r>
              <a:rPr lang="en-US" dirty="0" smtClean="0"/>
              <a:t>.2</a:t>
            </a:r>
            <a:endParaRPr lang="en-US" dirty="0"/>
          </a:p>
        </p:txBody>
      </p:sp>
      <p:sp>
        <p:nvSpPr>
          <p:cNvPr id="3" name="Content Placeholder 2"/>
          <p:cNvSpPr>
            <a:spLocks noGrp="1"/>
          </p:cNvSpPr>
          <p:nvPr>
            <p:ph idx="1"/>
          </p:nvPr>
        </p:nvSpPr>
        <p:spPr>
          <a:xfrm>
            <a:off x="0" y="789552"/>
            <a:ext cx="9144000" cy="4353948"/>
          </a:xfrm>
        </p:spPr>
        <p:txBody>
          <a:bodyPr>
            <a:normAutofit fontScale="85000" lnSpcReduction="10000"/>
          </a:bodyPr>
          <a:lstStyle/>
          <a:p>
            <a:pPr marL="0" indent="0">
              <a:buNone/>
            </a:pPr>
            <a:r>
              <a:rPr lang="en-US" dirty="0" smtClean="0">
                <a:latin typeface="Bookman Old Style" pitchFamily="18" charset="0"/>
              </a:rPr>
              <a:t>If </a:t>
            </a:r>
            <a:r>
              <a:rPr lang="en-US" dirty="0">
                <a:latin typeface="Bookman Old Style" pitchFamily="18" charset="0"/>
              </a:rPr>
              <a:t>a signal to interference ratio of 15 dB is required for satisfactory </a:t>
            </a:r>
            <a:r>
              <a:rPr lang="en-US" dirty="0" smtClean="0">
                <a:latin typeface="Bookman Old Style" pitchFamily="18" charset="0"/>
              </a:rPr>
              <a:t>forward</a:t>
            </a:r>
            <a:r>
              <a:rPr lang="tr-TR" dirty="0" smtClean="0">
                <a:latin typeface="Bookman Old Style" pitchFamily="18" charset="0"/>
              </a:rPr>
              <a:t> </a:t>
            </a:r>
            <a:r>
              <a:rPr lang="en-US" dirty="0" smtClean="0">
                <a:latin typeface="Bookman Old Style" pitchFamily="18" charset="0"/>
              </a:rPr>
              <a:t>channel </a:t>
            </a:r>
            <a:r>
              <a:rPr lang="en-US" dirty="0">
                <a:latin typeface="Bookman Old Style" pitchFamily="18" charset="0"/>
              </a:rPr>
              <a:t>performance of a cellular system, what is the frequency reuse </a:t>
            </a:r>
            <a:r>
              <a:rPr lang="en-US" dirty="0" smtClean="0">
                <a:latin typeface="Bookman Old Style" pitchFamily="18" charset="0"/>
              </a:rPr>
              <a:t>factor</a:t>
            </a:r>
            <a:r>
              <a:rPr lang="tr-TR" dirty="0" smtClean="0">
                <a:latin typeface="Bookman Old Style" pitchFamily="18" charset="0"/>
              </a:rPr>
              <a:t> </a:t>
            </a:r>
            <a:r>
              <a:rPr lang="en-US" dirty="0" smtClean="0">
                <a:latin typeface="Bookman Old Style" pitchFamily="18" charset="0"/>
              </a:rPr>
              <a:t>and </a:t>
            </a:r>
            <a:r>
              <a:rPr lang="en-US" dirty="0">
                <a:latin typeface="Bookman Old Style" pitchFamily="18" charset="0"/>
              </a:rPr>
              <a:t>cluster size that should be used for maximum capacity if the path </a:t>
            </a:r>
            <a:r>
              <a:rPr lang="en-US" dirty="0" smtClean="0">
                <a:latin typeface="Bookman Old Style" pitchFamily="18" charset="0"/>
              </a:rPr>
              <a:t>loss</a:t>
            </a:r>
            <a:r>
              <a:rPr lang="tr-TR" dirty="0" smtClean="0">
                <a:latin typeface="Bookman Old Style" pitchFamily="18" charset="0"/>
              </a:rPr>
              <a:t> </a:t>
            </a:r>
            <a:r>
              <a:rPr lang="en-US" dirty="0" smtClean="0">
                <a:latin typeface="Bookman Old Style" pitchFamily="18" charset="0"/>
              </a:rPr>
              <a:t>exponent </a:t>
            </a:r>
            <a:r>
              <a:rPr lang="en-US" dirty="0">
                <a:latin typeface="Bookman Old Style" pitchFamily="18" charset="0"/>
              </a:rPr>
              <a:t>is </a:t>
            </a:r>
            <a:endParaRPr lang="tr-TR" dirty="0" smtClean="0">
              <a:latin typeface="Bookman Old Style" pitchFamily="18" charset="0"/>
            </a:endParaRPr>
          </a:p>
          <a:p>
            <a:pPr marL="514350" indent="-514350">
              <a:buAutoNum type="alphaLcParenBoth"/>
            </a:pPr>
            <a:r>
              <a:rPr lang="tr-TR" i="1" dirty="0" smtClean="0">
                <a:latin typeface="Bookman Old Style" pitchFamily="18" charset="0"/>
              </a:rPr>
              <a:t>n</a:t>
            </a:r>
            <a:r>
              <a:rPr lang="en-US" dirty="0" smtClean="0">
                <a:latin typeface="Bookman Old Style" pitchFamily="18" charset="0"/>
              </a:rPr>
              <a:t> </a:t>
            </a:r>
            <a:r>
              <a:rPr lang="en-US" dirty="0">
                <a:latin typeface="Bookman Old Style" pitchFamily="18" charset="0"/>
              </a:rPr>
              <a:t>= 4 , </a:t>
            </a:r>
            <a:endParaRPr lang="tr-TR" dirty="0" smtClean="0">
              <a:latin typeface="Bookman Old Style" pitchFamily="18" charset="0"/>
            </a:endParaRPr>
          </a:p>
          <a:p>
            <a:pPr marL="514350" indent="-514350">
              <a:buAutoNum type="alphaLcParenBoth"/>
            </a:pPr>
            <a:r>
              <a:rPr lang="tr-TR" i="1" dirty="0" smtClean="0">
                <a:latin typeface="Bookman Old Style" pitchFamily="18" charset="0"/>
              </a:rPr>
              <a:t>n </a:t>
            </a:r>
            <a:r>
              <a:rPr lang="en-US" dirty="0" smtClean="0">
                <a:latin typeface="Bookman Old Style" pitchFamily="18" charset="0"/>
              </a:rPr>
              <a:t>= </a:t>
            </a:r>
            <a:r>
              <a:rPr lang="en-US" dirty="0">
                <a:latin typeface="Bookman Old Style" pitchFamily="18" charset="0"/>
              </a:rPr>
              <a:t>3? </a:t>
            </a:r>
            <a:endParaRPr lang="tr-TR" dirty="0" smtClean="0">
              <a:latin typeface="Bookman Old Style" pitchFamily="18" charset="0"/>
            </a:endParaRPr>
          </a:p>
          <a:p>
            <a:pPr marL="0" indent="0">
              <a:buNone/>
            </a:pPr>
            <a:r>
              <a:rPr lang="en-US" dirty="0" smtClean="0">
                <a:latin typeface="Bookman Old Style" pitchFamily="18" charset="0"/>
              </a:rPr>
              <a:t>Assume </a:t>
            </a:r>
            <a:r>
              <a:rPr lang="en-US" dirty="0">
                <a:latin typeface="Bookman Old Style" pitchFamily="18" charset="0"/>
              </a:rPr>
              <a:t>that there are 6 co-channels cells </a:t>
            </a:r>
            <a:r>
              <a:rPr lang="en-US" dirty="0" smtClean="0">
                <a:latin typeface="Bookman Old Style" pitchFamily="18" charset="0"/>
              </a:rPr>
              <a:t>in</a:t>
            </a:r>
            <a:r>
              <a:rPr lang="tr-TR" dirty="0" smtClean="0">
                <a:latin typeface="Bookman Old Style" pitchFamily="18" charset="0"/>
              </a:rPr>
              <a:t> </a:t>
            </a:r>
            <a:r>
              <a:rPr lang="en-US" dirty="0" smtClean="0">
                <a:latin typeface="Bookman Old Style" pitchFamily="18" charset="0"/>
              </a:rPr>
              <a:t>the </a:t>
            </a:r>
            <a:r>
              <a:rPr lang="en-US" dirty="0">
                <a:latin typeface="Bookman Old Style" pitchFamily="18" charset="0"/>
              </a:rPr>
              <a:t>first tier, and all of them are at the same distance from the mobile. </a:t>
            </a:r>
            <a:r>
              <a:rPr lang="en-US" dirty="0" smtClean="0">
                <a:latin typeface="Bookman Old Style" pitchFamily="18" charset="0"/>
              </a:rPr>
              <a:t>Use</a:t>
            </a:r>
            <a:r>
              <a:rPr lang="tr-TR" dirty="0" smtClean="0">
                <a:latin typeface="Bookman Old Style" pitchFamily="18" charset="0"/>
              </a:rPr>
              <a:t> </a:t>
            </a:r>
            <a:r>
              <a:rPr lang="en-US" dirty="0" smtClean="0">
                <a:latin typeface="Bookman Old Style" pitchFamily="18" charset="0"/>
              </a:rPr>
              <a:t>suitable </a:t>
            </a:r>
            <a:r>
              <a:rPr lang="en-US" dirty="0">
                <a:latin typeface="Bookman Old Style" pitchFamily="18" charset="0"/>
              </a:rPr>
              <a:t>approximations.</a:t>
            </a:r>
            <a:endParaRPr lang="en-US" dirty="0">
              <a:latin typeface="Bookman Old Style" pitchFamily="18" charset="0"/>
            </a:endParaRPr>
          </a:p>
        </p:txBody>
      </p:sp>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Autofit/>
          </a:bodyPr>
          <a:lstStyle/>
          <a:p>
            <a:r>
              <a:rPr lang="tr-TR" sz="3200" dirty="0" err="1" smtClean="0">
                <a:latin typeface="Bookman Old Style" pitchFamily="18" charset="0"/>
              </a:rPr>
              <a:t>Answer</a:t>
            </a:r>
            <a:r>
              <a:rPr lang="tr-TR" sz="3200" dirty="0" smtClean="0">
                <a:latin typeface="Bookman Old Style" pitchFamily="18" charset="0"/>
              </a:rPr>
              <a:t>: </a:t>
            </a:r>
            <a:r>
              <a:rPr lang="tr-TR" sz="3200" dirty="0" err="1" smtClean="0">
                <a:latin typeface="Bookman Old Style" pitchFamily="18" charset="0"/>
              </a:rPr>
              <a:t>Similar</a:t>
            </a:r>
            <a:r>
              <a:rPr lang="tr-TR" sz="3200" dirty="0" smtClean="0">
                <a:latin typeface="Bookman Old Style" pitchFamily="18" charset="0"/>
              </a:rPr>
              <a:t> </a:t>
            </a:r>
            <a:r>
              <a:rPr lang="tr-TR" sz="3200" dirty="0" err="1">
                <a:latin typeface="Bookman Old Style" pitchFamily="18" charset="0"/>
              </a:rPr>
              <a:t>to</a:t>
            </a:r>
            <a:r>
              <a:rPr lang="tr-TR" sz="3200" dirty="0">
                <a:latin typeface="Bookman Old Style" pitchFamily="18" charset="0"/>
              </a:rPr>
              <a:t> </a:t>
            </a:r>
            <a:r>
              <a:rPr lang="tr-TR" sz="3200" dirty="0" err="1">
                <a:latin typeface="Bookman Old Style" pitchFamily="18" charset="0"/>
              </a:rPr>
              <a:t>Example</a:t>
            </a:r>
            <a:r>
              <a:rPr lang="tr-TR" sz="3200" dirty="0">
                <a:latin typeface="Bookman Old Style" pitchFamily="18" charset="0"/>
              </a:rPr>
              <a:t> </a:t>
            </a:r>
            <a:r>
              <a:rPr lang="tr-TR" sz="3200" dirty="0" smtClean="0">
                <a:latin typeface="Bookman Old Style" pitchFamily="18" charset="0"/>
              </a:rPr>
              <a:t>3.7, pp.85</a:t>
            </a:r>
            <a:endParaRPr lang="en-US" sz="3200" dirty="0">
              <a:latin typeface="Bookman Old Style"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681540"/>
                <a:ext cx="9144000" cy="4461960"/>
              </a:xfrm>
            </p:spPr>
            <p:txBody>
              <a:bodyPr>
                <a:noAutofit/>
              </a:bodyPr>
              <a:lstStyle/>
              <a:p>
                <a:pPr marL="0" indent="0">
                  <a:buNone/>
                </a:pPr>
                <a:r>
                  <a:rPr lang="en-US" sz="1700" dirty="0" smtClean="0">
                    <a:latin typeface="Bookman Old Style" pitchFamily="18" charset="0"/>
                    <a:cs typeface="Times New Roman" panose="02020603050405020304" pitchFamily="18" charset="0"/>
                  </a:rPr>
                  <a:t>With </a:t>
                </a:r>
                <a:r>
                  <a:rPr lang="en-US" sz="1700" dirty="0">
                    <a:latin typeface="Bookman Old Style" pitchFamily="18" charset="0"/>
                    <a:cs typeface="Times New Roman" panose="02020603050405020304" pitchFamily="18" charset="0"/>
                  </a:rPr>
                  <a:t>a cell radius of 2 km, area covered per hexagonal cell is </a:t>
                </a:r>
                <a:endParaRPr lang="tr-TR" sz="1700" dirty="0" smtClean="0">
                  <a:latin typeface="Bookman Old Style" pitchFamily="18" charset="0"/>
                  <a:cs typeface="Times New Roman" panose="02020603050405020304" pitchFamily="18" charset="0"/>
                </a:endParaRPr>
              </a:p>
              <a:p>
                <a:pPr marL="0" indent="0" algn="ctr">
                  <a:buNone/>
                </a:pPr>
                <a:r>
                  <a:rPr lang="en-US" sz="1700" dirty="0" smtClean="0">
                    <a:latin typeface="Bookman Old Style" pitchFamily="18" charset="0"/>
                    <a:cs typeface="Times New Roman" panose="02020603050405020304" pitchFamily="18" charset="0"/>
                  </a:rPr>
                  <a:t>2.598</a:t>
                </a:r>
                <a:r>
                  <a:rPr lang="en-US" sz="1700" dirty="0">
                    <a:latin typeface="Bookman Old Style" pitchFamily="18" charset="0"/>
                    <a:cs typeface="Times New Roman" panose="02020603050405020304" pitchFamily="18" charset="0"/>
                  </a:rPr>
                  <a:t>*(2)</a:t>
                </a:r>
                <a:r>
                  <a:rPr lang="en-US" sz="1700" baseline="30000" dirty="0">
                    <a:latin typeface="Bookman Old Style" pitchFamily="18" charset="0"/>
                    <a:cs typeface="Times New Roman" panose="02020603050405020304" pitchFamily="18" charset="0"/>
                  </a:rPr>
                  <a:t>2</a:t>
                </a:r>
                <a:r>
                  <a:rPr lang="en-US" sz="1700" dirty="0">
                    <a:latin typeface="Bookman Old Style" pitchFamily="18" charset="0"/>
                    <a:cs typeface="Times New Roman" panose="02020603050405020304" pitchFamily="18" charset="0"/>
                  </a:rPr>
                  <a:t> =10.392 km</a:t>
                </a:r>
                <a:r>
                  <a:rPr lang="en-US" sz="1700" baseline="30000" dirty="0">
                    <a:latin typeface="Bookman Old Style" pitchFamily="18" charset="0"/>
                    <a:cs typeface="Times New Roman" panose="02020603050405020304" pitchFamily="18" charset="0"/>
                  </a:rPr>
                  <a:t>2</a:t>
                </a:r>
                <a:r>
                  <a:rPr lang="en-US" sz="1700" dirty="0">
                    <a:latin typeface="Bookman Old Style" pitchFamily="18" charset="0"/>
                    <a:cs typeface="Times New Roman" panose="02020603050405020304" pitchFamily="18" charset="0"/>
                  </a:rPr>
                  <a:t>. </a:t>
                </a:r>
                <a:r>
                  <a:rPr lang="en-US" sz="1700" i="1" dirty="0">
                    <a:latin typeface="Bookman Old Style" pitchFamily="18" charset="0"/>
                    <a:cs typeface="Times New Roman" panose="02020603050405020304" pitchFamily="18" charset="0"/>
                  </a:rPr>
                  <a:t>See Footnote 1</a:t>
                </a:r>
                <a:r>
                  <a:rPr lang="en-US" sz="1700" dirty="0">
                    <a:latin typeface="Bookman Old Style" pitchFamily="18" charset="0"/>
                    <a:cs typeface="Times New Roman" panose="02020603050405020304" pitchFamily="18" charset="0"/>
                  </a:rPr>
                  <a:t>.</a:t>
                </a:r>
                <a:endParaRPr lang="tr-TR" sz="1700" dirty="0">
                  <a:latin typeface="Bookman Old Style" pitchFamily="18" charset="0"/>
                  <a:cs typeface="Times New Roman" panose="02020603050405020304" pitchFamily="18" charset="0"/>
                </a:endParaRPr>
              </a:p>
              <a:p>
                <a:pPr marL="0" indent="0">
                  <a:buNone/>
                </a:pPr>
                <a:r>
                  <a:rPr lang="en-US" sz="1700" dirty="0" smtClean="0">
                    <a:latin typeface="Bookman Old Style" pitchFamily="18" charset="0"/>
                    <a:cs typeface="Times New Roman" panose="02020603050405020304" pitchFamily="18" charset="0"/>
                  </a:rPr>
                  <a:t>Number </a:t>
                </a:r>
                <a:r>
                  <a:rPr lang="en-US" sz="1700" dirty="0">
                    <a:latin typeface="Bookman Old Style" pitchFamily="18" charset="0"/>
                    <a:cs typeface="Times New Roman" panose="02020603050405020304" pitchFamily="18" charset="0"/>
                  </a:rPr>
                  <a:t>of cells per cluster is = 7 </a:t>
                </a:r>
                <a:r>
                  <a:rPr lang="tr-TR" sz="1700" dirty="0" smtClean="0">
                    <a:latin typeface="Bookman Old Style" pitchFamily="18" charset="0"/>
                    <a:cs typeface="Times New Roman" panose="02020603050405020304" pitchFamily="18" charset="0"/>
                  </a:rPr>
                  <a:t>&amp; </a:t>
                </a:r>
                <a:r>
                  <a:rPr lang="en-US" sz="1700" dirty="0" smtClean="0">
                    <a:latin typeface="Bookman Old Style" pitchFamily="18" charset="0"/>
                    <a:cs typeface="Times New Roman" panose="02020603050405020304" pitchFamily="18" charset="0"/>
                  </a:rPr>
                  <a:t>total </a:t>
                </a:r>
                <a:r>
                  <a:rPr lang="en-US" sz="1700" dirty="0">
                    <a:latin typeface="Bookman Old Style" pitchFamily="18" charset="0"/>
                    <a:cs typeface="Times New Roman" panose="02020603050405020304" pitchFamily="18" charset="0"/>
                  </a:rPr>
                  <a:t>number of channels is 70. Therefore, number of channels per cell is 70/7 = 10 channels/cell. </a:t>
                </a:r>
                <a:endParaRPr lang="tr-TR" sz="1700" dirty="0">
                  <a:latin typeface="Bookman Old Style" pitchFamily="18" charset="0"/>
                  <a:cs typeface="Times New Roman" panose="02020603050405020304" pitchFamily="18" charset="0"/>
                </a:endParaRPr>
              </a:p>
              <a:p>
                <a:pPr marL="0" indent="0">
                  <a:buNone/>
                </a:pPr>
                <a:r>
                  <a:rPr lang="en-US" sz="1700" dirty="0" smtClean="0">
                    <a:latin typeface="Bookman Old Style" pitchFamily="18" charset="0"/>
                    <a:cs typeface="Times New Roman" panose="02020603050405020304" pitchFamily="18" charset="0"/>
                  </a:rPr>
                  <a:t>From </a:t>
                </a:r>
                <a:r>
                  <a:rPr lang="en-US" sz="1700" dirty="0" err="1">
                    <a:latin typeface="Bookman Old Style" pitchFamily="18" charset="0"/>
                    <a:cs typeface="Times New Roman" panose="02020603050405020304" pitchFamily="18" charset="0"/>
                  </a:rPr>
                  <a:t>Erlang</a:t>
                </a:r>
                <a:r>
                  <a:rPr lang="en-US" sz="1700" dirty="0">
                    <a:latin typeface="Bookman Old Style" pitchFamily="18" charset="0"/>
                    <a:cs typeface="Times New Roman" panose="02020603050405020304" pitchFamily="18" charset="0"/>
                  </a:rPr>
                  <a:t> C chart, for 10% probability of delay with 10 channels, traffic intensity in </a:t>
                </a:r>
                <a:r>
                  <a:rPr lang="en-US" sz="1700" dirty="0" err="1">
                    <a:latin typeface="Bookman Old Style" pitchFamily="18" charset="0"/>
                    <a:cs typeface="Times New Roman" panose="02020603050405020304" pitchFamily="18" charset="0"/>
                  </a:rPr>
                  <a:t>Erlangs</a:t>
                </a:r>
                <a:r>
                  <a:rPr lang="en-US" sz="1700" dirty="0">
                    <a:latin typeface="Bookman Old Style" pitchFamily="18" charset="0"/>
                    <a:cs typeface="Times New Roman" panose="02020603050405020304" pitchFamily="18" charset="0"/>
                  </a:rPr>
                  <a:t> is 6 </a:t>
                </a:r>
                <a:r>
                  <a:rPr lang="en-US" sz="1700" dirty="0" err="1">
                    <a:latin typeface="Bookman Old Style" pitchFamily="18" charset="0"/>
                    <a:cs typeface="Times New Roman" panose="02020603050405020304" pitchFamily="18" charset="0"/>
                  </a:rPr>
                  <a:t>Erlangs</a:t>
                </a:r>
                <a:r>
                  <a:rPr lang="en-US" sz="1700" dirty="0">
                    <a:latin typeface="Bookman Old Style" pitchFamily="18" charset="0"/>
                    <a:cs typeface="Times New Roman" panose="02020603050405020304" pitchFamily="18" charset="0"/>
                  </a:rPr>
                  <a:t>. Therefore, number of users = total traffic intensity / traffic per user = 6 / 0.05 = 120 users. </a:t>
                </a:r>
                <a:endParaRPr lang="tr-TR" sz="1700" dirty="0">
                  <a:latin typeface="Bookman Old Style" pitchFamily="18" charset="0"/>
                  <a:cs typeface="Times New Roman" panose="02020603050405020304" pitchFamily="18" charset="0"/>
                </a:endParaRPr>
              </a:p>
              <a:p>
                <a:pPr marL="0" indent="0">
                  <a:buNone/>
                </a:pPr>
                <a:r>
                  <a:rPr lang="en-US" sz="1700" dirty="0" smtClean="0">
                    <a:latin typeface="Bookman Old Style" pitchFamily="18" charset="0"/>
                    <a:cs typeface="Times New Roman" panose="02020603050405020304" pitchFamily="18" charset="0"/>
                  </a:rPr>
                  <a:t>Number </a:t>
                </a:r>
                <a:r>
                  <a:rPr lang="en-US" sz="1700" dirty="0">
                    <a:latin typeface="Bookman Old Style" pitchFamily="18" charset="0"/>
                    <a:cs typeface="Times New Roman" panose="02020603050405020304" pitchFamily="18" charset="0"/>
                  </a:rPr>
                  <a:t>of users </a:t>
                </a:r>
                <a:r>
                  <a:rPr lang="en-US" sz="1700" dirty="0" smtClean="0">
                    <a:latin typeface="Bookman Old Style" pitchFamily="18" charset="0"/>
                    <a:cs typeface="Times New Roman" panose="02020603050405020304" pitchFamily="18" charset="0"/>
                  </a:rPr>
                  <a:t>per km</a:t>
                </a:r>
                <a:r>
                  <a:rPr lang="en-US" sz="1700" baseline="30000" dirty="0" smtClean="0">
                    <a:latin typeface="Bookman Old Style" pitchFamily="18" charset="0"/>
                    <a:cs typeface="Times New Roman" panose="02020603050405020304" pitchFamily="18" charset="0"/>
                  </a:rPr>
                  <a:t>2</a:t>
                </a:r>
                <a:r>
                  <a:rPr lang="en-US" sz="1700" dirty="0" smtClean="0">
                    <a:latin typeface="Bookman Old Style" pitchFamily="18" charset="0"/>
                    <a:cs typeface="Times New Roman" panose="02020603050405020304" pitchFamily="18" charset="0"/>
                  </a:rPr>
                  <a:t> </a:t>
                </a:r>
                <a:r>
                  <a:rPr lang="en-US" sz="1700" dirty="0">
                    <a:latin typeface="Bookman Old Style" pitchFamily="18" charset="0"/>
                    <a:cs typeface="Times New Roman" panose="02020603050405020304" pitchFamily="18" charset="0"/>
                  </a:rPr>
                  <a:t>= 120 / 10.4 = 11.54 users per </a:t>
                </a:r>
                <a:r>
                  <a:rPr lang="en-US" sz="1700" dirty="0" smtClean="0">
                    <a:latin typeface="Bookman Old Style" pitchFamily="18" charset="0"/>
                    <a:cs typeface="Times New Roman" panose="02020603050405020304" pitchFamily="18" charset="0"/>
                  </a:rPr>
                  <a:t>km</a:t>
                </a:r>
                <a:r>
                  <a:rPr lang="en-US" sz="1700" baseline="30000" dirty="0" smtClean="0">
                    <a:latin typeface="Bookman Old Style" pitchFamily="18" charset="0"/>
                    <a:cs typeface="Times New Roman" panose="02020603050405020304" pitchFamily="18" charset="0"/>
                  </a:rPr>
                  <a:t>2</a:t>
                </a:r>
                <a:r>
                  <a:rPr lang="en-US" sz="1700" dirty="0" smtClean="0">
                    <a:latin typeface="Bookman Old Style" pitchFamily="18" charset="0"/>
                    <a:cs typeface="Times New Roman" panose="02020603050405020304" pitchFamily="18" charset="0"/>
                  </a:rPr>
                  <a:t>.</a:t>
                </a:r>
                <a:endParaRPr lang="tr-TR" sz="1700" dirty="0">
                  <a:latin typeface="Bookman Old Style" pitchFamily="18" charset="0"/>
                  <a:cs typeface="Times New Roman" panose="02020603050405020304" pitchFamily="18" charset="0"/>
                </a:endParaRPr>
              </a:p>
              <a:p>
                <a:pPr marL="0" indent="0">
                  <a:buNone/>
                </a:pPr>
                <a:r>
                  <a:rPr lang="en-US" sz="1700" i="1" dirty="0">
                    <a:latin typeface="Bookman Old Style" pitchFamily="18" charset="0"/>
                    <a:cs typeface="Times New Roman" panose="02020603050405020304" pitchFamily="18" charset="0"/>
                  </a:rPr>
                  <a:t>Footnote 1</a:t>
                </a:r>
                <a:endParaRPr lang="tr-TR" sz="1700" dirty="0">
                  <a:latin typeface="Bookman Old Style" pitchFamily="18" charset="0"/>
                  <a:cs typeface="Times New Roman" panose="02020603050405020304" pitchFamily="18" charset="0"/>
                </a:endParaRPr>
              </a:p>
              <a:p>
                <a:pPr marL="0" indent="0">
                  <a:buNone/>
                </a:pPr>
                <a:r>
                  <a:rPr lang="en-US" sz="1700" dirty="0">
                    <a:latin typeface="Bookman Old Style" pitchFamily="18" charset="0"/>
                    <a:cs typeface="Times New Roman" panose="02020603050405020304" pitchFamily="18" charset="0"/>
                  </a:rPr>
                  <a:t>The area of the center and wedge-shaped cells in the concentric circle geometry exceeds the area of a traditional hexagonal cell described in Chapter 3. Whereas a hexagonal cell occupies an area </a:t>
                </a:r>
                <a:r>
                  <a:rPr lang="en-US" sz="1700" dirty="0" smtClean="0">
                    <a:latin typeface="Bookman Old Style" pitchFamily="18" charset="0"/>
                    <a:cs typeface="Times New Roman" panose="02020603050405020304" pitchFamily="18" charset="0"/>
                  </a:rPr>
                  <a:t>o</a:t>
                </a:r>
                <a:endParaRPr lang="tr-TR" sz="1700" dirty="0">
                  <a:latin typeface="Bookman Old Style"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tr-TR" sz="1700" i="1">
                              <a:latin typeface="Cambria Math"/>
                            </a:rPr>
                          </m:ctrlPr>
                        </m:sSubPr>
                        <m:e>
                          <m:r>
                            <a:rPr lang="en-US" sz="1700" i="1">
                              <a:latin typeface="Cambria Math"/>
                            </a:rPr>
                            <m:t>𝐴</m:t>
                          </m:r>
                        </m:e>
                        <m:sub>
                          <m:r>
                            <a:rPr lang="en-US" sz="1700" i="1">
                              <a:latin typeface="Cambria Math"/>
                            </a:rPr>
                            <m:t>ℎ𝑒𝑥</m:t>
                          </m:r>
                        </m:sub>
                      </m:sSub>
                      <m:r>
                        <a:rPr lang="en-US" sz="1700" i="1">
                          <a:latin typeface="Cambria Math"/>
                        </a:rPr>
                        <m:t>=</m:t>
                      </m:r>
                      <m:f>
                        <m:fPr>
                          <m:ctrlPr>
                            <a:rPr lang="tr-TR" sz="1700" i="1">
                              <a:latin typeface="Cambria Math"/>
                            </a:rPr>
                          </m:ctrlPr>
                        </m:fPr>
                        <m:num>
                          <m:d>
                            <m:dPr>
                              <m:ctrlPr>
                                <a:rPr lang="tr-TR" sz="1700" i="1">
                                  <a:latin typeface="Cambria Math"/>
                                </a:rPr>
                              </m:ctrlPr>
                            </m:dPr>
                            <m:e>
                              <m:r>
                                <a:rPr lang="en-US" sz="1700" i="1">
                                  <a:latin typeface="Cambria Math"/>
                                </a:rPr>
                                <m:t>3</m:t>
                              </m:r>
                              <m:rad>
                                <m:radPr>
                                  <m:degHide m:val="on"/>
                                  <m:ctrlPr>
                                    <a:rPr lang="tr-TR" sz="1700" i="1">
                                      <a:latin typeface="Cambria Math"/>
                                    </a:rPr>
                                  </m:ctrlPr>
                                </m:radPr>
                                <m:deg/>
                                <m:e>
                                  <m:r>
                                    <a:rPr lang="en-US" sz="1700" i="1">
                                      <a:latin typeface="Cambria Math"/>
                                    </a:rPr>
                                    <m:t>3</m:t>
                                  </m:r>
                                </m:e>
                              </m:rad>
                              <m:sSup>
                                <m:sSupPr>
                                  <m:ctrlPr>
                                    <a:rPr lang="tr-TR" sz="1700" i="1">
                                      <a:latin typeface="Cambria Math"/>
                                    </a:rPr>
                                  </m:ctrlPr>
                                </m:sSupPr>
                                <m:e>
                                  <m:r>
                                    <a:rPr lang="en-US" sz="1700" i="1">
                                      <a:latin typeface="Cambria Math"/>
                                    </a:rPr>
                                    <m:t>𝑅</m:t>
                                  </m:r>
                                </m:e>
                                <m:sup>
                                  <m:r>
                                    <a:rPr lang="en-US" sz="1700" i="1">
                                      <a:latin typeface="Cambria Math"/>
                                    </a:rPr>
                                    <m:t>2</m:t>
                                  </m:r>
                                </m:sup>
                              </m:sSup>
                            </m:e>
                          </m:d>
                        </m:num>
                        <m:den>
                          <m:r>
                            <a:rPr lang="en-US" sz="1700" i="1">
                              <a:latin typeface="Cambria Math"/>
                            </a:rPr>
                            <m:t>2</m:t>
                          </m:r>
                        </m:den>
                      </m:f>
                      <m:r>
                        <a:rPr lang="en-US" sz="1700" i="1">
                          <a:latin typeface="Cambria Math"/>
                        </a:rPr>
                        <m:t>=</m:t>
                      </m:r>
                      <m:r>
                        <a:rPr lang="en-US" sz="1700" i="1">
                          <a:latin typeface="Cambria Math"/>
                        </a:rPr>
                        <m:t>2</m:t>
                      </m:r>
                      <m:r>
                        <a:rPr lang="en-US" sz="1700" i="1">
                          <a:latin typeface="Cambria Math"/>
                        </a:rPr>
                        <m:t>.</m:t>
                      </m:r>
                      <m:r>
                        <a:rPr lang="en-US" sz="1700" i="1">
                          <a:latin typeface="Cambria Math"/>
                        </a:rPr>
                        <m:t>598</m:t>
                      </m:r>
                      <m:sSup>
                        <m:sSupPr>
                          <m:ctrlPr>
                            <a:rPr lang="tr-TR" sz="1700" i="1">
                              <a:latin typeface="Cambria Math"/>
                            </a:rPr>
                          </m:ctrlPr>
                        </m:sSupPr>
                        <m:e>
                          <m:r>
                            <a:rPr lang="en-US" sz="1700" i="1">
                              <a:latin typeface="Cambria Math"/>
                            </a:rPr>
                            <m:t>𝑅</m:t>
                          </m:r>
                        </m:e>
                        <m:sup>
                          <m:r>
                            <a:rPr lang="en-US" sz="1700" i="1">
                              <a:latin typeface="Cambria Math"/>
                            </a:rPr>
                            <m:t>2</m:t>
                          </m:r>
                        </m:sup>
                      </m:sSup>
                    </m:oMath>
                  </m:oMathPara>
                </a14:m>
                <a:endParaRPr lang="tr-TR" sz="1700" dirty="0">
                  <a:latin typeface="Bookman Old Style" pitchFamily="18" charset="0"/>
                  <a:cs typeface="Times New Roman" panose="02020603050405020304" pitchFamily="18" charset="0"/>
                </a:endParaRPr>
              </a:p>
              <a:p>
                <a:pPr marL="0" indent="0">
                  <a:buNone/>
                </a:pPr>
                <a:r>
                  <a:rPr lang="tr-TR" sz="1700" dirty="0" smtClean="0">
                    <a:latin typeface="Bookman Old Style" pitchFamily="18" charset="0"/>
                    <a:cs typeface="Times New Roman" panose="02020603050405020304" pitchFamily="18" charset="0"/>
                  </a:rPr>
                  <a:t>C</a:t>
                </a:r>
                <a:r>
                  <a:rPr lang="en-US" sz="1700" dirty="0" smtClean="0">
                    <a:latin typeface="Bookman Old Style" pitchFamily="18" charset="0"/>
                    <a:cs typeface="Times New Roman" panose="02020603050405020304" pitchFamily="18" charset="0"/>
                  </a:rPr>
                  <a:t>ells </a:t>
                </a:r>
                <a:r>
                  <a:rPr lang="en-US" sz="1700" dirty="0">
                    <a:latin typeface="Bookman Old Style" pitchFamily="18" charset="0"/>
                    <a:cs typeface="Times New Roman" panose="02020603050405020304" pitchFamily="18" charset="0"/>
                  </a:rPr>
                  <a:t>in </a:t>
                </a:r>
                <a:r>
                  <a:rPr lang="en-US" sz="1700" dirty="0" smtClean="0">
                    <a:latin typeface="Bookman Old Style" pitchFamily="18" charset="0"/>
                    <a:cs typeface="Times New Roman" panose="02020603050405020304" pitchFamily="18" charset="0"/>
                  </a:rPr>
                  <a:t>concentric </a:t>
                </a:r>
                <a:r>
                  <a:rPr lang="en-US" sz="1700" dirty="0">
                    <a:latin typeface="Bookman Old Style" pitchFamily="18" charset="0"/>
                    <a:cs typeface="Times New Roman" panose="02020603050405020304" pitchFamily="18" charset="0"/>
                  </a:rPr>
                  <a:t>circle geometry each possess and area of </a:t>
                </a:r>
                <a14:m>
                  <m:oMath xmlns:m="http://schemas.openxmlformats.org/officeDocument/2006/math">
                    <m:r>
                      <a:rPr lang="en-US" sz="1700" i="1">
                        <a:latin typeface="Cambria Math"/>
                      </a:rPr>
                      <m:t>𝜋</m:t>
                    </m:r>
                    <m:sSup>
                      <m:sSupPr>
                        <m:ctrlPr>
                          <a:rPr lang="tr-TR" sz="1700" i="1">
                            <a:latin typeface="Cambria Math"/>
                          </a:rPr>
                        </m:ctrlPr>
                      </m:sSupPr>
                      <m:e>
                        <m:r>
                          <a:rPr lang="en-US" sz="1700" i="1">
                            <a:latin typeface="Cambria Math"/>
                          </a:rPr>
                          <m:t>𝑅</m:t>
                        </m:r>
                      </m:e>
                      <m:sup>
                        <m:r>
                          <a:rPr lang="en-US" sz="1700" i="1">
                            <a:latin typeface="Cambria Math"/>
                          </a:rPr>
                          <m:t>2</m:t>
                        </m:r>
                      </m:sup>
                    </m:sSup>
                  </m:oMath>
                </a14:m>
                <a:r>
                  <a:rPr lang="en-US" sz="1700" dirty="0">
                    <a:latin typeface="Bookman Old Style" pitchFamily="18" charset="0"/>
                    <a:cs typeface="Times New Roman" panose="02020603050405020304" pitchFamily="18" charset="0"/>
                  </a:rPr>
                  <a:t>m</a:t>
                </a:r>
                <a:r>
                  <a:rPr lang="en-US" sz="1700" dirty="0" smtClean="0">
                    <a:latin typeface="Bookman Old Style" pitchFamily="18" charset="0"/>
                    <a:cs typeface="Times New Roman" panose="02020603050405020304" pitchFamily="18" charset="0"/>
                  </a:rPr>
                  <a:t>.</a:t>
                </a:r>
                <a:endParaRPr lang="tr-TR" sz="1700" dirty="0">
                  <a:latin typeface="Bookman Old Style"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681540"/>
                <a:ext cx="9144000" cy="4461960"/>
              </a:xfrm>
              <a:blipFill rotWithShape="1">
                <a:blip r:embed="rId1"/>
                <a:stretch>
                  <a:fillRect t="-4"/>
                </a:stretch>
              </a:blipFill>
            </p:spPr>
            <p:txBody>
              <a:bodyPr/>
              <a:lstStyle/>
              <a:p>
                <a:r>
                  <a:rPr lang="en-US" altLang="en-US">
                    <a:noFill/>
                  </a:rPr>
                  <a:t> </a:t>
                </a:r>
              </a:p>
            </p:txBody>
          </p:sp>
        </mc:Fallback>
      </mc:AlternateContent>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92"/>
            <a:ext cx="9144000" cy="660648"/>
          </a:xfrm>
        </p:spPr>
        <p:txBody>
          <a:bodyPr>
            <a:normAutofit fontScale="90000"/>
          </a:bodyPr>
          <a:lstStyle/>
          <a:p>
            <a:r>
              <a:rPr lang="tr-TR" b="1" dirty="0" err="1" smtClean="0">
                <a:latin typeface="Bookman Old Style" pitchFamily="18" charset="0"/>
              </a:rPr>
              <a:t>Example</a:t>
            </a:r>
            <a:r>
              <a:rPr lang="tr-TR" b="1" dirty="0" smtClean="0">
                <a:latin typeface="Bookman Old Style" pitchFamily="18" charset="0"/>
              </a:rPr>
              <a:t> 3.8</a:t>
            </a:r>
            <a:endParaRPr lang="en-US" b="1" dirty="0">
              <a:latin typeface="Bookman Old Style" pitchFamily="18" charset="0"/>
            </a:endParaRPr>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00" y="693558"/>
            <a:ext cx="9128154" cy="101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0" y="1707654"/>
            <a:ext cx="912590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10"/>
            <a:ext cx="9144000" cy="658730"/>
          </a:xfrm>
        </p:spPr>
        <p:txBody>
          <a:bodyPr>
            <a:normAutofit fontScale="90000"/>
          </a:bodyPr>
          <a:lstStyle/>
          <a:p>
            <a:r>
              <a:rPr lang="tr-TR" b="1" dirty="0" smtClean="0">
                <a:latin typeface="Bookman Old Style" pitchFamily="18" charset="0"/>
              </a:rPr>
              <a:t>Solution 3.8</a:t>
            </a:r>
            <a:endParaRPr lang="en-US" b="1" dirty="0">
              <a:latin typeface="Bookman Old Style" pitchFamily="18" charset="0"/>
            </a:endParaRPr>
          </a:p>
        </p:txBody>
      </p:sp>
      <p:sp>
        <p:nvSpPr>
          <p:cNvPr id="3" name="Content Placeholder 2"/>
          <p:cNvSpPr>
            <a:spLocks noGrp="1"/>
          </p:cNvSpPr>
          <p:nvPr>
            <p:ph idx="1"/>
          </p:nvPr>
        </p:nvSpPr>
        <p:spPr>
          <a:xfrm>
            <a:off x="0" y="681540"/>
            <a:ext cx="9144000" cy="4461960"/>
          </a:xfrm>
        </p:spPr>
        <p:txBody>
          <a:bodyPr>
            <a:normAutofit fontScale="62500" lnSpcReduction="20000"/>
          </a:bodyPr>
          <a:lstStyle/>
          <a:p>
            <a:pPr marL="0" indent="0">
              <a:lnSpc>
                <a:spcPct val="110000"/>
              </a:lnSpc>
              <a:spcBef>
                <a:spcPts val="1800"/>
              </a:spcBef>
              <a:buNone/>
            </a:pPr>
            <a:r>
              <a:rPr lang="en-US" dirty="0">
                <a:latin typeface="Bookman Old Style" pitchFamily="18" charset="0"/>
              </a:rPr>
              <a:t>(a) </a:t>
            </a:r>
            <a:r>
              <a:rPr lang="tr-TR" b="1" dirty="0" smtClean="0">
                <a:latin typeface="Bookman Old Style" pitchFamily="18" charset="0"/>
              </a:rPr>
              <a:t>W</a:t>
            </a:r>
            <a:r>
              <a:rPr lang="en-US" b="1" dirty="0" err="1" smtClean="0">
                <a:latin typeface="Bookman Old Style" pitchFamily="18" charset="0"/>
              </a:rPr>
              <a:t>ithout</a:t>
            </a:r>
            <a:r>
              <a:rPr lang="en-US" b="1" dirty="0" smtClean="0">
                <a:latin typeface="Bookman Old Style" pitchFamily="18" charset="0"/>
              </a:rPr>
              <a:t> </a:t>
            </a:r>
            <a:r>
              <a:rPr lang="en-US" b="1" dirty="0">
                <a:latin typeface="Bookman Old Style" pitchFamily="18" charset="0"/>
              </a:rPr>
              <a:t>the use of microcells:</a:t>
            </a:r>
            <a:endParaRPr lang="en-US" b="1" dirty="0">
              <a:latin typeface="Bookman Old Style" pitchFamily="18" charset="0"/>
            </a:endParaRPr>
          </a:p>
          <a:p>
            <a:pPr marL="536575" indent="0">
              <a:lnSpc>
                <a:spcPct val="110000"/>
              </a:lnSpc>
              <a:spcBef>
                <a:spcPts val="1800"/>
              </a:spcBef>
              <a:buNone/>
            </a:pPr>
            <a:r>
              <a:rPr lang="en-US" dirty="0">
                <a:latin typeface="Bookman Old Style" pitchFamily="18" charset="0"/>
              </a:rPr>
              <a:t>A cell radius of 1 km implies that the sides of </a:t>
            </a:r>
            <a:r>
              <a:rPr lang="en-US" dirty="0" smtClean="0">
                <a:latin typeface="Bookman Old Style" pitchFamily="18" charset="0"/>
              </a:rPr>
              <a:t>the</a:t>
            </a:r>
            <a:r>
              <a:rPr lang="tr-TR" dirty="0" smtClean="0">
                <a:latin typeface="Bookman Old Style" pitchFamily="18" charset="0"/>
              </a:rPr>
              <a:t> </a:t>
            </a:r>
            <a:r>
              <a:rPr lang="en-US" dirty="0" smtClean="0">
                <a:latin typeface="Bookman Old Style" pitchFamily="18" charset="0"/>
              </a:rPr>
              <a:t>larger </a:t>
            </a:r>
            <a:r>
              <a:rPr lang="en-US" dirty="0">
                <a:latin typeface="Bookman Old Style" pitchFamily="18" charset="0"/>
              </a:rPr>
              <a:t>hexagons are also </a:t>
            </a:r>
            <a:r>
              <a:rPr lang="en-US" dirty="0" smtClean="0">
                <a:latin typeface="Bookman Old Style" pitchFamily="18" charset="0"/>
              </a:rPr>
              <a:t>1</a:t>
            </a:r>
            <a:r>
              <a:rPr lang="tr-TR" dirty="0" smtClean="0">
                <a:latin typeface="Bookman Old Style" pitchFamily="18" charset="0"/>
              </a:rPr>
              <a:t> </a:t>
            </a:r>
            <a:r>
              <a:rPr lang="en-US" dirty="0" smtClean="0">
                <a:latin typeface="Bookman Old Style" pitchFamily="18" charset="0"/>
              </a:rPr>
              <a:t>km </a:t>
            </a:r>
            <a:r>
              <a:rPr lang="en-US" dirty="0">
                <a:latin typeface="Bookman Old Style" pitchFamily="18" charset="0"/>
              </a:rPr>
              <a:t>in length. </a:t>
            </a:r>
            <a:endParaRPr lang="tr-TR" dirty="0" smtClean="0">
              <a:latin typeface="Bookman Old Style" pitchFamily="18" charset="0"/>
            </a:endParaRPr>
          </a:p>
          <a:p>
            <a:pPr marL="536575" indent="0">
              <a:lnSpc>
                <a:spcPct val="110000"/>
              </a:lnSpc>
              <a:spcBef>
                <a:spcPts val="1800"/>
              </a:spcBef>
              <a:buNone/>
            </a:pPr>
            <a:r>
              <a:rPr lang="en-US" dirty="0" smtClean="0">
                <a:latin typeface="Bookman Old Style" pitchFamily="18" charset="0"/>
              </a:rPr>
              <a:t>To </a:t>
            </a:r>
            <a:r>
              <a:rPr lang="en-US" dirty="0">
                <a:latin typeface="Bookman Old Style" pitchFamily="18" charset="0"/>
              </a:rPr>
              <a:t>cover the 3 km by 3 km square centered around base </a:t>
            </a:r>
            <a:r>
              <a:rPr lang="en-US" dirty="0" smtClean="0">
                <a:latin typeface="Bookman Old Style" pitchFamily="18" charset="0"/>
              </a:rPr>
              <a:t>station</a:t>
            </a:r>
            <a:r>
              <a:rPr lang="tr-TR" dirty="0" smtClean="0">
                <a:latin typeface="Bookman Old Style" pitchFamily="18" charset="0"/>
              </a:rPr>
              <a:t> </a:t>
            </a:r>
            <a:r>
              <a:rPr lang="en-US" dirty="0" smtClean="0">
                <a:latin typeface="Bookman Old Style" pitchFamily="18" charset="0"/>
              </a:rPr>
              <a:t>A</a:t>
            </a:r>
            <a:r>
              <a:rPr lang="en-US" dirty="0">
                <a:latin typeface="Bookman Old Style" pitchFamily="18" charset="0"/>
              </a:rPr>
              <a:t>, we need to cover 1.5 km (1.5 times the hexagon radius) towards </a:t>
            </a:r>
            <a:r>
              <a:rPr lang="en-US" dirty="0" smtClean="0">
                <a:latin typeface="Bookman Old Style" pitchFamily="18" charset="0"/>
              </a:rPr>
              <a:t>the</a:t>
            </a:r>
            <a:r>
              <a:rPr lang="tr-TR" dirty="0" smtClean="0">
                <a:latin typeface="Bookman Old Style" pitchFamily="18" charset="0"/>
              </a:rPr>
              <a:t> </a:t>
            </a:r>
            <a:r>
              <a:rPr lang="en-US" dirty="0" smtClean="0">
                <a:latin typeface="Bookman Old Style" pitchFamily="18" charset="0"/>
              </a:rPr>
              <a:t>right</a:t>
            </a:r>
            <a:r>
              <a:rPr lang="en-US" dirty="0">
                <a:latin typeface="Bookman Old Style" pitchFamily="18" charset="0"/>
              </a:rPr>
              <a:t>, left, top, and bottom of base station A. </a:t>
            </a:r>
            <a:endParaRPr lang="tr-TR" dirty="0" smtClean="0">
              <a:latin typeface="Bookman Old Style" pitchFamily="18" charset="0"/>
            </a:endParaRPr>
          </a:p>
          <a:p>
            <a:pPr marL="536575" indent="0">
              <a:lnSpc>
                <a:spcPct val="110000"/>
              </a:lnSpc>
              <a:spcBef>
                <a:spcPts val="1800"/>
              </a:spcBef>
              <a:buNone/>
            </a:pPr>
            <a:r>
              <a:rPr lang="en-US" dirty="0" smtClean="0">
                <a:latin typeface="Bookman Old Style" pitchFamily="18" charset="0"/>
              </a:rPr>
              <a:t>This </a:t>
            </a:r>
            <a:r>
              <a:rPr lang="en-US" dirty="0">
                <a:latin typeface="Bookman Old Style" pitchFamily="18" charset="0"/>
              </a:rPr>
              <a:t>is shown in Figure </a:t>
            </a:r>
            <a:r>
              <a:rPr lang="tr-TR" dirty="0" smtClean="0">
                <a:latin typeface="Bookman Old Style" pitchFamily="18" charset="0"/>
              </a:rPr>
              <a:t>3</a:t>
            </a:r>
            <a:r>
              <a:rPr lang="en-US" dirty="0" smtClean="0">
                <a:latin typeface="Bookman Old Style" pitchFamily="18" charset="0"/>
              </a:rPr>
              <a:t>.9.</a:t>
            </a:r>
            <a:r>
              <a:rPr lang="tr-TR" dirty="0" smtClean="0">
                <a:latin typeface="Bookman Old Style" pitchFamily="18" charset="0"/>
              </a:rPr>
              <a:t> </a:t>
            </a:r>
            <a:r>
              <a:rPr lang="en-US" dirty="0" smtClean="0">
                <a:latin typeface="Bookman Old Style" pitchFamily="18" charset="0"/>
              </a:rPr>
              <a:t>From </a:t>
            </a:r>
            <a:r>
              <a:rPr lang="en-US" dirty="0">
                <a:latin typeface="Bookman Old Style" pitchFamily="18" charset="0"/>
              </a:rPr>
              <a:t>Figure </a:t>
            </a:r>
            <a:r>
              <a:rPr lang="tr-TR" dirty="0" smtClean="0">
                <a:latin typeface="Bookman Old Style" pitchFamily="18" charset="0"/>
              </a:rPr>
              <a:t>3</a:t>
            </a:r>
            <a:r>
              <a:rPr lang="en-US" dirty="0" smtClean="0">
                <a:latin typeface="Bookman Old Style" pitchFamily="18" charset="0"/>
              </a:rPr>
              <a:t>.9 </a:t>
            </a:r>
            <a:r>
              <a:rPr lang="en-US" dirty="0">
                <a:latin typeface="Bookman Old Style" pitchFamily="18" charset="0"/>
              </a:rPr>
              <a:t>we see that this area contains 5 base stations. </a:t>
            </a:r>
            <a:endParaRPr lang="tr-TR" dirty="0" smtClean="0">
              <a:latin typeface="Bookman Old Style" pitchFamily="18" charset="0"/>
            </a:endParaRPr>
          </a:p>
          <a:p>
            <a:pPr marL="536575" indent="0">
              <a:lnSpc>
                <a:spcPct val="110000"/>
              </a:lnSpc>
              <a:spcBef>
                <a:spcPts val="1800"/>
              </a:spcBef>
              <a:buNone/>
            </a:pPr>
            <a:r>
              <a:rPr lang="en-US" dirty="0" smtClean="0">
                <a:latin typeface="Bookman Old Style" pitchFamily="18" charset="0"/>
              </a:rPr>
              <a:t>Since each</a:t>
            </a:r>
            <a:r>
              <a:rPr lang="tr-TR" dirty="0" smtClean="0">
                <a:latin typeface="Bookman Old Style" pitchFamily="18" charset="0"/>
              </a:rPr>
              <a:t> </a:t>
            </a:r>
            <a:r>
              <a:rPr lang="en-US" dirty="0" smtClean="0">
                <a:latin typeface="Bookman Old Style" pitchFamily="18" charset="0"/>
              </a:rPr>
              <a:t>base </a:t>
            </a:r>
            <a:r>
              <a:rPr lang="en-US" dirty="0">
                <a:latin typeface="Bookman Old Style" pitchFamily="18" charset="0"/>
              </a:rPr>
              <a:t>station has 60 channels, the total number of channels without </a:t>
            </a:r>
            <a:r>
              <a:rPr lang="en-US" dirty="0" smtClean="0">
                <a:latin typeface="Bookman Old Style" pitchFamily="18" charset="0"/>
              </a:rPr>
              <a:t>cell</a:t>
            </a:r>
            <a:r>
              <a:rPr lang="tr-TR" dirty="0" smtClean="0">
                <a:latin typeface="Bookman Old Style" pitchFamily="18" charset="0"/>
              </a:rPr>
              <a:t> </a:t>
            </a:r>
            <a:r>
              <a:rPr lang="en-US" dirty="0" smtClean="0">
                <a:latin typeface="Bookman Old Style" pitchFamily="18" charset="0"/>
              </a:rPr>
              <a:t>splitting </a:t>
            </a:r>
            <a:r>
              <a:rPr lang="en-US" dirty="0">
                <a:latin typeface="Bookman Old Style" pitchFamily="18" charset="0"/>
              </a:rPr>
              <a:t>is equal to 5 x 60 = 300 </a:t>
            </a:r>
            <a:r>
              <a:rPr lang="en-US" dirty="0" smtClean="0">
                <a:latin typeface="Bookman Old Style" pitchFamily="18" charset="0"/>
              </a:rPr>
              <a:t>channels</a:t>
            </a:r>
            <a:r>
              <a:rPr lang="tr-TR" dirty="0" smtClean="0">
                <a:latin typeface="Bookman Old Style" pitchFamily="18" charset="0"/>
              </a:rPr>
              <a:t>.</a:t>
            </a:r>
            <a:endParaRPr lang="en-US" dirty="0">
              <a:latin typeface="Bookman Old Style" pitchFamily="18" charset="0"/>
            </a:endParaRPr>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0151"/>
            <a:ext cx="8686800" cy="3394472"/>
          </a:xfrm>
        </p:spPr>
        <p:txBody>
          <a:bodyPr>
            <a:normAutofit/>
          </a:bodyPr>
          <a:lstStyle/>
          <a:p>
            <a:pPr marL="0" indent="0">
              <a:buNone/>
            </a:pPr>
            <a:r>
              <a:rPr lang="tr-TR" sz="2800" dirty="0" err="1" smtClean="0">
                <a:latin typeface="Bookman Old Style" pitchFamily="18" charset="0"/>
              </a:rPr>
              <a:t>Figure</a:t>
            </a:r>
            <a:r>
              <a:rPr lang="tr-TR" sz="2800" dirty="0" smtClean="0">
                <a:latin typeface="Bookman Old Style" pitchFamily="18" charset="0"/>
              </a:rPr>
              <a:t> 3.9:</a:t>
            </a:r>
            <a:endParaRPr lang="tr-TR" sz="2800" dirty="0" smtClean="0">
              <a:latin typeface="Bookman Old Style" pitchFamily="18" charset="0"/>
            </a:endParaRPr>
          </a:p>
          <a:p>
            <a:pPr marL="0" indent="0">
              <a:buNone/>
            </a:pPr>
            <a:r>
              <a:rPr lang="en-US" sz="2800" dirty="0" smtClean="0">
                <a:latin typeface="Bookman Old Style" pitchFamily="18" charset="0"/>
              </a:rPr>
              <a:t>illustration </a:t>
            </a:r>
            <a:r>
              <a:rPr lang="en-US" sz="2800" dirty="0">
                <a:latin typeface="Bookman Old Style" pitchFamily="18" charset="0"/>
              </a:rPr>
              <a:t>of cell </a:t>
            </a:r>
            <a:endParaRPr lang="tr-TR" sz="2800" dirty="0" smtClean="0">
              <a:latin typeface="Bookman Old Style" pitchFamily="18" charset="0"/>
            </a:endParaRPr>
          </a:p>
          <a:p>
            <a:pPr marL="0" indent="0">
              <a:buNone/>
            </a:pPr>
            <a:r>
              <a:rPr lang="en-US" sz="2800" dirty="0" smtClean="0">
                <a:latin typeface="Bookman Old Style" pitchFamily="18" charset="0"/>
              </a:rPr>
              <a:t>splitting </a:t>
            </a:r>
            <a:r>
              <a:rPr lang="en-US" sz="2800" dirty="0">
                <a:latin typeface="Bookman Old Style" pitchFamily="18" charset="0"/>
              </a:rPr>
              <a:t>within a </a:t>
            </a:r>
            <a:endParaRPr lang="tr-TR" sz="2800" dirty="0" smtClean="0">
              <a:latin typeface="Bookman Old Style" pitchFamily="18" charset="0"/>
            </a:endParaRPr>
          </a:p>
          <a:p>
            <a:pPr marL="0" indent="0">
              <a:buNone/>
            </a:pPr>
            <a:r>
              <a:rPr lang="en-US" sz="2800" dirty="0" smtClean="0">
                <a:latin typeface="Bookman Old Style" pitchFamily="18" charset="0"/>
              </a:rPr>
              <a:t>3 </a:t>
            </a:r>
            <a:r>
              <a:rPr lang="en-US" sz="2800" dirty="0">
                <a:latin typeface="Bookman Old Style" pitchFamily="18" charset="0"/>
              </a:rPr>
              <a:t>km by 3 km square </a:t>
            </a:r>
            <a:endParaRPr lang="tr-TR" sz="2800" dirty="0" smtClean="0">
              <a:latin typeface="Bookman Old Style" pitchFamily="18" charset="0"/>
            </a:endParaRPr>
          </a:p>
          <a:p>
            <a:pPr marL="0" indent="0">
              <a:buNone/>
            </a:pPr>
            <a:r>
              <a:rPr lang="en-US" sz="2800" dirty="0" smtClean="0">
                <a:latin typeface="Bookman Old Style" pitchFamily="18" charset="0"/>
              </a:rPr>
              <a:t>centered </a:t>
            </a:r>
            <a:r>
              <a:rPr lang="en-US" sz="2800" dirty="0">
                <a:latin typeface="Bookman Old Style" pitchFamily="18" charset="0"/>
              </a:rPr>
              <a:t>around </a:t>
            </a:r>
            <a:endParaRPr lang="tr-TR" sz="2800" dirty="0" smtClean="0">
              <a:latin typeface="Bookman Old Style" pitchFamily="18" charset="0"/>
            </a:endParaRPr>
          </a:p>
          <a:p>
            <a:pPr marL="0" indent="0">
              <a:buNone/>
            </a:pPr>
            <a:r>
              <a:rPr lang="en-US" sz="2800" dirty="0" smtClean="0">
                <a:latin typeface="Bookman Old Style" pitchFamily="18" charset="0"/>
              </a:rPr>
              <a:t>base </a:t>
            </a:r>
            <a:r>
              <a:rPr lang="en-US" sz="2800" dirty="0">
                <a:latin typeface="Bookman Old Style" pitchFamily="18" charset="0"/>
              </a:rPr>
              <a:t>station </a:t>
            </a:r>
            <a:r>
              <a:rPr lang="en-US" sz="2800" dirty="0" smtClean="0">
                <a:latin typeface="Bookman Old Style" pitchFamily="18" charset="0"/>
              </a:rPr>
              <a:t>A</a:t>
            </a:r>
            <a:endParaRPr lang="en-US" sz="2800" dirty="0">
              <a:latin typeface="Bookman Old Style"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921" y="0"/>
            <a:ext cx="5056237" cy="5148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22810"/>
            <a:ext cx="9144000" cy="6587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smtClean="0">
                <a:latin typeface="Bookman Old Style" pitchFamily="18" charset="0"/>
              </a:rPr>
              <a:t>Solution 3.8</a:t>
            </a:r>
            <a:endParaRPr lang="en-US" sz="4000" b="1" dirty="0">
              <a:latin typeface="Bookman Old Style" pitchFamily="18" charset="0"/>
            </a:endParaRPr>
          </a:p>
        </p:txBody>
      </p:sp>
      <p:sp>
        <p:nvSpPr>
          <p:cNvPr id="5" name="Content Placeholder 2"/>
          <p:cNvSpPr txBox="1"/>
          <p:nvPr/>
        </p:nvSpPr>
        <p:spPr>
          <a:xfrm>
            <a:off x="0" y="681540"/>
            <a:ext cx="9144000" cy="4461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800"/>
              </a:spcBef>
              <a:buFont typeface="Arial" panose="020B0604020202020204" pitchFamily="34" charset="0"/>
              <a:buNone/>
            </a:pPr>
            <a:r>
              <a:rPr lang="en-US" sz="2200" dirty="0" smtClean="0">
                <a:latin typeface="Bookman Old Style" pitchFamily="18" charset="0"/>
              </a:rPr>
              <a:t>(b) </a:t>
            </a:r>
            <a:r>
              <a:rPr lang="tr-TR" sz="2200" b="1" dirty="0" smtClean="0">
                <a:latin typeface="Bookman Old Style" pitchFamily="18" charset="0"/>
              </a:rPr>
              <a:t>W</a:t>
            </a:r>
            <a:r>
              <a:rPr lang="en-US" sz="2200" b="1" dirty="0" err="1" smtClean="0">
                <a:latin typeface="Bookman Old Style" pitchFamily="18" charset="0"/>
              </a:rPr>
              <a:t>ith</a:t>
            </a:r>
            <a:r>
              <a:rPr lang="en-US" sz="2200" b="1" dirty="0" smtClean="0">
                <a:latin typeface="Bookman Old Style" pitchFamily="18" charset="0"/>
              </a:rPr>
              <a:t> the use of the microcells</a:t>
            </a:r>
            <a:r>
              <a:rPr lang="tr-TR" sz="2200" b="1" dirty="0" smtClean="0">
                <a:latin typeface="Bookman Old Style" pitchFamily="18" charset="0"/>
              </a:rPr>
              <a:t>:</a:t>
            </a:r>
            <a:r>
              <a:rPr lang="en-US" sz="2200" b="1" dirty="0" smtClean="0">
                <a:latin typeface="Bookman Old Style" pitchFamily="18" charset="0"/>
              </a:rPr>
              <a:t> </a:t>
            </a:r>
            <a:endParaRPr lang="en-US" sz="2200" dirty="0" smtClean="0">
              <a:latin typeface="Bookman Old Style" pitchFamily="18" charset="0"/>
            </a:endParaRPr>
          </a:p>
          <a:p>
            <a:pPr marL="0" indent="0">
              <a:spcBef>
                <a:spcPts val="1800"/>
              </a:spcBef>
              <a:buFont typeface="Arial" panose="020B0604020202020204" pitchFamily="34" charset="0"/>
              <a:buNone/>
            </a:pPr>
            <a:r>
              <a:rPr lang="en-US" sz="2200" dirty="0" smtClean="0">
                <a:latin typeface="Bookman Old Style" pitchFamily="18" charset="0"/>
              </a:rPr>
              <a:t>In Figure </a:t>
            </a:r>
            <a:r>
              <a:rPr lang="tr-TR" sz="2200" dirty="0" smtClean="0">
                <a:latin typeface="Bookman Old Style" pitchFamily="18" charset="0"/>
              </a:rPr>
              <a:t>3</a:t>
            </a:r>
            <a:r>
              <a:rPr lang="en-US" sz="2200" dirty="0" smtClean="0">
                <a:latin typeface="Bookman Old Style" pitchFamily="18" charset="0"/>
              </a:rPr>
              <a:t>.9, the base station A is surrounded by 6 microcells. </a:t>
            </a:r>
            <a:endParaRPr lang="tr-TR" sz="2200" dirty="0" smtClean="0">
              <a:latin typeface="Bookman Old Style" pitchFamily="18" charset="0"/>
            </a:endParaRPr>
          </a:p>
          <a:p>
            <a:pPr marL="0" indent="0">
              <a:spcBef>
                <a:spcPts val="1800"/>
              </a:spcBef>
              <a:buFont typeface="Arial" panose="020B0604020202020204" pitchFamily="34" charset="0"/>
              <a:buNone/>
            </a:pPr>
            <a:r>
              <a:rPr lang="en-US" sz="2200" dirty="0" smtClean="0">
                <a:latin typeface="Bookman Old Style" pitchFamily="18" charset="0"/>
              </a:rPr>
              <a:t>Therefore,</a:t>
            </a:r>
            <a:r>
              <a:rPr lang="tr-TR" sz="2200" dirty="0" smtClean="0">
                <a:latin typeface="Bookman Old Style" pitchFamily="18" charset="0"/>
              </a:rPr>
              <a:t> </a:t>
            </a:r>
            <a:r>
              <a:rPr lang="en-US" sz="2200" dirty="0" smtClean="0">
                <a:latin typeface="Bookman Old Style" pitchFamily="18" charset="0"/>
              </a:rPr>
              <a:t>the total number of base stations in the square area under study is equal to</a:t>
            </a:r>
            <a:r>
              <a:rPr lang="tr-TR" sz="2200" dirty="0" smtClean="0">
                <a:latin typeface="Bookman Old Style" pitchFamily="18" charset="0"/>
              </a:rPr>
              <a:t> </a:t>
            </a:r>
            <a:r>
              <a:rPr lang="en-US" sz="2200" dirty="0" smtClean="0">
                <a:latin typeface="Bookman Old Style" pitchFamily="18" charset="0"/>
              </a:rPr>
              <a:t>5+6= 11</a:t>
            </a:r>
            <a:endParaRPr lang="tr-TR" sz="2200" dirty="0" smtClean="0">
              <a:latin typeface="Bookman Old Style" pitchFamily="18" charset="0"/>
            </a:endParaRPr>
          </a:p>
          <a:p>
            <a:pPr marL="0" indent="0">
              <a:spcBef>
                <a:spcPts val="1800"/>
              </a:spcBef>
              <a:buFont typeface="Arial" panose="020B0604020202020204" pitchFamily="34" charset="0"/>
              <a:buNone/>
            </a:pPr>
            <a:r>
              <a:rPr lang="en-US" sz="2200" dirty="0" smtClean="0">
                <a:latin typeface="Bookman Old Style" pitchFamily="18" charset="0"/>
              </a:rPr>
              <a:t>Since each base station has 60 channels, the total number of</a:t>
            </a:r>
            <a:r>
              <a:rPr lang="tr-TR" sz="2200" dirty="0" smtClean="0">
                <a:latin typeface="Bookman Old Style" pitchFamily="18" charset="0"/>
              </a:rPr>
              <a:t> </a:t>
            </a:r>
            <a:r>
              <a:rPr lang="en-US" sz="2200" dirty="0" smtClean="0">
                <a:latin typeface="Bookman Old Style" pitchFamily="18" charset="0"/>
              </a:rPr>
              <a:t>channels will be equal to </a:t>
            </a:r>
            <a:endParaRPr lang="tr-TR" sz="2200" dirty="0" smtClean="0">
              <a:latin typeface="Bookman Old Style" pitchFamily="18" charset="0"/>
            </a:endParaRPr>
          </a:p>
          <a:p>
            <a:pPr marL="0" indent="0" algn="ctr">
              <a:spcBef>
                <a:spcPts val="1800"/>
              </a:spcBef>
              <a:buFont typeface="Arial" panose="020B0604020202020204" pitchFamily="34" charset="0"/>
              <a:buNone/>
            </a:pPr>
            <a:r>
              <a:rPr lang="tr-TR" sz="2200" dirty="0" smtClean="0">
                <a:latin typeface="Bookman Old Style" pitchFamily="18" charset="0"/>
              </a:rPr>
              <a:t>11</a:t>
            </a:r>
            <a:r>
              <a:rPr lang="en-US" sz="2200" dirty="0" smtClean="0">
                <a:latin typeface="Bookman Old Style" pitchFamily="18" charset="0"/>
              </a:rPr>
              <a:t> </a:t>
            </a:r>
            <a:r>
              <a:rPr lang="tr-TR" sz="2200" dirty="0">
                <a:latin typeface="+mj-lt"/>
              </a:rPr>
              <a:t>*</a:t>
            </a:r>
            <a:r>
              <a:rPr lang="en-US" sz="2200" dirty="0" smtClean="0">
                <a:latin typeface="Bookman Old Style" pitchFamily="18" charset="0"/>
              </a:rPr>
              <a:t> 60 = 660 channels</a:t>
            </a:r>
            <a:endParaRPr lang="tr-TR" sz="2200" dirty="0" smtClean="0">
              <a:latin typeface="Bookman Old Style" pitchFamily="18" charset="0"/>
            </a:endParaRPr>
          </a:p>
          <a:p>
            <a:pPr marL="0" indent="0">
              <a:spcBef>
                <a:spcPts val="1800"/>
              </a:spcBef>
              <a:buFont typeface="Arial" panose="020B0604020202020204" pitchFamily="34" charset="0"/>
              <a:buNone/>
            </a:pPr>
            <a:r>
              <a:rPr lang="en-US" sz="2200" dirty="0" smtClean="0">
                <a:latin typeface="Bookman Old Style" pitchFamily="18" charset="0"/>
              </a:rPr>
              <a:t>This is a 2.2 times increase</a:t>
            </a:r>
            <a:r>
              <a:rPr lang="tr-TR" sz="2200" dirty="0" smtClean="0">
                <a:latin typeface="Bookman Old Style" pitchFamily="18" charset="0"/>
              </a:rPr>
              <a:t> </a:t>
            </a:r>
            <a:r>
              <a:rPr lang="en-US" sz="2200" dirty="0" smtClean="0">
                <a:latin typeface="Bookman Old Style" pitchFamily="18" charset="0"/>
              </a:rPr>
              <a:t>in capacity when compared to case (a)</a:t>
            </a:r>
            <a:endParaRPr lang="en-US" sz="2200" dirty="0" smtClean="0">
              <a:latin typeface="Bookman Old Style" pitchFamily="18" charset="0"/>
            </a:endParaRPr>
          </a:p>
        </p:txBody>
      </p:sp>
      <p:cxnSp>
        <p:nvCxnSpPr>
          <p:cNvPr id="6" name="Straight Connector 5"/>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22810"/>
            <a:ext cx="9144000" cy="6587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dirty="0" smtClean="0">
                <a:latin typeface="Bookman Old Style" pitchFamily="18" charset="0"/>
              </a:rPr>
              <a:t>Solution 3.8</a:t>
            </a:r>
            <a:endParaRPr lang="en-US" sz="4000" b="1" dirty="0">
              <a:latin typeface="Bookman Old Style" pitchFamily="18" charset="0"/>
            </a:endParaRPr>
          </a:p>
        </p:txBody>
      </p:sp>
      <p:sp>
        <p:nvSpPr>
          <p:cNvPr id="5" name="Content Placeholder 2"/>
          <p:cNvSpPr txBox="1"/>
          <p:nvPr/>
        </p:nvSpPr>
        <p:spPr>
          <a:xfrm>
            <a:off x="0" y="681540"/>
            <a:ext cx="9144000" cy="4461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36575" indent="-536575">
              <a:spcBef>
                <a:spcPts val="0"/>
              </a:spcBef>
              <a:buFont typeface="Arial" panose="020B0604020202020204" pitchFamily="34" charset="0"/>
              <a:buNone/>
            </a:pPr>
            <a:r>
              <a:rPr lang="en-US" sz="2300" dirty="0" smtClean="0">
                <a:latin typeface="Bookman Old Style" pitchFamily="18" charset="0"/>
              </a:rPr>
              <a:t>c) </a:t>
            </a:r>
            <a:r>
              <a:rPr lang="tr-TR" sz="2300" b="1" dirty="0" smtClean="0">
                <a:latin typeface="Bookman Old Style" pitchFamily="18" charset="0"/>
              </a:rPr>
              <a:t>I</a:t>
            </a:r>
            <a:r>
              <a:rPr lang="en-US" sz="2300" b="1" dirty="0" smtClean="0">
                <a:latin typeface="Bookman Old Style" pitchFamily="18" charset="0"/>
              </a:rPr>
              <a:t>f all base stations are replaced by </a:t>
            </a:r>
            <a:r>
              <a:rPr lang="tr-TR" sz="2300" b="1" dirty="0" smtClean="0">
                <a:latin typeface="Bookman Old Style" pitchFamily="18" charset="0"/>
              </a:rPr>
              <a:t>m</a:t>
            </a:r>
            <a:r>
              <a:rPr lang="en-US" sz="2300" b="1" dirty="0" err="1" smtClean="0">
                <a:latin typeface="Bookman Old Style" pitchFamily="18" charset="0"/>
              </a:rPr>
              <a:t>icrocells</a:t>
            </a:r>
            <a:r>
              <a:rPr lang="en-US" sz="2300" b="1" dirty="0" smtClean="0">
                <a:latin typeface="Bookman Old Style" pitchFamily="18" charset="0"/>
              </a:rPr>
              <a:t>:</a:t>
            </a:r>
            <a:endParaRPr lang="en-US" sz="2300" b="1" dirty="0" smtClean="0">
              <a:latin typeface="Bookman Old Style" pitchFamily="18" charset="0"/>
            </a:endParaRPr>
          </a:p>
          <a:p>
            <a:pPr marL="536575" indent="0">
              <a:spcBef>
                <a:spcPts val="0"/>
              </a:spcBef>
              <a:buFont typeface="Arial" panose="020B0604020202020204" pitchFamily="34" charset="0"/>
              <a:buNone/>
            </a:pPr>
            <a:r>
              <a:rPr lang="en-US" sz="2300" dirty="0" smtClean="0">
                <a:latin typeface="Bookman Old Style" pitchFamily="18" charset="0"/>
              </a:rPr>
              <a:t>From Figure </a:t>
            </a:r>
            <a:r>
              <a:rPr lang="tr-TR" sz="2300" dirty="0" smtClean="0">
                <a:latin typeface="Bookman Old Style" pitchFamily="18" charset="0"/>
              </a:rPr>
              <a:t>3</a:t>
            </a:r>
            <a:r>
              <a:rPr lang="en-US" sz="2300" dirty="0" smtClean="0">
                <a:latin typeface="Bookman Old Style" pitchFamily="18" charset="0"/>
              </a:rPr>
              <a:t>.9, we see that there are a total of </a:t>
            </a:r>
            <a:endParaRPr lang="tr-TR" sz="2300" dirty="0" smtClean="0">
              <a:latin typeface="Bookman Old Style" pitchFamily="18" charset="0"/>
            </a:endParaRPr>
          </a:p>
          <a:p>
            <a:pPr marL="536575" indent="0">
              <a:spcBef>
                <a:spcPts val="0"/>
              </a:spcBef>
              <a:buFont typeface="Arial" panose="020B0604020202020204" pitchFamily="34" charset="0"/>
              <a:buNone/>
            </a:pPr>
            <a:r>
              <a:rPr lang="en-US" sz="2300" dirty="0" smtClean="0">
                <a:latin typeface="Bookman Old Style" pitchFamily="18" charset="0"/>
              </a:rPr>
              <a:t>5+12=17 base stations in</a:t>
            </a:r>
            <a:r>
              <a:rPr lang="tr-TR" sz="2300" dirty="0" smtClean="0">
                <a:latin typeface="Bookman Old Style" pitchFamily="18" charset="0"/>
              </a:rPr>
              <a:t> </a:t>
            </a:r>
            <a:r>
              <a:rPr lang="en-US" sz="2300" dirty="0" smtClean="0">
                <a:latin typeface="Bookman Old Style" pitchFamily="18" charset="0"/>
              </a:rPr>
              <a:t>the square region under study </a:t>
            </a:r>
            <a:endParaRPr lang="tr-TR" sz="2300" dirty="0" smtClean="0">
              <a:latin typeface="Bookman Old Style" pitchFamily="18" charset="0"/>
            </a:endParaRPr>
          </a:p>
          <a:p>
            <a:pPr marL="536575" indent="0">
              <a:spcBef>
                <a:spcPts val="0"/>
              </a:spcBef>
              <a:buFont typeface="Arial" panose="020B0604020202020204" pitchFamily="34" charset="0"/>
              <a:buNone/>
            </a:pPr>
            <a:endParaRPr lang="tr-TR" sz="1000" dirty="0" smtClean="0">
              <a:latin typeface="Bookman Old Style" pitchFamily="18" charset="0"/>
            </a:endParaRPr>
          </a:p>
          <a:p>
            <a:pPr marL="536575" indent="0">
              <a:spcBef>
                <a:spcPts val="0"/>
              </a:spcBef>
              <a:buFont typeface="Arial" panose="020B0604020202020204" pitchFamily="34" charset="0"/>
              <a:buNone/>
            </a:pPr>
            <a:r>
              <a:rPr lang="en-US" sz="2300" dirty="0" smtClean="0">
                <a:latin typeface="Bookman Old Style" pitchFamily="18" charset="0"/>
              </a:rPr>
              <a:t>Since each base station has 60 channels, the</a:t>
            </a:r>
            <a:r>
              <a:rPr lang="tr-TR" sz="2300" dirty="0" smtClean="0">
                <a:latin typeface="Bookman Old Style" pitchFamily="18" charset="0"/>
              </a:rPr>
              <a:t> </a:t>
            </a:r>
            <a:r>
              <a:rPr lang="en-US" sz="2300" dirty="0" smtClean="0">
                <a:latin typeface="Bookman Old Style" pitchFamily="18" charset="0"/>
              </a:rPr>
              <a:t>total number of channels will be equal to </a:t>
            </a:r>
            <a:endParaRPr lang="tr-TR" sz="2300" dirty="0" smtClean="0">
              <a:latin typeface="Bookman Old Style" pitchFamily="18" charset="0"/>
            </a:endParaRPr>
          </a:p>
          <a:p>
            <a:pPr marL="536575" indent="0" algn="ctr">
              <a:spcBef>
                <a:spcPts val="0"/>
              </a:spcBef>
              <a:buFont typeface="Arial" panose="020B0604020202020204" pitchFamily="34" charset="0"/>
              <a:buNone/>
            </a:pPr>
            <a:r>
              <a:rPr lang="en-US" sz="2300" dirty="0" smtClean="0">
                <a:latin typeface="Bookman Old Style" pitchFamily="18" charset="0"/>
              </a:rPr>
              <a:t>17 x 60 = 1020 channels</a:t>
            </a:r>
            <a:endParaRPr lang="tr-TR" sz="2300" dirty="0" smtClean="0">
              <a:latin typeface="Bookman Old Style" pitchFamily="18" charset="0"/>
            </a:endParaRPr>
          </a:p>
          <a:p>
            <a:pPr marL="536575" indent="0">
              <a:spcBef>
                <a:spcPts val="0"/>
              </a:spcBef>
              <a:buFont typeface="Arial" panose="020B0604020202020204" pitchFamily="34" charset="0"/>
              <a:buNone/>
            </a:pPr>
            <a:r>
              <a:rPr lang="en-US" sz="2300" dirty="0" smtClean="0">
                <a:latin typeface="Bookman Old Style" pitchFamily="18" charset="0"/>
              </a:rPr>
              <a:t>This is a</a:t>
            </a:r>
            <a:r>
              <a:rPr lang="tr-TR" sz="2300" dirty="0" smtClean="0">
                <a:latin typeface="Bookman Old Style" pitchFamily="18" charset="0"/>
              </a:rPr>
              <a:t> </a:t>
            </a:r>
            <a:r>
              <a:rPr lang="en-US" sz="2300" dirty="0" smtClean="0">
                <a:latin typeface="Bookman Old Style" pitchFamily="18" charset="0"/>
              </a:rPr>
              <a:t>3.4 times increase in capacity when compared to case (a).</a:t>
            </a:r>
            <a:endParaRPr lang="tr-TR" sz="2300" dirty="0" smtClean="0">
              <a:latin typeface="Bookman Old Style" pitchFamily="18" charset="0"/>
            </a:endParaRPr>
          </a:p>
          <a:p>
            <a:pPr marL="536575" indent="0">
              <a:spcBef>
                <a:spcPts val="0"/>
              </a:spcBef>
              <a:buFont typeface="Arial" panose="020B0604020202020204" pitchFamily="34" charset="0"/>
              <a:buNone/>
            </a:pPr>
            <a:endParaRPr lang="tr-TR" sz="1000" dirty="0" smtClean="0">
              <a:latin typeface="Bookman Old Style" pitchFamily="18" charset="0"/>
            </a:endParaRPr>
          </a:p>
          <a:p>
            <a:pPr marL="536575" indent="0">
              <a:spcBef>
                <a:spcPts val="0"/>
              </a:spcBef>
              <a:buFont typeface="Arial" panose="020B0604020202020204" pitchFamily="34" charset="0"/>
              <a:buNone/>
            </a:pPr>
            <a:r>
              <a:rPr lang="en-US" sz="2300" dirty="0" smtClean="0">
                <a:latin typeface="Bookman Old Style" pitchFamily="18" charset="0"/>
              </a:rPr>
              <a:t>Theoretically, if all cells were microcells having half the radius of the original</a:t>
            </a:r>
            <a:r>
              <a:rPr lang="tr-TR" sz="2300" dirty="0" smtClean="0">
                <a:latin typeface="Bookman Old Style" pitchFamily="18" charset="0"/>
              </a:rPr>
              <a:t> </a:t>
            </a:r>
            <a:r>
              <a:rPr lang="en-US" sz="2300" dirty="0" smtClean="0">
                <a:latin typeface="Bookman Old Style" pitchFamily="18" charset="0"/>
              </a:rPr>
              <a:t>cell, the-capacity increase would approach 4.</a:t>
            </a:r>
            <a:endParaRPr lang="en-US" sz="2300" dirty="0">
              <a:latin typeface="Bookman Old Style" pitchFamily="18" charset="0"/>
            </a:endParaRPr>
          </a:p>
        </p:txBody>
      </p:sp>
      <p:cxnSp>
        <p:nvCxnSpPr>
          <p:cNvPr id="6" name="Straight Connector 5"/>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67"/>
            <a:ext cx="9144000" cy="671173"/>
          </a:xfrm>
        </p:spPr>
        <p:txBody>
          <a:bodyPr>
            <a:normAutofit fontScale="90000"/>
          </a:bodyPr>
          <a:lstStyle/>
          <a:p>
            <a:r>
              <a:rPr lang="tr-TR" dirty="0" smtClean="0"/>
              <a:t>Problem 3.1</a:t>
            </a:r>
            <a:endParaRPr lang="en-US" dirty="0"/>
          </a:p>
        </p:txBody>
      </p:sp>
      <p:sp>
        <p:nvSpPr>
          <p:cNvPr id="3" name="Content Placeholder 2"/>
          <p:cNvSpPr>
            <a:spLocks noGrp="1"/>
          </p:cNvSpPr>
          <p:nvPr>
            <p:ph idx="1"/>
          </p:nvPr>
        </p:nvSpPr>
        <p:spPr/>
        <p:txBody>
          <a:bodyPr/>
          <a:lstStyle/>
          <a:p>
            <a:endParaRPr lang="en-US" dirty="0"/>
          </a:p>
        </p:txBody>
      </p:sp>
      <p:pic>
        <p:nvPicPr>
          <p:cNvPr id="143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6" y="681540"/>
            <a:ext cx="9144000" cy="124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74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81540"/>
            <a:ext cx="9144000" cy="445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2060" y="16522"/>
            <a:ext cx="9121940" cy="665018"/>
          </a:xfrm>
        </p:spPr>
        <p:txBody>
          <a:bodyPr>
            <a:normAutofit fontScale="90000"/>
          </a:bodyPr>
          <a:lstStyle/>
          <a:p>
            <a:r>
              <a:rPr lang="tr-TR" sz="4000" dirty="0" smtClean="0"/>
              <a:t>Solution 3.1</a:t>
            </a:r>
            <a:endParaRPr lang="en-US" sz="4000" dirty="0"/>
          </a:p>
        </p:txBody>
      </p:sp>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67"/>
            <a:ext cx="9168522" cy="671173"/>
          </a:xfrm>
        </p:spPr>
        <p:txBody>
          <a:bodyPr>
            <a:noAutofit/>
          </a:bodyPr>
          <a:lstStyle/>
          <a:p>
            <a:r>
              <a:rPr lang="tr-TR" sz="4000" dirty="0" smtClean="0"/>
              <a:t>Problem 3.</a:t>
            </a:r>
            <a:r>
              <a:rPr lang="tr-TR" sz="4000" dirty="0"/>
              <a:t>3</a:t>
            </a:r>
            <a:endParaRPr lang="en-US" sz="4000" dirty="0"/>
          </a:p>
        </p:txBody>
      </p:sp>
      <p:sp>
        <p:nvSpPr>
          <p:cNvPr id="3" name="Content Placeholder 2"/>
          <p:cNvSpPr>
            <a:spLocks noGrp="1"/>
          </p:cNvSpPr>
          <p:nvPr>
            <p:ph idx="1"/>
          </p:nvPr>
        </p:nvSpPr>
        <p:spPr>
          <a:xfrm>
            <a:off x="457199" y="1653648"/>
            <a:ext cx="8229600" cy="486054"/>
          </a:xfrm>
        </p:spPr>
        <p:txBody>
          <a:bodyPr>
            <a:noAutofit/>
          </a:bodyPr>
          <a:lstStyle/>
          <a:p>
            <a:pPr marL="0" indent="0" algn="ctr">
              <a:buNone/>
            </a:pPr>
            <a:r>
              <a:rPr lang="tr-TR" sz="4000" dirty="0" smtClean="0"/>
              <a:t>Solution 3.3</a:t>
            </a:r>
            <a:endParaRPr lang="en-US" sz="4000"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463739"/>
            <a:ext cx="9144000" cy="203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2" y="681540"/>
            <a:ext cx="9144001"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5" y="0"/>
            <a:ext cx="9127795" cy="681540"/>
          </a:xfrm>
        </p:spPr>
        <p:txBody>
          <a:bodyPr>
            <a:normAutofit fontScale="90000"/>
          </a:bodyPr>
          <a:lstStyle/>
          <a:p>
            <a:r>
              <a:rPr lang="tr-TR" dirty="0" smtClean="0"/>
              <a:t>Probnlem 3.4</a:t>
            </a:r>
            <a:endParaRPr lang="en-US" dirty="0"/>
          </a:p>
        </p:txBody>
      </p:sp>
      <p:sp>
        <p:nvSpPr>
          <p:cNvPr id="3" name="Content Placeholder 2"/>
          <p:cNvSpPr>
            <a:spLocks noGrp="1"/>
          </p:cNvSpPr>
          <p:nvPr>
            <p:ph idx="1"/>
          </p:nvPr>
        </p:nvSpPr>
        <p:spPr>
          <a:xfrm>
            <a:off x="0" y="1005576"/>
            <a:ext cx="9144000" cy="4137924"/>
          </a:xfrm>
        </p:spPr>
        <p:txBody>
          <a:bodyPr/>
          <a:lstStyle/>
          <a:p>
            <a:pPr marL="0" indent="0">
              <a:buNone/>
            </a:pPr>
            <a:r>
              <a:rPr lang="tr-TR" dirty="0" smtClean="0"/>
              <a:t>If 20 MHz total spectrum is allocated for a duplex wireless cellular system and each simplex channel has 25 kHz RF bandwidth, find</a:t>
            </a:r>
            <a:endParaRPr lang="tr-TR" dirty="0" smtClean="0"/>
          </a:p>
          <a:p>
            <a:pPr marL="514350" indent="-514350">
              <a:buAutoNum type="alphaLcParenR"/>
            </a:pPr>
            <a:r>
              <a:rPr lang="tr-TR" dirty="0" smtClean="0"/>
              <a:t>The number of dupplex channels</a:t>
            </a:r>
            <a:endParaRPr lang="tr-TR" dirty="0" smtClean="0"/>
          </a:p>
          <a:p>
            <a:pPr marL="514350" indent="-514350">
              <a:buAutoNum type="alphaLcParenR"/>
            </a:pPr>
            <a:r>
              <a:rPr lang="tr-TR" dirty="0" smtClean="0"/>
              <a:t>The total number of channels per cell site if N=4 cell reuse is used.</a:t>
            </a:r>
            <a:endParaRPr lang="en-US"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4288" cy="681540"/>
          </a:xfrm>
        </p:spPr>
        <p:txBody>
          <a:bodyPr>
            <a:normAutofit fontScale="90000"/>
          </a:bodyPr>
          <a:lstStyle/>
          <a:p>
            <a:r>
              <a:rPr lang="en-US" dirty="0" smtClean="0"/>
              <a:t>Solution to Example </a:t>
            </a:r>
            <a:r>
              <a:rPr lang="tr-TR" dirty="0" smtClean="0"/>
              <a:t>3</a:t>
            </a:r>
            <a:r>
              <a:rPr lang="en-US" dirty="0" smtClean="0"/>
              <a:t>.2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681540"/>
                <a:ext cx="9144000" cy="4461960"/>
              </a:xfrm>
            </p:spPr>
            <p:txBody>
              <a:bodyPr>
                <a:normAutofit fontScale="55000" lnSpcReduction="20000"/>
              </a:bodyPr>
              <a:lstStyle/>
              <a:p>
                <a:pPr marL="0" indent="0">
                  <a:buNone/>
                </a:pPr>
                <a:r>
                  <a:rPr lang="en-US" dirty="0" smtClean="0">
                    <a:latin typeface="Bookman Old Style" pitchFamily="18" charset="0"/>
                  </a:rPr>
                  <a:t>a</a:t>
                </a:r>
                <a:r>
                  <a:rPr lang="en-US" dirty="0">
                    <a:latin typeface="Bookman Old Style" pitchFamily="18" charset="0"/>
                  </a:rPr>
                  <a:t>) </a:t>
                </a:r>
                <a:r>
                  <a:rPr lang="en-US" dirty="0" smtClean="0">
                    <a:latin typeface="Bookman Old Style" pitchFamily="18" charset="0"/>
                  </a:rPr>
                  <a:t>For the case with </a:t>
                </a:r>
                <a:r>
                  <a:rPr lang="en-US" i="1" dirty="0" smtClean="0">
                    <a:latin typeface="Bookman Old Style" pitchFamily="18" charset="0"/>
                  </a:rPr>
                  <a:t>n</a:t>
                </a:r>
                <a:r>
                  <a:rPr lang="en-US" dirty="0" smtClean="0">
                    <a:latin typeface="Bookman Old Style" pitchFamily="18" charset="0"/>
                  </a:rPr>
                  <a:t> </a:t>
                </a:r>
                <a:r>
                  <a:rPr lang="en-US" dirty="0">
                    <a:latin typeface="Bookman Old Style" pitchFamily="18" charset="0"/>
                  </a:rPr>
                  <a:t>= 4</a:t>
                </a:r>
                <a:endParaRPr lang="en-US" dirty="0">
                  <a:latin typeface="Bookman Old Style" pitchFamily="18" charset="0"/>
                </a:endParaRPr>
              </a:p>
              <a:p>
                <a:pPr marL="0" indent="0">
                  <a:buNone/>
                </a:pPr>
                <a:r>
                  <a:rPr lang="en-US" dirty="0">
                    <a:latin typeface="Bookman Old Style" pitchFamily="18" charset="0"/>
                  </a:rPr>
                  <a:t>First, let us consider a 7-cell reuse </a:t>
                </a:r>
                <a:r>
                  <a:rPr lang="en-US" dirty="0" smtClean="0">
                    <a:latin typeface="Bookman Old Style" pitchFamily="18" charset="0"/>
                  </a:rPr>
                  <a:t>pattern. </a:t>
                </a:r>
                <a:endParaRPr lang="en-US" dirty="0" smtClean="0">
                  <a:latin typeface="Bookman Old Style" pitchFamily="18" charset="0"/>
                </a:endParaRPr>
              </a:p>
              <a:p>
                <a:pPr marL="0" indent="0">
                  <a:buNone/>
                </a:pPr>
                <a:r>
                  <a:rPr lang="en-US" dirty="0" smtClean="0">
                    <a:latin typeface="Bookman Old Style" pitchFamily="18" charset="0"/>
                  </a:rPr>
                  <a:t>Using </a:t>
                </a:r>
                <a:r>
                  <a:rPr lang="en-US" dirty="0">
                    <a:latin typeface="Bookman Old Style" pitchFamily="18" charset="0"/>
                  </a:rPr>
                  <a:t>equation </a:t>
                </a:r>
                <a14:m>
                  <m:oMath xmlns:m="http://schemas.openxmlformats.org/officeDocument/2006/math">
                    <m:r>
                      <a:rPr lang="en-US" b="0" i="1" smtClean="0">
                        <a:latin typeface="Cambria Math"/>
                      </a:rPr>
                      <m:t>𝑄</m:t>
                    </m:r>
                    <m:r>
                      <a:rPr lang="en-US" b="0" i="1" smtClean="0">
                        <a:latin typeface="Cambria Math"/>
                      </a:rPr>
                      <m:t>=</m:t>
                    </m:r>
                    <m:f>
                      <m:fPr>
                        <m:ctrlPr>
                          <a:rPr lang="en-US" b="0" i="1" smtClean="0">
                            <a:latin typeface="Cambria Math"/>
                          </a:rPr>
                        </m:ctrlPr>
                      </m:fPr>
                      <m:num>
                        <m:r>
                          <a:rPr lang="en-US" b="0" i="1" smtClean="0">
                            <a:latin typeface="Cambria Math"/>
                          </a:rPr>
                          <m:t>𝐷</m:t>
                        </m:r>
                      </m:num>
                      <m:den>
                        <m:r>
                          <a:rPr lang="en-US" b="0" i="1" smtClean="0">
                            <a:latin typeface="Cambria Math"/>
                          </a:rPr>
                          <m:t>𝑅</m:t>
                        </m:r>
                      </m:den>
                    </m:f>
                    <m:r>
                      <a:rPr lang="en-US" b="0" i="1" smtClean="0">
                        <a:latin typeface="Cambria Math"/>
                      </a:rPr>
                      <m:t>=</m:t>
                    </m:r>
                    <m:rad>
                      <m:radPr>
                        <m:degHide m:val="on"/>
                        <m:ctrlPr>
                          <a:rPr lang="en-US" b="0" i="1" smtClean="0">
                            <a:latin typeface="Cambria Math"/>
                          </a:rPr>
                        </m:ctrlPr>
                      </m:radPr>
                      <m:deg/>
                      <m:e>
                        <m:r>
                          <a:rPr lang="en-US" b="0" i="1" smtClean="0">
                            <a:latin typeface="Cambria Math"/>
                          </a:rPr>
                          <m:t>3</m:t>
                        </m:r>
                        <m:r>
                          <a:rPr lang="en-US" b="0" i="1" smtClean="0">
                            <a:latin typeface="Cambria Math"/>
                          </a:rPr>
                          <m:t>𝑁</m:t>
                        </m:r>
                      </m:e>
                    </m:rad>
                  </m:oMath>
                </a14:m>
                <a:endParaRPr lang="en-US" dirty="0" smtClean="0">
                  <a:latin typeface="Bookman Old Style" pitchFamily="18" charset="0"/>
                </a:endParaRPr>
              </a:p>
              <a:p>
                <a:pPr marL="0" indent="0">
                  <a:buNone/>
                </a:pPr>
                <a:r>
                  <a:rPr lang="en-US" dirty="0" smtClean="0">
                    <a:latin typeface="Bookman Old Style" pitchFamily="18" charset="0"/>
                  </a:rPr>
                  <a:t>the </a:t>
                </a:r>
                <a:r>
                  <a:rPr lang="en-US" dirty="0">
                    <a:latin typeface="Bookman Old Style" pitchFamily="18" charset="0"/>
                  </a:rPr>
                  <a:t>co-channel reuse ratio </a:t>
                </a:r>
                <a:r>
                  <a:rPr lang="en-US" i="1" dirty="0" smtClean="0">
                    <a:latin typeface="Bookman Old Style" pitchFamily="18" charset="0"/>
                  </a:rPr>
                  <a:t>D/R </a:t>
                </a:r>
                <a:r>
                  <a:rPr lang="en-US" dirty="0">
                    <a:latin typeface="Bookman Old Style" pitchFamily="18" charset="0"/>
                  </a:rPr>
                  <a:t>= 4.583.</a:t>
                </a:r>
                <a:endParaRPr lang="en-US" dirty="0">
                  <a:latin typeface="Bookman Old Style" pitchFamily="18" charset="0"/>
                </a:endParaRPr>
              </a:p>
              <a:p>
                <a:pPr marL="0" indent="0">
                  <a:buNone/>
                </a:pPr>
                <a:r>
                  <a:rPr lang="en-US" dirty="0">
                    <a:latin typeface="Bookman Old Style" pitchFamily="18" charset="0"/>
                  </a:rPr>
                  <a:t>Using equation </a:t>
                </a:r>
                <a:endParaRPr lang="en-US" dirty="0">
                  <a:latin typeface="Bookman Old Style" pitchFamily="18" charset="0"/>
                </a:endParaRPr>
              </a:p>
              <a:p>
                <a:pPr marL="0" indent="0">
                  <a:buNone/>
                </a:pPr>
                <a:r>
                  <a:rPr lang="tr-TR" dirty="0" smtClean="0"/>
                  <a:t>		</a:t>
                </a:r>
                <a14:m>
                  <m:oMath xmlns:m="http://schemas.openxmlformats.org/officeDocument/2006/math">
                    <m:f>
                      <m:fPr>
                        <m:ctrlPr>
                          <a:rPr lang="en-US" sz="3600" i="1" smtClean="0">
                            <a:latin typeface="Cambria Math"/>
                          </a:rPr>
                        </m:ctrlPr>
                      </m:fPr>
                      <m:num>
                        <m:r>
                          <a:rPr lang="en-US" sz="3600" b="0" i="1" smtClean="0">
                            <a:latin typeface="Cambria Math"/>
                          </a:rPr>
                          <m:t>𝑆</m:t>
                        </m:r>
                      </m:num>
                      <m:den>
                        <m:r>
                          <a:rPr lang="en-US" sz="3600" b="0" i="1" smtClean="0">
                            <a:latin typeface="Cambria Math"/>
                          </a:rPr>
                          <m:t>𝐼</m:t>
                        </m:r>
                      </m:den>
                    </m:f>
                    <m:r>
                      <a:rPr lang="en-US" sz="3600" b="0" i="1" smtClean="0">
                        <a:latin typeface="Cambria Math"/>
                      </a:rPr>
                      <m:t>=</m:t>
                    </m:r>
                    <m:f>
                      <m:fPr>
                        <m:ctrlPr>
                          <a:rPr lang="en-US" sz="3600" b="0" i="1" smtClean="0">
                            <a:latin typeface="Cambria Math"/>
                          </a:rPr>
                        </m:ctrlPr>
                      </m:fPr>
                      <m:num>
                        <m:sSup>
                          <m:sSupPr>
                            <m:ctrlPr>
                              <a:rPr lang="en-US" sz="3600" b="0" i="1" smtClean="0">
                                <a:latin typeface="Cambria Math"/>
                              </a:rPr>
                            </m:ctrlPr>
                          </m:sSupPr>
                          <m:e>
                            <m:d>
                              <m:dPr>
                                <m:ctrlPr>
                                  <a:rPr lang="en-US" sz="3600" b="0" i="1" smtClean="0">
                                    <a:latin typeface="Cambria Math"/>
                                  </a:rPr>
                                </m:ctrlPr>
                              </m:dPr>
                              <m:e>
                                <m:f>
                                  <m:fPr>
                                    <m:type m:val="skw"/>
                                    <m:ctrlPr>
                                      <a:rPr lang="en-US" sz="3600" b="0" i="1" smtClean="0">
                                        <a:latin typeface="Cambria Math"/>
                                      </a:rPr>
                                    </m:ctrlPr>
                                  </m:fPr>
                                  <m:num>
                                    <m:r>
                                      <a:rPr lang="en-US" sz="3600" b="0" i="1" smtClean="0">
                                        <a:latin typeface="Cambria Math"/>
                                      </a:rPr>
                                      <m:t>𝐷</m:t>
                                    </m:r>
                                  </m:num>
                                  <m:den>
                                    <m:r>
                                      <a:rPr lang="en-US" sz="3600" b="0" i="1" smtClean="0">
                                        <a:latin typeface="Cambria Math"/>
                                      </a:rPr>
                                      <m:t>𝑅</m:t>
                                    </m:r>
                                  </m:den>
                                </m:f>
                              </m:e>
                            </m:d>
                          </m:e>
                          <m:sup>
                            <m:r>
                              <a:rPr lang="en-US" sz="3600" b="0" i="1" smtClean="0">
                                <a:latin typeface="Cambria Math"/>
                              </a:rPr>
                              <m:t>𝑛</m:t>
                            </m:r>
                          </m:sup>
                        </m:sSup>
                      </m:num>
                      <m:den>
                        <m:sSub>
                          <m:sSubPr>
                            <m:ctrlPr>
                              <a:rPr lang="en-US" sz="3600" b="0" i="1" smtClean="0">
                                <a:latin typeface="Cambria Math"/>
                              </a:rPr>
                            </m:ctrlPr>
                          </m:sSubPr>
                          <m:e>
                            <m:r>
                              <a:rPr lang="en-US" sz="3600" b="0" i="1" smtClean="0">
                                <a:latin typeface="Cambria Math"/>
                              </a:rPr>
                              <m:t>𝑖</m:t>
                            </m:r>
                          </m:e>
                          <m:sub>
                            <m:r>
                              <a:rPr lang="en-US" sz="3600" b="0" i="1" smtClean="0">
                                <a:latin typeface="Cambria Math"/>
                              </a:rPr>
                              <m:t>0</m:t>
                            </m:r>
                          </m:sub>
                        </m:sSub>
                      </m:den>
                    </m:f>
                    <m:r>
                      <a:rPr lang="en-US" sz="3600" b="0" i="1" smtClean="0">
                        <a:latin typeface="Cambria Math"/>
                      </a:rPr>
                      <m:t>=</m:t>
                    </m:r>
                    <m:f>
                      <m:fPr>
                        <m:ctrlPr>
                          <a:rPr lang="en-US" sz="3600" b="0" i="1" smtClean="0">
                            <a:latin typeface="Cambria Math"/>
                          </a:rPr>
                        </m:ctrlPr>
                      </m:fPr>
                      <m:num>
                        <m:sSup>
                          <m:sSupPr>
                            <m:ctrlPr>
                              <a:rPr lang="en-US" sz="3600" b="0" i="1" smtClean="0">
                                <a:latin typeface="Cambria Math"/>
                              </a:rPr>
                            </m:ctrlPr>
                          </m:sSupPr>
                          <m:e>
                            <m:d>
                              <m:dPr>
                                <m:ctrlPr>
                                  <a:rPr lang="en-US" sz="3600" b="0" i="1" smtClean="0">
                                    <a:latin typeface="Cambria Math"/>
                                  </a:rPr>
                                </m:ctrlPr>
                              </m:dPr>
                              <m:e>
                                <m:rad>
                                  <m:radPr>
                                    <m:degHide m:val="on"/>
                                    <m:ctrlPr>
                                      <a:rPr lang="en-US" sz="3600" b="0" i="1" smtClean="0">
                                        <a:latin typeface="Cambria Math"/>
                                      </a:rPr>
                                    </m:ctrlPr>
                                  </m:radPr>
                                  <m:deg/>
                                  <m:e>
                                    <m:r>
                                      <a:rPr lang="en-US" sz="3600" b="0" i="1" smtClean="0">
                                        <a:latin typeface="Cambria Math"/>
                                      </a:rPr>
                                      <m:t>3</m:t>
                                    </m:r>
                                    <m:r>
                                      <a:rPr lang="en-US" sz="3600" b="0" i="1" smtClean="0">
                                        <a:latin typeface="Cambria Math"/>
                                      </a:rPr>
                                      <m:t>𝑁</m:t>
                                    </m:r>
                                  </m:e>
                                </m:rad>
                              </m:e>
                            </m:d>
                          </m:e>
                          <m:sup>
                            <m:r>
                              <a:rPr lang="en-US" sz="3600" b="0" i="1" smtClean="0">
                                <a:latin typeface="Cambria Math"/>
                              </a:rPr>
                              <m:t>𝑛</m:t>
                            </m:r>
                          </m:sup>
                        </m:sSup>
                      </m:num>
                      <m:den>
                        <m:sSub>
                          <m:sSubPr>
                            <m:ctrlPr>
                              <a:rPr lang="en-US" sz="3600" b="0" i="1" smtClean="0">
                                <a:latin typeface="Cambria Math"/>
                              </a:rPr>
                            </m:ctrlPr>
                          </m:sSubPr>
                          <m:e>
                            <m:r>
                              <a:rPr lang="en-US" sz="3600" b="0" i="1" smtClean="0">
                                <a:latin typeface="Cambria Math"/>
                              </a:rPr>
                              <m:t>𝑖</m:t>
                            </m:r>
                          </m:e>
                          <m:sub>
                            <m:r>
                              <a:rPr lang="en-US" sz="3600" b="0" i="1" smtClean="0">
                                <a:latin typeface="Cambria Math"/>
                              </a:rPr>
                              <m:t>0</m:t>
                            </m:r>
                          </m:sub>
                        </m:sSub>
                      </m:den>
                    </m:f>
                  </m:oMath>
                </a14:m>
                <a:endParaRPr lang="en-US" sz="3600" dirty="0" smtClean="0">
                  <a:latin typeface="Bookman Old Style" pitchFamily="18" charset="0"/>
                </a:endParaRPr>
              </a:p>
              <a:p>
                <a:pPr marL="0" indent="0">
                  <a:buNone/>
                </a:pPr>
                <a:r>
                  <a:rPr lang="en-US" dirty="0" smtClean="0">
                    <a:latin typeface="Bookman Old Style" pitchFamily="18" charset="0"/>
                  </a:rPr>
                  <a:t>Where </a:t>
                </a:r>
                <a14:m>
                  <m:oMath xmlns:m="http://schemas.openxmlformats.org/officeDocument/2006/math">
                    <m:sSub>
                      <m:sSubPr>
                        <m:ctrlPr>
                          <a:rPr lang="en-US" i="1" smtClean="0">
                            <a:latin typeface="Cambria Math"/>
                          </a:rPr>
                        </m:ctrlPr>
                      </m:sSubPr>
                      <m:e>
                        <m:r>
                          <a:rPr lang="en-US" b="0" i="1" smtClean="0">
                            <a:latin typeface="Cambria Math"/>
                          </a:rPr>
                          <m:t>𝑖</m:t>
                        </m:r>
                      </m:e>
                      <m:sub>
                        <m:r>
                          <a:rPr lang="en-US" b="0" i="1" smtClean="0">
                            <a:latin typeface="Cambria Math"/>
                          </a:rPr>
                          <m:t>0</m:t>
                        </m:r>
                      </m:sub>
                    </m:sSub>
                  </m:oMath>
                </a14:m>
                <a:r>
                  <a:rPr lang="en-US" dirty="0" smtClean="0">
                    <a:latin typeface="Bookman Old Style" pitchFamily="18" charset="0"/>
                  </a:rPr>
                  <a:t> is the number of Co-Channel interfering </a:t>
                </a:r>
                <a:endParaRPr lang="en-US" dirty="0" smtClean="0">
                  <a:latin typeface="Bookman Old Style" pitchFamily="18" charset="0"/>
                </a:endParaRPr>
              </a:p>
              <a:p>
                <a:pPr marL="0" indent="0">
                  <a:buNone/>
                </a:pPr>
                <a:r>
                  <a:rPr lang="en-US" dirty="0" smtClean="0">
                    <a:latin typeface="Bookman Old Style" pitchFamily="18" charset="0"/>
                  </a:rPr>
                  <a:t>cells. Hence, the Signal-to-Noise Interference </a:t>
                </a:r>
                <a:r>
                  <a:rPr lang="en-US" dirty="0">
                    <a:latin typeface="Bookman Old Style" pitchFamily="18" charset="0"/>
                  </a:rPr>
                  <a:t>ratio </a:t>
                </a:r>
                <a:endParaRPr lang="en-US" dirty="0" smtClean="0">
                  <a:latin typeface="Bookman Old Style" pitchFamily="18" charset="0"/>
                </a:endParaRPr>
              </a:p>
              <a:p>
                <a:pPr marL="0" indent="0">
                  <a:buNone/>
                </a:pPr>
                <a:r>
                  <a:rPr lang="en-US" dirty="0" smtClean="0">
                    <a:latin typeface="Bookman Old Style" pitchFamily="18" charset="0"/>
                  </a:rPr>
                  <a:t>is </a:t>
                </a:r>
                <a:r>
                  <a:rPr lang="en-US" dirty="0">
                    <a:latin typeface="Bookman Old Style" pitchFamily="18" charset="0"/>
                  </a:rPr>
                  <a:t>given </a:t>
                </a:r>
                <a:r>
                  <a:rPr lang="en-US" dirty="0" smtClean="0">
                    <a:latin typeface="Bookman Old Style" pitchFamily="18" charset="0"/>
                  </a:rPr>
                  <a:t>by</a:t>
                </a:r>
                <a:endParaRPr lang="en-US" dirty="0" smtClean="0">
                  <a:latin typeface="Bookman Old Style" pitchFamily="18" charset="0"/>
                </a:endParaRPr>
              </a:p>
              <a:p>
                <a:pPr marL="0" indent="0">
                  <a:buNone/>
                </a:pPr>
                <a:endParaRPr lang="en-US" dirty="0" smtClean="0">
                  <a:latin typeface="Bookman Old Style" pitchFamily="18" charset="0"/>
                </a:endParaRPr>
              </a:p>
              <a:p>
                <a:pPr marL="0" indent="0">
                  <a:buNone/>
                </a:pPr>
                <a:r>
                  <a:rPr lang="tr-TR" i="1" dirty="0" smtClean="0">
                    <a:latin typeface="Bookman Old Style" pitchFamily="18" charset="0"/>
                  </a:rPr>
                  <a:t>	</a:t>
                </a:r>
                <a:r>
                  <a:rPr lang="en-US" i="1" dirty="0" smtClean="0">
                    <a:latin typeface="Bookman Old Style" pitchFamily="18" charset="0"/>
                  </a:rPr>
                  <a:t>S/I </a:t>
                </a:r>
                <a:r>
                  <a:rPr lang="en-US" dirty="0" smtClean="0">
                    <a:latin typeface="Bookman Old Style" pitchFamily="18" charset="0"/>
                  </a:rPr>
                  <a:t>= </a:t>
                </a:r>
                <a14:m>
                  <m:oMath xmlns:m="http://schemas.openxmlformats.org/officeDocument/2006/math">
                    <m:f>
                      <m:fPr>
                        <m:type m:val="lin"/>
                        <m:ctrlPr>
                          <a:rPr lang="en-US" i="1" smtClean="0">
                            <a:latin typeface="Cambria Math"/>
                          </a:rPr>
                        </m:ctrlPr>
                      </m:fPr>
                      <m:num>
                        <m:d>
                          <m:dPr>
                            <m:begChr m:val="["/>
                            <m:endChr m:val="]"/>
                            <m:ctrlPr>
                              <a:rPr lang="en-US" i="1">
                                <a:latin typeface="Cambria Math"/>
                              </a:rPr>
                            </m:ctrlPr>
                          </m:dPr>
                          <m:e>
                            <m:sSup>
                              <m:sSupPr>
                                <m:ctrlPr>
                                  <a:rPr lang="en-US" i="1">
                                    <a:latin typeface="Cambria Math"/>
                                  </a:rPr>
                                </m:ctrlPr>
                              </m:sSupPr>
                              <m:e>
                                <m:d>
                                  <m:dPr>
                                    <m:ctrlPr>
                                      <a:rPr lang="en-US" i="1">
                                        <a:latin typeface="Cambria Math"/>
                                      </a:rPr>
                                    </m:ctrlPr>
                                  </m:dPr>
                                  <m:e>
                                    <m:r>
                                      <m:rPr>
                                        <m:nor/>
                                      </m:rPr>
                                      <a:rPr lang="en-US">
                                        <a:latin typeface="Bookman Old Style" pitchFamily="18" charset="0"/>
                                      </a:rPr>
                                      <m:t>4</m:t>
                                    </m:r>
                                    <m:r>
                                      <m:rPr>
                                        <m:nor/>
                                      </m:rPr>
                                      <a:rPr lang="en-US">
                                        <a:latin typeface="Bookman Old Style" pitchFamily="18" charset="0"/>
                                      </a:rPr>
                                      <m:t>.</m:t>
                                    </m:r>
                                    <m:r>
                                      <m:rPr>
                                        <m:nor/>
                                      </m:rPr>
                                      <a:rPr lang="en-US">
                                        <a:latin typeface="Bookman Old Style" pitchFamily="18" charset="0"/>
                                      </a:rPr>
                                      <m:t>583</m:t>
                                    </m:r>
                                  </m:e>
                                </m:d>
                              </m:e>
                              <m:sup>
                                <m:r>
                                  <a:rPr lang="en-US" i="1">
                                    <a:latin typeface="Cambria Math"/>
                                  </a:rPr>
                                  <m:t>4</m:t>
                                </m:r>
                              </m:sup>
                            </m:sSup>
                          </m:e>
                        </m:d>
                        <m:r>
                          <a:rPr lang="en-US" b="0" i="1" smtClean="0">
                            <a:latin typeface="Cambria Math"/>
                          </a:rPr>
                          <m:t> </m:t>
                        </m:r>
                      </m:num>
                      <m:den>
                        <m:r>
                          <a:rPr lang="en-US" b="0" i="1" smtClean="0">
                            <a:latin typeface="Cambria Math"/>
                          </a:rPr>
                          <m:t>6</m:t>
                        </m:r>
                      </m:den>
                    </m:f>
                  </m:oMath>
                </a14:m>
                <a:r>
                  <a:rPr lang="en-US" dirty="0" smtClean="0">
                    <a:latin typeface="Bookman Old Style" pitchFamily="18" charset="0"/>
                  </a:rPr>
                  <a:t> = </a:t>
                </a:r>
                <a:r>
                  <a:rPr lang="en-US" dirty="0">
                    <a:latin typeface="Bookman Old Style" pitchFamily="18" charset="0"/>
                  </a:rPr>
                  <a:t>75.3 = </a:t>
                </a:r>
                <a:r>
                  <a:rPr lang="en-US" dirty="0" smtClean="0">
                    <a:latin typeface="Bookman Old Style" pitchFamily="18" charset="0"/>
                  </a:rPr>
                  <a:t>18.</a:t>
                </a:r>
                <a:r>
                  <a:rPr lang="tr-TR" dirty="0" smtClean="0">
                    <a:latin typeface="Bookman Old Style" pitchFamily="18" charset="0"/>
                  </a:rPr>
                  <a:t>0</a:t>
                </a:r>
                <a:r>
                  <a:rPr lang="en-US" dirty="0" smtClean="0">
                    <a:latin typeface="Bookman Old Style" pitchFamily="18" charset="0"/>
                  </a:rPr>
                  <a:t>6 </a:t>
                </a:r>
                <a:r>
                  <a:rPr lang="en-US" dirty="0" err="1">
                    <a:latin typeface="Bookman Old Style" pitchFamily="18" charset="0"/>
                  </a:rPr>
                  <a:t>dB.</a:t>
                </a:r>
                <a:endParaRPr lang="en-US" dirty="0">
                  <a:latin typeface="Bookman Old Style" pitchFamily="18" charset="0"/>
                </a:endParaRP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Since </a:t>
                </a:r>
                <a:r>
                  <a:rPr lang="en-US" dirty="0">
                    <a:latin typeface="Bookman Old Style" pitchFamily="18" charset="0"/>
                  </a:rPr>
                  <a:t>this is greater than the minimum required S/I, </a:t>
                </a:r>
                <a:endParaRPr lang="tr-TR" dirty="0" smtClean="0">
                  <a:latin typeface="Bookman Old Style" pitchFamily="18" charset="0"/>
                </a:endParaRPr>
              </a:p>
              <a:p>
                <a:pPr marL="0" indent="0">
                  <a:buNone/>
                </a:pPr>
                <a:r>
                  <a:rPr lang="en-US" dirty="0" smtClean="0">
                    <a:latin typeface="Bookman Old Style" pitchFamily="18" charset="0"/>
                  </a:rPr>
                  <a:t>N </a:t>
                </a:r>
                <a:r>
                  <a:rPr lang="en-US" dirty="0">
                    <a:latin typeface="Bookman Old Style" pitchFamily="18" charset="0"/>
                  </a:rPr>
                  <a:t>= 7 can be used.</a:t>
                </a:r>
                <a:endParaRPr lang="en-US" dirty="0">
                  <a:latin typeface="Bookman Old Style" pitchFamily="18" charset="0"/>
                </a:endParaRPr>
              </a:p>
              <a:p>
                <a:pPr marL="0" indent="0">
                  <a:buNone/>
                </a:pPr>
                <a:endParaRPr lang="en-US" dirty="0" smtClean="0">
                  <a:latin typeface="Bookman Old Style"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681540"/>
                <a:ext cx="9144000" cy="4461960"/>
              </a:xfrm>
              <a:blipFill rotWithShape="1">
                <a:blip r:embed="rId1"/>
                <a:stretch>
                  <a:fillRect t="-630" b="-3259"/>
                </a:stretch>
              </a:blipFill>
            </p:spPr>
            <p:txBody>
              <a:bodyPr/>
              <a:lstStyle/>
              <a:p>
                <a:r>
                  <a:rPr lang="en-US" altLang="en-US">
                    <a:noFill/>
                  </a:rPr>
                  <a:t> </a:t>
                </a:r>
              </a:p>
            </p:txBody>
          </p:sp>
        </mc:Fallback>
      </mc:AlternateContent>
      <p:cxnSp>
        <p:nvCxnSpPr>
          <p:cNvPr id="6" name="Straight Connector 5"/>
          <p:cNvCxnSpPr/>
          <p:nvPr/>
        </p:nvCxnSpPr>
        <p:spPr>
          <a:xfrm>
            <a:off x="0" y="681540"/>
            <a:ext cx="6544444"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725" y="17798"/>
            <a:ext cx="2832399" cy="255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7" y="2570757"/>
            <a:ext cx="2699793" cy="257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1540"/>
          </a:xfrm>
        </p:spPr>
        <p:txBody>
          <a:bodyPr>
            <a:normAutofit fontScale="90000"/>
          </a:bodyPr>
          <a:lstStyle/>
          <a:p>
            <a:r>
              <a:rPr lang="tr-TR" dirty="0" smtClean="0"/>
              <a:t>Solution 3.4</a:t>
            </a:r>
            <a:endParaRPr lang="en-US" dirty="0"/>
          </a:p>
        </p:txBody>
      </p:sp>
      <p:sp>
        <p:nvSpPr>
          <p:cNvPr id="3" name="Content Placeholder 2"/>
          <p:cNvSpPr>
            <a:spLocks noGrp="1"/>
          </p:cNvSpPr>
          <p:nvPr>
            <p:ph idx="1"/>
          </p:nvPr>
        </p:nvSpPr>
        <p:spPr>
          <a:xfrm>
            <a:off x="0" y="843558"/>
            <a:ext cx="9144000" cy="4299942"/>
          </a:xfrm>
        </p:spPr>
        <p:txBody>
          <a:bodyPr>
            <a:normAutofit/>
          </a:bodyPr>
          <a:lstStyle/>
          <a:p>
            <a:pPr marL="0" indent="0">
              <a:buNone/>
            </a:pPr>
            <a:r>
              <a:rPr lang="tr-TR" dirty="0" smtClean="0"/>
              <a:t>a) The number of simplex channels i</a:t>
            </a:r>
            <a:endParaRPr lang="tr-TR" dirty="0" smtClean="0"/>
          </a:p>
          <a:p>
            <a:pPr marL="0" indent="0">
              <a:buNone/>
            </a:pPr>
            <a:r>
              <a:rPr lang="tr-TR" dirty="0" smtClean="0"/>
              <a:t>20*10^6 / 25*10^3 = 800</a:t>
            </a:r>
            <a:endParaRPr lang="tr-TR" dirty="0" smtClean="0"/>
          </a:p>
          <a:p>
            <a:pPr marL="0" indent="0">
              <a:buNone/>
            </a:pPr>
            <a:r>
              <a:rPr lang="tr-TR" dirty="0" smtClean="0"/>
              <a:t>Then, number of duplex channels is 800/2=400</a:t>
            </a:r>
            <a:endParaRPr lang="tr-TR" dirty="0" smtClean="0"/>
          </a:p>
          <a:p>
            <a:pPr marL="0" indent="0">
              <a:buNone/>
            </a:pPr>
            <a:endParaRPr lang="tr-TR" dirty="0" smtClean="0"/>
          </a:p>
          <a:p>
            <a:pPr marL="514350" indent="-514350">
              <a:buAutoNum type="alphaLcParenR" startAt="2"/>
            </a:pPr>
            <a:r>
              <a:rPr lang="tr-TR" dirty="0" smtClean="0"/>
              <a:t>The total number of channels per cell site if N=4 cell reuse is used is</a:t>
            </a:r>
            <a:endParaRPr lang="tr-TR" dirty="0" smtClean="0"/>
          </a:p>
          <a:p>
            <a:pPr marL="0" indent="0" algn="ctr">
              <a:buNone/>
            </a:pPr>
            <a:r>
              <a:rPr lang="tr-TR" dirty="0" smtClean="0"/>
              <a:t>400/4 = 100.</a:t>
            </a:r>
            <a:endParaRPr lang="en-US"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66"/>
            <a:ext cx="9144000" cy="671174"/>
          </a:xfrm>
        </p:spPr>
        <p:txBody>
          <a:bodyPr>
            <a:normAutofit fontScale="90000"/>
          </a:bodyPr>
          <a:lstStyle/>
          <a:p>
            <a:r>
              <a:rPr lang="tr-TR" dirty="0" smtClean="0"/>
              <a:t>Problem 3.5</a:t>
            </a:r>
            <a:endParaRPr lang="en-US" dirty="0"/>
          </a:p>
        </p:txBody>
      </p:sp>
      <p:sp>
        <p:nvSpPr>
          <p:cNvPr id="3" name="Content Placeholder 2"/>
          <p:cNvSpPr>
            <a:spLocks noGrp="1"/>
          </p:cNvSpPr>
          <p:nvPr>
            <p:ph idx="1"/>
          </p:nvPr>
        </p:nvSpPr>
        <p:spPr>
          <a:xfrm>
            <a:off x="0" y="843558"/>
            <a:ext cx="9144000" cy="4299942"/>
          </a:xfrm>
        </p:spPr>
        <p:txBody>
          <a:bodyPr>
            <a:normAutofit fontScale="92500" lnSpcReduction="20000"/>
          </a:bodyPr>
          <a:lstStyle/>
          <a:p>
            <a:pPr marL="0" indent="0">
              <a:buNone/>
            </a:pPr>
            <a:r>
              <a:rPr lang="tr-TR" dirty="0" smtClean="0"/>
              <a:t>A </a:t>
            </a:r>
            <a:r>
              <a:rPr lang="tr-TR" dirty="0" err="1" smtClean="0"/>
              <a:t>cellular</a:t>
            </a:r>
            <a:r>
              <a:rPr lang="tr-TR" dirty="0" smtClean="0"/>
              <a:t> service </a:t>
            </a:r>
            <a:r>
              <a:rPr lang="tr-TR" dirty="0" err="1" smtClean="0"/>
              <a:t>provider</a:t>
            </a:r>
            <a:r>
              <a:rPr lang="tr-TR" dirty="0" smtClean="0"/>
              <a:t> </a:t>
            </a:r>
            <a:r>
              <a:rPr lang="tr-TR" dirty="0" err="1" smtClean="0"/>
              <a:t>decides</a:t>
            </a:r>
            <a:r>
              <a:rPr lang="tr-TR" dirty="0" smtClean="0"/>
              <a:t> </a:t>
            </a:r>
            <a:r>
              <a:rPr lang="tr-TR" dirty="0" err="1" smtClean="0"/>
              <a:t>to</a:t>
            </a:r>
            <a:r>
              <a:rPr lang="tr-TR" dirty="0" smtClean="0"/>
              <a:t> </a:t>
            </a:r>
            <a:r>
              <a:rPr lang="tr-TR" dirty="0" err="1" smtClean="0"/>
              <a:t>use</a:t>
            </a:r>
            <a:r>
              <a:rPr lang="tr-TR" dirty="0" smtClean="0"/>
              <a:t> a </a:t>
            </a:r>
            <a:r>
              <a:rPr lang="tr-TR" dirty="0" err="1" smtClean="0"/>
              <a:t>digital</a:t>
            </a:r>
            <a:r>
              <a:rPr lang="tr-TR" dirty="0" smtClean="0"/>
              <a:t> TDMA </a:t>
            </a:r>
            <a:r>
              <a:rPr lang="tr-TR" dirty="0" err="1" smtClean="0"/>
              <a:t>scheme</a:t>
            </a:r>
            <a:r>
              <a:rPr lang="tr-TR" dirty="0" smtClean="0"/>
              <a:t> </a:t>
            </a:r>
            <a:r>
              <a:rPr lang="tr-TR" dirty="0" err="1" smtClean="0"/>
              <a:t>which</a:t>
            </a:r>
            <a:r>
              <a:rPr lang="tr-TR" dirty="0" smtClean="0"/>
              <a:t> can </a:t>
            </a:r>
            <a:r>
              <a:rPr lang="tr-TR" dirty="0" err="1" smtClean="0"/>
              <a:t>tolerate</a:t>
            </a:r>
            <a:r>
              <a:rPr lang="tr-TR" dirty="0" smtClean="0"/>
              <a:t> a </a:t>
            </a:r>
            <a:r>
              <a:rPr lang="tr-TR" dirty="0" err="1" smtClean="0"/>
              <a:t>signal-to-interference</a:t>
            </a:r>
            <a:r>
              <a:rPr lang="tr-TR" dirty="0" smtClean="0"/>
              <a:t> </a:t>
            </a:r>
            <a:r>
              <a:rPr lang="tr-TR" dirty="0" err="1" smtClean="0"/>
              <a:t>ratio</a:t>
            </a:r>
            <a:r>
              <a:rPr lang="tr-TR" dirty="0" smtClean="0"/>
              <a:t> of 15 </a:t>
            </a:r>
            <a:r>
              <a:rPr lang="tr-TR" dirty="0" err="1" smtClean="0"/>
              <a:t>dB</a:t>
            </a:r>
            <a:r>
              <a:rPr lang="tr-TR" dirty="0"/>
              <a:t> </a:t>
            </a:r>
            <a:r>
              <a:rPr lang="tr-TR" dirty="0" smtClean="0"/>
              <a:t>in </a:t>
            </a:r>
            <a:r>
              <a:rPr lang="tr-TR" dirty="0" err="1" smtClean="0"/>
              <a:t>the</a:t>
            </a:r>
            <a:r>
              <a:rPr lang="tr-TR" dirty="0" smtClean="0"/>
              <a:t> </a:t>
            </a:r>
            <a:r>
              <a:rPr lang="tr-TR" dirty="0" err="1" smtClean="0"/>
              <a:t>worst</a:t>
            </a:r>
            <a:r>
              <a:rPr lang="tr-TR" dirty="0" smtClean="0"/>
              <a:t> </a:t>
            </a:r>
            <a:r>
              <a:rPr lang="tr-TR" dirty="0" err="1" smtClean="0"/>
              <a:t>case</a:t>
            </a:r>
            <a:r>
              <a:rPr lang="tr-TR" dirty="0" smtClean="0"/>
              <a:t>. </a:t>
            </a:r>
            <a:r>
              <a:rPr lang="tr-TR" dirty="0" err="1" smtClean="0"/>
              <a:t>Find</a:t>
            </a:r>
            <a:r>
              <a:rPr lang="tr-TR" dirty="0" smtClean="0"/>
              <a:t> </a:t>
            </a:r>
            <a:r>
              <a:rPr lang="tr-TR" dirty="0" err="1" smtClean="0"/>
              <a:t>the</a:t>
            </a:r>
            <a:r>
              <a:rPr lang="tr-TR" dirty="0" smtClean="0"/>
              <a:t> optimum </a:t>
            </a:r>
            <a:r>
              <a:rPr lang="tr-TR" dirty="0" err="1" smtClean="0"/>
              <a:t>value</a:t>
            </a:r>
            <a:r>
              <a:rPr lang="tr-TR" dirty="0" smtClean="0"/>
              <a:t> of N </a:t>
            </a:r>
            <a:r>
              <a:rPr lang="tr-TR" dirty="0" err="1" smtClean="0"/>
              <a:t>for</a:t>
            </a:r>
            <a:r>
              <a:rPr lang="tr-TR" dirty="0" smtClean="0"/>
              <a:t> </a:t>
            </a:r>
            <a:endParaRPr lang="tr-TR" dirty="0" smtClean="0"/>
          </a:p>
          <a:p>
            <a:pPr marL="514350" indent="-514350">
              <a:buAutoNum type="alphaLcParenR"/>
            </a:pPr>
            <a:r>
              <a:rPr lang="tr-TR" dirty="0" err="1" smtClean="0"/>
              <a:t>Omnidirectional</a:t>
            </a:r>
            <a:r>
              <a:rPr lang="tr-TR" dirty="0" smtClean="0"/>
              <a:t> </a:t>
            </a:r>
            <a:r>
              <a:rPr lang="tr-TR" dirty="0" err="1" smtClean="0"/>
              <a:t>antenna</a:t>
            </a:r>
            <a:endParaRPr lang="tr-TR" dirty="0" smtClean="0"/>
          </a:p>
          <a:p>
            <a:pPr marL="514350" indent="-514350">
              <a:buAutoNum type="alphaLcParenR"/>
            </a:pPr>
            <a:r>
              <a:rPr lang="tr-TR" dirty="0" smtClean="0"/>
              <a:t>120 </a:t>
            </a:r>
            <a:r>
              <a:rPr lang="tr-TR" dirty="0" err="1" smtClean="0"/>
              <a:t>degrees</a:t>
            </a:r>
            <a:r>
              <a:rPr lang="tr-TR" dirty="0" smtClean="0"/>
              <a:t> </a:t>
            </a:r>
            <a:r>
              <a:rPr lang="tr-TR" dirty="0" err="1" smtClean="0"/>
              <a:t>sectoring</a:t>
            </a:r>
            <a:r>
              <a:rPr lang="tr-TR" dirty="0" smtClean="0"/>
              <a:t> </a:t>
            </a:r>
            <a:r>
              <a:rPr lang="tr-TR" dirty="0" err="1" smtClean="0"/>
              <a:t>amd</a:t>
            </a:r>
            <a:endParaRPr lang="tr-TR" dirty="0" smtClean="0"/>
          </a:p>
          <a:p>
            <a:pPr marL="514350" indent="-514350">
              <a:buAutoNum type="alphaLcParenR"/>
            </a:pPr>
            <a:r>
              <a:rPr lang="tr-TR" dirty="0" smtClean="0"/>
              <a:t>60 </a:t>
            </a:r>
            <a:r>
              <a:rPr lang="tr-TR" dirty="0" err="1" smtClean="0"/>
              <a:t>degrees</a:t>
            </a:r>
            <a:r>
              <a:rPr lang="tr-TR" dirty="0" smtClean="0"/>
              <a:t> </a:t>
            </a:r>
            <a:r>
              <a:rPr lang="tr-TR" dirty="0" err="1" smtClean="0"/>
              <a:t>sectoring</a:t>
            </a:r>
            <a:r>
              <a:rPr lang="tr-TR" dirty="0" smtClean="0"/>
              <a:t>. </a:t>
            </a:r>
            <a:endParaRPr lang="tr-TR" dirty="0" smtClean="0"/>
          </a:p>
          <a:p>
            <a:pPr marL="514350" indent="-514350">
              <a:buAutoNum type="alphaLcParenR"/>
            </a:pPr>
            <a:r>
              <a:rPr lang="tr-TR" dirty="0" err="1" smtClean="0"/>
              <a:t>Should</a:t>
            </a:r>
            <a:r>
              <a:rPr lang="tr-TR" dirty="0" smtClean="0"/>
              <a:t> </a:t>
            </a:r>
            <a:r>
              <a:rPr lang="tr-TR" dirty="0" err="1" smtClean="0"/>
              <a:t>sectoring</a:t>
            </a:r>
            <a:r>
              <a:rPr lang="tr-TR" dirty="0" smtClean="0"/>
              <a:t> be </a:t>
            </a:r>
            <a:r>
              <a:rPr lang="tr-TR" dirty="0" err="1" smtClean="0"/>
              <a:t>used</a:t>
            </a:r>
            <a:r>
              <a:rPr lang="tr-TR" dirty="0" smtClean="0"/>
              <a:t>? </a:t>
            </a:r>
            <a:r>
              <a:rPr lang="tr-TR" dirty="0" err="1" smtClean="0"/>
              <a:t>İf</a:t>
            </a:r>
            <a:r>
              <a:rPr lang="tr-TR" dirty="0" smtClean="0"/>
              <a:t> </a:t>
            </a:r>
            <a:r>
              <a:rPr lang="tr-TR" dirty="0" err="1" smtClean="0"/>
              <a:t>so</a:t>
            </a:r>
            <a:r>
              <a:rPr lang="tr-TR" dirty="0" smtClean="0"/>
              <a:t>, </a:t>
            </a:r>
            <a:r>
              <a:rPr lang="tr-TR" dirty="0" err="1" smtClean="0"/>
              <a:t>which</a:t>
            </a:r>
            <a:r>
              <a:rPr lang="tr-TR" dirty="0" smtClean="0"/>
              <a:t> </a:t>
            </a:r>
            <a:r>
              <a:rPr lang="tr-TR" dirty="0" err="1" smtClean="0"/>
              <a:t>case</a:t>
            </a:r>
            <a:r>
              <a:rPr lang="tr-TR" dirty="0" smtClean="0"/>
              <a:t>, 60 </a:t>
            </a:r>
            <a:r>
              <a:rPr lang="tr-TR" dirty="0" err="1" smtClean="0"/>
              <a:t>or</a:t>
            </a:r>
            <a:r>
              <a:rPr lang="tr-TR" dirty="0" smtClean="0"/>
              <a:t> 120 </a:t>
            </a:r>
            <a:r>
              <a:rPr lang="tr-TR" dirty="0" err="1" smtClean="0"/>
              <a:t>degrees</a:t>
            </a:r>
            <a:r>
              <a:rPr lang="tr-TR" dirty="0" smtClean="0"/>
              <a:t>) </a:t>
            </a:r>
            <a:r>
              <a:rPr lang="tr-TR" dirty="0" err="1" smtClean="0"/>
              <a:t>should</a:t>
            </a:r>
            <a:r>
              <a:rPr lang="tr-TR" dirty="0" smtClean="0"/>
              <a:t> be </a:t>
            </a:r>
            <a:r>
              <a:rPr lang="tr-TR" dirty="0" err="1" smtClean="0"/>
              <a:t>used</a:t>
            </a:r>
            <a:r>
              <a:rPr lang="tr-TR" dirty="0" smtClean="0"/>
              <a:t>? </a:t>
            </a:r>
            <a:r>
              <a:rPr lang="tr-TR" dirty="0" err="1" smtClean="0"/>
              <a:t>Assume</a:t>
            </a:r>
            <a:r>
              <a:rPr lang="tr-TR" dirty="0" smtClean="0"/>
              <a:t> a </a:t>
            </a:r>
            <a:r>
              <a:rPr lang="tr-TR" dirty="0" err="1" smtClean="0"/>
              <a:t>path</a:t>
            </a:r>
            <a:r>
              <a:rPr lang="tr-TR" dirty="0" smtClean="0"/>
              <a:t> </a:t>
            </a:r>
            <a:r>
              <a:rPr lang="tr-TR" dirty="0" err="1" smtClean="0"/>
              <a:t>loss</a:t>
            </a:r>
            <a:r>
              <a:rPr lang="tr-TR" dirty="0" smtClean="0"/>
              <a:t> </a:t>
            </a:r>
            <a:r>
              <a:rPr lang="tr-TR" dirty="0" err="1" smtClean="0"/>
              <a:t>exponent</a:t>
            </a:r>
            <a:r>
              <a:rPr lang="tr-TR" dirty="0" smtClean="0"/>
              <a:t> of n = 4 </a:t>
            </a:r>
            <a:r>
              <a:rPr lang="tr-TR" dirty="0" err="1" smtClean="0"/>
              <a:t>and</a:t>
            </a:r>
            <a:r>
              <a:rPr lang="tr-TR" dirty="0" smtClean="0"/>
              <a:t> </a:t>
            </a:r>
            <a:r>
              <a:rPr lang="tr-TR" dirty="0" err="1" smtClean="0"/>
              <a:t>consider</a:t>
            </a:r>
            <a:r>
              <a:rPr lang="tr-TR" dirty="0" smtClean="0"/>
              <a:t> </a:t>
            </a:r>
            <a:r>
              <a:rPr lang="tr-TR" dirty="0" err="1" smtClean="0"/>
              <a:t>trunking</a:t>
            </a:r>
            <a:r>
              <a:rPr lang="tr-TR" dirty="0" smtClean="0"/>
              <a:t> </a:t>
            </a:r>
            <a:r>
              <a:rPr lang="tr-TR" dirty="0" err="1" smtClean="0"/>
              <a:t>efficiency</a:t>
            </a:r>
            <a:r>
              <a:rPr lang="tr-TR" dirty="0" smtClean="0"/>
              <a:t>).</a:t>
            </a:r>
            <a:endParaRPr lang="en-US"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6183"/>
            <a:ext cx="9143999" cy="655356"/>
          </a:xfrm>
        </p:spPr>
        <p:txBody>
          <a:bodyPr>
            <a:normAutofit fontScale="90000"/>
          </a:bodyPr>
          <a:lstStyle/>
          <a:p>
            <a:r>
              <a:rPr lang="tr-TR" dirty="0" smtClean="0"/>
              <a:t>Solution 3.5</a:t>
            </a:r>
            <a:endParaRPr 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681540"/>
            <a:ext cx="9144000" cy="4471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540"/>
          </a:xfrm>
        </p:spPr>
        <p:txBody>
          <a:bodyPr>
            <a:normAutofit fontScale="90000"/>
          </a:bodyPr>
          <a:lstStyle/>
          <a:p>
            <a:r>
              <a:rPr lang="en-US" dirty="0"/>
              <a:t>Problem </a:t>
            </a:r>
            <a:r>
              <a:rPr lang="en-US" dirty="0" smtClean="0"/>
              <a:t>3.10</a:t>
            </a:r>
            <a:endParaRPr lang="en-US" dirty="0"/>
          </a:p>
        </p:txBody>
      </p:sp>
      <p:sp>
        <p:nvSpPr>
          <p:cNvPr id="3" name="Content Placeholder 2"/>
          <p:cNvSpPr>
            <a:spLocks noGrp="1"/>
          </p:cNvSpPr>
          <p:nvPr>
            <p:ph idx="1"/>
          </p:nvPr>
        </p:nvSpPr>
        <p:spPr>
          <a:xfrm>
            <a:off x="0" y="771550"/>
            <a:ext cx="9144000" cy="4371950"/>
          </a:xfrm>
        </p:spPr>
        <p:txBody>
          <a:bodyPr>
            <a:normAutofit fontScale="55000" lnSpcReduction="20000"/>
          </a:bodyPr>
          <a:lstStyle/>
          <a:p>
            <a:pPr marL="0" indent="0">
              <a:buNone/>
              <a:tabLst>
                <a:tab pos="271145" algn="l"/>
                <a:tab pos="452120" algn="l"/>
              </a:tabLst>
            </a:pPr>
            <a:r>
              <a:rPr lang="en-US" sz="3500" dirty="0" smtClean="0"/>
              <a:t>An </a:t>
            </a:r>
            <a:r>
              <a:rPr lang="en-US" sz="3500" dirty="0"/>
              <a:t>FDD cellular telephone system that uses two 30 kHz simplex channels to provide full duplex voice and control channels is allocated a total of 24 MHz of bandwidth. Assume that each mobile phone user generates 0.1 </a:t>
            </a:r>
            <a:r>
              <a:rPr lang="en-US" sz="3500" dirty="0" err="1"/>
              <a:t>Erlangs</a:t>
            </a:r>
            <a:r>
              <a:rPr lang="en-US" sz="3500" dirty="0"/>
              <a:t> of traffic in accordance with </a:t>
            </a:r>
            <a:r>
              <a:rPr lang="en-US" sz="3500" dirty="0" err="1"/>
              <a:t>Erlang</a:t>
            </a:r>
            <a:r>
              <a:rPr lang="en-US" sz="3500" dirty="0"/>
              <a:t> B.</a:t>
            </a:r>
            <a:endParaRPr lang="tr-TR" sz="3500" dirty="0"/>
          </a:p>
          <a:p>
            <a:pPr marL="271780" lvl="0" indent="-271780">
              <a:buFont typeface="+mj-lt"/>
              <a:buAutoNum type="alphaLcParenR"/>
              <a:tabLst>
                <a:tab pos="271145" algn="l"/>
              </a:tabLst>
            </a:pPr>
            <a:r>
              <a:rPr lang="en-US" sz="3500" dirty="0"/>
              <a:t>For a 4-cell re-use system, find the number of channels in each cell.</a:t>
            </a:r>
            <a:endParaRPr lang="tr-TR" sz="3500" dirty="0"/>
          </a:p>
          <a:p>
            <a:pPr marL="271780" lvl="0" indent="-271780">
              <a:buFont typeface="+mj-lt"/>
              <a:buAutoNum type="alphaLcParenR"/>
              <a:tabLst>
                <a:tab pos="271145" algn="l"/>
              </a:tabLst>
            </a:pPr>
            <a:r>
              <a:rPr lang="en-US" sz="3500" dirty="0"/>
              <a:t>What is the maximum number of users that can be supported per cell if each cell is to offer capacity that is 90% of perfect scheduling? Assume that omnidirectional antennas are used at each base station.</a:t>
            </a:r>
            <a:endParaRPr lang="tr-TR" sz="3500" dirty="0"/>
          </a:p>
          <a:p>
            <a:pPr marL="271780" lvl="0" indent="-271780">
              <a:buFont typeface="+mj-lt"/>
              <a:buAutoNum type="alphaLcParenR"/>
              <a:tabLst>
                <a:tab pos="271145" algn="l"/>
              </a:tabLst>
            </a:pPr>
            <a:r>
              <a:rPr lang="en-US" sz="3500" dirty="0"/>
              <a:t>When the maximum number of users are available in the user pool, what is the blocking probability of the system in part b)?</a:t>
            </a:r>
            <a:endParaRPr lang="tr-TR" sz="3500" dirty="0"/>
          </a:p>
          <a:p>
            <a:pPr marL="271780" lvl="0" indent="-271780">
              <a:buFont typeface="+mj-lt"/>
              <a:buAutoNum type="alphaLcParenR"/>
              <a:tabLst>
                <a:tab pos="271145" algn="l"/>
              </a:tabLst>
            </a:pPr>
            <a:r>
              <a:rPr lang="en-US" sz="3500" dirty="0"/>
              <a:t>If each cell uses 120</a:t>
            </a:r>
            <a:r>
              <a:rPr lang="en-US" sz="3500" baseline="30000" dirty="0"/>
              <a:t>o</a:t>
            </a:r>
            <a:r>
              <a:rPr lang="en-US" sz="3500" dirty="0"/>
              <a:t> sectoring for each user base station, what is the new total number of users that can be supported per cell for the same blocking probability as in c)?</a:t>
            </a:r>
            <a:endParaRPr lang="tr-TR" sz="3500" dirty="0"/>
          </a:p>
          <a:p>
            <a:pPr marL="271780" lvl="0" indent="-271780">
              <a:buFont typeface="+mj-lt"/>
              <a:buAutoNum type="alphaLcParenR"/>
              <a:tabLst>
                <a:tab pos="271145" algn="l"/>
              </a:tabLst>
            </a:pPr>
            <a:r>
              <a:rPr lang="en-US" sz="3500" dirty="0"/>
              <a:t>When each cell covers 5 square kilometers, how many subscribers could be supported in an urban market that is 50km * 50 km for the case of omnidirectional base station antennas?</a:t>
            </a:r>
            <a:endParaRPr lang="tr-TR" sz="3500" dirty="0"/>
          </a:p>
          <a:p>
            <a:pPr marL="271780" lvl="0" indent="-271780">
              <a:buFont typeface="+mj-lt"/>
              <a:buAutoNum type="alphaLcParenR"/>
              <a:tabLst>
                <a:tab pos="271145" algn="l"/>
              </a:tabLst>
            </a:pPr>
            <a:r>
              <a:rPr lang="en-US" sz="3500" dirty="0"/>
              <a:t>If each cell covers 5 square kilometers, than how many subscribers could be supported in an urban market that is 50km * 50 km for the case of 120</a:t>
            </a:r>
            <a:r>
              <a:rPr lang="en-US" sz="3500" baseline="30000" dirty="0"/>
              <a:t>o</a:t>
            </a:r>
            <a:r>
              <a:rPr lang="en-US" sz="3500" dirty="0"/>
              <a:t> sectored antennas?</a:t>
            </a:r>
            <a:endParaRPr lang="tr-TR" sz="3500" dirty="0"/>
          </a:p>
          <a:p>
            <a:pPr marL="0" indent="0">
              <a:buNone/>
            </a:pPr>
            <a:endParaRPr lang="en-US"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540"/>
          </a:xfrm>
        </p:spPr>
        <p:txBody>
          <a:bodyPr>
            <a:normAutofit fontScale="90000"/>
          </a:bodyPr>
          <a:lstStyle/>
          <a:p>
            <a:r>
              <a:rPr lang="tr-TR" dirty="0" smtClean="0"/>
              <a:t>Solution </a:t>
            </a:r>
            <a:r>
              <a:rPr lang="en-US" dirty="0" smtClean="0"/>
              <a:t>3.10</a:t>
            </a:r>
            <a:endParaRPr lang="en-US" dirty="0"/>
          </a:p>
        </p:txBody>
      </p:sp>
      <p:sp>
        <p:nvSpPr>
          <p:cNvPr id="3" name="Content Placeholder 2"/>
          <p:cNvSpPr>
            <a:spLocks noGrp="1"/>
          </p:cNvSpPr>
          <p:nvPr>
            <p:ph idx="1"/>
          </p:nvPr>
        </p:nvSpPr>
        <p:spPr>
          <a:xfrm>
            <a:off x="0" y="843558"/>
            <a:ext cx="9144000" cy="4299942"/>
          </a:xfrm>
        </p:spPr>
        <p:txBody>
          <a:bodyPr>
            <a:normAutofit/>
          </a:bodyPr>
          <a:lstStyle/>
          <a:p>
            <a:pPr marL="514350" lvl="0" indent="-514350">
              <a:buFont typeface="+mj-lt"/>
              <a:buAutoNum type="alphaLcParenR"/>
            </a:pPr>
            <a:r>
              <a:rPr lang="en-US" sz="2800" dirty="0"/>
              <a:t>Number of channels in the whole system </a:t>
            </a:r>
            <a:endParaRPr lang="tr-TR" sz="2800" dirty="0" smtClean="0"/>
          </a:p>
          <a:p>
            <a:pPr marL="0" lvl="0" indent="0">
              <a:buNone/>
            </a:pPr>
            <a:r>
              <a:rPr lang="tr-TR" sz="2800" dirty="0" smtClean="0"/>
              <a:t>	C </a:t>
            </a:r>
            <a:r>
              <a:rPr lang="en-US" sz="2800" dirty="0" smtClean="0"/>
              <a:t>= </a:t>
            </a:r>
            <a:r>
              <a:rPr lang="en-US" sz="2800" dirty="0"/>
              <a:t>24 MHz / (2 * 30 kHz) =400 channels, </a:t>
            </a:r>
            <a:endParaRPr lang="tr-TR" sz="2800" dirty="0"/>
          </a:p>
          <a:p>
            <a:pPr marL="0" indent="0">
              <a:buNone/>
            </a:pPr>
            <a:endParaRPr lang="tr-TR" sz="2800" dirty="0"/>
          </a:p>
          <a:p>
            <a:pPr marL="400050" lvl="1" indent="0">
              <a:buNone/>
            </a:pPr>
            <a:r>
              <a:rPr lang="en-US" dirty="0" smtClean="0"/>
              <a:t>Channels </a:t>
            </a:r>
            <a:r>
              <a:rPr lang="en-US" dirty="0"/>
              <a:t>/ cell = 400 channels / 4 cells =  100 </a:t>
            </a:r>
            <a:r>
              <a:rPr lang="en-US" dirty="0" smtClean="0"/>
              <a:t>channels/cell</a:t>
            </a:r>
            <a:endParaRPr lang="tr-TR" dirty="0"/>
          </a:p>
          <a:p>
            <a:pPr marL="0" indent="0">
              <a:buNone/>
            </a:pPr>
            <a:endParaRPr lang="en-US" sz="2800"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540"/>
          </a:xfrm>
        </p:spPr>
        <p:txBody>
          <a:bodyPr>
            <a:normAutofit fontScale="90000"/>
          </a:bodyPr>
          <a:lstStyle/>
          <a:p>
            <a:r>
              <a:rPr lang="tr-TR" dirty="0" smtClean="0"/>
              <a:t>Solution </a:t>
            </a:r>
            <a:r>
              <a:rPr lang="en-US" dirty="0" smtClean="0"/>
              <a:t>3.10</a:t>
            </a:r>
            <a:endParaRPr lang="en-US" dirty="0"/>
          </a:p>
        </p:txBody>
      </p:sp>
      <p:sp>
        <p:nvSpPr>
          <p:cNvPr id="3" name="Content Placeholder 2"/>
          <p:cNvSpPr>
            <a:spLocks noGrp="1"/>
          </p:cNvSpPr>
          <p:nvPr>
            <p:ph idx="1"/>
          </p:nvPr>
        </p:nvSpPr>
        <p:spPr>
          <a:xfrm>
            <a:off x="0" y="681540"/>
            <a:ext cx="9144000" cy="4461960"/>
          </a:xfrm>
        </p:spPr>
        <p:txBody>
          <a:bodyPr>
            <a:noAutofit/>
          </a:bodyPr>
          <a:lstStyle/>
          <a:p>
            <a:pPr marL="0" indent="0">
              <a:buNone/>
            </a:pPr>
            <a:r>
              <a:rPr lang="tr-TR" sz="1800" dirty="0" smtClean="0">
                <a:latin typeface="Times New Roman" panose="02020603050405020304" pitchFamily="18" charset="0"/>
                <a:cs typeface="Times New Roman" panose="02020603050405020304" pitchFamily="18" charset="0"/>
              </a:rPr>
              <a:t>b) </a:t>
            </a:r>
            <a:r>
              <a:rPr lang="en-US" sz="1800" dirty="0" smtClean="0">
                <a:latin typeface="Times New Roman" panose="02020603050405020304" pitchFamily="18" charset="0"/>
                <a:cs typeface="Times New Roman" panose="02020603050405020304" pitchFamily="18" charset="0"/>
              </a:rPr>
              <a:t>90</a:t>
            </a:r>
            <a:r>
              <a:rPr lang="en-US" sz="1800" dirty="0">
                <a:latin typeface="Times New Roman" panose="02020603050405020304" pitchFamily="18" charset="0"/>
                <a:cs typeface="Times New Roman" panose="02020603050405020304" pitchFamily="18" charset="0"/>
              </a:rPr>
              <a:t>% of 100 </a:t>
            </a:r>
            <a:r>
              <a:rPr lang="en-US" sz="1800" dirty="0" err="1">
                <a:latin typeface="Times New Roman" panose="02020603050405020304" pitchFamily="18" charset="0"/>
                <a:cs typeface="Times New Roman" panose="02020603050405020304" pitchFamily="18" charset="0"/>
              </a:rPr>
              <a:t>Erlangs</a:t>
            </a:r>
            <a:r>
              <a:rPr lang="en-US" sz="1800" dirty="0">
                <a:latin typeface="Times New Roman" panose="02020603050405020304" pitchFamily="18" charset="0"/>
                <a:cs typeface="Times New Roman" panose="02020603050405020304" pitchFamily="18" charset="0"/>
              </a:rPr>
              <a:t> is 90 </a:t>
            </a:r>
            <a:r>
              <a:rPr lang="en-US" sz="1800" dirty="0" err="1">
                <a:latin typeface="Times New Roman" panose="02020603050405020304" pitchFamily="18" charset="0"/>
                <a:cs typeface="Times New Roman" panose="02020603050405020304" pitchFamily="18" charset="0"/>
              </a:rPr>
              <a:t>Erlangs</a:t>
            </a:r>
            <a:r>
              <a:rPr lang="en-US" sz="1800" dirty="0">
                <a:latin typeface="Times New Roman" panose="02020603050405020304" pitchFamily="18" charset="0"/>
                <a:cs typeface="Times New Roman" panose="02020603050405020304" pitchFamily="18" charset="0"/>
              </a:rPr>
              <a:t>. </a:t>
            </a:r>
            <a:endParaRPr lang="tr-TR" sz="1800" dirty="0">
              <a:latin typeface="Times New Roman" panose="02020603050405020304" pitchFamily="18" charset="0"/>
              <a:cs typeface="Times New Roman" panose="02020603050405020304" pitchFamily="18" charset="0"/>
            </a:endParaRPr>
          </a:p>
          <a:p>
            <a:pPr marL="0" indent="0">
              <a:buNone/>
            </a:pPr>
            <a:r>
              <a:rPr lang="tr-TR" sz="1800" dirty="0" err="1" smtClean="0">
                <a:latin typeface="Times New Roman" panose="02020603050405020304" pitchFamily="18" charset="0"/>
                <a:cs typeface="Times New Roman" panose="02020603050405020304" pitchFamily="18" charset="0"/>
              </a:rPr>
              <a:t>Recalling</a:t>
            </a:r>
            <a:r>
              <a:rPr lang="tr-TR" sz="1800" dirty="0" smtClean="0">
                <a:latin typeface="Times New Roman" panose="02020603050405020304" pitchFamily="18" charset="0"/>
                <a:cs typeface="Times New Roman" panose="02020603050405020304" pitchFamily="18" charset="0"/>
              </a:rPr>
              <a:t> </a:t>
            </a:r>
            <a:r>
              <a:rPr lang="tr-TR" sz="1800" dirty="0" err="1" smtClean="0">
                <a:latin typeface="Times New Roman" panose="02020603050405020304" pitchFamily="18" charset="0"/>
                <a:cs typeface="Times New Roman" panose="02020603050405020304" pitchFamily="18" charset="0"/>
              </a:rPr>
              <a:t>that</a:t>
            </a:r>
            <a:r>
              <a:rPr lang="en-US" sz="1800" dirty="0">
                <a:latin typeface="Times New Roman" panose="02020603050405020304" pitchFamily="18" charset="0"/>
                <a:cs typeface="Times New Roman" panose="02020603050405020304" pitchFamily="18" charset="0"/>
              </a:rPr>
              <a:t> </a:t>
            </a:r>
            <a:endParaRPr lang="tr-TR" sz="1800" dirty="0">
              <a:latin typeface="Times New Roman" panose="02020603050405020304" pitchFamily="18" charset="0"/>
              <a:cs typeface="Times New Roman" panose="02020603050405020304" pitchFamily="18" charset="0"/>
            </a:endParaRPr>
          </a:p>
          <a:p>
            <a:pPr marL="0" indent="0" algn="ctr">
              <a:buNone/>
            </a:pPr>
            <a:r>
              <a:rPr lang="en-US" sz="1800" i="1" dirty="0">
                <a:latin typeface="Times New Roman" panose="02020603050405020304" pitchFamily="18" charset="0"/>
                <a:cs typeface="Times New Roman" panose="02020603050405020304" pitchFamily="18" charset="0"/>
              </a:rPr>
              <a:t>traffic intensity offered by each user</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call request rate * holding time</a:t>
            </a:r>
            <a:r>
              <a:rPr lang="en-US" sz="1800" dirty="0">
                <a:latin typeface="Times New Roman" panose="02020603050405020304" pitchFamily="18" charset="0"/>
                <a:cs typeface="Times New Roman" panose="02020603050405020304" pitchFamily="18" charset="0"/>
              </a:rPr>
              <a:t> ==&gt;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sym typeface="Symbol"/>
              </a:rPr>
              <a:t></a:t>
            </a:r>
            <a:r>
              <a:rPr lang="en-US" sz="1800" i="1" dirty="0">
                <a:latin typeface="Times New Roman" panose="02020603050405020304" pitchFamily="18" charset="0"/>
                <a:cs typeface="Times New Roman" panose="02020603050405020304" pitchFamily="18" charset="0"/>
              </a:rPr>
              <a:t>H</a:t>
            </a:r>
            <a:endParaRPr lang="tr-TR"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tr-TR"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That is, each user generates a traffic intensity of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Erlangs</a:t>
            </a:r>
            <a:r>
              <a:rPr lang="en-US" sz="1800" dirty="0">
                <a:latin typeface="Times New Roman" panose="02020603050405020304" pitchFamily="18" charset="0"/>
                <a:cs typeface="Times New Roman" panose="02020603050405020304" pitchFamily="18" charset="0"/>
              </a:rPr>
              <a:t> is given by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sym typeface="Symbol"/>
              </a:rPr>
              <a:t></a:t>
            </a:r>
            <a:r>
              <a:rPr lang="en-US" sz="1800" i="1" dirty="0" smtClean="0">
                <a:latin typeface="Times New Roman" panose="02020603050405020304" pitchFamily="18" charset="0"/>
                <a:cs typeface="Times New Roman" panose="02020603050405020304" pitchFamily="18" charset="0"/>
              </a:rPr>
              <a:t>H</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a:t>
            </a:r>
            <a:r>
              <a:rPr lang="en-US" sz="1800" i="1"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 is the average duration of a call and </a:t>
            </a:r>
            <a:r>
              <a:rPr lang="en-US" sz="1800" i="1" dirty="0">
                <a:latin typeface="Times New Roman" panose="02020603050405020304" pitchFamily="18" charset="0"/>
                <a:cs typeface="Times New Roman" panose="02020603050405020304" pitchFamily="18" charset="0"/>
                <a:sym typeface="Symbol"/>
              </a:rPr>
              <a:t></a:t>
            </a:r>
            <a:r>
              <a:rPr lang="en-US" sz="1800" dirty="0">
                <a:latin typeface="Times New Roman" panose="02020603050405020304" pitchFamily="18" charset="0"/>
                <a:cs typeface="Times New Roman" panose="02020603050405020304" pitchFamily="18" charset="0"/>
              </a:rPr>
              <a:t> is the average number of call request per unit time for each user. For a system containing </a:t>
            </a:r>
            <a:r>
              <a:rPr lang="en-US" sz="1800" i="1"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users and unspecified number of channels, the total offered traffic intensity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given as  </a:t>
            </a:r>
            <a:endParaRPr lang="tr-TR" sz="1800" dirty="0">
              <a:latin typeface="Times New Roman" panose="02020603050405020304" pitchFamily="18" charset="0"/>
              <a:cs typeface="Times New Roman" panose="02020603050405020304" pitchFamily="18" charset="0"/>
            </a:endParaRPr>
          </a:p>
          <a:p>
            <a:pPr marL="0" indent="0" algn="ctr">
              <a:buNone/>
            </a:pP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U A</a:t>
            </a:r>
            <a:r>
              <a:rPr lang="en-US" sz="1800" i="1" baseline="-25000" dirty="0">
                <a:latin typeface="Times New Roman" panose="02020603050405020304" pitchFamily="18" charset="0"/>
                <a:cs typeface="Times New Roman" panose="02020603050405020304" pitchFamily="18" charset="0"/>
              </a:rPr>
              <a:t>u</a:t>
            </a:r>
            <a:endParaRPr lang="tr-TR"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 </a:t>
            </a:r>
            <a:r>
              <a:rPr lang="en-US" sz="1800" i="1"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is the number of users in the system and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is the traffic generated by each user. In a C channel trunked system, if the traffic is equally distributed among the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channels, then the traffic intensity per channel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is given by</a:t>
            </a:r>
            <a:endParaRPr lang="tr-TR" sz="1800" dirty="0">
              <a:latin typeface="Times New Roman" panose="02020603050405020304" pitchFamily="18" charset="0"/>
              <a:cs typeface="Times New Roman" panose="02020603050405020304" pitchFamily="18" charset="0"/>
            </a:endParaRPr>
          </a:p>
          <a:p>
            <a:pPr marL="0" indent="0" algn="ctr">
              <a:buNone/>
            </a:pP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c</a:t>
            </a:r>
            <a:r>
              <a:rPr lang="en-US" sz="1800" i="1" dirty="0">
                <a:latin typeface="Times New Roman" panose="02020603050405020304" pitchFamily="18" charset="0"/>
                <a:cs typeface="Times New Roman" panose="02020603050405020304" pitchFamily="18" charset="0"/>
              </a:rPr>
              <a:t> = U A</a:t>
            </a:r>
            <a:r>
              <a:rPr lang="en-US" sz="1800" i="1" baseline="-25000" dirty="0">
                <a:latin typeface="Times New Roman" panose="02020603050405020304" pitchFamily="18" charset="0"/>
                <a:cs typeface="Times New Roman" panose="02020603050405020304" pitchFamily="18" charset="0"/>
              </a:rPr>
              <a:t>u</a:t>
            </a:r>
            <a:r>
              <a:rPr lang="en-US" sz="1800" i="1" dirty="0">
                <a:latin typeface="Times New Roman" panose="02020603050405020304" pitchFamily="18" charset="0"/>
                <a:cs typeface="Times New Roman" panose="02020603050405020304" pitchFamily="18" charset="0"/>
              </a:rPr>
              <a:t> / </a:t>
            </a:r>
            <a:r>
              <a:rPr lang="en-US" sz="1800" i="1" dirty="0" smtClean="0">
                <a:latin typeface="Times New Roman" panose="02020603050405020304" pitchFamily="18" charset="0"/>
                <a:cs typeface="Times New Roman" panose="02020603050405020304" pitchFamily="18" charset="0"/>
              </a:rPr>
              <a:t>C</a:t>
            </a:r>
            <a:endParaRPr lang="tr-TR"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Therefore, 90 = </a:t>
            </a:r>
            <a:r>
              <a:rPr lang="en-US" sz="1800" i="1" dirty="0">
                <a:latin typeface="Times New Roman" panose="02020603050405020304" pitchFamily="18" charset="0"/>
                <a:cs typeface="Times New Roman" panose="02020603050405020304" pitchFamily="18" charset="0"/>
              </a:rPr>
              <a:t>U A</a:t>
            </a:r>
            <a:r>
              <a:rPr lang="en-US" sz="1800" i="1" baseline="-25000" dirty="0">
                <a:latin typeface="Times New Roman" panose="02020603050405020304" pitchFamily="18" charset="0"/>
                <a:cs typeface="Times New Roman" panose="02020603050405020304" pitchFamily="18" charset="0"/>
              </a:rPr>
              <a:t>u</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(0.1) ==&gt; </a:t>
            </a:r>
            <a:r>
              <a:rPr lang="en-US" sz="1800" i="1"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900 users, where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is the generated traffic in </a:t>
            </a:r>
            <a:r>
              <a:rPr lang="en-US" sz="1800" dirty="0" err="1">
                <a:latin typeface="Times New Roman" panose="02020603050405020304" pitchFamily="18" charset="0"/>
                <a:cs typeface="Times New Roman" panose="02020603050405020304" pitchFamily="18" charset="0"/>
              </a:rPr>
              <a:t>Erlangs</a:t>
            </a:r>
            <a:r>
              <a:rPr lang="en-US"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540"/>
          </a:xfrm>
        </p:spPr>
        <p:txBody>
          <a:bodyPr>
            <a:normAutofit fontScale="90000"/>
          </a:bodyPr>
          <a:lstStyle/>
          <a:p>
            <a:r>
              <a:rPr lang="tr-TR" dirty="0" smtClean="0">
                <a:latin typeface="Times New Roman" panose="02020603050405020304" pitchFamily="18" charset="0"/>
                <a:cs typeface="Times New Roman" panose="02020603050405020304" pitchFamily="18" charset="0"/>
              </a:rPr>
              <a:t>Solution </a:t>
            </a:r>
            <a:r>
              <a:rPr lang="en-US" dirty="0" smtClean="0">
                <a:latin typeface="Times New Roman" panose="02020603050405020304" pitchFamily="18" charset="0"/>
                <a:cs typeface="Times New Roman" panose="02020603050405020304" pitchFamily="18" charset="0"/>
              </a:rPr>
              <a:t>3.10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1540"/>
            <a:ext cx="9144000" cy="4461960"/>
          </a:xfrm>
        </p:spPr>
        <p:txBody>
          <a:bodyPr>
            <a:noAutofit/>
          </a:bodyPr>
          <a:lstStyle/>
          <a:p>
            <a:pPr lvl="0">
              <a:buFont typeface="+mj-lt"/>
              <a:buAutoNum type="alphaLcParenR" startAt="3"/>
            </a:pPr>
            <a:r>
              <a:rPr lang="en-US" sz="2400" dirty="0">
                <a:latin typeface="Times New Roman" panose="02020603050405020304" pitchFamily="18" charset="0"/>
                <a:cs typeface="Times New Roman" panose="02020603050405020304" pitchFamily="18" charset="0"/>
              </a:rPr>
              <a:t>With the offered traffic 90 </a:t>
            </a:r>
            <a:r>
              <a:rPr lang="en-US" sz="2400" dirty="0" err="1">
                <a:latin typeface="Times New Roman" panose="02020603050405020304" pitchFamily="18" charset="0"/>
                <a:cs typeface="Times New Roman" panose="02020603050405020304" pitchFamily="18" charset="0"/>
              </a:rPr>
              <a:t>Erlangs</a:t>
            </a:r>
            <a:r>
              <a:rPr lang="en-US" sz="2400" dirty="0">
                <a:latin typeface="Times New Roman" panose="02020603050405020304" pitchFamily="18" charset="0"/>
                <a:cs typeface="Times New Roman" panose="02020603050405020304" pitchFamily="18" charset="0"/>
              </a:rPr>
              <a:t> and number of channels c =100, from Figure 3.6, we read 0.03, that is the 3% </a:t>
            </a:r>
            <a:r>
              <a:rPr lang="en-US" sz="2400" dirty="0" err="1">
                <a:latin typeface="Times New Roman" panose="02020603050405020304" pitchFamily="18" charset="0"/>
                <a:cs typeface="Times New Roman" panose="02020603050405020304" pitchFamily="18" charset="0"/>
              </a:rPr>
              <a:t>GoS</a:t>
            </a:r>
            <a:r>
              <a:rPr lang="en-US" sz="2400" dirty="0">
                <a:latin typeface="Times New Roman" panose="02020603050405020304" pitchFamily="18" charset="0"/>
                <a:cs typeface="Times New Roman" panose="02020603050405020304" pitchFamily="18" charset="0"/>
              </a:rPr>
              <a:t>. </a:t>
            </a:r>
            <a:endParaRPr lang="tr-TR" sz="2400" dirty="0">
              <a:latin typeface="Times New Roman" panose="02020603050405020304" pitchFamily="18" charset="0"/>
              <a:cs typeface="Times New Roman" panose="02020603050405020304" pitchFamily="18" charset="0"/>
            </a:endParaRPr>
          </a:p>
          <a:p>
            <a:pPr lvl="0">
              <a:buFont typeface="+mj-lt"/>
              <a:buAutoNum type="alphaLcParenR" startAt="3"/>
            </a:pPr>
            <a:r>
              <a:rPr lang="en-US" sz="2400" dirty="0">
                <a:latin typeface="Times New Roman" panose="02020603050405020304" pitchFamily="18" charset="0"/>
                <a:cs typeface="Times New Roman" panose="02020603050405020304" pitchFamily="18" charset="0"/>
              </a:rPr>
              <a:t>Each sector has 100/3 = 33.3 channels; GOS=3%, from Figure 3.6, 25 </a:t>
            </a:r>
            <a:r>
              <a:rPr lang="en-US" sz="2400" dirty="0" err="1">
                <a:latin typeface="Times New Roman" panose="02020603050405020304" pitchFamily="18" charset="0"/>
                <a:cs typeface="Times New Roman" panose="02020603050405020304" pitchFamily="18" charset="0"/>
              </a:rPr>
              <a:t>Erlangs</a:t>
            </a:r>
            <a:r>
              <a:rPr lang="en-US" sz="2400" dirty="0">
                <a:latin typeface="Times New Roman" panose="02020603050405020304" pitchFamily="18" charset="0"/>
                <a:cs typeface="Times New Roman" panose="02020603050405020304" pitchFamily="18" charset="0"/>
              </a:rPr>
              <a:t>/sector is obtained. Then we have, </a:t>
            </a:r>
            <a:r>
              <a:rPr lang="en-US" sz="2400" i="1" dirty="0">
                <a:latin typeface="Times New Roman" panose="02020603050405020304" pitchFamily="18" charset="0"/>
                <a:cs typeface="Times New Roman" panose="02020603050405020304" pitchFamily="18" charset="0"/>
              </a:rPr>
              <a:t>A = U A</a:t>
            </a:r>
            <a:r>
              <a:rPr lang="en-US" sz="2400" i="1" baseline="-250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 /sector  =&gt; 25</a:t>
            </a:r>
            <a:r>
              <a:rPr lang="en-US" sz="2400" i="1" dirty="0">
                <a:latin typeface="Times New Roman" panose="02020603050405020304" pitchFamily="18" charset="0"/>
                <a:cs typeface="Times New Roman" panose="02020603050405020304" pitchFamily="18" charset="0"/>
              </a:rPr>
              <a:t>= U A</a:t>
            </a:r>
            <a:r>
              <a:rPr lang="en-US" sz="2400" i="1" baseline="-250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  (per sector) =&gt; with </a:t>
            </a:r>
            <a:r>
              <a:rPr lang="en-US"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u</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0.1 (given), the number of users is </a:t>
            </a:r>
            <a:endParaRPr lang="tr-TR" sz="2400" dirty="0">
              <a:latin typeface="Times New Roman" panose="02020603050405020304" pitchFamily="18" charset="0"/>
              <a:cs typeface="Times New Roman" panose="02020603050405020304" pitchFamily="18" charset="0"/>
            </a:endParaRPr>
          </a:p>
          <a:p>
            <a:pPr marL="0" indent="0">
              <a:buNone/>
            </a:pPr>
            <a:r>
              <a:rPr lang="tr-TR" sz="2400" i="1"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250 /sector or </a:t>
            </a:r>
            <a:r>
              <a:rPr lang="en-US" sz="2400" i="1"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 = 250 /sector *3 sector = 750 users.</a:t>
            </a:r>
            <a:endParaRPr lang="tr-TR" sz="2400" dirty="0">
              <a:latin typeface="Times New Roman" panose="02020603050405020304" pitchFamily="18" charset="0"/>
              <a:cs typeface="Times New Roman" panose="02020603050405020304" pitchFamily="18" charset="0"/>
            </a:endParaRPr>
          </a:p>
          <a:p>
            <a:pPr marL="355600" lvl="0" indent="-355600">
              <a:buNone/>
            </a:pPr>
            <a:r>
              <a:rPr lang="tr-TR" sz="2400" dirty="0" smtClean="0">
                <a:latin typeface="Times New Roman" panose="02020603050405020304" pitchFamily="18" charset="0"/>
                <a:cs typeface="Times New Roman" panose="02020603050405020304" pitchFamily="18" charset="0"/>
              </a:rPr>
              <a:t>e) </a:t>
            </a:r>
            <a:r>
              <a:rPr lang="en-US" sz="2400" dirty="0" smtClean="0">
                <a:latin typeface="Times New Roman" panose="02020603050405020304" pitchFamily="18" charset="0"/>
                <a:cs typeface="Times New Roman" panose="02020603050405020304" pitchFamily="18" charset="0"/>
              </a:rPr>
              <a:t>Total </a:t>
            </a:r>
            <a:r>
              <a:rPr lang="en-US" sz="2400" dirty="0">
                <a:latin typeface="Times New Roman" panose="02020603050405020304" pitchFamily="18" charset="0"/>
                <a:cs typeface="Times New Roman" panose="02020603050405020304" pitchFamily="18" charset="0"/>
              </a:rPr>
              <a:t>area to cover is 50km*50km = 2500 km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Dividing this by 5 km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/cell, we obtain 2500/5 = 500 cells. Then, total #users = 900 users/cell * 500 cells =900*500 = 450,000 users. </a:t>
            </a:r>
            <a:endParaRPr lang="tr-TR" sz="2400" dirty="0">
              <a:latin typeface="Times New Roman" panose="02020603050405020304" pitchFamily="18" charset="0"/>
              <a:cs typeface="Times New Roman" panose="02020603050405020304" pitchFamily="18" charset="0"/>
            </a:endParaRPr>
          </a:p>
          <a:p>
            <a:pPr marL="355600" lvl="0" indent="-355600">
              <a:buNone/>
            </a:pPr>
            <a:r>
              <a:rPr lang="tr-TR" sz="2400" dirty="0" smtClean="0">
                <a:latin typeface="Times New Roman" panose="02020603050405020304" pitchFamily="18" charset="0"/>
                <a:cs typeface="Times New Roman" panose="02020603050405020304" pitchFamily="18" charset="0"/>
              </a:rPr>
              <a:t>f) </a:t>
            </a:r>
            <a:r>
              <a:rPr lang="en-US" sz="2400" dirty="0" smtClean="0">
                <a:latin typeface="Times New Roman" panose="02020603050405020304" pitchFamily="18" charset="0"/>
                <a:cs typeface="Times New Roman" panose="02020603050405020304" pitchFamily="18" charset="0"/>
              </a:rPr>
              <a:t>500 </a:t>
            </a:r>
            <a:r>
              <a:rPr lang="en-US" sz="2400" dirty="0">
                <a:latin typeface="Times New Roman" panose="02020603050405020304" pitchFamily="18" charset="0"/>
                <a:cs typeface="Times New Roman" panose="02020603050405020304" pitchFamily="18" charset="0"/>
              </a:rPr>
              <a:t>cells =&gt; 500 cells * 750 users/cell = 500*750 users = 375,000 </a:t>
            </a:r>
            <a:r>
              <a:rPr lang="en-US" sz="2400" dirty="0" smtClean="0">
                <a:latin typeface="Times New Roman" panose="02020603050405020304" pitchFamily="18" charset="0"/>
                <a:cs typeface="Times New Roman" panose="02020603050405020304" pitchFamily="18" charset="0"/>
              </a:rPr>
              <a:t>users</a:t>
            </a:r>
            <a:endParaRPr lang="tr-TR" sz="24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540"/>
          </a:xfrm>
        </p:spPr>
        <p:txBody>
          <a:bodyPr>
            <a:normAutofit fontScale="90000"/>
          </a:bodyPr>
          <a:lstStyle/>
          <a:p>
            <a:r>
              <a:rPr lang="tr-TR" dirty="0" smtClean="0">
                <a:latin typeface="Times New Roman" panose="02020603050405020304" pitchFamily="18" charset="0"/>
                <a:cs typeface="Times New Roman" panose="02020603050405020304" pitchFamily="18" charset="0"/>
              </a:rPr>
              <a:t>Problem </a:t>
            </a:r>
            <a:r>
              <a:rPr lang="en-US" dirty="0" smtClean="0">
                <a:latin typeface="Times New Roman" panose="02020603050405020304" pitchFamily="18" charset="0"/>
                <a:cs typeface="Times New Roman" panose="02020603050405020304" pitchFamily="18" charset="0"/>
              </a:rPr>
              <a:t>3.</a:t>
            </a:r>
            <a:r>
              <a:rPr lang="tr-TR" dirty="0" smtClean="0">
                <a:latin typeface="Times New Roman" panose="02020603050405020304" pitchFamily="18" charset="0"/>
                <a:cs typeface="Times New Roman" panose="02020603050405020304" pitchFamily="18" charset="0"/>
              </a:rPr>
              <a:t>29 </a:t>
            </a:r>
            <a:r>
              <a:rPr lang="tr-TR" sz="2200" dirty="0" smtClean="0">
                <a:latin typeface="Times New Roman" panose="02020603050405020304" pitchFamily="18" charset="0"/>
                <a:cs typeface="Times New Roman" panose="02020603050405020304" pitchFamily="18" charset="0"/>
              </a:rPr>
              <a:t>(</a:t>
            </a:r>
            <a:r>
              <a:rPr lang="tr-TR" sz="2200" dirty="0" err="1" smtClean="0">
                <a:latin typeface="Times New Roman" panose="02020603050405020304" pitchFamily="18" charset="0"/>
                <a:cs typeface="Times New Roman" panose="02020603050405020304" pitchFamily="18" charset="0"/>
              </a:rPr>
              <a:t>Rappaport</a:t>
            </a:r>
            <a:r>
              <a:rPr lang="tr-TR"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1540"/>
            <a:ext cx="9144000" cy="4461960"/>
          </a:xfrm>
        </p:spPr>
        <p:txBody>
          <a:bodyPr>
            <a:noAutofit/>
          </a:bodyPr>
          <a:lstStyle/>
          <a:p>
            <a:pPr marL="0" lvl="0" indent="0">
              <a:buNone/>
            </a:pPr>
            <a:r>
              <a:rPr lang="en-US" sz="1600" b="1" dirty="0"/>
              <a:t>3.29</a:t>
            </a:r>
            <a:r>
              <a:rPr lang="en-US" sz="1600" dirty="0"/>
              <a:t>  -  Pretend your company won a license to build a U.S. cellular system (the application cost for the license was only $500!). Your license is to cover 140 square km. Assume a base station costs $500,000 and a MTSO costs $1,500,000. An extra $500,000 is needed to advertise and start the business. You have convinced the bank to loan you $6 million, with the idea that in four years you will have earned $10 million in gross billing revenues ,and will have paid off the loan</a:t>
            </a:r>
            <a:r>
              <a:rPr lang="en-US" sz="1600" dirty="0" smtClean="0"/>
              <a:t>.</a:t>
            </a:r>
            <a:br>
              <a:rPr lang="en-US" sz="1600" dirty="0"/>
            </a:br>
            <a:r>
              <a:rPr lang="en-US" sz="1600" b="1" dirty="0"/>
              <a:t>a</a:t>
            </a:r>
            <a:r>
              <a:rPr lang="en-US" sz="1600" dirty="0"/>
              <a:t>- How many base stations (i.e., cell sites) will you be able to install for $6 million</a:t>
            </a:r>
            <a:r>
              <a:rPr lang="en-US" sz="1600" dirty="0" smtClean="0"/>
              <a:t>?</a:t>
            </a:r>
            <a:br>
              <a:rPr lang="en-US" sz="1600" dirty="0"/>
            </a:br>
            <a:r>
              <a:rPr lang="en-US" sz="1600" b="1" dirty="0"/>
              <a:t>b</a:t>
            </a:r>
            <a:r>
              <a:rPr lang="en-US" sz="1600" dirty="0"/>
              <a:t>- Assuming the earth is flat and subscribers are uniformly distributed on the ground, what assumption can you make about the coverage area of each of your cell sites? What is the major radius of each of your cells, assuming a hexagonal mosaic</a:t>
            </a:r>
            <a:r>
              <a:rPr lang="en-US" sz="1600" dirty="0" smtClean="0"/>
              <a:t>?</a:t>
            </a:r>
            <a:endParaRPr lang="tr-TR" sz="1600" dirty="0" smtClean="0"/>
          </a:p>
          <a:p>
            <a:pPr marL="0" indent="0" algn="just">
              <a:buNone/>
            </a:pPr>
            <a:r>
              <a:rPr lang="en-US" sz="1600" b="1" dirty="0"/>
              <a:t>c</a:t>
            </a:r>
            <a:r>
              <a:rPr lang="en-US" sz="1600" dirty="0"/>
              <a:t>- Assume that the average customer will pay $50 per month over a four year period. Assume that on the first day you turn your system on, you have a certain number of customers which remains fixed throughout the year. On the first day of each new year, the number of customers using your system doubles and then remains fixed for the rest of that year. What is the minimum number of customers you must have on the first day of service in order to have earned $10 million in gross billing revenues by the end of the 4th year of operation</a:t>
            </a:r>
            <a:r>
              <a:rPr lang="en-US" sz="1600" dirty="0" smtClean="0"/>
              <a:t>?</a:t>
            </a:r>
            <a:endParaRPr lang="en-US" sz="1600" dirty="0"/>
          </a:p>
          <a:p>
            <a:pPr marL="0" indent="0" algn="just">
              <a:buNone/>
            </a:pPr>
            <a:r>
              <a:rPr lang="en-US" sz="1600" b="1" dirty="0"/>
              <a:t>d</a:t>
            </a:r>
            <a:r>
              <a:rPr lang="en-US" sz="1600" dirty="0"/>
              <a:t>-  For your answer in (c), how many users per square km are needed on the first day of service in order to reach the $10 million mark after the 4th year</a:t>
            </a:r>
            <a:r>
              <a:rPr lang="en-US" sz="1600" dirty="0" smtClean="0"/>
              <a:t>?</a:t>
            </a:r>
            <a:endParaRPr lang="en-US" sz="1600"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23478"/>
                <a:ext cx="9144000" cy="5020022"/>
              </a:xfrm>
            </p:spPr>
            <p:txBody>
              <a:bodyPr>
                <a:normAutofit/>
              </a:bodyPr>
              <a:lstStyle/>
              <a:p>
                <a:pPr marL="0" indent="0" algn="ctr">
                  <a:buNone/>
                </a:pPr>
                <a:r>
                  <a:rPr lang="en-US" dirty="0" smtClean="0">
                    <a:solidFill>
                      <a:schemeClr val="tx1"/>
                    </a:solidFill>
                    <a:latin typeface="Arial Rounded MT Bold" panose="020F0704030504030204" pitchFamily="34" charset="0"/>
                  </a:rPr>
                  <a:t>Solution</a:t>
                </a:r>
                <a:r>
                  <a:rPr lang="tr-TR" dirty="0" smtClean="0">
                    <a:solidFill>
                      <a:schemeClr val="tx1"/>
                    </a:solidFill>
                    <a:latin typeface="Arial Rounded MT Bold" panose="020F0704030504030204" pitchFamily="34" charset="0"/>
                  </a:rPr>
                  <a:t> 3.29</a:t>
                </a:r>
                <a:endParaRPr lang="en-US" dirty="0" smtClean="0">
                  <a:solidFill>
                    <a:schemeClr val="tx1"/>
                  </a:solidFill>
                  <a:latin typeface="Arial Rounded MT Bold" panose="020F0704030504030204" pitchFamily="34" charset="0"/>
                </a:endParaRPr>
              </a:p>
              <a:p>
                <a:pPr marL="0" indent="0">
                  <a:buNone/>
                </a:pPr>
                <a:r>
                  <a:rPr lang="en-US" sz="2400" b="1" dirty="0" smtClean="0">
                    <a:solidFill>
                      <a:schemeClr val="tx1"/>
                    </a:solidFill>
                  </a:rPr>
                  <a:t>a</a:t>
                </a:r>
                <a:r>
                  <a:rPr lang="en-US" sz="2000" dirty="0" smtClean="0">
                    <a:solidFill>
                      <a:schemeClr val="tx1"/>
                    </a:solidFill>
                  </a:rPr>
                  <a:t>- </a:t>
                </a:r>
                <a:r>
                  <a:rPr lang="en-US" sz="2000" dirty="0">
                    <a:solidFill>
                      <a:schemeClr val="tx1"/>
                    </a:solidFill>
                  </a:rPr>
                  <a:t>How many base stations (i.e., cell sites) will you be able to install for $6 million</a:t>
                </a:r>
                <a:r>
                  <a:rPr lang="en-US" sz="2000" dirty="0" smtClean="0">
                    <a:solidFill>
                      <a:schemeClr val="tx1"/>
                    </a:solidFill>
                  </a:rPr>
                  <a:t>?</a:t>
                </a:r>
                <a:endParaRPr lang="en-US" sz="2000" dirty="0" smtClean="0">
                  <a:solidFill>
                    <a:schemeClr val="tx1"/>
                  </a:solidFill>
                </a:endParaRPr>
              </a:p>
              <a:p>
                <a:pPr marL="0" indent="0">
                  <a:buNone/>
                </a:pPr>
                <a:r>
                  <a:rPr lang="en-US" sz="2000" dirty="0" smtClean="0">
                    <a:solidFill>
                      <a:schemeClr val="tx1"/>
                    </a:solidFill>
                  </a:rPr>
                  <a:t>Loan in question is given and equal to ($6x</a:t>
                </a:r>
                <a14:m>
                  <m:oMath xmlns:m="http://schemas.openxmlformats.org/officeDocument/2006/math">
                    <m:sSup>
                      <m:sSupPr>
                        <m:ctrlPr>
                          <a:rPr lang="en-US" sz="2000" i="1" smtClean="0">
                            <a:solidFill>
                              <a:schemeClr val="tx1"/>
                            </a:solidFill>
                            <a:latin typeface="Cambria Math"/>
                          </a:rPr>
                        </m:ctrlPr>
                      </m:sSupPr>
                      <m:e>
                        <m:r>
                          <a:rPr lang="en-US" sz="2000" b="0" i="1" smtClean="0">
                            <a:solidFill>
                              <a:schemeClr val="tx1"/>
                            </a:solidFill>
                            <a:latin typeface="Cambria Math"/>
                          </a:rPr>
                          <m:t>10</m:t>
                        </m:r>
                      </m:e>
                      <m:sup>
                        <m:r>
                          <a:rPr lang="en-US" sz="2000" b="0" i="1" smtClean="0">
                            <a:solidFill>
                              <a:schemeClr val="tx1"/>
                            </a:solidFill>
                            <a:latin typeface="Cambria Math"/>
                          </a:rPr>
                          <m:t>6</m:t>
                        </m:r>
                      </m:sup>
                    </m:sSup>
                  </m:oMath>
                </a14:m>
                <a:r>
                  <a:rPr lang="en-US" sz="2000" dirty="0" smtClean="0">
                    <a:solidFill>
                      <a:schemeClr val="tx1"/>
                    </a:solidFill>
                  </a:rPr>
                  <a:t>).</a:t>
                </a:r>
                <a:endParaRPr lang="en-US" sz="2000" dirty="0" smtClean="0">
                  <a:solidFill>
                    <a:schemeClr val="tx1"/>
                  </a:solidFill>
                </a:endParaRPr>
              </a:p>
              <a:p>
                <a:pPr marL="0" indent="0">
                  <a:buNone/>
                </a:pPr>
                <a:r>
                  <a:rPr lang="en-US" sz="2000" dirty="0" smtClean="0">
                    <a:solidFill>
                      <a:schemeClr val="tx1"/>
                    </a:solidFill>
                  </a:rPr>
                  <a:t>Cost of MTSO </a:t>
                </a:r>
                <a14:m>
                  <m:oMath xmlns:m="http://schemas.openxmlformats.org/officeDocument/2006/math">
                    <m:sSub>
                      <m:sSubPr>
                        <m:ctrlPr>
                          <a:rPr lang="en-US" sz="200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𝑀𝑇𝑆𝑂</m:t>
                        </m:r>
                      </m:sub>
                    </m:sSub>
                  </m:oMath>
                </a14:m>
                <a:r>
                  <a:rPr lang="en-US" sz="2000" dirty="0" smtClean="0">
                    <a:solidFill>
                      <a:schemeClr val="tx1"/>
                    </a:solidFill>
                  </a:rPr>
                  <a:t> </a:t>
                </a:r>
                <a:r>
                  <a:rPr lang="tr-TR" sz="2000" dirty="0" smtClean="0">
                    <a:solidFill>
                      <a:schemeClr val="tx1"/>
                    </a:solidFill>
                  </a:rPr>
                  <a:t>	   </a:t>
                </a:r>
                <a:r>
                  <a:rPr lang="en-US" sz="2000" dirty="0" smtClean="0">
                    <a:solidFill>
                      <a:schemeClr val="tx1"/>
                    </a:solidFill>
                  </a:rPr>
                  <a:t>= $1500,000.</a:t>
                </a:r>
                <a:endParaRPr lang="en-US" sz="2000" dirty="0" smtClean="0">
                  <a:solidFill>
                    <a:schemeClr val="tx1"/>
                  </a:solidFill>
                </a:endParaRPr>
              </a:p>
              <a:p>
                <a:pPr marL="0" indent="0">
                  <a:buNone/>
                </a:pPr>
                <a:r>
                  <a:rPr lang="en-US" sz="2000" dirty="0" smtClean="0">
                    <a:solidFill>
                      <a:schemeClr val="tx1"/>
                    </a:solidFill>
                  </a:rPr>
                  <a:t>Cost of abase station (</a:t>
                </a:r>
                <a14:m>
                  <m:oMath xmlns:m="http://schemas.openxmlformats.org/officeDocument/2006/math">
                    <m:sSub>
                      <m:sSubPr>
                        <m:ctrlPr>
                          <a:rPr lang="en-US" sz="200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𝑏𝑠</m:t>
                        </m:r>
                      </m:sub>
                    </m:sSub>
                  </m:oMath>
                </a14:m>
                <a:r>
                  <a:rPr lang="en-US" sz="2000" dirty="0" smtClean="0">
                    <a:solidFill>
                      <a:schemeClr val="tx1"/>
                    </a:solidFill>
                  </a:rPr>
                  <a:t>) </a:t>
                </a:r>
                <a:r>
                  <a:rPr lang="tr-TR" sz="2000" dirty="0" smtClean="0">
                    <a:solidFill>
                      <a:schemeClr val="tx1"/>
                    </a:solidFill>
                  </a:rPr>
                  <a:t>   </a:t>
                </a:r>
                <a:r>
                  <a:rPr lang="en-US" sz="2000" dirty="0" smtClean="0">
                    <a:solidFill>
                      <a:schemeClr val="tx1"/>
                    </a:solidFill>
                  </a:rPr>
                  <a:t>=$500,000.</a:t>
                </a:r>
                <a:endParaRPr lang="en-US" sz="2000" dirty="0" smtClean="0">
                  <a:solidFill>
                    <a:schemeClr val="tx1"/>
                  </a:solidFill>
                </a:endParaRPr>
              </a:p>
              <a:p>
                <a:pPr marL="0" indent="0">
                  <a:buNone/>
                </a:pPr>
                <a:r>
                  <a:rPr lang="en-US" sz="2000" dirty="0" smtClean="0">
                    <a:solidFill>
                      <a:schemeClr val="tx1"/>
                    </a:solidFill>
                  </a:rPr>
                  <a:t>Cost of advertisement (</a:t>
                </a:r>
                <a14:m>
                  <m:oMath xmlns:m="http://schemas.openxmlformats.org/officeDocument/2006/math">
                    <m:sSub>
                      <m:sSubPr>
                        <m:ctrlPr>
                          <a:rPr lang="en-US" sz="200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𝑎𝑑</m:t>
                        </m:r>
                      </m:sub>
                    </m:sSub>
                  </m:oMath>
                </a14:m>
                <a:r>
                  <a:rPr lang="en-US" sz="2000" dirty="0" smtClean="0">
                    <a:solidFill>
                      <a:schemeClr val="tx1"/>
                    </a:solidFill>
                  </a:rPr>
                  <a:t>) =$500,000.</a:t>
                </a: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In this case the number of  base stations we are able to install for $6 million are:</a:t>
                </a:r>
                <a:endParaRPr lang="en-US" sz="2000" dirty="0" smtClean="0">
                  <a:solidFill>
                    <a:schemeClr val="tx1"/>
                  </a:solidFill>
                </a:endParaRPr>
              </a:p>
              <a:p>
                <a:pPr marL="0" indent="0">
                  <a:buNone/>
                </a:pPr>
                <a:r>
                  <a:rPr lang="en-US" sz="2000" dirty="0" smtClean="0">
                    <a:solidFill>
                      <a:schemeClr val="tx1"/>
                    </a:solidFill>
                  </a:rPr>
                  <a:t>No of base stations </a:t>
                </a:r>
                <a14:m>
                  <m:oMath xmlns:m="http://schemas.openxmlformats.org/officeDocument/2006/math">
                    <m:r>
                      <a:rPr lang="en-US" sz="2000" i="1" smtClean="0">
                        <a:solidFill>
                          <a:schemeClr val="tx1"/>
                        </a:solidFill>
                        <a:latin typeface="Cambria Math"/>
                      </a:rPr>
                      <m:t>=</m:t>
                    </m:r>
                    <m:f>
                      <m:fPr>
                        <m:ctrlPr>
                          <a:rPr lang="en-US" sz="2000" i="1" smtClean="0">
                            <a:solidFill>
                              <a:schemeClr val="tx1"/>
                            </a:solidFill>
                            <a:latin typeface="Cambria Math"/>
                          </a:rPr>
                        </m:ctrlPr>
                      </m:fPr>
                      <m:num>
                        <m:r>
                          <a:rPr lang="en-US" sz="2000" b="0" i="1" smtClean="0">
                            <a:solidFill>
                              <a:schemeClr val="tx1"/>
                            </a:solidFill>
                            <a:latin typeface="Cambria Math"/>
                          </a:rPr>
                          <m:t>𝑙𝑜𝑎𝑛</m:t>
                        </m:r>
                        <m:r>
                          <a:rPr lang="en-US" sz="2000" b="0" i="1" smtClean="0">
                            <a:solidFill>
                              <a:schemeClr val="tx1"/>
                            </a:solidFill>
                            <a:latin typeface="Cambria Math"/>
                          </a:rPr>
                          <m:t> − </m:t>
                        </m:r>
                        <m:sSub>
                          <m:sSubPr>
                            <m:ctrlPr>
                              <a:rPr lang="en-US" sz="2000" b="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𝑀𝑇𝑆𝑂</m:t>
                            </m:r>
                            <m:r>
                              <a:rPr lang="en-US" sz="2000" b="0" i="1" smtClean="0">
                                <a:solidFill>
                                  <a:schemeClr val="tx1"/>
                                </a:solidFill>
                                <a:latin typeface="Cambria Math"/>
                              </a:rPr>
                              <m:t>  </m:t>
                            </m:r>
                          </m:sub>
                        </m:sSub>
                        <m:r>
                          <a:rPr lang="en-US" sz="2000" b="0" i="1" smtClean="0">
                            <a:solidFill>
                              <a:schemeClr val="tx1"/>
                            </a:solidFill>
                            <a:latin typeface="Cambria Math"/>
                          </a:rPr>
                          <m:t>− </m:t>
                        </m:r>
                        <m:sSub>
                          <m:sSubPr>
                            <m:ctrlPr>
                              <a:rPr lang="en-US" sz="2000" b="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𝑎𝑑</m:t>
                            </m:r>
                          </m:sub>
                        </m:sSub>
                      </m:num>
                      <m:den>
                        <m:sSub>
                          <m:sSubPr>
                            <m:ctrlPr>
                              <a:rPr lang="en-US" sz="2000" i="1" smtClean="0">
                                <a:solidFill>
                                  <a:schemeClr val="tx1"/>
                                </a:solidFill>
                                <a:latin typeface="Cambria Math"/>
                              </a:rPr>
                            </m:ctrlPr>
                          </m:sSubPr>
                          <m:e>
                            <m:r>
                              <a:rPr lang="en-US" sz="2000" b="0" i="1" smtClean="0">
                                <a:solidFill>
                                  <a:schemeClr val="tx1"/>
                                </a:solidFill>
                                <a:latin typeface="Cambria Math"/>
                              </a:rPr>
                              <m:t>𝐶</m:t>
                            </m:r>
                          </m:e>
                          <m:sub>
                            <m:r>
                              <a:rPr lang="en-US" sz="2000" b="0" i="1" smtClean="0">
                                <a:solidFill>
                                  <a:schemeClr val="tx1"/>
                                </a:solidFill>
                                <a:latin typeface="Cambria Math"/>
                              </a:rPr>
                              <m:t>𝑏𝑠</m:t>
                            </m:r>
                          </m:sub>
                        </m:sSub>
                      </m:den>
                    </m:f>
                  </m:oMath>
                </a14:m>
                <a:r>
                  <a:rPr lang="en-US" sz="2000" dirty="0" smtClean="0">
                    <a:solidFill>
                      <a:schemeClr val="tx1"/>
                    </a:solidFill>
                  </a:rPr>
                  <a:t> </a:t>
                </a:r>
                <a14:m>
                  <m:oMath xmlns:m="http://schemas.openxmlformats.org/officeDocument/2006/math">
                    <m:r>
                      <a:rPr lang="en-US" sz="2000" i="1">
                        <a:solidFill>
                          <a:schemeClr val="tx1"/>
                        </a:solidFill>
                        <a:latin typeface="Cambria Math"/>
                      </a:rPr>
                      <m:t>=</m:t>
                    </m:r>
                    <m:f>
                      <m:fPr>
                        <m:ctrlPr>
                          <a:rPr lang="en-US" sz="2000" i="1">
                            <a:solidFill>
                              <a:schemeClr val="tx1"/>
                            </a:solidFill>
                            <a:latin typeface="Cambria Math"/>
                          </a:rPr>
                        </m:ctrlPr>
                      </m:fPr>
                      <m:num>
                        <m:r>
                          <a:rPr lang="en-US" sz="2000" b="0" i="1" smtClean="0">
                            <a:solidFill>
                              <a:schemeClr val="tx1"/>
                            </a:solidFill>
                            <a:latin typeface="Cambria Math"/>
                          </a:rPr>
                          <m:t>6</m:t>
                        </m:r>
                        <m:r>
                          <a:rPr lang="en-US" sz="2000" b="0" i="1" smtClean="0">
                            <a:solidFill>
                              <a:schemeClr val="tx1"/>
                            </a:solidFill>
                            <a:latin typeface="Cambria Math"/>
                          </a:rPr>
                          <m:t>𝑥</m:t>
                        </m:r>
                        <m:sSup>
                          <m:sSupPr>
                            <m:ctrlPr>
                              <a:rPr lang="en-US" sz="2000" b="0" i="1" smtClean="0">
                                <a:solidFill>
                                  <a:schemeClr val="tx1"/>
                                </a:solidFill>
                                <a:latin typeface="Cambria Math"/>
                              </a:rPr>
                            </m:ctrlPr>
                          </m:sSupPr>
                          <m:e>
                            <m:r>
                              <a:rPr lang="en-US" sz="2000" b="0" i="1" smtClean="0">
                                <a:solidFill>
                                  <a:schemeClr val="tx1"/>
                                </a:solidFill>
                                <a:latin typeface="Cambria Math"/>
                              </a:rPr>
                              <m:t>10</m:t>
                            </m:r>
                          </m:e>
                          <m:sup>
                            <m:r>
                              <a:rPr lang="en-US" sz="2000" b="0" i="1" smtClean="0">
                                <a:solidFill>
                                  <a:schemeClr val="tx1"/>
                                </a:solidFill>
                                <a:latin typeface="Cambria Math"/>
                              </a:rPr>
                              <m:t>6</m:t>
                            </m:r>
                          </m:sup>
                        </m:sSup>
                        <m:r>
                          <a:rPr lang="en-US" sz="2000" i="1">
                            <a:solidFill>
                              <a:schemeClr val="tx1"/>
                            </a:solidFill>
                            <a:latin typeface="Cambria Math"/>
                          </a:rPr>
                          <m:t> −</m:t>
                        </m:r>
                        <m:r>
                          <a:rPr lang="en-US" sz="2000" b="0" i="1" smtClean="0">
                            <a:solidFill>
                              <a:schemeClr val="tx1"/>
                            </a:solidFill>
                            <a:latin typeface="Cambria Math"/>
                          </a:rPr>
                          <m:t>1500</m:t>
                        </m:r>
                        <m:r>
                          <a:rPr lang="en-US" sz="2000" b="0" i="1" smtClean="0">
                            <a:solidFill>
                              <a:schemeClr val="tx1"/>
                            </a:solidFill>
                            <a:latin typeface="Cambria Math"/>
                          </a:rPr>
                          <m:t>,</m:t>
                        </m:r>
                        <m:r>
                          <a:rPr lang="en-US" sz="2000" b="0" i="1" smtClean="0">
                            <a:solidFill>
                              <a:schemeClr val="tx1"/>
                            </a:solidFill>
                            <a:latin typeface="Cambria Math"/>
                          </a:rPr>
                          <m:t>000</m:t>
                        </m:r>
                        <m:r>
                          <a:rPr lang="en-US" sz="2000" b="0" i="1" smtClean="0">
                            <a:solidFill>
                              <a:schemeClr val="tx1"/>
                            </a:solidFill>
                            <a:latin typeface="Cambria Math"/>
                          </a:rPr>
                          <m:t> −</m:t>
                        </m:r>
                        <m:r>
                          <a:rPr lang="en-US" sz="2000" b="0" i="1" smtClean="0">
                            <a:solidFill>
                              <a:schemeClr val="tx1"/>
                            </a:solidFill>
                            <a:latin typeface="Cambria Math"/>
                          </a:rPr>
                          <m:t>500</m:t>
                        </m:r>
                        <m:r>
                          <a:rPr lang="en-US" sz="2000" b="0" i="1" smtClean="0">
                            <a:solidFill>
                              <a:schemeClr val="tx1"/>
                            </a:solidFill>
                            <a:latin typeface="Cambria Math"/>
                          </a:rPr>
                          <m:t>,</m:t>
                        </m:r>
                        <m:r>
                          <a:rPr lang="en-US" sz="2000" b="0" i="1" smtClean="0">
                            <a:solidFill>
                              <a:schemeClr val="tx1"/>
                            </a:solidFill>
                            <a:latin typeface="Cambria Math"/>
                          </a:rPr>
                          <m:t>000</m:t>
                        </m:r>
                      </m:num>
                      <m:den>
                        <m:r>
                          <a:rPr lang="en-US" sz="2000" b="0" i="1" smtClean="0">
                            <a:solidFill>
                              <a:schemeClr val="tx1"/>
                            </a:solidFill>
                            <a:latin typeface="Cambria Math"/>
                          </a:rPr>
                          <m:t>500</m:t>
                        </m:r>
                        <m:r>
                          <a:rPr lang="en-US" sz="2000" b="0" i="1" smtClean="0">
                            <a:solidFill>
                              <a:schemeClr val="tx1"/>
                            </a:solidFill>
                            <a:latin typeface="Cambria Math"/>
                          </a:rPr>
                          <m:t>,</m:t>
                        </m:r>
                        <m:r>
                          <a:rPr lang="en-US" sz="2000" b="0" i="1" smtClean="0">
                            <a:solidFill>
                              <a:schemeClr val="tx1"/>
                            </a:solidFill>
                            <a:latin typeface="Cambria Math"/>
                          </a:rPr>
                          <m:t>000</m:t>
                        </m:r>
                      </m:den>
                    </m:f>
                  </m:oMath>
                </a14:m>
                <a:r>
                  <a:rPr lang="en-US" sz="2000" dirty="0" smtClean="0">
                    <a:solidFill>
                      <a:schemeClr val="tx1"/>
                    </a:solidFill>
                  </a:rPr>
                  <a:t> = 8</a:t>
                </a:r>
                <a:endParaRPr lang="en-US" sz="2000" dirty="0">
                  <a:solidFill>
                    <a:schemeClr val="tx1"/>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123478"/>
                <a:ext cx="9144000" cy="5020022"/>
              </a:xfrm>
              <a:blipFill rotWithShape="1">
                <a:blip r:embed="rId1"/>
                <a:stretch>
                  <a:fillRect t="-6"/>
                </a:stretch>
              </a:blipFill>
            </p:spPr>
            <p:txBody>
              <a:bodyPr/>
              <a:lstStyle/>
              <a:p>
                <a:r>
                  <a:rPr lang="en-US" altLang="en-US">
                    <a:noFill/>
                  </a:rPr>
                  <a:t> </a:t>
                </a:r>
              </a:p>
            </p:txBody>
          </p:sp>
        </mc:Fallback>
      </mc:AlternateContent>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9144000" cy="5143500"/>
              </a:xfrm>
            </p:spPr>
            <p:txBody>
              <a:bodyPr>
                <a:normAutofit fontScale="85000" lnSpcReduction="20000"/>
              </a:bodyPr>
              <a:lstStyle/>
              <a:p>
                <a:pPr marL="0" indent="0" algn="ctr">
                  <a:buNone/>
                </a:pPr>
                <a:r>
                  <a:rPr lang="en-US" sz="3800" dirty="0" smtClean="0">
                    <a:solidFill>
                      <a:schemeClr val="tx1"/>
                    </a:solidFill>
                    <a:latin typeface="Arial Rounded MT Bold" panose="020F0704030504030204" pitchFamily="34" charset="0"/>
                  </a:rPr>
                  <a:t>Solution</a:t>
                </a:r>
                <a:r>
                  <a:rPr lang="tr-TR" sz="3800" dirty="0">
                    <a:solidFill>
                      <a:schemeClr val="tx1"/>
                    </a:solidFill>
                    <a:latin typeface="Arial Rounded MT Bold" panose="020F0704030504030204" pitchFamily="34" charset="0"/>
                  </a:rPr>
                  <a:t> 3.29</a:t>
                </a:r>
                <a:endParaRPr lang="en-US" sz="3800" dirty="0">
                  <a:solidFill>
                    <a:schemeClr val="tx1"/>
                  </a:solidFill>
                  <a:latin typeface="Arial Rounded MT Bold" panose="020F0704030504030204" pitchFamily="34" charset="0"/>
                </a:endParaRPr>
              </a:p>
              <a:p>
                <a:pPr marL="0" indent="0">
                  <a:buNone/>
                </a:pPr>
                <a:endParaRPr lang="tr-TR" sz="2400" b="1" dirty="0" smtClean="0">
                  <a:solidFill>
                    <a:schemeClr val="tx1"/>
                  </a:solidFill>
                </a:endParaRPr>
              </a:p>
              <a:p>
                <a:pPr marL="0" indent="0">
                  <a:buNone/>
                </a:pPr>
                <a:r>
                  <a:rPr lang="en-US" sz="2400" b="1" dirty="0" smtClean="0">
                    <a:solidFill>
                      <a:schemeClr val="tx1"/>
                    </a:solidFill>
                  </a:rPr>
                  <a:t>b</a:t>
                </a:r>
                <a:r>
                  <a:rPr lang="en-US" sz="2000" dirty="0" smtClean="0">
                    <a:solidFill>
                      <a:schemeClr val="tx1"/>
                    </a:solidFill>
                  </a:rPr>
                  <a:t>- Assuming the earth is flat and subscribers are uniformly distributed on the ground, what assumption can you make about the coverage area of each of your cell sites? What is the major radius of each of your cells, assuming a hexagonal mosaic?</a:t>
                </a:r>
                <a:endParaRPr lang="en-US" sz="2000" dirty="0" smtClean="0">
                  <a:solidFill>
                    <a:schemeClr val="tx1"/>
                  </a:solidFill>
                </a:endParaRPr>
              </a:p>
              <a:p>
                <a:pPr marL="0" indent="0">
                  <a:buNone/>
                </a:pPr>
                <a:endParaRPr lang="tr-TR" sz="2000" dirty="0" smtClean="0">
                  <a:solidFill>
                    <a:schemeClr val="tx1"/>
                  </a:solidFill>
                </a:endParaRPr>
              </a:p>
              <a:p>
                <a:pPr marL="0" indent="0">
                  <a:buNone/>
                </a:pPr>
                <a:r>
                  <a:rPr lang="en-US" sz="2000" dirty="0" smtClean="0">
                    <a:solidFill>
                      <a:schemeClr val="tx1"/>
                    </a:solidFill>
                  </a:rPr>
                  <a:t>Now number of the base stations are equal to (8)</a:t>
                </a:r>
                <a:r>
                  <a:rPr lang="tr-TR" sz="2000" dirty="0" smtClean="0">
                    <a:solidFill>
                      <a:schemeClr val="tx1"/>
                    </a:solidFill>
                  </a:rPr>
                  <a:t> </a:t>
                </a:r>
                <a:r>
                  <a:rPr lang="en-US" sz="2000" dirty="0" smtClean="0">
                    <a:solidFill>
                      <a:schemeClr val="tx1"/>
                    </a:solidFill>
                  </a:rPr>
                  <a:t>and  the total coverage area is equal to (140 K</a:t>
                </a:r>
                <a14:m>
                  <m:oMath xmlns:m="http://schemas.openxmlformats.org/officeDocument/2006/math">
                    <m:sSup>
                      <m:sSupPr>
                        <m:ctrlPr>
                          <a:rPr lang="en-US" sz="2000" i="1" smtClean="0">
                            <a:solidFill>
                              <a:schemeClr val="tx1"/>
                            </a:solidFill>
                            <a:latin typeface="Cambria Math"/>
                          </a:rPr>
                        </m:ctrlPr>
                      </m:sSupPr>
                      <m:e>
                        <m:r>
                          <a:rPr lang="en-US" sz="2000" b="0" i="1" smtClean="0">
                            <a:solidFill>
                              <a:schemeClr val="tx1"/>
                            </a:solidFill>
                            <a:latin typeface="Cambria Math"/>
                          </a:rPr>
                          <m:t>𝑚</m:t>
                        </m:r>
                      </m:e>
                      <m:sup>
                        <m:r>
                          <a:rPr lang="en-US" sz="2000" b="0" i="1" smtClean="0">
                            <a:solidFill>
                              <a:schemeClr val="tx1"/>
                            </a:solidFill>
                            <a:latin typeface="Cambria Math"/>
                          </a:rPr>
                          <m:t>2</m:t>
                        </m:r>
                      </m:sup>
                    </m:sSup>
                  </m:oMath>
                </a14:m>
                <a:r>
                  <a:rPr lang="en-US" sz="2000" dirty="0" smtClean="0">
                    <a:solidFill>
                      <a:schemeClr val="tx1"/>
                    </a:solidFill>
                  </a:rPr>
                  <a:t>),</a:t>
                </a: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The average area of each cell </a:t>
                </a:r>
                <a14:m>
                  <m:oMath xmlns:m="http://schemas.openxmlformats.org/officeDocument/2006/math">
                    <m:r>
                      <a:rPr lang="en-US" sz="2000" i="1" smtClean="0">
                        <a:solidFill>
                          <a:schemeClr val="tx1"/>
                        </a:solidFill>
                        <a:latin typeface="Cambria Math"/>
                      </a:rPr>
                      <m:t>=</m:t>
                    </m:r>
                    <m:f>
                      <m:fPr>
                        <m:ctrlPr>
                          <a:rPr lang="en-US" sz="2000" i="1" smtClean="0">
                            <a:solidFill>
                              <a:schemeClr val="tx1"/>
                            </a:solidFill>
                            <a:latin typeface="Cambria Math"/>
                          </a:rPr>
                        </m:ctrlPr>
                      </m:fPr>
                      <m:num>
                        <m:r>
                          <m:rPr>
                            <m:nor/>
                          </m:rPr>
                          <a:rPr lang="en-US" sz="2000" b="0" i="0" dirty="0" smtClean="0">
                            <a:solidFill>
                              <a:schemeClr val="tx1"/>
                            </a:solidFill>
                            <a:latin typeface="DejaVu Math TeX Gyre" panose="02000503000000000000" charset="0"/>
                          </a:rPr>
                          <m:t>T</m:t>
                        </m:r>
                        <m:r>
                          <m:rPr>
                            <m:nor/>
                          </m:rPr>
                          <a:rPr lang="en-US" sz="2000" dirty="0">
                            <a:solidFill>
                              <a:schemeClr val="tx1"/>
                            </a:solidFill>
                            <a:latin typeface="DejaVu Math TeX Gyre" panose="02000503000000000000" charset="0"/>
                          </a:rPr>
                          <m:t>otal</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coverage</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area</m:t>
                        </m:r>
                      </m:num>
                      <m:den>
                        <m:r>
                          <m:rPr>
                            <m:nor/>
                          </m:rPr>
                          <a:rPr lang="en-US" sz="2000" b="0" i="0" dirty="0" smtClean="0">
                            <a:solidFill>
                              <a:schemeClr val="tx1"/>
                            </a:solidFill>
                            <a:latin typeface="DejaVu Math TeX Gyre" panose="02000503000000000000" charset="0"/>
                          </a:rPr>
                          <m:t>N</m:t>
                        </m:r>
                        <m:r>
                          <m:rPr>
                            <m:nor/>
                          </m:rPr>
                          <a:rPr lang="en-US" sz="2000" dirty="0">
                            <a:solidFill>
                              <a:schemeClr val="tx1"/>
                            </a:solidFill>
                            <a:latin typeface="DejaVu Math TeX Gyre" panose="02000503000000000000" charset="0"/>
                          </a:rPr>
                          <m:t>umber</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of</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the</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base</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stations</m:t>
                        </m:r>
                      </m:den>
                    </m:f>
                  </m:oMath>
                </a14:m>
                <a:r>
                  <a:rPr lang="en-US" sz="2000" dirty="0" smtClean="0">
                    <a:solidFill>
                      <a:schemeClr val="tx1"/>
                    </a:solidFill>
                  </a:rPr>
                  <a:t>  </a:t>
                </a: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The average area of each cell </a:t>
                </a:r>
                <a14:m>
                  <m:oMath xmlns:m="http://schemas.openxmlformats.org/officeDocument/2006/math">
                    <m:r>
                      <a:rPr lang="en-US" sz="2000" i="1">
                        <a:solidFill>
                          <a:schemeClr val="tx1"/>
                        </a:solidFill>
                        <a:latin typeface="Cambria Math"/>
                      </a:rPr>
                      <m:t>=</m:t>
                    </m:r>
                    <m:f>
                      <m:fPr>
                        <m:ctrlPr>
                          <a:rPr lang="en-US" sz="2000" i="1">
                            <a:solidFill>
                              <a:schemeClr val="tx1"/>
                            </a:solidFill>
                            <a:latin typeface="Cambria Math"/>
                          </a:rPr>
                        </m:ctrlPr>
                      </m:fPr>
                      <m:num>
                        <m:r>
                          <m:rPr>
                            <m:nor/>
                          </m:rPr>
                          <a:rPr lang="en-US" sz="2000" b="0" i="0" dirty="0" smtClean="0">
                            <a:solidFill>
                              <a:schemeClr val="tx1"/>
                            </a:solidFill>
                            <a:latin typeface="DejaVu Math TeX Gyre" panose="02000503000000000000" charset="0"/>
                          </a:rPr>
                          <m:t>140</m:t>
                        </m:r>
                      </m:num>
                      <m:den>
                        <m:r>
                          <m:rPr>
                            <m:nor/>
                          </m:rPr>
                          <a:rPr lang="en-US" sz="2000" b="0" i="0" dirty="0" smtClean="0">
                            <a:solidFill>
                              <a:schemeClr val="tx1"/>
                            </a:solidFill>
                            <a:latin typeface="Cambria Math"/>
                          </a:rPr>
                          <m:t>8</m:t>
                        </m:r>
                      </m:den>
                    </m:f>
                  </m:oMath>
                </a14:m>
                <a:r>
                  <a:rPr lang="en-US" sz="2000" dirty="0">
                    <a:solidFill>
                      <a:schemeClr val="tx1"/>
                    </a:solidFill>
                  </a:rPr>
                  <a:t>  </a:t>
                </a:r>
                <a:r>
                  <a:rPr lang="en-US" sz="2000" dirty="0" smtClean="0">
                    <a:solidFill>
                      <a:schemeClr val="tx1"/>
                    </a:solidFill>
                  </a:rPr>
                  <a:t>= 17.5 </a:t>
                </a:r>
                <a:r>
                  <a:rPr lang="tr-TR" sz="2000" dirty="0" smtClean="0">
                    <a:solidFill>
                      <a:schemeClr val="tx1"/>
                    </a:solidFill>
                  </a:rPr>
                  <a:t>k</a:t>
                </a:r>
                <a14:m>
                  <m:oMath xmlns:m="http://schemas.openxmlformats.org/officeDocument/2006/math">
                    <m:sSup>
                      <m:sSupPr>
                        <m:ctrlPr>
                          <a:rPr lang="en-US" sz="2000" i="1" smtClean="0">
                            <a:solidFill>
                              <a:schemeClr val="tx1"/>
                            </a:solidFill>
                            <a:latin typeface="Cambria Math"/>
                          </a:rPr>
                        </m:ctrlPr>
                      </m:sSupPr>
                      <m:e>
                        <m:r>
                          <m:rPr>
                            <m:sty m:val="p"/>
                          </m:rPr>
                          <a:rPr lang="en-US" sz="2000" b="0" i="0" smtClean="0">
                            <a:solidFill>
                              <a:schemeClr val="tx1"/>
                            </a:solidFill>
                            <a:latin typeface="Cambria Math"/>
                          </a:rPr>
                          <m:t>m</m:t>
                        </m:r>
                      </m:e>
                      <m:sup>
                        <m:r>
                          <a:rPr lang="en-US" sz="2000" b="0" i="0" smtClean="0">
                            <a:solidFill>
                              <a:schemeClr val="tx1"/>
                            </a:solidFill>
                            <a:latin typeface="Cambria Math"/>
                          </a:rPr>
                          <m:t>2</m:t>
                        </m:r>
                      </m:sup>
                    </m:sSup>
                  </m:oMath>
                </a14:m>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The average area of each </a:t>
                </a:r>
                <a:r>
                  <a:rPr lang="en-US" sz="2000" dirty="0" smtClean="0">
                    <a:solidFill>
                      <a:schemeClr val="tx1"/>
                    </a:solidFill>
                  </a:rPr>
                  <a:t>cell = 2.6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a:t>
                </a:r>
                <a14:m>
                  <m:oMath xmlns:m="http://schemas.openxmlformats.org/officeDocument/2006/math">
                    <m:sSup>
                      <m:sSupPr>
                        <m:ctrlPr>
                          <a:rPr lang="en-US" sz="2000" i="1" smtClean="0">
                            <a:solidFill>
                              <a:schemeClr val="tx1"/>
                            </a:solidFill>
                            <a:latin typeface="Cambria Math"/>
                          </a:rPr>
                        </m:ctrlPr>
                      </m:sSupPr>
                      <m:e>
                        <m:r>
                          <a:rPr lang="en-US" sz="2000" b="0" i="1" smtClean="0">
                            <a:solidFill>
                              <a:schemeClr val="tx1"/>
                            </a:solidFill>
                            <a:latin typeface="Cambria Math"/>
                          </a:rPr>
                          <m:t>𝑅</m:t>
                        </m:r>
                      </m:e>
                      <m:sup>
                        <m:r>
                          <a:rPr lang="en-US" sz="2000" b="0" i="1" smtClean="0">
                            <a:solidFill>
                              <a:schemeClr val="tx1"/>
                            </a:solidFill>
                            <a:latin typeface="Cambria Math"/>
                          </a:rPr>
                          <m:t>2</m:t>
                        </m:r>
                      </m:sup>
                    </m:sSup>
                  </m:oMath>
                </a14:m>
                <a:r>
                  <a:rPr lang="en-US" sz="2000" dirty="0" smtClean="0">
                    <a:solidFill>
                      <a:schemeClr val="tx1"/>
                    </a:solidFill>
                  </a:rPr>
                  <a:t>   </a:t>
                </a: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R = </a:t>
                </a:r>
                <a14:m>
                  <m:oMath xmlns:m="http://schemas.openxmlformats.org/officeDocument/2006/math">
                    <m:rad>
                      <m:radPr>
                        <m:degHide m:val="on"/>
                        <m:ctrlPr>
                          <a:rPr lang="en-US" sz="2000" i="1" smtClean="0">
                            <a:solidFill>
                              <a:schemeClr val="tx1"/>
                            </a:solidFill>
                            <a:latin typeface="Cambria Math"/>
                          </a:rPr>
                        </m:ctrlPr>
                      </m:radPr>
                      <m:deg/>
                      <m:e>
                        <m:f>
                          <m:fPr>
                            <m:ctrlPr>
                              <a:rPr lang="en-US" sz="2000" i="1" smtClean="0">
                                <a:solidFill>
                                  <a:schemeClr val="tx1"/>
                                </a:solidFill>
                                <a:latin typeface="Cambria Math"/>
                              </a:rPr>
                            </m:ctrlPr>
                          </m:fPr>
                          <m:num>
                            <m:r>
                              <m:rPr>
                                <m:nor/>
                              </m:rPr>
                              <a:rPr lang="en-US" sz="2000" dirty="0">
                                <a:solidFill>
                                  <a:schemeClr val="tx1"/>
                                </a:solidFill>
                                <a:latin typeface="DejaVu Math TeX Gyre" panose="02000503000000000000" charset="0"/>
                              </a:rPr>
                              <m:t>The</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average</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area</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of</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each</m:t>
                            </m:r>
                            <m:r>
                              <m:rPr>
                                <m:nor/>
                              </m:rPr>
                              <a:rPr lang="en-US" sz="2000" dirty="0">
                                <a:solidFill>
                                  <a:schemeClr val="tx1"/>
                                </a:solidFill>
                                <a:latin typeface="DejaVu Math TeX Gyre" panose="02000503000000000000" charset="0"/>
                              </a:rPr>
                              <m:t> </m:t>
                            </m:r>
                            <m:r>
                              <m:rPr>
                                <m:nor/>
                              </m:rPr>
                              <a:rPr lang="en-US" sz="2000" dirty="0">
                                <a:solidFill>
                                  <a:schemeClr val="tx1"/>
                                </a:solidFill>
                                <a:latin typeface="DejaVu Math TeX Gyre" panose="02000503000000000000" charset="0"/>
                              </a:rPr>
                              <m:t>cell</m:t>
                            </m:r>
                          </m:num>
                          <m:den>
                            <m:r>
                              <a:rPr lang="en-US" sz="2000" b="0" i="1" smtClean="0">
                                <a:solidFill>
                                  <a:schemeClr val="tx1"/>
                                </a:solidFill>
                                <a:latin typeface="Cambria Math"/>
                              </a:rPr>
                              <m:t>2</m:t>
                            </m:r>
                            <m:r>
                              <a:rPr lang="en-US" sz="2000" b="0" i="1" smtClean="0">
                                <a:solidFill>
                                  <a:schemeClr val="tx1"/>
                                </a:solidFill>
                                <a:latin typeface="Cambria Math"/>
                              </a:rPr>
                              <m:t>.</m:t>
                            </m:r>
                            <m:r>
                              <a:rPr lang="en-US" sz="2000" b="0" i="1" smtClean="0">
                                <a:solidFill>
                                  <a:schemeClr val="tx1"/>
                                </a:solidFill>
                                <a:latin typeface="Cambria Math"/>
                              </a:rPr>
                              <m:t>6</m:t>
                            </m:r>
                          </m:den>
                        </m:f>
                      </m:e>
                    </m:rad>
                  </m:oMath>
                </a14:m>
                <a:r>
                  <a:rPr lang="en-US" sz="2000" dirty="0" smtClean="0">
                    <a:solidFill>
                      <a:schemeClr val="tx1"/>
                    </a:solidFill>
                  </a:rPr>
                  <a:t>  = </a:t>
                </a:r>
                <a14:m>
                  <m:oMath xmlns:m="http://schemas.openxmlformats.org/officeDocument/2006/math">
                    <m:rad>
                      <m:radPr>
                        <m:degHide m:val="on"/>
                        <m:ctrlPr>
                          <a:rPr lang="en-US" sz="2000" i="1">
                            <a:solidFill>
                              <a:schemeClr val="tx1"/>
                            </a:solidFill>
                            <a:latin typeface="Cambria Math"/>
                          </a:rPr>
                        </m:ctrlPr>
                      </m:radPr>
                      <m:deg/>
                      <m:e>
                        <m:f>
                          <m:fPr>
                            <m:ctrlPr>
                              <a:rPr lang="en-US" sz="2000" i="1">
                                <a:solidFill>
                                  <a:schemeClr val="tx1"/>
                                </a:solidFill>
                                <a:latin typeface="Cambria Math"/>
                              </a:rPr>
                            </m:ctrlPr>
                          </m:fPr>
                          <m:num>
                            <m:r>
                              <m:rPr>
                                <m:nor/>
                              </m:rPr>
                              <a:rPr lang="en-US" sz="2000" b="0" i="0" smtClean="0">
                                <a:solidFill>
                                  <a:schemeClr val="tx1"/>
                                </a:solidFill>
                                <a:latin typeface="Cambria Math"/>
                              </a:rPr>
                              <m:t>17</m:t>
                            </m:r>
                            <m:r>
                              <m:rPr>
                                <m:nor/>
                              </m:rPr>
                              <a:rPr lang="en-US" sz="2000" b="0" i="0" smtClean="0">
                                <a:solidFill>
                                  <a:schemeClr val="tx1"/>
                                </a:solidFill>
                                <a:latin typeface="Cambria Math"/>
                              </a:rPr>
                              <m:t>.</m:t>
                            </m:r>
                            <m:r>
                              <m:rPr>
                                <m:nor/>
                              </m:rPr>
                              <a:rPr lang="en-US" sz="2000" b="0" i="0" smtClean="0">
                                <a:solidFill>
                                  <a:schemeClr val="tx1"/>
                                </a:solidFill>
                                <a:latin typeface="Cambria Math"/>
                              </a:rPr>
                              <m:t>5</m:t>
                            </m:r>
                          </m:num>
                          <m:den>
                            <m:r>
                              <a:rPr lang="en-US" sz="2000" i="1">
                                <a:solidFill>
                                  <a:schemeClr val="tx1"/>
                                </a:solidFill>
                                <a:latin typeface="Cambria Math"/>
                              </a:rPr>
                              <m:t>2</m:t>
                            </m:r>
                            <m:r>
                              <a:rPr lang="en-US" sz="2000" i="1">
                                <a:solidFill>
                                  <a:schemeClr val="tx1"/>
                                </a:solidFill>
                                <a:latin typeface="Cambria Math"/>
                              </a:rPr>
                              <m:t>.</m:t>
                            </m:r>
                            <m:r>
                              <a:rPr lang="en-US" sz="2000" i="1">
                                <a:solidFill>
                                  <a:schemeClr val="tx1"/>
                                </a:solidFill>
                                <a:latin typeface="Cambria Math"/>
                              </a:rPr>
                              <m:t>6</m:t>
                            </m:r>
                          </m:den>
                        </m:f>
                      </m:e>
                    </m:rad>
                  </m:oMath>
                </a14:m>
                <a:r>
                  <a:rPr lang="en-US" sz="2000" dirty="0">
                    <a:solidFill>
                      <a:schemeClr val="tx1"/>
                    </a:solidFill>
                  </a:rPr>
                  <a:t> </a:t>
                </a:r>
                <a:r>
                  <a:rPr lang="en-US" sz="2000" dirty="0" smtClean="0">
                    <a:solidFill>
                      <a:schemeClr val="tx1"/>
                    </a:solidFill>
                  </a:rPr>
                  <a:t>    =    2.6 Km</a:t>
                </a:r>
                <a:endParaRPr lang="en-US" sz="2000" dirty="0">
                  <a:solidFill>
                    <a:schemeClr val="tx1"/>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0"/>
                <a:ext cx="9144000" cy="5143500"/>
              </a:xfrm>
              <a:blipFill rotWithShape="1">
                <a:blip r:embed="rId1"/>
                <a:stretch>
                  <a:fillRect t="-506" b="-680815"/>
                </a:stretch>
              </a:blipFill>
            </p:spPr>
            <p:txBody>
              <a:bodyPr/>
              <a:lstStyle/>
              <a:p>
                <a:r>
                  <a:rPr lang="en-US" altLang="en-US">
                    <a:noFill/>
                  </a:rPr>
                  <a:t> </a:t>
                </a:r>
              </a:p>
            </p:txBody>
          </p:sp>
        </mc:Fallback>
      </mc:AlternateContent>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8" y="0"/>
            <a:ext cx="6037808" cy="681540"/>
          </a:xfrm>
        </p:spPr>
        <p:txBody>
          <a:bodyPr>
            <a:normAutofit fontScale="90000"/>
          </a:bodyPr>
          <a:lstStyle/>
          <a:p>
            <a:r>
              <a:rPr lang="en-US" dirty="0" smtClean="0"/>
              <a:t>Solution to Example </a:t>
            </a:r>
            <a:r>
              <a:rPr lang="tr-TR" dirty="0" smtClean="0"/>
              <a:t>3</a:t>
            </a:r>
            <a:r>
              <a:rPr lang="en-US" dirty="0" smtClean="0"/>
              <a:t>.2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35546"/>
                <a:ext cx="9144000" cy="4407954"/>
              </a:xfrm>
            </p:spPr>
            <p:txBody>
              <a:bodyPr>
                <a:normAutofit fontScale="40000" lnSpcReduction="20000"/>
              </a:bodyPr>
              <a:lstStyle/>
              <a:p>
                <a:pPr marL="0" indent="0">
                  <a:buNone/>
                </a:pPr>
                <a:r>
                  <a:rPr lang="en-US" dirty="0" smtClean="0">
                    <a:latin typeface="Bookman Old Style" pitchFamily="18" charset="0"/>
                  </a:rPr>
                  <a:t>b</a:t>
                </a:r>
                <a:r>
                  <a:rPr lang="en-US" dirty="0">
                    <a:latin typeface="Bookman Old Style" pitchFamily="18" charset="0"/>
                  </a:rPr>
                  <a:t>) For the case with </a:t>
                </a:r>
                <a:r>
                  <a:rPr lang="en-US" i="1" dirty="0" smtClean="0">
                    <a:latin typeface="Bookman Old Style" pitchFamily="18" charset="0"/>
                  </a:rPr>
                  <a:t>n </a:t>
                </a:r>
                <a:r>
                  <a:rPr lang="en-US" dirty="0">
                    <a:latin typeface="Bookman Old Style" pitchFamily="18" charset="0"/>
                  </a:rPr>
                  <a:t>= </a:t>
                </a:r>
                <a:r>
                  <a:rPr lang="en-US" dirty="0" smtClean="0">
                    <a:latin typeface="Bookman Old Style" pitchFamily="18" charset="0"/>
                  </a:rPr>
                  <a:t>3</a:t>
                </a:r>
                <a:r>
                  <a:rPr lang="tr-TR" dirty="0" smtClean="0">
                    <a:latin typeface="Bookman Old Style" pitchFamily="18" charset="0"/>
                  </a:rPr>
                  <a:t>: </a:t>
                </a:r>
                <a:endParaRPr lang="tr-TR" dirty="0" smtClean="0">
                  <a:latin typeface="Bookman Old Style" pitchFamily="18" charset="0"/>
                </a:endParaRPr>
              </a:p>
              <a:p>
                <a:pPr marL="0" indent="0">
                  <a:buNone/>
                  <a:tabLst>
                    <a:tab pos="180975" algn="l"/>
                  </a:tabLst>
                </a:pPr>
                <a:r>
                  <a:rPr lang="tr-TR" dirty="0">
                    <a:latin typeface="Bookman Old Style" pitchFamily="18" charset="0"/>
                  </a:rPr>
                  <a:t>	</a:t>
                </a:r>
                <a:r>
                  <a:rPr lang="tr-TR" dirty="0" smtClean="0">
                    <a:latin typeface="Bookman Old Style" pitchFamily="18" charset="0"/>
                  </a:rPr>
                  <a:t> </a:t>
                </a:r>
                <a:r>
                  <a:rPr lang="en-US" dirty="0" smtClean="0">
                    <a:latin typeface="Bookman Old Style" pitchFamily="18" charset="0"/>
                  </a:rPr>
                  <a:t>First</a:t>
                </a:r>
                <a:r>
                  <a:rPr lang="en-US" dirty="0">
                    <a:latin typeface="Bookman Old Style" pitchFamily="18" charset="0"/>
                  </a:rPr>
                  <a:t>, let us consider a 7-cell reuse pattern</a:t>
                </a:r>
                <a:r>
                  <a:rPr lang="en-US" dirty="0" smtClean="0">
                    <a:latin typeface="Bookman Old Style" pitchFamily="18" charset="0"/>
                  </a:rPr>
                  <a:t>. Using</a:t>
                </a:r>
                <a:endParaRPr lang="en-US" dirty="0" smtClean="0">
                  <a:latin typeface="Bookman Old Style" pitchFamily="18" charset="0"/>
                </a:endParaRPr>
              </a:p>
              <a:p>
                <a:pPr marL="0" indent="0">
                  <a:buNone/>
                </a:pPr>
                <a:r>
                  <a:rPr lang="tr-TR" dirty="0" smtClean="0"/>
                  <a:t>		                  </a:t>
                </a:r>
                <a14:m>
                  <m:oMath xmlns:m="http://schemas.openxmlformats.org/officeDocument/2006/math">
                    <m:r>
                      <a:rPr lang="en-US" i="1">
                        <a:latin typeface="Cambria Math"/>
                      </a:rPr>
                      <m:t>𝑄</m:t>
                    </m:r>
                    <m:r>
                      <a:rPr lang="en-US" i="1">
                        <a:latin typeface="Cambria Math"/>
                      </a:rPr>
                      <m:t>=</m:t>
                    </m:r>
                    <m:f>
                      <m:fPr>
                        <m:type m:val="skw"/>
                        <m:ctrlPr>
                          <a:rPr lang="en-US" i="1" smtClean="0">
                            <a:latin typeface="Cambria Math"/>
                          </a:rPr>
                        </m:ctrlPr>
                      </m:fPr>
                      <m:num>
                        <m:r>
                          <a:rPr lang="en-US" b="0" i="1" smtClean="0">
                            <a:latin typeface="Cambria Math"/>
                          </a:rPr>
                          <m:t>𝐷</m:t>
                        </m:r>
                      </m:num>
                      <m:den>
                        <m:r>
                          <a:rPr lang="en-US" b="0" i="1" smtClean="0">
                            <a:latin typeface="Cambria Math"/>
                          </a:rPr>
                          <m:t>𝑅</m:t>
                        </m:r>
                      </m:den>
                    </m:f>
                    <m:r>
                      <a:rPr lang="en-US" i="1">
                        <a:latin typeface="Cambria Math"/>
                      </a:rPr>
                      <m:t>=</m:t>
                    </m:r>
                    <m:rad>
                      <m:radPr>
                        <m:degHide m:val="on"/>
                        <m:ctrlPr>
                          <a:rPr lang="en-US" i="1">
                            <a:latin typeface="Cambria Math"/>
                          </a:rPr>
                        </m:ctrlPr>
                      </m:radPr>
                      <m:deg/>
                      <m:e>
                        <m:r>
                          <a:rPr lang="en-US" i="1">
                            <a:latin typeface="Cambria Math"/>
                          </a:rPr>
                          <m:t>3</m:t>
                        </m:r>
                        <m:r>
                          <a:rPr lang="en-US" i="1">
                            <a:latin typeface="Cambria Math"/>
                          </a:rPr>
                          <m:t>𝑁</m:t>
                        </m:r>
                      </m:e>
                    </m:rad>
                  </m:oMath>
                </a14:m>
                <a:endParaRPr lang="en-US" dirty="0" smtClean="0">
                  <a:latin typeface="Bookman Old Style" pitchFamily="18" charset="0"/>
                </a:endParaRPr>
              </a:p>
              <a:p>
                <a:pPr marL="0" indent="0">
                  <a:buNone/>
                </a:pPr>
                <a:endParaRPr lang="tr-TR" dirty="0" smtClean="0">
                  <a:latin typeface="Bookman Old Style" pitchFamily="18" charset="0"/>
                </a:endParaRPr>
              </a:p>
              <a:p>
                <a:pPr marL="0" indent="0">
                  <a:buNone/>
                </a:pPr>
                <a:r>
                  <a:rPr lang="en-US" dirty="0" smtClean="0">
                    <a:latin typeface="Bookman Old Style" pitchFamily="18" charset="0"/>
                  </a:rPr>
                  <a:t>the </a:t>
                </a:r>
                <a:r>
                  <a:rPr lang="en-US" dirty="0">
                    <a:latin typeface="Bookman Old Style" pitchFamily="18" charset="0"/>
                  </a:rPr>
                  <a:t>co-channel reuse ratio </a:t>
                </a:r>
                <a:r>
                  <a:rPr lang="en-US" i="1" dirty="0">
                    <a:latin typeface="Bookman Old Style" pitchFamily="18" charset="0"/>
                  </a:rPr>
                  <a:t>D/R </a:t>
                </a:r>
                <a:r>
                  <a:rPr lang="en-US" dirty="0">
                    <a:latin typeface="Bookman Old Style" pitchFamily="18" charset="0"/>
                  </a:rPr>
                  <a:t>= </a:t>
                </a:r>
                <a:r>
                  <a:rPr lang="en-US" dirty="0" smtClean="0">
                    <a:latin typeface="Bookman Old Style" pitchFamily="18" charset="0"/>
                  </a:rPr>
                  <a:t>4.583. Using</a:t>
                </a:r>
                <a:endParaRPr lang="en-US" dirty="0" smtClean="0">
                  <a:latin typeface="Bookman Old Style" pitchFamily="18" charset="0"/>
                </a:endParaRPr>
              </a:p>
              <a:p>
                <a:pPr marL="0" indent="0">
                  <a:buNone/>
                </a:pPr>
                <a:r>
                  <a:rPr lang="tr-TR" dirty="0" smtClean="0"/>
                  <a:t>		                 </a:t>
                </a:r>
                <a14:m>
                  <m:oMath xmlns:m="http://schemas.openxmlformats.org/officeDocument/2006/math">
                    <m:f>
                      <m:fPr>
                        <m:ctrlPr>
                          <a:rPr lang="en-US" i="1">
                            <a:latin typeface="Cambria Math"/>
                          </a:rPr>
                        </m:ctrlPr>
                      </m:fPr>
                      <m:num>
                        <m:r>
                          <a:rPr lang="en-US" i="1">
                            <a:latin typeface="Cambria Math"/>
                          </a:rPr>
                          <m:t>𝑆</m:t>
                        </m:r>
                      </m:num>
                      <m:den>
                        <m:r>
                          <a:rPr lang="en-US" i="1">
                            <a:latin typeface="Cambria Math"/>
                          </a:rPr>
                          <m:t>𝐼</m:t>
                        </m:r>
                      </m:den>
                    </m:f>
                    <m:r>
                      <a:rPr lang="en-US" i="1">
                        <a:latin typeface="Cambria Math"/>
                      </a:rPr>
                      <m:t>=</m:t>
                    </m:r>
                    <m:f>
                      <m:fPr>
                        <m:ctrlPr>
                          <a:rPr lang="en-US" i="1">
                            <a:latin typeface="Cambria Math"/>
                          </a:rPr>
                        </m:ctrlPr>
                      </m:fPr>
                      <m:num>
                        <m:sSup>
                          <m:sSupPr>
                            <m:ctrlPr>
                              <a:rPr lang="en-US" i="1">
                                <a:latin typeface="Cambria Math"/>
                              </a:rPr>
                            </m:ctrlPr>
                          </m:sSupPr>
                          <m:e>
                            <m:d>
                              <m:dPr>
                                <m:ctrlPr>
                                  <a:rPr lang="en-US" i="1">
                                    <a:latin typeface="Cambria Math"/>
                                  </a:rPr>
                                </m:ctrlPr>
                              </m:dPr>
                              <m:e>
                                <m:f>
                                  <m:fPr>
                                    <m:type m:val="skw"/>
                                    <m:ctrlPr>
                                      <a:rPr lang="en-US" i="1">
                                        <a:latin typeface="Cambria Math"/>
                                      </a:rPr>
                                    </m:ctrlPr>
                                  </m:fPr>
                                  <m:num>
                                    <m:r>
                                      <a:rPr lang="en-US" i="1">
                                        <a:latin typeface="Cambria Math"/>
                                      </a:rPr>
                                      <m:t>𝐷</m:t>
                                    </m:r>
                                  </m:num>
                                  <m:den>
                                    <m:r>
                                      <a:rPr lang="en-US" i="1">
                                        <a:latin typeface="Cambria Math"/>
                                      </a:rPr>
                                      <m:t>𝑅</m:t>
                                    </m:r>
                                  </m:den>
                                </m:f>
                              </m:e>
                            </m:d>
                          </m:e>
                          <m:sup>
                            <m:r>
                              <a:rPr lang="en-US" i="1">
                                <a:latin typeface="Cambria Math"/>
                              </a:rPr>
                              <m:t>𝑛</m:t>
                            </m:r>
                          </m:sup>
                        </m:sSup>
                      </m:num>
                      <m:den>
                        <m:sSub>
                          <m:sSubPr>
                            <m:ctrlPr>
                              <a:rPr lang="en-US" i="1">
                                <a:latin typeface="Cambria Math"/>
                              </a:rPr>
                            </m:ctrlPr>
                          </m:sSubPr>
                          <m:e>
                            <m:r>
                              <a:rPr lang="en-US" i="1">
                                <a:latin typeface="Cambria Math"/>
                              </a:rPr>
                              <m:t>𝑖</m:t>
                            </m:r>
                          </m:e>
                          <m:sub>
                            <m:r>
                              <a:rPr lang="en-US" i="1">
                                <a:latin typeface="Cambria Math"/>
                              </a:rPr>
                              <m:t>0</m:t>
                            </m:r>
                          </m:sub>
                        </m:sSub>
                      </m:den>
                    </m:f>
                    <m:r>
                      <a:rPr lang="en-US" i="1">
                        <a:latin typeface="Cambria Math"/>
                      </a:rPr>
                      <m:t>=</m:t>
                    </m:r>
                    <m:f>
                      <m:fPr>
                        <m:ctrlPr>
                          <a:rPr lang="en-US" i="1">
                            <a:latin typeface="Cambria Math"/>
                          </a:rPr>
                        </m:ctrlPr>
                      </m:fPr>
                      <m:num>
                        <m:sSup>
                          <m:sSupPr>
                            <m:ctrlPr>
                              <a:rPr lang="en-US" i="1">
                                <a:latin typeface="Cambria Math"/>
                              </a:rPr>
                            </m:ctrlPr>
                          </m:sSupPr>
                          <m:e>
                            <m:d>
                              <m:dPr>
                                <m:ctrlPr>
                                  <a:rPr lang="en-US" i="1">
                                    <a:latin typeface="Cambria Math"/>
                                  </a:rPr>
                                </m:ctrlPr>
                              </m:dPr>
                              <m:e>
                                <m:rad>
                                  <m:radPr>
                                    <m:degHide m:val="on"/>
                                    <m:ctrlPr>
                                      <a:rPr lang="en-US" i="1">
                                        <a:latin typeface="Cambria Math"/>
                                      </a:rPr>
                                    </m:ctrlPr>
                                  </m:radPr>
                                  <m:deg/>
                                  <m:e>
                                    <m:r>
                                      <a:rPr lang="en-US" i="1">
                                        <a:latin typeface="Cambria Math"/>
                                      </a:rPr>
                                      <m:t>3</m:t>
                                    </m:r>
                                    <m:r>
                                      <a:rPr lang="en-US" i="1">
                                        <a:latin typeface="Cambria Math"/>
                                      </a:rPr>
                                      <m:t>𝑁</m:t>
                                    </m:r>
                                  </m:e>
                                </m:rad>
                              </m:e>
                            </m:d>
                          </m:e>
                          <m:sup>
                            <m:r>
                              <a:rPr lang="en-US" i="1">
                                <a:latin typeface="Cambria Math"/>
                              </a:rPr>
                              <m:t>𝑛</m:t>
                            </m:r>
                          </m:sup>
                        </m:sSup>
                      </m:num>
                      <m:den>
                        <m:sSub>
                          <m:sSubPr>
                            <m:ctrlPr>
                              <a:rPr lang="en-US" i="1">
                                <a:latin typeface="Cambria Math"/>
                              </a:rPr>
                            </m:ctrlPr>
                          </m:sSubPr>
                          <m:e>
                            <m:r>
                              <a:rPr lang="en-US" i="1">
                                <a:latin typeface="Cambria Math"/>
                              </a:rPr>
                              <m:t>𝑖</m:t>
                            </m:r>
                          </m:e>
                          <m:sub>
                            <m:r>
                              <a:rPr lang="en-US" i="1">
                                <a:latin typeface="Cambria Math"/>
                              </a:rPr>
                              <m:t>0</m:t>
                            </m:r>
                          </m:sub>
                        </m:sSub>
                      </m:den>
                    </m:f>
                  </m:oMath>
                </a14:m>
                <a:endParaRPr lang="en-US" dirty="0">
                  <a:latin typeface="Bookman Old Style" pitchFamily="18" charset="0"/>
                </a:endParaRPr>
              </a:p>
              <a:p>
                <a:pPr marL="0" indent="0">
                  <a:buNone/>
                </a:pPr>
                <a:r>
                  <a:rPr lang="en-US" dirty="0" smtClean="0">
                    <a:latin typeface="Bookman Old Style" pitchFamily="18" charset="0"/>
                  </a:rPr>
                  <a:t>Hence</a:t>
                </a:r>
                <a:r>
                  <a:rPr lang="en-US" dirty="0">
                    <a:latin typeface="Bookman Old Style" pitchFamily="18" charset="0"/>
                  </a:rPr>
                  <a:t>, </a:t>
                </a:r>
                <a:r>
                  <a:rPr lang="en-US" dirty="0" smtClean="0">
                    <a:latin typeface="Bookman Old Style" pitchFamily="18" charset="0"/>
                  </a:rPr>
                  <a:t>Signal-to-Noise </a:t>
                </a:r>
                <a:r>
                  <a:rPr lang="en-US" dirty="0">
                    <a:latin typeface="Bookman Old Style" pitchFamily="18" charset="0"/>
                  </a:rPr>
                  <a:t>Interference ratio is given </a:t>
                </a:r>
                <a:r>
                  <a:rPr lang="en-US" dirty="0" smtClean="0">
                    <a:latin typeface="Bookman Old Style" pitchFamily="18" charset="0"/>
                  </a:rPr>
                  <a:t>by</a:t>
                </a:r>
                <a:endParaRPr lang="tr-TR" dirty="0" smtClean="0">
                  <a:latin typeface="Bookman Old Style" pitchFamily="18" charset="0"/>
                </a:endParaRPr>
              </a:p>
              <a:p>
                <a:pPr marL="0" indent="0">
                  <a:buNone/>
                </a:pPr>
                <a:endParaRPr lang="en-US" dirty="0">
                  <a:latin typeface="Bookman Old Style" pitchFamily="18" charset="0"/>
                </a:endParaRPr>
              </a:p>
              <a:p>
                <a:pPr marL="0" indent="0">
                  <a:buNone/>
                </a:pPr>
                <a:r>
                  <a:rPr lang="tr-TR" i="1" dirty="0" smtClean="0">
                    <a:latin typeface="Bookman Old Style" pitchFamily="18" charset="0"/>
                  </a:rPr>
                  <a:t>		</a:t>
                </a:r>
                <a:r>
                  <a:rPr lang="en-US" i="1" dirty="0" smtClean="0">
                    <a:latin typeface="Bookman Old Style" pitchFamily="18" charset="0"/>
                  </a:rPr>
                  <a:t>S/I </a:t>
                </a:r>
                <a:r>
                  <a:rPr lang="en-US" dirty="0">
                    <a:latin typeface="Bookman Old Style" pitchFamily="18" charset="0"/>
                  </a:rPr>
                  <a:t>= </a:t>
                </a:r>
                <a14:m>
                  <m:oMath xmlns:m="http://schemas.openxmlformats.org/officeDocument/2006/math">
                    <m:f>
                      <m:fPr>
                        <m:type m:val="lin"/>
                        <m:ctrlPr>
                          <a:rPr lang="en-US" i="1">
                            <a:latin typeface="Cambria Math"/>
                          </a:rPr>
                        </m:ctrlPr>
                      </m:fPr>
                      <m:num>
                        <m:d>
                          <m:dPr>
                            <m:begChr m:val="["/>
                            <m:endChr m:val="]"/>
                            <m:ctrlPr>
                              <a:rPr lang="en-US" i="1">
                                <a:latin typeface="Cambria Math"/>
                              </a:rPr>
                            </m:ctrlPr>
                          </m:dPr>
                          <m:e>
                            <m:sSup>
                              <m:sSupPr>
                                <m:ctrlPr>
                                  <a:rPr lang="en-US" i="1">
                                    <a:latin typeface="Cambria Math"/>
                                  </a:rPr>
                                </m:ctrlPr>
                              </m:sSupPr>
                              <m:e>
                                <m:d>
                                  <m:dPr>
                                    <m:ctrlPr>
                                      <a:rPr lang="en-US" i="1">
                                        <a:latin typeface="Cambria Math"/>
                                      </a:rPr>
                                    </m:ctrlPr>
                                  </m:dPr>
                                  <m:e>
                                    <m:r>
                                      <m:rPr>
                                        <m:nor/>
                                      </m:rPr>
                                      <a:rPr lang="en-US">
                                        <a:latin typeface="Bookman Old Style" pitchFamily="18" charset="0"/>
                                      </a:rPr>
                                      <m:t>4</m:t>
                                    </m:r>
                                    <m:r>
                                      <m:rPr>
                                        <m:nor/>
                                      </m:rPr>
                                      <a:rPr lang="en-US">
                                        <a:latin typeface="Bookman Old Style" pitchFamily="18" charset="0"/>
                                      </a:rPr>
                                      <m:t>.</m:t>
                                    </m:r>
                                    <m:r>
                                      <m:rPr>
                                        <m:nor/>
                                      </m:rPr>
                                      <a:rPr lang="en-US">
                                        <a:latin typeface="Bookman Old Style" pitchFamily="18" charset="0"/>
                                      </a:rPr>
                                      <m:t>583</m:t>
                                    </m:r>
                                  </m:e>
                                </m:d>
                              </m:e>
                              <m:sup>
                                <m:r>
                                  <a:rPr lang="en-US" b="0" i="1" smtClean="0">
                                    <a:latin typeface="Cambria Math"/>
                                  </a:rPr>
                                  <m:t>3</m:t>
                                </m:r>
                              </m:sup>
                            </m:sSup>
                          </m:e>
                        </m:d>
                        <m:r>
                          <a:rPr lang="en-US" i="1">
                            <a:latin typeface="Cambria Math"/>
                          </a:rPr>
                          <m:t> </m:t>
                        </m:r>
                      </m:num>
                      <m:den>
                        <m:r>
                          <a:rPr lang="en-US" i="1">
                            <a:latin typeface="Cambria Math"/>
                          </a:rPr>
                          <m:t>6</m:t>
                        </m:r>
                      </m:den>
                    </m:f>
                  </m:oMath>
                </a14:m>
                <a:r>
                  <a:rPr lang="en-US" dirty="0">
                    <a:latin typeface="Bookman Old Style" pitchFamily="18" charset="0"/>
                  </a:rPr>
                  <a:t> = </a:t>
                </a:r>
                <a:r>
                  <a:rPr lang="en-US" dirty="0" smtClean="0">
                    <a:latin typeface="Bookman Old Style" pitchFamily="18" charset="0"/>
                  </a:rPr>
                  <a:t>16.04 </a:t>
                </a:r>
                <a:r>
                  <a:rPr lang="en-US" dirty="0">
                    <a:latin typeface="Bookman Old Style" pitchFamily="18" charset="0"/>
                  </a:rPr>
                  <a:t>= </a:t>
                </a:r>
                <a:r>
                  <a:rPr lang="en-US" dirty="0" smtClean="0">
                    <a:latin typeface="Bookman Old Style" pitchFamily="18" charset="0"/>
                  </a:rPr>
                  <a:t>12.05 dB</a:t>
                </a:r>
                <a:endParaRPr lang="en-US" dirty="0" smtClean="0">
                  <a:latin typeface="Bookman Old Style" pitchFamily="18" charset="0"/>
                </a:endParaRPr>
              </a:p>
              <a:p>
                <a:pPr marL="0" indent="0">
                  <a:buNone/>
                </a:pPr>
                <a:endParaRPr lang="tr-TR" dirty="0" smtClean="0">
                  <a:latin typeface="Bookman Old Style" pitchFamily="18" charset="0"/>
                </a:endParaRPr>
              </a:p>
              <a:p>
                <a:pPr marL="0" indent="0">
                  <a:buNone/>
                </a:pPr>
                <a:r>
                  <a:rPr lang="en-US" dirty="0" smtClean="0">
                    <a:latin typeface="Bookman Old Style" pitchFamily="18" charset="0"/>
                  </a:rPr>
                  <a:t>Since </a:t>
                </a:r>
                <a:r>
                  <a:rPr lang="en-US" dirty="0">
                    <a:latin typeface="Bookman Old Style" pitchFamily="18" charset="0"/>
                  </a:rPr>
                  <a:t>this is less than </a:t>
                </a:r>
                <a:r>
                  <a:rPr lang="en-US" dirty="0" smtClean="0">
                    <a:latin typeface="Bookman Old Style" pitchFamily="18" charset="0"/>
                  </a:rPr>
                  <a:t>minimum </a:t>
                </a:r>
                <a:r>
                  <a:rPr lang="en-US" dirty="0">
                    <a:latin typeface="Bookman Old Style" pitchFamily="18" charset="0"/>
                  </a:rPr>
                  <a:t>required </a:t>
                </a:r>
                <a:r>
                  <a:rPr lang="en-US" i="1" dirty="0">
                    <a:latin typeface="Bookman Old Style" pitchFamily="18" charset="0"/>
                  </a:rPr>
                  <a:t>S</a:t>
                </a:r>
                <a:r>
                  <a:rPr lang="en-US" dirty="0">
                    <a:latin typeface="Bookman Old Style" pitchFamily="18" charset="0"/>
                  </a:rPr>
                  <a:t>/</a:t>
                </a:r>
                <a:r>
                  <a:rPr lang="en-US" i="1" dirty="0">
                    <a:latin typeface="Bookman Old Style" pitchFamily="18" charset="0"/>
                  </a:rPr>
                  <a:t>I</a:t>
                </a:r>
                <a:r>
                  <a:rPr lang="en-US" dirty="0">
                    <a:latin typeface="Bookman Old Style" pitchFamily="18" charset="0"/>
                  </a:rPr>
                  <a:t>, we need to use a </a:t>
                </a:r>
                <a:r>
                  <a:rPr lang="en-US" dirty="0" smtClean="0">
                    <a:latin typeface="Bookman Old Style" pitchFamily="18" charset="0"/>
                  </a:rPr>
                  <a:t>larger </a:t>
                </a:r>
                <a:r>
                  <a:rPr lang="en-US" i="1" dirty="0" smtClean="0">
                    <a:latin typeface="Bookman Old Style" pitchFamily="18" charset="0"/>
                  </a:rPr>
                  <a:t>N</a:t>
                </a:r>
                <a:r>
                  <a:rPr lang="en-US" dirty="0" smtClean="0">
                    <a:latin typeface="Bookman Old Style" pitchFamily="18" charset="0"/>
                  </a:rPr>
                  <a:t>.</a:t>
                </a:r>
                <a:endParaRPr lang="en-US" dirty="0" smtClean="0">
                  <a:latin typeface="Bookman Old Style" pitchFamily="18" charset="0"/>
                </a:endParaRP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Using </a:t>
                </a:r>
                <a14:m>
                  <m:oMath xmlns:m="http://schemas.openxmlformats.org/officeDocument/2006/math">
                    <m:r>
                      <a:rPr lang="en-US" b="0" i="1" smtClean="0">
                        <a:latin typeface="Cambria Math"/>
                      </a:rPr>
                      <m:t>𝑁</m:t>
                    </m:r>
                    <m:r>
                      <a:rPr lang="en-US" b="0" i="1" smtClean="0">
                        <a:latin typeface="Cambria Math"/>
                      </a:rPr>
                      <m:t>=</m:t>
                    </m:r>
                    <m:sSup>
                      <m:sSupPr>
                        <m:ctrlPr>
                          <a:rPr lang="en-US" b="0" i="1" smtClean="0">
                            <a:latin typeface="Cambria Math"/>
                          </a:rPr>
                        </m:ctrlPr>
                      </m:sSupPr>
                      <m:e>
                        <m:r>
                          <a:rPr lang="en-US" b="0" i="1" smtClean="0">
                            <a:latin typeface="Cambria Math"/>
                          </a:rPr>
                          <m:t>𝑖</m:t>
                        </m:r>
                      </m:e>
                      <m:sup>
                        <m:r>
                          <a:rPr lang="en-US" b="0" i="1" smtClean="0">
                            <a:latin typeface="Cambria Math"/>
                          </a:rPr>
                          <m:t>2</m:t>
                        </m:r>
                      </m:sup>
                    </m:sSup>
                    <m:r>
                      <a:rPr lang="en-US" b="0" i="1" smtClean="0">
                        <a:latin typeface="Cambria Math"/>
                      </a:rPr>
                      <m:t>+</m:t>
                    </m:r>
                    <m:r>
                      <a:rPr lang="en-US" b="0" i="1" smtClean="0">
                        <a:latin typeface="Cambria Math"/>
                      </a:rPr>
                      <m:t>𝑖𝑗</m:t>
                    </m:r>
                    <m:r>
                      <a:rPr lang="en-US" b="0" i="1" smtClean="0">
                        <a:latin typeface="Cambria Math"/>
                      </a:rPr>
                      <m:t>+</m:t>
                    </m:r>
                    <m:sSup>
                      <m:sSupPr>
                        <m:ctrlPr>
                          <a:rPr lang="en-US" i="1">
                            <a:latin typeface="Cambria Math"/>
                          </a:rPr>
                        </m:ctrlPr>
                      </m:sSupPr>
                      <m:e>
                        <m:r>
                          <a:rPr lang="en-US" b="0" i="1" smtClean="0">
                            <a:latin typeface="Cambria Math"/>
                          </a:rPr>
                          <m:t>𝑗</m:t>
                        </m:r>
                      </m:e>
                      <m:sup>
                        <m:r>
                          <a:rPr lang="en-US" i="1">
                            <a:latin typeface="Cambria Math"/>
                          </a:rPr>
                          <m:t>2</m:t>
                        </m:r>
                      </m:sup>
                    </m:sSup>
                  </m:oMath>
                </a14:m>
                <a:r>
                  <a:rPr lang="en-US" dirty="0" smtClean="0">
                    <a:latin typeface="Bookman Old Style" pitchFamily="18" charset="0"/>
                  </a:rPr>
                  <a:t>, </a:t>
                </a:r>
                <a:r>
                  <a:rPr lang="en-US" dirty="0">
                    <a:latin typeface="Bookman Old Style" pitchFamily="18" charset="0"/>
                  </a:rPr>
                  <a:t>the next possible value of N is 12, </a:t>
                </a:r>
                <a:r>
                  <a:rPr lang="en-US" dirty="0" smtClean="0">
                    <a:latin typeface="Bookman Old Style" pitchFamily="18" charset="0"/>
                  </a:rPr>
                  <a:t>(</a:t>
                </a:r>
                <a:r>
                  <a:rPr lang="en-US" i="1" dirty="0" err="1" smtClean="0">
                    <a:latin typeface="Bookman Old Style" pitchFamily="18" charset="0"/>
                  </a:rPr>
                  <a:t>i</a:t>
                </a:r>
                <a:r>
                  <a:rPr lang="en-US" i="1" dirty="0" smtClean="0">
                    <a:latin typeface="Bookman Old Style" pitchFamily="18" charset="0"/>
                  </a:rPr>
                  <a:t>=j=</a:t>
                </a:r>
                <a:r>
                  <a:rPr lang="en-US" dirty="0" smtClean="0">
                    <a:latin typeface="Bookman Old Style" pitchFamily="18" charset="0"/>
                  </a:rPr>
                  <a:t>2).</a:t>
                </a:r>
                <a:endParaRPr lang="en-US" dirty="0" smtClean="0">
                  <a:latin typeface="Bookman Old Style" pitchFamily="18" charset="0"/>
                </a:endParaRP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The </a:t>
                </a:r>
                <a:r>
                  <a:rPr lang="en-US" dirty="0">
                    <a:latin typeface="Bookman Old Style" pitchFamily="18" charset="0"/>
                  </a:rPr>
                  <a:t>corresponding co-channel ratio is given </a:t>
                </a:r>
                <a:r>
                  <a:rPr lang="en-US" dirty="0" smtClean="0">
                    <a:latin typeface="Bookman Old Style" pitchFamily="18" charset="0"/>
                  </a:rPr>
                  <a:t>by </a:t>
                </a:r>
                <a14:m>
                  <m:oMath xmlns:m="http://schemas.openxmlformats.org/officeDocument/2006/math">
                    <m:r>
                      <a:rPr lang="en-US" i="1">
                        <a:latin typeface="Cambria Math"/>
                      </a:rPr>
                      <m:t>𝑄</m:t>
                    </m:r>
                    <m:r>
                      <a:rPr lang="en-US" i="1">
                        <a:latin typeface="Cambria Math"/>
                      </a:rPr>
                      <m:t>=</m:t>
                    </m:r>
                    <m:f>
                      <m:fPr>
                        <m:type m:val="lin"/>
                        <m:ctrlPr>
                          <a:rPr lang="en-US" i="1" smtClean="0">
                            <a:latin typeface="Cambria Math"/>
                          </a:rPr>
                        </m:ctrlPr>
                      </m:fPr>
                      <m:num>
                        <m:r>
                          <a:rPr lang="en-US" b="0" i="1" smtClean="0">
                            <a:latin typeface="Cambria Math"/>
                          </a:rPr>
                          <m:t>𝐷</m:t>
                        </m:r>
                      </m:num>
                      <m:den>
                        <m:r>
                          <a:rPr lang="en-US" b="0" i="1" smtClean="0">
                            <a:latin typeface="Cambria Math"/>
                          </a:rPr>
                          <m:t>𝑅</m:t>
                        </m:r>
                      </m:den>
                    </m:f>
                    <m:r>
                      <a:rPr lang="en-US" i="1">
                        <a:latin typeface="Cambria Math"/>
                      </a:rPr>
                      <m:t>=</m:t>
                    </m:r>
                    <m:rad>
                      <m:radPr>
                        <m:degHide m:val="on"/>
                        <m:ctrlPr>
                          <a:rPr lang="en-US" i="1">
                            <a:latin typeface="Cambria Math"/>
                          </a:rPr>
                        </m:ctrlPr>
                      </m:radPr>
                      <m:deg/>
                      <m:e>
                        <m:r>
                          <a:rPr lang="en-US" i="1">
                            <a:latin typeface="Cambria Math"/>
                          </a:rPr>
                          <m:t>3</m:t>
                        </m:r>
                        <m:r>
                          <a:rPr lang="en-US" i="1">
                            <a:latin typeface="Cambria Math"/>
                          </a:rPr>
                          <m:t>𝑁</m:t>
                        </m:r>
                      </m:e>
                    </m:rad>
                    <m:r>
                      <a:rPr lang="en-US" b="0" i="1" smtClean="0">
                        <a:latin typeface="Cambria Math"/>
                      </a:rPr>
                      <m:t>=</m:t>
                    </m:r>
                    <m:rad>
                      <m:radPr>
                        <m:degHide m:val="on"/>
                        <m:ctrlPr>
                          <a:rPr lang="en-US" i="1">
                            <a:latin typeface="Cambria Math"/>
                          </a:rPr>
                        </m:ctrlPr>
                      </m:radPr>
                      <m:deg/>
                      <m:e>
                        <m:r>
                          <a:rPr lang="en-US" i="1">
                            <a:latin typeface="Cambria Math"/>
                          </a:rPr>
                          <m:t>3</m:t>
                        </m:r>
                        <m:r>
                          <a:rPr lang="en-US" i="1" smtClean="0">
                            <a:latin typeface="Cambria Math"/>
                            <a:ea typeface="Cambria Math"/>
                          </a:rPr>
                          <m:t>×</m:t>
                        </m:r>
                        <m:r>
                          <a:rPr lang="en-US" b="0" i="1" smtClean="0">
                            <a:latin typeface="Cambria Math"/>
                            <a:ea typeface="Cambria Math"/>
                          </a:rPr>
                          <m:t>12</m:t>
                        </m:r>
                      </m:e>
                    </m:rad>
                    <m:r>
                      <a:rPr lang="en-US" b="0" i="1" smtClean="0">
                        <a:latin typeface="Cambria Math"/>
                      </a:rPr>
                      <m:t>=</m:t>
                    </m:r>
                    <m:r>
                      <a:rPr lang="en-US" b="0" i="1" smtClean="0">
                        <a:latin typeface="Cambria Math"/>
                      </a:rPr>
                      <m:t>6</m:t>
                    </m:r>
                    <m:r>
                      <a:rPr lang="en-US" b="0" i="1" smtClean="0">
                        <a:latin typeface="Cambria Math"/>
                      </a:rPr>
                      <m:t>.</m:t>
                    </m:r>
                    <m:r>
                      <a:rPr lang="en-US" b="0" i="1" smtClean="0">
                        <a:latin typeface="Cambria Math"/>
                      </a:rPr>
                      <m:t>0</m:t>
                    </m:r>
                  </m:oMath>
                </a14:m>
                <a:endParaRPr lang="en-US" b="0" dirty="0" smtClean="0">
                  <a:latin typeface="Bookman Old Style" pitchFamily="18" charset="0"/>
                </a:endParaRPr>
              </a:p>
              <a:p>
                <a:pPr marL="0" indent="0">
                  <a:buNone/>
                </a:pPr>
                <a:endParaRPr lang="en-US" b="0" dirty="0" smtClean="0">
                  <a:latin typeface="Bookman Old Style" pitchFamily="18" charset="0"/>
                </a:endParaRPr>
              </a:p>
              <a:p>
                <a:pPr marL="0" indent="0">
                  <a:buNone/>
                </a:pPr>
                <a:r>
                  <a:rPr lang="en-US" dirty="0" smtClean="0">
                    <a:latin typeface="Bookman Old Style" pitchFamily="18" charset="0"/>
                  </a:rPr>
                  <a:t>Then the </a:t>
                </a:r>
                <a:r>
                  <a:rPr lang="en-US" dirty="0">
                    <a:latin typeface="Bookman Old Style" pitchFamily="18" charset="0"/>
                  </a:rPr>
                  <a:t>signal-to-interference ratio is given </a:t>
                </a:r>
                <a:r>
                  <a:rPr lang="en-US" dirty="0" smtClean="0">
                    <a:latin typeface="Bookman Old Style" pitchFamily="18" charset="0"/>
                  </a:rPr>
                  <a:t>by </a:t>
                </a:r>
                <a:r>
                  <a:rPr lang="en-US" i="1" dirty="0" smtClean="0">
                    <a:latin typeface="Bookman Old Style" pitchFamily="18" charset="0"/>
                  </a:rPr>
                  <a:t>S/I </a:t>
                </a:r>
                <a:r>
                  <a:rPr lang="en-US" dirty="0">
                    <a:latin typeface="Bookman Old Style" pitchFamily="18" charset="0"/>
                  </a:rPr>
                  <a:t>= (1/6) x </a:t>
                </a:r>
                <a14:m>
                  <m:oMath xmlns:m="http://schemas.openxmlformats.org/officeDocument/2006/math">
                    <m:sSup>
                      <m:sSupPr>
                        <m:ctrlPr>
                          <a:rPr lang="en-US" i="1" smtClean="0">
                            <a:latin typeface="Cambria Math"/>
                          </a:rPr>
                        </m:ctrlPr>
                      </m:sSupPr>
                      <m:e>
                        <m:r>
                          <a:rPr lang="en-US" b="0" i="1" smtClean="0">
                            <a:latin typeface="Cambria Math"/>
                          </a:rPr>
                          <m:t>6</m:t>
                        </m:r>
                      </m:e>
                      <m:sup>
                        <m:r>
                          <a:rPr lang="en-US" b="0" i="1" smtClean="0">
                            <a:latin typeface="Cambria Math"/>
                          </a:rPr>
                          <m:t>3</m:t>
                        </m:r>
                      </m:sup>
                    </m:sSup>
                  </m:oMath>
                </a14:m>
                <a:r>
                  <a:rPr lang="en-US" dirty="0" smtClean="0">
                    <a:latin typeface="Bookman Old Style" pitchFamily="18" charset="0"/>
                  </a:rPr>
                  <a:t>= </a:t>
                </a:r>
                <a:r>
                  <a:rPr lang="en-US" dirty="0">
                    <a:latin typeface="Bookman Old Style" pitchFamily="18" charset="0"/>
                  </a:rPr>
                  <a:t>36 = 15.56 </a:t>
                </a:r>
                <a:r>
                  <a:rPr lang="en-US" dirty="0" smtClean="0">
                    <a:latin typeface="Bookman Old Style" pitchFamily="18" charset="0"/>
                  </a:rPr>
                  <a:t>dB</a:t>
                </a:r>
                <a:endParaRPr lang="en-US" dirty="0" smtClean="0">
                  <a:latin typeface="Bookman Old Style" pitchFamily="18" charset="0"/>
                </a:endParaRP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Since </a:t>
                </a:r>
                <a:r>
                  <a:rPr lang="en-US" dirty="0">
                    <a:latin typeface="Bookman Old Style" pitchFamily="18" charset="0"/>
                  </a:rPr>
                  <a:t>this is greater than the minimum required S/I, N = 12 can be used.</a:t>
                </a:r>
                <a:endParaRPr lang="en-US" dirty="0">
                  <a:latin typeface="Bookman Old Style"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735546"/>
                <a:ext cx="9144000" cy="4407954"/>
              </a:xfrm>
              <a:blipFill rotWithShape="1">
                <a:blip r:embed="rId1"/>
                <a:stretch>
                  <a:fillRect t="-178"/>
                </a:stretch>
              </a:blipFill>
            </p:spPr>
            <p:txBody>
              <a:bodyPr/>
              <a:lstStyle/>
              <a:p>
                <a:r>
                  <a:rPr lang="en-US" altLang="en-US">
                    <a:noFill/>
                  </a:rPr>
                  <a:t> </a:t>
                </a:r>
              </a:p>
            </p:txBody>
          </p:sp>
        </mc:Fallback>
      </mc:AlternateContent>
      <p:cxnSp>
        <p:nvCxnSpPr>
          <p:cNvPr id="5" name="Straight Connector 4"/>
          <p:cNvCxnSpPr/>
          <p:nvPr/>
        </p:nvCxnSpPr>
        <p:spPr>
          <a:xfrm>
            <a:off x="0" y="681540"/>
            <a:ext cx="6134202"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071" y="555526"/>
            <a:ext cx="3225929" cy="3147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9144000" cy="5143500"/>
              </a:xfrm>
            </p:spPr>
            <p:txBody>
              <a:bodyPr>
                <a:normAutofit fontScale="92500" lnSpcReduction="20000"/>
              </a:bodyPr>
              <a:lstStyle/>
              <a:p>
                <a:pPr marL="0" indent="0" algn="ctr">
                  <a:buNone/>
                </a:pPr>
                <a:r>
                  <a:rPr lang="en-US" sz="3800" dirty="0" smtClean="0">
                    <a:solidFill>
                      <a:schemeClr val="tx1"/>
                    </a:solidFill>
                    <a:latin typeface="Arial Rounded MT Bold" panose="020F0704030504030204" pitchFamily="34" charset="0"/>
                  </a:rPr>
                  <a:t>Solution</a:t>
                </a:r>
                <a:r>
                  <a:rPr lang="tr-TR" sz="3800" dirty="0">
                    <a:solidFill>
                      <a:schemeClr val="tx1"/>
                    </a:solidFill>
                    <a:latin typeface="Arial Rounded MT Bold" panose="020F0704030504030204" pitchFamily="34" charset="0"/>
                  </a:rPr>
                  <a:t> </a:t>
                </a:r>
                <a:r>
                  <a:rPr lang="tr-TR" sz="3800" dirty="0" smtClean="0">
                    <a:solidFill>
                      <a:schemeClr val="tx1"/>
                    </a:solidFill>
                    <a:latin typeface="Arial Rounded MT Bold" panose="020F0704030504030204" pitchFamily="34" charset="0"/>
                  </a:rPr>
                  <a:t>3.29</a:t>
                </a:r>
                <a:endParaRPr lang="tr-TR" sz="3800" b="1" dirty="0" smtClean="0">
                  <a:solidFill>
                    <a:schemeClr val="tx1"/>
                  </a:solidFill>
                </a:endParaRPr>
              </a:p>
              <a:p>
                <a:pPr marL="0" indent="0">
                  <a:buNone/>
                </a:pPr>
                <a:endParaRPr lang="tr-TR" sz="1500" b="1" dirty="0">
                  <a:solidFill>
                    <a:schemeClr val="tx1"/>
                  </a:solidFill>
                </a:endParaRPr>
              </a:p>
              <a:p>
                <a:pPr marL="0" indent="0">
                  <a:buNone/>
                </a:pPr>
                <a:r>
                  <a:rPr lang="en-US" sz="2400" b="1" dirty="0" smtClean="0">
                    <a:solidFill>
                      <a:schemeClr val="tx1"/>
                    </a:solidFill>
                  </a:rPr>
                  <a:t>c</a:t>
                </a:r>
                <a:r>
                  <a:rPr lang="en-US" sz="2000" dirty="0" smtClean="0">
                    <a:solidFill>
                      <a:schemeClr val="tx1"/>
                    </a:solidFill>
                  </a:rPr>
                  <a:t>- Assume that the average customer will pay $50 per month over a four year period. Assume that on the first day you turn your system on, you have a certain number of customers which remains fixed throughout the year. On the first day of each new year, the number of customers using your system doubles and then remains fixed for the rest of that year. What is the minimum number of customers you must have on the first day of service in order to have earned $10 million in gross billing revenues by the end of the 4th year of operation?</a:t>
                </a:r>
                <a:endParaRPr lang="en-US" sz="2000" dirty="0" smtClean="0">
                  <a:solidFill>
                    <a:schemeClr val="tx1"/>
                  </a:solidFill>
                </a:endParaRPr>
              </a:p>
              <a:p>
                <a:pPr marL="0" indent="0">
                  <a:buNone/>
                </a:pPr>
                <a:endParaRPr lang="tr-TR" sz="2000" dirty="0" smtClean="0">
                  <a:solidFill>
                    <a:schemeClr val="tx1"/>
                  </a:solidFill>
                </a:endParaRPr>
              </a:p>
              <a:p>
                <a:pPr marL="0" indent="0">
                  <a:buNone/>
                </a:pPr>
                <a:r>
                  <a:rPr lang="en-US" sz="2000" dirty="0" smtClean="0">
                    <a:solidFill>
                      <a:schemeClr val="tx1"/>
                    </a:solidFill>
                  </a:rPr>
                  <a:t>Each customer will pay (P) = ( 50 x 12) = $600.</a:t>
                </a:r>
                <a:r>
                  <a:rPr lang="tr-TR" sz="2000" dirty="0" smtClean="0">
                    <a:solidFill>
                      <a:schemeClr val="tx1"/>
                    </a:solidFill>
                  </a:rPr>
                  <a:t> </a:t>
                </a:r>
                <a:r>
                  <a:rPr lang="en-US" sz="2000" dirty="0" smtClean="0">
                    <a:solidFill>
                      <a:schemeClr val="tx1"/>
                    </a:solidFill>
                  </a:rPr>
                  <a:t>Assume the number of customers on the first day is (U),</a:t>
                </a:r>
                <a:r>
                  <a:rPr lang="tr-TR" sz="2000" dirty="0" smtClean="0">
                    <a:solidFill>
                      <a:schemeClr val="tx1"/>
                    </a:solidFill>
                  </a:rPr>
                  <a:t> t</a:t>
                </a:r>
                <a:r>
                  <a:rPr lang="en-US" sz="2000" dirty="0" smtClean="0">
                    <a:solidFill>
                      <a:schemeClr val="tx1"/>
                    </a:solidFill>
                  </a:rPr>
                  <a:t>he gross billing revenues by the end  of the 4th year of operation is:</a:t>
                </a:r>
                <a:endParaRPr lang="en-US" sz="2000" dirty="0" smtClean="0">
                  <a:solidFill>
                    <a:schemeClr val="tx1"/>
                  </a:solidFill>
                </a:endParaRPr>
              </a:p>
              <a:p>
                <a:pPr marL="0" indent="0">
                  <a:buNone/>
                </a:pPr>
                <a:r>
                  <a:rPr lang="en-US" sz="2000" dirty="0" smtClean="0">
                    <a:solidFill>
                      <a:schemeClr val="tx1"/>
                    </a:solidFill>
                  </a:rPr>
                  <a:t>G= (U +2U +4U +8U) </a:t>
                </a:r>
                <a14:m>
                  <m:oMath xmlns:m="http://schemas.openxmlformats.org/officeDocument/2006/math">
                    <m:r>
                      <a:rPr lang="en-US" sz="2000" i="1" smtClean="0">
                        <a:solidFill>
                          <a:schemeClr val="tx1"/>
                        </a:solidFill>
                        <a:latin typeface="Cambria Math"/>
                        <a:ea typeface="Cambria Math"/>
                      </a:rPr>
                      <m:t>×</m:t>
                    </m:r>
                    <m:r>
                      <a:rPr lang="en-US" sz="2000" b="0" i="1" smtClean="0">
                        <a:solidFill>
                          <a:schemeClr val="tx1"/>
                        </a:solidFill>
                        <a:latin typeface="Cambria Math"/>
                        <a:ea typeface="Cambria Math"/>
                      </a:rPr>
                      <m:t> </m:t>
                    </m:r>
                  </m:oMath>
                </a14:m>
                <a:r>
                  <a:rPr lang="en-US" sz="2000" dirty="0" smtClean="0">
                    <a:solidFill>
                      <a:schemeClr val="tx1"/>
                    </a:solidFill>
                  </a:rPr>
                  <a:t>P        =     15U </a:t>
                </a:r>
                <a14:m>
                  <m:oMath xmlns:m="http://schemas.openxmlformats.org/officeDocument/2006/math">
                    <m:r>
                      <a:rPr lang="en-US" sz="2000" i="1">
                        <a:solidFill>
                          <a:schemeClr val="tx1"/>
                        </a:solidFill>
                        <a:latin typeface="Cambria Math"/>
                        <a:ea typeface="Cambria Math"/>
                      </a:rPr>
                      <m:t>× </m:t>
                    </m:r>
                  </m:oMath>
                </a14:m>
                <a:r>
                  <a:rPr lang="en-US" sz="2000" dirty="0" smtClean="0">
                    <a:solidFill>
                      <a:schemeClr val="tx1"/>
                    </a:solidFill>
                  </a:rPr>
                  <a:t>P</a:t>
                </a:r>
                <a:endParaRPr lang="en-US" sz="2000" dirty="0" smtClean="0">
                  <a:solidFill>
                    <a:schemeClr val="tx1"/>
                  </a:solidFill>
                </a:endParaRPr>
              </a:p>
              <a:p>
                <a:pPr marL="0" indent="0">
                  <a:buNone/>
                </a:pPr>
                <a:r>
                  <a:rPr lang="en-US" sz="2000" dirty="0" smtClean="0">
                    <a:solidFill>
                      <a:schemeClr val="tx1"/>
                    </a:solidFill>
                  </a:rPr>
                  <a:t>G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$10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a:t>
                </a:r>
                <a14:m>
                  <m:oMath xmlns:m="http://schemas.openxmlformats.org/officeDocument/2006/math">
                    <m:sSup>
                      <m:sSupPr>
                        <m:ctrlPr>
                          <a:rPr lang="en-US" sz="2000" i="1" smtClean="0">
                            <a:solidFill>
                              <a:schemeClr val="tx1"/>
                            </a:solidFill>
                            <a:latin typeface="Cambria Math"/>
                          </a:rPr>
                        </m:ctrlPr>
                      </m:sSupPr>
                      <m:e>
                        <m:r>
                          <a:rPr lang="en-US" sz="2000" b="0" i="1" smtClean="0">
                            <a:solidFill>
                              <a:schemeClr val="tx1"/>
                            </a:solidFill>
                            <a:latin typeface="Cambria Math"/>
                          </a:rPr>
                          <m:t>10</m:t>
                        </m:r>
                      </m:e>
                      <m:sup>
                        <m:r>
                          <a:rPr lang="en-US" sz="2000" b="0" i="1" smtClean="0">
                            <a:solidFill>
                              <a:schemeClr val="tx1"/>
                            </a:solidFill>
                            <a:latin typeface="Cambria Math"/>
                          </a:rPr>
                          <m:t>6</m:t>
                        </m:r>
                      </m:sup>
                    </m:sSup>
                  </m:oMath>
                </a14:m>
                <a:r>
                  <a:rPr lang="en-US" sz="2000" dirty="0" smtClean="0">
                    <a:solidFill>
                      <a:schemeClr val="tx1"/>
                    </a:solidFill>
                  </a:rPr>
                  <a:t>    </a:t>
                </a:r>
                <a:endParaRPr lang="en-US" sz="2000" dirty="0" smtClean="0">
                  <a:solidFill>
                    <a:schemeClr val="tx1"/>
                  </a:solidFill>
                </a:endParaRPr>
              </a:p>
              <a:p>
                <a:pPr marL="0" indent="0">
                  <a:buNone/>
                </a:pPr>
                <a:r>
                  <a:rPr lang="en-US" sz="2000" dirty="0" smtClean="0">
                    <a:solidFill>
                      <a:schemeClr val="tx1"/>
                    </a:solidFill>
                  </a:rPr>
                  <a:t>15UP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10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a:t>
                </a:r>
                <a14:m>
                  <m:oMath xmlns:m="http://schemas.openxmlformats.org/officeDocument/2006/math">
                    <m:sSup>
                      <m:sSupPr>
                        <m:ctrlPr>
                          <a:rPr lang="en-US" sz="2000" i="1" smtClean="0">
                            <a:solidFill>
                              <a:schemeClr val="tx1"/>
                            </a:solidFill>
                            <a:latin typeface="Cambria Math"/>
                          </a:rPr>
                        </m:ctrlPr>
                      </m:sSupPr>
                      <m:e>
                        <m:r>
                          <a:rPr lang="en-US" sz="2000" b="0" i="1" smtClean="0">
                            <a:solidFill>
                              <a:schemeClr val="tx1"/>
                            </a:solidFill>
                            <a:latin typeface="Cambria Math"/>
                          </a:rPr>
                          <m:t>10</m:t>
                        </m:r>
                      </m:e>
                      <m:sup>
                        <m:r>
                          <a:rPr lang="en-US" sz="2000" b="0" i="1" smtClean="0">
                            <a:solidFill>
                              <a:schemeClr val="tx1"/>
                            </a:solidFill>
                            <a:latin typeface="Cambria Math"/>
                          </a:rPr>
                          <m:t>6</m:t>
                        </m:r>
                      </m:sup>
                    </m:sSup>
                  </m:oMath>
                </a14:m>
                <a:endParaRPr lang="en-US" sz="2000" dirty="0" smtClean="0">
                  <a:solidFill>
                    <a:schemeClr val="tx1"/>
                  </a:solidFill>
                </a:endParaRPr>
              </a:p>
              <a:p>
                <a:pPr marL="0" indent="0">
                  <a:buNone/>
                </a:pPr>
                <a:r>
                  <a:rPr lang="en-US" sz="2000" dirty="0" smtClean="0">
                    <a:solidFill>
                      <a:schemeClr val="tx1"/>
                    </a:solidFill>
                  </a:rPr>
                  <a:t>U </a:t>
                </a:r>
                <a14:m>
                  <m:oMath xmlns:m="http://schemas.openxmlformats.org/officeDocument/2006/math">
                    <m:r>
                      <a:rPr lang="en-US" sz="2000" i="1">
                        <a:solidFill>
                          <a:schemeClr val="tx1"/>
                        </a:solidFill>
                        <a:latin typeface="Cambria Math"/>
                        <a:ea typeface="Cambria Math"/>
                      </a:rPr>
                      <m:t>≥</m:t>
                    </m:r>
                  </m:oMath>
                </a14:m>
                <a:r>
                  <a:rPr lang="en-US" sz="2000" dirty="0" smtClean="0">
                    <a:solidFill>
                      <a:schemeClr val="tx1"/>
                    </a:solidFill>
                  </a:rPr>
                  <a:t> </a:t>
                </a:r>
                <a14:m>
                  <m:oMath xmlns:m="http://schemas.openxmlformats.org/officeDocument/2006/math">
                    <m:f>
                      <m:fPr>
                        <m:ctrlPr>
                          <a:rPr lang="en-US" sz="2000" i="1" smtClean="0">
                            <a:solidFill>
                              <a:schemeClr val="tx1"/>
                            </a:solidFill>
                            <a:latin typeface="Cambria Math"/>
                          </a:rPr>
                        </m:ctrlPr>
                      </m:fPr>
                      <m:num>
                        <m:r>
                          <a:rPr lang="en-US" sz="2000" b="0" i="1" smtClean="0">
                            <a:solidFill>
                              <a:schemeClr val="tx1"/>
                            </a:solidFill>
                            <a:latin typeface="Cambria Math"/>
                          </a:rPr>
                          <m:t>10</m:t>
                        </m:r>
                        <m:r>
                          <a:rPr lang="en-US" sz="2000" b="0" i="1" smtClean="0">
                            <a:solidFill>
                              <a:schemeClr val="tx1"/>
                            </a:solidFill>
                            <a:latin typeface="Cambria Math"/>
                          </a:rPr>
                          <m:t>𝑥</m:t>
                        </m:r>
                        <m:sSup>
                          <m:sSupPr>
                            <m:ctrlPr>
                              <a:rPr lang="en-US" sz="2000" b="0" i="1" smtClean="0">
                                <a:solidFill>
                                  <a:schemeClr val="tx1"/>
                                </a:solidFill>
                                <a:latin typeface="Cambria Math"/>
                              </a:rPr>
                            </m:ctrlPr>
                          </m:sSupPr>
                          <m:e>
                            <m:r>
                              <a:rPr lang="en-US" sz="2000" b="0" i="1" smtClean="0">
                                <a:solidFill>
                                  <a:schemeClr val="tx1"/>
                                </a:solidFill>
                                <a:latin typeface="Cambria Math"/>
                              </a:rPr>
                              <m:t>10</m:t>
                            </m:r>
                          </m:e>
                          <m:sup>
                            <m:r>
                              <a:rPr lang="en-US" sz="2000" b="0" i="1" smtClean="0">
                                <a:solidFill>
                                  <a:schemeClr val="tx1"/>
                                </a:solidFill>
                                <a:latin typeface="Cambria Math"/>
                              </a:rPr>
                              <m:t>6</m:t>
                            </m:r>
                          </m:sup>
                        </m:sSup>
                      </m:num>
                      <m:den>
                        <m:r>
                          <a:rPr lang="en-US" sz="2000" b="0" i="1" smtClean="0">
                            <a:solidFill>
                              <a:schemeClr val="tx1"/>
                            </a:solidFill>
                            <a:latin typeface="Cambria Math"/>
                          </a:rPr>
                          <m:t>15</m:t>
                        </m:r>
                        <m:r>
                          <a:rPr lang="en-US" sz="2000" b="0" i="1" smtClean="0">
                            <a:solidFill>
                              <a:schemeClr val="tx1"/>
                            </a:solidFill>
                            <a:latin typeface="Cambria Math"/>
                          </a:rPr>
                          <m:t> </m:t>
                        </m:r>
                        <m:r>
                          <a:rPr lang="en-US" sz="2000" b="0" i="1" smtClean="0">
                            <a:solidFill>
                              <a:schemeClr val="tx1"/>
                            </a:solidFill>
                            <a:latin typeface="Cambria Math"/>
                          </a:rPr>
                          <m:t>𝑥</m:t>
                        </m:r>
                        <m:r>
                          <a:rPr lang="en-US" sz="2000" b="0" i="1" smtClean="0">
                            <a:solidFill>
                              <a:schemeClr val="tx1"/>
                            </a:solidFill>
                            <a:latin typeface="Cambria Math"/>
                          </a:rPr>
                          <m:t> </m:t>
                        </m:r>
                        <m:r>
                          <a:rPr lang="en-US" sz="2000" b="0" i="1" smtClean="0">
                            <a:solidFill>
                              <a:schemeClr val="tx1"/>
                            </a:solidFill>
                            <a:latin typeface="Cambria Math"/>
                          </a:rPr>
                          <m:t>𝑃</m:t>
                        </m:r>
                      </m:den>
                    </m:f>
                  </m:oMath>
                </a14:m>
                <a:r>
                  <a:rPr lang="en-US" sz="2000" dirty="0" smtClean="0">
                    <a:solidFill>
                      <a:schemeClr val="tx1"/>
                    </a:solidFill>
                  </a:rPr>
                  <a:t>   = </a:t>
                </a:r>
                <a14:m>
                  <m:oMath xmlns:m="http://schemas.openxmlformats.org/officeDocument/2006/math">
                    <m:f>
                      <m:fPr>
                        <m:ctrlPr>
                          <a:rPr lang="en-US" sz="2000" i="1">
                            <a:solidFill>
                              <a:schemeClr val="tx1"/>
                            </a:solidFill>
                            <a:latin typeface="Cambria Math"/>
                          </a:rPr>
                        </m:ctrlPr>
                      </m:fPr>
                      <m:num>
                        <m:r>
                          <a:rPr lang="en-US" sz="2000" i="1">
                            <a:solidFill>
                              <a:schemeClr val="tx1"/>
                            </a:solidFill>
                            <a:latin typeface="Cambria Math"/>
                          </a:rPr>
                          <m:t>10</m:t>
                        </m:r>
                        <m:r>
                          <a:rPr lang="en-US" sz="2000" i="1">
                            <a:solidFill>
                              <a:schemeClr val="tx1"/>
                            </a:solidFill>
                            <a:latin typeface="Cambria Math"/>
                          </a:rPr>
                          <m:t>𝑥</m:t>
                        </m:r>
                        <m:sSup>
                          <m:sSupPr>
                            <m:ctrlPr>
                              <a:rPr lang="en-US" sz="2000" i="1">
                                <a:solidFill>
                                  <a:schemeClr val="tx1"/>
                                </a:solidFill>
                                <a:latin typeface="Cambria Math"/>
                              </a:rPr>
                            </m:ctrlPr>
                          </m:sSupPr>
                          <m:e>
                            <m:r>
                              <a:rPr lang="en-US" sz="2000" i="1">
                                <a:solidFill>
                                  <a:schemeClr val="tx1"/>
                                </a:solidFill>
                                <a:latin typeface="Cambria Math"/>
                              </a:rPr>
                              <m:t>10</m:t>
                            </m:r>
                          </m:e>
                          <m:sup>
                            <m:r>
                              <a:rPr lang="en-US" sz="2000" i="1">
                                <a:solidFill>
                                  <a:schemeClr val="tx1"/>
                                </a:solidFill>
                                <a:latin typeface="Cambria Math"/>
                              </a:rPr>
                              <m:t>6</m:t>
                            </m:r>
                          </m:sup>
                        </m:sSup>
                      </m:num>
                      <m:den>
                        <m:r>
                          <a:rPr lang="en-US" sz="2000" i="1">
                            <a:solidFill>
                              <a:schemeClr val="tx1"/>
                            </a:solidFill>
                            <a:latin typeface="Cambria Math"/>
                          </a:rPr>
                          <m:t>15</m:t>
                        </m:r>
                        <m:r>
                          <a:rPr lang="en-US" sz="2000" i="1">
                            <a:solidFill>
                              <a:schemeClr val="tx1"/>
                            </a:solidFill>
                            <a:latin typeface="Cambria Math"/>
                          </a:rPr>
                          <m:t> </m:t>
                        </m:r>
                        <m:r>
                          <a:rPr lang="en-US" sz="2000" i="1">
                            <a:solidFill>
                              <a:schemeClr val="tx1"/>
                            </a:solidFill>
                            <a:latin typeface="Cambria Math"/>
                          </a:rPr>
                          <m:t>𝑥</m:t>
                        </m:r>
                        <m:r>
                          <a:rPr lang="en-US" sz="2000" i="1">
                            <a:solidFill>
                              <a:schemeClr val="tx1"/>
                            </a:solidFill>
                            <a:latin typeface="Cambria Math"/>
                          </a:rPr>
                          <m:t> </m:t>
                        </m:r>
                        <m:r>
                          <a:rPr lang="en-US" sz="2000" i="1">
                            <a:solidFill>
                              <a:schemeClr val="tx1"/>
                            </a:solidFill>
                            <a:latin typeface="Cambria Math"/>
                          </a:rPr>
                          <m:t>600</m:t>
                        </m:r>
                      </m:den>
                    </m:f>
                  </m:oMath>
                </a14:m>
                <a:r>
                  <a:rPr lang="en-US" sz="2000" dirty="0" smtClean="0">
                    <a:solidFill>
                      <a:schemeClr val="tx1"/>
                    </a:solidFill>
                  </a:rPr>
                  <a:t>    = 1111.1</a:t>
                </a:r>
                <a:endParaRPr lang="en-US" sz="2000" dirty="0" smtClean="0">
                  <a:solidFill>
                    <a:schemeClr val="tx1"/>
                  </a:solidFill>
                </a:endParaRPr>
              </a:p>
              <a:p>
                <a:pPr marL="0" indent="0">
                  <a:buNone/>
                </a:pPr>
                <a:r>
                  <a:rPr lang="en-US" sz="2000" dirty="0" smtClean="0">
                    <a:solidFill>
                      <a:schemeClr val="tx1"/>
                    </a:solidFill>
                  </a:rPr>
                  <a:t>The minimum number of customers on the first day of service is ( 1112)</a:t>
                </a:r>
                <a:endParaRPr lang="en-US" sz="2000" dirty="0">
                  <a:solidFill>
                    <a:schemeClr val="tx1"/>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0"/>
                <a:ext cx="9144000" cy="5143500"/>
              </a:xfrm>
              <a:blipFill rotWithShape="1">
                <a:blip r:embed="rId1"/>
                <a:stretch>
                  <a:fillRect t="-642" b="-2062"/>
                </a:stretch>
              </a:blipFill>
            </p:spPr>
            <p:txBody>
              <a:bodyPr/>
              <a:lstStyle/>
              <a:p>
                <a:r>
                  <a:rPr lang="en-US" altLang="en-US">
                    <a:noFill/>
                  </a:rPr>
                  <a:t> </a:t>
                </a:r>
              </a:p>
            </p:txBody>
          </p:sp>
        </mc:Fallback>
      </mc:AlternateContent>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9144000" cy="5143500"/>
              </a:xfrm>
            </p:spPr>
            <p:txBody>
              <a:bodyPr>
                <a:normAutofit/>
              </a:bodyPr>
              <a:lstStyle/>
              <a:p>
                <a:pPr marL="0" indent="0" algn="ctr">
                  <a:buNone/>
                </a:pPr>
                <a:r>
                  <a:rPr lang="tr-TR" b="1" dirty="0" smtClean="0">
                    <a:solidFill>
                      <a:schemeClr val="tx1"/>
                    </a:solidFill>
                  </a:rPr>
                  <a:t>Solution 3.29</a:t>
                </a:r>
                <a:endParaRPr lang="tr-TR" b="1" dirty="0" smtClean="0">
                  <a:solidFill>
                    <a:schemeClr val="tx1"/>
                  </a:solidFill>
                </a:endParaRPr>
              </a:p>
              <a:p>
                <a:pPr marL="0" indent="0">
                  <a:buNone/>
                </a:pPr>
                <a:endParaRPr lang="tr-TR" sz="1000" b="1" dirty="0">
                  <a:solidFill>
                    <a:schemeClr val="tx1"/>
                  </a:solidFill>
                </a:endParaRPr>
              </a:p>
              <a:p>
                <a:pPr marL="0" indent="0">
                  <a:buNone/>
                </a:pPr>
                <a:r>
                  <a:rPr lang="en-US" sz="2400" b="1" dirty="0" smtClean="0">
                    <a:solidFill>
                      <a:schemeClr val="tx1"/>
                    </a:solidFill>
                  </a:rPr>
                  <a:t>d</a:t>
                </a:r>
                <a:r>
                  <a:rPr lang="en-US" sz="2000" dirty="0" smtClean="0">
                    <a:solidFill>
                      <a:schemeClr val="tx1"/>
                    </a:solidFill>
                  </a:rPr>
                  <a:t>-  For your answer in (c), how many users per square km are needed on the first day of service in order to reach the $10 million mark after the 4th year?</a:t>
                </a:r>
                <a:endParaRPr lang="en-US" sz="2000" dirty="0" smtClean="0">
                  <a:solidFill>
                    <a:schemeClr val="tx1"/>
                  </a:solidFill>
                </a:endParaRPr>
              </a:p>
              <a:p>
                <a:pPr marL="0" indent="0">
                  <a:buNone/>
                </a:pPr>
                <a:r>
                  <a:rPr lang="en-US" sz="2000" dirty="0" smtClean="0">
                    <a:solidFill>
                      <a:schemeClr val="tx1"/>
                    </a:solidFill>
                  </a:rPr>
                  <a:t>------------------------------------------------------------------------------------------------------</a:t>
                </a:r>
                <a:endParaRPr lang="en-US" sz="2000" dirty="0" smtClean="0">
                  <a:solidFill>
                    <a:schemeClr val="tx1"/>
                  </a:solidFill>
                </a:endParaRPr>
              </a:p>
              <a:p>
                <a:pPr marL="0" indent="0">
                  <a:buNone/>
                </a:pPr>
                <a:r>
                  <a:rPr lang="en-US" sz="2000" dirty="0" smtClean="0">
                    <a:solidFill>
                      <a:schemeClr val="tx1"/>
                    </a:solidFill>
                  </a:rPr>
                  <a:t>The number of users per square Km </a:t>
                </a:r>
                <a14:m>
                  <m:oMath xmlns:m="http://schemas.openxmlformats.org/officeDocument/2006/math">
                    <m:r>
                      <a:rPr lang="en-US" sz="2000" i="1" smtClean="0">
                        <a:solidFill>
                          <a:schemeClr val="tx1"/>
                        </a:solidFill>
                        <a:latin typeface="Cambria Math"/>
                      </a:rPr>
                      <m:t>=</m:t>
                    </m:r>
                    <m:f>
                      <m:fPr>
                        <m:ctrlPr>
                          <a:rPr lang="en-US" sz="2000" i="1" smtClean="0">
                            <a:solidFill>
                              <a:schemeClr val="tx1"/>
                            </a:solidFill>
                            <a:latin typeface="Cambria Math"/>
                          </a:rPr>
                        </m:ctrlPr>
                      </m:fPr>
                      <m:num>
                        <m:r>
                          <a:rPr lang="en-US" sz="2000" b="0" i="1" smtClean="0">
                            <a:solidFill>
                              <a:schemeClr val="tx1"/>
                            </a:solidFill>
                            <a:latin typeface="Cambria Math"/>
                          </a:rPr>
                          <m:t>1112</m:t>
                        </m:r>
                      </m:num>
                      <m:den>
                        <m:r>
                          <a:rPr lang="en-US" sz="2000" b="0" i="1" smtClean="0">
                            <a:solidFill>
                              <a:schemeClr val="tx1"/>
                            </a:solidFill>
                            <a:latin typeface="Cambria Math"/>
                          </a:rPr>
                          <m:t>140</m:t>
                        </m:r>
                      </m:den>
                    </m:f>
                  </m:oMath>
                </a14:m>
                <a:r>
                  <a:rPr lang="en-US" sz="2000" dirty="0" smtClean="0">
                    <a:solidFill>
                      <a:schemeClr val="tx1"/>
                    </a:solidFill>
                  </a:rPr>
                  <a:t> = 8 users </a:t>
                </a:r>
                <a14:m>
                  <m:oMath xmlns:m="http://schemas.openxmlformats.org/officeDocument/2006/math">
                    <m:r>
                      <a:rPr lang="en-US" sz="2000" i="1" smtClean="0">
                        <a:solidFill>
                          <a:schemeClr val="tx1"/>
                        </a:solidFill>
                        <a:latin typeface="Cambria Math"/>
                      </a:rPr>
                      <m:t>/</m:t>
                    </m:r>
                    <m:r>
                      <m:rPr>
                        <m:sty m:val="p"/>
                      </m:rPr>
                      <a:rPr lang="tr-TR" sz="2000" b="0" i="0" smtClean="0">
                        <a:solidFill>
                          <a:schemeClr val="tx1"/>
                        </a:solidFill>
                        <a:latin typeface="Cambria Math"/>
                      </a:rPr>
                      <m:t>k</m:t>
                    </m:r>
                    <m:r>
                      <m:rPr>
                        <m:sty m:val="p"/>
                      </m:rPr>
                      <a:rPr lang="en-US" sz="2000" b="0" i="0" smtClean="0">
                        <a:solidFill>
                          <a:schemeClr val="tx1"/>
                        </a:solidFill>
                        <a:latin typeface="Cambria Math"/>
                      </a:rPr>
                      <m:t>m</m:t>
                    </m:r>
                  </m:oMath>
                </a14:m>
                <a:endParaRPr lang="en-US" sz="2000" dirty="0">
                  <a:solidFill>
                    <a:schemeClr val="tx1"/>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0"/>
                <a:ext cx="9144000" cy="5143500"/>
              </a:xfrm>
              <a:blipFill rotWithShape="1">
                <a:blip r:embed="rId1"/>
                <a:stretch>
                  <a:fillRect/>
                </a:stretch>
              </a:blipFill>
            </p:spPr>
            <p:txBody>
              <a:bodyPr/>
              <a:lstStyle/>
              <a:p>
                <a:r>
                  <a:rPr lang="en-US" altLang="en-US">
                    <a:noFill/>
                  </a:rPr>
                  <a:t> </a:t>
                </a:r>
              </a:p>
            </p:txBody>
          </p:sp>
        </mc:Fallback>
      </mc:AlternateContent>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4.1</a:t>
            </a:r>
            <a:endParaRPr lang="en-US" dirty="0"/>
          </a:p>
        </p:txBody>
      </p:sp>
      <p:sp>
        <p:nvSpPr>
          <p:cNvPr id="3" name="Content Placeholder 2"/>
          <p:cNvSpPr>
            <a:spLocks noGrp="1"/>
          </p:cNvSpPr>
          <p:nvPr>
            <p:ph idx="1"/>
          </p:nvPr>
        </p:nvSpPr>
        <p:spPr/>
        <p:txBody>
          <a:bodyPr/>
          <a:lstStyle/>
          <a:p>
            <a:pPr marL="0" indent="0">
              <a:buNone/>
            </a:pPr>
            <a:r>
              <a:rPr lang="en-US" dirty="0" smtClean="0"/>
              <a:t>Find </a:t>
            </a:r>
            <a:r>
              <a:rPr lang="en-US" dirty="0"/>
              <a:t>the far-field distance for an antenna with maximum dimension of 1 m </a:t>
            </a:r>
            <a:r>
              <a:rPr lang="en-US" dirty="0" smtClean="0"/>
              <a:t>and</a:t>
            </a:r>
            <a:r>
              <a:rPr lang="tr-TR" dirty="0" smtClean="0"/>
              <a:t> </a:t>
            </a:r>
            <a:r>
              <a:rPr lang="en-US" dirty="0" smtClean="0"/>
              <a:t>operating </a:t>
            </a:r>
            <a:r>
              <a:rPr lang="en-US" dirty="0"/>
              <a:t>frequency of 900 </a:t>
            </a:r>
            <a:r>
              <a:rPr lang="en-US" dirty="0" err="1"/>
              <a:t>MHz.</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Solution 4.1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200150"/>
                <a:ext cx="9144000" cy="3943350"/>
              </a:xfrm>
            </p:spPr>
            <p:txBody>
              <a:bodyPr>
                <a:normAutofit fontScale="92500" lnSpcReduction="10000"/>
              </a:bodyPr>
              <a:lstStyle/>
              <a:p>
                <a:pPr marL="0" indent="0">
                  <a:buNone/>
                </a:pPr>
                <a:r>
                  <a:rPr lang="en-US" dirty="0" smtClean="0"/>
                  <a:t>Given:</a:t>
                </a:r>
                <a:endParaRPr lang="en-US" dirty="0" smtClean="0"/>
              </a:p>
              <a:p>
                <a:pPr marL="0" indent="0">
                  <a:buNone/>
                </a:pPr>
                <a:r>
                  <a:rPr lang="en-US" dirty="0"/>
                  <a:t>Largest dimension of antenna, D = 1 m</a:t>
                </a:r>
                <a:endParaRPr lang="en-US" dirty="0"/>
              </a:p>
              <a:p>
                <a:pPr marL="0" indent="0">
                  <a:buNone/>
                </a:pPr>
                <a:r>
                  <a:rPr lang="en-US" dirty="0"/>
                  <a:t>Operating frequency </a:t>
                </a:r>
                <a:r>
                  <a:rPr lang="tr-TR" dirty="0" smtClean="0"/>
                  <a:t>f </a:t>
                </a:r>
                <a:r>
                  <a:rPr lang="en-US" dirty="0" smtClean="0"/>
                  <a:t>= </a:t>
                </a:r>
                <a:r>
                  <a:rPr lang="en-US" dirty="0"/>
                  <a:t>900 MHz, </a:t>
                </a:r>
                <a:endParaRPr lang="tr-TR" dirty="0" smtClean="0"/>
              </a:p>
              <a:p>
                <a:pPr marL="0" indent="0" algn="ctr">
                  <a:buNone/>
                </a:pPr>
                <a:r>
                  <a:rPr lang="en-US" dirty="0" smtClean="0">
                    <a:sym typeface="Symbol"/>
                  </a:rPr>
                  <a:t></a:t>
                </a:r>
                <a:r>
                  <a:rPr lang="en-US" dirty="0" smtClean="0"/>
                  <a:t> </a:t>
                </a:r>
                <a:r>
                  <a:rPr lang="en-US" dirty="0"/>
                  <a:t>= c/f </a:t>
                </a:r>
                <a:r>
                  <a:rPr lang="tr-TR" dirty="0" smtClean="0"/>
                  <a:t>= (3 * </a:t>
                </a:r>
                <a14:m>
                  <m:oMath xmlns:m="http://schemas.openxmlformats.org/officeDocument/2006/math">
                    <m:sSup>
                      <m:sSupPr>
                        <m:ctrlPr>
                          <a:rPr lang="tr-TR" i="1" smtClean="0">
                            <a:latin typeface="Cambria Math"/>
                          </a:rPr>
                        </m:ctrlPr>
                      </m:sSupPr>
                      <m:e>
                        <m:r>
                          <a:rPr lang="tr-TR" b="0" i="1" smtClean="0">
                            <a:latin typeface="Cambria Math"/>
                          </a:rPr>
                          <m:t>10</m:t>
                        </m:r>
                      </m:e>
                      <m:sup>
                        <m:r>
                          <a:rPr lang="tr-TR" b="0" i="1" smtClean="0">
                            <a:latin typeface="Cambria Math"/>
                          </a:rPr>
                          <m:t>8</m:t>
                        </m:r>
                      </m:sup>
                    </m:sSup>
                  </m:oMath>
                </a14:m>
                <a:r>
                  <a:rPr lang="tr-TR" dirty="0" smtClean="0"/>
                  <a:t> m/s) / (9 * </a:t>
                </a:r>
                <a14:m>
                  <m:oMath xmlns:m="http://schemas.openxmlformats.org/officeDocument/2006/math">
                    <m:sSup>
                      <m:sSupPr>
                        <m:ctrlPr>
                          <a:rPr lang="tr-TR" i="1">
                            <a:latin typeface="Cambria Math"/>
                          </a:rPr>
                        </m:ctrlPr>
                      </m:sSupPr>
                      <m:e>
                        <m:r>
                          <a:rPr lang="tr-TR" i="1">
                            <a:latin typeface="Cambria Math"/>
                          </a:rPr>
                          <m:t>10</m:t>
                        </m:r>
                      </m:e>
                      <m:sup>
                        <m:r>
                          <a:rPr lang="tr-TR" i="1">
                            <a:latin typeface="Cambria Math"/>
                          </a:rPr>
                          <m:t>8</m:t>
                        </m:r>
                      </m:sup>
                    </m:sSup>
                  </m:oMath>
                </a14:m>
                <a:r>
                  <a:rPr lang="tr-TR" dirty="0" smtClean="0"/>
                  <a:t> /s) = 1/3 m</a:t>
                </a:r>
                <a:endParaRPr lang="en-US" dirty="0"/>
              </a:p>
              <a:p>
                <a:pPr marL="0" indent="0">
                  <a:buNone/>
                </a:pPr>
                <a:endParaRPr lang="en-US" dirty="0"/>
              </a:p>
              <a:p>
                <a:pPr marL="0" indent="0">
                  <a:buNone/>
                </a:pPr>
                <a:r>
                  <a:rPr lang="en-US" dirty="0"/>
                  <a:t>Using equation </a:t>
                </a:r>
                <a:r>
                  <a:rPr lang="en-US" dirty="0" smtClean="0"/>
                  <a:t>(</a:t>
                </a:r>
                <a:r>
                  <a:rPr lang="tr-TR" dirty="0" smtClean="0"/>
                  <a:t>4</a:t>
                </a:r>
                <a:r>
                  <a:rPr lang="en-US" dirty="0" smtClean="0"/>
                  <a:t>.7.a</a:t>
                </a:r>
                <a:r>
                  <a:rPr lang="en-US" dirty="0"/>
                  <a:t>), far-field distance is obtained </a:t>
                </a:r>
                <a:r>
                  <a:rPr lang="en-US" dirty="0" smtClean="0"/>
                  <a:t>as</a:t>
                </a:r>
                <a:r>
                  <a:rPr lang="tr-TR" dirty="0" smtClean="0"/>
                  <a:t> </a:t>
                </a:r>
                <a:endParaRPr lang="tr-TR" dirty="0" smtClean="0"/>
              </a:p>
              <a:p>
                <a:pPr marL="0" indent="0" algn="ctr">
                  <a:buNone/>
                </a:pPr>
                <a14:m>
                  <m:oMathPara xmlns:m="http://schemas.openxmlformats.org/officeDocument/2006/math">
                    <m:oMathParaPr>
                      <m:jc m:val="centerGroup"/>
                    </m:oMathParaPr>
                    <m:oMath xmlns:m="http://schemas.openxmlformats.org/officeDocument/2006/math">
                      <m:sSub>
                        <m:sSubPr>
                          <m:ctrlPr>
                            <a:rPr lang="tr-TR" i="1" smtClean="0">
                              <a:latin typeface="Cambria Math"/>
                            </a:rPr>
                          </m:ctrlPr>
                        </m:sSubPr>
                        <m:e>
                          <m:r>
                            <a:rPr lang="tr-TR" b="0" i="1" smtClean="0">
                              <a:latin typeface="Cambria Math"/>
                            </a:rPr>
                            <m:t>𝑑</m:t>
                          </m:r>
                        </m:e>
                        <m:sub>
                          <m:r>
                            <a:rPr lang="tr-TR" b="0" i="1" smtClean="0">
                              <a:latin typeface="Cambria Math"/>
                            </a:rPr>
                            <m:t>𝑓</m:t>
                          </m:r>
                        </m:sub>
                      </m:sSub>
                      <m:r>
                        <a:rPr lang="tr-TR" b="0" i="1" smtClean="0">
                          <a:latin typeface="Cambria Math"/>
                        </a:rPr>
                        <m:t>=</m:t>
                      </m:r>
                      <m:f>
                        <m:fPr>
                          <m:type m:val="skw"/>
                          <m:ctrlPr>
                            <a:rPr lang="tr-TR" b="0" i="1" smtClean="0">
                              <a:latin typeface="Cambria Math"/>
                            </a:rPr>
                          </m:ctrlPr>
                        </m:fPr>
                        <m:num>
                          <m:r>
                            <a:rPr lang="tr-TR" i="1">
                              <a:latin typeface="Cambria Math"/>
                            </a:rPr>
                            <m:t>2</m:t>
                          </m:r>
                          <m:r>
                            <a:rPr lang="tr-TR" i="1">
                              <a:latin typeface="Cambria Math"/>
                            </a:rPr>
                            <m:t> </m:t>
                          </m:r>
                          <m:sSup>
                            <m:sSupPr>
                              <m:ctrlPr>
                                <a:rPr lang="tr-TR" i="1">
                                  <a:latin typeface="Cambria Math"/>
                                </a:rPr>
                              </m:ctrlPr>
                            </m:sSupPr>
                            <m:e>
                              <m:r>
                                <a:rPr lang="tr-TR" i="1">
                                  <a:latin typeface="Cambria Math"/>
                                </a:rPr>
                                <m:t>𝐷</m:t>
                              </m:r>
                            </m:e>
                            <m:sup>
                              <m:r>
                                <a:rPr lang="tr-TR" i="1">
                                  <a:latin typeface="Cambria Math"/>
                                </a:rPr>
                                <m:t>2</m:t>
                              </m:r>
                            </m:sup>
                          </m:sSup>
                        </m:num>
                        <m:den>
                          <m:r>
                            <m:rPr>
                              <m:nor/>
                            </m:rPr>
                            <a:rPr lang="en-US" dirty="0">
                              <a:latin typeface="DejaVu Math TeX Gyre" panose="02000503000000000000" charset="0"/>
                              <a:sym typeface="Symbol"/>
                            </a:rPr>
                            <m:t></m:t>
                          </m:r>
                        </m:den>
                      </m:f>
                      <m:r>
                        <a:rPr lang="tr-TR" b="0" i="1" smtClean="0">
                          <a:latin typeface="Cambria Math"/>
                        </a:rPr>
                        <m:t>=</m:t>
                      </m:r>
                      <m:f>
                        <m:fPr>
                          <m:type m:val="skw"/>
                          <m:ctrlPr>
                            <a:rPr lang="tr-TR" i="1">
                              <a:latin typeface="Cambria Math"/>
                            </a:rPr>
                          </m:ctrlPr>
                        </m:fPr>
                        <m:num>
                          <m:r>
                            <a:rPr lang="tr-TR" i="1">
                              <a:latin typeface="Cambria Math"/>
                            </a:rPr>
                            <m:t>2</m:t>
                          </m:r>
                          <m:r>
                            <a:rPr lang="tr-TR" i="1">
                              <a:latin typeface="Cambria Math"/>
                            </a:rPr>
                            <m:t> </m:t>
                          </m:r>
                          <m:sSup>
                            <m:sSupPr>
                              <m:ctrlPr>
                                <a:rPr lang="tr-TR" i="1">
                                  <a:latin typeface="Cambria Math"/>
                                </a:rPr>
                              </m:ctrlPr>
                            </m:sSupPr>
                            <m:e>
                              <m:r>
                                <a:rPr lang="tr-TR" b="0" i="1" smtClean="0">
                                  <a:latin typeface="Cambria Math"/>
                                </a:rPr>
                                <m:t>1</m:t>
                              </m:r>
                            </m:e>
                            <m:sup>
                              <m:r>
                                <a:rPr lang="tr-TR" i="1">
                                  <a:latin typeface="Cambria Math"/>
                                </a:rPr>
                                <m:t>2</m:t>
                              </m:r>
                            </m:sup>
                          </m:sSup>
                        </m:num>
                        <m:den>
                          <m:r>
                            <m:rPr>
                              <m:nor/>
                            </m:rPr>
                            <a:rPr lang="tr-TR" b="0" i="0" smtClean="0">
                              <a:latin typeface="Cambria Math"/>
                            </a:rPr>
                            <m:t>1</m:t>
                          </m:r>
                          <m:r>
                            <m:rPr>
                              <m:nor/>
                            </m:rPr>
                            <a:rPr lang="tr-TR" b="0" i="0" smtClean="0">
                              <a:latin typeface="Cambria Math"/>
                            </a:rPr>
                            <m:t>/</m:t>
                          </m:r>
                          <m:r>
                            <m:rPr>
                              <m:nor/>
                            </m:rPr>
                            <a:rPr lang="tr-TR" b="0" i="0" smtClean="0">
                              <a:latin typeface="Cambria Math"/>
                            </a:rPr>
                            <m:t>3</m:t>
                          </m:r>
                          <m:r>
                            <m:rPr>
                              <m:nor/>
                            </m:rPr>
                            <a:rPr lang="tr-TR" b="0" i="0" smtClean="0">
                              <a:latin typeface="Cambria Math"/>
                            </a:rPr>
                            <m:t> </m:t>
                          </m:r>
                        </m:den>
                      </m:f>
                      <m:r>
                        <a:rPr lang="tr-TR" b="0" i="1" dirty="0" smtClean="0">
                          <a:latin typeface="Cambria Math"/>
                          <a:sym typeface="Symbol"/>
                        </a:rPr>
                        <m:t>=</m:t>
                      </m:r>
                      <m:r>
                        <a:rPr lang="tr-TR" b="0" i="1" dirty="0" smtClean="0">
                          <a:latin typeface="Cambria Math"/>
                          <a:sym typeface="Symbol"/>
                        </a:rPr>
                        <m:t>6</m:t>
                      </m:r>
                      <m:r>
                        <a:rPr lang="tr-TR" b="0" i="1" dirty="0" smtClean="0">
                          <a:latin typeface="Cambria Math"/>
                          <a:sym typeface="Symbol"/>
                        </a:rPr>
                        <m:t> </m:t>
                      </m:r>
                      <m:r>
                        <a:rPr lang="tr-TR" b="0" i="1" dirty="0" smtClean="0">
                          <a:latin typeface="Cambria Math"/>
                          <a:sym typeface="Symbol"/>
                        </a:rPr>
                        <m:t>𝑚</m:t>
                      </m:r>
                    </m:oMath>
                  </m:oMathPara>
                </a14:m>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1200150"/>
                <a:ext cx="9144000" cy="3943350"/>
              </a:xfrm>
              <a:blipFill rotWithShape="1">
                <a:blip r:embed="rId1"/>
                <a:stretch>
                  <a:fillRect b="-6731"/>
                </a:stretch>
              </a:blipFill>
            </p:spPr>
            <p:txBody>
              <a:bodyPr/>
              <a:lstStyle/>
              <a:p>
                <a:r>
                  <a:rPr lang="en-US"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4.2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200150"/>
                <a:ext cx="9144000" cy="3943349"/>
              </a:xfrm>
            </p:spPr>
            <p:txBody>
              <a:bodyPr>
                <a:normAutofit fontScale="77500" lnSpcReduction="20000"/>
              </a:bodyPr>
              <a:lstStyle/>
              <a:p>
                <a:pPr marL="0" indent="0">
                  <a:buNone/>
                </a:pPr>
                <a:r>
                  <a:rPr lang="en-US" dirty="0" smtClean="0">
                    <a:latin typeface="Bookman Old Style" pitchFamily="18" charset="0"/>
                  </a:rPr>
                  <a:t>If </a:t>
                </a:r>
                <a:r>
                  <a:rPr lang="en-US" dirty="0">
                    <a:latin typeface="Bookman Old Style" pitchFamily="18" charset="0"/>
                  </a:rPr>
                  <a:t>a transmitter produces 50 watts of power, express the transmit power </a:t>
                </a:r>
                <a:r>
                  <a:rPr lang="en-US" dirty="0" smtClean="0">
                    <a:latin typeface="Bookman Old Style" pitchFamily="18" charset="0"/>
                  </a:rPr>
                  <a:t>in</a:t>
                </a:r>
                <a:r>
                  <a:rPr lang="tr-TR" dirty="0" smtClean="0">
                    <a:latin typeface="Bookman Old Style" pitchFamily="18" charset="0"/>
                  </a:rPr>
                  <a:t> </a:t>
                </a:r>
                <a:r>
                  <a:rPr lang="en-US" dirty="0" smtClean="0">
                    <a:latin typeface="Bookman Old Style" pitchFamily="18" charset="0"/>
                  </a:rPr>
                  <a:t>units </a:t>
                </a:r>
                <a:r>
                  <a:rPr lang="en-US" dirty="0">
                    <a:latin typeface="Bookman Old Style" pitchFamily="18" charset="0"/>
                  </a:rPr>
                  <a:t>of </a:t>
                </a:r>
                <a:endParaRPr lang="tr-TR" dirty="0" smtClean="0">
                  <a:latin typeface="Bookman Old Style" pitchFamily="18" charset="0"/>
                </a:endParaRPr>
              </a:p>
              <a:p>
                <a:pPr marL="514350" indent="-514350">
                  <a:buAutoNum type="alphaLcParenR"/>
                </a:pPr>
                <a:r>
                  <a:rPr lang="en-US" dirty="0" err="1" smtClean="0">
                    <a:latin typeface="Bookman Old Style" pitchFamily="18" charset="0"/>
                  </a:rPr>
                  <a:t>dBm</a:t>
                </a:r>
                <a:r>
                  <a:rPr lang="en-US" dirty="0">
                    <a:latin typeface="Bookman Old Style" pitchFamily="18" charset="0"/>
                  </a:rPr>
                  <a:t>, </a:t>
                </a:r>
                <a:endParaRPr lang="tr-TR" dirty="0" smtClean="0">
                  <a:latin typeface="Bookman Old Style" pitchFamily="18" charset="0"/>
                </a:endParaRPr>
              </a:p>
              <a:p>
                <a:pPr marL="514350" indent="-514350">
                  <a:buAutoNum type="alphaLcParenR"/>
                </a:pPr>
                <a:r>
                  <a:rPr lang="en-US" dirty="0" err="1" smtClean="0">
                    <a:latin typeface="Bookman Old Style" pitchFamily="18" charset="0"/>
                  </a:rPr>
                  <a:t>dBW</a:t>
                </a:r>
                <a:r>
                  <a:rPr lang="en-US" dirty="0">
                    <a:latin typeface="Bookman Old Style" pitchFamily="18" charset="0"/>
                  </a:rPr>
                  <a:t>. </a:t>
                </a:r>
                <a:endParaRPr lang="tr-TR" dirty="0">
                  <a:latin typeface="Bookman Old Style" pitchFamily="18" charset="0"/>
                </a:endParaRPr>
              </a:p>
              <a:p>
                <a:pPr marL="0" indent="0">
                  <a:buNone/>
                </a:pPr>
                <a:endParaRPr lang="tr-TR" dirty="0" smtClean="0">
                  <a:latin typeface="Bookman Old Style" pitchFamily="18" charset="0"/>
                </a:endParaRPr>
              </a:p>
              <a:p>
                <a:pPr marL="0" indent="0">
                  <a:buNone/>
                </a:pPr>
                <a:r>
                  <a:rPr lang="en-US" dirty="0" smtClean="0">
                    <a:latin typeface="Bookman Old Style" pitchFamily="18" charset="0"/>
                  </a:rPr>
                  <a:t>If </a:t>
                </a:r>
                <a:r>
                  <a:rPr lang="en-US" dirty="0">
                    <a:latin typeface="Bookman Old Style" pitchFamily="18" charset="0"/>
                  </a:rPr>
                  <a:t>50 watts is applied to a unity gain </a:t>
                </a:r>
                <a:r>
                  <a:rPr lang="en-US" dirty="0" smtClean="0">
                    <a:latin typeface="Bookman Old Style" pitchFamily="18" charset="0"/>
                  </a:rPr>
                  <a:t>antenna</a:t>
                </a:r>
                <a:r>
                  <a:rPr lang="tr-TR" dirty="0" smtClean="0">
                    <a:latin typeface="Bookman Old Style" pitchFamily="18" charset="0"/>
                  </a:rPr>
                  <a:t> </a:t>
                </a:r>
                <a:r>
                  <a:rPr lang="en-US" dirty="0" smtClean="0">
                    <a:latin typeface="Bookman Old Style" pitchFamily="18" charset="0"/>
                  </a:rPr>
                  <a:t>with </a:t>
                </a:r>
                <a:r>
                  <a:rPr lang="en-US" dirty="0">
                    <a:latin typeface="Bookman Old Style" pitchFamily="18" charset="0"/>
                  </a:rPr>
                  <a:t>a 900 MHz carrier frequency, find the received power in </a:t>
                </a:r>
                <a:r>
                  <a:rPr lang="en-US" dirty="0" err="1">
                    <a:latin typeface="Bookman Old Style" pitchFamily="18" charset="0"/>
                  </a:rPr>
                  <a:t>dBm</a:t>
                </a:r>
                <a:r>
                  <a:rPr lang="en-US" dirty="0">
                    <a:latin typeface="Bookman Old Style" pitchFamily="18" charset="0"/>
                  </a:rPr>
                  <a:t> at a </a:t>
                </a:r>
                <a:r>
                  <a:rPr lang="en-US" dirty="0" smtClean="0">
                    <a:latin typeface="Bookman Old Style" pitchFamily="18" charset="0"/>
                  </a:rPr>
                  <a:t>free</a:t>
                </a:r>
                <a:r>
                  <a:rPr lang="tr-TR" dirty="0" smtClean="0">
                    <a:latin typeface="Bookman Old Style" pitchFamily="18" charset="0"/>
                  </a:rPr>
                  <a:t> </a:t>
                </a:r>
                <a:r>
                  <a:rPr lang="en-US" dirty="0" smtClean="0">
                    <a:latin typeface="Bookman Old Style" pitchFamily="18" charset="0"/>
                  </a:rPr>
                  <a:t>space </a:t>
                </a:r>
                <a:r>
                  <a:rPr lang="en-US" dirty="0">
                    <a:latin typeface="Bookman Old Style" pitchFamily="18" charset="0"/>
                  </a:rPr>
                  <a:t>distance of 100 m from the </a:t>
                </a:r>
                <a:r>
                  <a:rPr lang="en-US" dirty="0" smtClean="0">
                    <a:latin typeface="Bookman Old Style" pitchFamily="18" charset="0"/>
                  </a:rPr>
                  <a:t>antenna</a:t>
                </a:r>
                <a:r>
                  <a:rPr lang="tr-TR" dirty="0" smtClean="0">
                    <a:latin typeface="Bookman Old Style" pitchFamily="18" charset="0"/>
                  </a:rPr>
                  <a:t>. </a:t>
                </a:r>
                <a:endParaRPr lang="tr-TR" dirty="0" smtClean="0">
                  <a:latin typeface="Bookman Old Style" pitchFamily="18" charset="0"/>
                </a:endParaRPr>
              </a:p>
              <a:p>
                <a:pPr marL="0" indent="0">
                  <a:buNone/>
                </a:pPr>
                <a:endParaRPr lang="tr-TR" dirty="0" smtClean="0">
                  <a:latin typeface="Bookman Old Style" pitchFamily="18" charset="0"/>
                </a:endParaRPr>
              </a:p>
              <a:p>
                <a:pPr marL="0" indent="0">
                  <a:buNone/>
                </a:pPr>
                <a:r>
                  <a:rPr lang="en-US" dirty="0" smtClean="0">
                    <a:latin typeface="Bookman Old Style" pitchFamily="18" charset="0"/>
                  </a:rPr>
                  <a:t>What </a:t>
                </a:r>
                <a:r>
                  <a:rPr lang="en-US" dirty="0">
                    <a:latin typeface="Bookman Old Style" pitchFamily="18" charset="0"/>
                  </a:rPr>
                  <a:t>is </a:t>
                </a:r>
                <a14:m>
                  <m:oMath xmlns:m="http://schemas.openxmlformats.org/officeDocument/2006/math">
                    <m:sSub>
                      <m:sSubPr>
                        <m:ctrlPr>
                          <a:rPr lang="en-US" i="1" smtClean="0">
                            <a:latin typeface="Cambria Math"/>
                          </a:rPr>
                        </m:ctrlPr>
                      </m:sSubPr>
                      <m:e>
                        <m:r>
                          <a:rPr lang="tr-TR" b="0" i="1" smtClean="0">
                            <a:latin typeface="Cambria Math"/>
                          </a:rPr>
                          <m:t>𝑃</m:t>
                        </m:r>
                      </m:e>
                      <m:sub>
                        <m:r>
                          <a:rPr lang="tr-TR" b="0" i="1" smtClean="0">
                            <a:latin typeface="Cambria Math"/>
                          </a:rPr>
                          <m:t>𝑟</m:t>
                        </m:r>
                      </m:sub>
                    </m:sSub>
                  </m:oMath>
                </a14:m>
                <a:r>
                  <a:rPr lang="en-US" dirty="0" smtClean="0">
                    <a:latin typeface="Bookman Old Style" pitchFamily="18" charset="0"/>
                  </a:rPr>
                  <a:t> </a:t>
                </a:r>
                <a:r>
                  <a:rPr lang="en-US" dirty="0">
                    <a:latin typeface="Bookman Old Style" pitchFamily="18" charset="0"/>
                  </a:rPr>
                  <a:t>(10 km</a:t>
                </a:r>
                <a:r>
                  <a:rPr lang="en-US" dirty="0" smtClean="0">
                    <a:latin typeface="Bookman Old Style" pitchFamily="18" charset="0"/>
                  </a:rPr>
                  <a:t>)</a:t>
                </a:r>
                <a:r>
                  <a:rPr lang="tr-TR" dirty="0" smtClean="0">
                    <a:latin typeface="Bookman Old Style" pitchFamily="18" charset="0"/>
                  </a:rPr>
                  <a:t>?</a:t>
                </a:r>
                <a:r>
                  <a:rPr lang="en-US" dirty="0" smtClean="0">
                    <a:latin typeface="Bookman Old Style" pitchFamily="18" charset="0"/>
                  </a:rPr>
                  <a:t> </a:t>
                </a:r>
                <a:r>
                  <a:rPr lang="en-US" dirty="0">
                    <a:latin typeface="Bookman Old Style" pitchFamily="18" charset="0"/>
                  </a:rPr>
                  <a:t>Assume </a:t>
                </a:r>
                <a:r>
                  <a:rPr lang="en-US" dirty="0" smtClean="0">
                    <a:latin typeface="Bookman Old Style" pitchFamily="18" charset="0"/>
                  </a:rPr>
                  <a:t>unity</a:t>
                </a:r>
                <a:r>
                  <a:rPr lang="tr-TR" dirty="0" smtClean="0">
                    <a:latin typeface="Bookman Old Style" pitchFamily="18" charset="0"/>
                  </a:rPr>
                  <a:t> </a:t>
                </a:r>
                <a:r>
                  <a:rPr lang="en-US" dirty="0" smtClean="0">
                    <a:latin typeface="Bookman Old Style" pitchFamily="18" charset="0"/>
                  </a:rPr>
                  <a:t>gain </a:t>
                </a:r>
                <a:r>
                  <a:rPr lang="en-US" dirty="0">
                    <a:latin typeface="Bookman Old Style" pitchFamily="18" charset="0"/>
                  </a:rPr>
                  <a:t>for the receiver antenna.</a:t>
                </a:r>
                <a:endParaRPr lang="en-US" dirty="0">
                  <a:latin typeface="Bookman Old Style"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1200150"/>
                <a:ext cx="9144000" cy="3943349"/>
              </a:xfrm>
              <a:blipFill rotWithShape="1">
                <a:blip r:embed="rId1"/>
                <a:stretch>
                  <a:fillRect t="-1449" b="16"/>
                </a:stretch>
              </a:blipFill>
            </p:spPr>
            <p:txBody>
              <a:bodyPr/>
              <a:lstStyle/>
              <a:p>
                <a:r>
                  <a:rPr lang="en-US"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1883916" cy="857250"/>
          </a:xfrm>
        </p:spPr>
        <p:txBody>
          <a:bodyPr>
            <a:noAutofit/>
          </a:bodyPr>
          <a:lstStyle/>
          <a:p>
            <a:pPr algn="l"/>
            <a:r>
              <a:rPr lang="tr-TR" sz="3600" dirty="0" smtClean="0"/>
              <a:t>Solution</a:t>
            </a:r>
            <a:br>
              <a:rPr lang="tr-TR" sz="3600" dirty="0" smtClean="0"/>
            </a:br>
            <a:r>
              <a:rPr lang="tr-TR" sz="3600" dirty="0" smtClean="0"/>
              <a:t> 4.2</a:t>
            </a:r>
            <a:endParaRPr lang="en-US" sz="36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3916" y="0"/>
            <a:ext cx="7239000" cy="514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5" y="0"/>
            <a:ext cx="9144000" cy="660648"/>
          </a:xfrm>
          <a:noFill/>
        </p:spPr>
        <p:txBody>
          <a:bodyPr>
            <a:normAutofit fontScale="90000"/>
          </a:bodyPr>
          <a:lstStyle/>
          <a:p>
            <a:r>
              <a:rPr lang="en-US" dirty="0" smtClean="0"/>
              <a:t>Example </a:t>
            </a:r>
            <a:r>
              <a:rPr lang="tr-TR" dirty="0" smtClean="0"/>
              <a:t>3</a:t>
            </a:r>
            <a:r>
              <a:rPr lang="en-US" dirty="0" smtClean="0"/>
              <a:t>.4</a:t>
            </a:r>
            <a:endParaRPr lang="en-US"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 y="1871663"/>
            <a:ext cx="90868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86" y="681541"/>
            <a:ext cx="9127314" cy="3762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43" y="7845"/>
            <a:ext cx="9144000" cy="681540"/>
          </a:xfrm>
          <a:noFill/>
        </p:spPr>
        <p:txBody>
          <a:bodyPr>
            <a:normAutofit fontScale="90000"/>
          </a:bodyPr>
          <a:lstStyle/>
          <a:p>
            <a:r>
              <a:rPr lang="en-US" dirty="0" smtClean="0"/>
              <a:t>Solution to Example </a:t>
            </a:r>
            <a:r>
              <a:rPr lang="tr-TR" dirty="0" smtClean="0"/>
              <a:t>3</a:t>
            </a:r>
            <a:r>
              <a:rPr lang="en-US" dirty="0" smtClean="0"/>
              <a:t>.4</a:t>
            </a:r>
            <a:endParaRPr lang="en-US" dirty="0"/>
          </a:p>
        </p:txBody>
      </p:sp>
      <p:sp>
        <p:nvSpPr>
          <p:cNvPr id="3" name="Rectangle 2"/>
          <p:cNvSpPr/>
          <p:nvPr/>
        </p:nvSpPr>
        <p:spPr>
          <a:xfrm>
            <a:off x="16686" y="4424658"/>
            <a:ext cx="9127314" cy="646331"/>
          </a:xfrm>
          <a:prstGeom prst="rect">
            <a:avLst/>
          </a:prstGeom>
          <a:solidFill>
            <a:schemeClr val="tx1"/>
          </a:solidFill>
        </p:spPr>
        <p:txBody>
          <a:bodyPr wrap="square">
            <a:spAutoFit/>
          </a:bodyPr>
          <a:lstStyle/>
          <a:p>
            <a:pPr>
              <a:tabLst>
                <a:tab pos="803275" algn="l"/>
              </a:tabLst>
            </a:pPr>
            <a:r>
              <a:rPr lang="tr-TR" dirty="0" smtClean="0">
                <a:solidFill>
                  <a:schemeClr val="bg1"/>
                </a:solidFill>
              </a:rPr>
              <a:t>	</a:t>
            </a:r>
            <a:r>
              <a:rPr lang="en-US" dirty="0" smtClean="0">
                <a:solidFill>
                  <a:schemeClr val="bg1"/>
                </a:solidFill>
              </a:rPr>
              <a:t>From </a:t>
            </a:r>
            <a:r>
              <a:rPr lang="en-US" dirty="0">
                <a:solidFill>
                  <a:schemeClr val="bg1"/>
                </a:solidFill>
              </a:rPr>
              <a:t>Figure 2.6, we obtain A = 80.9.</a:t>
            </a:r>
            <a:endParaRPr lang="en-US" dirty="0">
              <a:solidFill>
                <a:schemeClr val="bg1"/>
              </a:solidFill>
            </a:endParaRPr>
          </a:p>
          <a:p>
            <a:pPr>
              <a:tabLst>
                <a:tab pos="803275" algn="l"/>
              </a:tabLst>
            </a:pPr>
            <a:r>
              <a:rPr lang="tr-TR" dirty="0" smtClean="0">
                <a:solidFill>
                  <a:schemeClr val="bg1"/>
                </a:solidFill>
              </a:rPr>
              <a:t>	</a:t>
            </a:r>
            <a:r>
              <a:rPr lang="en-US" dirty="0" smtClean="0">
                <a:solidFill>
                  <a:schemeClr val="bg1"/>
                </a:solidFill>
              </a:rPr>
              <a:t>Therefore</a:t>
            </a:r>
            <a:r>
              <a:rPr lang="en-US" dirty="0">
                <a:solidFill>
                  <a:schemeClr val="bg1"/>
                </a:solidFill>
              </a:rPr>
              <a:t>, total number of users, U = </a:t>
            </a:r>
            <a:r>
              <a:rPr lang="en-US" dirty="0" smtClean="0">
                <a:solidFill>
                  <a:schemeClr val="bg1"/>
                </a:solidFill>
              </a:rPr>
              <a:t>A/A</a:t>
            </a:r>
            <a:r>
              <a:rPr lang="tr-TR" dirty="0" smtClean="0">
                <a:solidFill>
                  <a:schemeClr val="bg1"/>
                </a:solidFill>
              </a:rPr>
              <a:t>u</a:t>
            </a:r>
            <a:r>
              <a:rPr lang="en-US" dirty="0" smtClean="0">
                <a:solidFill>
                  <a:schemeClr val="bg1"/>
                </a:solidFill>
              </a:rPr>
              <a:t> </a:t>
            </a:r>
            <a:r>
              <a:rPr lang="en-US" dirty="0">
                <a:solidFill>
                  <a:schemeClr val="bg1"/>
                </a:solidFill>
              </a:rPr>
              <a:t>= 80.9/0.1 = 809 users</a:t>
            </a:r>
            <a:r>
              <a:rPr lang="en-US" dirty="0"/>
              <a:t>.</a:t>
            </a:r>
            <a:endParaRPr lang="en-US" dirty="0"/>
          </a:p>
        </p:txBody>
      </p:sp>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81540"/>
            <a:ext cx="9120630" cy="4388852"/>
          </a:xfrm>
          <a:prstGeom prst="rect">
            <a:avLst/>
          </a:prstGeom>
          <a:solidFill>
            <a:schemeClr val="bg1"/>
          </a:solidFill>
          <a:ln>
            <a:noFill/>
          </a:ln>
        </p:spPr>
      </p:pic>
      <p:sp>
        <p:nvSpPr>
          <p:cNvPr id="2" name="Title 1"/>
          <p:cNvSpPr>
            <a:spLocks noGrp="1"/>
          </p:cNvSpPr>
          <p:nvPr>
            <p:ph type="title"/>
          </p:nvPr>
        </p:nvSpPr>
        <p:spPr>
          <a:xfrm>
            <a:off x="0" y="24861"/>
            <a:ext cx="9120630" cy="656679"/>
          </a:xfrm>
          <a:noFill/>
        </p:spPr>
        <p:txBody>
          <a:bodyPr>
            <a:normAutofit/>
          </a:bodyPr>
          <a:lstStyle/>
          <a:p>
            <a:r>
              <a:rPr lang="tr-TR" sz="3200" dirty="0" err="1" smtClean="0"/>
              <a:t>Table</a:t>
            </a:r>
            <a:r>
              <a:rPr lang="tr-TR" sz="3200" dirty="0" smtClean="0"/>
              <a:t> 3.4: </a:t>
            </a:r>
            <a:r>
              <a:rPr lang="tr-TR" sz="3200" dirty="0" err="1" smtClean="0"/>
              <a:t>Capacity</a:t>
            </a:r>
            <a:r>
              <a:rPr lang="tr-TR" sz="3200" dirty="0" smtClean="0"/>
              <a:t> of an </a:t>
            </a:r>
            <a:r>
              <a:rPr lang="tr-TR" sz="3200" dirty="0" err="1" smtClean="0"/>
              <a:t>Erlang</a:t>
            </a:r>
            <a:r>
              <a:rPr lang="tr-TR" sz="3200" dirty="0" smtClean="0"/>
              <a:t> B </a:t>
            </a:r>
            <a:r>
              <a:rPr lang="tr-TR" sz="3200" dirty="0" err="1"/>
              <a:t>s</a:t>
            </a:r>
            <a:r>
              <a:rPr lang="tr-TR" sz="3200" dirty="0" err="1" smtClean="0"/>
              <a:t>ystem</a:t>
            </a:r>
            <a:endParaRPr lang="en-US" sz="3200"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5400000">
            <a:off x="2013572" y="-2005903"/>
            <a:ext cx="5143502" cy="9155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7168752" y="111"/>
            <a:ext cx="1964904" cy="338663"/>
          </a:xfrm>
        </p:spPr>
        <p:txBody>
          <a:bodyPr>
            <a:noAutofit/>
          </a:bodyPr>
          <a:lstStyle/>
          <a:p>
            <a:r>
              <a:rPr lang="tr-TR" sz="3200" dirty="0" err="1" smtClean="0"/>
              <a:t>Figure</a:t>
            </a:r>
            <a:r>
              <a:rPr lang="tr-TR" sz="3200" dirty="0" smtClean="0"/>
              <a:t> 3.6</a:t>
            </a:r>
            <a:endParaRPr lang="en-US" sz="3200" dirty="0"/>
          </a:p>
        </p:txBody>
      </p:sp>
      <p:cxnSp>
        <p:nvCxnSpPr>
          <p:cNvPr id="4" name="Straight Connector 3"/>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071237" cy="681540"/>
          </a:xfrm>
        </p:spPr>
        <p:txBody>
          <a:bodyPr>
            <a:normAutofit fontScale="90000"/>
          </a:bodyPr>
          <a:lstStyle/>
          <a:p>
            <a:r>
              <a:rPr lang="tr-TR" dirty="0" err="1" smtClean="0"/>
              <a:t>Example</a:t>
            </a:r>
            <a:r>
              <a:rPr lang="tr-TR" dirty="0" smtClean="0"/>
              <a:t> 3.5</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763" y="1491630"/>
            <a:ext cx="8998474" cy="1836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68154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0</TotalTime>
  <Words>13694</Words>
  <Application>WPS Presentation</Application>
  <PresentationFormat>On-screen Show (16:9)</PresentationFormat>
  <Paragraphs>290</Paragraphs>
  <Slides>45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45</vt:i4>
      </vt:variant>
    </vt:vector>
  </HeadingPairs>
  <TitlesOfParts>
    <vt:vector size="64" baseType="lpstr">
      <vt:lpstr>Arial</vt:lpstr>
      <vt:lpstr>SimSun</vt:lpstr>
      <vt:lpstr>Wingdings</vt:lpstr>
      <vt:lpstr>Bookman Old Style</vt:lpstr>
      <vt:lpstr>苹方-简</vt:lpstr>
      <vt:lpstr>Cambria Math</vt:lpstr>
      <vt:lpstr>DejaVu Math TeX Gyre</vt:lpstr>
      <vt:lpstr>Times New Roman</vt:lpstr>
      <vt:lpstr>Symbol</vt:lpstr>
      <vt:lpstr>Kingsoft Sign</vt:lpstr>
      <vt:lpstr>Arial Rounded MT Bold</vt:lpstr>
      <vt:lpstr>Kingsoft Math</vt:lpstr>
      <vt:lpstr>Calibri</vt:lpstr>
      <vt:lpstr>Helvetica Neue</vt:lpstr>
      <vt:lpstr>Microsoft YaHei</vt:lpstr>
      <vt:lpstr>汉仪旗黑</vt:lpstr>
      <vt:lpstr>Arial Unicode MS</vt:lpstr>
      <vt:lpstr>宋体-简</vt:lpstr>
      <vt:lpstr>Office Theme</vt:lpstr>
      <vt:lpstr>Wireless Communications</vt:lpstr>
      <vt:lpstr>Example 3.2</vt:lpstr>
      <vt:lpstr>Solution to Example 3.2</vt:lpstr>
      <vt:lpstr>Solution to Example 3.2</vt:lpstr>
      <vt:lpstr>Example 3.4</vt:lpstr>
      <vt:lpstr>Solution to Example 3.4</vt:lpstr>
      <vt:lpstr>Table 3.4: Capacity of an Erlang B system</vt:lpstr>
      <vt:lpstr>Figure 3.6</vt:lpstr>
      <vt:lpstr>Example 3.5</vt:lpstr>
      <vt:lpstr>Solution 3.5</vt:lpstr>
      <vt:lpstr>PowerPoint 演示文稿</vt:lpstr>
      <vt:lpstr>PowerPoint 演示文稿</vt:lpstr>
      <vt:lpstr>Example 3.6</vt:lpstr>
      <vt:lpstr>Solution 3.6</vt:lpstr>
      <vt:lpstr>PowerPoint 演示文稿</vt:lpstr>
      <vt:lpstr>Solution 3.6</vt:lpstr>
      <vt:lpstr>Example 3.7</vt:lpstr>
      <vt:lpstr>Solution 3.7</vt:lpstr>
      <vt:lpstr>Question: Similar to Example 3.7</vt:lpstr>
      <vt:lpstr>Answer: Similar to Example 3.7, pp.85</vt:lpstr>
      <vt:lpstr>Example 3.8</vt:lpstr>
      <vt:lpstr>Solution 3.8</vt:lpstr>
      <vt:lpstr>PowerPoint 演示文稿</vt:lpstr>
      <vt:lpstr>PowerPoint 演示文稿</vt:lpstr>
      <vt:lpstr>PowerPoint 演示文稿</vt:lpstr>
      <vt:lpstr>Problem 3.1</vt:lpstr>
      <vt:lpstr>Solution 3.1</vt:lpstr>
      <vt:lpstr>Problem 3.3</vt:lpstr>
      <vt:lpstr>Probnlem 3.4</vt:lpstr>
      <vt:lpstr>Solution 3.4</vt:lpstr>
      <vt:lpstr>Problem 3.5</vt:lpstr>
      <vt:lpstr>Solution 3.5</vt:lpstr>
      <vt:lpstr>Problem 3.10</vt:lpstr>
      <vt:lpstr>Solution 3.10</vt:lpstr>
      <vt:lpstr>Solution 3.10</vt:lpstr>
      <vt:lpstr>Solution 3.10</vt:lpstr>
      <vt:lpstr>Problem 3.29 (Rappaport)</vt:lpstr>
      <vt:lpstr>PowerPoint 演示文稿</vt:lpstr>
      <vt:lpstr>PowerPoint 演示文稿</vt:lpstr>
      <vt:lpstr>PowerPoint 演示文稿</vt:lpstr>
      <vt:lpstr>PowerPoint 演示文稿</vt:lpstr>
      <vt:lpstr>Example 4.1</vt:lpstr>
      <vt:lpstr>Solution 4.1</vt:lpstr>
      <vt:lpstr>Example 4.2</vt:lpstr>
      <vt:lpstr>Solution  4.2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dc:title>
  <dc:creator>Administrator</dc:creator>
  <cp:lastModifiedBy>garv</cp:lastModifiedBy>
  <cp:revision>73</cp:revision>
  <dcterms:created xsi:type="dcterms:W3CDTF">2022-09-22T23:30:23Z</dcterms:created>
  <dcterms:modified xsi:type="dcterms:W3CDTF">2022-09-22T23:30:23Z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1033-4.4.2.7667</vt:lpwstr>
  </property>
</Properties>
</file>