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3"/>
    <p:sldId id="268" r:id="rId4"/>
    <p:sldId id="267" r:id="rId5"/>
    <p:sldId id="256" r:id="rId6"/>
    <p:sldId id="257" r:id="rId7"/>
    <p:sldId id="258" r:id="rId8"/>
    <p:sldId id="259" r:id="rId9"/>
    <p:sldId id="261" r:id="rId10"/>
    <p:sldId id="262" r:id="rId11"/>
    <p:sldId id="276" r:id="rId12"/>
    <p:sldId id="277" r:id="rId13"/>
    <p:sldId id="278" r:id="rId14"/>
    <p:sldId id="279" r:id="rId15"/>
    <p:sldId id="281" r:id="rId16"/>
    <p:sldId id="280" r:id="rId17"/>
    <p:sldId id="283" r:id="rId18"/>
    <p:sldId id="284" r:id="rId19"/>
    <p:sldId id="286" r:id="rId20"/>
    <p:sldId id="287" r:id="rId21"/>
    <p:sldId id="288" r:id="rId22"/>
    <p:sldId id="289" r:id="rId23"/>
    <p:sldId id="290" r:id="rId24"/>
    <p:sldId id="291" r:id="rId25"/>
    <p:sldId id="292" r:id="rId26"/>
    <p:sldId id="293" r:id="rId27"/>
    <p:sldId id="294"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emf"/><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tags" Target="../tags/tag2.xml"/><Relationship Id="rId2" Type="http://schemas.microsoft.com/office/2007/relationships/media" Target="file:///E:\experemental%20result\HAR_usingOF%20feature%20set\features_procedure_files\daria_walk_recode.wmv" TargetMode="External"/><Relationship Id="rId1" Type="http://schemas.openxmlformats.org/officeDocument/2006/relationships/video" Target="file:///E:\experemental%20result\HAR_usingOF%20feature%20set\features_procedure_files\daria_walk_recode.wmv" TargetMode="Externa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tags" Target="../tags/tag3.xml"/><Relationship Id="rId2" Type="http://schemas.microsoft.com/office/2007/relationships/media" Target="file:///E:\experemental%20result\HAR_usingOF%20feature%20set\features_procedure_files\MY_video_recode.wmv" TargetMode="External"/><Relationship Id="rId1" Type="http://schemas.openxmlformats.org/officeDocument/2006/relationships/video" Target="file:///E:\experemental%20result\HAR_usingOF%20feature%20set\features_procedure_files\MY_video_recode.wmv"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460500"/>
          </a:xfrm>
        </p:spPr>
        <p:txBody>
          <a:bodyPr>
            <a:normAutofit fontScale="90000"/>
          </a:bodyPr>
          <a:p>
            <a:br>
              <a:rPr lang="zh-CN" altLang="en-US"/>
            </a:br>
            <a:r>
              <a:rPr lang="zh-CN" altLang="en-US" sz="3555">
                <a:latin typeface="Times New Roman" panose="02020603050405020304" charset="0"/>
                <a:cs typeface="Times New Roman" panose="02020603050405020304" charset="0"/>
              </a:rPr>
              <a:t>Human Activity Recognition using Optical Flow based Feature Set</a:t>
            </a:r>
            <a:br>
              <a:rPr lang="zh-CN" altLang="en-US" sz="3555">
                <a:latin typeface="Times New Roman" panose="02020603050405020304" charset="0"/>
                <a:cs typeface="Times New Roman" panose="02020603050405020304" charset="0"/>
              </a:rPr>
            </a:br>
            <a:endParaRPr lang="zh-CN" altLang="en-US"/>
          </a:p>
        </p:txBody>
      </p:sp>
      <p:sp>
        <p:nvSpPr>
          <p:cNvPr id="3" name="内容占位符 2"/>
          <p:cNvSpPr>
            <a:spLocks noGrp="1"/>
          </p:cNvSpPr>
          <p:nvPr>
            <p:ph idx="1"/>
          </p:nvPr>
        </p:nvSpPr>
        <p:spPr/>
        <p:txBody>
          <a:bodyPr/>
          <a:p>
            <a:r>
              <a:rPr lang="zh-CN" altLang="en-US"/>
              <a:t>S.Santhosh Kumar and Mala John Department of Electronics Engineering,</a:t>
            </a:r>
            <a:endParaRPr lang="zh-CN" altLang="en-US"/>
          </a:p>
          <a:p>
            <a:r>
              <a:rPr lang="zh-CN" altLang="en-US"/>
              <a:t>Madras Institute of Technology, Anna University, Chennai, India</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result :</a:t>
            </a:r>
            <a:endParaRPr lang="en-US" altLang="zh-CN"/>
          </a:p>
        </p:txBody>
      </p:sp>
      <p:pic>
        <p:nvPicPr>
          <p:cNvPr id="4" name="内容占位符 3"/>
          <p:cNvPicPr>
            <a:picLocks noChangeAspect="1"/>
          </p:cNvPicPr>
          <p:nvPr>
            <p:ph idx="1"/>
          </p:nvPr>
        </p:nvPicPr>
        <p:blipFill>
          <a:blip r:embed="rId1"/>
          <a:stretch>
            <a:fillRect/>
          </a:stretch>
        </p:blipFill>
        <p:spPr>
          <a:xfrm>
            <a:off x="1079500" y="1561465"/>
            <a:ext cx="7111365" cy="32473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weakness : </a:t>
            </a:r>
            <a:endParaRPr lang="en-US" altLang="zh-CN"/>
          </a:p>
        </p:txBody>
      </p:sp>
      <p:pic>
        <p:nvPicPr>
          <p:cNvPr id="4" name="内容占位符 3"/>
          <p:cNvPicPr>
            <a:picLocks noChangeAspect="1"/>
          </p:cNvPicPr>
          <p:nvPr>
            <p:ph idx="1"/>
            <p:custDataLst>
              <p:tags r:id="rId1"/>
            </p:custDataLst>
          </p:nvPr>
        </p:nvPicPr>
        <p:blipFill>
          <a:blip r:embed="rId2"/>
          <a:stretch>
            <a:fillRect/>
          </a:stretch>
        </p:blipFill>
        <p:spPr>
          <a:xfrm>
            <a:off x="838200" y="1957705"/>
            <a:ext cx="2730500" cy="4351655"/>
          </a:xfrm>
          <a:prstGeom prst="rect">
            <a:avLst/>
          </a:prstGeom>
        </p:spPr>
      </p:pic>
      <p:pic>
        <p:nvPicPr>
          <p:cNvPr id="5" name="图片 4"/>
          <p:cNvPicPr>
            <a:picLocks noChangeAspect="1"/>
          </p:cNvPicPr>
          <p:nvPr/>
        </p:nvPicPr>
        <p:blipFill>
          <a:blip r:embed="rId3"/>
          <a:stretch>
            <a:fillRect/>
          </a:stretch>
        </p:blipFill>
        <p:spPr>
          <a:xfrm>
            <a:off x="3811905" y="1957705"/>
            <a:ext cx="3594735" cy="4352290"/>
          </a:xfrm>
          <a:prstGeom prst="rect">
            <a:avLst/>
          </a:prstGeom>
        </p:spPr>
      </p:pic>
      <p:pic>
        <p:nvPicPr>
          <p:cNvPr id="6" name="图片 5"/>
          <p:cNvPicPr>
            <a:picLocks noChangeAspect="1"/>
          </p:cNvPicPr>
          <p:nvPr/>
        </p:nvPicPr>
        <p:blipFill>
          <a:blip r:embed="rId4"/>
          <a:stretch>
            <a:fillRect/>
          </a:stretch>
        </p:blipFill>
        <p:spPr>
          <a:xfrm>
            <a:off x="7649845" y="1403350"/>
            <a:ext cx="3451225" cy="48425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weizmann video</a:t>
            </a:r>
            <a:endParaRPr lang="en-US" altLang="zh-CN"/>
          </a:p>
        </p:txBody>
      </p:sp>
      <p:pic>
        <p:nvPicPr>
          <p:cNvPr id="6" name="daria_walk_recode">
            <a:hlinkClick r:id="" action="ppaction://media"/>
          </p:cNvPr>
          <p:cNvPicPr/>
          <p:nvPr>
            <p:ph idx="1"/>
            <a:videoFile r:link="rId1"/>
            <p:extLst>
              <p:ext uri="{DAA4B4D4-6D71-4841-9C94-3DE7FCFB9230}">
                <p14:media xmlns:p14="http://schemas.microsoft.com/office/powerpoint/2010/main" r:link="rId2"/>
              </p:ext>
            </p:extLst>
            <p:custDataLst>
              <p:tags r:id="rId3"/>
            </p:custDataLst>
          </p:nvPr>
        </p:nvPicPr>
        <p:blipFill>
          <a:blip r:embed="rId4"/>
          <a:stretch>
            <a:fillRect/>
          </a:stretch>
        </p:blipFill>
        <p:spPr>
          <a:xfrm>
            <a:off x="2228144" y="1825625"/>
            <a:ext cx="7735712" cy="4351338"/>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6"/>
                </p:tgtEl>
              </p:cMediaNode>
            </p:video>
            <p:seq concurrent="1" nextAc="seek">
              <p:cTn id="3" restart="whenNotActive" fill="hold" evtFilter="cancelBubble" nodeType="interactiveSeq">
                <p:stCondLst>
                  <p:cond evt="onClick" delay="0">
                    <p:tgtEl>
                      <p:spTgt spid="6"/>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myselt_video</a:t>
            </a:r>
            <a:endParaRPr lang="en-US" altLang="zh-CN"/>
          </a:p>
        </p:txBody>
      </p:sp>
      <p:pic>
        <p:nvPicPr>
          <p:cNvPr id="4" name="MY_video_recode">
            <a:hlinkClick r:id="" action="ppaction://media"/>
          </p:cNvPr>
          <p:cNvPicPr/>
          <p:nvPr>
            <p:ph idx="1"/>
            <a:videoFile r:link="rId1"/>
            <p:extLst>
              <p:ext uri="{DAA4B4D4-6D71-4841-9C94-3DE7FCFB9230}">
                <p14:media xmlns:p14="http://schemas.microsoft.com/office/powerpoint/2010/main" r:link="rId2"/>
              </p:ext>
            </p:extLst>
            <p:custDataLst>
              <p:tags r:id="rId3"/>
            </p:custDataLst>
          </p:nvPr>
        </p:nvPicPr>
        <p:blipFill>
          <a:blip r:embed="rId4"/>
          <a:stretch>
            <a:fillRect/>
          </a:stretch>
        </p:blipFill>
        <p:spPr>
          <a:xfrm>
            <a:off x="2228144" y="1825625"/>
            <a:ext cx="7735712" cy="4351338"/>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endCondLst>
                    <p:cond evt="onNext">
                      <p:tgtEl>
                        <p:sldTgt/>
                      </p:tgtEl>
                    </p:cond>
                    <p:cond evt="onPrev">
                      <p:tgtEl>
                        <p:sldTgt/>
                      </p:tgtEl>
                    </p:cond>
                  </p:end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2814955" y="1825625"/>
            <a:ext cx="6561455" cy="43516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self_video result </a:t>
            </a:r>
            <a:endParaRPr lang="en-US" altLang="zh-CN"/>
          </a:p>
        </p:txBody>
      </p:sp>
      <p:pic>
        <p:nvPicPr>
          <p:cNvPr id="4" name="内容占位符 3"/>
          <p:cNvPicPr>
            <a:picLocks noChangeAspect="1"/>
          </p:cNvPicPr>
          <p:nvPr>
            <p:ph idx="1"/>
          </p:nvPr>
        </p:nvPicPr>
        <p:blipFill>
          <a:blip r:embed="rId1"/>
          <a:stretch>
            <a:fillRect/>
          </a:stretch>
        </p:blipFill>
        <p:spPr>
          <a:xfrm>
            <a:off x="4167505" y="3124835"/>
            <a:ext cx="3855720" cy="1752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update 10/09/2021</a:t>
            </a:r>
            <a:endParaRPr lang="en-US" altLang="zh-CN"/>
          </a:p>
        </p:txBody>
      </p:sp>
      <p:sp>
        <p:nvSpPr>
          <p:cNvPr id="3" name="内容占位符 2"/>
          <p:cNvSpPr>
            <a:spLocks noGrp="1"/>
          </p:cNvSpPr>
          <p:nvPr>
            <p:ph idx="1"/>
          </p:nvPr>
        </p:nvSpPr>
        <p:spPr/>
        <p:txBody>
          <a:bodyPr/>
          <a:p>
            <a:endParaRPr lang="zh-CN" altLang="en-US"/>
          </a:p>
        </p:txBody>
      </p:sp>
      <p:pic>
        <p:nvPicPr>
          <p:cNvPr id="4" name="图片 3" descr="result_final"/>
          <p:cNvPicPr>
            <a:picLocks noChangeAspect="1"/>
          </p:cNvPicPr>
          <p:nvPr>
            <p:custDataLst>
              <p:tags r:id="rId1"/>
            </p:custDataLst>
          </p:nvPr>
        </p:nvPicPr>
        <p:blipFill>
          <a:blip r:embed="rId2"/>
          <a:stretch>
            <a:fillRect/>
          </a:stretch>
        </p:blipFill>
        <p:spPr>
          <a:xfrm>
            <a:off x="3076575" y="2458720"/>
            <a:ext cx="4191000" cy="28384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train_features</a:t>
            </a:r>
            <a:endParaRPr lang="en-US" altLang="zh-CN"/>
          </a:p>
        </p:txBody>
      </p:sp>
      <p:pic>
        <p:nvPicPr>
          <p:cNvPr id="4" name="内容占位符 3"/>
          <p:cNvPicPr>
            <a:picLocks noChangeAspect="1"/>
          </p:cNvPicPr>
          <p:nvPr>
            <p:ph idx="1"/>
          </p:nvPr>
        </p:nvPicPr>
        <p:blipFill>
          <a:blip r:embed="rId1"/>
          <a:stretch>
            <a:fillRect/>
          </a:stretch>
        </p:blipFill>
        <p:spPr>
          <a:xfrm>
            <a:off x="3602990" y="1920875"/>
            <a:ext cx="4864735" cy="43516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radio distance + u,v+intersection_ratio</a:t>
            </a:r>
            <a:endParaRPr lang="en-US" altLang="zh-CN"/>
          </a:p>
        </p:txBody>
      </p:sp>
      <p:pic>
        <p:nvPicPr>
          <p:cNvPr id="4" name="内容占位符 3"/>
          <p:cNvPicPr>
            <a:picLocks noChangeAspect="1"/>
          </p:cNvPicPr>
          <p:nvPr>
            <p:ph idx="1"/>
          </p:nvPr>
        </p:nvPicPr>
        <p:blipFill>
          <a:blip r:embed="rId1"/>
          <a:stretch>
            <a:fillRect/>
          </a:stretch>
        </p:blipFill>
        <p:spPr>
          <a:xfrm>
            <a:off x="3603625" y="1825625"/>
            <a:ext cx="4983480" cy="43516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ratio_accuration shahar_walk as test sample.</a:t>
            </a:r>
            <a:endParaRPr lang="en-US" altLang="zh-CN"/>
          </a:p>
        </p:txBody>
      </p:sp>
      <p:pic>
        <p:nvPicPr>
          <p:cNvPr id="4" name="内容占位符 3"/>
          <p:cNvPicPr>
            <a:picLocks noChangeAspect="1"/>
          </p:cNvPicPr>
          <p:nvPr>
            <p:ph idx="1"/>
          </p:nvPr>
        </p:nvPicPr>
        <p:blipFill>
          <a:blip r:embed="rId1"/>
          <a:stretch>
            <a:fillRect/>
          </a:stretch>
        </p:blipFill>
        <p:spPr>
          <a:xfrm>
            <a:off x="4038600" y="2891790"/>
            <a:ext cx="4114800" cy="22002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DATASET: weiZmann</a:t>
            </a:r>
            <a:endParaRPr lang="en-US" altLang="zh-CN"/>
          </a:p>
        </p:txBody>
      </p:sp>
      <p:sp>
        <p:nvSpPr>
          <p:cNvPr id="3" name="内容占位符 2"/>
          <p:cNvSpPr>
            <a:spLocks noGrp="1"/>
          </p:cNvSpPr>
          <p:nvPr>
            <p:ph idx="1"/>
          </p:nvPr>
        </p:nvSpPr>
        <p:spPr/>
        <p:txBody>
          <a:bodyPr/>
          <a:p>
            <a:r>
              <a:rPr lang="zh-CN" altLang="en-US"/>
              <a:t>We collected a database of </a:t>
            </a:r>
            <a:r>
              <a:rPr lang="zh-CN" altLang="en-US">
                <a:solidFill>
                  <a:srgbClr val="FF0000"/>
                </a:solidFill>
              </a:rPr>
              <a:t>90</a:t>
            </a:r>
            <a:r>
              <a:rPr lang="zh-CN" altLang="en-US"/>
              <a:t> low-resolution (</a:t>
            </a:r>
            <a:r>
              <a:rPr lang="zh-CN" altLang="en-US">
                <a:solidFill>
                  <a:srgbClr val="FF0000"/>
                </a:solidFill>
              </a:rPr>
              <a:t>180 x 144</a:t>
            </a:r>
            <a:r>
              <a:rPr lang="zh-CN" altLang="en-US"/>
              <a:t>, deinterlaced </a:t>
            </a:r>
            <a:r>
              <a:rPr lang="zh-CN" altLang="en-US">
                <a:solidFill>
                  <a:srgbClr val="FF0000"/>
                </a:solidFill>
              </a:rPr>
              <a:t>50 fps</a:t>
            </a:r>
            <a:r>
              <a:rPr lang="zh-CN" altLang="en-US"/>
              <a:t>) video sequences showing </a:t>
            </a:r>
            <a:r>
              <a:rPr lang="en-US" altLang="zh-CN">
                <a:solidFill>
                  <a:srgbClr val="FF0000"/>
                </a:solidFill>
              </a:rPr>
              <a:t>9</a:t>
            </a:r>
            <a:r>
              <a:rPr lang="zh-CN" altLang="en-US"/>
              <a:t> different people, each performing </a:t>
            </a:r>
            <a:r>
              <a:rPr lang="zh-CN" altLang="en-US">
                <a:solidFill>
                  <a:srgbClr val="FF0000"/>
                </a:solidFill>
              </a:rPr>
              <a:t>10</a:t>
            </a:r>
            <a:r>
              <a:rPr lang="zh-CN" altLang="en-US"/>
              <a:t> natural actions</a:t>
            </a:r>
            <a:endParaRPr lang="zh-CN" altLang="en-US"/>
          </a:p>
          <a:p>
            <a:r>
              <a:rPr lang="zh-CN" altLang="en-US"/>
              <a:t> such as �run,� �walk,� �skip,� �jumping-jack� (or shortly �jack�), �jump-forward-on-two-legs� (or �jump�), �jump-in-place-on-two-legs� (or �pjump�),</a:t>
            </a:r>
            <a:endParaRPr lang="zh-CN" altLang="en-US"/>
          </a:p>
          <a:p>
            <a:r>
              <a:rPr lang="zh-CN" altLang="en-US"/>
              <a:t> �gallopsideways� (or �side�), �wave-two-hands� (or �wave2�), �waveone- hand� (or �wave1�), or �bend.�</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daria_walk as test sample.</a:t>
            </a:r>
            <a:endParaRPr lang="en-US" altLang="zh-CN"/>
          </a:p>
        </p:txBody>
      </p:sp>
      <p:pic>
        <p:nvPicPr>
          <p:cNvPr id="4" name="内容占位符 3"/>
          <p:cNvPicPr>
            <a:picLocks noChangeAspect="1"/>
          </p:cNvPicPr>
          <p:nvPr>
            <p:ph idx="1"/>
          </p:nvPr>
        </p:nvPicPr>
        <p:blipFill>
          <a:blip r:embed="rId1"/>
          <a:stretch>
            <a:fillRect/>
          </a:stretch>
        </p:blipFill>
        <p:spPr>
          <a:xfrm>
            <a:off x="4033520" y="2929255"/>
            <a:ext cx="4124325" cy="21431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features: (dis+u,v)+ratio 1</a:t>
            </a:r>
            <a:endParaRPr lang="en-US" altLang="zh-CN"/>
          </a:p>
        </p:txBody>
      </p:sp>
      <p:graphicFrame>
        <p:nvGraphicFramePr>
          <p:cNvPr id="4" name="内容占位符 3"/>
          <p:cNvGraphicFramePr/>
          <p:nvPr>
            <p:ph idx="1"/>
            <p:custDataLst>
              <p:tags r:id="rId1"/>
            </p:custDataLst>
          </p:nvPr>
        </p:nvGraphicFramePr>
        <p:xfrm>
          <a:off x="838200" y="1825625"/>
          <a:ext cx="10515600" cy="4709160"/>
        </p:xfrm>
        <a:graphic>
          <a:graphicData uri="http://schemas.openxmlformats.org/drawingml/2006/table">
            <a:tbl>
              <a:tblPr firstRow="1" bandRow="1">
                <a:tableStyleId>{5C22544A-7EE6-4342-B048-85BDC9FD1C3A}</a:tableStyleId>
              </a:tblPr>
              <a:tblGrid>
                <a:gridCol w="2628900"/>
                <a:gridCol w="2628900"/>
                <a:gridCol w="2628900"/>
                <a:gridCol w="2628900"/>
              </a:tblGrid>
              <a:tr h="381000">
                <a:tc>
                  <a:txBody>
                    <a:bodyPr/>
                    <a:p>
                      <a:pPr algn="ctr">
                        <a:buNone/>
                      </a:pPr>
                      <a:r>
                        <a:rPr lang="en-US" altLang="zh-CN"/>
                        <a:t>train_sample(walk+jump)</a:t>
                      </a:r>
                      <a:endParaRPr lang="en-US" altLang="zh-CN"/>
                    </a:p>
                  </a:txBody>
                  <a:tcPr/>
                </a:tc>
                <a:tc>
                  <a:txBody>
                    <a:bodyPr/>
                    <a:p>
                      <a:pPr algn="ctr">
                        <a:buNone/>
                      </a:pPr>
                      <a:r>
                        <a:rPr lang="en-US" altLang="zh-CN"/>
                        <a:t>test_sample(walk)</a:t>
                      </a:r>
                      <a:endParaRPr lang="en-US" altLang="zh-CN"/>
                    </a:p>
                  </a:txBody>
                  <a:tcPr/>
                </a:tc>
                <a:tc>
                  <a:txBody>
                    <a:bodyPr/>
                    <a:p>
                      <a:pPr algn="ctr">
                        <a:buNone/>
                      </a:pPr>
                      <a:r>
                        <a:rPr lang="en-US" altLang="zh-CN"/>
                        <a:t>recognition_rate(%)</a:t>
                      </a:r>
                      <a:endParaRPr lang="en-US" altLang="zh-CN"/>
                    </a:p>
                  </a:txBody>
                  <a:tcPr/>
                </a:tc>
                <a:tc>
                  <a:txBody>
                    <a:bodyPr/>
                    <a:p>
                      <a:pPr algn="ctr">
                        <a:buNone/>
                      </a:pPr>
                      <a:r>
                        <a:rPr lang="en-US" altLang="zh-CN"/>
                        <a:t>remarks</a:t>
                      </a:r>
                      <a:endParaRPr lang="en-US" altLang="zh-CN"/>
                    </a:p>
                  </a:txBody>
                  <a:tcPr/>
                </a:tc>
              </a:tr>
              <a:tr h="381000">
                <a:tc>
                  <a:txBody>
                    <a:bodyPr/>
                    <a:p>
                      <a:pPr algn="ctr">
                        <a:buNone/>
                      </a:pPr>
                      <a:r>
                        <a:rPr lang="en-US" altLang="zh-CN"/>
                        <a:t>(without shahar)+daria_jump</a:t>
                      </a:r>
                      <a:endParaRPr lang="en-US" altLang="zh-CN"/>
                    </a:p>
                  </a:txBody>
                  <a:tcPr/>
                </a:tc>
                <a:tc>
                  <a:txBody>
                    <a:bodyPr/>
                    <a:p>
                      <a:pPr algn="ctr">
                        <a:buNone/>
                      </a:pPr>
                      <a:r>
                        <a:rPr lang="en-US" altLang="zh-CN"/>
                        <a:t>shahar_walk</a:t>
                      </a:r>
                      <a:endParaRPr lang="en-US" altLang="zh-CN"/>
                    </a:p>
                  </a:txBody>
                  <a:tcPr/>
                </a:tc>
                <a:tc>
                  <a:txBody>
                    <a:bodyPr/>
                    <a:p>
                      <a:pPr algn="ctr">
                        <a:buNone/>
                      </a:pPr>
                      <a:r>
                        <a:rPr lang="en-US" altLang="zh-CN"/>
                        <a:t>99.359%</a:t>
                      </a:r>
                      <a:endParaRPr lang="en-US" altLang="zh-CN"/>
                    </a:p>
                  </a:txBody>
                  <a:tcPr/>
                </a:tc>
                <a:tc>
                  <a:txBody>
                    <a:bodyPr/>
                    <a:p>
                      <a:pPr algn="ctr">
                        <a:buNone/>
                      </a:pPr>
                      <a:endParaRPr lang="zh-CN" altLang="en-US"/>
                    </a:p>
                  </a:txBody>
                  <a:tcPr/>
                </a:tc>
              </a:tr>
              <a:tr h="381000">
                <a:tc>
                  <a:txBody>
                    <a:bodyPr/>
                    <a:p>
                      <a:pPr algn="ctr">
                        <a:buNone/>
                      </a:pPr>
                      <a:r>
                        <a:rPr lang="en-US" altLang="zh-CN"/>
                        <a:t>(without daria_walk)+daria_jump</a:t>
                      </a:r>
                      <a:endParaRPr lang="en-US" altLang="zh-CN"/>
                    </a:p>
                  </a:txBody>
                  <a:tcPr/>
                </a:tc>
                <a:tc>
                  <a:txBody>
                    <a:bodyPr/>
                    <a:p>
                      <a:pPr algn="ctr">
                        <a:buNone/>
                      </a:pPr>
                      <a:r>
                        <a:rPr lang="en-US" altLang="zh-CN"/>
                        <a:t>daria_walk</a:t>
                      </a:r>
                      <a:endParaRPr lang="en-US" altLang="zh-CN"/>
                    </a:p>
                  </a:txBody>
                  <a:tcPr/>
                </a:tc>
                <a:tc>
                  <a:txBody>
                    <a:bodyPr/>
                    <a:p>
                      <a:pPr algn="ctr">
                        <a:buNone/>
                      </a:pPr>
                      <a:r>
                        <a:rPr lang="en-US" altLang="zh-CN"/>
                        <a:t>95.7447%</a:t>
                      </a:r>
                      <a:endParaRPr lang="en-US" altLang="zh-CN"/>
                    </a:p>
                  </a:txBody>
                  <a:tcPr/>
                </a:tc>
                <a:tc>
                  <a:txBody>
                    <a:bodyPr/>
                    <a:p>
                      <a:pPr algn="ctr">
                        <a:buNone/>
                      </a:pPr>
                      <a:endParaRPr lang="zh-CN" altLang="en-US"/>
                    </a:p>
                  </a:txBody>
                  <a:tcPr/>
                </a:tc>
              </a:tr>
              <a:tr h="381000">
                <a:tc>
                  <a:txBody>
                    <a:bodyPr/>
                    <a:p>
                      <a:pPr algn="ctr">
                        <a:buNone/>
                      </a:pPr>
                      <a:endParaRPr lang="en-US" altLang="zh-CN"/>
                    </a:p>
                  </a:txBody>
                  <a:tcPr/>
                </a:tc>
                <a:tc>
                  <a:txBody>
                    <a:bodyPr/>
                    <a:p>
                      <a:pPr algn="ctr">
                        <a:buNone/>
                      </a:pPr>
                      <a:r>
                        <a:rPr lang="en-US" altLang="zh-CN"/>
                        <a:t>eli</a:t>
                      </a:r>
                      <a:endParaRPr lang="en-US" altLang="zh-CN"/>
                    </a:p>
                  </a:txBody>
                  <a:tcPr/>
                </a:tc>
                <a:tc>
                  <a:txBody>
                    <a:bodyPr/>
                    <a:p>
                      <a:pPr algn="ctr">
                        <a:buNone/>
                      </a:pPr>
                      <a:r>
                        <a:rPr lang="zh-CN" altLang="en-US"/>
                        <a:t>96.7213%</a:t>
                      </a:r>
                      <a:endParaRPr lang="zh-CN" altLang="en-US"/>
                    </a:p>
                  </a:txBody>
                  <a:tcPr/>
                </a:tc>
                <a:tc>
                  <a:txBody>
                    <a:bodyPr/>
                    <a:p>
                      <a:pPr algn="ctr">
                        <a:buNone/>
                      </a:pPr>
                      <a:endParaRPr lang="zh-CN" altLang="en-US"/>
                    </a:p>
                  </a:txBody>
                  <a:tcPr/>
                </a:tc>
              </a:tr>
              <a:tr h="381000">
                <a:tc>
                  <a:txBody>
                    <a:bodyPr/>
                    <a:p>
                      <a:pPr algn="ctr">
                        <a:buNone/>
                      </a:pPr>
                      <a:endParaRPr lang="zh-CN" altLang="en-US"/>
                    </a:p>
                  </a:txBody>
                  <a:tcPr/>
                </a:tc>
                <a:tc>
                  <a:txBody>
                    <a:bodyPr/>
                    <a:p>
                      <a:pPr algn="ctr">
                        <a:buNone/>
                      </a:pPr>
                      <a:r>
                        <a:rPr lang="en-US" altLang="zh-CN"/>
                        <a:t>ido</a:t>
                      </a:r>
                      <a:endParaRPr lang="en-US" altLang="zh-CN"/>
                    </a:p>
                  </a:txBody>
                  <a:tcPr/>
                </a:tc>
                <a:tc>
                  <a:txBody>
                    <a:bodyPr/>
                    <a:p>
                      <a:pPr algn="ctr">
                        <a:buNone/>
                      </a:pPr>
                      <a:r>
                        <a:rPr lang="zh-CN" altLang="en-US"/>
                        <a:t>100% </a:t>
                      </a:r>
                      <a:endParaRPr lang="zh-CN" altLang="en-US"/>
                    </a:p>
                  </a:txBody>
                  <a:tcPr/>
                </a:tc>
                <a:tc>
                  <a:txBody>
                    <a:bodyPr/>
                    <a:p>
                      <a:pPr algn="ctr">
                        <a:buNone/>
                      </a:pPr>
                      <a:endParaRPr lang="zh-CN" altLang="en-US"/>
                    </a:p>
                  </a:txBody>
                  <a:tcPr/>
                </a:tc>
              </a:tr>
              <a:tr h="381000">
                <a:tc>
                  <a:txBody>
                    <a:bodyPr/>
                    <a:p>
                      <a:pPr algn="ctr">
                        <a:buNone/>
                      </a:pPr>
                      <a:endParaRPr lang="zh-CN" altLang="en-US"/>
                    </a:p>
                  </a:txBody>
                  <a:tcPr/>
                </a:tc>
                <a:tc>
                  <a:txBody>
                    <a:bodyPr/>
                    <a:p>
                      <a:pPr algn="ctr">
                        <a:buNone/>
                      </a:pPr>
                      <a:r>
                        <a:rPr lang="en-US" altLang="zh-CN"/>
                        <a:t>ira</a:t>
                      </a:r>
                      <a:endParaRPr lang="en-US" altLang="zh-CN"/>
                    </a:p>
                  </a:txBody>
                  <a:tcPr/>
                </a:tc>
                <a:tc>
                  <a:txBody>
                    <a:bodyPr/>
                    <a:p>
                      <a:pPr algn="ctr">
                        <a:buNone/>
                      </a:pPr>
                      <a:r>
                        <a:rPr lang="zh-CN" altLang="en-US"/>
                        <a:t>94.0767%</a:t>
                      </a:r>
                      <a:endParaRPr lang="zh-CN" altLang="en-US"/>
                    </a:p>
                  </a:txBody>
                  <a:tcPr/>
                </a:tc>
                <a:tc>
                  <a:txBody>
                    <a:bodyPr/>
                    <a:p>
                      <a:pPr algn="ctr">
                        <a:buNone/>
                      </a:pPr>
                      <a:endParaRPr lang="zh-CN" altLang="en-US"/>
                    </a:p>
                  </a:txBody>
                  <a:tcPr/>
                </a:tc>
              </a:tr>
              <a:tr h="381000">
                <a:tc>
                  <a:txBody>
                    <a:bodyPr/>
                    <a:p>
                      <a:pPr algn="ctr">
                        <a:buNone/>
                      </a:pPr>
                      <a:endParaRPr lang="zh-CN" altLang="en-US"/>
                    </a:p>
                  </a:txBody>
                  <a:tcPr/>
                </a:tc>
                <a:tc>
                  <a:txBody>
                    <a:bodyPr/>
                    <a:p>
                      <a:pPr algn="ctr">
                        <a:buNone/>
                      </a:pPr>
                      <a:r>
                        <a:rPr lang="en-US" altLang="zh-CN"/>
                        <a:t>lena1</a:t>
                      </a:r>
                      <a:endParaRPr lang="en-US" altLang="zh-CN"/>
                    </a:p>
                  </a:txBody>
                  <a:tcPr/>
                </a:tc>
                <a:tc>
                  <a:txBody>
                    <a:bodyPr/>
                    <a:p>
                      <a:pPr algn="ctr">
                        <a:buNone/>
                      </a:pPr>
                      <a:r>
                        <a:rPr lang="zh-CN" altLang="en-US"/>
                        <a:t>100%</a:t>
                      </a:r>
                      <a:endParaRPr lang="zh-CN" altLang="en-US"/>
                    </a:p>
                  </a:txBody>
                  <a:tcPr/>
                </a:tc>
                <a:tc>
                  <a:txBody>
                    <a:bodyPr/>
                    <a:p>
                      <a:pPr algn="ctr">
                        <a:buNone/>
                      </a:pPr>
                      <a:endParaRPr lang="zh-CN" altLang="en-US"/>
                    </a:p>
                  </a:txBody>
                  <a:tcPr/>
                </a:tc>
              </a:tr>
              <a:tr h="381000">
                <a:tc>
                  <a:txBody>
                    <a:bodyPr/>
                    <a:p>
                      <a:pPr algn="ctr">
                        <a:buNone/>
                      </a:pPr>
                      <a:endParaRPr lang="zh-CN" altLang="en-US"/>
                    </a:p>
                  </a:txBody>
                  <a:tcPr/>
                </a:tc>
                <a:tc>
                  <a:txBody>
                    <a:bodyPr/>
                    <a:p>
                      <a:pPr algn="ctr">
                        <a:buNone/>
                      </a:pPr>
                      <a:r>
                        <a:rPr lang="en-US" altLang="zh-CN"/>
                        <a:t>lena2</a:t>
                      </a:r>
                      <a:endParaRPr lang="en-US" altLang="zh-CN"/>
                    </a:p>
                  </a:txBody>
                  <a:tcPr/>
                </a:tc>
                <a:tc>
                  <a:txBody>
                    <a:bodyPr/>
                    <a:p>
                      <a:pPr algn="ctr">
                        <a:buNone/>
                      </a:pPr>
                      <a:r>
                        <a:rPr lang="zh-CN" altLang="en-US"/>
                        <a:t>100%</a:t>
                      </a:r>
                      <a:endParaRPr lang="zh-CN" altLang="en-US"/>
                    </a:p>
                  </a:txBody>
                  <a:tcPr/>
                </a:tc>
                <a:tc>
                  <a:txBody>
                    <a:bodyPr/>
                    <a:p>
                      <a:pPr algn="ctr">
                        <a:buNone/>
                      </a:pPr>
                      <a:endParaRPr lang="zh-CN" altLang="en-US"/>
                    </a:p>
                  </a:txBody>
                  <a:tcPr/>
                </a:tc>
              </a:tr>
              <a:tr h="381000">
                <a:tc>
                  <a:txBody>
                    <a:bodyPr/>
                    <a:p>
                      <a:pPr algn="ctr">
                        <a:buNone/>
                      </a:pPr>
                      <a:endParaRPr lang="zh-CN" altLang="en-US"/>
                    </a:p>
                  </a:txBody>
                  <a:tcPr/>
                </a:tc>
                <a:tc>
                  <a:txBody>
                    <a:bodyPr/>
                    <a:p>
                      <a:pPr algn="ctr">
                        <a:buNone/>
                      </a:pPr>
                      <a:r>
                        <a:rPr lang="en-US" altLang="zh-CN"/>
                        <a:t>lyova</a:t>
                      </a:r>
                      <a:endParaRPr lang="en-US" altLang="zh-CN"/>
                    </a:p>
                  </a:txBody>
                  <a:tcPr/>
                </a:tc>
                <a:tc>
                  <a:txBody>
                    <a:bodyPr/>
                    <a:p>
                      <a:pPr algn="ctr">
                        <a:buNone/>
                      </a:pPr>
                      <a:r>
                        <a:rPr lang="zh-CN" altLang="en-US"/>
                        <a:t>100% (328/328)</a:t>
                      </a:r>
                      <a:endParaRPr lang="zh-CN" altLang="en-US"/>
                    </a:p>
                  </a:txBody>
                  <a:tcPr/>
                </a:tc>
                <a:tc>
                  <a:txBody>
                    <a:bodyPr/>
                    <a:p>
                      <a:pPr algn="ctr">
                        <a:buNone/>
                      </a:pPr>
                      <a:endParaRPr lang="zh-CN" altLang="en-US"/>
                    </a:p>
                  </a:txBody>
                  <a:tcPr/>
                </a:tc>
              </a:tr>
              <a:tr h="381000">
                <a:tc>
                  <a:txBody>
                    <a:bodyPr/>
                    <a:p>
                      <a:pPr algn="ctr">
                        <a:buNone/>
                      </a:pPr>
                      <a:endParaRPr lang="zh-CN" altLang="en-US"/>
                    </a:p>
                  </a:txBody>
                  <a:tcPr/>
                </a:tc>
                <a:tc>
                  <a:txBody>
                    <a:bodyPr/>
                    <a:p>
                      <a:pPr algn="ctr">
                        <a:buNone/>
                      </a:pPr>
                      <a:r>
                        <a:rPr lang="en-US" altLang="zh-CN"/>
                        <a:t> moshe</a:t>
                      </a:r>
                      <a:endParaRPr lang="en-US" altLang="zh-CN"/>
                    </a:p>
                  </a:txBody>
                  <a:tcPr/>
                </a:tc>
                <a:tc>
                  <a:txBody>
                    <a:bodyPr/>
                    <a:p>
                      <a:pPr algn="ctr">
                        <a:buNone/>
                      </a:pPr>
                      <a:r>
                        <a:rPr lang="zh-CN" altLang="en-US"/>
                        <a:t>100% (72/72)</a:t>
                      </a:r>
                      <a:endParaRPr lang="zh-CN" altLang="en-US"/>
                    </a:p>
                  </a:txBody>
                  <a:tcPr/>
                </a:tc>
                <a:tc>
                  <a:txBody>
                    <a:bodyPr/>
                    <a:p>
                      <a:pPr algn="ctr">
                        <a:buNone/>
                      </a:pPr>
                      <a:endParaRPr lang="zh-CN" altLang="en-US"/>
                    </a:p>
                  </a:txBody>
                  <a:tcPr/>
                </a:tc>
              </a:tr>
              <a:tr h="381000">
                <a:tc>
                  <a:txBody>
                    <a:bodyPr/>
                    <a:p>
                      <a:pPr algn="ctr">
                        <a:buNone/>
                      </a:pPr>
                      <a:endParaRPr lang="zh-CN" altLang="en-US"/>
                    </a:p>
                  </a:txBody>
                  <a:tcPr/>
                </a:tc>
                <a:tc>
                  <a:txBody>
                    <a:bodyPr/>
                    <a:p>
                      <a:pPr algn="ctr">
                        <a:buNone/>
                      </a:pPr>
                      <a:r>
                        <a:rPr lang="en-US" altLang="zh-CN"/>
                        <a:t>shahar</a:t>
                      </a:r>
                      <a:endParaRPr lang="en-US" altLang="zh-CN"/>
                    </a:p>
                  </a:txBody>
                  <a:tcPr/>
                </a:tc>
                <a:tc>
                  <a:txBody>
                    <a:bodyPr/>
                    <a:p>
                      <a:pPr algn="ctr">
                        <a:buNone/>
                      </a:pPr>
                      <a:r>
                        <a:rPr lang="zh-CN" altLang="en-US"/>
                        <a:t>98.7179% (154/156)</a:t>
                      </a:r>
                      <a:endParaRPr lang="zh-CN" altLang="en-US"/>
                    </a:p>
                  </a:txBody>
                  <a:tcPr/>
                </a:tc>
                <a:tc>
                  <a:txBody>
                    <a:bodyPr/>
                    <a:p>
                      <a:pPr algn="ctr">
                        <a:buNone/>
                      </a:pPr>
                      <a:endParaRPr lang="zh-CN" altLang="en-US"/>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LOO (2) </a:t>
            </a:r>
            <a:r>
              <a:rPr lang="en-US" altLang="zh-CN"/>
              <a:t>n-1 (walk,jump)trainset. test are shahar</a:t>
            </a:r>
            <a:endParaRPr lang="en-US" altLang="zh-CN"/>
          </a:p>
        </p:txBody>
      </p:sp>
      <p:pic>
        <p:nvPicPr>
          <p:cNvPr id="4" name="内容占位符 3"/>
          <p:cNvPicPr>
            <a:picLocks noChangeAspect="1"/>
          </p:cNvPicPr>
          <p:nvPr>
            <p:ph idx="1"/>
          </p:nvPr>
        </p:nvPicPr>
        <p:blipFill>
          <a:blip r:embed="rId1"/>
          <a:stretch>
            <a:fillRect/>
          </a:stretch>
        </p:blipFill>
        <p:spPr>
          <a:xfrm>
            <a:off x="982980" y="1691005"/>
            <a:ext cx="4181475" cy="2047875"/>
          </a:xfrm>
          <a:prstGeom prst="rect">
            <a:avLst/>
          </a:prstGeom>
        </p:spPr>
      </p:pic>
      <p:pic>
        <p:nvPicPr>
          <p:cNvPr id="5" name="图片 4"/>
          <p:cNvPicPr>
            <a:picLocks noChangeAspect="1"/>
          </p:cNvPicPr>
          <p:nvPr/>
        </p:nvPicPr>
        <p:blipFill>
          <a:blip r:embed="rId2"/>
          <a:stretch>
            <a:fillRect/>
          </a:stretch>
        </p:blipFill>
        <p:spPr>
          <a:xfrm>
            <a:off x="5750560" y="1548130"/>
            <a:ext cx="4162425" cy="21907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intersection of one line</a:t>
            </a:r>
            <a:endParaRPr lang="en-US" altLang="zh-CN"/>
          </a:p>
        </p:txBody>
      </p:sp>
      <p:pic>
        <p:nvPicPr>
          <p:cNvPr id="4" name="内容占位符 3"/>
          <p:cNvPicPr>
            <a:picLocks noChangeAspect="1"/>
          </p:cNvPicPr>
          <p:nvPr>
            <p:ph idx="1"/>
          </p:nvPr>
        </p:nvPicPr>
        <p:blipFill>
          <a:blip r:embed="rId1"/>
          <a:stretch>
            <a:fillRect/>
          </a:stretch>
        </p:blipFill>
        <p:spPr>
          <a:xfrm>
            <a:off x="838200" y="3151505"/>
            <a:ext cx="10515600" cy="16992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features </a:t>
            </a:r>
            <a:endParaRPr lang="en-US" altLang="zh-CN"/>
          </a:p>
        </p:txBody>
      </p:sp>
      <p:pic>
        <p:nvPicPr>
          <p:cNvPr id="4" name="内容占位符 3"/>
          <p:cNvPicPr>
            <a:picLocks noChangeAspect="1"/>
          </p:cNvPicPr>
          <p:nvPr>
            <p:ph idx="1"/>
          </p:nvPr>
        </p:nvPicPr>
        <p:blipFill>
          <a:blip r:embed="rId1"/>
          <a:stretch>
            <a:fillRect/>
          </a:stretch>
        </p:blipFill>
        <p:spPr>
          <a:xfrm>
            <a:off x="2514600" y="1825625"/>
            <a:ext cx="7162165" cy="43516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values of a frame</a:t>
            </a:r>
            <a:endParaRPr lang="en-US" altLang="zh-CN"/>
          </a:p>
        </p:txBody>
      </p:sp>
      <p:pic>
        <p:nvPicPr>
          <p:cNvPr id="4" name="内容占位符 3"/>
          <p:cNvPicPr>
            <a:picLocks noChangeAspect="1"/>
          </p:cNvPicPr>
          <p:nvPr>
            <p:ph idx="1"/>
          </p:nvPr>
        </p:nvPicPr>
        <p:blipFill>
          <a:blip r:embed="rId1"/>
          <a:stretch>
            <a:fillRect/>
          </a:stretch>
        </p:blipFill>
        <p:spPr>
          <a:xfrm>
            <a:off x="838200" y="3220720"/>
            <a:ext cx="10515600" cy="156083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838200" y="3458210"/>
            <a:ext cx="10885805" cy="20440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dataset: KTH</a:t>
            </a:r>
            <a:endParaRPr lang="en-US" altLang="zh-CN"/>
          </a:p>
        </p:txBody>
      </p:sp>
      <p:sp>
        <p:nvSpPr>
          <p:cNvPr id="3" name="内容占位符 2"/>
          <p:cNvSpPr>
            <a:spLocks noGrp="1"/>
          </p:cNvSpPr>
          <p:nvPr>
            <p:ph idx="1"/>
          </p:nvPr>
        </p:nvSpPr>
        <p:spPr/>
        <p:txBody>
          <a:bodyPr>
            <a:normAutofit lnSpcReduction="20000"/>
          </a:bodyPr>
          <a:p>
            <a:r>
              <a:rPr lang="zh-CN" altLang="en-US"/>
              <a:t>Action Database</a:t>
            </a:r>
            <a:endParaRPr lang="zh-CN" altLang="en-US"/>
          </a:p>
          <a:p>
            <a:r>
              <a:rPr lang="zh-CN" altLang="en-US"/>
              <a:t>The current video database containing six types of human actions (walking, jogging, running, boxing, hand waving and hand clapping) performed several times </a:t>
            </a:r>
            <a:endParaRPr lang="zh-CN" altLang="en-US"/>
          </a:p>
          <a:p>
            <a:r>
              <a:rPr lang="zh-CN" altLang="en-US"/>
              <a:t>by 25 subjects in four different scenarios: outdoors s1, outdoors with scale variation s2, outdoors with different clothes s3 and indoors s4 as illustrated below. </a:t>
            </a:r>
            <a:endParaRPr lang="zh-CN" altLang="en-US"/>
          </a:p>
          <a:p>
            <a:r>
              <a:rPr lang="zh-CN" altLang="en-US"/>
              <a:t>Currently the database contains 2391 sequences. All sequences were taken over homogeneous backgrounds with a static camera with 25fps frame rate. </a:t>
            </a:r>
            <a:endParaRPr lang="zh-CN" altLang="en-US"/>
          </a:p>
          <a:p>
            <a:r>
              <a:rPr lang="zh-CN" altLang="en-US"/>
              <a:t>The sequences were downsampled to the spatial resolution of 160x120 pixels and have a length of four seconds in average.</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316230"/>
            <a:ext cx="9144000" cy="2162810"/>
          </a:xfrm>
        </p:spPr>
        <p:txBody>
          <a:bodyPr>
            <a:normAutofit/>
          </a:bodyPr>
          <a:p>
            <a:r>
              <a:rPr lang="en-US" altLang="zh-CN"/>
              <a:t>propose</a:t>
            </a:r>
            <a:br>
              <a:rPr lang="en-US" altLang="zh-CN"/>
            </a:br>
            <a:endParaRPr lang="en-US" altLang="zh-CN"/>
          </a:p>
        </p:txBody>
      </p:sp>
      <p:sp>
        <p:nvSpPr>
          <p:cNvPr id="3" name="副标题 2"/>
          <p:cNvSpPr>
            <a:spLocks noGrp="1"/>
          </p:cNvSpPr>
          <p:nvPr>
            <p:ph type="subTitle" idx="1"/>
          </p:nvPr>
        </p:nvSpPr>
        <p:spPr>
          <a:xfrm>
            <a:off x="1524000" y="2653030"/>
            <a:ext cx="9144000" cy="2510155"/>
          </a:xfrm>
        </p:spPr>
        <p:txBody>
          <a:bodyPr>
            <a:normAutofit fontScale="40000"/>
          </a:bodyPr>
          <a:p>
            <a:r>
              <a:rPr lang="en-US" altLang="zh-CN" sz="8000">
                <a:latin typeface="Times New Roman" panose="02020603050405020304" charset="0"/>
                <a:cs typeface="Times New Roman" panose="02020603050405020304" charset="0"/>
              </a:rPr>
              <a:t>Weizmann, KTH, UT interaction set_1 &amp; _2</a:t>
            </a:r>
            <a:endParaRPr lang="en-US" altLang="zh-CN" sz="8000">
              <a:latin typeface="Times New Roman" panose="02020603050405020304" charset="0"/>
              <a:cs typeface="Times New Roman" panose="02020603050405020304" charset="0"/>
            </a:endParaRPr>
          </a:p>
          <a:p>
            <a:r>
              <a:rPr lang="en-US" altLang="zh-CN" sz="5335">
                <a:latin typeface="Times New Roman" panose="02020603050405020304" charset="0"/>
                <a:cs typeface="Times New Roman" panose="02020603050405020304" charset="0"/>
              </a:rPr>
              <a:t>We propose a local descriptor built by optical flow vectors along the edges of the action performer(s). By using the proposed feature descriptor with multi-class SVM classifier, recognition rates as high as 95.69% and 94.62% have been achieved for Weizmann action dataset and KTH action dataset respectively. The recognition rate achieved is 92.7% for UT interaction Set_1, 90.21% for UT interaction Set_2. The results demonstrate that the method is simple and efficient.</a:t>
            </a:r>
            <a:endParaRPr lang="en-US" altLang="zh-CN" sz="5335">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steps:</a:t>
            </a:r>
            <a:endParaRPr lang="en-US" altLang="zh-CN"/>
          </a:p>
        </p:txBody>
      </p:sp>
      <p:sp>
        <p:nvSpPr>
          <p:cNvPr id="3" name="内容占位符 2"/>
          <p:cNvSpPr>
            <a:spLocks noGrp="1"/>
          </p:cNvSpPr>
          <p:nvPr>
            <p:ph idx="1"/>
          </p:nvPr>
        </p:nvSpPr>
        <p:spPr/>
        <p:txBody>
          <a:bodyPr/>
          <a:p>
            <a:r>
              <a:rPr lang="zh-CN" altLang="en-US"/>
              <a:t>In this paper, we have proposed a novel, optical flow based feature extraction process. Optical flow feature set is used to represent the segmented object(s). The optical flow based feature vectors are computed along the boundary and the feature set incorporates the shape and instantaneous velocity information extracted along the boundaries of the action performers</a:t>
            </a:r>
            <a:endParaRPr lang="zh-CN" altLang="en-US"/>
          </a:p>
          <a:p>
            <a:r>
              <a:rPr lang="zh-CN" altLang="en-US"/>
              <a:t>The extracted optical flow based features are fed to a classifier. Classification algorithm working on the proposed feature set is the widely used multi-class SVM</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77190"/>
            <a:ext cx="10515600" cy="1325563"/>
          </a:xfrm>
        </p:spPr>
        <p:txBody>
          <a:bodyPr>
            <a:normAutofit/>
          </a:bodyPr>
          <a:p>
            <a:r>
              <a:rPr lang="en-US" altLang="zh-CN"/>
              <a:t>features:</a:t>
            </a:r>
            <a:endParaRPr lang="en-US" altLang="zh-CN"/>
          </a:p>
        </p:txBody>
      </p:sp>
      <p:sp>
        <p:nvSpPr>
          <p:cNvPr id="3" name="内容占位符 2"/>
          <p:cNvSpPr>
            <a:spLocks noGrp="1"/>
          </p:cNvSpPr>
          <p:nvPr>
            <p:ph idx="1"/>
          </p:nvPr>
        </p:nvSpPr>
        <p:spPr/>
        <p:txBody>
          <a:bodyPr/>
          <a:p>
            <a:r>
              <a:rPr lang="en-US" altLang="zh-CN"/>
              <a:t>L*S = 648</a:t>
            </a:r>
            <a:endParaRPr lang="en-US" altLang="zh-CN"/>
          </a:p>
          <a:p>
            <a:r>
              <a:rPr lang="en-US" altLang="zh-CN"/>
              <a:t>L is the sequence vide</a:t>
            </a:r>
            <a:endParaRPr lang="en-US" altLang="zh-CN"/>
          </a:p>
          <a:p>
            <a:r>
              <a:rPr lang="en-US" altLang="zh-CN"/>
              <a:t>S is 360/5k=72  radial distance of boundary points and maxmum of 3 such edge points staring from  the innermost edge for human  actions.</a:t>
            </a:r>
            <a:endParaRPr lang="en-US" altLang="zh-CN"/>
          </a:p>
          <a:p>
            <a:r>
              <a:rPr lang="en-US" altLang="zh-CN"/>
              <a:t>Zk=3*(radial(R)+(u,v))=9  </a:t>
            </a:r>
            <a:endParaRPr lang="en-US" altLang="zh-CN"/>
          </a:p>
          <a:p>
            <a:endParaRPr lang="en-US" altLang="zh-CN"/>
          </a:p>
        </p:txBody>
      </p:sp>
      <p:pic>
        <p:nvPicPr>
          <p:cNvPr id="5" name="图片 4"/>
          <p:cNvPicPr>
            <a:picLocks noChangeAspect="1"/>
          </p:cNvPicPr>
          <p:nvPr/>
        </p:nvPicPr>
        <p:blipFill>
          <a:blip r:embed="rId1"/>
          <a:stretch>
            <a:fillRect/>
          </a:stretch>
        </p:blipFill>
        <p:spPr>
          <a:xfrm>
            <a:off x="5326380" y="3786505"/>
            <a:ext cx="5963285" cy="32391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classification </a:t>
            </a:r>
            <a:endParaRPr lang="en-US" altLang="zh-CN"/>
          </a:p>
        </p:txBody>
      </p:sp>
      <p:sp>
        <p:nvSpPr>
          <p:cNvPr id="3" name="内容占位符 2"/>
          <p:cNvSpPr>
            <a:spLocks noGrp="1"/>
          </p:cNvSpPr>
          <p:nvPr>
            <p:ph idx="1"/>
          </p:nvPr>
        </p:nvSpPr>
        <p:spPr/>
        <p:txBody>
          <a:bodyPr/>
          <a:p>
            <a:r>
              <a:rPr lang="en-US" altLang="zh-CN"/>
              <a:t>1.read features_data </a:t>
            </a:r>
            <a:endParaRPr lang="en-US" altLang="zh-CN"/>
          </a:p>
          <a:p>
            <a:r>
              <a:rPr lang="en-US" altLang="zh-CN"/>
              <a:t>generate training set  and test set randomly </a:t>
            </a:r>
            <a:endParaRPr lang="en-US" altLang="zh-CN"/>
          </a:p>
          <a:p>
            <a:r>
              <a:rPr lang="en-US" altLang="zh-CN"/>
              <a:t>normalization data </a:t>
            </a:r>
            <a:endParaRPr lang="en-US" altLang="zh-CN"/>
          </a:p>
          <a:p>
            <a:r>
              <a:rPr lang="en-US" altLang="zh-CN"/>
              <a:t>train svm (RBF kernel function )</a:t>
            </a:r>
            <a:endParaRPr lang="en-US" altLang="zh-CN"/>
          </a:p>
          <a:p>
            <a:r>
              <a:rPr lang="en-US" altLang="zh-CN"/>
              <a:t>predict  to test </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workspace:</a:t>
            </a:r>
            <a:endParaRPr lang="en-US" altLang="zh-CN"/>
          </a:p>
        </p:txBody>
      </p:sp>
      <p:pic>
        <p:nvPicPr>
          <p:cNvPr id="6" name="内容占位符 5"/>
          <p:cNvPicPr>
            <a:picLocks noChangeAspect="1"/>
          </p:cNvPicPr>
          <p:nvPr>
            <p:ph idx="1"/>
          </p:nvPr>
        </p:nvPicPr>
        <p:blipFill>
          <a:blip r:embed="rId1"/>
          <a:stretch>
            <a:fillRect/>
          </a:stretch>
        </p:blipFill>
        <p:spPr>
          <a:xfrm>
            <a:off x="1812925" y="1439545"/>
            <a:ext cx="6622415" cy="4817745"/>
          </a:xfrm>
          <a:prstGeom prst="rect">
            <a:avLst/>
          </a:prstGeom>
        </p:spPr>
      </p:pic>
      <p:cxnSp>
        <p:nvCxnSpPr>
          <p:cNvPr id="4" name="直接连接符 3"/>
          <p:cNvCxnSpPr/>
          <p:nvPr/>
        </p:nvCxnSpPr>
        <p:spPr>
          <a:xfrm flipV="1">
            <a:off x="5882005" y="1802130"/>
            <a:ext cx="520065" cy="9525"/>
          </a:xfrm>
          <a:prstGeom prst="line">
            <a:avLst/>
          </a:prstGeom>
        </p:spPr>
        <p:style>
          <a:lnRef idx="1">
            <a:schemeClr val="accent2"/>
          </a:lnRef>
          <a:fillRef idx="0">
            <a:schemeClr val="accent2"/>
          </a:fillRef>
          <a:effectRef idx="0">
            <a:schemeClr val="accent2"/>
          </a:effectRef>
          <a:fontRef idx="minor">
            <a:schemeClr val="tx1"/>
          </a:fontRef>
        </p:style>
      </p:cxnSp>
      <p:cxnSp>
        <p:nvCxnSpPr>
          <p:cNvPr id="5" name="直接连接符 4"/>
          <p:cNvCxnSpPr/>
          <p:nvPr/>
        </p:nvCxnSpPr>
        <p:spPr>
          <a:xfrm flipV="1">
            <a:off x="5460365" y="3527425"/>
            <a:ext cx="520065" cy="9525"/>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直接连接符 6"/>
          <p:cNvCxnSpPr/>
          <p:nvPr/>
        </p:nvCxnSpPr>
        <p:spPr>
          <a:xfrm flipV="1">
            <a:off x="6854825" y="6064250"/>
            <a:ext cx="520065" cy="9525"/>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update :15/08/2021</a:t>
            </a:r>
            <a:endParaRPr lang="en-US" altLang="zh-CN"/>
          </a:p>
        </p:txBody>
      </p:sp>
      <p:sp>
        <p:nvSpPr>
          <p:cNvPr id="3" name="内容占位符 2"/>
          <p:cNvSpPr/>
          <p:nvPr>
            <p:ph idx="1"/>
          </p:nvPr>
        </p:nvSpPr>
        <p:spPr/>
        <p:txBody>
          <a:bodyPr/>
          <a:p>
            <a:r>
              <a:rPr lang="en-US" altLang="zh-CN">
                <a:solidFill>
                  <a:srgbClr val="FF0000"/>
                </a:solidFill>
              </a:rPr>
              <a:t>1. features : 72 radial distance  of frames  </a:t>
            </a:r>
            <a:endParaRPr lang="en-US" altLang="zh-CN">
              <a:solidFill>
                <a:srgbClr val="FF0000"/>
              </a:solidFill>
            </a:endParaRPr>
          </a:p>
          <a:p>
            <a:r>
              <a:rPr lang="en-US" altLang="zh-CN">
                <a:solidFill>
                  <a:srgbClr val="FF0000"/>
                </a:solidFill>
              </a:rPr>
              <a:t>train set : 10 walking features set  and 1 jumping features set .</a:t>
            </a:r>
            <a:endParaRPr lang="en-US" altLang="zh-CN">
              <a:solidFill>
                <a:srgbClr val="FF0000"/>
              </a:solidFill>
            </a:endParaRPr>
          </a:p>
          <a:p>
            <a:endParaRPr lang="en-US" altLang="zh-CN">
              <a:solidFill>
                <a:srgbClr val="FF0000"/>
              </a:solidFill>
            </a:endParaRPr>
          </a:p>
        </p:txBody>
      </p:sp>
      <p:pic>
        <p:nvPicPr>
          <p:cNvPr id="4" name="图片 3"/>
          <p:cNvPicPr>
            <a:picLocks noChangeAspect="1"/>
          </p:cNvPicPr>
          <p:nvPr/>
        </p:nvPicPr>
        <p:blipFill>
          <a:blip r:embed="rId1"/>
          <a:stretch>
            <a:fillRect/>
          </a:stretch>
        </p:blipFill>
        <p:spPr>
          <a:xfrm>
            <a:off x="509270" y="2743835"/>
            <a:ext cx="9408160" cy="361696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6853,&quot;width&quot;:4300}"/>
</p:tagLst>
</file>

<file path=ppt/tags/tag2.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BTNRECT" val="6091*3426*0*0"/>
</p:tagLst>
</file>

<file path=ppt/tags/tag3.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BTNRECT" val="6091*3426*0*0"/>
</p:tagLst>
</file>

<file path=ppt/tags/tag4.xml><?xml version="1.0" encoding="utf-8"?>
<p:tagLst xmlns:p="http://schemas.openxmlformats.org/presentationml/2006/main">
  <p:tag name="KSO_WM_UNIT_PLACING_PICTURE_USER_VIEWPORT" val="{&quot;height&quot;:4470,&quot;width&quot;:6600}"/>
</p:tagLst>
</file>

<file path=ppt/tags/tag5.xml><?xml version="1.0" encoding="utf-8"?>
<p:tagLst xmlns:p="http://schemas.openxmlformats.org/presentationml/2006/main">
  <p:tag name="KSO_WM_UNIT_TABLE_BEAUTIFY" val="smartTable{ca86cdf0-42e7-4609-ba35-dfe3540151f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3373</Words>
  <Application>WPS 演示</Application>
  <PresentationFormat>宽屏</PresentationFormat>
  <Paragraphs>135</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SimSun</vt:lpstr>
      <vt:lpstr>Wingdings</vt:lpstr>
      <vt:lpstr>Times New Roman</vt:lpstr>
      <vt:lpstr>Calibri</vt:lpstr>
      <vt:lpstr>Microsoft YaHei</vt:lpstr>
      <vt:lpstr>Arial Unicode MS</vt:lpstr>
      <vt:lpstr>Office 主题</vt:lpstr>
      <vt:lpstr> Human Activity Recognition using Optical Flow based Feature Set </vt:lpstr>
      <vt:lpstr>DATASET: weiZmann</vt:lpstr>
      <vt:lpstr>dataset: KTH</vt:lpstr>
      <vt:lpstr>propose </vt:lpstr>
      <vt:lpstr>steps:</vt:lpstr>
      <vt:lpstr>features:</vt:lpstr>
      <vt:lpstr>classification </vt:lpstr>
      <vt:lpstr>workspace:</vt:lpstr>
      <vt:lpstr>update :15/08/2021</vt:lpstr>
      <vt:lpstr>result :</vt:lpstr>
      <vt:lpstr>weakness : </vt:lpstr>
      <vt:lpstr>weizmann video</vt:lpstr>
      <vt:lpstr>myselt_video</vt:lpstr>
      <vt:lpstr>PowerPoint 演示文稿</vt:lpstr>
      <vt:lpstr>self_video result </vt:lpstr>
      <vt:lpstr>update 10/09/2021</vt:lpstr>
      <vt:lpstr>train_features</vt:lpstr>
      <vt:lpstr>radio distance + u,v+intersection_ratio</vt:lpstr>
      <vt:lpstr>ratio_accuration shahar_walk as test sample.</vt:lpstr>
      <vt:lpstr>daria_walk as test sample.</vt:lpstr>
      <vt:lpstr>features: (dis+u,v)+ratio 1</vt:lpstr>
      <vt:lpstr>LOO (2) n-1 (walk,jump)trainset. test are shahar</vt:lpstr>
      <vt:lpstr>intersection of one line</vt:lpstr>
      <vt:lpstr>features </vt:lpstr>
      <vt:lpstr>values of a frame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76</cp:revision>
  <dcterms:created xsi:type="dcterms:W3CDTF">2021-07-23T06:05:00Z</dcterms:created>
  <dcterms:modified xsi:type="dcterms:W3CDTF">2021-09-20T15:57:46Z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DE5F83A77CE844DA8AF6329BCC4CAEDF</vt:lpwstr>
  </property>
  <property fmtid="{D5CDD505-2E9C-101B-9397-08002B2CF9AE}" pid="3" name="KSOProductBuildVer">
    <vt:lpwstr>2052-11.1.0.10700</vt:lpwstr>
  </property>
</Properties>
</file>