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89" r:id="rId20"/>
    <p:sldId id="288" r:id="rId21"/>
    <p:sldId id="290" r:id="rId22"/>
    <p:sldId id="291"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395" y="1122680"/>
            <a:ext cx="10078720" cy="2387600"/>
          </a:xfrm>
        </p:spPr>
        <p:txBody>
          <a:bodyPr/>
          <a:lstStyle/>
          <a:p>
            <a:r>
              <a:rPr lang="en-US" sz="4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challenges of human activity recognition</a:t>
            </a:r>
            <a:endParaRPr lang="en-US" sz="44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shadow effect</a:t>
            </a:r>
            <a:endParaRPr lang="en-US"/>
          </a:p>
        </p:txBody>
      </p:sp>
      <p:sp>
        <p:nvSpPr>
          <p:cNvPr id="3" name="Content Placeholder 2"/>
          <p:cNvSpPr>
            <a:spLocks noGrp="1"/>
          </p:cNvSpPr>
          <p:nvPr>
            <p:ph idx="1"/>
          </p:nvPr>
        </p:nvSpPr>
        <p:spPr/>
        <p:txBody>
          <a:bodyPr/>
          <a:p>
            <a:r>
              <a:rPr lang="en-US"/>
              <a:t>The shadow of the object or human may create silhouettes, which may lead to false detection and tracking of the activity.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Partial or full occlusions</a:t>
            </a:r>
            <a:endParaRPr lang="en-US"/>
          </a:p>
        </p:txBody>
      </p:sp>
      <p:sp>
        <p:nvSpPr>
          <p:cNvPr id="3" name="Content Placeholder 2"/>
          <p:cNvSpPr>
            <a:spLocks noGrp="1"/>
          </p:cNvSpPr>
          <p:nvPr>
            <p:ph idx="1"/>
          </p:nvPr>
        </p:nvSpPr>
        <p:spPr/>
        <p:txBody>
          <a:bodyPr/>
          <a:p>
            <a:r>
              <a:rPr lang="en-US"/>
              <a:t>Subject of interest whose action is to be recognized may be occluded by another object in the video. This makes it difficult to identify the activity. </a:t>
            </a:r>
            <a:endParaRPr lang="en-US"/>
          </a:p>
          <a:p>
            <a:r>
              <a:rPr lang="en-US"/>
              <a:t>Self-occlusions: One body part of the person may block the view of other part of the body (which may be significant in recognizing the activity), which typically occurs due to the viewpoint.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scaling</a:t>
            </a:r>
            <a:endParaRPr lang="en-US"/>
          </a:p>
        </p:txBody>
      </p:sp>
      <p:sp>
        <p:nvSpPr>
          <p:cNvPr id="3" name="Content Placeholder 2"/>
          <p:cNvSpPr>
            <a:spLocks noGrp="1"/>
          </p:cNvSpPr>
          <p:nvPr>
            <p:ph idx="1"/>
          </p:nvPr>
        </p:nvSpPr>
        <p:spPr/>
        <p:txBody>
          <a:bodyPr/>
          <a:p>
            <a:r>
              <a:rPr lang="en-US"/>
              <a:t>The people performing the activity, may be near or far from the device used to sense the activity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Bootstrapping</a:t>
            </a:r>
            <a:endParaRPr lang="en-US"/>
          </a:p>
        </p:txBody>
      </p:sp>
      <p:sp>
        <p:nvSpPr>
          <p:cNvPr id="3" name="Content Placeholder 2"/>
          <p:cNvSpPr>
            <a:spLocks noGrp="1"/>
          </p:cNvSpPr>
          <p:nvPr>
            <p:ph idx="1"/>
          </p:nvPr>
        </p:nvSpPr>
        <p:spPr/>
        <p:txBody>
          <a:bodyPr/>
          <a:p>
            <a:r>
              <a:rPr lang="en-US"/>
              <a:t>The background in training environment may not be the same as the one which is available where the cameras has to be actually deployed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camera jitter</a:t>
            </a:r>
            <a:endParaRPr lang="en-US"/>
          </a:p>
        </p:txBody>
      </p:sp>
      <p:sp>
        <p:nvSpPr>
          <p:cNvPr id="3" name="Content Placeholder 2"/>
          <p:cNvSpPr>
            <a:spLocks noGrp="1"/>
          </p:cNvSpPr>
          <p:nvPr>
            <p:ph idx="1"/>
          </p:nvPr>
        </p:nvSpPr>
        <p:spPr/>
        <p:txBody>
          <a:bodyPr/>
          <a:p>
            <a:r>
              <a:rPr lang="en-US"/>
              <a:t>The quality of video may be degraded due to low resolution, or poor quality of the recording device.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camera automatic adjustment</a:t>
            </a:r>
            <a:endParaRPr lang="en-US"/>
          </a:p>
        </p:txBody>
      </p:sp>
      <p:sp>
        <p:nvSpPr>
          <p:cNvPr id="3" name="Content Placeholder 2"/>
          <p:cNvSpPr>
            <a:spLocks noGrp="1"/>
          </p:cNvSpPr>
          <p:nvPr>
            <p:ph idx="1"/>
          </p:nvPr>
        </p:nvSpPr>
        <p:spPr/>
        <p:txBody>
          <a:bodyPr/>
          <a:p>
            <a:r>
              <a:rPr lang="en-US"/>
              <a:t>The modern cameras have the feature of auto-focus, white balancing and brightness adjustments, which may lead to problems since the same image may appear different in different frames.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noise frame in video</a:t>
            </a:r>
            <a:endParaRPr lang="en-US"/>
          </a:p>
        </p:txBody>
      </p:sp>
      <p:sp>
        <p:nvSpPr>
          <p:cNvPr id="3" name="Content Placeholder 2"/>
          <p:cNvSpPr>
            <a:spLocks noGrp="1"/>
          </p:cNvSpPr>
          <p:nvPr>
            <p:ph idx="1"/>
          </p:nvPr>
        </p:nvSpPr>
        <p:spPr/>
        <p:txBody>
          <a:bodyPr/>
          <a:p>
            <a:r>
              <a:rPr lang="en-US"/>
              <a:t>The pixels related to people involved in the activity may be similar to the pixels in the background, leading to difficulty in segmenting out the humans or object of interest from the background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Moving background objects or humans</a:t>
            </a:r>
            <a:endParaRPr lang="en-US"/>
          </a:p>
        </p:txBody>
      </p:sp>
      <p:sp>
        <p:nvSpPr>
          <p:cNvPr id="3" name="Content Placeholder 2"/>
          <p:cNvSpPr>
            <a:spLocks noGrp="1"/>
          </p:cNvSpPr>
          <p:nvPr>
            <p:ph idx="1"/>
          </p:nvPr>
        </p:nvSpPr>
        <p:spPr/>
        <p:txBody>
          <a:bodyPr/>
          <a:p>
            <a:r>
              <a:rPr lang="en-US"/>
              <a:t>This may lead to the wrong activity being identified, as they may be considered as the actual objects or humans involved in activity recognition.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challenge from papers:</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object segmentation</a:t>
            </a:r>
            <a:endParaRPr lang="en-US"/>
          </a:p>
        </p:txBody>
      </p:sp>
      <p:sp>
        <p:nvSpPr>
          <p:cNvPr id="3" name="Content Placeholder 2"/>
          <p:cNvSpPr>
            <a:spLocks noGrp="1"/>
          </p:cNvSpPr>
          <p:nvPr>
            <p:ph idx="1"/>
          </p:nvPr>
        </p:nvSpPr>
        <p:spPr/>
        <p:txBody>
          <a:bodyPr/>
          <a:p>
            <a:r>
              <a:rPr lang="en-US"/>
              <a:t>backround method</a:t>
            </a:r>
            <a:endParaRPr lang="en-US"/>
          </a:p>
          <a:p>
            <a:r>
              <a:rPr lang="en-US"/>
              <a:t>foreground method</a:t>
            </a:r>
            <a:endParaRPr lang="en-US"/>
          </a:p>
          <a:p>
            <a:r>
              <a:rPr lang="en-US"/>
              <a:t>mathods that can  handle camera motion are few and view invariance is one of the major challenge for real world application.</a:t>
            </a:r>
            <a:endParaRPr lang="en-US"/>
          </a:p>
          <a:p>
            <a:r>
              <a:rPr lang="en-US"/>
              <a:t>most of method for handling view invariance have not been able to address this issue adequately . morevoer segmentation of cluttered and an occluded background is also a major challenge that has yet to be addressed.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what is human activity recognition?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t>Recognizing or identify activity of human can be called Human activity recognition(HAR)</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 feature extraction and representation </a:t>
            </a:r>
            <a:endParaRPr lang="en-US"/>
          </a:p>
        </p:txBody>
      </p:sp>
      <p:sp>
        <p:nvSpPr>
          <p:cNvPr id="3" name="Content Placeholder 2"/>
          <p:cNvSpPr>
            <a:spLocks noGrp="1"/>
          </p:cNvSpPr>
          <p:nvPr>
            <p:ph idx="1"/>
          </p:nvPr>
        </p:nvSpPr>
        <p:spPr/>
        <p:txBody>
          <a:bodyPr/>
          <a:p>
            <a:r>
              <a:rPr lang="en-US"/>
              <a:t>proper features , , anthropometric variations and execution rate  are resolved  to a certain extent by</a:t>
            </a:r>
            <a:endParaRPr lang="en-US"/>
          </a:p>
          <a:p>
            <a:pPr marL="0" indent="0">
              <a:buNone/>
            </a:pPr>
            <a:r>
              <a:rPr lang="en-US"/>
              <a:t>   combining different features </a:t>
            </a:r>
            <a:endParaRPr lang="en-US"/>
          </a:p>
          <a:p>
            <a:r>
              <a:rPr lang="en-US"/>
              <a:t>still there is a space for improvement and more robust methods are desirable  for handling these issues.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classification</a:t>
            </a:r>
            <a:endParaRPr lang="en-US"/>
          </a:p>
        </p:txBody>
      </p:sp>
      <p:sp>
        <p:nvSpPr>
          <p:cNvPr id="3" name="Content Placeholder 2"/>
          <p:cNvSpPr>
            <a:spLocks noGrp="1"/>
          </p:cNvSpPr>
          <p:nvPr>
            <p:ph idx="1"/>
          </p:nvPr>
        </p:nvSpPr>
        <p:spPr/>
        <p:txBody>
          <a:bodyPr/>
          <a:p>
            <a:r>
              <a:rPr lang="en-US"/>
              <a:t>activity recognition still room for improvement.  more robust classifier  is desirable that can work with less training samples and can handle  inter and intra-class variations adequately.</a:t>
            </a:r>
            <a:endParaRPr lang="en-US"/>
          </a:p>
          <a:p>
            <a:r>
              <a:rPr lang="en-US"/>
              <a:t>imporve real-time applications.(GPU) faster.</a:t>
            </a:r>
            <a:endParaRPr lang="en-US"/>
          </a:p>
          <a:p>
            <a:r>
              <a:rPr lang="en-US"/>
              <a:t>deep neural network such as deep belief network and auto-encoders. it have great potential to overcome many  HAR related challenge. </a:t>
            </a:r>
            <a:endParaRPr lang="en-US"/>
          </a:p>
          <a:p>
            <a:r>
              <a:rPr lang="en-US"/>
              <a:t>unsupervised training model should be explored for promising results.</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summarize:</a:t>
            </a:r>
            <a:endParaRPr lang="en-US"/>
          </a:p>
        </p:txBody>
      </p:sp>
      <p:sp>
        <p:nvSpPr>
          <p:cNvPr id="3" name="Content Placeholder 2"/>
          <p:cNvSpPr>
            <a:spLocks noGrp="1"/>
          </p:cNvSpPr>
          <p:nvPr>
            <p:ph idx="1"/>
          </p:nvPr>
        </p:nvSpPr>
        <p:spPr/>
        <p:txBody>
          <a:bodyPr/>
          <a:p>
            <a:r>
              <a:rPr lang="en-US"/>
              <a:t>briefly , these  challenge appears in object segmentation , feature extraction and representation, and calssification. </a:t>
            </a:r>
            <a:endParaRPr lang="en-US"/>
          </a:p>
          <a:p>
            <a:r>
              <a:rPr lang="en-US"/>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6000">
                <a:latin typeface="微软雅黑" panose="020B0503020204020204" charset="-122"/>
                <a:ea typeface="微软雅黑" panose="020B0503020204020204" charset="-122"/>
              </a:rPr>
              <a:t>  THANK YOU </a:t>
            </a:r>
            <a:endParaRPr lang="en-US" sz="60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types  of activity recognition </a:t>
            </a:r>
            <a:endParaRPr lang="en-US"/>
          </a:p>
        </p:txBody>
      </p:sp>
      <p:pic>
        <p:nvPicPr>
          <p:cNvPr id="4" name="Content Placeholder 3"/>
          <p:cNvPicPr>
            <a:picLocks noChangeAspect="1"/>
          </p:cNvPicPr>
          <p:nvPr>
            <p:ph idx="1"/>
          </p:nvPr>
        </p:nvPicPr>
        <p:blipFill>
          <a:blip r:embed="rId1"/>
          <a:stretch>
            <a:fillRect/>
          </a:stretch>
        </p:blipFill>
        <p:spPr>
          <a:xfrm>
            <a:off x="1798320" y="1471295"/>
            <a:ext cx="8776970" cy="51727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challenge in human activity recognition domain I</a:t>
            </a:r>
            <a:endParaRPr lang="en-US"/>
          </a:p>
        </p:txBody>
      </p:sp>
      <p:sp>
        <p:nvSpPr>
          <p:cNvPr id="3" name="Content Placeholder 2"/>
          <p:cNvSpPr>
            <a:spLocks noGrp="1"/>
          </p:cNvSpPr>
          <p:nvPr>
            <p:ph idx="1"/>
          </p:nvPr>
        </p:nvSpPr>
        <p:spPr/>
        <p:txBody>
          <a:bodyPr>
            <a:normAutofit/>
          </a:bodyPr>
          <a:p>
            <a:r>
              <a:rPr lang="en-US"/>
              <a:t>human behavior</a:t>
            </a:r>
            <a:endParaRPr lang="en-US"/>
          </a:p>
          <a:p>
            <a:r>
              <a:rPr lang="en-US"/>
              <a:t>intraclass variability</a:t>
            </a:r>
            <a:endParaRPr lang="en-US"/>
          </a:p>
          <a:p>
            <a:r>
              <a:rPr lang="en-US"/>
              <a:t>interclass similarity</a:t>
            </a:r>
            <a:endParaRPr lang="en-US"/>
          </a:p>
          <a:p>
            <a:r>
              <a:rPr lang="en-US"/>
              <a:t>illumination changes</a:t>
            </a:r>
            <a:endParaRPr lang="en-US"/>
          </a:p>
          <a:p>
            <a:r>
              <a:rPr lang="en-US"/>
              <a:t>shadow effect</a:t>
            </a:r>
            <a:endParaRPr lang="en-US"/>
          </a:p>
          <a:p>
            <a:r>
              <a:rPr lang="en-US"/>
              <a:t>partial or full  occlusion</a:t>
            </a:r>
            <a:endParaRPr lang="en-US"/>
          </a:p>
          <a:p>
            <a:r>
              <a:rPr lang="en-US"/>
              <a:t>self occlusion</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Challange in human activity recognition domain II</a:t>
            </a:r>
            <a:endParaRPr lang="en-US"/>
          </a:p>
        </p:txBody>
      </p:sp>
      <p:sp>
        <p:nvSpPr>
          <p:cNvPr id="3" name="Content Placeholder 2"/>
          <p:cNvSpPr>
            <a:spLocks noGrp="1"/>
          </p:cNvSpPr>
          <p:nvPr>
            <p:ph idx="1"/>
          </p:nvPr>
        </p:nvSpPr>
        <p:spPr/>
        <p:txBody>
          <a:bodyPr/>
          <a:p>
            <a:r>
              <a:rPr lang="en-US">
                <a:sym typeface="+mn-ea"/>
              </a:rPr>
              <a:t>scaling</a:t>
            </a:r>
            <a:endParaRPr lang="en-US"/>
          </a:p>
          <a:p>
            <a:r>
              <a:rPr lang="en-US">
                <a:sym typeface="+mn-ea"/>
              </a:rPr>
              <a:t>bootstrapping</a:t>
            </a:r>
            <a:endParaRPr lang="en-US"/>
          </a:p>
          <a:p>
            <a:r>
              <a:rPr lang="en-US">
                <a:sym typeface="+mn-ea"/>
              </a:rPr>
              <a:t>camera jetter</a:t>
            </a:r>
            <a:endParaRPr lang="en-US"/>
          </a:p>
          <a:p>
            <a:r>
              <a:rPr lang="en-US">
                <a:sym typeface="+mn-ea"/>
              </a:rPr>
              <a:t>camera automatic adjustments</a:t>
            </a:r>
            <a:endParaRPr lang="en-US"/>
          </a:p>
          <a:p>
            <a:r>
              <a:rPr lang="en-US">
                <a:sym typeface="+mn-ea"/>
              </a:rPr>
              <a:t>noise frame in video</a:t>
            </a:r>
            <a:endParaRPr lang="en-US"/>
          </a:p>
          <a:p>
            <a:r>
              <a:rPr lang="en-US">
                <a:sym typeface="+mn-ea"/>
              </a:rPr>
              <a:t>moving background objects or humans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human activity</a:t>
            </a:r>
            <a:endParaRPr lang="en-US"/>
          </a:p>
        </p:txBody>
      </p:sp>
      <p:sp>
        <p:nvSpPr>
          <p:cNvPr id="3" name="Content Placeholder 2"/>
          <p:cNvSpPr>
            <a:spLocks noGrp="1"/>
          </p:cNvSpPr>
          <p:nvPr>
            <p:ph idx="1"/>
          </p:nvPr>
        </p:nvSpPr>
        <p:spPr/>
        <p:txBody>
          <a:bodyPr/>
          <a:p>
            <a:r>
              <a:rPr lang="en-US"/>
              <a:t>Some humans can perform multiple tasks at the same time, which makes the process of recognition more difficult.</a:t>
            </a:r>
            <a:endParaRPr lang="en-US"/>
          </a:p>
          <a:p>
            <a:r>
              <a:rPr lang="en-US"/>
              <a:t>  complex interaction HCI, H-H,H-O and group activity .</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intra-class variability</a:t>
            </a:r>
            <a:endParaRPr lang="en-US"/>
          </a:p>
        </p:txBody>
      </p:sp>
      <p:sp>
        <p:nvSpPr>
          <p:cNvPr id="3" name="Content Placeholder 2"/>
          <p:cNvSpPr>
            <a:spLocks noGrp="1"/>
          </p:cNvSpPr>
          <p:nvPr>
            <p:ph idx="1"/>
          </p:nvPr>
        </p:nvSpPr>
        <p:spPr/>
        <p:txBody>
          <a:bodyPr/>
          <a:p>
            <a:r>
              <a:rPr lang="en-US"/>
              <a:t>A given activity, can be performed differently by different individuals</a:t>
            </a:r>
            <a:endParaRPr lang="en-US"/>
          </a:p>
          <a:p>
            <a:r>
              <a:rPr lang="en-US">
                <a:sym typeface="+mn-ea"/>
              </a:rPr>
              <a:t> the action/activity become different result(similar or not ) by diffenent objects </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inter-class similarity</a:t>
            </a:r>
            <a:endParaRPr lang="en-US"/>
          </a:p>
        </p:txBody>
      </p:sp>
      <p:sp>
        <p:nvSpPr>
          <p:cNvPr id="3" name="Content Placeholder 2"/>
          <p:cNvSpPr>
            <a:spLocks noGrp="1"/>
          </p:cNvSpPr>
          <p:nvPr>
            <p:ph idx="1"/>
          </p:nvPr>
        </p:nvSpPr>
        <p:spPr/>
        <p:txBody>
          <a:bodyPr/>
          <a:p>
            <a:r>
              <a:rPr lang="en-US"/>
              <a:t>Classes that are fundamentally different, may show similar characteristics. Example of such activity may be, skipping and running has the similar pose, which becomes challenging when pose based algorithms are used for activity recognition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illumination changes</a:t>
            </a:r>
            <a:endParaRPr lang="en-US"/>
          </a:p>
        </p:txBody>
      </p:sp>
      <p:sp>
        <p:nvSpPr>
          <p:cNvPr id="3" name="Content Placeholder 2"/>
          <p:cNvSpPr>
            <a:spLocks noGrp="1"/>
          </p:cNvSpPr>
          <p:nvPr>
            <p:ph idx="1"/>
          </p:nvPr>
        </p:nvSpPr>
        <p:spPr/>
        <p:txBody>
          <a:bodyPr/>
          <a:p>
            <a:r>
              <a:rPr lang="en-US"/>
              <a:t>There may be dynamic variations in factors such as brightness, contrast and other parameters in a video, or these parameters may be affected due to the factors such as change in environmental condition like change in weather</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4152</Words>
  <Application>WPS Presentation</Application>
  <PresentationFormat>Widescreen</PresentationFormat>
  <Paragraphs>112</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Times New Roman</vt:lpstr>
      <vt:lpstr>微软雅黑</vt:lpstr>
      <vt:lpstr>Arial Unicode MS</vt:lpstr>
      <vt:lpstr>Calibri</vt:lpstr>
      <vt:lpstr>Business Cooperate</vt:lpstr>
      <vt:lpstr>challenges of human activity recognition</vt:lpstr>
      <vt:lpstr>what is human activity recognition?</vt:lpstr>
      <vt:lpstr>types  of activity recognition </vt:lpstr>
      <vt:lpstr>challenge in human activity recognition domain I</vt:lpstr>
      <vt:lpstr>Challange in human activity recognition domain II</vt:lpstr>
      <vt:lpstr>human activity</vt:lpstr>
      <vt:lpstr>intra-class variability</vt:lpstr>
      <vt:lpstr>inter-class similarity</vt:lpstr>
      <vt:lpstr>illumination changes</vt:lpstr>
      <vt:lpstr>shadow effect</vt:lpstr>
      <vt:lpstr>Partial or full occlusions</vt:lpstr>
      <vt:lpstr>scaling</vt:lpstr>
      <vt:lpstr>Bootstrapping</vt:lpstr>
      <vt:lpstr>camera jitter</vt:lpstr>
      <vt:lpstr>camera automatic adjustment</vt:lpstr>
      <vt:lpstr>noise frame in video</vt:lpstr>
      <vt:lpstr>Moving background objects or humans</vt:lpstr>
      <vt:lpstr>the challenge from papers:</vt:lpstr>
      <vt:lpstr>object segmentation</vt:lpstr>
      <vt:lpstr>in feature extraction and representation </vt:lpstr>
      <vt:lpstr>classification</vt:lpstr>
      <vt:lpstr>summarize: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human activity recognition</dc:title>
  <dc:creator/>
  <cp:lastModifiedBy>Administrator</cp:lastModifiedBy>
  <cp:revision>37</cp:revision>
  <dcterms:created xsi:type="dcterms:W3CDTF">2021-02-05T10:08:00Z</dcterms:created>
  <dcterms:modified xsi:type="dcterms:W3CDTF">2021-02-09T05:25:12Z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