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21" r:id="rId7"/>
    <p:sldId id="422" r:id="rId8"/>
    <p:sldId id="413" r:id="rId9"/>
    <p:sldId id="414" r:id="rId10"/>
    <p:sldId id="415" r:id="rId11"/>
    <p:sldId id="416" r:id="rId12"/>
    <p:sldId id="417" r:id="rId13"/>
    <p:sldId id="418" r:id="rId14"/>
    <p:sldId id="419" r:id="rId15"/>
    <p:sldId id="420" r:id="rId16"/>
    <p:sldId id="423" r:id="rId17"/>
    <p:sldId id="424" r:id="rId18"/>
    <p:sldId id="425" r:id="rId19"/>
    <p:sldId id="426" r:id="rId20"/>
    <p:sldId id="427" r:id="rId21"/>
    <p:sldId id="436" r:id="rId22"/>
    <p:sldId id="437" r:id="rId23"/>
    <p:sldId id="438" r:id="rId24"/>
    <p:sldId id="439" r:id="rId25"/>
    <p:sldId id="440" r:id="rId26"/>
    <p:sldId id="441" r:id="rId27"/>
    <p:sldId id="442" r:id="rId28"/>
    <p:sldId id="443" r:id="rId29"/>
    <p:sldId id="44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059180"/>
          </a:xfrm>
        </p:spPr>
        <p:txBody>
          <a:bodyPr/>
          <a:p>
            <a:r>
              <a:rPr lang="en-US" altLang="zh-CN" sz="3200">
                <a:latin typeface="宋体" panose="02010600030101010101" pitchFamily="2" charset="-122"/>
                <a:ea typeface="宋体" panose="02010600030101010101" pitchFamily="2" charset="-122"/>
              </a:rPr>
              <a:t>vision based human activity recognition </a:t>
            </a:r>
            <a:endParaRPr lang="en-US" altLang="zh-CN" sz="3200">
              <a:latin typeface="宋体" panose="02010600030101010101" pitchFamily="2" charset="-122"/>
              <a:ea typeface="宋体" panose="02010600030101010101" pitchFamily="2" charset="-122"/>
            </a:endParaRPr>
          </a:p>
        </p:txBody>
      </p:sp>
      <p:graphicFrame>
        <p:nvGraphicFramePr>
          <p:cNvPr id="4" name="表格 3"/>
          <p:cNvGraphicFramePr/>
          <p:nvPr/>
        </p:nvGraphicFramePr>
        <p:xfrm>
          <a:off x="7233920" y="3010535"/>
          <a:ext cx="3763963" cy="419100"/>
        </p:xfrm>
        <a:graphic>
          <a:graphicData uri="http://schemas.openxmlformats.org/drawingml/2006/table">
            <a:tbl>
              <a:tblPr firstRow="1" bandRow="1">
                <a:tableStyleId>{5C22544A-7EE6-4342-B048-85BDC9FD1C3A}</a:tableStyleId>
              </a:tblPr>
              <a:tblGrid>
                <a:gridCol w="3763963"/>
              </a:tblGrid>
              <a:tr h="419100">
                <a:tc>
                  <a:txBody>
                    <a:bodyPr/>
                    <a:p>
                      <a:pPr indent="0" algn="ctr">
                        <a:buNone/>
                      </a:pPr>
                      <a:r>
                        <a:rPr lang="en-US" sz="1200" b="0">
                          <a:solidFill>
                            <a:srgbClr val="000000"/>
                          </a:solidFill>
                          <a:latin typeface="宋体" panose="02010600030101010101" pitchFamily="2" charset="-122"/>
                        </a:rPr>
                        <a:t>Allah Bux, Plamen Angelov and Zulfiqar Habib</a:t>
                      </a:r>
                      <a:endParaRPr lang="en-US" altLang="en-US" sz="1200" b="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bl>
          </a:graphicData>
        </a:graphic>
      </p:graphicFrame>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segmentation: IV</a:t>
            </a:r>
            <a:br>
              <a:rPr lang="zh-CN" altLang="en-US"/>
            </a:br>
            <a:endParaRPr lang="zh-CN" altLang="en-US"/>
          </a:p>
        </p:txBody>
      </p:sp>
      <p:sp>
        <p:nvSpPr>
          <p:cNvPr id="3" name="内容占位符 2"/>
          <p:cNvSpPr>
            <a:spLocks noGrp="1"/>
          </p:cNvSpPr>
          <p:nvPr>
            <p:ph idx="1"/>
          </p:nvPr>
        </p:nvSpPr>
        <p:spPr/>
        <p:txBody>
          <a:bodyPr/>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FUZZY MODELS</a:t>
            </a:r>
            <a:r>
              <a:rPr lang="en-US" altLang="zh-CN"/>
              <a:t>: fuzzy logic based method are used in different step of the background substraction process. different models such as (sugeno fuzzy integral(</a:t>
            </a:r>
            <a:r>
              <a:t>积分</a:t>
            </a:r>
            <a:r>
              <a:rPr lang="en-US" altLang="zh-CN"/>
              <a:t>) for aggregrating</a:t>
            </a:r>
            <a:r>
              <a:t>（合集</a:t>
            </a:r>
            <a:r>
              <a:t>）</a:t>
            </a:r>
            <a:r>
              <a:rPr lang="en-US" altLang="zh-CN"/>
              <a:t> the colour and texture feature, the objects were detecting by thresholding the result, choquet intergral for foreground detecting)</a:t>
            </a:r>
            <a:endParaRPr lang="en-US" altLang="zh-CN"/>
          </a:p>
          <a:p>
            <a:r>
              <a:rPr lang="en-US" altLang="zh-CN"/>
              <a:t>they offer several advantages as compare to statistical models , firstly, these moehods are useful for modeling uncertainties in dynamic background. secondly, these methods are more robust to shadow detection and illumination changes.thirdly these mothods are also helpful in background maintenance in case of shadow and illumination chages .</a:t>
            </a:r>
            <a:endParaRPr lang="en-US" altLang="zh-CN"/>
          </a:p>
          <a:p>
            <a:r>
              <a:rPr lang="en-US" altLang="zh-CN"/>
              <a:t>there are some drawbacks of fuzzy logic based methods firstly the threshold value is estimated by train and error, which increase the detection time. secondly, the moving objects with the same gray level as their background are not detected accurately.</a:t>
            </a:r>
            <a:endParaRPr lang="en-US" altLang="zh-CN"/>
          </a:p>
          <a:p>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segmentation: V</a:t>
            </a:r>
            <a:endParaRPr lang="zh-CN" altLang="en-US"/>
          </a:p>
        </p:txBody>
      </p:sp>
      <p:sp>
        <p:nvSpPr>
          <p:cNvPr id="3" name="内容占位符 2"/>
          <p:cNvSpPr>
            <a:spLocks noGrp="1"/>
          </p:cNvSpPr>
          <p:nvPr>
            <p:ph idx="1"/>
          </p:nvPr>
        </p:nvSpPr>
        <p:spPr/>
        <p:txBody>
          <a:bodyPr/>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neural notwork based mothos</a:t>
            </a:r>
            <a:r>
              <a:rPr lang="en-US" altLang="zh-CN"/>
              <a:t>:</a:t>
            </a:r>
            <a:endParaRPr lang="en-US" altLang="zh-CN"/>
          </a:p>
          <a:p>
            <a:pPr marL="0" indent="0">
              <a:buNone/>
            </a:pPr>
            <a:r>
              <a:rPr lang="en-US" altLang="zh-CN"/>
              <a:t> in this class of models each pixel of the sequence is classified either as a foreground or background using artificial neural networks . the background is automatically generated by </a:t>
            </a:r>
            <a:r>
              <a:rPr lang="en-US" altLang="zh-CN">
                <a:solidFill>
                  <a:schemeClr val="accent1"/>
                </a:solidFill>
                <a:effectLst>
                  <a:outerShdw blurRad="38100" dist="25400" dir="5400000" algn="ctr" rotWithShape="0">
                    <a:srgbClr val="6E747A">
                      <a:alpha val="43000"/>
                    </a:srgbClr>
                  </a:outerShdw>
                </a:effectLst>
              </a:rPr>
              <a:t>self-organization method</a:t>
            </a:r>
            <a:r>
              <a:rPr lang="en-US" altLang="zh-CN"/>
              <a:t> with prior knowledge regarding involved patterns.</a:t>
            </a:r>
            <a:endParaRPr lang="en-US" altLang="zh-CN"/>
          </a:p>
          <a:p>
            <a:pPr marL="0" indent="0">
              <a:buNone/>
            </a:pPr>
            <a:r>
              <a:rPr lang="en-US" altLang="zh-CN"/>
              <a:t>advantage: these method can handle light changes, moving backgrounds camouflage, and bootstrapping problems </a:t>
            </a:r>
            <a:endParaRPr lang="en-US" altLang="zh-CN"/>
          </a:p>
          <a:p>
            <a:pPr marL="0" indent="0">
              <a:buNone/>
            </a:pPr>
            <a:r>
              <a:rPr lang="en-US" altLang="zh-CN"/>
              <a:t>limitaions: over-fitting problem which may affect the accuracy of results.  </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other models </a:t>
            </a:r>
            <a:endParaRPr lang="en-US" altLang="zh-CN"/>
          </a:p>
        </p:txBody>
      </p:sp>
      <p:sp>
        <p:nvSpPr>
          <p:cNvPr id="3" name="内容占位符 2"/>
          <p:cNvSpPr>
            <a:spLocks noGrp="1"/>
          </p:cNvSpPr>
          <p:nvPr>
            <p:ph idx="1"/>
          </p:nvPr>
        </p:nvSpPr>
        <p:spPr/>
        <p:txBody>
          <a:bodyPr/>
          <a:p>
            <a:r>
              <a:rPr lang="en-US" altLang="zh-CN"/>
              <a:t>eigen space</a:t>
            </a:r>
            <a:r>
              <a:t>（特征空间</a:t>
            </a:r>
            <a:r>
              <a:t>）</a:t>
            </a:r>
            <a:r>
              <a:rPr lang="en-US" altLang="zh-CN"/>
              <a:t> model : eigen space model background method for segmentation was employed due to its lower computation complexity.</a:t>
            </a:r>
            <a:endParaRPr lang="en-US" altLang="zh-CN"/>
          </a:p>
          <a:p>
            <a:r>
              <a:rPr lang="en-US" altLang="zh-CN"/>
              <a:t>non-parameter background subtraction models: it is based on estimation of probality distribution which is a probabilistic way to define a background model </a:t>
            </a:r>
            <a:endParaRPr lang="en-US" altLang="zh-CN"/>
          </a:p>
          <a:p>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foreground extraction -based segmentation</a:t>
            </a:r>
            <a:endParaRPr lang="en-US" altLang="zh-CN"/>
          </a:p>
        </p:txBody>
      </p:sp>
      <p:sp>
        <p:nvSpPr>
          <p:cNvPr id="3" name="内容占位符 2"/>
          <p:cNvSpPr>
            <a:spLocks noGrp="1"/>
          </p:cNvSpPr>
          <p:nvPr>
            <p:ph idx="1"/>
          </p:nvPr>
        </p:nvSpPr>
        <p:spPr/>
        <p:txBody>
          <a:bodyPr>
            <a:normAutofit fontScale="80000"/>
          </a:bodyPr>
          <a:p>
            <a:r>
              <a:rPr lang="en-US" altLang="zh-CN"/>
              <a:t>in foreground extraction based segmentation , videos are capture by the </a:t>
            </a:r>
            <a:r>
              <a:rPr lang="en-US" altLang="zh-CN">
                <a:solidFill>
                  <a:schemeClr val="accent1"/>
                </a:solidFill>
                <a:effectLst>
                  <a:outerShdw blurRad="38100" dist="25400" dir="5400000" algn="ctr" rotWithShape="0">
                    <a:srgbClr val="6E747A">
                      <a:alpha val="43000"/>
                    </a:srgbClr>
                  </a:outerShdw>
                </a:effectLst>
              </a:rPr>
              <a:t>moving camera</a:t>
            </a:r>
            <a:r>
              <a:rPr lang="en-US" altLang="zh-CN"/>
              <a:t> , hence the </a:t>
            </a:r>
            <a:r>
              <a:rPr lang="en-US" altLang="zh-CN">
                <a:solidFill>
                  <a:schemeClr val="accent1"/>
                </a:solidFill>
                <a:effectLst>
                  <a:outerShdw blurRad="38100" dist="25400" dir="5400000" algn="ctr" rotWithShape="0">
                    <a:srgbClr val="6E747A">
                      <a:alpha val="43000"/>
                    </a:srgbClr>
                  </a:outerShdw>
                </a:effectLst>
              </a:rPr>
              <a:t>background , foreground, camera all move </a:t>
            </a:r>
            <a:r>
              <a:rPr lang="en-US" altLang="zh-CN"/>
              <a:t>. so the object segmentation in these scenarios is very challenging as compared to the static camera</a:t>
            </a:r>
            <a:r>
              <a:t>，</a:t>
            </a:r>
            <a:r>
              <a:rPr lang="en-US" altLang="zh-CN"/>
              <a:t> the background and foreground motion was  mixed</a:t>
            </a:r>
            <a:endParaRPr lang="en-US" altLang="zh-CN"/>
          </a:p>
          <a:p>
            <a:r>
              <a:rPr lang="en-US" altLang="zh-CN"/>
              <a:t> in the foreground extraction based segmentation , </a:t>
            </a:r>
            <a:r>
              <a:rPr lang="en-US" altLang="zh-CN">
                <a:solidFill>
                  <a:schemeClr val="accent1"/>
                </a:solidFill>
                <a:effectLst>
                  <a:outerShdw blurRad="38100" dist="25400" dir="5400000" algn="ctr" rotWithShape="0">
                    <a:srgbClr val="6E747A">
                      <a:alpha val="43000"/>
                    </a:srgbClr>
                  </a:outerShdw>
                </a:effectLst>
              </a:rPr>
              <a:t>temporal information , spatial information or spatio-temporal information is utilized</a:t>
            </a:r>
            <a:r>
              <a:rPr lang="en-US" altLang="zh-CN"/>
              <a:t> for getting  the</a:t>
            </a:r>
            <a:r>
              <a:rPr lang="en-US" altLang="zh-CN">
                <a:solidFill>
                  <a:schemeClr val="accent1"/>
                </a:solidFill>
                <a:effectLst>
                  <a:outerShdw blurRad="38100" dist="25400" dir="5400000" algn="ctr" rotWithShape="0">
                    <a:srgbClr val="6E747A">
                      <a:alpha val="43000"/>
                    </a:srgbClr>
                  </a:outerShdw>
                </a:effectLst>
              </a:rPr>
              <a:t> initial object</a:t>
            </a:r>
            <a:r>
              <a:rPr lang="en-US" altLang="zh-CN"/>
              <a:t> from video</a:t>
            </a:r>
            <a:r>
              <a:t>，</a:t>
            </a:r>
            <a:r>
              <a:rPr lang="en-US" altLang="zh-CN"/>
              <a:t> and then objects in the following frames  are determined  using change information  motion information  or any other feature-based information.</a:t>
            </a:r>
            <a:endParaRPr lang="en-US" altLang="zh-CN"/>
          </a:p>
          <a:p>
            <a:r>
              <a:rPr lang="en-US" altLang="zh-CN"/>
              <a:t>Optical flow based methods: it depends upon the </a:t>
            </a:r>
            <a:r>
              <a:rPr lang="en-US" altLang="zh-CN">
                <a:solidFill>
                  <a:schemeClr val="accent1"/>
                </a:solidFill>
                <a:effectLst>
                  <a:outerShdw blurRad="38100" dist="25400" dir="5400000" algn="ctr" rotWithShape="0">
                    <a:srgbClr val="6E747A">
                      <a:alpha val="43000"/>
                    </a:srgbClr>
                  </a:outerShdw>
                </a:effectLst>
              </a:rPr>
              <a:t>distribution of movements of bright patterns</a:t>
            </a:r>
            <a:r>
              <a:rPr lang="en-US" altLang="zh-CN"/>
              <a:t> in an image. optical folw method is employed for </a:t>
            </a:r>
            <a:r>
              <a:rPr lang="en-US" altLang="zh-CN">
                <a:solidFill>
                  <a:schemeClr val="accent1"/>
                </a:solidFill>
                <a:effectLst>
                  <a:outerShdw blurRad="38100" dist="25400" dir="5400000" algn="ctr" rotWithShape="0">
                    <a:srgbClr val="6E747A">
                      <a:alpha val="43000"/>
                    </a:srgbClr>
                  </a:outerShdw>
                </a:effectLst>
              </a:rPr>
              <a:t>feature matching in two consecutive frame</a:t>
            </a:r>
            <a:r>
              <a:rPr lang="en-US" altLang="zh-CN"/>
              <a:t>s ,these feature are classified as foreground or background using multiple view geometry.moving objects can be detecting and segmentation by analysing the </a:t>
            </a:r>
            <a:r>
              <a:rPr lang="en-US" altLang="zh-CN">
                <a:solidFill>
                  <a:schemeClr val="accent1"/>
                </a:solidFill>
                <a:effectLst>
                  <a:outerShdw blurRad="38100" dist="25400" dir="5400000" algn="ctr" rotWithShape="0">
                    <a:srgbClr val="6E747A">
                      <a:alpha val="43000"/>
                    </a:srgbClr>
                  </a:outerShdw>
                </a:effectLst>
              </a:rPr>
              <a:t>trajectories of some key point</a:t>
            </a:r>
            <a:r>
              <a:rPr lang="en-US" altLang="zh-CN"/>
              <a:t>. there are limitations of the type methods: these methods need to calculate dense optical flow over long time  frames, which is time consumeing. an optical flow method relies on point trajectories  computed through optical flow with focus on  those areas of the image where  optical flow woks best </a:t>
            </a:r>
            <a:endParaRPr lang="en-US" altLang="zh-CN"/>
          </a:p>
          <a:p>
            <a:pPr marL="0" indent="0">
              <a:buNone/>
            </a:pPr>
            <a:r>
              <a:rPr lang="en-US" altLang="zh-CN"/>
              <a:t>optical flow based method are computataionally complex and are used for complex dynamic image analysis.</a:t>
            </a:r>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Markov random fields(MRFs) based method</a:t>
            </a:r>
            <a:endParaRPr lang="en-US" altLang="zh-CN"/>
          </a:p>
        </p:txBody>
      </p:sp>
      <p:sp>
        <p:nvSpPr>
          <p:cNvPr id="3" name="内容占位符 2"/>
          <p:cNvSpPr>
            <a:spLocks noGrp="1"/>
          </p:cNvSpPr>
          <p:nvPr>
            <p:ph idx="1"/>
          </p:nvPr>
        </p:nvSpPr>
        <p:spPr/>
        <p:txBody>
          <a:bodyPr/>
          <a:p>
            <a:r>
              <a:rPr lang="en-US" altLang="zh-CN"/>
              <a:t>A Markov Random Field (MRF) is a graphical model of a</a:t>
            </a:r>
            <a:r>
              <a:rPr lang="en-US" altLang="zh-CN">
                <a:solidFill>
                  <a:schemeClr val="accent1"/>
                </a:solidFill>
                <a:effectLst>
                  <a:outerShdw blurRad="38100" dist="25400" dir="5400000" algn="ctr" rotWithShape="0">
                    <a:srgbClr val="6E747A">
                      <a:alpha val="43000"/>
                    </a:srgbClr>
                  </a:outerShdw>
                </a:effectLst>
              </a:rPr>
              <a:t> joint probability distribution</a:t>
            </a:r>
            <a:endParaRPr lang="en-US" altLang="zh-CN">
              <a:solidFill>
                <a:schemeClr val="accent1"/>
              </a:solidFill>
              <a:effectLst>
                <a:outerShdw blurRad="38100" dist="25400" dir="5400000" algn="ctr" rotWithShape="0">
                  <a:srgbClr val="6E747A">
                    <a:alpha val="43000"/>
                  </a:srgbClr>
                </a:outerShdw>
              </a:effectLst>
            </a:endParaRPr>
          </a:p>
          <a:p>
            <a:r>
              <a:rPr lang="en-US" altLang="zh-CN"/>
              <a:t>MRFs are used to model the foreground field and enhance the spatial and temporal continuity of the moving objects. this method is based on the </a:t>
            </a:r>
            <a:r>
              <a:rPr lang="en-US" altLang="zh-CN">
                <a:solidFill>
                  <a:schemeClr val="accent1"/>
                </a:solidFill>
                <a:effectLst>
                  <a:outerShdw blurRad="38100" dist="25400" dir="5400000" algn="ctr" rotWithShape="0">
                    <a:srgbClr val="6E747A">
                      <a:alpha val="43000"/>
                    </a:srgbClr>
                  </a:outerShdw>
                </a:effectLst>
              </a:rPr>
              <a:t>colour information</a:t>
            </a:r>
            <a:r>
              <a:rPr lang="en-US" altLang="zh-CN"/>
              <a:t> and </a:t>
            </a:r>
            <a:r>
              <a:rPr lang="en-US" altLang="zh-CN">
                <a:solidFill>
                  <a:schemeClr val="accent1"/>
                </a:solidFill>
                <a:effectLst>
                  <a:outerShdw blurRad="38100" dist="25400" dir="5400000" algn="ctr" rotWithShape="0">
                    <a:srgbClr val="6E747A">
                      <a:alpha val="43000"/>
                    </a:srgbClr>
                  </a:outerShdw>
                </a:effectLst>
              </a:rPr>
              <a:t>region merging</a:t>
            </a:r>
            <a:r>
              <a:rPr lang="en-US" altLang="zh-CN"/>
              <a:t>.joint random fields (JRFs) is an extension to the MRF model . a region-matching-based method for object detection and tracking  by moving  cameras. </a:t>
            </a:r>
            <a:endParaRPr lang="en-US" altLang="zh-CN"/>
          </a:p>
          <a:p>
            <a:r>
              <a:rPr lang="en-US" altLang="zh-CN"/>
              <a:t>the method has higher computational cost and might not be effective for real time application</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feature extraction and representation</a:t>
            </a:r>
            <a:endParaRPr lang="en-US" altLang="zh-CN"/>
          </a:p>
        </p:txBody>
      </p:sp>
      <p:sp>
        <p:nvSpPr>
          <p:cNvPr id="3" name="内容占位符 2"/>
          <p:cNvSpPr>
            <a:spLocks noGrp="1"/>
          </p:cNvSpPr>
          <p:nvPr>
            <p:ph idx="1"/>
          </p:nvPr>
        </p:nvSpPr>
        <p:spPr/>
        <p:txBody>
          <a:bodyPr/>
          <a:p>
            <a:r>
              <a:rPr lang="en-US" altLang="zh-CN"/>
              <a:t>once the objects are segmentation  from the background , these  are representation in the form of feature such as shape, silhoutee, colour, motion features.</a:t>
            </a:r>
            <a:endParaRPr lang="en-US" altLang="zh-CN"/>
          </a:p>
          <a:p>
            <a:r>
              <a:rPr lang="en-US" altLang="zh-CN">
                <a:solidFill>
                  <a:schemeClr val="accent1"/>
                </a:solidFill>
                <a:effectLst>
                  <a:outerShdw blurRad="38100" dist="25400" dir="5400000" algn="ctr" rotWithShape="0">
                    <a:srgbClr val="6E747A">
                      <a:alpha val="43000"/>
                    </a:srgbClr>
                  </a:outerShdw>
                </a:effectLst>
              </a:rPr>
              <a:t>global features</a:t>
            </a:r>
            <a:r>
              <a:rPr lang="en-US" altLang="zh-CN"/>
              <a:t> consider image  as a whole, while </a:t>
            </a:r>
            <a:r>
              <a:rPr lang="en-US" altLang="zh-CN">
                <a:solidFill>
                  <a:schemeClr val="accent1"/>
                </a:solidFill>
                <a:effectLst>
                  <a:outerShdw blurRad="38100" dist="25400" dir="5400000" algn="ctr" rotWithShape="0">
                    <a:srgbClr val="6E747A">
                      <a:alpha val="43000"/>
                    </a:srgbClr>
                  </a:outerShdw>
                </a:effectLst>
              </a:rPr>
              <a:t>local feature</a:t>
            </a:r>
            <a:r>
              <a:rPr lang="en-US" altLang="zh-CN"/>
              <a:t> operate on a pixel level ,</a:t>
            </a:r>
            <a:endParaRPr lang="en-US" altLang="zh-CN"/>
          </a:p>
          <a:p>
            <a:r>
              <a:rPr lang="en-US" altLang="zh-CN">
                <a:solidFill>
                  <a:schemeClr val="accent1"/>
                </a:solidFill>
                <a:effectLst>
                  <a:outerShdw blurRad="38100" dist="25400" dir="5400000" algn="ctr" rotWithShape="0">
                    <a:srgbClr val="6E747A">
                      <a:alpha val="43000"/>
                    </a:srgbClr>
                  </a:outerShdw>
                </a:effectLst>
              </a:rPr>
              <a:t>semantic-based features</a:t>
            </a:r>
            <a:r>
              <a:rPr lang="en-US" altLang="zh-CN"/>
              <a:t> represent high level action  of the human body such as pose, poselet, attributes.and are more human intelligible.</a:t>
            </a:r>
            <a:endParaRPr lang="en-US" altLang="zh-CN"/>
          </a:p>
          <a:p>
            <a:r>
              <a:rPr lang="en-US" altLang="zh-CN"/>
              <a:t>the overall performance of  the activity recognition systems mianly depends on the </a:t>
            </a:r>
            <a:r>
              <a:rPr lang="en-US" altLang="zh-CN">
                <a:solidFill>
                  <a:schemeClr val="accent1"/>
                </a:solidFill>
                <a:effectLst>
                  <a:outerShdw blurRad="38100" dist="25400" dir="5400000" algn="ctr" rotWithShape="0">
                    <a:srgbClr val="6E747A">
                      <a:alpha val="43000"/>
                    </a:srgbClr>
                  </a:outerShdw>
                </a:effectLst>
              </a:rPr>
              <a:t>proper  feature extraction and representation mechanism</a:t>
            </a:r>
            <a:r>
              <a:rPr lang="en-US" altLang="zh-CN"/>
              <a:t>.</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global feature</a:t>
            </a:r>
            <a:endParaRPr lang="en-US" altLang="zh-CN"/>
          </a:p>
        </p:txBody>
      </p:sp>
      <p:sp>
        <p:nvSpPr>
          <p:cNvPr id="3" name="内容占位符 2"/>
          <p:cNvSpPr>
            <a:spLocks noGrp="1"/>
          </p:cNvSpPr>
          <p:nvPr>
            <p:ph idx="1"/>
          </p:nvPr>
        </p:nvSpPr>
        <p:spPr/>
        <p:txBody>
          <a:bodyPr/>
          <a:p>
            <a:r>
              <a:rPr lang="en-US" altLang="zh-CN"/>
              <a:t>global feature refers to the overall attribute of an image , common global feature include </a:t>
            </a:r>
            <a:r>
              <a:rPr lang="en-US" altLang="zh-CN">
                <a:solidFill>
                  <a:schemeClr val="accent1"/>
                </a:solidFill>
                <a:effectLst>
                  <a:outerShdw blurRad="38100" dist="25400" dir="5400000" algn="ctr" rotWithShape="0">
                    <a:srgbClr val="6E747A">
                      <a:alpha val="43000"/>
                    </a:srgbClr>
                  </a:outerShdw>
                </a:effectLst>
              </a:rPr>
              <a:t>colour feature</a:t>
            </a:r>
            <a:r>
              <a:rPr lang="en-US" altLang="zh-CN"/>
              <a:t>, </a:t>
            </a:r>
            <a:r>
              <a:rPr lang="en-US" altLang="zh-CN">
                <a:solidFill>
                  <a:schemeClr val="accent1"/>
                </a:solidFill>
                <a:effectLst>
                  <a:outerShdw blurRad="38100" dist="25400" dir="5400000" algn="ctr" rotWithShape="0">
                    <a:srgbClr val="6E747A">
                      <a:alpha val="43000"/>
                    </a:srgbClr>
                  </a:outerShdw>
                </a:effectLst>
              </a:rPr>
              <a:t>texture feature</a:t>
            </a:r>
            <a:r>
              <a:rPr lang="en-US" altLang="zh-CN"/>
              <a:t>, and </a:t>
            </a:r>
            <a:r>
              <a:rPr lang="en-US" altLang="zh-CN">
                <a:solidFill>
                  <a:schemeClr val="accent1"/>
                </a:solidFill>
                <a:effectLst>
                  <a:outerShdw blurRad="38100" dist="25400" dir="5400000" algn="ctr" rotWithShape="0">
                    <a:srgbClr val="6E747A">
                      <a:alpha val="43000"/>
                    </a:srgbClr>
                  </a:outerShdw>
                </a:effectLst>
              </a:rPr>
              <a:t>shape feature</a:t>
            </a:r>
            <a:r>
              <a:rPr lang="en-US" altLang="zh-CN"/>
              <a:t>,such as intensity histogram.it is a low level visual feature at the pixel level .and  the global feature has good invariance ,simple computation, intuitive representation. but  high demension and large computation are its fatal weakness. in addition, the global feature description is not suitable for image aliasing and occlusion .  </a:t>
            </a:r>
            <a:endParaRPr lang="en-US" altLang="zh-CN"/>
          </a:p>
          <a:p>
            <a:r>
              <a:rPr lang="en-US" altLang="zh-CN"/>
              <a:t>DFT/DCT(discrete Fourier transform)/(discrete Cosine(</a:t>
            </a:r>
            <a:r>
              <a:t>余弦</a:t>
            </a:r>
            <a:r>
              <a:rPr lang="en-US" altLang="zh-CN"/>
              <a:t>) Transform)</a:t>
            </a:r>
            <a:endParaRPr lang="en-US" altLang="zh-CN"/>
          </a:p>
          <a:p>
            <a:pPr lvl="1"/>
            <a:r>
              <a:rPr lang="en-US" altLang="zh-CN"/>
              <a:t>DFT has been employed in many image processing and conputer vision applications DFT represent  the intensity variation of an image.it transform an image the spatial domain to frequency domain.</a:t>
            </a:r>
            <a:endParaRPr lang="en-US" altLang="zh-CN"/>
          </a:p>
          <a:p>
            <a:pPr lvl="1"/>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local feature</a:t>
            </a:r>
            <a:endParaRPr lang="en-US" altLang="zh-CN"/>
          </a:p>
        </p:txBody>
      </p:sp>
      <p:sp>
        <p:nvSpPr>
          <p:cNvPr id="3" name="内容占位符 2"/>
          <p:cNvSpPr>
            <a:spLocks noGrp="1"/>
          </p:cNvSpPr>
          <p:nvPr>
            <p:ph idx="1"/>
          </p:nvPr>
        </p:nvSpPr>
        <p:spPr/>
        <p:txBody>
          <a:bodyPr/>
          <a:p>
            <a:r>
              <a:rPr lang="zh-CN" altLang="en-US"/>
              <a:t>Local features are features extracted from </a:t>
            </a:r>
            <a:r>
              <a:rPr lang="zh-CN" altLang="en-US">
                <a:solidFill>
                  <a:schemeClr val="accent1"/>
                </a:solidFill>
                <a:effectLst>
                  <a:outerShdw blurRad="38100" dist="25400" dir="5400000" algn="ctr" rotWithShape="0">
                    <a:srgbClr val="6E747A">
                      <a:alpha val="43000"/>
                    </a:srgbClr>
                  </a:outerShdw>
                </a:effectLst>
              </a:rPr>
              <a:t>local areas of images</a:t>
            </a:r>
            <a:r>
              <a:rPr lang="zh-CN" altLang="en-US"/>
              <a:t>, including </a:t>
            </a:r>
            <a:r>
              <a:rPr lang="zh-CN" altLang="en-US">
                <a:solidFill>
                  <a:schemeClr val="accent1"/>
                </a:solidFill>
                <a:effectLst>
                  <a:outerShdw blurRad="38100" dist="25400" dir="5400000" algn="ctr" rotWithShape="0">
                    <a:srgbClr val="6E747A">
                      <a:alpha val="43000"/>
                    </a:srgbClr>
                  </a:outerShdw>
                </a:effectLst>
              </a:rPr>
              <a:t>edges</a:t>
            </a:r>
            <a:r>
              <a:rPr lang="zh-CN" altLang="en-US"/>
              <a:t>, </a:t>
            </a:r>
            <a:r>
              <a:rPr lang="zh-CN" altLang="en-US">
                <a:solidFill>
                  <a:schemeClr val="accent1"/>
                </a:solidFill>
                <a:effectLst>
                  <a:outerShdw blurRad="38100" dist="25400" dir="5400000" algn="ctr" rotWithShape="0">
                    <a:srgbClr val="6E747A">
                      <a:alpha val="43000"/>
                    </a:srgbClr>
                  </a:outerShdw>
                </a:effectLst>
              </a:rPr>
              <a:t>corners</a:t>
            </a:r>
            <a:r>
              <a:rPr lang="zh-CN" altLang="en-US"/>
              <a:t>,</a:t>
            </a:r>
            <a:r>
              <a:rPr lang="zh-CN" altLang="en-US">
                <a:solidFill>
                  <a:schemeClr val="accent1"/>
                </a:solidFill>
                <a:effectLst>
                  <a:outerShdw blurRad="38100" dist="25400" dir="5400000" algn="ctr" rotWithShape="0">
                    <a:srgbClr val="6E747A">
                      <a:alpha val="43000"/>
                    </a:srgbClr>
                  </a:outerShdw>
                </a:effectLst>
              </a:rPr>
              <a:t> lines</a:t>
            </a:r>
            <a:r>
              <a:rPr lang="zh-CN" altLang="en-US"/>
              <a:t>, </a:t>
            </a:r>
            <a:r>
              <a:rPr lang="zh-CN" altLang="en-US">
                <a:solidFill>
                  <a:schemeClr val="accent1"/>
                </a:solidFill>
                <a:effectLst>
                  <a:outerShdw blurRad="38100" dist="25400" dir="5400000" algn="ctr" rotWithShape="0">
                    <a:srgbClr val="6E747A">
                      <a:alpha val="43000"/>
                    </a:srgbClr>
                  </a:outerShdw>
                </a:effectLst>
              </a:rPr>
              <a:t>curves</a:t>
            </a:r>
            <a:r>
              <a:rPr lang="zh-CN" altLang="en-US"/>
              <a:t> and </a:t>
            </a:r>
            <a:r>
              <a:rPr lang="zh-CN" altLang="en-US">
                <a:solidFill>
                  <a:schemeClr val="accent1"/>
                </a:solidFill>
                <a:effectLst>
                  <a:outerShdw blurRad="38100" dist="25400" dir="5400000" algn="ctr" rotWithShape="0">
                    <a:srgbClr val="6E747A">
                      <a:alpha val="43000"/>
                    </a:srgbClr>
                  </a:outerShdw>
                </a:effectLst>
              </a:rPr>
              <a:t>areas with special attributes</a:t>
            </a:r>
            <a:r>
              <a:rPr lang="zh-CN" altLang="en-US"/>
              <a:t>.Common local features include two types of description: </a:t>
            </a:r>
            <a:r>
              <a:rPr lang="zh-CN" altLang="en-US">
                <a:solidFill>
                  <a:schemeClr val="accent1"/>
                </a:solidFill>
                <a:effectLst>
                  <a:outerShdw blurRad="38100" dist="25400" dir="5400000" algn="ctr" rotWithShape="0">
                    <a:srgbClr val="6E747A">
                      <a:alpha val="43000"/>
                    </a:srgbClr>
                  </a:outerShdw>
                </a:effectLst>
              </a:rPr>
              <a:t>corner and region</a:t>
            </a:r>
            <a:r>
              <a:rPr lang="zh-CN" altLang="en-US"/>
              <a:t>.local image features have many features in the image, small correlation between features, and will not affect the detection and matching of other features.In recent years, local image features have been widely used in face recognition, 3D reconstruction, target recognition and tracking, film and television production, panoramic image Mosaic and other fields</a:t>
            </a:r>
            <a:r>
              <a:rPr lang="en-US" altLang="zh-CN"/>
              <a:t>.A good local image feature should have features such as high repetition rate of feature detection, fast speed, robustness of feature description to image transformation such as illumination, rotation and viewpoint change, low dimension of feature descriptor, and easy to realize fast matching.</a:t>
            </a:r>
            <a:endParaRPr lang="en-US" altLang="zh-CN"/>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local feature models </a:t>
            </a:r>
            <a:endParaRPr lang="en-US" altLang="zh-CN"/>
          </a:p>
        </p:txBody>
      </p:sp>
      <p:sp>
        <p:nvSpPr>
          <p:cNvPr id="3" name="内容占位符 2"/>
          <p:cNvSpPr>
            <a:spLocks noGrp="1"/>
          </p:cNvSpPr>
          <p:nvPr>
            <p:ph idx="1"/>
          </p:nvPr>
        </p:nvSpPr>
        <p:spPr/>
        <p:txBody>
          <a:bodyPr/>
          <a:p>
            <a:r>
              <a:rPr lang="en-US" altLang="zh-CN"/>
              <a:t>SIFT(scale invariant feature transform)</a:t>
            </a:r>
            <a:endParaRPr lang="en-US" altLang="zh-CN"/>
          </a:p>
          <a:p>
            <a:r>
              <a:rPr lang="en-US" altLang="zh-CN"/>
              <a:t>SURF (SURF descriptor)</a:t>
            </a:r>
            <a:endParaRPr lang="en-US" altLang="zh-CN"/>
          </a:p>
          <a:p>
            <a:r>
              <a:rPr lang="en-US" altLang="zh-CN"/>
              <a:t>HOG(histograms of oriented gradients)</a:t>
            </a:r>
            <a:endParaRPr lang="en-US" altLang="zh-CN"/>
          </a:p>
          <a:p>
            <a:r>
              <a:rPr lang="en-US" altLang="zh-CN"/>
              <a:t>NWFE(nonparametric weighted)</a:t>
            </a:r>
            <a:endParaRPr lang="en-US" altLang="zh-CN"/>
          </a:p>
          <a:p>
            <a:r>
              <a:rPr lang="en-US" altLang="zh-CN"/>
              <a:t>Shape-based features</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semantic based feature</a:t>
            </a:r>
            <a:endParaRPr lang="en-US" altLang="zh-CN"/>
          </a:p>
        </p:txBody>
      </p:sp>
      <p:sp>
        <p:nvSpPr>
          <p:cNvPr id="3" name="内容占位符 2"/>
          <p:cNvSpPr>
            <a:spLocks noGrp="1"/>
          </p:cNvSpPr>
          <p:nvPr>
            <p:ph idx="1"/>
          </p:nvPr>
        </p:nvSpPr>
        <p:spPr/>
        <p:txBody>
          <a:bodyPr/>
          <a:p>
            <a:endParaRPr lang="en-US" altLang="zh-CN"/>
          </a:p>
          <a:p>
            <a:r>
              <a:rPr lang="en-US" altLang="zh-CN"/>
              <a:t>post estimation</a:t>
            </a:r>
            <a:endParaRPr lang="en-US" altLang="zh-CN"/>
          </a:p>
          <a:p>
            <a:r>
              <a:rPr lang="en-US" altLang="zh-CN"/>
              <a:t>appearance(</a:t>
            </a:r>
            <a:r>
              <a:t>外观 外貌</a:t>
            </a:r>
            <a:r>
              <a:rPr lang="en-US" altLang="zh-CN"/>
              <a:t>) based</a:t>
            </a:r>
            <a:endParaRPr lang="en-US" altLang="zh-CN"/>
          </a:p>
          <a:p>
            <a:r>
              <a:rPr lang="en-US" altLang="zh-CN"/>
              <a:t>语义特征提取部分:首先选取一类物体的若干图片作为训练库，提取所有图片的SIFT特征点；通过k-均值聚类算法对所有SIFT特征点进行空间聚类，然后利用基于核函数的决策机制，决策出每个空间类别内的若干有效点；利用支持向量机分类器训练每个空间类别内的有效点，每个空间类别训练出一个具有语义特征的视觉单词，便最终提取出可描述一类物体语义特征的视觉词汇表；选取多类物体的训练图片，提取每类物体的视觉词汇表,形成多类物体的视觉词汇表</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abstract: </a:t>
            </a:r>
            <a:endParaRPr lang="en-US" altLang="zh-CN"/>
          </a:p>
        </p:txBody>
      </p:sp>
      <p:sp>
        <p:nvSpPr>
          <p:cNvPr id="3" name="内容占位符 2"/>
          <p:cNvSpPr>
            <a:spLocks noGrp="1"/>
          </p:cNvSpPr>
          <p:nvPr>
            <p:ph idx="1"/>
          </p:nvPr>
        </p:nvSpPr>
        <p:spPr>
          <a:xfrm>
            <a:off x="608400" y="1480875"/>
            <a:ext cx="10969200" cy="4759200"/>
          </a:xfrm>
        </p:spPr>
        <p:txBody>
          <a:bodyPr/>
          <a:p>
            <a:r>
              <a:rPr lang="en-US" altLang="zh-CN"/>
              <a:t>this review paper provides a comprehensive state-of-art survey of defferent phase of Human activity recognition </a:t>
            </a:r>
            <a:endParaRPr lang="en-US" altLang="zh-CN"/>
          </a:p>
          <a:p>
            <a:r>
              <a:rPr lang="en-US" altLang="zh-CN"/>
              <a:t>Techniques related to segmentation of the image into physical objects. feature extraction and activity classification . </a:t>
            </a:r>
            <a:endParaRPr lang="en-US" altLang="zh-CN"/>
          </a:p>
          <a:p>
            <a:pPr marL="0" indent="0">
              <a:buNone/>
            </a:pPr>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activity recognition and classification </a:t>
            </a:r>
            <a:endParaRPr lang="en-US" altLang="zh-CN"/>
          </a:p>
        </p:txBody>
      </p:sp>
      <p:sp>
        <p:nvSpPr>
          <p:cNvPr id="3" name="内容占位符 2"/>
          <p:cNvSpPr>
            <a:spLocks noGrp="1"/>
          </p:cNvSpPr>
          <p:nvPr>
            <p:ph idx="1"/>
          </p:nvPr>
        </p:nvSpPr>
        <p:spPr/>
        <p:txBody>
          <a:bodyPr/>
          <a:p>
            <a:r>
              <a:rPr lang="en-US" altLang="zh-CN"/>
              <a:t>after feature later  from a suquence of image(video),next step is to select the suitable classification algorithm for activity recognition. </a:t>
            </a:r>
            <a:endParaRPr lang="en-US" altLang="zh-CN"/>
          </a:p>
          <a:p>
            <a:r>
              <a:rPr lang="en-US" altLang="zh-CN"/>
              <a:t>we will have an classes set, through training of feature.</a:t>
            </a:r>
            <a:endParaRPr lang="en-US" altLang="zh-CN"/>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K-nearst neighbour(KNN)</a:t>
            </a:r>
            <a:endParaRPr lang="en-US" altLang="zh-CN"/>
          </a:p>
        </p:txBody>
      </p:sp>
      <p:sp>
        <p:nvSpPr>
          <p:cNvPr id="3" name="内容占位符 2"/>
          <p:cNvSpPr>
            <a:spLocks noGrp="1"/>
          </p:cNvSpPr>
          <p:nvPr>
            <p:ph idx="1"/>
          </p:nvPr>
        </p:nvSpPr>
        <p:spPr/>
        <p:txBody>
          <a:bodyPr/>
          <a:p>
            <a:r>
              <a:rPr lang="en-US" altLang="zh-CN"/>
              <a:t>the KNN algorithm is a classification methond based on a pre-defined constant K, a point is classified to a class which is most frequent among K nearst training points. the KNN algorithm is suitable for multi-modal activities and the decision of the classification is based on the neighbourhood of objects.</a:t>
            </a:r>
            <a:endParaRPr lang="en-US" altLang="zh-CN"/>
          </a:p>
          <a:p>
            <a:r>
              <a:rPr lang="en-US" altLang="zh-CN"/>
              <a:t>the model is simple, it needs few parameters for tu</a:t>
            </a:r>
            <a:r>
              <a:rPr lang="en-US" altLang="zh-CN"/>
              <a:t>rning its performance is based on the selection of K.</a:t>
            </a:r>
            <a:endParaRPr lang="en-US" altLang="zh-CN"/>
          </a:p>
          <a:p>
            <a:r>
              <a:rPr lang="en-US" altLang="zh-CN"/>
              <a:t> test time is not dependent on the number of classes.</a:t>
            </a:r>
            <a:endParaRPr lang="en-US" altLang="zh-CN"/>
          </a:p>
          <a:p>
            <a:r>
              <a:rPr lang="en-US" altLang="zh-CN"/>
              <a:t>it is robust with respect to the search space</a:t>
            </a:r>
            <a:endParaRPr lang="en-US" altLang="zh-CN"/>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dynamic time wrapping (DTW)</a:t>
            </a:r>
            <a:r>
              <a:t>动态时间规整</a:t>
            </a:r>
          </a:p>
        </p:txBody>
      </p:sp>
      <p:sp>
        <p:nvSpPr>
          <p:cNvPr id="3" name="内容占位符 2"/>
          <p:cNvSpPr>
            <a:spLocks noGrp="1"/>
          </p:cNvSpPr>
          <p:nvPr>
            <p:ph idx="1"/>
          </p:nvPr>
        </p:nvSpPr>
        <p:spPr/>
        <p:txBody>
          <a:bodyPr/>
          <a:p>
            <a:r>
              <a:rPr lang="zh-CN" altLang="en-US"/>
              <a:t>dynamic time warping (DTW) is one of the algorithms for measuring similarity between two temporal sequences, which may vary in speed </a:t>
            </a:r>
            <a:r>
              <a:rPr lang="en-US" altLang="zh-CN"/>
              <a:t>.</a:t>
            </a:r>
            <a:r>
              <a:rPr lang="zh-CN" altLang="en-US"/>
              <a:t>DTW has been applied to temporal sequences of video, audio, and graphics data — indeed, any data that can be turned into a linear sequence can be analyzed with DTW. In general, DTW is a method that calculates an optimal match between two given sequences</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hidden markov models</a:t>
            </a:r>
            <a:endParaRPr lang="en-US" altLang="zh-CN"/>
          </a:p>
        </p:txBody>
      </p:sp>
      <p:sp>
        <p:nvSpPr>
          <p:cNvPr id="3" name="内容占位符 2"/>
          <p:cNvSpPr>
            <a:spLocks noGrp="1"/>
          </p:cNvSpPr>
          <p:nvPr>
            <p:ph idx="1"/>
          </p:nvPr>
        </p:nvSpPr>
        <p:spPr/>
        <p:txBody>
          <a:bodyPr/>
          <a:p>
            <a:r>
              <a:rPr lang="zh-CN" altLang="en-US"/>
              <a:t>Hidden Markov Model (HMM) is a</a:t>
            </a:r>
            <a:r>
              <a:rPr lang="zh-CN" altLang="en-US">
                <a:solidFill>
                  <a:schemeClr val="accent1"/>
                </a:solidFill>
                <a:effectLst>
                  <a:outerShdw blurRad="38100" dist="25400" dir="5400000" algn="ctr" rotWithShape="0">
                    <a:srgbClr val="6E747A">
                      <a:alpha val="43000"/>
                    </a:srgbClr>
                  </a:outerShdw>
                </a:effectLst>
              </a:rPr>
              <a:t> statistical Markov model</a:t>
            </a:r>
            <a:r>
              <a:rPr lang="zh-CN" altLang="en-US"/>
              <a:t> in which the system being modeled is assumed to be a Markov process – call it X – with unobservable ("hidden") states. HMM assumes that there is another process Y whose behavior "depends" on X. The goal is to learn about X by observing Y. </a:t>
            </a:r>
            <a:endParaRPr lang="zh-CN" altLang="en-US"/>
          </a:p>
          <a:p>
            <a:r>
              <a:rPr lang="zh-CN" altLang="en-US"/>
              <a:t>Hidden Markov models are known for their applications to thermodynamics, statistical mechanics, physics, chemistry, economics, finance, signal processing, information theory, </a:t>
            </a:r>
            <a:r>
              <a:rPr lang="zh-CN" altLang="en-US">
                <a:solidFill>
                  <a:schemeClr val="accent1"/>
                </a:solidFill>
                <a:effectLst>
                  <a:outerShdw blurRad="38100" dist="25400" dir="5400000" algn="ctr" rotWithShape="0">
                    <a:srgbClr val="6E747A">
                      <a:alpha val="43000"/>
                    </a:srgbClr>
                  </a:outerShdw>
                </a:effectLst>
              </a:rPr>
              <a:t>pattern recognition - such as speech, handwriting, gesture recognition, part-of-speech tagging, musical score following, partial discharges and bioinformatics</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support vector machine</a:t>
            </a:r>
            <a:endParaRPr lang="en-US" altLang="zh-CN"/>
          </a:p>
        </p:txBody>
      </p:sp>
      <p:sp>
        <p:nvSpPr>
          <p:cNvPr id="3" name="内容占位符 2"/>
          <p:cNvSpPr>
            <a:spLocks noGrp="1"/>
          </p:cNvSpPr>
          <p:nvPr>
            <p:ph idx="1"/>
          </p:nvPr>
        </p:nvSpPr>
        <p:spPr/>
        <p:txBody>
          <a:bodyPr/>
          <a:p>
            <a:r>
              <a:rPr lang="zh-CN" altLang="en-US"/>
              <a:t>In machine learning, support-vector machines (SVMs, also support-vector networks) are supervised learning models with associated learning algorithms that analyze data for classification and regression analysis.</a:t>
            </a:r>
            <a:endParaRPr lang="zh-CN" altLang="en-US"/>
          </a:p>
          <a:p>
            <a:r>
              <a:rPr lang="zh-CN" altLang="en-US"/>
              <a:t>支持向量机（support vector machines, SVM）是一种二分类模型，它的基本模型是定义在特征空间上的间隔最大的线性分类器，间隔最大使它有别于</a:t>
            </a:r>
            <a:r>
              <a:rPr lang="zh-CN" altLang="en-US">
                <a:solidFill>
                  <a:schemeClr val="accent1"/>
                </a:solidFill>
                <a:effectLst>
                  <a:outerShdw blurRad="38100" dist="25400" dir="5400000" algn="ctr" rotWithShape="0">
                    <a:srgbClr val="6E747A">
                      <a:alpha val="43000"/>
                    </a:srgbClr>
                  </a:outerShdw>
                </a:effectLst>
              </a:rPr>
              <a:t>感知机</a:t>
            </a:r>
            <a:r>
              <a:rPr lang="zh-CN" altLang="en-US"/>
              <a:t>；SVM还包括核技巧，这使它成为实质上的非线性分类器。SVM的的学习策略就是间隔最大化，可形式化为一个求解凸二次规划的问题，也等价于正则化的合页损失函数的最小化问题。SVM的的学习算法就是求解凸二次规划的最优化算法</a:t>
            </a:r>
            <a:endParaRPr lang="zh-CN" altLang="en-US"/>
          </a:p>
          <a:p>
            <a:endParaRPr lang="zh-CN" altLang="en-US"/>
          </a:p>
        </p:txBody>
      </p:sp>
      <p:pic>
        <p:nvPicPr>
          <p:cNvPr id="4" name="图片 3"/>
          <p:cNvPicPr>
            <a:picLocks noChangeAspect="1"/>
          </p:cNvPicPr>
          <p:nvPr/>
        </p:nvPicPr>
        <p:blipFill>
          <a:blip r:embed="rId1"/>
          <a:stretch>
            <a:fillRect/>
          </a:stretch>
        </p:blipFill>
        <p:spPr>
          <a:xfrm>
            <a:off x="3295650" y="4286250"/>
            <a:ext cx="3990340" cy="244475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kalman filter</a:t>
            </a:r>
            <a:endParaRPr lang="en-US" altLang="zh-CN"/>
          </a:p>
        </p:txBody>
      </p:sp>
      <p:sp>
        <p:nvSpPr>
          <p:cNvPr id="3" name="内容占位符 2"/>
          <p:cNvSpPr>
            <a:spLocks noGrp="1"/>
          </p:cNvSpPr>
          <p:nvPr>
            <p:ph idx="1"/>
          </p:nvPr>
        </p:nvSpPr>
        <p:spPr/>
        <p:txBody>
          <a:bodyPr/>
          <a:p>
            <a:r>
              <a:rPr lang="zh-CN" altLang="en-US"/>
              <a:t>卡尔曼滤波（Kalman filter）是一种高效率的递归滤波器（自回归滤波器），它能够从一系列的不完全及包含噪声的测量中，估计动态系统的状态。卡尔曼滤波会根据各测量量在不同时间下的值，考虑各时间下的联合分布，再产生对未知变数的估计，因此会比只以单一测量量为基础的估计方式要准。</a:t>
            </a:r>
            <a:endParaRPr lang="zh-CN" altLang="en-US"/>
          </a:p>
          <a:p>
            <a:r>
              <a:rPr lang="zh-CN" altLang="en-US"/>
              <a:t>In statistics and control theory, Kalman filtering, also known as </a:t>
            </a:r>
            <a:r>
              <a:rPr lang="zh-CN" altLang="en-US">
                <a:solidFill>
                  <a:schemeClr val="accent1"/>
                </a:solidFill>
                <a:effectLst>
                  <a:outerShdw blurRad="38100" dist="25400" dir="5400000" algn="ctr" rotWithShape="0">
                    <a:srgbClr val="6E747A">
                      <a:alpha val="43000"/>
                    </a:srgbClr>
                  </a:outerShdw>
                </a:effectLst>
              </a:rPr>
              <a:t>linear quadratic estimation (LQE)</a:t>
            </a:r>
            <a:r>
              <a:rPr lang="zh-CN" altLang="en-US"/>
              <a:t>, is an algorithm that uses a series of measurements observed over time, containing </a:t>
            </a:r>
            <a:r>
              <a:rPr lang="zh-CN" altLang="en-US">
                <a:solidFill>
                  <a:schemeClr val="accent1"/>
                </a:solidFill>
                <a:effectLst>
                  <a:outerShdw blurRad="38100" dist="25400" dir="5400000" algn="ctr" rotWithShape="0">
                    <a:srgbClr val="6E747A">
                      <a:alpha val="43000"/>
                    </a:srgbClr>
                  </a:outerShdw>
                </a:effectLst>
              </a:rPr>
              <a:t>statistical noise</a:t>
            </a:r>
            <a:r>
              <a:rPr lang="zh-CN" altLang="en-US"/>
              <a:t> and other </a:t>
            </a:r>
            <a:r>
              <a:rPr lang="zh-CN" altLang="en-US">
                <a:solidFill>
                  <a:schemeClr val="accent1"/>
                </a:solidFill>
                <a:effectLst>
                  <a:outerShdw blurRad="38100" dist="25400" dir="5400000" algn="ctr" rotWithShape="0">
                    <a:srgbClr val="6E747A">
                      <a:alpha val="43000"/>
                    </a:srgbClr>
                  </a:outerShdw>
                </a:effectLst>
              </a:rPr>
              <a:t>inaccuracies</a:t>
            </a:r>
            <a:r>
              <a:rPr lang="zh-CN" altLang="en-US"/>
              <a:t>, and produces estimates of unknown variables that tend to be more accurate than those based on a single measurement alone, by estimating a joint probability distribution over the variables for each timeframe. The filter is named after Rudolf E. Kálmán, one of the primary developers of its theory.</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artificial  nerual network(ANN)</a:t>
            </a:r>
            <a:endParaRPr lang="en-US" altLang="zh-CN"/>
          </a:p>
        </p:txBody>
      </p:sp>
      <p:sp>
        <p:nvSpPr>
          <p:cNvPr id="3" name="内容占位符 2"/>
          <p:cNvSpPr>
            <a:spLocks noGrp="1"/>
          </p:cNvSpPr>
          <p:nvPr>
            <p:ph idx="1"/>
          </p:nvPr>
        </p:nvSpPr>
        <p:spPr/>
        <p:txBody>
          <a:bodyPr>
            <a:normAutofit fontScale="90000"/>
          </a:bodyPr>
          <a:p>
            <a:r>
              <a:rPr lang="en-US" altLang="zh-CN"/>
              <a:t>Artificial neural networks (ANNs), usually simply called neural networks (NNs), are computing systems vaguely inspired by the biological neural networks that constitute animal brains.</a:t>
            </a:r>
            <a:endParaRPr lang="en-US" altLang="zh-CN"/>
          </a:p>
          <a:p>
            <a:r>
              <a:rPr lang="en-US" altLang="zh-CN"/>
              <a:t>An ANN is based on a collection of connected units or nodes called artificial neurons, which loosely model the neurons in a biological brain. Each connection, like the synapses in a biological brain, can transmit a signal to other neurons. An artificial neuron that receives a signal then processes it and can signal neurons connected to it. The "signal" at a connection is a real number, and the output of each neuron is computed by some non-linear function of the sum of its inputs. The connections are called edges. Neurons and edges typically have a weight that adjusts as learning proceeds. The weight increases or decreases the strength of the signal at a connection. Neurons may have a threshold such that a signal is sent only if the aggregate signal crosses that threshold. Typically, neurons are aggregated into layers. Different layers may perform different transformations on their inputs. Signals travel from the first layer (the input layer), to the last layer (the output layer), possibly after traversing the layers multiple times.</a:t>
            </a:r>
            <a:endParaRPr lang="en-US" altLang="zh-CN"/>
          </a:p>
          <a:p>
            <a:endParaRPr lang="en-US" altLang="zh-CN"/>
          </a:p>
        </p:txBody>
      </p:sp>
      <p:pic>
        <p:nvPicPr>
          <p:cNvPr id="5" name="图片 4"/>
          <p:cNvPicPr>
            <a:picLocks noChangeAspect="1"/>
          </p:cNvPicPr>
          <p:nvPr/>
        </p:nvPicPr>
        <p:blipFill>
          <a:blip r:embed="rId1"/>
          <a:stretch>
            <a:fillRect/>
          </a:stretch>
        </p:blipFill>
        <p:spPr>
          <a:xfrm>
            <a:off x="762000" y="5767070"/>
            <a:ext cx="10448290" cy="156400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multi-dimensional indexing</a:t>
            </a:r>
            <a:endParaRPr lang="en-US" altLang="zh-CN"/>
          </a:p>
        </p:txBody>
      </p:sp>
      <p:sp>
        <p:nvSpPr>
          <p:cNvPr id="3" name="内容占位符 2"/>
          <p:cNvSpPr>
            <a:spLocks noGrp="1"/>
          </p:cNvSpPr>
          <p:nvPr>
            <p:ph idx="1"/>
          </p:nvPr>
        </p:nvSpPr>
        <p:spPr/>
        <p:txBody>
          <a:bodyPr/>
          <a:p>
            <a:r>
              <a:rPr lang="en-US" altLang="zh-CN"/>
              <a:t>multi-dimensional indexing  has used for human activity  classfication such as  </a:t>
            </a:r>
            <a:endParaRPr lang="en-US" altLang="zh-CN"/>
          </a:p>
          <a:p>
            <a:pPr marL="0" indent="0">
              <a:buNone/>
            </a:pPr>
            <a:r>
              <a:rPr lang="en-US" altLang="zh-CN"/>
              <a:t>the activity was representation by major human poses and velocity of major body parts such as hands, legs, and torso. this information was stored as a set of multidimensional hash tables. activity recognition was achieved by indexing and sequencing of few pose vectors in the hash tables. </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deep learning</a:t>
            </a:r>
            <a:endParaRPr lang="en-US" altLang="zh-CN"/>
          </a:p>
        </p:txBody>
      </p:sp>
      <p:sp>
        <p:nvSpPr>
          <p:cNvPr id="3" name="内容占位符 2"/>
          <p:cNvSpPr>
            <a:spLocks noGrp="1"/>
          </p:cNvSpPr>
          <p:nvPr>
            <p:ph idx="1"/>
          </p:nvPr>
        </p:nvSpPr>
        <p:spPr/>
        <p:txBody>
          <a:bodyPr/>
          <a:p>
            <a:r>
              <a:rPr lang="zh-CN" altLang="en-US"/>
              <a:t>Deep learning (also known as deep structured learning) is part of a broader family of machine learning methods based on artificial neural networks with representation learning. Learning can be supervised, semi-supervised or unsupervised.</a:t>
            </a:r>
            <a:endParaRPr lang="zh-CN" altLang="en-US"/>
          </a:p>
          <a:p>
            <a:r>
              <a:rPr lang="zh-CN" altLang="en-US"/>
              <a:t>Deep-learning architectures such as deep neural networks, deep belief networks, recurrent neural networks and convolutional neural networks have been applied to fields including computer vision, machine vision, speech recognition, natural language processing, audio recognition, social network filtering, machine translation, bioinformatics, drug design, medical image analysis, material inspection and board game programs, where they have produced results comparable to and in some cases surpassing human expert performance</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segmentation</a:t>
            </a:r>
            <a:r>
              <a:t>： </a:t>
            </a:r>
            <a:r>
              <a:rPr lang="en-US" altLang="zh-CN"/>
              <a:t>point, line, edge, boundary...</a:t>
            </a:r>
            <a:endParaRPr lang="en-US" altLang="zh-CN"/>
          </a:p>
        </p:txBody>
      </p:sp>
      <p:sp>
        <p:nvSpPr>
          <p:cNvPr id="3" name="内容占位符 2"/>
          <p:cNvSpPr>
            <a:spLocks noGrp="1"/>
          </p:cNvSpPr>
          <p:nvPr>
            <p:ph idx="1"/>
          </p:nvPr>
        </p:nvSpPr>
        <p:spPr/>
        <p:txBody>
          <a:bodyPr>
            <a:normAutofit fontScale="90000"/>
          </a:bodyPr>
          <a:p>
            <a:r>
              <a:rPr lang="en-US" altLang="zh-CN"/>
              <a:t>object segmentation is a basic HAR process. it is to extract the required object from the sequence of images(or called video). </a:t>
            </a:r>
            <a:endParaRPr lang="en-US" altLang="zh-CN"/>
          </a:p>
          <a:p>
            <a:r>
              <a:rPr lang="en-US" altLang="zh-CN"/>
              <a:t>challenges and issues in segmentation:</a:t>
            </a:r>
            <a:endParaRPr lang="en-US" altLang="zh-CN"/>
          </a:p>
          <a:p>
            <a:r>
              <a:rPr lang="en-US" altLang="zh-CN"/>
              <a:t>	</a:t>
            </a:r>
            <a:r>
              <a:rPr lang="en-US" altLang="zh-CN">
                <a:ln w="22225">
                  <a:solidFill>
                    <a:schemeClr val="accent2"/>
                  </a:solidFill>
                  <a:prstDash val="solid"/>
                </a:ln>
                <a:solidFill>
                  <a:schemeClr val="accent2">
                    <a:lumMod val="40000"/>
                    <a:lumOff val="60000"/>
                  </a:schemeClr>
                </a:solidFill>
                <a:effectLst/>
              </a:rPr>
              <a:t>noisy image</a:t>
            </a:r>
            <a:r>
              <a:rPr lang="en-US" altLang="zh-CN"/>
              <a:t>: image may be of poor quality due to image source or image compression </a:t>
            </a:r>
            <a:endParaRPr lang="en-US" altLang="zh-CN"/>
          </a:p>
          <a:p>
            <a:r>
              <a:rPr lang="en-US" altLang="zh-CN"/>
              <a:t>	</a:t>
            </a:r>
            <a:r>
              <a:rPr lang="en-US" altLang="zh-CN">
                <a:ln w="22225">
                  <a:solidFill>
                    <a:schemeClr val="accent2"/>
                  </a:solidFill>
                  <a:prstDash val="solid"/>
                </a:ln>
                <a:solidFill>
                  <a:schemeClr val="accent2">
                    <a:lumMod val="40000"/>
                    <a:lumOff val="60000"/>
                  </a:schemeClr>
                </a:solidFill>
                <a:effectLst/>
              </a:rPr>
              <a:t>camera jitter</a:t>
            </a:r>
            <a:r>
              <a:rPr lang="en-US" altLang="zh-CN"/>
              <a:t>:when camera sways back and forth due to wind, it causes nominal in the sequence. in this case whthout robust and false detection cannot be avoided.</a:t>
            </a:r>
            <a:endParaRPr lang="en-US" altLang="zh-CN"/>
          </a:p>
          <a:p>
            <a:r>
              <a:rPr lang="en-US" altLang="zh-CN"/>
              <a:t>	</a:t>
            </a:r>
            <a:r>
              <a:rPr lang="en-US" altLang="zh-CN">
                <a:ln w="22225">
                  <a:solidFill>
                    <a:schemeClr val="accent2"/>
                  </a:solidFill>
                  <a:prstDash val="solid"/>
                </a:ln>
                <a:solidFill>
                  <a:schemeClr val="accent2">
                    <a:lumMod val="40000"/>
                    <a:lumOff val="60000"/>
                  </a:schemeClr>
                </a:solidFill>
                <a:effectLst/>
              </a:rPr>
              <a:t>camera automatic adjustment</a:t>
            </a:r>
            <a:r>
              <a:rPr lang="en-US" altLang="zh-CN"/>
              <a:t>:due to automatic adjustment feature of modern cameras such as auto focus, auto brightness, auto white balancing. this  may affect the colour level adjustment between different frames.</a:t>
            </a:r>
            <a:endParaRPr lang="en-US" altLang="zh-CN"/>
          </a:p>
          <a:p>
            <a:r>
              <a:rPr lang="en-US" altLang="zh-CN"/>
              <a:t>	</a:t>
            </a:r>
            <a:r>
              <a:rPr lang="en-US" altLang="zh-CN">
                <a:ln w="22225">
                  <a:solidFill>
                    <a:schemeClr val="accent2"/>
                  </a:solidFill>
                  <a:prstDash val="solid"/>
                </a:ln>
                <a:solidFill>
                  <a:schemeClr val="accent2">
                    <a:lumMod val="40000"/>
                    <a:lumOff val="60000"/>
                  </a:schemeClr>
                </a:solidFill>
                <a:effectLst/>
              </a:rPr>
              <a:t>illumination changes</a:t>
            </a:r>
            <a:r>
              <a:rPr lang="en-US" altLang="zh-CN"/>
              <a:t>: due to sudden changes of illumination in an indoor or outdoor scene, the false detection of foreground mask can occur in several parts of the image.</a:t>
            </a:r>
            <a:endParaRPr lang="en-US" altLang="zh-CN"/>
          </a:p>
          <a:p>
            <a:endParaRPr lang="en-US" altLang="zh-CN"/>
          </a:p>
          <a:p>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segmentaion: </a:t>
            </a:r>
            <a:endParaRPr lang="en-US" altLang="zh-CN"/>
          </a:p>
        </p:txBody>
      </p:sp>
      <p:sp>
        <p:nvSpPr>
          <p:cNvPr id="3" name="内容占位符 2"/>
          <p:cNvSpPr>
            <a:spLocks noGrp="1"/>
          </p:cNvSpPr>
          <p:nvPr>
            <p:ph idx="1"/>
          </p:nvPr>
        </p:nvSpPr>
        <p:spPr/>
        <p:txBody>
          <a:bodyPr/>
          <a:p>
            <a:pPr marL="0" indent="0">
              <a:buNone/>
            </a:pPr>
            <a:endParaRPr lang="zh-CN" altLang="en-US"/>
          </a:p>
        </p:txBody>
      </p:sp>
      <p:sp>
        <p:nvSpPr>
          <p:cNvPr id="4" name="圆角矩形 3"/>
          <p:cNvSpPr/>
          <p:nvPr/>
        </p:nvSpPr>
        <p:spPr>
          <a:xfrm>
            <a:off x="4120515" y="1607185"/>
            <a:ext cx="3815080" cy="939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segmentation of the image into  physical objects</a:t>
            </a:r>
            <a:endParaRPr lang="en-US" altLang="zh-CN"/>
          </a:p>
        </p:txBody>
      </p:sp>
      <p:cxnSp>
        <p:nvCxnSpPr>
          <p:cNvPr id="5" name="直接箭头连接符 4"/>
          <p:cNvCxnSpPr/>
          <p:nvPr/>
        </p:nvCxnSpPr>
        <p:spPr>
          <a:xfrm flipH="1">
            <a:off x="3996055" y="2575560"/>
            <a:ext cx="268605" cy="267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7302500" y="2536825"/>
            <a:ext cx="182245" cy="201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2148840" y="2843530"/>
            <a:ext cx="2559050" cy="10464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background construction-based segmentation</a:t>
            </a:r>
            <a:endParaRPr lang="en-US" altLang="zh-CN"/>
          </a:p>
        </p:txBody>
      </p:sp>
      <p:sp>
        <p:nvSpPr>
          <p:cNvPr id="8" name="圆角矩形 7"/>
          <p:cNvSpPr/>
          <p:nvPr/>
        </p:nvSpPr>
        <p:spPr>
          <a:xfrm>
            <a:off x="7245350" y="2738120"/>
            <a:ext cx="2559050" cy="11518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foreground extraction-based segmentation</a:t>
            </a:r>
            <a:endParaRPr lang="en-US" altLang="zh-CN"/>
          </a:p>
        </p:txBody>
      </p:sp>
      <p:cxnSp>
        <p:nvCxnSpPr>
          <p:cNvPr id="9" name="直接箭头连接符 8"/>
          <p:cNvCxnSpPr>
            <a:stCxn id="7" idx="2"/>
          </p:cNvCxnSpPr>
          <p:nvPr/>
        </p:nvCxnSpPr>
        <p:spPr>
          <a:xfrm>
            <a:off x="3428365" y="3890010"/>
            <a:ext cx="3810" cy="441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671560" y="3890010"/>
            <a:ext cx="3810" cy="441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748155" y="4331335"/>
            <a:ext cx="3364230" cy="15811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marL="285750" indent="-285750" algn="ctr">
              <a:buFont typeface="Arial" panose="020B0604020202020204" pitchFamily="34" charset="0"/>
              <a:buChar char="•"/>
            </a:pPr>
            <a:r>
              <a:rPr lang="en-US" altLang="zh-CN"/>
              <a:t>basic models</a:t>
            </a:r>
            <a:endParaRPr lang="en-US" altLang="zh-CN"/>
          </a:p>
          <a:p>
            <a:pPr marL="285750" indent="-285750" algn="ctr">
              <a:buFont typeface="Arial" panose="020B0604020202020204" pitchFamily="34" charset="0"/>
              <a:buChar char="•"/>
            </a:pPr>
            <a:r>
              <a:rPr lang="en-US" altLang="zh-CN"/>
              <a:t>statistical models</a:t>
            </a:r>
            <a:endParaRPr lang="en-US" altLang="zh-CN"/>
          </a:p>
          <a:p>
            <a:pPr marL="285750" indent="-285750" algn="ctr">
              <a:buFont typeface="Arial" panose="020B0604020202020204" pitchFamily="34" charset="0"/>
              <a:buChar char="•"/>
            </a:pPr>
            <a:r>
              <a:rPr lang="en-US" altLang="zh-CN"/>
              <a:t>fuzzy models</a:t>
            </a:r>
            <a:endParaRPr lang="en-US" altLang="zh-CN"/>
          </a:p>
          <a:p>
            <a:pPr marL="285750" indent="-285750" algn="ctr">
              <a:buFont typeface="Arial" panose="020B0604020202020204" pitchFamily="34" charset="0"/>
              <a:buChar char="•"/>
            </a:pPr>
            <a:r>
              <a:rPr lang="en-US" altLang="zh-CN"/>
              <a:t>neural network based models</a:t>
            </a:r>
            <a:endParaRPr lang="en-US" altLang="zh-CN"/>
          </a:p>
          <a:p>
            <a:pPr marL="285750" indent="-285750" algn="ctr">
              <a:buFont typeface="Arial" panose="020B0604020202020204" pitchFamily="34" charset="0"/>
              <a:buChar char="•"/>
            </a:pPr>
            <a:r>
              <a:rPr lang="en-US" altLang="zh-CN"/>
              <a:t>others </a:t>
            </a:r>
            <a:endParaRPr lang="en-US" altLang="zh-CN"/>
          </a:p>
        </p:txBody>
      </p:sp>
      <p:sp>
        <p:nvSpPr>
          <p:cNvPr id="13" name="矩形 12"/>
          <p:cNvSpPr/>
          <p:nvPr/>
        </p:nvSpPr>
        <p:spPr>
          <a:xfrm>
            <a:off x="6991350" y="4331335"/>
            <a:ext cx="3364230" cy="15811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marL="285750" indent="-285750" algn="ctr">
              <a:buFont typeface="Arial" panose="020B0604020202020204" pitchFamily="34" charset="0"/>
              <a:buChar char="•"/>
            </a:pPr>
            <a:r>
              <a:rPr lang="en-US" altLang="zh-CN"/>
              <a:t>optical flow </a:t>
            </a:r>
            <a:endParaRPr lang="en-US" altLang="zh-CN"/>
          </a:p>
          <a:p>
            <a:pPr marL="285750" indent="-285750" algn="ctr">
              <a:buFont typeface="Arial" panose="020B0604020202020204" pitchFamily="34" charset="0"/>
              <a:buChar char="•"/>
            </a:pPr>
            <a:r>
              <a:rPr lang="en-US" altLang="zh-CN"/>
              <a:t>markov random fields</a:t>
            </a:r>
            <a:endParaRPr lang="en-US" altLang="zh-CN"/>
          </a:p>
          <a:p>
            <a:pPr marL="285750" indent="-285750" algn="ctr">
              <a:buFont typeface="Arial" panose="020B0604020202020204" pitchFamily="34" charset="0"/>
              <a:buChar char="•"/>
            </a:pPr>
            <a:r>
              <a:rPr lang="en-US" altLang="zh-CN"/>
              <a:t>temporal information</a:t>
            </a: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feature extraction and representations</a:t>
            </a:r>
            <a:br>
              <a:rPr lang="en-US" altLang="zh-CN"/>
            </a:br>
            <a:endParaRPr lang="zh-CN" altLang="en-US"/>
          </a:p>
        </p:txBody>
      </p:sp>
      <p:sp>
        <p:nvSpPr>
          <p:cNvPr id="3" name="内容占位符 2"/>
          <p:cNvSpPr>
            <a:spLocks noGrp="1"/>
          </p:cNvSpPr>
          <p:nvPr>
            <p:ph idx="1"/>
          </p:nvPr>
        </p:nvSpPr>
        <p:spPr/>
        <p:style>
          <a:lnRef idx="2">
            <a:schemeClr val="dk1"/>
          </a:lnRef>
          <a:fillRef idx="1">
            <a:schemeClr val="lt1"/>
          </a:fillRef>
          <a:effectRef idx="0">
            <a:schemeClr val="dk1"/>
          </a:effectRef>
          <a:fontRef idx="minor">
            <a:schemeClr val="dk1"/>
          </a:fontRef>
        </p:style>
        <p:txBody>
          <a:bodyPr/>
          <a:p>
            <a:endParaRPr lang="zh-CN" altLang="en-US"/>
          </a:p>
        </p:txBody>
      </p:sp>
      <p:sp>
        <p:nvSpPr>
          <p:cNvPr id="4" name="圆角矩形 3"/>
          <p:cNvSpPr/>
          <p:nvPr/>
        </p:nvSpPr>
        <p:spPr>
          <a:xfrm>
            <a:off x="1330960" y="3457575"/>
            <a:ext cx="1859915" cy="8242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feature extraction and representations</a:t>
            </a:r>
            <a:endParaRPr lang="en-US" altLang="zh-CN"/>
          </a:p>
        </p:txBody>
      </p:sp>
      <p:sp>
        <p:nvSpPr>
          <p:cNvPr id="5" name="左大括号 4"/>
          <p:cNvSpPr/>
          <p:nvPr/>
        </p:nvSpPr>
        <p:spPr>
          <a:xfrm>
            <a:off x="3305810" y="1742440"/>
            <a:ext cx="872490" cy="43313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圆角矩形 5"/>
          <p:cNvSpPr/>
          <p:nvPr/>
        </p:nvSpPr>
        <p:spPr>
          <a:xfrm>
            <a:off x="4178300" y="1657985"/>
            <a:ext cx="1859915" cy="8242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global feature</a:t>
            </a:r>
            <a:endParaRPr lang="en-US" altLang="zh-CN"/>
          </a:p>
        </p:txBody>
      </p:sp>
      <p:sp>
        <p:nvSpPr>
          <p:cNvPr id="7" name="圆角矩形 6"/>
          <p:cNvSpPr/>
          <p:nvPr/>
        </p:nvSpPr>
        <p:spPr>
          <a:xfrm>
            <a:off x="4305300" y="3385820"/>
            <a:ext cx="1859915" cy="8242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local feature</a:t>
            </a:r>
            <a:endParaRPr lang="en-US" altLang="zh-CN"/>
          </a:p>
        </p:txBody>
      </p:sp>
      <p:sp>
        <p:nvSpPr>
          <p:cNvPr id="8" name="圆角矩形 7"/>
          <p:cNvSpPr/>
          <p:nvPr/>
        </p:nvSpPr>
        <p:spPr>
          <a:xfrm>
            <a:off x="4305300" y="5334000"/>
            <a:ext cx="1859915" cy="8242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semantic feature</a:t>
            </a:r>
            <a:endParaRPr lang="en-US" altLang="zh-CN"/>
          </a:p>
        </p:txBody>
      </p:sp>
      <p:cxnSp>
        <p:nvCxnSpPr>
          <p:cNvPr id="9" name="直接箭头连接符 8"/>
          <p:cNvCxnSpPr>
            <a:stCxn id="6" idx="3"/>
          </p:cNvCxnSpPr>
          <p:nvPr/>
        </p:nvCxnSpPr>
        <p:spPr>
          <a:xfrm>
            <a:off x="6038215" y="2070100"/>
            <a:ext cx="55499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6593205" y="1657985"/>
            <a:ext cx="1638935" cy="7861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DFT/DCT</a:t>
            </a:r>
            <a:endParaRPr lang="en-US" altLang="zh-CN"/>
          </a:p>
        </p:txBody>
      </p:sp>
      <p:cxnSp>
        <p:nvCxnSpPr>
          <p:cNvPr id="11" name="直接箭头连接符 10"/>
          <p:cNvCxnSpPr/>
          <p:nvPr/>
        </p:nvCxnSpPr>
        <p:spPr>
          <a:xfrm>
            <a:off x="6165215" y="3794125"/>
            <a:ext cx="55499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165215" y="5742940"/>
            <a:ext cx="55499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6720205" y="2885440"/>
            <a:ext cx="1638935" cy="196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SIFT</a:t>
            </a:r>
            <a:endParaRPr lang="en-US" altLang="zh-CN"/>
          </a:p>
          <a:p>
            <a:pPr algn="ctr"/>
            <a:r>
              <a:rPr lang="en-US" altLang="zh-CN"/>
              <a:t>SURF</a:t>
            </a:r>
            <a:endParaRPr lang="en-US" altLang="zh-CN"/>
          </a:p>
          <a:p>
            <a:pPr algn="ctr"/>
            <a:r>
              <a:rPr lang="en-US" altLang="zh-CN"/>
              <a:t>HOG</a:t>
            </a:r>
            <a:endParaRPr lang="en-US" altLang="zh-CN"/>
          </a:p>
          <a:p>
            <a:pPr algn="ctr"/>
            <a:r>
              <a:rPr lang="en-US" altLang="zh-CN"/>
              <a:t>NWFE</a:t>
            </a:r>
            <a:endParaRPr lang="en-US" altLang="zh-CN"/>
          </a:p>
          <a:p>
            <a:pPr algn="ctr"/>
            <a:r>
              <a:rPr lang="en-US" altLang="zh-CN"/>
              <a:t>SHAPE-BASED</a:t>
            </a:r>
            <a:endParaRPr lang="en-US" altLang="zh-CN"/>
          </a:p>
        </p:txBody>
      </p:sp>
      <p:sp>
        <p:nvSpPr>
          <p:cNvPr id="14" name="圆角矩形 13"/>
          <p:cNvSpPr/>
          <p:nvPr/>
        </p:nvSpPr>
        <p:spPr>
          <a:xfrm>
            <a:off x="6720205" y="5287645"/>
            <a:ext cx="2424430" cy="7861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pose-based</a:t>
            </a:r>
            <a:endParaRPr lang="en-US" altLang="zh-CN"/>
          </a:p>
          <a:p>
            <a:pPr algn="ctr"/>
            <a:r>
              <a:rPr lang="en-US" altLang="zh-CN"/>
              <a:t>appearance-based</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classification </a:t>
            </a:r>
            <a:endParaRPr lang="en-US" altLang="zh-CN"/>
          </a:p>
        </p:txBody>
      </p:sp>
      <p:sp>
        <p:nvSpPr>
          <p:cNvPr id="3" name="内容占位符 2"/>
          <p:cNvSpPr>
            <a:spLocks noGrp="1"/>
          </p:cNvSpPr>
          <p:nvPr>
            <p:ph idx="1"/>
          </p:nvPr>
        </p:nvSpPr>
        <p:spPr>
          <a:xfrm>
            <a:off x="608330" y="1314450"/>
            <a:ext cx="10968990" cy="4935220"/>
          </a:xfrm>
        </p:spPr>
        <p:txBody>
          <a:bodyPr/>
          <a:p>
            <a:r>
              <a:rPr lang="en-US" altLang="zh-CN"/>
              <a:t>activity recognition and classification</a:t>
            </a:r>
            <a:endParaRPr lang="en-US" altLang="zh-CN"/>
          </a:p>
          <a:p>
            <a:endParaRPr lang="en-US" altLang="zh-CN"/>
          </a:p>
        </p:txBody>
      </p:sp>
      <p:sp>
        <p:nvSpPr>
          <p:cNvPr id="4" name="矩形 3"/>
          <p:cNvSpPr/>
          <p:nvPr/>
        </p:nvSpPr>
        <p:spPr>
          <a:xfrm>
            <a:off x="1236345" y="3740150"/>
            <a:ext cx="1552575" cy="9391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classification models</a:t>
            </a:r>
            <a:endParaRPr lang="en-US" altLang="zh-CN"/>
          </a:p>
        </p:txBody>
      </p:sp>
      <p:sp>
        <p:nvSpPr>
          <p:cNvPr id="5" name="左大括号 4"/>
          <p:cNvSpPr/>
          <p:nvPr/>
        </p:nvSpPr>
        <p:spPr>
          <a:xfrm>
            <a:off x="2855595" y="2030095"/>
            <a:ext cx="785495" cy="4359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圆角矩形 5"/>
          <p:cNvSpPr/>
          <p:nvPr/>
        </p:nvSpPr>
        <p:spPr>
          <a:xfrm>
            <a:off x="3641090" y="1856740"/>
            <a:ext cx="2989580" cy="469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k-nearest neighbour</a:t>
            </a:r>
            <a:endParaRPr lang="en-US" altLang="zh-CN"/>
          </a:p>
        </p:txBody>
      </p:sp>
      <p:sp>
        <p:nvSpPr>
          <p:cNvPr id="7" name="圆角矩形 6"/>
          <p:cNvSpPr/>
          <p:nvPr/>
        </p:nvSpPr>
        <p:spPr>
          <a:xfrm>
            <a:off x="3641090" y="2526030"/>
            <a:ext cx="3545840" cy="4686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dynamic time wraping(DTW)</a:t>
            </a:r>
            <a:endParaRPr lang="en-US" altLang="zh-CN"/>
          </a:p>
        </p:txBody>
      </p:sp>
      <p:sp>
        <p:nvSpPr>
          <p:cNvPr id="8" name="圆角矩形 7"/>
          <p:cNvSpPr/>
          <p:nvPr/>
        </p:nvSpPr>
        <p:spPr>
          <a:xfrm>
            <a:off x="3641090" y="3194685"/>
            <a:ext cx="3545840" cy="4686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hidden markov models(HMMs)</a:t>
            </a:r>
            <a:endParaRPr lang="en-US" altLang="zh-CN"/>
          </a:p>
        </p:txBody>
      </p:sp>
      <p:sp>
        <p:nvSpPr>
          <p:cNvPr id="9" name="圆角矩形 8"/>
          <p:cNvSpPr/>
          <p:nvPr/>
        </p:nvSpPr>
        <p:spPr>
          <a:xfrm>
            <a:off x="3640455" y="3884295"/>
            <a:ext cx="3728085" cy="4686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support vector machine(SVM)</a:t>
            </a:r>
            <a:endParaRPr lang="en-US" altLang="zh-CN"/>
          </a:p>
        </p:txBody>
      </p:sp>
      <p:sp>
        <p:nvSpPr>
          <p:cNvPr id="11" name="圆角矩形 10"/>
          <p:cNvSpPr/>
          <p:nvPr/>
        </p:nvSpPr>
        <p:spPr>
          <a:xfrm>
            <a:off x="3641090" y="4625975"/>
            <a:ext cx="3862070" cy="499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artifical neural network</a:t>
            </a:r>
            <a:endParaRPr lang="en-US" altLang="zh-CN"/>
          </a:p>
        </p:txBody>
      </p:sp>
      <p:sp>
        <p:nvSpPr>
          <p:cNvPr id="12" name="圆角矩形 11"/>
          <p:cNvSpPr/>
          <p:nvPr/>
        </p:nvSpPr>
        <p:spPr>
          <a:xfrm>
            <a:off x="3640455" y="5338445"/>
            <a:ext cx="3862070" cy="3924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multi-dimensional indexing</a:t>
            </a:r>
            <a:endParaRPr lang="en-US" altLang="zh-CN"/>
          </a:p>
        </p:txBody>
      </p:sp>
      <p:sp>
        <p:nvSpPr>
          <p:cNvPr id="13" name="圆角矩形 12"/>
          <p:cNvSpPr/>
          <p:nvPr/>
        </p:nvSpPr>
        <p:spPr>
          <a:xfrm>
            <a:off x="3641090" y="6087745"/>
            <a:ext cx="3862070" cy="4686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deep learning</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lumMod val="99000"/>
                <a:lumOff val="1000"/>
              </a:srgbClr>
            </a:gs>
            <a:gs pos="100000">
              <a:srgbClr val="D9D9D9"/>
            </a:gs>
          </a:gsLst>
          <a:lin ang="5400000" scaled="0"/>
        </a:gradFill>
        <a:effectLst/>
      </p:bgPr>
    </p:bg>
    <p:spTree>
      <p:nvGrpSpPr>
        <p:cNvPr id="1" name=""/>
        <p:cNvGrpSpPr/>
        <p:nvPr/>
      </p:nvGrpSpPr>
      <p:grpSpPr/>
      <p:sp>
        <p:nvSpPr>
          <p:cNvPr id="2" name="标题 1"/>
          <p:cNvSpPr>
            <a:spLocks noGrp="1"/>
          </p:cNvSpPr>
          <p:nvPr>
            <p:ph type="title"/>
          </p:nvPr>
        </p:nvSpPr>
        <p:spPr/>
        <p:txBody>
          <a:bodyPr>
            <a:normAutofit fontScale="90000"/>
          </a:bodyPr>
          <a:p>
            <a:r>
              <a:rPr lang="en-US" altLang="zh-CN"/>
              <a:t> </a:t>
            </a:r>
            <a:r>
              <a:rPr lang="en-US" altLang="zh-CN">
                <a:sym typeface="+mn-ea"/>
              </a:rPr>
              <a:t>background construction-based segmentation </a:t>
            </a:r>
            <a:r>
              <a:rPr lang="en-US" altLang="zh-CN"/>
              <a:t>I</a:t>
            </a:r>
            <a:endParaRPr lang="en-US" altLang="zh-CN"/>
          </a:p>
        </p:txBody>
      </p:sp>
      <p:sp>
        <p:nvSpPr>
          <p:cNvPr id="3" name="内容占位符 2"/>
          <p:cNvSpPr>
            <a:spLocks noGrp="1"/>
          </p:cNvSpPr>
          <p:nvPr>
            <p:ph idx="1"/>
          </p:nvPr>
        </p:nvSpPr>
        <p:spPr>
          <a:xfrm>
            <a:off x="608400" y="1490400"/>
            <a:ext cx="10969200" cy="4759200"/>
          </a:xfrm>
        </p:spPr>
        <p:txBody>
          <a:bodyPr>
            <a:normAutofit fontScale="90000" lnSpcReduction="20000"/>
          </a:bodyPr>
          <a:p>
            <a:r>
              <a:rPr lang="en-US" altLang="zh-CN"/>
              <a:t>background construction based segmentation : </a:t>
            </a:r>
            <a:endParaRPr lang="en-US" altLang="zh-CN"/>
          </a:p>
          <a:p>
            <a:pPr marL="0" indent="0">
              <a:buNone/>
            </a:pPr>
            <a:r>
              <a:rPr lang="en-US" altLang="zh-CN"/>
              <a:t>	the background model is first constrcted and then object is identified from the successive video frames using </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background subtraction method</a:t>
            </a:r>
            <a:r>
              <a:rPr lang="en-US" altLang="zh-CN"/>
              <a:t>. in fact, the background subtracion is achieved by differencing the current frame and the background. the type of segmention is effective for tacking fast moving objects from the video captured by static cameras(fixed, the background static, illumination is constant.).</a:t>
            </a:r>
            <a:endParaRPr lang="en-US" altLang="zh-CN"/>
          </a:p>
          <a:p>
            <a:r>
              <a:rPr lang="en-US" altLang="zh-CN"/>
              <a:t>three steps of </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background subtraction</a:t>
            </a:r>
            <a:r>
              <a:rPr lang="en-US" altLang="zh-CN"/>
              <a:t> method : </a:t>
            </a:r>
            <a:endParaRPr lang="en-US" altLang="zh-CN"/>
          </a:p>
          <a:p>
            <a:pPr marL="342900" indent="-342900">
              <a:buAutoNum type="arabicPeriod"/>
            </a:pPr>
            <a:r>
              <a:rPr lang="en-US" altLang="zh-CN">
                <a:solidFill>
                  <a:schemeClr val="accent1"/>
                </a:solidFill>
                <a:effectLst>
                  <a:outerShdw blurRad="38100" dist="25400" dir="5400000" algn="ctr" rotWithShape="0">
                    <a:srgbClr val="6E747A">
                      <a:alpha val="43000"/>
                    </a:srgbClr>
                  </a:outerShdw>
                </a:effectLst>
              </a:rPr>
              <a:t>backgound initialization</a:t>
            </a:r>
            <a:r>
              <a:rPr lang="en-US" altLang="zh-CN"/>
              <a:t>: it is the background models,(the model can be design in different ways . statistical, fuzzy,neural network technique).often, the model is initialized by the first frame of video .but it is quite chanllenging to get first background model . </a:t>
            </a:r>
            <a:endParaRPr lang="en-US" altLang="zh-CN"/>
          </a:p>
          <a:p>
            <a:pPr marL="342900" indent="-342900">
              <a:buAutoNum type="arabicPeriod"/>
            </a:pPr>
            <a:r>
              <a:rPr lang="en-US" altLang="zh-CN">
                <a:solidFill>
                  <a:schemeClr val="accent1"/>
                </a:solidFill>
                <a:effectLst>
                  <a:outerShdw blurRad="38100" dist="25400" dir="5400000" algn="ctr" rotWithShape="0">
                    <a:srgbClr val="6E747A">
                      <a:alpha val="43000"/>
                    </a:srgbClr>
                  </a:outerShdw>
                </a:effectLst>
              </a:rPr>
              <a:t>background maintenance</a:t>
            </a:r>
            <a:r>
              <a:rPr lang="en-US" altLang="zh-CN"/>
              <a:t>:the step is aimed at updating the background model with respect to the changes which occur in the scene.</a:t>
            </a:r>
            <a:endParaRPr lang="en-US" altLang="zh-CN"/>
          </a:p>
          <a:p>
            <a:pPr marL="342900" indent="-342900">
              <a:buAutoNum type="arabicPeriod"/>
            </a:pPr>
            <a:r>
              <a:rPr lang="en-US" altLang="zh-CN">
                <a:solidFill>
                  <a:schemeClr val="accent1"/>
                </a:solidFill>
                <a:effectLst>
                  <a:outerShdw blurRad="38100" dist="25400" dir="5400000" algn="ctr" rotWithShape="0">
                    <a:srgbClr val="6E747A">
                      <a:alpha val="43000"/>
                    </a:srgbClr>
                  </a:outerShdw>
                </a:effectLst>
              </a:rPr>
              <a:t>foregound detection</a:t>
            </a:r>
            <a:r>
              <a:rPr lang="en-US" altLang="zh-CN"/>
              <a:t>:this step is the subtraction from background and foreground pixel .we will get an object pixel when background subtracted. </a:t>
            </a:r>
            <a:endParaRPr lang="en-US" altLang="zh-CN"/>
          </a:p>
          <a:p>
            <a:pPr marL="0" indent="0">
              <a:buNone/>
            </a:pPr>
            <a:endParaRPr lang="en-US" altLang="zh-CN"/>
          </a:p>
          <a:p>
            <a:pPr marL="0" indent="0">
              <a:buNone/>
            </a:pPr>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segmentation: II</a:t>
            </a:r>
            <a:br>
              <a:rPr lang="en-US" altLang="zh-CN"/>
            </a:br>
            <a:endParaRPr lang="zh-CN" altLang="en-US"/>
          </a:p>
        </p:txBody>
      </p:sp>
      <p:sp>
        <p:nvSpPr>
          <p:cNvPr id="3" name="内容占位符 2"/>
          <p:cNvSpPr>
            <a:spLocks noGrp="1"/>
          </p:cNvSpPr>
          <p:nvPr>
            <p:ph idx="1"/>
          </p:nvPr>
        </p:nvSpPr>
        <p:spPr/>
        <p:txBody>
          <a:bodyPr>
            <a:normAutofit fontScale="60000"/>
          </a:bodyPr>
          <a:p>
            <a:pPr marL="0" indent="0">
              <a:buNone/>
            </a:pP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BASIC MODELS</a:t>
            </a:r>
            <a:r>
              <a:rPr lang="en-US" altLang="zh-CN"/>
              <a:t>: stationary camera. usually ,the background is also stationary then any change in the scene is consider </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as moving foreground objects</a:t>
            </a:r>
            <a:r>
              <a:rPr lang="en-US" altLang="zh-CN"/>
              <a:t>.different basic models were proposed for background subtraction of simple background.  basic background substarction models are simple and computationally less expensive, these method can not  handle more realistic multimodal and complex background.</a:t>
            </a:r>
            <a:endParaRPr lang="en-US" altLang="zh-CN"/>
          </a:p>
          <a:p>
            <a:r>
              <a:rPr lang="en-US" altLang="zh-CN"/>
              <a:t>one of the simple ways to develope a background model</a:t>
            </a:r>
            <a:r>
              <a:rPr lang="en-US" altLang="zh-CN">
                <a:solidFill>
                  <a:schemeClr val="accent1"/>
                </a:solidFill>
                <a:effectLst>
                  <a:outerShdw blurRad="38100" dist="25400" dir="5400000" algn="ctr" rotWithShape="0">
                    <a:srgbClr val="6E747A">
                      <a:alpha val="43000"/>
                    </a:srgbClr>
                  </a:outerShdw>
                </a:effectLst>
              </a:rPr>
              <a:t> is to build an average model of the scene, substract each  video frame from it , and threshold the result </a:t>
            </a:r>
            <a:r>
              <a:rPr lang="en-US" altLang="zh-CN"/>
              <a:t>.</a:t>
            </a:r>
            <a:endParaRPr lang="en-US" altLang="zh-CN"/>
          </a:p>
          <a:p>
            <a:r>
              <a:rPr lang="en-US" altLang="zh-CN"/>
              <a:t>another important is using </a:t>
            </a:r>
            <a:r>
              <a:rPr lang="en-US" altLang="zh-CN">
                <a:solidFill>
                  <a:schemeClr val="accent1"/>
                </a:solidFill>
                <a:effectLst>
                  <a:outerShdw blurRad="38100" dist="25400" dir="5400000" algn="ctr" rotWithShape="0">
                    <a:srgbClr val="6E747A">
                      <a:alpha val="43000"/>
                    </a:srgbClr>
                  </a:outerShdw>
                </a:effectLst>
              </a:rPr>
              <a:t>discriminative texture features </a:t>
            </a:r>
            <a:r>
              <a:rPr lang="en-US" altLang="zh-CN"/>
              <a:t>for background modelling and a modified version of the </a:t>
            </a:r>
            <a:r>
              <a:rPr lang="en-US" altLang="zh-CN">
                <a:solidFill>
                  <a:schemeClr val="accent1"/>
                </a:solidFill>
                <a:effectLst>
                  <a:outerShdw blurRad="38100" dist="25400" dir="5400000" algn="ctr" rotWithShape="0">
                    <a:srgbClr val="6E747A">
                      <a:alpha val="43000"/>
                    </a:srgbClr>
                  </a:outerShdw>
                </a:effectLst>
              </a:rPr>
              <a:t>local binary pattern(LBP)</a:t>
            </a:r>
            <a:r>
              <a:rPr lang="en-US" altLang="zh-CN"/>
              <a:t>operator for feature extraction.</a:t>
            </a:r>
            <a:endParaRPr lang="en-US" altLang="zh-CN"/>
          </a:p>
          <a:p>
            <a:r>
              <a:rPr lang="en-US" altLang="zh-CN"/>
              <a:t>multi-layer background substraction method </a:t>
            </a:r>
            <a:r>
              <a:rPr lang="en-US" altLang="zh-CN">
                <a:solidFill>
                  <a:schemeClr val="accent1"/>
                </a:solidFill>
                <a:effectLst>
                  <a:outerShdw blurRad="38100" dist="25400" dir="5400000" algn="ctr" rotWithShape="0">
                    <a:srgbClr val="6E747A">
                      <a:alpha val="43000"/>
                    </a:srgbClr>
                  </a:outerShdw>
                </a:effectLst>
              </a:rPr>
              <a:t>is an extension of the discriminative texture feature</a:t>
            </a:r>
            <a:r>
              <a:rPr lang="en-US" altLang="zh-CN"/>
              <a:t>.use LBP and photometric  invariant colour measurement in RGB colour sapce . conbining the advantages of both texture and colour features.</a:t>
            </a:r>
            <a:endParaRPr lang="en-US" altLang="zh-CN"/>
          </a:p>
          <a:p>
            <a:r>
              <a:rPr lang="en-US" altLang="zh-CN"/>
              <a:t>based on </a:t>
            </a:r>
            <a:r>
              <a:rPr lang="en-US" altLang="zh-CN">
                <a:solidFill>
                  <a:schemeClr val="accent1"/>
                </a:solidFill>
                <a:effectLst>
                  <a:outerShdw blurRad="38100" dist="25400" dir="5400000" algn="ctr" rotWithShape="0">
                    <a:srgbClr val="6E747A">
                      <a:alpha val="43000"/>
                    </a:srgbClr>
                  </a:outerShdw>
                </a:effectLst>
              </a:rPr>
              <a:t>combination of local colour</a:t>
            </a:r>
            <a:r>
              <a:rPr lang="en-US" altLang="zh-CN"/>
              <a:t>, intensity, and texture features using Double Local Binary pattern (DLBP)operator for feature extraction.</a:t>
            </a:r>
            <a:endParaRPr lang="en-US" altLang="zh-CN"/>
          </a:p>
          <a:p>
            <a:r>
              <a:rPr lang="en-US" altLang="zh-CN"/>
              <a:t>a score board algorithm for estimationg stationary background. recording the intensity variations of pixel the samll variations were assigned positive scores, and large variations were negative score.</a:t>
            </a:r>
            <a:endParaRPr lang="en-US" altLang="zh-CN"/>
          </a:p>
          <a:p>
            <a:r>
              <a:rPr lang="en-US" altLang="zh-CN"/>
              <a:t>a background modelling method based on a subpixel edge map , using a Gaussian mixture model (GMM) the method is suitable for detecting foreground objects with cluttered background and handling illumination changes.</a:t>
            </a:r>
            <a:endParaRPr lang="en-US" altLang="zh-CN"/>
          </a:p>
          <a:p>
            <a:endParaRPr lang="en-US" altLang="zh-CN"/>
          </a:p>
          <a:p>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segmentation: III</a:t>
            </a:r>
            <a:endParaRPr lang="zh-CN" altLang="en-US"/>
          </a:p>
        </p:txBody>
      </p:sp>
      <p:sp>
        <p:nvSpPr>
          <p:cNvPr id="3" name="内容占位符 2"/>
          <p:cNvSpPr>
            <a:spLocks noGrp="1"/>
          </p:cNvSpPr>
          <p:nvPr>
            <p:ph idx="1"/>
          </p:nvPr>
        </p:nvSpPr>
        <p:spPr/>
        <p:txBody>
          <a:bodyPr>
            <a:normAutofit fontScale="70000"/>
          </a:bodyPr>
          <a:p>
            <a:pPr marL="0" indent="0">
              <a:buNone/>
            </a:pP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statistical models: </a:t>
            </a:r>
            <a:endPar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indent="0">
              <a:buNone/>
            </a:pPr>
            <a:r>
              <a:rPr lang="en-US" altLang="zh-CN">
                <a:solidFill>
                  <a:schemeClr val="tx1"/>
                </a:solidFill>
                <a:effectLst>
                  <a:outerShdw blurRad="38100" dist="19050" dir="2700000" algn="tl" rotWithShape="0">
                    <a:schemeClr val="dk1">
                      <a:alpha val="40000"/>
                    </a:schemeClr>
                  </a:outerShdw>
                </a:effectLst>
              </a:rPr>
              <a:t>a single Gaussian per pixel model was used for real time tracking of people and interpreting their behaviour, the system reports good result in an indoor scene but there have been no report for its success in outdoor scenes. this is the first algorithem that handled motion blur.</a:t>
            </a:r>
            <a:endParaRPr lang="en-US" altLang="zh-CN">
              <a:solidFill>
                <a:schemeClr val="tx1"/>
              </a:solidFill>
              <a:effectLst>
                <a:outerShdw blurRad="38100" dist="19050" dir="2700000" algn="tl" rotWithShape="0">
                  <a:schemeClr val="dk1">
                    <a:alpha val="40000"/>
                  </a:schemeClr>
                </a:outerShdw>
              </a:effectLst>
            </a:endParaRPr>
          </a:p>
          <a:p>
            <a:pPr marL="0" indent="0">
              <a:buNone/>
            </a:pPr>
            <a:r>
              <a:rPr lang="en-US" altLang="zh-CN">
                <a:solidFill>
                  <a:schemeClr val="tx1"/>
                </a:solidFill>
                <a:effectLst>
                  <a:outerShdw blurRad="38100" dist="19050" dir="2700000" algn="tl" rotWithShape="0">
                    <a:schemeClr val="dk1">
                      <a:alpha val="40000"/>
                    </a:schemeClr>
                  </a:outerShdw>
                </a:effectLst>
              </a:rPr>
              <a:t>statistical method often use GMM(gaussian mixture model),these models offer several advantages.</a:t>
            </a:r>
            <a:endParaRPr lang="en-US" altLang="zh-CN">
              <a:solidFill>
                <a:schemeClr val="tx1"/>
              </a:solidFill>
              <a:effectLst>
                <a:outerShdw blurRad="38100" dist="19050" dir="2700000" algn="tl" rotWithShape="0">
                  <a:schemeClr val="dk1">
                    <a:alpha val="40000"/>
                  </a:schemeClr>
                </a:outerShdw>
              </a:effectLst>
            </a:endParaRPr>
          </a:p>
          <a:p>
            <a:pPr marL="0" indent="0">
              <a:buNone/>
            </a:pPr>
            <a:r>
              <a:rPr lang="en-US" altLang="zh-CN">
                <a:solidFill>
                  <a:schemeClr val="tx1"/>
                </a:solidFill>
                <a:effectLst>
                  <a:outerShdw blurRad="38100" dist="19050" dir="2700000" algn="tl" rotWithShape="0">
                    <a:schemeClr val="dk1">
                      <a:alpha val="40000"/>
                    </a:schemeClr>
                  </a:outerShdw>
                </a:effectLst>
              </a:rPr>
              <a:t>1.they can effectively handle multimodal background, </a:t>
            </a:r>
            <a:endParaRPr lang="en-US" altLang="zh-CN">
              <a:solidFill>
                <a:schemeClr val="tx1"/>
              </a:solidFill>
              <a:effectLst>
                <a:outerShdw blurRad="38100" dist="19050" dir="2700000" algn="tl" rotWithShape="0">
                  <a:schemeClr val="dk1">
                    <a:alpha val="40000"/>
                  </a:schemeClr>
                </a:outerShdw>
              </a:effectLst>
            </a:endParaRPr>
          </a:p>
          <a:p>
            <a:pPr marL="0" indent="0">
              <a:buNone/>
            </a:pPr>
            <a:r>
              <a:rPr lang="en-US" altLang="zh-CN">
                <a:solidFill>
                  <a:schemeClr val="tx1"/>
                </a:solidFill>
                <a:effectLst>
                  <a:outerShdw blurRad="38100" dist="19050" dir="2700000" algn="tl" rotWithShape="0">
                    <a:schemeClr val="dk1">
                      <a:alpha val="40000"/>
                    </a:schemeClr>
                  </a:outerShdw>
                </a:effectLst>
              </a:rPr>
              <a:t>2.they are adaptive,different thresholdselected for each pixel is adaptived in time</a:t>
            </a:r>
            <a:endParaRPr lang="en-US" altLang="zh-CN">
              <a:solidFill>
                <a:schemeClr val="tx1"/>
              </a:solidFill>
              <a:effectLst>
                <a:outerShdw blurRad="38100" dist="19050" dir="2700000" algn="tl" rotWithShape="0">
                  <a:schemeClr val="dk1">
                    <a:alpha val="40000"/>
                  </a:schemeClr>
                </a:outerShdw>
              </a:effectLst>
            </a:endParaRPr>
          </a:p>
          <a:p>
            <a:pPr marL="0" indent="0">
              <a:buNone/>
            </a:pPr>
            <a:r>
              <a:rPr lang="en-US" altLang="zh-CN">
                <a:solidFill>
                  <a:schemeClr val="tx1"/>
                </a:solidFill>
                <a:effectLst>
                  <a:outerShdw blurRad="38100" dist="19050" dir="2700000" algn="tl" rotWithShape="0">
                    <a:schemeClr val="dk1">
                      <a:alpha val="40000"/>
                    </a:schemeClr>
                  </a:outerShdw>
                </a:effectLst>
              </a:rPr>
              <a:t>3. these are parametric  models and parameters are updated adaptively without keeping large buffer of frames in the memory. </a:t>
            </a:r>
            <a:endParaRPr lang="en-US" altLang="zh-CN">
              <a:solidFill>
                <a:schemeClr val="tx1"/>
              </a:solidFill>
              <a:effectLst>
                <a:outerShdw blurRad="38100" dist="19050" dir="2700000" algn="tl" rotWithShape="0">
                  <a:schemeClr val="dk1">
                    <a:alpha val="40000"/>
                  </a:schemeClr>
                </a:outerShdw>
              </a:effectLst>
            </a:endParaRPr>
          </a:p>
          <a:p>
            <a:pPr marL="0" indent="0">
              <a:buNone/>
            </a:pPr>
            <a:r>
              <a:rPr lang="en-US" altLang="zh-CN">
                <a:solidFill>
                  <a:schemeClr val="tx1"/>
                </a:solidFill>
                <a:effectLst>
                  <a:outerShdw blurRad="38100" dist="19050" dir="2700000" algn="tl" rotWithShape="0">
                    <a:schemeClr val="dk1">
                      <a:alpha val="40000"/>
                    </a:schemeClr>
                  </a:outerShdw>
                </a:effectLst>
              </a:rPr>
              <a:t>several limitations: </a:t>
            </a:r>
            <a:endParaRPr lang="en-US" altLang="zh-CN">
              <a:solidFill>
                <a:schemeClr val="tx1"/>
              </a:solidFill>
              <a:effectLst>
                <a:outerShdw blurRad="38100" dist="19050" dir="2700000" algn="tl" rotWithShape="0">
                  <a:schemeClr val="dk1">
                    <a:alpha val="40000"/>
                  </a:schemeClr>
                </a:outerShdw>
              </a:effectLst>
            </a:endParaRPr>
          </a:p>
          <a:p>
            <a:pPr marL="0" indent="0">
              <a:buNone/>
            </a:pPr>
            <a:r>
              <a:rPr lang="en-US" altLang="zh-CN">
                <a:solidFill>
                  <a:schemeClr val="tx1"/>
                </a:solidFill>
                <a:effectLst>
                  <a:outerShdw blurRad="38100" dist="19050" dir="2700000" algn="tl" rotWithShape="0">
                    <a:schemeClr val="dk1">
                      <a:alpha val="40000"/>
                    </a:schemeClr>
                  </a:outerShdw>
                </a:effectLst>
              </a:rPr>
              <a:t>1.these models cannot effectively handle sudden changes in the scene and drastic lighting changes.</a:t>
            </a:r>
            <a:endParaRPr lang="en-US" altLang="zh-CN">
              <a:solidFill>
                <a:schemeClr val="tx1"/>
              </a:solidFill>
              <a:effectLst>
                <a:outerShdw blurRad="38100" dist="19050" dir="2700000" algn="tl" rotWithShape="0">
                  <a:schemeClr val="dk1">
                    <a:alpha val="40000"/>
                  </a:schemeClr>
                </a:outerShdw>
              </a:effectLst>
            </a:endParaRPr>
          </a:p>
          <a:p>
            <a:pPr marL="0" indent="0">
              <a:buNone/>
            </a:pPr>
            <a:r>
              <a:rPr lang="en-US" altLang="zh-CN">
                <a:solidFill>
                  <a:schemeClr val="tx1"/>
                </a:solidFill>
                <a:effectLst>
                  <a:outerShdw blurRad="38100" dist="19050" dir="2700000" algn="tl" rotWithShape="0">
                    <a:schemeClr val="dk1">
                      <a:alpha val="40000"/>
                    </a:schemeClr>
                  </a:outerShdw>
                </a:effectLst>
              </a:rPr>
              <a:t>2.these methods require many parameters that should be selected appropriately and areuser and problem specific </a:t>
            </a:r>
            <a:endParaRPr lang="en-US" altLang="zh-CN">
              <a:solidFill>
                <a:schemeClr val="tx1"/>
              </a:solidFill>
              <a:effectLst>
                <a:outerShdw blurRad="38100" dist="19050" dir="2700000" algn="tl" rotWithShape="0">
                  <a:schemeClr val="dk1">
                    <a:alpha val="40000"/>
                  </a:schemeClr>
                </a:outerShdw>
              </a:effectLst>
            </a:endParaRPr>
          </a:p>
          <a:p>
            <a:pPr marL="0" indent="0">
              <a:buNone/>
            </a:pPr>
            <a:r>
              <a:rPr lang="en-US" altLang="zh-CN">
                <a:solidFill>
                  <a:schemeClr val="tx1"/>
                </a:solidFill>
                <a:effectLst>
                  <a:outerShdw blurRad="38100" dist="19050" dir="2700000" algn="tl" rotWithShape="0">
                    <a:schemeClr val="dk1">
                      <a:alpha val="40000"/>
                    </a:schemeClr>
                  </a:outerShdw>
                </a:effectLst>
              </a:rPr>
              <a:t>3. appropriate initialization  of the Gussian is also an issue that needs to be handled</a:t>
            </a:r>
            <a:endParaRPr lang="en-US" altLang="zh-CN">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17114</Words>
  <Application>WPS Presentation</Application>
  <PresentationFormat>宽屏</PresentationFormat>
  <Paragraphs>230</Paragraphs>
  <Slides>28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微软雅黑</vt:lpstr>
      <vt:lpstr>Wingdings</vt:lpstr>
      <vt:lpstr>Arial Unicode MS</vt:lpstr>
      <vt:lpstr>Calibri</vt:lpstr>
      <vt:lpstr>Office 主题​​</vt:lpstr>
      <vt:lpstr>vision based human activity recognition </vt:lpstr>
      <vt:lpstr>abstract: </vt:lpstr>
      <vt:lpstr>segmentation： point, line, edge, boundary...</vt:lpstr>
      <vt:lpstr>segmentaion: </vt:lpstr>
      <vt:lpstr>feature extraction and representations </vt:lpstr>
      <vt:lpstr>classification </vt:lpstr>
      <vt:lpstr> background construction-based segmentation I</vt:lpstr>
      <vt:lpstr>segmentation: II </vt:lpstr>
      <vt:lpstr>segmentation: III</vt:lpstr>
      <vt:lpstr>segmentation: IV </vt:lpstr>
      <vt:lpstr>segmentation: V</vt:lpstr>
      <vt:lpstr>other models </vt:lpstr>
      <vt:lpstr>foreground extraction -based segmentation</vt:lpstr>
      <vt:lpstr>Markov random fields(MRFs) based method</vt:lpstr>
      <vt:lpstr>feature extraction and representation</vt:lpstr>
      <vt:lpstr>global feature</vt:lpstr>
      <vt:lpstr>local feature</vt:lpstr>
      <vt:lpstr>local feature models </vt:lpstr>
      <vt:lpstr>semantic based feature</vt:lpstr>
      <vt:lpstr>activity recognition and classification </vt:lpstr>
      <vt:lpstr>K-nearst neighbour(KNN)</vt:lpstr>
      <vt:lpstr>dynamic time wrapping (DTW)动态时间规整</vt:lpstr>
      <vt:lpstr>hidden markov models</vt:lpstr>
      <vt:lpstr>support vector machine</vt:lpstr>
      <vt:lpstr>kalman filter</vt:lpstr>
      <vt:lpstr>artificial  nerual network(ANN)</vt:lpstr>
      <vt:lpstr>multi-dimensional indexing</vt:lpstr>
      <vt:lpstr>deep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247</cp:revision>
  <dcterms:created xsi:type="dcterms:W3CDTF">2019-06-19T02:08:00Z</dcterms:created>
  <dcterms:modified xsi:type="dcterms:W3CDTF">2021-02-04T14:45:33Z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1033-11.2.0.9967</vt:lpwstr>
  </property>
</Properties>
</file>