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4" r:id="rId1"/>
  </p:sldMasterIdLst>
  <p:sldIdLst>
    <p:sldId id="256" r:id="rId2"/>
    <p:sldId id="257" r:id="rId3"/>
    <p:sldId id="265" r:id="rId4"/>
    <p:sldId id="264" r:id="rId5"/>
    <p:sldId id="258" r:id="rId6"/>
    <p:sldId id="261" r:id="rId7"/>
    <p:sldId id="259" r:id="rId8"/>
    <p:sldId id="260" r:id="rId9"/>
    <p:sldId id="262" r:id="rId10"/>
    <p:sldId id="266" r:id="rId11"/>
    <p:sldId id="267" r:id="rId12"/>
    <p:sldId id="269" r:id="rId13"/>
    <p:sldId id="268"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2003" autoAdjust="0"/>
  </p:normalViewPr>
  <p:slideViewPr>
    <p:cSldViewPr snapToGrid="0">
      <p:cViewPr varScale="1">
        <p:scale>
          <a:sx n="75" d="100"/>
          <a:sy n="75" d="100"/>
        </p:scale>
        <p:origin x="11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79C86C2-4FA1-48FC-B033-8C9A161C4339}" type="datetimeFigureOut">
              <a:rPr lang="en-US" smtClean="0"/>
              <a:t>3/3/2015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92401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C86C2-4FA1-48FC-B033-8C9A161C4339}"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4684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9C86C2-4FA1-48FC-B033-8C9A161C4339}" type="datetimeFigureOut">
              <a:rPr lang="en-US" smtClean="0"/>
              <a:t>3/3/2015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201870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9C86C2-4FA1-48FC-B033-8C9A161C4339}" type="datetimeFigureOut">
              <a:rPr lang="en-US" smtClean="0"/>
              <a:t>3/3/2015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1353FE7-7F00-4888-82B1-153FF134C7A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057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9C86C2-4FA1-48FC-B033-8C9A161C4339}" type="datetimeFigureOut">
              <a:rPr lang="en-US" smtClean="0"/>
              <a:t>3/3/2015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4273428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79C86C2-4FA1-48FC-B033-8C9A161C4339}" type="datetimeFigureOut">
              <a:rPr lang="en-US" smtClean="0"/>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1435642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79C86C2-4FA1-48FC-B033-8C9A161C4339}" type="datetimeFigureOut">
              <a:rPr lang="en-US" smtClean="0"/>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1931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9C86C2-4FA1-48FC-B033-8C9A161C4339}"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245685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79C86C2-4FA1-48FC-B033-8C9A161C4339}" type="datetimeFigureOut">
              <a:rPr lang="en-US" smtClean="0"/>
              <a:t>3/3/2015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139256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9C86C2-4FA1-48FC-B033-8C9A161C4339}"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401570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79C86C2-4FA1-48FC-B033-8C9A161C4339}" type="datetimeFigureOut">
              <a:rPr lang="en-US" smtClean="0"/>
              <a:t>3/3/2015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282181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9C86C2-4FA1-48FC-B033-8C9A161C4339}"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181347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9C86C2-4FA1-48FC-B033-8C9A161C4339}" type="datetimeFigureOut">
              <a:rPr lang="en-US" smtClean="0"/>
              <a:t>3/3/2015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288245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9C86C2-4FA1-48FC-B033-8C9A161C4339}" type="datetimeFigureOut">
              <a:rPr lang="en-US" smtClean="0"/>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308687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C86C2-4FA1-48FC-B033-8C9A161C4339}" type="datetimeFigureOut">
              <a:rPr lang="en-US" smtClean="0"/>
              <a:t>3/3/2015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173107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C86C2-4FA1-48FC-B033-8C9A161C4339}"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228608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C86C2-4FA1-48FC-B033-8C9A161C4339}"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53FE7-7F00-4888-82B1-153FF134C7A1}" type="slidenum">
              <a:rPr lang="en-US" smtClean="0"/>
              <a:t>‹#›</a:t>
            </a:fld>
            <a:endParaRPr lang="en-US"/>
          </a:p>
        </p:txBody>
      </p:sp>
    </p:spTree>
    <p:extLst>
      <p:ext uri="{BB962C8B-B14F-4D97-AF65-F5344CB8AC3E}">
        <p14:creationId xmlns:p14="http://schemas.microsoft.com/office/powerpoint/2010/main" val="1692956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9C86C2-4FA1-48FC-B033-8C9A161C4339}" type="datetimeFigureOut">
              <a:rPr lang="en-US" smtClean="0"/>
              <a:t>3/3/2015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353FE7-7F00-4888-82B1-153FF134C7A1}" type="slidenum">
              <a:rPr lang="en-US" smtClean="0"/>
              <a:t>‹#›</a:t>
            </a:fld>
            <a:endParaRPr lang="en-US"/>
          </a:p>
        </p:txBody>
      </p:sp>
    </p:spTree>
    <p:extLst>
      <p:ext uri="{BB962C8B-B14F-4D97-AF65-F5344CB8AC3E}">
        <p14:creationId xmlns:p14="http://schemas.microsoft.com/office/powerpoint/2010/main" val="83862489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0428" y="1044869"/>
            <a:ext cx="9448800" cy="1825096"/>
          </a:xfrm>
        </p:spPr>
        <p:txBody>
          <a:bodyPr anchor="ctr">
            <a:normAutofit fontScale="90000"/>
          </a:bodyPr>
          <a:lstStyle/>
          <a:p>
            <a:pPr algn="ctr"/>
            <a:r>
              <a:rPr lang="en-US" dirty="0" smtClean="0"/>
              <a:t>Utilizing JavaScript as an Assembler for an Audio Programming Language</a:t>
            </a:r>
            <a:endParaRPr lang="en-US" dirty="0"/>
          </a:p>
        </p:txBody>
      </p:sp>
      <p:sp>
        <p:nvSpPr>
          <p:cNvPr id="3" name="Subtitle 2"/>
          <p:cNvSpPr>
            <a:spLocks noGrp="1"/>
          </p:cNvSpPr>
          <p:nvPr>
            <p:ph type="subTitle" idx="1"/>
          </p:nvPr>
        </p:nvSpPr>
        <p:spPr>
          <a:xfrm>
            <a:off x="103910" y="5606474"/>
            <a:ext cx="9448800" cy="685800"/>
          </a:xfrm>
        </p:spPr>
        <p:txBody>
          <a:bodyPr>
            <a:normAutofit fontScale="25000" lnSpcReduction="20000"/>
          </a:bodyPr>
          <a:lstStyle/>
          <a:p>
            <a:endParaRPr lang="en-US" dirty="0" smtClean="0"/>
          </a:p>
          <a:p>
            <a:endParaRPr lang="en-US" dirty="0"/>
          </a:p>
          <a:p>
            <a:endParaRPr lang="en-US" dirty="0" smtClean="0"/>
          </a:p>
          <a:p>
            <a:r>
              <a:rPr lang="en-US" sz="8000" dirty="0" smtClean="0">
                <a:solidFill>
                  <a:srgbClr val="FFFF00"/>
                </a:solidFill>
              </a:rPr>
              <a:t>Gary </a:t>
            </a:r>
            <a:r>
              <a:rPr lang="en-US" sz="8000" dirty="0" err="1" smtClean="0">
                <a:solidFill>
                  <a:srgbClr val="FFFF00"/>
                </a:solidFill>
              </a:rPr>
              <a:t>Reichard</a:t>
            </a:r>
            <a:endParaRPr lang="en-US" sz="8000" dirty="0" smtClean="0">
              <a:solidFill>
                <a:srgbClr val="FFFF00"/>
              </a:solidFill>
            </a:endParaRPr>
          </a:p>
          <a:p>
            <a:r>
              <a:rPr lang="en-US" sz="8000" dirty="0" smtClean="0">
                <a:solidFill>
                  <a:srgbClr val="FFFF00"/>
                </a:solidFill>
              </a:rPr>
              <a:t>Advisor – James </a:t>
            </a:r>
            <a:r>
              <a:rPr lang="en-US" sz="8000" dirty="0" err="1" smtClean="0">
                <a:solidFill>
                  <a:srgbClr val="FFFF00"/>
                </a:solidFill>
              </a:rPr>
              <a:t>Heliotis</a:t>
            </a:r>
            <a:endParaRPr lang="en-US" sz="8000" dirty="0">
              <a:solidFill>
                <a:srgbClr val="FFFF00"/>
              </a:solidFill>
            </a:endParaRPr>
          </a:p>
        </p:txBody>
      </p:sp>
      <p:sp>
        <p:nvSpPr>
          <p:cNvPr id="4" name="TextBox 3"/>
          <p:cNvSpPr txBox="1"/>
          <p:nvPr/>
        </p:nvSpPr>
        <p:spPr>
          <a:xfrm>
            <a:off x="3065318" y="3597451"/>
            <a:ext cx="6244936" cy="1446550"/>
          </a:xfrm>
          <a:prstGeom prst="rect">
            <a:avLst/>
          </a:prstGeom>
          <a:noFill/>
        </p:spPr>
        <p:txBody>
          <a:bodyPr wrap="square" rtlCol="0">
            <a:spAutoFit/>
          </a:bodyPr>
          <a:lstStyle/>
          <a:p>
            <a:r>
              <a:rPr lang="en-US" sz="8800" dirty="0" smtClean="0">
                <a:solidFill>
                  <a:srgbClr val="FF0000"/>
                </a:solidFill>
              </a:rPr>
              <a:t>Milestone I</a:t>
            </a:r>
            <a:endParaRPr lang="en-US" sz="8800" dirty="0">
              <a:solidFill>
                <a:srgbClr val="FF0000"/>
              </a:solidFill>
            </a:endParaRPr>
          </a:p>
        </p:txBody>
      </p:sp>
    </p:spTree>
    <p:extLst>
      <p:ext uri="{BB962C8B-B14F-4D97-AF65-F5344CB8AC3E}">
        <p14:creationId xmlns:p14="http://schemas.microsoft.com/office/powerpoint/2010/main" val="4133424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35300" y="1794907"/>
            <a:ext cx="8216900" cy="4555093"/>
          </a:xfrm>
          <a:prstGeom prst="rect">
            <a:avLst/>
          </a:prstGeom>
          <a:noFill/>
        </p:spPr>
        <p:txBody>
          <a:bodyPr wrap="square" rtlCol="0">
            <a:spAutoFit/>
          </a:bodyPr>
          <a:lstStyle/>
          <a:p>
            <a:r>
              <a:rPr lang="en-US" sz="1600" dirty="0">
                <a:solidFill>
                  <a:srgbClr val="FFFF00"/>
                </a:solidFill>
              </a:rPr>
              <a:t>melody ::= </a:t>
            </a:r>
            <a:r>
              <a:rPr lang="en-US" sz="1600" dirty="0" err="1">
                <a:solidFill>
                  <a:srgbClr val="FFFF00"/>
                </a:solidFill>
              </a:rPr>
              <a:t>t_sig</a:t>
            </a:r>
            <a:r>
              <a:rPr lang="en-US" sz="1600" dirty="0">
                <a:solidFill>
                  <a:srgbClr val="FFFF00"/>
                </a:solidFill>
              </a:rPr>
              <a:t>  </a:t>
            </a:r>
            <a:r>
              <a:rPr lang="en-US" sz="1600" dirty="0" err="1">
                <a:solidFill>
                  <a:srgbClr val="FFFF00"/>
                </a:solidFill>
              </a:rPr>
              <a:t>k_sig</a:t>
            </a:r>
            <a:r>
              <a:rPr lang="en-US" sz="1600" dirty="0">
                <a:solidFill>
                  <a:srgbClr val="FFFF00"/>
                </a:solidFill>
              </a:rPr>
              <a:t>  tempo  </a:t>
            </a:r>
            <a:r>
              <a:rPr lang="en-US" sz="1600" dirty="0" err="1">
                <a:solidFill>
                  <a:srgbClr val="FFFF00"/>
                </a:solidFill>
              </a:rPr>
              <a:t>seq</a:t>
            </a:r>
            <a:r>
              <a:rPr lang="en-US" sz="1600" dirty="0">
                <a:solidFill>
                  <a:srgbClr val="FFFF00"/>
                </a:solidFill>
              </a:rPr>
              <a:t> { </a:t>
            </a:r>
            <a:r>
              <a:rPr lang="en-US" sz="1600" dirty="0" err="1">
                <a:solidFill>
                  <a:srgbClr val="FFFF00"/>
                </a:solidFill>
              </a:rPr>
              <a:t>t_sig</a:t>
            </a:r>
            <a:r>
              <a:rPr lang="en-US" sz="1600" dirty="0">
                <a:solidFill>
                  <a:srgbClr val="FFFF00"/>
                </a:solidFill>
              </a:rPr>
              <a:t> </a:t>
            </a:r>
            <a:r>
              <a:rPr lang="en-US" sz="1600" dirty="0" err="1">
                <a:solidFill>
                  <a:srgbClr val="FFFF00"/>
                </a:solidFill>
              </a:rPr>
              <a:t>seq</a:t>
            </a:r>
            <a:r>
              <a:rPr lang="en-US" sz="1600" dirty="0">
                <a:solidFill>
                  <a:srgbClr val="FFFF00"/>
                </a:solidFill>
              </a:rPr>
              <a:t> } { </a:t>
            </a:r>
            <a:r>
              <a:rPr lang="en-US" sz="1600" dirty="0" err="1">
                <a:solidFill>
                  <a:srgbClr val="FFFF00"/>
                </a:solidFill>
              </a:rPr>
              <a:t>k_sig</a:t>
            </a:r>
            <a:r>
              <a:rPr lang="en-US" sz="1600" dirty="0">
                <a:solidFill>
                  <a:srgbClr val="FFFF00"/>
                </a:solidFill>
              </a:rPr>
              <a:t> </a:t>
            </a:r>
            <a:r>
              <a:rPr lang="en-US" sz="1600" dirty="0" err="1">
                <a:solidFill>
                  <a:srgbClr val="FFFF00"/>
                </a:solidFill>
              </a:rPr>
              <a:t>seq</a:t>
            </a:r>
            <a:r>
              <a:rPr lang="en-US" sz="1600" dirty="0">
                <a:solidFill>
                  <a:srgbClr val="FFFF00"/>
                </a:solidFill>
              </a:rPr>
              <a:t> } { tempo </a:t>
            </a:r>
            <a:r>
              <a:rPr lang="en-US" sz="1600" dirty="0" err="1">
                <a:solidFill>
                  <a:srgbClr val="FFFF00"/>
                </a:solidFill>
              </a:rPr>
              <a:t>seq</a:t>
            </a:r>
            <a:r>
              <a:rPr lang="en-US" sz="1600" dirty="0">
                <a:solidFill>
                  <a:srgbClr val="FFFF00"/>
                </a:solidFill>
              </a:rPr>
              <a:t>}</a:t>
            </a:r>
          </a:p>
          <a:p>
            <a:endParaRPr lang="en-US" sz="1600" dirty="0">
              <a:solidFill>
                <a:srgbClr val="FFFF00"/>
              </a:solidFill>
            </a:endParaRPr>
          </a:p>
          <a:p>
            <a:r>
              <a:rPr lang="en-US" sz="1600" dirty="0" err="1">
                <a:solidFill>
                  <a:srgbClr val="FFFF00"/>
                </a:solidFill>
              </a:rPr>
              <a:t>t_sig</a:t>
            </a:r>
            <a:r>
              <a:rPr lang="en-US" sz="1600" dirty="0">
                <a:solidFill>
                  <a:srgbClr val="FFFF00"/>
                </a:solidFill>
              </a:rPr>
              <a:t> ::= “</a:t>
            </a:r>
            <a:r>
              <a:rPr lang="en-US" sz="1600" b="1" dirty="0">
                <a:solidFill>
                  <a:srgbClr val="FFFF00"/>
                </a:solidFill>
              </a:rPr>
              <a:t>@</a:t>
            </a:r>
            <a:r>
              <a:rPr lang="en-US" sz="1600" dirty="0">
                <a:solidFill>
                  <a:srgbClr val="FFFF00"/>
                </a:solidFill>
              </a:rPr>
              <a:t>” </a:t>
            </a:r>
            <a:r>
              <a:rPr lang="en-US" sz="1600" dirty="0" err="1">
                <a:solidFill>
                  <a:srgbClr val="FFFF00"/>
                </a:solidFill>
              </a:rPr>
              <a:t>beat_num</a:t>
            </a:r>
            <a:r>
              <a:rPr lang="en-US" sz="1600" dirty="0">
                <a:solidFill>
                  <a:srgbClr val="FFFF00"/>
                </a:solidFill>
              </a:rPr>
              <a:t>  </a:t>
            </a:r>
            <a:r>
              <a:rPr lang="en-US" sz="1600" dirty="0" err="1">
                <a:solidFill>
                  <a:srgbClr val="FFFF00"/>
                </a:solidFill>
              </a:rPr>
              <a:t>beat_unit</a:t>
            </a:r>
            <a:r>
              <a:rPr lang="en-US" sz="1600" dirty="0">
                <a:solidFill>
                  <a:srgbClr val="FFFF00"/>
                </a:solidFill>
              </a:rPr>
              <a:t> “</a:t>
            </a:r>
            <a:r>
              <a:rPr lang="en-US" sz="1600" b="1" dirty="0">
                <a:solidFill>
                  <a:srgbClr val="FFFF00"/>
                </a:solidFill>
              </a:rPr>
              <a:t>;</a:t>
            </a:r>
            <a:r>
              <a:rPr lang="en-US" sz="1600" dirty="0">
                <a:solidFill>
                  <a:srgbClr val="FFFF00"/>
                </a:solidFill>
              </a:rPr>
              <a:t>”</a:t>
            </a:r>
          </a:p>
          <a:p>
            <a:endParaRPr lang="en-US" sz="1600" dirty="0">
              <a:solidFill>
                <a:srgbClr val="FFFF00"/>
              </a:solidFill>
            </a:endParaRPr>
          </a:p>
          <a:p>
            <a:r>
              <a:rPr lang="en-US" sz="1600" dirty="0" err="1">
                <a:solidFill>
                  <a:srgbClr val="FFFF00"/>
                </a:solidFill>
              </a:rPr>
              <a:t>beat_num</a:t>
            </a:r>
            <a:r>
              <a:rPr lang="en-US" sz="1600" dirty="0">
                <a:solidFill>
                  <a:srgbClr val="FFFF00"/>
                </a:solidFill>
              </a:rPr>
              <a:t>  ::= </a:t>
            </a:r>
            <a:r>
              <a:rPr lang="en-US" sz="1600" b="1" dirty="0">
                <a:solidFill>
                  <a:srgbClr val="FFFF00"/>
                </a:solidFill>
              </a:rPr>
              <a:t>integer</a:t>
            </a:r>
          </a:p>
          <a:p>
            <a:r>
              <a:rPr lang="en-US" sz="1600" dirty="0">
                <a:solidFill>
                  <a:srgbClr val="FFFF00"/>
                </a:solidFill>
              </a:rPr>
              <a:t>				   </a:t>
            </a:r>
          </a:p>
          <a:p>
            <a:r>
              <a:rPr lang="en-US" sz="1600" dirty="0">
                <a:solidFill>
                  <a:srgbClr val="FFFF00"/>
                </a:solidFill>
              </a:rPr>
              <a:t>beat unit ::= </a:t>
            </a:r>
            <a:r>
              <a:rPr lang="en-US" sz="1600" b="1" dirty="0">
                <a:solidFill>
                  <a:srgbClr val="FFFF00"/>
                </a:solidFill>
              </a:rPr>
              <a:t>integer</a:t>
            </a:r>
          </a:p>
          <a:p>
            <a:endParaRPr lang="en-US" sz="1600" dirty="0">
              <a:solidFill>
                <a:srgbClr val="FFFF00"/>
              </a:solidFill>
            </a:endParaRPr>
          </a:p>
          <a:p>
            <a:r>
              <a:rPr lang="en-US" sz="1600" dirty="0" err="1">
                <a:solidFill>
                  <a:srgbClr val="FFFF00"/>
                </a:solidFill>
              </a:rPr>
              <a:t>key_sig</a:t>
            </a:r>
            <a:r>
              <a:rPr lang="en-US" sz="1600" dirty="0">
                <a:solidFill>
                  <a:srgbClr val="FFFF00"/>
                </a:solidFill>
              </a:rPr>
              <a:t> ::= “</a:t>
            </a:r>
            <a:r>
              <a:rPr lang="en-US" sz="1600" b="1" dirty="0">
                <a:solidFill>
                  <a:srgbClr val="FFFF00"/>
                </a:solidFill>
              </a:rPr>
              <a:t>!</a:t>
            </a:r>
            <a:r>
              <a:rPr lang="en-US" sz="1600" dirty="0">
                <a:solidFill>
                  <a:srgbClr val="FFFF00"/>
                </a:solidFill>
              </a:rPr>
              <a:t>” natural  modifier  key “</a:t>
            </a:r>
            <a:r>
              <a:rPr lang="en-US" sz="1600" b="1" dirty="0">
                <a:solidFill>
                  <a:srgbClr val="FFFF00"/>
                </a:solidFill>
              </a:rPr>
              <a:t>;</a:t>
            </a:r>
            <a:r>
              <a:rPr lang="en-US" sz="1600" dirty="0">
                <a:solidFill>
                  <a:srgbClr val="FFFF00"/>
                </a:solidFill>
              </a:rPr>
              <a:t>”</a:t>
            </a:r>
          </a:p>
          <a:p>
            <a:endParaRPr lang="en-US" sz="1600" dirty="0">
              <a:solidFill>
                <a:srgbClr val="FFFF00"/>
              </a:solidFill>
            </a:endParaRPr>
          </a:p>
          <a:p>
            <a:r>
              <a:rPr lang="pt-BR" sz="1600" dirty="0">
                <a:solidFill>
                  <a:srgbClr val="FFFF00"/>
                </a:solidFill>
              </a:rPr>
              <a:t>natural ::=  </a:t>
            </a:r>
            <a:r>
              <a:rPr lang="pt-BR" sz="1600" dirty="0" smtClean="0">
                <a:solidFill>
                  <a:srgbClr val="FFFF00"/>
                </a:solidFill>
              </a:rPr>
              <a:t>“</a:t>
            </a:r>
            <a:r>
              <a:rPr lang="pt-BR" sz="1600" b="1" dirty="0" smtClean="0">
                <a:solidFill>
                  <a:srgbClr val="FFFF00"/>
                </a:solidFill>
              </a:rPr>
              <a:t>A”</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B”</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C”</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D”</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E”</a:t>
            </a:r>
            <a:r>
              <a:rPr lang="pt-BR" sz="1600" dirty="0" smtClean="0">
                <a:solidFill>
                  <a:srgbClr val="FFFF00"/>
                </a:solidFill>
              </a:rPr>
              <a:t> </a:t>
            </a:r>
            <a:r>
              <a:rPr lang="pt-BR" sz="1600" dirty="0">
                <a:solidFill>
                  <a:srgbClr val="FFFF00"/>
                </a:solidFill>
              </a:rPr>
              <a:t>|</a:t>
            </a:r>
            <a:r>
              <a:rPr lang="pt-BR" sz="1600" b="1" dirty="0">
                <a:solidFill>
                  <a:srgbClr val="FFFF00"/>
                </a:solidFill>
              </a:rPr>
              <a:t> </a:t>
            </a:r>
            <a:r>
              <a:rPr lang="pt-BR" sz="1600" b="1" dirty="0" smtClean="0">
                <a:solidFill>
                  <a:srgbClr val="FFFF00"/>
                </a:solidFill>
              </a:rPr>
              <a:t>“F”</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G”</a:t>
            </a:r>
            <a:endParaRPr lang="pt-BR" sz="1600" dirty="0">
              <a:solidFill>
                <a:srgbClr val="FFFF00"/>
              </a:solidFill>
            </a:endParaRPr>
          </a:p>
          <a:p>
            <a:endParaRPr lang="en-US" sz="1600" dirty="0">
              <a:solidFill>
                <a:srgbClr val="FFFF00"/>
              </a:solidFill>
            </a:endParaRPr>
          </a:p>
          <a:p>
            <a:r>
              <a:rPr lang="en-US" sz="1600" dirty="0">
                <a:solidFill>
                  <a:srgbClr val="FFFF00"/>
                </a:solidFill>
              </a:rPr>
              <a:t>modifier ::=  </a:t>
            </a:r>
            <a:r>
              <a:rPr lang="en-US" sz="1600" dirty="0" smtClean="0">
                <a:solidFill>
                  <a:srgbClr val="FFFF00"/>
                </a:solidFill>
              </a:rPr>
              <a:t>“</a:t>
            </a:r>
            <a:r>
              <a:rPr lang="en-US" sz="1600" b="1" dirty="0" smtClean="0">
                <a:solidFill>
                  <a:srgbClr val="FFFF00"/>
                </a:solidFill>
              </a:rPr>
              <a:t>#”</a:t>
            </a:r>
            <a:r>
              <a:rPr lang="en-US" sz="1600" dirty="0" smtClean="0">
                <a:solidFill>
                  <a:srgbClr val="FFFF00"/>
                </a:solidFill>
              </a:rPr>
              <a:t> </a:t>
            </a:r>
            <a:r>
              <a:rPr lang="en-US" sz="1600" dirty="0">
                <a:solidFill>
                  <a:srgbClr val="FFFF00"/>
                </a:solidFill>
              </a:rPr>
              <a:t>| </a:t>
            </a:r>
            <a:r>
              <a:rPr lang="en-US" sz="1600" dirty="0" smtClean="0">
                <a:solidFill>
                  <a:srgbClr val="FFFF00"/>
                </a:solidFill>
              </a:rPr>
              <a:t>“</a:t>
            </a:r>
            <a:r>
              <a:rPr lang="en-US" sz="1600" b="1" dirty="0" smtClean="0">
                <a:solidFill>
                  <a:srgbClr val="FFFF00"/>
                </a:solidFill>
              </a:rPr>
              <a:t>b”</a:t>
            </a:r>
            <a:r>
              <a:rPr lang="en-US" sz="1600" dirty="0" smtClean="0">
                <a:solidFill>
                  <a:srgbClr val="FFFF00"/>
                </a:solidFill>
              </a:rPr>
              <a:t> </a:t>
            </a:r>
            <a:r>
              <a:rPr lang="en-US" sz="1600" dirty="0">
                <a:solidFill>
                  <a:srgbClr val="FFFF00"/>
                </a:solidFill>
              </a:rPr>
              <a:t>| </a:t>
            </a:r>
            <a:r>
              <a:rPr lang="en-US" sz="1600" dirty="0" smtClean="0">
                <a:solidFill>
                  <a:srgbClr val="FFFF00"/>
                </a:solidFill>
              </a:rPr>
              <a:t>“</a:t>
            </a:r>
            <a:r>
              <a:rPr lang="en-US" sz="1600" b="1" dirty="0" smtClean="0">
                <a:solidFill>
                  <a:srgbClr val="FFFF00"/>
                </a:solidFill>
              </a:rPr>
              <a:t>n”</a:t>
            </a:r>
            <a:r>
              <a:rPr lang="en-US" sz="1600" dirty="0" smtClean="0">
                <a:solidFill>
                  <a:srgbClr val="FFFF00"/>
                </a:solidFill>
              </a:rPr>
              <a:t> </a:t>
            </a:r>
            <a:endParaRPr lang="en-US" sz="1600" dirty="0">
              <a:solidFill>
                <a:srgbClr val="FFFF00"/>
              </a:solidFill>
            </a:endParaRPr>
          </a:p>
          <a:p>
            <a:endParaRPr lang="en-US" sz="1600" dirty="0">
              <a:solidFill>
                <a:srgbClr val="FFFF00"/>
              </a:solidFill>
            </a:endParaRPr>
          </a:p>
          <a:p>
            <a:r>
              <a:rPr lang="en-US" sz="1600" dirty="0">
                <a:solidFill>
                  <a:srgbClr val="FFFF00"/>
                </a:solidFill>
              </a:rPr>
              <a:t>key ::= </a:t>
            </a:r>
            <a:r>
              <a:rPr lang="en-US" sz="1600" dirty="0" smtClean="0">
                <a:solidFill>
                  <a:srgbClr val="FFFF00"/>
                </a:solidFill>
              </a:rPr>
              <a:t>“</a:t>
            </a:r>
            <a:r>
              <a:rPr lang="en-US" sz="1600" b="1" dirty="0" smtClean="0">
                <a:solidFill>
                  <a:srgbClr val="FFFF00"/>
                </a:solidFill>
              </a:rPr>
              <a:t>major”</a:t>
            </a:r>
            <a:r>
              <a:rPr lang="en-US" sz="1600" dirty="0" smtClean="0">
                <a:solidFill>
                  <a:srgbClr val="FFFF00"/>
                </a:solidFill>
              </a:rPr>
              <a:t> </a:t>
            </a:r>
            <a:r>
              <a:rPr lang="en-US" sz="1600" dirty="0">
                <a:solidFill>
                  <a:srgbClr val="FFFF00"/>
                </a:solidFill>
              </a:rPr>
              <a:t>| </a:t>
            </a:r>
            <a:r>
              <a:rPr lang="en-US" sz="1600" dirty="0" smtClean="0">
                <a:solidFill>
                  <a:srgbClr val="FFFF00"/>
                </a:solidFill>
              </a:rPr>
              <a:t>“</a:t>
            </a:r>
            <a:r>
              <a:rPr lang="en-US" sz="1600" b="1" dirty="0" smtClean="0">
                <a:solidFill>
                  <a:srgbClr val="FFFF00"/>
                </a:solidFill>
              </a:rPr>
              <a:t>minor”</a:t>
            </a:r>
            <a:endParaRPr lang="en-US" sz="1600" b="1" dirty="0">
              <a:solidFill>
                <a:srgbClr val="FFFF00"/>
              </a:solidFill>
            </a:endParaRPr>
          </a:p>
          <a:p>
            <a:endParaRPr lang="en-US" sz="1600" dirty="0">
              <a:solidFill>
                <a:srgbClr val="FFFF00"/>
              </a:solidFill>
            </a:endParaRPr>
          </a:p>
          <a:p>
            <a:r>
              <a:rPr lang="en-US" sz="1600" dirty="0">
                <a:solidFill>
                  <a:srgbClr val="FFFF00"/>
                </a:solidFill>
              </a:rPr>
              <a:t>tempo ::= “</a:t>
            </a:r>
            <a:r>
              <a:rPr lang="en-US" sz="1600" b="1" dirty="0">
                <a:solidFill>
                  <a:srgbClr val="FFFF00"/>
                </a:solidFill>
              </a:rPr>
              <a:t>%</a:t>
            </a:r>
            <a:r>
              <a:rPr lang="en-US" sz="1600" dirty="0">
                <a:solidFill>
                  <a:srgbClr val="FFFF00"/>
                </a:solidFill>
              </a:rPr>
              <a:t>” </a:t>
            </a:r>
            <a:r>
              <a:rPr lang="en-US" sz="1600" dirty="0" err="1">
                <a:solidFill>
                  <a:srgbClr val="FFFF00"/>
                </a:solidFill>
              </a:rPr>
              <a:t>ident</a:t>
            </a:r>
            <a:r>
              <a:rPr lang="en-US" sz="1600" dirty="0">
                <a:solidFill>
                  <a:srgbClr val="FFFF00"/>
                </a:solidFill>
              </a:rPr>
              <a:t>  integer “</a:t>
            </a:r>
            <a:r>
              <a:rPr lang="en-US" sz="1600" b="1" dirty="0">
                <a:solidFill>
                  <a:srgbClr val="FFFF00"/>
                </a:solidFill>
              </a:rPr>
              <a:t>;</a:t>
            </a:r>
            <a:r>
              <a:rPr lang="en-US" sz="1600" dirty="0">
                <a:solidFill>
                  <a:srgbClr val="FFFF00"/>
                </a:solidFill>
              </a:rPr>
              <a:t>”</a:t>
            </a:r>
          </a:p>
          <a:p>
            <a:endParaRPr lang="en-US" dirty="0">
              <a:solidFill>
                <a:srgbClr val="FFFF00"/>
              </a:solidFill>
            </a:endParaRPr>
          </a:p>
        </p:txBody>
      </p:sp>
      <p:sp>
        <p:nvSpPr>
          <p:cNvPr id="5" name="TextBox 4"/>
          <p:cNvSpPr txBox="1"/>
          <p:nvPr/>
        </p:nvSpPr>
        <p:spPr>
          <a:xfrm>
            <a:off x="3149600" y="520700"/>
            <a:ext cx="6565900" cy="830997"/>
          </a:xfrm>
          <a:prstGeom prst="rect">
            <a:avLst/>
          </a:prstGeom>
          <a:noFill/>
        </p:spPr>
        <p:txBody>
          <a:bodyPr wrap="square" rtlCol="0">
            <a:spAutoFit/>
          </a:bodyPr>
          <a:lstStyle/>
          <a:p>
            <a:pPr algn="ctr"/>
            <a:r>
              <a:rPr lang="en-US" sz="4800" dirty="0" smtClean="0">
                <a:solidFill>
                  <a:srgbClr val="FF0000"/>
                </a:solidFill>
              </a:rPr>
              <a:t>The Grammar</a:t>
            </a:r>
            <a:endParaRPr lang="en-US" sz="4800" dirty="0">
              <a:solidFill>
                <a:srgbClr val="FF0000"/>
              </a:solidFill>
            </a:endParaRPr>
          </a:p>
        </p:txBody>
      </p:sp>
    </p:spTree>
    <p:extLst>
      <p:ext uri="{BB962C8B-B14F-4D97-AF65-F5344CB8AC3E}">
        <p14:creationId xmlns:p14="http://schemas.microsoft.com/office/powerpoint/2010/main" val="3907485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0900" y="1485900"/>
            <a:ext cx="6121400" cy="5262979"/>
          </a:xfrm>
          <a:prstGeom prst="rect">
            <a:avLst/>
          </a:prstGeom>
          <a:noFill/>
        </p:spPr>
        <p:txBody>
          <a:bodyPr wrap="square" rtlCol="0">
            <a:spAutoFit/>
          </a:bodyPr>
          <a:lstStyle/>
          <a:p>
            <a:r>
              <a:rPr lang="en-US" sz="1600" dirty="0" err="1">
                <a:solidFill>
                  <a:srgbClr val="FFFF00"/>
                </a:solidFill>
              </a:rPr>
              <a:t>ident</a:t>
            </a:r>
            <a:r>
              <a:rPr lang="en-US" sz="1600" dirty="0">
                <a:solidFill>
                  <a:srgbClr val="FFFF00"/>
                </a:solidFill>
              </a:rPr>
              <a:t> ::= letter { letter }</a:t>
            </a:r>
          </a:p>
          <a:p>
            <a:endParaRPr lang="en-US" sz="1600" dirty="0">
              <a:solidFill>
                <a:srgbClr val="FFFF00"/>
              </a:solidFill>
            </a:endParaRPr>
          </a:p>
          <a:p>
            <a:r>
              <a:rPr lang="en-US" sz="1600" dirty="0" err="1">
                <a:solidFill>
                  <a:srgbClr val="FFFF00"/>
                </a:solidFill>
              </a:rPr>
              <a:t>seq</a:t>
            </a:r>
            <a:r>
              <a:rPr lang="en-US" sz="1600" dirty="0">
                <a:solidFill>
                  <a:srgbClr val="FFFF00"/>
                </a:solidFill>
              </a:rPr>
              <a:t> ::=  “</a:t>
            </a:r>
            <a:r>
              <a:rPr lang="en-US" sz="1600" b="1" dirty="0">
                <a:solidFill>
                  <a:srgbClr val="FFFF00"/>
                </a:solidFill>
              </a:rPr>
              <a:t>&amp;</a:t>
            </a:r>
            <a:r>
              <a:rPr lang="en-US" sz="1600" dirty="0">
                <a:solidFill>
                  <a:srgbClr val="FFFF00"/>
                </a:solidFill>
              </a:rPr>
              <a:t>” notes { notes } “</a:t>
            </a:r>
            <a:r>
              <a:rPr lang="en-US" sz="1600" b="1" dirty="0">
                <a:solidFill>
                  <a:srgbClr val="FFFF00"/>
                </a:solidFill>
              </a:rPr>
              <a:t>;</a:t>
            </a:r>
            <a:endParaRPr lang="en-US" sz="1600" dirty="0">
              <a:solidFill>
                <a:srgbClr val="FFFF00"/>
              </a:solidFill>
            </a:endParaRPr>
          </a:p>
          <a:p>
            <a:endParaRPr lang="en-US" sz="1600" dirty="0">
              <a:solidFill>
                <a:srgbClr val="FFFF00"/>
              </a:solidFill>
            </a:endParaRPr>
          </a:p>
          <a:p>
            <a:r>
              <a:rPr lang="en-US" sz="1600" dirty="0" smtClean="0">
                <a:solidFill>
                  <a:srgbClr val="FFFF00"/>
                </a:solidFill>
              </a:rPr>
              <a:t>notes </a:t>
            </a:r>
            <a:r>
              <a:rPr lang="en-US" sz="1600" dirty="0">
                <a:solidFill>
                  <a:srgbClr val="FFFF00"/>
                </a:solidFill>
              </a:rPr>
              <a:t>::= note |  slur  | tie  | rest</a:t>
            </a:r>
          </a:p>
          <a:p>
            <a:endParaRPr lang="en-US" sz="1600" dirty="0">
              <a:solidFill>
                <a:srgbClr val="FFFF00"/>
              </a:solidFill>
            </a:endParaRPr>
          </a:p>
          <a:p>
            <a:r>
              <a:rPr lang="fr-FR" sz="1600" dirty="0">
                <a:solidFill>
                  <a:srgbClr val="FFFF00"/>
                </a:solidFill>
              </a:rPr>
              <a:t>note  ::=  “</a:t>
            </a:r>
            <a:r>
              <a:rPr lang="fr-FR" sz="1600" b="1" dirty="0">
                <a:solidFill>
                  <a:srgbClr val="FFFF00"/>
                </a:solidFill>
              </a:rPr>
              <a:t>^</a:t>
            </a:r>
            <a:r>
              <a:rPr lang="fr-FR" sz="1600" dirty="0">
                <a:solidFill>
                  <a:srgbClr val="FFFF00"/>
                </a:solidFill>
              </a:rPr>
              <a:t>” </a:t>
            </a:r>
            <a:r>
              <a:rPr lang="fr-FR" sz="1600" dirty="0" err="1">
                <a:solidFill>
                  <a:srgbClr val="FFFF00"/>
                </a:solidFill>
              </a:rPr>
              <a:t>natural</a:t>
            </a:r>
            <a:r>
              <a:rPr lang="fr-FR" sz="1600" dirty="0">
                <a:solidFill>
                  <a:srgbClr val="FFFF00"/>
                </a:solidFill>
              </a:rPr>
              <a:t>   modifier  duration  octave</a:t>
            </a:r>
          </a:p>
          <a:p>
            <a:endParaRPr lang="en-US" sz="1600" dirty="0">
              <a:solidFill>
                <a:srgbClr val="FFFF00"/>
              </a:solidFill>
            </a:endParaRPr>
          </a:p>
          <a:p>
            <a:r>
              <a:rPr lang="pt-BR" sz="1600" dirty="0">
                <a:solidFill>
                  <a:srgbClr val="FFFF00"/>
                </a:solidFill>
              </a:rPr>
              <a:t>natural ::=  </a:t>
            </a:r>
            <a:r>
              <a:rPr lang="pt-BR" sz="1600" dirty="0" smtClean="0">
                <a:solidFill>
                  <a:srgbClr val="FFFF00"/>
                </a:solidFill>
              </a:rPr>
              <a:t>“</a:t>
            </a:r>
            <a:r>
              <a:rPr lang="pt-BR" sz="1600" b="1" dirty="0" smtClean="0">
                <a:solidFill>
                  <a:srgbClr val="FFFF00"/>
                </a:solidFill>
              </a:rPr>
              <a:t>A”</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B”</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C”</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D”</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E”</a:t>
            </a:r>
            <a:r>
              <a:rPr lang="pt-BR" sz="1600" dirty="0" smtClean="0">
                <a:solidFill>
                  <a:srgbClr val="FFFF00"/>
                </a:solidFill>
              </a:rPr>
              <a:t> </a:t>
            </a:r>
            <a:r>
              <a:rPr lang="pt-BR" sz="1600" dirty="0">
                <a:solidFill>
                  <a:srgbClr val="FFFF00"/>
                </a:solidFill>
              </a:rPr>
              <a:t>|</a:t>
            </a:r>
            <a:r>
              <a:rPr lang="pt-BR" sz="1600" b="1" dirty="0">
                <a:solidFill>
                  <a:srgbClr val="FFFF00"/>
                </a:solidFill>
              </a:rPr>
              <a:t> </a:t>
            </a:r>
            <a:r>
              <a:rPr lang="pt-BR" sz="1600" b="1" dirty="0" smtClean="0">
                <a:solidFill>
                  <a:srgbClr val="FFFF00"/>
                </a:solidFill>
              </a:rPr>
              <a:t>“F”</a:t>
            </a:r>
            <a:r>
              <a:rPr lang="pt-BR" sz="1600" dirty="0" smtClean="0">
                <a:solidFill>
                  <a:srgbClr val="FFFF00"/>
                </a:solidFill>
              </a:rPr>
              <a:t> </a:t>
            </a:r>
            <a:r>
              <a:rPr lang="pt-BR" sz="1600" dirty="0">
                <a:solidFill>
                  <a:srgbClr val="FFFF00"/>
                </a:solidFill>
              </a:rPr>
              <a:t>| </a:t>
            </a:r>
            <a:r>
              <a:rPr lang="pt-BR" sz="1600" dirty="0" smtClean="0">
                <a:solidFill>
                  <a:srgbClr val="FFFF00"/>
                </a:solidFill>
              </a:rPr>
              <a:t>“</a:t>
            </a:r>
            <a:r>
              <a:rPr lang="pt-BR" sz="1600" b="1" dirty="0" smtClean="0">
                <a:solidFill>
                  <a:srgbClr val="FFFF00"/>
                </a:solidFill>
              </a:rPr>
              <a:t>G”</a:t>
            </a:r>
            <a:endParaRPr lang="pt-BR" sz="1600" dirty="0">
              <a:solidFill>
                <a:srgbClr val="FFFF00"/>
              </a:solidFill>
            </a:endParaRPr>
          </a:p>
          <a:p>
            <a:endParaRPr lang="en-US" sz="1600" dirty="0">
              <a:solidFill>
                <a:srgbClr val="FFFF00"/>
              </a:solidFill>
            </a:endParaRPr>
          </a:p>
          <a:p>
            <a:r>
              <a:rPr lang="en-US" sz="1600" dirty="0">
                <a:solidFill>
                  <a:srgbClr val="FFFF00"/>
                </a:solidFill>
              </a:rPr>
              <a:t>modifier ::=  </a:t>
            </a:r>
            <a:r>
              <a:rPr lang="en-US" sz="1600" dirty="0" smtClean="0">
                <a:solidFill>
                  <a:srgbClr val="FFFF00"/>
                </a:solidFill>
              </a:rPr>
              <a:t>“</a:t>
            </a:r>
            <a:r>
              <a:rPr lang="en-US" sz="1600" b="1" dirty="0" smtClean="0">
                <a:solidFill>
                  <a:srgbClr val="FFFF00"/>
                </a:solidFill>
              </a:rPr>
              <a:t>#”</a:t>
            </a:r>
            <a:r>
              <a:rPr lang="en-US" sz="1600" dirty="0" smtClean="0">
                <a:solidFill>
                  <a:srgbClr val="FFFF00"/>
                </a:solidFill>
              </a:rPr>
              <a:t> </a:t>
            </a:r>
            <a:r>
              <a:rPr lang="en-US" sz="1600" dirty="0">
                <a:solidFill>
                  <a:srgbClr val="FFFF00"/>
                </a:solidFill>
              </a:rPr>
              <a:t>| </a:t>
            </a:r>
            <a:r>
              <a:rPr lang="en-US" sz="1600" dirty="0" smtClean="0">
                <a:solidFill>
                  <a:srgbClr val="FFFF00"/>
                </a:solidFill>
              </a:rPr>
              <a:t>“</a:t>
            </a:r>
            <a:r>
              <a:rPr lang="en-US" sz="1600" b="1" dirty="0" smtClean="0">
                <a:solidFill>
                  <a:srgbClr val="FFFF00"/>
                </a:solidFill>
              </a:rPr>
              <a:t>b”</a:t>
            </a:r>
            <a:r>
              <a:rPr lang="en-US" sz="1600" dirty="0" smtClean="0">
                <a:solidFill>
                  <a:srgbClr val="FFFF00"/>
                </a:solidFill>
              </a:rPr>
              <a:t> </a:t>
            </a:r>
            <a:r>
              <a:rPr lang="en-US" sz="1600" dirty="0">
                <a:solidFill>
                  <a:srgbClr val="FFFF00"/>
                </a:solidFill>
              </a:rPr>
              <a:t>| </a:t>
            </a:r>
            <a:r>
              <a:rPr lang="en-US" sz="1600" dirty="0" smtClean="0">
                <a:solidFill>
                  <a:srgbClr val="FFFF00"/>
                </a:solidFill>
              </a:rPr>
              <a:t>“</a:t>
            </a:r>
            <a:r>
              <a:rPr lang="en-US" sz="1600" b="1" dirty="0" smtClean="0">
                <a:solidFill>
                  <a:srgbClr val="FFFF00"/>
                </a:solidFill>
              </a:rPr>
              <a:t>n”</a:t>
            </a:r>
            <a:r>
              <a:rPr lang="en-US" sz="1600" dirty="0" smtClean="0">
                <a:solidFill>
                  <a:srgbClr val="FFFF00"/>
                </a:solidFill>
              </a:rPr>
              <a:t> </a:t>
            </a:r>
            <a:endParaRPr lang="en-US" sz="1600" dirty="0">
              <a:solidFill>
                <a:srgbClr val="FFFF00"/>
              </a:solidFill>
            </a:endParaRPr>
          </a:p>
          <a:p>
            <a:endParaRPr lang="en-US" sz="1600" dirty="0">
              <a:solidFill>
                <a:srgbClr val="FFFF00"/>
              </a:solidFill>
            </a:endParaRPr>
          </a:p>
          <a:p>
            <a:r>
              <a:rPr lang="en-US" sz="1600" dirty="0">
                <a:solidFill>
                  <a:srgbClr val="FFFF00"/>
                </a:solidFill>
              </a:rPr>
              <a:t>duration ::=  </a:t>
            </a:r>
            <a:r>
              <a:rPr lang="en-US" sz="1600" b="1" dirty="0">
                <a:solidFill>
                  <a:srgbClr val="FFFF00"/>
                </a:solidFill>
              </a:rPr>
              <a:t>integer</a:t>
            </a:r>
          </a:p>
          <a:p>
            <a:endParaRPr lang="en-US" sz="1600" dirty="0">
              <a:solidFill>
                <a:srgbClr val="FFFF00"/>
              </a:solidFill>
            </a:endParaRPr>
          </a:p>
          <a:p>
            <a:r>
              <a:rPr lang="en-US" sz="1600" dirty="0">
                <a:solidFill>
                  <a:srgbClr val="FFFF00"/>
                </a:solidFill>
              </a:rPr>
              <a:t>octave ::= integer</a:t>
            </a:r>
          </a:p>
          <a:p>
            <a:endParaRPr lang="en-US" sz="1600" dirty="0">
              <a:solidFill>
                <a:srgbClr val="FFFF00"/>
              </a:solidFill>
            </a:endParaRPr>
          </a:p>
          <a:p>
            <a:r>
              <a:rPr lang="en-US" sz="1600" dirty="0">
                <a:solidFill>
                  <a:srgbClr val="FFFF00"/>
                </a:solidFill>
              </a:rPr>
              <a:t>slur  ::=  “</a:t>
            </a:r>
            <a:r>
              <a:rPr lang="en-US" sz="1600" b="1" dirty="0">
                <a:solidFill>
                  <a:srgbClr val="FFFF00"/>
                </a:solidFill>
              </a:rPr>
              <a:t>/*</a:t>
            </a:r>
            <a:r>
              <a:rPr lang="en-US" sz="1600" dirty="0">
                <a:solidFill>
                  <a:srgbClr val="FFFF00"/>
                </a:solidFill>
              </a:rPr>
              <a:t>” note   </a:t>
            </a:r>
            <a:r>
              <a:rPr lang="en-US" sz="1600" dirty="0" err="1">
                <a:solidFill>
                  <a:srgbClr val="FFFF00"/>
                </a:solidFill>
              </a:rPr>
              <a:t>note</a:t>
            </a:r>
            <a:r>
              <a:rPr lang="en-US" sz="1600" dirty="0">
                <a:solidFill>
                  <a:srgbClr val="FFFF00"/>
                </a:solidFill>
              </a:rPr>
              <a:t>  {  note } “</a:t>
            </a:r>
            <a:r>
              <a:rPr lang="en-US" sz="1600" b="1" dirty="0">
                <a:solidFill>
                  <a:srgbClr val="FFFF00"/>
                </a:solidFill>
              </a:rPr>
              <a:t>*/</a:t>
            </a:r>
            <a:r>
              <a:rPr lang="en-US" sz="1600" dirty="0">
                <a:solidFill>
                  <a:srgbClr val="FFFF00"/>
                </a:solidFill>
              </a:rPr>
              <a:t>” </a:t>
            </a:r>
          </a:p>
          <a:p>
            <a:endParaRPr lang="en-US" sz="1600" dirty="0">
              <a:solidFill>
                <a:srgbClr val="FFFF00"/>
              </a:solidFill>
            </a:endParaRPr>
          </a:p>
          <a:p>
            <a:r>
              <a:rPr lang="en-US" sz="1600" dirty="0">
                <a:solidFill>
                  <a:srgbClr val="FFFF00"/>
                </a:solidFill>
              </a:rPr>
              <a:t>tie  ::=  “</a:t>
            </a:r>
            <a:r>
              <a:rPr lang="en-US" sz="1600" b="1" dirty="0">
                <a:solidFill>
                  <a:srgbClr val="FFFF00"/>
                </a:solidFill>
              </a:rPr>
              <a:t>$</a:t>
            </a:r>
            <a:r>
              <a:rPr lang="en-US" sz="1600" dirty="0">
                <a:solidFill>
                  <a:srgbClr val="FFFF00"/>
                </a:solidFill>
              </a:rPr>
              <a:t>” note  duration </a:t>
            </a:r>
            <a:r>
              <a:rPr lang="en-US" sz="1600" dirty="0" err="1">
                <a:solidFill>
                  <a:srgbClr val="FFFF00"/>
                </a:solidFill>
              </a:rPr>
              <a:t>duration</a:t>
            </a:r>
            <a:endParaRPr lang="en-US" sz="1600" dirty="0">
              <a:solidFill>
                <a:srgbClr val="FFFF00"/>
              </a:solidFill>
            </a:endParaRPr>
          </a:p>
          <a:p>
            <a:endParaRPr lang="en-US" sz="1600" dirty="0">
              <a:solidFill>
                <a:srgbClr val="FFFF00"/>
              </a:solidFill>
            </a:endParaRPr>
          </a:p>
          <a:p>
            <a:r>
              <a:rPr lang="en-US" sz="1600" dirty="0">
                <a:solidFill>
                  <a:srgbClr val="FFFF00"/>
                </a:solidFill>
              </a:rPr>
              <a:t>rest  ::=  “</a:t>
            </a:r>
            <a:r>
              <a:rPr lang="en-US" sz="1600" b="1" dirty="0">
                <a:solidFill>
                  <a:srgbClr val="FFFF00"/>
                </a:solidFill>
              </a:rPr>
              <a:t>+</a:t>
            </a:r>
            <a:r>
              <a:rPr lang="en-US" sz="1600" dirty="0">
                <a:solidFill>
                  <a:srgbClr val="FFFF00"/>
                </a:solidFill>
              </a:rPr>
              <a:t>” duration </a:t>
            </a:r>
            <a:endParaRPr lang="en-US" sz="1600" dirty="0">
              <a:solidFill>
                <a:srgbClr val="FFFF00"/>
              </a:solidFill>
            </a:endParaRPr>
          </a:p>
        </p:txBody>
      </p:sp>
      <p:sp>
        <p:nvSpPr>
          <p:cNvPr id="5" name="TextBox 4"/>
          <p:cNvSpPr txBox="1"/>
          <p:nvPr/>
        </p:nvSpPr>
        <p:spPr>
          <a:xfrm>
            <a:off x="3175000" y="254000"/>
            <a:ext cx="5664200" cy="769441"/>
          </a:xfrm>
          <a:prstGeom prst="rect">
            <a:avLst/>
          </a:prstGeom>
          <a:noFill/>
        </p:spPr>
        <p:txBody>
          <a:bodyPr wrap="square" rtlCol="0">
            <a:spAutoFit/>
          </a:bodyPr>
          <a:lstStyle/>
          <a:p>
            <a:pPr algn="ctr"/>
            <a:r>
              <a:rPr lang="en-US" sz="4400" dirty="0" smtClean="0">
                <a:solidFill>
                  <a:srgbClr val="FF0000"/>
                </a:solidFill>
              </a:rPr>
              <a:t>The Grammar Cont.</a:t>
            </a:r>
            <a:endParaRPr lang="en-US" sz="4400" dirty="0">
              <a:solidFill>
                <a:srgbClr val="FF0000"/>
              </a:solidFill>
            </a:endParaRPr>
          </a:p>
        </p:txBody>
      </p:sp>
    </p:spTree>
    <p:extLst>
      <p:ext uri="{BB962C8B-B14F-4D97-AF65-F5344CB8AC3E}">
        <p14:creationId xmlns:p14="http://schemas.microsoft.com/office/powerpoint/2010/main" val="222631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500" y="558800"/>
            <a:ext cx="7454900" cy="923330"/>
          </a:xfrm>
          <a:prstGeom prst="rect">
            <a:avLst/>
          </a:prstGeom>
          <a:noFill/>
        </p:spPr>
        <p:txBody>
          <a:bodyPr wrap="square" rtlCol="0">
            <a:spAutoFit/>
          </a:bodyPr>
          <a:lstStyle/>
          <a:p>
            <a:pPr algn="ctr"/>
            <a:r>
              <a:rPr lang="en-US" sz="5400" dirty="0" smtClean="0">
                <a:solidFill>
                  <a:srgbClr val="FF0000"/>
                </a:solidFill>
              </a:rPr>
              <a:t>Evaluation</a:t>
            </a:r>
            <a:endParaRPr lang="en-US" sz="5400" dirty="0">
              <a:solidFill>
                <a:srgbClr val="FF0000"/>
              </a:solidFill>
            </a:endParaRPr>
          </a:p>
        </p:txBody>
      </p:sp>
      <p:sp>
        <p:nvSpPr>
          <p:cNvPr id="4" name="TextBox 3"/>
          <p:cNvSpPr txBox="1"/>
          <p:nvPr/>
        </p:nvSpPr>
        <p:spPr>
          <a:xfrm>
            <a:off x="660400" y="2197100"/>
            <a:ext cx="10477500" cy="3416320"/>
          </a:xfrm>
          <a:prstGeom prst="rect">
            <a:avLst/>
          </a:prstGeom>
          <a:noFill/>
        </p:spPr>
        <p:txBody>
          <a:bodyPr wrap="square" rtlCol="0">
            <a:spAutoFit/>
          </a:bodyPr>
          <a:lstStyle/>
          <a:p>
            <a:r>
              <a:rPr lang="en-US" sz="2400" dirty="0" smtClean="0">
                <a:solidFill>
                  <a:srgbClr val="FFFF00"/>
                </a:solidFill>
              </a:rPr>
              <a:t>Produced a robust but simple music language</a:t>
            </a:r>
          </a:p>
          <a:p>
            <a:endParaRPr lang="en-US" sz="2400" dirty="0">
              <a:solidFill>
                <a:srgbClr val="FFFF00"/>
              </a:solidFill>
            </a:endParaRPr>
          </a:p>
          <a:p>
            <a:r>
              <a:rPr lang="en-US" sz="2400" dirty="0" smtClean="0">
                <a:solidFill>
                  <a:srgbClr val="FFFF00"/>
                </a:solidFill>
              </a:rPr>
              <a:t>Learned a lot of music theory in a short time</a:t>
            </a:r>
          </a:p>
          <a:p>
            <a:endParaRPr lang="en-US" sz="2400" dirty="0">
              <a:solidFill>
                <a:srgbClr val="FFFF00"/>
              </a:solidFill>
            </a:endParaRPr>
          </a:p>
          <a:p>
            <a:r>
              <a:rPr lang="en-US" sz="2400" dirty="0" smtClean="0">
                <a:solidFill>
                  <a:srgbClr val="FFFF00"/>
                </a:solidFill>
              </a:rPr>
              <a:t>Learned how mathematical music can be ; based on a power of 2</a:t>
            </a:r>
          </a:p>
          <a:p>
            <a:endParaRPr lang="en-US" sz="2400" dirty="0">
              <a:solidFill>
                <a:srgbClr val="FFFF00"/>
              </a:solidFill>
            </a:endParaRPr>
          </a:p>
          <a:p>
            <a:r>
              <a:rPr lang="en-US" sz="2400" dirty="0" smtClean="0">
                <a:solidFill>
                  <a:srgbClr val="FFFF00"/>
                </a:solidFill>
              </a:rPr>
              <a:t>Went well but had lot of changes with possibly more to come</a:t>
            </a:r>
          </a:p>
          <a:p>
            <a:endParaRPr lang="en-US" sz="2400" dirty="0">
              <a:solidFill>
                <a:srgbClr val="FFFF00"/>
              </a:solidFill>
            </a:endParaRPr>
          </a:p>
          <a:p>
            <a:r>
              <a:rPr lang="en-US" sz="2400" dirty="0" smtClean="0">
                <a:solidFill>
                  <a:srgbClr val="FFFF00"/>
                </a:solidFill>
              </a:rPr>
              <a:t>Now time to parse…</a:t>
            </a:r>
            <a:endParaRPr lang="en-US" sz="2400" dirty="0">
              <a:solidFill>
                <a:srgbClr val="FFFF00"/>
              </a:solidFill>
            </a:endParaRPr>
          </a:p>
        </p:txBody>
      </p:sp>
    </p:spTree>
    <p:extLst>
      <p:ext uri="{BB962C8B-B14F-4D97-AF65-F5344CB8AC3E}">
        <p14:creationId xmlns:p14="http://schemas.microsoft.com/office/powerpoint/2010/main" val="214436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2100" y="889000"/>
            <a:ext cx="8597900" cy="4247317"/>
          </a:xfrm>
          <a:prstGeom prst="rect">
            <a:avLst/>
          </a:prstGeom>
          <a:noFill/>
        </p:spPr>
        <p:txBody>
          <a:bodyPr wrap="square" rtlCol="0">
            <a:spAutoFit/>
          </a:bodyPr>
          <a:lstStyle/>
          <a:p>
            <a:pPr algn="ctr"/>
            <a:r>
              <a:rPr lang="en-US" sz="5400" dirty="0" smtClean="0">
                <a:solidFill>
                  <a:srgbClr val="FF0000"/>
                </a:solidFill>
              </a:rPr>
              <a:t>Milestone II</a:t>
            </a:r>
          </a:p>
          <a:p>
            <a:pPr algn="ctr"/>
            <a:endParaRPr lang="en-US" sz="5400" dirty="0" smtClean="0">
              <a:solidFill>
                <a:srgbClr val="FF0000"/>
              </a:solidFill>
            </a:endParaRPr>
          </a:p>
          <a:p>
            <a:endParaRPr lang="en-US" dirty="0"/>
          </a:p>
          <a:p>
            <a:pPr algn="ctr"/>
            <a:r>
              <a:rPr lang="en-US" sz="4800" dirty="0" smtClean="0"/>
              <a:t>Design documentation for all software of the project (diagrams and text)</a:t>
            </a:r>
            <a:endParaRPr lang="en-US" sz="4800" dirty="0"/>
          </a:p>
        </p:txBody>
      </p:sp>
    </p:spTree>
    <p:extLst>
      <p:ext uri="{BB962C8B-B14F-4D97-AF65-F5344CB8AC3E}">
        <p14:creationId xmlns:p14="http://schemas.microsoft.com/office/powerpoint/2010/main" val="294651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4109" y="2628901"/>
            <a:ext cx="8177646" cy="1323439"/>
          </a:xfrm>
          <a:prstGeom prst="rect">
            <a:avLst/>
          </a:prstGeom>
          <a:noFill/>
        </p:spPr>
        <p:txBody>
          <a:bodyPr wrap="square" rtlCol="0">
            <a:spAutoFit/>
          </a:bodyPr>
          <a:lstStyle/>
          <a:p>
            <a:pPr algn="ctr"/>
            <a:r>
              <a:rPr lang="en-US" sz="8000" dirty="0" smtClean="0">
                <a:solidFill>
                  <a:srgbClr val="FFFF00"/>
                </a:solidFill>
              </a:rPr>
              <a:t>QUESTIONS?</a:t>
            </a:r>
            <a:endParaRPr lang="en-US" sz="8000" dirty="0">
              <a:solidFill>
                <a:srgbClr val="FFFF00"/>
              </a:solidFill>
            </a:endParaRPr>
          </a:p>
        </p:txBody>
      </p:sp>
    </p:spTree>
    <p:extLst>
      <p:ext uri="{BB962C8B-B14F-4D97-AF65-F5344CB8AC3E}">
        <p14:creationId xmlns:p14="http://schemas.microsoft.com/office/powerpoint/2010/main" val="180869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2773" y="1049483"/>
            <a:ext cx="9144000" cy="4708981"/>
          </a:xfrm>
          <a:prstGeom prst="rect">
            <a:avLst/>
          </a:prstGeom>
          <a:noFill/>
        </p:spPr>
        <p:txBody>
          <a:bodyPr wrap="square" rtlCol="0">
            <a:spAutoFit/>
          </a:bodyPr>
          <a:lstStyle/>
          <a:p>
            <a:pPr algn="ctr"/>
            <a:r>
              <a:rPr lang="en-US" sz="5400" dirty="0" smtClean="0">
                <a:solidFill>
                  <a:srgbClr val="FFFF00"/>
                </a:solidFill>
              </a:rPr>
              <a:t>The Problem</a:t>
            </a:r>
            <a:endParaRPr lang="en-US" sz="5400" dirty="0" smtClean="0">
              <a:solidFill>
                <a:srgbClr val="FFFF00"/>
              </a:solidFill>
            </a:endParaRPr>
          </a:p>
          <a:p>
            <a:pPr algn="ctr"/>
            <a:endParaRPr lang="en-US" sz="4000" dirty="0" smtClean="0"/>
          </a:p>
          <a:p>
            <a:pPr algn="ctr"/>
            <a:endParaRPr lang="en-US" sz="4000" dirty="0"/>
          </a:p>
          <a:p>
            <a:pPr algn="ctr"/>
            <a:r>
              <a:rPr lang="en-US" sz="4000" dirty="0" smtClean="0"/>
              <a:t>Is JavaScript a </a:t>
            </a:r>
            <a:r>
              <a:rPr lang="en-US" sz="4000" dirty="0" smtClean="0">
                <a:solidFill>
                  <a:srgbClr val="FF0000"/>
                </a:solidFill>
              </a:rPr>
              <a:t>high-level</a:t>
            </a:r>
            <a:r>
              <a:rPr lang="en-US" sz="4000" dirty="0" smtClean="0"/>
              <a:t> language or the </a:t>
            </a:r>
            <a:r>
              <a:rPr lang="en-US" sz="4000" dirty="0" smtClean="0">
                <a:solidFill>
                  <a:srgbClr val="FF0000"/>
                </a:solidFill>
              </a:rPr>
              <a:t>assembly language</a:t>
            </a:r>
            <a:r>
              <a:rPr lang="en-US" sz="4000" dirty="0" smtClean="0"/>
              <a:t> of the web</a:t>
            </a:r>
            <a:r>
              <a:rPr lang="en-US" sz="4000" dirty="0" smtClean="0">
                <a:solidFill>
                  <a:srgbClr val="FF0000"/>
                </a:solidFill>
              </a:rPr>
              <a:t>?</a:t>
            </a:r>
          </a:p>
          <a:p>
            <a:endParaRPr lang="en-US" dirty="0"/>
          </a:p>
          <a:p>
            <a:endParaRPr lang="en-US" sz="2800" dirty="0"/>
          </a:p>
        </p:txBody>
      </p:sp>
    </p:spTree>
    <p:extLst>
      <p:ext uri="{BB962C8B-B14F-4D97-AF65-F5344CB8AC3E}">
        <p14:creationId xmlns:p14="http://schemas.microsoft.com/office/powerpoint/2010/main" val="3341784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9745" y="706582"/>
            <a:ext cx="7959437" cy="5539978"/>
          </a:xfrm>
          <a:prstGeom prst="rect">
            <a:avLst/>
          </a:prstGeom>
          <a:noFill/>
        </p:spPr>
        <p:txBody>
          <a:bodyPr wrap="square" rtlCol="0">
            <a:spAutoFit/>
          </a:bodyPr>
          <a:lstStyle/>
          <a:p>
            <a:pPr algn="ctr"/>
            <a:r>
              <a:rPr lang="en-US" sz="4000" dirty="0" smtClean="0">
                <a:solidFill>
                  <a:srgbClr val="FFFF00"/>
                </a:solidFill>
              </a:rPr>
              <a:t>Solution or Objective:</a:t>
            </a:r>
          </a:p>
          <a:p>
            <a:pPr algn="ctr"/>
            <a:endParaRPr lang="en-US" sz="4000" dirty="0" smtClean="0">
              <a:solidFill>
                <a:srgbClr val="FFFF00"/>
              </a:solidFill>
            </a:endParaRPr>
          </a:p>
          <a:p>
            <a:endParaRPr lang="en-US" dirty="0"/>
          </a:p>
          <a:p>
            <a:pPr algn="ctr"/>
            <a:r>
              <a:rPr lang="en-US" sz="4800" dirty="0" smtClean="0"/>
              <a:t>Create a language to be parsed and target it to JavaScript for execution in a browser.</a:t>
            </a:r>
          </a:p>
          <a:p>
            <a:pPr algn="ctr"/>
            <a:endParaRPr lang="en-US" sz="3200" dirty="0"/>
          </a:p>
          <a:p>
            <a:pPr algn="ctr"/>
            <a:r>
              <a:rPr lang="en-US" sz="3200" dirty="0" smtClean="0">
                <a:solidFill>
                  <a:srgbClr val="FF0000"/>
                </a:solidFill>
              </a:rPr>
              <a:t>An audio programming language!</a:t>
            </a:r>
            <a:endParaRPr lang="en-US" sz="3200" dirty="0">
              <a:solidFill>
                <a:srgbClr val="FF0000"/>
              </a:solidFill>
            </a:endParaRPr>
          </a:p>
        </p:txBody>
      </p:sp>
    </p:spTree>
    <p:extLst>
      <p:ext uri="{BB962C8B-B14F-4D97-AF65-F5344CB8AC3E}">
        <p14:creationId xmlns:p14="http://schemas.microsoft.com/office/powerpoint/2010/main" val="1570120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6126" y="1392381"/>
            <a:ext cx="9611591" cy="4739759"/>
          </a:xfrm>
          <a:prstGeom prst="rect">
            <a:avLst/>
          </a:prstGeom>
          <a:noFill/>
        </p:spPr>
        <p:txBody>
          <a:bodyPr wrap="square" rtlCol="0">
            <a:spAutoFit/>
          </a:bodyPr>
          <a:lstStyle/>
          <a:p>
            <a:pPr algn="ctr"/>
            <a:r>
              <a:rPr lang="en-US" sz="5400" dirty="0" smtClean="0">
                <a:solidFill>
                  <a:srgbClr val="FFFF00"/>
                </a:solidFill>
              </a:rPr>
              <a:t>Milestone I</a:t>
            </a:r>
            <a:endParaRPr lang="en-US" sz="5400" dirty="0" smtClean="0">
              <a:solidFill>
                <a:srgbClr val="FFFF00"/>
              </a:solidFill>
            </a:endParaRPr>
          </a:p>
          <a:p>
            <a:pPr algn="ctr"/>
            <a:endParaRPr lang="en-US" dirty="0">
              <a:solidFill>
                <a:srgbClr val="FFFF00"/>
              </a:solidFill>
            </a:endParaRPr>
          </a:p>
          <a:p>
            <a:pPr algn="ctr"/>
            <a:r>
              <a:rPr lang="en-US" sz="5400" dirty="0"/>
              <a:t>Report on structure of input language, including a formal grammar</a:t>
            </a:r>
          </a:p>
          <a:p>
            <a:pPr algn="ctr"/>
            <a:endParaRPr lang="en-US" dirty="0" smtClean="0">
              <a:solidFill>
                <a:srgbClr val="FFFF00"/>
              </a:solidFill>
            </a:endParaRPr>
          </a:p>
          <a:p>
            <a:endParaRPr lang="en-US" dirty="0"/>
          </a:p>
          <a:p>
            <a:pPr marL="342900" indent="-342900">
              <a:buAutoNum type="arabicPeriod"/>
            </a:pPr>
            <a:endParaRPr lang="en-US" sz="3200" dirty="0"/>
          </a:p>
        </p:txBody>
      </p:sp>
    </p:spTree>
    <p:extLst>
      <p:ext uri="{BB962C8B-B14F-4D97-AF65-F5344CB8AC3E}">
        <p14:creationId xmlns:p14="http://schemas.microsoft.com/office/powerpoint/2010/main" val="2891037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3273" y="828964"/>
            <a:ext cx="9144000" cy="3508653"/>
          </a:xfrm>
          <a:prstGeom prst="rect">
            <a:avLst/>
          </a:prstGeom>
          <a:noFill/>
        </p:spPr>
        <p:txBody>
          <a:bodyPr wrap="square" rtlCol="0">
            <a:spAutoFit/>
          </a:bodyPr>
          <a:lstStyle/>
          <a:p>
            <a:pPr algn="ctr"/>
            <a:r>
              <a:rPr lang="en-US" sz="6000" dirty="0" smtClean="0">
                <a:solidFill>
                  <a:srgbClr val="FFFF00"/>
                </a:solidFill>
              </a:rPr>
              <a:t>My Progress</a:t>
            </a:r>
            <a:endParaRPr lang="en-US" sz="6000" dirty="0" smtClean="0">
              <a:solidFill>
                <a:srgbClr val="FFFF00"/>
              </a:solidFill>
            </a:endParaRPr>
          </a:p>
          <a:p>
            <a:endParaRPr lang="en-US" sz="3600" dirty="0" smtClean="0"/>
          </a:p>
          <a:p>
            <a:endParaRPr lang="en-US" dirty="0"/>
          </a:p>
          <a:p>
            <a:r>
              <a:rPr lang="en-US" sz="3600" dirty="0" smtClean="0"/>
              <a:t>Created a report of language structure of the input language for the </a:t>
            </a:r>
            <a:r>
              <a:rPr lang="en-US" sz="3600" dirty="0" err="1" smtClean="0"/>
              <a:t>Javascript</a:t>
            </a:r>
            <a:r>
              <a:rPr lang="en-US" sz="3600" dirty="0" smtClean="0"/>
              <a:t> Assembler in BNF notation.</a:t>
            </a:r>
            <a:endParaRPr lang="en-US" sz="3600" dirty="0"/>
          </a:p>
        </p:txBody>
      </p:sp>
    </p:spTree>
    <p:extLst>
      <p:ext uri="{BB962C8B-B14F-4D97-AF65-F5344CB8AC3E}">
        <p14:creationId xmlns:p14="http://schemas.microsoft.com/office/powerpoint/2010/main" val="415508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7936" y="858982"/>
            <a:ext cx="10303164" cy="5724644"/>
          </a:xfrm>
          <a:prstGeom prst="rect">
            <a:avLst/>
          </a:prstGeom>
          <a:noFill/>
        </p:spPr>
        <p:txBody>
          <a:bodyPr wrap="square" rtlCol="0">
            <a:spAutoFit/>
          </a:bodyPr>
          <a:lstStyle/>
          <a:p>
            <a:r>
              <a:rPr lang="en-US" dirty="0" smtClean="0"/>
              <a:t>This </a:t>
            </a:r>
            <a:r>
              <a:rPr lang="en-US" dirty="0"/>
              <a:t>report explains the language of  the input that JavaScript will compile and the grammar used will be in red text throughout. Each executed program will consist of a musical tune which will have just the melody and not the harmony but certainly on a future to-do list. Each melody will consist of 4 major components:</a:t>
            </a:r>
          </a:p>
          <a:p>
            <a:endParaRPr lang="en-US" dirty="0"/>
          </a:p>
          <a:p>
            <a:r>
              <a:rPr lang="en-US" dirty="0"/>
              <a:t>	1) time signature</a:t>
            </a:r>
          </a:p>
          <a:p>
            <a:r>
              <a:rPr lang="en-US" dirty="0"/>
              <a:t>	2) key signature                                </a:t>
            </a:r>
          </a:p>
          <a:p>
            <a:r>
              <a:rPr lang="en-US" dirty="0"/>
              <a:t>	3) tempo</a:t>
            </a:r>
          </a:p>
          <a:p>
            <a:r>
              <a:rPr lang="en-US" dirty="0"/>
              <a:t>	4) note sequence</a:t>
            </a:r>
          </a:p>
          <a:p>
            <a:endParaRPr lang="en-US" dirty="0"/>
          </a:p>
          <a:p>
            <a:endParaRPr lang="en-US" dirty="0"/>
          </a:p>
          <a:p>
            <a:r>
              <a:rPr lang="en-US" dirty="0"/>
              <a:t> </a:t>
            </a:r>
            <a:r>
              <a:rPr lang="en-US" dirty="0" smtClean="0"/>
              <a:t>  </a:t>
            </a:r>
            <a:r>
              <a:rPr lang="en-US" sz="2400" dirty="0" smtClean="0">
                <a:solidFill>
                  <a:srgbClr val="FF0000"/>
                </a:solidFill>
              </a:rPr>
              <a:t>melody </a:t>
            </a:r>
            <a:r>
              <a:rPr lang="en-US" sz="2400" dirty="0">
                <a:solidFill>
                  <a:srgbClr val="FF0000"/>
                </a:solidFill>
              </a:rPr>
              <a:t>::= </a:t>
            </a:r>
            <a:r>
              <a:rPr lang="en-US" sz="2400" dirty="0" err="1">
                <a:solidFill>
                  <a:srgbClr val="FF0000"/>
                </a:solidFill>
              </a:rPr>
              <a:t>t_sig</a:t>
            </a:r>
            <a:r>
              <a:rPr lang="en-US" sz="2400" dirty="0">
                <a:solidFill>
                  <a:srgbClr val="FF0000"/>
                </a:solidFill>
              </a:rPr>
              <a:t>  </a:t>
            </a:r>
            <a:r>
              <a:rPr lang="en-US" sz="2400" dirty="0" err="1">
                <a:solidFill>
                  <a:srgbClr val="FF0000"/>
                </a:solidFill>
              </a:rPr>
              <a:t>k_sig</a:t>
            </a:r>
            <a:r>
              <a:rPr lang="en-US" sz="2400" dirty="0">
                <a:solidFill>
                  <a:srgbClr val="FF0000"/>
                </a:solidFill>
              </a:rPr>
              <a:t>  tempo  </a:t>
            </a:r>
            <a:r>
              <a:rPr lang="en-US" sz="2400" dirty="0" err="1">
                <a:solidFill>
                  <a:srgbClr val="FF0000"/>
                </a:solidFill>
              </a:rPr>
              <a:t>seq</a:t>
            </a:r>
            <a:r>
              <a:rPr lang="en-US" sz="2400" dirty="0">
                <a:solidFill>
                  <a:srgbClr val="FF0000"/>
                </a:solidFill>
              </a:rPr>
              <a:t> {  [ </a:t>
            </a:r>
            <a:r>
              <a:rPr lang="en-US" sz="2400" dirty="0" err="1">
                <a:solidFill>
                  <a:srgbClr val="FF0000"/>
                </a:solidFill>
              </a:rPr>
              <a:t>t_sig</a:t>
            </a:r>
            <a:r>
              <a:rPr lang="en-US" sz="2400" dirty="0">
                <a:solidFill>
                  <a:srgbClr val="FF0000"/>
                </a:solidFill>
              </a:rPr>
              <a:t> ] [ </a:t>
            </a:r>
            <a:r>
              <a:rPr lang="en-US" sz="2400" dirty="0" err="1">
                <a:solidFill>
                  <a:srgbClr val="FF0000"/>
                </a:solidFill>
              </a:rPr>
              <a:t>k_sig</a:t>
            </a:r>
            <a:r>
              <a:rPr lang="en-US" sz="2400" dirty="0">
                <a:solidFill>
                  <a:srgbClr val="FF0000"/>
                </a:solidFill>
              </a:rPr>
              <a:t>] [ tempo]  </a:t>
            </a:r>
            <a:r>
              <a:rPr lang="en-US" sz="2400" dirty="0" err="1">
                <a:solidFill>
                  <a:srgbClr val="FF0000"/>
                </a:solidFill>
              </a:rPr>
              <a:t>seq</a:t>
            </a:r>
            <a:r>
              <a:rPr lang="en-US" sz="2400" dirty="0">
                <a:solidFill>
                  <a:srgbClr val="FF0000"/>
                </a:solidFill>
              </a:rPr>
              <a:t> }</a:t>
            </a:r>
          </a:p>
          <a:p>
            <a:endParaRPr lang="en-US" dirty="0"/>
          </a:p>
          <a:p>
            <a:endParaRPr lang="en-US" dirty="0"/>
          </a:p>
          <a:p>
            <a:r>
              <a:rPr lang="en-US" dirty="0"/>
              <a:t>This particular audio programming language must contain at least one of each component. Each component will be delimited by a keyword to mark its beginning and a semi-colon to mark its end to differentiate each component. An explanation, the rules of the grammar,  and an example will be given for each component and some sub-components.</a:t>
            </a:r>
          </a:p>
          <a:p>
            <a:endParaRPr lang="en-US" dirty="0"/>
          </a:p>
        </p:txBody>
      </p:sp>
    </p:spTree>
    <p:extLst>
      <p:ext uri="{BB962C8B-B14F-4D97-AF65-F5344CB8AC3E}">
        <p14:creationId xmlns:p14="http://schemas.microsoft.com/office/powerpoint/2010/main" val="2983374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57301" y="1246909"/>
            <a:ext cx="9673937" cy="4893647"/>
          </a:xfrm>
          <a:prstGeom prst="rect">
            <a:avLst/>
          </a:prstGeom>
          <a:noFill/>
        </p:spPr>
        <p:txBody>
          <a:bodyPr wrap="square" rtlCol="0">
            <a:spAutoFit/>
          </a:bodyPr>
          <a:lstStyle/>
          <a:p>
            <a:r>
              <a:rPr lang="en-US" sz="2400" b="1" u="sng" dirty="0"/>
              <a:t>Time signature</a:t>
            </a:r>
            <a:endParaRPr lang="en-US" sz="2400" dirty="0"/>
          </a:p>
          <a:p>
            <a:r>
              <a:rPr lang="en-US" sz="2400" dirty="0"/>
              <a:t>The first component of a melody is the </a:t>
            </a:r>
            <a:r>
              <a:rPr lang="en-US" sz="2400" b="1" dirty="0"/>
              <a:t>time signature, </a:t>
            </a:r>
            <a:r>
              <a:rPr lang="en-US" sz="2400" dirty="0"/>
              <a:t>which specifies how many beats  are to be contained in each bar and which note value is to be given one beat. Simple time signatures consist of two numerals, one stacked above the other, as shown in figure 1. The upper numeral indicates how many such beats there are grouped together in a bar. The lower numeral indicates the note value that represents one beat (the beat unit).  </a:t>
            </a:r>
            <a:r>
              <a:rPr lang="en-US" sz="2400" dirty="0" err="1"/>
              <a:t>Beat_num</a:t>
            </a:r>
            <a:r>
              <a:rPr lang="en-US" sz="2400" dirty="0"/>
              <a:t> will represent the upper number and the </a:t>
            </a:r>
            <a:r>
              <a:rPr lang="en-US" sz="2400" dirty="0" err="1"/>
              <a:t>beat_unit</a:t>
            </a:r>
            <a:r>
              <a:rPr lang="en-US" sz="2400" dirty="0"/>
              <a:t> will represent the lower, with both having a precise range of allowable integers to be checked after parsing. The time sequence will be delimited with a “@” keyword to mark its start and a semi-colon marking its end.</a:t>
            </a:r>
            <a:endParaRPr lang="en-US" sz="2400" dirty="0"/>
          </a:p>
        </p:txBody>
      </p:sp>
    </p:spTree>
    <p:extLst>
      <p:ext uri="{BB962C8B-B14F-4D97-AF65-F5344CB8AC3E}">
        <p14:creationId xmlns:p14="http://schemas.microsoft.com/office/powerpoint/2010/main" val="2907067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99843" y="1839191"/>
            <a:ext cx="2802151" cy="2784769"/>
          </a:xfrm>
          <a:prstGeom prst="rect">
            <a:avLst/>
          </a:prstGeom>
        </p:spPr>
      </p:pic>
      <p:pic>
        <p:nvPicPr>
          <p:cNvPr id="4" name="Picture 3"/>
          <p:cNvPicPr>
            <a:picLocks noChangeAspect="1"/>
          </p:cNvPicPr>
          <p:nvPr/>
        </p:nvPicPr>
        <p:blipFill>
          <a:blip r:embed="rId3"/>
          <a:stretch>
            <a:fillRect/>
          </a:stretch>
        </p:blipFill>
        <p:spPr>
          <a:xfrm>
            <a:off x="5337617" y="1839191"/>
            <a:ext cx="5843001" cy="3844930"/>
          </a:xfrm>
          <a:prstGeom prst="rect">
            <a:avLst/>
          </a:prstGeom>
        </p:spPr>
      </p:pic>
    </p:spTree>
    <p:extLst>
      <p:ext uri="{BB962C8B-B14F-4D97-AF65-F5344CB8AC3E}">
        <p14:creationId xmlns:p14="http://schemas.microsoft.com/office/powerpoint/2010/main" val="3434597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7100" y="3302000"/>
            <a:ext cx="9906000" cy="2677656"/>
          </a:xfrm>
          <a:prstGeom prst="rect">
            <a:avLst/>
          </a:prstGeom>
          <a:noFill/>
        </p:spPr>
        <p:txBody>
          <a:bodyPr wrap="square" rtlCol="0">
            <a:spAutoFit/>
          </a:bodyPr>
          <a:lstStyle/>
          <a:p>
            <a:r>
              <a:rPr lang="en-US" sz="2400" dirty="0"/>
              <a:t>@6 8; !G n major; %Adagio 64; </a:t>
            </a:r>
          </a:p>
          <a:p>
            <a:r>
              <a:rPr lang="pt-BR" sz="2400" dirty="0" smtClean="0"/>
              <a:t>&amp;/*^</a:t>
            </a:r>
            <a:r>
              <a:rPr lang="pt-BR" sz="2400" dirty="0"/>
              <a:t>E n 16 5 ^D # 16 5 ^E n 16 5 ^F # 16 5 ^G n 16 5</a:t>
            </a:r>
          </a:p>
          <a:p>
            <a:r>
              <a:rPr lang="pt-BR" sz="2400" dirty="0"/>
              <a:t>     ^B n 16 4 ^C n 16 5 ^D n 16 5 ^E n 16 5 ^G # 16 4</a:t>
            </a:r>
          </a:p>
          <a:p>
            <a:r>
              <a:rPr lang="pt-BR" sz="2400" dirty="0"/>
              <a:t>     ^A n 16 4 ^B n 16 4</a:t>
            </a:r>
            <a:r>
              <a:rPr lang="pt-BR" sz="2400" dirty="0" smtClean="0"/>
              <a:t>*/</a:t>
            </a:r>
            <a:endParaRPr lang="pt-BR" sz="2400" dirty="0"/>
          </a:p>
          <a:p>
            <a:r>
              <a:rPr lang="pt-BR" sz="2400" dirty="0"/>
              <a:t>  </a:t>
            </a:r>
            <a:r>
              <a:rPr lang="pt-BR" sz="2400" dirty="0" smtClean="0"/>
              <a:t>/*^</a:t>
            </a:r>
            <a:r>
              <a:rPr lang="pt-BR" sz="2400" dirty="0"/>
              <a:t>C n 16 5 ^E n 16 4 ^F n 16 4 ^G n 16 4 ^A n 16 4</a:t>
            </a:r>
          </a:p>
          <a:p>
            <a:r>
              <a:rPr lang="pt-BR" sz="2400" dirty="0"/>
              <a:t>    ^C n 16 4 ^D n 16 4 ^E n 16 4 ^F n 16 4 ^G n 16 4</a:t>
            </a:r>
          </a:p>
          <a:p>
            <a:r>
              <a:rPr lang="pt-BR" sz="2400" dirty="0"/>
              <a:t>    ^A n 16 4 ^B n 16 4</a:t>
            </a:r>
            <a:r>
              <a:rPr lang="pt-BR" sz="2400" dirty="0" smtClean="0"/>
              <a:t>*/;</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891" y="1384300"/>
            <a:ext cx="9710371" cy="1104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2951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622</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Utilizing JavaScript as an Assembler for an Audio 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2015-02-11T04:40:29Z</dcterms:created>
  <dcterms:modified xsi:type="dcterms:W3CDTF">2015-03-04T06:23:47Z</dcterms:modified>
</cp:coreProperties>
</file>