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 id="2147483730" r:id="rId2"/>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E824C2-2656-4B89-8D80-B7D223EC48C3}"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322098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E824C2-2656-4B89-8D80-B7D223EC48C3}" type="datetimeFigureOut">
              <a:rPr lang="en-IN" smtClean="0"/>
              <a:t>10-07-2021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1841848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E824C2-2656-4B89-8D80-B7D223EC48C3}"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36455842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4E824C2-2656-4B89-8D80-B7D223EC48C3}"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E8AC-DD39-45D3-9E26-B3BB55123524}"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93699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E824C2-2656-4B89-8D80-B7D223EC48C3}"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41276963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E824C2-2656-4B89-8D80-B7D223EC48C3}" type="datetimeFigureOut">
              <a:rPr lang="en-IN" smtClean="0"/>
              <a:t>10-07-2021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2463217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4E824C2-2656-4B89-8D80-B7D223EC48C3}" type="datetimeFigureOut">
              <a:rPr lang="en-IN" smtClean="0"/>
              <a:t>10-07-2021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3970582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E824C2-2656-4B89-8D80-B7D223EC48C3}"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3212629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E824C2-2656-4B89-8D80-B7D223EC48C3}"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40140296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E824C2-2656-4B89-8D80-B7D223EC48C3}"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12922095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E824C2-2656-4B89-8D80-B7D223EC48C3}"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1450277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4E824C2-2656-4B89-8D80-B7D223EC48C3}"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10060493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E824C2-2656-4B89-8D80-B7D223EC48C3}"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41935731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E824C2-2656-4B89-8D80-B7D223EC48C3}" type="datetimeFigureOut">
              <a:rPr lang="en-IN" smtClean="0"/>
              <a:t>10-07-2021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3480625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E824C2-2656-4B89-8D80-B7D223EC48C3}" type="datetimeFigureOut">
              <a:rPr lang="en-IN" smtClean="0"/>
              <a:t>10-07-2021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15298424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E824C2-2656-4B89-8D80-B7D223EC48C3}" type="datetimeFigureOut">
              <a:rPr lang="en-IN" smtClean="0"/>
              <a:t>10-07-2021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12359633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E824C2-2656-4B89-8D80-B7D223EC48C3}" type="datetimeFigureOut">
              <a:rPr lang="en-IN" smtClean="0"/>
              <a:t>10-07-2021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27266939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E824C2-2656-4B89-8D80-B7D223EC48C3}" type="datetimeFigureOut">
              <a:rPr lang="en-IN" smtClean="0"/>
              <a:t>10-07-2021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33168052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E824C2-2656-4B89-8D80-B7D223EC48C3}" type="datetimeFigureOut">
              <a:rPr lang="en-IN" smtClean="0"/>
              <a:t>10-07-2021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8249673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E824C2-2656-4B89-8D80-B7D223EC48C3}"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19307656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E824C2-2656-4B89-8D80-B7D223EC48C3}"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E8AC-DD39-45D3-9E26-B3BB5512352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100532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E824C2-2656-4B89-8D80-B7D223EC48C3}"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743492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E824C2-2656-4B89-8D80-B7D223EC48C3}"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683804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E824C2-2656-4B89-8D80-B7D223EC48C3}"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E8AC-DD39-45D3-9E26-B3BB5512352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362045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E824C2-2656-4B89-8D80-B7D223EC48C3}"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36178373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E824C2-2656-4B89-8D80-B7D223EC48C3}"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109432820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E824C2-2656-4B89-8D80-B7D223EC48C3}"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545076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E824C2-2656-4B89-8D80-B7D223EC48C3}" type="datetimeFigureOut">
              <a:rPr lang="en-IN" smtClean="0"/>
              <a:t>10-07-2021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3104110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E824C2-2656-4B89-8D80-B7D223EC48C3}" type="datetimeFigureOut">
              <a:rPr lang="en-IN" smtClean="0"/>
              <a:t>10-07-2021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228575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4E824C2-2656-4B89-8D80-B7D223EC48C3}" type="datetimeFigureOut">
              <a:rPr lang="en-IN" smtClean="0"/>
              <a:t>10-07-2021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2037067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4E824C2-2656-4B89-8D80-B7D223EC48C3}" type="datetimeFigureOut">
              <a:rPr lang="en-IN" smtClean="0"/>
              <a:t>10-07-2021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331546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4E824C2-2656-4B89-8D80-B7D223EC48C3}" type="datetimeFigureOut">
              <a:rPr lang="en-IN" smtClean="0"/>
              <a:t>10-07-2021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91921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E824C2-2656-4B89-8D80-B7D223EC48C3}" type="datetimeFigureOut">
              <a:rPr lang="en-IN" smtClean="0"/>
              <a:t>10-07-2021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346E8AC-DD39-45D3-9E26-B3BB55123524}" type="slidenum">
              <a:rPr lang="en-IN" smtClean="0"/>
              <a:t>‹#›</a:t>
            </a:fld>
            <a:endParaRPr lang="en-IN"/>
          </a:p>
        </p:txBody>
      </p:sp>
    </p:spTree>
    <p:extLst>
      <p:ext uri="{BB962C8B-B14F-4D97-AF65-F5344CB8AC3E}">
        <p14:creationId xmlns:p14="http://schemas.microsoft.com/office/powerpoint/2010/main" val="2689035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4E824C2-2656-4B89-8D80-B7D223EC48C3}" type="datetimeFigureOut">
              <a:rPr lang="en-IN" smtClean="0"/>
              <a:t>10-07-2021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46E8AC-DD39-45D3-9E26-B3BB55123524}" type="slidenum">
              <a:rPr lang="en-IN" smtClean="0"/>
              <a:t>‹#›</a:t>
            </a:fld>
            <a:endParaRPr lang="en-IN"/>
          </a:p>
        </p:txBody>
      </p:sp>
    </p:spTree>
    <p:extLst>
      <p:ext uri="{BB962C8B-B14F-4D97-AF65-F5344CB8AC3E}">
        <p14:creationId xmlns:p14="http://schemas.microsoft.com/office/powerpoint/2010/main" val="1068789639"/>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4E824C2-2656-4B89-8D80-B7D223EC48C3}" type="datetimeFigureOut">
              <a:rPr lang="en-IN" smtClean="0"/>
              <a:t>10-07-2021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46E8AC-DD39-45D3-9E26-B3BB55123524}" type="slidenum">
              <a:rPr lang="en-IN" smtClean="0"/>
              <a:t>‹#›</a:t>
            </a:fld>
            <a:endParaRPr lang="en-IN"/>
          </a:p>
        </p:txBody>
      </p:sp>
    </p:spTree>
    <p:extLst>
      <p:ext uri="{BB962C8B-B14F-4D97-AF65-F5344CB8AC3E}">
        <p14:creationId xmlns:p14="http://schemas.microsoft.com/office/powerpoint/2010/main" val="174920616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B1882-90C8-4907-B73A-1D0C0105437C}"/>
              </a:ext>
            </a:extLst>
          </p:cNvPr>
          <p:cNvSpPr>
            <a:spLocks noGrp="1"/>
          </p:cNvSpPr>
          <p:nvPr>
            <p:ph type="ctrTitle"/>
          </p:nvPr>
        </p:nvSpPr>
        <p:spPr>
          <a:xfrm>
            <a:off x="648072" y="1077157"/>
            <a:ext cx="9792070" cy="2030027"/>
          </a:xfrm>
        </p:spPr>
        <p:txBody>
          <a:bodyPr/>
          <a:lstStyle/>
          <a:p>
            <a:br>
              <a:rPr lang="en-IN" sz="6000" dirty="0"/>
            </a:br>
            <a:br>
              <a:rPr lang="en-IN" sz="6000" dirty="0"/>
            </a:br>
            <a:r>
              <a:rPr lang="en-IN" sz="5400" dirty="0"/>
              <a:t>Population Graph 2021-2022</a:t>
            </a:r>
            <a:br>
              <a:rPr lang="en-IN" sz="5400" dirty="0"/>
            </a:br>
            <a:r>
              <a:rPr lang="en-IN" sz="5400" dirty="0"/>
              <a:t>Term 1</a:t>
            </a:r>
          </a:p>
        </p:txBody>
      </p:sp>
      <p:sp>
        <p:nvSpPr>
          <p:cNvPr id="3" name="Subtitle 2">
            <a:extLst>
              <a:ext uri="{FF2B5EF4-FFF2-40B4-BE49-F238E27FC236}">
                <a16:creationId xmlns:a16="http://schemas.microsoft.com/office/drawing/2014/main" id="{ABBF7329-39F2-4A1A-A68D-8F1B6B9B6043}"/>
              </a:ext>
            </a:extLst>
          </p:cNvPr>
          <p:cNvSpPr>
            <a:spLocks noGrp="1"/>
          </p:cNvSpPr>
          <p:nvPr>
            <p:ph type="subTitle" idx="1"/>
          </p:nvPr>
        </p:nvSpPr>
        <p:spPr>
          <a:xfrm>
            <a:off x="648072" y="3429000"/>
            <a:ext cx="8825658" cy="861420"/>
          </a:xfrm>
        </p:spPr>
        <p:txBody>
          <a:bodyPr/>
          <a:lstStyle/>
          <a:p>
            <a:r>
              <a:rPr lang="en-IN" dirty="0" err="1"/>
              <a:t>Dhairya</a:t>
            </a:r>
            <a:r>
              <a:rPr lang="en-IN" dirty="0"/>
              <a:t> Shah 8B</a:t>
            </a:r>
          </a:p>
          <a:p>
            <a:endParaRPr lang="en-IN" dirty="0"/>
          </a:p>
        </p:txBody>
      </p:sp>
    </p:spTree>
    <p:extLst>
      <p:ext uri="{BB962C8B-B14F-4D97-AF65-F5344CB8AC3E}">
        <p14:creationId xmlns:p14="http://schemas.microsoft.com/office/powerpoint/2010/main" val="2280366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8A69-4A83-48BC-B038-BA28E8E98E49}"/>
              </a:ext>
            </a:extLst>
          </p:cNvPr>
          <p:cNvSpPr>
            <a:spLocks noGrp="1"/>
          </p:cNvSpPr>
          <p:nvPr>
            <p:ph type="title"/>
          </p:nvPr>
        </p:nvSpPr>
        <p:spPr/>
        <p:txBody>
          <a:bodyPr/>
          <a:lstStyle/>
          <a:p>
            <a:r>
              <a:rPr lang="en-IN" dirty="0"/>
              <a:t>Bibliography and Acknowledgement</a:t>
            </a:r>
          </a:p>
        </p:txBody>
      </p:sp>
      <p:sp>
        <p:nvSpPr>
          <p:cNvPr id="3" name="TextBox 2">
            <a:extLst>
              <a:ext uri="{FF2B5EF4-FFF2-40B4-BE49-F238E27FC236}">
                <a16:creationId xmlns:a16="http://schemas.microsoft.com/office/drawing/2014/main" id="{BA91F771-CE06-43B1-BFB3-A0966888A94C}"/>
              </a:ext>
            </a:extLst>
          </p:cNvPr>
          <p:cNvSpPr txBox="1"/>
          <p:nvPr/>
        </p:nvSpPr>
        <p:spPr>
          <a:xfrm>
            <a:off x="417251" y="1438183"/>
            <a:ext cx="8596668" cy="1477328"/>
          </a:xfrm>
          <a:prstGeom prst="rect">
            <a:avLst/>
          </a:prstGeom>
          <a:noFill/>
        </p:spPr>
        <p:txBody>
          <a:bodyPr wrap="square" rtlCol="0">
            <a:spAutoFit/>
          </a:bodyPr>
          <a:lstStyle/>
          <a:p>
            <a:r>
              <a:rPr lang="en-IN" dirty="0">
                <a:latin typeface="Dubai" panose="020B0503030403030204" pitchFamily="34" charset="-78"/>
                <a:cs typeface="Dubai" panose="020B0503030403030204" pitchFamily="34" charset="-78"/>
              </a:rPr>
              <a:t>Acknowledgements:</a:t>
            </a:r>
          </a:p>
          <a:p>
            <a:r>
              <a:rPr lang="en-IN" dirty="0">
                <a:latin typeface="Dubai" panose="020B0503030403030204" pitchFamily="34" charset="-78"/>
                <a:cs typeface="Dubai" panose="020B0503030403030204" pitchFamily="34" charset="-78"/>
              </a:rPr>
              <a:t>My younger cousin Meet helped me making the presentation</a:t>
            </a:r>
          </a:p>
          <a:p>
            <a:endParaRPr lang="en-IN" dirty="0">
              <a:latin typeface="Dubai" panose="020B0503030403030204" pitchFamily="34" charset="-78"/>
              <a:cs typeface="Dubai" panose="020B0503030403030204" pitchFamily="34" charset="-78"/>
            </a:endParaRPr>
          </a:p>
          <a:p>
            <a:r>
              <a:rPr lang="en-IN" dirty="0">
                <a:latin typeface="Dubai" panose="020B0503030403030204" pitchFamily="34" charset="-78"/>
                <a:cs typeface="Dubai" panose="020B0503030403030204" pitchFamily="34" charset="-78"/>
              </a:rPr>
              <a:t>Bibliography:</a:t>
            </a:r>
          </a:p>
          <a:p>
            <a:r>
              <a:rPr lang="en-IN" dirty="0">
                <a:latin typeface="Dubai" panose="020B0503030403030204" pitchFamily="34" charset="-78"/>
                <a:cs typeface="Dubai" panose="020B0503030403030204" pitchFamily="34" charset="-78"/>
              </a:rPr>
              <a:t>Books and websites</a:t>
            </a:r>
          </a:p>
        </p:txBody>
      </p:sp>
    </p:spTree>
    <p:extLst>
      <p:ext uri="{BB962C8B-B14F-4D97-AF65-F5344CB8AC3E}">
        <p14:creationId xmlns:p14="http://schemas.microsoft.com/office/powerpoint/2010/main" val="884208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C92B-9561-4060-B26F-9A0FC0F647AF}"/>
              </a:ext>
            </a:extLst>
          </p:cNvPr>
          <p:cNvSpPr>
            <a:spLocks noGrp="1"/>
          </p:cNvSpPr>
          <p:nvPr>
            <p:ph type="title"/>
          </p:nvPr>
        </p:nvSpPr>
        <p:spPr>
          <a:xfrm>
            <a:off x="527893" y="365681"/>
            <a:ext cx="8596668" cy="1320800"/>
          </a:xfrm>
        </p:spPr>
        <p:txBody>
          <a:bodyPr>
            <a:normAutofit/>
          </a:bodyPr>
          <a:lstStyle/>
          <a:p>
            <a:r>
              <a:rPr lang="en-IN" sz="4800" dirty="0"/>
              <a:t>Population</a:t>
            </a:r>
          </a:p>
        </p:txBody>
      </p:sp>
      <p:sp>
        <p:nvSpPr>
          <p:cNvPr id="3" name="Content Placeholder 2">
            <a:extLst>
              <a:ext uri="{FF2B5EF4-FFF2-40B4-BE49-F238E27FC236}">
                <a16:creationId xmlns:a16="http://schemas.microsoft.com/office/drawing/2014/main" id="{D001B51E-E587-4AC9-A96A-DE771B21C7A8}"/>
              </a:ext>
            </a:extLst>
          </p:cNvPr>
          <p:cNvSpPr>
            <a:spLocks noGrp="1"/>
          </p:cNvSpPr>
          <p:nvPr>
            <p:ph idx="1"/>
          </p:nvPr>
        </p:nvSpPr>
        <p:spPr>
          <a:xfrm>
            <a:off x="527893" y="3541067"/>
            <a:ext cx="8138192" cy="3316933"/>
          </a:xfrm>
        </p:spPr>
        <p:txBody>
          <a:bodyPr/>
          <a:lstStyle/>
          <a:p>
            <a:r>
              <a:rPr lang="en-IN" dirty="0"/>
              <a:t>An official count of the people who live in a country, including information about their ages, jobs </a:t>
            </a:r>
            <a:r>
              <a:rPr lang="en-IN" dirty="0">
                <a:latin typeface="Arial" panose="020B0604020202020204" pitchFamily="34" charset="0"/>
                <a:cs typeface="Arial" panose="020B0604020202020204" pitchFamily="34" charset="0"/>
              </a:rPr>
              <a:t>&amp; etc.</a:t>
            </a:r>
          </a:p>
        </p:txBody>
      </p:sp>
      <p:sp>
        <p:nvSpPr>
          <p:cNvPr id="4" name="Content Placeholder 2">
            <a:extLst>
              <a:ext uri="{FF2B5EF4-FFF2-40B4-BE49-F238E27FC236}">
                <a16:creationId xmlns:a16="http://schemas.microsoft.com/office/drawing/2014/main" id="{C5238F2D-2B15-4622-ADF7-18E1CAF678DB}"/>
              </a:ext>
            </a:extLst>
          </p:cNvPr>
          <p:cNvSpPr txBox="1">
            <a:spLocks/>
          </p:cNvSpPr>
          <p:nvPr/>
        </p:nvSpPr>
        <p:spPr>
          <a:xfrm>
            <a:off x="527893" y="1280506"/>
            <a:ext cx="8138192" cy="81195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Population of an area depicts the total amount of people living in a region, state or a country.</a:t>
            </a:r>
          </a:p>
        </p:txBody>
      </p:sp>
      <p:sp>
        <p:nvSpPr>
          <p:cNvPr id="7" name="Title 1">
            <a:extLst>
              <a:ext uri="{FF2B5EF4-FFF2-40B4-BE49-F238E27FC236}">
                <a16:creationId xmlns:a16="http://schemas.microsoft.com/office/drawing/2014/main" id="{CBF43E36-BAFC-4841-A316-F0CDB013AC5F}"/>
              </a:ext>
            </a:extLst>
          </p:cNvPr>
          <p:cNvSpPr txBox="1">
            <a:spLocks/>
          </p:cNvSpPr>
          <p:nvPr/>
        </p:nvSpPr>
        <p:spPr>
          <a:xfrm>
            <a:off x="527893" y="2437483"/>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800" dirty="0"/>
              <a:t>Census</a:t>
            </a:r>
          </a:p>
        </p:txBody>
      </p:sp>
    </p:spTree>
    <p:extLst>
      <p:ext uri="{BB962C8B-B14F-4D97-AF65-F5344CB8AC3E}">
        <p14:creationId xmlns:p14="http://schemas.microsoft.com/office/powerpoint/2010/main" val="3858986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C92B-9561-4060-B26F-9A0FC0F647AF}"/>
              </a:ext>
            </a:extLst>
          </p:cNvPr>
          <p:cNvSpPr>
            <a:spLocks noGrp="1"/>
          </p:cNvSpPr>
          <p:nvPr>
            <p:ph type="title"/>
          </p:nvPr>
        </p:nvSpPr>
        <p:spPr/>
        <p:txBody>
          <a:bodyPr/>
          <a:lstStyle/>
          <a:p>
            <a:r>
              <a:rPr lang="en-IN" dirty="0"/>
              <a:t>Madhya Pradesh</a:t>
            </a:r>
          </a:p>
        </p:txBody>
      </p:sp>
      <p:sp>
        <p:nvSpPr>
          <p:cNvPr id="3" name="Content Placeholder 2">
            <a:extLst>
              <a:ext uri="{FF2B5EF4-FFF2-40B4-BE49-F238E27FC236}">
                <a16:creationId xmlns:a16="http://schemas.microsoft.com/office/drawing/2014/main" id="{D001B51E-E587-4AC9-A96A-DE771B21C7A8}"/>
              </a:ext>
            </a:extLst>
          </p:cNvPr>
          <p:cNvSpPr>
            <a:spLocks noGrp="1"/>
          </p:cNvSpPr>
          <p:nvPr>
            <p:ph idx="1"/>
          </p:nvPr>
        </p:nvSpPr>
        <p:spPr>
          <a:xfrm>
            <a:off x="677334" y="1556907"/>
            <a:ext cx="8596668" cy="3880773"/>
          </a:xfrm>
        </p:spPr>
        <p:txBody>
          <a:bodyPr/>
          <a:lstStyle/>
          <a:p>
            <a:pPr algn="l"/>
            <a:r>
              <a:rPr lang="en-US" b="1" i="0" dirty="0">
                <a:solidFill>
                  <a:srgbClr val="4D5156"/>
                </a:solidFill>
                <a:effectLst/>
                <a:latin typeface="+mj-lt"/>
              </a:rPr>
              <a:t>Madhya Pradesh</a:t>
            </a:r>
            <a:r>
              <a:rPr lang="en-US" b="0" i="0" dirty="0">
                <a:solidFill>
                  <a:srgbClr val="4D5156"/>
                </a:solidFill>
                <a:effectLst/>
                <a:latin typeface="+mj-lt"/>
              </a:rPr>
              <a:t>, a large state in central India, retains landmarks from eras throughout Indian history.</a:t>
            </a:r>
            <a:r>
              <a:rPr lang="en-US" b="0" i="0" dirty="0">
                <a:solidFill>
                  <a:srgbClr val="202122"/>
                </a:solidFill>
                <a:effectLst/>
                <a:latin typeface="Arial" panose="020B0604020202020204" pitchFamily="34" charset="0"/>
              </a:rPr>
              <a:t> Madhya Pradesh is the second largest Indian state by area and the fifth largest state by population with over 72 million residents.</a:t>
            </a:r>
          </a:p>
          <a:p>
            <a:pPr marL="0" indent="0" algn="l">
              <a:buNone/>
            </a:pPr>
            <a:r>
              <a:rPr lang="en-US" dirty="0">
                <a:solidFill>
                  <a:srgbClr val="202122"/>
                </a:solidFill>
                <a:latin typeface="Arial" panose="020B0604020202020204" pitchFamily="34" charset="0"/>
              </a:rPr>
              <a:t>     </a:t>
            </a:r>
            <a:r>
              <a:rPr lang="en-IN" b="1" dirty="0">
                <a:solidFill>
                  <a:srgbClr val="202124"/>
                </a:solidFill>
                <a:latin typeface="+mj-lt"/>
              </a:rPr>
              <a:t>Area: </a:t>
            </a:r>
            <a:r>
              <a:rPr lang="en-IN" dirty="0">
                <a:solidFill>
                  <a:srgbClr val="202124"/>
                </a:solidFill>
                <a:latin typeface="+mj-lt"/>
              </a:rPr>
              <a:t>308,245 km</a:t>
            </a:r>
            <a:r>
              <a:rPr lang="en-IN" i="0" dirty="0">
                <a:solidFill>
                  <a:srgbClr val="222222"/>
                </a:solidFill>
                <a:effectLst/>
                <a:latin typeface="+mj-lt"/>
              </a:rPr>
              <a:t>²</a:t>
            </a:r>
          </a:p>
          <a:p>
            <a:pPr marL="0" indent="0" algn="l">
              <a:buNone/>
            </a:pPr>
            <a:r>
              <a:rPr lang="en-IN" b="1" dirty="0">
                <a:solidFill>
                  <a:srgbClr val="222222"/>
                </a:solidFill>
                <a:latin typeface="+mj-lt"/>
              </a:rPr>
              <a:t>     Capital: </a:t>
            </a:r>
            <a:r>
              <a:rPr lang="en-IN" dirty="0">
                <a:solidFill>
                  <a:srgbClr val="222222"/>
                </a:solidFill>
                <a:latin typeface="+mj-lt"/>
              </a:rPr>
              <a:t>Bhopal</a:t>
            </a:r>
            <a:endParaRPr lang="en-IN" dirty="0">
              <a:solidFill>
                <a:srgbClr val="1A0DAB"/>
              </a:solidFill>
              <a:latin typeface="+mj-lt"/>
            </a:endParaRPr>
          </a:p>
        </p:txBody>
      </p:sp>
      <p:pic>
        <p:nvPicPr>
          <p:cNvPr id="9" name="Picture 8">
            <a:extLst>
              <a:ext uri="{FF2B5EF4-FFF2-40B4-BE49-F238E27FC236}">
                <a16:creationId xmlns:a16="http://schemas.microsoft.com/office/drawing/2014/main" id="{AF774E0E-1133-41A9-B068-D38CD13E9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1783" y="2566358"/>
            <a:ext cx="3435661" cy="4006025"/>
          </a:xfrm>
          <a:prstGeom prst="rect">
            <a:avLst/>
          </a:prstGeom>
        </p:spPr>
      </p:pic>
    </p:spTree>
    <p:extLst>
      <p:ext uri="{BB962C8B-B14F-4D97-AF65-F5344CB8AC3E}">
        <p14:creationId xmlns:p14="http://schemas.microsoft.com/office/powerpoint/2010/main" val="1062535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1B51E-E587-4AC9-A96A-DE771B21C7A8}"/>
              </a:ext>
            </a:extLst>
          </p:cNvPr>
          <p:cNvSpPr>
            <a:spLocks noGrp="1"/>
          </p:cNvSpPr>
          <p:nvPr>
            <p:ph idx="1"/>
          </p:nvPr>
        </p:nvSpPr>
        <p:spPr>
          <a:xfrm>
            <a:off x="570802" y="527098"/>
            <a:ext cx="8596668" cy="3880773"/>
          </a:xfrm>
        </p:spPr>
        <p:txBody>
          <a:bodyPr/>
          <a:lstStyle/>
          <a:p>
            <a:r>
              <a:rPr lang="en-US" b="1" dirty="0"/>
              <a:t>Madhya Pradesh</a:t>
            </a:r>
            <a:r>
              <a:rPr lang="en-US" dirty="0"/>
              <a:t> borders the states of Uttar Pradesh to the northeast, Chhattisgarh to the southeast, Maharashtra to the south, Gujarat to the west, and Rajasthan to the northwest.</a:t>
            </a:r>
            <a:endParaRPr lang="en-IN" dirty="0"/>
          </a:p>
        </p:txBody>
      </p:sp>
      <p:pic>
        <p:nvPicPr>
          <p:cNvPr id="11" name="Picture 10">
            <a:extLst>
              <a:ext uri="{FF2B5EF4-FFF2-40B4-BE49-F238E27FC236}">
                <a16:creationId xmlns:a16="http://schemas.microsoft.com/office/drawing/2014/main" id="{F6E58387-A22B-40A5-A794-BA106779A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4664" y="1469696"/>
            <a:ext cx="6792944" cy="4763552"/>
          </a:xfrm>
          <a:prstGeom prst="rect">
            <a:avLst/>
          </a:prstGeom>
        </p:spPr>
      </p:pic>
    </p:spTree>
    <p:extLst>
      <p:ext uri="{BB962C8B-B14F-4D97-AF65-F5344CB8AC3E}">
        <p14:creationId xmlns:p14="http://schemas.microsoft.com/office/powerpoint/2010/main" val="226901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C92B-9561-4060-B26F-9A0FC0F647AF}"/>
              </a:ext>
            </a:extLst>
          </p:cNvPr>
          <p:cNvSpPr>
            <a:spLocks noGrp="1"/>
          </p:cNvSpPr>
          <p:nvPr>
            <p:ph type="title"/>
          </p:nvPr>
        </p:nvSpPr>
        <p:spPr>
          <a:xfrm>
            <a:off x="208359" y="736631"/>
            <a:ext cx="9534618" cy="1006136"/>
          </a:xfrm>
        </p:spPr>
        <p:txBody>
          <a:bodyPr>
            <a:noAutofit/>
          </a:bodyPr>
          <a:lstStyle/>
          <a:p>
            <a:r>
              <a:rPr lang="en-IN" dirty="0"/>
              <a:t>Size of Population in Madhya Pradesh in 2021</a:t>
            </a:r>
          </a:p>
        </p:txBody>
      </p:sp>
      <p:sp>
        <p:nvSpPr>
          <p:cNvPr id="3" name="Content Placeholder 2">
            <a:extLst>
              <a:ext uri="{FF2B5EF4-FFF2-40B4-BE49-F238E27FC236}">
                <a16:creationId xmlns:a16="http://schemas.microsoft.com/office/drawing/2014/main" id="{D001B51E-E587-4AC9-A96A-DE771B21C7A8}"/>
              </a:ext>
            </a:extLst>
          </p:cNvPr>
          <p:cNvSpPr>
            <a:spLocks noGrp="1"/>
          </p:cNvSpPr>
          <p:nvPr>
            <p:ph idx="1"/>
          </p:nvPr>
        </p:nvSpPr>
        <p:spPr>
          <a:xfrm>
            <a:off x="208359" y="1742767"/>
            <a:ext cx="8596668" cy="3880773"/>
          </a:xfrm>
        </p:spPr>
        <p:txBody>
          <a:bodyPr/>
          <a:lstStyle/>
          <a:p>
            <a:r>
              <a:rPr lang="en-US" b="1" i="0" dirty="0">
                <a:solidFill>
                  <a:srgbClr val="202124"/>
                </a:solidFill>
                <a:effectLst/>
                <a:latin typeface="arial" panose="020B0604020202020204" pitchFamily="34" charset="0"/>
              </a:rPr>
              <a:t>Madhya Pradesh population</a:t>
            </a:r>
            <a:r>
              <a:rPr lang="en-US" b="0" i="0" dirty="0">
                <a:solidFill>
                  <a:srgbClr val="202124"/>
                </a:solidFill>
                <a:effectLst/>
                <a:latin typeface="arial" panose="020B0604020202020204" pitchFamily="34" charset="0"/>
              </a:rPr>
              <a:t> in </a:t>
            </a:r>
            <a:r>
              <a:rPr lang="en-US" b="1" i="0" dirty="0">
                <a:solidFill>
                  <a:srgbClr val="202124"/>
                </a:solidFill>
                <a:effectLst/>
                <a:latin typeface="arial" panose="020B0604020202020204" pitchFamily="34" charset="0"/>
              </a:rPr>
              <a:t>2021</a:t>
            </a:r>
            <a:r>
              <a:rPr lang="en-US" b="0" i="0" dirty="0">
                <a:solidFill>
                  <a:srgbClr val="202124"/>
                </a:solidFill>
                <a:effectLst/>
                <a:latin typeface="arial" panose="020B0604020202020204" pitchFamily="34" charset="0"/>
              </a:rPr>
              <a:t> is estimated to be 86.4 Million (8.64 Crores)</a:t>
            </a:r>
            <a:endParaRPr lang="en-IN" dirty="0"/>
          </a:p>
        </p:txBody>
      </p:sp>
      <p:sp>
        <p:nvSpPr>
          <p:cNvPr id="6" name="Title 1">
            <a:extLst>
              <a:ext uri="{FF2B5EF4-FFF2-40B4-BE49-F238E27FC236}">
                <a16:creationId xmlns:a16="http://schemas.microsoft.com/office/drawing/2014/main" id="{5FECEA78-338F-4A2D-BBFB-22E821387B47}"/>
              </a:ext>
            </a:extLst>
          </p:cNvPr>
          <p:cNvSpPr txBox="1">
            <a:spLocks/>
          </p:cNvSpPr>
          <p:nvPr/>
        </p:nvSpPr>
        <p:spPr>
          <a:xfrm>
            <a:off x="208359" y="2842118"/>
            <a:ext cx="9534618" cy="100613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Size of Population </a:t>
            </a:r>
          </a:p>
        </p:txBody>
      </p:sp>
      <p:sp>
        <p:nvSpPr>
          <p:cNvPr id="7" name="Content Placeholder 2">
            <a:extLst>
              <a:ext uri="{FF2B5EF4-FFF2-40B4-BE49-F238E27FC236}">
                <a16:creationId xmlns:a16="http://schemas.microsoft.com/office/drawing/2014/main" id="{845219B9-1D14-41DC-A8D0-6F99E54E5AE1}"/>
              </a:ext>
            </a:extLst>
          </p:cNvPr>
          <p:cNvSpPr txBox="1">
            <a:spLocks/>
          </p:cNvSpPr>
          <p:nvPr/>
        </p:nvSpPr>
        <p:spPr>
          <a:xfrm>
            <a:off x="208359" y="368315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solidFill>
                  <a:srgbClr val="202124"/>
                </a:solidFill>
                <a:latin typeface="+mj-lt"/>
              </a:rPr>
              <a:t>A state needs people who are useful as human resources to utilize its available resources. A state can support a particular amount of population which can live comfortably but if the population increases, there is scarcity of basic necessities like water, electricity, shelter for all people. Based on their size of population and the availability of resources, some countries in the world are overpopulated whereas some are underpopulated.</a:t>
            </a:r>
            <a:endParaRPr lang="en-IN" dirty="0">
              <a:latin typeface="+mj-lt"/>
            </a:endParaRPr>
          </a:p>
        </p:txBody>
      </p:sp>
    </p:spTree>
    <p:extLst>
      <p:ext uri="{BB962C8B-B14F-4D97-AF65-F5344CB8AC3E}">
        <p14:creationId xmlns:p14="http://schemas.microsoft.com/office/powerpoint/2010/main" val="85346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C92B-9561-4060-B26F-9A0FC0F647AF}"/>
              </a:ext>
            </a:extLst>
          </p:cNvPr>
          <p:cNvSpPr>
            <a:spLocks noGrp="1"/>
          </p:cNvSpPr>
          <p:nvPr>
            <p:ph type="title"/>
          </p:nvPr>
        </p:nvSpPr>
        <p:spPr/>
        <p:txBody>
          <a:bodyPr/>
          <a:lstStyle/>
          <a:p>
            <a:r>
              <a:rPr lang="en-IN" dirty="0"/>
              <a:t>Distribution of Population</a:t>
            </a:r>
          </a:p>
        </p:txBody>
      </p:sp>
      <p:sp>
        <p:nvSpPr>
          <p:cNvPr id="3" name="Content Placeholder 2">
            <a:extLst>
              <a:ext uri="{FF2B5EF4-FFF2-40B4-BE49-F238E27FC236}">
                <a16:creationId xmlns:a16="http://schemas.microsoft.com/office/drawing/2014/main" id="{D001B51E-E587-4AC9-A96A-DE771B21C7A8}"/>
              </a:ext>
            </a:extLst>
          </p:cNvPr>
          <p:cNvSpPr>
            <a:spLocks noGrp="1"/>
          </p:cNvSpPr>
          <p:nvPr>
            <p:ph idx="1"/>
          </p:nvPr>
        </p:nvSpPr>
        <p:spPr/>
        <p:txBody>
          <a:bodyPr/>
          <a:lstStyle/>
          <a:p>
            <a:r>
              <a:rPr lang="en-US" dirty="0"/>
              <a:t>The spatial distribution of population on the surface of the Earth. is called population distribution.</a:t>
            </a:r>
            <a:endParaRPr lang="en-IN" dirty="0"/>
          </a:p>
        </p:txBody>
      </p:sp>
      <p:pic>
        <p:nvPicPr>
          <p:cNvPr id="5" name="Picture 4">
            <a:extLst>
              <a:ext uri="{FF2B5EF4-FFF2-40B4-BE49-F238E27FC236}">
                <a16:creationId xmlns:a16="http://schemas.microsoft.com/office/drawing/2014/main" id="{B827D59B-7F0E-47CC-A72D-207A92C73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054" y="2800936"/>
            <a:ext cx="4785064" cy="3936269"/>
          </a:xfrm>
          <a:prstGeom prst="rect">
            <a:avLst/>
          </a:prstGeom>
        </p:spPr>
      </p:pic>
      <p:pic>
        <p:nvPicPr>
          <p:cNvPr id="7" name="Picture 6">
            <a:extLst>
              <a:ext uri="{FF2B5EF4-FFF2-40B4-BE49-F238E27FC236}">
                <a16:creationId xmlns:a16="http://schemas.microsoft.com/office/drawing/2014/main" id="{90DE143C-2756-4447-98A4-81BCEFCFD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429000"/>
            <a:ext cx="3301998" cy="1320799"/>
          </a:xfrm>
          <a:prstGeom prst="rect">
            <a:avLst/>
          </a:prstGeom>
        </p:spPr>
      </p:pic>
    </p:spTree>
    <p:extLst>
      <p:ext uri="{BB962C8B-B14F-4D97-AF65-F5344CB8AC3E}">
        <p14:creationId xmlns:p14="http://schemas.microsoft.com/office/powerpoint/2010/main" val="148472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FF4BA-C539-4715-8F46-23C504BAC66C}"/>
              </a:ext>
            </a:extLst>
          </p:cNvPr>
          <p:cNvSpPr>
            <a:spLocks noGrp="1"/>
          </p:cNvSpPr>
          <p:nvPr>
            <p:ph type="title"/>
          </p:nvPr>
        </p:nvSpPr>
        <p:spPr/>
        <p:txBody>
          <a:bodyPr/>
          <a:lstStyle/>
          <a:p>
            <a:r>
              <a:rPr lang="en-IN" dirty="0"/>
              <a:t>Composition of Population</a:t>
            </a:r>
          </a:p>
        </p:txBody>
      </p:sp>
      <p:sp>
        <p:nvSpPr>
          <p:cNvPr id="3" name="Content Placeholder 2">
            <a:extLst>
              <a:ext uri="{FF2B5EF4-FFF2-40B4-BE49-F238E27FC236}">
                <a16:creationId xmlns:a16="http://schemas.microsoft.com/office/drawing/2014/main" id="{0B3ACFAA-FFDE-4B0E-ADDA-F5EA6EC09036}"/>
              </a:ext>
            </a:extLst>
          </p:cNvPr>
          <p:cNvSpPr>
            <a:spLocks noGrp="1"/>
          </p:cNvSpPr>
          <p:nvPr>
            <p:ph sz="half" idx="1"/>
          </p:nvPr>
        </p:nvSpPr>
        <p:spPr>
          <a:xfrm>
            <a:off x="488272" y="2160589"/>
            <a:ext cx="4447712" cy="4364498"/>
          </a:xfrm>
        </p:spPr>
        <p:txBody>
          <a:bodyPr>
            <a:normAutofit fontScale="85000" lnSpcReduction="10000"/>
          </a:bodyPr>
          <a:lstStyle/>
          <a:p>
            <a:pPr marL="0" indent="0">
              <a:buNone/>
            </a:pPr>
            <a:r>
              <a:rPr lang="en-US" dirty="0"/>
              <a:t>Age-Composition: The population of a country is normally divided into three categories:</a:t>
            </a:r>
          </a:p>
          <a:p>
            <a:pPr marL="0" indent="0">
              <a:buNone/>
            </a:pPr>
            <a:r>
              <a:rPr lang="en-US" dirty="0"/>
              <a:t>      People below 15 years of age.</a:t>
            </a:r>
          </a:p>
          <a:p>
            <a:pPr marL="0" indent="0">
              <a:buNone/>
            </a:pPr>
            <a:r>
              <a:rPr lang="en-US" dirty="0"/>
              <a:t>      People between 15 to 65 years of age.</a:t>
            </a:r>
          </a:p>
          <a:p>
            <a:pPr marL="0" indent="0">
              <a:buNone/>
            </a:pPr>
            <a:r>
              <a:rPr lang="en-US" dirty="0"/>
              <a:t>      People above 65 years of age.</a:t>
            </a:r>
          </a:p>
          <a:p>
            <a:pPr marL="0" indent="0">
              <a:buNone/>
            </a:pPr>
            <a:r>
              <a:rPr lang="en-US" dirty="0"/>
              <a:t>The age composition tells us about the independent or earning population as well as dependent population, who are not working.</a:t>
            </a:r>
          </a:p>
          <a:p>
            <a:pPr marL="0" indent="0">
              <a:buNone/>
            </a:pPr>
            <a:r>
              <a:rPr lang="en-US" dirty="0"/>
              <a:t>Children are supposed to be entirely dependent on their parents Adult group consists of workers who are supposed to be economically independent Group of Above 65 years comprises old people who become non workers on retirement. </a:t>
            </a:r>
          </a:p>
          <a:p>
            <a:pPr marL="0" indent="0">
              <a:buNone/>
            </a:pPr>
            <a:r>
              <a:rPr lang="en-US" dirty="0"/>
              <a:t>So, the first and the third group together forms the dependent population. They are dependent on productive group.</a:t>
            </a:r>
            <a:endParaRPr lang="en-IN" dirty="0"/>
          </a:p>
        </p:txBody>
      </p:sp>
      <p:sp>
        <p:nvSpPr>
          <p:cNvPr id="4" name="Content Placeholder 3">
            <a:extLst>
              <a:ext uri="{FF2B5EF4-FFF2-40B4-BE49-F238E27FC236}">
                <a16:creationId xmlns:a16="http://schemas.microsoft.com/office/drawing/2014/main" id="{03A9BA53-6A9A-44C4-BC9A-8FF4FC953077}"/>
              </a:ext>
            </a:extLst>
          </p:cNvPr>
          <p:cNvSpPr>
            <a:spLocks noGrp="1"/>
          </p:cNvSpPr>
          <p:nvPr>
            <p:ph sz="half" idx="2"/>
          </p:nvPr>
        </p:nvSpPr>
        <p:spPr/>
        <p:txBody>
          <a:bodyPr>
            <a:normAutofit fontScale="85000" lnSpcReduction="10000"/>
          </a:bodyPr>
          <a:lstStyle/>
          <a:p>
            <a:r>
              <a:rPr lang="en-US" dirty="0"/>
              <a:t>Sex Ratio: Sex ratio is defined as the number of females per thousand males. In most Asian countries, including India. the sex ratio has been showing declining trend over the years. </a:t>
            </a:r>
          </a:p>
          <a:p>
            <a:r>
              <a:rPr lang="en-US" dirty="0"/>
              <a:t>According to 2011census, sex ratio is 940 which has slightly improved.</a:t>
            </a:r>
          </a:p>
          <a:p>
            <a:r>
              <a:rPr lang="en-US" dirty="0"/>
              <a:t>Preferential treatment is given to a male child and female children get neglected in most Indian homes Women generally have lower social, political and economic status in the Indian Society.</a:t>
            </a:r>
            <a:endParaRPr lang="en-IN" dirty="0"/>
          </a:p>
        </p:txBody>
      </p:sp>
    </p:spTree>
    <p:extLst>
      <p:ext uri="{BB962C8B-B14F-4D97-AF65-F5344CB8AC3E}">
        <p14:creationId xmlns:p14="http://schemas.microsoft.com/office/powerpoint/2010/main" val="457805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2EC3-B1DE-4FA8-AFD9-86C8260EFF4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BB549EE-6487-48F1-AA7B-15C37741A530}"/>
              </a:ext>
            </a:extLst>
          </p:cNvPr>
          <p:cNvSpPr>
            <a:spLocks noGrp="1"/>
          </p:cNvSpPr>
          <p:nvPr>
            <p:ph sz="half" idx="1"/>
          </p:nvPr>
        </p:nvSpPr>
        <p:spPr/>
        <p:txBody>
          <a:bodyPr/>
          <a:lstStyle/>
          <a:p>
            <a:endParaRPr lang="en-IN"/>
          </a:p>
        </p:txBody>
      </p:sp>
      <p:sp>
        <p:nvSpPr>
          <p:cNvPr id="4" name="Content Placeholder 3">
            <a:extLst>
              <a:ext uri="{FF2B5EF4-FFF2-40B4-BE49-F238E27FC236}">
                <a16:creationId xmlns:a16="http://schemas.microsoft.com/office/drawing/2014/main" id="{EA01432C-49AD-4118-BDDC-DDE6B384B190}"/>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112690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37167-231A-408B-8101-6ECD6521D5B0}"/>
              </a:ext>
            </a:extLst>
          </p:cNvPr>
          <p:cNvSpPr>
            <a:spLocks noGrp="1"/>
          </p:cNvSpPr>
          <p:nvPr>
            <p:ph type="title"/>
          </p:nvPr>
        </p:nvSpPr>
        <p:spPr/>
        <p:txBody>
          <a:bodyPr/>
          <a:lstStyle/>
          <a:p>
            <a:r>
              <a:rPr lang="en-IN" dirty="0"/>
              <a:t>Impact of Population on Madhya Pradesh </a:t>
            </a:r>
          </a:p>
        </p:txBody>
      </p:sp>
      <p:sp>
        <p:nvSpPr>
          <p:cNvPr id="3" name="Content Placeholder 2">
            <a:extLst>
              <a:ext uri="{FF2B5EF4-FFF2-40B4-BE49-F238E27FC236}">
                <a16:creationId xmlns:a16="http://schemas.microsoft.com/office/drawing/2014/main" id="{57BC348D-234D-4516-A771-D8A6A42EA42E}"/>
              </a:ext>
            </a:extLst>
          </p:cNvPr>
          <p:cNvSpPr>
            <a:spLocks noGrp="1"/>
          </p:cNvSpPr>
          <p:nvPr>
            <p:ph idx="1"/>
          </p:nvPr>
        </p:nvSpPr>
        <p:spPr>
          <a:xfrm>
            <a:off x="677334" y="2187222"/>
            <a:ext cx="8596668" cy="3880773"/>
          </a:xfrm>
        </p:spPr>
        <p:txBody>
          <a:bodyPr/>
          <a:lstStyle/>
          <a:p>
            <a:r>
              <a:rPr lang="en-IN" dirty="0"/>
              <a:t>Almost 40% of the population in Madhya Pradesh lives below the poverty line and the rates of malnutrition, child and maternal mortality are high in the state. The population of Madhya Pradesh has grown from 600 Crore in 2001 to 8.64 Crore in 2021, An increase of almost 20% in a decade.</a:t>
            </a:r>
          </a:p>
        </p:txBody>
      </p:sp>
    </p:spTree>
    <p:extLst>
      <p:ext uri="{BB962C8B-B14F-4D97-AF65-F5344CB8AC3E}">
        <p14:creationId xmlns:p14="http://schemas.microsoft.com/office/powerpoint/2010/main" val="2951835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Ion</Template>
  <TotalTime>138</TotalTime>
  <Words>548</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Arial</vt:lpstr>
      <vt:lpstr>Century Gothic</vt:lpstr>
      <vt:lpstr>Dubai</vt:lpstr>
      <vt:lpstr>Trebuchet MS</vt:lpstr>
      <vt:lpstr>Wingdings 3</vt:lpstr>
      <vt:lpstr>Ion</vt:lpstr>
      <vt:lpstr>Facet</vt:lpstr>
      <vt:lpstr>  Population Graph 2021-2022 Term 1</vt:lpstr>
      <vt:lpstr>Population</vt:lpstr>
      <vt:lpstr>Madhya Pradesh</vt:lpstr>
      <vt:lpstr>PowerPoint Presentation</vt:lpstr>
      <vt:lpstr>Size of Population in Madhya Pradesh in 2021</vt:lpstr>
      <vt:lpstr>Distribution of Population</vt:lpstr>
      <vt:lpstr>Composition of Population</vt:lpstr>
      <vt:lpstr>PowerPoint Presentation</vt:lpstr>
      <vt:lpstr>Impact of Population on Madhya Pradesh </vt:lpstr>
      <vt:lpstr>Bibliography and 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Graph</dc:title>
  <dc:creator>Meet Shah</dc:creator>
  <cp:lastModifiedBy>Meet Shah</cp:lastModifiedBy>
  <cp:revision>16</cp:revision>
  <dcterms:created xsi:type="dcterms:W3CDTF">2021-07-10T10:57:01Z</dcterms:created>
  <dcterms:modified xsi:type="dcterms:W3CDTF">2021-07-10T13:32:19Z</dcterms:modified>
</cp:coreProperties>
</file>