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7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4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5CBEB-50B1-4D84-AA03-2075C724374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05DE-4F6F-4E66-AEC6-158D3DE75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6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Java_(programming_language)" TargetMode="External"/><Relationship Id="rId5" Type="http://schemas.openxmlformats.org/officeDocument/2006/relationships/hyperlink" Target="https://en.wikipedia.org/wiki/Wikipedia:Citation_needed" TargetMode="External"/><Relationship Id="rId4" Type="http://schemas.openxmlformats.org/officeDocument/2006/relationships/hyperlink" Target="https://en.wikipedia.org/wiki/Self_(programming_language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compilation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process used by some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language"/>
              </a:rPr>
              <a:t>programming language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to gain performance during program execution. Although the technique originated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lf (programming language)"/>
              </a:rPr>
              <a:t>Self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ikipedia:Citation needed"/>
              </a:rPr>
              <a:t>citation needed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best-known language that uses this technique is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Java (programming language)"/>
              </a:rPr>
              <a:t>Java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F05DE-4F6F-4E66-AEC6-158D3DE759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1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Gauss–Legendre algorithm is an algorithm to compute the digits of π. It is notable for being rapidly convergent, with only 25 iterations producing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 million correct digits of π.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F05DE-4F6F-4E66-AEC6-158D3DE759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8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CPU BENCHMARK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</a:t>
            </a:r>
            <a:r>
              <a:rPr lang="en-US" altLang="zh-CN" dirty="0" err="1" smtClean="0"/>
              <a:t>Microbenchmark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9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kern="100" dirty="0"/>
              <a:t>Intel I5-2410M CPU @ 2.30GHz</a:t>
            </a:r>
            <a:endParaRPr lang="zh-CN" altLang="en-US" kern="100" dirty="0">
              <a:ea typeface="宋体"/>
              <a:cs typeface="Times New Roman"/>
            </a:endParaRPr>
          </a:p>
          <a:p>
            <a:r>
              <a:rPr lang="en-US" dirty="0" smtClean="0"/>
              <a:t>L1 4*32KB</a:t>
            </a:r>
          </a:p>
          <a:p>
            <a:r>
              <a:rPr lang="en-US" dirty="0" smtClean="0"/>
              <a:t>L2 2*256 KB</a:t>
            </a:r>
          </a:p>
          <a:p>
            <a:r>
              <a:rPr lang="en-US" dirty="0" smtClean="0"/>
              <a:t>L3 3 MB</a:t>
            </a:r>
          </a:p>
          <a:p>
            <a:r>
              <a:rPr lang="en-US" dirty="0" smtClean="0"/>
              <a:t>Float add 624 ns; sub 2722 ns</a:t>
            </a:r>
          </a:p>
          <a:p>
            <a:r>
              <a:rPr lang="en-US" dirty="0" smtClean="0"/>
              <a:t>Double add 1695 ns; sub 1740 ns</a:t>
            </a:r>
          </a:p>
          <a:p>
            <a:r>
              <a:rPr lang="en-US" dirty="0" smtClean="0"/>
              <a:t>AND 1388 ns</a:t>
            </a:r>
          </a:p>
          <a:p>
            <a:r>
              <a:rPr lang="en-US" dirty="0" smtClean="0"/>
              <a:t>XOR 2007 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kern="100" dirty="0" smtClean="0"/>
              <a:t>Intel(R</a:t>
            </a:r>
            <a:r>
              <a:rPr lang="pt-BR" kern="100" dirty="0"/>
              <a:t>) Core(TM) i5-6300HQ CPU @ </a:t>
            </a:r>
            <a:r>
              <a:rPr lang="pt-BR" kern="100" dirty="0" smtClean="0"/>
              <a:t>2.30GHz</a:t>
            </a:r>
          </a:p>
          <a:p>
            <a:r>
              <a:rPr lang="en-US" dirty="0" smtClean="0"/>
              <a:t>L1 8*32KB</a:t>
            </a:r>
          </a:p>
          <a:p>
            <a:r>
              <a:rPr lang="en-US" dirty="0" smtClean="0"/>
              <a:t>L2 4*256 KB</a:t>
            </a:r>
          </a:p>
          <a:p>
            <a:r>
              <a:rPr lang="en-US" dirty="0" smtClean="0"/>
              <a:t>L3 6 MB</a:t>
            </a:r>
          </a:p>
          <a:p>
            <a:r>
              <a:rPr lang="en-US" dirty="0" smtClean="0"/>
              <a:t>Float add 355ns; sub 1244ns</a:t>
            </a:r>
          </a:p>
          <a:p>
            <a:r>
              <a:rPr lang="en-US" dirty="0" smtClean="0"/>
              <a:t>Double add 1288ns; sub 1155ns</a:t>
            </a:r>
          </a:p>
          <a:p>
            <a:r>
              <a:rPr lang="en-US" dirty="0" smtClean="0"/>
              <a:t>AND 933ns</a:t>
            </a:r>
          </a:p>
          <a:p>
            <a:r>
              <a:rPr lang="en-US" dirty="0" smtClean="0"/>
              <a:t>XOR 1155ns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kern="100" dirty="0"/>
              <a:t>Intel(R) Core(TM) i7-4790 CPU @ </a:t>
            </a:r>
            <a:r>
              <a:rPr lang="en-US" kern="100" dirty="0" smtClean="0"/>
              <a:t>3.60GHz</a:t>
            </a:r>
            <a:endParaRPr lang="zh-CN" altLang="en-US" kern="100" dirty="0" smtClean="0">
              <a:ea typeface="宋体"/>
              <a:cs typeface="Times New Roman"/>
            </a:endParaRPr>
          </a:p>
          <a:p>
            <a:r>
              <a:rPr lang="en-US" dirty="0" smtClean="0"/>
              <a:t>L1 8*64 KB</a:t>
            </a:r>
          </a:p>
          <a:p>
            <a:r>
              <a:rPr lang="en-US" dirty="0" smtClean="0"/>
              <a:t>L2 8*256 KB</a:t>
            </a:r>
          </a:p>
          <a:p>
            <a:r>
              <a:rPr lang="en-US" dirty="0" smtClean="0"/>
              <a:t>L3 8*8192 KB</a:t>
            </a:r>
          </a:p>
          <a:p>
            <a:r>
              <a:rPr lang="en-US" dirty="0" smtClean="0"/>
              <a:t>Float add 172ns; sub 480ns</a:t>
            </a:r>
          </a:p>
          <a:p>
            <a:r>
              <a:rPr lang="en-US" dirty="0" smtClean="0"/>
              <a:t>Double add 580ns; sub 1080ns</a:t>
            </a:r>
          </a:p>
          <a:p>
            <a:r>
              <a:rPr lang="en-US" dirty="0" smtClean="0"/>
              <a:t>AND 496ns</a:t>
            </a:r>
          </a:p>
          <a:p>
            <a:r>
              <a:rPr lang="en-US" dirty="0" smtClean="0"/>
              <a:t>XOR 603ns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kern="100" dirty="0"/>
              <a:t>Intel </a:t>
            </a:r>
            <a:r>
              <a:rPr lang="en-US" kern="100" dirty="0" smtClean="0"/>
              <a:t>I7-6700 </a:t>
            </a:r>
            <a:r>
              <a:rPr lang="en-US" kern="100" dirty="0"/>
              <a:t>CPU @ </a:t>
            </a:r>
            <a:r>
              <a:rPr lang="en-US" kern="100" dirty="0" smtClean="0"/>
              <a:t>3.40GHz</a:t>
            </a:r>
            <a:endParaRPr lang="zh-CN" altLang="en-US" kern="100" dirty="0">
              <a:ea typeface="宋体"/>
              <a:cs typeface="Times New Roman"/>
            </a:endParaRPr>
          </a:p>
          <a:p>
            <a:r>
              <a:rPr lang="en-US" dirty="0" smtClean="0"/>
              <a:t>L1 8*32KB</a:t>
            </a:r>
          </a:p>
          <a:p>
            <a:r>
              <a:rPr lang="en-US" dirty="0" smtClean="0"/>
              <a:t>L2 4*256 KB</a:t>
            </a:r>
          </a:p>
          <a:p>
            <a:r>
              <a:rPr lang="en-US" dirty="0" smtClean="0"/>
              <a:t>L3 8 MB</a:t>
            </a:r>
          </a:p>
          <a:p>
            <a:r>
              <a:rPr lang="en-US" dirty="0" smtClean="0"/>
              <a:t>Float add 360ns; sub 1111ns</a:t>
            </a:r>
          </a:p>
          <a:p>
            <a:r>
              <a:rPr lang="en-US" dirty="0" smtClean="0"/>
              <a:t>Double add 1231ns; sub 1111ns</a:t>
            </a:r>
          </a:p>
          <a:p>
            <a:r>
              <a:rPr lang="en-US" dirty="0" smtClean="0"/>
              <a:t>AND 1051ns</a:t>
            </a:r>
          </a:p>
          <a:p>
            <a:r>
              <a:rPr lang="en-US" dirty="0" smtClean="0"/>
              <a:t>XOR 1021ns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Report(compare)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10977"/>
              </p:ext>
            </p:extLst>
          </p:nvPr>
        </p:nvGraphicFramePr>
        <p:xfrm>
          <a:off x="251520" y="1340770"/>
          <a:ext cx="8712967" cy="5256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8"/>
                <a:gridCol w="1014264"/>
                <a:gridCol w="1285636"/>
                <a:gridCol w="1286640"/>
                <a:gridCol w="1286640"/>
                <a:gridCol w="1232360"/>
                <a:gridCol w="1140889"/>
              </a:tblGrid>
              <a:tr h="445919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TIME(ns)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67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Float add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Float sub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Double add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Double sub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XOR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36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100" smtClean="0"/>
                        <a:t>Intel(R) Core(TM) </a:t>
                      </a:r>
                      <a:r>
                        <a:rPr lang="en-US" sz="2000" kern="100" smtClean="0">
                          <a:effectLst/>
                        </a:rPr>
                        <a:t>I5-2410M </a:t>
                      </a:r>
                      <a:r>
                        <a:rPr lang="en-US" sz="2000" kern="100" dirty="0">
                          <a:effectLst/>
                        </a:rPr>
                        <a:t>CPU @ 2.30GHz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624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2722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1695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1740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1338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2007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0238">
                <a:tc>
                  <a:txBody>
                    <a:bodyPr/>
                    <a:lstStyle/>
                    <a:p>
                      <a:r>
                        <a:rPr lang="pt-BR" sz="2000" kern="100" dirty="0" smtClean="0"/>
                        <a:t>Intel(R) Core(TM) i5-6300HQ CPU @ 2.30GHz</a:t>
                      </a:r>
                      <a:endParaRPr lang="pt-BR" sz="2000" kern="100" dirty="0" smtClean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1244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1288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1155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933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1155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Report(compare)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650688"/>
              </p:ext>
            </p:extLst>
          </p:nvPr>
        </p:nvGraphicFramePr>
        <p:xfrm>
          <a:off x="611559" y="1628802"/>
          <a:ext cx="8352928" cy="4863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145"/>
                <a:gridCol w="1189145"/>
                <a:gridCol w="1232509"/>
                <a:gridCol w="1233474"/>
                <a:gridCol w="1233474"/>
                <a:gridCol w="1181437"/>
                <a:gridCol w="1093744"/>
              </a:tblGrid>
              <a:tr h="40052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TIME(ns)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84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Float add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Float sub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Double add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Double sub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XOR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7538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/>
                        <a:t>Intel(R) Core(TM) i7-4790 CPU @ 3.60GHz</a:t>
                      </a:r>
                      <a:endParaRPr lang="zh-CN" altLang="en-US" sz="2000" kern="100" dirty="0" smtClean="0">
                        <a:ea typeface="宋体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172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580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1080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496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603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4615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/>
                        <a:t>Intel(R) Core(TM) I7-6700 CPU @ 3.40GHz</a:t>
                      </a:r>
                      <a:endParaRPr lang="zh-CN" altLang="en-US" sz="2000" kern="100" dirty="0" smtClean="0">
                        <a:ea typeface="宋体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360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1111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1231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1111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1051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1021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CPU Benchmark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SuperPi</a:t>
            </a:r>
            <a:endParaRPr lang="en-US" altLang="zh-CN" dirty="0" smtClean="0"/>
          </a:p>
          <a:p>
            <a:pPr lvl="1"/>
            <a:r>
              <a:rPr lang="en-US" altLang="zh-CN" dirty="0"/>
              <a:t>test single threaded CPU performance by calculating Pi up to a maximum of 32 million digits after the decimal point using the Gauss-Legendre algorithm.</a:t>
            </a:r>
            <a:endParaRPr lang="en-US" altLang="zh-CN" dirty="0" smtClean="0"/>
          </a:p>
          <a:p>
            <a:r>
              <a:rPr lang="en-US" altLang="zh-CN" dirty="0" err="1" smtClean="0"/>
              <a:t>Wprime</a:t>
            </a:r>
            <a:endParaRPr lang="en-US" altLang="zh-CN" dirty="0" smtClean="0"/>
          </a:p>
          <a:p>
            <a:pPr lvl="1"/>
            <a:r>
              <a:rPr lang="en-US" altLang="zh-CN" dirty="0"/>
              <a:t>test multi-threaded CPU performance by calculating square roots using a recursive call of Newton’s method for estimating functions</a:t>
            </a:r>
            <a:endParaRPr lang="en-US" altLang="zh-CN" dirty="0" smtClean="0"/>
          </a:p>
          <a:p>
            <a:r>
              <a:rPr lang="en-US" altLang="zh-CN" dirty="0" err="1" smtClean="0"/>
              <a:t>Cinebench</a:t>
            </a:r>
            <a:endParaRPr lang="en-US" altLang="zh-CN" dirty="0" smtClean="0"/>
          </a:p>
          <a:p>
            <a:pPr lvl="1"/>
            <a:r>
              <a:rPr lang="en-US" altLang="zh-CN" dirty="0"/>
              <a:t> is capable of assessing both single thread and multi-thread performance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simple definition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53456"/>
            <a:ext cx="7162800" cy="3219450"/>
          </a:xfrm>
        </p:spPr>
      </p:pic>
    </p:spTree>
    <p:extLst>
      <p:ext uri="{BB962C8B-B14F-4D97-AF65-F5344CB8AC3E}">
        <p14:creationId xmlns:p14="http://schemas.microsoft.com/office/powerpoint/2010/main" val="25016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Better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Small program</a:t>
            </a:r>
          </a:p>
          <a:p>
            <a:r>
              <a:rPr lang="en-US" altLang="zh-CN" dirty="0" smtClean="0"/>
              <a:t>Goal: Measure something about a few lines of code</a:t>
            </a:r>
          </a:p>
          <a:p>
            <a:r>
              <a:rPr lang="en-US" altLang="zh-CN" dirty="0" smtClean="0"/>
              <a:t>All other variables should be removed</a:t>
            </a:r>
          </a:p>
          <a:p>
            <a:r>
              <a:rPr lang="en-US" altLang="zh-CN" dirty="0" smtClean="0"/>
              <a:t>Returns some kind of a numeric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4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Problems – Dynamic compilation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know when the compiler will run</a:t>
            </a:r>
          </a:p>
          <a:p>
            <a:endParaRPr lang="en-US" altLang="zh-CN" dirty="0"/>
          </a:p>
          <a:p>
            <a:r>
              <a:rPr lang="en-US" altLang="zh-CN" dirty="0" smtClean="0"/>
              <a:t>Don’t know how long the compiler will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3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DCE – Dead Code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Dead code – code that has no effect on the outcome of the program execution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2429"/>
            <a:ext cx="6791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write the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classes should be loaded before benchmarking</a:t>
            </a:r>
          </a:p>
          <a:p>
            <a:r>
              <a:rPr lang="en-US" altLang="zh-CN" dirty="0" smtClean="0"/>
              <a:t>Detect JIT compilations by using </a:t>
            </a:r>
          </a:p>
          <a:p>
            <a:pPr lvl="1"/>
            <a:r>
              <a:rPr lang="en-US" altLang="zh-CN" dirty="0" err="1" smtClean="0"/>
              <a:t>CompilationMXBean.getToatalCompilationTime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Measure </a:t>
            </a:r>
            <a:r>
              <a:rPr lang="en-US" altLang="zh-CN" dirty="0" err="1" smtClean="0"/>
              <a:t>classloading</a:t>
            </a:r>
            <a:r>
              <a:rPr lang="en-US" altLang="zh-CN" dirty="0" smtClean="0"/>
              <a:t> time</a:t>
            </a:r>
          </a:p>
          <a:p>
            <a:pPr lvl="1"/>
            <a:r>
              <a:rPr lang="en-US" altLang="zh-CN" dirty="0" smtClean="0"/>
              <a:t>Use the </a:t>
            </a:r>
            <a:r>
              <a:rPr lang="en-US" altLang="zh-CN" dirty="0" err="1" smtClean="0"/>
              <a:t>ClassLoadingMXBean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9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CompilationMXBean</a:t>
            </a:r>
            <a:r>
              <a:rPr lang="en-US" altLang="zh-CN" dirty="0"/>
              <a:t> usage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7910051" cy="3413695"/>
          </a:xfrm>
        </p:spPr>
      </p:pic>
    </p:spTree>
    <p:extLst>
      <p:ext uri="{BB962C8B-B14F-4D97-AF65-F5344CB8AC3E}">
        <p14:creationId xmlns:p14="http://schemas.microsoft.com/office/powerpoint/2010/main" val="12262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Time Measurement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Use  </a:t>
            </a:r>
            <a:r>
              <a:rPr lang="en-US" altLang="zh-CN" dirty="0" err="1" smtClean="0"/>
              <a:t>System.nanoTime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55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Other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 fixed size data sets</a:t>
            </a:r>
          </a:p>
          <a:p>
            <a:pPr marL="400050" lvl="1" indent="0">
              <a:buNone/>
            </a:pPr>
            <a:r>
              <a:rPr lang="en-US" altLang="zh-CN" dirty="0" smtClean="0"/>
              <a:t>Too large data sets can cause L1 cache blowout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395</Words>
  <Application>Microsoft Office PowerPoint</Application>
  <PresentationFormat>On-screen Show (4:3)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Times New Roman</vt:lpstr>
      <vt:lpstr>Office 主题</vt:lpstr>
      <vt:lpstr>CPU BENCHMARK</vt:lpstr>
      <vt:lpstr>simple definition</vt:lpstr>
      <vt:lpstr>Better definition</vt:lpstr>
      <vt:lpstr>Problems – Dynamic compilation</vt:lpstr>
      <vt:lpstr>DCE – Dead Code Elimination</vt:lpstr>
      <vt:lpstr>How to write the code</vt:lpstr>
      <vt:lpstr>CompilationMXBean usage</vt:lpstr>
      <vt:lpstr>Time Measurement</vt:lpstr>
      <vt:lpstr>Other issues</vt:lpstr>
      <vt:lpstr>Report</vt:lpstr>
      <vt:lpstr>Report</vt:lpstr>
      <vt:lpstr>Report</vt:lpstr>
      <vt:lpstr>Report</vt:lpstr>
      <vt:lpstr>Report(compare)</vt:lpstr>
      <vt:lpstr>Report(compare)</vt:lpstr>
      <vt:lpstr>Some CPU Benchmark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BENCHMARK</dc:title>
  <dc:creator>gary</dc:creator>
  <cp:lastModifiedBy>Gary Bao</cp:lastModifiedBy>
  <cp:revision>24</cp:revision>
  <dcterms:created xsi:type="dcterms:W3CDTF">2018-04-08T16:35:59Z</dcterms:created>
  <dcterms:modified xsi:type="dcterms:W3CDTF">2018-04-09T12:21:10Z</dcterms:modified>
</cp:coreProperties>
</file>