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3" r:id="rId3"/>
    <p:sldId id="260" r:id="rId4"/>
    <p:sldId id="267" r:id="rId5"/>
    <p:sldId id="266" r:id="rId6"/>
    <p:sldId id="268" r:id="rId7"/>
    <p:sldId id="270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78" autoAdjust="0"/>
    <p:restoredTop sz="85430"/>
  </p:normalViewPr>
  <p:slideViewPr>
    <p:cSldViewPr snapToGrid="0" snapToObjects="1">
      <p:cViewPr varScale="1">
        <p:scale>
          <a:sx n="67" d="100"/>
          <a:sy n="67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85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2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 series pf special token (idea: Quick-thought)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Capture the coherence feature in consecutive segments of the text.</a:t>
            </a:r>
            <a:endParaRPr lang="en-US" altLang="zh-CN" sz="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5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 series pf special token (idea: Quick-thought)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Capture the coherence feature in consecutive segments of the text.</a:t>
            </a:r>
            <a:endParaRPr lang="en-US" altLang="zh-CN" sz="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76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ee33dc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daee33dc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5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ee33dcc0_0_298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daee33dcc0_0_298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daee33dcc0_0_298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daee33dcc0_0_298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aee33dcc0_0_298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1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chemeClr val="tx2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5/31/21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Methodology</a:t>
            </a:r>
            <a:endParaRPr sz="4000" dirty="0"/>
          </a:p>
        </p:txBody>
      </p:sp>
      <p:sp>
        <p:nvSpPr>
          <p:cNvPr id="210" name="Google Shape;210;gdaee33dcc0_1_17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3200" dirty="0"/>
              <a:t>How to take </a:t>
            </a:r>
            <a:r>
              <a:rPr lang="en-US" sz="3200" b="1" dirty="0"/>
              <a:t>usage of ingredients</a:t>
            </a:r>
            <a:r>
              <a:rPr lang="en-US" sz="3200" dirty="0"/>
              <a:t>?</a:t>
            </a:r>
            <a:endParaRPr sz="3200" dirty="0"/>
          </a:p>
          <a:p>
            <a:pPr marL="91440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 b="1" dirty="0"/>
              <a:t>Conditional Generation</a:t>
            </a:r>
            <a:r>
              <a:rPr lang="en-US" sz="2800" dirty="0"/>
              <a:t> instead of Causal Language Model</a:t>
            </a:r>
            <a:endParaRPr sz="2800" dirty="0"/>
          </a:p>
          <a:p>
            <a:pPr marL="91440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 dirty="0"/>
              <a:t>Loss Modification</a:t>
            </a:r>
            <a:endParaRPr sz="28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3200" dirty="0"/>
              <a:t>How to i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mprove the </a:t>
            </a:r>
            <a:r>
              <a:rPr lang="en-US" sz="3200" b="1" dirty="0"/>
              <a:t>global coherence</a:t>
            </a:r>
            <a:r>
              <a:rPr lang="en-US" sz="3200" dirty="0"/>
              <a:t>?</a:t>
            </a:r>
            <a:endParaRPr sz="3200" dirty="0"/>
          </a:p>
          <a:p>
            <a:pPr marL="91440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 dirty="0"/>
              <a:t>Construct a feature to represent coherence</a:t>
            </a:r>
          </a:p>
          <a:p>
            <a:pPr marL="91440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 dirty="0"/>
              <a:t>Coherence Discriminate Module (CDM)</a:t>
            </a:r>
            <a:endParaRPr sz="28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- By Multi-layer Perceptron or GRU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25851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Loss Modification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Google Shape;210;gdaee33dcc0_1_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6100" y="3121143"/>
                <a:ext cx="11274600" cy="3209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39700" lvl="0" indent="0">
                  <a:lnSpc>
                    <a:spcPct val="14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altLang="zh-CN" sz="28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𝑖𝑛𝑔</m:t>
                        </m:r>
                      </m:sub>
                    </m:sSub>
                  </m:oMath>
                </a14:m>
                <a:r>
                  <a:rPr lang="en-US" altLang="zh-CN" sz="2800" dirty="0"/>
                  <a:t> : A cross-entropy loss for ingredients generation</a:t>
                </a:r>
              </a:p>
              <a:p>
                <a:pPr marL="139700" indent="0">
                  <a:lnSpc>
                    <a:spcPct val="14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altLang="zh-CN" sz="28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𝑖𝑛𝑠</m:t>
                        </m:r>
                      </m:sub>
                    </m:sSub>
                  </m:oMath>
                </a14:m>
                <a:r>
                  <a:rPr lang="en-US" altLang="zh-CN" sz="2800" dirty="0"/>
                  <a:t> : A cross-entropy loss for instruction generation</a:t>
                </a:r>
                <a:endParaRPr lang="en-US" sz="2800" dirty="0"/>
              </a:p>
              <a:p>
                <a:pPr marL="139700" lvl="0" indent="0">
                  <a:lnSpc>
                    <a:spcPct val="14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sz="28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𝐶𝐷𝑀</m:t>
                        </m:r>
                      </m:sub>
                    </m:sSub>
                  </m:oMath>
                </a14:m>
                <a:r>
                  <a:rPr lang="en-US" altLang="zh-CN" sz="2800" dirty="0"/>
                  <a:t> : A binary CE loss to </a:t>
                </a:r>
                <a:r>
                  <a:rPr lang="en-US" altLang="zh-CN" sz="2800" b="1" dirty="0" err="1"/>
                  <a:t>p</a:t>
                </a:r>
                <a:r>
                  <a:rPr lang="en-US" sz="2800" b="1" dirty="0" err="1"/>
                  <a:t>enalise</a:t>
                </a:r>
                <a:r>
                  <a:rPr lang="en-US" sz="2800" b="1" dirty="0"/>
                  <a:t> incoherent instructions</a:t>
                </a:r>
              </a:p>
              <a:p>
                <a:pPr marL="139700" indent="0">
                  <a:lnSpc>
                    <a:spcPct val="14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altLang="zh-CN" sz="2800" dirty="0"/>
                  <a:t>	-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 : ensure the </a:t>
                </a:r>
                <a:r>
                  <a:rPr lang="en-US" altLang="zh-CN" sz="2800" b="1" dirty="0"/>
                  <a:t>correctly use of input ingredients</a:t>
                </a:r>
                <a:r>
                  <a:rPr lang="en-US" altLang="zh-CN" sz="2800" dirty="0"/>
                  <a:t>.</a:t>
                </a: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</p:txBody>
          </p:sp>
        </mc:Choice>
        <mc:Fallback>
          <p:sp>
            <p:nvSpPr>
              <p:cNvPr id="210" name="Google Shape;210;gdaee33dcc0_1_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100" y="3121143"/>
                <a:ext cx="11274600" cy="3209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26FF34-4275-574B-856E-2A6F332B1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482" y="1817487"/>
            <a:ext cx="7859836" cy="9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2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74AFBD3-4FF8-9040-8818-77A6C53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57" y="966952"/>
            <a:ext cx="8594271" cy="5773640"/>
          </a:xfrm>
          <a:prstGeom prst="rect">
            <a:avLst/>
          </a:prstGeom>
        </p:spPr>
      </p:pic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38979" y="611522"/>
            <a:ext cx="8999900" cy="1368000"/>
          </a:xfrm>
        </p:spPr>
        <p:txBody>
          <a:bodyPr/>
          <a:lstStyle/>
          <a:p>
            <a:r>
              <a:rPr lang="en-GB" sz="3200" dirty="0"/>
              <a:t>Proposed Model: BART with CDM</a:t>
            </a:r>
          </a:p>
        </p:txBody>
      </p:sp>
    </p:spTree>
    <p:extLst>
      <p:ext uri="{BB962C8B-B14F-4D97-AF65-F5344CB8AC3E}">
        <p14:creationId xmlns:p14="http://schemas.microsoft.com/office/powerpoint/2010/main" val="23310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74AFBD3-4FF8-9040-8818-77A6C53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57" y="966952"/>
            <a:ext cx="8594271" cy="5773640"/>
          </a:xfrm>
          <a:prstGeom prst="rect">
            <a:avLst/>
          </a:prstGeom>
        </p:spPr>
      </p:pic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38979" y="611522"/>
            <a:ext cx="8999900" cy="1368000"/>
          </a:xfrm>
        </p:spPr>
        <p:txBody>
          <a:bodyPr/>
          <a:lstStyle/>
          <a:p>
            <a:r>
              <a:rPr lang="en-GB" sz="3200" dirty="0"/>
              <a:t>Conditional Generation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593AE8-A5BA-024C-B193-AE52A5C3D349}"/>
              </a:ext>
            </a:extLst>
          </p:cNvPr>
          <p:cNvSpPr/>
          <p:nvPr/>
        </p:nvSpPr>
        <p:spPr>
          <a:xfrm>
            <a:off x="2725370" y="4088524"/>
            <a:ext cx="5714437" cy="2652068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12" descr="Text">
            <a:extLst>
              <a:ext uri="{FF2B5EF4-FFF2-40B4-BE49-F238E27FC236}">
                <a16:creationId xmlns:a16="http://schemas.microsoft.com/office/drawing/2014/main" id="{38AC3E20-42A0-4540-A97F-27AD68F494FF}"/>
              </a:ext>
            </a:extLst>
          </p:cNvPr>
          <p:cNvSpPr txBox="1">
            <a:spLocks/>
          </p:cNvSpPr>
          <p:nvPr/>
        </p:nvSpPr>
        <p:spPr>
          <a:xfrm>
            <a:off x="683160" y="5414558"/>
            <a:ext cx="2024393" cy="1210597"/>
          </a:xfrm>
          <a:prstGeom prst="rect">
            <a:avLst/>
          </a:prstGeom>
        </p:spPr>
        <p:txBody>
          <a:bodyPr/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400" dirty="0"/>
              <a:t>Conditional </a:t>
            </a:r>
          </a:p>
          <a:p>
            <a:pPr marL="11112" indent="0">
              <a:buNone/>
            </a:pPr>
            <a:r>
              <a:rPr lang="en-GB" sz="2400" dirty="0"/>
              <a:t>Generation</a:t>
            </a:r>
          </a:p>
        </p:txBody>
      </p:sp>
      <p:sp>
        <p:nvSpPr>
          <p:cNvPr id="6" name="左箭头 5">
            <a:extLst>
              <a:ext uri="{FF2B5EF4-FFF2-40B4-BE49-F238E27FC236}">
                <a16:creationId xmlns:a16="http://schemas.microsoft.com/office/drawing/2014/main" id="{B2A6A5CA-7CD7-914A-A833-B1B4F879AD39}"/>
              </a:ext>
            </a:extLst>
          </p:cNvPr>
          <p:cNvSpPr/>
          <p:nvPr/>
        </p:nvSpPr>
        <p:spPr>
          <a:xfrm rot="20019286">
            <a:off x="1556372" y="4794933"/>
            <a:ext cx="907167" cy="441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72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25851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Conditional Generation Model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Google Shape;210;gdaee33dcc0_1_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8694" y="1331100"/>
                <a:ext cx="11274600" cy="41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57200" lvl="0" indent="-3175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•"/>
                </a:pPr>
                <a:r>
                  <a:rPr lang="en-US" sz="2800" dirty="0"/>
                  <a:t>Causal Language Model for Text Generation:</a:t>
                </a:r>
              </a:p>
              <a:p>
                <a:pPr marL="457200" lvl="0" indent="-3175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•"/>
                </a:pPr>
                <a:endParaRPr lang="en-US" sz="2800" dirty="0"/>
              </a:p>
              <a:p>
                <a:pPr marL="13970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sz="2800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next-token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: previously generated or input tokens</a:t>
                </a:r>
                <a:endParaRPr lang="en-US" sz="2000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dirty="0"/>
              </a:p>
              <a:p>
                <a:pPr marL="457200" lvl="0" indent="-3175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•"/>
                </a:pPr>
                <a:r>
                  <a:rPr lang="en-US" sz="2800" dirty="0"/>
                  <a:t>Conditional Text Generation: </a:t>
                </a:r>
              </a:p>
              <a:p>
                <a:pPr lvl="1" indent="-317500">
                  <a:spcBef>
                    <a:spcPts val="0"/>
                  </a:spcBef>
                  <a:buSzPts val="1400"/>
                </a:pPr>
                <a:r>
                  <a:rPr lang="en-US" dirty="0"/>
                  <a:t>Generate the Recipe conditioned on the </a:t>
                </a:r>
                <a:r>
                  <a:rPr lang="en-US" b="1" dirty="0"/>
                  <a:t>ingredients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</p:txBody>
          </p:sp>
        </mc:Choice>
        <mc:Fallback>
          <p:sp>
            <p:nvSpPr>
              <p:cNvPr id="210" name="Google Shape;210;gdaee33dcc0_1_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8694" y="1331100"/>
                <a:ext cx="11274600" cy="4195800"/>
              </a:xfrm>
              <a:prstGeom prst="rect">
                <a:avLst/>
              </a:prstGeom>
              <a:blipFill>
                <a:blip r:embed="rId3"/>
                <a:stretch>
                  <a:fillRect t="-1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7D6B48A-F6E6-D841-8AAF-95F35B2C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63" y="4827895"/>
            <a:ext cx="3886467" cy="5866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D22836D-B1E7-C84D-AC6D-BD8AC77D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463" y="2070163"/>
            <a:ext cx="3333165" cy="586637"/>
          </a:xfrm>
          <a:prstGeom prst="rect">
            <a:avLst/>
          </a:prstGeom>
        </p:spPr>
      </p:pic>
      <p:sp>
        <p:nvSpPr>
          <p:cNvPr id="8" name="Google Shape;210;gdaee33dcc0_1_17">
            <a:extLst>
              <a:ext uri="{FF2B5EF4-FFF2-40B4-BE49-F238E27FC236}">
                <a16:creationId xmlns:a16="http://schemas.microsoft.com/office/drawing/2014/main" id="{960D3FF3-3262-8043-9325-F1363C03D9E2}"/>
              </a:ext>
            </a:extLst>
          </p:cNvPr>
          <p:cNvSpPr txBox="1">
            <a:spLocks/>
          </p:cNvSpPr>
          <p:nvPr/>
        </p:nvSpPr>
        <p:spPr bwMode="auto">
          <a:xfrm>
            <a:off x="458694" y="5700046"/>
            <a:ext cx="11274600" cy="89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rmAutofit/>
          </a:bodyPr>
          <a:lstStyle>
            <a:lvl1pPr marL="4572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rtl="0" eaLnBrk="1" fontAlgn="base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rtl="0" eaLnBrk="1" fontAlgn="base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marR="0" lvl="3" indent="-228600" algn="l" defTabSz="9144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marR="0" lvl="4" indent="-342900" algn="l" defTabSz="914400" rtl="0" eaLnBrk="1" fontAlgn="base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7500">
              <a:spcBef>
                <a:spcPts val="0"/>
              </a:spcBef>
              <a:buSzPts val="1400"/>
            </a:pPr>
            <a:r>
              <a:rPr lang="en-US" sz="2800" dirty="0"/>
              <a:t>Ensure the model ‘remember’ the ingredients all the time</a:t>
            </a:r>
          </a:p>
          <a:p>
            <a:pPr lvl="1" indent="-317500">
              <a:spcBef>
                <a:spcPts val="0"/>
              </a:spcBef>
              <a:buSzPts val="1400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</a:pPr>
            <a:endParaRPr lang="en-US" sz="1600" b="1" dirty="0"/>
          </a:p>
          <a:p>
            <a:pPr lvl="1" indent="-317500">
              <a:spcBef>
                <a:spcPts val="0"/>
              </a:spcBef>
              <a:buSzPts val="1400"/>
            </a:pPr>
            <a:endParaRPr lang="en-US" sz="1600" b="1" dirty="0"/>
          </a:p>
          <a:p>
            <a:pPr lvl="1" indent="-317500">
              <a:spcBef>
                <a:spcPts val="0"/>
              </a:spcBef>
              <a:buSzPts val="1400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00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25851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Conditional Generation Model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Google Shape;210;gdaee33dcc0_1_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8694" y="1331100"/>
                <a:ext cx="11274600" cy="41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57200" lvl="0" indent="-3175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•"/>
                </a:pPr>
                <a:r>
                  <a:rPr lang="en-US" sz="2800" dirty="0"/>
                  <a:t>Generate the Recipe conditioned on the </a:t>
                </a:r>
                <a:r>
                  <a:rPr lang="en-US" sz="2800" b="1" dirty="0"/>
                  <a:t>ingredients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lvl="1" indent="-317500">
                  <a:spcBef>
                    <a:spcPts val="0"/>
                  </a:spcBef>
                  <a:buSzPts val="1400"/>
                </a:pPr>
                <a:endParaRPr lang="en-US" sz="1600" b="1" dirty="0"/>
              </a:p>
              <a:p>
                <a:pPr marL="457200" lvl="0" indent="-31750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•"/>
                </a:pPr>
                <a:r>
                  <a:rPr lang="en-US" sz="2800" dirty="0"/>
                  <a:t>BART with Bidirectional Encoder</a:t>
                </a:r>
              </a:p>
            </p:txBody>
          </p:sp>
        </mc:Choice>
        <mc:Fallback>
          <p:sp>
            <p:nvSpPr>
              <p:cNvPr id="210" name="Google Shape;210;gdaee33dcc0_1_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8694" y="1331100"/>
                <a:ext cx="11274600" cy="4195800"/>
              </a:xfrm>
              <a:prstGeom prst="rect">
                <a:avLst/>
              </a:prstGeom>
              <a:blipFill>
                <a:blip r:embed="rId3"/>
                <a:stretch>
                  <a:fillRect t="-1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28A8324-22A3-A748-AFA5-6EDD8FEA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008" y="3330134"/>
            <a:ext cx="7411683" cy="35278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D6B48A-F6E6-D841-8AAF-95F35B2C7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304" y="1930562"/>
            <a:ext cx="3488788" cy="5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74AFBD3-4FF8-9040-8818-77A6C53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57" y="966952"/>
            <a:ext cx="8594271" cy="5773640"/>
          </a:xfrm>
          <a:prstGeom prst="rect">
            <a:avLst/>
          </a:prstGeom>
        </p:spPr>
      </p:pic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38979" y="611522"/>
            <a:ext cx="8999900" cy="1368000"/>
          </a:xfrm>
        </p:spPr>
        <p:txBody>
          <a:bodyPr/>
          <a:lstStyle/>
          <a:p>
            <a:r>
              <a:rPr lang="en-GB" sz="3200" dirty="0"/>
              <a:t>Proposed Model: BART with CDM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593AE8-A5BA-024C-B193-AE52A5C3D349}"/>
              </a:ext>
            </a:extLst>
          </p:cNvPr>
          <p:cNvSpPr/>
          <p:nvPr/>
        </p:nvSpPr>
        <p:spPr>
          <a:xfrm>
            <a:off x="1695357" y="1223889"/>
            <a:ext cx="7196395" cy="122502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D10ED987-EA90-664D-863D-5543E695047D}"/>
              </a:ext>
            </a:extLst>
          </p:cNvPr>
          <p:cNvSpPr/>
          <p:nvPr/>
        </p:nvSpPr>
        <p:spPr>
          <a:xfrm rot="18174565">
            <a:off x="737446" y="1759019"/>
            <a:ext cx="907167" cy="441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 Placeholder 12" descr="Text">
            <a:extLst>
              <a:ext uri="{FF2B5EF4-FFF2-40B4-BE49-F238E27FC236}">
                <a16:creationId xmlns:a16="http://schemas.microsoft.com/office/drawing/2014/main" id="{C4BA4E45-AB3F-E442-B80D-99C91D72436C}"/>
              </a:ext>
            </a:extLst>
          </p:cNvPr>
          <p:cNvSpPr txBox="1">
            <a:spLocks/>
          </p:cNvSpPr>
          <p:nvPr/>
        </p:nvSpPr>
        <p:spPr>
          <a:xfrm>
            <a:off x="610390" y="2480123"/>
            <a:ext cx="2024393" cy="1210597"/>
          </a:xfrm>
          <a:prstGeom prst="rect">
            <a:avLst/>
          </a:prstGeom>
        </p:spPr>
        <p:txBody>
          <a:bodyPr/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400" dirty="0"/>
              <a:t>CDM</a:t>
            </a:r>
          </a:p>
        </p:txBody>
      </p:sp>
    </p:spTree>
    <p:extLst>
      <p:ext uri="{BB962C8B-B14F-4D97-AF65-F5344CB8AC3E}">
        <p14:creationId xmlns:p14="http://schemas.microsoft.com/office/powerpoint/2010/main" val="187598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25851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How to get the (Global) coherence feature?</a:t>
            </a:r>
            <a:endParaRPr sz="4000" dirty="0"/>
          </a:p>
        </p:txBody>
      </p:sp>
      <p:sp>
        <p:nvSpPr>
          <p:cNvPr id="210" name="Google Shape;210;gdaee33dcc0_1_17"/>
          <p:cNvSpPr txBox="1">
            <a:spLocks noGrp="1"/>
          </p:cNvSpPr>
          <p:nvPr>
            <p:ph type="body" idx="1"/>
          </p:nvPr>
        </p:nvSpPr>
        <p:spPr>
          <a:xfrm>
            <a:off x="458694" y="1331099"/>
            <a:ext cx="11274600" cy="504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317500">
              <a:spcBef>
                <a:spcPts val="0"/>
              </a:spcBef>
              <a:buSzPts val="1400"/>
            </a:pPr>
            <a:r>
              <a:rPr lang="en-US" sz="2800" dirty="0"/>
              <a:t>Add </a:t>
            </a:r>
            <a:r>
              <a:rPr lang="en-US" sz="2800" b="1" dirty="0"/>
              <a:t>control tokens </a:t>
            </a:r>
            <a:r>
              <a:rPr lang="en-US" sz="2800" dirty="0"/>
              <a:t>to identify instruction steps</a:t>
            </a:r>
          </a:p>
          <a:p>
            <a:pPr indent="-317500">
              <a:spcBef>
                <a:spcPts val="0"/>
              </a:spcBef>
              <a:buSzPts val="1400"/>
            </a:pPr>
            <a:endParaRPr lang="en-US" sz="2800" dirty="0"/>
          </a:p>
          <a:p>
            <a:pPr indent="-317500">
              <a:spcBef>
                <a:spcPts val="0"/>
              </a:spcBef>
              <a:buSzPts val="1400"/>
            </a:pPr>
            <a:r>
              <a:rPr lang="en-US" altLang="zh-CN" sz="2800" dirty="0"/>
              <a:t>Randomly </a:t>
            </a:r>
            <a:r>
              <a:rPr lang="en-US" altLang="zh-CN" sz="2800" b="1" dirty="0"/>
              <a:t>Shuffle the Sentence Order</a:t>
            </a:r>
            <a:endParaRPr lang="en-US" sz="2800" b="1" dirty="0"/>
          </a:p>
          <a:p>
            <a:pPr indent="-317500">
              <a:spcBef>
                <a:spcPts val="0"/>
              </a:spcBef>
              <a:buSzPts val="1400"/>
            </a:pPr>
            <a:endParaRPr lang="en-US" sz="2800" dirty="0"/>
          </a:p>
          <a:p>
            <a:pPr marL="139700" indent="0">
              <a:spcBef>
                <a:spcPts val="0"/>
              </a:spcBef>
              <a:buSzPts val="1400"/>
              <a:buNone/>
            </a:pPr>
            <a:endParaRPr lang="en-US" sz="2800" dirty="0"/>
          </a:p>
          <a:p>
            <a:pPr indent="-317500">
              <a:spcBef>
                <a:spcPts val="0"/>
              </a:spcBef>
              <a:buSzPts val="1400"/>
            </a:pPr>
            <a:endParaRPr lang="en-US" sz="2800" dirty="0"/>
          </a:p>
          <a:p>
            <a:pPr indent="-317500">
              <a:spcBef>
                <a:spcPts val="0"/>
              </a:spcBef>
              <a:buSzPts val="1400"/>
            </a:pPr>
            <a:endParaRPr lang="en-US" sz="2800" dirty="0"/>
          </a:p>
          <a:p>
            <a:pPr indent="-317500">
              <a:spcBef>
                <a:spcPts val="0"/>
              </a:spcBef>
              <a:buSzPts val="1400"/>
            </a:pPr>
            <a:r>
              <a:rPr lang="en-US" sz="2800" dirty="0"/>
              <a:t>Ask the model to do a binary classification task</a:t>
            </a:r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n-US" dirty="0"/>
          </a:p>
          <a:p>
            <a:pPr marL="596900" lvl="1" indent="0">
              <a:spcBef>
                <a:spcPts val="0"/>
              </a:spcBef>
              <a:buSzPts val="1400"/>
              <a:buNone/>
            </a:pPr>
            <a:r>
              <a:rPr lang="en-US" dirty="0"/>
              <a:t>- 1 for incoherent 	(Shuffled)</a:t>
            </a:r>
          </a:p>
          <a:p>
            <a:pPr marL="596900" lvl="1" indent="0">
              <a:spcBef>
                <a:spcPts val="0"/>
              </a:spcBef>
              <a:buSzPts val="1400"/>
              <a:buNone/>
            </a:pPr>
            <a:r>
              <a:rPr lang="en-US" dirty="0"/>
              <a:t>- 0 for coherent 	(Not Shuffled )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FED53-B9A6-9742-9363-41EBD47C1A8C}"/>
              </a:ext>
            </a:extLst>
          </p:cNvPr>
          <p:cNvSpPr txBox="1"/>
          <p:nvPr/>
        </p:nvSpPr>
        <p:spPr>
          <a:xfrm>
            <a:off x="3601874" y="2967335"/>
            <a:ext cx="421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&lt;NEXT_INSTR&gt; Dissolve gelatin</a:t>
            </a:r>
          </a:p>
          <a:p>
            <a:r>
              <a:rPr kumimoji="1" lang="en-US" altLang="zh-CN" dirty="0"/>
              <a:t>&lt;NEXT_INSTR&gt; Add cold water</a:t>
            </a:r>
          </a:p>
          <a:p>
            <a:r>
              <a:rPr kumimoji="1" lang="en-US" altLang="zh-CN" dirty="0"/>
              <a:t>&lt;NEXT_INSTR&gt; Chill until syrupy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E08602-EBC2-ED42-B450-7C0E8F3F3653}"/>
              </a:ext>
            </a:extLst>
          </p:cNvPr>
          <p:cNvSpPr txBox="1"/>
          <p:nvPr/>
        </p:nvSpPr>
        <p:spPr>
          <a:xfrm>
            <a:off x="8034032" y="2967335"/>
            <a:ext cx="369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&lt;NEXT_INSTR&gt; Add cold water</a:t>
            </a:r>
          </a:p>
          <a:p>
            <a:r>
              <a:rPr kumimoji="1" lang="en-US" altLang="zh-CN" dirty="0"/>
              <a:t>&lt;NEXT_INSTR&gt; chill until syrupy</a:t>
            </a:r>
          </a:p>
          <a:p>
            <a:r>
              <a:rPr kumimoji="1" lang="en-US" altLang="zh-CN" dirty="0"/>
              <a:t>&lt;NEXT_INSTR&gt; Dissolve gelatin</a:t>
            </a:r>
          </a:p>
        </p:txBody>
      </p:sp>
      <p:sp>
        <p:nvSpPr>
          <p:cNvPr id="8" name="左箭头 7">
            <a:extLst>
              <a:ext uri="{FF2B5EF4-FFF2-40B4-BE49-F238E27FC236}">
                <a16:creationId xmlns:a16="http://schemas.microsoft.com/office/drawing/2014/main" id="{D536E34B-17FC-484C-B0CC-A04050465C40}"/>
              </a:ext>
            </a:extLst>
          </p:cNvPr>
          <p:cNvSpPr/>
          <p:nvPr/>
        </p:nvSpPr>
        <p:spPr>
          <a:xfrm rot="10800000">
            <a:off x="7379351" y="3208496"/>
            <a:ext cx="507056" cy="441007"/>
          </a:xfrm>
          <a:prstGeom prst="leftArrow">
            <a:avLst>
              <a:gd name="adj1" fmla="val 6275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9F295DF0-8DC1-FB41-A2D2-F0E9F540D862}"/>
              </a:ext>
            </a:extLst>
          </p:cNvPr>
          <p:cNvSpPr/>
          <p:nvPr/>
        </p:nvSpPr>
        <p:spPr>
          <a:xfrm rot="10800000">
            <a:off x="2891338" y="3232343"/>
            <a:ext cx="507056" cy="441007"/>
          </a:xfrm>
          <a:prstGeom prst="leftArrow">
            <a:avLst>
              <a:gd name="adj1" fmla="val 6275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E30147-8E92-1249-8C6C-D6199BE7E899}"/>
              </a:ext>
            </a:extLst>
          </p:cNvPr>
          <p:cNvSpPr txBox="1"/>
          <p:nvPr/>
        </p:nvSpPr>
        <p:spPr>
          <a:xfrm>
            <a:off x="1007374" y="2967335"/>
            <a:ext cx="204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Dissolve gelatin</a:t>
            </a:r>
          </a:p>
          <a:p>
            <a:r>
              <a:rPr kumimoji="1" lang="en-US" altLang="zh-CN" dirty="0"/>
              <a:t>Add cold water</a:t>
            </a:r>
          </a:p>
          <a:p>
            <a:r>
              <a:rPr kumimoji="1" lang="en-US" altLang="zh-CN" dirty="0"/>
              <a:t>Chill until syrupy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0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ee33dcc0_1_17"/>
          <p:cNvSpPr txBox="1">
            <a:spLocks noGrp="1"/>
          </p:cNvSpPr>
          <p:nvPr>
            <p:ph type="title"/>
          </p:nvPr>
        </p:nvSpPr>
        <p:spPr>
          <a:xfrm>
            <a:off x="458694" y="25851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lang="en-US" sz="4000" dirty="0"/>
              <a:t>Coherence Discriminate Module (CDM)</a:t>
            </a:r>
            <a:endParaRPr sz="4000" dirty="0"/>
          </a:p>
        </p:txBody>
      </p:sp>
      <p:sp>
        <p:nvSpPr>
          <p:cNvPr id="210" name="Google Shape;210;gdaee33dcc0_1_17"/>
          <p:cNvSpPr txBox="1">
            <a:spLocks noGrp="1"/>
          </p:cNvSpPr>
          <p:nvPr>
            <p:ph type="body" idx="1"/>
          </p:nvPr>
        </p:nvSpPr>
        <p:spPr>
          <a:xfrm>
            <a:off x="458693" y="1120085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lvl="0" indent="0">
              <a:spcBef>
                <a:spcPts val="0"/>
              </a:spcBef>
              <a:buSzPts val="1400"/>
              <a:buNone/>
            </a:pPr>
            <a:endParaRPr lang="en-US" sz="28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2800" dirty="0"/>
              <a:t>Get the hidden state vector of &lt;NEXT_INSTR&gt;, feed it to CDM</a:t>
            </a:r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2800" dirty="0"/>
              <a:t>Train the module to capture the coherence feature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sz="2000" dirty="0"/>
              <a:t>GRU or MLP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sz="2800" b="1" dirty="0"/>
          </a:p>
          <a:p>
            <a:pPr lvl="0" indent="-317500">
              <a:spcBef>
                <a:spcPts val="0"/>
              </a:spcBef>
              <a:buSzPts val="1400"/>
            </a:pPr>
            <a:endParaRPr lang="en-US" sz="1600" b="1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05E9068-4523-8541-9B5E-BCCCA6C2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91" y="3119511"/>
            <a:ext cx="9664505" cy="31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74AFBD3-4FF8-9040-8818-77A6C53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57" y="966952"/>
            <a:ext cx="8594271" cy="5773640"/>
          </a:xfrm>
          <a:prstGeom prst="rect">
            <a:avLst/>
          </a:prstGeom>
        </p:spPr>
      </p:pic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38979" y="611522"/>
            <a:ext cx="8999900" cy="1368000"/>
          </a:xfrm>
        </p:spPr>
        <p:txBody>
          <a:bodyPr/>
          <a:lstStyle/>
          <a:p>
            <a:r>
              <a:rPr lang="en-GB" sz="3200" dirty="0"/>
              <a:t>Proposed Model: BART with CDM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593AE8-A5BA-024C-B193-AE52A5C3D349}"/>
              </a:ext>
            </a:extLst>
          </p:cNvPr>
          <p:cNvSpPr/>
          <p:nvPr/>
        </p:nvSpPr>
        <p:spPr>
          <a:xfrm>
            <a:off x="7765366" y="756223"/>
            <a:ext cx="2524262" cy="9178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D10ED987-EA90-664D-863D-5543E695047D}"/>
              </a:ext>
            </a:extLst>
          </p:cNvPr>
          <p:cNvSpPr/>
          <p:nvPr/>
        </p:nvSpPr>
        <p:spPr>
          <a:xfrm rot="14687229">
            <a:off x="10228759" y="1808981"/>
            <a:ext cx="907167" cy="441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 Placeholder 12" descr="Text">
            <a:extLst>
              <a:ext uri="{FF2B5EF4-FFF2-40B4-BE49-F238E27FC236}">
                <a16:creationId xmlns:a16="http://schemas.microsoft.com/office/drawing/2014/main" id="{C4BA4E45-AB3F-E442-B80D-99C91D72436C}"/>
              </a:ext>
            </a:extLst>
          </p:cNvPr>
          <p:cNvSpPr txBox="1">
            <a:spLocks/>
          </p:cNvSpPr>
          <p:nvPr/>
        </p:nvSpPr>
        <p:spPr>
          <a:xfrm>
            <a:off x="10289627" y="2697447"/>
            <a:ext cx="2024393" cy="1210597"/>
          </a:xfrm>
          <a:prstGeom prst="rect">
            <a:avLst/>
          </a:prstGeom>
        </p:spPr>
        <p:txBody>
          <a:bodyPr/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400" dirty="0"/>
              <a:t>Loss</a:t>
            </a:r>
          </a:p>
          <a:p>
            <a:pPr marL="11112" indent="0">
              <a:buNone/>
            </a:pPr>
            <a:r>
              <a:rPr lang="en-GB" sz="2400" dirty="0"/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234556019"/>
      </p:ext>
    </p:extLst>
  </p:cSld>
  <p:clrMapOvr>
    <a:masterClrMapping/>
  </p:clrMapOvr>
</p:sld>
</file>

<file path=ppt/theme/theme1.xml><?xml version="1.0" encoding="utf-8"?>
<a:theme xmlns:a="http://schemas.openxmlformats.org/drawingml/2006/main" name="UCL_Mid_Green_Slide_Theme">
  <a:themeElements>
    <a:clrScheme name="UCL Mid Green Theme">
      <a:dk1>
        <a:srgbClr val="000000"/>
      </a:dk1>
      <a:lt1>
        <a:srgbClr val="FFFFFF"/>
      </a:lt1>
      <a:dk2>
        <a:srgbClr val="8F993E"/>
      </a:dk2>
      <a:lt2>
        <a:srgbClr val="E9EBD8"/>
      </a:lt2>
      <a:accent1>
        <a:srgbClr val="93272C"/>
      </a:accent1>
      <a:accent2>
        <a:srgbClr val="BBC592"/>
      </a:accent2>
      <a:accent3>
        <a:srgbClr val="F6BE00"/>
      </a:accent3>
      <a:accent4>
        <a:srgbClr val="002855"/>
      </a:accent4>
      <a:accent5>
        <a:srgbClr val="E03C31"/>
      </a:accent5>
      <a:accent6>
        <a:srgbClr val="A4DBE8"/>
      </a:accent6>
      <a:hlink>
        <a:srgbClr val="0097A9"/>
      </a:hlink>
      <a:folHlink>
        <a:srgbClr val="0097A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UCL_Slide_Master_Mid_Green.potx" id="{1236D6CF-BBC7-4FD5-B79C-28E44F590E09}" vid="{54139C8C-1B11-412C-9010-6E4A8CE517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358</Words>
  <Application>Microsoft Macintosh PowerPoint</Application>
  <PresentationFormat>宽屏</PresentationFormat>
  <Paragraphs>75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EB Garamond</vt:lpstr>
      <vt:lpstr>UCL_Mid_Green_Slide_Theme</vt:lpstr>
      <vt:lpstr>Methodology</vt:lpstr>
      <vt:lpstr>Proposed Model: BART with CDM</vt:lpstr>
      <vt:lpstr>Conditional Generation</vt:lpstr>
      <vt:lpstr>Conditional Generation Model</vt:lpstr>
      <vt:lpstr>Conditional Generation Model</vt:lpstr>
      <vt:lpstr>Proposed Model: BART with CDM</vt:lpstr>
      <vt:lpstr>How to get the (Global) coherence feature?</vt:lpstr>
      <vt:lpstr>Coherence Discriminate Module (CDM)</vt:lpstr>
      <vt:lpstr>Proposed Model: BART with CDM</vt:lpstr>
      <vt:lpstr>Loss Modification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Jiang, Keyue</cp:lastModifiedBy>
  <cp:revision>21</cp:revision>
  <dcterms:created xsi:type="dcterms:W3CDTF">2020-09-15T10:31:54Z</dcterms:created>
  <dcterms:modified xsi:type="dcterms:W3CDTF">2021-05-31T20:26:44Z</dcterms:modified>
</cp:coreProperties>
</file>