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32" r:id="rId2"/>
    <p:sldId id="333" r:id="rId3"/>
    <p:sldId id="334" r:id="rId4"/>
    <p:sldId id="336" r:id="rId5"/>
    <p:sldId id="337" r:id="rId6"/>
    <p:sldId id="338" r:id="rId7"/>
    <p:sldId id="340" r:id="rId8"/>
    <p:sldId id="335" r:id="rId9"/>
  </p:sldIdLst>
  <p:sldSz cx="9144000" cy="6858000" type="screen4x3"/>
  <p:notesSz cx="9934575" cy="68024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CC00"/>
    <a:srgbClr val="D7D200"/>
    <a:srgbClr val="FFFF00"/>
    <a:srgbClr val="2E0000"/>
    <a:srgbClr val="800000"/>
    <a:srgbClr val="003300"/>
    <a:srgbClr val="29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80000" autoAdjust="0"/>
  </p:normalViewPr>
  <p:slideViewPr>
    <p:cSldViewPr>
      <p:cViewPr varScale="1">
        <p:scale>
          <a:sx n="87" d="100"/>
          <a:sy n="87" d="100"/>
        </p:scale>
        <p:origin x="2406" y="66"/>
      </p:cViewPr>
      <p:guideLst>
        <p:guide orient="horz" pos="2160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982" cy="340122"/>
          </a:xfrm>
          <a:prstGeom prst="rect">
            <a:avLst/>
          </a:prstGeom>
        </p:spPr>
        <p:txBody>
          <a:bodyPr vert="horz" lIns="91632" tIns="45815" rIns="91632" bIns="45815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7294" y="1"/>
            <a:ext cx="4304982" cy="340122"/>
          </a:xfrm>
          <a:prstGeom prst="rect">
            <a:avLst/>
          </a:prstGeom>
        </p:spPr>
        <p:txBody>
          <a:bodyPr vert="horz" lIns="91632" tIns="45815" rIns="91632" bIns="45815" rtlCol="0"/>
          <a:lstStyle>
            <a:lvl1pPr algn="r">
              <a:defRPr sz="1200"/>
            </a:lvl1pPr>
          </a:lstStyle>
          <a:p>
            <a:fld id="{498DBAC7-4049-46E4-92C2-D4AFABB49205}" type="datetimeFigureOut">
              <a:rPr lang="zh-TW" altLang="en-US" smtClean="0"/>
              <a:pPr/>
              <a:t>2022/11/8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61136"/>
            <a:ext cx="4304982" cy="340122"/>
          </a:xfrm>
          <a:prstGeom prst="rect">
            <a:avLst/>
          </a:prstGeom>
        </p:spPr>
        <p:txBody>
          <a:bodyPr vert="horz" lIns="91632" tIns="45815" rIns="91632" bIns="45815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7294" y="6461136"/>
            <a:ext cx="4304982" cy="340122"/>
          </a:xfrm>
          <a:prstGeom prst="rect">
            <a:avLst/>
          </a:prstGeom>
        </p:spPr>
        <p:txBody>
          <a:bodyPr vert="horz" lIns="91632" tIns="45815" rIns="91632" bIns="45815" rtlCol="0" anchor="b"/>
          <a:lstStyle>
            <a:lvl1pPr algn="r">
              <a:defRPr sz="1200"/>
            </a:lvl1pPr>
          </a:lstStyle>
          <a:p>
            <a:fld id="{957D1808-5DD9-447C-B004-8AF75B8E32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550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982" cy="340122"/>
          </a:xfrm>
          <a:prstGeom prst="rect">
            <a:avLst/>
          </a:prstGeom>
        </p:spPr>
        <p:txBody>
          <a:bodyPr vert="horz" lIns="91632" tIns="45815" rIns="91632" bIns="45815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7294" y="1"/>
            <a:ext cx="4304982" cy="340122"/>
          </a:xfrm>
          <a:prstGeom prst="rect">
            <a:avLst/>
          </a:prstGeom>
        </p:spPr>
        <p:txBody>
          <a:bodyPr vert="horz" lIns="91632" tIns="45815" rIns="91632" bIns="45815" rtlCol="0"/>
          <a:lstStyle>
            <a:lvl1pPr algn="r">
              <a:defRPr sz="1200"/>
            </a:lvl1pPr>
          </a:lstStyle>
          <a:p>
            <a:fld id="{BE5C2070-ED92-4F63-933C-556164DBEDB9}" type="datetimeFigureOut">
              <a:rPr lang="zh-TW" altLang="en-US" smtClean="0"/>
              <a:pPr/>
              <a:t>2022/11/8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0425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32" tIns="45815" rIns="91632" bIns="45815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3458" y="3231159"/>
            <a:ext cx="7947660" cy="3061097"/>
          </a:xfrm>
          <a:prstGeom prst="rect">
            <a:avLst/>
          </a:prstGeom>
        </p:spPr>
        <p:txBody>
          <a:bodyPr vert="horz" lIns="91632" tIns="45815" rIns="91632" bIns="45815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61136"/>
            <a:ext cx="4304982" cy="340122"/>
          </a:xfrm>
          <a:prstGeom prst="rect">
            <a:avLst/>
          </a:prstGeom>
        </p:spPr>
        <p:txBody>
          <a:bodyPr vert="horz" lIns="91632" tIns="45815" rIns="91632" bIns="45815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7294" y="6461136"/>
            <a:ext cx="4304982" cy="340122"/>
          </a:xfrm>
          <a:prstGeom prst="rect">
            <a:avLst/>
          </a:prstGeom>
        </p:spPr>
        <p:txBody>
          <a:bodyPr vert="horz" lIns="91632" tIns="45815" rIns="91632" bIns="45815" rtlCol="0" anchor="b"/>
          <a:lstStyle>
            <a:lvl1pPr algn="r">
              <a:defRPr sz="1200"/>
            </a:lvl1pPr>
          </a:lstStyle>
          <a:p>
            <a:fld id="{1EA0C2A1-71C6-4720-ADE3-822C4D1165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94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0C2A1-71C6-4720-ADE3-822C4D11657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69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523834" y="3566666"/>
            <a:ext cx="89095" cy="74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0872" y="3566666"/>
            <a:ext cx="45719" cy="74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4" descr="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5850" y="3122613"/>
            <a:ext cx="4248150" cy="31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標題 1"/>
          <p:cNvSpPr>
            <a:spLocks noGrp="1"/>
          </p:cNvSpPr>
          <p:nvPr>
            <p:ph type="ctrTitle" hasCustomPrompt="1"/>
          </p:nvPr>
        </p:nvSpPr>
        <p:spPr>
          <a:xfrm>
            <a:off x="1979712" y="764704"/>
            <a:ext cx="6984776" cy="2448272"/>
          </a:xfrm>
        </p:spPr>
        <p:txBody>
          <a:bodyPr>
            <a:normAutofit/>
          </a:bodyPr>
          <a:lstStyle>
            <a:lvl1pPr>
              <a:defRPr sz="4000" b="1" i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/>
              <a:t>English Title</a:t>
            </a:r>
            <a:endParaRPr lang="zh-TW" altLang="en-US" dirty="0"/>
          </a:p>
        </p:txBody>
      </p:sp>
      <p:sp>
        <p:nvSpPr>
          <p:cNvPr id="26" name="副標題 2"/>
          <p:cNvSpPr>
            <a:spLocks noGrp="1"/>
          </p:cNvSpPr>
          <p:nvPr>
            <p:ph type="subTitle" idx="1"/>
          </p:nvPr>
        </p:nvSpPr>
        <p:spPr>
          <a:xfrm>
            <a:off x="323528" y="4077072"/>
            <a:ext cx="4726310" cy="144016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33088" y="593820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13495CC-866E-4FA7-907D-14E8E48F3E23}" type="datetime1">
              <a:rPr lang="en-US" altLang="zh-TW" smtClean="0"/>
              <a:pPr/>
              <a:t>11/8/2022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1582572" cy="158257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1588" y="6583362"/>
            <a:ext cx="9142412" cy="28740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352205" y="6557786"/>
            <a:ext cx="4788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1600" b="1" i="1" cap="none" spc="0" dirty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NCKU Smart</a:t>
            </a:r>
            <a:r>
              <a:rPr lang="en-US" altLang="zh-TW" sz="1600" b="1" i="1" cap="none" spc="0" baseline="0" dirty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Electronic Design Automation Laboratory</a:t>
            </a:r>
            <a:endParaRPr lang="zh-TW" altLang="en-US" sz="1600" b="1" cap="none" spc="0" dirty="0">
              <a:ln w="11430"/>
              <a:solidFill>
                <a:srgbClr val="FFCC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36DF3D-AC07-41A5-AAD8-BB8CE57F4CE7}" type="datetime1">
              <a:rPr lang="en-US" altLang="zh-TW" smtClean="0"/>
              <a:pPr/>
              <a:t>11/8/2022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6EDC85-44C0-41FA-9EDC-207E3822F406}" type="datetime1">
              <a:rPr lang="en-US" altLang="zh-TW" smtClean="0"/>
              <a:pPr/>
              <a:t>11/8/2022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 rot="5400000">
            <a:off x="5715000" y="3429000"/>
            <a:ext cx="6858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16041" y="1045767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1588" y="0"/>
            <a:ext cx="0" cy="1196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0" y="68849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-1588" y="6308725"/>
            <a:ext cx="0" cy="5492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>
            <a:off x="9144000" y="6092825"/>
            <a:ext cx="0" cy="5492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112568"/>
          </a:xfrm>
        </p:spPr>
        <p:txBody>
          <a:bodyPr/>
          <a:lstStyle>
            <a:lvl1pPr marL="342900" indent="-342900">
              <a:buSzPct val="80000"/>
              <a:buFontTx/>
              <a:buBlip>
                <a:blip r:embed="rId2"/>
              </a:buBlip>
              <a:defRPr sz="24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742950" indent="-285750">
              <a:buSzPct val="80000"/>
              <a:buFontTx/>
              <a:buBlip>
                <a:blip r:embed="rId3"/>
              </a:buBlip>
              <a:defRPr sz="20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1143000" indent="-228600">
              <a:buSzPct val="80000"/>
              <a:buFontTx/>
              <a:buBlip>
                <a:blip r:embed="rId4"/>
              </a:buBlip>
              <a:defRPr sz="1800">
                <a:solidFill>
                  <a:srgbClr val="33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1588" y="-7499"/>
            <a:ext cx="9142412" cy="105273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99592" y="20638"/>
            <a:ext cx="7272808" cy="112236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Lucida Calligraphy" pitchFamily="66" charset="0"/>
                <a:cs typeface="Lucida Sans Unicode" pitchFamily="34" charset="0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1588" y="6583362"/>
            <a:ext cx="9142412" cy="28740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-1588" y="6549849"/>
            <a:ext cx="21336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" y="-7499"/>
            <a:ext cx="1027567" cy="102756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4352205" y="6557786"/>
            <a:ext cx="47886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1600" b="1" i="1" cap="none" spc="0" dirty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NCKU Smart</a:t>
            </a:r>
            <a:r>
              <a:rPr lang="en-US" altLang="zh-TW" sz="1600" b="1" i="1" cap="none" spc="0" baseline="0" dirty="0">
                <a:ln w="11430"/>
                <a:solidFill>
                  <a:srgbClr val="FFCC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Electronic Design Automation Laboratory</a:t>
            </a:r>
            <a:endParaRPr lang="zh-TW" altLang="en-US" sz="1600" b="1" cap="none" spc="0" dirty="0">
              <a:ln w="11430"/>
              <a:solidFill>
                <a:srgbClr val="FFCC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6" descr="point_top_gree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0825" cy="119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18"/>
          <p:cNvSpPr>
            <a:spLocks noChangeShapeType="1"/>
          </p:cNvSpPr>
          <p:nvPr userDrawn="1"/>
        </p:nvSpPr>
        <p:spPr bwMode="auto">
          <a:xfrm>
            <a:off x="0" y="12112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9140825" y="0"/>
            <a:ext cx="0" cy="1196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3" name="Line 23"/>
          <p:cNvSpPr>
            <a:spLocks noChangeShapeType="1"/>
          </p:cNvSpPr>
          <p:nvPr userDrawn="1"/>
        </p:nvSpPr>
        <p:spPr bwMode="auto">
          <a:xfrm>
            <a:off x="1588" y="0"/>
            <a:ext cx="0" cy="1196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4" name="Line 25"/>
          <p:cNvSpPr>
            <a:spLocks noChangeShapeType="1"/>
          </p:cNvSpPr>
          <p:nvPr userDrawn="1"/>
        </p:nvSpPr>
        <p:spPr bwMode="auto">
          <a:xfrm>
            <a:off x="0" y="2063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 userDrawn="1"/>
        </p:nvSpPr>
        <p:spPr bwMode="auto">
          <a:xfrm>
            <a:off x="1187624" y="20638"/>
            <a:ext cx="7776864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Lucida Calligraphy" pitchFamily="66" charset="0"/>
                <a:ea typeface="+mj-ea"/>
                <a:cs typeface="Lucida Sans Unicode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107504" y="1268760"/>
            <a:ext cx="4392488" cy="4968552"/>
          </a:xfrm>
        </p:spPr>
        <p:txBody>
          <a:bodyPr/>
          <a:lstStyle>
            <a:lvl1pPr>
              <a:buSzPct val="80000"/>
              <a:buFontTx/>
              <a:buBlip>
                <a:blip r:embed="rId3"/>
              </a:buBlip>
              <a:defRPr sz="24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buSzPct val="80000"/>
              <a:buFontTx/>
              <a:buBlip>
                <a:blip r:embed="rId4"/>
              </a:buBlip>
              <a:defRPr sz="20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>
              <a:buSzPct val="80000"/>
              <a:buFontTx/>
              <a:buBlip>
                <a:blip r:embed="rId5"/>
              </a:buBlip>
              <a:defRPr sz="1800">
                <a:solidFill>
                  <a:srgbClr val="33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idx="13"/>
          </p:nvPr>
        </p:nvSpPr>
        <p:spPr>
          <a:xfrm>
            <a:off x="4583936" y="1279808"/>
            <a:ext cx="4462908" cy="4968552"/>
          </a:xfrm>
        </p:spPr>
        <p:txBody>
          <a:bodyPr/>
          <a:lstStyle>
            <a:lvl1pPr>
              <a:buSzPct val="80000"/>
              <a:buFontTx/>
              <a:buBlip>
                <a:blip r:embed="rId3"/>
              </a:buBlip>
              <a:defRPr sz="24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buSzPct val="80000"/>
              <a:buFontTx/>
              <a:buBlip>
                <a:blip r:embed="rId4"/>
              </a:buBlip>
              <a:defRPr sz="20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>
              <a:buSzPct val="80000"/>
              <a:buFontTx/>
              <a:buBlip>
                <a:blip r:embed="rId5"/>
              </a:buBlip>
              <a:defRPr sz="1800">
                <a:solidFill>
                  <a:srgbClr val="33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cxnSp>
        <p:nvCxnSpPr>
          <p:cNvPr id="19" name="直線接點 18"/>
          <p:cNvCxnSpPr/>
          <p:nvPr userDrawn="1"/>
        </p:nvCxnSpPr>
        <p:spPr>
          <a:xfrm>
            <a:off x="0" y="6357938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3" descr="TOP_point_word_green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353175"/>
            <a:ext cx="914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Line 26"/>
          <p:cNvSpPr>
            <a:spLocks noChangeShapeType="1"/>
          </p:cNvSpPr>
          <p:nvPr userDrawn="1"/>
        </p:nvSpPr>
        <p:spPr bwMode="auto">
          <a:xfrm>
            <a:off x="0" y="68849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3" name="Line 27"/>
          <p:cNvSpPr>
            <a:spLocks noChangeShapeType="1"/>
          </p:cNvSpPr>
          <p:nvPr userDrawn="1"/>
        </p:nvSpPr>
        <p:spPr bwMode="auto">
          <a:xfrm>
            <a:off x="-1588" y="6308725"/>
            <a:ext cx="0" cy="5492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0" y="6453188"/>
            <a:ext cx="2133600" cy="365125"/>
          </a:xfrm>
        </p:spPr>
        <p:txBody>
          <a:bodyPr/>
          <a:lstStyle>
            <a:lvl1pPr algn="l">
              <a:defRPr sz="1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3A9BD4-26CA-4C72-8014-D6CA8D356F14}" type="datetime1">
              <a:rPr lang="en-US" altLang="zh-TW" smtClean="0"/>
              <a:pPr/>
              <a:t>11/8/2022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1349C2-1328-4BEB-ACCB-21FC77674B36}" type="datetime1">
              <a:rPr lang="en-US" altLang="zh-TW" smtClean="0"/>
              <a:pPr/>
              <a:t>11/8/2022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8AE407-80E1-4B1C-935A-31993FA3DE94}" type="datetime1">
              <a:rPr lang="en-US" altLang="zh-TW" smtClean="0"/>
              <a:pPr/>
              <a:t>11/8/2022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673B5A-AE64-4E9F-8586-B2257BCEAC86}" type="datetime1">
              <a:rPr lang="en-US" altLang="zh-TW" smtClean="0"/>
              <a:pPr/>
              <a:t>11/8/2022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55DC3-BBC9-4825-8532-01B746B372E1}" type="datetime1">
              <a:rPr lang="en-US" altLang="zh-TW" smtClean="0"/>
              <a:pPr/>
              <a:t>11/8/2022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EB57F-CB0A-4794-821F-01A28CFC88A0}" type="datetime1">
              <a:rPr lang="en-US" altLang="zh-TW" smtClean="0"/>
              <a:pPr/>
              <a:t>11/8/2022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DF40741-DD50-4734-84AD-7D5B69D53526}" type="datetime1">
              <a:rPr lang="en-US" altLang="zh-TW" smtClean="0"/>
              <a:pPr/>
              <a:t>11/8/2022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3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63688" y="764704"/>
            <a:ext cx="7200800" cy="2448272"/>
          </a:xfrm>
        </p:spPr>
        <p:txBody>
          <a:bodyPr>
            <a:normAutofit/>
          </a:bodyPr>
          <a:lstStyle/>
          <a:p>
            <a:r>
              <a:rPr lang="en-US" altLang="zh-TW"/>
              <a:t>Min-Cost Covering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4077072"/>
            <a:ext cx="3862214" cy="1440160"/>
          </a:xfrm>
        </p:spPr>
        <p:txBody>
          <a:bodyPr/>
          <a:lstStyle/>
          <a:p>
            <a:pPr algn="l"/>
            <a:r>
              <a:rPr lang="en-US" altLang="zh-TW" dirty="0"/>
              <a:t>Date: 2022/11/8</a:t>
            </a:r>
          </a:p>
          <a:p>
            <a:pPr algn="l"/>
            <a:r>
              <a:rPr lang="en-US" altLang="zh-TW" dirty="0"/>
              <a:t>Due date: 2022/12/6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95CC-866E-4FA7-907D-14E8E48F3E23}" type="datetime1">
              <a:rPr lang="en-US" altLang="zh-TW" smtClean="0"/>
              <a:pPr/>
              <a:t>11/8/2022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0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 each primary input, cost to cover is 0.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For each (non-leaf) node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in the subject trees</a:t>
                </a:r>
                <a:endParaRPr lang="zh-TW" altLang="en-US" dirty="0"/>
              </a:p>
              <a:p>
                <a:pPr lvl="1"/>
                <a:r>
                  <a:rPr lang="en-US" altLang="zh-TW" dirty="0"/>
                  <a:t>Recursive assumption:</a:t>
                </a:r>
              </a:p>
              <a:p>
                <a:pPr lvl="2"/>
                <a:r>
                  <a:rPr lang="en-US" altLang="zh-TW" dirty="0"/>
                  <a:t> We know a best cost cover for each of its (transitive) predecessors.</a:t>
                </a:r>
                <a:endParaRPr lang="zh-TW" altLang="en-US" dirty="0"/>
              </a:p>
              <a:p>
                <a:pPr lvl="1"/>
                <a:r>
                  <a:rPr lang="en-US" altLang="zh-TW" dirty="0"/>
                  <a:t>Recursive formula for cost to cover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For each matched pattern graph, compute sum of the cost  of this pattern and the total best costs of all </a:t>
                </a:r>
                <a:r>
                  <a:rPr lang="en-US" altLang="zh-TW" dirty="0" err="1"/>
                  <a:t>fanins</a:t>
                </a:r>
                <a:r>
                  <a:rPr lang="en-US" altLang="zh-TW" dirty="0"/>
                  <a:t> to this pattern</a:t>
                </a:r>
              </a:p>
              <a:p>
                <a:pPr lvl="2"/>
                <a:r>
                  <a:rPr lang="en-US" altLang="zh-TW" dirty="0"/>
                  <a:t>Take the minimum as best cost for node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Total cost is the sum of the best costs for all primary outputs of the subject trees.</a:t>
                </a:r>
              </a:p>
              <a:p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066788" y="0"/>
            <a:ext cx="7272808" cy="1122362"/>
          </a:xfrm>
        </p:spPr>
        <p:txBody>
          <a:bodyPr/>
          <a:lstStyle/>
          <a:p>
            <a:r>
              <a:rPr lang="en-US" altLang="zh-TW" dirty="0"/>
              <a:t>Min-Cost Covering by </a:t>
            </a:r>
            <a:br>
              <a:rPr lang="en-US" altLang="zh-TW" dirty="0"/>
            </a:br>
            <a:r>
              <a:rPr lang="en-US" altLang="zh-TW" dirty="0"/>
              <a:t>Dynamic Programming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61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Subject tree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Pattern trees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13780"/>
          <a:stretch/>
        </p:blipFill>
        <p:spPr>
          <a:xfrm>
            <a:off x="2132012" y="3236731"/>
            <a:ext cx="5094519" cy="3313118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12" y="1584004"/>
            <a:ext cx="3186470" cy="12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0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124744"/>
            <a:ext cx="3888432" cy="5112568"/>
          </a:xfrm>
        </p:spPr>
        <p:txBody>
          <a:bodyPr/>
          <a:lstStyle/>
          <a:p>
            <a:r>
              <a:rPr lang="en-US" altLang="zh-TW" dirty="0"/>
              <a:t>Subject tree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4" y="2924944"/>
            <a:ext cx="3581036" cy="1368152"/>
          </a:xfrm>
          <a:prstGeom prst="rect">
            <a:avLst/>
          </a:prstGeom>
        </p:spPr>
      </p:pic>
      <p:sp>
        <p:nvSpPr>
          <p:cNvPr id="7" name="內容版面配置區 1"/>
          <p:cNvSpPr txBox="1">
            <a:spLocks/>
          </p:cNvSpPr>
          <p:nvPr/>
        </p:nvSpPr>
        <p:spPr bwMode="auto">
          <a:xfrm>
            <a:off x="4780257" y="1124744"/>
            <a:ext cx="388843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4"/>
              </a:buBlip>
              <a:defRPr sz="2000" kern="12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5"/>
              </a:buBlip>
              <a:defRPr sz="1800" kern="1200">
                <a:solidFill>
                  <a:srgbClr val="33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Pattern trees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/>
          <a:srcRect l="4406" r="9375" b="13780"/>
          <a:stretch/>
        </p:blipFill>
        <p:spPr>
          <a:xfrm>
            <a:off x="4751511" y="2024469"/>
            <a:ext cx="4392489" cy="3313118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615416" y="2982899"/>
            <a:ext cx="899591" cy="82809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Mincost:2</a:t>
            </a: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15416" y="3868946"/>
            <a:ext cx="899591" cy="82809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Mincost:1</a:t>
            </a:r>
          </a:p>
        </p:txBody>
      </p:sp>
    </p:spTree>
    <p:extLst>
      <p:ext uri="{BB962C8B-B14F-4D97-AF65-F5344CB8AC3E}">
        <p14:creationId xmlns:p14="http://schemas.microsoft.com/office/powerpoint/2010/main" val="328920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124744"/>
            <a:ext cx="3888432" cy="5112568"/>
          </a:xfrm>
        </p:spPr>
        <p:txBody>
          <a:bodyPr/>
          <a:lstStyle/>
          <a:p>
            <a:r>
              <a:rPr lang="en-US" altLang="zh-TW" dirty="0"/>
              <a:t>Subject tree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4" y="2924944"/>
            <a:ext cx="3581036" cy="1368152"/>
          </a:xfrm>
          <a:prstGeom prst="rect">
            <a:avLst/>
          </a:prstGeom>
        </p:spPr>
      </p:pic>
      <p:sp>
        <p:nvSpPr>
          <p:cNvPr id="7" name="內容版面配置區 1"/>
          <p:cNvSpPr txBox="1">
            <a:spLocks/>
          </p:cNvSpPr>
          <p:nvPr/>
        </p:nvSpPr>
        <p:spPr bwMode="auto">
          <a:xfrm>
            <a:off x="4780257" y="1124744"/>
            <a:ext cx="388843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4"/>
              </a:buBlip>
              <a:defRPr sz="2000" kern="12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5"/>
              </a:buBlip>
              <a:defRPr sz="1800" kern="1200">
                <a:solidFill>
                  <a:srgbClr val="33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Pattern trees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/>
          <a:srcRect l="4406" r="9375" b="13780"/>
          <a:stretch/>
        </p:blipFill>
        <p:spPr>
          <a:xfrm>
            <a:off x="4751511" y="2024469"/>
            <a:ext cx="4392489" cy="3313118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479684" y="3068960"/>
            <a:ext cx="2004084" cy="174224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Mincost:5</a:t>
            </a:r>
          </a:p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33164" y="3212977"/>
            <a:ext cx="864096" cy="576064"/>
          </a:xfrm>
          <a:prstGeom prst="roundRect">
            <a:avLst/>
          </a:prstGeom>
          <a:noFill/>
          <a:ln w="28575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24265" y="3873301"/>
            <a:ext cx="864096" cy="576064"/>
          </a:xfrm>
          <a:prstGeom prst="roundRect">
            <a:avLst/>
          </a:prstGeom>
          <a:noFill/>
          <a:ln w="28575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526006" y="3523943"/>
            <a:ext cx="864096" cy="576064"/>
          </a:xfrm>
          <a:prstGeom prst="roundRect">
            <a:avLst/>
          </a:prstGeom>
          <a:noFill/>
          <a:ln w="28575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62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124744"/>
            <a:ext cx="3888432" cy="5112568"/>
          </a:xfrm>
        </p:spPr>
        <p:txBody>
          <a:bodyPr/>
          <a:lstStyle/>
          <a:p>
            <a:r>
              <a:rPr lang="en-US" altLang="zh-TW" dirty="0"/>
              <a:t>Subject tree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4" y="2924944"/>
            <a:ext cx="3581036" cy="1368152"/>
          </a:xfrm>
          <a:prstGeom prst="rect">
            <a:avLst/>
          </a:prstGeom>
        </p:spPr>
      </p:pic>
      <p:sp>
        <p:nvSpPr>
          <p:cNvPr id="7" name="內容版面配置區 1"/>
          <p:cNvSpPr txBox="1">
            <a:spLocks/>
          </p:cNvSpPr>
          <p:nvPr/>
        </p:nvSpPr>
        <p:spPr bwMode="auto">
          <a:xfrm>
            <a:off x="4780257" y="1124744"/>
            <a:ext cx="388843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4"/>
              </a:buBlip>
              <a:defRPr sz="2000" kern="12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5"/>
              </a:buBlip>
              <a:defRPr sz="1800" kern="1200">
                <a:solidFill>
                  <a:srgbClr val="33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Pattern trees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/>
          <a:srcRect l="4406" r="9375" b="13780"/>
          <a:stretch/>
        </p:blipFill>
        <p:spPr>
          <a:xfrm>
            <a:off x="4751511" y="2024469"/>
            <a:ext cx="4392489" cy="3313118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479684" y="3356992"/>
            <a:ext cx="2508140" cy="145421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Mincost:3</a:t>
            </a:r>
          </a:p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691681" y="2630409"/>
            <a:ext cx="1084004" cy="82809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Mincost:2</a:t>
            </a: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7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124744"/>
            <a:ext cx="3888432" cy="5112568"/>
          </a:xfrm>
        </p:spPr>
        <p:txBody>
          <a:bodyPr/>
          <a:lstStyle/>
          <a:p>
            <a:r>
              <a:rPr lang="en-US" altLang="zh-TW" dirty="0"/>
              <a:t>Subject tree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4" y="2924944"/>
            <a:ext cx="3581036" cy="1368152"/>
          </a:xfrm>
          <a:prstGeom prst="rect">
            <a:avLst/>
          </a:prstGeom>
        </p:spPr>
      </p:pic>
      <p:sp>
        <p:nvSpPr>
          <p:cNvPr id="7" name="內容版面配置區 1"/>
          <p:cNvSpPr txBox="1">
            <a:spLocks/>
          </p:cNvSpPr>
          <p:nvPr/>
        </p:nvSpPr>
        <p:spPr bwMode="auto">
          <a:xfrm>
            <a:off x="4780257" y="1124744"/>
            <a:ext cx="388843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4"/>
              </a:buBlip>
              <a:defRPr sz="2000" kern="1200">
                <a:solidFill>
                  <a:srgbClr val="000099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5"/>
              </a:buBlip>
              <a:defRPr sz="1800" kern="1200">
                <a:solidFill>
                  <a:srgbClr val="3366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Pattern trees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/>
          <a:srcRect l="4406" r="9375" b="13780"/>
          <a:stretch/>
        </p:blipFill>
        <p:spPr>
          <a:xfrm>
            <a:off x="4751511" y="2024469"/>
            <a:ext cx="4392489" cy="3313118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479684" y="2708920"/>
            <a:ext cx="3750242" cy="201622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endParaRPr lang="en-US" altLang="zh-TW" sz="1200" dirty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Mincost:7</a:t>
            </a:r>
          </a:p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33164" y="3356992"/>
            <a:ext cx="2282652" cy="936103"/>
          </a:xfrm>
          <a:prstGeom prst="roundRect">
            <a:avLst/>
          </a:prstGeom>
          <a:noFill/>
          <a:ln w="28575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917168" y="2878390"/>
            <a:ext cx="864096" cy="576064"/>
          </a:xfrm>
          <a:prstGeom prst="roundRect">
            <a:avLst/>
          </a:prstGeom>
          <a:noFill/>
          <a:ln w="28575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3097018" y="3356992"/>
            <a:ext cx="864096" cy="612068"/>
          </a:xfrm>
          <a:prstGeom prst="roundRect">
            <a:avLst/>
          </a:prstGeom>
          <a:noFill/>
          <a:ln w="28575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92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lvl="1"/>
            <a:r>
              <a:rPr lang="en-US" altLang="zh-TW" dirty="0"/>
              <a:t>A Verilog-like circuit file</a:t>
            </a:r>
          </a:p>
          <a:p>
            <a:pPr lvl="1"/>
            <a:r>
              <a:rPr lang="en-US" altLang="zh-TW" dirty="0"/>
              <a:t>Logic gates’ cost (Pattern Trees)</a:t>
            </a:r>
          </a:p>
          <a:p>
            <a:pPr lvl="1"/>
            <a:r>
              <a:rPr lang="en-US" altLang="zh-TW" dirty="0"/>
              <a:t>readme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lvl="1"/>
            <a:r>
              <a:rPr lang="en-US" altLang="zh-TW" dirty="0"/>
              <a:t>By using the pattern trees and dynamic programming algorithm, you should output the minimum cost on terminal.</a:t>
            </a:r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904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et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templete1</Template>
  <TotalTime>25614</TotalTime>
  <Words>201</Words>
  <Application>Microsoft Office PowerPoint</Application>
  <PresentationFormat>如螢幕大小 (4:3)</PresentationFormat>
  <Paragraphs>114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Calibri</vt:lpstr>
      <vt:lpstr>Cambria Math</vt:lpstr>
      <vt:lpstr>Lucida Calligraphy</vt:lpstr>
      <vt:lpstr>templete1</vt:lpstr>
      <vt:lpstr>Min-Cost Covering</vt:lpstr>
      <vt:lpstr>Min-Cost Covering by  Dynamic Programming</vt:lpstr>
      <vt:lpstr>Example</vt:lpstr>
      <vt:lpstr>Example</vt:lpstr>
      <vt:lpstr>Example</vt:lpstr>
      <vt:lpstr>Example</vt:lpstr>
      <vt:lpstr>Example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3D-STAF: Scalable Temperature and Leakage Aware Floorplanning for Three-Dimensional Integrated Circuits</dc:title>
  <dc:creator>PureXP</dc:creator>
  <cp:lastModifiedBy>徐崇祐 HSU CHUNG-YU</cp:lastModifiedBy>
  <cp:revision>884</cp:revision>
  <cp:lastPrinted>2017-09-22T01:56:06Z</cp:lastPrinted>
  <dcterms:created xsi:type="dcterms:W3CDTF">2013-06-12T17:54:55Z</dcterms:created>
  <dcterms:modified xsi:type="dcterms:W3CDTF">2022-11-08T09:23:25Z</dcterms:modified>
</cp:coreProperties>
</file>