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62" r:id="rId3"/>
    <p:sldId id="261" r:id="rId4"/>
    <p:sldId id="273" r:id="rId5"/>
    <p:sldId id="259" r:id="rId6"/>
    <p:sldId id="263" r:id="rId7"/>
    <p:sldId id="257" r:id="rId8"/>
    <p:sldId id="269" r:id="rId9"/>
    <p:sldId id="260" r:id="rId10"/>
    <p:sldId id="264" r:id="rId11"/>
    <p:sldId id="266" r:id="rId12"/>
    <p:sldId id="265" r:id="rId13"/>
    <p:sldId id="267" r:id="rId14"/>
    <p:sldId id="268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1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C3E07-D758-4112-B1BC-EE6C6F2A614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672BE-B72C-4B57-A0D5-8744B72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1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672BE-B72C-4B57-A0D5-8744B7249F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5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大標題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793500"/>
            <a:ext cx="6264000" cy="1215000"/>
          </a:xfrm>
          <a:noFill/>
        </p:spPr>
        <p:txBody>
          <a:bodyPr anchor="ctr">
            <a:noAutofit/>
          </a:bodyPr>
          <a:lstStyle>
            <a:lvl1pPr algn="r">
              <a:defRPr sz="4500">
                <a:solidFill>
                  <a:schemeClr val="accent3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44000" y="3793500"/>
            <a:ext cx="2700000" cy="1215000"/>
          </a:xfrm>
          <a:noFill/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圖片版面配置區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93500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  <p:cxnSp>
        <p:nvCxnSpPr>
          <p:cNvPr id="14" name="Straight Connector 6"/>
          <p:cNvCxnSpPr/>
          <p:nvPr userDrawn="1"/>
        </p:nvCxnSpPr>
        <p:spPr>
          <a:xfrm flipV="1">
            <a:off x="6354000" y="3928501"/>
            <a:ext cx="0" cy="94499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hlinkClick r:id="" action="ppaction://noaction"/>
          </p:cNvPr>
          <p:cNvSpPr/>
          <p:nvPr userDrawn="1"/>
        </p:nvSpPr>
        <p:spPr>
          <a:xfrm>
            <a:off x="720000" y="5008500"/>
            <a:ext cx="84240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 userDrawn="1"/>
        </p:nvSpPr>
        <p:spPr>
          <a:xfrm>
            <a:off x="0" y="5008500"/>
            <a:ext cx="5400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3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單一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77C-F5DB-4002-97EB-9849938920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522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3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BBAAD-E297-45E7-93CA-69794D21E2CF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61FD48-AA0E-4657-BF8B-0982E1C64C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機械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手臂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遙控車 控制器</a:t>
            </a:r>
            <a:b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(Arduino Car Arm Controller)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徐子程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生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工一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B06602037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D:\Code\CSharp\ArduinoCarArm\DSC_13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0"/>
            <a:ext cx="6876256" cy="3867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/>
              <a:t>程式功能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10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80502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手臂方向控制</a:t>
            </a:r>
            <a:endParaRPr lang="en-US" altLang="zh-TW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 startAt="8"/>
            </a:pPr>
            <a:r>
              <a:rPr lang="zh-TW" altLang="en-US" sz="2400" dirty="0" smtClean="0"/>
              <a:t>歸零</a:t>
            </a:r>
            <a:endParaRPr lang="en-US" altLang="zh-TW" sz="2400" dirty="0" smtClean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 startAt="8"/>
            </a:pPr>
            <a:r>
              <a:rPr lang="zh-TW" altLang="en-US" sz="2400" dirty="0" smtClean="0"/>
              <a:t>伺服馬達角度手動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控制</a:t>
            </a:r>
            <a:endParaRPr lang="en-US" altLang="zh-TW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16" y="1179778"/>
            <a:ext cx="4258155" cy="36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11</a:t>
            </a:fld>
            <a:endParaRPr lang="zh-TW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1779662"/>
            <a:ext cx="2053087" cy="2277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連線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------------------</a:t>
            </a:r>
          </a:p>
          <a:p>
            <a:pPr algn="ctr"/>
            <a:r>
              <a:rPr lang="zh-TW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選擇</a:t>
            </a:r>
            <a:endParaRPr lang="en-US" altLang="zh-TW" sz="24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+mj-ea"/>
                <a:ea typeface="+mj-ea"/>
              </a:rPr>
              <a:t>Port</a:t>
            </a:r>
          </a:p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+mj-ea"/>
                <a:ea typeface="+mj-ea"/>
              </a:rPr>
              <a:t>Baud rate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1779662"/>
            <a:ext cx="2053087" cy="2277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使用中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+mj-ea"/>
                <a:ea typeface="+mj-ea"/>
              </a:rPr>
              <a:t>遙控車</a:t>
            </a:r>
            <a:endParaRPr lang="en-US" altLang="zh-TW" sz="2400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+mj-ea"/>
                <a:ea typeface="+mj-ea"/>
              </a:rPr>
              <a:t>遙控手臂</a:t>
            </a:r>
          </a:p>
        </p:txBody>
      </p:sp>
      <p:cxnSp>
        <p:nvCxnSpPr>
          <p:cNvPr id="10" name="弧形接點 9"/>
          <p:cNvCxnSpPr/>
          <p:nvPr/>
        </p:nvCxnSpPr>
        <p:spPr>
          <a:xfrm>
            <a:off x="3312719" y="1995686"/>
            <a:ext cx="2123377" cy="288032"/>
          </a:xfrm>
          <a:prstGeom prst="curved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弧形接點 13"/>
          <p:cNvCxnSpPr/>
          <p:nvPr/>
        </p:nvCxnSpPr>
        <p:spPr>
          <a:xfrm rot="10800000" flipV="1">
            <a:off x="3312720" y="3624987"/>
            <a:ext cx="2123377" cy="28803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3528" y="1491630"/>
            <a:ext cx="936104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67680" y="3624987"/>
            <a:ext cx="691952" cy="711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91880" y="16263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連線成功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323" y="325565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中斷連線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7572" y="43366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496" y="12557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0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12</a:t>
            </a:fld>
            <a:endParaRPr lang="zh-TW" altLang="en-US" dirty="0">
              <a:latin typeface="+mn-ea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7883525" cy="340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1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13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整台</a:t>
            </a:r>
            <a:r>
              <a:rPr lang="zh-TW" altLang="en-US" sz="2400" dirty="0" smtClean="0"/>
              <a:t>車分為遙控車與手臂兩部分，可獨立操控</a:t>
            </a:r>
            <a:endParaRPr lang="en-US" altLang="zh-TW" sz="2400" dirty="0" smtClean="0"/>
          </a:p>
          <a:p>
            <a:r>
              <a:rPr lang="zh-TW" altLang="en-US" sz="2400" dirty="0" smtClean="0"/>
              <a:t>車上有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馬達，可分別控制轉向與轉速（</a:t>
            </a:r>
            <a:r>
              <a:rPr lang="en-US" altLang="zh-TW" sz="2400" dirty="0" smtClean="0">
                <a:latin typeface="+mn-ea"/>
              </a:rPr>
              <a:t>PWM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r>
              <a:rPr lang="zh-TW" altLang="en-US" sz="2400" dirty="0"/>
              <a:t>手臂</a:t>
            </a:r>
            <a:r>
              <a:rPr lang="zh-TW" altLang="en-US" sz="2400" dirty="0" smtClean="0"/>
              <a:t>有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個伺服馬達，分別代表：</a:t>
            </a:r>
            <a:endParaRPr lang="en-US" altLang="zh-TW" sz="2400" dirty="0" smtClean="0"/>
          </a:p>
          <a:p>
            <a:pPr marL="777240" lvl="1" indent="-45720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100" dirty="0" smtClean="0">
                <a:latin typeface="+mj-ea"/>
                <a:ea typeface="+mj-ea"/>
              </a:rPr>
              <a:t>基座（</a:t>
            </a:r>
            <a:r>
              <a:rPr lang="en-US" altLang="zh-TW" sz="2100" dirty="0" smtClean="0">
                <a:latin typeface="+mj-ea"/>
                <a:ea typeface="+mj-ea"/>
              </a:rPr>
              <a:t>Base</a:t>
            </a:r>
            <a:r>
              <a:rPr lang="zh-TW" altLang="en-US" sz="2100" dirty="0" smtClean="0">
                <a:latin typeface="+mj-ea"/>
                <a:ea typeface="+mj-ea"/>
              </a:rPr>
              <a:t>）</a:t>
            </a:r>
            <a:endParaRPr lang="en-US" altLang="zh-TW" sz="2100" dirty="0" smtClean="0">
              <a:latin typeface="+mj-ea"/>
              <a:ea typeface="+mj-ea"/>
            </a:endParaRPr>
          </a:p>
          <a:p>
            <a:pPr marL="777240" lvl="1" indent="-45720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100" dirty="0" smtClean="0">
                <a:latin typeface="+mj-ea"/>
                <a:ea typeface="+mj-ea"/>
              </a:rPr>
              <a:t>肩膀（</a:t>
            </a:r>
            <a:r>
              <a:rPr lang="en-US" altLang="zh-TW" sz="2100" dirty="0" smtClean="0">
                <a:latin typeface="+mj-ea"/>
                <a:ea typeface="+mj-ea"/>
              </a:rPr>
              <a:t>Shoulder</a:t>
            </a:r>
            <a:r>
              <a:rPr lang="zh-TW" altLang="en-US" sz="2100" dirty="0" smtClean="0">
                <a:latin typeface="+mj-ea"/>
                <a:ea typeface="+mj-ea"/>
              </a:rPr>
              <a:t>）</a:t>
            </a:r>
            <a:endParaRPr lang="en-US" altLang="zh-TW" sz="2100" dirty="0" smtClean="0">
              <a:latin typeface="+mj-ea"/>
              <a:ea typeface="+mj-ea"/>
            </a:endParaRPr>
          </a:p>
          <a:p>
            <a:pPr marL="777240" lvl="1" indent="-45720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100" dirty="0" smtClean="0">
                <a:latin typeface="+mj-ea"/>
                <a:ea typeface="+mj-ea"/>
              </a:rPr>
              <a:t>手肘（</a:t>
            </a:r>
            <a:r>
              <a:rPr lang="en-US" altLang="zh-TW" sz="2100" dirty="0" smtClean="0">
                <a:latin typeface="+mj-ea"/>
                <a:ea typeface="+mj-ea"/>
              </a:rPr>
              <a:t>Elbow</a:t>
            </a:r>
            <a:r>
              <a:rPr lang="zh-TW" altLang="en-US" sz="2100" dirty="0" smtClean="0">
                <a:latin typeface="+mj-ea"/>
                <a:ea typeface="+mj-ea"/>
              </a:rPr>
              <a:t>）</a:t>
            </a:r>
            <a:endParaRPr lang="en-US" altLang="zh-TW" sz="2100" dirty="0">
              <a:latin typeface="+mj-ea"/>
              <a:ea typeface="+mj-ea"/>
            </a:endParaRPr>
          </a:p>
          <a:p>
            <a:pPr marL="777240" lvl="1" indent="-45720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100" dirty="0" smtClean="0">
                <a:latin typeface="+mj-ea"/>
                <a:ea typeface="+mj-ea"/>
              </a:rPr>
              <a:t>夾子（</a:t>
            </a:r>
            <a:r>
              <a:rPr lang="en-US" altLang="zh-TW" sz="2100" dirty="0" smtClean="0">
                <a:latin typeface="+mj-ea"/>
                <a:ea typeface="+mj-ea"/>
              </a:rPr>
              <a:t>Gripper</a:t>
            </a:r>
            <a:r>
              <a:rPr lang="zh-TW" altLang="en-US" sz="2100" dirty="0" smtClean="0">
                <a:latin typeface="+mj-ea"/>
                <a:ea typeface="+mj-ea"/>
              </a:rPr>
              <a:t>）</a:t>
            </a:r>
            <a:endParaRPr lang="en-US" altLang="zh-TW" sz="2100" dirty="0" smtClean="0">
              <a:latin typeface="+mj-ea"/>
              <a:ea typeface="+mj-ea"/>
            </a:endParaRPr>
          </a:p>
          <a:p>
            <a:pPr marL="320040" lvl="1" indent="0">
              <a:buSzPct val="100000"/>
              <a:buNone/>
            </a:pPr>
            <a:r>
              <a:rPr lang="zh-TW" altLang="en-US" sz="2100" dirty="0" smtClean="0">
                <a:latin typeface="+mj-ea"/>
                <a:ea typeface="+mj-ea"/>
              </a:rPr>
              <a:t>在此以策略模式，達成為手臂不同部位功能進行擴充的效果</a:t>
            </a:r>
            <a:endParaRPr lang="en-US" altLang="zh-TW" sz="21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9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14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序列通訊（</a:t>
            </a:r>
            <a:r>
              <a:rPr lang="en-US" altLang="zh-TW" sz="2400" dirty="0" err="1" smtClean="0">
                <a:latin typeface="+mn-ea"/>
              </a:rPr>
              <a:t>SerialComm</a:t>
            </a:r>
            <a:r>
              <a:rPr lang="zh-TW" altLang="en-US" sz="2400" dirty="0" smtClean="0">
                <a:latin typeface="+mn-ea"/>
              </a:rPr>
              <a:t>）負責接受及處理來自各部位的指令，並由</a:t>
            </a:r>
            <a:r>
              <a:rPr lang="en-US" altLang="zh-TW" sz="2400" dirty="0" err="1" smtClean="0">
                <a:latin typeface="+mn-ea"/>
              </a:rPr>
              <a:t>SerialPort</a:t>
            </a:r>
            <a:r>
              <a:rPr lang="zh-TW" altLang="en-US" sz="2400" dirty="0" smtClean="0">
                <a:latin typeface="+mn-ea"/>
              </a:rPr>
              <a:t>向遙控車發送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指令定義（</a:t>
            </a:r>
            <a:r>
              <a:rPr lang="en-US" altLang="zh-TW" sz="2400" dirty="0" smtClean="0">
                <a:latin typeface="+mn-ea"/>
              </a:rPr>
              <a:t>Command</a:t>
            </a:r>
            <a:r>
              <a:rPr lang="zh-TW" altLang="en-US" sz="2400" dirty="0" smtClean="0">
                <a:latin typeface="+mn-ea"/>
              </a:rPr>
              <a:t>）定義遙控車接受的指令形式（配合遙控車上的程式），例如：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a100</a:t>
            </a:r>
            <a:r>
              <a:rPr lang="zh-TW" altLang="en-US" sz="2400" dirty="0" smtClean="0">
                <a:latin typeface="+mn-ea"/>
              </a:rPr>
              <a:t>：馬達</a:t>
            </a:r>
            <a:r>
              <a:rPr lang="en-US" altLang="zh-TW" sz="2400" dirty="0" smtClean="0">
                <a:latin typeface="+mn-ea"/>
              </a:rPr>
              <a:t>A</a:t>
            </a:r>
            <a:r>
              <a:rPr lang="zh-TW" altLang="en-US" sz="2400" dirty="0" smtClean="0">
                <a:latin typeface="+mn-ea"/>
              </a:rPr>
              <a:t>調速至</a:t>
            </a:r>
            <a:r>
              <a:rPr lang="en-US" altLang="zh-TW" sz="2400" dirty="0" smtClean="0">
                <a:latin typeface="+mn-ea"/>
              </a:rPr>
              <a:t>PWM=100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f </a:t>
            </a:r>
            <a:r>
              <a:rPr lang="en-US" altLang="zh-TW" sz="2400" dirty="0" smtClean="0">
                <a:latin typeface="+mn-ea"/>
              </a:rPr>
              <a:t>       </a:t>
            </a:r>
            <a:r>
              <a:rPr lang="zh-TW" altLang="en-US" sz="2400" dirty="0" smtClean="0">
                <a:latin typeface="+mn-ea"/>
              </a:rPr>
              <a:t>：遙控車向前（</a:t>
            </a:r>
            <a:r>
              <a:rPr lang="en-US" altLang="zh-TW" sz="2400" dirty="0" smtClean="0">
                <a:latin typeface="+mn-ea"/>
              </a:rPr>
              <a:t>Forward</a:t>
            </a:r>
            <a:r>
              <a:rPr lang="zh-TW" altLang="en-US" sz="2400" dirty="0" smtClean="0">
                <a:latin typeface="+mn-ea"/>
              </a:rPr>
              <a:t>）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e90</a:t>
            </a:r>
            <a:r>
              <a:rPr lang="en-US" altLang="zh-TW" sz="2400" dirty="0" smtClean="0">
                <a:latin typeface="+mn-ea"/>
              </a:rPr>
              <a:t>  </a:t>
            </a:r>
            <a:r>
              <a:rPr lang="zh-TW" altLang="en-US" sz="2400" dirty="0" smtClean="0">
                <a:latin typeface="+mn-ea"/>
              </a:rPr>
              <a:t>：</a:t>
            </a:r>
            <a:r>
              <a:rPr lang="en-US" altLang="zh-TW" sz="2400" dirty="0" smtClean="0">
                <a:latin typeface="+mn-ea"/>
              </a:rPr>
              <a:t>Elbow</a:t>
            </a:r>
            <a:r>
              <a:rPr lang="zh-TW" altLang="en-US" sz="2400" dirty="0" smtClean="0">
                <a:latin typeface="+mn-ea"/>
              </a:rPr>
              <a:t>伺服馬達調整至</a:t>
            </a:r>
            <a:r>
              <a:rPr lang="en-US" altLang="zh-TW" sz="2400" dirty="0" smtClean="0">
                <a:latin typeface="+mn-ea"/>
              </a:rPr>
              <a:t>90</a:t>
            </a:r>
            <a:r>
              <a:rPr lang="zh-TW" altLang="en-US" sz="2400" dirty="0" smtClean="0">
                <a:latin typeface="+mn-ea"/>
              </a:rPr>
              <a:t>度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1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未實作部分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15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Serial Monitor</a:t>
            </a:r>
            <a:br>
              <a:rPr lang="en-US" altLang="zh-TW" sz="2400" dirty="0" smtClean="0">
                <a:latin typeface="+mn-ea"/>
              </a:rPr>
            </a:br>
            <a:r>
              <a:rPr lang="zh-TW" altLang="en-US" sz="2400" dirty="0" smtClean="0">
                <a:latin typeface="+mn-ea"/>
              </a:rPr>
              <a:t>監控</a:t>
            </a:r>
            <a:r>
              <a:rPr lang="en-US" altLang="zh-TW" sz="2400" dirty="0" smtClean="0">
                <a:latin typeface="+mn-ea"/>
              </a:rPr>
              <a:t>Serial Port</a:t>
            </a:r>
            <a:r>
              <a:rPr lang="zh-TW" altLang="en-US" sz="2400" dirty="0" smtClean="0">
                <a:latin typeface="+mn-ea"/>
              </a:rPr>
              <a:t>回傳的資料，並提供另存資料功能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座標轉換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zh-TW" altLang="en-US" sz="2400" dirty="0" smtClean="0">
                <a:latin typeface="+mn-ea"/>
              </a:rPr>
              <a:t>紀錄手臂當前座標，以及輸入座標後自動移置該處（</a:t>
            </a:r>
            <a:r>
              <a:rPr lang="en-US" altLang="zh-TW" sz="2400" dirty="0" smtClean="0">
                <a:latin typeface="+mn-ea"/>
              </a:rPr>
              <a:t>Inverse Kinematics</a:t>
            </a:r>
            <a:r>
              <a:rPr lang="zh-TW" altLang="en-US" sz="2400" dirty="0" smtClean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逆運動學</a:t>
            </a:r>
            <a:r>
              <a:rPr lang="zh-TW" altLang="en-US" sz="2400" dirty="0" smtClean="0">
                <a:latin typeface="+mn-ea"/>
              </a:rPr>
              <a:t>）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指令錄製</a:t>
            </a:r>
            <a:r>
              <a:rPr lang="en-US" altLang="zh-TW" sz="2400" dirty="0" smtClean="0">
                <a:latin typeface="+mn-ea"/>
              </a:rPr>
              <a:t>/</a:t>
            </a:r>
            <a:r>
              <a:rPr lang="zh-TW" altLang="en-US" sz="2400" dirty="0" smtClean="0">
                <a:latin typeface="+mn-ea"/>
              </a:rPr>
              <a:t>倒播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zh-TW" altLang="en-US" sz="2400" dirty="0" smtClean="0">
                <a:latin typeface="+mn-ea"/>
              </a:rPr>
              <a:t>紀錄曾經發送過的指令，利用</a:t>
            </a:r>
            <a:r>
              <a:rPr lang="en-US" altLang="zh-TW" sz="2400" dirty="0" smtClean="0">
                <a:latin typeface="+mn-ea"/>
              </a:rPr>
              <a:t>Stack</a:t>
            </a:r>
            <a:r>
              <a:rPr lang="zh-TW" altLang="en-US" sz="2400" dirty="0" smtClean="0">
                <a:latin typeface="+mn-ea"/>
              </a:rPr>
              <a:t>方式儲存，以便重複特定的動作，並可匯入</a:t>
            </a:r>
            <a:r>
              <a:rPr lang="en-US" altLang="zh-TW" sz="2400" dirty="0" smtClean="0">
                <a:latin typeface="+mn-ea"/>
              </a:rPr>
              <a:t>/</a:t>
            </a:r>
            <a:r>
              <a:rPr lang="zh-TW" altLang="en-US" sz="2400" dirty="0" smtClean="0">
                <a:latin typeface="+mn-ea"/>
              </a:rPr>
              <a:t>匯出成檔案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7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遇到的困難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16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時間</a:t>
            </a:r>
            <a:r>
              <a:rPr lang="zh-TW" altLang="en-US" sz="2400" dirty="0" smtClean="0">
                <a:latin typeface="+mn-ea"/>
              </a:rPr>
              <a:t>不足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Serial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Port</a:t>
            </a:r>
            <a:r>
              <a:rPr lang="zh-TW" altLang="en-US" sz="2400" dirty="0" smtClean="0">
                <a:latin typeface="+mn-ea"/>
              </a:rPr>
              <a:t>使用上的困難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zh-TW" altLang="en-US" sz="2400" dirty="0" smtClean="0">
                <a:latin typeface="+mn-ea"/>
              </a:rPr>
              <a:t>原本的程式是將</a:t>
            </a:r>
            <a:r>
              <a:rPr lang="en-US" altLang="zh-TW" sz="2400" dirty="0" err="1" smtClean="0">
                <a:latin typeface="+mn-ea"/>
              </a:rPr>
              <a:t>SerialPort</a:t>
            </a:r>
            <a:r>
              <a:rPr lang="zh-TW" altLang="en-US" sz="2400" dirty="0" smtClean="0">
                <a:latin typeface="+mn-ea"/>
              </a:rPr>
              <a:t>物件寫在</a:t>
            </a:r>
            <a:r>
              <a:rPr lang="en-US" altLang="zh-TW" sz="2400" dirty="0" smtClean="0">
                <a:latin typeface="+mn-ea"/>
              </a:rPr>
              <a:t>From1</a:t>
            </a:r>
            <a:r>
              <a:rPr lang="zh-TW" altLang="en-US" sz="2400" dirty="0" smtClean="0">
                <a:latin typeface="+mn-ea"/>
              </a:rPr>
              <a:t>裡，根據範例寫法是使用委派方式處理接收到資料的事件，但獨立成一個</a:t>
            </a:r>
            <a:r>
              <a:rPr lang="en-US" altLang="zh-TW" sz="2400" dirty="0" smtClean="0">
                <a:latin typeface="+mn-ea"/>
              </a:rPr>
              <a:t>Class</a:t>
            </a:r>
            <a:r>
              <a:rPr lang="zh-TW" altLang="en-US" sz="2400" dirty="0" smtClean="0">
                <a:latin typeface="+mn-ea"/>
              </a:rPr>
              <a:t>後，尚未研究出如何使用（觀察者模式</a:t>
            </a:r>
            <a:r>
              <a:rPr lang="en-US" altLang="zh-TW" sz="2400" dirty="0" smtClean="0">
                <a:latin typeface="+mn-ea"/>
              </a:rPr>
              <a:t>?</a:t>
            </a:r>
            <a:r>
              <a:rPr lang="zh-TW" altLang="en-US" sz="2400" dirty="0" smtClean="0">
                <a:latin typeface="+mn-ea"/>
              </a:rPr>
              <a:t>）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0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17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9285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經測試，本專案成功開發出可傳送指令至遙控車的程式，並將物件導向的精神運用在其之上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因為這門課關係，連帶將</a:t>
            </a:r>
            <a:r>
              <a:rPr lang="en-US" altLang="zh-TW" sz="2400" dirty="0" smtClean="0">
                <a:latin typeface="+mn-ea"/>
              </a:rPr>
              <a:t>Arduino</a:t>
            </a:r>
            <a:r>
              <a:rPr lang="zh-TW" altLang="en-US" sz="2400" dirty="0" smtClean="0">
                <a:latin typeface="+mn-ea"/>
              </a:rPr>
              <a:t>端</a:t>
            </a:r>
            <a:r>
              <a:rPr lang="zh-TW" altLang="en-US" sz="2400" dirty="0">
                <a:latin typeface="+mn-ea"/>
              </a:rPr>
              <a:t>的</a:t>
            </a:r>
            <a:r>
              <a:rPr lang="zh-TW" altLang="en-US" sz="2400" dirty="0" smtClean="0">
                <a:latin typeface="+mn-ea"/>
              </a:rPr>
              <a:t>程式改物件導向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本專案仍有許多不足之處，希望之後的開發可以繼續補足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雖然課程只有短短半個學期，不過仍學到了許多有關軟體開發的策略和技巧，可以說是物超所值。希望這堂課能開成一整學期，讓我們有充裕的時間可以熟悉相關語法，做出更完整的專案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/>
              <a:t>實作目標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2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連接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遙控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車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機械手臂</a:t>
            </a:r>
            <a:r>
              <a:rPr lang="zh-TW" altLang="en-US" dirty="0">
                <a:latin typeface="+mn-ea"/>
              </a:rPr>
              <a:t>綜合體</a:t>
            </a:r>
            <a:r>
              <a:rPr lang="zh-TW" altLang="en-US" dirty="0" smtClean="0">
                <a:latin typeface="+mn-ea"/>
              </a:rPr>
              <a:t>，並經由</a:t>
            </a:r>
            <a:r>
              <a:rPr lang="en-US" altLang="zh-TW" dirty="0" smtClean="0">
                <a:latin typeface="+mn-ea"/>
              </a:rPr>
              <a:t>Serial Port</a:t>
            </a:r>
            <a:r>
              <a:rPr lang="zh-TW" altLang="en-US" dirty="0" smtClean="0">
                <a:latin typeface="+mn-ea"/>
              </a:rPr>
              <a:t>發送指令，進行遙控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將原本混亂的程式架構改寫為物件導向，方便開發與管理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0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設計目的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3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功能清單</a:t>
            </a:r>
            <a:endParaRPr lang="en-US" altLang="zh-TW" dirty="0">
              <a:latin typeface="+mn-ea"/>
            </a:endParaRPr>
          </a:p>
          <a:p>
            <a:pPr marL="834390" lvl="1" indent="-514350">
              <a:buSzPct val="100000"/>
              <a:buFont typeface="+mj-lt"/>
              <a:buAutoNum type="alphaUcPeriod"/>
            </a:pPr>
            <a:r>
              <a:rPr lang="zh-TW" altLang="en-US" sz="2400" dirty="0" smtClean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834390" lvl="1" indent="-514350">
              <a:buSzPct val="100000"/>
              <a:buFont typeface="+mj-lt"/>
              <a:buAutoNum type="alphaUcPeriod"/>
            </a:pPr>
            <a:r>
              <a:rPr lang="zh-TW" altLang="en-US" sz="2400" dirty="0" smtClean="0">
                <a:latin typeface="+mn-ea"/>
              </a:rPr>
              <a:t>連線狀態顯示</a:t>
            </a:r>
            <a:endParaRPr lang="en-US" altLang="zh-TW" sz="2400" dirty="0">
              <a:latin typeface="+mn-ea"/>
            </a:endParaRPr>
          </a:p>
          <a:p>
            <a:pPr marL="834390" lvl="1" indent="-514350">
              <a:buSzPct val="100000"/>
              <a:buFont typeface="+mj-lt"/>
              <a:buAutoNum type="alphaUcPeriod"/>
            </a:pPr>
            <a:r>
              <a:rPr lang="zh-TW" altLang="en-US" sz="2400" dirty="0" smtClean="0">
                <a:latin typeface="+mn-ea"/>
              </a:rPr>
              <a:t>車輛控制</a:t>
            </a:r>
            <a:endParaRPr lang="en-US" altLang="zh-TW" sz="2400" dirty="0">
              <a:latin typeface="+mn-ea"/>
            </a:endParaRPr>
          </a:p>
          <a:p>
            <a:pPr marL="834390" lvl="1" indent="-514350">
              <a:buSzPct val="100000"/>
              <a:buFont typeface="+mj-lt"/>
              <a:buAutoNum type="alphaUcPeriod"/>
            </a:pPr>
            <a:r>
              <a:rPr lang="zh-TW" altLang="en-US" sz="2400" dirty="0" smtClean="0">
                <a:latin typeface="+mn-ea"/>
              </a:rPr>
              <a:t>馬達調速</a:t>
            </a:r>
            <a:endParaRPr lang="en-US" altLang="zh-TW" sz="2400" dirty="0" smtClean="0">
              <a:latin typeface="+mn-ea"/>
            </a:endParaRPr>
          </a:p>
          <a:p>
            <a:pPr marL="834390" lvl="1" indent="-514350">
              <a:buSzPct val="100000"/>
              <a:buFont typeface="+mj-lt"/>
              <a:buAutoNum type="alphaUcPeriod"/>
            </a:pPr>
            <a:r>
              <a:rPr lang="zh-TW" altLang="en-US" sz="2400" dirty="0" smtClean="0">
                <a:latin typeface="+mn-ea"/>
              </a:rPr>
              <a:t>手臂控制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5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4</a:t>
            </a:fld>
            <a:endParaRPr lang="zh-TW" altLang="en-US" dirty="0"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7494"/>
            <a:ext cx="2799488" cy="45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1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/>
              <a:t>程式功能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5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80502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連線</a:t>
            </a:r>
            <a:endParaRPr lang="en-US" altLang="zh-TW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選擇的</a:t>
            </a:r>
            <a:r>
              <a:rPr lang="en-US" altLang="zh-TW" sz="2400" dirty="0" smtClean="0">
                <a:latin typeface="+mn-ea"/>
              </a:rPr>
              <a:t>Serial Port</a:t>
            </a: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選擇</a:t>
            </a:r>
            <a:r>
              <a:rPr lang="en-US" altLang="zh-TW" sz="2400" dirty="0" smtClean="0">
                <a:latin typeface="+mn-ea"/>
              </a:rPr>
              <a:t>Baud rate</a:t>
            </a: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掃描目前電腦上的</a:t>
            </a:r>
            <a:r>
              <a:rPr lang="en-US" altLang="zh-TW" sz="2400" dirty="0" smtClean="0">
                <a:latin typeface="+mn-ea"/>
              </a:rPr>
              <a:t>Serial Port</a:t>
            </a: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斷線</a:t>
            </a:r>
            <a:endParaRPr lang="en-US" altLang="zh-TW" sz="2400" dirty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en-US" altLang="zh-TW" sz="2400" dirty="0" smtClean="0">
                <a:latin typeface="+mn-ea"/>
              </a:rPr>
              <a:t>Serial</a:t>
            </a:r>
            <a:r>
              <a:rPr lang="zh-TW" altLang="en-US" sz="2400" dirty="0" smtClean="0">
                <a:latin typeface="+mn-ea"/>
              </a:rPr>
              <a:t>回傳訊息監控（未實作）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23103"/>
            <a:ext cx="3619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/>
              <a:t>程式功能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6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80502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連線狀態顯示</a:t>
            </a:r>
            <a:endParaRPr lang="en-US" altLang="zh-TW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顯示狀態</a:t>
            </a:r>
            <a:r>
              <a:rPr lang="en-US" altLang="zh-TW" sz="2400" dirty="0" smtClean="0">
                <a:latin typeface="+mn-ea"/>
              </a:rPr>
              <a:t>(Connected/Disconnected/Error)</a:t>
            </a:r>
          </a:p>
          <a:p>
            <a:pPr marL="320040" lvl="1" indent="0">
              <a:buSzPct val="100000"/>
              <a:buNone/>
            </a:pPr>
            <a:endParaRPr lang="en-US" altLang="zh-TW" dirty="0" smtClean="0">
              <a:latin typeface="+mn-ea"/>
            </a:endParaRPr>
          </a:p>
          <a:p>
            <a:pPr marL="320040" lvl="1" indent="0">
              <a:buSzPct val="100000"/>
              <a:buNone/>
            </a:pPr>
            <a:r>
              <a:rPr lang="en-US" altLang="zh-TW" sz="2400" dirty="0" smtClean="0">
                <a:latin typeface="+mn-ea"/>
              </a:rPr>
              <a:t>※</a:t>
            </a:r>
            <a:r>
              <a:rPr lang="zh-TW" altLang="en-US" sz="2400" dirty="0" smtClean="0">
                <a:latin typeface="+mn-ea"/>
              </a:rPr>
              <a:t>連線</a:t>
            </a:r>
            <a:r>
              <a:rPr lang="zh-TW" altLang="en-US" sz="2400" dirty="0">
                <a:latin typeface="+mn-ea"/>
              </a:rPr>
              <a:t>成功</a:t>
            </a:r>
            <a:r>
              <a:rPr lang="zh-TW" altLang="en-US" sz="2400" dirty="0" smtClean="0">
                <a:latin typeface="+mn-ea"/>
              </a:rPr>
              <a:t>後，才會啟用控制功能的按鈕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85" y="3480792"/>
            <a:ext cx="1704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09" y="3480792"/>
            <a:ext cx="1704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27784" y="4371950"/>
            <a:ext cx="350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斷線                    已連線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8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程式功能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8198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車輛方向控制</a:t>
            </a:r>
            <a:endParaRPr lang="en-US" altLang="zh-TW" dirty="0" smtClean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前進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後退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左轉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右轉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緊急煞車</a:t>
            </a:r>
            <a:endParaRPr lang="en-US" altLang="zh-TW" sz="2400" dirty="0" smtClean="0"/>
          </a:p>
          <a:p>
            <a:pPr marL="0" indent="0">
              <a:buSzPct val="100000"/>
              <a:buNone/>
            </a:pPr>
            <a:endParaRPr lang="en-US" altLang="zh-TW" sz="2400" dirty="0"/>
          </a:p>
          <a:p>
            <a:pPr marL="0" indent="0">
              <a:buSzPct val="100000"/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除了藉由</a:t>
            </a:r>
            <a:r>
              <a:rPr lang="en-US" altLang="zh-TW" sz="2400" dirty="0" smtClean="0">
                <a:latin typeface="+mj-ea"/>
                <a:ea typeface="+mj-ea"/>
              </a:rPr>
              <a:t>Button</a:t>
            </a:r>
            <a:r>
              <a:rPr lang="zh-TW" altLang="en-US" sz="2400" dirty="0" smtClean="0">
                <a:latin typeface="+mj-ea"/>
                <a:ea typeface="+mj-ea"/>
              </a:rPr>
              <a:t>操控外，另可接受</a:t>
            </a:r>
            <a:r>
              <a:rPr lang="en-US" altLang="zh-TW" sz="2400" dirty="0" smtClean="0">
                <a:latin typeface="+mj-ea"/>
                <a:ea typeface="+mj-ea"/>
              </a:rPr>
              <a:t>Keyboard(</a:t>
            </a:r>
            <a:r>
              <a:rPr lang="zh-TW" altLang="en-US" sz="2400" dirty="0" smtClean="0">
                <a:latin typeface="+mj-ea"/>
                <a:ea typeface="+mj-ea"/>
              </a:rPr>
              <a:t>方向鍵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51670"/>
            <a:ext cx="1857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2843808" y="3723878"/>
            <a:ext cx="2304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5148064" y="3003798"/>
            <a:ext cx="1144711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程式功能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8198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車輛馬達調速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馬達</a:t>
            </a:r>
            <a:r>
              <a:rPr lang="en-US" altLang="zh-TW" sz="2400" dirty="0" smtClean="0"/>
              <a:t>A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馬達</a:t>
            </a:r>
            <a:r>
              <a:rPr lang="en-US" altLang="zh-TW" sz="2400" dirty="0" smtClean="0"/>
              <a:t>B</a:t>
            </a: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當前數值顯示</a:t>
            </a:r>
            <a:endParaRPr lang="en-US" altLang="zh-TW" sz="2400" dirty="0" smtClean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數值同步</a:t>
            </a:r>
            <a:endParaRPr lang="en-US" altLang="zh-TW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51670"/>
            <a:ext cx="2137410" cy="13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/>
            <a:r>
              <a:rPr lang="zh-TW" altLang="en-US" dirty="0"/>
              <a:t>程式功能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07709" y="4873500"/>
            <a:ext cx="540000" cy="27000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2500" lnSpcReduction="10000"/>
          </a:bodyPr>
          <a:lstStyle/>
          <a:p>
            <a:fld id="{6043077C-F5DB-4002-97EB-984993892036}" type="slidenum">
              <a:rPr lang="zh-TW" altLang="en-US" smtClean="0">
                <a:latin typeface="+mn-ea"/>
              </a:rPr>
              <a:pPr/>
              <a:t>9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20000" y="1215000"/>
            <a:ext cx="7884000" cy="380502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手臂方向控制</a:t>
            </a:r>
            <a:endParaRPr lang="en-US" altLang="zh-TW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前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後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左</a:t>
            </a:r>
            <a:endParaRPr lang="en-US" altLang="zh-TW" sz="2400" dirty="0"/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右</a:t>
            </a:r>
            <a:endParaRPr lang="en-US" altLang="zh-TW" dirty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+mn-ea"/>
              </a:rPr>
              <a:t>夾</a:t>
            </a:r>
            <a:r>
              <a:rPr lang="zh-TW" altLang="en-US" sz="2400" dirty="0" smtClean="0">
                <a:latin typeface="+mn-ea"/>
              </a:rPr>
              <a:t>緊</a:t>
            </a:r>
            <a:endParaRPr lang="en-US" altLang="zh-TW" sz="2400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+mn-ea"/>
              </a:rPr>
              <a:t>上</a:t>
            </a:r>
            <a:endParaRPr lang="en-US" altLang="zh-TW" sz="2400" dirty="0" smtClean="0">
              <a:latin typeface="+mn-ea"/>
            </a:endParaRPr>
          </a:p>
          <a:p>
            <a:pPr marL="834390" lvl="1" indent="-514350"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+mn-ea"/>
              </a:rPr>
              <a:t>下</a:t>
            </a:r>
            <a:endParaRPr lang="en-US" altLang="zh-TW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16" y="1179778"/>
            <a:ext cx="4258155" cy="36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2411760" y="372387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4499992" y="2499742"/>
            <a:ext cx="1368152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1460</TotalTime>
  <Words>466</Words>
  <Application>Microsoft Office PowerPoint</Application>
  <PresentationFormat>如螢幕大小 (16:9)</PresentationFormat>
  <Paragraphs>113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中庸</vt:lpstr>
      <vt:lpstr> 機械手臂-遙控車 控制器 (Arduino Car Arm Controller) </vt:lpstr>
      <vt:lpstr>實作目標</vt:lpstr>
      <vt:lpstr>設計目的</vt:lpstr>
      <vt:lpstr>使用者介面</vt:lpstr>
      <vt:lpstr>程式功能</vt:lpstr>
      <vt:lpstr>程式功能</vt:lpstr>
      <vt:lpstr>程式功能</vt:lpstr>
      <vt:lpstr>程式功能</vt:lpstr>
      <vt:lpstr>程式功能</vt:lpstr>
      <vt:lpstr>程式功能</vt:lpstr>
      <vt:lpstr>系統架構</vt:lpstr>
      <vt:lpstr>類別圖</vt:lpstr>
      <vt:lpstr>類別圖</vt:lpstr>
      <vt:lpstr>類別圖</vt:lpstr>
      <vt:lpstr>未實作部分</vt:lpstr>
      <vt:lpstr>遇到的困難</vt:lpstr>
      <vt:lpstr>結語</vt:lpstr>
    </vt:vector>
  </TitlesOfParts>
  <Company>Supermarket-PCs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Supermarket</dc:creator>
  <cp:lastModifiedBy>Supermarket</cp:lastModifiedBy>
  <cp:revision>38</cp:revision>
  <dcterms:created xsi:type="dcterms:W3CDTF">2018-07-05T02:38:30Z</dcterms:created>
  <dcterms:modified xsi:type="dcterms:W3CDTF">2018-07-06T03:04:01Z</dcterms:modified>
</cp:coreProperties>
</file>