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Playfair Displ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PlayfairDisplay-bold.fntdata"/><Relationship Id="rId43" Type="http://schemas.openxmlformats.org/officeDocument/2006/relationships/font" Target="fonts/PlayfairDisplay-regular.fntdata"/><Relationship Id="rId46" Type="http://schemas.openxmlformats.org/officeDocument/2006/relationships/font" Target="fonts/PlayfairDisplay-boldItalic.fntdata"/><Relationship Id="rId45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can we project virtual images for AR onto the eye while keeping the image in focus?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In-coupling and out-coupling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extract image from waveguide?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Diffractive extraction under umbrella of “exit pupil expansion”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Talk about interpupillary distance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Nikon patented a lot of this — bought by Microsoft in 2014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Surface relief gradient </a:t>
            </a:r>
            <a:r>
              <a:rPr lang="en" sz="1350">
                <a:solidFill>
                  <a:srgbClr val="3C3C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series of nanometer-scale structures that are designed to:</a:t>
            </a:r>
          </a:p>
          <a:p>
            <a:pPr indent="-314325" lvl="0" marL="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C3C3C"/>
              </a:buClr>
              <a:buSzPct val="96428"/>
              <a:buFont typeface="Times New Roman"/>
            </a:pPr>
            <a:r>
              <a:rPr lang="en" sz="1350">
                <a:solidFill>
                  <a:srgbClr val="3C3C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 a full color image from the waveguide</a:t>
            </a:r>
          </a:p>
          <a:p>
            <a:pPr indent="-314325" lvl="0" marL="4572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3C3C3C"/>
              </a:buClr>
              <a:buSzPct val="96428"/>
              <a:buFont typeface="Times New Roman"/>
            </a:pPr>
            <a:r>
              <a:rPr lang="en" sz="1350">
                <a:solidFill>
                  <a:srgbClr val="3C3C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 some lensing to create a virtual image (pupil expansion)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50">
                <a:solidFill>
                  <a:srgbClr val="3C3C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Their most recent filing (#8885997) for Microsoft uses multiple colored waveguides “optimized to different colors”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50">
                <a:solidFill>
                  <a:srgbClr val="3C3C3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Their most recent filing (#8885997) for Microsoft uses multiple colored waveguides “optimized to different colors”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makes magic leap unique...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Pupil as aperture of the eye: light passes thru aperture in optical system, changes amount of light eye takes 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Vergence: relative pupil location changes depending on if you’re focusing on a close or far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Pupil above lens: change focus by dilating pupil, etc to minimize spherical aberration, which causes blurriness at the edges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Muscles controls shape of lens: bring close objects into focus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Lightfields...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Here we look at binocular HMD, or HMD that display images to both eyes.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Virtual content- think oculus rift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Optical HMD- think hololens and probably magic leap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Optical HMD is near-field, because we are projecting images directly onto the eyes, veryyy close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Work by projecting image directly onto eye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Neg: can have narrow fov and be bulky depending on implementation (aka magnifying optics setups), spatial resolution is reduced for microlens designs (in light field displays)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optical fibers guide waves using principle of total internal reflection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TIR: incident wave hits material at angle &gt; critical angle w respect to surface normal-- wave only reflects and doesn’t pass through the material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Shapes: probably have a planar waveguide for hololens lenses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Diffractive: uses slanted diffraction gratings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Holographic: 3 holographic optical elements put together for RGB light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Polarized: multi-layer coats of polarized reflectors put between glass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Reflective: guide with semi-reflective mirror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 AR applications: use diffractive or holographic.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Diff: expand image; place grating on waveguide where we want to extract the image. Grating makes interference pattern that enlarges image so that wherever you look, image still hits eye properly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Holograms intercept image rays and rotate 90 degrees (one makes rays go thru waveguide, other rotates from waveguide onto eye).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Lenticular lens: array of magnifying lenses, so that depending on what angle you look at, different parts of the image are magnified (3D tvs from 2010)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Light field: function that defines light flowing in all directions at any given point in space; can change focus etc since you have all the light info for a scene. LFDisplays emit light rays in controlled clusters to create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Holography is about making holograms/recording light fields. Holograms can be used to route images from microdisplay to and from waveguide (holograms can act like lenses)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Holography: don’t need glasses to see 3d, requires laser light to view most precise holograms (can explain experiment/how to make and see these if ppl are interested), not lens based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Eg of non-autostereoscopic display are polarized glasses like the ones in 3d movies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 a high level, works by showing stereo images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2F2F2F"/>
                </a:solidFill>
                <a:highlight>
                  <a:srgbClr val="FFFFFF"/>
                </a:highlight>
              </a:rPr>
              <a:t>Focus on “holographic density” instead of number of pixels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2F2F2F"/>
                </a:solidFill>
                <a:highlight>
                  <a:srgbClr val="FFFFFF"/>
                </a:highlight>
              </a:rPr>
              <a:t>Resolution measured in light points per radiant instead of pixels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2F2F2F"/>
                </a:solidFill>
                <a:highlight>
                  <a:srgbClr val="FFFFFF"/>
                </a:highlight>
              </a:rPr>
              <a:t>Light point</a:t>
            </a:r>
            <a:r>
              <a:rPr lang="en" sz="1150">
                <a:solidFill>
                  <a:srgbClr val="2F2F2F"/>
                </a:solidFill>
                <a:highlight>
                  <a:srgbClr val="FFFFFF"/>
                </a:highlight>
              </a:rPr>
              <a:t>: A single point of light emitted through the projection system and wave guide to appear at a fixed distance in your world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150">
                <a:solidFill>
                  <a:srgbClr val="2F2F2F"/>
                </a:solidFill>
                <a:highlight>
                  <a:srgbClr val="FFFFFF"/>
                </a:highlight>
              </a:rPr>
              <a:t>Holographic Resolution: </a:t>
            </a:r>
            <a:r>
              <a:rPr lang="en" sz="1150">
                <a:solidFill>
                  <a:srgbClr val="2F2F2F"/>
                </a:solidFill>
                <a:highlight>
                  <a:srgbClr val="FFFFFF"/>
                </a:highlight>
              </a:rPr>
              <a:t>Total number of light points emitted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50">
                <a:solidFill>
                  <a:srgbClr val="2F2F2F"/>
                </a:solidFill>
                <a:highlight>
                  <a:srgbClr val="FFFFFF"/>
                </a:highlight>
              </a:rPr>
              <a:t>Holographic Density: </a:t>
            </a:r>
            <a:r>
              <a:rPr lang="en" sz="1150">
                <a:solidFill>
                  <a:srgbClr val="2F2F2F"/>
                </a:solidFill>
                <a:highlight>
                  <a:srgbClr val="FFFFFF"/>
                </a:highlight>
              </a:rPr>
              <a:t>Minimum number of lights points per radian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patentsencyclopedia.com/app/20150016777#ixzz4OrA3eLOX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patentsencyclopedia.com/app/20150016777#ixzz4OrA3eLOX" TargetMode="External"/><Relationship Id="rId4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patentsencyclopedia.com/app/20150016777#ixzz4OrA3eLOX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patentsencyclopedia.com/app/20150016777#ixzz4OrA3eLO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792525" y="1198600"/>
            <a:ext cx="35493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The Eye and Near-Field Optics in Hololens and Magic Leap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287" y="339298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Jones, Numair Khan, and Eleanor Tursman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 — waveguide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75" y="886475"/>
            <a:ext cx="4899724" cy="36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5832300" y="456887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http://www.imaginativeuniversal.com/blog/post/2015/10/17/how-hololens-displays-work.aspx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sz="2200"/>
              <a:t>Lens = planar (holographic/diffractive) waveguide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Total internal reflection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 — diffractive extraction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 txBox="1"/>
          <p:nvPr/>
        </p:nvSpPr>
        <p:spPr>
          <a:xfrm>
            <a:off x="1509312" y="4594562"/>
            <a:ext cx="26874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http://www.imaginativeuniversal.com/blog/post/2015/10/17/how-hololens-displays-work.aspx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81818"/>
              <a:buFont typeface="Lato"/>
            </a:pPr>
            <a:r>
              <a:rPr lang="en" sz="2200"/>
              <a:t>Diffractive grating redirects light onto eye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200"/>
              <a:t>Field of view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574" y="2754674"/>
            <a:ext cx="2554314" cy="183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350" y="1358812"/>
            <a:ext cx="3427958" cy="29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5490250" y="433965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http://www.displaydaily.com/articles/446-sponsored-articles/14132-waveguide-based-displays-maturing-for-augmented-reality-applications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 — diffractive extraction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 txBox="1"/>
          <p:nvPr/>
        </p:nvSpPr>
        <p:spPr>
          <a:xfrm>
            <a:off x="5832300" y="442900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https://mspoweruser.com/secrets-of-hololens-optics-revealed/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81818"/>
              <a:buFont typeface="Lato"/>
            </a:pPr>
            <a:r>
              <a:rPr lang="en" sz="2200"/>
              <a:t>Three diffractive elements for RGB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200"/>
              <a:t>Maybe fourth for luminance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171" y="1152475"/>
            <a:ext cx="4534378" cy="30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Hololens — diffractive extraction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6" name="Shape 186"/>
          <p:cNvSpPr txBox="1"/>
          <p:nvPr/>
        </p:nvSpPr>
        <p:spPr>
          <a:xfrm>
            <a:off x="5832300" y="442900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https://mspoweruser.com/secrets-of-hololens-optics-revealed/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81818"/>
              <a:buFont typeface="Lato"/>
            </a:pPr>
            <a:r>
              <a:rPr lang="en" sz="2200"/>
              <a:t>Three diffractive elements for RGB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200"/>
              <a:t>Maybe fourth for luminance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6675" y="-1184374"/>
            <a:ext cx="9700550" cy="64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 — interpupillary distance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/>
        </p:nvSpPr>
        <p:spPr>
          <a:xfrm>
            <a:off x="5778500" y="342827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http://www.sportsprescriptionglasses.co.uk/images/Pupil-Measurement-diagram.jpg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81818"/>
              <a:buFont typeface="Lato"/>
            </a:pPr>
            <a:r>
              <a:rPr lang="en" sz="2200"/>
              <a:t>Distance between pupils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200"/>
              <a:t>Microsoft holds patent for 2D IPD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800" y="1610076"/>
            <a:ext cx="4395500" cy="17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 keeping every object in focus:</a:t>
            </a:r>
          </a:p>
        </p:txBody>
      </p:sp>
      <p:pic>
        <p:nvPicPr>
          <p:cNvPr descr="http://cdn.mos.cms.futurecdn.net/ad67005557c3a8c08c6d9bdac08ef91b-650-80.jp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25" y="1127275"/>
            <a:ext cx="619125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Magic Leap 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What makes Magic Leap’s display unique?</a:t>
            </a: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Magic Leap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What makes Magic Leap’s display unique?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It resolves the vergence-accommodation conflict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Vergence-Accommodation Conflic</a:t>
            </a:r>
            <a:r>
              <a:rPr lang="en"/>
              <a:t>t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nihms202260f1.jp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44" y="1096400"/>
            <a:ext cx="4443905" cy="35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3219600" y="4604800"/>
            <a:ext cx="5612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Hoffman, D. M., Girshick, A. R., Akeley, K., &amp; Banks, M. S. (2008). Vergence–accommodation conflicts hinder visual performance and cause visual fatigue.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600"/>
              <a:t>Journal of Vision</a:t>
            </a:r>
            <a:r>
              <a:rPr lang="en" sz="600"/>
              <a:t>, </a:t>
            </a:r>
            <a:r>
              <a:rPr i="1" lang="en" sz="600"/>
              <a:t>8</a:t>
            </a:r>
            <a:r>
              <a:rPr lang="en" sz="600"/>
              <a:t>(3), 33.1–3330. http://doi.org/10.1167/8.3.33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Vergence-Accommodation Conflic</a:t>
            </a:r>
            <a:r>
              <a:rPr lang="en"/>
              <a:t>t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5" name="Shape 235"/>
          <p:cNvSpPr txBox="1"/>
          <p:nvPr/>
        </p:nvSpPr>
        <p:spPr>
          <a:xfrm>
            <a:off x="2991000" y="4604800"/>
            <a:ext cx="56127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600"/>
              <a:t>http://www.peterkan.com/pictures/images_bluredg.jpg</a:t>
            </a:r>
          </a:p>
        </p:txBody>
      </p:sp>
      <p:pic>
        <p:nvPicPr>
          <p:cNvPr descr="images_bluredg.jpg" id="236" name="Shape 236"/>
          <p:cNvPicPr preferRelativeResize="0"/>
          <p:nvPr/>
        </p:nvPicPr>
        <p:blipFill rotWithShape="1">
          <a:blip r:embed="rId3">
            <a:alphaModFix/>
          </a:blip>
          <a:srcRect b="0" l="0" r="50214" t="50174"/>
          <a:stretch/>
        </p:blipFill>
        <p:spPr>
          <a:xfrm>
            <a:off x="2099274" y="1152475"/>
            <a:ext cx="425246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Optics of the Eye</a:t>
            </a:r>
          </a:p>
        </p:txBody>
      </p:sp>
      <p:pic>
        <p:nvPicPr>
          <p:cNvPr descr="http://sciencelearn.org.nz/var/sciencelearn/storage/images/contexts/light-and-sight/sci-media/images/accommodation/669251-2-eng-NZ/Accommodation.jp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350" y="1017449"/>
            <a:ext cx="5132599" cy="34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/>
        </p:nvSpPr>
        <p:spPr>
          <a:xfrm>
            <a:off x="186050" y="1548250"/>
            <a:ext cx="372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pupil is the aperture of the eye.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How does the eye change focus?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Vergence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Pupil on top of the lens</a:t>
            </a:r>
          </a:p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Muscles controlling the  shape of the lens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Magic Leap &amp; Vergence-Accommodation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~20% patents directly relate to accommodation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~51% to optics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Magic Leap &amp; Vergence-Accommodation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Reviews &amp; Interviews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 sz="2400"/>
              <a:t>“Magic Leap’s solution is an optical system that creates the illusion of depth in such a way that your eyes focus far for far things, and near for near, and will converge or diverge at the correct distances”</a:t>
            </a:r>
          </a:p>
          <a:p>
            <a:pPr indent="457200" lvl="0" marL="5486400" rtl="0">
              <a:spcBef>
                <a:spcPts val="0"/>
              </a:spcBef>
              <a:buNone/>
            </a:pPr>
            <a:r>
              <a:rPr lang="en" sz="2400"/>
              <a:t>- </a:t>
            </a:r>
            <a:r>
              <a:rPr i="1" lang="en" sz="2400"/>
              <a:t>Wired Magazine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Magic Leap &amp; Vergence-Accommodation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Visual Evidence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xresdefault.jp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412" y="1849549"/>
            <a:ext cx="5169177" cy="29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Vlfh.pn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175" y="2037850"/>
            <a:ext cx="1239699" cy="16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7" name="Shape 267"/>
          <p:cNvSpPr/>
          <p:nvPr/>
        </p:nvSpPr>
        <p:spPr>
          <a:xfrm>
            <a:off x="5164013" y="2343175"/>
            <a:ext cx="158400" cy="158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164013" y="2485575"/>
            <a:ext cx="158400" cy="15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164023" y="3086275"/>
            <a:ext cx="158400" cy="158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164023" y="2927875"/>
            <a:ext cx="158400" cy="158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5164023" y="3217650"/>
            <a:ext cx="158400" cy="158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164023" y="2780387"/>
            <a:ext cx="158400" cy="158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164013" y="2635512"/>
            <a:ext cx="158400" cy="158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4" name="Shape 274"/>
          <p:cNvCxnSpPr/>
          <p:nvPr/>
        </p:nvCxnSpPr>
        <p:spPr>
          <a:xfrm>
            <a:off x="2302113" y="2177550"/>
            <a:ext cx="0" cy="13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275" name="Shape 275"/>
          <p:cNvGrpSpPr/>
          <p:nvPr/>
        </p:nvGrpSpPr>
        <p:grpSpPr>
          <a:xfrm>
            <a:off x="3637013" y="2419375"/>
            <a:ext cx="1530000" cy="914400"/>
            <a:chOff x="3637013" y="2419375"/>
            <a:chExt cx="1530000" cy="914400"/>
          </a:xfrm>
        </p:grpSpPr>
        <p:cxnSp>
          <p:nvCxnSpPr>
            <p:cNvPr id="276" name="Shape 276"/>
            <p:cNvCxnSpPr/>
            <p:nvPr/>
          </p:nvCxnSpPr>
          <p:spPr>
            <a:xfrm rot="10800000">
              <a:off x="3637013" y="24193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7" name="Shape 277"/>
            <p:cNvCxnSpPr/>
            <p:nvPr/>
          </p:nvCxnSpPr>
          <p:spPr>
            <a:xfrm rot="10800000">
              <a:off x="3637013" y="25717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8" name="Shape 278"/>
            <p:cNvCxnSpPr/>
            <p:nvPr/>
          </p:nvCxnSpPr>
          <p:spPr>
            <a:xfrm rot="10800000">
              <a:off x="3637013" y="27241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79" name="Shape 279"/>
            <p:cNvCxnSpPr/>
            <p:nvPr/>
          </p:nvCxnSpPr>
          <p:spPr>
            <a:xfrm rot="10800000">
              <a:off x="3637013" y="28765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0" name="Shape 280"/>
            <p:cNvCxnSpPr/>
            <p:nvPr/>
          </p:nvCxnSpPr>
          <p:spPr>
            <a:xfrm rot="10800000">
              <a:off x="3637013" y="30289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1" name="Shape 281"/>
            <p:cNvCxnSpPr/>
            <p:nvPr/>
          </p:nvCxnSpPr>
          <p:spPr>
            <a:xfrm rot="10800000">
              <a:off x="3637013" y="31813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2" name="Shape 282"/>
            <p:cNvCxnSpPr/>
            <p:nvPr/>
          </p:nvCxnSpPr>
          <p:spPr>
            <a:xfrm rot="10800000">
              <a:off x="3637013" y="33337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283" name="Shape 283"/>
          <p:cNvGrpSpPr/>
          <p:nvPr/>
        </p:nvGrpSpPr>
        <p:grpSpPr>
          <a:xfrm>
            <a:off x="2302013" y="2419375"/>
            <a:ext cx="1345325" cy="914400"/>
            <a:chOff x="2302013" y="2419375"/>
            <a:chExt cx="1345325" cy="914400"/>
          </a:xfrm>
        </p:grpSpPr>
        <p:cxnSp>
          <p:nvCxnSpPr>
            <p:cNvPr id="284" name="Shape 284"/>
            <p:cNvCxnSpPr/>
            <p:nvPr/>
          </p:nvCxnSpPr>
          <p:spPr>
            <a:xfrm flipH="1">
              <a:off x="2315213" y="2419375"/>
              <a:ext cx="1327800" cy="37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5" name="Shape 285"/>
            <p:cNvCxnSpPr/>
            <p:nvPr/>
          </p:nvCxnSpPr>
          <p:spPr>
            <a:xfrm flipH="1">
              <a:off x="2315063" y="2573225"/>
              <a:ext cx="1319100" cy="22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6" name="Shape 286"/>
            <p:cNvCxnSpPr/>
            <p:nvPr/>
          </p:nvCxnSpPr>
          <p:spPr>
            <a:xfrm flipH="1">
              <a:off x="2315038" y="2718300"/>
              <a:ext cx="1332300" cy="7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7" name="Shape 287"/>
            <p:cNvCxnSpPr/>
            <p:nvPr/>
          </p:nvCxnSpPr>
          <p:spPr>
            <a:xfrm rot="10800000">
              <a:off x="2368013" y="2810575"/>
              <a:ext cx="1275000" cy="6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8" name="Shape 288"/>
            <p:cNvCxnSpPr/>
            <p:nvPr/>
          </p:nvCxnSpPr>
          <p:spPr>
            <a:xfrm rot="10800000">
              <a:off x="2368013" y="2823775"/>
              <a:ext cx="12750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89" name="Shape 289"/>
            <p:cNvCxnSpPr/>
            <p:nvPr/>
          </p:nvCxnSpPr>
          <p:spPr>
            <a:xfrm rot="10800000">
              <a:off x="2302013" y="2823775"/>
              <a:ext cx="1341000" cy="3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90" name="Shape 290"/>
            <p:cNvCxnSpPr/>
            <p:nvPr/>
          </p:nvCxnSpPr>
          <p:spPr>
            <a:xfrm rot="10800000">
              <a:off x="2302013" y="2823775"/>
              <a:ext cx="1341000" cy="51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91" name="Shape 291"/>
          <p:cNvSpPr/>
          <p:nvPr/>
        </p:nvSpPr>
        <p:spPr>
          <a:xfrm>
            <a:off x="5586038" y="2388575"/>
            <a:ext cx="329700" cy="378000"/>
          </a:xfrm>
          <a:prstGeom prst="cube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6153163" y="2765725"/>
            <a:ext cx="548700" cy="6261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164013" y="21907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5164013" y="20383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164013" y="33835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5164013" y="35359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218600" y="2730000"/>
            <a:ext cx="171600" cy="15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Vlfh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899" y="2037850"/>
            <a:ext cx="716574" cy="16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5" name="Shape 305"/>
          <p:cNvSpPr/>
          <p:nvPr/>
        </p:nvSpPr>
        <p:spPr>
          <a:xfrm>
            <a:off x="5164013" y="2343175"/>
            <a:ext cx="158400" cy="158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5164013" y="2485575"/>
            <a:ext cx="158400" cy="15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164023" y="3086275"/>
            <a:ext cx="158400" cy="158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164023" y="2927875"/>
            <a:ext cx="158400" cy="158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164023" y="3217650"/>
            <a:ext cx="158400" cy="158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164023" y="2780387"/>
            <a:ext cx="158400" cy="158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164013" y="2635512"/>
            <a:ext cx="158400" cy="158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2" name="Shape 312"/>
          <p:cNvCxnSpPr/>
          <p:nvPr/>
        </p:nvCxnSpPr>
        <p:spPr>
          <a:xfrm>
            <a:off x="2302113" y="2177550"/>
            <a:ext cx="0" cy="13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313" name="Shape 313"/>
          <p:cNvGrpSpPr/>
          <p:nvPr/>
        </p:nvGrpSpPr>
        <p:grpSpPr>
          <a:xfrm>
            <a:off x="3637013" y="2419375"/>
            <a:ext cx="1530000" cy="914400"/>
            <a:chOff x="3637013" y="2419375"/>
            <a:chExt cx="1530000" cy="914400"/>
          </a:xfrm>
        </p:grpSpPr>
        <p:cxnSp>
          <p:nvCxnSpPr>
            <p:cNvPr id="314" name="Shape 314"/>
            <p:cNvCxnSpPr/>
            <p:nvPr/>
          </p:nvCxnSpPr>
          <p:spPr>
            <a:xfrm rot="10800000">
              <a:off x="3637013" y="24193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5" name="Shape 315"/>
            <p:cNvCxnSpPr/>
            <p:nvPr/>
          </p:nvCxnSpPr>
          <p:spPr>
            <a:xfrm rot="10800000">
              <a:off x="3637013" y="25717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6" name="Shape 316"/>
            <p:cNvCxnSpPr/>
            <p:nvPr/>
          </p:nvCxnSpPr>
          <p:spPr>
            <a:xfrm rot="10800000">
              <a:off x="3637013" y="27241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7" name="Shape 317"/>
            <p:cNvCxnSpPr/>
            <p:nvPr/>
          </p:nvCxnSpPr>
          <p:spPr>
            <a:xfrm rot="10800000">
              <a:off x="3637013" y="28765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8" name="Shape 318"/>
            <p:cNvCxnSpPr/>
            <p:nvPr/>
          </p:nvCxnSpPr>
          <p:spPr>
            <a:xfrm rot="10800000">
              <a:off x="3637013" y="30289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19" name="Shape 319"/>
            <p:cNvCxnSpPr/>
            <p:nvPr/>
          </p:nvCxnSpPr>
          <p:spPr>
            <a:xfrm rot="10800000">
              <a:off x="3637013" y="31813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0" name="Shape 320"/>
            <p:cNvCxnSpPr/>
            <p:nvPr/>
          </p:nvCxnSpPr>
          <p:spPr>
            <a:xfrm rot="10800000">
              <a:off x="3637013" y="3333775"/>
              <a:ext cx="15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321" name="Shape 321"/>
          <p:cNvGrpSpPr/>
          <p:nvPr/>
        </p:nvGrpSpPr>
        <p:grpSpPr>
          <a:xfrm>
            <a:off x="1622103" y="2419375"/>
            <a:ext cx="2025252" cy="914400"/>
            <a:chOff x="2302013" y="2419375"/>
            <a:chExt cx="1345325" cy="914400"/>
          </a:xfrm>
        </p:grpSpPr>
        <p:cxnSp>
          <p:nvCxnSpPr>
            <p:cNvPr id="322" name="Shape 322"/>
            <p:cNvCxnSpPr/>
            <p:nvPr/>
          </p:nvCxnSpPr>
          <p:spPr>
            <a:xfrm flipH="1">
              <a:off x="2315213" y="2419375"/>
              <a:ext cx="1327800" cy="37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3" name="Shape 323"/>
            <p:cNvCxnSpPr/>
            <p:nvPr/>
          </p:nvCxnSpPr>
          <p:spPr>
            <a:xfrm flipH="1">
              <a:off x="2315063" y="2573225"/>
              <a:ext cx="1319100" cy="22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4" name="Shape 324"/>
            <p:cNvCxnSpPr/>
            <p:nvPr/>
          </p:nvCxnSpPr>
          <p:spPr>
            <a:xfrm flipH="1">
              <a:off x="2315038" y="2718300"/>
              <a:ext cx="1332300" cy="7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5" name="Shape 325"/>
            <p:cNvCxnSpPr/>
            <p:nvPr/>
          </p:nvCxnSpPr>
          <p:spPr>
            <a:xfrm rot="10800000">
              <a:off x="2368013" y="2810575"/>
              <a:ext cx="1275000" cy="6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6" name="Shape 326"/>
            <p:cNvCxnSpPr/>
            <p:nvPr/>
          </p:nvCxnSpPr>
          <p:spPr>
            <a:xfrm rot="10800000">
              <a:off x="2368013" y="2823775"/>
              <a:ext cx="1275000" cy="2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7" name="Shape 327"/>
            <p:cNvCxnSpPr/>
            <p:nvPr/>
          </p:nvCxnSpPr>
          <p:spPr>
            <a:xfrm rot="10800000">
              <a:off x="2302013" y="2823775"/>
              <a:ext cx="1341000" cy="357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328" name="Shape 328"/>
            <p:cNvCxnSpPr/>
            <p:nvPr/>
          </p:nvCxnSpPr>
          <p:spPr>
            <a:xfrm rot="10800000">
              <a:off x="2302013" y="2823775"/>
              <a:ext cx="1341000" cy="51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329" name="Shape 329"/>
          <p:cNvSpPr/>
          <p:nvPr/>
        </p:nvSpPr>
        <p:spPr>
          <a:xfrm>
            <a:off x="5586038" y="2388575"/>
            <a:ext cx="329700" cy="378000"/>
          </a:xfrm>
          <a:prstGeom prst="cube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153163" y="2765725"/>
            <a:ext cx="548700" cy="6261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164013" y="21907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164013" y="20383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164013" y="33835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5164013" y="35359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595811" y="2730000"/>
            <a:ext cx="171600" cy="15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Vlfh.png"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175" y="2037850"/>
            <a:ext cx="1239699" cy="16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instead...</a:t>
            </a:r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4" name="Shape 344"/>
          <p:cNvSpPr/>
          <p:nvPr/>
        </p:nvSpPr>
        <p:spPr>
          <a:xfrm>
            <a:off x="5164013" y="2343175"/>
            <a:ext cx="158400" cy="158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164013" y="2485575"/>
            <a:ext cx="158400" cy="15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164023" y="3086275"/>
            <a:ext cx="158400" cy="158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164023" y="2927875"/>
            <a:ext cx="158400" cy="158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5164023" y="3217650"/>
            <a:ext cx="158400" cy="158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164023" y="2780387"/>
            <a:ext cx="158400" cy="158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164013" y="2635512"/>
            <a:ext cx="158400" cy="158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1" name="Shape 351"/>
          <p:cNvCxnSpPr/>
          <p:nvPr/>
        </p:nvCxnSpPr>
        <p:spPr>
          <a:xfrm>
            <a:off x="2302113" y="2177550"/>
            <a:ext cx="0" cy="13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679613" y="2123275"/>
            <a:ext cx="14874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692813" y="2281675"/>
            <a:ext cx="14742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640013" y="2571775"/>
            <a:ext cx="1527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5" name="Shape 355"/>
          <p:cNvCxnSpPr/>
          <p:nvPr/>
        </p:nvCxnSpPr>
        <p:spPr>
          <a:xfrm rot="10800000">
            <a:off x="3637013" y="2876575"/>
            <a:ext cx="15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6" name="Shape 356"/>
          <p:cNvCxnSpPr/>
          <p:nvPr/>
        </p:nvCxnSpPr>
        <p:spPr>
          <a:xfrm rot="10800000">
            <a:off x="3637013" y="3028975"/>
            <a:ext cx="15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/>
          <p:nvPr/>
        </p:nvCxnSpPr>
        <p:spPr>
          <a:xfrm rot="10800000">
            <a:off x="3637013" y="3181375"/>
            <a:ext cx="15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8" name="Shape 358"/>
          <p:cNvCxnSpPr/>
          <p:nvPr/>
        </p:nvCxnSpPr>
        <p:spPr>
          <a:xfrm flipH="1">
            <a:off x="3679613" y="3333775"/>
            <a:ext cx="148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9" name="Shape 359"/>
          <p:cNvCxnSpPr>
            <a:endCxn id="360" idx="6"/>
          </p:cNvCxnSpPr>
          <p:nvPr/>
        </p:nvCxnSpPr>
        <p:spPr>
          <a:xfrm flipH="1">
            <a:off x="2390200" y="2281661"/>
            <a:ext cx="13026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>
            <a:endCxn id="360" idx="6"/>
          </p:cNvCxnSpPr>
          <p:nvPr/>
        </p:nvCxnSpPr>
        <p:spPr>
          <a:xfrm flipH="1">
            <a:off x="2390200" y="2573261"/>
            <a:ext cx="12438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2" name="Shape 362"/>
          <p:cNvCxnSpPr>
            <a:endCxn id="360" idx="6"/>
          </p:cNvCxnSpPr>
          <p:nvPr/>
        </p:nvCxnSpPr>
        <p:spPr>
          <a:xfrm flipH="1">
            <a:off x="2390200" y="2123261"/>
            <a:ext cx="13026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3" name="Shape 363"/>
          <p:cNvCxnSpPr/>
          <p:nvPr/>
        </p:nvCxnSpPr>
        <p:spPr>
          <a:xfrm flipH="1">
            <a:off x="2743313" y="2876575"/>
            <a:ext cx="8997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4" name="Shape 364"/>
          <p:cNvCxnSpPr/>
          <p:nvPr/>
        </p:nvCxnSpPr>
        <p:spPr>
          <a:xfrm rot="10800000">
            <a:off x="2716913" y="2927875"/>
            <a:ext cx="926100" cy="1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5" name="Shape 365"/>
          <p:cNvCxnSpPr/>
          <p:nvPr/>
        </p:nvCxnSpPr>
        <p:spPr>
          <a:xfrm rot="10800000">
            <a:off x="2690513" y="2914675"/>
            <a:ext cx="9525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2756475" y="2940950"/>
            <a:ext cx="9363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7" name="Shape 367"/>
          <p:cNvSpPr/>
          <p:nvPr/>
        </p:nvSpPr>
        <p:spPr>
          <a:xfrm>
            <a:off x="5586038" y="2388575"/>
            <a:ext cx="329700" cy="378000"/>
          </a:xfrm>
          <a:prstGeom prst="cube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153163" y="2765725"/>
            <a:ext cx="548700" cy="6261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164013" y="21907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5164013" y="20383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164013" y="33835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164013" y="35359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218600" y="2545361"/>
            <a:ext cx="171600" cy="15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614325" y="2829613"/>
            <a:ext cx="171600" cy="15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Vlfh.png"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899" y="2037850"/>
            <a:ext cx="716574" cy="16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81" name="Shape 381"/>
          <p:cNvSpPr/>
          <p:nvPr/>
        </p:nvSpPr>
        <p:spPr>
          <a:xfrm>
            <a:off x="5164013" y="2343175"/>
            <a:ext cx="158400" cy="158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5164013" y="2485575"/>
            <a:ext cx="158400" cy="15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164023" y="3086275"/>
            <a:ext cx="158400" cy="158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164023" y="2927875"/>
            <a:ext cx="158400" cy="158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164023" y="3217650"/>
            <a:ext cx="158400" cy="158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164023" y="2780387"/>
            <a:ext cx="158400" cy="158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164013" y="2635512"/>
            <a:ext cx="158400" cy="158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8" name="Shape 388"/>
          <p:cNvCxnSpPr/>
          <p:nvPr/>
        </p:nvCxnSpPr>
        <p:spPr>
          <a:xfrm>
            <a:off x="2302113" y="2177550"/>
            <a:ext cx="0" cy="13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9" name="Shape 389"/>
          <p:cNvCxnSpPr/>
          <p:nvPr/>
        </p:nvCxnSpPr>
        <p:spPr>
          <a:xfrm rot="10800000">
            <a:off x="3640013" y="2571775"/>
            <a:ext cx="1527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0" name="Shape 390"/>
          <p:cNvCxnSpPr/>
          <p:nvPr/>
        </p:nvCxnSpPr>
        <p:spPr>
          <a:xfrm rot="10800000">
            <a:off x="3637013" y="2876575"/>
            <a:ext cx="15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/>
          <p:nvPr/>
        </p:nvCxnSpPr>
        <p:spPr>
          <a:xfrm rot="10800000">
            <a:off x="3637013" y="3028975"/>
            <a:ext cx="15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2" name="Shape 392"/>
          <p:cNvCxnSpPr/>
          <p:nvPr/>
        </p:nvCxnSpPr>
        <p:spPr>
          <a:xfrm rot="10800000">
            <a:off x="3637013" y="3181375"/>
            <a:ext cx="153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/>
          <p:nvPr/>
        </p:nvCxnSpPr>
        <p:spPr>
          <a:xfrm flipH="1">
            <a:off x="3679613" y="3333775"/>
            <a:ext cx="148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/>
          <p:nvPr/>
        </p:nvCxnSpPr>
        <p:spPr>
          <a:xfrm flipH="1">
            <a:off x="1688200" y="2275000"/>
            <a:ext cx="19749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/>
          <p:nvPr/>
        </p:nvCxnSpPr>
        <p:spPr>
          <a:xfrm flipH="1">
            <a:off x="1688200" y="2571750"/>
            <a:ext cx="19584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/>
          <p:nvPr/>
        </p:nvCxnSpPr>
        <p:spPr>
          <a:xfrm flipH="1">
            <a:off x="1648600" y="2120050"/>
            <a:ext cx="20112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/>
          <p:nvPr/>
        </p:nvCxnSpPr>
        <p:spPr>
          <a:xfrm flipH="1">
            <a:off x="2321213" y="2876575"/>
            <a:ext cx="13218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x="2374013" y="2941075"/>
            <a:ext cx="12690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>
            <a:endCxn id="400" idx="5"/>
          </p:cNvCxnSpPr>
          <p:nvPr/>
        </p:nvCxnSpPr>
        <p:spPr>
          <a:xfrm rot="10800000">
            <a:off x="2365069" y="2958227"/>
            <a:ext cx="1278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>
            <a:endCxn id="400" idx="5"/>
          </p:cNvCxnSpPr>
          <p:nvPr/>
        </p:nvCxnSpPr>
        <p:spPr>
          <a:xfrm rot="10800000">
            <a:off x="2365069" y="2958227"/>
            <a:ext cx="13278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2" name="Shape 402"/>
          <p:cNvSpPr/>
          <p:nvPr/>
        </p:nvSpPr>
        <p:spPr>
          <a:xfrm>
            <a:off x="5586038" y="2388575"/>
            <a:ext cx="329700" cy="378000"/>
          </a:xfrm>
          <a:prstGeom prst="cube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153163" y="2765725"/>
            <a:ext cx="548700" cy="6261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5164013" y="21907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164013" y="20383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5164013" y="33835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5164013" y="353599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532800" y="2568807"/>
            <a:ext cx="171600" cy="15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2218600" y="2823025"/>
            <a:ext cx="171600" cy="15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9" name="Shape 409"/>
          <p:cNvCxnSpPr/>
          <p:nvPr/>
        </p:nvCxnSpPr>
        <p:spPr>
          <a:xfrm rot="10800000">
            <a:off x="3653213" y="2123275"/>
            <a:ext cx="15138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3663113" y="2278375"/>
            <a:ext cx="15039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Generate a light field in the eye-box</a:t>
            </a: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Generate a light field in the eye-box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1" lang="en" sz="2400"/>
              <a:t>Virtual </a:t>
            </a:r>
            <a:r>
              <a:rPr lang="en" sz="2400"/>
              <a:t>rays will be indistinguishable from </a:t>
            </a:r>
            <a:r>
              <a:rPr i="1" lang="en" sz="2400"/>
              <a:t>real </a:t>
            </a:r>
            <a:r>
              <a:rPr lang="en" sz="2400"/>
              <a:t>rays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qVlfh.png" id="425" name="Shape 4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899" y="2584438"/>
            <a:ext cx="716574" cy="16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x="5164013" y="2889763"/>
            <a:ext cx="158400" cy="158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5164013" y="3032163"/>
            <a:ext cx="158400" cy="15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5164023" y="3632863"/>
            <a:ext cx="158400" cy="158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5164023" y="3474463"/>
            <a:ext cx="158400" cy="158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5164023" y="3764238"/>
            <a:ext cx="158400" cy="158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5164023" y="3326975"/>
            <a:ext cx="158400" cy="158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5164013" y="3182100"/>
            <a:ext cx="158400" cy="158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3" name="Shape 433"/>
          <p:cNvCxnSpPr/>
          <p:nvPr/>
        </p:nvCxnSpPr>
        <p:spPr>
          <a:xfrm>
            <a:off x="2302113" y="2724138"/>
            <a:ext cx="0" cy="13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4" name="Shape 434"/>
          <p:cNvCxnSpPr/>
          <p:nvPr/>
        </p:nvCxnSpPr>
        <p:spPr>
          <a:xfrm rot="10800000">
            <a:off x="3640013" y="3118363"/>
            <a:ext cx="1527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5" name="Shape 435"/>
          <p:cNvCxnSpPr>
            <a:stCxn id="431" idx="1"/>
          </p:cNvCxnSpPr>
          <p:nvPr/>
        </p:nvCxnSpPr>
        <p:spPr>
          <a:xfrm flipH="1">
            <a:off x="3637023" y="3406175"/>
            <a:ext cx="1527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6" name="Shape 436"/>
          <p:cNvCxnSpPr>
            <a:stCxn id="429" idx="1"/>
          </p:cNvCxnSpPr>
          <p:nvPr/>
        </p:nvCxnSpPr>
        <p:spPr>
          <a:xfrm flipH="1">
            <a:off x="3637023" y="3553663"/>
            <a:ext cx="15270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7" name="Shape 437"/>
          <p:cNvCxnSpPr>
            <a:stCxn id="428" idx="1"/>
          </p:cNvCxnSpPr>
          <p:nvPr/>
        </p:nvCxnSpPr>
        <p:spPr>
          <a:xfrm flipH="1">
            <a:off x="3637023" y="3712063"/>
            <a:ext cx="15270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8" name="Shape 438"/>
          <p:cNvCxnSpPr>
            <a:stCxn id="430" idx="1"/>
          </p:cNvCxnSpPr>
          <p:nvPr/>
        </p:nvCxnSpPr>
        <p:spPr>
          <a:xfrm flipH="1">
            <a:off x="3679623" y="3843438"/>
            <a:ext cx="1484400" cy="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9" name="Shape 439"/>
          <p:cNvCxnSpPr/>
          <p:nvPr/>
        </p:nvCxnSpPr>
        <p:spPr>
          <a:xfrm flipH="1">
            <a:off x="1688200" y="2821588"/>
            <a:ext cx="19749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0" name="Shape 440"/>
          <p:cNvCxnSpPr/>
          <p:nvPr/>
        </p:nvCxnSpPr>
        <p:spPr>
          <a:xfrm flipH="1">
            <a:off x="1688200" y="3118338"/>
            <a:ext cx="19584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1" name="Shape 441"/>
          <p:cNvCxnSpPr/>
          <p:nvPr/>
        </p:nvCxnSpPr>
        <p:spPr>
          <a:xfrm flipH="1">
            <a:off x="1648600" y="2666638"/>
            <a:ext cx="20112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x="2321213" y="3423163"/>
            <a:ext cx="13218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/>
          <p:nvPr/>
        </p:nvCxnSpPr>
        <p:spPr>
          <a:xfrm rot="10800000">
            <a:off x="2374013" y="3487663"/>
            <a:ext cx="12690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4" name="Shape 444"/>
          <p:cNvCxnSpPr>
            <a:endCxn id="445" idx="5"/>
          </p:cNvCxnSpPr>
          <p:nvPr/>
        </p:nvCxnSpPr>
        <p:spPr>
          <a:xfrm rot="10800000">
            <a:off x="2365069" y="3504816"/>
            <a:ext cx="1278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6" name="Shape 446"/>
          <p:cNvCxnSpPr>
            <a:endCxn id="445" idx="5"/>
          </p:cNvCxnSpPr>
          <p:nvPr/>
        </p:nvCxnSpPr>
        <p:spPr>
          <a:xfrm rot="10800000">
            <a:off x="2365069" y="3504816"/>
            <a:ext cx="13278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7" name="Shape 447"/>
          <p:cNvSpPr/>
          <p:nvPr/>
        </p:nvSpPr>
        <p:spPr>
          <a:xfrm>
            <a:off x="5586038" y="2935163"/>
            <a:ext cx="329700" cy="378000"/>
          </a:xfrm>
          <a:prstGeom prst="cube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6153163" y="3312313"/>
            <a:ext cx="548700" cy="6261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5164013" y="2737363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5164013" y="2584963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5164013" y="3930186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5164013" y="4082586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1532800" y="3115396"/>
            <a:ext cx="171600" cy="15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2218600" y="3369613"/>
            <a:ext cx="171600" cy="15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3653213" y="2669863"/>
            <a:ext cx="15138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5" name="Shape 455"/>
          <p:cNvCxnSpPr/>
          <p:nvPr/>
        </p:nvCxnSpPr>
        <p:spPr>
          <a:xfrm rot="10800000">
            <a:off x="3663113" y="2824963"/>
            <a:ext cx="15039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Generate a light field in the eye-box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i="1" lang="en" sz="2400"/>
              <a:t>Virtual </a:t>
            </a:r>
            <a:r>
              <a:rPr lang="en" sz="2400"/>
              <a:t>rays will be indistinguishable from </a:t>
            </a:r>
            <a:r>
              <a:rPr i="1" lang="en" sz="2400"/>
              <a:t>real </a:t>
            </a:r>
            <a:r>
              <a:rPr lang="en" sz="2400"/>
              <a:t>rays</a:t>
            </a: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qVlfh.png" id="463" name="Shape 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899" y="2584438"/>
            <a:ext cx="716574" cy="167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/>
          <p:nvPr/>
        </p:nvSpPr>
        <p:spPr>
          <a:xfrm>
            <a:off x="5164013" y="2889763"/>
            <a:ext cx="158400" cy="158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164013" y="3032163"/>
            <a:ext cx="158400" cy="15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5164023" y="3632863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164023" y="3474463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5164023" y="3764238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5164023" y="3326975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5164013" y="3182100"/>
            <a:ext cx="158400" cy="158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1" name="Shape 471"/>
          <p:cNvCxnSpPr/>
          <p:nvPr/>
        </p:nvCxnSpPr>
        <p:spPr>
          <a:xfrm>
            <a:off x="2302113" y="2724138"/>
            <a:ext cx="0" cy="13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2" name="Shape 472"/>
          <p:cNvCxnSpPr/>
          <p:nvPr/>
        </p:nvCxnSpPr>
        <p:spPr>
          <a:xfrm rot="10800000">
            <a:off x="3640013" y="3118363"/>
            <a:ext cx="1527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3" name="Shape 473"/>
          <p:cNvCxnSpPr>
            <a:stCxn id="474" idx="0"/>
          </p:cNvCxnSpPr>
          <p:nvPr/>
        </p:nvCxnSpPr>
        <p:spPr>
          <a:xfrm rot="10800000">
            <a:off x="3636913" y="3423088"/>
            <a:ext cx="27906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/>
          <p:nvPr/>
        </p:nvCxnSpPr>
        <p:spPr>
          <a:xfrm rot="10800000">
            <a:off x="3637125" y="3575575"/>
            <a:ext cx="2620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6" name="Shape 476"/>
          <p:cNvCxnSpPr/>
          <p:nvPr/>
        </p:nvCxnSpPr>
        <p:spPr>
          <a:xfrm flipH="1">
            <a:off x="3637150" y="3719150"/>
            <a:ext cx="2587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7" name="Shape 477"/>
          <p:cNvCxnSpPr/>
          <p:nvPr/>
        </p:nvCxnSpPr>
        <p:spPr>
          <a:xfrm flipH="1">
            <a:off x="3679650" y="3857625"/>
            <a:ext cx="26673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8" name="Shape 478"/>
          <p:cNvCxnSpPr/>
          <p:nvPr/>
        </p:nvCxnSpPr>
        <p:spPr>
          <a:xfrm flipH="1">
            <a:off x="1688200" y="2821588"/>
            <a:ext cx="19749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88200" y="3118338"/>
            <a:ext cx="19584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0" name="Shape 480"/>
          <p:cNvCxnSpPr/>
          <p:nvPr/>
        </p:nvCxnSpPr>
        <p:spPr>
          <a:xfrm flipH="1">
            <a:off x="1648600" y="2666638"/>
            <a:ext cx="2011200" cy="53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1" name="Shape 481"/>
          <p:cNvCxnSpPr/>
          <p:nvPr/>
        </p:nvCxnSpPr>
        <p:spPr>
          <a:xfrm flipH="1">
            <a:off x="2321213" y="3423163"/>
            <a:ext cx="13218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2374013" y="3487663"/>
            <a:ext cx="1269000" cy="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3" name="Shape 483"/>
          <p:cNvCxnSpPr>
            <a:endCxn id="484" idx="5"/>
          </p:cNvCxnSpPr>
          <p:nvPr/>
        </p:nvCxnSpPr>
        <p:spPr>
          <a:xfrm rot="10800000">
            <a:off x="2365069" y="3504816"/>
            <a:ext cx="12780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5" name="Shape 485"/>
          <p:cNvCxnSpPr>
            <a:endCxn id="484" idx="5"/>
          </p:cNvCxnSpPr>
          <p:nvPr/>
        </p:nvCxnSpPr>
        <p:spPr>
          <a:xfrm rot="10800000">
            <a:off x="2365069" y="3504816"/>
            <a:ext cx="13278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6" name="Shape 486"/>
          <p:cNvSpPr/>
          <p:nvPr/>
        </p:nvSpPr>
        <p:spPr>
          <a:xfrm>
            <a:off x="5586038" y="2935163"/>
            <a:ext cx="329700" cy="378000"/>
          </a:xfrm>
          <a:prstGeom prst="cube">
            <a:avLst>
              <a:gd fmla="val 25000" name="adj"/>
            </a:avLst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6153163" y="3312313"/>
            <a:ext cx="548700" cy="6261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5164013" y="2737363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5164013" y="2584963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5164013" y="3930186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/>
          <p:nvPr/>
        </p:nvSpPr>
        <p:spPr>
          <a:xfrm>
            <a:off x="5164013" y="4082586"/>
            <a:ext cx="158400" cy="15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532800" y="3115396"/>
            <a:ext cx="171600" cy="15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2218600" y="3369613"/>
            <a:ext cx="171600" cy="158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2" name="Shape 492"/>
          <p:cNvCxnSpPr/>
          <p:nvPr/>
        </p:nvCxnSpPr>
        <p:spPr>
          <a:xfrm rot="10800000">
            <a:off x="3653213" y="2669863"/>
            <a:ext cx="15138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93" name="Shape 493"/>
          <p:cNvCxnSpPr/>
          <p:nvPr/>
        </p:nvCxnSpPr>
        <p:spPr>
          <a:xfrm rot="10800000">
            <a:off x="3663113" y="2824963"/>
            <a:ext cx="15039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Head Mounted Displays (HMD)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28750" y="1098675"/>
            <a:ext cx="4732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A HMD is a headset that displays images to one or both eyes.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Types: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Only display virtual content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See-through (or optical HMD) for AR applications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Optical HMDs use a variety of waveguides.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ttps://s3.amazonaws.com/static.oculus.com/website/2016/03/riftshipping2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949" y="1442362"/>
            <a:ext cx="4003975" cy="281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Would it Work?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“Your brain is like a graphics processor. We basically tried to clone what that signal is, we made a digital version of that, and we talk to the GPU of the brain.”</a:t>
            </a:r>
          </a:p>
          <a:p>
            <a:pPr indent="-381000" lvl="0" marL="4114800" rtl="0">
              <a:spcBef>
                <a:spcPts val="0"/>
              </a:spcBef>
              <a:buSzPct val="100000"/>
              <a:buChar char="-"/>
            </a:pPr>
            <a:r>
              <a:rPr i="1" lang="en" sz="2400"/>
              <a:t>Magic Leap CEO Rony Abovitz</a:t>
            </a:r>
            <a:r>
              <a:rPr lang="en" sz="2400"/>
              <a:t>				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  <p:sp>
        <p:nvSpPr>
          <p:cNvPr id="500" name="Shape 5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1" name="Shape 501"/>
          <p:cNvSpPr txBox="1"/>
          <p:nvPr/>
        </p:nvSpPr>
        <p:spPr>
          <a:xfrm>
            <a:off x="3672600" y="4365900"/>
            <a:ext cx="547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Kelly, K. (2016, April). </a:t>
            </a:r>
            <a:r>
              <a:rPr lang="en" sz="900"/>
              <a:t>The Untold Story of Magic Leap, the World’s Most Secretive Startup</a:t>
            </a:r>
            <a:r>
              <a:rPr i="1" lang="en" sz="900"/>
              <a:t>. Wired.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a Light Field?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function describing the radiance of light at every point (x, y, z) in space, in every direction (𝜃, 𝜙)</a:t>
            </a:r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09" name="Shape 509"/>
          <p:cNvSpPr/>
          <p:nvPr/>
        </p:nvSpPr>
        <p:spPr>
          <a:xfrm>
            <a:off x="2242050" y="2466250"/>
            <a:ext cx="4154400" cy="210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10" name="Shape 510"/>
          <p:cNvCxnSpPr/>
          <p:nvPr/>
        </p:nvCxnSpPr>
        <p:spPr>
          <a:xfrm>
            <a:off x="2242050" y="2598125"/>
            <a:ext cx="4167600" cy="158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1" name="Shape 511"/>
          <p:cNvCxnSpPr>
            <a:stCxn id="509" idx="1"/>
          </p:cNvCxnSpPr>
          <p:nvPr/>
        </p:nvCxnSpPr>
        <p:spPr>
          <a:xfrm flipH="1" rot="10800000">
            <a:off x="2242050" y="2941000"/>
            <a:ext cx="4167600" cy="576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2" name="Shape 512"/>
          <p:cNvCxnSpPr>
            <a:endCxn id="509" idx="3"/>
          </p:cNvCxnSpPr>
          <p:nvPr/>
        </p:nvCxnSpPr>
        <p:spPr>
          <a:xfrm>
            <a:off x="2268450" y="2914600"/>
            <a:ext cx="4128000" cy="603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3" name="Shape 513"/>
          <p:cNvCxnSpPr/>
          <p:nvPr/>
        </p:nvCxnSpPr>
        <p:spPr>
          <a:xfrm flipH="1" rot="10800000">
            <a:off x="2255225" y="3191775"/>
            <a:ext cx="4154400" cy="1186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4" name="Shape 514"/>
          <p:cNvCxnSpPr/>
          <p:nvPr/>
        </p:nvCxnSpPr>
        <p:spPr>
          <a:xfrm flipH="1" rot="10800000">
            <a:off x="2242050" y="3811575"/>
            <a:ext cx="4141200" cy="224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5" name="Shape 515"/>
          <p:cNvCxnSpPr/>
          <p:nvPr/>
        </p:nvCxnSpPr>
        <p:spPr>
          <a:xfrm>
            <a:off x="2242050" y="3191600"/>
            <a:ext cx="4167600" cy="1160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6" name="Shape 516"/>
          <p:cNvCxnSpPr>
            <a:endCxn id="509" idx="3"/>
          </p:cNvCxnSpPr>
          <p:nvPr/>
        </p:nvCxnSpPr>
        <p:spPr>
          <a:xfrm>
            <a:off x="2228850" y="2782900"/>
            <a:ext cx="4167600" cy="73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7" name="Shape 517"/>
          <p:cNvCxnSpPr/>
          <p:nvPr/>
        </p:nvCxnSpPr>
        <p:spPr>
          <a:xfrm flipH="1" rot="10800000">
            <a:off x="2268425" y="2835575"/>
            <a:ext cx="4141200" cy="97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8" name="Shape 518"/>
          <p:cNvCxnSpPr/>
          <p:nvPr/>
        </p:nvCxnSpPr>
        <p:spPr>
          <a:xfrm flipH="1" rot="10800000">
            <a:off x="2242050" y="3969775"/>
            <a:ext cx="4167600" cy="29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9" name="Shape 519"/>
          <p:cNvCxnSpPr>
            <a:stCxn id="509" idx="1"/>
          </p:cNvCxnSpPr>
          <p:nvPr/>
        </p:nvCxnSpPr>
        <p:spPr>
          <a:xfrm>
            <a:off x="2242050" y="3517600"/>
            <a:ext cx="4167600" cy="92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0" name="Shape 520"/>
          <p:cNvCxnSpPr/>
          <p:nvPr/>
        </p:nvCxnSpPr>
        <p:spPr>
          <a:xfrm>
            <a:off x="2268425" y="3046525"/>
            <a:ext cx="4141200" cy="80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1" name="Shape 521"/>
          <p:cNvCxnSpPr/>
          <p:nvPr/>
        </p:nvCxnSpPr>
        <p:spPr>
          <a:xfrm flipH="1" rot="10800000">
            <a:off x="2281600" y="2637600"/>
            <a:ext cx="4128000" cy="180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2" name="Shape 522"/>
          <p:cNvCxnSpPr/>
          <p:nvPr/>
        </p:nvCxnSpPr>
        <p:spPr>
          <a:xfrm>
            <a:off x="2228850" y="2703625"/>
            <a:ext cx="4154400" cy="3165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3" name="Shape 523"/>
          <p:cNvCxnSpPr>
            <a:endCxn id="509" idx="3"/>
          </p:cNvCxnSpPr>
          <p:nvPr/>
        </p:nvCxnSpPr>
        <p:spPr>
          <a:xfrm flipH="1" rot="10800000">
            <a:off x="2255250" y="3517600"/>
            <a:ext cx="4141200" cy="4521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4" name="Shape 524"/>
          <p:cNvCxnSpPr/>
          <p:nvPr/>
        </p:nvCxnSpPr>
        <p:spPr>
          <a:xfrm flipH="1" rot="10800000">
            <a:off x="2242050" y="4180800"/>
            <a:ext cx="4154400" cy="2901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5" name="Shape 525"/>
          <p:cNvCxnSpPr>
            <a:stCxn id="509" idx="1"/>
          </p:cNvCxnSpPr>
          <p:nvPr/>
        </p:nvCxnSpPr>
        <p:spPr>
          <a:xfrm flipH="1" rot="10800000">
            <a:off x="2242050" y="3231100"/>
            <a:ext cx="4141200" cy="2865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6" name="Shape 526"/>
          <p:cNvCxnSpPr/>
          <p:nvPr/>
        </p:nvCxnSpPr>
        <p:spPr>
          <a:xfrm>
            <a:off x="2242050" y="2545375"/>
            <a:ext cx="4154400" cy="5934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7" name="Shape 527"/>
          <p:cNvCxnSpPr>
            <a:stCxn id="509" idx="1"/>
            <a:endCxn id="509" idx="3"/>
          </p:cNvCxnSpPr>
          <p:nvPr/>
        </p:nvCxnSpPr>
        <p:spPr>
          <a:xfrm>
            <a:off x="2242050" y="3517600"/>
            <a:ext cx="41544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8" name="Shape 528"/>
          <p:cNvCxnSpPr/>
          <p:nvPr/>
        </p:nvCxnSpPr>
        <p:spPr>
          <a:xfrm>
            <a:off x="2255225" y="4101600"/>
            <a:ext cx="4154400" cy="1848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9" name="Shape 529"/>
          <p:cNvCxnSpPr/>
          <p:nvPr/>
        </p:nvCxnSpPr>
        <p:spPr>
          <a:xfrm>
            <a:off x="2268425" y="3020150"/>
            <a:ext cx="4114800" cy="1094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0" name="Shape 530"/>
          <p:cNvCxnSpPr/>
          <p:nvPr/>
        </p:nvCxnSpPr>
        <p:spPr>
          <a:xfrm>
            <a:off x="2242050" y="2941025"/>
            <a:ext cx="41676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1" name="Shape 531"/>
          <p:cNvCxnSpPr/>
          <p:nvPr/>
        </p:nvCxnSpPr>
        <p:spPr>
          <a:xfrm flipH="1" rot="10800000">
            <a:off x="2242050" y="3112400"/>
            <a:ext cx="4167600" cy="9489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32" name="Shape 532"/>
          <p:cNvCxnSpPr>
            <a:stCxn id="509" idx="1"/>
          </p:cNvCxnSpPr>
          <p:nvPr/>
        </p:nvCxnSpPr>
        <p:spPr>
          <a:xfrm>
            <a:off x="2242050" y="3517600"/>
            <a:ext cx="4167600" cy="7554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a Light Field?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“A light field encompasses all the light rays at every point in space travelling in every direction.”</a:t>
            </a:r>
          </a:p>
          <a:p>
            <a:pPr indent="-381000" lvl="0" marL="3200400" rtl="0">
              <a:spcBef>
                <a:spcPts val="0"/>
              </a:spcBef>
              <a:buSzPct val="100000"/>
              <a:buChar char="-"/>
            </a:pPr>
            <a:r>
              <a:rPr i="1" lang="en" sz="2400"/>
              <a:t>Magic Leap Patent Application (2015)</a:t>
            </a:r>
          </a:p>
        </p:txBody>
      </p:sp>
      <p:sp>
        <p:nvSpPr>
          <p:cNvPr id="539" name="Shape 5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Hardware?</a:t>
            </a: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Diffraction Optical Elements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46" name="Shape 5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Hardware?</a:t>
            </a: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Diffraction Optical Elements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“Inclusion of one or more DOEs… may advantageously allow steering of beams emanating from the face of the planar waveguide and control over focus or focal depth.”</a:t>
            </a:r>
          </a:p>
          <a:p>
            <a:pPr indent="-381000" lvl="0" marL="4572000" rtl="0">
              <a:spcBef>
                <a:spcPts val="0"/>
              </a:spcBef>
              <a:buSzPct val="171428"/>
              <a:buChar char="-"/>
            </a:pPr>
            <a:r>
              <a:rPr i="1" lang="en" sz="1400"/>
              <a:t>US patent application no. 20,150,016,777</a:t>
            </a:r>
            <a:r>
              <a:rPr lang="en" sz="2400"/>
              <a:t> 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 u="sng">
              <a:solidFill>
                <a:srgbClr val="003399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Hardware?</a:t>
            </a: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Diffraction Optical Elements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Reflectors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Optical fibres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Mini-projectors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Eye-tracking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Hardware?</a:t>
            </a: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0" rtl="0">
              <a:spcBef>
                <a:spcPts val="0"/>
              </a:spcBef>
              <a:buSzPct val="100000"/>
              <a:buChar char="-"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 u="sng">
              <a:solidFill>
                <a:srgbClr val="003399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67" name="Shape 5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gic_leap-1.jpg" id="568" name="Shape 5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08" y="1096412"/>
            <a:ext cx="6101176" cy="35285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 txBox="1"/>
          <p:nvPr/>
        </p:nvSpPr>
        <p:spPr>
          <a:xfrm>
            <a:off x="4485950" y="4703900"/>
            <a:ext cx="28920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/>
              <a:t>https://www.wired.com/2016/04/magic-leap-vr/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Shameless Plug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Eleanor, and I are considering light field related projects for the course...</a:t>
            </a:r>
          </a:p>
          <a:p>
            <a:pPr indent="-381000" lvl="0" marL="4572000" rtl="0">
              <a:spcBef>
                <a:spcPts val="0"/>
              </a:spcBef>
              <a:buSzPct val="100000"/>
              <a:buChar char="-"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 u="sng">
              <a:solidFill>
                <a:srgbClr val="003399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0" rtl="0">
              <a:spcBef>
                <a:spcPts val="0"/>
              </a:spcBef>
              <a:buSzPct val="100000"/>
              <a:buChar char="-"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100" u="sng">
              <a:solidFill>
                <a:srgbClr val="003399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Near-field Optical HMD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536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Goal: want eye to be able to focus on the images projected on the lenses even though they are very close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Implementation options: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Magnifying optics setups</a:t>
            </a:r>
          </a:p>
          <a:p>
            <a:pPr indent="-368300" lvl="0" marL="457200">
              <a:spcBef>
                <a:spcPts val="0"/>
              </a:spcBef>
              <a:buSzPct val="100000"/>
            </a:pPr>
            <a:r>
              <a:rPr lang="en" sz="2200"/>
              <a:t>Light field displays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ttp://www.cgw.com/images/media/2013-05/Emerging_Tech_3.jpg" id="84" name="Shape 84"/>
          <p:cNvPicPr preferRelativeResize="0"/>
          <p:nvPr/>
        </p:nvPicPr>
        <p:blipFill rotWithShape="1">
          <a:blip r:embed="rId3">
            <a:alphaModFix/>
          </a:blip>
          <a:srcRect b="0" l="51114" r="0" t="0"/>
          <a:stretch/>
        </p:blipFill>
        <p:spPr>
          <a:xfrm>
            <a:off x="4162600" y="2082349"/>
            <a:ext cx="4327649" cy="24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036650" y="4621000"/>
            <a:ext cx="3453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Lanman and Luebke, 2013.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Waveguides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863550"/>
            <a:ext cx="8346000" cy="42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/>
              <a:t>What: tool that controls movement of EM or sound waves while restricting power loss over travel time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Types: 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Different shapes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Diffractive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Holographic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Polarized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Reflective, etc.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For AR applications: use diffractive or holographic techniques</a:t>
            </a:r>
          </a:p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ttps://media1.britannica.com/eb-media/18/85418-004-BDAE4770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250" y="1489775"/>
            <a:ext cx="2840275" cy="29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Autostereoscopic Displays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95000" y="1393950"/>
            <a:ext cx="378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Autostereoscopic displays: 3D images that don’t require glasses. Types include:</a:t>
            </a:r>
          </a:p>
          <a:p>
            <a:pPr indent="-368300" lvl="0" marL="914400" rtl="0">
              <a:spcBef>
                <a:spcPts val="0"/>
              </a:spcBef>
              <a:buSzPct val="100000"/>
            </a:pPr>
            <a:r>
              <a:rPr lang="en" sz="2200"/>
              <a:t>Lenticular Displays</a:t>
            </a:r>
          </a:p>
          <a:p>
            <a:pPr indent="-368300" lvl="0" marL="914400" rtl="0">
              <a:spcBef>
                <a:spcPts val="0"/>
              </a:spcBef>
              <a:buSzPct val="100000"/>
            </a:pPr>
            <a:r>
              <a:rPr lang="en" sz="2200"/>
              <a:t>Light Field Displays</a:t>
            </a:r>
          </a:p>
          <a:p>
            <a:pPr indent="-368300" lvl="1" marL="1828800" rtl="0">
              <a:spcBef>
                <a:spcPts val="0"/>
              </a:spcBef>
              <a:buSzPct val="100000"/>
            </a:pPr>
            <a:r>
              <a:rPr lang="en" sz="2200"/>
              <a:t>Holography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ttps://4.bp.blogspot.com/-2iNzEuubhG0/TfJ8Ikm4BPI/AAAAAAAAHqo/NvEjpkrvesU/s1600/400px-Parallax_barrier_vs_lenticular_screen.svg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450" y="1129699"/>
            <a:ext cx="2453766" cy="36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8" name="Shape 108"/>
          <p:cNvSpPr/>
          <p:nvPr/>
        </p:nvSpPr>
        <p:spPr>
          <a:xfrm>
            <a:off x="4514881" y="2916133"/>
            <a:ext cx="723300" cy="602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634400" y="2313500"/>
            <a:ext cx="5875200" cy="1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141647" y="2428303"/>
            <a:ext cx="860700" cy="1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648894" y="2428303"/>
            <a:ext cx="860700" cy="1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634400" y="2428303"/>
            <a:ext cx="860700" cy="1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799875" y="3660300"/>
            <a:ext cx="6768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2625" y="3660300"/>
            <a:ext cx="6768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791581" y="2916133"/>
            <a:ext cx="723300" cy="602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00" y="1017450"/>
            <a:ext cx="5973251" cy="39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/>
          <p:nvPr/>
        </p:nvSpPr>
        <p:spPr>
          <a:xfrm>
            <a:off x="4514881" y="2647133"/>
            <a:ext cx="723300" cy="602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634400" y="2044500"/>
            <a:ext cx="5875200" cy="1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141647" y="2159303"/>
            <a:ext cx="860700" cy="114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6648894" y="2159303"/>
            <a:ext cx="860700" cy="114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634400" y="2159303"/>
            <a:ext cx="860700" cy="114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952275" y="3391300"/>
            <a:ext cx="6768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702625" y="3391300"/>
            <a:ext cx="676800" cy="62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791581" y="2647133"/>
            <a:ext cx="723300" cy="602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5400000">
            <a:off x="4756225" y="2414312"/>
            <a:ext cx="2406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-5400000">
            <a:off x="4070425" y="2414312"/>
            <a:ext cx="2406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5747">
            <a:off x="5281604" y="1847165"/>
            <a:ext cx="1076701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-10794253">
            <a:off x="2702629" y="1847165"/>
            <a:ext cx="1076701" cy="12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3393472">
            <a:off x="1918791" y="2772138"/>
            <a:ext cx="1076766" cy="12123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6637287">
            <a:off x="6284104" y="2772185"/>
            <a:ext cx="1076685" cy="1211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3992800" y="3249525"/>
            <a:ext cx="119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Projectors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087887" y="1575675"/>
            <a:ext cx="119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Waveguide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509587" y="2263875"/>
            <a:ext cx="119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Diffraction grating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6101837" y="963650"/>
            <a:ext cx="119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Top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Hololens — light engines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3885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2 HD 16:9 “light engines”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en" sz="2200"/>
              <a:t>2.8 million light points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99" y="1356775"/>
            <a:ext cx="5115686" cy="242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380225" y="3795875"/>
            <a:ext cx="30000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http://windowscomments.com/wp-content/uploads/2015/02/hololens-1.jpg</a:t>
            </a:r>
          </a:p>
        </p:txBody>
      </p:sp>
      <p:sp>
        <p:nvSpPr>
          <p:cNvPr id="150" name="Shape 150"/>
          <p:cNvSpPr/>
          <p:nvPr/>
        </p:nvSpPr>
        <p:spPr>
          <a:xfrm rot="-2436598">
            <a:off x="5542634" y="3658979"/>
            <a:ext cx="1504824" cy="14785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