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drawings/drawing1.xml" ContentType="application/vnd.openxmlformats-officedocument.drawingml.chartshapes+xml"/>
  <Override PartName="/ppt/charts/chart2.xml" ContentType="application/vnd.openxmlformats-officedocument.drawingml.chart+xml"/>
  <Override PartName="/ppt/theme/themeOverride2.xml" ContentType="application/vnd.openxmlformats-officedocument.themeOverride+xml"/>
  <Override PartName="/ppt/drawings/drawing2.xml" ContentType="application/vnd.openxmlformats-officedocument.drawingml.chartshapes+xml"/>
  <Override PartName="/ppt/charts/chart3.xml" ContentType="application/vnd.openxmlformats-officedocument.drawingml.chart+xml"/>
  <Override PartName="/ppt/theme/themeOverride3.xml" ContentType="application/vnd.openxmlformats-officedocument.themeOverride+xml"/>
  <Override PartName="/ppt/drawings/drawing3.xml" ContentType="application/vnd.openxmlformats-officedocument.drawingml.chartshapes+xml"/>
  <Override PartName="/ppt/charts/chart4.xml" ContentType="application/vnd.openxmlformats-officedocument.drawingml.chart+xml"/>
  <Override PartName="/ppt/theme/themeOverride4.xml" ContentType="application/vnd.openxmlformats-officedocument.themeOverride+xml"/>
  <Override PartName="/ppt/drawings/drawing4.xml" ContentType="application/vnd.openxmlformats-officedocument.drawingml.chartshapes+xml"/>
  <Override PartName="/ppt/charts/chart5.xml" ContentType="application/vnd.openxmlformats-officedocument.drawingml.chart+xml"/>
  <Override PartName="/ppt/theme/themeOverride5.xml" ContentType="application/vnd.openxmlformats-officedocument.themeOverride+xml"/>
  <Override PartName="/ppt/drawings/drawing5.xml" ContentType="application/vnd.openxmlformats-officedocument.drawingml.chartshapes+xml"/>
  <Override PartName="/ppt/charts/chart6.xml" ContentType="application/vnd.openxmlformats-officedocument.drawingml.chart+xml"/>
  <Override PartName="/ppt/theme/themeOverride6.xml" ContentType="application/vnd.openxmlformats-officedocument.themeOverride+xml"/>
  <Override PartName="/ppt/drawings/drawing6.xml" ContentType="application/vnd.openxmlformats-officedocument.drawingml.chartshapes+xml"/>
  <Override PartName="/ppt/charts/chart7.xml" ContentType="application/vnd.openxmlformats-officedocument.drawingml.chart+xml"/>
  <Override PartName="/ppt/theme/themeOverride7.xml" ContentType="application/vnd.openxmlformats-officedocument.themeOverride+xml"/>
  <Override PartName="/ppt/drawings/drawing7.xml" ContentType="application/vnd.openxmlformats-officedocument.drawingml.chartshapes+xml"/>
  <Override PartName="/ppt/charts/chart8.xml" ContentType="application/vnd.openxmlformats-officedocument.drawingml.chart+xml"/>
  <Override PartName="/ppt/theme/themeOverride8.xml" ContentType="application/vnd.openxmlformats-officedocument.themeOverride+xml"/>
  <Override PartName="/ppt/drawings/drawing8.xml" ContentType="application/vnd.openxmlformats-officedocument.drawingml.chartshapes+xml"/>
  <Override PartName="/ppt/charts/chart9.xml" ContentType="application/vnd.openxmlformats-officedocument.drawingml.chart+xml"/>
  <Override PartName="/ppt/theme/themeOverride9.xml" ContentType="application/vnd.openxmlformats-officedocument.themeOverride+xml"/>
  <Override PartName="/ppt/drawings/drawing9.xml" ContentType="application/vnd.openxmlformats-officedocument.drawingml.chartshapes+xml"/>
  <Override PartName="/ppt/charts/chart10.xml" ContentType="application/vnd.openxmlformats-officedocument.drawingml.chart+xml"/>
  <Override PartName="/ppt/theme/themeOverride10.xml" ContentType="application/vnd.openxmlformats-officedocument.themeOverride+xml"/>
  <Override PartName="/ppt/drawings/drawing10.xml" ContentType="application/vnd.openxmlformats-officedocument.drawingml.chartshapes+xml"/>
  <Override PartName="/ppt/charts/chart11.xml" ContentType="application/vnd.openxmlformats-officedocument.drawingml.chart+xml"/>
  <Override PartName="/ppt/theme/themeOverride11.xml" ContentType="application/vnd.openxmlformats-officedocument.themeOverride+xml"/>
  <Override PartName="/ppt/drawings/drawing11.xml" ContentType="application/vnd.openxmlformats-officedocument.drawingml.chartshapes+xml"/>
  <Override PartName="/ppt/charts/chart12.xml" ContentType="application/vnd.openxmlformats-officedocument.drawingml.chart+xml"/>
  <Override PartName="/ppt/theme/themeOverride12.xml" ContentType="application/vnd.openxmlformats-officedocument.themeOverride+xml"/>
  <Override PartName="/ppt/drawings/drawing12.xml" ContentType="application/vnd.openxmlformats-officedocument.drawingml.chartshapes+xml"/>
  <Override PartName="/ppt/charts/chart13.xml" ContentType="application/vnd.openxmlformats-officedocument.drawingml.chart+xml"/>
  <Override PartName="/ppt/theme/themeOverride13.xml" ContentType="application/vnd.openxmlformats-officedocument.themeOverride+xml"/>
  <Override PartName="/ppt/drawings/drawing13.xml" ContentType="application/vnd.openxmlformats-officedocument.drawingml.chartshapes+xml"/>
  <Override PartName="/ppt/charts/chart14.xml" ContentType="application/vnd.openxmlformats-officedocument.drawingml.chart+xml"/>
  <Override PartName="/ppt/theme/themeOverride14.xml" ContentType="application/vnd.openxmlformats-officedocument.themeOverride+xml"/>
  <Override PartName="/ppt/drawings/drawing14.xml" ContentType="application/vnd.openxmlformats-officedocument.drawingml.chartshapes+xml"/>
  <Override PartName="/ppt/charts/chart15.xml" ContentType="application/vnd.openxmlformats-officedocument.drawingml.chart+xml"/>
  <Override PartName="/ppt/theme/themeOverride15.xml" ContentType="application/vnd.openxmlformats-officedocument.themeOverride+xml"/>
  <Override PartName="/ppt/drawings/drawing15.xml" ContentType="application/vnd.openxmlformats-officedocument.drawingml.chartshapes+xml"/>
  <Override PartName="/ppt/charts/chart16.xml" ContentType="application/vnd.openxmlformats-officedocument.drawingml.chart+xml"/>
  <Override PartName="/ppt/theme/themeOverride16.xml" ContentType="application/vnd.openxmlformats-officedocument.themeOverride+xml"/>
  <Override PartName="/ppt/drawings/drawing16.xml" ContentType="application/vnd.openxmlformats-officedocument.drawingml.chartshapes+xml"/>
  <Override PartName="/ppt/charts/chart17.xml" ContentType="application/vnd.openxmlformats-officedocument.drawingml.chart+xml"/>
  <Override PartName="/ppt/theme/themeOverride17.xml" ContentType="application/vnd.openxmlformats-officedocument.themeOverride+xml"/>
  <Override PartName="/ppt/drawings/drawing17.xml" ContentType="application/vnd.openxmlformats-officedocument.drawingml.chartshapes+xml"/>
  <Override PartName="/ppt/charts/chart18.xml" ContentType="application/vnd.openxmlformats-officedocument.drawingml.chart+xml"/>
  <Override PartName="/ppt/theme/themeOverride18.xml" ContentType="application/vnd.openxmlformats-officedocument.themeOverride+xml"/>
  <Override PartName="/ppt/drawings/drawing18.xml" ContentType="application/vnd.openxmlformats-officedocument.drawingml.chartshapes+xml"/>
  <Override PartName="/ppt/charts/chart19.xml" ContentType="application/vnd.openxmlformats-officedocument.drawingml.chart+xml"/>
  <Override PartName="/ppt/theme/themeOverride19.xml" ContentType="application/vnd.openxmlformats-officedocument.themeOverride+xml"/>
  <Override PartName="/ppt/drawings/drawing19.xml" ContentType="application/vnd.openxmlformats-officedocument.drawingml.chartshapes+xml"/>
  <Override PartName="/ppt/charts/chart20.xml" ContentType="application/vnd.openxmlformats-officedocument.drawingml.chart+xml"/>
  <Override PartName="/ppt/theme/themeOverride20.xml" ContentType="application/vnd.openxmlformats-officedocument.themeOverride+xml"/>
  <Override PartName="/ppt/drawings/drawing20.xml" ContentType="application/vnd.openxmlformats-officedocument.drawingml.chartshapes+xml"/>
  <Override PartName="/ppt/charts/chart21.xml" ContentType="application/vnd.openxmlformats-officedocument.drawingml.chart+xml"/>
  <Override PartName="/ppt/theme/themeOverride21.xml" ContentType="application/vnd.openxmlformats-officedocument.themeOverride+xml"/>
  <Override PartName="/ppt/drawings/drawing21.xml" ContentType="application/vnd.openxmlformats-officedocument.drawingml.chartshapes+xml"/>
  <Override PartName="/ppt/charts/chart22.xml" ContentType="application/vnd.openxmlformats-officedocument.drawingml.chart+xml"/>
  <Override PartName="/ppt/theme/themeOverride22.xml" ContentType="application/vnd.openxmlformats-officedocument.themeOverride+xml"/>
  <Override PartName="/ppt/drawings/drawing22.xml" ContentType="application/vnd.openxmlformats-officedocument.drawingml.chartshapes+xml"/>
  <Override PartName="/ppt/charts/chart23.xml" ContentType="application/vnd.openxmlformats-officedocument.drawingml.chart+xml"/>
  <Override PartName="/ppt/theme/themeOverride23.xml" ContentType="application/vnd.openxmlformats-officedocument.themeOverride+xml"/>
  <Override PartName="/ppt/drawings/drawing23.xml" ContentType="application/vnd.openxmlformats-officedocument.drawingml.chartshapes+xml"/>
  <Override PartName="/ppt/charts/chart24.xml" ContentType="application/vnd.openxmlformats-officedocument.drawingml.chart+xml"/>
  <Override PartName="/ppt/theme/themeOverride24.xml" ContentType="application/vnd.openxmlformats-officedocument.themeOverride+xml"/>
  <Override PartName="/ppt/drawings/drawing24.xml" ContentType="application/vnd.openxmlformats-officedocument.drawingml.chartshapes+xml"/>
  <Override PartName="/ppt/charts/chart25.xml" ContentType="application/vnd.openxmlformats-officedocument.drawingml.chart+xml"/>
  <Override PartName="/ppt/theme/themeOverride25.xml" ContentType="application/vnd.openxmlformats-officedocument.themeOverride+xml"/>
  <Override PartName="/ppt/drawings/drawing25.xml" ContentType="application/vnd.openxmlformats-officedocument.drawingml.chartshapes+xml"/>
  <Override PartName="/ppt/charts/chart26.xml" ContentType="application/vnd.openxmlformats-officedocument.drawingml.chart+xml"/>
  <Override PartName="/ppt/theme/themeOverride26.xml" ContentType="application/vnd.openxmlformats-officedocument.themeOverride+xml"/>
  <Override PartName="/ppt/drawings/drawing26.xml" ContentType="application/vnd.openxmlformats-officedocument.drawingml.chartshapes+xml"/>
  <Override PartName="/ppt/charts/chart27.xml" ContentType="application/vnd.openxmlformats-officedocument.drawingml.chart+xml"/>
  <Override PartName="/ppt/theme/themeOverride27.xml" ContentType="application/vnd.openxmlformats-officedocument.themeOverride+xml"/>
  <Override PartName="/ppt/drawings/drawing27.xml" ContentType="application/vnd.openxmlformats-officedocument.drawingml.chartshapes+xml"/>
  <Override PartName="/ppt/charts/chart28.xml" ContentType="application/vnd.openxmlformats-officedocument.drawingml.chart+xml"/>
  <Override PartName="/ppt/theme/themeOverride28.xml" ContentType="application/vnd.openxmlformats-officedocument.themeOverride+xml"/>
  <Override PartName="/ppt/drawings/drawing28.xml" ContentType="application/vnd.openxmlformats-officedocument.drawingml.chartshapes+xml"/>
  <Override PartName="/ppt/charts/chart29.xml" ContentType="application/vnd.openxmlformats-officedocument.drawingml.chart+xml"/>
  <Override PartName="/ppt/theme/themeOverride29.xml" ContentType="application/vnd.openxmlformats-officedocument.themeOverride+xml"/>
  <Override PartName="/ppt/drawings/drawing29.xml" ContentType="application/vnd.openxmlformats-officedocument.drawingml.chartshapes+xml"/>
  <Override PartName="/ppt/charts/chart30.xml" ContentType="application/vnd.openxmlformats-officedocument.drawingml.chart+xml"/>
  <Override PartName="/ppt/theme/themeOverride30.xml" ContentType="application/vnd.openxmlformats-officedocument.themeOverride+xml"/>
  <Override PartName="/ppt/drawings/drawing30.xml" ContentType="application/vnd.openxmlformats-officedocument.drawingml.chartshapes+xml"/>
  <Override PartName="/ppt/charts/chart31.xml" ContentType="application/vnd.openxmlformats-officedocument.drawingml.chart+xml"/>
  <Override PartName="/ppt/theme/themeOverride31.xml" ContentType="application/vnd.openxmlformats-officedocument.themeOverride+xml"/>
  <Override PartName="/ppt/drawings/drawing31.xml" ContentType="application/vnd.openxmlformats-officedocument.drawingml.chartshapes+xml"/>
  <Override PartName="/ppt/charts/chart32.xml" ContentType="application/vnd.openxmlformats-officedocument.drawingml.chart+xml"/>
  <Override PartName="/ppt/theme/themeOverride32.xml" ContentType="application/vnd.openxmlformats-officedocument.themeOverride+xml"/>
  <Override PartName="/ppt/drawings/drawing32.xml" ContentType="application/vnd.openxmlformats-officedocument.drawingml.chartshapes+xml"/>
  <Override PartName="/ppt/charts/chart33.xml" ContentType="application/vnd.openxmlformats-officedocument.drawingml.chart+xml"/>
  <Override PartName="/ppt/theme/themeOverride33.xml" ContentType="application/vnd.openxmlformats-officedocument.themeOverride+xml"/>
  <Override PartName="/ppt/drawings/drawing33.xml" ContentType="application/vnd.openxmlformats-officedocument.drawingml.chartshapes+xml"/>
  <Override PartName="/ppt/charts/chart34.xml" ContentType="application/vnd.openxmlformats-officedocument.drawingml.chart+xml"/>
  <Override PartName="/ppt/theme/themeOverride34.xml" ContentType="application/vnd.openxmlformats-officedocument.themeOverride+xml"/>
  <Override PartName="/ppt/drawings/drawing34.xml" ContentType="application/vnd.openxmlformats-officedocument.drawingml.chartshapes+xml"/>
  <Override PartName="/ppt/charts/chart35.xml" ContentType="application/vnd.openxmlformats-officedocument.drawingml.chart+xml"/>
  <Override PartName="/ppt/theme/themeOverride35.xml" ContentType="application/vnd.openxmlformats-officedocument.themeOverride+xml"/>
  <Override PartName="/ppt/drawings/drawing35.xml" ContentType="application/vnd.openxmlformats-officedocument.drawingml.chartshapes+xml"/>
  <Override PartName="/ppt/charts/chart36.xml" ContentType="application/vnd.openxmlformats-officedocument.drawingml.chart+xml"/>
  <Override PartName="/ppt/theme/themeOverride36.xml" ContentType="application/vnd.openxmlformats-officedocument.themeOverride+xml"/>
  <Override PartName="/ppt/drawings/drawing36.xml" ContentType="application/vnd.openxmlformats-officedocument.drawingml.chartshapes+xml"/>
  <Override PartName="/ppt/charts/chart37.xml" ContentType="application/vnd.openxmlformats-officedocument.drawingml.chart+xml"/>
  <Override PartName="/ppt/theme/themeOverride37.xml" ContentType="application/vnd.openxmlformats-officedocument.themeOverride+xml"/>
  <Override PartName="/ppt/drawings/drawing37.xml" ContentType="application/vnd.openxmlformats-officedocument.drawingml.chartshapes+xml"/>
  <Override PartName="/ppt/charts/chart38.xml" ContentType="application/vnd.openxmlformats-officedocument.drawingml.chart+xml"/>
  <Override PartName="/ppt/theme/themeOverride38.xml" ContentType="application/vnd.openxmlformats-officedocument.themeOverride+xml"/>
  <Override PartName="/ppt/drawings/drawing38.xml" ContentType="application/vnd.openxmlformats-officedocument.drawingml.chartshapes+xml"/>
  <Override PartName="/ppt/charts/chart39.xml" ContentType="application/vnd.openxmlformats-officedocument.drawingml.chart+xml"/>
  <Override PartName="/ppt/theme/themeOverride39.xml" ContentType="application/vnd.openxmlformats-officedocument.themeOverride+xml"/>
  <Override PartName="/ppt/drawings/drawing39.xml" ContentType="application/vnd.openxmlformats-officedocument.drawingml.chartshapes+xml"/>
  <Override PartName="/ppt/charts/chart40.xml" ContentType="application/vnd.openxmlformats-officedocument.drawingml.chart+xml"/>
  <Override PartName="/ppt/theme/themeOverride40.xml" ContentType="application/vnd.openxmlformats-officedocument.themeOverride+xml"/>
  <Override PartName="/ppt/drawings/drawing40.xml" ContentType="application/vnd.openxmlformats-officedocument.drawingml.chartshapes+xml"/>
  <Override PartName="/ppt/charts/chart41.xml" ContentType="application/vnd.openxmlformats-officedocument.drawingml.chart+xml"/>
  <Override PartName="/ppt/theme/themeOverride41.xml" ContentType="application/vnd.openxmlformats-officedocument.themeOverride+xml"/>
  <Override PartName="/ppt/drawings/drawing41.xml" ContentType="application/vnd.openxmlformats-officedocument.drawingml.chartshapes+xml"/>
  <Override PartName="/ppt/charts/chart42.xml" ContentType="application/vnd.openxmlformats-officedocument.drawingml.chart+xml"/>
  <Override PartName="/ppt/theme/themeOverride42.xml" ContentType="application/vnd.openxmlformats-officedocument.themeOverride+xml"/>
  <Override PartName="/ppt/drawings/drawing42.xml" ContentType="application/vnd.openxmlformats-officedocument.drawingml.chartshapes+xml"/>
  <Override PartName="/ppt/charts/chart43.xml" ContentType="application/vnd.openxmlformats-officedocument.drawingml.chart+xml"/>
  <Override PartName="/ppt/theme/themeOverride43.xml" ContentType="application/vnd.openxmlformats-officedocument.themeOverride+xml"/>
  <Override PartName="/ppt/drawings/drawing43.xml" ContentType="application/vnd.openxmlformats-officedocument.drawingml.chartshapes+xml"/>
  <Override PartName="/ppt/charts/chart44.xml" ContentType="application/vnd.openxmlformats-officedocument.drawingml.chart+xml"/>
  <Override PartName="/ppt/theme/themeOverride44.xml" ContentType="application/vnd.openxmlformats-officedocument.themeOverride+xml"/>
  <Override PartName="/ppt/drawings/drawing44.xml" ContentType="application/vnd.openxmlformats-officedocument.drawingml.chartshapes+xml"/>
  <Override PartName="/ppt/charts/chart45.xml" ContentType="application/vnd.openxmlformats-officedocument.drawingml.chart+xml"/>
  <Override PartName="/ppt/theme/themeOverride45.xml" ContentType="application/vnd.openxmlformats-officedocument.themeOverride+xml"/>
  <Override PartName="/ppt/drawings/drawing45.xml" ContentType="application/vnd.openxmlformats-officedocument.drawingml.chartshapes+xml"/>
  <Override PartName="/ppt/charts/chart46.xml" ContentType="application/vnd.openxmlformats-officedocument.drawingml.chart+xml"/>
  <Override PartName="/ppt/theme/themeOverride46.xml" ContentType="application/vnd.openxmlformats-officedocument.themeOverride+xml"/>
  <Override PartName="/ppt/drawings/drawing46.xml" ContentType="application/vnd.openxmlformats-officedocument.drawingml.chartshapes+xml"/>
  <Override PartName="/ppt/charts/chart47.xml" ContentType="application/vnd.openxmlformats-officedocument.drawingml.chart+xml"/>
  <Override PartName="/ppt/theme/themeOverride47.xml" ContentType="application/vnd.openxmlformats-officedocument.themeOverride+xml"/>
  <Override PartName="/ppt/drawings/drawing47.xml" ContentType="application/vnd.openxmlformats-officedocument.drawingml.chartshapes+xml"/>
  <Override PartName="/ppt/charts/chart48.xml" ContentType="application/vnd.openxmlformats-officedocument.drawingml.chart+xml"/>
  <Override PartName="/ppt/theme/themeOverride48.xml" ContentType="application/vnd.openxmlformats-officedocument.themeOverride+xml"/>
  <Override PartName="/ppt/drawings/drawing48.xml" ContentType="application/vnd.openxmlformats-officedocument.drawingml.chartshapes+xml"/>
  <Override PartName="/ppt/charts/chart49.xml" ContentType="application/vnd.openxmlformats-officedocument.drawingml.chart+xml"/>
  <Override PartName="/ppt/theme/themeOverride49.xml" ContentType="application/vnd.openxmlformats-officedocument.themeOverride+xml"/>
  <Override PartName="/ppt/drawings/drawing49.xml" ContentType="application/vnd.openxmlformats-officedocument.drawingml.chartshapes+xml"/>
  <Override PartName="/ppt/charts/chart50.xml" ContentType="application/vnd.openxmlformats-officedocument.drawingml.chart+xml"/>
  <Override PartName="/ppt/theme/themeOverride50.xml" ContentType="application/vnd.openxmlformats-officedocument.themeOverride+xml"/>
  <Override PartName="/ppt/drawings/drawing50.xml" ContentType="application/vnd.openxmlformats-officedocument.drawingml.chartshapes+xml"/>
  <Override PartName="/ppt/charts/chart51.xml" ContentType="application/vnd.openxmlformats-officedocument.drawingml.chart+xml"/>
  <Override PartName="/ppt/theme/themeOverride51.xml" ContentType="application/vnd.openxmlformats-officedocument.themeOverride+xml"/>
  <Override PartName="/ppt/drawings/drawing51.xml" ContentType="application/vnd.openxmlformats-officedocument.drawingml.chartshapes+xml"/>
  <Override PartName="/ppt/charts/chart52.xml" ContentType="application/vnd.openxmlformats-officedocument.drawingml.chart+xml"/>
  <Override PartName="/ppt/theme/themeOverride52.xml" ContentType="application/vnd.openxmlformats-officedocument.themeOverride+xml"/>
  <Override PartName="/ppt/drawings/drawing52.xml" ContentType="application/vnd.openxmlformats-officedocument.drawingml.chartshapes+xml"/>
  <Override PartName="/ppt/charts/chart53.xml" ContentType="application/vnd.openxmlformats-officedocument.drawingml.chart+xml"/>
  <Override PartName="/ppt/theme/themeOverride53.xml" ContentType="application/vnd.openxmlformats-officedocument.themeOverride+xml"/>
  <Override PartName="/ppt/drawings/drawing53.xml" ContentType="application/vnd.openxmlformats-officedocument.drawingml.chartshapes+xml"/>
  <Override PartName="/ppt/charts/chart54.xml" ContentType="application/vnd.openxmlformats-officedocument.drawingml.chart+xml"/>
  <Override PartName="/ppt/theme/themeOverride54.xml" ContentType="application/vnd.openxmlformats-officedocument.themeOverride+xml"/>
  <Override PartName="/ppt/drawings/drawing54.xml" ContentType="application/vnd.openxmlformats-officedocument.drawingml.chartshapes+xml"/>
  <Override PartName="/ppt/charts/chart55.xml" ContentType="application/vnd.openxmlformats-officedocument.drawingml.chart+xml"/>
  <Override PartName="/ppt/theme/themeOverride55.xml" ContentType="application/vnd.openxmlformats-officedocument.themeOverride+xml"/>
  <Override PartName="/ppt/drawings/drawing55.xml" ContentType="application/vnd.openxmlformats-officedocument.drawingml.chartshapes+xml"/>
  <Override PartName="/ppt/charts/chart56.xml" ContentType="application/vnd.openxmlformats-officedocument.drawingml.chart+xml"/>
  <Override PartName="/ppt/theme/themeOverride56.xml" ContentType="application/vnd.openxmlformats-officedocument.themeOverride+xml"/>
  <Override PartName="/ppt/drawings/drawing56.xml" ContentType="application/vnd.openxmlformats-officedocument.drawingml.chartshapes+xml"/>
  <Override PartName="/ppt/charts/chart57.xml" ContentType="application/vnd.openxmlformats-officedocument.drawingml.chart+xml"/>
  <Override PartName="/ppt/theme/themeOverride57.xml" ContentType="application/vnd.openxmlformats-officedocument.themeOverride+xml"/>
  <Override PartName="/ppt/drawings/drawing57.xml" ContentType="application/vnd.openxmlformats-officedocument.drawingml.chartshapes+xml"/>
  <Override PartName="/ppt/charts/chart58.xml" ContentType="application/vnd.openxmlformats-officedocument.drawingml.chart+xml"/>
  <Override PartName="/ppt/theme/themeOverride58.xml" ContentType="application/vnd.openxmlformats-officedocument.themeOverride+xml"/>
  <Override PartName="/ppt/drawings/drawing58.xml" ContentType="application/vnd.openxmlformats-officedocument.drawingml.chartshapes+xml"/>
  <Override PartName="/ppt/charts/chart59.xml" ContentType="application/vnd.openxmlformats-officedocument.drawingml.chart+xml"/>
  <Override PartName="/ppt/theme/themeOverride59.xml" ContentType="application/vnd.openxmlformats-officedocument.themeOverride+xml"/>
  <Override PartName="/ppt/drawings/drawing59.xml" ContentType="application/vnd.openxmlformats-officedocument.drawingml.chartshapes+xml"/>
  <Override PartName="/ppt/charts/chart60.xml" ContentType="application/vnd.openxmlformats-officedocument.drawingml.chart+xml"/>
  <Override PartName="/ppt/theme/themeOverride60.xml" ContentType="application/vnd.openxmlformats-officedocument.themeOverride+xml"/>
  <Override PartName="/ppt/drawings/drawing60.xml" ContentType="application/vnd.openxmlformats-officedocument.drawingml.chartshapes+xml"/>
  <Override PartName="/ppt/charts/chart61.xml" ContentType="application/vnd.openxmlformats-officedocument.drawingml.chart+xml"/>
  <Override PartName="/ppt/theme/themeOverride61.xml" ContentType="application/vnd.openxmlformats-officedocument.themeOverride+xml"/>
  <Override PartName="/ppt/drawings/drawing61.xml" ContentType="application/vnd.openxmlformats-officedocument.drawingml.chartshapes+xml"/>
  <Override PartName="/ppt/charts/chart62.xml" ContentType="application/vnd.openxmlformats-officedocument.drawingml.chart+xml"/>
  <Override PartName="/ppt/theme/themeOverride62.xml" ContentType="application/vnd.openxmlformats-officedocument.themeOverride+xml"/>
  <Override PartName="/ppt/drawings/drawing62.xml" ContentType="application/vnd.openxmlformats-officedocument.drawingml.chartshapes+xml"/>
  <Override PartName="/ppt/charts/chart63.xml" ContentType="application/vnd.openxmlformats-officedocument.drawingml.chart+xml"/>
  <Override PartName="/ppt/theme/themeOverride63.xml" ContentType="application/vnd.openxmlformats-officedocument.themeOverride+xml"/>
  <Override PartName="/ppt/drawings/drawing63.xml" ContentType="application/vnd.openxmlformats-officedocument.drawingml.chartshapes+xml"/>
  <Override PartName="/ppt/comments/comment1.xml" ContentType="application/vnd.openxmlformats-officedocument.presentationml.comments+xml"/>
  <Override PartName="/ppt/charts/chart64.xml" ContentType="application/vnd.openxmlformats-officedocument.drawingml.chart+xml"/>
  <Override PartName="/ppt/theme/themeOverride64.xml" ContentType="application/vnd.openxmlformats-officedocument.themeOverride+xml"/>
  <Override PartName="/ppt/drawings/drawing64.xml" ContentType="application/vnd.openxmlformats-officedocument.drawingml.chartshapes+xml"/>
  <Override PartName="/ppt/charts/chart65.xml" ContentType="application/vnd.openxmlformats-officedocument.drawingml.chart+xml"/>
  <Override PartName="/ppt/theme/themeOverride65.xml" ContentType="application/vnd.openxmlformats-officedocument.themeOverride+xml"/>
  <Override PartName="/ppt/drawings/drawing65.xml" ContentType="application/vnd.openxmlformats-officedocument.drawingml.chartshape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7" r:id="rId4"/>
  </p:sldMasterIdLst>
  <p:notesMasterIdLst>
    <p:notesMasterId r:id="rId110"/>
  </p:notesMasterIdLst>
  <p:handoutMasterIdLst>
    <p:handoutMasterId r:id="rId111"/>
  </p:handoutMasterIdLst>
  <p:sldIdLst>
    <p:sldId id="330" r:id="rId5"/>
    <p:sldId id="340" r:id="rId6"/>
    <p:sldId id="339" r:id="rId7"/>
    <p:sldId id="348" r:id="rId8"/>
    <p:sldId id="667" r:id="rId9"/>
    <p:sldId id="349" r:id="rId10"/>
    <p:sldId id="677" r:id="rId11"/>
    <p:sldId id="678" r:id="rId12"/>
    <p:sldId id="679" r:id="rId13"/>
    <p:sldId id="680" r:id="rId14"/>
    <p:sldId id="389" r:id="rId15"/>
    <p:sldId id="681" r:id="rId16"/>
    <p:sldId id="682" r:id="rId17"/>
    <p:sldId id="490" r:id="rId18"/>
    <p:sldId id="418" r:id="rId19"/>
    <p:sldId id="683" r:id="rId20"/>
    <p:sldId id="684" r:id="rId21"/>
    <p:sldId id="685" r:id="rId22"/>
    <p:sldId id="686" r:id="rId23"/>
    <p:sldId id="687" r:id="rId24"/>
    <p:sldId id="688" r:id="rId25"/>
    <p:sldId id="689" r:id="rId26"/>
    <p:sldId id="690" r:id="rId27"/>
    <p:sldId id="691" r:id="rId28"/>
    <p:sldId id="692" r:id="rId29"/>
    <p:sldId id="672" r:id="rId30"/>
    <p:sldId id="673" r:id="rId31"/>
    <p:sldId id="674" r:id="rId32"/>
    <p:sldId id="676" r:id="rId33"/>
    <p:sldId id="496" r:id="rId34"/>
    <p:sldId id="497" r:id="rId35"/>
    <p:sldId id="498" r:id="rId36"/>
    <p:sldId id="367" r:id="rId37"/>
    <p:sldId id="368" r:id="rId38"/>
    <p:sldId id="369" r:id="rId39"/>
    <p:sldId id="370" r:id="rId40"/>
    <p:sldId id="371" r:id="rId41"/>
    <p:sldId id="372" r:id="rId42"/>
    <p:sldId id="428" r:id="rId43"/>
    <p:sldId id="435" r:id="rId44"/>
    <p:sldId id="556" r:id="rId45"/>
    <p:sldId id="557" r:id="rId46"/>
    <p:sldId id="433" r:id="rId47"/>
    <p:sldId id="439" r:id="rId48"/>
    <p:sldId id="379" r:id="rId49"/>
    <p:sldId id="440" r:id="rId50"/>
    <p:sldId id="438" r:id="rId51"/>
    <p:sldId id="441" r:id="rId52"/>
    <p:sldId id="599" r:id="rId53"/>
    <p:sldId id="442" r:id="rId54"/>
    <p:sldId id="609" r:id="rId55"/>
    <p:sldId id="602" r:id="rId56"/>
    <p:sldId id="601" r:id="rId57"/>
    <p:sldId id="499" r:id="rId58"/>
    <p:sldId id="614" r:id="rId59"/>
    <p:sldId id="641" r:id="rId60"/>
    <p:sldId id="615" r:id="rId61"/>
    <p:sldId id="642" r:id="rId62"/>
    <p:sldId id="618" r:id="rId63"/>
    <p:sldId id="643" r:id="rId64"/>
    <p:sldId id="668" r:id="rId65"/>
    <p:sldId id="669" r:id="rId66"/>
    <p:sldId id="451" r:id="rId67"/>
    <p:sldId id="452" r:id="rId68"/>
    <p:sldId id="469" r:id="rId69"/>
    <p:sldId id="631" r:id="rId70"/>
    <p:sldId id="470" r:id="rId71"/>
    <p:sldId id="491" r:id="rId72"/>
    <p:sldId id="488" r:id="rId73"/>
    <p:sldId id="492" r:id="rId74"/>
    <p:sldId id="459" r:id="rId75"/>
    <p:sldId id="635" r:id="rId76"/>
    <p:sldId id="636" r:id="rId77"/>
    <p:sldId id="637" r:id="rId78"/>
    <p:sldId id="693" r:id="rId79"/>
    <p:sldId id="694" r:id="rId80"/>
    <p:sldId id="695" r:id="rId81"/>
    <p:sldId id="696" r:id="rId82"/>
    <p:sldId id="697" r:id="rId83"/>
    <p:sldId id="698" r:id="rId84"/>
    <p:sldId id="699" r:id="rId85"/>
    <p:sldId id="700" r:id="rId86"/>
    <p:sldId id="701" r:id="rId87"/>
    <p:sldId id="702" r:id="rId88"/>
    <p:sldId id="703" r:id="rId89"/>
    <p:sldId id="704" r:id="rId90"/>
    <p:sldId id="705" r:id="rId91"/>
    <p:sldId id="706" r:id="rId92"/>
    <p:sldId id="707" r:id="rId93"/>
    <p:sldId id="708" r:id="rId94"/>
    <p:sldId id="709" r:id="rId95"/>
    <p:sldId id="710" r:id="rId96"/>
    <p:sldId id="711" r:id="rId97"/>
    <p:sldId id="712" r:id="rId98"/>
    <p:sldId id="713" r:id="rId99"/>
    <p:sldId id="714" r:id="rId100"/>
    <p:sldId id="715" r:id="rId101"/>
    <p:sldId id="716" r:id="rId102"/>
    <p:sldId id="717" r:id="rId103"/>
    <p:sldId id="718" r:id="rId104"/>
    <p:sldId id="719" r:id="rId105"/>
    <p:sldId id="720" r:id="rId106"/>
    <p:sldId id="721" r:id="rId107"/>
    <p:sldId id="722" r:id="rId108"/>
    <p:sldId id="723" r:id="rId109"/>
  </p:sldIdLst>
  <p:sldSz cx="9144000" cy="6858000" type="screen4x3"/>
  <p:notesSz cx="6805613" cy="9939338"/>
  <p:defaultText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4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400" kern="1200">
        <a:solidFill>
          <a:schemeClr val="tx1"/>
        </a:solidFill>
        <a:latin typeface="+mn-lt"/>
        <a:ea typeface="+mn-ea"/>
        <a:cs typeface="+mn-cs"/>
      </a:defRPr>
    </a:lvl4pPr>
    <a:lvl5pPr marL="1828800" algn="l" defTabSz="914400" rtl="0" eaLnBrk="1" latinLnBrk="0" hangingPunct="1">
      <a:defRPr sz="1400" kern="1200">
        <a:solidFill>
          <a:schemeClr val="tx1"/>
        </a:solidFill>
        <a:latin typeface="+mn-lt"/>
        <a:ea typeface="+mn-ea"/>
        <a:cs typeface="+mn-cs"/>
      </a:defRPr>
    </a:lvl5pPr>
    <a:lvl6pPr marL="2286000" algn="l" defTabSz="914400" rtl="0" eaLnBrk="1" latinLnBrk="0" hangingPunct="1">
      <a:defRPr sz="1400" kern="1200">
        <a:solidFill>
          <a:schemeClr val="tx1"/>
        </a:solidFill>
        <a:latin typeface="+mn-lt"/>
        <a:ea typeface="+mn-ea"/>
        <a:cs typeface="+mn-cs"/>
      </a:defRPr>
    </a:lvl6pPr>
    <a:lvl7pPr marL="2743200" algn="l" defTabSz="914400" rtl="0" eaLnBrk="1" latinLnBrk="0" hangingPunct="1">
      <a:defRPr sz="1400" kern="1200">
        <a:solidFill>
          <a:schemeClr val="tx1"/>
        </a:solidFill>
        <a:latin typeface="+mn-lt"/>
        <a:ea typeface="+mn-ea"/>
        <a:cs typeface="+mn-cs"/>
      </a:defRPr>
    </a:lvl7pPr>
    <a:lvl8pPr marL="3200400" algn="l" defTabSz="914400" rtl="0" eaLnBrk="1" latinLnBrk="0" hangingPunct="1">
      <a:defRPr sz="1400" kern="1200">
        <a:solidFill>
          <a:schemeClr val="tx1"/>
        </a:solidFill>
        <a:latin typeface="+mn-lt"/>
        <a:ea typeface="+mn-ea"/>
        <a:cs typeface="+mn-cs"/>
      </a:defRPr>
    </a:lvl8pPr>
    <a:lvl9pPr marL="3657600" algn="l" defTabSz="914400" rtl="0" eaLnBrk="1" latinLnBrk="0" hangingPunct="1">
      <a:defRPr sz="14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ig Moineau" initials="gm" lastIdx="6" clrIdx="0"/>
  <p:cmAuthor id="1" name="Lauren Perl" initials="LFP" lastIdx="6" clrIdx="1"/>
  <p:cmAuthor id="2" name="WIN" initials="W" lastIdx="3"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95965"/>
    <a:srgbClr val="FCB94D"/>
    <a:srgbClr val="F2704A"/>
    <a:srgbClr val="E9EC99"/>
    <a:srgbClr val="96BB33"/>
    <a:srgbClr val="99D6EA"/>
    <a:srgbClr val="0097D1"/>
    <a:srgbClr val="295F9B"/>
    <a:srgbClr val="A7CB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4F348D8D-2592-4D36-8BCA-CF58A03317E7}">
  <a:tblStyle styleId="{4F348D8D-2592-4D36-8BCA-CF58A03317E7}" styleName="IHS Table Style">
    <a:wholeTbl>
      <a:tcTxStyle>
        <a:fontRef idx="minor"/>
        <a:schemeClr val="dk1"/>
      </a:tcTxStyle>
      <a:tcStyle>
        <a:tcBdr>
          <a:left>
            <a:ln>
              <a:noFill/>
            </a:ln>
          </a:left>
          <a:right>
            <a:ln>
              <a:noFill/>
            </a:ln>
          </a:right>
          <a:top>
            <a:ln>
              <a:noFill/>
            </a:ln>
          </a:top>
          <a:bottom>
            <a:ln>
              <a:noFill/>
            </a:ln>
          </a:bottom>
          <a:insideH>
            <a:ln>
              <a:noFill/>
            </a:ln>
          </a:insideH>
          <a:insideV>
            <a:ln>
              <a:noFill/>
            </a:ln>
          </a:insideV>
        </a:tcBdr>
      </a:tcStyle>
    </a:wholeTbl>
    <a:band1H>
      <a:tcTxStyle>
        <a:schemeClr val="dk1"/>
      </a:tcTxStyle>
      <a:tcStyle>
        <a:tcBdr/>
      </a:tcStyle>
    </a:band1H>
    <a:band2H>
      <a:tcStyle>
        <a:tcBdr/>
      </a:tcStyle>
    </a:band2H>
    <a:band1V>
      <a:tcStyle>
        <a:tcBdr/>
      </a:tcStyle>
    </a:band1V>
    <a:band2V>
      <a:tcStyle>
        <a:tcBdr/>
      </a:tcStyle>
    </a:band2V>
    <a:lastRow>
      <a:tcStyle>
        <a:tcBdr/>
      </a:tcStyle>
    </a:lastRow>
    <a:firstRow>
      <a:tcTxStyle>
        <a:fontRef idx="major"/>
        <a:schemeClr val="bg1"/>
      </a:tcTxStyle>
      <a:tcStyle>
        <a:tcBdr/>
        <a:fill>
          <a:solidFill>
            <a:srgbClr val="707C8A"/>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423" autoAdjust="0"/>
    <p:restoredTop sz="65605" autoAdjust="0"/>
  </p:normalViewPr>
  <p:slideViewPr>
    <p:cSldViewPr showGuides="1">
      <p:cViewPr>
        <p:scale>
          <a:sx n="120" d="100"/>
          <a:sy n="120" d="100"/>
        </p:scale>
        <p:origin x="-1758" y="-396"/>
      </p:cViewPr>
      <p:guideLst>
        <p:guide orient="horz" pos="3929"/>
        <p:guide orient="horz" pos="2523"/>
        <p:guide orient="horz" pos="4319"/>
        <p:guide orient="horz" pos="3521"/>
        <p:guide orient="horz" pos="935"/>
        <p:guide orient="horz" pos="2341"/>
        <p:guide pos="295"/>
        <p:guide pos="5465"/>
        <p:guide pos="2971"/>
        <p:guide pos="2789"/>
      </p:guideLst>
    </p:cSldViewPr>
  </p:slideViewPr>
  <p:notesTextViewPr>
    <p:cViewPr>
      <p:scale>
        <a:sx n="100" d="100"/>
        <a:sy n="100" d="100"/>
      </p:scale>
      <p:origin x="0" y="0"/>
    </p:cViewPr>
  </p:notesTextViewPr>
  <p:notesViewPr>
    <p:cSldViewPr showGuides="1">
      <p:cViewPr varScale="1">
        <p:scale>
          <a:sx n="86" d="100"/>
          <a:sy n="86" d="100"/>
        </p:scale>
        <p:origin x="-3090" y="-78"/>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commentAuthors" Target="commentAuthors.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102" Type="http://schemas.openxmlformats.org/officeDocument/2006/relationships/slide" Target="slides/slide98.xml"/><Relationship Id="rId110" Type="http://schemas.openxmlformats.org/officeDocument/2006/relationships/notesMaster" Target="notesMasters/notesMaster1.xml"/><Relationship Id="rId115"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13"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slide" Target="slides/slide104.xml"/><Relationship Id="rId11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s>
</file>

<file path=ppt/charts/_rels/chart1.xml.rels><?xml version="1.0" encoding="UTF-8" standalone="yes"?>
<Relationships xmlns="http://schemas.openxmlformats.org/package/2006/relationships"><Relationship Id="rId3" Type="http://schemas.openxmlformats.org/officeDocument/2006/relationships/chartUserShapes" Target="../drawings/drawing1.xml"/><Relationship Id="rId2" Type="http://schemas.openxmlformats.org/officeDocument/2006/relationships/oleObject" Target="file:///D:\D%20Drive\%5bReport%5d2015%20Quantum%20dot%20Report\2015%20Quantum%20dot%20&amp;%20others%20wide%20color%20gamut%20technology%20and%20market%20forecast\Wide%20color%20gamut%20market%20database.xlsx" TargetMode="External"/><Relationship Id="rId1" Type="http://schemas.openxmlformats.org/officeDocument/2006/relationships/themeOverride" Target="../theme/themeOverride1.xml"/></Relationships>
</file>

<file path=ppt/charts/_rels/chart10.xml.rels><?xml version="1.0" encoding="UTF-8" standalone="yes"?>
<Relationships xmlns="http://schemas.openxmlformats.org/package/2006/relationships"><Relationship Id="rId3" Type="http://schemas.openxmlformats.org/officeDocument/2006/relationships/chartUserShapes" Target="../drawings/drawing10.xml"/><Relationship Id="rId2" Type="http://schemas.openxmlformats.org/officeDocument/2006/relationships/oleObject" Target="file:///D:\D%20Drive\%5bReport%5d2015%20Quantum%20dot%20Report\2015%20Quantum%20dot%20&amp;%20others%20wide%20color%20gamut%20technology%20and%20market%20forecast\Cost%20analysis\Working%20file_Cost%20analysis%2020150721.xlsx" TargetMode="External"/><Relationship Id="rId1" Type="http://schemas.openxmlformats.org/officeDocument/2006/relationships/themeOverride" Target="../theme/themeOverride10.xml"/></Relationships>
</file>

<file path=ppt/charts/_rels/chart11.xml.rels><?xml version="1.0" encoding="UTF-8" standalone="yes"?>
<Relationships xmlns="http://schemas.openxmlformats.org/package/2006/relationships"><Relationship Id="rId3" Type="http://schemas.openxmlformats.org/officeDocument/2006/relationships/chartUserShapes" Target="../drawings/drawing11.xml"/><Relationship Id="rId2" Type="http://schemas.openxmlformats.org/officeDocument/2006/relationships/oleObject" Target="file:///D:\D%20Drive\%5bReport%5d2015%20Quantum%20dot%20Report\2015%20Quantum%20dot%20&amp;%20others%20wide%20color%20gamut%20technology%20and%20market%20forecast\Cost%20analysis\Working%20file_Cost%20analysis%2020150721.xlsx" TargetMode="External"/><Relationship Id="rId1" Type="http://schemas.openxmlformats.org/officeDocument/2006/relationships/themeOverride" Target="../theme/themeOverride11.xml"/></Relationships>
</file>

<file path=ppt/charts/_rels/chart12.xml.rels><?xml version="1.0" encoding="UTF-8" standalone="yes"?>
<Relationships xmlns="http://schemas.openxmlformats.org/package/2006/relationships"><Relationship Id="rId3" Type="http://schemas.openxmlformats.org/officeDocument/2006/relationships/chartUserShapes" Target="../drawings/drawing12.xml"/><Relationship Id="rId2" Type="http://schemas.openxmlformats.org/officeDocument/2006/relationships/oleObject" Target="file:///D:\D%20Drive\%5bReport%5d2015%20Quantum%20dot%20Report\2015%20Quantum%20dot%20&amp;%20others%20wide%20color%20gamut%20technology%20and%20market%20forecast\Cost%20analysis\Working%20file_Cost%20analysis%2020150721.xlsx" TargetMode="External"/><Relationship Id="rId1" Type="http://schemas.openxmlformats.org/officeDocument/2006/relationships/themeOverride" Target="../theme/themeOverride12.xml"/></Relationships>
</file>

<file path=ppt/charts/_rels/chart13.xml.rels><?xml version="1.0" encoding="UTF-8" standalone="yes"?>
<Relationships xmlns="http://schemas.openxmlformats.org/package/2006/relationships"><Relationship Id="rId3" Type="http://schemas.openxmlformats.org/officeDocument/2006/relationships/chartUserShapes" Target="../drawings/drawing13.xml"/><Relationship Id="rId2" Type="http://schemas.openxmlformats.org/officeDocument/2006/relationships/oleObject" Target="file:///D:\D%20Drive\%5bReport%5d2015%20Quantum%20dot%20Report\2015%20Quantum%20dot%20&amp;%20others%20wide%20color%20gamut%20technology%20and%20market%20forecast\Cost%20analysis\Working%20file_Cost%20analysis%2020150721.xlsx" TargetMode="External"/><Relationship Id="rId1" Type="http://schemas.openxmlformats.org/officeDocument/2006/relationships/themeOverride" Target="../theme/themeOverride13.xml"/></Relationships>
</file>

<file path=ppt/charts/_rels/chart14.xml.rels><?xml version="1.0" encoding="UTF-8" standalone="yes"?>
<Relationships xmlns="http://schemas.openxmlformats.org/package/2006/relationships"><Relationship Id="rId3" Type="http://schemas.openxmlformats.org/officeDocument/2006/relationships/chartUserShapes" Target="../drawings/drawing14.xml"/><Relationship Id="rId2" Type="http://schemas.openxmlformats.org/officeDocument/2006/relationships/oleObject" Target="file:///D:\D%20Drive\%5bReport%5d2015%20Quantum%20dot%20Report\2015%20Quantum%20dot%20&amp;%20others%20wide%20color%20gamut%20technology%20and%20market%20forecast\Cost%20analysis\Working%20file_Cost%20analysis%2020150721.xlsx" TargetMode="External"/><Relationship Id="rId1" Type="http://schemas.openxmlformats.org/officeDocument/2006/relationships/themeOverride" Target="../theme/themeOverride14.xml"/></Relationships>
</file>

<file path=ppt/charts/_rels/chart15.xml.rels><?xml version="1.0" encoding="UTF-8" standalone="yes"?>
<Relationships xmlns="http://schemas.openxmlformats.org/package/2006/relationships"><Relationship Id="rId3" Type="http://schemas.openxmlformats.org/officeDocument/2006/relationships/chartUserShapes" Target="../drawings/drawing15.xml"/><Relationship Id="rId2" Type="http://schemas.openxmlformats.org/officeDocument/2006/relationships/oleObject" Target="file:///D:\D%20Drive\%5bReport%5d2015%20Quantum%20dot%20Report\2015%20Quantum%20dot%20&amp;%20others%20wide%20color%20gamut%20technology%20and%20market%20forecast\Cost%20analysis\Working%20file_Cost%20analysis%2020150721.xlsx" TargetMode="External"/><Relationship Id="rId1" Type="http://schemas.openxmlformats.org/officeDocument/2006/relationships/themeOverride" Target="../theme/themeOverride15.xml"/></Relationships>
</file>

<file path=ppt/charts/_rels/chart16.xml.rels><?xml version="1.0" encoding="UTF-8" standalone="yes"?>
<Relationships xmlns="http://schemas.openxmlformats.org/package/2006/relationships"><Relationship Id="rId3" Type="http://schemas.openxmlformats.org/officeDocument/2006/relationships/chartUserShapes" Target="../drawings/drawing16.xml"/><Relationship Id="rId2" Type="http://schemas.openxmlformats.org/officeDocument/2006/relationships/oleObject" Target="file:///D:\D%20Drive\%5bReport%5d2015%20Quantum%20dot%20Report\2015%20Quantum%20dot%20&amp;%20others%20wide%20color%20gamut%20technology%20and%20market%20forecast\Cost%20analysis\Working%20file_Cost%20analysis%2020150721.xlsx" TargetMode="External"/><Relationship Id="rId1" Type="http://schemas.openxmlformats.org/officeDocument/2006/relationships/themeOverride" Target="../theme/themeOverride16.xml"/></Relationships>
</file>

<file path=ppt/charts/_rels/chart17.xml.rels><?xml version="1.0" encoding="UTF-8" standalone="yes"?>
<Relationships xmlns="http://schemas.openxmlformats.org/package/2006/relationships"><Relationship Id="rId3" Type="http://schemas.openxmlformats.org/officeDocument/2006/relationships/chartUserShapes" Target="../drawings/drawing17.xml"/><Relationship Id="rId2" Type="http://schemas.openxmlformats.org/officeDocument/2006/relationships/oleObject" Target="file:///D:\D%20Drive\%5bReport%5d2015%20Quantum%20dot%20Report\2015%20Quantum%20dot%20&amp;%20others%20wide%20color%20gamut%20technology%20and%20market%20forecast\Cost%20analysis\Working%20file_Cost%20analysis%2020150721.xlsx" TargetMode="External"/><Relationship Id="rId1" Type="http://schemas.openxmlformats.org/officeDocument/2006/relationships/themeOverride" Target="../theme/themeOverride17.xml"/></Relationships>
</file>

<file path=ppt/charts/_rels/chart18.xml.rels><?xml version="1.0" encoding="UTF-8" standalone="yes"?>
<Relationships xmlns="http://schemas.openxmlformats.org/package/2006/relationships"><Relationship Id="rId3" Type="http://schemas.openxmlformats.org/officeDocument/2006/relationships/chartUserShapes" Target="../drawings/drawing18.xml"/><Relationship Id="rId2" Type="http://schemas.openxmlformats.org/officeDocument/2006/relationships/oleObject" Target="file:///D:\D%20Drive\%5bReport%5d2015%20Quantum%20dot%20Report\2015%20Quantum%20dot%20&amp;%20others%20wide%20color%20gamut%20technology%20and%20market%20forecast\Cost%20analysis\Working%20file_Cost%20analysis%2020150721.xlsx" TargetMode="External"/><Relationship Id="rId1" Type="http://schemas.openxmlformats.org/officeDocument/2006/relationships/themeOverride" Target="../theme/themeOverride18.xml"/></Relationships>
</file>

<file path=ppt/charts/_rels/chart19.xml.rels><?xml version="1.0" encoding="UTF-8" standalone="yes"?>
<Relationships xmlns="http://schemas.openxmlformats.org/package/2006/relationships"><Relationship Id="rId3" Type="http://schemas.openxmlformats.org/officeDocument/2006/relationships/chartUserShapes" Target="../drawings/drawing19.xml"/><Relationship Id="rId2" Type="http://schemas.openxmlformats.org/officeDocument/2006/relationships/oleObject" Target="file:///D:\D%20Drive\%5bReport%5d2015%20Quantum%20dot%20Report\2015%20Quantum%20dot%20&amp;%20others%20wide%20color%20gamut%20technology%20and%20market%20forecast\Cost%20analysis\Working%20file_Cost%20analysis%2020150721.xlsx" TargetMode="External"/><Relationship Id="rId1" Type="http://schemas.openxmlformats.org/officeDocument/2006/relationships/themeOverride" Target="../theme/themeOverride19.xml"/></Relationships>
</file>

<file path=ppt/charts/_rels/chart2.xml.rels><?xml version="1.0" encoding="UTF-8" standalone="yes"?>
<Relationships xmlns="http://schemas.openxmlformats.org/package/2006/relationships"><Relationship Id="rId3" Type="http://schemas.openxmlformats.org/officeDocument/2006/relationships/chartUserShapes" Target="../drawings/drawing2.xml"/><Relationship Id="rId2" Type="http://schemas.openxmlformats.org/officeDocument/2006/relationships/oleObject" Target="file:///D:\D%20Drive\%5bReport%5d2015%20Quantum%20dot%20Report\2015%20Quantum%20dot%20&amp;%20others%20wide%20color%20gamut%20technology%20and%20market%20forecast\Cost%20analysis\Working%20file_Cost%20analysis%2020150721.xlsx" TargetMode="External"/><Relationship Id="rId1" Type="http://schemas.openxmlformats.org/officeDocument/2006/relationships/themeOverride" Target="../theme/themeOverride2.xml"/></Relationships>
</file>

<file path=ppt/charts/_rels/chart20.xml.rels><?xml version="1.0" encoding="UTF-8" standalone="yes"?>
<Relationships xmlns="http://schemas.openxmlformats.org/package/2006/relationships"><Relationship Id="rId3" Type="http://schemas.openxmlformats.org/officeDocument/2006/relationships/chartUserShapes" Target="../drawings/drawing20.xml"/><Relationship Id="rId2" Type="http://schemas.openxmlformats.org/officeDocument/2006/relationships/oleObject" Target="file:///D:\D%20Drive\%5bReport%5d2015%20Quantum%20dot%20Report\2015%20Quantum%20dot%20&amp;%20others%20wide%20color%20gamut%20technology%20and%20market%20forecast\Cost%20analysis\Working%20file_Cost%20analysis%2020150721.xlsx" TargetMode="External"/><Relationship Id="rId1" Type="http://schemas.openxmlformats.org/officeDocument/2006/relationships/themeOverride" Target="../theme/themeOverride20.xml"/></Relationships>
</file>

<file path=ppt/charts/_rels/chart21.xml.rels><?xml version="1.0" encoding="UTF-8" standalone="yes"?>
<Relationships xmlns="http://schemas.openxmlformats.org/package/2006/relationships"><Relationship Id="rId3" Type="http://schemas.openxmlformats.org/officeDocument/2006/relationships/chartUserShapes" Target="../drawings/drawing21.xml"/><Relationship Id="rId2" Type="http://schemas.openxmlformats.org/officeDocument/2006/relationships/oleObject" Target="file:///D:\D%20Drive\%5bReport%5d2015%20Quantum%20dot%20Report\2015%20Quantum%20dot%20&amp;%20others%20wide%20color%20gamut%20technology%20and%20market%20forecast\Cost%20analysis\Working%20file_Cost%20analysis%2020150721.xlsx" TargetMode="External"/><Relationship Id="rId1" Type="http://schemas.openxmlformats.org/officeDocument/2006/relationships/themeOverride" Target="../theme/themeOverride21.xml"/></Relationships>
</file>

<file path=ppt/charts/_rels/chart22.xml.rels><?xml version="1.0" encoding="UTF-8" standalone="yes"?>
<Relationships xmlns="http://schemas.openxmlformats.org/package/2006/relationships"><Relationship Id="rId3" Type="http://schemas.openxmlformats.org/officeDocument/2006/relationships/chartUserShapes" Target="../drawings/drawing22.xml"/><Relationship Id="rId2" Type="http://schemas.openxmlformats.org/officeDocument/2006/relationships/oleObject" Target="file:///D:\D%20Drive\%5bReport%5d2015%20Quantum%20dot%20Report\2015%20Quantum%20dot%20&amp;%20others%20wide%20color%20gamut%20technology%20and%20market%20forecast\Cost%20analysis\Working%20file_Cost%20analysis%2020150721.xlsx" TargetMode="External"/><Relationship Id="rId1" Type="http://schemas.openxmlformats.org/officeDocument/2006/relationships/themeOverride" Target="../theme/themeOverride22.xml"/></Relationships>
</file>

<file path=ppt/charts/_rels/chart23.xml.rels><?xml version="1.0" encoding="UTF-8" standalone="yes"?>
<Relationships xmlns="http://schemas.openxmlformats.org/package/2006/relationships"><Relationship Id="rId3" Type="http://schemas.openxmlformats.org/officeDocument/2006/relationships/chartUserShapes" Target="../drawings/drawing23.xml"/><Relationship Id="rId2" Type="http://schemas.openxmlformats.org/officeDocument/2006/relationships/oleObject" Target="file:///D:\D%20Drive\%5bReport%5d2015%20Quantum%20dot%20Report\2015%20Quantum%20dot%20&amp;%20others%20wide%20color%20gamut%20technology%20and%20market%20forecast\Wide%20color%20gamut%20market%20database.xlsx" TargetMode="External"/><Relationship Id="rId1" Type="http://schemas.openxmlformats.org/officeDocument/2006/relationships/themeOverride" Target="../theme/themeOverride23.xml"/></Relationships>
</file>

<file path=ppt/charts/_rels/chart24.xml.rels><?xml version="1.0" encoding="UTF-8" standalone="yes"?>
<Relationships xmlns="http://schemas.openxmlformats.org/package/2006/relationships"><Relationship Id="rId3" Type="http://schemas.openxmlformats.org/officeDocument/2006/relationships/chartUserShapes" Target="../drawings/drawing24.xml"/><Relationship Id="rId2" Type="http://schemas.openxmlformats.org/officeDocument/2006/relationships/oleObject" Target="file:///D:\D%20Drive\%5bReport%5d2015%20Quantum%20dot%20Report\2015%20Quantum%20dot%20&amp;%20others%20wide%20color%20gamut%20technology%20and%20market%20forecast\Wide%20color%20gamut%20market%20database.xlsx" TargetMode="External"/><Relationship Id="rId1" Type="http://schemas.openxmlformats.org/officeDocument/2006/relationships/themeOverride" Target="../theme/themeOverride24.xml"/></Relationships>
</file>

<file path=ppt/charts/_rels/chart25.xml.rels><?xml version="1.0" encoding="UTF-8" standalone="yes"?>
<Relationships xmlns="http://schemas.openxmlformats.org/package/2006/relationships"><Relationship Id="rId3" Type="http://schemas.openxmlformats.org/officeDocument/2006/relationships/chartUserShapes" Target="../drawings/drawing25.xml"/><Relationship Id="rId2" Type="http://schemas.openxmlformats.org/officeDocument/2006/relationships/oleObject" Target="file:///D:\D%20Drive\%5bReport%5d2015%20Quantum%20dot%20Report\2015%20Quantum%20dot%20&amp;%20others%20wide%20color%20gamut%20technology%20and%20market%20forecast\Wide%20color%20gamut%20market%20database.xlsx" TargetMode="External"/><Relationship Id="rId1" Type="http://schemas.openxmlformats.org/officeDocument/2006/relationships/themeOverride" Target="../theme/themeOverride25.xml"/></Relationships>
</file>

<file path=ppt/charts/_rels/chart26.xml.rels><?xml version="1.0" encoding="UTF-8" standalone="yes"?>
<Relationships xmlns="http://schemas.openxmlformats.org/package/2006/relationships"><Relationship Id="rId3" Type="http://schemas.openxmlformats.org/officeDocument/2006/relationships/chartUserShapes" Target="../drawings/drawing26.xml"/><Relationship Id="rId2" Type="http://schemas.openxmlformats.org/officeDocument/2006/relationships/oleObject" Target="file:///D:\D%20Drive\%5bReport%5d2015%20Quantum%20dot%20Report\2015%20Quantum%20dot%20&amp;%20others%20wide%20color%20gamut%20technology%20and%20market%20forecast\Wide%20color%20gamut%20market%20database.xlsx" TargetMode="External"/><Relationship Id="rId1" Type="http://schemas.openxmlformats.org/officeDocument/2006/relationships/themeOverride" Target="../theme/themeOverride26.xml"/></Relationships>
</file>

<file path=ppt/charts/_rels/chart27.xml.rels><?xml version="1.0" encoding="UTF-8" standalone="yes"?>
<Relationships xmlns="http://schemas.openxmlformats.org/package/2006/relationships"><Relationship Id="rId3" Type="http://schemas.openxmlformats.org/officeDocument/2006/relationships/chartUserShapes" Target="../drawings/drawing27.xml"/><Relationship Id="rId2" Type="http://schemas.openxmlformats.org/officeDocument/2006/relationships/oleObject" Target="file:///D:\D%20Drive\%5bReport%5d2015%20Quantum%20dot%20Report\2015%20Quantum%20dot%20&amp;%20others%20wide%20color%20gamut%20technology%20and%20market%20forecast\Wide%20color%20gamut%20market%20database.xlsx" TargetMode="External"/><Relationship Id="rId1" Type="http://schemas.openxmlformats.org/officeDocument/2006/relationships/themeOverride" Target="../theme/themeOverride27.xml"/></Relationships>
</file>

<file path=ppt/charts/_rels/chart28.xml.rels><?xml version="1.0" encoding="UTF-8" standalone="yes"?>
<Relationships xmlns="http://schemas.openxmlformats.org/package/2006/relationships"><Relationship Id="rId3" Type="http://schemas.openxmlformats.org/officeDocument/2006/relationships/chartUserShapes" Target="../drawings/drawing28.xml"/><Relationship Id="rId2" Type="http://schemas.openxmlformats.org/officeDocument/2006/relationships/oleObject" Target="file:///D:\D%20Drive\%5bReport%5d2015%20Quantum%20dot%20Report\2015%20Quantum%20dot%20&amp;%20others%20wide%20color%20gamut%20technology%20and%20market%20forecast\Wide%20color%20gamut%20market%20database.xlsx" TargetMode="External"/><Relationship Id="rId1" Type="http://schemas.openxmlformats.org/officeDocument/2006/relationships/themeOverride" Target="../theme/themeOverride28.xml"/></Relationships>
</file>

<file path=ppt/charts/_rels/chart29.xml.rels><?xml version="1.0" encoding="UTF-8" standalone="yes"?>
<Relationships xmlns="http://schemas.openxmlformats.org/package/2006/relationships"><Relationship Id="rId3" Type="http://schemas.openxmlformats.org/officeDocument/2006/relationships/chartUserShapes" Target="../drawings/drawing29.xml"/><Relationship Id="rId2" Type="http://schemas.openxmlformats.org/officeDocument/2006/relationships/oleObject" Target="file:///D:\D%20Drive\%5bReport%5d2015%20Quantum%20dot%20Report\2015%20Quantum%20dot%20&amp;%20others%20wide%20color%20gamut%20technology%20and%20market%20forecast\Wide%20color%20gamut%20market%20database.xlsx" TargetMode="External"/><Relationship Id="rId1" Type="http://schemas.openxmlformats.org/officeDocument/2006/relationships/themeOverride" Target="../theme/themeOverride29.xml"/></Relationships>
</file>

<file path=ppt/charts/_rels/chart3.xml.rels><?xml version="1.0" encoding="UTF-8" standalone="yes"?>
<Relationships xmlns="http://schemas.openxmlformats.org/package/2006/relationships"><Relationship Id="rId3" Type="http://schemas.openxmlformats.org/officeDocument/2006/relationships/chartUserShapes" Target="../drawings/drawing3.xml"/><Relationship Id="rId2" Type="http://schemas.openxmlformats.org/officeDocument/2006/relationships/oleObject" Target="file:///D:\D%20Drive\%5bReport%5d2015%20Quantum%20dot%20Report\2015%20Quantum%20dot%20&amp;%20others%20wide%20color%20gamut%20technology%20and%20market%20forecast\Cost%20analysis\Working%20file_Cost%20analysis%2020150721.xlsx" TargetMode="External"/><Relationship Id="rId1" Type="http://schemas.openxmlformats.org/officeDocument/2006/relationships/themeOverride" Target="../theme/themeOverride3.xml"/></Relationships>
</file>

<file path=ppt/charts/_rels/chart30.xml.rels><?xml version="1.0" encoding="UTF-8" standalone="yes"?>
<Relationships xmlns="http://schemas.openxmlformats.org/package/2006/relationships"><Relationship Id="rId3" Type="http://schemas.openxmlformats.org/officeDocument/2006/relationships/chartUserShapes" Target="../drawings/drawing30.xml"/><Relationship Id="rId2" Type="http://schemas.openxmlformats.org/officeDocument/2006/relationships/oleObject" Target="file:///D:\D%20Drive\%5bReport%5d2015%20Quantum%20dot%20Report\2015%20Quantum%20dot%20&amp;%20others%20wide%20color%20gamut%20technology%20and%20market%20forecast\Wide%20color%20gamut%20market%20database.xlsx" TargetMode="External"/><Relationship Id="rId1" Type="http://schemas.openxmlformats.org/officeDocument/2006/relationships/themeOverride" Target="../theme/themeOverride30.xml"/></Relationships>
</file>

<file path=ppt/charts/_rels/chart31.xml.rels><?xml version="1.0" encoding="UTF-8" standalone="yes"?>
<Relationships xmlns="http://schemas.openxmlformats.org/package/2006/relationships"><Relationship Id="rId3" Type="http://schemas.openxmlformats.org/officeDocument/2006/relationships/chartUserShapes" Target="../drawings/drawing31.xml"/><Relationship Id="rId2" Type="http://schemas.openxmlformats.org/officeDocument/2006/relationships/oleObject" Target="file:///D:\D%20Drive\%5bReport%5d2015%20Quantum%20dot%20Report\2015%20Quantum%20dot%20&amp;%20others%20wide%20color%20gamut%20technology%20and%20market%20forecast\Wide%20color%20gamut%20market%20database.xlsx" TargetMode="External"/><Relationship Id="rId1" Type="http://schemas.openxmlformats.org/officeDocument/2006/relationships/themeOverride" Target="../theme/themeOverride31.xml"/></Relationships>
</file>

<file path=ppt/charts/_rels/chart32.xml.rels><?xml version="1.0" encoding="UTF-8" standalone="yes"?>
<Relationships xmlns="http://schemas.openxmlformats.org/package/2006/relationships"><Relationship Id="rId3" Type="http://schemas.openxmlformats.org/officeDocument/2006/relationships/chartUserShapes" Target="../drawings/drawing32.xml"/><Relationship Id="rId2" Type="http://schemas.openxmlformats.org/officeDocument/2006/relationships/oleObject" Target="file:///D:\D%20Drive\%5bReport%5d2015%20Quantum%20dot%20Report\2015%20Quantum%20dot%20&amp;%20others%20wide%20color%20gamut%20technology%20and%20market%20forecast\Wide%20color%20gamut%20market%20database.xlsx" TargetMode="External"/><Relationship Id="rId1" Type="http://schemas.openxmlformats.org/officeDocument/2006/relationships/themeOverride" Target="../theme/themeOverride32.xml"/></Relationships>
</file>

<file path=ppt/charts/_rels/chart33.xml.rels><?xml version="1.0" encoding="UTF-8" standalone="yes"?>
<Relationships xmlns="http://schemas.openxmlformats.org/package/2006/relationships"><Relationship Id="rId3" Type="http://schemas.openxmlformats.org/officeDocument/2006/relationships/chartUserShapes" Target="../drawings/drawing33.xml"/><Relationship Id="rId2" Type="http://schemas.openxmlformats.org/officeDocument/2006/relationships/oleObject" Target="file:///D:\D%20Drive\%5bReport%5d2015%20Quantum%20dot%20Report\2015%20Quantum%20dot%20&amp;%20others%20wide%20color%20gamut%20technology%20and%20market%20forecast\Wide%20color%20gamut%20market%20database.xlsx" TargetMode="External"/><Relationship Id="rId1" Type="http://schemas.openxmlformats.org/officeDocument/2006/relationships/themeOverride" Target="../theme/themeOverride33.xml"/></Relationships>
</file>

<file path=ppt/charts/_rels/chart34.xml.rels><?xml version="1.0" encoding="UTF-8" standalone="yes"?>
<Relationships xmlns="http://schemas.openxmlformats.org/package/2006/relationships"><Relationship Id="rId3" Type="http://schemas.openxmlformats.org/officeDocument/2006/relationships/chartUserShapes" Target="../drawings/drawing34.xml"/><Relationship Id="rId2" Type="http://schemas.openxmlformats.org/officeDocument/2006/relationships/oleObject" Target="file:///D:\D%20Drive\%5bReport%5d2015%20Quantum%20dot%20Report\2015%20Quantum%20dot%20&amp;%20others%20wide%20color%20gamut%20technology%20and%20market%20forecast\Wide%20color%20gamut%20market%20database.xlsx" TargetMode="External"/><Relationship Id="rId1" Type="http://schemas.openxmlformats.org/officeDocument/2006/relationships/themeOverride" Target="../theme/themeOverride34.xml"/></Relationships>
</file>

<file path=ppt/charts/_rels/chart35.xml.rels><?xml version="1.0" encoding="UTF-8" standalone="yes"?>
<Relationships xmlns="http://schemas.openxmlformats.org/package/2006/relationships"><Relationship Id="rId3" Type="http://schemas.openxmlformats.org/officeDocument/2006/relationships/chartUserShapes" Target="../drawings/drawing35.xml"/><Relationship Id="rId2" Type="http://schemas.openxmlformats.org/officeDocument/2006/relationships/oleObject" Target="file:///D:\D%20Drive\%5bReport%5d2015%20Quantum%20dot%20Report\2015%20Quantum%20dot%20&amp;%20others%20wide%20color%20gamut%20technology%20and%20market%20forecast\Wide%20color%20gamut%20market%20database.xlsx" TargetMode="External"/><Relationship Id="rId1" Type="http://schemas.openxmlformats.org/officeDocument/2006/relationships/themeOverride" Target="../theme/themeOverride35.xml"/></Relationships>
</file>

<file path=ppt/charts/_rels/chart36.xml.rels><?xml version="1.0" encoding="UTF-8" standalone="yes"?>
<Relationships xmlns="http://schemas.openxmlformats.org/package/2006/relationships"><Relationship Id="rId3" Type="http://schemas.openxmlformats.org/officeDocument/2006/relationships/chartUserShapes" Target="../drawings/drawing36.xml"/><Relationship Id="rId2" Type="http://schemas.openxmlformats.org/officeDocument/2006/relationships/oleObject" Target="file:///D:\D%20Drive\%5bReport%5d2015%20Quantum%20dot%20Report\2015%20Quantum%20dot%20&amp;%20others%20wide%20color%20gamut%20technology%20and%20market%20forecast\Wide%20color%20gamut%20market%20database.xlsx" TargetMode="External"/><Relationship Id="rId1" Type="http://schemas.openxmlformats.org/officeDocument/2006/relationships/themeOverride" Target="../theme/themeOverride36.xml"/></Relationships>
</file>

<file path=ppt/charts/_rels/chart37.xml.rels><?xml version="1.0" encoding="UTF-8" standalone="yes"?>
<Relationships xmlns="http://schemas.openxmlformats.org/package/2006/relationships"><Relationship Id="rId3" Type="http://schemas.openxmlformats.org/officeDocument/2006/relationships/chartUserShapes" Target="../drawings/drawing37.xml"/><Relationship Id="rId2" Type="http://schemas.openxmlformats.org/officeDocument/2006/relationships/oleObject" Target="file:///D:\D%20Drive\%5bReport%5d2015%20Quantum%20dot%20Report\2015%20Quantum%20dot%20&amp;%20others%20wide%20color%20gamut%20technology%20and%20market%20forecast\Wide%20color%20gamut%20market%20database.xlsx" TargetMode="External"/><Relationship Id="rId1" Type="http://schemas.openxmlformats.org/officeDocument/2006/relationships/themeOverride" Target="../theme/themeOverride37.xml"/></Relationships>
</file>

<file path=ppt/charts/_rels/chart38.xml.rels><?xml version="1.0" encoding="UTF-8" standalone="yes"?>
<Relationships xmlns="http://schemas.openxmlformats.org/package/2006/relationships"><Relationship Id="rId3" Type="http://schemas.openxmlformats.org/officeDocument/2006/relationships/chartUserShapes" Target="../drawings/drawing38.xml"/><Relationship Id="rId2" Type="http://schemas.openxmlformats.org/officeDocument/2006/relationships/oleObject" Target="file:///D:\D%20Drive\%5bReport%5d2015%20Quantum%20dot%20Report\2015%20Quantum%20dot%20&amp;%20others%20wide%20color%20gamut%20technology%20and%20market%20forecast\Wide%20color%20gamut%20market%20database.xlsx" TargetMode="External"/><Relationship Id="rId1" Type="http://schemas.openxmlformats.org/officeDocument/2006/relationships/themeOverride" Target="../theme/themeOverride38.xml"/></Relationships>
</file>

<file path=ppt/charts/_rels/chart39.xml.rels><?xml version="1.0" encoding="UTF-8" standalone="yes"?>
<Relationships xmlns="http://schemas.openxmlformats.org/package/2006/relationships"><Relationship Id="rId3" Type="http://schemas.openxmlformats.org/officeDocument/2006/relationships/chartUserShapes" Target="../drawings/drawing39.xml"/><Relationship Id="rId2" Type="http://schemas.openxmlformats.org/officeDocument/2006/relationships/oleObject" Target="file:///D:\D%20Drive\%5bReport%5d2015%20Quantum%20dot%20Report\2015%20Quantum%20dot%20&amp;%20others%20wide%20color%20gamut%20technology%20and%20market%20forecast\Wide%20color%20gamut%20market%20database.xlsx" TargetMode="External"/><Relationship Id="rId1" Type="http://schemas.openxmlformats.org/officeDocument/2006/relationships/themeOverride" Target="../theme/themeOverride39.xml"/></Relationships>
</file>

<file path=ppt/charts/_rels/chart4.xml.rels><?xml version="1.0" encoding="UTF-8" standalone="yes"?>
<Relationships xmlns="http://schemas.openxmlformats.org/package/2006/relationships"><Relationship Id="rId3" Type="http://schemas.openxmlformats.org/officeDocument/2006/relationships/chartUserShapes" Target="../drawings/drawing4.xml"/><Relationship Id="rId2" Type="http://schemas.openxmlformats.org/officeDocument/2006/relationships/oleObject" Target="file:///D:\D%20Drive\%5bReport%5d2015%20Quantum%20dot%20Report\2015%20Quantum%20dot%20&amp;%20others%20wide%20color%20gamut%20technology%20and%20market%20forecast\Cost%20analysis\Working%20file_Cost%20analysis%2020150721.xlsx" TargetMode="External"/><Relationship Id="rId1" Type="http://schemas.openxmlformats.org/officeDocument/2006/relationships/themeOverride" Target="../theme/themeOverride4.xml"/></Relationships>
</file>

<file path=ppt/charts/_rels/chart40.xml.rels><?xml version="1.0" encoding="UTF-8" standalone="yes"?>
<Relationships xmlns="http://schemas.openxmlformats.org/package/2006/relationships"><Relationship Id="rId3" Type="http://schemas.openxmlformats.org/officeDocument/2006/relationships/chartUserShapes" Target="../drawings/drawing40.xml"/><Relationship Id="rId2" Type="http://schemas.openxmlformats.org/officeDocument/2006/relationships/oleObject" Target="file:///D:\D%20Drive\%5bReport%5d2015%20Quantum%20dot%20Report\2015%20Quantum%20dot%20&amp;%20others%20wide%20color%20gamut%20technology%20and%20market%20forecast\Wide%20color%20gamut%20market%20database.xlsx" TargetMode="External"/><Relationship Id="rId1" Type="http://schemas.openxmlformats.org/officeDocument/2006/relationships/themeOverride" Target="../theme/themeOverride40.xml"/></Relationships>
</file>

<file path=ppt/charts/_rels/chart41.xml.rels><?xml version="1.0" encoding="UTF-8" standalone="yes"?>
<Relationships xmlns="http://schemas.openxmlformats.org/package/2006/relationships"><Relationship Id="rId3" Type="http://schemas.openxmlformats.org/officeDocument/2006/relationships/chartUserShapes" Target="../drawings/drawing41.xml"/><Relationship Id="rId2" Type="http://schemas.openxmlformats.org/officeDocument/2006/relationships/oleObject" Target="file:///D:\D%20Drive\%5bReport%5d2015%20Quantum%20dot%20Report\2015%20Quantum%20dot%20&amp;%20others%20wide%20color%20gamut%20technology%20and%20market%20forecast\Wide%20color%20gamut%20market%20database.xlsx" TargetMode="External"/><Relationship Id="rId1" Type="http://schemas.openxmlformats.org/officeDocument/2006/relationships/themeOverride" Target="../theme/themeOverride41.xml"/></Relationships>
</file>

<file path=ppt/charts/_rels/chart42.xml.rels><?xml version="1.0" encoding="UTF-8" standalone="yes"?>
<Relationships xmlns="http://schemas.openxmlformats.org/package/2006/relationships"><Relationship Id="rId3" Type="http://schemas.openxmlformats.org/officeDocument/2006/relationships/chartUserShapes" Target="../drawings/drawing42.xml"/><Relationship Id="rId2" Type="http://schemas.openxmlformats.org/officeDocument/2006/relationships/oleObject" Target="file:///D:\D%20Drive\%5bReport%5d2015%20Quantum%20dot%20Report\2015%20Quantum%20dot%20&amp;%20others%20wide%20color%20gamut%20technology%20and%20market%20forecast\Wide%20color%20gamut%20market%20database.xlsx" TargetMode="External"/><Relationship Id="rId1" Type="http://schemas.openxmlformats.org/officeDocument/2006/relationships/themeOverride" Target="../theme/themeOverride42.xml"/></Relationships>
</file>

<file path=ppt/charts/_rels/chart43.xml.rels><?xml version="1.0" encoding="UTF-8" standalone="yes"?>
<Relationships xmlns="http://schemas.openxmlformats.org/package/2006/relationships"><Relationship Id="rId3" Type="http://schemas.openxmlformats.org/officeDocument/2006/relationships/chartUserShapes" Target="../drawings/drawing43.xml"/><Relationship Id="rId2" Type="http://schemas.openxmlformats.org/officeDocument/2006/relationships/oleObject" Target="file:///D:\D%20Drive\%5bReport%5d2015%20Quantum%20dot%20Report\2015%20Quantum%20dot%20&amp;%20others%20wide%20color%20gamut%20technology%20and%20market%20forecast\Wide%20color%20gamut%20market%20database.xlsx" TargetMode="External"/><Relationship Id="rId1" Type="http://schemas.openxmlformats.org/officeDocument/2006/relationships/themeOverride" Target="../theme/themeOverride43.xml"/></Relationships>
</file>

<file path=ppt/charts/_rels/chart44.xml.rels><?xml version="1.0" encoding="UTF-8" standalone="yes"?>
<Relationships xmlns="http://schemas.openxmlformats.org/package/2006/relationships"><Relationship Id="rId3" Type="http://schemas.openxmlformats.org/officeDocument/2006/relationships/chartUserShapes" Target="../drawings/drawing44.xml"/><Relationship Id="rId2" Type="http://schemas.openxmlformats.org/officeDocument/2006/relationships/oleObject" Target="file:///D:\D%20Drive\%5bReport%5d2015%20Quantum%20dot%20Report\2015%20Quantum%20dot%20&amp;%20others%20wide%20color%20gamut%20technology%20and%20market%20forecast\Wide%20color%20gamut%20market%20database.xlsx" TargetMode="External"/><Relationship Id="rId1" Type="http://schemas.openxmlformats.org/officeDocument/2006/relationships/themeOverride" Target="../theme/themeOverride44.xml"/></Relationships>
</file>

<file path=ppt/charts/_rels/chart45.xml.rels><?xml version="1.0" encoding="UTF-8" standalone="yes"?>
<Relationships xmlns="http://schemas.openxmlformats.org/package/2006/relationships"><Relationship Id="rId3" Type="http://schemas.openxmlformats.org/officeDocument/2006/relationships/chartUserShapes" Target="../drawings/drawing45.xml"/><Relationship Id="rId2" Type="http://schemas.openxmlformats.org/officeDocument/2006/relationships/oleObject" Target="file:///D:\D%20Drive\%5bReport%5d2015%20Quantum%20dot%20Report\2015%20Quantum%20dot%20&amp;%20others%20wide%20color%20gamut%20technology%20and%20market%20forecast\Wide%20color%20gamut%20market%20database.xlsx" TargetMode="External"/><Relationship Id="rId1" Type="http://schemas.openxmlformats.org/officeDocument/2006/relationships/themeOverride" Target="../theme/themeOverride45.xml"/></Relationships>
</file>

<file path=ppt/charts/_rels/chart46.xml.rels><?xml version="1.0" encoding="UTF-8" standalone="yes"?>
<Relationships xmlns="http://schemas.openxmlformats.org/package/2006/relationships"><Relationship Id="rId3" Type="http://schemas.openxmlformats.org/officeDocument/2006/relationships/chartUserShapes" Target="../drawings/drawing46.xml"/><Relationship Id="rId2" Type="http://schemas.openxmlformats.org/officeDocument/2006/relationships/oleObject" Target="file:///D:\D%20Drive\%5bReport%5d2015%20Quantum%20dot%20Report\2015%20Quantum%20dot%20&amp;%20others%20wide%20color%20gamut%20technology%20and%20market%20forecast\Wide%20color%20gamut%20market%20database.xlsx" TargetMode="External"/><Relationship Id="rId1" Type="http://schemas.openxmlformats.org/officeDocument/2006/relationships/themeOverride" Target="../theme/themeOverride46.xml"/></Relationships>
</file>

<file path=ppt/charts/_rels/chart47.xml.rels><?xml version="1.0" encoding="UTF-8" standalone="yes"?>
<Relationships xmlns="http://schemas.openxmlformats.org/package/2006/relationships"><Relationship Id="rId3" Type="http://schemas.openxmlformats.org/officeDocument/2006/relationships/chartUserShapes" Target="../drawings/drawing47.xml"/><Relationship Id="rId2" Type="http://schemas.openxmlformats.org/officeDocument/2006/relationships/oleObject" Target="file:///D:\D%20Drive\%5bReport%5d2015%20Quantum%20dot%20Report\2015%20Quantum%20dot%20&amp;%20others%20wide%20color%20gamut%20technology%20and%20market%20forecast\Wide%20color%20gamut%20market%20database.xlsx" TargetMode="External"/><Relationship Id="rId1" Type="http://schemas.openxmlformats.org/officeDocument/2006/relationships/themeOverride" Target="../theme/themeOverride47.xml"/></Relationships>
</file>

<file path=ppt/charts/_rels/chart48.xml.rels><?xml version="1.0" encoding="UTF-8" standalone="yes"?>
<Relationships xmlns="http://schemas.openxmlformats.org/package/2006/relationships"><Relationship Id="rId3" Type="http://schemas.openxmlformats.org/officeDocument/2006/relationships/chartUserShapes" Target="../drawings/drawing48.xml"/><Relationship Id="rId2" Type="http://schemas.openxmlformats.org/officeDocument/2006/relationships/oleObject" Target="file:///D:\D%20Drive\%5bReport%5d2015%20Quantum%20dot%20Report\2015%20Quantum%20dot%20&amp;%20others%20wide%20color%20gamut%20technology%20and%20market%20forecast\Wide%20color%20gamut%20market%20database.xlsx" TargetMode="External"/><Relationship Id="rId1" Type="http://schemas.openxmlformats.org/officeDocument/2006/relationships/themeOverride" Target="../theme/themeOverride48.xml"/></Relationships>
</file>

<file path=ppt/charts/_rels/chart49.xml.rels><?xml version="1.0" encoding="UTF-8" standalone="yes"?>
<Relationships xmlns="http://schemas.openxmlformats.org/package/2006/relationships"><Relationship Id="rId3" Type="http://schemas.openxmlformats.org/officeDocument/2006/relationships/chartUserShapes" Target="../drawings/drawing49.xml"/><Relationship Id="rId2" Type="http://schemas.openxmlformats.org/officeDocument/2006/relationships/oleObject" Target="file:///D:\D%20Drive\%5bReport%5d2015%20Quantum%20dot%20Report\2015%20Quantum%20dot%20&amp;%20others%20wide%20color%20gamut%20technology%20and%20market%20forecast\Wide%20color%20gamut%20market%20database.xlsx" TargetMode="External"/><Relationship Id="rId1" Type="http://schemas.openxmlformats.org/officeDocument/2006/relationships/themeOverride" Target="../theme/themeOverride49.xml"/></Relationships>
</file>

<file path=ppt/charts/_rels/chart5.xml.rels><?xml version="1.0" encoding="UTF-8" standalone="yes"?>
<Relationships xmlns="http://schemas.openxmlformats.org/package/2006/relationships"><Relationship Id="rId3" Type="http://schemas.openxmlformats.org/officeDocument/2006/relationships/chartUserShapes" Target="../drawings/drawing5.xml"/><Relationship Id="rId2" Type="http://schemas.openxmlformats.org/officeDocument/2006/relationships/oleObject" Target="file:///D:\D%20Drive\%5bReport%5d2015%20Quantum%20dot%20Report\2015%20Quantum%20dot%20&amp;%20others%20wide%20color%20gamut%20technology%20and%20market%20forecast\Cost%20analysis\Working%20file_Cost%20analysis%2020150721.xlsx" TargetMode="External"/><Relationship Id="rId1" Type="http://schemas.openxmlformats.org/officeDocument/2006/relationships/themeOverride" Target="../theme/themeOverride5.xml"/></Relationships>
</file>

<file path=ppt/charts/_rels/chart50.xml.rels><?xml version="1.0" encoding="UTF-8" standalone="yes"?>
<Relationships xmlns="http://schemas.openxmlformats.org/package/2006/relationships"><Relationship Id="rId3" Type="http://schemas.openxmlformats.org/officeDocument/2006/relationships/chartUserShapes" Target="../drawings/drawing50.xml"/><Relationship Id="rId2" Type="http://schemas.openxmlformats.org/officeDocument/2006/relationships/oleObject" Target="file:///D:\D%20Drive\%5bReport%5d2015%20Quantum%20dot%20Report\2015%20Quantum%20dot%20&amp;%20others%20wide%20color%20gamut%20technology%20and%20market%20forecast\Wide%20color%20gamut%20market%20database.xlsx" TargetMode="External"/><Relationship Id="rId1" Type="http://schemas.openxmlformats.org/officeDocument/2006/relationships/themeOverride" Target="../theme/themeOverride50.xml"/></Relationships>
</file>

<file path=ppt/charts/_rels/chart51.xml.rels><?xml version="1.0" encoding="UTF-8" standalone="yes"?>
<Relationships xmlns="http://schemas.openxmlformats.org/package/2006/relationships"><Relationship Id="rId3" Type="http://schemas.openxmlformats.org/officeDocument/2006/relationships/chartUserShapes" Target="../drawings/drawing51.xml"/><Relationship Id="rId2" Type="http://schemas.openxmlformats.org/officeDocument/2006/relationships/oleObject" Target="file:///D:\D%20Drive\%5bReport%5d2015%20Quantum%20dot%20Report\2015%20Quantum%20dot%20&amp;%20others%20wide%20color%20gamut%20technology%20and%20market%20forecast\Wide%20color%20gamut%20market%20database.xlsx" TargetMode="External"/><Relationship Id="rId1" Type="http://schemas.openxmlformats.org/officeDocument/2006/relationships/themeOverride" Target="../theme/themeOverride51.xml"/></Relationships>
</file>

<file path=ppt/charts/_rels/chart52.xml.rels><?xml version="1.0" encoding="UTF-8" standalone="yes"?>
<Relationships xmlns="http://schemas.openxmlformats.org/package/2006/relationships"><Relationship Id="rId3" Type="http://schemas.openxmlformats.org/officeDocument/2006/relationships/chartUserShapes" Target="../drawings/drawing52.xml"/><Relationship Id="rId2" Type="http://schemas.openxmlformats.org/officeDocument/2006/relationships/oleObject" Target="file:///D:\D%20Drive\%5bReport%5d2015%20Quantum%20dot%20Report\2015%20Quantum%20dot%20&amp;%20others%20wide%20color%20gamut%20technology%20and%20market%20forecast\Wide%20color%20gamut%20market%20database.xlsx" TargetMode="External"/><Relationship Id="rId1" Type="http://schemas.openxmlformats.org/officeDocument/2006/relationships/themeOverride" Target="../theme/themeOverride52.xml"/></Relationships>
</file>

<file path=ppt/charts/_rels/chart53.xml.rels><?xml version="1.0" encoding="UTF-8" standalone="yes"?>
<Relationships xmlns="http://schemas.openxmlformats.org/package/2006/relationships"><Relationship Id="rId3" Type="http://schemas.openxmlformats.org/officeDocument/2006/relationships/chartUserShapes" Target="../drawings/drawing53.xml"/><Relationship Id="rId2" Type="http://schemas.openxmlformats.org/officeDocument/2006/relationships/oleObject" Target="file:///D:\D%20Drive\%5bReport%5d2015%20Quantum%20dot%20Report\2015%20Quantum%20dot%20&amp;%20others%20wide%20color%20gamut%20technology%20and%20market%20forecast\Wide%20color%20gamut%20market%20database.xlsx" TargetMode="External"/><Relationship Id="rId1" Type="http://schemas.openxmlformats.org/officeDocument/2006/relationships/themeOverride" Target="../theme/themeOverride53.xml"/></Relationships>
</file>

<file path=ppt/charts/_rels/chart54.xml.rels><?xml version="1.0" encoding="UTF-8" standalone="yes"?>
<Relationships xmlns="http://schemas.openxmlformats.org/package/2006/relationships"><Relationship Id="rId3" Type="http://schemas.openxmlformats.org/officeDocument/2006/relationships/chartUserShapes" Target="../drawings/drawing54.xml"/><Relationship Id="rId2" Type="http://schemas.openxmlformats.org/officeDocument/2006/relationships/oleObject" Target="file:///D:\D%20Drive\%5bReport%5d2015%20Quantum%20dot%20Report\2015%20Quantum%20dot%20&amp;%20others%20wide%20color%20gamut%20technology%20and%20market%20forecast\Wide%20color%20gamut%20market%20database.xlsx" TargetMode="External"/><Relationship Id="rId1" Type="http://schemas.openxmlformats.org/officeDocument/2006/relationships/themeOverride" Target="../theme/themeOverride54.xml"/></Relationships>
</file>

<file path=ppt/charts/_rels/chart55.xml.rels><?xml version="1.0" encoding="UTF-8" standalone="yes"?>
<Relationships xmlns="http://schemas.openxmlformats.org/package/2006/relationships"><Relationship Id="rId3" Type="http://schemas.openxmlformats.org/officeDocument/2006/relationships/chartUserShapes" Target="../drawings/drawing55.xml"/><Relationship Id="rId2" Type="http://schemas.openxmlformats.org/officeDocument/2006/relationships/oleObject" Target="file:///D:\D%20Drive\%5bReport%5d2015%20Quantum%20dot%20Report\2015%20Quantum%20dot%20&amp;%20others%20wide%20color%20gamut%20technology%20and%20market%20forecast\Wide%20color%20gamut%20market%20database.xlsx" TargetMode="External"/><Relationship Id="rId1" Type="http://schemas.openxmlformats.org/officeDocument/2006/relationships/themeOverride" Target="../theme/themeOverride55.xml"/></Relationships>
</file>

<file path=ppt/charts/_rels/chart56.xml.rels><?xml version="1.0" encoding="UTF-8" standalone="yes"?>
<Relationships xmlns="http://schemas.openxmlformats.org/package/2006/relationships"><Relationship Id="rId3" Type="http://schemas.openxmlformats.org/officeDocument/2006/relationships/chartUserShapes" Target="../drawings/drawing56.xml"/><Relationship Id="rId2" Type="http://schemas.openxmlformats.org/officeDocument/2006/relationships/oleObject" Target="file:///D:\D%20Drive\%5bReport%5d2015%20Quantum%20dot%20Report\2015%20Quantum%20dot%20&amp;%20others%20wide%20color%20gamut%20technology%20and%20market%20forecast\Wide%20color%20gamut%20market%20database.xlsx" TargetMode="External"/><Relationship Id="rId1" Type="http://schemas.openxmlformats.org/officeDocument/2006/relationships/themeOverride" Target="../theme/themeOverride56.xml"/></Relationships>
</file>

<file path=ppt/charts/_rels/chart57.xml.rels><?xml version="1.0" encoding="UTF-8" standalone="yes"?>
<Relationships xmlns="http://schemas.openxmlformats.org/package/2006/relationships"><Relationship Id="rId3" Type="http://schemas.openxmlformats.org/officeDocument/2006/relationships/chartUserShapes" Target="../drawings/drawing57.xml"/><Relationship Id="rId2" Type="http://schemas.openxmlformats.org/officeDocument/2006/relationships/oleObject" Target="file:///D:\D%20Drive\%5bReport%5d2015%20Quantum%20dot%20Report\2015%20Quantum%20dot%20&amp;%20others%20wide%20color%20gamut%20technology%20and%20market%20forecast\Wide%20color%20gamut%20market%20database.xlsx" TargetMode="External"/><Relationship Id="rId1" Type="http://schemas.openxmlformats.org/officeDocument/2006/relationships/themeOverride" Target="../theme/themeOverride57.xml"/></Relationships>
</file>

<file path=ppt/charts/_rels/chart58.xml.rels><?xml version="1.0" encoding="UTF-8" standalone="yes"?>
<Relationships xmlns="http://schemas.openxmlformats.org/package/2006/relationships"><Relationship Id="rId3" Type="http://schemas.openxmlformats.org/officeDocument/2006/relationships/chartUserShapes" Target="../drawings/drawing58.xml"/><Relationship Id="rId2" Type="http://schemas.openxmlformats.org/officeDocument/2006/relationships/oleObject" Target="file:///D:\D%20Drive\%5bReport%5d2015%20Quantum%20dot%20Report\2015%20Quantum%20dot%20&amp;%20others%20wide%20color%20gamut%20technology%20and%20market%20forecast\Wide%20color%20gamut%20market%20database.xlsx" TargetMode="External"/><Relationship Id="rId1" Type="http://schemas.openxmlformats.org/officeDocument/2006/relationships/themeOverride" Target="../theme/themeOverride58.xml"/></Relationships>
</file>

<file path=ppt/charts/_rels/chart59.xml.rels><?xml version="1.0" encoding="UTF-8" standalone="yes"?>
<Relationships xmlns="http://schemas.openxmlformats.org/package/2006/relationships"><Relationship Id="rId3" Type="http://schemas.openxmlformats.org/officeDocument/2006/relationships/chartUserShapes" Target="../drawings/drawing59.xml"/><Relationship Id="rId2" Type="http://schemas.openxmlformats.org/officeDocument/2006/relationships/oleObject" Target="file:///D:\D%20Drive\%5bReport%5d2015%20Quantum%20dot%20Report\2015%20Quantum%20dot%20&amp;%20others%20wide%20color%20gamut%20technology%20and%20market%20forecast\Wide%20color%20gamut%20market%20database.xlsx" TargetMode="External"/><Relationship Id="rId1" Type="http://schemas.openxmlformats.org/officeDocument/2006/relationships/themeOverride" Target="../theme/themeOverride59.xml"/></Relationships>
</file>

<file path=ppt/charts/_rels/chart6.xml.rels><?xml version="1.0" encoding="UTF-8" standalone="yes"?>
<Relationships xmlns="http://schemas.openxmlformats.org/package/2006/relationships"><Relationship Id="rId3" Type="http://schemas.openxmlformats.org/officeDocument/2006/relationships/chartUserShapes" Target="../drawings/drawing6.xml"/><Relationship Id="rId2" Type="http://schemas.openxmlformats.org/officeDocument/2006/relationships/oleObject" Target="file:///D:\D%20Drive\%5bReport%5d2015%20Quantum%20dot%20Report\2015%20Quantum%20dot%20&amp;%20others%20wide%20color%20gamut%20technology%20and%20market%20forecast\Cost%20analysis\Working%20file_Cost%20analysis%2020150721.xlsx" TargetMode="External"/><Relationship Id="rId1" Type="http://schemas.openxmlformats.org/officeDocument/2006/relationships/themeOverride" Target="../theme/themeOverride6.xml"/></Relationships>
</file>

<file path=ppt/charts/_rels/chart60.xml.rels><?xml version="1.0" encoding="UTF-8" standalone="yes"?>
<Relationships xmlns="http://schemas.openxmlformats.org/package/2006/relationships"><Relationship Id="rId3" Type="http://schemas.openxmlformats.org/officeDocument/2006/relationships/chartUserShapes" Target="../drawings/drawing60.xml"/><Relationship Id="rId2" Type="http://schemas.openxmlformats.org/officeDocument/2006/relationships/oleObject" Target="file:///D:\D%20Drive\%5bReport%5d2015%20Quantum%20dot%20Report\2015%20Quantum%20dot%20&amp;%20others%20wide%20color%20gamut%20technology%20and%20market%20forecast\Wide%20color%20gamut%20market%20database.xlsx" TargetMode="External"/><Relationship Id="rId1" Type="http://schemas.openxmlformats.org/officeDocument/2006/relationships/themeOverride" Target="../theme/themeOverride60.xml"/></Relationships>
</file>

<file path=ppt/charts/_rels/chart61.xml.rels><?xml version="1.0" encoding="UTF-8" standalone="yes"?>
<Relationships xmlns="http://schemas.openxmlformats.org/package/2006/relationships"><Relationship Id="rId3" Type="http://schemas.openxmlformats.org/officeDocument/2006/relationships/chartUserShapes" Target="../drawings/drawing61.xml"/><Relationship Id="rId2" Type="http://schemas.openxmlformats.org/officeDocument/2006/relationships/oleObject" Target="file:///D:\D%20Drive\%5bReport%5d2015%20Quantum%20dot%20Report\2015%20Quantum%20dot%20&amp;%20others%20wide%20color%20gamut%20technology%20and%20market%20forecast\Wide%20color%20gamut%20market%20database.xlsx" TargetMode="External"/><Relationship Id="rId1" Type="http://schemas.openxmlformats.org/officeDocument/2006/relationships/themeOverride" Target="../theme/themeOverride61.xml"/></Relationships>
</file>

<file path=ppt/charts/_rels/chart62.xml.rels><?xml version="1.0" encoding="UTF-8" standalone="yes"?>
<Relationships xmlns="http://schemas.openxmlformats.org/package/2006/relationships"><Relationship Id="rId3" Type="http://schemas.openxmlformats.org/officeDocument/2006/relationships/chartUserShapes" Target="../drawings/drawing62.xml"/><Relationship Id="rId2" Type="http://schemas.openxmlformats.org/officeDocument/2006/relationships/oleObject" Target="file:///D:\D%20Drive\%5bReport%5d2015%20Quantum%20dot%20Report\2015%20Quantum%20dot%20&amp;%20others%20wide%20color%20gamut%20technology%20and%20market%20forecast\Wide%20color%20gamut%20market%20database.xlsx" TargetMode="External"/><Relationship Id="rId1" Type="http://schemas.openxmlformats.org/officeDocument/2006/relationships/themeOverride" Target="../theme/themeOverride62.xml"/></Relationships>
</file>

<file path=ppt/charts/_rels/chart63.xml.rels><?xml version="1.0" encoding="UTF-8" standalone="yes"?>
<Relationships xmlns="http://schemas.openxmlformats.org/package/2006/relationships"><Relationship Id="rId3" Type="http://schemas.openxmlformats.org/officeDocument/2006/relationships/chartUserShapes" Target="../drawings/drawing63.xml"/><Relationship Id="rId2" Type="http://schemas.openxmlformats.org/officeDocument/2006/relationships/oleObject" Target="file:///D:\D%20Drive\%5bReport%5d2015%20Quantum%20dot%20Report\2015%20Quantum%20dot%20&amp;%20others%20wide%20color%20gamut%20technology%20and%20market%20forecast\Wide%20color%20gamut%20market%20database.xlsx" TargetMode="External"/><Relationship Id="rId1" Type="http://schemas.openxmlformats.org/officeDocument/2006/relationships/themeOverride" Target="../theme/themeOverride63.xml"/></Relationships>
</file>

<file path=ppt/charts/_rels/chart64.xml.rels><?xml version="1.0" encoding="UTF-8" standalone="yes"?>
<Relationships xmlns="http://schemas.openxmlformats.org/package/2006/relationships"><Relationship Id="rId3" Type="http://schemas.openxmlformats.org/officeDocument/2006/relationships/chartUserShapes" Target="../drawings/drawing64.xml"/><Relationship Id="rId2" Type="http://schemas.openxmlformats.org/officeDocument/2006/relationships/oleObject" Target="file:///D:\D%20Drive\%5bReport%5d2015%20Quantum%20dot%20Report\2015%20Quantum%20dot%20&amp;%20others%20wide%20color%20gamut%20technology%20and%20market%20forecast\Wide%20color%20gamut%20market%20database.xlsx" TargetMode="External"/><Relationship Id="rId1" Type="http://schemas.openxmlformats.org/officeDocument/2006/relationships/themeOverride" Target="../theme/themeOverride64.xml"/></Relationships>
</file>

<file path=ppt/charts/_rels/chart65.xml.rels><?xml version="1.0" encoding="UTF-8" standalone="yes"?>
<Relationships xmlns="http://schemas.openxmlformats.org/package/2006/relationships"><Relationship Id="rId3" Type="http://schemas.openxmlformats.org/officeDocument/2006/relationships/chartUserShapes" Target="../drawings/drawing65.xml"/><Relationship Id="rId2" Type="http://schemas.openxmlformats.org/officeDocument/2006/relationships/oleObject" Target="file:///D:\D%20Drive\%5bReport%5d2015%20Quantum%20dot%20Report\2015%20Quantum%20dot%20&amp;%20others%20wide%20color%20gamut%20technology%20and%20market%20forecast\Wide%20color%20gamut%20market%20database.xlsx" TargetMode="External"/><Relationship Id="rId1" Type="http://schemas.openxmlformats.org/officeDocument/2006/relationships/themeOverride" Target="../theme/themeOverride65.xml"/></Relationships>
</file>

<file path=ppt/charts/_rels/chart7.xml.rels><?xml version="1.0" encoding="UTF-8" standalone="yes"?>
<Relationships xmlns="http://schemas.openxmlformats.org/package/2006/relationships"><Relationship Id="rId3" Type="http://schemas.openxmlformats.org/officeDocument/2006/relationships/chartUserShapes" Target="../drawings/drawing7.xml"/><Relationship Id="rId2" Type="http://schemas.openxmlformats.org/officeDocument/2006/relationships/oleObject" Target="file:///D:\D%20Drive\%5bReport%5d2015%20Quantum%20dot%20Report\2015%20Quantum%20dot%20&amp;%20others%20wide%20color%20gamut%20technology%20and%20market%20forecast\Cost%20analysis\Working%20file_Cost%20analysis%2020150721.xlsx" TargetMode="External"/><Relationship Id="rId1" Type="http://schemas.openxmlformats.org/officeDocument/2006/relationships/themeOverride" Target="../theme/themeOverride7.xml"/></Relationships>
</file>

<file path=ppt/charts/_rels/chart8.xml.rels><?xml version="1.0" encoding="UTF-8" standalone="yes"?>
<Relationships xmlns="http://schemas.openxmlformats.org/package/2006/relationships"><Relationship Id="rId3" Type="http://schemas.openxmlformats.org/officeDocument/2006/relationships/chartUserShapes" Target="../drawings/drawing8.xml"/><Relationship Id="rId2" Type="http://schemas.openxmlformats.org/officeDocument/2006/relationships/oleObject" Target="file:///D:\D%20Drive\%5bReport%5d2015%20Quantum%20dot%20Report\2015%20Quantum%20dot%20&amp;%20others%20wide%20color%20gamut%20technology%20and%20market%20forecast\Cost%20analysis\Working%20file_Cost%20analysis%2020150721.xlsx" TargetMode="External"/><Relationship Id="rId1" Type="http://schemas.openxmlformats.org/officeDocument/2006/relationships/themeOverride" Target="../theme/themeOverride8.xml"/></Relationships>
</file>

<file path=ppt/charts/_rels/chart9.xml.rels><?xml version="1.0" encoding="UTF-8" standalone="yes"?>
<Relationships xmlns="http://schemas.openxmlformats.org/package/2006/relationships"><Relationship Id="rId3" Type="http://schemas.openxmlformats.org/officeDocument/2006/relationships/chartUserShapes" Target="../drawings/drawing9.xml"/><Relationship Id="rId2" Type="http://schemas.openxmlformats.org/officeDocument/2006/relationships/oleObject" Target="file:///D:\D%20Drive\%5bReport%5d2015%20Quantum%20dot%20Report\2015%20Quantum%20dot%20&amp;%20others%20wide%20color%20gamut%20technology%20and%20market%20forecast\Cost%20analysis\Working%20file_Cost%20analysis%2020150721.xlsx" TargetMode="External"/><Relationship Id="rId1" Type="http://schemas.openxmlformats.org/officeDocument/2006/relationships/themeOverride" Target="../theme/themeOverrid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2583927410036055"/>
          <c:y val="0.11252311607230243"/>
          <c:w val="0.47289381128882552"/>
          <c:h val="0.77425342673305309"/>
        </c:manualLayout>
      </c:layout>
      <c:barChart>
        <c:barDir val="col"/>
        <c:grouping val="percentStacked"/>
        <c:varyColors val="0"/>
        <c:ser>
          <c:idx val="0"/>
          <c:order val="0"/>
          <c:tx>
            <c:strRef>
              <c:f>'Pivot 면적시장전망'!$AF$13</c:f>
              <c:strCache>
                <c:ptCount val="1"/>
                <c:pt idx="0">
                  <c:v>QD solutions </c:v>
                </c:pt>
              </c:strCache>
            </c:strRef>
          </c:tx>
          <c:spPr>
            <a:solidFill>
              <a:srgbClr val="0097D1"/>
            </a:solidFill>
            <a:ln>
              <a:noFill/>
            </a:ln>
          </c:spPr>
          <c:invertIfNegative val="0"/>
          <c:cat>
            <c:numRef>
              <c:f>('Pivot 면적시장전망'!$AG$12,'Pivot 면적시장전망'!$AL$12)</c:f>
              <c:numCache>
                <c:formatCode>0_ </c:formatCode>
                <c:ptCount val="2"/>
                <c:pt idx="0">
                  <c:v>2015</c:v>
                </c:pt>
                <c:pt idx="1">
                  <c:v>2020</c:v>
                </c:pt>
              </c:numCache>
            </c:numRef>
          </c:cat>
          <c:val>
            <c:numRef>
              <c:f>('Pivot 면적시장전망'!$AG$13,'Pivot 면적시장전망'!$AL$13)</c:f>
              <c:numCache>
                <c:formatCode>0.0%</c:formatCode>
                <c:ptCount val="2"/>
                <c:pt idx="0">
                  <c:v>7.6960312218671443E-3</c:v>
                </c:pt>
                <c:pt idx="1">
                  <c:v>9.6277953595129126E-2</c:v>
                </c:pt>
              </c:numCache>
            </c:numRef>
          </c:val>
        </c:ser>
        <c:ser>
          <c:idx val="1"/>
          <c:order val="1"/>
          <c:tx>
            <c:strRef>
              <c:f>'Pivot 면적시장전망'!$AF$14</c:f>
              <c:strCache>
                <c:ptCount val="1"/>
                <c:pt idx="0">
                  <c:v>LED/CF solutions</c:v>
                </c:pt>
              </c:strCache>
            </c:strRef>
          </c:tx>
          <c:spPr>
            <a:solidFill>
              <a:srgbClr val="A1ABB2"/>
            </a:solidFill>
          </c:spPr>
          <c:invertIfNegative val="0"/>
          <c:cat>
            <c:numRef>
              <c:f>('Pivot 면적시장전망'!$AG$12,'Pivot 면적시장전망'!$AL$12)</c:f>
              <c:numCache>
                <c:formatCode>0_ </c:formatCode>
                <c:ptCount val="2"/>
                <c:pt idx="0">
                  <c:v>2015</c:v>
                </c:pt>
                <c:pt idx="1">
                  <c:v>2020</c:v>
                </c:pt>
              </c:numCache>
            </c:numRef>
          </c:cat>
          <c:val>
            <c:numRef>
              <c:f>('Pivot 면적시장전망'!$AG$14,'Pivot 면적시장전망'!$AL$14)</c:f>
              <c:numCache>
                <c:formatCode>0.0%</c:formatCode>
                <c:ptCount val="2"/>
                <c:pt idx="0">
                  <c:v>2.1159566128725934E-3</c:v>
                </c:pt>
                <c:pt idx="1">
                  <c:v>6.1626150194130903E-2</c:v>
                </c:pt>
              </c:numCache>
            </c:numRef>
          </c:val>
        </c:ser>
        <c:ser>
          <c:idx val="2"/>
          <c:order val="2"/>
          <c:tx>
            <c:strRef>
              <c:f>'Pivot 면적시장전망'!$AF$15</c:f>
              <c:strCache>
                <c:ptCount val="1"/>
                <c:pt idx="0">
                  <c:v>OLED solutions</c:v>
                </c:pt>
              </c:strCache>
            </c:strRef>
          </c:tx>
          <c:invertIfNegative val="0"/>
          <c:cat>
            <c:numRef>
              <c:f>('Pivot 면적시장전망'!$AG$12,'Pivot 면적시장전망'!$AL$12)</c:f>
              <c:numCache>
                <c:formatCode>0_ </c:formatCode>
                <c:ptCount val="2"/>
                <c:pt idx="0">
                  <c:v>2015</c:v>
                </c:pt>
                <c:pt idx="1">
                  <c:v>2020</c:v>
                </c:pt>
              </c:numCache>
            </c:numRef>
          </c:cat>
          <c:val>
            <c:numRef>
              <c:f>('Pivot 면적시장전망'!$AG$15,'Pivot 면적시장전망'!$AL$15)</c:f>
              <c:numCache>
                <c:formatCode>0.0%</c:formatCode>
                <c:ptCount val="2"/>
                <c:pt idx="0">
                  <c:v>1.460392952293941E-2</c:v>
                </c:pt>
                <c:pt idx="1">
                  <c:v>7.2971038301933036E-2</c:v>
                </c:pt>
              </c:numCache>
            </c:numRef>
          </c:val>
        </c:ser>
        <c:ser>
          <c:idx val="3"/>
          <c:order val="3"/>
          <c:tx>
            <c:strRef>
              <c:f>'Pivot 면적시장전망'!$AF$16</c:f>
              <c:strCache>
                <c:ptCount val="1"/>
                <c:pt idx="0">
                  <c:v>Others WCG</c:v>
                </c:pt>
              </c:strCache>
            </c:strRef>
          </c:tx>
          <c:invertIfNegative val="0"/>
          <c:cat>
            <c:numRef>
              <c:f>('Pivot 면적시장전망'!$AG$12,'Pivot 면적시장전망'!$AL$12)</c:f>
              <c:numCache>
                <c:formatCode>0_ </c:formatCode>
                <c:ptCount val="2"/>
                <c:pt idx="0">
                  <c:v>2015</c:v>
                </c:pt>
                <c:pt idx="1">
                  <c:v>2020</c:v>
                </c:pt>
              </c:numCache>
            </c:numRef>
          </c:cat>
          <c:val>
            <c:numRef>
              <c:f>('Pivot 면적시장전망'!$AG$16,'Pivot 면적시장전망'!$AL$16)</c:f>
              <c:numCache>
                <c:formatCode>0.0%</c:formatCode>
                <c:ptCount val="2"/>
                <c:pt idx="0">
                  <c:v>3.4157700783637658E-3</c:v>
                </c:pt>
                <c:pt idx="1">
                  <c:v>1.792468444168106E-2</c:v>
                </c:pt>
              </c:numCache>
            </c:numRef>
          </c:val>
        </c:ser>
        <c:ser>
          <c:idx val="4"/>
          <c:order val="4"/>
          <c:tx>
            <c:strRef>
              <c:f>'Pivot 면적시장전망'!$AF$17</c:f>
              <c:strCache>
                <c:ptCount val="1"/>
                <c:pt idx="0">
                  <c:v>Non WCG</c:v>
                </c:pt>
              </c:strCache>
            </c:strRef>
          </c:tx>
          <c:invertIfNegative val="0"/>
          <c:cat>
            <c:numRef>
              <c:f>('Pivot 면적시장전망'!$AG$12,'Pivot 면적시장전망'!$AL$12)</c:f>
              <c:numCache>
                <c:formatCode>0_ </c:formatCode>
                <c:ptCount val="2"/>
                <c:pt idx="0">
                  <c:v>2015</c:v>
                </c:pt>
                <c:pt idx="1">
                  <c:v>2020</c:v>
                </c:pt>
              </c:numCache>
            </c:numRef>
          </c:cat>
          <c:val>
            <c:numRef>
              <c:f>('Pivot 면적시장전망'!$AG$17,'Pivot 면적시장전망'!$AL$17)</c:f>
              <c:numCache>
                <c:formatCode>0.0%</c:formatCode>
                <c:ptCount val="2"/>
                <c:pt idx="0">
                  <c:v>0.97216831256395719</c:v>
                </c:pt>
                <c:pt idx="1">
                  <c:v>0.75120017346712586</c:v>
                </c:pt>
              </c:numCache>
            </c:numRef>
          </c:val>
        </c:ser>
        <c:dLbls>
          <c:showLegendKey val="0"/>
          <c:showVal val="0"/>
          <c:showCatName val="0"/>
          <c:showSerName val="0"/>
          <c:showPercent val="0"/>
          <c:showBubbleSize val="0"/>
        </c:dLbls>
        <c:gapWidth val="150"/>
        <c:overlap val="100"/>
        <c:axId val="464386304"/>
        <c:axId val="465108992"/>
      </c:barChart>
      <c:catAx>
        <c:axId val="464386304"/>
        <c:scaling>
          <c:orientation val="minMax"/>
        </c:scaling>
        <c:delete val="0"/>
        <c:axPos val="b"/>
        <c:numFmt formatCode="General" sourceLinked="0"/>
        <c:majorTickMark val="out"/>
        <c:minorTickMark val="none"/>
        <c:tickLblPos val="nextTo"/>
        <c:spPr>
          <a:ln w="9525">
            <a:solidFill>
              <a:srgbClr val="707C8A"/>
            </a:solidFill>
            <a:prstDash val="solid"/>
          </a:ln>
        </c:spPr>
        <c:txPr>
          <a:bodyPr rot="0" vert="horz"/>
          <a:lstStyle/>
          <a:p>
            <a:pPr>
              <a:defRPr sz="1000"/>
            </a:pPr>
            <a:endParaRPr lang="ko-KR"/>
          </a:p>
        </c:txPr>
        <c:crossAx val="465108992"/>
        <c:crosses val="autoZero"/>
        <c:auto val="1"/>
        <c:lblAlgn val="ctr"/>
        <c:lblOffset val="100"/>
        <c:noMultiLvlLbl val="0"/>
      </c:catAx>
      <c:valAx>
        <c:axId val="465108992"/>
        <c:scaling>
          <c:orientation val="minMax"/>
        </c:scaling>
        <c:delete val="0"/>
        <c:axPos val="l"/>
        <c:majorGridlines>
          <c:spPr>
            <a:ln w="6350">
              <a:solidFill>
                <a:srgbClr val="707C8A"/>
              </a:solidFill>
              <a:prstDash val="solid"/>
            </a:ln>
          </c:spPr>
        </c:majorGridlines>
        <c:numFmt formatCode="0%" sourceLinked="0"/>
        <c:majorTickMark val="out"/>
        <c:minorTickMark val="none"/>
        <c:tickLblPos val="nextTo"/>
        <c:spPr>
          <a:ln w="9525">
            <a:solidFill>
              <a:srgbClr val="707C8A"/>
            </a:solidFill>
            <a:prstDash val="solid"/>
          </a:ln>
        </c:spPr>
        <c:txPr>
          <a:bodyPr/>
          <a:lstStyle/>
          <a:p>
            <a:pPr>
              <a:defRPr sz="1000"/>
            </a:pPr>
            <a:endParaRPr lang="ko-KR"/>
          </a:p>
        </c:txPr>
        <c:crossAx val="464386304"/>
        <c:crosses val="autoZero"/>
        <c:crossBetween val="between"/>
      </c:valAx>
      <c:spPr>
        <a:noFill/>
        <a:ln>
          <a:noFill/>
        </a:ln>
      </c:spPr>
    </c:plotArea>
    <c:legend>
      <c:legendPos val="r"/>
      <c:layout>
        <c:manualLayout>
          <c:xMode val="edge"/>
          <c:yMode val="edge"/>
          <c:x val="0.65723342320782474"/>
          <c:y val="0.34033801369640582"/>
          <c:w val="0.29144340117068368"/>
          <c:h val="0.23968177072272953"/>
        </c:manualLayout>
      </c:layout>
      <c:overlay val="0"/>
      <c:txPr>
        <a:bodyPr/>
        <a:lstStyle/>
        <a:p>
          <a:pPr>
            <a:defRPr sz="1000">
              <a:solidFill>
                <a:srgbClr val="000000"/>
              </a:solidFill>
            </a:defRPr>
          </a:pPr>
          <a:endParaRPr lang="ko-KR"/>
        </a:p>
      </c:txPr>
    </c:legend>
    <c:plotVisOnly val="1"/>
    <c:dispBlanksAs val="gap"/>
    <c:showDLblsOverMax val="0"/>
  </c:chart>
  <c:spPr>
    <a:noFill/>
    <a:ln w="19050" cmpd="sng">
      <a:solidFill>
        <a:srgbClr val="707C8A"/>
      </a:solidFill>
      <a:prstDash val="solid"/>
    </a:ln>
  </c:spPr>
  <c:txPr>
    <a:bodyPr/>
    <a:lstStyle/>
    <a:p>
      <a:pPr>
        <a:defRPr sz="700">
          <a:latin typeface="Arial" pitchFamily="34" charset="0"/>
          <a:cs typeface="Arial" pitchFamily="34" charset="0"/>
        </a:defRPr>
      </a:pPr>
      <a:endParaRPr lang="ko-KR"/>
    </a:p>
  </c:txPr>
  <c:externalData r:id="rId2">
    <c:autoUpdate val="0"/>
  </c:externalData>
  <c:userShapes r:id="rId3"/>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8422474747474749"/>
          <c:y val="0.18021124139681341"/>
          <c:w val="0.76090000000000002"/>
          <c:h val="0.36215290073219247"/>
        </c:manualLayout>
      </c:layout>
      <c:barChart>
        <c:barDir val="col"/>
        <c:grouping val="clustered"/>
        <c:varyColors val="0"/>
        <c:ser>
          <c:idx val="0"/>
          <c:order val="0"/>
          <c:tx>
            <c:strRef>
              <c:f>'PPT graph '!$B$154</c:f>
              <c:strCache>
                <c:ptCount val="1"/>
                <c:pt idx="0">
                  <c:v>Normal </c:v>
                </c:pt>
              </c:strCache>
            </c:strRef>
          </c:tx>
          <c:spPr>
            <a:solidFill>
              <a:srgbClr val="0097D1"/>
            </a:solidFill>
            <a:ln>
              <a:noFill/>
            </a:ln>
          </c:spPr>
          <c:invertIfNegative val="0"/>
          <c:cat>
            <c:numRef>
              <c:f>'PPT graph '!$C$25:$H$25</c:f>
              <c:numCache>
                <c:formatCode>General</c:formatCode>
                <c:ptCount val="6"/>
                <c:pt idx="0">
                  <c:v>2015</c:v>
                </c:pt>
                <c:pt idx="1">
                  <c:v>2016</c:v>
                </c:pt>
                <c:pt idx="2">
                  <c:v>2017</c:v>
                </c:pt>
                <c:pt idx="3">
                  <c:v>2018</c:v>
                </c:pt>
                <c:pt idx="4">
                  <c:v>2019</c:v>
                </c:pt>
                <c:pt idx="5">
                  <c:v>2020</c:v>
                </c:pt>
              </c:numCache>
            </c:numRef>
          </c:cat>
          <c:val>
            <c:numRef>
              <c:f>'PPT graph '!$C$154:$H$154</c:f>
              <c:numCache>
                <c:formatCode>0%</c:formatCode>
                <c:ptCount val="6"/>
                <c:pt idx="0">
                  <c:v>1</c:v>
                </c:pt>
                <c:pt idx="1">
                  <c:v>1</c:v>
                </c:pt>
                <c:pt idx="2">
                  <c:v>1</c:v>
                </c:pt>
                <c:pt idx="3">
                  <c:v>1</c:v>
                </c:pt>
                <c:pt idx="4">
                  <c:v>1</c:v>
                </c:pt>
                <c:pt idx="5">
                  <c:v>1</c:v>
                </c:pt>
              </c:numCache>
            </c:numRef>
          </c:val>
        </c:ser>
        <c:ser>
          <c:idx val="1"/>
          <c:order val="1"/>
          <c:tx>
            <c:strRef>
              <c:f>'PPT graph '!$B$155</c:f>
              <c:strCache>
                <c:ptCount val="1"/>
                <c:pt idx="0">
                  <c:v>QD surface</c:v>
                </c:pt>
              </c:strCache>
            </c:strRef>
          </c:tx>
          <c:spPr>
            <a:solidFill>
              <a:srgbClr val="A1ABB2"/>
            </a:solidFill>
          </c:spPr>
          <c:invertIfNegative val="0"/>
          <c:cat>
            <c:numRef>
              <c:f>'PPT graph '!$C$25:$H$25</c:f>
              <c:numCache>
                <c:formatCode>General</c:formatCode>
                <c:ptCount val="6"/>
                <c:pt idx="0">
                  <c:v>2015</c:v>
                </c:pt>
                <c:pt idx="1">
                  <c:v>2016</c:v>
                </c:pt>
                <c:pt idx="2">
                  <c:v>2017</c:v>
                </c:pt>
                <c:pt idx="3">
                  <c:v>2018</c:v>
                </c:pt>
                <c:pt idx="4">
                  <c:v>2019</c:v>
                </c:pt>
                <c:pt idx="5">
                  <c:v>2020</c:v>
                </c:pt>
              </c:numCache>
            </c:numRef>
          </c:cat>
          <c:val>
            <c:numRef>
              <c:f>'PPT graph '!$C$155:$H$155</c:f>
              <c:numCache>
                <c:formatCode>0.0%</c:formatCode>
                <c:ptCount val="6"/>
                <c:pt idx="0">
                  <c:v>2.1441283622846465</c:v>
                </c:pt>
                <c:pt idx="1">
                  <c:v>2.0329709723995424</c:v>
                </c:pt>
                <c:pt idx="2">
                  <c:v>1.8945848677421022</c:v>
                </c:pt>
                <c:pt idx="3">
                  <c:v>1.8327035421012923</c:v>
                </c:pt>
                <c:pt idx="4">
                  <c:v>1.7495311054812066</c:v>
                </c:pt>
                <c:pt idx="5">
                  <c:v>1.6797317856415419</c:v>
                </c:pt>
              </c:numCache>
            </c:numRef>
          </c:val>
        </c:ser>
        <c:ser>
          <c:idx val="2"/>
          <c:order val="2"/>
          <c:tx>
            <c:strRef>
              <c:f>'PPT graph '!$B$156</c:f>
              <c:strCache>
                <c:ptCount val="1"/>
                <c:pt idx="0">
                  <c:v>QD edge</c:v>
                </c:pt>
              </c:strCache>
            </c:strRef>
          </c:tx>
          <c:spPr>
            <a:solidFill>
              <a:srgbClr val="103C68"/>
            </a:solidFill>
          </c:spPr>
          <c:invertIfNegative val="0"/>
          <c:cat>
            <c:numRef>
              <c:f>'PPT graph '!$C$25:$H$25</c:f>
              <c:numCache>
                <c:formatCode>General</c:formatCode>
                <c:ptCount val="6"/>
                <c:pt idx="0">
                  <c:v>2015</c:v>
                </c:pt>
                <c:pt idx="1">
                  <c:v>2016</c:v>
                </c:pt>
                <c:pt idx="2">
                  <c:v>2017</c:v>
                </c:pt>
                <c:pt idx="3">
                  <c:v>2018</c:v>
                </c:pt>
                <c:pt idx="4">
                  <c:v>2019</c:v>
                </c:pt>
                <c:pt idx="5">
                  <c:v>2020</c:v>
                </c:pt>
              </c:numCache>
            </c:numRef>
          </c:cat>
          <c:val>
            <c:numRef>
              <c:f>'PPT graph '!$C$156:$H$156</c:f>
              <c:numCache>
                <c:formatCode>0.0%</c:formatCode>
                <c:ptCount val="6"/>
                <c:pt idx="0">
                  <c:v>1.384434137129005</c:v>
                </c:pt>
                <c:pt idx="1">
                  <c:v>1.3683642034547867</c:v>
                </c:pt>
                <c:pt idx="2">
                  <c:v>1.3394968115290882</c:v>
                </c:pt>
                <c:pt idx="3">
                  <c:v>1.3263742423813878</c:v>
                </c:pt>
                <c:pt idx="4">
                  <c:v>1.3122684725953842</c:v>
                </c:pt>
                <c:pt idx="5">
                  <c:v>1.3031457530976032</c:v>
                </c:pt>
              </c:numCache>
            </c:numRef>
          </c:val>
        </c:ser>
        <c:ser>
          <c:idx val="3"/>
          <c:order val="3"/>
          <c:tx>
            <c:strRef>
              <c:f>'PPT graph '!$B$157</c:f>
              <c:strCache>
                <c:ptCount val="1"/>
                <c:pt idx="0">
                  <c:v>LED/CF</c:v>
                </c:pt>
              </c:strCache>
            </c:strRef>
          </c:tx>
          <c:spPr>
            <a:solidFill>
              <a:srgbClr val="BED158"/>
            </a:solidFill>
          </c:spPr>
          <c:invertIfNegative val="0"/>
          <c:cat>
            <c:numRef>
              <c:f>'PPT graph '!$C$25:$H$25</c:f>
              <c:numCache>
                <c:formatCode>General</c:formatCode>
                <c:ptCount val="6"/>
                <c:pt idx="0">
                  <c:v>2015</c:v>
                </c:pt>
                <c:pt idx="1">
                  <c:v>2016</c:v>
                </c:pt>
                <c:pt idx="2">
                  <c:v>2017</c:v>
                </c:pt>
                <c:pt idx="3">
                  <c:v>2018</c:v>
                </c:pt>
                <c:pt idx="4">
                  <c:v>2019</c:v>
                </c:pt>
                <c:pt idx="5">
                  <c:v>2020</c:v>
                </c:pt>
              </c:numCache>
            </c:numRef>
          </c:cat>
          <c:val>
            <c:numRef>
              <c:f>'PPT graph '!$C$157:$H$157</c:f>
              <c:numCache>
                <c:formatCode>0.0%</c:formatCode>
                <c:ptCount val="6"/>
                <c:pt idx="0">
                  <c:v>1.075733021972199</c:v>
                </c:pt>
                <c:pt idx="1">
                  <c:v>1.0711580149418445</c:v>
                </c:pt>
                <c:pt idx="2">
                  <c:v>1.0667846452454539</c:v>
                </c:pt>
                <c:pt idx="3">
                  <c:v>1.0464354588997702</c:v>
                </c:pt>
                <c:pt idx="4">
                  <c:v>1.0426897766527055</c:v>
                </c:pt>
                <c:pt idx="5">
                  <c:v>1.0431478558465541</c:v>
                </c:pt>
              </c:numCache>
            </c:numRef>
          </c:val>
        </c:ser>
        <c:dLbls>
          <c:showLegendKey val="0"/>
          <c:showVal val="0"/>
          <c:showCatName val="0"/>
          <c:showSerName val="0"/>
          <c:showPercent val="0"/>
          <c:showBubbleSize val="0"/>
        </c:dLbls>
        <c:gapWidth val="150"/>
        <c:axId val="468800640"/>
        <c:axId val="468802176"/>
      </c:barChart>
      <c:catAx>
        <c:axId val="468800640"/>
        <c:scaling>
          <c:orientation val="minMax"/>
        </c:scaling>
        <c:delete val="0"/>
        <c:axPos val="b"/>
        <c:numFmt formatCode="General" sourceLinked="0"/>
        <c:majorTickMark val="out"/>
        <c:minorTickMark val="none"/>
        <c:tickLblPos val="nextTo"/>
        <c:spPr>
          <a:ln w="9525">
            <a:solidFill>
              <a:srgbClr val="707C8A"/>
            </a:solidFill>
            <a:prstDash val="solid"/>
          </a:ln>
        </c:spPr>
        <c:txPr>
          <a:bodyPr rot="0" vert="horz"/>
          <a:lstStyle/>
          <a:p>
            <a:pPr>
              <a:defRPr sz="700" b="0"/>
            </a:pPr>
            <a:endParaRPr lang="ko-KR"/>
          </a:p>
        </c:txPr>
        <c:crossAx val="468802176"/>
        <c:crosses val="autoZero"/>
        <c:auto val="1"/>
        <c:lblAlgn val="ctr"/>
        <c:lblOffset val="100"/>
        <c:noMultiLvlLbl val="0"/>
      </c:catAx>
      <c:valAx>
        <c:axId val="468802176"/>
        <c:scaling>
          <c:orientation val="minMax"/>
        </c:scaling>
        <c:delete val="0"/>
        <c:axPos val="l"/>
        <c:majorGridlines>
          <c:spPr>
            <a:ln w="6350">
              <a:solidFill>
                <a:srgbClr val="707C8A"/>
              </a:solidFill>
              <a:prstDash val="solid"/>
            </a:ln>
          </c:spPr>
        </c:majorGridlines>
        <c:numFmt formatCode="0%" sourceLinked="0"/>
        <c:majorTickMark val="out"/>
        <c:minorTickMark val="none"/>
        <c:tickLblPos val="nextTo"/>
        <c:spPr>
          <a:ln w="9525">
            <a:solidFill>
              <a:srgbClr val="707C8A"/>
            </a:solidFill>
            <a:prstDash val="solid"/>
          </a:ln>
        </c:spPr>
        <c:txPr>
          <a:bodyPr/>
          <a:lstStyle/>
          <a:p>
            <a:pPr>
              <a:defRPr sz="700" b="0"/>
            </a:pPr>
            <a:endParaRPr lang="ko-KR"/>
          </a:p>
        </c:txPr>
        <c:crossAx val="468800640"/>
        <c:crosses val="autoZero"/>
        <c:crossBetween val="between"/>
      </c:valAx>
      <c:dTable>
        <c:showHorzBorder val="1"/>
        <c:showVertBorder val="1"/>
        <c:showOutline val="1"/>
        <c:showKeys val="1"/>
      </c:dTable>
      <c:spPr>
        <a:noFill/>
        <a:ln>
          <a:noFill/>
        </a:ln>
      </c:spPr>
    </c:plotArea>
    <c:plotVisOnly val="1"/>
    <c:dispBlanksAs val="gap"/>
    <c:showDLblsOverMax val="0"/>
  </c:chart>
  <c:spPr>
    <a:noFill/>
    <a:ln w="6350" cmpd="sng">
      <a:solidFill>
        <a:srgbClr val="707C8A"/>
      </a:solidFill>
      <a:prstDash val="solid"/>
    </a:ln>
  </c:spPr>
  <c:txPr>
    <a:bodyPr/>
    <a:lstStyle/>
    <a:p>
      <a:pPr>
        <a:defRPr sz="700">
          <a:latin typeface="Arial" pitchFamily="34" charset="0"/>
          <a:cs typeface="Arial" pitchFamily="34" charset="0"/>
        </a:defRPr>
      </a:pPr>
      <a:endParaRPr lang="ko-KR"/>
    </a:p>
  </c:txPr>
  <c:externalData r:id="rId2">
    <c:autoUpdate val="0"/>
  </c:externalData>
  <c:userShapes r:id="rId3"/>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9908712121212122"/>
          <c:y val="0.180020335284198"/>
          <c:w val="0.66563510101010104"/>
          <c:h val="0.36931455212776509"/>
        </c:manualLayout>
      </c:layout>
      <c:barChart>
        <c:barDir val="col"/>
        <c:grouping val="clustered"/>
        <c:varyColors val="0"/>
        <c:ser>
          <c:idx val="0"/>
          <c:order val="0"/>
          <c:tx>
            <c:strRef>
              <c:f>'PPT graph '!$B$139</c:f>
              <c:strCache>
                <c:ptCount val="1"/>
                <c:pt idx="0">
                  <c:v>Normal notebook</c:v>
                </c:pt>
              </c:strCache>
            </c:strRef>
          </c:tx>
          <c:spPr>
            <a:solidFill>
              <a:srgbClr val="0097D1"/>
            </a:solidFill>
            <a:ln>
              <a:noFill/>
            </a:ln>
          </c:spPr>
          <c:invertIfNegative val="0"/>
          <c:cat>
            <c:numRef>
              <c:f>'PPT graph '!$C$31:$H$31</c:f>
              <c:numCache>
                <c:formatCode>General</c:formatCode>
                <c:ptCount val="6"/>
                <c:pt idx="0">
                  <c:v>2015</c:v>
                </c:pt>
                <c:pt idx="1">
                  <c:v>2016</c:v>
                </c:pt>
                <c:pt idx="2">
                  <c:v>2017</c:v>
                </c:pt>
                <c:pt idx="3">
                  <c:v>2018</c:v>
                </c:pt>
                <c:pt idx="4">
                  <c:v>2019</c:v>
                </c:pt>
                <c:pt idx="5">
                  <c:v>2020</c:v>
                </c:pt>
              </c:numCache>
            </c:numRef>
          </c:cat>
          <c:val>
            <c:numRef>
              <c:f>'PPT graph '!$C$139:$H$139</c:f>
              <c:numCache>
                <c:formatCode>0.0%</c:formatCode>
                <c:ptCount val="6"/>
                <c:pt idx="0">
                  <c:v>1</c:v>
                </c:pt>
                <c:pt idx="1">
                  <c:v>1</c:v>
                </c:pt>
                <c:pt idx="2">
                  <c:v>1</c:v>
                </c:pt>
                <c:pt idx="3">
                  <c:v>1</c:v>
                </c:pt>
                <c:pt idx="4">
                  <c:v>1</c:v>
                </c:pt>
                <c:pt idx="5">
                  <c:v>1</c:v>
                </c:pt>
              </c:numCache>
            </c:numRef>
          </c:val>
        </c:ser>
        <c:ser>
          <c:idx val="1"/>
          <c:order val="1"/>
          <c:tx>
            <c:strRef>
              <c:f>'PPT graph '!$B$140</c:f>
              <c:strCache>
                <c:ptCount val="1"/>
                <c:pt idx="0">
                  <c:v>Notebook_QD surface </c:v>
                </c:pt>
              </c:strCache>
            </c:strRef>
          </c:tx>
          <c:spPr>
            <a:solidFill>
              <a:srgbClr val="A1ABB2"/>
            </a:solidFill>
          </c:spPr>
          <c:invertIfNegative val="0"/>
          <c:cat>
            <c:numRef>
              <c:f>'PPT graph '!$C$31:$H$31</c:f>
              <c:numCache>
                <c:formatCode>General</c:formatCode>
                <c:ptCount val="6"/>
                <c:pt idx="0">
                  <c:v>2015</c:v>
                </c:pt>
                <c:pt idx="1">
                  <c:v>2016</c:v>
                </c:pt>
                <c:pt idx="2">
                  <c:v>2017</c:v>
                </c:pt>
                <c:pt idx="3">
                  <c:v>2018</c:v>
                </c:pt>
                <c:pt idx="4">
                  <c:v>2019</c:v>
                </c:pt>
                <c:pt idx="5">
                  <c:v>2020</c:v>
                </c:pt>
              </c:numCache>
            </c:numRef>
          </c:cat>
          <c:val>
            <c:numRef>
              <c:f>'PPT graph '!$C$140:$H$140</c:f>
              <c:numCache>
                <c:formatCode>0.0%</c:formatCode>
                <c:ptCount val="6"/>
                <c:pt idx="0">
                  <c:v>1.4363293195630957</c:v>
                </c:pt>
                <c:pt idx="1">
                  <c:v>1.3686338189184986</c:v>
                </c:pt>
                <c:pt idx="2">
                  <c:v>1.2966678759819639</c:v>
                </c:pt>
                <c:pt idx="3">
                  <c:v>1.2576503292434851</c:v>
                </c:pt>
                <c:pt idx="4">
                  <c:v>1.2163049691066914</c:v>
                </c:pt>
                <c:pt idx="5">
                  <c:v>1.1809564313632701</c:v>
                </c:pt>
              </c:numCache>
            </c:numRef>
          </c:val>
        </c:ser>
        <c:ser>
          <c:idx val="2"/>
          <c:order val="2"/>
          <c:tx>
            <c:strRef>
              <c:f>'PPT graph '!$B$141</c:f>
              <c:strCache>
                <c:ptCount val="1"/>
                <c:pt idx="0">
                  <c:v>Notebook_QD edge </c:v>
                </c:pt>
              </c:strCache>
            </c:strRef>
          </c:tx>
          <c:spPr>
            <a:solidFill>
              <a:srgbClr val="103C68"/>
            </a:solidFill>
          </c:spPr>
          <c:invertIfNegative val="0"/>
          <c:cat>
            <c:numRef>
              <c:f>'PPT graph '!$C$31:$H$31</c:f>
              <c:numCache>
                <c:formatCode>General</c:formatCode>
                <c:ptCount val="6"/>
                <c:pt idx="0">
                  <c:v>2015</c:v>
                </c:pt>
                <c:pt idx="1">
                  <c:v>2016</c:v>
                </c:pt>
                <c:pt idx="2">
                  <c:v>2017</c:v>
                </c:pt>
                <c:pt idx="3">
                  <c:v>2018</c:v>
                </c:pt>
                <c:pt idx="4">
                  <c:v>2019</c:v>
                </c:pt>
                <c:pt idx="5">
                  <c:v>2020</c:v>
                </c:pt>
              </c:numCache>
            </c:numRef>
          </c:cat>
          <c:val>
            <c:numRef>
              <c:f>'PPT graph '!$C$141:$H$141</c:f>
              <c:numCache>
                <c:formatCode>0.0%</c:formatCode>
                <c:ptCount val="6"/>
                <c:pt idx="0">
                  <c:v>1.1171824134298745</c:v>
                </c:pt>
                <c:pt idx="1">
                  <c:v>1.1088339455122695</c:v>
                </c:pt>
                <c:pt idx="2">
                  <c:v>1.0880955623875381</c:v>
                </c:pt>
                <c:pt idx="3">
                  <c:v>1.0891700227429184</c:v>
                </c:pt>
                <c:pt idx="4">
                  <c:v>1.082113969703637</c:v>
                </c:pt>
                <c:pt idx="5">
                  <c:v>1.0750197158113988</c:v>
                </c:pt>
              </c:numCache>
            </c:numRef>
          </c:val>
        </c:ser>
        <c:ser>
          <c:idx val="3"/>
          <c:order val="3"/>
          <c:tx>
            <c:strRef>
              <c:f>'PPT graph '!$B$142</c:f>
              <c:strCache>
                <c:ptCount val="1"/>
                <c:pt idx="0">
                  <c:v>Notebook_LED/CF</c:v>
                </c:pt>
              </c:strCache>
            </c:strRef>
          </c:tx>
          <c:invertIfNegative val="0"/>
          <c:cat>
            <c:numRef>
              <c:f>'PPT graph '!$C$31:$H$31</c:f>
              <c:numCache>
                <c:formatCode>General</c:formatCode>
                <c:ptCount val="6"/>
                <c:pt idx="0">
                  <c:v>2015</c:v>
                </c:pt>
                <c:pt idx="1">
                  <c:v>2016</c:v>
                </c:pt>
                <c:pt idx="2">
                  <c:v>2017</c:v>
                </c:pt>
                <c:pt idx="3">
                  <c:v>2018</c:v>
                </c:pt>
                <c:pt idx="4">
                  <c:v>2019</c:v>
                </c:pt>
                <c:pt idx="5">
                  <c:v>2020</c:v>
                </c:pt>
              </c:numCache>
            </c:numRef>
          </c:cat>
          <c:val>
            <c:numRef>
              <c:f>'PPT graph '!$C$142:$H$142</c:f>
              <c:numCache>
                <c:formatCode>0.0%</c:formatCode>
                <c:ptCount val="6"/>
                <c:pt idx="0">
                  <c:v>1.0155430048478888</c:v>
                </c:pt>
                <c:pt idx="1">
                  <c:v>1.0135223683108681</c:v>
                </c:pt>
                <c:pt idx="2">
                  <c:v>1.0121313331217168</c:v>
                </c:pt>
                <c:pt idx="3">
                  <c:v>1.0074226639887973</c:v>
                </c:pt>
                <c:pt idx="4">
                  <c:v>1.0062483567836118</c:v>
                </c:pt>
                <c:pt idx="5">
                  <c:v>1.0048924667934771</c:v>
                </c:pt>
              </c:numCache>
            </c:numRef>
          </c:val>
        </c:ser>
        <c:dLbls>
          <c:showLegendKey val="0"/>
          <c:showVal val="0"/>
          <c:showCatName val="0"/>
          <c:showSerName val="0"/>
          <c:showPercent val="0"/>
          <c:showBubbleSize val="0"/>
        </c:dLbls>
        <c:gapWidth val="150"/>
        <c:axId val="468919040"/>
        <c:axId val="468920576"/>
      </c:barChart>
      <c:catAx>
        <c:axId val="468919040"/>
        <c:scaling>
          <c:orientation val="minMax"/>
        </c:scaling>
        <c:delete val="0"/>
        <c:axPos val="b"/>
        <c:numFmt formatCode="General" sourceLinked="0"/>
        <c:majorTickMark val="out"/>
        <c:minorTickMark val="none"/>
        <c:tickLblPos val="nextTo"/>
        <c:spPr>
          <a:ln w="9525">
            <a:solidFill>
              <a:srgbClr val="707C8A"/>
            </a:solidFill>
            <a:prstDash val="solid"/>
          </a:ln>
        </c:spPr>
        <c:txPr>
          <a:bodyPr rot="0" vert="horz"/>
          <a:lstStyle/>
          <a:p>
            <a:pPr>
              <a:defRPr sz="700" b="0"/>
            </a:pPr>
            <a:endParaRPr lang="ko-KR"/>
          </a:p>
        </c:txPr>
        <c:crossAx val="468920576"/>
        <c:crosses val="autoZero"/>
        <c:auto val="1"/>
        <c:lblAlgn val="ctr"/>
        <c:lblOffset val="100"/>
        <c:noMultiLvlLbl val="0"/>
      </c:catAx>
      <c:valAx>
        <c:axId val="468920576"/>
        <c:scaling>
          <c:orientation val="minMax"/>
        </c:scaling>
        <c:delete val="0"/>
        <c:axPos val="l"/>
        <c:majorGridlines>
          <c:spPr>
            <a:ln w="6350">
              <a:solidFill>
                <a:srgbClr val="707C8A"/>
              </a:solidFill>
              <a:prstDash val="solid"/>
            </a:ln>
          </c:spPr>
        </c:majorGridlines>
        <c:numFmt formatCode="0.0%" sourceLinked="0"/>
        <c:majorTickMark val="out"/>
        <c:minorTickMark val="none"/>
        <c:tickLblPos val="nextTo"/>
        <c:spPr>
          <a:ln w="9525">
            <a:solidFill>
              <a:srgbClr val="707C8A"/>
            </a:solidFill>
            <a:prstDash val="solid"/>
          </a:ln>
        </c:spPr>
        <c:txPr>
          <a:bodyPr/>
          <a:lstStyle/>
          <a:p>
            <a:pPr>
              <a:defRPr sz="700" b="0"/>
            </a:pPr>
            <a:endParaRPr lang="ko-KR"/>
          </a:p>
        </c:txPr>
        <c:crossAx val="468919040"/>
        <c:crosses val="autoZero"/>
        <c:crossBetween val="between"/>
      </c:valAx>
      <c:dTable>
        <c:showHorzBorder val="1"/>
        <c:showVertBorder val="1"/>
        <c:showOutline val="1"/>
        <c:showKeys val="1"/>
      </c:dTable>
      <c:spPr>
        <a:noFill/>
        <a:ln>
          <a:noFill/>
        </a:ln>
      </c:spPr>
    </c:plotArea>
    <c:plotVisOnly val="1"/>
    <c:dispBlanksAs val="gap"/>
    <c:showDLblsOverMax val="0"/>
  </c:chart>
  <c:spPr>
    <a:noFill/>
    <a:ln w="6350" cmpd="sng">
      <a:solidFill>
        <a:srgbClr val="707C8A"/>
      </a:solidFill>
      <a:prstDash val="solid"/>
    </a:ln>
  </c:spPr>
  <c:txPr>
    <a:bodyPr/>
    <a:lstStyle/>
    <a:p>
      <a:pPr>
        <a:defRPr sz="700">
          <a:latin typeface="Arial" pitchFamily="34" charset="0"/>
          <a:cs typeface="Arial" pitchFamily="34" charset="0"/>
        </a:defRPr>
      </a:pPr>
      <a:endParaRPr lang="ko-KR"/>
    </a:p>
  </c:txPr>
  <c:externalData r:id="rId2">
    <c:autoUpdate val="0"/>
  </c:externalData>
  <c:userShapes r:id="rId3"/>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35348535353535354"/>
          <c:y val="0.1779172593746895"/>
          <c:w val="0.68350883838383836"/>
          <c:h val="0.37096124301170402"/>
        </c:manualLayout>
      </c:layout>
      <c:lineChart>
        <c:grouping val="standard"/>
        <c:varyColors val="0"/>
        <c:ser>
          <c:idx val="0"/>
          <c:order val="0"/>
          <c:tx>
            <c:strRef>
              <c:f>'PPT graph '!$B$133</c:f>
              <c:strCache>
                <c:ptCount val="1"/>
                <c:pt idx="0">
                  <c:v>Normal notebook</c:v>
                </c:pt>
              </c:strCache>
            </c:strRef>
          </c:tx>
          <c:spPr>
            <a:ln>
              <a:solidFill>
                <a:srgbClr val="0097D1"/>
              </a:solidFill>
            </a:ln>
          </c:spPr>
          <c:marker>
            <c:symbol val="none"/>
          </c:marker>
          <c:cat>
            <c:numRef>
              <c:f>'PPT graph '!$C$25:$H$25</c:f>
              <c:numCache>
                <c:formatCode>General</c:formatCode>
                <c:ptCount val="6"/>
                <c:pt idx="0">
                  <c:v>2015</c:v>
                </c:pt>
                <c:pt idx="1">
                  <c:v>2016</c:v>
                </c:pt>
                <c:pt idx="2">
                  <c:v>2017</c:v>
                </c:pt>
                <c:pt idx="3">
                  <c:v>2018</c:v>
                </c:pt>
                <c:pt idx="4">
                  <c:v>2019</c:v>
                </c:pt>
                <c:pt idx="5">
                  <c:v>2020</c:v>
                </c:pt>
              </c:numCache>
            </c:numRef>
          </c:cat>
          <c:val>
            <c:numRef>
              <c:f>'PPT graph '!$C$133:$H$133</c:f>
              <c:numCache>
                <c:formatCode>"$"#,##0.0_);[Red]\("$"#,##0.0\)</c:formatCode>
                <c:ptCount val="6"/>
                <c:pt idx="0">
                  <c:v>76.890182753934937</c:v>
                </c:pt>
                <c:pt idx="1">
                  <c:v>73.615091612412954</c:v>
                </c:pt>
                <c:pt idx="2">
                  <c:v>71.293577803961796</c:v>
                </c:pt>
                <c:pt idx="3">
                  <c:v>68.43618522829739</c:v>
                </c:pt>
                <c:pt idx="4">
                  <c:v>66.422021268425667</c:v>
                </c:pt>
                <c:pt idx="5">
                  <c:v>64.815489761255037</c:v>
                </c:pt>
              </c:numCache>
            </c:numRef>
          </c:val>
          <c:smooth val="0"/>
        </c:ser>
        <c:ser>
          <c:idx val="1"/>
          <c:order val="1"/>
          <c:tx>
            <c:strRef>
              <c:f>'PPT graph '!$B$134</c:f>
              <c:strCache>
                <c:ptCount val="1"/>
                <c:pt idx="0">
                  <c:v>Notebook_QD surface </c:v>
                </c:pt>
              </c:strCache>
            </c:strRef>
          </c:tx>
          <c:spPr>
            <a:ln>
              <a:solidFill>
                <a:srgbClr val="A1ABB2"/>
              </a:solidFill>
            </a:ln>
          </c:spPr>
          <c:marker>
            <c:symbol val="none"/>
          </c:marker>
          <c:cat>
            <c:numRef>
              <c:f>'PPT graph '!$C$25:$H$25</c:f>
              <c:numCache>
                <c:formatCode>General</c:formatCode>
                <c:ptCount val="6"/>
                <c:pt idx="0">
                  <c:v>2015</c:v>
                </c:pt>
                <c:pt idx="1">
                  <c:v>2016</c:v>
                </c:pt>
                <c:pt idx="2">
                  <c:v>2017</c:v>
                </c:pt>
                <c:pt idx="3">
                  <c:v>2018</c:v>
                </c:pt>
                <c:pt idx="4">
                  <c:v>2019</c:v>
                </c:pt>
                <c:pt idx="5">
                  <c:v>2020</c:v>
                </c:pt>
              </c:numCache>
            </c:numRef>
          </c:cat>
          <c:val>
            <c:numRef>
              <c:f>'PPT graph '!$C$134:$H$134</c:f>
              <c:numCache>
                <c:formatCode>"$"#,##0.0_);[Red]\("$"#,##0.0\)</c:formatCode>
                <c:ptCount val="6"/>
                <c:pt idx="0">
                  <c:v>110.43962387604145</c:v>
                </c:pt>
                <c:pt idx="1">
                  <c:v>100.75210396353188</c:v>
                </c:pt>
                <c:pt idx="2">
                  <c:v>92.444092102218022</c:v>
                </c:pt>
                <c:pt idx="3">
                  <c:v>86.068790884536341</c:v>
                </c:pt>
                <c:pt idx="4">
                  <c:v>80.789434526896486</c:v>
                </c:pt>
                <c:pt idx="5">
                  <c:v>76.54426948551432</c:v>
                </c:pt>
              </c:numCache>
            </c:numRef>
          </c:val>
          <c:smooth val="0"/>
        </c:ser>
        <c:ser>
          <c:idx val="2"/>
          <c:order val="2"/>
          <c:tx>
            <c:strRef>
              <c:f>'PPT graph '!$B$135</c:f>
              <c:strCache>
                <c:ptCount val="1"/>
                <c:pt idx="0">
                  <c:v>Notebook_QD edge </c:v>
                </c:pt>
              </c:strCache>
            </c:strRef>
          </c:tx>
          <c:spPr>
            <a:ln>
              <a:solidFill>
                <a:srgbClr val="103C68"/>
              </a:solidFill>
            </a:ln>
          </c:spPr>
          <c:marker>
            <c:symbol val="none"/>
          </c:marker>
          <c:cat>
            <c:numRef>
              <c:f>'PPT graph '!$C$25:$H$25</c:f>
              <c:numCache>
                <c:formatCode>General</c:formatCode>
                <c:ptCount val="6"/>
                <c:pt idx="0">
                  <c:v>2015</c:v>
                </c:pt>
                <c:pt idx="1">
                  <c:v>2016</c:v>
                </c:pt>
                <c:pt idx="2">
                  <c:v>2017</c:v>
                </c:pt>
                <c:pt idx="3">
                  <c:v>2018</c:v>
                </c:pt>
                <c:pt idx="4">
                  <c:v>2019</c:v>
                </c:pt>
                <c:pt idx="5">
                  <c:v>2020</c:v>
                </c:pt>
              </c:numCache>
            </c:numRef>
          </c:cat>
          <c:val>
            <c:numRef>
              <c:f>'PPT graph '!$C$135:$H$135</c:f>
              <c:numCache>
                <c:formatCode>"$"#,##0.0_);[Red]\("$"#,##0.0\)</c:formatCode>
                <c:ptCount val="6"/>
                <c:pt idx="0">
                  <c:v>85.90035993810514</c:v>
                </c:pt>
                <c:pt idx="1">
                  <c:v>81.626912481839042</c:v>
                </c:pt>
                <c:pt idx="2">
                  <c:v>77.574225635221524</c:v>
                </c:pt>
                <c:pt idx="3">
                  <c:v>74.538641421543247</c:v>
                </c:pt>
                <c:pt idx="4">
                  <c:v>71.876197110515506</c:v>
                </c:pt>
                <c:pt idx="5">
                  <c:v>69.677929383321015</c:v>
                </c:pt>
              </c:numCache>
            </c:numRef>
          </c:val>
          <c:smooth val="0"/>
        </c:ser>
        <c:ser>
          <c:idx val="3"/>
          <c:order val="3"/>
          <c:tx>
            <c:strRef>
              <c:f>'PPT graph '!$B$136</c:f>
              <c:strCache>
                <c:ptCount val="1"/>
                <c:pt idx="0">
                  <c:v>Notebook_LED/CF</c:v>
                </c:pt>
              </c:strCache>
            </c:strRef>
          </c:tx>
          <c:marker>
            <c:symbol val="none"/>
          </c:marker>
          <c:cat>
            <c:numRef>
              <c:f>'PPT graph '!$C$25:$H$25</c:f>
              <c:numCache>
                <c:formatCode>General</c:formatCode>
                <c:ptCount val="6"/>
                <c:pt idx="0">
                  <c:v>2015</c:v>
                </c:pt>
                <c:pt idx="1">
                  <c:v>2016</c:v>
                </c:pt>
                <c:pt idx="2">
                  <c:v>2017</c:v>
                </c:pt>
                <c:pt idx="3">
                  <c:v>2018</c:v>
                </c:pt>
                <c:pt idx="4">
                  <c:v>2019</c:v>
                </c:pt>
                <c:pt idx="5">
                  <c:v>2020</c:v>
                </c:pt>
              </c:numCache>
            </c:numRef>
          </c:cat>
          <c:val>
            <c:numRef>
              <c:f>'PPT graph '!$C$136:$H$136</c:f>
              <c:numCache>
                <c:formatCode>"$"#,##0.0_);[Red]\("$"#,##0.0\)</c:formatCode>
                <c:ptCount val="6"/>
                <c:pt idx="0">
                  <c:v>78.085287237234411</c:v>
                </c:pt>
                <c:pt idx="1">
                  <c:v>74.6105419944343</c:v>
                </c:pt>
                <c:pt idx="2">
                  <c:v>72.158463945740692</c:v>
                </c:pt>
                <c:pt idx="3">
                  <c:v>68.944164035922142</c:v>
                </c:pt>
                <c:pt idx="4">
                  <c:v>66.837049755599438</c:v>
                </c:pt>
                <c:pt idx="5">
                  <c:v>65.132597392614926</c:v>
                </c:pt>
              </c:numCache>
            </c:numRef>
          </c:val>
          <c:smooth val="0"/>
        </c:ser>
        <c:dLbls>
          <c:showLegendKey val="0"/>
          <c:showVal val="0"/>
          <c:showCatName val="0"/>
          <c:showSerName val="0"/>
          <c:showPercent val="0"/>
          <c:showBubbleSize val="0"/>
        </c:dLbls>
        <c:marker val="1"/>
        <c:smooth val="0"/>
        <c:axId val="470188032"/>
        <c:axId val="470189568"/>
      </c:lineChart>
      <c:catAx>
        <c:axId val="470188032"/>
        <c:scaling>
          <c:orientation val="minMax"/>
        </c:scaling>
        <c:delete val="0"/>
        <c:axPos val="b"/>
        <c:numFmt formatCode="General" sourceLinked="0"/>
        <c:majorTickMark val="out"/>
        <c:minorTickMark val="none"/>
        <c:tickLblPos val="nextTo"/>
        <c:spPr>
          <a:ln w="9525">
            <a:solidFill>
              <a:srgbClr val="707C8A"/>
            </a:solidFill>
            <a:prstDash val="solid"/>
          </a:ln>
        </c:spPr>
        <c:txPr>
          <a:bodyPr rot="0" vert="horz"/>
          <a:lstStyle/>
          <a:p>
            <a:pPr>
              <a:defRPr sz="700" b="0"/>
            </a:pPr>
            <a:endParaRPr lang="ko-KR"/>
          </a:p>
        </c:txPr>
        <c:crossAx val="470189568"/>
        <c:crosses val="autoZero"/>
        <c:auto val="1"/>
        <c:lblAlgn val="ctr"/>
        <c:lblOffset val="100"/>
        <c:noMultiLvlLbl val="0"/>
      </c:catAx>
      <c:valAx>
        <c:axId val="470189568"/>
        <c:scaling>
          <c:orientation val="minMax"/>
          <c:min val="50"/>
        </c:scaling>
        <c:delete val="0"/>
        <c:axPos val="l"/>
        <c:majorGridlines>
          <c:spPr>
            <a:ln w="6350">
              <a:solidFill>
                <a:srgbClr val="707C8A"/>
              </a:solidFill>
              <a:prstDash val="solid"/>
            </a:ln>
          </c:spPr>
        </c:majorGridlines>
        <c:numFmt formatCode="#,##0" sourceLinked="0"/>
        <c:majorTickMark val="out"/>
        <c:minorTickMark val="none"/>
        <c:tickLblPos val="nextTo"/>
        <c:spPr>
          <a:ln w="9525">
            <a:solidFill>
              <a:srgbClr val="707C8A"/>
            </a:solidFill>
            <a:prstDash val="solid"/>
          </a:ln>
        </c:spPr>
        <c:txPr>
          <a:bodyPr/>
          <a:lstStyle/>
          <a:p>
            <a:pPr>
              <a:defRPr sz="700" b="0"/>
            </a:pPr>
            <a:endParaRPr lang="ko-KR"/>
          </a:p>
        </c:txPr>
        <c:crossAx val="470188032"/>
        <c:crosses val="autoZero"/>
        <c:crossBetween val="between"/>
      </c:valAx>
      <c:dTable>
        <c:showHorzBorder val="1"/>
        <c:showVertBorder val="1"/>
        <c:showOutline val="1"/>
        <c:showKeys val="1"/>
      </c:dTable>
      <c:spPr>
        <a:noFill/>
        <a:ln>
          <a:noFill/>
        </a:ln>
      </c:spPr>
    </c:plotArea>
    <c:plotVisOnly val="1"/>
    <c:dispBlanksAs val="gap"/>
    <c:showDLblsOverMax val="0"/>
  </c:chart>
  <c:spPr>
    <a:noFill/>
    <a:ln w="6350" cmpd="sng">
      <a:solidFill>
        <a:srgbClr val="707C8A"/>
      </a:solidFill>
      <a:prstDash val="solid"/>
    </a:ln>
  </c:spPr>
  <c:txPr>
    <a:bodyPr/>
    <a:lstStyle/>
    <a:p>
      <a:pPr>
        <a:defRPr sz="700">
          <a:latin typeface="Arial" pitchFamily="34" charset="0"/>
          <a:cs typeface="Arial" pitchFamily="34" charset="0"/>
        </a:defRPr>
      </a:pPr>
      <a:endParaRPr lang="ko-KR"/>
    </a:p>
  </c:txPr>
  <c:externalData r:id="rId2">
    <c:autoUpdate val="0"/>
  </c:externalData>
  <c:userShapes r:id="rId3"/>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3862297979797981"/>
          <c:y val="0.18569230977575299"/>
          <c:w val="0.7260992424242424"/>
          <c:h val="0.35735168946386664"/>
        </c:manualLayout>
      </c:layout>
      <c:lineChart>
        <c:grouping val="standard"/>
        <c:varyColors val="0"/>
        <c:ser>
          <c:idx val="0"/>
          <c:order val="0"/>
          <c:tx>
            <c:strRef>
              <c:f>'PPT graph '!$B$148</c:f>
              <c:strCache>
                <c:ptCount val="1"/>
                <c:pt idx="0">
                  <c:v>Normal </c:v>
                </c:pt>
              </c:strCache>
            </c:strRef>
          </c:tx>
          <c:spPr>
            <a:ln>
              <a:solidFill>
                <a:srgbClr val="0097D1"/>
              </a:solidFill>
            </a:ln>
          </c:spPr>
          <c:marker>
            <c:symbol val="none"/>
          </c:marker>
          <c:cat>
            <c:numRef>
              <c:f>'PPT graph '!$C$25:$H$25</c:f>
              <c:numCache>
                <c:formatCode>General</c:formatCode>
                <c:ptCount val="6"/>
                <c:pt idx="0">
                  <c:v>2015</c:v>
                </c:pt>
                <c:pt idx="1">
                  <c:v>2016</c:v>
                </c:pt>
                <c:pt idx="2">
                  <c:v>2017</c:v>
                </c:pt>
                <c:pt idx="3">
                  <c:v>2018</c:v>
                </c:pt>
                <c:pt idx="4">
                  <c:v>2019</c:v>
                </c:pt>
                <c:pt idx="5">
                  <c:v>2020</c:v>
                </c:pt>
              </c:numCache>
            </c:numRef>
          </c:cat>
          <c:val>
            <c:numRef>
              <c:f>'PPT graph '!$C$148:$H$148</c:f>
              <c:numCache>
                <c:formatCode>\$#,##0.0</c:formatCode>
                <c:ptCount val="6"/>
                <c:pt idx="0">
                  <c:v>14.130714898138622</c:v>
                </c:pt>
                <c:pt idx="1">
                  <c:v>12.526776780999104</c:v>
                </c:pt>
                <c:pt idx="2">
                  <c:v>11.596471376169623</c:v>
                </c:pt>
                <c:pt idx="3">
                  <c:v>9.795788456920306</c:v>
                </c:pt>
                <c:pt idx="4">
                  <c:v>8.7055771773247663</c:v>
                </c:pt>
                <c:pt idx="5">
                  <c:v>7.7225395574347795</c:v>
                </c:pt>
              </c:numCache>
            </c:numRef>
          </c:val>
          <c:smooth val="0"/>
        </c:ser>
        <c:ser>
          <c:idx val="1"/>
          <c:order val="1"/>
          <c:tx>
            <c:strRef>
              <c:f>'PPT graph '!$B$149</c:f>
              <c:strCache>
                <c:ptCount val="1"/>
                <c:pt idx="0">
                  <c:v>QD surface</c:v>
                </c:pt>
              </c:strCache>
            </c:strRef>
          </c:tx>
          <c:spPr>
            <a:ln>
              <a:solidFill>
                <a:srgbClr val="A1ABB2"/>
              </a:solidFill>
            </a:ln>
          </c:spPr>
          <c:marker>
            <c:symbol val="none"/>
          </c:marker>
          <c:cat>
            <c:numRef>
              <c:f>'PPT graph '!$C$25:$H$25</c:f>
              <c:numCache>
                <c:formatCode>General</c:formatCode>
                <c:ptCount val="6"/>
                <c:pt idx="0">
                  <c:v>2015</c:v>
                </c:pt>
                <c:pt idx="1">
                  <c:v>2016</c:v>
                </c:pt>
                <c:pt idx="2">
                  <c:v>2017</c:v>
                </c:pt>
                <c:pt idx="3">
                  <c:v>2018</c:v>
                </c:pt>
                <c:pt idx="4">
                  <c:v>2019</c:v>
                </c:pt>
                <c:pt idx="5">
                  <c:v>2020</c:v>
                </c:pt>
              </c:numCache>
            </c:numRef>
          </c:cat>
          <c:val>
            <c:numRef>
              <c:f>'PPT graph '!$C$149:$H$149</c:f>
              <c:numCache>
                <c:formatCode>\$#,##0.0</c:formatCode>
                <c:ptCount val="6"/>
                <c:pt idx="0">
                  <c:v>30.298066592457221</c:v>
                </c:pt>
                <c:pt idx="1">
                  <c:v>25.466573573499758</c:v>
                </c:pt>
                <c:pt idx="2">
                  <c:v>21.970499188495399</c:v>
                </c:pt>
                <c:pt idx="3">
                  <c:v>17.952776202672798</c:v>
                </c:pt>
                <c:pt idx="4">
                  <c:v>15.230678062896962</c:v>
                </c:pt>
                <c:pt idx="5">
                  <c:v>12.971795160497365</c:v>
                </c:pt>
              </c:numCache>
            </c:numRef>
          </c:val>
          <c:smooth val="0"/>
        </c:ser>
        <c:ser>
          <c:idx val="2"/>
          <c:order val="2"/>
          <c:tx>
            <c:strRef>
              <c:f>'PPT graph '!$B$150</c:f>
              <c:strCache>
                <c:ptCount val="1"/>
                <c:pt idx="0">
                  <c:v>QD edge</c:v>
                </c:pt>
              </c:strCache>
            </c:strRef>
          </c:tx>
          <c:spPr>
            <a:ln>
              <a:solidFill>
                <a:srgbClr val="103C68"/>
              </a:solidFill>
            </a:ln>
          </c:spPr>
          <c:marker>
            <c:symbol val="none"/>
          </c:marker>
          <c:cat>
            <c:numRef>
              <c:f>'PPT graph '!$C$25:$H$25</c:f>
              <c:numCache>
                <c:formatCode>General</c:formatCode>
                <c:ptCount val="6"/>
                <c:pt idx="0">
                  <c:v>2015</c:v>
                </c:pt>
                <c:pt idx="1">
                  <c:v>2016</c:v>
                </c:pt>
                <c:pt idx="2">
                  <c:v>2017</c:v>
                </c:pt>
                <c:pt idx="3">
                  <c:v>2018</c:v>
                </c:pt>
                <c:pt idx="4">
                  <c:v>2019</c:v>
                </c:pt>
                <c:pt idx="5">
                  <c:v>2020</c:v>
                </c:pt>
              </c:numCache>
            </c:numRef>
          </c:cat>
          <c:val>
            <c:numRef>
              <c:f>'PPT graph '!$C$150:$H$150</c:f>
              <c:numCache>
                <c:formatCode>\$#,##0.0</c:formatCode>
                <c:ptCount val="6"/>
                <c:pt idx="0">
                  <c:v>19.563044087020518</c:v>
                </c:pt>
                <c:pt idx="1">
                  <c:v>17.141192931787756</c:v>
                </c:pt>
                <c:pt idx="2">
                  <c:v>15.533436433367548</c:v>
                </c:pt>
                <c:pt idx="3">
                  <c:v>12.992881493076014</c:v>
                </c:pt>
                <c:pt idx="4">
                  <c:v>11.424054465549206</c:v>
                </c:pt>
                <c:pt idx="5">
                  <c:v>10.063594627399377</c:v>
                </c:pt>
              </c:numCache>
            </c:numRef>
          </c:val>
          <c:smooth val="0"/>
        </c:ser>
        <c:ser>
          <c:idx val="3"/>
          <c:order val="3"/>
          <c:tx>
            <c:strRef>
              <c:f>'PPT graph '!$B$151</c:f>
              <c:strCache>
                <c:ptCount val="1"/>
                <c:pt idx="0">
                  <c:v>LED/CF</c:v>
                </c:pt>
              </c:strCache>
            </c:strRef>
          </c:tx>
          <c:marker>
            <c:symbol val="none"/>
          </c:marker>
          <c:cat>
            <c:numRef>
              <c:f>'PPT graph '!$C$25:$H$25</c:f>
              <c:numCache>
                <c:formatCode>General</c:formatCode>
                <c:ptCount val="6"/>
                <c:pt idx="0">
                  <c:v>2015</c:v>
                </c:pt>
                <c:pt idx="1">
                  <c:v>2016</c:v>
                </c:pt>
                <c:pt idx="2">
                  <c:v>2017</c:v>
                </c:pt>
                <c:pt idx="3">
                  <c:v>2018</c:v>
                </c:pt>
                <c:pt idx="4">
                  <c:v>2019</c:v>
                </c:pt>
                <c:pt idx="5">
                  <c:v>2020</c:v>
                </c:pt>
              </c:numCache>
            </c:numRef>
          </c:cat>
          <c:val>
            <c:numRef>
              <c:f>'PPT graph '!$C$151:$H$151</c:f>
              <c:numCache>
                <c:formatCode>\$#,##0.0</c:formatCode>
                <c:ptCount val="6"/>
                <c:pt idx="0">
                  <c:v>15.200876640002233</c:v>
                </c:pt>
                <c:pt idx="1">
                  <c:v>13.418157350354587</c:v>
                </c:pt>
                <c:pt idx="2">
                  <c:v>12.370937603126171</c:v>
                </c:pt>
                <c:pt idx="3">
                  <c:v>10.250660389202471</c:v>
                </c:pt>
                <c:pt idx="4">
                  <c:v>9.0772163226576499</c:v>
                </c:pt>
                <c:pt idx="5">
                  <c:v>8.0557505810282866</c:v>
                </c:pt>
              </c:numCache>
            </c:numRef>
          </c:val>
          <c:smooth val="0"/>
        </c:ser>
        <c:dLbls>
          <c:showLegendKey val="0"/>
          <c:showVal val="0"/>
          <c:showCatName val="0"/>
          <c:showSerName val="0"/>
          <c:showPercent val="0"/>
          <c:showBubbleSize val="0"/>
        </c:dLbls>
        <c:marker val="1"/>
        <c:smooth val="0"/>
        <c:axId val="470309504"/>
        <c:axId val="470315392"/>
      </c:lineChart>
      <c:catAx>
        <c:axId val="470309504"/>
        <c:scaling>
          <c:orientation val="minMax"/>
        </c:scaling>
        <c:delete val="0"/>
        <c:axPos val="b"/>
        <c:numFmt formatCode="General" sourceLinked="0"/>
        <c:majorTickMark val="out"/>
        <c:minorTickMark val="none"/>
        <c:tickLblPos val="nextTo"/>
        <c:spPr>
          <a:ln w="9525">
            <a:solidFill>
              <a:srgbClr val="707C8A"/>
            </a:solidFill>
            <a:prstDash val="solid"/>
          </a:ln>
        </c:spPr>
        <c:txPr>
          <a:bodyPr rot="0" vert="horz"/>
          <a:lstStyle/>
          <a:p>
            <a:pPr>
              <a:defRPr sz="700" b="0"/>
            </a:pPr>
            <a:endParaRPr lang="ko-KR"/>
          </a:p>
        </c:txPr>
        <c:crossAx val="470315392"/>
        <c:crosses val="autoZero"/>
        <c:auto val="1"/>
        <c:lblAlgn val="ctr"/>
        <c:lblOffset val="100"/>
        <c:noMultiLvlLbl val="0"/>
      </c:catAx>
      <c:valAx>
        <c:axId val="470315392"/>
        <c:scaling>
          <c:orientation val="minMax"/>
        </c:scaling>
        <c:delete val="0"/>
        <c:axPos val="l"/>
        <c:majorGridlines>
          <c:spPr>
            <a:ln w="6350">
              <a:solidFill>
                <a:srgbClr val="707C8A"/>
              </a:solidFill>
              <a:prstDash val="solid"/>
            </a:ln>
          </c:spPr>
        </c:majorGridlines>
        <c:numFmt formatCode="#,##0" sourceLinked="0"/>
        <c:majorTickMark val="out"/>
        <c:minorTickMark val="none"/>
        <c:tickLblPos val="nextTo"/>
        <c:spPr>
          <a:ln w="9525">
            <a:solidFill>
              <a:srgbClr val="707C8A"/>
            </a:solidFill>
            <a:prstDash val="solid"/>
          </a:ln>
        </c:spPr>
        <c:txPr>
          <a:bodyPr/>
          <a:lstStyle/>
          <a:p>
            <a:pPr>
              <a:defRPr sz="700" b="0"/>
            </a:pPr>
            <a:endParaRPr lang="ko-KR"/>
          </a:p>
        </c:txPr>
        <c:crossAx val="470309504"/>
        <c:crosses val="autoZero"/>
        <c:crossBetween val="between"/>
      </c:valAx>
      <c:dTable>
        <c:showHorzBorder val="1"/>
        <c:showVertBorder val="1"/>
        <c:showOutline val="1"/>
        <c:showKeys val="1"/>
      </c:dTable>
      <c:spPr>
        <a:noFill/>
        <a:ln>
          <a:noFill/>
        </a:ln>
      </c:spPr>
    </c:plotArea>
    <c:plotVisOnly val="1"/>
    <c:dispBlanksAs val="gap"/>
    <c:showDLblsOverMax val="0"/>
  </c:chart>
  <c:spPr>
    <a:noFill/>
    <a:ln w="6350" cmpd="sng">
      <a:solidFill>
        <a:srgbClr val="707C8A"/>
      </a:solidFill>
      <a:prstDash val="solid"/>
    </a:ln>
  </c:spPr>
  <c:txPr>
    <a:bodyPr/>
    <a:lstStyle/>
    <a:p>
      <a:pPr>
        <a:defRPr sz="700">
          <a:latin typeface="Arial" pitchFamily="34" charset="0"/>
          <a:cs typeface="Arial" pitchFamily="34" charset="0"/>
        </a:defRPr>
      </a:pPr>
      <a:endParaRPr lang="ko-KR"/>
    </a:p>
  </c:txPr>
  <c:externalData r:id="rId2">
    <c:autoUpdate val="0"/>
  </c:externalData>
  <c:userShapes r:id="rId3"/>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722989898989899"/>
          <c:y val="0.16626420201254224"/>
          <c:w val="0.78014242424242419"/>
          <c:h val="0.4143191386724579"/>
        </c:manualLayout>
      </c:layout>
      <c:barChart>
        <c:barDir val="col"/>
        <c:grouping val="clustered"/>
        <c:varyColors val="0"/>
        <c:ser>
          <c:idx val="0"/>
          <c:order val="0"/>
          <c:tx>
            <c:strRef>
              <c:f>'PPT graph '!$B$207</c:f>
              <c:strCache>
                <c:ptCount val="1"/>
                <c:pt idx="0">
                  <c:v>Normal </c:v>
                </c:pt>
              </c:strCache>
            </c:strRef>
          </c:tx>
          <c:spPr>
            <a:solidFill>
              <a:srgbClr val="0097D1"/>
            </a:solidFill>
            <a:ln>
              <a:noFill/>
            </a:ln>
          </c:spPr>
          <c:invertIfNegative val="0"/>
          <c:cat>
            <c:numRef>
              <c:f>'PPT graph '!$C$25:$H$25</c:f>
              <c:numCache>
                <c:formatCode>General</c:formatCode>
                <c:ptCount val="6"/>
                <c:pt idx="0">
                  <c:v>2015</c:v>
                </c:pt>
                <c:pt idx="1">
                  <c:v>2016</c:v>
                </c:pt>
                <c:pt idx="2">
                  <c:v>2017</c:v>
                </c:pt>
                <c:pt idx="3">
                  <c:v>2018</c:v>
                </c:pt>
                <c:pt idx="4">
                  <c:v>2019</c:v>
                </c:pt>
                <c:pt idx="5">
                  <c:v>2020</c:v>
                </c:pt>
              </c:numCache>
            </c:numRef>
          </c:cat>
          <c:val>
            <c:numRef>
              <c:f>'PPT graph '!$C$207:$H$207</c:f>
              <c:numCache>
                <c:formatCode>0%</c:formatCode>
                <c:ptCount val="6"/>
                <c:pt idx="0">
                  <c:v>1</c:v>
                </c:pt>
                <c:pt idx="1">
                  <c:v>1</c:v>
                </c:pt>
                <c:pt idx="2">
                  <c:v>1</c:v>
                </c:pt>
                <c:pt idx="3">
                  <c:v>1</c:v>
                </c:pt>
                <c:pt idx="4">
                  <c:v>1</c:v>
                </c:pt>
                <c:pt idx="5">
                  <c:v>1</c:v>
                </c:pt>
              </c:numCache>
            </c:numRef>
          </c:val>
        </c:ser>
        <c:ser>
          <c:idx val="1"/>
          <c:order val="1"/>
          <c:tx>
            <c:strRef>
              <c:f>'PPT graph '!$B$208</c:f>
              <c:strCache>
                <c:ptCount val="1"/>
                <c:pt idx="0">
                  <c:v>QD surface</c:v>
                </c:pt>
              </c:strCache>
            </c:strRef>
          </c:tx>
          <c:spPr>
            <a:solidFill>
              <a:srgbClr val="A1ABB2"/>
            </a:solidFill>
          </c:spPr>
          <c:invertIfNegative val="0"/>
          <c:cat>
            <c:numRef>
              <c:f>'PPT graph '!$C$25:$H$25</c:f>
              <c:numCache>
                <c:formatCode>General</c:formatCode>
                <c:ptCount val="6"/>
                <c:pt idx="0">
                  <c:v>2015</c:v>
                </c:pt>
                <c:pt idx="1">
                  <c:v>2016</c:v>
                </c:pt>
                <c:pt idx="2">
                  <c:v>2017</c:v>
                </c:pt>
                <c:pt idx="3">
                  <c:v>2018</c:v>
                </c:pt>
                <c:pt idx="4">
                  <c:v>2019</c:v>
                </c:pt>
                <c:pt idx="5">
                  <c:v>2020</c:v>
                </c:pt>
              </c:numCache>
            </c:numRef>
          </c:cat>
          <c:val>
            <c:numRef>
              <c:f>'PPT graph '!$C$208:$H$208</c:f>
              <c:numCache>
                <c:formatCode>0.0%</c:formatCode>
                <c:ptCount val="6"/>
                <c:pt idx="0">
                  <c:v>1.7536689168110953</c:v>
                </c:pt>
                <c:pt idx="1">
                  <c:v>1.7039584254278539</c:v>
                </c:pt>
                <c:pt idx="2">
                  <c:v>1.681103899258497</c:v>
                </c:pt>
                <c:pt idx="3">
                  <c:v>1.6292018777263588</c:v>
                </c:pt>
                <c:pt idx="4">
                  <c:v>1.6092726420430692</c:v>
                </c:pt>
                <c:pt idx="5">
                  <c:v>1.5922555923758046</c:v>
                </c:pt>
              </c:numCache>
            </c:numRef>
          </c:val>
        </c:ser>
        <c:ser>
          <c:idx val="2"/>
          <c:order val="2"/>
          <c:tx>
            <c:strRef>
              <c:f>'PPT graph '!$B$209</c:f>
              <c:strCache>
                <c:ptCount val="1"/>
                <c:pt idx="0">
                  <c:v>QD edge</c:v>
                </c:pt>
              </c:strCache>
            </c:strRef>
          </c:tx>
          <c:spPr>
            <a:solidFill>
              <a:srgbClr val="103C68"/>
            </a:solidFill>
          </c:spPr>
          <c:invertIfNegative val="0"/>
          <c:cat>
            <c:numRef>
              <c:f>'PPT graph '!$C$25:$H$25</c:f>
              <c:numCache>
                <c:formatCode>General</c:formatCode>
                <c:ptCount val="6"/>
                <c:pt idx="0">
                  <c:v>2015</c:v>
                </c:pt>
                <c:pt idx="1">
                  <c:v>2016</c:v>
                </c:pt>
                <c:pt idx="2">
                  <c:v>2017</c:v>
                </c:pt>
                <c:pt idx="3">
                  <c:v>2018</c:v>
                </c:pt>
                <c:pt idx="4">
                  <c:v>2019</c:v>
                </c:pt>
                <c:pt idx="5">
                  <c:v>2020</c:v>
                </c:pt>
              </c:numCache>
            </c:numRef>
          </c:cat>
          <c:val>
            <c:numRef>
              <c:f>'PPT graph '!$C$209:$H$209</c:f>
              <c:numCache>
                <c:formatCode>0.0%</c:formatCode>
                <c:ptCount val="6"/>
                <c:pt idx="0">
                  <c:v>1.2664609194332848</c:v>
                </c:pt>
                <c:pt idx="1">
                  <c:v>1.246080243260786</c:v>
                </c:pt>
                <c:pt idx="2">
                  <c:v>1.2313654339330466</c:v>
                </c:pt>
                <c:pt idx="3">
                  <c:v>1.2229374632820806</c:v>
                </c:pt>
                <c:pt idx="4">
                  <c:v>1.2128400578006153</c:v>
                </c:pt>
                <c:pt idx="5">
                  <c:v>1.2038963975616679</c:v>
                </c:pt>
              </c:numCache>
            </c:numRef>
          </c:val>
        </c:ser>
        <c:ser>
          <c:idx val="3"/>
          <c:order val="3"/>
          <c:tx>
            <c:strRef>
              <c:f>'PPT graph '!$B$210</c:f>
              <c:strCache>
                <c:ptCount val="1"/>
                <c:pt idx="0">
                  <c:v>LED/CF</c:v>
                </c:pt>
              </c:strCache>
            </c:strRef>
          </c:tx>
          <c:spPr>
            <a:solidFill>
              <a:srgbClr val="BED158"/>
            </a:solidFill>
          </c:spPr>
          <c:invertIfNegative val="0"/>
          <c:cat>
            <c:numRef>
              <c:f>'PPT graph '!$C$25:$H$25</c:f>
              <c:numCache>
                <c:formatCode>General</c:formatCode>
                <c:ptCount val="6"/>
                <c:pt idx="0">
                  <c:v>2015</c:v>
                </c:pt>
                <c:pt idx="1">
                  <c:v>2016</c:v>
                </c:pt>
                <c:pt idx="2">
                  <c:v>2017</c:v>
                </c:pt>
                <c:pt idx="3">
                  <c:v>2018</c:v>
                </c:pt>
                <c:pt idx="4">
                  <c:v>2019</c:v>
                </c:pt>
                <c:pt idx="5">
                  <c:v>2020</c:v>
                </c:pt>
              </c:numCache>
            </c:numRef>
          </c:cat>
          <c:val>
            <c:numRef>
              <c:f>'PPT graph '!$C$210:$H$210</c:f>
              <c:numCache>
                <c:formatCode>0.0%</c:formatCode>
                <c:ptCount val="6"/>
                <c:pt idx="0">
                  <c:v>1.0563974306835957</c:v>
                </c:pt>
                <c:pt idx="1">
                  <c:v>1.0546094001861359</c:v>
                </c:pt>
                <c:pt idx="2">
                  <c:v>1.0523581007683167</c:v>
                </c:pt>
                <c:pt idx="3">
                  <c:v>1.0508811189724467</c:v>
                </c:pt>
                <c:pt idx="4">
                  <c:v>1.0476982361852263</c:v>
                </c:pt>
                <c:pt idx="5">
                  <c:v>1.0450454856255118</c:v>
                </c:pt>
              </c:numCache>
            </c:numRef>
          </c:val>
        </c:ser>
        <c:dLbls>
          <c:showLegendKey val="0"/>
          <c:showVal val="0"/>
          <c:showCatName val="0"/>
          <c:showSerName val="0"/>
          <c:showPercent val="0"/>
          <c:showBubbleSize val="0"/>
        </c:dLbls>
        <c:gapWidth val="150"/>
        <c:axId val="470395904"/>
        <c:axId val="470397696"/>
      </c:barChart>
      <c:catAx>
        <c:axId val="470395904"/>
        <c:scaling>
          <c:orientation val="minMax"/>
        </c:scaling>
        <c:delete val="0"/>
        <c:axPos val="b"/>
        <c:numFmt formatCode="General" sourceLinked="0"/>
        <c:majorTickMark val="out"/>
        <c:minorTickMark val="none"/>
        <c:tickLblPos val="nextTo"/>
        <c:spPr>
          <a:ln w="9525">
            <a:solidFill>
              <a:srgbClr val="707C8A"/>
            </a:solidFill>
            <a:prstDash val="solid"/>
          </a:ln>
        </c:spPr>
        <c:txPr>
          <a:bodyPr rot="0" vert="horz"/>
          <a:lstStyle/>
          <a:p>
            <a:pPr>
              <a:defRPr sz="700" b="0"/>
            </a:pPr>
            <a:endParaRPr lang="ko-KR"/>
          </a:p>
        </c:txPr>
        <c:crossAx val="470397696"/>
        <c:crosses val="autoZero"/>
        <c:auto val="1"/>
        <c:lblAlgn val="ctr"/>
        <c:lblOffset val="100"/>
        <c:noMultiLvlLbl val="0"/>
      </c:catAx>
      <c:valAx>
        <c:axId val="470397696"/>
        <c:scaling>
          <c:orientation val="minMax"/>
        </c:scaling>
        <c:delete val="0"/>
        <c:axPos val="l"/>
        <c:majorGridlines>
          <c:spPr>
            <a:ln w="6350">
              <a:solidFill>
                <a:srgbClr val="707C8A"/>
              </a:solidFill>
              <a:prstDash val="solid"/>
            </a:ln>
          </c:spPr>
        </c:majorGridlines>
        <c:numFmt formatCode="0%" sourceLinked="0"/>
        <c:majorTickMark val="out"/>
        <c:minorTickMark val="none"/>
        <c:tickLblPos val="nextTo"/>
        <c:spPr>
          <a:ln w="9525">
            <a:solidFill>
              <a:srgbClr val="707C8A"/>
            </a:solidFill>
            <a:prstDash val="solid"/>
          </a:ln>
        </c:spPr>
        <c:txPr>
          <a:bodyPr/>
          <a:lstStyle/>
          <a:p>
            <a:pPr>
              <a:defRPr sz="700" b="0"/>
            </a:pPr>
            <a:endParaRPr lang="ko-KR"/>
          </a:p>
        </c:txPr>
        <c:crossAx val="470395904"/>
        <c:crosses val="autoZero"/>
        <c:crossBetween val="between"/>
      </c:valAx>
      <c:dTable>
        <c:showHorzBorder val="1"/>
        <c:showVertBorder val="1"/>
        <c:showOutline val="1"/>
        <c:showKeys val="1"/>
      </c:dTable>
      <c:spPr>
        <a:noFill/>
        <a:ln>
          <a:noFill/>
        </a:ln>
      </c:spPr>
    </c:plotArea>
    <c:plotVisOnly val="1"/>
    <c:dispBlanksAs val="gap"/>
    <c:showDLblsOverMax val="0"/>
  </c:chart>
  <c:spPr>
    <a:noFill/>
    <a:ln w="6350" cmpd="sng">
      <a:solidFill>
        <a:srgbClr val="707C8A"/>
      </a:solidFill>
      <a:prstDash val="solid"/>
    </a:ln>
  </c:spPr>
  <c:txPr>
    <a:bodyPr/>
    <a:lstStyle/>
    <a:p>
      <a:pPr>
        <a:defRPr sz="700">
          <a:latin typeface="Arial" pitchFamily="34" charset="0"/>
          <a:cs typeface="Arial" pitchFamily="34" charset="0"/>
        </a:defRPr>
      </a:pPr>
      <a:endParaRPr lang="ko-KR"/>
    </a:p>
  </c:txPr>
  <c:externalData r:id="rId2">
    <c:autoUpdate val="0"/>
  </c:externalData>
  <c:userShapes r:id="rId3"/>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313525"/>
          <c:y val="0.17556817501108196"/>
          <c:w val="0.63318762626262626"/>
          <c:h val="0.360637881528871"/>
        </c:manualLayout>
      </c:layout>
      <c:lineChart>
        <c:grouping val="standard"/>
        <c:varyColors val="0"/>
        <c:ser>
          <c:idx val="0"/>
          <c:order val="0"/>
          <c:tx>
            <c:strRef>
              <c:f>'PPT graph '!$B$186</c:f>
              <c:strCache>
                <c:ptCount val="1"/>
                <c:pt idx="0">
                  <c:v>Normal </c:v>
                </c:pt>
              </c:strCache>
            </c:strRef>
          </c:tx>
          <c:spPr>
            <a:ln>
              <a:solidFill>
                <a:srgbClr val="0097D1"/>
              </a:solidFill>
            </a:ln>
          </c:spPr>
          <c:marker>
            <c:symbol val="none"/>
          </c:marker>
          <c:cat>
            <c:numRef>
              <c:f>'PPT graph '!$C$25:$H$25</c:f>
              <c:numCache>
                <c:formatCode>General</c:formatCode>
                <c:ptCount val="6"/>
                <c:pt idx="0">
                  <c:v>2015</c:v>
                </c:pt>
                <c:pt idx="1">
                  <c:v>2016</c:v>
                </c:pt>
                <c:pt idx="2">
                  <c:v>2017</c:v>
                </c:pt>
                <c:pt idx="3">
                  <c:v>2018</c:v>
                </c:pt>
                <c:pt idx="4">
                  <c:v>2019</c:v>
                </c:pt>
                <c:pt idx="5">
                  <c:v>2020</c:v>
                </c:pt>
              </c:numCache>
            </c:numRef>
          </c:cat>
          <c:val>
            <c:numRef>
              <c:f>'PPT graph '!$C$186:$H$186</c:f>
              <c:numCache>
                <c:formatCode>"$"#,##0.0_);[Red]\("$"#,##0.0\)</c:formatCode>
                <c:ptCount val="6"/>
                <c:pt idx="0">
                  <c:v>24.018307984584062</c:v>
                </c:pt>
                <c:pt idx="1">
                  <c:v>22.071284936200712</c:v>
                </c:pt>
                <c:pt idx="2">
                  <c:v>20.335293905507861</c:v>
                </c:pt>
                <c:pt idx="3">
                  <c:v>18.942689019758991</c:v>
                </c:pt>
                <c:pt idx="4">
                  <c:v>17.788409061592102</c:v>
                </c:pt>
                <c:pt idx="5">
                  <c:v>16.753059392646662</c:v>
                </c:pt>
              </c:numCache>
            </c:numRef>
          </c:val>
          <c:smooth val="0"/>
        </c:ser>
        <c:ser>
          <c:idx val="1"/>
          <c:order val="1"/>
          <c:tx>
            <c:strRef>
              <c:f>'PPT graph '!$B$187</c:f>
              <c:strCache>
                <c:ptCount val="1"/>
                <c:pt idx="0">
                  <c:v>Tablet_QD surface</c:v>
                </c:pt>
              </c:strCache>
            </c:strRef>
          </c:tx>
          <c:spPr>
            <a:ln>
              <a:solidFill>
                <a:srgbClr val="A1ABB2"/>
              </a:solidFill>
            </a:ln>
          </c:spPr>
          <c:marker>
            <c:symbol val="none"/>
          </c:marker>
          <c:cat>
            <c:numRef>
              <c:f>'PPT graph '!$C$25:$H$25</c:f>
              <c:numCache>
                <c:formatCode>General</c:formatCode>
                <c:ptCount val="6"/>
                <c:pt idx="0">
                  <c:v>2015</c:v>
                </c:pt>
                <c:pt idx="1">
                  <c:v>2016</c:v>
                </c:pt>
                <c:pt idx="2">
                  <c:v>2017</c:v>
                </c:pt>
                <c:pt idx="3">
                  <c:v>2018</c:v>
                </c:pt>
                <c:pt idx="4">
                  <c:v>2019</c:v>
                </c:pt>
                <c:pt idx="5">
                  <c:v>2020</c:v>
                </c:pt>
              </c:numCache>
            </c:numRef>
          </c:cat>
          <c:val>
            <c:numRef>
              <c:f>'PPT graph '!$C$187:$H$187</c:f>
              <c:numCache>
                <c:formatCode>"$"#,##0.0_);[Red]\("$"#,##0.0\)</c:formatCode>
                <c:ptCount val="6"/>
                <c:pt idx="0">
                  <c:v>27.969268979925076</c:v>
                </c:pt>
                <c:pt idx="1">
                  <c:v>25.101860301785074</c:v>
                </c:pt>
                <c:pt idx="2">
                  <c:v>22.69966200676177</c:v>
                </c:pt>
                <c:pt idx="3">
                  <c:v>20.650011178187611</c:v>
                </c:pt>
                <c:pt idx="4">
                  <c:v>19.116865902202473</c:v>
                </c:pt>
                <c:pt idx="5">
                  <c:v>17.807470695158049</c:v>
                </c:pt>
              </c:numCache>
            </c:numRef>
          </c:val>
          <c:smooth val="0"/>
        </c:ser>
        <c:ser>
          <c:idx val="2"/>
          <c:order val="2"/>
          <c:tx>
            <c:strRef>
              <c:f>'PPT graph '!$B$188</c:f>
              <c:strCache>
                <c:ptCount val="1"/>
                <c:pt idx="0">
                  <c:v>Tablet_QD edge</c:v>
                </c:pt>
              </c:strCache>
            </c:strRef>
          </c:tx>
          <c:spPr>
            <a:ln>
              <a:solidFill>
                <a:srgbClr val="103C68"/>
              </a:solidFill>
            </a:ln>
          </c:spPr>
          <c:marker>
            <c:symbol val="none"/>
          </c:marker>
          <c:cat>
            <c:numRef>
              <c:f>'PPT graph '!$C$25:$H$25</c:f>
              <c:numCache>
                <c:formatCode>General</c:formatCode>
                <c:ptCount val="6"/>
                <c:pt idx="0">
                  <c:v>2015</c:v>
                </c:pt>
                <c:pt idx="1">
                  <c:v>2016</c:v>
                </c:pt>
                <c:pt idx="2">
                  <c:v>2017</c:v>
                </c:pt>
                <c:pt idx="3">
                  <c:v>2018</c:v>
                </c:pt>
                <c:pt idx="4">
                  <c:v>2019</c:v>
                </c:pt>
                <c:pt idx="5">
                  <c:v>2020</c:v>
                </c:pt>
              </c:numCache>
            </c:numRef>
          </c:cat>
          <c:val>
            <c:numRef>
              <c:f>'PPT graph '!$C$188:$H$188</c:f>
              <c:numCache>
                <c:formatCode>"$"#,##0.0_);[Red]\("$"#,##0.0\)</c:formatCode>
                <c:ptCount val="6"/>
                <c:pt idx="0">
                  <c:v>26.047142754095855</c:v>
                </c:pt>
                <c:pt idx="1">
                  <c:v>23.678051861981945</c:v>
                </c:pt>
                <c:pt idx="2">
                  <c:v>21.615217354448049</c:v>
                </c:pt>
                <c:pt idx="3">
                  <c:v>20.002772329103671</c:v>
                </c:pt>
                <c:pt idx="4">
                  <c:v>18.666395300655246</c:v>
                </c:pt>
                <c:pt idx="5">
                  <c:v>17.510563627388521</c:v>
                </c:pt>
              </c:numCache>
            </c:numRef>
          </c:val>
          <c:smooth val="0"/>
        </c:ser>
        <c:ser>
          <c:idx val="3"/>
          <c:order val="3"/>
          <c:tx>
            <c:strRef>
              <c:f>'PPT graph '!$B$189</c:f>
              <c:strCache>
                <c:ptCount val="1"/>
                <c:pt idx="0">
                  <c:v>Tablet_LED/CF</c:v>
                </c:pt>
              </c:strCache>
            </c:strRef>
          </c:tx>
          <c:marker>
            <c:symbol val="none"/>
          </c:marker>
          <c:cat>
            <c:numRef>
              <c:f>'PPT graph '!$C$25:$H$25</c:f>
              <c:numCache>
                <c:formatCode>General</c:formatCode>
                <c:ptCount val="6"/>
                <c:pt idx="0">
                  <c:v>2015</c:v>
                </c:pt>
                <c:pt idx="1">
                  <c:v>2016</c:v>
                </c:pt>
                <c:pt idx="2">
                  <c:v>2017</c:v>
                </c:pt>
                <c:pt idx="3">
                  <c:v>2018</c:v>
                </c:pt>
                <c:pt idx="4">
                  <c:v>2019</c:v>
                </c:pt>
                <c:pt idx="5">
                  <c:v>2020</c:v>
                </c:pt>
              </c:numCache>
            </c:numRef>
          </c:cat>
          <c:val>
            <c:numRef>
              <c:f>'PPT graph '!$C$189:$H$189</c:f>
              <c:numCache>
                <c:formatCode>"$"#,##0.0_);[Red]\("$"#,##0.0\)</c:formatCode>
                <c:ptCount val="6"/>
                <c:pt idx="0">
                  <c:v>24.447718303085416</c:v>
                </c:pt>
                <c:pt idx="1">
                  <c:v>22.427853902864346</c:v>
                </c:pt>
                <c:pt idx="2">
                  <c:v>20.624941152186615</c:v>
                </c:pt>
                <c:pt idx="3">
                  <c:v>19.184632317172507</c:v>
                </c:pt>
                <c:pt idx="4">
                  <c:v>17.985168992175485</c:v>
                </c:pt>
                <c:pt idx="5">
                  <c:v>16.942101609091182</c:v>
                </c:pt>
              </c:numCache>
            </c:numRef>
          </c:val>
          <c:smooth val="0"/>
        </c:ser>
        <c:dLbls>
          <c:showLegendKey val="0"/>
          <c:showVal val="0"/>
          <c:showCatName val="0"/>
          <c:showSerName val="0"/>
          <c:showPercent val="0"/>
          <c:showBubbleSize val="0"/>
        </c:dLbls>
        <c:marker val="1"/>
        <c:smooth val="0"/>
        <c:axId val="470743680"/>
        <c:axId val="470749568"/>
      </c:lineChart>
      <c:catAx>
        <c:axId val="470743680"/>
        <c:scaling>
          <c:orientation val="minMax"/>
        </c:scaling>
        <c:delete val="0"/>
        <c:axPos val="b"/>
        <c:numFmt formatCode="General" sourceLinked="0"/>
        <c:majorTickMark val="out"/>
        <c:minorTickMark val="none"/>
        <c:tickLblPos val="nextTo"/>
        <c:spPr>
          <a:ln w="9525">
            <a:solidFill>
              <a:srgbClr val="707C8A"/>
            </a:solidFill>
            <a:prstDash val="solid"/>
          </a:ln>
        </c:spPr>
        <c:txPr>
          <a:bodyPr rot="0" vert="horz"/>
          <a:lstStyle/>
          <a:p>
            <a:pPr>
              <a:defRPr sz="700" b="0"/>
            </a:pPr>
            <a:endParaRPr lang="ko-KR"/>
          </a:p>
        </c:txPr>
        <c:crossAx val="470749568"/>
        <c:crosses val="autoZero"/>
        <c:auto val="1"/>
        <c:lblAlgn val="ctr"/>
        <c:lblOffset val="100"/>
        <c:noMultiLvlLbl val="0"/>
      </c:catAx>
      <c:valAx>
        <c:axId val="470749568"/>
        <c:scaling>
          <c:orientation val="minMax"/>
          <c:min val="15"/>
        </c:scaling>
        <c:delete val="0"/>
        <c:axPos val="l"/>
        <c:majorGridlines>
          <c:spPr>
            <a:ln w="6350">
              <a:solidFill>
                <a:srgbClr val="707C8A"/>
              </a:solidFill>
              <a:prstDash val="solid"/>
            </a:ln>
          </c:spPr>
        </c:majorGridlines>
        <c:numFmt formatCode="#,##0" sourceLinked="0"/>
        <c:majorTickMark val="out"/>
        <c:minorTickMark val="none"/>
        <c:tickLblPos val="nextTo"/>
        <c:spPr>
          <a:ln w="9525">
            <a:solidFill>
              <a:srgbClr val="707C8A"/>
            </a:solidFill>
            <a:prstDash val="solid"/>
          </a:ln>
        </c:spPr>
        <c:txPr>
          <a:bodyPr/>
          <a:lstStyle/>
          <a:p>
            <a:pPr>
              <a:defRPr sz="700" b="0"/>
            </a:pPr>
            <a:endParaRPr lang="ko-KR"/>
          </a:p>
        </c:txPr>
        <c:crossAx val="470743680"/>
        <c:crosses val="autoZero"/>
        <c:crossBetween val="between"/>
      </c:valAx>
      <c:dTable>
        <c:showHorzBorder val="1"/>
        <c:showVertBorder val="1"/>
        <c:showOutline val="1"/>
        <c:showKeys val="1"/>
      </c:dTable>
      <c:spPr>
        <a:noFill/>
        <a:ln>
          <a:noFill/>
        </a:ln>
      </c:spPr>
    </c:plotArea>
    <c:plotVisOnly val="1"/>
    <c:dispBlanksAs val="gap"/>
    <c:showDLblsOverMax val="0"/>
  </c:chart>
  <c:spPr>
    <a:noFill/>
    <a:ln w="6350" cmpd="sng">
      <a:solidFill>
        <a:srgbClr val="707C8A"/>
      </a:solidFill>
      <a:prstDash val="solid"/>
    </a:ln>
  </c:spPr>
  <c:txPr>
    <a:bodyPr/>
    <a:lstStyle/>
    <a:p>
      <a:pPr>
        <a:defRPr sz="700">
          <a:latin typeface="Arial" pitchFamily="34" charset="0"/>
          <a:cs typeface="Arial" pitchFamily="34" charset="0"/>
        </a:defRPr>
      </a:pPr>
      <a:endParaRPr lang="ko-KR"/>
    </a:p>
  </c:txPr>
  <c:externalData r:id="rId2">
    <c:autoUpdate val="0"/>
  </c:externalData>
  <c:userShapes r:id="rId3"/>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5912676767676768"/>
          <c:y val="0.17405114473636918"/>
          <c:w val="0.68659393939393942"/>
          <c:h val="0.36914403351344011"/>
        </c:manualLayout>
      </c:layout>
      <c:barChart>
        <c:barDir val="col"/>
        <c:grouping val="clustered"/>
        <c:varyColors val="0"/>
        <c:ser>
          <c:idx val="0"/>
          <c:order val="0"/>
          <c:tx>
            <c:strRef>
              <c:f>'PPT graph '!$B$192</c:f>
              <c:strCache>
                <c:ptCount val="1"/>
                <c:pt idx="0">
                  <c:v>Normal LCD TV</c:v>
                </c:pt>
              </c:strCache>
            </c:strRef>
          </c:tx>
          <c:spPr>
            <a:solidFill>
              <a:srgbClr val="0097D1"/>
            </a:solidFill>
            <a:ln>
              <a:noFill/>
            </a:ln>
          </c:spPr>
          <c:invertIfNegative val="0"/>
          <c:cat>
            <c:numRef>
              <c:f>'PPT graph '!$C$31:$H$31</c:f>
              <c:numCache>
                <c:formatCode>General</c:formatCode>
                <c:ptCount val="6"/>
                <c:pt idx="0">
                  <c:v>2015</c:v>
                </c:pt>
                <c:pt idx="1">
                  <c:v>2016</c:v>
                </c:pt>
                <c:pt idx="2">
                  <c:v>2017</c:v>
                </c:pt>
                <c:pt idx="3">
                  <c:v>2018</c:v>
                </c:pt>
                <c:pt idx="4">
                  <c:v>2019</c:v>
                </c:pt>
                <c:pt idx="5">
                  <c:v>2020</c:v>
                </c:pt>
              </c:numCache>
            </c:numRef>
          </c:cat>
          <c:val>
            <c:numRef>
              <c:f>'PPT graph '!$C$192:$H$192</c:f>
              <c:numCache>
                <c:formatCode>0.0%</c:formatCode>
                <c:ptCount val="6"/>
                <c:pt idx="0">
                  <c:v>1</c:v>
                </c:pt>
                <c:pt idx="1">
                  <c:v>1</c:v>
                </c:pt>
                <c:pt idx="2">
                  <c:v>1</c:v>
                </c:pt>
                <c:pt idx="3">
                  <c:v>1</c:v>
                </c:pt>
                <c:pt idx="4">
                  <c:v>1</c:v>
                </c:pt>
                <c:pt idx="5">
                  <c:v>1</c:v>
                </c:pt>
              </c:numCache>
            </c:numRef>
          </c:val>
        </c:ser>
        <c:ser>
          <c:idx val="1"/>
          <c:order val="1"/>
          <c:tx>
            <c:strRef>
              <c:f>'PPT graph '!$B$193</c:f>
              <c:strCache>
                <c:ptCount val="1"/>
                <c:pt idx="0">
                  <c:v>Tablet_QD surface</c:v>
                </c:pt>
              </c:strCache>
            </c:strRef>
          </c:tx>
          <c:spPr>
            <a:solidFill>
              <a:srgbClr val="A1ABB2"/>
            </a:solidFill>
          </c:spPr>
          <c:invertIfNegative val="0"/>
          <c:cat>
            <c:numRef>
              <c:f>'PPT graph '!$C$31:$H$31</c:f>
              <c:numCache>
                <c:formatCode>General</c:formatCode>
                <c:ptCount val="6"/>
                <c:pt idx="0">
                  <c:v>2015</c:v>
                </c:pt>
                <c:pt idx="1">
                  <c:v>2016</c:v>
                </c:pt>
                <c:pt idx="2">
                  <c:v>2017</c:v>
                </c:pt>
                <c:pt idx="3">
                  <c:v>2018</c:v>
                </c:pt>
                <c:pt idx="4">
                  <c:v>2019</c:v>
                </c:pt>
                <c:pt idx="5">
                  <c:v>2020</c:v>
                </c:pt>
              </c:numCache>
            </c:numRef>
          </c:cat>
          <c:val>
            <c:numRef>
              <c:f>'PPT graph '!$C$193:$H$193</c:f>
              <c:numCache>
                <c:formatCode>0.0%</c:formatCode>
                <c:ptCount val="6"/>
                <c:pt idx="0">
                  <c:v>1.164497890437449</c:v>
                </c:pt>
                <c:pt idx="1">
                  <c:v>1.1373085153104836</c:v>
                </c:pt>
                <c:pt idx="2">
                  <c:v>1.1162691875632795</c:v>
                </c:pt>
                <c:pt idx="3">
                  <c:v>1.0901309289640835</c:v>
                </c:pt>
                <c:pt idx="4">
                  <c:v>1.0746810372985358</c:v>
                </c:pt>
                <c:pt idx="5">
                  <c:v>1.0629384327840559</c:v>
                </c:pt>
              </c:numCache>
            </c:numRef>
          </c:val>
        </c:ser>
        <c:ser>
          <c:idx val="2"/>
          <c:order val="2"/>
          <c:tx>
            <c:strRef>
              <c:f>'PPT graph '!$B$194</c:f>
              <c:strCache>
                <c:ptCount val="1"/>
                <c:pt idx="0">
                  <c:v>Tablet_QD edge</c:v>
                </c:pt>
              </c:strCache>
            </c:strRef>
          </c:tx>
          <c:spPr>
            <a:solidFill>
              <a:srgbClr val="103C68"/>
            </a:solidFill>
          </c:spPr>
          <c:invertIfNegative val="0"/>
          <c:cat>
            <c:numRef>
              <c:f>'PPT graph '!$C$31:$H$31</c:f>
              <c:numCache>
                <c:formatCode>General</c:formatCode>
                <c:ptCount val="6"/>
                <c:pt idx="0">
                  <c:v>2015</c:v>
                </c:pt>
                <c:pt idx="1">
                  <c:v>2016</c:v>
                </c:pt>
                <c:pt idx="2">
                  <c:v>2017</c:v>
                </c:pt>
                <c:pt idx="3">
                  <c:v>2018</c:v>
                </c:pt>
                <c:pt idx="4">
                  <c:v>2019</c:v>
                </c:pt>
                <c:pt idx="5">
                  <c:v>2020</c:v>
                </c:pt>
              </c:numCache>
            </c:numRef>
          </c:cat>
          <c:val>
            <c:numRef>
              <c:f>'PPT graph '!$C$194:$H$194</c:f>
              <c:numCache>
                <c:formatCode>0.0%</c:formatCode>
                <c:ptCount val="6"/>
                <c:pt idx="0">
                  <c:v>1.0844703453221594</c:v>
                </c:pt>
                <c:pt idx="1">
                  <c:v>1.07279897524887</c:v>
                </c:pt>
                <c:pt idx="2">
                  <c:v>1.0629409859964463</c:v>
                </c:pt>
                <c:pt idx="3">
                  <c:v>1.0559626623357916</c:v>
                </c:pt>
                <c:pt idx="4">
                  <c:v>1.0493572098563244</c:v>
                </c:pt>
                <c:pt idx="5">
                  <c:v>1.0452158747240128</c:v>
                </c:pt>
              </c:numCache>
            </c:numRef>
          </c:val>
        </c:ser>
        <c:ser>
          <c:idx val="3"/>
          <c:order val="3"/>
          <c:tx>
            <c:strRef>
              <c:f>'PPT graph '!$B$195</c:f>
              <c:strCache>
                <c:ptCount val="1"/>
                <c:pt idx="0">
                  <c:v>Tablet_LED/CF</c:v>
                </c:pt>
              </c:strCache>
            </c:strRef>
          </c:tx>
          <c:invertIfNegative val="0"/>
          <c:cat>
            <c:numRef>
              <c:f>'PPT graph '!$C$31:$H$31</c:f>
              <c:numCache>
                <c:formatCode>General</c:formatCode>
                <c:ptCount val="6"/>
                <c:pt idx="0">
                  <c:v>2015</c:v>
                </c:pt>
                <c:pt idx="1">
                  <c:v>2016</c:v>
                </c:pt>
                <c:pt idx="2">
                  <c:v>2017</c:v>
                </c:pt>
                <c:pt idx="3">
                  <c:v>2018</c:v>
                </c:pt>
                <c:pt idx="4">
                  <c:v>2019</c:v>
                </c:pt>
                <c:pt idx="5">
                  <c:v>2020</c:v>
                </c:pt>
              </c:numCache>
            </c:numRef>
          </c:cat>
          <c:val>
            <c:numRef>
              <c:f>'PPT graph '!$C$195:$H$195</c:f>
              <c:numCache>
                <c:formatCode>0.0%</c:formatCode>
                <c:ptCount val="6"/>
                <c:pt idx="0">
                  <c:v>1.0178784583317428</c:v>
                </c:pt>
                <c:pt idx="1">
                  <c:v>1.0161553333978666</c:v>
                </c:pt>
                <c:pt idx="2">
                  <c:v>1.014243573170108</c:v>
                </c:pt>
                <c:pt idx="3">
                  <c:v>1.012772383960965</c:v>
                </c:pt>
                <c:pt idx="4">
                  <c:v>1.0110611314312654</c:v>
                </c:pt>
                <c:pt idx="5">
                  <c:v>1.0112840414406634</c:v>
                </c:pt>
              </c:numCache>
            </c:numRef>
          </c:val>
        </c:ser>
        <c:dLbls>
          <c:showLegendKey val="0"/>
          <c:showVal val="0"/>
          <c:showCatName val="0"/>
          <c:showSerName val="0"/>
          <c:showPercent val="0"/>
          <c:showBubbleSize val="0"/>
        </c:dLbls>
        <c:gapWidth val="150"/>
        <c:axId val="470803968"/>
        <c:axId val="470805504"/>
      </c:barChart>
      <c:catAx>
        <c:axId val="470803968"/>
        <c:scaling>
          <c:orientation val="minMax"/>
        </c:scaling>
        <c:delete val="0"/>
        <c:axPos val="b"/>
        <c:numFmt formatCode="General" sourceLinked="0"/>
        <c:majorTickMark val="out"/>
        <c:minorTickMark val="none"/>
        <c:tickLblPos val="nextTo"/>
        <c:spPr>
          <a:ln w="9525">
            <a:solidFill>
              <a:srgbClr val="707C8A"/>
            </a:solidFill>
            <a:prstDash val="solid"/>
          </a:ln>
        </c:spPr>
        <c:txPr>
          <a:bodyPr rot="0" vert="horz"/>
          <a:lstStyle/>
          <a:p>
            <a:pPr>
              <a:defRPr sz="700" b="0"/>
            </a:pPr>
            <a:endParaRPr lang="ko-KR"/>
          </a:p>
        </c:txPr>
        <c:crossAx val="470805504"/>
        <c:crosses val="autoZero"/>
        <c:auto val="1"/>
        <c:lblAlgn val="ctr"/>
        <c:lblOffset val="100"/>
        <c:noMultiLvlLbl val="0"/>
      </c:catAx>
      <c:valAx>
        <c:axId val="470805504"/>
        <c:scaling>
          <c:orientation val="minMax"/>
        </c:scaling>
        <c:delete val="0"/>
        <c:axPos val="l"/>
        <c:majorGridlines>
          <c:spPr>
            <a:ln w="6350">
              <a:solidFill>
                <a:srgbClr val="707C8A"/>
              </a:solidFill>
              <a:prstDash val="solid"/>
            </a:ln>
          </c:spPr>
        </c:majorGridlines>
        <c:numFmt formatCode="0.0%" sourceLinked="0"/>
        <c:majorTickMark val="out"/>
        <c:minorTickMark val="none"/>
        <c:tickLblPos val="nextTo"/>
        <c:spPr>
          <a:ln w="9525">
            <a:solidFill>
              <a:srgbClr val="707C8A"/>
            </a:solidFill>
            <a:prstDash val="solid"/>
          </a:ln>
        </c:spPr>
        <c:txPr>
          <a:bodyPr/>
          <a:lstStyle/>
          <a:p>
            <a:pPr>
              <a:defRPr sz="700" b="0"/>
            </a:pPr>
            <a:endParaRPr lang="ko-KR"/>
          </a:p>
        </c:txPr>
        <c:crossAx val="470803968"/>
        <c:crosses val="autoZero"/>
        <c:crossBetween val="between"/>
      </c:valAx>
      <c:dTable>
        <c:showHorzBorder val="1"/>
        <c:showVertBorder val="1"/>
        <c:showOutline val="1"/>
        <c:showKeys val="1"/>
      </c:dTable>
      <c:spPr>
        <a:noFill/>
        <a:ln>
          <a:noFill/>
        </a:ln>
      </c:spPr>
    </c:plotArea>
    <c:plotVisOnly val="1"/>
    <c:dispBlanksAs val="gap"/>
    <c:showDLblsOverMax val="0"/>
  </c:chart>
  <c:spPr>
    <a:noFill/>
    <a:ln w="6350" cmpd="sng">
      <a:solidFill>
        <a:srgbClr val="707C8A"/>
      </a:solidFill>
      <a:prstDash val="solid"/>
    </a:ln>
  </c:spPr>
  <c:txPr>
    <a:bodyPr/>
    <a:lstStyle/>
    <a:p>
      <a:pPr>
        <a:defRPr sz="700">
          <a:latin typeface="Arial" pitchFamily="34" charset="0"/>
          <a:cs typeface="Arial" pitchFamily="34" charset="0"/>
        </a:defRPr>
      </a:pPr>
      <a:endParaRPr lang="ko-KR"/>
    </a:p>
  </c:txPr>
  <c:externalData r:id="rId2">
    <c:autoUpdate val="0"/>
  </c:externalData>
  <c:userShapes r:id="rId3"/>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0870101010101011"/>
          <c:y val="0.17468892345294967"/>
          <c:w val="0.7260992424242424"/>
          <c:h val="0.40589455577732736"/>
        </c:manualLayout>
      </c:layout>
      <c:lineChart>
        <c:grouping val="standard"/>
        <c:varyColors val="0"/>
        <c:ser>
          <c:idx val="0"/>
          <c:order val="0"/>
          <c:tx>
            <c:strRef>
              <c:f>'PPT graph '!$B$201</c:f>
              <c:strCache>
                <c:ptCount val="1"/>
                <c:pt idx="0">
                  <c:v>Normal </c:v>
                </c:pt>
              </c:strCache>
            </c:strRef>
          </c:tx>
          <c:spPr>
            <a:ln>
              <a:solidFill>
                <a:srgbClr val="0097D1"/>
              </a:solidFill>
            </a:ln>
          </c:spPr>
          <c:marker>
            <c:symbol val="none"/>
          </c:marker>
          <c:cat>
            <c:numRef>
              <c:f>'PPT graph '!$C$25:$H$25</c:f>
              <c:numCache>
                <c:formatCode>General</c:formatCode>
                <c:ptCount val="6"/>
                <c:pt idx="0">
                  <c:v>2015</c:v>
                </c:pt>
                <c:pt idx="1">
                  <c:v>2016</c:v>
                </c:pt>
                <c:pt idx="2">
                  <c:v>2017</c:v>
                </c:pt>
                <c:pt idx="3">
                  <c:v>2018</c:v>
                </c:pt>
                <c:pt idx="4">
                  <c:v>2019</c:v>
                </c:pt>
                <c:pt idx="5">
                  <c:v>2020</c:v>
                </c:pt>
              </c:numCache>
            </c:numRef>
          </c:cat>
          <c:val>
            <c:numRef>
              <c:f>'PPT graph '!$C$201:$H$201</c:f>
              <c:numCache>
                <c:formatCode>\$#,##0.0</c:formatCode>
                <c:ptCount val="6"/>
                <c:pt idx="0">
                  <c:v>6.7833862615003939</c:v>
                </c:pt>
                <c:pt idx="1">
                  <c:v>5.8171401416956892</c:v>
                </c:pt>
                <c:pt idx="2">
                  <c:v>4.9285470908265108</c:v>
                </c:pt>
                <c:pt idx="3">
                  <c:v>4.2363353539247157</c:v>
                </c:pt>
                <c:pt idx="4">
                  <c:v>3.6750879047739757</c:v>
                </c:pt>
                <c:pt idx="5">
                  <c:v>3.1881968681500168</c:v>
                </c:pt>
              </c:numCache>
            </c:numRef>
          </c:val>
          <c:smooth val="0"/>
        </c:ser>
        <c:ser>
          <c:idx val="1"/>
          <c:order val="1"/>
          <c:tx>
            <c:strRef>
              <c:f>'PPT graph '!$B$202</c:f>
              <c:strCache>
                <c:ptCount val="1"/>
                <c:pt idx="0">
                  <c:v>QD surface</c:v>
                </c:pt>
              </c:strCache>
            </c:strRef>
          </c:tx>
          <c:spPr>
            <a:ln>
              <a:solidFill>
                <a:srgbClr val="A1ABB2"/>
              </a:solidFill>
            </a:ln>
          </c:spPr>
          <c:marker>
            <c:symbol val="none"/>
          </c:marker>
          <c:cat>
            <c:numRef>
              <c:f>'PPT graph '!$C$25:$H$25</c:f>
              <c:numCache>
                <c:formatCode>General</c:formatCode>
                <c:ptCount val="6"/>
                <c:pt idx="0">
                  <c:v>2015</c:v>
                </c:pt>
                <c:pt idx="1">
                  <c:v>2016</c:v>
                </c:pt>
                <c:pt idx="2">
                  <c:v>2017</c:v>
                </c:pt>
                <c:pt idx="3">
                  <c:v>2018</c:v>
                </c:pt>
                <c:pt idx="4">
                  <c:v>2019</c:v>
                </c:pt>
                <c:pt idx="5">
                  <c:v>2020</c:v>
                </c:pt>
              </c:numCache>
            </c:numRef>
          </c:cat>
          <c:val>
            <c:numRef>
              <c:f>'PPT graph '!$C$202:$H$202</c:f>
              <c:numCache>
                <c:formatCode>\$#,##0.0</c:formatCode>
                <c:ptCount val="6"/>
                <c:pt idx="0">
                  <c:v>11.89581363751666</c:v>
                </c:pt>
                <c:pt idx="1">
                  <c:v>9.9121649563369498</c:v>
                </c:pt>
                <c:pt idx="2">
                  <c:v>8.2853997320675692</c:v>
                </c:pt>
                <c:pt idx="3">
                  <c:v>6.9018455132927059</c:v>
                </c:pt>
                <c:pt idx="4">
                  <c:v>5.9142184222561438</c:v>
                </c:pt>
                <c:pt idx="5">
                  <c:v>5.0764242929068901</c:v>
                </c:pt>
              </c:numCache>
            </c:numRef>
          </c:val>
          <c:smooth val="0"/>
        </c:ser>
        <c:ser>
          <c:idx val="2"/>
          <c:order val="2"/>
          <c:tx>
            <c:strRef>
              <c:f>'PPT graph '!$B$203</c:f>
              <c:strCache>
                <c:ptCount val="1"/>
                <c:pt idx="0">
                  <c:v>QD edge</c:v>
                </c:pt>
              </c:strCache>
            </c:strRef>
          </c:tx>
          <c:spPr>
            <a:ln>
              <a:solidFill>
                <a:srgbClr val="103C68"/>
              </a:solidFill>
            </a:ln>
          </c:spPr>
          <c:marker>
            <c:symbol val="none"/>
          </c:marker>
          <c:cat>
            <c:numRef>
              <c:f>'PPT graph '!$C$25:$H$25</c:f>
              <c:numCache>
                <c:formatCode>General</c:formatCode>
                <c:ptCount val="6"/>
                <c:pt idx="0">
                  <c:v>2015</c:v>
                </c:pt>
                <c:pt idx="1">
                  <c:v>2016</c:v>
                </c:pt>
                <c:pt idx="2">
                  <c:v>2017</c:v>
                </c:pt>
                <c:pt idx="3">
                  <c:v>2018</c:v>
                </c:pt>
                <c:pt idx="4">
                  <c:v>2019</c:v>
                </c:pt>
                <c:pt idx="5">
                  <c:v>2020</c:v>
                </c:pt>
              </c:numCache>
            </c:numRef>
          </c:cat>
          <c:val>
            <c:numRef>
              <c:f>'PPT graph '!$C$203:$H$203</c:f>
              <c:numCache>
                <c:formatCode>\$#,##0.0</c:formatCode>
                <c:ptCount val="6"/>
                <c:pt idx="0">
                  <c:v>8.590893601610901</c:v>
                </c:pt>
                <c:pt idx="1">
                  <c:v>7.2486234028462482</c:v>
                </c:pt>
                <c:pt idx="2">
                  <c:v>6.0688425271550415</c:v>
                </c:pt>
                <c:pt idx="3">
                  <c:v>5.1807732113408873</c:v>
                </c:pt>
                <c:pt idx="4">
                  <c:v>4.457293826848411</c:v>
                </c:pt>
                <c:pt idx="5">
                  <c:v>3.8382587242831971</c:v>
                </c:pt>
              </c:numCache>
            </c:numRef>
          </c:val>
          <c:smooth val="0"/>
        </c:ser>
        <c:ser>
          <c:idx val="3"/>
          <c:order val="3"/>
          <c:tx>
            <c:strRef>
              <c:f>'PPT graph '!$B$204</c:f>
              <c:strCache>
                <c:ptCount val="1"/>
                <c:pt idx="0">
                  <c:v>LED/CF</c:v>
                </c:pt>
              </c:strCache>
            </c:strRef>
          </c:tx>
          <c:marker>
            <c:symbol val="none"/>
          </c:marker>
          <c:cat>
            <c:numRef>
              <c:f>'PPT graph '!$C$25:$H$25</c:f>
              <c:numCache>
                <c:formatCode>General</c:formatCode>
                <c:ptCount val="6"/>
                <c:pt idx="0">
                  <c:v>2015</c:v>
                </c:pt>
                <c:pt idx="1">
                  <c:v>2016</c:v>
                </c:pt>
                <c:pt idx="2">
                  <c:v>2017</c:v>
                </c:pt>
                <c:pt idx="3">
                  <c:v>2018</c:v>
                </c:pt>
                <c:pt idx="4">
                  <c:v>2019</c:v>
                </c:pt>
                <c:pt idx="5">
                  <c:v>2020</c:v>
                </c:pt>
              </c:numCache>
            </c:numRef>
          </c:cat>
          <c:val>
            <c:numRef>
              <c:f>'PPT graph '!$C$204:$H$204</c:f>
              <c:numCache>
                <c:formatCode>\$#,##0.0</c:formatCode>
                <c:ptCount val="6"/>
                <c:pt idx="0">
                  <c:v>7.1659518179834176</c:v>
                </c:pt>
                <c:pt idx="1">
                  <c:v>6.1348106756323846</c:v>
                </c:pt>
                <c:pt idx="2">
                  <c:v>5.1865964560493989</c:v>
                </c:pt>
                <c:pt idx="3">
                  <c:v>4.4518848370749415</c:v>
                </c:pt>
                <c:pt idx="4">
                  <c:v>3.8503831156573534</c:v>
                </c:pt>
                <c:pt idx="5">
                  <c:v>3.33181074434557</c:v>
                </c:pt>
              </c:numCache>
            </c:numRef>
          </c:val>
          <c:smooth val="0"/>
        </c:ser>
        <c:dLbls>
          <c:showLegendKey val="0"/>
          <c:showVal val="0"/>
          <c:showCatName val="0"/>
          <c:showSerName val="0"/>
          <c:showPercent val="0"/>
          <c:showBubbleSize val="0"/>
        </c:dLbls>
        <c:marker val="1"/>
        <c:smooth val="0"/>
        <c:axId val="471003904"/>
        <c:axId val="471005440"/>
      </c:lineChart>
      <c:catAx>
        <c:axId val="471003904"/>
        <c:scaling>
          <c:orientation val="minMax"/>
        </c:scaling>
        <c:delete val="0"/>
        <c:axPos val="b"/>
        <c:numFmt formatCode="General" sourceLinked="0"/>
        <c:majorTickMark val="out"/>
        <c:minorTickMark val="none"/>
        <c:tickLblPos val="nextTo"/>
        <c:spPr>
          <a:ln w="9525">
            <a:solidFill>
              <a:srgbClr val="707C8A"/>
            </a:solidFill>
            <a:prstDash val="solid"/>
          </a:ln>
        </c:spPr>
        <c:txPr>
          <a:bodyPr rot="0" vert="horz"/>
          <a:lstStyle/>
          <a:p>
            <a:pPr>
              <a:defRPr sz="700" b="0"/>
            </a:pPr>
            <a:endParaRPr lang="ko-KR"/>
          </a:p>
        </c:txPr>
        <c:crossAx val="471005440"/>
        <c:crosses val="autoZero"/>
        <c:auto val="1"/>
        <c:lblAlgn val="ctr"/>
        <c:lblOffset val="100"/>
        <c:noMultiLvlLbl val="0"/>
      </c:catAx>
      <c:valAx>
        <c:axId val="471005440"/>
        <c:scaling>
          <c:orientation val="minMax"/>
        </c:scaling>
        <c:delete val="0"/>
        <c:axPos val="l"/>
        <c:majorGridlines>
          <c:spPr>
            <a:ln w="6350">
              <a:solidFill>
                <a:srgbClr val="707C8A"/>
              </a:solidFill>
              <a:prstDash val="solid"/>
            </a:ln>
          </c:spPr>
        </c:majorGridlines>
        <c:numFmt formatCode="#,##0" sourceLinked="0"/>
        <c:majorTickMark val="out"/>
        <c:minorTickMark val="none"/>
        <c:tickLblPos val="nextTo"/>
        <c:spPr>
          <a:ln w="9525">
            <a:solidFill>
              <a:srgbClr val="707C8A"/>
            </a:solidFill>
            <a:prstDash val="solid"/>
          </a:ln>
        </c:spPr>
        <c:txPr>
          <a:bodyPr/>
          <a:lstStyle/>
          <a:p>
            <a:pPr>
              <a:defRPr sz="700" b="0"/>
            </a:pPr>
            <a:endParaRPr lang="ko-KR"/>
          </a:p>
        </c:txPr>
        <c:crossAx val="471003904"/>
        <c:crosses val="autoZero"/>
        <c:crossBetween val="between"/>
      </c:valAx>
      <c:dTable>
        <c:showHorzBorder val="1"/>
        <c:showVertBorder val="1"/>
        <c:showOutline val="1"/>
        <c:showKeys val="1"/>
      </c:dTable>
      <c:spPr>
        <a:noFill/>
        <a:ln>
          <a:noFill/>
        </a:ln>
      </c:spPr>
    </c:plotArea>
    <c:plotVisOnly val="1"/>
    <c:dispBlanksAs val="gap"/>
    <c:showDLblsOverMax val="0"/>
  </c:chart>
  <c:spPr>
    <a:noFill/>
    <a:ln w="6350" cmpd="sng">
      <a:solidFill>
        <a:srgbClr val="707C8A"/>
      </a:solidFill>
      <a:prstDash val="solid"/>
    </a:ln>
  </c:spPr>
  <c:txPr>
    <a:bodyPr/>
    <a:lstStyle/>
    <a:p>
      <a:pPr>
        <a:defRPr sz="700">
          <a:latin typeface="Arial" pitchFamily="34" charset="0"/>
          <a:cs typeface="Arial" pitchFamily="34" charset="0"/>
        </a:defRPr>
      </a:pPr>
      <a:endParaRPr lang="ko-KR"/>
    </a:p>
  </c:txPr>
  <c:externalData r:id="rId2">
    <c:autoUpdate val="0"/>
  </c:externalData>
  <c:userShapes r:id="rId3"/>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877868686868687"/>
          <c:y val="0.15174658626136353"/>
          <c:w val="0.77693535353535359"/>
          <c:h val="0.43397152011456158"/>
        </c:manualLayout>
      </c:layout>
      <c:barChart>
        <c:barDir val="col"/>
        <c:grouping val="clustered"/>
        <c:varyColors val="0"/>
        <c:ser>
          <c:idx val="0"/>
          <c:order val="0"/>
          <c:tx>
            <c:strRef>
              <c:f>'PPT graph '!$B$261</c:f>
              <c:strCache>
                <c:ptCount val="1"/>
                <c:pt idx="0">
                  <c:v>Normal </c:v>
                </c:pt>
              </c:strCache>
            </c:strRef>
          </c:tx>
          <c:spPr>
            <a:solidFill>
              <a:srgbClr val="0097D1"/>
            </a:solidFill>
            <a:ln>
              <a:noFill/>
            </a:ln>
          </c:spPr>
          <c:invertIfNegative val="0"/>
          <c:cat>
            <c:numRef>
              <c:f>'PPT graph '!$C$25:$H$25</c:f>
              <c:numCache>
                <c:formatCode>General</c:formatCode>
                <c:ptCount val="6"/>
                <c:pt idx="0">
                  <c:v>2015</c:v>
                </c:pt>
                <c:pt idx="1">
                  <c:v>2016</c:v>
                </c:pt>
                <c:pt idx="2">
                  <c:v>2017</c:v>
                </c:pt>
                <c:pt idx="3">
                  <c:v>2018</c:v>
                </c:pt>
                <c:pt idx="4">
                  <c:v>2019</c:v>
                </c:pt>
                <c:pt idx="5">
                  <c:v>2020</c:v>
                </c:pt>
              </c:numCache>
            </c:numRef>
          </c:cat>
          <c:val>
            <c:numRef>
              <c:f>'PPT graph '!$C$261:$H$261</c:f>
              <c:numCache>
                <c:formatCode>0%</c:formatCode>
                <c:ptCount val="6"/>
                <c:pt idx="0">
                  <c:v>1</c:v>
                </c:pt>
                <c:pt idx="1">
                  <c:v>1</c:v>
                </c:pt>
                <c:pt idx="2">
                  <c:v>1</c:v>
                </c:pt>
                <c:pt idx="3">
                  <c:v>1</c:v>
                </c:pt>
                <c:pt idx="4">
                  <c:v>1</c:v>
                </c:pt>
                <c:pt idx="5">
                  <c:v>1</c:v>
                </c:pt>
              </c:numCache>
            </c:numRef>
          </c:val>
        </c:ser>
        <c:ser>
          <c:idx val="1"/>
          <c:order val="1"/>
          <c:tx>
            <c:strRef>
              <c:f>'PPT graph '!$B$262</c:f>
              <c:strCache>
                <c:ptCount val="1"/>
                <c:pt idx="0">
                  <c:v>QD surface</c:v>
                </c:pt>
              </c:strCache>
            </c:strRef>
          </c:tx>
          <c:spPr>
            <a:solidFill>
              <a:srgbClr val="A1ABB2"/>
            </a:solidFill>
          </c:spPr>
          <c:invertIfNegative val="0"/>
          <c:cat>
            <c:numRef>
              <c:f>'PPT graph '!$C$25:$H$25</c:f>
              <c:numCache>
                <c:formatCode>General</c:formatCode>
                <c:ptCount val="6"/>
                <c:pt idx="0">
                  <c:v>2015</c:v>
                </c:pt>
                <c:pt idx="1">
                  <c:v>2016</c:v>
                </c:pt>
                <c:pt idx="2">
                  <c:v>2017</c:v>
                </c:pt>
                <c:pt idx="3">
                  <c:v>2018</c:v>
                </c:pt>
                <c:pt idx="4">
                  <c:v>2019</c:v>
                </c:pt>
                <c:pt idx="5">
                  <c:v>2020</c:v>
                </c:pt>
              </c:numCache>
            </c:numRef>
          </c:cat>
          <c:val>
            <c:numRef>
              <c:f>'PPT graph '!$C$262:$H$262</c:f>
              <c:numCache>
                <c:formatCode>0.0%</c:formatCode>
                <c:ptCount val="6"/>
                <c:pt idx="0">
                  <c:v>2.0217832657127892</c:v>
                </c:pt>
                <c:pt idx="1">
                  <c:v>1.9391577841686132</c:v>
                </c:pt>
                <c:pt idx="2">
                  <c:v>1.8531703351922038</c:v>
                </c:pt>
                <c:pt idx="3">
                  <c:v>1.7766079913198476</c:v>
                </c:pt>
                <c:pt idx="4">
                  <c:v>1.7518427678819848</c:v>
                </c:pt>
                <c:pt idx="5">
                  <c:v>1.7314150957727676</c:v>
                </c:pt>
              </c:numCache>
            </c:numRef>
          </c:val>
        </c:ser>
        <c:ser>
          <c:idx val="2"/>
          <c:order val="2"/>
          <c:tx>
            <c:strRef>
              <c:f>'PPT graph '!$B$263</c:f>
              <c:strCache>
                <c:ptCount val="1"/>
                <c:pt idx="0">
                  <c:v>QD edge</c:v>
                </c:pt>
              </c:strCache>
            </c:strRef>
          </c:tx>
          <c:spPr>
            <a:solidFill>
              <a:srgbClr val="103C68"/>
            </a:solidFill>
          </c:spPr>
          <c:invertIfNegative val="0"/>
          <c:cat>
            <c:numRef>
              <c:f>'PPT graph '!$C$25:$H$25</c:f>
              <c:numCache>
                <c:formatCode>General</c:formatCode>
                <c:ptCount val="6"/>
                <c:pt idx="0">
                  <c:v>2015</c:v>
                </c:pt>
                <c:pt idx="1">
                  <c:v>2016</c:v>
                </c:pt>
                <c:pt idx="2">
                  <c:v>2017</c:v>
                </c:pt>
                <c:pt idx="3">
                  <c:v>2018</c:v>
                </c:pt>
                <c:pt idx="4">
                  <c:v>2019</c:v>
                </c:pt>
                <c:pt idx="5">
                  <c:v>2020</c:v>
                </c:pt>
              </c:numCache>
            </c:numRef>
          </c:cat>
          <c:val>
            <c:numRef>
              <c:f>'PPT graph '!$C$263:$H$263</c:f>
              <c:numCache>
                <c:formatCode>0.0%</c:formatCode>
                <c:ptCount val="6"/>
                <c:pt idx="0">
                  <c:v>1.4550787669321552</c:v>
                </c:pt>
                <c:pt idx="1">
                  <c:v>1.4436282349331058</c:v>
                </c:pt>
                <c:pt idx="2">
                  <c:v>1.4275953241332733</c:v>
                </c:pt>
                <c:pt idx="3">
                  <c:v>1.4128814916653196</c:v>
                </c:pt>
                <c:pt idx="4">
                  <c:v>1.3994519046572185</c:v>
                </c:pt>
                <c:pt idx="5">
                  <c:v>1.3799961446564155</c:v>
                </c:pt>
              </c:numCache>
            </c:numRef>
          </c:val>
        </c:ser>
        <c:ser>
          <c:idx val="3"/>
          <c:order val="3"/>
          <c:tx>
            <c:strRef>
              <c:f>'PPT graph '!$B$264</c:f>
              <c:strCache>
                <c:ptCount val="1"/>
                <c:pt idx="0">
                  <c:v>LED/CF</c:v>
                </c:pt>
              </c:strCache>
            </c:strRef>
          </c:tx>
          <c:spPr>
            <a:solidFill>
              <a:srgbClr val="BED158"/>
            </a:solidFill>
          </c:spPr>
          <c:invertIfNegative val="0"/>
          <c:cat>
            <c:numRef>
              <c:f>'PPT graph '!$C$25:$H$25</c:f>
              <c:numCache>
                <c:formatCode>General</c:formatCode>
                <c:ptCount val="6"/>
                <c:pt idx="0">
                  <c:v>2015</c:v>
                </c:pt>
                <c:pt idx="1">
                  <c:v>2016</c:v>
                </c:pt>
                <c:pt idx="2">
                  <c:v>2017</c:v>
                </c:pt>
                <c:pt idx="3">
                  <c:v>2018</c:v>
                </c:pt>
                <c:pt idx="4">
                  <c:v>2019</c:v>
                </c:pt>
                <c:pt idx="5">
                  <c:v>2020</c:v>
                </c:pt>
              </c:numCache>
            </c:numRef>
          </c:cat>
          <c:val>
            <c:numRef>
              <c:f>'PPT graph '!$C$264:$H$264</c:f>
              <c:numCache>
                <c:formatCode>0.0%</c:formatCode>
                <c:ptCount val="6"/>
                <c:pt idx="0">
                  <c:v>1.0761093867752436</c:v>
                </c:pt>
                <c:pt idx="1">
                  <c:v>1.0717632493659828</c:v>
                </c:pt>
                <c:pt idx="2">
                  <c:v>1.0681218656899523</c:v>
                </c:pt>
                <c:pt idx="3">
                  <c:v>1.0641249726675164</c:v>
                </c:pt>
                <c:pt idx="4">
                  <c:v>1.0597178357001029</c:v>
                </c:pt>
                <c:pt idx="5">
                  <c:v>1.0591406994920258</c:v>
                </c:pt>
              </c:numCache>
            </c:numRef>
          </c:val>
        </c:ser>
        <c:dLbls>
          <c:showLegendKey val="0"/>
          <c:showVal val="0"/>
          <c:showCatName val="0"/>
          <c:showSerName val="0"/>
          <c:showPercent val="0"/>
          <c:showBubbleSize val="0"/>
        </c:dLbls>
        <c:gapWidth val="150"/>
        <c:axId val="471225472"/>
        <c:axId val="471227008"/>
      </c:barChart>
      <c:catAx>
        <c:axId val="471225472"/>
        <c:scaling>
          <c:orientation val="minMax"/>
        </c:scaling>
        <c:delete val="0"/>
        <c:axPos val="b"/>
        <c:numFmt formatCode="General" sourceLinked="0"/>
        <c:majorTickMark val="out"/>
        <c:minorTickMark val="none"/>
        <c:tickLblPos val="nextTo"/>
        <c:spPr>
          <a:ln w="9525">
            <a:solidFill>
              <a:srgbClr val="707C8A"/>
            </a:solidFill>
            <a:prstDash val="solid"/>
          </a:ln>
        </c:spPr>
        <c:txPr>
          <a:bodyPr rot="0" vert="horz"/>
          <a:lstStyle/>
          <a:p>
            <a:pPr>
              <a:defRPr sz="700" b="0"/>
            </a:pPr>
            <a:endParaRPr lang="ko-KR"/>
          </a:p>
        </c:txPr>
        <c:crossAx val="471227008"/>
        <c:crosses val="autoZero"/>
        <c:auto val="1"/>
        <c:lblAlgn val="ctr"/>
        <c:lblOffset val="100"/>
        <c:noMultiLvlLbl val="0"/>
      </c:catAx>
      <c:valAx>
        <c:axId val="471227008"/>
        <c:scaling>
          <c:orientation val="minMax"/>
        </c:scaling>
        <c:delete val="0"/>
        <c:axPos val="l"/>
        <c:majorGridlines>
          <c:spPr>
            <a:ln w="6350">
              <a:solidFill>
                <a:srgbClr val="707C8A"/>
              </a:solidFill>
              <a:prstDash val="solid"/>
            </a:ln>
          </c:spPr>
        </c:majorGridlines>
        <c:numFmt formatCode="0%" sourceLinked="0"/>
        <c:majorTickMark val="out"/>
        <c:minorTickMark val="none"/>
        <c:tickLblPos val="nextTo"/>
        <c:spPr>
          <a:ln w="9525">
            <a:solidFill>
              <a:srgbClr val="707C8A"/>
            </a:solidFill>
            <a:prstDash val="solid"/>
          </a:ln>
        </c:spPr>
        <c:txPr>
          <a:bodyPr/>
          <a:lstStyle/>
          <a:p>
            <a:pPr>
              <a:defRPr sz="700" b="0"/>
            </a:pPr>
            <a:endParaRPr lang="ko-KR"/>
          </a:p>
        </c:txPr>
        <c:crossAx val="471225472"/>
        <c:crosses val="autoZero"/>
        <c:crossBetween val="between"/>
      </c:valAx>
      <c:dTable>
        <c:showHorzBorder val="1"/>
        <c:showVertBorder val="1"/>
        <c:showOutline val="1"/>
        <c:showKeys val="1"/>
      </c:dTable>
      <c:spPr>
        <a:noFill/>
        <a:ln>
          <a:noFill/>
        </a:ln>
      </c:spPr>
    </c:plotArea>
    <c:plotVisOnly val="1"/>
    <c:dispBlanksAs val="gap"/>
    <c:showDLblsOverMax val="0"/>
  </c:chart>
  <c:spPr>
    <a:noFill/>
    <a:ln w="6350" cmpd="sng">
      <a:solidFill>
        <a:srgbClr val="707C8A"/>
      </a:solidFill>
      <a:prstDash val="solid"/>
    </a:ln>
  </c:spPr>
  <c:txPr>
    <a:bodyPr/>
    <a:lstStyle/>
    <a:p>
      <a:pPr>
        <a:defRPr sz="700">
          <a:latin typeface="Arial" pitchFamily="34" charset="0"/>
          <a:cs typeface="Arial" pitchFamily="34" charset="0"/>
        </a:defRPr>
      </a:pPr>
      <a:endParaRPr lang="ko-KR"/>
    </a:p>
  </c:txPr>
  <c:externalData r:id="rId2">
    <c:autoUpdate val="0"/>
  </c:externalData>
  <c:userShapes r:id="rId3"/>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34378358585858587"/>
          <c:y val="0.17742225070230291"/>
          <c:w val="0.62034292929292933"/>
          <c:h val="0.36232333312171666"/>
        </c:manualLayout>
      </c:layout>
      <c:lineChart>
        <c:grouping val="standard"/>
        <c:varyColors val="0"/>
        <c:ser>
          <c:idx val="0"/>
          <c:order val="0"/>
          <c:tx>
            <c:strRef>
              <c:f>'PPT graph '!$B$240</c:f>
              <c:strCache>
                <c:ptCount val="1"/>
                <c:pt idx="0">
                  <c:v>Normal LCD TV</c:v>
                </c:pt>
              </c:strCache>
            </c:strRef>
          </c:tx>
          <c:spPr>
            <a:ln>
              <a:solidFill>
                <a:srgbClr val="0097D1"/>
              </a:solidFill>
            </a:ln>
          </c:spPr>
          <c:marker>
            <c:symbol val="none"/>
          </c:marker>
          <c:val>
            <c:numRef>
              <c:f>'PPT graph '!$C$240:$H$240</c:f>
              <c:numCache>
                <c:formatCode>"$"#,##0.0_);[Red]\("$"#,##0.0\)</c:formatCode>
                <c:ptCount val="6"/>
                <c:pt idx="0">
                  <c:v>31.507997049568285</c:v>
                </c:pt>
                <c:pt idx="1">
                  <c:v>28.408509769235796</c:v>
                </c:pt>
                <c:pt idx="2">
                  <c:v>26.8347484655039</c:v>
                </c:pt>
                <c:pt idx="3">
                  <c:v>25.538539411366955</c:v>
                </c:pt>
                <c:pt idx="4">
                  <c:v>24.413787513493773</c:v>
                </c:pt>
                <c:pt idx="5">
                  <c:v>23.414198603841413</c:v>
                </c:pt>
              </c:numCache>
            </c:numRef>
          </c:val>
          <c:smooth val="0"/>
        </c:ser>
        <c:ser>
          <c:idx val="1"/>
          <c:order val="1"/>
          <c:tx>
            <c:strRef>
              <c:f>'PPT graph '!$B$241</c:f>
              <c:strCache>
                <c:ptCount val="1"/>
                <c:pt idx="0">
                  <c:v>LCD TV_QD surface</c:v>
                </c:pt>
              </c:strCache>
            </c:strRef>
          </c:tx>
          <c:spPr>
            <a:ln>
              <a:solidFill>
                <a:srgbClr val="A1ABB2"/>
              </a:solidFill>
            </a:ln>
          </c:spPr>
          <c:marker>
            <c:symbol val="none"/>
          </c:marker>
          <c:val>
            <c:numRef>
              <c:f>'PPT graph '!$C$241:$H$241</c:f>
              <c:numCache>
                <c:formatCode>"$"#,##0.0_);[Red]\("$"#,##0.0\)</c:formatCode>
                <c:ptCount val="6"/>
                <c:pt idx="0">
                  <c:v>36.061964846845257</c:v>
                </c:pt>
                <c:pt idx="1">
                  <c:v>32.008732131674712</c:v>
                </c:pt>
                <c:pt idx="2">
                  <c:v>29.675361996653336</c:v>
                </c:pt>
                <c:pt idx="3">
                  <c:v>27.773009348991465</c:v>
                </c:pt>
                <c:pt idx="4">
                  <c:v>26.287386850507275</c:v>
                </c:pt>
                <c:pt idx="5">
                  <c:v>24.972049410246434</c:v>
                </c:pt>
              </c:numCache>
            </c:numRef>
          </c:val>
          <c:smooth val="0"/>
        </c:ser>
        <c:ser>
          <c:idx val="2"/>
          <c:order val="2"/>
          <c:tx>
            <c:strRef>
              <c:f>'PPT graph '!$B$242</c:f>
              <c:strCache>
                <c:ptCount val="1"/>
                <c:pt idx="0">
                  <c:v>LCD TV_QD edge</c:v>
                </c:pt>
              </c:strCache>
            </c:strRef>
          </c:tx>
          <c:spPr>
            <a:ln>
              <a:solidFill>
                <a:srgbClr val="103C68"/>
              </a:solidFill>
            </a:ln>
          </c:spPr>
          <c:marker>
            <c:symbol val="none"/>
          </c:marker>
          <c:val>
            <c:numRef>
              <c:f>'PPT graph '!$C$242:$H$242</c:f>
              <c:numCache>
                <c:formatCode>"$"#,##0.0_);[Red]\("$"#,##0.0\)</c:formatCode>
                <c:ptCount val="6"/>
                <c:pt idx="0">
                  <c:v>33.677195294339171</c:v>
                </c:pt>
                <c:pt idx="1">
                  <c:v>30.24987815144241</c:v>
                </c:pt>
                <c:pt idx="2">
                  <c:v>28.398982097659925</c:v>
                </c:pt>
                <c:pt idx="3">
                  <c:v>26.866849403510592</c:v>
                </c:pt>
                <c:pt idx="4">
                  <c:v>25.541264666504574</c:v>
                </c:pt>
                <c:pt idx="5">
                  <c:v>24.101812175604319</c:v>
                </c:pt>
              </c:numCache>
            </c:numRef>
          </c:val>
          <c:smooth val="0"/>
        </c:ser>
        <c:ser>
          <c:idx val="3"/>
          <c:order val="3"/>
          <c:tx>
            <c:strRef>
              <c:f>'PPT graph '!$B$243</c:f>
              <c:strCache>
                <c:ptCount val="1"/>
                <c:pt idx="0">
                  <c:v>LCD TV_LED/CF</c:v>
                </c:pt>
              </c:strCache>
            </c:strRef>
          </c:tx>
          <c:marker>
            <c:symbol val="none"/>
          </c:marker>
          <c:val>
            <c:numRef>
              <c:f>'PPT graph '!$C$243:$H$243</c:f>
              <c:numCache>
                <c:formatCode>"$"#,##0.0_);[Red]\("$"#,##0.0\)</c:formatCode>
                <c:ptCount val="6"/>
                <c:pt idx="0">
                  <c:v>31.870783363059505</c:v>
                </c:pt>
                <c:pt idx="1">
                  <c:v>28.70637759635202</c:v>
                </c:pt>
                <c:pt idx="2">
                  <c:v>27.083952578325835</c:v>
                </c:pt>
                <c:pt idx="3">
                  <c:v>25.744840356455683</c:v>
                </c:pt>
                <c:pt idx="4">
                  <c:v>24.582344715485078</c:v>
                </c:pt>
                <c:pt idx="5">
                  <c:v>23.541204115250693</c:v>
                </c:pt>
              </c:numCache>
            </c:numRef>
          </c:val>
          <c:smooth val="0"/>
        </c:ser>
        <c:dLbls>
          <c:showLegendKey val="0"/>
          <c:showVal val="0"/>
          <c:showCatName val="0"/>
          <c:showSerName val="0"/>
          <c:showPercent val="0"/>
          <c:showBubbleSize val="0"/>
        </c:dLbls>
        <c:marker val="1"/>
        <c:smooth val="0"/>
        <c:axId val="471417600"/>
        <c:axId val="471419136"/>
      </c:lineChart>
      <c:catAx>
        <c:axId val="471417600"/>
        <c:scaling>
          <c:orientation val="minMax"/>
        </c:scaling>
        <c:delete val="0"/>
        <c:axPos val="b"/>
        <c:numFmt formatCode="General" sourceLinked="0"/>
        <c:majorTickMark val="out"/>
        <c:minorTickMark val="none"/>
        <c:tickLblPos val="nextTo"/>
        <c:spPr>
          <a:ln w="9525">
            <a:solidFill>
              <a:srgbClr val="707C8A"/>
            </a:solidFill>
            <a:prstDash val="solid"/>
          </a:ln>
        </c:spPr>
        <c:txPr>
          <a:bodyPr rot="0" vert="horz"/>
          <a:lstStyle/>
          <a:p>
            <a:pPr>
              <a:defRPr sz="700" b="0"/>
            </a:pPr>
            <a:endParaRPr lang="ko-KR"/>
          </a:p>
        </c:txPr>
        <c:crossAx val="471419136"/>
        <c:crosses val="autoZero"/>
        <c:auto val="1"/>
        <c:lblAlgn val="ctr"/>
        <c:lblOffset val="100"/>
        <c:noMultiLvlLbl val="0"/>
      </c:catAx>
      <c:valAx>
        <c:axId val="471419136"/>
        <c:scaling>
          <c:orientation val="minMax"/>
          <c:min val="20"/>
        </c:scaling>
        <c:delete val="0"/>
        <c:axPos val="l"/>
        <c:majorGridlines>
          <c:spPr>
            <a:ln w="6350">
              <a:solidFill>
                <a:srgbClr val="707C8A"/>
              </a:solidFill>
              <a:prstDash val="solid"/>
            </a:ln>
          </c:spPr>
        </c:majorGridlines>
        <c:numFmt formatCode="#,##0" sourceLinked="0"/>
        <c:majorTickMark val="out"/>
        <c:minorTickMark val="none"/>
        <c:tickLblPos val="nextTo"/>
        <c:spPr>
          <a:ln w="9525">
            <a:solidFill>
              <a:srgbClr val="707C8A"/>
            </a:solidFill>
            <a:prstDash val="solid"/>
          </a:ln>
        </c:spPr>
        <c:txPr>
          <a:bodyPr/>
          <a:lstStyle/>
          <a:p>
            <a:pPr>
              <a:defRPr sz="700" b="0"/>
            </a:pPr>
            <a:endParaRPr lang="ko-KR"/>
          </a:p>
        </c:txPr>
        <c:crossAx val="471417600"/>
        <c:crosses val="autoZero"/>
        <c:crossBetween val="between"/>
      </c:valAx>
      <c:dTable>
        <c:showHorzBorder val="1"/>
        <c:showVertBorder val="1"/>
        <c:showOutline val="1"/>
        <c:showKeys val="1"/>
      </c:dTable>
      <c:spPr>
        <a:noFill/>
        <a:ln>
          <a:noFill/>
        </a:ln>
      </c:spPr>
    </c:plotArea>
    <c:plotVisOnly val="1"/>
    <c:dispBlanksAs val="gap"/>
    <c:showDLblsOverMax val="0"/>
  </c:chart>
  <c:spPr>
    <a:noFill/>
    <a:ln w="6350" cmpd="sng">
      <a:solidFill>
        <a:srgbClr val="707C8A"/>
      </a:solidFill>
      <a:prstDash val="solid"/>
    </a:ln>
  </c:spPr>
  <c:txPr>
    <a:bodyPr/>
    <a:lstStyle/>
    <a:p>
      <a:pPr>
        <a:defRPr sz="700">
          <a:latin typeface="Arial" pitchFamily="34" charset="0"/>
          <a:cs typeface="Arial" pitchFamily="34" charset="0"/>
        </a:defRPr>
      </a:pPr>
      <a:endParaRPr lang="ko-KR"/>
    </a:p>
  </c:txPr>
  <c:externalData r:id="rId2">
    <c:autoUpdate val="0"/>
  </c:externalData>
  <c:userShapes r:id="rId3"/>
</c:chartSpace>
</file>

<file path=ppt/charts/chart2.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722989898989899"/>
          <c:y val="0.11917027777777778"/>
          <c:w val="0.78014242424242419"/>
          <c:h val="0.62122388888888891"/>
        </c:manualLayout>
      </c:layout>
      <c:barChart>
        <c:barDir val="col"/>
        <c:grouping val="clustered"/>
        <c:varyColors val="0"/>
        <c:ser>
          <c:idx val="0"/>
          <c:order val="0"/>
          <c:tx>
            <c:strRef>
              <c:f>'PPT graph '!$B$47</c:f>
              <c:strCache>
                <c:ptCount val="1"/>
                <c:pt idx="0">
                  <c:v>Normal </c:v>
                </c:pt>
              </c:strCache>
            </c:strRef>
          </c:tx>
          <c:spPr>
            <a:solidFill>
              <a:srgbClr val="0097D1"/>
            </a:solidFill>
            <a:ln>
              <a:noFill/>
            </a:ln>
          </c:spPr>
          <c:invertIfNegative val="0"/>
          <c:cat>
            <c:numRef>
              <c:f>'PPT graph '!$C$25:$H$25</c:f>
              <c:numCache>
                <c:formatCode>General</c:formatCode>
                <c:ptCount val="6"/>
                <c:pt idx="0">
                  <c:v>2015</c:v>
                </c:pt>
                <c:pt idx="1">
                  <c:v>2016</c:v>
                </c:pt>
                <c:pt idx="2">
                  <c:v>2017</c:v>
                </c:pt>
                <c:pt idx="3">
                  <c:v>2018</c:v>
                </c:pt>
                <c:pt idx="4">
                  <c:v>2019</c:v>
                </c:pt>
                <c:pt idx="5">
                  <c:v>2020</c:v>
                </c:pt>
              </c:numCache>
            </c:numRef>
          </c:cat>
          <c:val>
            <c:numRef>
              <c:f>'PPT graph '!$C$47:$H$47</c:f>
              <c:numCache>
                <c:formatCode>0%</c:formatCode>
                <c:ptCount val="6"/>
                <c:pt idx="0">
                  <c:v>1</c:v>
                </c:pt>
                <c:pt idx="1">
                  <c:v>1</c:v>
                </c:pt>
                <c:pt idx="2">
                  <c:v>1</c:v>
                </c:pt>
                <c:pt idx="3">
                  <c:v>1</c:v>
                </c:pt>
                <c:pt idx="4">
                  <c:v>1</c:v>
                </c:pt>
                <c:pt idx="5">
                  <c:v>1</c:v>
                </c:pt>
              </c:numCache>
            </c:numRef>
          </c:val>
        </c:ser>
        <c:ser>
          <c:idx val="1"/>
          <c:order val="1"/>
          <c:tx>
            <c:strRef>
              <c:f>'PPT graph '!$B$48</c:f>
              <c:strCache>
                <c:ptCount val="1"/>
                <c:pt idx="0">
                  <c:v>QD surface</c:v>
                </c:pt>
              </c:strCache>
            </c:strRef>
          </c:tx>
          <c:spPr>
            <a:solidFill>
              <a:srgbClr val="A1ABB2"/>
            </a:solidFill>
          </c:spPr>
          <c:invertIfNegative val="0"/>
          <c:cat>
            <c:numRef>
              <c:f>'PPT graph '!$C$25:$H$25</c:f>
              <c:numCache>
                <c:formatCode>General</c:formatCode>
                <c:ptCount val="6"/>
                <c:pt idx="0">
                  <c:v>2015</c:v>
                </c:pt>
                <c:pt idx="1">
                  <c:v>2016</c:v>
                </c:pt>
                <c:pt idx="2">
                  <c:v>2017</c:v>
                </c:pt>
                <c:pt idx="3">
                  <c:v>2018</c:v>
                </c:pt>
                <c:pt idx="4">
                  <c:v>2019</c:v>
                </c:pt>
                <c:pt idx="5">
                  <c:v>2020</c:v>
                </c:pt>
              </c:numCache>
            </c:numRef>
          </c:cat>
          <c:val>
            <c:numRef>
              <c:f>'PPT graph '!$C$48:$H$48</c:f>
              <c:numCache>
                <c:formatCode>0.0%</c:formatCode>
                <c:ptCount val="6"/>
                <c:pt idx="0">
                  <c:v>1.5422988925955485</c:v>
                </c:pt>
                <c:pt idx="1">
                  <c:v>1.469317700058745</c:v>
                </c:pt>
                <c:pt idx="2">
                  <c:v>1.4202490838940864</c:v>
                </c:pt>
                <c:pt idx="3">
                  <c:v>1.3941927103427318</c:v>
                </c:pt>
                <c:pt idx="4">
                  <c:v>1.3783807365716787</c:v>
                </c:pt>
                <c:pt idx="5">
                  <c:v>1.3651855886177777</c:v>
                </c:pt>
              </c:numCache>
            </c:numRef>
          </c:val>
        </c:ser>
        <c:ser>
          <c:idx val="2"/>
          <c:order val="2"/>
          <c:tx>
            <c:strRef>
              <c:f>'PPT graph '!$B$49</c:f>
              <c:strCache>
                <c:ptCount val="1"/>
                <c:pt idx="0">
                  <c:v>QD edge</c:v>
                </c:pt>
              </c:strCache>
            </c:strRef>
          </c:tx>
          <c:spPr>
            <a:solidFill>
              <a:srgbClr val="103C68"/>
            </a:solidFill>
          </c:spPr>
          <c:invertIfNegative val="0"/>
          <c:cat>
            <c:numRef>
              <c:f>'PPT graph '!$C$25:$H$25</c:f>
              <c:numCache>
                <c:formatCode>General</c:formatCode>
                <c:ptCount val="6"/>
                <c:pt idx="0">
                  <c:v>2015</c:v>
                </c:pt>
                <c:pt idx="1">
                  <c:v>2016</c:v>
                </c:pt>
                <c:pt idx="2">
                  <c:v>2017</c:v>
                </c:pt>
                <c:pt idx="3">
                  <c:v>2018</c:v>
                </c:pt>
                <c:pt idx="4">
                  <c:v>2019</c:v>
                </c:pt>
                <c:pt idx="5">
                  <c:v>2020</c:v>
                </c:pt>
              </c:numCache>
            </c:numRef>
          </c:cat>
          <c:val>
            <c:numRef>
              <c:f>'PPT graph '!$C$49:$H$49</c:f>
              <c:numCache>
                <c:formatCode>0.0%</c:formatCode>
                <c:ptCount val="6"/>
                <c:pt idx="0">
                  <c:v>1.1846513152996463</c:v>
                </c:pt>
                <c:pt idx="1">
                  <c:v>1.1702036077149842</c:v>
                </c:pt>
                <c:pt idx="2">
                  <c:v>1.1599165931587088</c:v>
                </c:pt>
                <c:pt idx="3">
                  <c:v>1.1498207365461799</c:v>
                </c:pt>
                <c:pt idx="4">
                  <c:v>1.1387941507833561</c:v>
                </c:pt>
                <c:pt idx="5">
                  <c:v>1.1320595643101163</c:v>
                </c:pt>
              </c:numCache>
            </c:numRef>
          </c:val>
        </c:ser>
        <c:ser>
          <c:idx val="3"/>
          <c:order val="3"/>
          <c:tx>
            <c:strRef>
              <c:f>'PPT graph '!$B$50</c:f>
              <c:strCache>
                <c:ptCount val="1"/>
                <c:pt idx="0">
                  <c:v>LED/CF</c:v>
                </c:pt>
              </c:strCache>
            </c:strRef>
          </c:tx>
          <c:spPr>
            <a:solidFill>
              <a:srgbClr val="BED158"/>
            </a:solidFill>
          </c:spPr>
          <c:invertIfNegative val="0"/>
          <c:cat>
            <c:numRef>
              <c:f>'PPT graph '!$C$25:$H$25</c:f>
              <c:numCache>
                <c:formatCode>General</c:formatCode>
                <c:ptCount val="6"/>
                <c:pt idx="0">
                  <c:v>2015</c:v>
                </c:pt>
                <c:pt idx="1">
                  <c:v>2016</c:v>
                </c:pt>
                <c:pt idx="2">
                  <c:v>2017</c:v>
                </c:pt>
                <c:pt idx="3">
                  <c:v>2018</c:v>
                </c:pt>
                <c:pt idx="4">
                  <c:v>2019</c:v>
                </c:pt>
                <c:pt idx="5">
                  <c:v>2020</c:v>
                </c:pt>
              </c:numCache>
            </c:numRef>
          </c:cat>
          <c:val>
            <c:numRef>
              <c:f>'PPT graph '!$C$50:$H$50</c:f>
              <c:numCache>
                <c:formatCode>0.0%</c:formatCode>
                <c:ptCount val="6"/>
                <c:pt idx="0">
                  <c:v>1.0563113083138542</c:v>
                </c:pt>
                <c:pt idx="1">
                  <c:v>1.0510643751005115</c:v>
                </c:pt>
                <c:pt idx="2">
                  <c:v>1.0460685523215174</c:v>
                </c:pt>
                <c:pt idx="3">
                  <c:v>1.0412250027539038</c:v>
                </c:pt>
                <c:pt idx="4">
                  <c:v>1.0380307364038139</c:v>
                </c:pt>
                <c:pt idx="5">
                  <c:v>1.0370581008972442</c:v>
                </c:pt>
              </c:numCache>
            </c:numRef>
          </c:val>
        </c:ser>
        <c:dLbls>
          <c:showLegendKey val="0"/>
          <c:showVal val="0"/>
          <c:showCatName val="0"/>
          <c:showSerName val="0"/>
          <c:showPercent val="0"/>
          <c:showBubbleSize val="0"/>
        </c:dLbls>
        <c:gapWidth val="150"/>
        <c:axId val="465660928"/>
        <c:axId val="465679104"/>
      </c:barChart>
      <c:catAx>
        <c:axId val="465660928"/>
        <c:scaling>
          <c:orientation val="minMax"/>
        </c:scaling>
        <c:delete val="0"/>
        <c:axPos val="b"/>
        <c:numFmt formatCode="General" sourceLinked="0"/>
        <c:majorTickMark val="out"/>
        <c:minorTickMark val="none"/>
        <c:tickLblPos val="nextTo"/>
        <c:spPr>
          <a:ln w="9525">
            <a:solidFill>
              <a:srgbClr val="707C8A"/>
            </a:solidFill>
            <a:prstDash val="solid"/>
          </a:ln>
        </c:spPr>
        <c:txPr>
          <a:bodyPr rot="0" vert="horz"/>
          <a:lstStyle/>
          <a:p>
            <a:pPr>
              <a:defRPr sz="700" b="0"/>
            </a:pPr>
            <a:endParaRPr lang="ko-KR"/>
          </a:p>
        </c:txPr>
        <c:crossAx val="465679104"/>
        <c:crosses val="autoZero"/>
        <c:auto val="1"/>
        <c:lblAlgn val="ctr"/>
        <c:lblOffset val="100"/>
        <c:noMultiLvlLbl val="0"/>
      </c:catAx>
      <c:valAx>
        <c:axId val="465679104"/>
        <c:scaling>
          <c:orientation val="minMax"/>
        </c:scaling>
        <c:delete val="0"/>
        <c:axPos val="l"/>
        <c:majorGridlines>
          <c:spPr>
            <a:ln w="6350">
              <a:solidFill>
                <a:srgbClr val="707C8A"/>
              </a:solidFill>
              <a:prstDash val="solid"/>
            </a:ln>
          </c:spPr>
        </c:majorGridlines>
        <c:numFmt formatCode="0%" sourceLinked="0"/>
        <c:majorTickMark val="out"/>
        <c:minorTickMark val="none"/>
        <c:tickLblPos val="nextTo"/>
        <c:spPr>
          <a:ln w="9525">
            <a:solidFill>
              <a:srgbClr val="707C8A"/>
            </a:solidFill>
            <a:prstDash val="solid"/>
          </a:ln>
        </c:spPr>
        <c:txPr>
          <a:bodyPr/>
          <a:lstStyle/>
          <a:p>
            <a:pPr>
              <a:defRPr sz="700" b="0"/>
            </a:pPr>
            <a:endParaRPr lang="ko-KR"/>
          </a:p>
        </c:txPr>
        <c:crossAx val="465660928"/>
        <c:crosses val="autoZero"/>
        <c:crossBetween val="between"/>
      </c:valAx>
      <c:dTable>
        <c:showHorzBorder val="1"/>
        <c:showVertBorder val="1"/>
        <c:showOutline val="1"/>
        <c:showKeys val="1"/>
      </c:dTable>
      <c:spPr>
        <a:noFill/>
        <a:ln>
          <a:noFill/>
        </a:ln>
      </c:spPr>
    </c:plotArea>
    <c:plotVisOnly val="1"/>
    <c:dispBlanksAs val="gap"/>
    <c:showDLblsOverMax val="0"/>
  </c:chart>
  <c:spPr>
    <a:noFill/>
    <a:ln w="6350" cmpd="sng">
      <a:solidFill>
        <a:srgbClr val="707C8A"/>
      </a:solidFill>
      <a:prstDash val="solid"/>
    </a:ln>
  </c:spPr>
  <c:txPr>
    <a:bodyPr/>
    <a:lstStyle/>
    <a:p>
      <a:pPr>
        <a:defRPr sz="700">
          <a:latin typeface="Arial" pitchFamily="34" charset="0"/>
          <a:cs typeface="Arial" pitchFamily="34" charset="0"/>
        </a:defRPr>
      </a:pPr>
      <a:endParaRPr lang="ko-KR"/>
    </a:p>
  </c:txPr>
  <c:externalData r:id="rId2">
    <c:autoUpdate val="0"/>
  </c:externalData>
  <c:userShapes r:id="rId3"/>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4285050505050504"/>
          <c:y val="0.18181759566397382"/>
          <c:w val="0.7058363636363636"/>
          <c:h val="0.35792798816004573"/>
        </c:manualLayout>
      </c:layout>
      <c:barChart>
        <c:barDir val="col"/>
        <c:grouping val="clustered"/>
        <c:varyColors val="0"/>
        <c:ser>
          <c:idx val="0"/>
          <c:order val="0"/>
          <c:tx>
            <c:strRef>
              <c:f>'PPT graph '!$B$246</c:f>
              <c:strCache>
                <c:ptCount val="1"/>
                <c:pt idx="0">
                  <c:v>Normal LCD TV</c:v>
                </c:pt>
              </c:strCache>
            </c:strRef>
          </c:tx>
          <c:spPr>
            <a:solidFill>
              <a:srgbClr val="0097D1"/>
            </a:solidFill>
            <a:ln>
              <a:noFill/>
            </a:ln>
          </c:spPr>
          <c:invertIfNegative val="0"/>
          <c:cat>
            <c:numRef>
              <c:f>'PPT graph '!$C$31:$H$31</c:f>
              <c:numCache>
                <c:formatCode>General</c:formatCode>
                <c:ptCount val="6"/>
                <c:pt idx="0">
                  <c:v>2015</c:v>
                </c:pt>
                <c:pt idx="1">
                  <c:v>2016</c:v>
                </c:pt>
                <c:pt idx="2">
                  <c:v>2017</c:v>
                </c:pt>
                <c:pt idx="3">
                  <c:v>2018</c:v>
                </c:pt>
                <c:pt idx="4">
                  <c:v>2019</c:v>
                </c:pt>
                <c:pt idx="5">
                  <c:v>2020</c:v>
                </c:pt>
              </c:numCache>
            </c:numRef>
          </c:cat>
          <c:val>
            <c:numRef>
              <c:f>'PPT graph '!$C$246:$H$246</c:f>
              <c:numCache>
                <c:formatCode>0.0%</c:formatCode>
                <c:ptCount val="6"/>
                <c:pt idx="0">
                  <c:v>1</c:v>
                </c:pt>
                <c:pt idx="1">
                  <c:v>1</c:v>
                </c:pt>
                <c:pt idx="2">
                  <c:v>1</c:v>
                </c:pt>
                <c:pt idx="3">
                  <c:v>1</c:v>
                </c:pt>
                <c:pt idx="4">
                  <c:v>1</c:v>
                </c:pt>
                <c:pt idx="5">
                  <c:v>1</c:v>
                </c:pt>
              </c:numCache>
            </c:numRef>
          </c:val>
        </c:ser>
        <c:ser>
          <c:idx val="1"/>
          <c:order val="1"/>
          <c:tx>
            <c:strRef>
              <c:f>'PPT graph '!$B$247</c:f>
              <c:strCache>
                <c:ptCount val="1"/>
                <c:pt idx="0">
                  <c:v>LCD TV_QD film</c:v>
                </c:pt>
              </c:strCache>
            </c:strRef>
          </c:tx>
          <c:spPr>
            <a:solidFill>
              <a:srgbClr val="A1ABB2"/>
            </a:solidFill>
          </c:spPr>
          <c:invertIfNegative val="0"/>
          <c:cat>
            <c:numRef>
              <c:f>'PPT graph '!$C$31:$H$31</c:f>
              <c:numCache>
                <c:formatCode>General</c:formatCode>
                <c:ptCount val="6"/>
                <c:pt idx="0">
                  <c:v>2015</c:v>
                </c:pt>
                <c:pt idx="1">
                  <c:v>2016</c:v>
                </c:pt>
                <c:pt idx="2">
                  <c:v>2017</c:v>
                </c:pt>
                <c:pt idx="3">
                  <c:v>2018</c:v>
                </c:pt>
                <c:pt idx="4">
                  <c:v>2019</c:v>
                </c:pt>
                <c:pt idx="5">
                  <c:v>2020</c:v>
                </c:pt>
              </c:numCache>
            </c:numRef>
          </c:cat>
          <c:val>
            <c:numRef>
              <c:f>'PPT graph '!$C$247:$H$247</c:f>
              <c:numCache>
                <c:formatCode>0.0%</c:formatCode>
                <c:ptCount val="6"/>
                <c:pt idx="0">
                  <c:v>1.1445337128257529</c:v>
                </c:pt>
                <c:pt idx="1">
                  <c:v>1.1267304195708878</c:v>
                </c:pt>
                <c:pt idx="2">
                  <c:v>1.1058557912253602</c:v>
                </c:pt>
                <c:pt idx="3">
                  <c:v>1.0874940379961577</c:v>
                </c:pt>
                <c:pt idx="4">
                  <c:v>1.0767434932403643</c:v>
                </c:pt>
                <c:pt idx="5">
                  <c:v>1.0665344491504156</c:v>
                </c:pt>
              </c:numCache>
            </c:numRef>
          </c:val>
        </c:ser>
        <c:ser>
          <c:idx val="2"/>
          <c:order val="2"/>
          <c:tx>
            <c:strRef>
              <c:f>'PPT graph '!$B$248</c:f>
              <c:strCache>
                <c:ptCount val="1"/>
                <c:pt idx="0">
                  <c:v>QDTV_QD tube</c:v>
                </c:pt>
              </c:strCache>
            </c:strRef>
          </c:tx>
          <c:spPr>
            <a:solidFill>
              <a:srgbClr val="103C68"/>
            </a:solidFill>
          </c:spPr>
          <c:invertIfNegative val="0"/>
          <c:cat>
            <c:numRef>
              <c:f>'PPT graph '!$C$31:$H$31</c:f>
              <c:numCache>
                <c:formatCode>General</c:formatCode>
                <c:ptCount val="6"/>
                <c:pt idx="0">
                  <c:v>2015</c:v>
                </c:pt>
                <c:pt idx="1">
                  <c:v>2016</c:v>
                </c:pt>
                <c:pt idx="2">
                  <c:v>2017</c:v>
                </c:pt>
                <c:pt idx="3">
                  <c:v>2018</c:v>
                </c:pt>
                <c:pt idx="4">
                  <c:v>2019</c:v>
                </c:pt>
                <c:pt idx="5">
                  <c:v>2020</c:v>
                </c:pt>
              </c:numCache>
            </c:numRef>
          </c:cat>
          <c:val>
            <c:numRef>
              <c:f>'PPT graph '!$C$248:$H$248</c:f>
              <c:numCache>
                <c:formatCode>0.0%</c:formatCode>
                <c:ptCount val="6"/>
                <c:pt idx="0">
                  <c:v>1.0688459581025829</c:v>
                </c:pt>
                <c:pt idx="1">
                  <c:v>1.064817492968275</c:v>
                </c:pt>
                <c:pt idx="2">
                  <c:v>1.0582913469141271</c:v>
                </c:pt>
                <c:pt idx="3">
                  <c:v>1.0520119796495653</c:v>
                </c:pt>
                <c:pt idx="4">
                  <c:v>1.0461819843556692</c:v>
                </c:pt>
                <c:pt idx="5">
                  <c:v>1.0293673758985753</c:v>
                </c:pt>
              </c:numCache>
            </c:numRef>
          </c:val>
        </c:ser>
        <c:ser>
          <c:idx val="3"/>
          <c:order val="3"/>
          <c:tx>
            <c:strRef>
              <c:f>'PPT graph '!$B$249</c:f>
              <c:strCache>
                <c:ptCount val="1"/>
                <c:pt idx="0">
                  <c:v>LCD TV_LED/CF</c:v>
                </c:pt>
              </c:strCache>
            </c:strRef>
          </c:tx>
          <c:invertIfNegative val="0"/>
          <c:cat>
            <c:numRef>
              <c:f>'PPT graph '!$C$31:$H$31</c:f>
              <c:numCache>
                <c:formatCode>General</c:formatCode>
                <c:ptCount val="6"/>
                <c:pt idx="0">
                  <c:v>2015</c:v>
                </c:pt>
                <c:pt idx="1">
                  <c:v>2016</c:v>
                </c:pt>
                <c:pt idx="2">
                  <c:v>2017</c:v>
                </c:pt>
                <c:pt idx="3">
                  <c:v>2018</c:v>
                </c:pt>
                <c:pt idx="4">
                  <c:v>2019</c:v>
                </c:pt>
                <c:pt idx="5">
                  <c:v>2020</c:v>
                </c:pt>
              </c:numCache>
            </c:numRef>
          </c:cat>
          <c:val>
            <c:numRef>
              <c:f>'PPT graph '!$C$249:$H$249</c:f>
              <c:numCache>
                <c:formatCode>0.0%</c:formatCode>
                <c:ptCount val="6"/>
                <c:pt idx="0">
                  <c:v>1.0115141026870254</c:v>
                </c:pt>
                <c:pt idx="1">
                  <c:v>1.0104851620002535</c:v>
                </c:pt>
                <c:pt idx="2">
                  <c:v>1.0092866200382793</c:v>
                </c:pt>
                <c:pt idx="3">
                  <c:v>1.0080780244228418</c:v>
                </c:pt>
                <c:pt idx="4">
                  <c:v>1.00690418075844</c:v>
                </c:pt>
                <c:pt idx="5">
                  <c:v>1.0054242946153384</c:v>
                </c:pt>
              </c:numCache>
            </c:numRef>
          </c:val>
        </c:ser>
        <c:dLbls>
          <c:showLegendKey val="0"/>
          <c:showVal val="0"/>
          <c:showCatName val="0"/>
          <c:showSerName val="0"/>
          <c:showPercent val="0"/>
          <c:showBubbleSize val="0"/>
        </c:dLbls>
        <c:gapWidth val="150"/>
        <c:axId val="472415616"/>
        <c:axId val="472417408"/>
      </c:barChart>
      <c:catAx>
        <c:axId val="472415616"/>
        <c:scaling>
          <c:orientation val="minMax"/>
        </c:scaling>
        <c:delete val="0"/>
        <c:axPos val="b"/>
        <c:numFmt formatCode="General" sourceLinked="0"/>
        <c:majorTickMark val="out"/>
        <c:minorTickMark val="none"/>
        <c:tickLblPos val="nextTo"/>
        <c:spPr>
          <a:ln w="9525">
            <a:solidFill>
              <a:srgbClr val="707C8A"/>
            </a:solidFill>
            <a:prstDash val="solid"/>
          </a:ln>
        </c:spPr>
        <c:txPr>
          <a:bodyPr rot="0" vert="horz"/>
          <a:lstStyle/>
          <a:p>
            <a:pPr>
              <a:defRPr sz="700" b="0"/>
            </a:pPr>
            <a:endParaRPr lang="ko-KR"/>
          </a:p>
        </c:txPr>
        <c:crossAx val="472417408"/>
        <c:crosses val="autoZero"/>
        <c:auto val="1"/>
        <c:lblAlgn val="ctr"/>
        <c:lblOffset val="100"/>
        <c:noMultiLvlLbl val="0"/>
      </c:catAx>
      <c:valAx>
        <c:axId val="472417408"/>
        <c:scaling>
          <c:orientation val="minMax"/>
        </c:scaling>
        <c:delete val="0"/>
        <c:axPos val="l"/>
        <c:majorGridlines>
          <c:spPr>
            <a:ln w="6350">
              <a:solidFill>
                <a:srgbClr val="707C8A"/>
              </a:solidFill>
              <a:prstDash val="solid"/>
            </a:ln>
          </c:spPr>
        </c:majorGridlines>
        <c:numFmt formatCode="0.0%" sourceLinked="0"/>
        <c:majorTickMark val="out"/>
        <c:minorTickMark val="none"/>
        <c:tickLblPos val="nextTo"/>
        <c:spPr>
          <a:ln w="9525">
            <a:solidFill>
              <a:srgbClr val="707C8A"/>
            </a:solidFill>
            <a:prstDash val="solid"/>
          </a:ln>
        </c:spPr>
        <c:txPr>
          <a:bodyPr/>
          <a:lstStyle/>
          <a:p>
            <a:pPr>
              <a:defRPr sz="700" b="0"/>
            </a:pPr>
            <a:endParaRPr lang="ko-KR"/>
          </a:p>
        </c:txPr>
        <c:crossAx val="472415616"/>
        <c:crosses val="autoZero"/>
        <c:crossBetween val="between"/>
      </c:valAx>
      <c:dTable>
        <c:showHorzBorder val="1"/>
        <c:showVertBorder val="1"/>
        <c:showOutline val="1"/>
        <c:showKeys val="1"/>
      </c:dTable>
      <c:spPr>
        <a:noFill/>
        <a:ln>
          <a:noFill/>
        </a:ln>
      </c:spPr>
    </c:plotArea>
    <c:plotVisOnly val="1"/>
    <c:dispBlanksAs val="gap"/>
    <c:showDLblsOverMax val="0"/>
  </c:chart>
  <c:spPr>
    <a:noFill/>
    <a:ln w="6350" cmpd="sng">
      <a:solidFill>
        <a:srgbClr val="707C8A"/>
      </a:solidFill>
      <a:prstDash val="solid"/>
    </a:ln>
  </c:spPr>
  <c:txPr>
    <a:bodyPr/>
    <a:lstStyle/>
    <a:p>
      <a:pPr>
        <a:defRPr sz="700">
          <a:latin typeface="Arial" pitchFamily="34" charset="0"/>
          <a:cs typeface="Arial" pitchFamily="34" charset="0"/>
        </a:defRPr>
      </a:pPr>
      <a:endParaRPr lang="ko-KR"/>
    </a:p>
  </c:txPr>
  <c:externalData r:id="rId2">
    <c:autoUpdate val="0"/>
  </c:externalData>
  <c:userShapes r:id="rId3"/>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6107247474747475"/>
          <c:y val="0.17337824532906304"/>
          <c:w val="0.70364974747474751"/>
          <c:h val="0.3767972141026476"/>
        </c:manualLayout>
      </c:layout>
      <c:lineChart>
        <c:grouping val="standard"/>
        <c:varyColors val="0"/>
        <c:ser>
          <c:idx val="0"/>
          <c:order val="0"/>
          <c:tx>
            <c:strRef>
              <c:f>'PPT graph '!$B$255</c:f>
              <c:strCache>
                <c:ptCount val="1"/>
                <c:pt idx="0">
                  <c:v>Normal </c:v>
                </c:pt>
              </c:strCache>
            </c:strRef>
          </c:tx>
          <c:spPr>
            <a:ln>
              <a:solidFill>
                <a:srgbClr val="0097D1"/>
              </a:solidFill>
            </a:ln>
          </c:spPr>
          <c:marker>
            <c:symbol val="none"/>
          </c:marker>
          <c:cat>
            <c:numRef>
              <c:f>'PPT graph '!$C$25:$H$25</c:f>
              <c:numCache>
                <c:formatCode>General</c:formatCode>
                <c:ptCount val="6"/>
                <c:pt idx="0">
                  <c:v>2015</c:v>
                </c:pt>
                <c:pt idx="1">
                  <c:v>2016</c:v>
                </c:pt>
                <c:pt idx="2">
                  <c:v>2017</c:v>
                </c:pt>
                <c:pt idx="3">
                  <c:v>2018</c:v>
                </c:pt>
                <c:pt idx="4">
                  <c:v>2019</c:v>
                </c:pt>
                <c:pt idx="5">
                  <c:v>2020</c:v>
                </c:pt>
              </c:numCache>
            </c:numRef>
          </c:cat>
          <c:val>
            <c:numRef>
              <c:f>'PPT graph '!$C$255:$H$255</c:f>
              <c:numCache>
                <c:formatCode>\$#,##0.0</c:formatCode>
                <c:ptCount val="6"/>
                <c:pt idx="0">
                  <c:v>4.2466460241124322</c:v>
                </c:pt>
                <c:pt idx="1">
                  <c:v>3.6978977040715302</c:v>
                </c:pt>
                <c:pt idx="2">
                  <c:v>3.2591328401879127</c:v>
                </c:pt>
                <c:pt idx="3">
                  <c:v>2.8662060940852592</c:v>
                </c:pt>
                <c:pt idx="4">
                  <c:v>2.5146447762505857</c:v>
                </c:pt>
                <c:pt idx="5">
                  <c:v>2.206205047073722</c:v>
                </c:pt>
              </c:numCache>
            </c:numRef>
          </c:val>
          <c:smooth val="0"/>
        </c:ser>
        <c:ser>
          <c:idx val="1"/>
          <c:order val="1"/>
          <c:tx>
            <c:strRef>
              <c:f>'PPT graph '!$B$256</c:f>
              <c:strCache>
                <c:ptCount val="1"/>
                <c:pt idx="0">
                  <c:v>QD surface</c:v>
                </c:pt>
              </c:strCache>
            </c:strRef>
          </c:tx>
          <c:spPr>
            <a:ln>
              <a:solidFill>
                <a:srgbClr val="A1ABB2"/>
              </a:solidFill>
            </a:ln>
          </c:spPr>
          <c:marker>
            <c:symbol val="none"/>
          </c:marker>
          <c:cat>
            <c:numRef>
              <c:f>'PPT graph '!$C$25:$H$25</c:f>
              <c:numCache>
                <c:formatCode>General</c:formatCode>
                <c:ptCount val="6"/>
                <c:pt idx="0">
                  <c:v>2015</c:v>
                </c:pt>
                <c:pt idx="1">
                  <c:v>2016</c:v>
                </c:pt>
                <c:pt idx="2">
                  <c:v>2017</c:v>
                </c:pt>
                <c:pt idx="3">
                  <c:v>2018</c:v>
                </c:pt>
                <c:pt idx="4">
                  <c:v>2019</c:v>
                </c:pt>
                <c:pt idx="5">
                  <c:v>2020</c:v>
                </c:pt>
              </c:numCache>
            </c:numRef>
          </c:cat>
          <c:val>
            <c:numRef>
              <c:f>'PPT graph '!$C$256:$H$256</c:f>
              <c:numCache>
                <c:formatCode>\$#,##0.0</c:formatCode>
                <c:ptCount val="6"/>
                <c:pt idx="0">
                  <c:v>8.5857978669562645</c:v>
                </c:pt>
                <c:pt idx="1">
                  <c:v>7.1708071179095505</c:v>
                </c:pt>
                <c:pt idx="2">
                  <c:v>6.0397282978869535</c:v>
                </c:pt>
                <c:pt idx="3">
                  <c:v>5.0921246515215186</c:v>
                </c:pt>
                <c:pt idx="4">
                  <c:v>4.4052622650668001</c:v>
                </c:pt>
                <c:pt idx="5">
                  <c:v>3.8198567228735119</c:v>
                </c:pt>
              </c:numCache>
            </c:numRef>
          </c:val>
          <c:smooth val="0"/>
        </c:ser>
        <c:ser>
          <c:idx val="2"/>
          <c:order val="2"/>
          <c:tx>
            <c:strRef>
              <c:f>'PPT graph '!$B$257</c:f>
              <c:strCache>
                <c:ptCount val="1"/>
                <c:pt idx="0">
                  <c:v>QD edge</c:v>
                </c:pt>
              </c:strCache>
            </c:strRef>
          </c:tx>
          <c:spPr>
            <a:ln>
              <a:solidFill>
                <a:srgbClr val="103C68"/>
              </a:solidFill>
            </a:ln>
          </c:spPr>
          <c:marker>
            <c:symbol val="none"/>
          </c:marker>
          <c:cat>
            <c:numRef>
              <c:f>'PPT graph '!$C$25:$H$25</c:f>
              <c:numCache>
                <c:formatCode>General</c:formatCode>
                <c:ptCount val="6"/>
                <c:pt idx="0">
                  <c:v>2015</c:v>
                </c:pt>
                <c:pt idx="1">
                  <c:v>2016</c:v>
                </c:pt>
                <c:pt idx="2">
                  <c:v>2017</c:v>
                </c:pt>
                <c:pt idx="3">
                  <c:v>2018</c:v>
                </c:pt>
                <c:pt idx="4">
                  <c:v>2019</c:v>
                </c:pt>
                <c:pt idx="5">
                  <c:v>2020</c:v>
                </c:pt>
              </c:numCache>
            </c:numRef>
          </c:cat>
          <c:val>
            <c:numRef>
              <c:f>'PPT graph '!$C$257:$H$257</c:f>
              <c:numCache>
                <c:formatCode>\$#,##0.0</c:formatCode>
                <c:ptCount val="6"/>
                <c:pt idx="0">
                  <c:v>6.1792044603628575</c:v>
                </c:pt>
                <c:pt idx="1">
                  <c:v>5.3383895354919675</c:v>
                </c:pt>
                <c:pt idx="2">
                  <c:v>4.6527228033814589</c:v>
                </c:pt>
                <c:pt idx="3">
                  <c:v>4.0496095416314102</c:v>
                </c:pt>
                <c:pt idx="4">
                  <c:v>3.5191244216602069</c:v>
                </c:pt>
                <c:pt idx="5">
                  <c:v>3.0445544592832618</c:v>
                </c:pt>
              </c:numCache>
            </c:numRef>
          </c:val>
          <c:smooth val="0"/>
        </c:ser>
        <c:ser>
          <c:idx val="3"/>
          <c:order val="3"/>
          <c:tx>
            <c:strRef>
              <c:f>'PPT graph '!$B$258</c:f>
              <c:strCache>
                <c:ptCount val="1"/>
                <c:pt idx="0">
                  <c:v>LED/CF</c:v>
                </c:pt>
              </c:strCache>
            </c:strRef>
          </c:tx>
          <c:marker>
            <c:symbol val="none"/>
          </c:marker>
          <c:cat>
            <c:numRef>
              <c:f>'PPT graph '!$C$25:$H$25</c:f>
              <c:numCache>
                <c:formatCode>General</c:formatCode>
                <c:ptCount val="6"/>
                <c:pt idx="0">
                  <c:v>2015</c:v>
                </c:pt>
                <c:pt idx="1">
                  <c:v>2016</c:v>
                </c:pt>
                <c:pt idx="2">
                  <c:v>2017</c:v>
                </c:pt>
                <c:pt idx="3">
                  <c:v>2018</c:v>
                </c:pt>
                <c:pt idx="4">
                  <c:v>2019</c:v>
                </c:pt>
                <c:pt idx="5">
                  <c:v>2020</c:v>
                </c:pt>
              </c:numCache>
            </c:numRef>
          </c:cat>
          <c:val>
            <c:numRef>
              <c:f>'PPT graph '!$C$258:$H$258</c:f>
              <c:numCache>
                <c:formatCode>\$#,##0.0</c:formatCode>
                <c:ptCount val="6"/>
                <c:pt idx="0">
                  <c:v>4.5698556488591553</c:v>
                </c:pt>
                <c:pt idx="1">
                  <c:v>3.9632708591387105</c:v>
                </c:pt>
                <c:pt idx="2">
                  <c:v>3.4811510497929063</c:v>
                </c:pt>
                <c:pt idx="3">
                  <c:v>3.0500014815279455</c:v>
                </c:pt>
                <c:pt idx="4">
                  <c:v>2.6648139198428402</c:v>
                </c:pt>
                <c:pt idx="5">
                  <c:v>2.3366815567804995</c:v>
                </c:pt>
              </c:numCache>
            </c:numRef>
          </c:val>
          <c:smooth val="0"/>
        </c:ser>
        <c:dLbls>
          <c:showLegendKey val="0"/>
          <c:showVal val="0"/>
          <c:showCatName val="0"/>
          <c:showSerName val="0"/>
          <c:showPercent val="0"/>
          <c:showBubbleSize val="0"/>
        </c:dLbls>
        <c:marker val="1"/>
        <c:smooth val="0"/>
        <c:axId val="478718592"/>
        <c:axId val="478728576"/>
      </c:lineChart>
      <c:catAx>
        <c:axId val="478718592"/>
        <c:scaling>
          <c:orientation val="minMax"/>
        </c:scaling>
        <c:delete val="0"/>
        <c:axPos val="b"/>
        <c:numFmt formatCode="General" sourceLinked="0"/>
        <c:majorTickMark val="out"/>
        <c:minorTickMark val="none"/>
        <c:tickLblPos val="nextTo"/>
        <c:spPr>
          <a:ln w="9525">
            <a:solidFill>
              <a:srgbClr val="707C8A"/>
            </a:solidFill>
            <a:prstDash val="solid"/>
          </a:ln>
        </c:spPr>
        <c:txPr>
          <a:bodyPr rot="0" vert="horz"/>
          <a:lstStyle/>
          <a:p>
            <a:pPr>
              <a:defRPr sz="700" b="0"/>
            </a:pPr>
            <a:endParaRPr lang="ko-KR"/>
          </a:p>
        </c:txPr>
        <c:crossAx val="478728576"/>
        <c:crosses val="autoZero"/>
        <c:auto val="1"/>
        <c:lblAlgn val="ctr"/>
        <c:lblOffset val="100"/>
        <c:noMultiLvlLbl val="0"/>
      </c:catAx>
      <c:valAx>
        <c:axId val="478728576"/>
        <c:scaling>
          <c:orientation val="minMax"/>
        </c:scaling>
        <c:delete val="0"/>
        <c:axPos val="l"/>
        <c:majorGridlines>
          <c:spPr>
            <a:ln w="6350">
              <a:solidFill>
                <a:srgbClr val="707C8A"/>
              </a:solidFill>
              <a:prstDash val="solid"/>
            </a:ln>
          </c:spPr>
        </c:majorGridlines>
        <c:numFmt formatCode="#,##0" sourceLinked="0"/>
        <c:majorTickMark val="out"/>
        <c:minorTickMark val="none"/>
        <c:tickLblPos val="nextTo"/>
        <c:spPr>
          <a:ln w="9525">
            <a:solidFill>
              <a:srgbClr val="707C8A"/>
            </a:solidFill>
            <a:prstDash val="solid"/>
          </a:ln>
        </c:spPr>
        <c:txPr>
          <a:bodyPr/>
          <a:lstStyle/>
          <a:p>
            <a:pPr>
              <a:defRPr sz="700" b="0"/>
            </a:pPr>
            <a:endParaRPr lang="ko-KR"/>
          </a:p>
        </c:txPr>
        <c:crossAx val="478718592"/>
        <c:crosses val="autoZero"/>
        <c:crossBetween val="between"/>
      </c:valAx>
      <c:dTable>
        <c:showHorzBorder val="1"/>
        <c:showVertBorder val="1"/>
        <c:showOutline val="1"/>
        <c:showKeys val="1"/>
      </c:dTable>
      <c:spPr>
        <a:noFill/>
        <a:ln>
          <a:noFill/>
        </a:ln>
      </c:spPr>
    </c:plotArea>
    <c:plotVisOnly val="1"/>
    <c:dispBlanksAs val="gap"/>
    <c:showDLblsOverMax val="0"/>
  </c:chart>
  <c:spPr>
    <a:noFill/>
    <a:ln w="6350" cmpd="sng">
      <a:solidFill>
        <a:srgbClr val="707C8A"/>
      </a:solidFill>
      <a:prstDash val="solid"/>
    </a:ln>
  </c:spPr>
  <c:txPr>
    <a:bodyPr/>
    <a:lstStyle/>
    <a:p>
      <a:pPr>
        <a:defRPr sz="700">
          <a:latin typeface="Arial" pitchFamily="34" charset="0"/>
          <a:cs typeface="Arial" pitchFamily="34" charset="0"/>
        </a:defRPr>
      </a:pPr>
      <a:endParaRPr lang="ko-KR"/>
    </a:p>
  </c:txPr>
  <c:externalData r:id="rId2">
    <c:autoUpdate val="0"/>
  </c:externalData>
  <c:userShapes r:id="rId3"/>
</c:chartSpace>
</file>

<file path=ppt/charts/chart22.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9215869267343986"/>
          <c:y val="0.18989798504030858"/>
          <c:w val="0.47158875790085181"/>
          <c:h val="0.70091916698732082"/>
        </c:manualLayout>
      </c:layout>
      <c:pieChart>
        <c:varyColors val="1"/>
        <c:ser>
          <c:idx val="0"/>
          <c:order val="0"/>
          <c:dPt>
            <c:idx val="0"/>
            <c:bubble3D val="0"/>
            <c:spPr>
              <a:solidFill>
                <a:srgbClr val="0097D1"/>
              </a:solidFill>
            </c:spPr>
          </c:dPt>
          <c:dPt>
            <c:idx val="1"/>
            <c:bubble3D val="0"/>
            <c:spPr>
              <a:solidFill>
                <a:srgbClr val="A1ABB2"/>
              </a:solidFill>
            </c:spPr>
          </c:dPt>
          <c:dPt>
            <c:idx val="2"/>
            <c:bubble3D val="0"/>
            <c:spPr>
              <a:solidFill>
                <a:srgbClr val="103C68"/>
              </a:solidFill>
            </c:spPr>
          </c:dPt>
          <c:dPt>
            <c:idx val="3"/>
            <c:bubble3D val="0"/>
            <c:spPr>
              <a:solidFill>
                <a:srgbClr val="BED158"/>
              </a:solidFill>
            </c:spPr>
          </c:dPt>
          <c:dPt>
            <c:idx val="4"/>
            <c:bubble3D val="0"/>
            <c:spPr>
              <a:solidFill>
                <a:srgbClr val="2A78A8"/>
              </a:solidFill>
            </c:spPr>
          </c:dPt>
          <c:dPt>
            <c:idx val="5"/>
            <c:bubble3D val="0"/>
            <c:spPr>
              <a:solidFill>
                <a:srgbClr val="FDBA4D"/>
              </a:solidFill>
            </c:spPr>
          </c:dPt>
          <c:dPt>
            <c:idx val="6"/>
            <c:bubble3D val="0"/>
            <c:spPr>
              <a:solidFill>
                <a:srgbClr val="4B254C"/>
              </a:solidFill>
            </c:spPr>
          </c:dPt>
          <c:dPt>
            <c:idx val="7"/>
            <c:bubble3D val="0"/>
            <c:spPr>
              <a:solidFill>
                <a:srgbClr val="F7BFAD"/>
              </a:solidFill>
            </c:spPr>
          </c:dPt>
          <c:dPt>
            <c:idx val="8"/>
            <c:bubble3D val="0"/>
            <c:spPr>
              <a:solidFill>
                <a:srgbClr val="C84623"/>
              </a:solidFill>
            </c:spPr>
          </c:dPt>
          <c:dPt>
            <c:idx val="9"/>
            <c:bubble3D val="0"/>
            <c:spPr>
              <a:solidFill>
                <a:srgbClr val="A2CAEC"/>
              </a:solidFill>
            </c:spPr>
          </c:dPt>
          <c:dPt>
            <c:idx val="10"/>
            <c:bubble3D val="0"/>
            <c:spPr>
              <a:solidFill>
                <a:srgbClr val="265B3F"/>
              </a:solidFill>
            </c:spPr>
          </c:dPt>
          <c:dPt>
            <c:idx val="11"/>
            <c:bubble3D val="0"/>
            <c:spPr>
              <a:solidFill>
                <a:srgbClr val="FFD200"/>
              </a:solidFill>
            </c:spPr>
          </c:dPt>
          <c:dPt>
            <c:idx val="12"/>
            <c:bubble3D val="0"/>
            <c:spPr>
              <a:solidFill>
                <a:srgbClr val="707C8A"/>
              </a:solidFill>
            </c:spPr>
          </c:dPt>
          <c:dPt>
            <c:idx val="13"/>
            <c:bubble3D val="0"/>
            <c:spPr>
              <a:solidFill>
                <a:srgbClr val="D8DCDB"/>
              </a:solidFill>
            </c:spPr>
          </c:dPt>
          <c:dPt>
            <c:idx val="14"/>
            <c:bubble3D val="0"/>
            <c:spPr>
              <a:solidFill>
                <a:srgbClr val="5DCAF5"/>
              </a:solidFill>
            </c:spPr>
          </c:dPt>
          <c:dPt>
            <c:idx val="15"/>
            <c:bubble3D val="0"/>
            <c:spPr>
              <a:solidFill>
                <a:srgbClr val="9DDFF9"/>
              </a:solidFill>
            </c:spPr>
          </c:dPt>
          <c:dPt>
            <c:idx val="16"/>
            <c:bubble3D val="0"/>
            <c:spPr>
              <a:solidFill>
                <a:srgbClr val="C6ECFB"/>
              </a:solidFill>
            </c:spPr>
          </c:dPt>
          <c:dPt>
            <c:idx val="17"/>
            <c:bubble3D val="0"/>
            <c:spPr>
              <a:solidFill>
                <a:srgbClr val="587988"/>
              </a:solidFill>
            </c:spPr>
          </c:dPt>
          <c:dPt>
            <c:idx val="18"/>
            <c:bubble3D val="0"/>
            <c:spPr>
              <a:solidFill>
                <a:srgbClr val="96AFBB"/>
              </a:solidFill>
            </c:spPr>
          </c:dPt>
          <c:dPt>
            <c:idx val="19"/>
            <c:bubble3D val="0"/>
            <c:spPr>
              <a:solidFill>
                <a:srgbClr val="DAE3E7"/>
              </a:solidFill>
            </c:spPr>
          </c:dPt>
          <c:dLbls>
            <c:dLbl>
              <c:idx val="1"/>
              <c:layout/>
              <c:tx>
                <c:rich>
                  <a:bodyPr/>
                  <a:lstStyle/>
                  <a:p>
                    <a:r>
                      <a:rPr lang="en-US"/>
                      <a:t>Barrier </a:t>
                    </a:r>
                    <a:r>
                      <a:rPr lang="en-US" smtClean="0"/>
                      <a:t>film (2 </a:t>
                    </a:r>
                    <a:r>
                      <a:rPr lang="en-US"/>
                      <a:t>sheet), 54.3%</a:t>
                    </a:r>
                  </a:p>
                </c:rich>
              </c:tx>
              <c:showLegendKey val="0"/>
              <c:showVal val="1"/>
              <c:showCatName val="1"/>
              <c:showSerName val="0"/>
              <c:showPercent val="0"/>
              <c:showBubbleSize val="0"/>
            </c:dLbl>
            <c:dLbl>
              <c:idx val="2"/>
              <c:layout>
                <c:manualLayout>
                  <c:x val="-0.1143282432161733"/>
                  <c:y val="4.6218299145727802E-2"/>
                </c:manualLayout>
              </c:layout>
              <c:tx>
                <c:rich>
                  <a:bodyPr/>
                  <a:lstStyle/>
                  <a:p>
                    <a:r>
                      <a:rPr lang="en-US" dirty="0" smtClean="0"/>
                      <a:t>Coating </a:t>
                    </a:r>
                    <a:r>
                      <a:rPr lang="en-US" dirty="0"/>
                      <a:t>and </a:t>
                    </a:r>
                    <a:r>
                      <a:rPr lang="en-US" dirty="0" smtClean="0"/>
                      <a:t>lamination</a:t>
                    </a:r>
                    <a:r>
                      <a:rPr lang="en-US" dirty="0"/>
                      <a:t>, 4.0%</a:t>
                    </a:r>
                  </a:p>
                </c:rich>
              </c:tx>
              <c:showLegendKey val="0"/>
              <c:showVal val="1"/>
              <c:showCatName val="1"/>
              <c:showSerName val="0"/>
              <c:showPercent val="0"/>
              <c:showBubbleSize val="0"/>
            </c:dLbl>
            <c:dLbl>
              <c:idx val="3"/>
              <c:layout>
                <c:manualLayout>
                  <c:x val="-9.092746968272801E-2"/>
                  <c:y val="-3.2382098734473476E-3"/>
                </c:manualLayout>
              </c:layout>
              <c:showLegendKey val="0"/>
              <c:showVal val="1"/>
              <c:showCatName val="1"/>
              <c:showSerName val="0"/>
              <c:showPercent val="0"/>
              <c:showBubbleSize val="0"/>
            </c:dLbl>
            <c:txPr>
              <a:bodyPr/>
              <a:lstStyle/>
              <a:p>
                <a:pPr>
                  <a:defRPr sz="700"/>
                </a:pPr>
                <a:endParaRPr lang="ko-KR"/>
              </a:p>
            </c:txPr>
            <c:showLegendKey val="0"/>
            <c:showVal val="1"/>
            <c:showCatName val="1"/>
            <c:showSerName val="0"/>
            <c:showPercent val="0"/>
            <c:showBubbleSize val="0"/>
            <c:showLeaderLines val="1"/>
          </c:dLbls>
          <c:cat>
            <c:strRef>
              <c:f>'QD sheet cost analysis'!$B$17:$B$20</c:f>
              <c:strCache>
                <c:ptCount val="4"/>
                <c:pt idx="0">
                  <c:v>Quantum dot material</c:v>
                </c:pt>
                <c:pt idx="1">
                  <c:v>Barrier film(2 sheet)</c:v>
                </c:pt>
                <c:pt idx="2">
                  <c:v>Coating and Lamination</c:v>
                </c:pt>
                <c:pt idx="3">
                  <c:v>Others</c:v>
                </c:pt>
              </c:strCache>
            </c:strRef>
          </c:cat>
          <c:val>
            <c:numRef>
              <c:f>'QD sheet cost analysis'!$D$17:$D$20</c:f>
              <c:numCache>
                <c:formatCode>0.0%</c:formatCode>
                <c:ptCount val="4"/>
                <c:pt idx="0">
                  <c:v>0.39235412474849091</c:v>
                </c:pt>
                <c:pt idx="1">
                  <c:v>0.54325955734406439</c:v>
                </c:pt>
                <c:pt idx="2">
                  <c:v>4.0241448692152917E-2</c:v>
                </c:pt>
                <c:pt idx="3">
                  <c:v>2.4144869215291749E-2</c:v>
                </c:pt>
              </c:numCache>
            </c:numRef>
          </c:val>
        </c:ser>
        <c:dLbls>
          <c:showLegendKey val="0"/>
          <c:showVal val="1"/>
          <c:showCatName val="1"/>
          <c:showSerName val="0"/>
          <c:showPercent val="0"/>
          <c:showBubbleSize val="0"/>
          <c:showLeaderLines val="1"/>
        </c:dLbls>
        <c:firstSliceAng val="0"/>
      </c:pieChart>
      <c:spPr>
        <a:noFill/>
      </c:spPr>
    </c:plotArea>
    <c:plotVisOnly val="1"/>
    <c:dispBlanksAs val="gap"/>
    <c:showDLblsOverMax val="0"/>
  </c:chart>
  <c:spPr>
    <a:noFill/>
    <a:ln cmpd="sng">
      <a:solidFill>
        <a:srgbClr val="707C8A"/>
      </a:solidFill>
    </a:ln>
  </c:spPr>
  <c:txPr>
    <a:bodyPr/>
    <a:lstStyle/>
    <a:p>
      <a:pPr>
        <a:defRPr sz="1800"/>
      </a:pPr>
      <a:endParaRPr lang="ko-KR"/>
    </a:p>
  </c:txPr>
  <c:externalData r:id="rId2">
    <c:autoUpdate val="0"/>
  </c:externalData>
  <c:userShapes r:id="rId3"/>
</c:chartSpace>
</file>

<file path=ppt/charts/chart23.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8137833351101906"/>
          <c:y val="0.13400277008310249"/>
          <c:w val="0.75785278484290042"/>
          <c:h val="0.64439459364707863"/>
        </c:manualLayout>
      </c:layout>
      <c:barChart>
        <c:barDir val="col"/>
        <c:grouping val="clustered"/>
        <c:varyColors val="0"/>
        <c:ser>
          <c:idx val="0"/>
          <c:order val="0"/>
          <c:tx>
            <c:strRef>
              <c:f>'Pivot 수요량 전망'!$I$25</c:f>
              <c:strCache>
                <c:ptCount val="1"/>
                <c:pt idx="0">
                  <c:v>Wide color gamut display</c:v>
                </c:pt>
              </c:strCache>
            </c:strRef>
          </c:tx>
          <c:spPr>
            <a:solidFill>
              <a:srgbClr val="0097D1"/>
            </a:solidFill>
            <a:ln>
              <a:noFill/>
            </a:ln>
          </c:spPr>
          <c:invertIfNegative val="0"/>
          <c:cat>
            <c:numRef>
              <c:f>'Pivot 수요량 전망'!$J$24:$O$24</c:f>
              <c:numCache>
                <c:formatCode>0_ </c:formatCode>
                <c:ptCount val="6"/>
                <c:pt idx="0">
                  <c:v>2015</c:v>
                </c:pt>
                <c:pt idx="1">
                  <c:v>2016</c:v>
                </c:pt>
                <c:pt idx="2">
                  <c:v>2017</c:v>
                </c:pt>
                <c:pt idx="3">
                  <c:v>2018</c:v>
                </c:pt>
                <c:pt idx="4">
                  <c:v>2019</c:v>
                </c:pt>
                <c:pt idx="5">
                  <c:v>2020</c:v>
                </c:pt>
              </c:numCache>
            </c:numRef>
          </c:cat>
          <c:val>
            <c:numRef>
              <c:f>'Pivot 수요량 전망'!$J$25:$O$25</c:f>
              <c:numCache>
                <c:formatCode>_-* #,##0.0_-;\-* #,##0.0_-;_-* "-"_-;_-@_-</c:formatCode>
                <c:ptCount val="6"/>
                <c:pt idx="0">
                  <c:v>241.43216109250756</c:v>
                </c:pt>
                <c:pt idx="1">
                  <c:v>311.21936374259451</c:v>
                </c:pt>
                <c:pt idx="2">
                  <c:v>391.82380317881592</c:v>
                </c:pt>
                <c:pt idx="3">
                  <c:v>463.83072488075442</c:v>
                </c:pt>
                <c:pt idx="4">
                  <c:v>540.0590584319732</c:v>
                </c:pt>
                <c:pt idx="5">
                  <c:v>604.27095935509919</c:v>
                </c:pt>
              </c:numCache>
            </c:numRef>
          </c:val>
        </c:ser>
        <c:dLbls>
          <c:showLegendKey val="0"/>
          <c:showVal val="0"/>
          <c:showCatName val="0"/>
          <c:showSerName val="0"/>
          <c:showPercent val="0"/>
          <c:showBubbleSize val="0"/>
        </c:dLbls>
        <c:gapWidth val="150"/>
        <c:axId val="492069248"/>
        <c:axId val="492070784"/>
      </c:barChart>
      <c:lineChart>
        <c:grouping val="standard"/>
        <c:varyColors val="0"/>
        <c:ser>
          <c:idx val="1"/>
          <c:order val="1"/>
          <c:tx>
            <c:strRef>
              <c:f>'Pivot 수요량 전망'!$I$26</c:f>
              <c:strCache>
                <c:ptCount val="1"/>
                <c:pt idx="0">
                  <c:v>Penetration rate</c:v>
                </c:pt>
              </c:strCache>
            </c:strRef>
          </c:tx>
          <c:marker>
            <c:symbol val="none"/>
          </c:marker>
          <c:cat>
            <c:numRef>
              <c:f>'Pivot 수요량 전망'!$J$24:$O$24</c:f>
              <c:numCache>
                <c:formatCode>0_ </c:formatCode>
                <c:ptCount val="6"/>
                <c:pt idx="0">
                  <c:v>2015</c:v>
                </c:pt>
                <c:pt idx="1">
                  <c:v>2016</c:v>
                </c:pt>
                <c:pt idx="2">
                  <c:v>2017</c:v>
                </c:pt>
                <c:pt idx="3">
                  <c:v>2018</c:v>
                </c:pt>
                <c:pt idx="4">
                  <c:v>2019</c:v>
                </c:pt>
                <c:pt idx="5">
                  <c:v>2020</c:v>
                </c:pt>
              </c:numCache>
            </c:numRef>
          </c:cat>
          <c:val>
            <c:numRef>
              <c:f>'Pivot 수요량 전망'!$J$26:$O$26</c:f>
              <c:numCache>
                <c:formatCode>0.0%</c:formatCode>
                <c:ptCount val="6"/>
                <c:pt idx="0">
                  <c:v>0.1127084130904768</c:v>
                </c:pt>
                <c:pt idx="1">
                  <c:v>0.12995494069253544</c:v>
                </c:pt>
                <c:pt idx="2">
                  <c:v>0.15235689911680539</c:v>
                </c:pt>
                <c:pt idx="3">
                  <c:v>0.17129256806019691</c:v>
                </c:pt>
                <c:pt idx="4">
                  <c:v>0.19251315638209543</c:v>
                </c:pt>
                <c:pt idx="5">
                  <c:v>0.20880872654881702</c:v>
                </c:pt>
              </c:numCache>
            </c:numRef>
          </c:val>
          <c:smooth val="0"/>
        </c:ser>
        <c:dLbls>
          <c:showLegendKey val="0"/>
          <c:showVal val="0"/>
          <c:showCatName val="0"/>
          <c:showSerName val="0"/>
          <c:showPercent val="0"/>
          <c:showBubbleSize val="0"/>
        </c:dLbls>
        <c:marker val="1"/>
        <c:smooth val="0"/>
        <c:axId val="492078208"/>
        <c:axId val="492072320"/>
      </c:lineChart>
      <c:catAx>
        <c:axId val="492069248"/>
        <c:scaling>
          <c:orientation val="minMax"/>
        </c:scaling>
        <c:delete val="0"/>
        <c:axPos val="b"/>
        <c:numFmt formatCode="General" sourceLinked="0"/>
        <c:majorTickMark val="out"/>
        <c:minorTickMark val="none"/>
        <c:tickLblPos val="nextTo"/>
        <c:spPr>
          <a:ln w="9525">
            <a:solidFill>
              <a:srgbClr val="707C8A"/>
            </a:solidFill>
            <a:prstDash val="solid"/>
          </a:ln>
        </c:spPr>
        <c:txPr>
          <a:bodyPr rot="0" vert="horz"/>
          <a:lstStyle/>
          <a:p>
            <a:pPr>
              <a:defRPr sz="700" b="0"/>
            </a:pPr>
            <a:endParaRPr lang="ko-KR"/>
          </a:p>
        </c:txPr>
        <c:crossAx val="492070784"/>
        <c:crosses val="autoZero"/>
        <c:auto val="1"/>
        <c:lblAlgn val="ctr"/>
        <c:lblOffset val="100"/>
        <c:noMultiLvlLbl val="0"/>
      </c:catAx>
      <c:valAx>
        <c:axId val="492070784"/>
        <c:scaling>
          <c:orientation val="minMax"/>
        </c:scaling>
        <c:delete val="0"/>
        <c:axPos val="l"/>
        <c:majorGridlines>
          <c:spPr>
            <a:ln w="6350">
              <a:solidFill>
                <a:srgbClr val="707C8A"/>
              </a:solidFill>
              <a:prstDash val="solid"/>
            </a:ln>
          </c:spPr>
        </c:majorGridlines>
        <c:numFmt formatCode="#,##0" sourceLinked="0"/>
        <c:majorTickMark val="out"/>
        <c:minorTickMark val="none"/>
        <c:tickLblPos val="nextTo"/>
        <c:spPr>
          <a:ln w="9525">
            <a:solidFill>
              <a:srgbClr val="707C8A"/>
            </a:solidFill>
            <a:prstDash val="solid"/>
          </a:ln>
        </c:spPr>
        <c:txPr>
          <a:bodyPr/>
          <a:lstStyle/>
          <a:p>
            <a:pPr>
              <a:defRPr sz="700" b="0"/>
            </a:pPr>
            <a:endParaRPr lang="ko-KR"/>
          </a:p>
        </c:txPr>
        <c:crossAx val="492069248"/>
        <c:crosses val="autoZero"/>
        <c:crossBetween val="between"/>
      </c:valAx>
      <c:valAx>
        <c:axId val="492072320"/>
        <c:scaling>
          <c:orientation val="minMax"/>
          <c:max val="1"/>
        </c:scaling>
        <c:delete val="0"/>
        <c:axPos val="r"/>
        <c:numFmt formatCode="0.0%" sourceLinked="1"/>
        <c:majorTickMark val="out"/>
        <c:minorTickMark val="none"/>
        <c:tickLblPos val="nextTo"/>
        <c:crossAx val="492078208"/>
        <c:crosses val="max"/>
        <c:crossBetween val="between"/>
        <c:majorUnit val="0.1"/>
      </c:valAx>
      <c:catAx>
        <c:axId val="492078208"/>
        <c:scaling>
          <c:orientation val="minMax"/>
        </c:scaling>
        <c:delete val="1"/>
        <c:axPos val="b"/>
        <c:numFmt formatCode="0_ " sourceLinked="1"/>
        <c:majorTickMark val="out"/>
        <c:minorTickMark val="none"/>
        <c:tickLblPos val="nextTo"/>
        <c:crossAx val="492072320"/>
        <c:crosses val="autoZero"/>
        <c:auto val="1"/>
        <c:lblAlgn val="ctr"/>
        <c:lblOffset val="100"/>
        <c:noMultiLvlLbl val="0"/>
      </c:catAx>
      <c:dTable>
        <c:showHorzBorder val="1"/>
        <c:showVertBorder val="1"/>
        <c:showOutline val="1"/>
        <c:showKeys val="1"/>
      </c:dTable>
      <c:spPr>
        <a:noFill/>
        <a:ln>
          <a:noFill/>
        </a:ln>
      </c:spPr>
    </c:plotArea>
    <c:plotVisOnly val="1"/>
    <c:dispBlanksAs val="gap"/>
    <c:showDLblsOverMax val="0"/>
  </c:chart>
  <c:spPr>
    <a:noFill/>
    <a:ln w="6350" cmpd="sng">
      <a:solidFill>
        <a:srgbClr val="707C8A"/>
      </a:solidFill>
      <a:prstDash val="solid"/>
    </a:ln>
  </c:spPr>
  <c:txPr>
    <a:bodyPr/>
    <a:lstStyle/>
    <a:p>
      <a:pPr>
        <a:defRPr sz="700">
          <a:latin typeface="Arial" pitchFamily="34" charset="0"/>
          <a:cs typeface="Arial" pitchFamily="34" charset="0"/>
        </a:defRPr>
      </a:pPr>
      <a:endParaRPr lang="ko-KR"/>
    </a:p>
  </c:txPr>
  <c:externalData r:id="rId2">
    <c:autoUpdate val="0"/>
  </c:externalData>
  <c:userShapes r:id="rId3"/>
</c:chartSpace>
</file>

<file path=ppt/charts/chart24.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8136452241715401"/>
          <c:y val="0.1191122222222222"/>
          <c:w val="0.74921162280701759"/>
          <c:h val="0.68979999999999997"/>
        </c:manualLayout>
      </c:layout>
      <c:barChart>
        <c:barDir val="col"/>
        <c:grouping val="clustered"/>
        <c:varyColors val="0"/>
        <c:ser>
          <c:idx val="0"/>
          <c:order val="0"/>
          <c:tx>
            <c:strRef>
              <c:f>'Pivot 면적시장전망'!$I$25</c:f>
              <c:strCache>
                <c:ptCount val="1"/>
                <c:pt idx="0">
                  <c:v>Wide color gamut display</c:v>
                </c:pt>
              </c:strCache>
            </c:strRef>
          </c:tx>
          <c:spPr>
            <a:solidFill>
              <a:srgbClr val="0097D1"/>
            </a:solidFill>
            <a:ln>
              <a:noFill/>
            </a:ln>
          </c:spPr>
          <c:invertIfNegative val="0"/>
          <c:cat>
            <c:numRef>
              <c:f>'Pivot 면적시장전망'!$J$24:$O$24</c:f>
              <c:numCache>
                <c:formatCode>0_ </c:formatCode>
                <c:ptCount val="6"/>
                <c:pt idx="0">
                  <c:v>2015</c:v>
                </c:pt>
                <c:pt idx="1">
                  <c:v>2016</c:v>
                </c:pt>
                <c:pt idx="2">
                  <c:v>2017</c:v>
                </c:pt>
                <c:pt idx="3">
                  <c:v>2018</c:v>
                </c:pt>
                <c:pt idx="4">
                  <c:v>2019</c:v>
                </c:pt>
                <c:pt idx="5">
                  <c:v>2020</c:v>
                </c:pt>
              </c:numCache>
            </c:numRef>
          </c:cat>
          <c:val>
            <c:numRef>
              <c:f>'Pivot 면적시장전망'!$J$25:$O$25</c:f>
              <c:numCache>
                <c:formatCode>_-* #,##0.0_-;\-* #,##0.0_-;_-* "-"_-;_-@_-</c:formatCode>
                <c:ptCount val="6"/>
                <c:pt idx="0">
                  <c:v>4.7954938372133569</c:v>
                </c:pt>
                <c:pt idx="1">
                  <c:v>11.520143743014126</c:v>
                </c:pt>
                <c:pt idx="2">
                  <c:v>22.251370195619902</c:v>
                </c:pt>
                <c:pt idx="3">
                  <c:v>32.58953423092521</c:v>
                </c:pt>
                <c:pt idx="4">
                  <c:v>43.07154926316889</c:v>
                </c:pt>
                <c:pt idx="5">
                  <c:v>54.172559525748603</c:v>
                </c:pt>
              </c:numCache>
            </c:numRef>
          </c:val>
        </c:ser>
        <c:dLbls>
          <c:showLegendKey val="0"/>
          <c:showVal val="0"/>
          <c:showCatName val="0"/>
          <c:showSerName val="0"/>
          <c:showPercent val="0"/>
          <c:showBubbleSize val="0"/>
        </c:dLbls>
        <c:gapWidth val="150"/>
        <c:axId val="492179840"/>
        <c:axId val="492181376"/>
      </c:barChart>
      <c:lineChart>
        <c:grouping val="standard"/>
        <c:varyColors val="0"/>
        <c:ser>
          <c:idx val="1"/>
          <c:order val="1"/>
          <c:tx>
            <c:strRef>
              <c:f>'Pivot 면적시장전망'!$I$26</c:f>
              <c:strCache>
                <c:ptCount val="1"/>
                <c:pt idx="0">
                  <c:v>Penetration rate</c:v>
                </c:pt>
              </c:strCache>
            </c:strRef>
          </c:tx>
          <c:marker>
            <c:symbol val="none"/>
          </c:marker>
          <c:cat>
            <c:numRef>
              <c:f>'Pivot 면적시장전망'!$J$24:$O$24</c:f>
              <c:numCache>
                <c:formatCode>0_ </c:formatCode>
                <c:ptCount val="6"/>
                <c:pt idx="0">
                  <c:v>2015</c:v>
                </c:pt>
                <c:pt idx="1">
                  <c:v>2016</c:v>
                </c:pt>
                <c:pt idx="2">
                  <c:v>2017</c:v>
                </c:pt>
                <c:pt idx="3">
                  <c:v>2018</c:v>
                </c:pt>
                <c:pt idx="4">
                  <c:v>2019</c:v>
                </c:pt>
                <c:pt idx="5">
                  <c:v>2020</c:v>
                </c:pt>
              </c:numCache>
            </c:numRef>
          </c:cat>
          <c:val>
            <c:numRef>
              <c:f>'Pivot 면적시장전망'!$J$26:$O$26</c:f>
              <c:numCache>
                <c:formatCode>0.0%</c:formatCode>
                <c:ptCount val="6"/>
                <c:pt idx="0">
                  <c:v>2.7831687436042911E-2</c:v>
                </c:pt>
                <c:pt idx="1">
                  <c:v>6.2380302100256094E-2</c:v>
                </c:pt>
                <c:pt idx="2">
                  <c:v>0.11537110089859096</c:v>
                </c:pt>
                <c:pt idx="3">
                  <c:v>0.16200478764589868</c:v>
                </c:pt>
                <c:pt idx="4">
                  <c:v>0.20639459745322361</c:v>
                </c:pt>
                <c:pt idx="5">
                  <c:v>0.24879982653287414</c:v>
                </c:pt>
              </c:numCache>
            </c:numRef>
          </c:val>
          <c:smooth val="0"/>
        </c:ser>
        <c:dLbls>
          <c:showLegendKey val="0"/>
          <c:showVal val="0"/>
          <c:showCatName val="0"/>
          <c:showSerName val="0"/>
          <c:showPercent val="0"/>
          <c:showBubbleSize val="0"/>
        </c:dLbls>
        <c:marker val="1"/>
        <c:smooth val="0"/>
        <c:axId val="492201088"/>
        <c:axId val="492182912"/>
      </c:lineChart>
      <c:catAx>
        <c:axId val="492179840"/>
        <c:scaling>
          <c:orientation val="minMax"/>
        </c:scaling>
        <c:delete val="0"/>
        <c:axPos val="b"/>
        <c:numFmt formatCode="General" sourceLinked="0"/>
        <c:majorTickMark val="out"/>
        <c:minorTickMark val="none"/>
        <c:tickLblPos val="nextTo"/>
        <c:spPr>
          <a:ln w="9525">
            <a:solidFill>
              <a:srgbClr val="707C8A"/>
            </a:solidFill>
            <a:prstDash val="solid"/>
          </a:ln>
        </c:spPr>
        <c:txPr>
          <a:bodyPr rot="0" vert="horz"/>
          <a:lstStyle/>
          <a:p>
            <a:pPr>
              <a:defRPr sz="700" b="0"/>
            </a:pPr>
            <a:endParaRPr lang="ko-KR"/>
          </a:p>
        </c:txPr>
        <c:crossAx val="492181376"/>
        <c:crosses val="autoZero"/>
        <c:auto val="1"/>
        <c:lblAlgn val="ctr"/>
        <c:lblOffset val="100"/>
        <c:noMultiLvlLbl val="0"/>
      </c:catAx>
      <c:valAx>
        <c:axId val="492181376"/>
        <c:scaling>
          <c:orientation val="minMax"/>
        </c:scaling>
        <c:delete val="0"/>
        <c:axPos val="l"/>
        <c:majorGridlines>
          <c:spPr>
            <a:ln w="6350">
              <a:solidFill>
                <a:srgbClr val="707C8A"/>
              </a:solidFill>
              <a:prstDash val="solid"/>
            </a:ln>
          </c:spPr>
        </c:majorGridlines>
        <c:numFmt formatCode="#,##0" sourceLinked="0"/>
        <c:majorTickMark val="out"/>
        <c:minorTickMark val="none"/>
        <c:tickLblPos val="nextTo"/>
        <c:spPr>
          <a:ln w="9525">
            <a:solidFill>
              <a:srgbClr val="707C8A"/>
            </a:solidFill>
            <a:prstDash val="solid"/>
          </a:ln>
        </c:spPr>
        <c:txPr>
          <a:bodyPr/>
          <a:lstStyle/>
          <a:p>
            <a:pPr>
              <a:defRPr sz="700" b="0"/>
            </a:pPr>
            <a:endParaRPr lang="ko-KR"/>
          </a:p>
        </c:txPr>
        <c:crossAx val="492179840"/>
        <c:crosses val="autoZero"/>
        <c:crossBetween val="between"/>
      </c:valAx>
      <c:valAx>
        <c:axId val="492182912"/>
        <c:scaling>
          <c:orientation val="minMax"/>
          <c:max val="1"/>
        </c:scaling>
        <c:delete val="0"/>
        <c:axPos val="r"/>
        <c:numFmt formatCode="0.0%" sourceLinked="1"/>
        <c:majorTickMark val="out"/>
        <c:minorTickMark val="none"/>
        <c:tickLblPos val="nextTo"/>
        <c:crossAx val="492201088"/>
        <c:crosses val="max"/>
        <c:crossBetween val="between"/>
        <c:majorUnit val="0.1"/>
      </c:valAx>
      <c:catAx>
        <c:axId val="492201088"/>
        <c:scaling>
          <c:orientation val="minMax"/>
        </c:scaling>
        <c:delete val="1"/>
        <c:axPos val="b"/>
        <c:numFmt formatCode="0_ " sourceLinked="1"/>
        <c:majorTickMark val="out"/>
        <c:minorTickMark val="none"/>
        <c:tickLblPos val="nextTo"/>
        <c:crossAx val="492182912"/>
        <c:crosses val="autoZero"/>
        <c:auto val="1"/>
        <c:lblAlgn val="ctr"/>
        <c:lblOffset val="100"/>
        <c:noMultiLvlLbl val="0"/>
      </c:catAx>
      <c:dTable>
        <c:showHorzBorder val="1"/>
        <c:showVertBorder val="1"/>
        <c:showOutline val="1"/>
        <c:showKeys val="1"/>
      </c:dTable>
      <c:spPr>
        <a:noFill/>
        <a:ln>
          <a:noFill/>
        </a:ln>
      </c:spPr>
    </c:plotArea>
    <c:plotVisOnly val="1"/>
    <c:dispBlanksAs val="gap"/>
    <c:showDLblsOverMax val="0"/>
  </c:chart>
  <c:spPr>
    <a:noFill/>
    <a:ln w="6350" cmpd="sng">
      <a:solidFill>
        <a:srgbClr val="707C8A"/>
      </a:solidFill>
      <a:prstDash val="solid"/>
    </a:ln>
  </c:spPr>
  <c:txPr>
    <a:bodyPr/>
    <a:lstStyle/>
    <a:p>
      <a:pPr>
        <a:defRPr sz="700">
          <a:latin typeface="Arial" pitchFamily="34" charset="0"/>
          <a:cs typeface="Arial" pitchFamily="34" charset="0"/>
        </a:defRPr>
      </a:pPr>
      <a:endParaRPr lang="ko-KR"/>
    </a:p>
  </c:txPr>
  <c:externalData r:id="rId2">
    <c:autoUpdate val="0"/>
  </c:externalData>
  <c:userShapes r:id="rId3"/>
</c:chartSpace>
</file>

<file path=ppt/charts/chart25.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4538434343434343"/>
          <c:y val="0.11995083333333334"/>
          <c:w val="0.70009545454545452"/>
          <c:h val="0.62014777777777774"/>
        </c:manualLayout>
      </c:layout>
      <c:barChart>
        <c:barDir val="col"/>
        <c:grouping val="stacked"/>
        <c:varyColors val="0"/>
        <c:ser>
          <c:idx val="0"/>
          <c:order val="0"/>
          <c:tx>
            <c:strRef>
              <c:f>'Pivot 수요량 전망'!$I$31</c:f>
              <c:strCache>
                <c:ptCount val="1"/>
                <c:pt idx="0">
                  <c:v>QD solutions </c:v>
                </c:pt>
              </c:strCache>
            </c:strRef>
          </c:tx>
          <c:spPr>
            <a:solidFill>
              <a:srgbClr val="0097D1"/>
            </a:solidFill>
            <a:ln>
              <a:noFill/>
            </a:ln>
          </c:spPr>
          <c:invertIfNegative val="0"/>
          <c:cat>
            <c:numRef>
              <c:f>'Pivot 수요량 전망'!$J$30:$O$30</c:f>
              <c:numCache>
                <c:formatCode>0_ </c:formatCode>
                <c:ptCount val="6"/>
                <c:pt idx="0">
                  <c:v>2015</c:v>
                </c:pt>
                <c:pt idx="1">
                  <c:v>2016</c:v>
                </c:pt>
                <c:pt idx="2">
                  <c:v>2017</c:v>
                </c:pt>
                <c:pt idx="3">
                  <c:v>2018</c:v>
                </c:pt>
                <c:pt idx="4">
                  <c:v>2019</c:v>
                </c:pt>
                <c:pt idx="5">
                  <c:v>2020</c:v>
                </c:pt>
              </c:numCache>
            </c:numRef>
          </c:cat>
          <c:val>
            <c:numRef>
              <c:f>'Pivot 수요량 전망'!$J$31:$O$31</c:f>
              <c:numCache>
                <c:formatCode>_-* #,##0.0_-;\-* #,##0.0_-;_-* "-"_-;_-@_-</c:formatCode>
                <c:ptCount val="6"/>
                <c:pt idx="0">
                  <c:v>1.8710947659293202</c:v>
                </c:pt>
                <c:pt idx="1">
                  <c:v>5.6450773881260172</c:v>
                </c:pt>
                <c:pt idx="2">
                  <c:v>12.688762269989514</c:v>
                </c:pt>
                <c:pt idx="3">
                  <c:v>19.971609469215242</c:v>
                </c:pt>
                <c:pt idx="4">
                  <c:v>28.952359334547893</c:v>
                </c:pt>
                <c:pt idx="5">
                  <c:v>40.689397924255189</c:v>
                </c:pt>
              </c:numCache>
            </c:numRef>
          </c:val>
        </c:ser>
        <c:ser>
          <c:idx val="1"/>
          <c:order val="1"/>
          <c:tx>
            <c:strRef>
              <c:f>'Pivot 수요량 전망'!$I$32</c:f>
              <c:strCache>
                <c:ptCount val="1"/>
                <c:pt idx="0">
                  <c:v>LED/CF solutions</c:v>
                </c:pt>
              </c:strCache>
            </c:strRef>
          </c:tx>
          <c:spPr>
            <a:solidFill>
              <a:srgbClr val="A1ABB2"/>
            </a:solidFill>
          </c:spPr>
          <c:invertIfNegative val="0"/>
          <c:cat>
            <c:numRef>
              <c:f>'Pivot 수요량 전망'!$J$30:$O$30</c:f>
              <c:numCache>
                <c:formatCode>0_ </c:formatCode>
                <c:ptCount val="6"/>
                <c:pt idx="0">
                  <c:v>2015</c:v>
                </c:pt>
                <c:pt idx="1">
                  <c:v>2016</c:v>
                </c:pt>
                <c:pt idx="2">
                  <c:v>2017</c:v>
                </c:pt>
                <c:pt idx="3">
                  <c:v>2018</c:v>
                </c:pt>
                <c:pt idx="4">
                  <c:v>2019</c:v>
                </c:pt>
                <c:pt idx="5">
                  <c:v>2020</c:v>
                </c:pt>
              </c:numCache>
            </c:numRef>
          </c:cat>
          <c:val>
            <c:numRef>
              <c:f>'Pivot 수요량 전망'!$J$32:$O$32</c:f>
              <c:numCache>
                <c:formatCode>_-* #,##0.0_-;\-* #,##0.0_-;_-* "-"_-;_-@_-</c:formatCode>
                <c:ptCount val="6"/>
                <c:pt idx="0">
                  <c:v>8.1559498446834997</c:v>
                </c:pt>
                <c:pt idx="1">
                  <c:v>25.822043385492321</c:v>
                </c:pt>
                <c:pt idx="2">
                  <c:v>46.633492162549445</c:v>
                </c:pt>
                <c:pt idx="3">
                  <c:v>60.762252121597903</c:v>
                </c:pt>
                <c:pt idx="4">
                  <c:v>84.850171455724222</c:v>
                </c:pt>
                <c:pt idx="5">
                  <c:v>105.13344181767241</c:v>
                </c:pt>
              </c:numCache>
            </c:numRef>
          </c:val>
        </c:ser>
        <c:ser>
          <c:idx val="2"/>
          <c:order val="2"/>
          <c:tx>
            <c:strRef>
              <c:f>'Pivot 수요량 전망'!$I$33</c:f>
              <c:strCache>
                <c:ptCount val="1"/>
                <c:pt idx="0">
                  <c:v>OLED solutions</c:v>
                </c:pt>
              </c:strCache>
            </c:strRef>
          </c:tx>
          <c:spPr>
            <a:solidFill>
              <a:srgbClr val="103C68"/>
            </a:solidFill>
          </c:spPr>
          <c:invertIfNegative val="0"/>
          <c:cat>
            <c:numRef>
              <c:f>'Pivot 수요량 전망'!$J$30:$O$30</c:f>
              <c:numCache>
                <c:formatCode>0_ </c:formatCode>
                <c:ptCount val="6"/>
                <c:pt idx="0">
                  <c:v>2015</c:v>
                </c:pt>
                <c:pt idx="1">
                  <c:v>2016</c:v>
                </c:pt>
                <c:pt idx="2">
                  <c:v>2017</c:v>
                </c:pt>
                <c:pt idx="3">
                  <c:v>2018</c:v>
                </c:pt>
                <c:pt idx="4">
                  <c:v>2019</c:v>
                </c:pt>
                <c:pt idx="5">
                  <c:v>2020</c:v>
                </c:pt>
              </c:numCache>
            </c:numRef>
          </c:cat>
          <c:val>
            <c:numRef>
              <c:f>'Pivot 수요량 전망'!$J$33:$O$33</c:f>
              <c:numCache>
                <c:formatCode>_-* #,##0.0_-;\-* #,##0.0_-;_-* "-"_-;_-@_-</c:formatCode>
                <c:ptCount val="6"/>
                <c:pt idx="0">
                  <c:v>230.63268419927002</c:v>
                </c:pt>
                <c:pt idx="1">
                  <c:v>277.89178171025003</c:v>
                </c:pt>
                <c:pt idx="2">
                  <c:v>329.48804228822002</c:v>
                </c:pt>
                <c:pt idx="3">
                  <c:v>379.15816969592004</c:v>
                </c:pt>
                <c:pt idx="4">
                  <c:v>421.42102720849994</c:v>
                </c:pt>
                <c:pt idx="5">
                  <c:v>452.70134990969001</c:v>
                </c:pt>
              </c:numCache>
            </c:numRef>
          </c:val>
        </c:ser>
        <c:ser>
          <c:idx val="3"/>
          <c:order val="3"/>
          <c:tx>
            <c:strRef>
              <c:f>'Pivot 수요량 전망'!$I$34</c:f>
              <c:strCache>
                <c:ptCount val="1"/>
                <c:pt idx="0">
                  <c:v>Others WCG</c:v>
                </c:pt>
              </c:strCache>
            </c:strRef>
          </c:tx>
          <c:invertIfNegative val="0"/>
          <c:cat>
            <c:numRef>
              <c:f>'Pivot 수요량 전망'!$J$30:$O$30</c:f>
              <c:numCache>
                <c:formatCode>0_ </c:formatCode>
                <c:ptCount val="6"/>
                <c:pt idx="0">
                  <c:v>2015</c:v>
                </c:pt>
                <c:pt idx="1">
                  <c:v>2016</c:v>
                </c:pt>
                <c:pt idx="2">
                  <c:v>2017</c:v>
                </c:pt>
                <c:pt idx="3">
                  <c:v>2018</c:v>
                </c:pt>
                <c:pt idx="4">
                  <c:v>2019</c:v>
                </c:pt>
                <c:pt idx="5">
                  <c:v>2020</c:v>
                </c:pt>
              </c:numCache>
            </c:numRef>
          </c:cat>
          <c:val>
            <c:numRef>
              <c:f>'Pivot 수요량 전망'!$J$34:$O$34</c:f>
              <c:numCache>
                <c:formatCode>_-* #,##0.0_-;\-* #,##0.0_-;_-* "-"_-;_-@_-</c:formatCode>
                <c:ptCount val="6"/>
                <c:pt idx="0">
                  <c:v>0.7724322826247001</c:v>
                </c:pt>
                <c:pt idx="1">
                  <c:v>1.8604612587261564</c:v>
                </c:pt>
                <c:pt idx="2">
                  <c:v>3.0135064580569764</c:v>
                </c:pt>
                <c:pt idx="3">
                  <c:v>3.9386935940212502</c:v>
                </c:pt>
                <c:pt idx="4">
                  <c:v>4.8355004332010489</c:v>
                </c:pt>
                <c:pt idx="5">
                  <c:v>5.7467697034815801</c:v>
                </c:pt>
              </c:numCache>
            </c:numRef>
          </c:val>
        </c:ser>
        <c:dLbls>
          <c:showLegendKey val="0"/>
          <c:showVal val="0"/>
          <c:showCatName val="0"/>
          <c:showSerName val="0"/>
          <c:showPercent val="0"/>
          <c:showBubbleSize val="0"/>
        </c:dLbls>
        <c:gapWidth val="150"/>
        <c:overlap val="100"/>
        <c:axId val="492583168"/>
        <c:axId val="492605440"/>
      </c:barChart>
      <c:catAx>
        <c:axId val="492583168"/>
        <c:scaling>
          <c:orientation val="minMax"/>
        </c:scaling>
        <c:delete val="0"/>
        <c:axPos val="b"/>
        <c:numFmt formatCode="General" sourceLinked="0"/>
        <c:majorTickMark val="out"/>
        <c:minorTickMark val="none"/>
        <c:tickLblPos val="nextTo"/>
        <c:spPr>
          <a:ln w="9525">
            <a:solidFill>
              <a:srgbClr val="707C8A"/>
            </a:solidFill>
            <a:prstDash val="solid"/>
          </a:ln>
        </c:spPr>
        <c:txPr>
          <a:bodyPr rot="0" vert="horz"/>
          <a:lstStyle/>
          <a:p>
            <a:pPr>
              <a:defRPr sz="700" b="0"/>
            </a:pPr>
            <a:endParaRPr lang="ko-KR"/>
          </a:p>
        </c:txPr>
        <c:crossAx val="492605440"/>
        <c:crosses val="autoZero"/>
        <c:auto val="1"/>
        <c:lblAlgn val="ctr"/>
        <c:lblOffset val="100"/>
        <c:noMultiLvlLbl val="0"/>
      </c:catAx>
      <c:valAx>
        <c:axId val="492605440"/>
        <c:scaling>
          <c:orientation val="minMax"/>
        </c:scaling>
        <c:delete val="0"/>
        <c:axPos val="l"/>
        <c:majorGridlines>
          <c:spPr>
            <a:ln w="6350">
              <a:solidFill>
                <a:srgbClr val="707C8A"/>
              </a:solidFill>
              <a:prstDash val="solid"/>
            </a:ln>
          </c:spPr>
        </c:majorGridlines>
        <c:numFmt formatCode="#,##0" sourceLinked="0"/>
        <c:majorTickMark val="out"/>
        <c:minorTickMark val="none"/>
        <c:tickLblPos val="nextTo"/>
        <c:spPr>
          <a:ln w="9525">
            <a:solidFill>
              <a:srgbClr val="707C8A"/>
            </a:solidFill>
            <a:prstDash val="solid"/>
          </a:ln>
        </c:spPr>
        <c:txPr>
          <a:bodyPr/>
          <a:lstStyle/>
          <a:p>
            <a:pPr>
              <a:defRPr sz="700" b="0"/>
            </a:pPr>
            <a:endParaRPr lang="ko-KR"/>
          </a:p>
        </c:txPr>
        <c:crossAx val="492583168"/>
        <c:crosses val="autoZero"/>
        <c:crossBetween val="between"/>
      </c:valAx>
      <c:dTable>
        <c:showHorzBorder val="1"/>
        <c:showVertBorder val="1"/>
        <c:showOutline val="1"/>
        <c:showKeys val="1"/>
      </c:dTable>
      <c:spPr>
        <a:noFill/>
        <a:ln>
          <a:noFill/>
        </a:ln>
      </c:spPr>
    </c:plotArea>
    <c:plotVisOnly val="1"/>
    <c:dispBlanksAs val="gap"/>
    <c:showDLblsOverMax val="0"/>
  </c:chart>
  <c:spPr>
    <a:noFill/>
    <a:ln w="6350" cmpd="sng">
      <a:solidFill>
        <a:srgbClr val="707C8A"/>
      </a:solidFill>
      <a:prstDash val="solid"/>
    </a:ln>
  </c:spPr>
  <c:txPr>
    <a:bodyPr/>
    <a:lstStyle/>
    <a:p>
      <a:pPr>
        <a:defRPr sz="700">
          <a:latin typeface="Arial" pitchFamily="34" charset="0"/>
          <a:cs typeface="Arial" pitchFamily="34" charset="0"/>
        </a:defRPr>
      </a:pPr>
      <a:endParaRPr lang="ko-KR"/>
    </a:p>
  </c:txPr>
  <c:externalData r:id="rId2">
    <c:autoUpdate val="0"/>
  </c:externalData>
  <c:userShapes r:id="rId3"/>
</c:chartSpace>
</file>

<file path=ppt/charts/chart26.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4538434343434343"/>
          <c:y val="0.11995083333333334"/>
          <c:w val="0.7013270202020202"/>
          <c:h val="0.62013638888888889"/>
        </c:manualLayout>
      </c:layout>
      <c:barChart>
        <c:barDir val="col"/>
        <c:grouping val="stacked"/>
        <c:varyColors val="0"/>
        <c:ser>
          <c:idx val="0"/>
          <c:order val="0"/>
          <c:tx>
            <c:strRef>
              <c:f>'Pivot 수요량 전망'!$I$38</c:f>
              <c:strCache>
                <c:ptCount val="1"/>
                <c:pt idx="0">
                  <c:v>QD Solutions </c:v>
                </c:pt>
              </c:strCache>
            </c:strRef>
          </c:tx>
          <c:spPr>
            <a:solidFill>
              <a:srgbClr val="0097D1"/>
            </a:solidFill>
            <a:ln>
              <a:noFill/>
            </a:ln>
          </c:spPr>
          <c:invertIfNegative val="0"/>
          <c:cat>
            <c:numRef>
              <c:f>'Pivot 수요량 전망'!$J$37:$O$37</c:f>
              <c:numCache>
                <c:formatCode>0_ </c:formatCode>
                <c:ptCount val="6"/>
                <c:pt idx="0">
                  <c:v>2015</c:v>
                </c:pt>
                <c:pt idx="1">
                  <c:v>2016</c:v>
                </c:pt>
                <c:pt idx="2">
                  <c:v>2017</c:v>
                </c:pt>
                <c:pt idx="3">
                  <c:v>2018</c:v>
                </c:pt>
                <c:pt idx="4">
                  <c:v>2019</c:v>
                </c:pt>
                <c:pt idx="5">
                  <c:v>2020</c:v>
                </c:pt>
              </c:numCache>
            </c:numRef>
          </c:cat>
          <c:val>
            <c:numRef>
              <c:f>'Pivot 수요량 전망'!$J$38:$O$38</c:f>
              <c:numCache>
                <c:formatCode>0.0%</c:formatCode>
                <c:ptCount val="6"/>
                <c:pt idx="0">
                  <c:v>7.7499814335522128E-3</c:v>
                </c:pt>
                <c:pt idx="1">
                  <c:v>1.8138580197069574E-2</c:v>
                </c:pt>
                <c:pt idx="2">
                  <c:v>3.2383847451449413E-2</c:v>
                </c:pt>
                <c:pt idx="3">
                  <c:v>4.3057970069468154E-2</c:v>
                </c:pt>
                <c:pt idx="4">
                  <c:v>5.3609617101154104E-2</c:v>
                </c:pt>
                <c:pt idx="5">
                  <c:v>6.7336345217848051E-2</c:v>
                </c:pt>
              </c:numCache>
            </c:numRef>
          </c:val>
        </c:ser>
        <c:ser>
          <c:idx val="1"/>
          <c:order val="1"/>
          <c:tx>
            <c:strRef>
              <c:f>'Pivot 수요량 전망'!$I$39</c:f>
              <c:strCache>
                <c:ptCount val="1"/>
                <c:pt idx="0">
                  <c:v>LED/CF solutions</c:v>
                </c:pt>
              </c:strCache>
            </c:strRef>
          </c:tx>
          <c:spPr>
            <a:solidFill>
              <a:srgbClr val="A1ABB2"/>
            </a:solidFill>
          </c:spPr>
          <c:invertIfNegative val="0"/>
          <c:cat>
            <c:numRef>
              <c:f>'Pivot 수요량 전망'!$J$37:$O$37</c:f>
              <c:numCache>
                <c:formatCode>0_ </c:formatCode>
                <c:ptCount val="6"/>
                <c:pt idx="0">
                  <c:v>2015</c:v>
                </c:pt>
                <c:pt idx="1">
                  <c:v>2016</c:v>
                </c:pt>
                <c:pt idx="2">
                  <c:v>2017</c:v>
                </c:pt>
                <c:pt idx="3">
                  <c:v>2018</c:v>
                </c:pt>
                <c:pt idx="4">
                  <c:v>2019</c:v>
                </c:pt>
                <c:pt idx="5">
                  <c:v>2020</c:v>
                </c:pt>
              </c:numCache>
            </c:numRef>
          </c:cat>
          <c:val>
            <c:numRef>
              <c:f>'Pivot 수요량 전망'!$J$39:$O$39</c:f>
              <c:numCache>
                <c:formatCode>0.0%</c:formatCode>
                <c:ptCount val="6"/>
                <c:pt idx="0">
                  <c:v>3.3781538498338058E-2</c:v>
                </c:pt>
                <c:pt idx="1">
                  <c:v>8.2970555157517126E-2</c:v>
                </c:pt>
                <c:pt idx="2">
                  <c:v>0.11901648594143067</c:v>
                </c:pt>
                <c:pt idx="3">
                  <c:v>0.13100092094420693</c:v>
                </c:pt>
                <c:pt idx="4">
                  <c:v>0.15711276411524555</c:v>
                </c:pt>
                <c:pt idx="5">
                  <c:v>0.17398393914192864</c:v>
                </c:pt>
              </c:numCache>
            </c:numRef>
          </c:val>
        </c:ser>
        <c:ser>
          <c:idx val="2"/>
          <c:order val="2"/>
          <c:tx>
            <c:strRef>
              <c:f>'Pivot 수요량 전망'!$I$40</c:f>
              <c:strCache>
                <c:ptCount val="1"/>
                <c:pt idx="0">
                  <c:v>OLED solutions</c:v>
                </c:pt>
              </c:strCache>
            </c:strRef>
          </c:tx>
          <c:spPr>
            <a:solidFill>
              <a:srgbClr val="103C68"/>
            </a:solidFill>
          </c:spPr>
          <c:invertIfNegative val="0"/>
          <c:cat>
            <c:numRef>
              <c:f>'Pivot 수요량 전망'!$J$37:$O$37</c:f>
              <c:numCache>
                <c:formatCode>0_ </c:formatCode>
                <c:ptCount val="6"/>
                <c:pt idx="0">
                  <c:v>2015</c:v>
                </c:pt>
                <c:pt idx="1">
                  <c:v>2016</c:v>
                </c:pt>
                <c:pt idx="2">
                  <c:v>2017</c:v>
                </c:pt>
                <c:pt idx="3">
                  <c:v>2018</c:v>
                </c:pt>
                <c:pt idx="4">
                  <c:v>2019</c:v>
                </c:pt>
                <c:pt idx="5">
                  <c:v>2020</c:v>
                </c:pt>
              </c:numCache>
            </c:numRef>
          </c:cat>
          <c:val>
            <c:numRef>
              <c:f>'Pivot 수요량 전망'!$J$40:$O$40</c:f>
              <c:numCache>
                <c:formatCode>0.0%</c:formatCode>
                <c:ptCount val="6"/>
                <c:pt idx="0">
                  <c:v>0.95526910398196885</c:v>
                </c:pt>
                <c:pt idx="1">
                  <c:v>0.8929128906647682</c:v>
                </c:pt>
                <c:pt idx="2">
                  <c:v>0.84090869318077688</c:v>
                </c:pt>
                <c:pt idx="3">
                  <c:v>0.81744944730299463</c:v>
                </c:pt>
                <c:pt idx="4">
                  <c:v>0.78032396758989442</c:v>
                </c:pt>
                <c:pt idx="5">
                  <c:v>0.74916946264111384</c:v>
                </c:pt>
              </c:numCache>
            </c:numRef>
          </c:val>
        </c:ser>
        <c:ser>
          <c:idx val="3"/>
          <c:order val="3"/>
          <c:tx>
            <c:strRef>
              <c:f>'Pivot 수요량 전망'!$I$41</c:f>
              <c:strCache>
                <c:ptCount val="1"/>
                <c:pt idx="0">
                  <c:v>Others WCG</c:v>
                </c:pt>
              </c:strCache>
            </c:strRef>
          </c:tx>
          <c:invertIfNegative val="0"/>
          <c:cat>
            <c:numRef>
              <c:f>'Pivot 수요량 전망'!$J$37:$O$37</c:f>
              <c:numCache>
                <c:formatCode>0_ </c:formatCode>
                <c:ptCount val="6"/>
                <c:pt idx="0">
                  <c:v>2015</c:v>
                </c:pt>
                <c:pt idx="1">
                  <c:v>2016</c:v>
                </c:pt>
                <c:pt idx="2">
                  <c:v>2017</c:v>
                </c:pt>
                <c:pt idx="3">
                  <c:v>2018</c:v>
                </c:pt>
                <c:pt idx="4">
                  <c:v>2019</c:v>
                </c:pt>
                <c:pt idx="5">
                  <c:v>2020</c:v>
                </c:pt>
              </c:numCache>
            </c:numRef>
          </c:cat>
          <c:val>
            <c:numRef>
              <c:f>'Pivot 수요량 전망'!$J$41:$O$41</c:f>
              <c:numCache>
                <c:formatCode>0.0%</c:formatCode>
                <c:ptCount val="6"/>
                <c:pt idx="0">
                  <c:v>3.1993760861409584E-3</c:v>
                </c:pt>
                <c:pt idx="1">
                  <c:v>5.9779739806451113E-3</c:v>
                </c:pt>
                <c:pt idx="2">
                  <c:v>7.6909734263431355E-3</c:v>
                </c:pt>
                <c:pt idx="3">
                  <c:v>8.4916616833303638E-3</c:v>
                </c:pt>
                <c:pt idx="4">
                  <c:v>8.9536511937057667E-3</c:v>
                </c:pt>
                <c:pt idx="5">
                  <c:v>9.5102529991094552E-3</c:v>
                </c:pt>
              </c:numCache>
            </c:numRef>
          </c:val>
        </c:ser>
        <c:dLbls>
          <c:showLegendKey val="0"/>
          <c:showVal val="0"/>
          <c:showCatName val="0"/>
          <c:showSerName val="0"/>
          <c:showPercent val="0"/>
          <c:showBubbleSize val="0"/>
        </c:dLbls>
        <c:gapWidth val="150"/>
        <c:overlap val="100"/>
        <c:axId val="493019904"/>
        <c:axId val="493021440"/>
      </c:barChart>
      <c:catAx>
        <c:axId val="493019904"/>
        <c:scaling>
          <c:orientation val="minMax"/>
        </c:scaling>
        <c:delete val="0"/>
        <c:axPos val="b"/>
        <c:numFmt formatCode="General" sourceLinked="0"/>
        <c:majorTickMark val="out"/>
        <c:minorTickMark val="none"/>
        <c:tickLblPos val="nextTo"/>
        <c:spPr>
          <a:ln w="9525">
            <a:solidFill>
              <a:srgbClr val="707C8A"/>
            </a:solidFill>
            <a:prstDash val="solid"/>
          </a:ln>
        </c:spPr>
        <c:txPr>
          <a:bodyPr rot="0" vert="horz"/>
          <a:lstStyle/>
          <a:p>
            <a:pPr>
              <a:defRPr sz="700" b="0"/>
            </a:pPr>
            <a:endParaRPr lang="ko-KR"/>
          </a:p>
        </c:txPr>
        <c:crossAx val="493021440"/>
        <c:crosses val="autoZero"/>
        <c:auto val="1"/>
        <c:lblAlgn val="ctr"/>
        <c:lblOffset val="100"/>
        <c:noMultiLvlLbl val="0"/>
      </c:catAx>
      <c:valAx>
        <c:axId val="493021440"/>
        <c:scaling>
          <c:orientation val="minMax"/>
          <c:max val="1"/>
        </c:scaling>
        <c:delete val="0"/>
        <c:axPos val="l"/>
        <c:majorGridlines>
          <c:spPr>
            <a:ln w="6350">
              <a:solidFill>
                <a:srgbClr val="707C8A"/>
              </a:solidFill>
              <a:prstDash val="solid"/>
            </a:ln>
          </c:spPr>
        </c:majorGridlines>
        <c:numFmt formatCode="0%" sourceLinked="0"/>
        <c:majorTickMark val="out"/>
        <c:minorTickMark val="none"/>
        <c:tickLblPos val="nextTo"/>
        <c:spPr>
          <a:ln w="9525">
            <a:solidFill>
              <a:srgbClr val="707C8A"/>
            </a:solidFill>
            <a:prstDash val="solid"/>
          </a:ln>
        </c:spPr>
        <c:txPr>
          <a:bodyPr/>
          <a:lstStyle/>
          <a:p>
            <a:pPr>
              <a:defRPr sz="700" b="0"/>
            </a:pPr>
            <a:endParaRPr lang="ko-KR"/>
          </a:p>
        </c:txPr>
        <c:crossAx val="493019904"/>
        <c:crosses val="autoZero"/>
        <c:crossBetween val="between"/>
      </c:valAx>
      <c:dTable>
        <c:showHorzBorder val="1"/>
        <c:showVertBorder val="1"/>
        <c:showOutline val="1"/>
        <c:showKeys val="1"/>
      </c:dTable>
      <c:spPr>
        <a:noFill/>
        <a:ln>
          <a:noFill/>
        </a:ln>
      </c:spPr>
    </c:plotArea>
    <c:plotVisOnly val="1"/>
    <c:dispBlanksAs val="gap"/>
    <c:showDLblsOverMax val="0"/>
  </c:chart>
  <c:spPr>
    <a:noFill/>
    <a:ln w="6350" cmpd="sng">
      <a:solidFill>
        <a:srgbClr val="707C8A"/>
      </a:solidFill>
      <a:prstDash val="solid"/>
    </a:ln>
  </c:spPr>
  <c:txPr>
    <a:bodyPr/>
    <a:lstStyle/>
    <a:p>
      <a:pPr>
        <a:defRPr sz="700">
          <a:latin typeface="Arial" pitchFamily="34" charset="0"/>
          <a:cs typeface="Arial" pitchFamily="34" charset="0"/>
        </a:defRPr>
      </a:pPr>
      <a:endParaRPr lang="ko-KR"/>
    </a:p>
  </c:txPr>
  <c:externalData r:id="rId2">
    <c:autoUpdate val="0"/>
  </c:externalData>
  <c:userShapes r:id="rId3"/>
</c:chartSpace>
</file>

<file path=ppt/charts/chart27.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4538434343434343"/>
          <c:y val="0.11995083333333334"/>
          <c:w val="0.7193378787878788"/>
          <c:h val="0.6203130555555556"/>
        </c:manualLayout>
      </c:layout>
      <c:barChart>
        <c:barDir val="col"/>
        <c:grouping val="stacked"/>
        <c:varyColors val="0"/>
        <c:ser>
          <c:idx val="0"/>
          <c:order val="0"/>
          <c:tx>
            <c:strRef>
              <c:f>'Pivot 면적시장전망'!$I$38</c:f>
              <c:strCache>
                <c:ptCount val="1"/>
                <c:pt idx="0">
                  <c:v>QD solutions </c:v>
                </c:pt>
              </c:strCache>
            </c:strRef>
          </c:tx>
          <c:spPr>
            <a:solidFill>
              <a:srgbClr val="0097D1"/>
            </a:solidFill>
            <a:ln>
              <a:noFill/>
            </a:ln>
          </c:spPr>
          <c:invertIfNegative val="0"/>
          <c:cat>
            <c:numRef>
              <c:f>'Pivot 면적시장전망'!$J$37:$O$37</c:f>
              <c:numCache>
                <c:formatCode>0_ </c:formatCode>
                <c:ptCount val="6"/>
                <c:pt idx="0">
                  <c:v>2015</c:v>
                </c:pt>
                <c:pt idx="1">
                  <c:v>2016</c:v>
                </c:pt>
                <c:pt idx="2">
                  <c:v>2017</c:v>
                </c:pt>
                <c:pt idx="3">
                  <c:v>2018</c:v>
                </c:pt>
                <c:pt idx="4">
                  <c:v>2019</c:v>
                </c:pt>
                <c:pt idx="5">
                  <c:v>2020</c:v>
                </c:pt>
              </c:numCache>
            </c:numRef>
          </c:cat>
          <c:val>
            <c:numRef>
              <c:f>'Pivot 면적시장전망'!$J$38:$O$38</c:f>
              <c:numCache>
                <c:formatCode>0.0%</c:formatCode>
                <c:ptCount val="6"/>
                <c:pt idx="0">
                  <c:v>0.27682054207561307</c:v>
                </c:pt>
                <c:pt idx="1">
                  <c:v>0.34441010778513048</c:v>
                </c:pt>
                <c:pt idx="2">
                  <c:v>0.38787924915339567</c:v>
                </c:pt>
                <c:pt idx="3">
                  <c:v>0.39828173724770399</c:v>
                </c:pt>
                <c:pt idx="4">
                  <c:v>0.40013799618131318</c:v>
                </c:pt>
                <c:pt idx="5">
                  <c:v>0.38943932001349091</c:v>
                </c:pt>
              </c:numCache>
            </c:numRef>
          </c:val>
        </c:ser>
        <c:ser>
          <c:idx val="1"/>
          <c:order val="1"/>
          <c:tx>
            <c:strRef>
              <c:f>'Pivot 면적시장전망'!$I$39</c:f>
              <c:strCache>
                <c:ptCount val="1"/>
                <c:pt idx="0">
                  <c:v>LED/CF solutions</c:v>
                </c:pt>
              </c:strCache>
            </c:strRef>
          </c:tx>
          <c:spPr>
            <a:solidFill>
              <a:srgbClr val="A1ABB2"/>
            </a:solidFill>
          </c:spPr>
          <c:invertIfNegative val="0"/>
          <c:cat>
            <c:numRef>
              <c:f>'Pivot 면적시장전망'!$J$37:$O$37</c:f>
              <c:numCache>
                <c:formatCode>0_ </c:formatCode>
                <c:ptCount val="6"/>
                <c:pt idx="0">
                  <c:v>2015</c:v>
                </c:pt>
                <c:pt idx="1">
                  <c:v>2016</c:v>
                </c:pt>
                <c:pt idx="2">
                  <c:v>2017</c:v>
                </c:pt>
                <c:pt idx="3">
                  <c:v>2018</c:v>
                </c:pt>
                <c:pt idx="4">
                  <c:v>2019</c:v>
                </c:pt>
                <c:pt idx="5">
                  <c:v>2020</c:v>
                </c:pt>
              </c:numCache>
            </c:numRef>
          </c:cat>
          <c:val>
            <c:numRef>
              <c:f>'Pivot 면적시장전망'!$J$39:$O$39</c:f>
              <c:numCache>
                <c:formatCode>0.0%</c:formatCode>
                <c:ptCount val="6"/>
                <c:pt idx="0">
                  <c:v>7.5995355701962738E-2</c:v>
                </c:pt>
                <c:pt idx="1">
                  <c:v>0.19940204824561406</c:v>
                </c:pt>
                <c:pt idx="2">
                  <c:v>0.24601664714239752</c:v>
                </c:pt>
                <c:pt idx="3">
                  <c:v>0.2558034562579416</c:v>
                </c:pt>
                <c:pt idx="4">
                  <c:v>0.25251477675484924</c:v>
                </c:pt>
                <c:pt idx="5">
                  <c:v>0.24669579151337423</c:v>
                </c:pt>
              </c:numCache>
            </c:numRef>
          </c:val>
        </c:ser>
        <c:ser>
          <c:idx val="2"/>
          <c:order val="2"/>
          <c:tx>
            <c:strRef>
              <c:f>'Pivot 면적시장전망'!$I$40</c:f>
              <c:strCache>
                <c:ptCount val="1"/>
                <c:pt idx="0">
                  <c:v>OLED solutions</c:v>
                </c:pt>
              </c:strCache>
            </c:strRef>
          </c:tx>
          <c:spPr>
            <a:solidFill>
              <a:srgbClr val="103C68"/>
            </a:solidFill>
          </c:spPr>
          <c:invertIfNegative val="0"/>
          <c:cat>
            <c:numRef>
              <c:f>'Pivot 면적시장전망'!$J$37:$O$37</c:f>
              <c:numCache>
                <c:formatCode>0_ </c:formatCode>
                <c:ptCount val="6"/>
                <c:pt idx="0">
                  <c:v>2015</c:v>
                </c:pt>
                <c:pt idx="1">
                  <c:v>2016</c:v>
                </c:pt>
                <c:pt idx="2">
                  <c:v>2017</c:v>
                </c:pt>
                <c:pt idx="3">
                  <c:v>2018</c:v>
                </c:pt>
                <c:pt idx="4">
                  <c:v>2019</c:v>
                </c:pt>
                <c:pt idx="5">
                  <c:v>2020</c:v>
                </c:pt>
              </c:numCache>
            </c:numRef>
          </c:cat>
          <c:val>
            <c:numRef>
              <c:f>'Pivot 면적시장전망'!$J$40:$O$40</c:f>
              <c:numCache>
                <c:formatCode>0.0%</c:formatCode>
                <c:ptCount val="6"/>
                <c:pt idx="0">
                  <c:v>0.52450547047629892</c:v>
                </c:pt>
                <c:pt idx="1">
                  <c:v>0.3430562722262489</c:v>
                </c:pt>
                <c:pt idx="2">
                  <c:v>0.27224646457011137</c:v>
                </c:pt>
                <c:pt idx="3">
                  <c:v>0.26306908462069073</c:v>
                </c:pt>
                <c:pt idx="4">
                  <c:v>0.27094520063475019</c:v>
                </c:pt>
                <c:pt idx="5">
                  <c:v>0.29211054065101316</c:v>
                </c:pt>
              </c:numCache>
            </c:numRef>
          </c:val>
        </c:ser>
        <c:ser>
          <c:idx val="3"/>
          <c:order val="3"/>
          <c:tx>
            <c:strRef>
              <c:f>'Pivot 면적시장전망'!$I$41</c:f>
              <c:strCache>
                <c:ptCount val="1"/>
                <c:pt idx="0">
                  <c:v>Others WCG</c:v>
                </c:pt>
              </c:strCache>
            </c:strRef>
          </c:tx>
          <c:invertIfNegative val="0"/>
          <c:cat>
            <c:numRef>
              <c:f>'Pivot 면적시장전망'!$J$37:$O$37</c:f>
              <c:numCache>
                <c:formatCode>0_ </c:formatCode>
                <c:ptCount val="6"/>
                <c:pt idx="0">
                  <c:v>2015</c:v>
                </c:pt>
                <c:pt idx="1">
                  <c:v>2016</c:v>
                </c:pt>
                <c:pt idx="2">
                  <c:v>2017</c:v>
                </c:pt>
                <c:pt idx="3">
                  <c:v>2018</c:v>
                </c:pt>
                <c:pt idx="4">
                  <c:v>2019</c:v>
                </c:pt>
                <c:pt idx="5">
                  <c:v>2020</c:v>
                </c:pt>
              </c:numCache>
            </c:numRef>
          </c:cat>
          <c:val>
            <c:numRef>
              <c:f>'Pivot 면적시장전망'!$J$41:$O$41</c:f>
              <c:numCache>
                <c:formatCode>0.0%</c:formatCode>
                <c:ptCount val="6"/>
                <c:pt idx="0">
                  <c:v>0.12267863174612531</c:v>
                </c:pt>
                <c:pt idx="1">
                  <c:v>0.11313157174300636</c:v>
                </c:pt>
                <c:pt idx="2">
                  <c:v>9.385763913409545E-2</c:v>
                </c:pt>
                <c:pt idx="3">
                  <c:v>8.2845721873663652E-2</c:v>
                </c:pt>
                <c:pt idx="4">
                  <c:v>7.6402026429087444E-2</c:v>
                </c:pt>
                <c:pt idx="5">
                  <c:v>7.1754347822121561E-2</c:v>
                </c:pt>
              </c:numCache>
            </c:numRef>
          </c:val>
        </c:ser>
        <c:dLbls>
          <c:showLegendKey val="0"/>
          <c:showVal val="0"/>
          <c:showCatName val="0"/>
          <c:showSerName val="0"/>
          <c:showPercent val="0"/>
          <c:showBubbleSize val="0"/>
        </c:dLbls>
        <c:gapWidth val="150"/>
        <c:overlap val="100"/>
        <c:axId val="498754304"/>
        <c:axId val="498755840"/>
      </c:barChart>
      <c:catAx>
        <c:axId val="498754304"/>
        <c:scaling>
          <c:orientation val="minMax"/>
        </c:scaling>
        <c:delete val="0"/>
        <c:axPos val="b"/>
        <c:numFmt formatCode="General" sourceLinked="0"/>
        <c:majorTickMark val="out"/>
        <c:minorTickMark val="none"/>
        <c:tickLblPos val="nextTo"/>
        <c:spPr>
          <a:ln w="9525">
            <a:solidFill>
              <a:srgbClr val="707C8A"/>
            </a:solidFill>
            <a:prstDash val="solid"/>
          </a:ln>
        </c:spPr>
        <c:txPr>
          <a:bodyPr rot="0" vert="horz"/>
          <a:lstStyle/>
          <a:p>
            <a:pPr>
              <a:defRPr sz="700" b="0"/>
            </a:pPr>
            <a:endParaRPr lang="ko-KR"/>
          </a:p>
        </c:txPr>
        <c:crossAx val="498755840"/>
        <c:crosses val="autoZero"/>
        <c:auto val="1"/>
        <c:lblAlgn val="ctr"/>
        <c:lblOffset val="100"/>
        <c:noMultiLvlLbl val="0"/>
      </c:catAx>
      <c:valAx>
        <c:axId val="498755840"/>
        <c:scaling>
          <c:orientation val="minMax"/>
          <c:max val="1"/>
        </c:scaling>
        <c:delete val="0"/>
        <c:axPos val="l"/>
        <c:majorGridlines>
          <c:spPr>
            <a:ln w="6350">
              <a:solidFill>
                <a:srgbClr val="707C8A"/>
              </a:solidFill>
              <a:prstDash val="solid"/>
            </a:ln>
          </c:spPr>
        </c:majorGridlines>
        <c:numFmt formatCode="0%" sourceLinked="0"/>
        <c:majorTickMark val="out"/>
        <c:minorTickMark val="none"/>
        <c:tickLblPos val="nextTo"/>
        <c:spPr>
          <a:ln w="9525">
            <a:solidFill>
              <a:srgbClr val="707C8A"/>
            </a:solidFill>
            <a:prstDash val="solid"/>
          </a:ln>
        </c:spPr>
        <c:txPr>
          <a:bodyPr/>
          <a:lstStyle/>
          <a:p>
            <a:pPr>
              <a:defRPr sz="700" b="0"/>
            </a:pPr>
            <a:endParaRPr lang="ko-KR"/>
          </a:p>
        </c:txPr>
        <c:crossAx val="498754304"/>
        <c:crosses val="autoZero"/>
        <c:crossBetween val="between"/>
      </c:valAx>
      <c:dTable>
        <c:showHorzBorder val="1"/>
        <c:showVertBorder val="1"/>
        <c:showOutline val="1"/>
        <c:showKeys val="1"/>
      </c:dTable>
      <c:spPr>
        <a:noFill/>
        <a:ln>
          <a:noFill/>
        </a:ln>
      </c:spPr>
    </c:plotArea>
    <c:plotVisOnly val="1"/>
    <c:dispBlanksAs val="gap"/>
    <c:showDLblsOverMax val="0"/>
  </c:chart>
  <c:spPr>
    <a:noFill/>
    <a:ln w="6350" cmpd="sng">
      <a:solidFill>
        <a:srgbClr val="707C8A"/>
      </a:solidFill>
      <a:prstDash val="solid"/>
    </a:ln>
  </c:spPr>
  <c:txPr>
    <a:bodyPr/>
    <a:lstStyle/>
    <a:p>
      <a:pPr>
        <a:defRPr sz="700">
          <a:latin typeface="Arial" pitchFamily="34" charset="0"/>
          <a:cs typeface="Arial" pitchFamily="34" charset="0"/>
        </a:defRPr>
      </a:pPr>
      <a:endParaRPr lang="ko-KR"/>
    </a:p>
  </c:txPr>
  <c:externalData r:id="rId2">
    <c:autoUpdate val="0"/>
  </c:externalData>
  <c:userShapes r:id="rId3"/>
</c:chartSpace>
</file>

<file path=ppt/charts/chart28.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4538434343434343"/>
          <c:y val="0.11995083333333334"/>
          <c:w val="0.68085303030303035"/>
          <c:h val="0.6203130555555556"/>
        </c:manualLayout>
      </c:layout>
      <c:barChart>
        <c:barDir val="col"/>
        <c:grouping val="stacked"/>
        <c:varyColors val="0"/>
        <c:ser>
          <c:idx val="0"/>
          <c:order val="0"/>
          <c:tx>
            <c:strRef>
              <c:f>'Pivot 면적시장전망'!$I$31</c:f>
              <c:strCache>
                <c:ptCount val="1"/>
                <c:pt idx="0">
                  <c:v>QD solutions </c:v>
                </c:pt>
              </c:strCache>
            </c:strRef>
          </c:tx>
          <c:spPr>
            <a:solidFill>
              <a:srgbClr val="0097D1"/>
            </a:solidFill>
            <a:ln>
              <a:noFill/>
            </a:ln>
          </c:spPr>
          <c:invertIfNegative val="0"/>
          <c:cat>
            <c:numRef>
              <c:f>'Pivot 면적시장전망'!$J$30:$O$30</c:f>
              <c:numCache>
                <c:formatCode>0_ </c:formatCode>
                <c:ptCount val="6"/>
                <c:pt idx="0">
                  <c:v>2015</c:v>
                </c:pt>
                <c:pt idx="1">
                  <c:v>2016</c:v>
                </c:pt>
                <c:pt idx="2">
                  <c:v>2017</c:v>
                </c:pt>
                <c:pt idx="3">
                  <c:v>2018</c:v>
                </c:pt>
                <c:pt idx="4">
                  <c:v>2019</c:v>
                </c:pt>
                <c:pt idx="5">
                  <c:v>2020</c:v>
                </c:pt>
              </c:numCache>
            </c:numRef>
          </c:cat>
          <c:val>
            <c:numRef>
              <c:f>'Pivot 면적시장전망'!$J$31:$O$31</c:f>
              <c:numCache>
                <c:formatCode>_-* #,##0.0_-;\-* #,##0.0_-;_-* "-"_-;_-@_-</c:formatCode>
                <c:ptCount val="6"/>
                <c:pt idx="0">
                  <c:v>1.3260521978868838</c:v>
                </c:pt>
                <c:pt idx="1">
                  <c:v>3.9210973380315672</c:v>
                </c:pt>
                <c:pt idx="2">
                  <c:v>8.5633578110626463</c:v>
                </c:pt>
                <c:pt idx="3">
                  <c:v>12.883344686485586</c:v>
                </c:pt>
                <c:pt idx="4">
                  <c:v>17.134354356944126</c:v>
                </c:pt>
                <c:pt idx="5">
                  <c:v>20.963130259498993</c:v>
                </c:pt>
              </c:numCache>
            </c:numRef>
          </c:val>
        </c:ser>
        <c:ser>
          <c:idx val="1"/>
          <c:order val="1"/>
          <c:tx>
            <c:strRef>
              <c:f>'Pivot 면적시장전망'!$I$32</c:f>
              <c:strCache>
                <c:ptCount val="1"/>
                <c:pt idx="0">
                  <c:v>LED/CF solutions</c:v>
                </c:pt>
              </c:strCache>
            </c:strRef>
          </c:tx>
          <c:spPr>
            <a:solidFill>
              <a:srgbClr val="A1ABB2"/>
            </a:solidFill>
          </c:spPr>
          <c:invertIfNegative val="0"/>
          <c:cat>
            <c:numRef>
              <c:f>'Pivot 면적시장전망'!$J$30:$O$30</c:f>
              <c:numCache>
                <c:formatCode>0_ </c:formatCode>
                <c:ptCount val="6"/>
                <c:pt idx="0">
                  <c:v>2015</c:v>
                </c:pt>
                <c:pt idx="1">
                  <c:v>2016</c:v>
                </c:pt>
                <c:pt idx="2">
                  <c:v>2017</c:v>
                </c:pt>
                <c:pt idx="3">
                  <c:v>2018</c:v>
                </c:pt>
                <c:pt idx="4">
                  <c:v>2019</c:v>
                </c:pt>
                <c:pt idx="5">
                  <c:v>2020</c:v>
                </c:pt>
              </c:numCache>
            </c:numRef>
          </c:cat>
          <c:val>
            <c:numRef>
              <c:f>'Pivot 면적시장전망'!$J$32:$O$32</c:f>
              <c:numCache>
                <c:formatCode>_-* #,##0.0_-;\-* #,##0.0_-;_-* "-"_-;_-@_-</c:formatCode>
                <c:ptCount val="6"/>
                <c:pt idx="0">
                  <c:v>0.36458647791871263</c:v>
                </c:pt>
                <c:pt idx="1">
                  <c:v>2.3113007626578295</c:v>
                </c:pt>
                <c:pt idx="2">
                  <c:v>5.5013310825273267</c:v>
                </c:pt>
                <c:pt idx="3">
                  <c:v>8.3775276689863656</c:v>
                </c:pt>
                <c:pt idx="4">
                  <c:v>10.918386128306947</c:v>
                </c:pt>
                <c:pt idx="5">
                  <c:v>13.418201838228246</c:v>
                </c:pt>
              </c:numCache>
            </c:numRef>
          </c:val>
        </c:ser>
        <c:ser>
          <c:idx val="2"/>
          <c:order val="2"/>
          <c:tx>
            <c:strRef>
              <c:f>'Pivot 면적시장전망'!$I$33</c:f>
              <c:strCache>
                <c:ptCount val="1"/>
                <c:pt idx="0">
                  <c:v>OLED solutions</c:v>
                </c:pt>
              </c:strCache>
            </c:strRef>
          </c:tx>
          <c:spPr>
            <a:solidFill>
              <a:srgbClr val="103C68"/>
            </a:solidFill>
          </c:spPr>
          <c:invertIfNegative val="0"/>
          <c:cat>
            <c:numRef>
              <c:f>'Pivot 면적시장전망'!$J$30:$O$30</c:f>
              <c:numCache>
                <c:formatCode>0_ </c:formatCode>
                <c:ptCount val="6"/>
                <c:pt idx="0">
                  <c:v>2015</c:v>
                </c:pt>
                <c:pt idx="1">
                  <c:v>2016</c:v>
                </c:pt>
                <c:pt idx="2">
                  <c:v>2017</c:v>
                </c:pt>
                <c:pt idx="3">
                  <c:v>2018</c:v>
                </c:pt>
                <c:pt idx="4">
                  <c:v>2019</c:v>
                </c:pt>
                <c:pt idx="5">
                  <c:v>2020</c:v>
                </c:pt>
              </c:numCache>
            </c:numRef>
          </c:cat>
          <c:val>
            <c:numRef>
              <c:f>'Pivot 면적시장전망'!$J$33:$O$33</c:f>
              <c:numCache>
                <c:formatCode>_-* #,##0.0_-;\-* #,##0.0_-;_-* "-"_-;_-@_-</c:formatCode>
                <c:ptCount val="6"/>
                <c:pt idx="0">
                  <c:v>2.5163064290402719</c:v>
                </c:pt>
                <c:pt idx="1">
                  <c:v>3.9764196536959164</c:v>
                </c:pt>
                <c:pt idx="2">
                  <c:v>6.0878723250822553</c:v>
                </c:pt>
                <c:pt idx="3">
                  <c:v>8.6154759888875887</c:v>
                </c:pt>
                <c:pt idx="4">
                  <c:v>11.715291905526035</c:v>
                </c:pt>
                <c:pt idx="5">
                  <c:v>15.88838694606096</c:v>
                </c:pt>
              </c:numCache>
            </c:numRef>
          </c:val>
        </c:ser>
        <c:ser>
          <c:idx val="3"/>
          <c:order val="3"/>
          <c:tx>
            <c:strRef>
              <c:f>'Pivot 면적시장전망'!$I$34</c:f>
              <c:strCache>
                <c:ptCount val="1"/>
                <c:pt idx="0">
                  <c:v>Others WCG</c:v>
                </c:pt>
              </c:strCache>
            </c:strRef>
          </c:tx>
          <c:invertIfNegative val="0"/>
          <c:cat>
            <c:numRef>
              <c:f>'Pivot 면적시장전망'!$J$30:$O$30</c:f>
              <c:numCache>
                <c:formatCode>0_ </c:formatCode>
                <c:ptCount val="6"/>
                <c:pt idx="0">
                  <c:v>2015</c:v>
                </c:pt>
                <c:pt idx="1">
                  <c:v>2016</c:v>
                </c:pt>
                <c:pt idx="2">
                  <c:v>2017</c:v>
                </c:pt>
                <c:pt idx="3">
                  <c:v>2018</c:v>
                </c:pt>
                <c:pt idx="4">
                  <c:v>2019</c:v>
                </c:pt>
                <c:pt idx="5">
                  <c:v>2020</c:v>
                </c:pt>
              </c:numCache>
            </c:numRef>
          </c:cat>
          <c:val>
            <c:numRef>
              <c:f>'Pivot 면적시장전망'!$J$34:$O$34</c:f>
              <c:numCache>
                <c:formatCode>_-* #,##0.0_-;\-* #,##0.0_-;_-* "-"_-;_-@_-</c:formatCode>
                <c:ptCount val="6"/>
                <c:pt idx="0">
                  <c:v>0.58854873236748895</c:v>
                </c:pt>
                <c:pt idx="1">
                  <c:v>1.3113259886288102</c:v>
                </c:pt>
                <c:pt idx="2">
                  <c:v>2.0988089769476752</c:v>
                </c:pt>
                <c:pt idx="3">
                  <c:v>2.7131858865656717</c:v>
                </c:pt>
                <c:pt idx="4">
                  <c:v>3.3035168723917843</c:v>
                </c:pt>
                <c:pt idx="5">
                  <c:v>3.9028404819604026</c:v>
                </c:pt>
              </c:numCache>
            </c:numRef>
          </c:val>
        </c:ser>
        <c:dLbls>
          <c:showLegendKey val="0"/>
          <c:showVal val="0"/>
          <c:showCatName val="0"/>
          <c:showSerName val="0"/>
          <c:showPercent val="0"/>
          <c:showBubbleSize val="0"/>
        </c:dLbls>
        <c:gapWidth val="150"/>
        <c:overlap val="100"/>
        <c:axId val="503347840"/>
        <c:axId val="503353728"/>
      </c:barChart>
      <c:catAx>
        <c:axId val="503347840"/>
        <c:scaling>
          <c:orientation val="minMax"/>
        </c:scaling>
        <c:delete val="0"/>
        <c:axPos val="b"/>
        <c:numFmt formatCode="General" sourceLinked="0"/>
        <c:majorTickMark val="out"/>
        <c:minorTickMark val="none"/>
        <c:tickLblPos val="nextTo"/>
        <c:spPr>
          <a:ln w="9525">
            <a:solidFill>
              <a:srgbClr val="707C8A"/>
            </a:solidFill>
            <a:prstDash val="solid"/>
          </a:ln>
        </c:spPr>
        <c:txPr>
          <a:bodyPr rot="0" vert="horz"/>
          <a:lstStyle/>
          <a:p>
            <a:pPr>
              <a:defRPr sz="700" b="0"/>
            </a:pPr>
            <a:endParaRPr lang="ko-KR"/>
          </a:p>
        </c:txPr>
        <c:crossAx val="503353728"/>
        <c:crosses val="autoZero"/>
        <c:auto val="1"/>
        <c:lblAlgn val="ctr"/>
        <c:lblOffset val="100"/>
        <c:noMultiLvlLbl val="0"/>
      </c:catAx>
      <c:valAx>
        <c:axId val="503353728"/>
        <c:scaling>
          <c:orientation val="minMax"/>
        </c:scaling>
        <c:delete val="0"/>
        <c:axPos val="l"/>
        <c:majorGridlines>
          <c:spPr>
            <a:ln w="6350">
              <a:solidFill>
                <a:srgbClr val="707C8A"/>
              </a:solidFill>
              <a:prstDash val="solid"/>
            </a:ln>
          </c:spPr>
        </c:majorGridlines>
        <c:numFmt formatCode="#,##0" sourceLinked="0"/>
        <c:majorTickMark val="out"/>
        <c:minorTickMark val="none"/>
        <c:tickLblPos val="nextTo"/>
        <c:spPr>
          <a:ln w="9525">
            <a:solidFill>
              <a:srgbClr val="707C8A"/>
            </a:solidFill>
            <a:prstDash val="solid"/>
          </a:ln>
        </c:spPr>
        <c:txPr>
          <a:bodyPr/>
          <a:lstStyle/>
          <a:p>
            <a:pPr>
              <a:defRPr sz="700" b="0"/>
            </a:pPr>
            <a:endParaRPr lang="ko-KR"/>
          </a:p>
        </c:txPr>
        <c:crossAx val="503347840"/>
        <c:crosses val="autoZero"/>
        <c:crossBetween val="between"/>
      </c:valAx>
      <c:dTable>
        <c:showHorzBorder val="1"/>
        <c:showVertBorder val="1"/>
        <c:showOutline val="1"/>
        <c:showKeys val="1"/>
      </c:dTable>
      <c:spPr>
        <a:noFill/>
        <a:ln>
          <a:noFill/>
        </a:ln>
      </c:spPr>
    </c:plotArea>
    <c:plotVisOnly val="1"/>
    <c:dispBlanksAs val="gap"/>
    <c:showDLblsOverMax val="0"/>
  </c:chart>
  <c:spPr>
    <a:noFill/>
    <a:ln w="6350" cmpd="sng">
      <a:solidFill>
        <a:srgbClr val="707C8A"/>
      </a:solidFill>
      <a:prstDash val="solid"/>
    </a:ln>
  </c:spPr>
  <c:txPr>
    <a:bodyPr/>
    <a:lstStyle/>
    <a:p>
      <a:pPr>
        <a:defRPr sz="700">
          <a:latin typeface="Arial" pitchFamily="34" charset="0"/>
          <a:cs typeface="Arial" pitchFamily="34" charset="0"/>
        </a:defRPr>
      </a:pPr>
      <a:endParaRPr lang="ko-KR"/>
    </a:p>
  </c:txPr>
  <c:externalData r:id="rId2">
    <c:autoUpdate val="0"/>
  </c:externalData>
  <c:userShapes r:id="rId3"/>
</c:chartSpace>
</file>

<file path=ppt/charts/chart29.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0103030303030303"/>
          <c:y val="0.14111750000000001"/>
          <c:w val="0.74514040404040405"/>
          <c:h val="0.5594905555555556"/>
        </c:manualLayout>
      </c:layout>
      <c:barChart>
        <c:barDir val="col"/>
        <c:grouping val="stacked"/>
        <c:varyColors val="0"/>
        <c:ser>
          <c:idx val="0"/>
          <c:order val="0"/>
          <c:tx>
            <c:strRef>
              <c:f>'Pivot 수요량 전망'!$I$49</c:f>
              <c:strCache>
                <c:ptCount val="1"/>
                <c:pt idx="0">
                  <c:v>TV</c:v>
                </c:pt>
              </c:strCache>
            </c:strRef>
          </c:tx>
          <c:spPr>
            <a:solidFill>
              <a:srgbClr val="0097D1"/>
            </a:solidFill>
            <a:ln>
              <a:noFill/>
            </a:ln>
          </c:spPr>
          <c:invertIfNegative val="0"/>
          <c:cat>
            <c:numRef>
              <c:f>'Pivot 수요량 전망'!$J$30:$O$30</c:f>
              <c:numCache>
                <c:formatCode>0_ </c:formatCode>
                <c:ptCount val="6"/>
                <c:pt idx="0">
                  <c:v>2015</c:v>
                </c:pt>
                <c:pt idx="1">
                  <c:v>2016</c:v>
                </c:pt>
                <c:pt idx="2">
                  <c:v>2017</c:v>
                </c:pt>
                <c:pt idx="3">
                  <c:v>2018</c:v>
                </c:pt>
                <c:pt idx="4">
                  <c:v>2019</c:v>
                </c:pt>
                <c:pt idx="5">
                  <c:v>2020</c:v>
                </c:pt>
              </c:numCache>
            </c:numRef>
          </c:cat>
          <c:val>
            <c:numRef>
              <c:f>'Pivot 수요량 전망'!$J$49:$O$49</c:f>
              <c:numCache>
                <c:formatCode>_-* #,##0.0_-;\-* #,##0.0_-;_-* "-"??_-;_-@_-</c:formatCode>
                <c:ptCount val="6"/>
                <c:pt idx="0">
                  <c:v>2.8791638548441707</c:v>
                </c:pt>
                <c:pt idx="1">
                  <c:v>10.378791200507013</c:v>
                </c:pt>
                <c:pt idx="2">
                  <c:v>22.783126220372687</c:v>
                </c:pt>
                <c:pt idx="3">
                  <c:v>35.415673979090009</c:v>
                </c:pt>
                <c:pt idx="4">
                  <c:v>47.382794718670219</c:v>
                </c:pt>
                <c:pt idx="5">
                  <c:v>59.996464428869793</c:v>
                </c:pt>
              </c:numCache>
            </c:numRef>
          </c:val>
        </c:ser>
        <c:ser>
          <c:idx val="1"/>
          <c:order val="1"/>
          <c:tx>
            <c:strRef>
              <c:f>'Pivot 수요량 전망'!$I$50</c:f>
              <c:strCache>
                <c:ptCount val="1"/>
                <c:pt idx="0">
                  <c:v>Monitor</c:v>
                </c:pt>
              </c:strCache>
            </c:strRef>
          </c:tx>
          <c:spPr>
            <a:solidFill>
              <a:srgbClr val="A1ABB2"/>
            </a:solidFill>
          </c:spPr>
          <c:invertIfNegative val="0"/>
          <c:cat>
            <c:numRef>
              <c:f>'Pivot 수요량 전망'!$J$30:$O$30</c:f>
              <c:numCache>
                <c:formatCode>0_ </c:formatCode>
                <c:ptCount val="6"/>
                <c:pt idx="0">
                  <c:v>2015</c:v>
                </c:pt>
                <c:pt idx="1">
                  <c:v>2016</c:v>
                </c:pt>
                <c:pt idx="2">
                  <c:v>2017</c:v>
                </c:pt>
                <c:pt idx="3">
                  <c:v>2018</c:v>
                </c:pt>
                <c:pt idx="4">
                  <c:v>2019</c:v>
                </c:pt>
                <c:pt idx="5">
                  <c:v>2020</c:v>
                </c:pt>
              </c:numCache>
            </c:numRef>
          </c:cat>
          <c:val>
            <c:numRef>
              <c:f>'Pivot 수요량 전망'!$J$50:$O$50</c:f>
              <c:numCache>
                <c:formatCode>_-* #,##0.0_-;\-* #,##0.0_-;_-* "-"??_-;_-@_-</c:formatCode>
                <c:ptCount val="6"/>
                <c:pt idx="0">
                  <c:v>1.1643818440528</c:v>
                </c:pt>
                <c:pt idx="1">
                  <c:v>1.7070911438488101</c:v>
                </c:pt>
                <c:pt idx="2">
                  <c:v>2.377081606266759</c:v>
                </c:pt>
                <c:pt idx="3">
                  <c:v>3.0271822945971181</c:v>
                </c:pt>
                <c:pt idx="4">
                  <c:v>3.7495974222621573</c:v>
                </c:pt>
                <c:pt idx="5">
                  <c:v>4.6466673318019982</c:v>
                </c:pt>
              </c:numCache>
            </c:numRef>
          </c:val>
        </c:ser>
        <c:ser>
          <c:idx val="2"/>
          <c:order val="2"/>
          <c:tx>
            <c:strRef>
              <c:f>'Pivot 수요량 전망'!$I$51</c:f>
              <c:strCache>
                <c:ptCount val="1"/>
                <c:pt idx="0">
                  <c:v>Notebook</c:v>
                </c:pt>
              </c:strCache>
            </c:strRef>
          </c:tx>
          <c:spPr>
            <a:solidFill>
              <a:srgbClr val="103C68"/>
            </a:solidFill>
          </c:spPr>
          <c:invertIfNegative val="0"/>
          <c:cat>
            <c:numRef>
              <c:f>'Pivot 수요량 전망'!$J$30:$O$30</c:f>
              <c:numCache>
                <c:formatCode>0_ </c:formatCode>
                <c:ptCount val="6"/>
                <c:pt idx="0">
                  <c:v>2015</c:v>
                </c:pt>
                <c:pt idx="1">
                  <c:v>2016</c:v>
                </c:pt>
                <c:pt idx="2">
                  <c:v>2017</c:v>
                </c:pt>
                <c:pt idx="3">
                  <c:v>2018</c:v>
                </c:pt>
                <c:pt idx="4">
                  <c:v>2019</c:v>
                </c:pt>
                <c:pt idx="5">
                  <c:v>2020</c:v>
                </c:pt>
              </c:numCache>
            </c:numRef>
          </c:cat>
          <c:val>
            <c:numRef>
              <c:f>'Pivot 수요량 전망'!$J$51:$O$51</c:f>
              <c:numCache>
                <c:formatCode>_-* #,##0.0_-;\-* #,##0.0_-;_-* "-"??_-;_-@_-</c:formatCode>
                <c:ptCount val="6"/>
                <c:pt idx="0">
                  <c:v>0.27975494397055001</c:v>
                </c:pt>
                <c:pt idx="1">
                  <c:v>2.0211257199363502</c:v>
                </c:pt>
                <c:pt idx="2">
                  <c:v>3.4321622536264207</c:v>
                </c:pt>
                <c:pt idx="3">
                  <c:v>4.74997163537929</c:v>
                </c:pt>
                <c:pt idx="4">
                  <c:v>6.2247361704952704</c:v>
                </c:pt>
                <c:pt idx="5">
                  <c:v>8.197226013823542</c:v>
                </c:pt>
              </c:numCache>
            </c:numRef>
          </c:val>
        </c:ser>
        <c:ser>
          <c:idx val="3"/>
          <c:order val="3"/>
          <c:tx>
            <c:strRef>
              <c:f>'Pivot 수요량 전망'!$I$52</c:f>
              <c:strCache>
                <c:ptCount val="1"/>
                <c:pt idx="0">
                  <c:v>Tablet</c:v>
                </c:pt>
              </c:strCache>
            </c:strRef>
          </c:tx>
          <c:invertIfNegative val="0"/>
          <c:cat>
            <c:numRef>
              <c:f>'Pivot 수요량 전망'!$J$30:$O$30</c:f>
              <c:numCache>
                <c:formatCode>0_ </c:formatCode>
                <c:ptCount val="6"/>
                <c:pt idx="0">
                  <c:v>2015</c:v>
                </c:pt>
                <c:pt idx="1">
                  <c:v>2016</c:v>
                </c:pt>
                <c:pt idx="2">
                  <c:v>2017</c:v>
                </c:pt>
                <c:pt idx="3">
                  <c:v>2018</c:v>
                </c:pt>
                <c:pt idx="4">
                  <c:v>2019</c:v>
                </c:pt>
                <c:pt idx="5">
                  <c:v>2020</c:v>
                </c:pt>
              </c:numCache>
            </c:numRef>
          </c:cat>
          <c:val>
            <c:numRef>
              <c:f>'Pivot 수요량 전망'!$J$52:$O$52</c:f>
              <c:numCache>
                <c:formatCode>_-* #,##0.0_-;\-* #,##0.0_-;_-* "-"??_-;_-@_-</c:formatCode>
                <c:ptCount val="6"/>
                <c:pt idx="0">
                  <c:v>7.5479704496400002</c:v>
                </c:pt>
                <c:pt idx="1">
                  <c:v>13.216851678312322</c:v>
                </c:pt>
                <c:pt idx="2">
                  <c:v>19.995707178540069</c:v>
                </c:pt>
                <c:pt idx="3">
                  <c:v>24.269878519217979</c:v>
                </c:pt>
                <c:pt idx="4">
                  <c:v>27.926569030545522</c:v>
                </c:pt>
                <c:pt idx="5">
                  <c:v>30.98541705654355</c:v>
                </c:pt>
              </c:numCache>
            </c:numRef>
          </c:val>
        </c:ser>
        <c:ser>
          <c:idx val="4"/>
          <c:order val="4"/>
          <c:tx>
            <c:strRef>
              <c:f>'Pivot 수요량 전망'!$I$53</c:f>
              <c:strCache>
                <c:ptCount val="1"/>
                <c:pt idx="0">
                  <c:v>Smartphone</c:v>
                </c:pt>
              </c:strCache>
            </c:strRef>
          </c:tx>
          <c:invertIfNegative val="0"/>
          <c:cat>
            <c:numRef>
              <c:f>'Pivot 수요량 전망'!$J$30:$O$30</c:f>
              <c:numCache>
                <c:formatCode>0_ </c:formatCode>
                <c:ptCount val="6"/>
                <c:pt idx="0">
                  <c:v>2015</c:v>
                </c:pt>
                <c:pt idx="1">
                  <c:v>2016</c:v>
                </c:pt>
                <c:pt idx="2">
                  <c:v>2017</c:v>
                </c:pt>
                <c:pt idx="3">
                  <c:v>2018</c:v>
                </c:pt>
                <c:pt idx="4">
                  <c:v>2019</c:v>
                </c:pt>
                <c:pt idx="5">
                  <c:v>2020</c:v>
                </c:pt>
              </c:numCache>
            </c:numRef>
          </c:cat>
          <c:val>
            <c:numRef>
              <c:f>'Pivot 수요량 전망'!$J$53:$O$53</c:f>
              <c:numCache>
                <c:formatCode>_-* #,##0.0_-;\-* #,##0.0_-;_-* "-"??_-;_-@_-</c:formatCode>
                <c:ptCount val="6"/>
                <c:pt idx="0">
                  <c:v>229.56089</c:v>
                </c:pt>
                <c:pt idx="1">
                  <c:v>283.89550399999001</c:v>
                </c:pt>
                <c:pt idx="2">
                  <c:v>343.23572592001</c:v>
                </c:pt>
                <c:pt idx="3">
                  <c:v>396.36801845247004</c:v>
                </c:pt>
                <c:pt idx="4">
                  <c:v>454.77536108999999</c:v>
                </c:pt>
                <c:pt idx="5">
                  <c:v>500.44518452406038</c:v>
                </c:pt>
              </c:numCache>
            </c:numRef>
          </c:val>
        </c:ser>
        <c:dLbls>
          <c:showLegendKey val="0"/>
          <c:showVal val="0"/>
          <c:showCatName val="0"/>
          <c:showSerName val="0"/>
          <c:showPercent val="0"/>
          <c:showBubbleSize val="0"/>
        </c:dLbls>
        <c:gapWidth val="150"/>
        <c:overlap val="100"/>
        <c:axId val="503528832"/>
        <c:axId val="503555200"/>
      </c:barChart>
      <c:catAx>
        <c:axId val="503528832"/>
        <c:scaling>
          <c:orientation val="minMax"/>
        </c:scaling>
        <c:delete val="0"/>
        <c:axPos val="b"/>
        <c:numFmt formatCode="General" sourceLinked="0"/>
        <c:majorTickMark val="out"/>
        <c:minorTickMark val="none"/>
        <c:tickLblPos val="nextTo"/>
        <c:spPr>
          <a:ln w="9525">
            <a:solidFill>
              <a:srgbClr val="707C8A"/>
            </a:solidFill>
            <a:prstDash val="solid"/>
          </a:ln>
        </c:spPr>
        <c:txPr>
          <a:bodyPr rot="0" vert="horz"/>
          <a:lstStyle/>
          <a:p>
            <a:pPr>
              <a:defRPr sz="700" b="0"/>
            </a:pPr>
            <a:endParaRPr lang="ko-KR"/>
          </a:p>
        </c:txPr>
        <c:crossAx val="503555200"/>
        <c:crosses val="autoZero"/>
        <c:auto val="1"/>
        <c:lblAlgn val="ctr"/>
        <c:lblOffset val="100"/>
        <c:noMultiLvlLbl val="0"/>
      </c:catAx>
      <c:valAx>
        <c:axId val="503555200"/>
        <c:scaling>
          <c:orientation val="minMax"/>
        </c:scaling>
        <c:delete val="0"/>
        <c:axPos val="l"/>
        <c:majorGridlines>
          <c:spPr>
            <a:ln w="6350">
              <a:solidFill>
                <a:srgbClr val="707C8A"/>
              </a:solidFill>
              <a:prstDash val="solid"/>
            </a:ln>
          </c:spPr>
        </c:majorGridlines>
        <c:numFmt formatCode="#,##0" sourceLinked="0"/>
        <c:majorTickMark val="out"/>
        <c:minorTickMark val="none"/>
        <c:tickLblPos val="nextTo"/>
        <c:spPr>
          <a:ln w="9525">
            <a:solidFill>
              <a:srgbClr val="707C8A"/>
            </a:solidFill>
            <a:prstDash val="solid"/>
          </a:ln>
        </c:spPr>
        <c:txPr>
          <a:bodyPr/>
          <a:lstStyle/>
          <a:p>
            <a:pPr>
              <a:defRPr sz="700" b="0"/>
            </a:pPr>
            <a:endParaRPr lang="ko-KR"/>
          </a:p>
        </c:txPr>
        <c:crossAx val="503528832"/>
        <c:crosses val="autoZero"/>
        <c:crossBetween val="between"/>
      </c:valAx>
      <c:dTable>
        <c:showHorzBorder val="1"/>
        <c:showVertBorder val="1"/>
        <c:showOutline val="1"/>
        <c:showKeys val="1"/>
      </c:dTable>
      <c:spPr>
        <a:noFill/>
        <a:ln>
          <a:noFill/>
        </a:ln>
      </c:spPr>
    </c:plotArea>
    <c:plotVisOnly val="1"/>
    <c:dispBlanksAs val="gap"/>
    <c:showDLblsOverMax val="0"/>
  </c:chart>
  <c:spPr>
    <a:noFill/>
    <a:ln w="6350" cmpd="sng">
      <a:solidFill>
        <a:srgbClr val="707C8A"/>
      </a:solidFill>
      <a:prstDash val="solid"/>
    </a:ln>
  </c:spPr>
  <c:txPr>
    <a:bodyPr/>
    <a:lstStyle/>
    <a:p>
      <a:pPr>
        <a:defRPr sz="700">
          <a:latin typeface="Arial" pitchFamily="34" charset="0"/>
          <a:cs typeface="Arial" pitchFamily="34" charset="0"/>
        </a:defRPr>
      </a:pPr>
      <a:endParaRPr lang="ko-KR"/>
    </a:p>
  </c:txPr>
  <c:externalData r:id="rId2">
    <c:autoUpdate val="0"/>
  </c:externalData>
  <c:userShapes r:id="rId3"/>
</c:chartSpace>
</file>

<file path=ppt/charts/chart3.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0870101010101011"/>
          <c:y val="0.10120888888888889"/>
          <c:w val="0.70685681818181822"/>
          <c:h val="0.6383861111111111"/>
        </c:manualLayout>
      </c:layout>
      <c:lineChart>
        <c:grouping val="standard"/>
        <c:varyColors val="0"/>
        <c:ser>
          <c:idx val="0"/>
          <c:order val="0"/>
          <c:tx>
            <c:strRef>
              <c:f>'PPT graph '!$B$41</c:f>
              <c:strCache>
                <c:ptCount val="1"/>
                <c:pt idx="0">
                  <c:v>Normal </c:v>
                </c:pt>
              </c:strCache>
            </c:strRef>
          </c:tx>
          <c:spPr>
            <a:ln>
              <a:solidFill>
                <a:srgbClr val="0097D1"/>
              </a:solidFill>
            </a:ln>
          </c:spPr>
          <c:marker>
            <c:symbol val="none"/>
          </c:marker>
          <c:cat>
            <c:numRef>
              <c:f>'PPT graph '!$C$25:$H$25</c:f>
              <c:numCache>
                <c:formatCode>General</c:formatCode>
                <c:ptCount val="6"/>
                <c:pt idx="0">
                  <c:v>2015</c:v>
                </c:pt>
                <c:pt idx="1">
                  <c:v>2016</c:v>
                </c:pt>
                <c:pt idx="2">
                  <c:v>2017</c:v>
                </c:pt>
                <c:pt idx="3">
                  <c:v>2018</c:v>
                </c:pt>
                <c:pt idx="4">
                  <c:v>2019</c:v>
                </c:pt>
                <c:pt idx="5">
                  <c:v>2020</c:v>
                </c:pt>
              </c:numCache>
            </c:numRef>
          </c:cat>
          <c:val>
            <c:numRef>
              <c:f>'PPT graph '!$C$41:$H$41</c:f>
              <c:numCache>
                <c:formatCode>\$#,##0.0</c:formatCode>
                <c:ptCount val="6"/>
                <c:pt idx="0">
                  <c:v>109.31894972029144</c:v>
                </c:pt>
                <c:pt idx="1">
                  <c:v>94.807997018641444</c:v>
                </c:pt>
                <c:pt idx="2">
                  <c:v>82.5946221863923</c:v>
                </c:pt>
                <c:pt idx="3">
                  <c:v>72.151040778049392</c:v>
                </c:pt>
                <c:pt idx="4">
                  <c:v>63.853077743189893</c:v>
                </c:pt>
                <c:pt idx="5">
                  <c:v>56.509448696937838</c:v>
                </c:pt>
              </c:numCache>
            </c:numRef>
          </c:val>
          <c:smooth val="0"/>
        </c:ser>
        <c:ser>
          <c:idx val="1"/>
          <c:order val="1"/>
          <c:tx>
            <c:strRef>
              <c:f>'PPT graph '!$B$42</c:f>
              <c:strCache>
                <c:ptCount val="1"/>
                <c:pt idx="0">
                  <c:v>QD surface</c:v>
                </c:pt>
              </c:strCache>
            </c:strRef>
          </c:tx>
          <c:spPr>
            <a:ln>
              <a:solidFill>
                <a:srgbClr val="A1ABB2"/>
              </a:solidFill>
            </a:ln>
          </c:spPr>
          <c:marker>
            <c:symbol val="none"/>
          </c:marker>
          <c:cat>
            <c:numRef>
              <c:f>'PPT graph '!$C$25:$H$25</c:f>
              <c:numCache>
                <c:formatCode>General</c:formatCode>
                <c:ptCount val="6"/>
                <c:pt idx="0">
                  <c:v>2015</c:v>
                </c:pt>
                <c:pt idx="1">
                  <c:v>2016</c:v>
                </c:pt>
                <c:pt idx="2">
                  <c:v>2017</c:v>
                </c:pt>
                <c:pt idx="3">
                  <c:v>2018</c:v>
                </c:pt>
                <c:pt idx="4">
                  <c:v>2019</c:v>
                </c:pt>
                <c:pt idx="5">
                  <c:v>2020</c:v>
                </c:pt>
              </c:numCache>
            </c:numRef>
          </c:cat>
          <c:val>
            <c:numRef>
              <c:f>'PPT graph '!$C$42:$H$42</c:f>
              <c:numCache>
                <c:formatCode>\$#,##0.0</c:formatCode>
                <c:ptCount val="6"/>
                <c:pt idx="0">
                  <c:v>166.60182984158396</c:v>
                </c:pt>
                <c:pt idx="1">
                  <c:v>137.72964201186298</c:v>
                </c:pt>
                <c:pt idx="2">
                  <c:v>116.06830672585917</c:v>
                </c:pt>
                <c:pt idx="3">
                  <c:v>99.625766368596715</c:v>
                </c:pt>
                <c:pt idx="4">
                  <c:v>87.224628972354111</c:v>
                </c:pt>
                <c:pt idx="5">
                  <c:v>76.501547778370991</c:v>
                </c:pt>
              </c:numCache>
            </c:numRef>
          </c:val>
          <c:smooth val="0"/>
        </c:ser>
        <c:ser>
          <c:idx val="2"/>
          <c:order val="2"/>
          <c:tx>
            <c:strRef>
              <c:f>'PPT graph '!$B$43</c:f>
              <c:strCache>
                <c:ptCount val="1"/>
                <c:pt idx="0">
                  <c:v>QD edge</c:v>
                </c:pt>
              </c:strCache>
            </c:strRef>
          </c:tx>
          <c:spPr>
            <a:ln>
              <a:solidFill>
                <a:srgbClr val="103C68"/>
              </a:solidFill>
            </a:ln>
          </c:spPr>
          <c:marker>
            <c:symbol val="none"/>
          </c:marker>
          <c:cat>
            <c:numRef>
              <c:f>'PPT graph '!$C$25:$H$25</c:f>
              <c:numCache>
                <c:formatCode>General</c:formatCode>
                <c:ptCount val="6"/>
                <c:pt idx="0">
                  <c:v>2015</c:v>
                </c:pt>
                <c:pt idx="1">
                  <c:v>2016</c:v>
                </c:pt>
                <c:pt idx="2">
                  <c:v>2017</c:v>
                </c:pt>
                <c:pt idx="3">
                  <c:v>2018</c:v>
                </c:pt>
                <c:pt idx="4">
                  <c:v>2019</c:v>
                </c:pt>
                <c:pt idx="5">
                  <c:v>2020</c:v>
                </c:pt>
              </c:numCache>
            </c:numRef>
          </c:cat>
          <c:val>
            <c:numRef>
              <c:f>'PPT graph '!$C$43:$H$43</c:f>
              <c:numCache>
                <c:formatCode>\$#,##0.0</c:formatCode>
                <c:ptCount val="6"/>
                <c:pt idx="0">
                  <c:v>127.50417232158921</c:v>
                </c:pt>
                <c:pt idx="1">
                  <c:v>109.37123403670206</c:v>
                </c:pt>
                <c:pt idx="2">
                  <c:v>94.566243010728172</c:v>
                </c:pt>
                <c:pt idx="3">
                  <c:v>81.994074122189303</c:v>
                </c:pt>
                <c:pt idx="4">
                  <c:v>71.926288083786915</c:v>
                </c:pt>
                <c:pt idx="5">
                  <c:v>63.327724667836122</c:v>
                </c:pt>
              </c:numCache>
            </c:numRef>
          </c:val>
          <c:smooth val="0"/>
        </c:ser>
        <c:ser>
          <c:idx val="3"/>
          <c:order val="3"/>
          <c:tx>
            <c:strRef>
              <c:f>'PPT graph '!$B$44</c:f>
              <c:strCache>
                <c:ptCount val="1"/>
                <c:pt idx="0">
                  <c:v>LED/CF</c:v>
                </c:pt>
              </c:strCache>
            </c:strRef>
          </c:tx>
          <c:marker>
            <c:symbol val="none"/>
          </c:marker>
          <c:cat>
            <c:numRef>
              <c:f>'PPT graph '!$C$25:$H$25</c:f>
              <c:numCache>
                <c:formatCode>General</c:formatCode>
                <c:ptCount val="6"/>
                <c:pt idx="0">
                  <c:v>2015</c:v>
                </c:pt>
                <c:pt idx="1">
                  <c:v>2016</c:v>
                </c:pt>
                <c:pt idx="2">
                  <c:v>2017</c:v>
                </c:pt>
                <c:pt idx="3">
                  <c:v>2018</c:v>
                </c:pt>
                <c:pt idx="4">
                  <c:v>2019</c:v>
                </c:pt>
                <c:pt idx="5">
                  <c:v>2020</c:v>
                </c:pt>
              </c:numCache>
            </c:numRef>
          </c:cat>
          <c:val>
            <c:numRef>
              <c:f>'PPT graph '!$C$44:$H$44</c:f>
              <c:numCache>
                <c:formatCode>\$#,##0.0</c:formatCode>
                <c:ptCount val="6"/>
                <c:pt idx="0">
                  <c:v>114.44886062216315</c:v>
                </c:pt>
                <c:pt idx="1">
                  <c:v>98.842422953881524</c:v>
                </c:pt>
                <c:pt idx="2">
                  <c:v>85.765467747783788</c:v>
                </c:pt>
                <c:pt idx="3">
                  <c:v>74.629729823692813</c:v>
                </c:pt>
                <c:pt idx="4">
                  <c:v>65.876727383376149</c:v>
                </c:pt>
                <c:pt idx="5">
                  <c:v>58.273152213307277</c:v>
                </c:pt>
              </c:numCache>
            </c:numRef>
          </c:val>
          <c:smooth val="0"/>
        </c:ser>
        <c:dLbls>
          <c:showLegendKey val="0"/>
          <c:showVal val="0"/>
          <c:showCatName val="0"/>
          <c:showSerName val="0"/>
          <c:showPercent val="0"/>
          <c:showBubbleSize val="0"/>
        </c:dLbls>
        <c:marker val="1"/>
        <c:smooth val="0"/>
        <c:axId val="465746560"/>
        <c:axId val="465756544"/>
      </c:lineChart>
      <c:catAx>
        <c:axId val="465746560"/>
        <c:scaling>
          <c:orientation val="minMax"/>
        </c:scaling>
        <c:delete val="0"/>
        <c:axPos val="b"/>
        <c:numFmt formatCode="General" sourceLinked="0"/>
        <c:majorTickMark val="out"/>
        <c:minorTickMark val="none"/>
        <c:tickLblPos val="nextTo"/>
        <c:spPr>
          <a:ln w="9525">
            <a:solidFill>
              <a:srgbClr val="707C8A"/>
            </a:solidFill>
            <a:prstDash val="solid"/>
          </a:ln>
        </c:spPr>
        <c:txPr>
          <a:bodyPr rot="0" vert="horz"/>
          <a:lstStyle/>
          <a:p>
            <a:pPr>
              <a:defRPr sz="700" b="0"/>
            </a:pPr>
            <a:endParaRPr lang="ko-KR"/>
          </a:p>
        </c:txPr>
        <c:crossAx val="465756544"/>
        <c:crosses val="autoZero"/>
        <c:auto val="1"/>
        <c:lblAlgn val="ctr"/>
        <c:lblOffset val="100"/>
        <c:noMultiLvlLbl val="0"/>
      </c:catAx>
      <c:valAx>
        <c:axId val="465756544"/>
        <c:scaling>
          <c:orientation val="minMax"/>
          <c:min val="40"/>
        </c:scaling>
        <c:delete val="0"/>
        <c:axPos val="l"/>
        <c:majorGridlines>
          <c:spPr>
            <a:ln w="6350">
              <a:solidFill>
                <a:srgbClr val="707C8A"/>
              </a:solidFill>
              <a:prstDash val="solid"/>
            </a:ln>
          </c:spPr>
        </c:majorGridlines>
        <c:numFmt formatCode="#,##0" sourceLinked="0"/>
        <c:majorTickMark val="out"/>
        <c:minorTickMark val="none"/>
        <c:tickLblPos val="nextTo"/>
        <c:spPr>
          <a:ln w="9525">
            <a:solidFill>
              <a:srgbClr val="707C8A"/>
            </a:solidFill>
            <a:prstDash val="solid"/>
          </a:ln>
        </c:spPr>
        <c:txPr>
          <a:bodyPr/>
          <a:lstStyle/>
          <a:p>
            <a:pPr>
              <a:defRPr sz="700" b="0"/>
            </a:pPr>
            <a:endParaRPr lang="ko-KR"/>
          </a:p>
        </c:txPr>
        <c:crossAx val="465746560"/>
        <c:crosses val="autoZero"/>
        <c:crossBetween val="between"/>
      </c:valAx>
      <c:dTable>
        <c:showHorzBorder val="1"/>
        <c:showVertBorder val="1"/>
        <c:showOutline val="1"/>
        <c:showKeys val="1"/>
      </c:dTable>
      <c:spPr>
        <a:noFill/>
        <a:ln>
          <a:noFill/>
        </a:ln>
      </c:spPr>
    </c:plotArea>
    <c:plotVisOnly val="1"/>
    <c:dispBlanksAs val="gap"/>
    <c:showDLblsOverMax val="0"/>
  </c:chart>
  <c:spPr>
    <a:noFill/>
    <a:ln w="6350" cmpd="sng">
      <a:solidFill>
        <a:srgbClr val="707C8A"/>
      </a:solidFill>
      <a:prstDash val="solid"/>
    </a:ln>
  </c:spPr>
  <c:txPr>
    <a:bodyPr/>
    <a:lstStyle/>
    <a:p>
      <a:pPr>
        <a:defRPr sz="700">
          <a:latin typeface="Arial" pitchFamily="34" charset="0"/>
          <a:cs typeface="Arial" pitchFamily="34" charset="0"/>
        </a:defRPr>
      </a:pPr>
      <a:endParaRPr lang="ko-KR"/>
    </a:p>
  </c:txPr>
  <c:externalData r:id="rId2">
    <c:autoUpdate val="0"/>
  </c:externalData>
  <c:userShapes r:id="rId3"/>
</c:chartSpace>
</file>

<file path=ppt/charts/chart30.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0142550505050505"/>
          <c:y val="0.11995083333333334"/>
          <c:w val="0.74301893939393937"/>
          <c:h val="0.58019305555555556"/>
        </c:manualLayout>
      </c:layout>
      <c:barChart>
        <c:barDir val="col"/>
        <c:grouping val="stacked"/>
        <c:varyColors val="0"/>
        <c:ser>
          <c:idx val="0"/>
          <c:order val="0"/>
          <c:tx>
            <c:strRef>
              <c:f>'Pivot 수요량 전망'!$I$58</c:f>
              <c:strCache>
                <c:ptCount val="1"/>
                <c:pt idx="0">
                  <c:v>TV</c:v>
                </c:pt>
              </c:strCache>
            </c:strRef>
          </c:tx>
          <c:spPr>
            <a:solidFill>
              <a:srgbClr val="0097D1"/>
            </a:solidFill>
            <a:ln>
              <a:noFill/>
            </a:ln>
          </c:spPr>
          <c:invertIfNegative val="0"/>
          <c:cat>
            <c:numRef>
              <c:f>'Pivot 수요량 전망'!$J$37:$O$37</c:f>
              <c:numCache>
                <c:formatCode>0_ </c:formatCode>
                <c:ptCount val="6"/>
                <c:pt idx="0">
                  <c:v>2015</c:v>
                </c:pt>
                <c:pt idx="1">
                  <c:v>2016</c:v>
                </c:pt>
                <c:pt idx="2">
                  <c:v>2017</c:v>
                </c:pt>
                <c:pt idx="3">
                  <c:v>2018</c:v>
                </c:pt>
                <c:pt idx="4">
                  <c:v>2019</c:v>
                </c:pt>
                <c:pt idx="5">
                  <c:v>2020</c:v>
                </c:pt>
              </c:numCache>
            </c:numRef>
          </c:cat>
          <c:val>
            <c:numRef>
              <c:f>'Pivot 수요량 전망'!$J$58:$O$58</c:f>
              <c:numCache>
                <c:formatCode>0.0%</c:formatCode>
                <c:ptCount val="6"/>
                <c:pt idx="0">
                  <c:v>1.1924898711823142E-2</c:v>
                </c:pt>
                <c:pt idx="1">
                  <c:v>3.3312354480366874E-2</c:v>
                </c:pt>
                <c:pt idx="2">
                  <c:v>5.8067746651657953E-2</c:v>
                </c:pt>
                <c:pt idx="3">
                  <c:v>7.6227136259599274E-2</c:v>
                </c:pt>
                <c:pt idx="4">
                  <c:v>8.7606722431221917E-2</c:v>
                </c:pt>
                <c:pt idx="5">
                  <c:v>9.9264929491822598E-2</c:v>
                </c:pt>
              </c:numCache>
            </c:numRef>
          </c:val>
        </c:ser>
        <c:ser>
          <c:idx val="1"/>
          <c:order val="1"/>
          <c:tx>
            <c:strRef>
              <c:f>'Pivot 수요량 전망'!$I$59</c:f>
              <c:strCache>
                <c:ptCount val="1"/>
                <c:pt idx="0">
                  <c:v>Monitor</c:v>
                </c:pt>
              </c:strCache>
            </c:strRef>
          </c:tx>
          <c:spPr>
            <a:solidFill>
              <a:srgbClr val="A1ABB2"/>
            </a:solidFill>
          </c:spPr>
          <c:invertIfNegative val="0"/>
          <c:cat>
            <c:numRef>
              <c:f>'Pivot 수요량 전망'!$J$37:$O$37</c:f>
              <c:numCache>
                <c:formatCode>0_ </c:formatCode>
                <c:ptCount val="6"/>
                <c:pt idx="0">
                  <c:v>2015</c:v>
                </c:pt>
                <c:pt idx="1">
                  <c:v>2016</c:v>
                </c:pt>
                <c:pt idx="2">
                  <c:v>2017</c:v>
                </c:pt>
                <c:pt idx="3">
                  <c:v>2018</c:v>
                </c:pt>
                <c:pt idx="4">
                  <c:v>2019</c:v>
                </c:pt>
                <c:pt idx="5">
                  <c:v>2020</c:v>
                </c:pt>
              </c:numCache>
            </c:numRef>
          </c:cat>
          <c:val>
            <c:numRef>
              <c:f>'Pivot 수요량 전망'!$J$59:$O$59</c:f>
              <c:numCache>
                <c:formatCode>0.0%</c:formatCode>
                <c:ptCount val="6"/>
                <c:pt idx="0">
                  <c:v>4.8607596848367187E-3</c:v>
                </c:pt>
                <c:pt idx="1">
                  <c:v>6.5719271498902825E-3</c:v>
                </c:pt>
                <c:pt idx="2">
                  <c:v>7.4104254238892804E-3</c:v>
                </c:pt>
                <c:pt idx="3">
                  <c:v>8.1867579208044147E-3</c:v>
                </c:pt>
                <c:pt idx="4">
                  <c:v>8.4098169624684128E-3</c:v>
                </c:pt>
                <c:pt idx="5">
                  <c:v>8.828272975658441E-3</c:v>
                </c:pt>
              </c:numCache>
            </c:numRef>
          </c:val>
        </c:ser>
        <c:ser>
          <c:idx val="2"/>
          <c:order val="2"/>
          <c:tx>
            <c:strRef>
              <c:f>'Pivot 수요량 전망'!$I$60</c:f>
              <c:strCache>
                <c:ptCount val="1"/>
                <c:pt idx="0">
                  <c:v>Notebook</c:v>
                </c:pt>
              </c:strCache>
            </c:strRef>
          </c:tx>
          <c:spPr>
            <a:solidFill>
              <a:srgbClr val="103C68"/>
            </a:solidFill>
          </c:spPr>
          <c:invertIfNegative val="0"/>
          <c:cat>
            <c:numRef>
              <c:f>'Pivot 수요량 전망'!$J$37:$O$37</c:f>
              <c:numCache>
                <c:formatCode>0_ </c:formatCode>
                <c:ptCount val="6"/>
                <c:pt idx="0">
                  <c:v>2015</c:v>
                </c:pt>
                <c:pt idx="1">
                  <c:v>2016</c:v>
                </c:pt>
                <c:pt idx="2">
                  <c:v>2017</c:v>
                </c:pt>
                <c:pt idx="3">
                  <c:v>2018</c:v>
                </c:pt>
                <c:pt idx="4">
                  <c:v>2019</c:v>
                </c:pt>
                <c:pt idx="5">
                  <c:v>2020</c:v>
                </c:pt>
              </c:numCache>
            </c:numRef>
          </c:cat>
          <c:val>
            <c:numRef>
              <c:f>'Pivot 수요량 전망'!$J$60:$O$60</c:f>
              <c:numCache>
                <c:formatCode>0.0%</c:formatCode>
                <c:ptCount val="6"/>
                <c:pt idx="0">
                  <c:v>1.1586868754856346E-3</c:v>
                </c:pt>
                <c:pt idx="1">
                  <c:v>6.4871192734484665E-3</c:v>
                </c:pt>
                <c:pt idx="2">
                  <c:v>8.7476111172465031E-3</c:v>
                </c:pt>
                <c:pt idx="3">
                  <c:v>1.0223629664454916E-2</c:v>
                </c:pt>
                <c:pt idx="4">
                  <c:v>1.1509003154710307E-2</c:v>
                </c:pt>
                <c:pt idx="5">
                  <c:v>1.3548525907627064E-2</c:v>
                </c:pt>
              </c:numCache>
            </c:numRef>
          </c:val>
        </c:ser>
        <c:ser>
          <c:idx val="3"/>
          <c:order val="3"/>
          <c:tx>
            <c:strRef>
              <c:f>'Pivot 수요량 전망'!$I$61</c:f>
              <c:strCache>
                <c:ptCount val="1"/>
                <c:pt idx="0">
                  <c:v>Tablet</c:v>
                </c:pt>
              </c:strCache>
            </c:strRef>
          </c:tx>
          <c:invertIfNegative val="0"/>
          <c:cat>
            <c:numRef>
              <c:f>'Pivot 수요량 전망'!$J$37:$O$37</c:f>
              <c:numCache>
                <c:formatCode>0_ </c:formatCode>
                <c:ptCount val="6"/>
                <c:pt idx="0">
                  <c:v>2015</c:v>
                </c:pt>
                <c:pt idx="1">
                  <c:v>2016</c:v>
                </c:pt>
                <c:pt idx="2">
                  <c:v>2017</c:v>
                </c:pt>
                <c:pt idx="3">
                  <c:v>2018</c:v>
                </c:pt>
                <c:pt idx="4">
                  <c:v>2019</c:v>
                </c:pt>
                <c:pt idx="5">
                  <c:v>2020</c:v>
                </c:pt>
              </c:numCache>
            </c:numRef>
          </c:cat>
          <c:val>
            <c:numRef>
              <c:f>'Pivot 수요량 전망'!$J$61:$O$61</c:f>
              <c:numCache>
                <c:formatCode>0.0%</c:formatCode>
                <c:ptCount val="6"/>
                <c:pt idx="0">
                  <c:v>3.1262125960754929E-2</c:v>
                </c:pt>
                <c:pt idx="1">
                  <c:v>4.2421553697010839E-2</c:v>
                </c:pt>
                <c:pt idx="2">
                  <c:v>5.0963403675740579E-2</c:v>
                </c:pt>
                <c:pt idx="3">
                  <c:v>5.2237417195014672E-2</c:v>
                </c:pt>
                <c:pt idx="4">
                  <c:v>5.1633830297294493E-2</c:v>
                </c:pt>
                <c:pt idx="5">
                  <c:v>5.1213267151748787E-2</c:v>
                </c:pt>
              </c:numCache>
            </c:numRef>
          </c:val>
        </c:ser>
        <c:ser>
          <c:idx val="4"/>
          <c:order val="4"/>
          <c:tx>
            <c:strRef>
              <c:f>'Pivot 수요량 전망'!$I$62</c:f>
              <c:strCache>
                <c:ptCount val="1"/>
                <c:pt idx="0">
                  <c:v>Smartphone</c:v>
                </c:pt>
              </c:strCache>
            </c:strRef>
          </c:tx>
          <c:invertIfNegative val="0"/>
          <c:cat>
            <c:numRef>
              <c:f>'Pivot 수요량 전망'!$J$37:$O$37</c:f>
              <c:numCache>
                <c:formatCode>0_ </c:formatCode>
                <c:ptCount val="6"/>
                <c:pt idx="0">
                  <c:v>2015</c:v>
                </c:pt>
                <c:pt idx="1">
                  <c:v>2016</c:v>
                </c:pt>
                <c:pt idx="2">
                  <c:v>2017</c:v>
                </c:pt>
                <c:pt idx="3">
                  <c:v>2018</c:v>
                </c:pt>
                <c:pt idx="4">
                  <c:v>2019</c:v>
                </c:pt>
                <c:pt idx="5">
                  <c:v>2020</c:v>
                </c:pt>
              </c:numCache>
            </c:numRef>
          </c:cat>
          <c:val>
            <c:numRef>
              <c:f>'Pivot 수요량 전망'!$J$62:$O$62</c:f>
              <c:numCache>
                <c:formatCode>0.0%</c:formatCode>
                <c:ptCount val="6"/>
                <c:pt idx="0">
                  <c:v>0.95079352876709955</c:v>
                </c:pt>
                <c:pt idx="1">
                  <c:v>0.91120704539928354</c:v>
                </c:pt>
                <c:pt idx="2">
                  <c:v>0.87481081313146569</c:v>
                </c:pt>
                <c:pt idx="3">
                  <c:v>0.8531250589601268</c:v>
                </c:pt>
                <c:pt idx="4">
                  <c:v>0.84084062715430485</c:v>
                </c:pt>
                <c:pt idx="5">
                  <c:v>0.8271450044731431</c:v>
                </c:pt>
              </c:numCache>
            </c:numRef>
          </c:val>
        </c:ser>
        <c:dLbls>
          <c:showLegendKey val="0"/>
          <c:showVal val="0"/>
          <c:showCatName val="0"/>
          <c:showSerName val="0"/>
          <c:showPercent val="0"/>
          <c:showBubbleSize val="0"/>
        </c:dLbls>
        <c:gapWidth val="150"/>
        <c:overlap val="100"/>
        <c:axId val="507345536"/>
        <c:axId val="507363712"/>
      </c:barChart>
      <c:catAx>
        <c:axId val="507345536"/>
        <c:scaling>
          <c:orientation val="minMax"/>
        </c:scaling>
        <c:delete val="0"/>
        <c:axPos val="b"/>
        <c:numFmt formatCode="General" sourceLinked="0"/>
        <c:majorTickMark val="out"/>
        <c:minorTickMark val="none"/>
        <c:tickLblPos val="nextTo"/>
        <c:spPr>
          <a:ln w="9525">
            <a:solidFill>
              <a:srgbClr val="707C8A"/>
            </a:solidFill>
            <a:prstDash val="solid"/>
          </a:ln>
        </c:spPr>
        <c:txPr>
          <a:bodyPr rot="0" vert="horz"/>
          <a:lstStyle/>
          <a:p>
            <a:pPr>
              <a:defRPr sz="700" b="0"/>
            </a:pPr>
            <a:endParaRPr lang="ko-KR"/>
          </a:p>
        </c:txPr>
        <c:crossAx val="507363712"/>
        <c:crosses val="autoZero"/>
        <c:auto val="1"/>
        <c:lblAlgn val="ctr"/>
        <c:lblOffset val="100"/>
        <c:noMultiLvlLbl val="0"/>
      </c:catAx>
      <c:valAx>
        <c:axId val="507363712"/>
        <c:scaling>
          <c:orientation val="minMax"/>
          <c:max val="1"/>
        </c:scaling>
        <c:delete val="0"/>
        <c:axPos val="l"/>
        <c:majorGridlines>
          <c:spPr>
            <a:ln w="6350">
              <a:solidFill>
                <a:srgbClr val="707C8A"/>
              </a:solidFill>
              <a:prstDash val="solid"/>
            </a:ln>
          </c:spPr>
        </c:majorGridlines>
        <c:numFmt formatCode="0%" sourceLinked="0"/>
        <c:majorTickMark val="out"/>
        <c:minorTickMark val="none"/>
        <c:tickLblPos val="nextTo"/>
        <c:spPr>
          <a:ln w="9525">
            <a:solidFill>
              <a:srgbClr val="707C8A"/>
            </a:solidFill>
            <a:prstDash val="solid"/>
          </a:ln>
        </c:spPr>
        <c:txPr>
          <a:bodyPr/>
          <a:lstStyle/>
          <a:p>
            <a:pPr>
              <a:defRPr sz="700" b="0"/>
            </a:pPr>
            <a:endParaRPr lang="ko-KR"/>
          </a:p>
        </c:txPr>
        <c:crossAx val="507345536"/>
        <c:crosses val="autoZero"/>
        <c:crossBetween val="between"/>
      </c:valAx>
      <c:dTable>
        <c:showHorzBorder val="1"/>
        <c:showVertBorder val="1"/>
        <c:showOutline val="1"/>
        <c:showKeys val="1"/>
      </c:dTable>
      <c:spPr>
        <a:noFill/>
        <a:ln>
          <a:noFill/>
        </a:ln>
      </c:spPr>
    </c:plotArea>
    <c:plotVisOnly val="1"/>
    <c:dispBlanksAs val="gap"/>
    <c:showDLblsOverMax val="0"/>
  </c:chart>
  <c:spPr>
    <a:noFill/>
    <a:ln w="6350" cmpd="sng">
      <a:solidFill>
        <a:srgbClr val="707C8A"/>
      </a:solidFill>
      <a:prstDash val="solid"/>
    </a:ln>
  </c:spPr>
  <c:txPr>
    <a:bodyPr/>
    <a:lstStyle/>
    <a:p>
      <a:pPr>
        <a:defRPr sz="700">
          <a:latin typeface="Arial" pitchFamily="34" charset="0"/>
          <a:cs typeface="Arial" pitchFamily="34" charset="0"/>
        </a:defRPr>
      </a:pPr>
      <a:endParaRPr lang="ko-KR"/>
    </a:p>
  </c:txPr>
  <c:externalData r:id="rId2">
    <c:autoUpdate val="0"/>
  </c:externalData>
  <c:userShapes r:id="rId3"/>
</c:chartSpace>
</file>

<file path=ppt/charts/chart31.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0103030303030303"/>
          <c:y val="0.11995083333333334"/>
          <c:w val="0.74514040404040405"/>
          <c:h val="0.57092416666666668"/>
        </c:manualLayout>
      </c:layout>
      <c:barChart>
        <c:barDir val="col"/>
        <c:grouping val="stacked"/>
        <c:varyColors val="0"/>
        <c:ser>
          <c:idx val="0"/>
          <c:order val="0"/>
          <c:tx>
            <c:strRef>
              <c:f>'Pivot 면적시장전망'!$I$52</c:f>
              <c:strCache>
                <c:ptCount val="1"/>
                <c:pt idx="0">
                  <c:v>TV</c:v>
                </c:pt>
              </c:strCache>
            </c:strRef>
          </c:tx>
          <c:spPr>
            <a:solidFill>
              <a:srgbClr val="0097D1"/>
            </a:solidFill>
            <a:ln>
              <a:noFill/>
            </a:ln>
          </c:spPr>
          <c:invertIfNegative val="0"/>
          <c:cat>
            <c:numRef>
              <c:f>'Pivot 면적시장전망'!$J$51:$O$51</c:f>
              <c:numCache>
                <c:formatCode>0_ </c:formatCode>
                <c:ptCount val="6"/>
                <c:pt idx="0">
                  <c:v>2015</c:v>
                </c:pt>
                <c:pt idx="1">
                  <c:v>2016</c:v>
                </c:pt>
                <c:pt idx="2">
                  <c:v>2017</c:v>
                </c:pt>
                <c:pt idx="3">
                  <c:v>2018</c:v>
                </c:pt>
                <c:pt idx="4">
                  <c:v>2019</c:v>
                </c:pt>
                <c:pt idx="5">
                  <c:v>2020</c:v>
                </c:pt>
              </c:numCache>
            </c:numRef>
          </c:cat>
          <c:val>
            <c:numRef>
              <c:f>'Pivot 면적시장전망'!$J$52:$O$52</c:f>
              <c:numCache>
                <c:formatCode>_-* #,##0.0_-;\-* #,##0.0_-;_-* "-"??_-;_-@_-</c:formatCode>
                <c:ptCount val="6"/>
                <c:pt idx="0">
                  <c:v>2.4895291371026582</c:v>
                </c:pt>
                <c:pt idx="1">
                  <c:v>8.1835488965123186</c:v>
                </c:pt>
                <c:pt idx="2">
                  <c:v>17.70929766958325</c:v>
                </c:pt>
                <c:pt idx="3">
                  <c:v>27.065090978107321</c:v>
                </c:pt>
                <c:pt idx="4">
                  <c:v>36.524756137808055</c:v>
                </c:pt>
                <c:pt idx="5">
                  <c:v>46.730389373834939</c:v>
                </c:pt>
              </c:numCache>
            </c:numRef>
          </c:val>
        </c:ser>
        <c:ser>
          <c:idx val="1"/>
          <c:order val="1"/>
          <c:tx>
            <c:strRef>
              <c:f>'Pivot 면적시장전망'!$I$53</c:f>
              <c:strCache>
                <c:ptCount val="1"/>
                <c:pt idx="0">
                  <c:v>Monitor</c:v>
                </c:pt>
              </c:strCache>
            </c:strRef>
          </c:tx>
          <c:spPr>
            <a:solidFill>
              <a:srgbClr val="A1ABB2"/>
            </a:solidFill>
          </c:spPr>
          <c:invertIfNegative val="0"/>
          <c:cat>
            <c:numRef>
              <c:f>'Pivot 면적시장전망'!$J$51:$O$51</c:f>
              <c:numCache>
                <c:formatCode>0_ </c:formatCode>
                <c:ptCount val="6"/>
                <c:pt idx="0">
                  <c:v>2015</c:v>
                </c:pt>
                <c:pt idx="1">
                  <c:v>2016</c:v>
                </c:pt>
                <c:pt idx="2">
                  <c:v>2017</c:v>
                </c:pt>
                <c:pt idx="3">
                  <c:v>2018</c:v>
                </c:pt>
                <c:pt idx="4">
                  <c:v>2019</c:v>
                </c:pt>
                <c:pt idx="5">
                  <c:v>2020</c:v>
                </c:pt>
              </c:numCache>
            </c:numRef>
          </c:cat>
          <c:val>
            <c:numRef>
              <c:f>'Pivot 면적시장전망'!$J$53:$O$53</c:f>
              <c:numCache>
                <c:formatCode>_-* #,##0.0_-;\-* #,##0.0_-;_-* "-"??_-;_-@_-</c:formatCode>
                <c:ptCount val="6"/>
                <c:pt idx="0">
                  <c:v>0.21435935519115015</c:v>
                </c:pt>
                <c:pt idx="1">
                  <c:v>0.39769199048312603</c:v>
                </c:pt>
                <c:pt idx="2">
                  <c:v>0.57222687606867917</c:v>
                </c:pt>
                <c:pt idx="3">
                  <c:v>0.76131950203338727</c:v>
                </c:pt>
                <c:pt idx="4">
                  <c:v>0.92011716223769324</c:v>
                </c:pt>
                <c:pt idx="5">
                  <c:v>1.1089702690862735</c:v>
                </c:pt>
              </c:numCache>
            </c:numRef>
          </c:val>
        </c:ser>
        <c:ser>
          <c:idx val="2"/>
          <c:order val="2"/>
          <c:tx>
            <c:strRef>
              <c:f>'Pivot 면적시장전망'!$I$54</c:f>
              <c:strCache>
                <c:ptCount val="1"/>
                <c:pt idx="0">
                  <c:v>Notebook</c:v>
                </c:pt>
              </c:strCache>
            </c:strRef>
          </c:tx>
          <c:spPr>
            <a:solidFill>
              <a:srgbClr val="103C68"/>
            </a:solidFill>
          </c:spPr>
          <c:invertIfNegative val="0"/>
          <c:cat>
            <c:numRef>
              <c:f>'Pivot 면적시장전망'!$J$51:$O$51</c:f>
              <c:numCache>
                <c:formatCode>0_ </c:formatCode>
                <c:ptCount val="6"/>
                <c:pt idx="0">
                  <c:v>2015</c:v>
                </c:pt>
                <c:pt idx="1">
                  <c:v>2016</c:v>
                </c:pt>
                <c:pt idx="2">
                  <c:v>2017</c:v>
                </c:pt>
                <c:pt idx="3">
                  <c:v>2018</c:v>
                </c:pt>
                <c:pt idx="4">
                  <c:v>2019</c:v>
                </c:pt>
                <c:pt idx="5">
                  <c:v>2020</c:v>
                </c:pt>
              </c:numCache>
            </c:numRef>
          </c:cat>
          <c:val>
            <c:numRef>
              <c:f>'Pivot 면적시장전망'!$J$54:$O$54</c:f>
              <c:numCache>
                <c:formatCode>_-* #,##0.0_-;\-* #,##0.0_-;_-* "-"??_-;_-@_-</c:formatCode>
                <c:ptCount val="6"/>
                <c:pt idx="0">
                  <c:v>1.8774953759977071E-2</c:v>
                </c:pt>
                <c:pt idx="1">
                  <c:v>0.13742542062189142</c:v>
                </c:pt>
                <c:pt idx="2">
                  <c:v>0.23208194575205562</c:v>
                </c:pt>
                <c:pt idx="3">
                  <c:v>0.32094803238450209</c:v>
                </c:pt>
                <c:pt idx="4">
                  <c:v>0.42179841972227777</c:v>
                </c:pt>
                <c:pt idx="5">
                  <c:v>0.55497425622801388</c:v>
                </c:pt>
              </c:numCache>
            </c:numRef>
          </c:val>
        </c:ser>
        <c:ser>
          <c:idx val="3"/>
          <c:order val="3"/>
          <c:tx>
            <c:strRef>
              <c:f>'Pivot 면적시장전망'!$I$55</c:f>
              <c:strCache>
                <c:ptCount val="1"/>
                <c:pt idx="0">
                  <c:v>Tablet</c:v>
                </c:pt>
              </c:strCache>
            </c:strRef>
          </c:tx>
          <c:invertIfNegative val="0"/>
          <c:cat>
            <c:numRef>
              <c:f>'Pivot 면적시장전망'!$J$51:$O$51</c:f>
              <c:numCache>
                <c:formatCode>0_ </c:formatCode>
                <c:ptCount val="6"/>
                <c:pt idx="0">
                  <c:v>2015</c:v>
                </c:pt>
                <c:pt idx="1">
                  <c:v>2016</c:v>
                </c:pt>
                <c:pt idx="2">
                  <c:v>2017</c:v>
                </c:pt>
                <c:pt idx="3">
                  <c:v>2018</c:v>
                </c:pt>
                <c:pt idx="4">
                  <c:v>2019</c:v>
                </c:pt>
                <c:pt idx="5">
                  <c:v>2020</c:v>
                </c:pt>
              </c:numCache>
            </c:numRef>
          </c:cat>
          <c:val>
            <c:numRef>
              <c:f>'Pivot 면적시장전망'!$J$55:$O$55</c:f>
              <c:numCache>
                <c:formatCode>_-* #,##0.0_-;\-* #,##0.0_-;_-* "-"??_-;_-@_-</c:formatCode>
                <c:ptCount val="6"/>
                <c:pt idx="0">
                  <c:v>0.40843986593766796</c:v>
                </c:pt>
                <c:pt idx="1">
                  <c:v>0.76259950311891789</c:v>
                </c:pt>
                <c:pt idx="2">
                  <c:v>1.2594717012051373</c:v>
                </c:pt>
                <c:pt idx="3">
                  <c:v>1.5755236748461132</c:v>
                </c:pt>
                <c:pt idx="4">
                  <c:v>1.8671823274809911</c:v>
                </c:pt>
                <c:pt idx="5">
                  <c:v>2.1108453495808535</c:v>
                </c:pt>
              </c:numCache>
            </c:numRef>
          </c:val>
        </c:ser>
        <c:ser>
          <c:idx val="4"/>
          <c:order val="4"/>
          <c:tx>
            <c:strRef>
              <c:f>'Pivot 면적시장전망'!$I$56</c:f>
              <c:strCache>
                <c:ptCount val="1"/>
                <c:pt idx="0">
                  <c:v>Smartphone</c:v>
                </c:pt>
              </c:strCache>
            </c:strRef>
          </c:tx>
          <c:invertIfNegative val="0"/>
          <c:cat>
            <c:numRef>
              <c:f>'Pivot 면적시장전망'!$J$51:$O$51</c:f>
              <c:numCache>
                <c:formatCode>0_ </c:formatCode>
                <c:ptCount val="6"/>
                <c:pt idx="0">
                  <c:v>2015</c:v>
                </c:pt>
                <c:pt idx="1">
                  <c:v>2016</c:v>
                </c:pt>
                <c:pt idx="2">
                  <c:v>2017</c:v>
                </c:pt>
                <c:pt idx="3">
                  <c:v>2018</c:v>
                </c:pt>
                <c:pt idx="4">
                  <c:v>2019</c:v>
                </c:pt>
                <c:pt idx="5">
                  <c:v>2020</c:v>
                </c:pt>
              </c:numCache>
            </c:numRef>
          </c:cat>
          <c:val>
            <c:numRef>
              <c:f>'Pivot 면적시장전망'!$J$56:$O$56</c:f>
              <c:numCache>
                <c:formatCode>_-* #,##0.0_-;\-* #,##0.0_-;_-* "-"??_-;_-@_-</c:formatCode>
                <c:ptCount val="6"/>
                <c:pt idx="0">
                  <c:v>1.666380357254619</c:v>
                </c:pt>
                <c:pt idx="1">
                  <c:v>2.1098927705982669</c:v>
                </c:pt>
                <c:pt idx="2">
                  <c:v>2.5885430489936332</c:v>
                </c:pt>
                <c:pt idx="3">
                  <c:v>3.0269789424908642</c:v>
                </c:pt>
                <c:pt idx="4">
                  <c:v>3.5047487332406395</c:v>
                </c:pt>
                <c:pt idx="5">
                  <c:v>3.8865140830177123</c:v>
                </c:pt>
              </c:numCache>
            </c:numRef>
          </c:val>
        </c:ser>
        <c:dLbls>
          <c:showLegendKey val="0"/>
          <c:showVal val="0"/>
          <c:showCatName val="0"/>
          <c:showSerName val="0"/>
          <c:showPercent val="0"/>
          <c:showBubbleSize val="0"/>
        </c:dLbls>
        <c:gapWidth val="150"/>
        <c:overlap val="100"/>
        <c:axId val="511426560"/>
        <c:axId val="511428096"/>
      </c:barChart>
      <c:catAx>
        <c:axId val="511426560"/>
        <c:scaling>
          <c:orientation val="minMax"/>
        </c:scaling>
        <c:delete val="0"/>
        <c:axPos val="b"/>
        <c:numFmt formatCode="General" sourceLinked="0"/>
        <c:majorTickMark val="out"/>
        <c:minorTickMark val="none"/>
        <c:tickLblPos val="nextTo"/>
        <c:spPr>
          <a:ln w="9525">
            <a:solidFill>
              <a:srgbClr val="707C8A"/>
            </a:solidFill>
            <a:prstDash val="solid"/>
          </a:ln>
        </c:spPr>
        <c:txPr>
          <a:bodyPr rot="0" vert="horz"/>
          <a:lstStyle/>
          <a:p>
            <a:pPr>
              <a:defRPr sz="700" b="0"/>
            </a:pPr>
            <a:endParaRPr lang="ko-KR"/>
          </a:p>
        </c:txPr>
        <c:crossAx val="511428096"/>
        <c:crosses val="autoZero"/>
        <c:auto val="1"/>
        <c:lblAlgn val="ctr"/>
        <c:lblOffset val="100"/>
        <c:noMultiLvlLbl val="0"/>
      </c:catAx>
      <c:valAx>
        <c:axId val="511428096"/>
        <c:scaling>
          <c:orientation val="minMax"/>
        </c:scaling>
        <c:delete val="0"/>
        <c:axPos val="l"/>
        <c:majorGridlines>
          <c:spPr>
            <a:ln w="6350">
              <a:solidFill>
                <a:srgbClr val="707C8A"/>
              </a:solidFill>
              <a:prstDash val="solid"/>
            </a:ln>
          </c:spPr>
        </c:majorGridlines>
        <c:numFmt formatCode="#,##0" sourceLinked="0"/>
        <c:majorTickMark val="out"/>
        <c:minorTickMark val="none"/>
        <c:tickLblPos val="nextTo"/>
        <c:spPr>
          <a:ln w="9525">
            <a:solidFill>
              <a:srgbClr val="707C8A"/>
            </a:solidFill>
            <a:prstDash val="solid"/>
          </a:ln>
        </c:spPr>
        <c:txPr>
          <a:bodyPr/>
          <a:lstStyle/>
          <a:p>
            <a:pPr>
              <a:defRPr sz="700" b="0"/>
            </a:pPr>
            <a:endParaRPr lang="ko-KR"/>
          </a:p>
        </c:txPr>
        <c:crossAx val="511426560"/>
        <c:crosses val="autoZero"/>
        <c:crossBetween val="between"/>
      </c:valAx>
      <c:dTable>
        <c:showHorzBorder val="1"/>
        <c:showVertBorder val="1"/>
        <c:showOutline val="1"/>
        <c:showKeys val="1"/>
      </c:dTable>
      <c:spPr>
        <a:noFill/>
        <a:ln>
          <a:noFill/>
        </a:ln>
      </c:spPr>
    </c:plotArea>
    <c:plotVisOnly val="1"/>
    <c:dispBlanksAs val="gap"/>
    <c:showDLblsOverMax val="0"/>
  </c:chart>
  <c:spPr>
    <a:noFill/>
    <a:ln w="6350" cmpd="sng">
      <a:solidFill>
        <a:srgbClr val="707C8A"/>
      </a:solidFill>
      <a:prstDash val="solid"/>
    </a:ln>
  </c:spPr>
  <c:txPr>
    <a:bodyPr/>
    <a:lstStyle/>
    <a:p>
      <a:pPr>
        <a:defRPr sz="700">
          <a:latin typeface="Arial" pitchFamily="34" charset="0"/>
          <a:cs typeface="Arial" pitchFamily="34" charset="0"/>
        </a:defRPr>
      </a:pPr>
      <a:endParaRPr lang="ko-KR"/>
    </a:p>
  </c:txPr>
  <c:externalData r:id="rId2">
    <c:autoUpdate val="0"/>
  </c:externalData>
  <c:userShapes r:id="rId3"/>
</c:chartSpace>
</file>

<file path=ppt/charts/chart32.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0103030303030303"/>
          <c:y val="0.11995083333333334"/>
          <c:w val="0.74514040404040405"/>
          <c:h val="0.57092416666666668"/>
        </c:manualLayout>
      </c:layout>
      <c:barChart>
        <c:barDir val="col"/>
        <c:grouping val="stacked"/>
        <c:varyColors val="0"/>
        <c:ser>
          <c:idx val="0"/>
          <c:order val="0"/>
          <c:tx>
            <c:strRef>
              <c:f>'Pivot 면적시장전망'!$I$61</c:f>
              <c:strCache>
                <c:ptCount val="1"/>
                <c:pt idx="0">
                  <c:v>TV</c:v>
                </c:pt>
              </c:strCache>
            </c:strRef>
          </c:tx>
          <c:spPr>
            <a:solidFill>
              <a:srgbClr val="0097D1"/>
            </a:solidFill>
            <a:ln>
              <a:noFill/>
            </a:ln>
          </c:spPr>
          <c:invertIfNegative val="0"/>
          <c:cat>
            <c:numRef>
              <c:f>'Pivot 면적시장전망'!$J$60:$O$60</c:f>
              <c:numCache>
                <c:formatCode>0_ </c:formatCode>
                <c:ptCount val="6"/>
                <c:pt idx="0">
                  <c:v>2015</c:v>
                </c:pt>
                <c:pt idx="1">
                  <c:v>2016</c:v>
                </c:pt>
                <c:pt idx="2">
                  <c:v>2017</c:v>
                </c:pt>
                <c:pt idx="3">
                  <c:v>2018</c:v>
                </c:pt>
                <c:pt idx="4">
                  <c:v>2019</c:v>
                </c:pt>
                <c:pt idx="5">
                  <c:v>2020</c:v>
                </c:pt>
              </c:numCache>
            </c:numRef>
          </c:cat>
          <c:val>
            <c:numRef>
              <c:f>'Pivot 면적시장전망'!$J$61:$O$61</c:f>
              <c:numCache>
                <c:formatCode>0.0%</c:formatCode>
                <c:ptCount val="6"/>
                <c:pt idx="0">
                  <c:v>0.51892394195348857</c:v>
                </c:pt>
                <c:pt idx="1">
                  <c:v>0.70601647273556023</c:v>
                </c:pt>
                <c:pt idx="2">
                  <c:v>0.79195052443853786</c:v>
                </c:pt>
                <c:pt idx="3">
                  <c:v>0.8264184959681754</c:v>
                </c:pt>
                <c:pt idx="4">
                  <c:v>0.84472563378687482</c:v>
                </c:pt>
                <c:pt idx="5">
                  <c:v>0.85914569875247759</c:v>
                </c:pt>
              </c:numCache>
            </c:numRef>
          </c:val>
        </c:ser>
        <c:ser>
          <c:idx val="1"/>
          <c:order val="1"/>
          <c:tx>
            <c:strRef>
              <c:f>'Pivot 면적시장전망'!$I$62</c:f>
              <c:strCache>
                <c:ptCount val="1"/>
                <c:pt idx="0">
                  <c:v>Monitor</c:v>
                </c:pt>
              </c:strCache>
            </c:strRef>
          </c:tx>
          <c:spPr>
            <a:solidFill>
              <a:srgbClr val="A1ABB2"/>
            </a:solidFill>
          </c:spPr>
          <c:invertIfNegative val="0"/>
          <c:cat>
            <c:numRef>
              <c:f>'Pivot 면적시장전망'!$J$60:$O$60</c:f>
              <c:numCache>
                <c:formatCode>0_ </c:formatCode>
                <c:ptCount val="6"/>
                <c:pt idx="0">
                  <c:v>2015</c:v>
                </c:pt>
                <c:pt idx="1">
                  <c:v>2016</c:v>
                </c:pt>
                <c:pt idx="2">
                  <c:v>2017</c:v>
                </c:pt>
                <c:pt idx="3">
                  <c:v>2018</c:v>
                </c:pt>
                <c:pt idx="4">
                  <c:v>2019</c:v>
                </c:pt>
                <c:pt idx="5">
                  <c:v>2020</c:v>
                </c:pt>
              </c:numCache>
            </c:numRef>
          </c:cat>
          <c:val>
            <c:numRef>
              <c:f>'Pivot 면적시장전망'!$J$62:$O$62</c:f>
              <c:numCache>
                <c:formatCode>0.0%</c:formatCode>
                <c:ptCount val="6"/>
                <c:pt idx="0">
                  <c:v>4.4681622694264816E-2</c:v>
                </c:pt>
                <c:pt idx="1">
                  <c:v>3.4309943021876829E-2</c:v>
                </c:pt>
                <c:pt idx="2">
                  <c:v>2.558968644921316E-2</c:v>
                </c:pt>
                <c:pt idx="3">
                  <c:v>2.3246495580990297E-2</c:v>
                </c:pt>
                <c:pt idx="4">
                  <c:v>2.1279992947710911E-2</c:v>
                </c:pt>
                <c:pt idx="5">
                  <c:v>2.0388596146885915E-2</c:v>
                </c:pt>
              </c:numCache>
            </c:numRef>
          </c:val>
        </c:ser>
        <c:ser>
          <c:idx val="2"/>
          <c:order val="2"/>
          <c:tx>
            <c:strRef>
              <c:f>'Pivot 면적시장전망'!$I$63</c:f>
              <c:strCache>
                <c:ptCount val="1"/>
                <c:pt idx="0">
                  <c:v>Notebook</c:v>
                </c:pt>
              </c:strCache>
            </c:strRef>
          </c:tx>
          <c:spPr>
            <a:solidFill>
              <a:srgbClr val="103C68"/>
            </a:solidFill>
          </c:spPr>
          <c:invertIfNegative val="0"/>
          <c:cat>
            <c:numRef>
              <c:f>'Pivot 면적시장전망'!$J$60:$O$60</c:f>
              <c:numCache>
                <c:formatCode>0_ </c:formatCode>
                <c:ptCount val="6"/>
                <c:pt idx="0">
                  <c:v>2015</c:v>
                </c:pt>
                <c:pt idx="1">
                  <c:v>2016</c:v>
                </c:pt>
                <c:pt idx="2">
                  <c:v>2017</c:v>
                </c:pt>
                <c:pt idx="3">
                  <c:v>2018</c:v>
                </c:pt>
                <c:pt idx="4">
                  <c:v>2019</c:v>
                </c:pt>
                <c:pt idx="5">
                  <c:v>2020</c:v>
                </c:pt>
              </c:numCache>
            </c:numRef>
          </c:cat>
          <c:val>
            <c:numRef>
              <c:f>'Pivot 면적시장전망'!$J$63:$O$63</c:f>
              <c:numCache>
                <c:formatCode>0.0%</c:formatCode>
                <c:ptCount val="6"/>
                <c:pt idx="0">
                  <c:v>3.913500296068244E-3</c:v>
                </c:pt>
                <c:pt idx="1">
                  <c:v>1.1856055601136404E-2</c:v>
                </c:pt>
                <c:pt idx="2">
                  <c:v>1.0378583164635575E-2</c:v>
                </c:pt>
                <c:pt idx="3">
                  <c:v>9.7999814750925219E-3</c:v>
                </c:pt>
                <c:pt idx="4">
                  <c:v>9.7551352864853388E-3</c:v>
                </c:pt>
                <c:pt idx="5">
                  <c:v>1.0203290654017604E-2</c:v>
                </c:pt>
              </c:numCache>
            </c:numRef>
          </c:val>
        </c:ser>
        <c:ser>
          <c:idx val="3"/>
          <c:order val="3"/>
          <c:tx>
            <c:strRef>
              <c:f>'Pivot 면적시장전망'!$I$64</c:f>
              <c:strCache>
                <c:ptCount val="1"/>
                <c:pt idx="0">
                  <c:v>Tablet</c:v>
                </c:pt>
              </c:strCache>
            </c:strRef>
          </c:tx>
          <c:invertIfNegative val="0"/>
          <c:cat>
            <c:numRef>
              <c:f>'Pivot 면적시장전망'!$J$60:$O$60</c:f>
              <c:numCache>
                <c:formatCode>0_ </c:formatCode>
                <c:ptCount val="6"/>
                <c:pt idx="0">
                  <c:v>2015</c:v>
                </c:pt>
                <c:pt idx="1">
                  <c:v>2016</c:v>
                </c:pt>
                <c:pt idx="2">
                  <c:v>2017</c:v>
                </c:pt>
                <c:pt idx="3">
                  <c:v>2018</c:v>
                </c:pt>
                <c:pt idx="4">
                  <c:v>2019</c:v>
                </c:pt>
                <c:pt idx="5">
                  <c:v>2020</c:v>
                </c:pt>
              </c:numCache>
            </c:numRef>
          </c:cat>
          <c:val>
            <c:numRef>
              <c:f>'Pivot 면적시장전망'!$J$64:$O$64</c:f>
              <c:numCache>
                <c:formatCode>0.0%</c:formatCode>
                <c:ptCount val="6"/>
                <c:pt idx="0">
                  <c:v>8.5136270198467298E-2</c:v>
                </c:pt>
                <c:pt idx="1">
                  <c:v>6.5791482168740881E-2</c:v>
                </c:pt>
                <c:pt idx="2">
                  <c:v>5.6322915391391608E-2</c:v>
                </c:pt>
                <c:pt idx="3">
                  <c:v>4.8107797117023773E-2</c:v>
                </c:pt>
                <c:pt idx="4">
                  <c:v>4.3183225345188779E-2</c:v>
                </c:pt>
                <c:pt idx="5">
                  <c:v>3.880823008591236E-2</c:v>
                </c:pt>
              </c:numCache>
            </c:numRef>
          </c:val>
        </c:ser>
        <c:ser>
          <c:idx val="4"/>
          <c:order val="4"/>
          <c:tx>
            <c:strRef>
              <c:f>'Pivot 면적시장전망'!$I$65</c:f>
              <c:strCache>
                <c:ptCount val="1"/>
                <c:pt idx="0">
                  <c:v>Smartphone</c:v>
                </c:pt>
              </c:strCache>
            </c:strRef>
          </c:tx>
          <c:invertIfNegative val="0"/>
          <c:cat>
            <c:numRef>
              <c:f>'Pivot 면적시장전망'!$J$60:$O$60</c:f>
              <c:numCache>
                <c:formatCode>0_ </c:formatCode>
                <c:ptCount val="6"/>
                <c:pt idx="0">
                  <c:v>2015</c:v>
                </c:pt>
                <c:pt idx="1">
                  <c:v>2016</c:v>
                </c:pt>
                <c:pt idx="2">
                  <c:v>2017</c:v>
                </c:pt>
                <c:pt idx="3">
                  <c:v>2018</c:v>
                </c:pt>
                <c:pt idx="4">
                  <c:v>2019</c:v>
                </c:pt>
                <c:pt idx="5">
                  <c:v>2020</c:v>
                </c:pt>
              </c:numCache>
            </c:numRef>
          </c:cat>
          <c:val>
            <c:numRef>
              <c:f>'Pivot 면적시장전망'!$J$65:$O$65</c:f>
              <c:numCache>
                <c:formatCode>0.0%</c:formatCode>
                <c:ptCount val="6"/>
                <c:pt idx="0">
                  <c:v>0.34734466485771104</c:v>
                </c:pt>
                <c:pt idx="1">
                  <c:v>0.18202604647268569</c:v>
                </c:pt>
                <c:pt idx="2">
                  <c:v>0.1157582905562218</c:v>
                </c:pt>
                <c:pt idx="3">
                  <c:v>9.242722985871793E-2</c:v>
                </c:pt>
                <c:pt idx="4">
                  <c:v>8.1056012633740099E-2</c:v>
                </c:pt>
                <c:pt idx="5">
                  <c:v>7.1454184360706413E-2</c:v>
                </c:pt>
              </c:numCache>
            </c:numRef>
          </c:val>
        </c:ser>
        <c:dLbls>
          <c:showLegendKey val="0"/>
          <c:showVal val="0"/>
          <c:showCatName val="0"/>
          <c:showSerName val="0"/>
          <c:showPercent val="0"/>
          <c:showBubbleSize val="0"/>
        </c:dLbls>
        <c:gapWidth val="150"/>
        <c:overlap val="100"/>
        <c:axId val="517590016"/>
        <c:axId val="517931776"/>
      </c:barChart>
      <c:catAx>
        <c:axId val="517590016"/>
        <c:scaling>
          <c:orientation val="minMax"/>
        </c:scaling>
        <c:delete val="0"/>
        <c:axPos val="b"/>
        <c:numFmt formatCode="General" sourceLinked="0"/>
        <c:majorTickMark val="out"/>
        <c:minorTickMark val="none"/>
        <c:tickLblPos val="nextTo"/>
        <c:spPr>
          <a:ln w="9525">
            <a:solidFill>
              <a:srgbClr val="707C8A"/>
            </a:solidFill>
            <a:prstDash val="solid"/>
          </a:ln>
        </c:spPr>
        <c:txPr>
          <a:bodyPr rot="0" vert="horz"/>
          <a:lstStyle/>
          <a:p>
            <a:pPr>
              <a:defRPr sz="700" b="0"/>
            </a:pPr>
            <a:endParaRPr lang="ko-KR"/>
          </a:p>
        </c:txPr>
        <c:crossAx val="517931776"/>
        <c:crosses val="autoZero"/>
        <c:auto val="1"/>
        <c:lblAlgn val="ctr"/>
        <c:lblOffset val="100"/>
        <c:noMultiLvlLbl val="0"/>
      </c:catAx>
      <c:valAx>
        <c:axId val="517931776"/>
        <c:scaling>
          <c:orientation val="minMax"/>
          <c:max val="1"/>
          <c:min val="0"/>
        </c:scaling>
        <c:delete val="0"/>
        <c:axPos val="l"/>
        <c:majorGridlines>
          <c:spPr>
            <a:ln w="6350">
              <a:solidFill>
                <a:srgbClr val="707C8A"/>
              </a:solidFill>
              <a:prstDash val="solid"/>
            </a:ln>
          </c:spPr>
        </c:majorGridlines>
        <c:numFmt formatCode="0%" sourceLinked="0"/>
        <c:majorTickMark val="out"/>
        <c:minorTickMark val="none"/>
        <c:tickLblPos val="nextTo"/>
        <c:spPr>
          <a:ln w="9525">
            <a:solidFill>
              <a:srgbClr val="707C8A"/>
            </a:solidFill>
            <a:prstDash val="solid"/>
          </a:ln>
        </c:spPr>
        <c:txPr>
          <a:bodyPr/>
          <a:lstStyle/>
          <a:p>
            <a:pPr>
              <a:defRPr sz="700" b="0"/>
            </a:pPr>
            <a:endParaRPr lang="ko-KR"/>
          </a:p>
        </c:txPr>
        <c:crossAx val="517590016"/>
        <c:crosses val="autoZero"/>
        <c:crossBetween val="between"/>
      </c:valAx>
      <c:dTable>
        <c:showHorzBorder val="1"/>
        <c:showVertBorder val="1"/>
        <c:showOutline val="1"/>
        <c:showKeys val="1"/>
      </c:dTable>
      <c:spPr>
        <a:noFill/>
        <a:ln>
          <a:noFill/>
        </a:ln>
      </c:spPr>
    </c:plotArea>
    <c:plotVisOnly val="1"/>
    <c:dispBlanksAs val="gap"/>
    <c:showDLblsOverMax val="0"/>
  </c:chart>
  <c:spPr>
    <a:noFill/>
    <a:ln w="6350" cmpd="sng">
      <a:solidFill>
        <a:srgbClr val="707C8A"/>
      </a:solidFill>
      <a:prstDash val="solid"/>
    </a:ln>
  </c:spPr>
  <c:txPr>
    <a:bodyPr/>
    <a:lstStyle/>
    <a:p>
      <a:pPr>
        <a:defRPr sz="700">
          <a:latin typeface="Arial" pitchFamily="34" charset="0"/>
          <a:cs typeface="Arial" pitchFamily="34" charset="0"/>
        </a:defRPr>
      </a:pPr>
      <a:endParaRPr lang="ko-KR"/>
    </a:p>
  </c:txPr>
  <c:externalData r:id="rId2">
    <c:autoUpdate val="0"/>
  </c:externalData>
  <c:userShapes r:id="rId3"/>
</c:chartSpace>
</file>

<file path=ppt/charts/chart33.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5703156565656565"/>
          <c:y val="0.11962694444444442"/>
          <c:w val="0.7067156565656566"/>
          <c:h val="0.5773138888888889"/>
        </c:manualLayout>
      </c:layout>
      <c:lineChart>
        <c:grouping val="standard"/>
        <c:varyColors val="0"/>
        <c:ser>
          <c:idx val="0"/>
          <c:order val="0"/>
          <c:tx>
            <c:strRef>
              <c:f>'Pivot 면적시장전망'!$I$78</c:f>
              <c:strCache>
                <c:ptCount val="1"/>
                <c:pt idx="0">
                  <c:v>TV</c:v>
                </c:pt>
              </c:strCache>
            </c:strRef>
          </c:tx>
          <c:spPr>
            <a:ln>
              <a:solidFill>
                <a:srgbClr val="0097D1"/>
              </a:solidFill>
            </a:ln>
          </c:spPr>
          <c:marker>
            <c:symbol val="none"/>
          </c:marker>
          <c:cat>
            <c:numRef>
              <c:f>'Pivot 면적시장전망'!$J$77:$O$77</c:f>
              <c:numCache>
                <c:formatCode>0_ </c:formatCode>
                <c:ptCount val="6"/>
                <c:pt idx="0">
                  <c:v>2015</c:v>
                </c:pt>
                <c:pt idx="1">
                  <c:v>2016</c:v>
                </c:pt>
                <c:pt idx="2">
                  <c:v>2017</c:v>
                </c:pt>
                <c:pt idx="3">
                  <c:v>2018</c:v>
                </c:pt>
                <c:pt idx="4">
                  <c:v>2019</c:v>
                </c:pt>
                <c:pt idx="5">
                  <c:v>2020</c:v>
                </c:pt>
              </c:numCache>
            </c:numRef>
          </c:cat>
          <c:val>
            <c:numRef>
              <c:f>'Pivot 면적시장전망'!$J$78:$O$78</c:f>
              <c:numCache>
                <c:formatCode>0.0%</c:formatCode>
                <c:ptCount val="6"/>
                <c:pt idx="0">
                  <c:v>0</c:v>
                </c:pt>
                <c:pt idx="1">
                  <c:v>6.3039328171182921E-2</c:v>
                </c:pt>
                <c:pt idx="2">
                  <c:v>0.13027764571018019</c:v>
                </c:pt>
                <c:pt idx="3">
                  <c:v>0.18996240592368227</c:v>
                </c:pt>
                <c:pt idx="4">
                  <c:v>0.24575515993637748</c:v>
                </c:pt>
                <c:pt idx="5">
                  <c:v>0.29956107958935585</c:v>
                </c:pt>
              </c:numCache>
            </c:numRef>
          </c:val>
          <c:smooth val="0"/>
        </c:ser>
        <c:ser>
          <c:idx val="1"/>
          <c:order val="1"/>
          <c:tx>
            <c:strRef>
              <c:f>'Pivot 면적시장전망'!$I$79</c:f>
              <c:strCache>
                <c:ptCount val="1"/>
                <c:pt idx="0">
                  <c:v>Monitor</c:v>
                </c:pt>
              </c:strCache>
            </c:strRef>
          </c:tx>
          <c:spPr>
            <a:ln>
              <a:solidFill>
                <a:srgbClr val="A1ABB2"/>
              </a:solidFill>
            </a:ln>
          </c:spPr>
          <c:marker>
            <c:symbol val="none"/>
          </c:marker>
          <c:cat>
            <c:numRef>
              <c:f>'Pivot 면적시장전망'!$J$77:$O$77</c:f>
              <c:numCache>
                <c:formatCode>0_ </c:formatCode>
                <c:ptCount val="6"/>
                <c:pt idx="0">
                  <c:v>2015</c:v>
                </c:pt>
                <c:pt idx="1">
                  <c:v>2016</c:v>
                </c:pt>
                <c:pt idx="2">
                  <c:v>2017</c:v>
                </c:pt>
                <c:pt idx="3">
                  <c:v>2018</c:v>
                </c:pt>
                <c:pt idx="4">
                  <c:v>2019</c:v>
                </c:pt>
                <c:pt idx="5">
                  <c:v>2020</c:v>
                </c:pt>
              </c:numCache>
            </c:numRef>
          </c:cat>
          <c:val>
            <c:numRef>
              <c:f>'Pivot 면적시장전망'!$J$79:$O$79</c:f>
              <c:numCache>
                <c:formatCode>0.0%</c:formatCode>
                <c:ptCount val="6"/>
                <c:pt idx="0">
                  <c:v>1.8542406658337795E-2</c:v>
                </c:pt>
                <c:pt idx="1">
                  <c:v>2.60332845764207E-2</c:v>
                </c:pt>
                <c:pt idx="2">
                  <c:v>3.5251704843344667E-2</c:v>
                </c:pt>
                <c:pt idx="3">
                  <c:v>4.4006929922367759E-2</c:v>
                </c:pt>
                <c:pt idx="4">
                  <c:v>5.3165808693144731E-2</c:v>
                </c:pt>
                <c:pt idx="5">
                  <c:v>6.5671531178431039E-2</c:v>
                </c:pt>
              </c:numCache>
            </c:numRef>
          </c:val>
          <c:smooth val="0"/>
        </c:ser>
        <c:ser>
          <c:idx val="2"/>
          <c:order val="2"/>
          <c:tx>
            <c:strRef>
              <c:f>'Pivot 면적시장전망'!$I$80</c:f>
              <c:strCache>
                <c:ptCount val="1"/>
                <c:pt idx="0">
                  <c:v>Notebook</c:v>
                </c:pt>
              </c:strCache>
            </c:strRef>
          </c:tx>
          <c:spPr>
            <a:ln>
              <a:solidFill>
                <a:srgbClr val="103C68"/>
              </a:solidFill>
            </a:ln>
          </c:spPr>
          <c:marker>
            <c:symbol val="none"/>
          </c:marker>
          <c:cat>
            <c:numRef>
              <c:f>'Pivot 면적시장전망'!$J$77:$O$77</c:f>
              <c:numCache>
                <c:formatCode>0_ </c:formatCode>
                <c:ptCount val="6"/>
                <c:pt idx="0">
                  <c:v>2015</c:v>
                </c:pt>
                <c:pt idx="1">
                  <c:v>2016</c:v>
                </c:pt>
                <c:pt idx="2">
                  <c:v>2017</c:v>
                </c:pt>
                <c:pt idx="3">
                  <c:v>2018</c:v>
                </c:pt>
                <c:pt idx="4">
                  <c:v>2019</c:v>
                </c:pt>
                <c:pt idx="5">
                  <c:v>2020</c:v>
                </c:pt>
              </c:numCache>
            </c:numRef>
          </c:cat>
          <c:val>
            <c:numRef>
              <c:f>'Pivot 면적시장전망'!$J$80:$O$80</c:f>
              <c:numCache>
                <c:formatCode>0.0%</c:formatCode>
                <c:ptCount val="6"/>
                <c:pt idx="0">
                  <c:v>2.1750134120525717E-3</c:v>
                </c:pt>
                <c:pt idx="1">
                  <c:v>1.2919427016878659E-2</c:v>
                </c:pt>
                <c:pt idx="2">
                  <c:v>1.8988594290816025E-2</c:v>
                </c:pt>
                <c:pt idx="3">
                  <c:v>2.3901572952732646E-2</c:v>
                </c:pt>
                <c:pt idx="4">
                  <c:v>2.9575703578934454E-2</c:v>
                </c:pt>
                <c:pt idx="5">
                  <c:v>3.7128151218134453E-2</c:v>
                </c:pt>
              </c:numCache>
            </c:numRef>
          </c:val>
          <c:smooth val="0"/>
        </c:ser>
        <c:ser>
          <c:idx val="3"/>
          <c:order val="3"/>
          <c:tx>
            <c:strRef>
              <c:f>'Pivot 면적시장전망'!$I$81</c:f>
              <c:strCache>
                <c:ptCount val="1"/>
                <c:pt idx="0">
                  <c:v>Tablet</c:v>
                </c:pt>
              </c:strCache>
            </c:strRef>
          </c:tx>
          <c:spPr>
            <a:ln>
              <a:solidFill>
                <a:srgbClr val="BED158"/>
              </a:solidFill>
            </a:ln>
          </c:spPr>
          <c:marker>
            <c:symbol val="none"/>
          </c:marker>
          <c:cat>
            <c:numRef>
              <c:f>'Pivot 면적시장전망'!$J$77:$O$77</c:f>
              <c:numCache>
                <c:formatCode>0_ </c:formatCode>
                <c:ptCount val="6"/>
                <c:pt idx="0">
                  <c:v>2015</c:v>
                </c:pt>
                <c:pt idx="1">
                  <c:v>2016</c:v>
                </c:pt>
                <c:pt idx="2">
                  <c:v>2017</c:v>
                </c:pt>
                <c:pt idx="3">
                  <c:v>2018</c:v>
                </c:pt>
                <c:pt idx="4">
                  <c:v>2019</c:v>
                </c:pt>
                <c:pt idx="5">
                  <c:v>2020</c:v>
                </c:pt>
              </c:numCache>
            </c:numRef>
          </c:cat>
          <c:val>
            <c:numRef>
              <c:f>'Pivot 면적시장전망'!$J$81:$O$81</c:f>
              <c:numCache>
                <c:formatCode>0.0%</c:formatCode>
                <c:ptCount val="6"/>
                <c:pt idx="0">
                  <c:v>3.7435418788074756E-2</c:v>
                </c:pt>
                <c:pt idx="1">
                  <c:v>6.9182431471157865E-2</c:v>
                </c:pt>
                <c:pt idx="2">
                  <c:v>0.11449181883389566</c:v>
                </c:pt>
                <c:pt idx="3">
                  <c:v>0.14176763562192476</c:v>
                </c:pt>
                <c:pt idx="4">
                  <c:v>0.16559380046473479</c:v>
                </c:pt>
                <c:pt idx="5">
                  <c:v>0.18568925818624474</c:v>
                </c:pt>
              </c:numCache>
            </c:numRef>
          </c:val>
          <c:smooth val="0"/>
        </c:ser>
        <c:ser>
          <c:idx val="4"/>
          <c:order val="4"/>
          <c:tx>
            <c:strRef>
              <c:f>'Pivot 면적시장전망'!$I$82</c:f>
              <c:strCache>
                <c:ptCount val="1"/>
                <c:pt idx="0">
                  <c:v>Smartphone</c:v>
                </c:pt>
              </c:strCache>
            </c:strRef>
          </c:tx>
          <c:spPr>
            <a:ln>
              <a:solidFill>
                <a:srgbClr val="2A78A8"/>
              </a:solidFill>
            </a:ln>
          </c:spPr>
          <c:marker>
            <c:symbol val="none"/>
          </c:marker>
          <c:cat>
            <c:numRef>
              <c:f>'Pivot 면적시장전망'!$J$77:$O$77</c:f>
              <c:numCache>
                <c:formatCode>0_ </c:formatCode>
                <c:ptCount val="6"/>
                <c:pt idx="0">
                  <c:v>2015</c:v>
                </c:pt>
                <c:pt idx="1">
                  <c:v>2016</c:v>
                </c:pt>
                <c:pt idx="2">
                  <c:v>2017</c:v>
                </c:pt>
                <c:pt idx="3">
                  <c:v>2018</c:v>
                </c:pt>
                <c:pt idx="4">
                  <c:v>2019</c:v>
                </c:pt>
                <c:pt idx="5">
                  <c:v>2020</c:v>
                </c:pt>
              </c:numCache>
            </c:numRef>
          </c:cat>
          <c:val>
            <c:numRef>
              <c:f>'Pivot 면적시장전망'!$J$82:$O$82</c:f>
              <c:numCache>
                <c:formatCode>0.0%</c:formatCode>
                <c:ptCount val="6"/>
                <c:pt idx="0">
                  <c:v>8.3319654829364043E-2</c:v>
                </c:pt>
                <c:pt idx="1">
                  <c:v>0.10216980795663937</c:v>
                </c:pt>
                <c:pt idx="2">
                  <c:v>0.12562709457418936</c:v>
                </c:pt>
                <c:pt idx="3">
                  <c:v>0.14773042094111957</c:v>
                </c:pt>
                <c:pt idx="4">
                  <c:v>0.17212927104308343</c:v>
                </c:pt>
                <c:pt idx="5">
                  <c:v>0.18496601018964998</c:v>
                </c:pt>
              </c:numCache>
            </c:numRef>
          </c:val>
          <c:smooth val="0"/>
        </c:ser>
        <c:dLbls>
          <c:showLegendKey val="0"/>
          <c:showVal val="0"/>
          <c:showCatName val="0"/>
          <c:showSerName val="0"/>
          <c:showPercent val="0"/>
          <c:showBubbleSize val="0"/>
        </c:dLbls>
        <c:marker val="1"/>
        <c:smooth val="0"/>
        <c:axId val="517987712"/>
        <c:axId val="518923392"/>
      </c:lineChart>
      <c:catAx>
        <c:axId val="517987712"/>
        <c:scaling>
          <c:orientation val="minMax"/>
        </c:scaling>
        <c:delete val="0"/>
        <c:axPos val="b"/>
        <c:numFmt formatCode="General" sourceLinked="0"/>
        <c:majorTickMark val="out"/>
        <c:minorTickMark val="none"/>
        <c:tickLblPos val="nextTo"/>
        <c:spPr>
          <a:ln w="9525">
            <a:solidFill>
              <a:srgbClr val="707C8A"/>
            </a:solidFill>
            <a:prstDash val="solid"/>
          </a:ln>
        </c:spPr>
        <c:txPr>
          <a:bodyPr rot="0" vert="horz"/>
          <a:lstStyle/>
          <a:p>
            <a:pPr>
              <a:defRPr sz="700" b="0"/>
            </a:pPr>
            <a:endParaRPr lang="ko-KR"/>
          </a:p>
        </c:txPr>
        <c:crossAx val="518923392"/>
        <c:crosses val="autoZero"/>
        <c:auto val="1"/>
        <c:lblAlgn val="ctr"/>
        <c:lblOffset val="100"/>
        <c:noMultiLvlLbl val="0"/>
      </c:catAx>
      <c:valAx>
        <c:axId val="518923392"/>
        <c:scaling>
          <c:orientation val="minMax"/>
        </c:scaling>
        <c:delete val="0"/>
        <c:axPos val="l"/>
        <c:majorGridlines>
          <c:spPr>
            <a:ln w="6350">
              <a:solidFill>
                <a:srgbClr val="707C8A"/>
              </a:solidFill>
              <a:prstDash val="solid"/>
            </a:ln>
          </c:spPr>
        </c:majorGridlines>
        <c:numFmt formatCode="0%" sourceLinked="0"/>
        <c:majorTickMark val="out"/>
        <c:minorTickMark val="none"/>
        <c:tickLblPos val="nextTo"/>
        <c:spPr>
          <a:ln w="9525">
            <a:solidFill>
              <a:srgbClr val="707C8A"/>
            </a:solidFill>
            <a:prstDash val="solid"/>
          </a:ln>
        </c:spPr>
        <c:txPr>
          <a:bodyPr/>
          <a:lstStyle/>
          <a:p>
            <a:pPr>
              <a:defRPr sz="700" b="0"/>
            </a:pPr>
            <a:endParaRPr lang="ko-KR"/>
          </a:p>
        </c:txPr>
        <c:crossAx val="517987712"/>
        <c:crosses val="autoZero"/>
        <c:crossBetween val="between"/>
      </c:valAx>
      <c:dTable>
        <c:showHorzBorder val="1"/>
        <c:showVertBorder val="1"/>
        <c:showOutline val="1"/>
        <c:showKeys val="1"/>
      </c:dTable>
      <c:spPr>
        <a:noFill/>
        <a:ln>
          <a:noFill/>
        </a:ln>
      </c:spPr>
    </c:plotArea>
    <c:plotVisOnly val="1"/>
    <c:dispBlanksAs val="gap"/>
    <c:showDLblsOverMax val="0"/>
  </c:chart>
  <c:spPr>
    <a:noFill/>
    <a:ln w="6350" cmpd="sng">
      <a:solidFill>
        <a:srgbClr val="707C8A"/>
      </a:solidFill>
      <a:prstDash val="solid"/>
    </a:ln>
  </c:spPr>
  <c:txPr>
    <a:bodyPr/>
    <a:lstStyle/>
    <a:p>
      <a:pPr>
        <a:defRPr sz="700">
          <a:latin typeface="Arial" pitchFamily="34" charset="0"/>
          <a:cs typeface="Arial" pitchFamily="34" charset="0"/>
        </a:defRPr>
      </a:pPr>
      <a:endParaRPr lang="ko-KR"/>
    </a:p>
  </c:txPr>
  <c:externalData r:id="rId2">
    <c:autoUpdate val="0"/>
  </c:externalData>
  <c:userShapes r:id="rId3"/>
</c:chartSpace>
</file>

<file path=ppt/charts/chart34.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4741035353535354"/>
          <c:y val="0.12053888888888888"/>
          <c:w val="0.71731186868686869"/>
          <c:h val="0.57378611111111111"/>
        </c:manualLayout>
      </c:layout>
      <c:lineChart>
        <c:grouping val="standard"/>
        <c:varyColors val="0"/>
        <c:ser>
          <c:idx val="0"/>
          <c:order val="0"/>
          <c:tx>
            <c:strRef>
              <c:f>'Pivot 수요량 전망'!$I$74</c:f>
              <c:strCache>
                <c:ptCount val="1"/>
                <c:pt idx="0">
                  <c:v>TV</c:v>
                </c:pt>
              </c:strCache>
            </c:strRef>
          </c:tx>
          <c:spPr>
            <a:ln>
              <a:solidFill>
                <a:srgbClr val="0097D1"/>
              </a:solidFill>
            </a:ln>
          </c:spPr>
          <c:marker>
            <c:symbol val="none"/>
          </c:marker>
          <c:cat>
            <c:numRef>
              <c:f>'Pivot 수요량 전망'!$J$73:$O$73</c:f>
              <c:numCache>
                <c:formatCode>0_ </c:formatCode>
                <c:ptCount val="6"/>
                <c:pt idx="0">
                  <c:v>2015</c:v>
                </c:pt>
                <c:pt idx="1">
                  <c:v>2016</c:v>
                </c:pt>
                <c:pt idx="2">
                  <c:v>2017</c:v>
                </c:pt>
                <c:pt idx="3">
                  <c:v>2018</c:v>
                </c:pt>
                <c:pt idx="4">
                  <c:v>2019</c:v>
                </c:pt>
                <c:pt idx="5">
                  <c:v>2020</c:v>
                </c:pt>
              </c:numCache>
            </c:numRef>
          </c:cat>
          <c:val>
            <c:numRef>
              <c:f>'Pivot 수요량 전망'!$J$74:$O$74</c:f>
              <c:numCache>
                <c:formatCode>0.0%</c:formatCode>
                <c:ptCount val="6"/>
                <c:pt idx="0">
                  <c:v>1.1076843158727675E-2</c:v>
                </c:pt>
                <c:pt idx="1">
                  <c:v>3.8981925174215476E-2</c:v>
                </c:pt>
                <c:pt idx="2">
                  <c:v>8.4016191502885501E-2</c:v>
                </c:pt>
                <c:pt idx="3">
                  <c:v>0.12691497753897621</c:v>
                </c:pt>
                <c:pt idx="4">
                  <c:v>0.16605994711443486</c:v>
                </c:pt>
                <c:pt idx="5">
                  <c:v>0.20513795209818861</c:v>
                </c:pt>
              </c:numCache>
            </c:numRef>
          </c:val>
          <c:smooth val="0"/>
        </c:ser>
        <c:ser>
          <c:idx val="1"/>
          <c:order val="1"/>
          <c:tx>
            <c:strRef>
              <c:f>'Pivot 수요량 전망'!$I$75</c:f>
              <c:strCache>
                <c:ptCount val="1"/>
                <c:pt idx="0">
                  <c:v>Monitor</c:v>
                </c:pt>
              </c:strCache>
            </c:strRef>
          </c:tx>
          <c:spPr>
            <a:ln>
              <a:solidFill>
                <a:srgbClr val="A1ABB2"/>
              </a:solidFill>
            </a:ln>
          </c:spPr>
          <c:marker>
            <c:symbol val="none"/>
          </c:marker>
          <c:cat>
            <c:numRef>
              <c:f>'Pivot 수요량 전망'!$J$73:$O$73</c:f>
              <c:numCache>
                <c:formatCode>0_ </c:formatCode>
                <c:ptCount val="6"/>
                <c:pt idx="0">
                  <c:v>2015</c:v>
                </c:pt>
                <c:pt idx="1">
                  <c:v>2016</c:v>
                </c:pt>
                <c:pt idx="2">
                  <c:v>2017</c:v>
                </c:pt>
                <c:pt idx="3">
                  <c:v>2018</c:v>
                </c:pt>
                <c:pt idx="4">
                  <c:v>2019</c:v>
                </c:pt>
                <c:pt idx="5">
                  <c:v>2020</c:v>
                </c:pt>
              </c:numCache>
            </c:numRef>
          </c:cat>
          <c:val>
            <c:numRef>
              <c:f>'Pivot 수요량 전망'!$J$75:$O$75</c:f>
              <c:numCache>
                <c:formatCode>0.0%</c:formatCode>
                <c:ptCount val="6"/>
                <c:pt idx="0">
                  <c:v>7.7744117790958583E-3</c:v>
                </c:pt>
                <c:pt idx="1">
                  <c:v>1.1450754950486178E-2</c:v>
                </c:pt>
                <c:pt idx="2">
                  <c:v>1.6278643599771978E-2</c:v>
                </c:pt>
                <c:pt idx="3">
                  <c:v>2.1132406024899453E-2</c:v>
                </c:pt>
                <c:pt idx="4">
                  <c:v>2.664362578571363E-2</c:v>
                </c:pt>
                <c:pt idx="5">
                  <c:v>3.2525699044566092E-2</c:v>
                </c:pt>
              </c:numCache>
            </c:numRef>
          </c:val>
          <c:smooth val="0"/>
        </c:ser>
        <c:ser>
          <c:idx val="2"/>
          <c:order val="2"/>
          <c:tx>
            <c:strRef>
              <c:f>'Pivot 수요량 전망'!$I$76</c:f>
              <c:strCache>
                <c:ptCount val="1"/>
                <c:pt idx="0">
                  <c:v>Notebook</c:v>
                </c:pt>
              </c:strCache>
            </c:strRef>
          </c:tx>
          <c:spPr>
            <a:ln>
              <a:solidFill>
                <a:srgbClr val="103C68"/>
              </a:solidFill>
            </a:ln>
          </c:spPr>
          <c:marker>
            <c:symbol val="none"/>
          </c:marker>
          <c:cat>
            <c:numRef>
              <c:f>'Pivot 수요량 전망'!$J$73:$O$73</c:f>
              <c:numCache>
                <c:formatCode>0_ </c:formatCode>
                <c:ptCount val="6"/>
                <c:pt idx="0">
                  <c:v>2015</c:v>
                </c:pt>
                <c:pt idx="1">
                  <c:v>2016</c:v>
                </c:pt>
                <c:pt idx="2">
                  <c:v>2017</c:v>
                </c:pt>
                <c:pt idx="3">
                  <c:v>2018</c:v>
                </c:pt>
                <c:pt idx="4">
                  <c:v>2019</c:v>
                </c:pt>
                <c:pt idx="5">
                  <c:v>2020</c:v>
                </c:pt>
              </c:numCache>
            </c:numRef>
          </c:cat>
          <c:val>
            <c:numRef>
              <c:f>'Pivot 수요량 전망'!$J$76:$O$76</c:f>
              <c:numCache>
                <c:formatCode>0.0%</c:formatCode>
                <c:ptCount val="6"/>
                <c:pt idx="0">
                  <c:v>1.4955726697577019E-3</c:v>
                </c:pt>
                <c:pt idx="1">
                  <c:v>1.0762045579123846E-2</c:v>
                </c:pt>
                <c:pt idx="2">
                  <c:v>1.8367353538391348E-2</c:v>
                </c:pt>
                <c:pt idx="3">
                  <c:v>2.5293115063173312E-2</c:v>
                </c:pt>
                <c:pt idx="4">
                  <c:v>3.2779053652340358E-2</c:v>
                </c:pt>
                <c:pt idx="5">
                  <c:v>4.3004328517482024E-2</c:v>
                </c:pt>
              </c:numCache>
            </c:numRef>
          </c:val>
          <c:smooth val="0"/>
        </c:ser>
        <c:ser>
          <c:idx val="3"/>
          <c:order val="3"/>
          <c:tx>
            <c:strRef>
              <c:f>'Pivot 수요량 전망'!$I$77</c:f>
              <c:strCache>
                <c:ptCount val="1"/>
                <c:pt idx="0">
                  <c:v>Tablet</c:v>
                </c:pt>
              </c:strCache>
            </c:strRef>
          </c:tx>
          <c:spPr>
            <a:ln>
              <a:solidFill>
                <a:srgbClr val="BED158"/>
              </a:solidFill>
            </a:ln>
          </c:spPr>
          <c:marker>
            <c:symbol val="none"/>
          </c:marker>
          <c:cat>
            <c:numRef>
              <c:f>'Pivot 수요량 전망'!$J$73:$O$73</c:f>
              <c:numCache>
                <c:formatCode>0_ </c:formatCode>
                <c:ptCount val="6"/>
                <c:pt idx="0">
                  <c:v>2015</c:v>
                </c:pt>
                <c:pt idx="1">
                  <c:v>2016</c:v>
                </c:pt>
                <c:pt idx="2">
                  <c:v>2017</c:v>
                </c:pt>
                <c:pt idx="3">
                  <c:v>2018</c:v>
                </c:pt>
                <c:pt idx="4">
                  <c:v>2019</c:v>
                </c:pt>
                <c:pt idx="5">
                  <c:v>2020</c:v>
                </c:pt>
              </c:numCache>
            </c:numRef>
          </c:cat>
          <c:val>
            <c:numRef>
              <c:f>'Pivot 수요량 전망'!$J$77:$O$77</c:f>
              <c:numCache>
                <c:formatCode>0.0%</c:formatCode>
                <c:ptCount val="6"/>
                <c:pt idx="0">
                  <c:v>2.7218681888781949E-2</c:v>
                </c:pt>
                <c:pt idx="1">
                  <c:v>4.7034776622099747E-2</c:v>
                </c:pt>
                <c:pt idx="2">
                  <c:v>7.1933411710078624E-2</c:v>
                </c:pt>
                <c:pt idx="3">
                  <c:v>8.6579022980841192E-2</c:v>
                </c:pt>
                <c:pt idx="4">
                  <c:v>9.8918934395670441E-2</c:v>
                </c:pt>
                <c:pt idx="5">
                  <c:v>0.1077416380442167</c:v>
                </c:pt>
              </c:numCache>
            </c:numRef>
          </c:val>
          <c:smooth val="0"/>
        </c:ser>
        <c:ser>
          <c:idx val="4"/>
          <c:order val="4"/>
          <c:tx>
            <c:strRef>
              <c:f>'Pivot 수요량 전망'!$I$78</c:f>
              <c:strCache>
                <c:ptCount val="1"/>
                <c:pt idx="0">
                  <c:v>Smartphone</c:v>
                </c:pt>
              </c:strCache>
            </c:strRef>
          </c:tx>
          <c:spPr>
            <a:ln>
              <a:solidFill>
                <a:srgbClr val="2A78A8"/>
              </a:solidFill>
            </a:ln>
          </c:spPr>
          <c:marker>
            <c:symbol val="none"/>
          </c:marker>
          <c:cat>
            <c:numRef>
              <c:f>'Pivot 수요량 전망'!$J$73:$O$73</c:f>
              <c:numCache>
                <c:formatCode>0_ </c:formatCode>
                <c:ptCount val="6"/>
                <c:pt idx="0">
                  <c:v>2015</c:v>
                </c:pt>
                <c:pt idx="1">
                  <c:v>2016</c:v>
                </c:pt>
                <c:pt idx="2">
                  <c:v>2017</c:v>
                </c:pt>
                <c:pt idx="3">
                  <c:v>2018</c:v>
                </c:pt>
                <c:pt idx="4">
                  <c:v>2019</c:v>
                </c:pt>
                <c:pt idx="5">
                  <c:v>2020</c:v>
                </c:pt>
              </c:numCache>
            </c:numRef>
          </c:cat>
          <c:val>
            <c:numRef>
              <c:f>'Pivot 수요량 전망'!$J$78:$O$78</c:f>
              <c:numCache>
                <c:formatCode>0.0%</c:formatCode>
                <c:ptCount val="6"/>
                <c:pt idx="0">
                  <c:v>0.18103685705588335</c:v>
                </c:pt>
                <c:pt idx="1">
                  <c:v>0.18792378750155922</c:v>
                </c:pt>
                <c:pt idx="2">
                  <c:v>0.20313263749359989</c:v>
                </c:pt>
                <c:pt idx="3">
                  <c:v>0.21809484855238154</c:v>
                </c:pt>
                <c:pt idx="4">
                  <c:v>0.23847368417557882</c:v>
                </c:pt>
                <c:pt idx="5">
                  <c:v>0.25270378868638405</c:v>
                </c:pt>
              </c:numCache>
            </c:numRef>
          </c:val>
          <c:smooth val="0"/>
        </c:ser>
        <c:dLbls>
          <c:showLegendKey val="0"/>
          <c:showVal val="0"/>
          <c:showCatName val="0"/>
          <c:showSerName val="0"/>
          <c:showPercent val="0"/>
          <c:showBubbleSize val="0"/>
        </c:dLbls>
        <c:marker val="1"/>
        <c:smooth val="0"/>
        <c:axId val="518985984"/>
        <c:axId val="518995968"/>
      </c:lineChart>
      <c:catAx>
        <c:axId val="518985984"/>
        <c:scaling>
          <c:orientation val="minMax"/>
        </c:scaling>
        <c:delete val="0"/>
        <c:axPos val="b"/>
        <c:numFmt formatCode="General" sourceLinked="0"/>
        <c:majorTickMark val="out"/>
        <c:minorTickMark val="none"/>
        <c:tickLblPos val="nextTo"/>
        <c:spPr>
          <a:ln w="9525">
            <a:solidFill>
              <a:srgbClr val="707C8A"/>
            </a:solidFill>
            <a:prstDash val="solid"/>
          </a:ln>
        </c:spPr>
        <c:txPr>
          <a:bodyPr rot="0" vert="horz"/>
          <a:lstStyle/>
          <a:p>
            <a:pPr>
              <a:defRPr sz="700" b="0"/>
            </a:pPr>
            <a:endParaRPr lang="ko-KR"/>
          </a:p>
        </c:txPr>
        <c:crossAx val="518995968"/>
        <c:crosses val="autoZero"/>
        <c:auto val="1"/>
        <c:lblAlgn val="ctr"/>
        <c:lblOffset val="100"/>
        <c:noMultiLvlLbl val="0"/>
      </c:catAx>
      <c:valAx>
        <c:axId val="518995968"/>
        <c:scaling>
          <c:orientation val="minMax"/>
        </c:scaling>
        <c:delete val="0"/>
        <c:axPos val="l"/>
        <c:majorGridlines>
          <c:spPr>
            <a:ln w="6350">
              <a:solidFill>
                <a:srgbClr val="707C8A"/>
              </a:solidFill>
              <a:prstDash val="solid"/>
            </a:ln>
          </c:spPr>
        </c:majorGridlines>
        <c:numFmt formatCode="0%" sourceLinked="0"/>
        <c:majorTickMark val="out"/>
        <c:minorTickMark val="none"/>
        <c:tickLblPos val="nextTo"/>
        <c:spPr>
          <a:ln w="9525">
            <a:solidFill>
              <a:srgbClr val="707C8A"/>
            </a:solidFill>
            <a:prstDash val="solid"/>
          </a:ln>
        </c:spPr>
        <c:txPr>
          <a:bodyPr/>
          <a:lstStyle/>
          <a:p>
            <a:pPr>
              <a:defRPr sz="700" b="0"/>
            </a:pPr>
            <a:endParaRPr lang="ko-KR"/>
          </a:p>
        </c:txPr>
        <c:crossAx val="518985984"/>
        <c:crosses val="autoZero"/>
        <c:crossBetween val="between"/>
      </c:valAx>
      <c:dTable>
        <c:showHorzBorder val="1"/>
        <c:showVertBorder val="1"/>
        <c:showOutline val="1"/>
        <c:showKeys val="1"/>
      </c:dTable>
      <c:spPr>
        <a:noFill/>
        <a:ln>
          <a:noFill/>
        </a:ln>
      </c:spPr>
    </c:plotArea>
    <c:plotVisOnly val="1"/>
    <c:dispBlanksAs val="gap"/>
    <c:showDLblsOverMax val="0"/>
  </c:chart>
  <c:spPr>
    <a:noFill/>
    <a:ln w="6350" cmpd="sng">
      <a:solidFill>
        <a:srgbClr val="707C8A"/>
      </a:solidFill>
      <a:prstDash val="solid"/>
    </a:ln>
  </c:spPr>
  <c:txPr>
    <a:bodyPr/>
    <a:lstStyle/>
    <a:p>
      <a:pPr>
        <a:defRPr sz="700">
          <a:latin typeface="Arial" pitchFamily="34" charset="0"/>
          <a:cs typeface="Arial" pitchFamily="34" charset="0"/>
        </a:defRPr>
      </a:pPr>
      <a:endParaRPr lang="ko-KR"/>
    </a:p>
  </c:txPr>
  <c:externalData r:id="rId2">
    <c:autoUpdate val="0"/>
  </c:externalData>
  <c:userShapes r:id="rId3"/>
</c:chartSpace>
</file>

<file path=ppt/charts/chart35.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30974040404040404"/>
          <c:y val="9.3075277777777757E-2"/>
          <c:w val="0.79634697855750491"/>
          <c:h val="0.69729777777777779"/>
        </c:manualLayout>
      </c:layout>
      <c:barChart>
        <c:barDir val="col"/>
        <c:grouping val="clustered"/>
        <c:varyColors val="0"/>
        <c:ser>
          <c:idx val="0"/>
          <c:order val="0"/>
          <c:tx>
            <c:strRef>
              <c:f>'Quantum dot market forecast'!$I$10</c:f>
              <c:strCache>
                <c:ptCount val="1"/>
                <c:pt idx="0">
                  <c:v>QD display market</c:v>
                </c:pt>
              </c:strCache>
            </c:strRef>
          </c:tx>
          <c:spPr>
            <a:solidFill>
              <a:srgbClr val="0097D1"/>
            </a:solidFill>
            <a:ln>
              <a:noFill/>
            </a:ln>
          </c:spPr>
          <c:invertIfNegative val="0"/>
          <c:cat>
            <c:numRef>
              <c:f>'Quantum dot market forecast'!$J$9:$O$9</c:f>
              <c:numCache>
                <c:formatCode>0_ </c:formatCode>
                <c:ptCount val="6"/>
                <c:pt idx="0">
                  <c:v>2015</c:v>
                </c:pt>
                <c:pt idx="1">
                  <c:v>2016</c:v>
                </c:pt>
                <c:pt idx="2">
                  <c:v>2017</c:v>
                </c:pt>
                <c:pt idx="3">
                  <c:v>2018</c:v>
                </c:pt>
                <c:pt idx="4">
                  <c:v>2019</c:v>
                </c:pt>
                <c:pt idx="5">
                  <c:v>2020</c:v>
                </c:pt>
              </c:numCache>
            </c:numRef>
          </c:cat>
          <c:val>
            <c:numRef>
              <c:f>'Quantum dot market forecast'!$J$10:$O$10</c:f>
              <c:numCache>
                <c:formatCode>_-* #,##0.0_-;\-* #,##0.0_-;_-* "-"??_-;_-@_-</c:formatCode>
                <c:ptCount val="6"/>
                <c:pt idx="0">
                  <c:v>1.8710947659293202</c:v>
                </c:pt>
                <c:pt idx="1">
                  <c:v>5.6450773881260172</c:v>
                </c:pt>
                <c:pt idx="2">
                  <c:v>12.688762269989514</c:v>
                </c:pt>
                <c:pt idx="3">
                  <c:v>19.971609469215242</c:v>
                </c:pt>
                <c:pt idx="4">
                  <c:v>28.952359334547886</c:v>
                </c:pt>
                <c:pt idx="5">
                  <c:v>40.689397924255189</c:v>
                </c:pt>
              </c:numCache>
            </c:numRef>
          </c:val>
        </c:ser>
        <c:dLbls>
          <c:showLegendKey val="0"/>
          <c:showVal val="0"/>
          <c:showCatName val="0"/>
          <c:showSerName val="0"/>
          <c:showPercent val="0"/>
          <c:showBubbleSize val="0"/>
        </c:dLbls>
        <c:gapWidth val="150"/>
        <c:axId val="519244032"/>
        <c:axId val="519249920"/>
      </c:barChart>
      <c:lineChart>
        <c:grouping val="standard"/>
        <c:varyColors val="0"/>
        <c:ser>
          <c:idx val="1"/>
          <c:order val="1"/>
          <c:tx>
            <c:strRef>
              <c:f>'Quantum dot market forecast'!$I$11</c:f>
              <c:strCache>
                <c:ptCount val="1"/>
                <c:pt idx="0">
                  <c:v>Growth rate</c:v>
                </c:pt>
              </c:strCache>
            </c:strRef>
          </c:tx>
          <c:marker>
            <c:symbol val="none"/>
          </c:marker>
          <c:cat>
            <c:numRef>
              <c:f>'Quantum dot market forecast'!$J$9:$O$9</c:f>
              <c:numCache>
                <c:formatCode>0_ </c:formatCode>
                <c:ptCount val="6"/>
                <c:pt idx="0">
                  <c:v>2015</c:v>
                </c:pt>
                <c:pt idx="1">
                  <c:v>2016</c:v>
                </c:pt>
                <c:pt idx="2">
                  <c:v>2017</c:v>
                </c:pt>
                <c:pt idx="3">
                  <c:v>2018</c:v>
                </c:pt>
                <c:pt idx="4">
                  <c:v>2019</c:v>
                </c:pt>
                <c:pt idx="5">
                  <c:v>2020</c:v>
                </c:pt>
              </c:numCache>
            </c:numRef>
          </c:cat>
          <c:val>
            <c:numRef>
              <c:f>'Quantum dot market forecast'!$J$11:$O$11</c:f>
              <c:numCache>
                <c:formatCode>0.0%</c:formatCode>
                <c:ptCount val="6"/>
                <c:pt idx="1">
                  <c:v>2.0169917050258359</c:v>
                </c:pt>
                <c:pt idx="2">
                  <c:v>1.2477570097939388</c:v>
                </c:pt>
                <c:pt idx="3">
                  <c:v>0.5739604103428243</c:v>
                </c:pt>
                <c:pt idx="4">
                  <c:v>0.4496758200272144</c:v>
                </c:pt>
                <c:pt idx="5">
                  <c:v>0.40539143819280682</c:v>
                </c:pt>
              </c:numCache>
            </c:numRef>
          </c:val>
          <c:smooth val="0"/>
        </c:ser>
        <c:dLbls>
          <c:showLegendKey val="0"/>
          <c:showVal val="0"/>
          <c:showCatName val="0"/>
          <c:showSerName val="0"/>
          <c:showPercent val="0"/>
          <c:showBubbleSize val="0"/>
        </c:dLbls>
        <c:marker val="1"/>
        <c:smooth val="0"/>
        <c:axId val="519252992"/>
        <c:axId val="519251456"/>
      </c:lineChart>
      <c:catAx>
        <c:axId val="519244032"/>
        <c:scaling>
          <c:orientation val="minMax"/>
        </c:scaling>
        <c:delete val="0"/>
        <c:axPos val="b"/>
        <c:numFmt formatCode="General" sourceLinked="0"/>
        <c:majorTickMark val="out"/>
        <c:minorTickMark val="none"/>
        <c:tickLblPos val="nextTo"/>
        <c:spPr>
          <a:ln w="9525">
            <a:solidFill>
              <a:srgbClr val="707C8A"/>
            </a:solidFill>
            <a:prstDash val="solid"/>
          </a:ln>
        </c:spPr>
        <c:txPr>
          <a:bodyPr rot="0" vert="horz"/>
          <a:lstStyle/>
          <a:p>
            <a:pPr>
              <a:defRPr sz="700" b="0"/>
            </a:pPr>
            <a:endParaRPr lang="ko-KR"/>
          </a:p>
        </c:txPr>
        <c:crossAx val="519249920"/>
        <c:crosses val="autoZero"/>
        <c:auto val="1"/>
        <c:lblAlgn val="ctr"/>
        <c:lblOffset val="100"/>
        <c:noMultiLvlLbl val="0"/>
      </c:catAx>
      <c:valAx>
        <c:axId val="519249920"/>
        <c:scaling>
          <c:orientation val="minMax"/>
        </c:scaling>
        <c:delete val="0"/>
        <c:axPos val="l"/>
        <c:majorGridlines>
          <c:spPr>
            <a:ln w="6350">
              <a:solidFill>
                <a:srgbClr val="707C8A"/>
              </a:solidFill>
              <a:prstDash val="solid"/>
            </a:ln>
          </c:spPr>
        </c:majorGridlines>
        <c:numFmt formatCode="#,##0" sourceLinked="0"/>
        <c:majorTickMark val="out"/>
        <c:minorTickMark val="none"/>
        <c:tickLblPos val="nextTo"/>
        <c:spPr>
          <a:ln w="9525">
            <a:solidFill>
              <a:srgbClr val="707C8A"/>
            </a:solidFill>
            <a:prstDash val="solid"/>
          </a:ln>
        </c:spPr>
        <c:txPr>
          <a:bodyPr/>
          <a:lstStyle/>
          <a:p>
            <a:pPr>
              <a:defRPr sz="700" b="0"/>
            </a:pPr>
            <a:endParaRPr lang="ko-KR"/>
          </a:p>
        </c:txPr>
        <c:crossAx val="519244032"/>
        <c:crosses val="autoZero"/>
        <c:crossBetween val="between"/>
      </c:valAx>
      <c:valAx>
        <c:axId val="519251456"/>
        <c:scaling>
          <c:orientation val="minMax"/>
          <c:max val="1"/>
        </c:scaling>
        <c:delete val="0"/>
        <c:axPos val="r"/>
        <c:numFmt formatCode="0%" sourceLinked="0"/>
        <c:majorTickMark val="out"/>
        <c:minorTickMark val="none"/>
        <c:tickLblPos val="nextTo"/>
        <c:crossAx val="519252992"/>
        <c:crosses val="max"/>
        <c:crossBetween val="between"/>
        <c:majorUnit val="0.1"/>
      </c:valAx>
      <c:catAx>
        <c:axId val="519252992"/>
        <c:scaling>
          <c:orientation val="minMax"/>
        </c:scaling>
        <c:delete val="1"/>
        <c:axPos val="b"/>
        <c:numFmt formatCode="0_ " sourceLinked="1"/>
        <c:majorTickMark val="out"/>
        <c:minorTickMark val="none"/>
        <c:tickLblPos val="nextTo"/>
        <c:crossAx val="519251456"/>
        <c:crosses val="autoZero"/>
        <c:auto val="1"/>
        <c:lblAlgn val="ctr"/>
        <c:lblOffset val="100"/>
        <c:noMultiLvlLbl val="0"/>
      </c:catAx>
      <c:dTable>
        <c:showHorzBorder val="1"/>
        <c:showVertBorder val="1"/>
        <c:showOutline val="1"/>
        <c:showKeys val="1"/>
      </c:dTable>
      <c:spPr>
        <a:noFill/>
        <a:ln>
          <a:noFill/>
        </a:ln>
      </c:spPr>
    </c:plotArea>
    <c:plotVisOnly val="1"/>
    <c:dispBlanksAs val="gap"/>
    <c:showDLblsOverMax val="0"/>
  </c:chart>
  <c:spPr>
    <a:noFill/>
    <a:ln w="6350" cmpd="sng">
      <a:solidFill>
        <a:srgbClr val="707C8A"/>
      </a:solidFill>
      <a:prstDash val="solid"/>
    </a:ln>
  </c:spPr>
  <c:txPr>
    <a:bodyPr/>
    <a:lstStyle/>
    <a:p>
      <a:pPr>
        <a:defRPr sz="700">
          <a:latin typeface="Arial" pitchFamily="34" charset="0"/>
          <a:cs typeface="Arial" pitchFamily="34" charset="0"/>
        </a:defRPr>
      </a:pPr>
      <a:endParaRPr lang="ko-KR"/>
    </a:p>
  </c:txPr>
  <c:externalData r:id="rId2">
    <c:autoUpdate val="0"/>
  </c:externalData>
  <c:userShapes r:id="rId3"/>
</c:chartSpace>
</file>

<file path=ppt/charts/chart36.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32846994949494951"/>
          <c:y val="9.8460277777777772E-2"/>
          <c:w val="0.7784756335282651"/>
          <c:h val="0.67833166666666667"/>
        </c:manualLayout>
      </c:layout>
      <c:barChart>
        <c:barDir val="col"/>
        <c:grouping val="clustered"/>
        <c:varyColors val="0"/>
        <c:ser>
          <c:idx val="0"/>
          <c:order val="0"/>
          <c:tx>
            <c:strRef>
              <c:f>'Pivot 금액시장 전망'!$I$78</c:f>
              <c:strCache>
                <c:ptCount val="1"/>
                <c:pt idx="0">
                  <c:v>QD solutions market forecast</c:v>
                </c:pt>
              </c:strCache>
            </c:strRef>
          </c:tx>
          <c:spPr>
            <a:solidFill>
              <a:srgbClr val="0097D1"/>
            </a:solidFill>
            <a:ln>
              <a:noFill/>
            </a:ln>
          </c:spPr>
          <c:invertIfNegative val="0"/>
          <c:cat>
            <c:numRef>
              <c:f>'Pivot 금액시장 전망'!$J$77:$O$77</c:f>
              <c:numCache>
                <c:formatCode>0_ </c:formatCode>
                <c:ptCount val="6"/>
                <c:pt idx="0">
                  <c:v>2015</c:v>
                </c:pt>
                <c:pt idx="1">
                  <c:v>2016</c:v>
                </c:pt>
                <c:pt idx="2">
                  <c:v>2017</c:v>
                </c:pt>
                <c:pt idx="3">
                  <c:v>2018</c:v>
                </c:pt>
                <c:pt idx="4">
                  <c:v>2019</c:v>
                </c:pt>
                <c:pt idx="5">
                  <c:v>2020</c:v>
                </c:pt>
              </c:numCache>
            </c:numRef>
          </c:cat>
          <c:val>
            <c:numRef>
              <c:f>'Pivot 금액시장 전망'!$J$78:$O$78</c:f>
              <c:numCache>
                <c:formatCode>_-* #,##0.0_-;\-* #,##0.0_-;_-* "-"_-;_-@_-</c:formatCode>
                <c:ptCount val="6"/>
                <c:pt idx="0">
                  <c:v>77.586365861615761</c:v>
                </c:pt>
                <c:pt idx="1">
                  <c:v>179.41799369556301</c:v>
                </c:pt>
                <c:pt idx="2">
                  <c:v>318.33450730655653</c:v>
                </c:pt>
                <c:pt idx="3">
                  <c:v>390.7214085392859</c:v>
                </c:pt>
                <c:pt idx="4">
                  <c:v>449.76956346430006</c:v>
                </c:pt>
                <c:pt idx="5">
                  <c:v>477.27422020476638</c:v>
                </c:pt>
              </c:numCache>
            </c:numRef>
          </c:val>
        </c:ser>
        <c:dLbls>
          <c:showLegendKey val="0"/>
          <c:showVal val="0"/>
          <c:showCatName val="0"/>
          <c:showSerName val="0"/>
          <c:showPercent val="0"/>
          <c:showBubbleSize val="0"/>
        </c:dLbls>
        <c:gapWidth val="150"/>
        <c:axId val="519987584"/>
        <c:axId val="519989120"/>
      </c:barChart>
      <c:lineChart>
        <c:grouping val="standard"/>
        <c:varyColors val="0"/>
        <c:ser>
          <c:idx val="1"/>
          <c:order val="1"/>
          <c:tx>
            <c:strRef>
              <c:f>'Pivot 금액시장 전망'!$I$79</c:f>
              <c:strCache>
                <c:ptCount val="1"/>
                <c:pt idx="0">
                  <c:v>Growth rate</c:v>
                </c:pt>
              </c:strCache>
            </c:strRef>
          </c:tx>
          <c:marker>
            <c:symbol val="none"/>
          </c:marker>
          <c:cat>
            <c:numRef>
              <c:f>'Pivot 금액시장 전망'!$J$77:$O$77</c:f>
              <c:numCache>
                <c:formatCode>0_ </c:formatCode>
                <c:ptCount val="6"/>
                <c:pt idx="0">
                  <c:v>2015</c:v>
                </c:pt>
                <c:pt idx="1">
                  <c:v>2016</c:v>
                </c:pt>
                <c:pt idx="2">
                  <c:v>2017</c:v>
                </c:pt>
                <c:pt idx="3">
                  <c:v>2018</c:v>
                </c:pt>
                <c:pt idx="4">
                  <c:v>2019</c:v>
                </c:pt>
                <c:pt idx="5">
                  <c:v>2020</c:v>
                </c:pt>
              </c:numCache>
            </c:numRef>
          </c:cat>
          <c:val>
            <c:numRef>
              <c:f>'Pivot 금액시장 전망'!$J$79:$O$79</c:f>
              <c:numCache>
                <c:formatCode>0.0%</c:formatCode>
                <c:ptCount val="6"/>
                <c:pt idx="1">
                  <c:v>1.3124938473800374</c:v>
                </c:pt>
                <c:pt idx="2">
                  <c:v>0.77426188282267538</c:v>
                </c:pt>
                <c:pt idx="3">
                  <c:v>0.22739256841866878</c:v>
                </c:pt>
                <c:pt idx="4">
                  <c:v>0.15112597783102288</c:v>
                </c:pt>
                <c:pt idx="5">
                  <c:v>6.1152774608879169E-2</c:v>
                </c:pt>
              </c:numCache>
            </c:numRef>
          </c:val>
          <c:smooth val="0"/>
        </c:ser>
        <c:dLbls>
          <c:showLegendKey val="0"/>
          <c:showVal val="0"/>
          <c:showCatName val="0"/>
          <c:showSerName val="0"/>
          <c:showPercent val="0"/>
          <c:showBubbleSize val="0"/>
        </c:dLbls>
        <c:marker val="1"/>
        <c:smooth val="0"/>
        <c:axId val="519992448"/>
        <c:axId val="519990656"/>
      </c:lineChart>
      <c:catAx>
        <c:axId val="519987584"/>
        <c:scaling>
          <c:orientation val="minMax"/>
        </c:scaling>
        <c:delete val="0"/>
        <c:axPos val="b"/>
        <c:numFmt formatCode="General" sourceLinked="0"/>
        <c:majorTickMark val="out"/>
        <c:minorTickMark val="none"/>
        <c:tickLblPos val="nextTo"/>
        <c:spPr>
          <a:ln w="9525">
            <a:solidFill>
              <a:srgbClr val="707C8A"/>
            </a:solidFill>
            <a:prstDash val="solid"/>
          </a:ln>
        </c:spPr>
        <c:txPr>
          <a:bodyPr rot="0" vert="horz"/>
          <a:lstStyle/>
          <a:p>
            <a:pPr>
              <a:defRPr sz="700" b="0"/>
            </a:pPr>
            <a:endParaRPr lang="ko-KR"/>
          </a:p>
        </c:txPr>
        <c:crossAx val="519989120"/>
        <c:crosses val="autoZero"/>
        <c:auto val="1"/>
        <c:lblAlgn val="ctr"/>
        <c:lblOffset val="100"/>
        <c:noMultiLvlLbl val="0"/>
      </c:catAx>
      <c:valAx>
        <c:axId val="519989120"/>
        <c:scaling>
          <c:orientation val="minMax"/>
        </c:scaling>
        <c:delete val="0"/>
        <c:axPos val="l"/>
        <c:majorGridlines>
          <c:spPr>
            <a:ln w="6350">
              <a:solidFill>
                <a:srgbClr val="707C8A"/>
              </a:solidFill>
              <a:prstDash val="solid"/>
            </a:ln>
          </c:spPr>
        </c:majorGridlines>
        <c:numFmt formatCode="#,##0" sourceLinked="0"/>
        <c:majorTickMark val="out"/>
        <c:minorTickMark val="none"/>
        <c:tickLblPos val="nextTo"/>
        <c:spPr>
          <a:ln w="9525">
            <a:solidFill>
              <a:srgbClr val="707C8A"/>
            </a:solidFill>
            <a:prstDash val="solid"/>
          </a:ln>
        </c:spPr>
        <c:txPr>
          <a:bodyPr/>
          <a:lstStyle/>
          <a:p>
            <a:pPr>
              <a:defRPr sz="700" b="0"/>
            </a:pPr>
            <a:endParaRPr lang="ko-KR"/>
          </a:p>
        </c:txPr>
        <c:crossAx val="519987584"/>
        <c:crosses val="autoZero"/>
        <c:crossBetween val="between"/>
      </c:valAx>
      <c:valAx>
        <c:axId val="519990656"/>
        <c:scaling>
          <c:orientation val="minMax"/>
          <c:max val="1"/>
        </c:scaling>
        <c:delete val="0"/>
        <c:axPos val="r"/>
        <c:numFmt formatCode="0.0%" sourceLinked="1"/>
        <c:majorTickMark val="out"/>
        <c:minorTickMark val="none"/>
        <c:tickLblPos val="nextTo"/>
        <c:crossAx val="519992448"/>
        <c:crosses val="max"/>
        <c:crossBetween val="between"/>
        <c:majorUnit val="0.1"/>
      </c:valAx>
      <c:catAx>
        <c:axId val="519992448"/>
        <c:scaling>
          <c:orientation val="minMax"/>
        </c:scaling>
        <c:delete val="1"/>
        <c:axPos val="b"/>
        <c:numFmt formatCode="0_ " sourceLinked="1"/>
        <c:majorTickMark val="out"/>
        <c:minorTickMark val="none"/>
        <c:tickLblPos val="nextTo"/>
        <c:crossAx val="519990656"/>
        <c:crosses val="autoZero"/>
        <c:auto val="1"/>
        <c:lblAlgn val="ctr"/>
        <c:lblOffset val="100"/>
        <c:noMultiLvlLbl val="0"/>
      </c:catAx>
      <c:dTable>
        <c:showHorzBorder val="1"/>
        <c:showVertBorder val="1"/>
        <c:showOutline val="1"/>
        <c:showKeys val="1"/>
      </c:dTable>
      <c:spPr>
        <a:noFill/>
        <a:ln>
          <a:noFill/>
        </a:ln>
      </c:spPr>
    </c:plotArea>
    <c:plotVisOnly val="1"/>
    <c:dispBlanksAs val="gap"/>
    <c:showDLblsOverMax val="0"/>
  </c:chart>
  <c:spPr>
    <a:noFill/>
    <a:ln w="6350" cmpd="sng">
      <a:solidFill>
        <a:srgbClr val="707C8A"/>
      </a:solidFill>
      <a:prstDash val="solid"/>
    </a:ln>
  </c:spPr>
  <c:txPr>
    <a:bodyPr/>
    <a:lstStyle/>
    <a:p>
      <a:pPr>
        <a:defRPr sz="700">
          <a:latin typeface="Arial" pitchFamily="34" charset="0"/>
          <a:cs typeface="Arial" pitchFamily="34" charset="0"/>
        </a:defRPr>
      </a:pPr>
      <a:endParaRPr lang="ko-KR"/>
    </a:p>
  </c:txPr>
  <c:externalData r:id="rId2">
    <c:autoUpdate val="0"/>
  </c:externalData>
  <c:userShapes r:id="rId3"/>
</c:chartSpace>
</file>

<file path=ppt/charts/chart37.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9301212121212122"/>
          <c:y val="0.10936750000000001"/>
          <c:w val="0.75246767676767679"/>
          <c:h val="0.5848430555555556"/>
        </c:manualLayout>
      </c:layout>
      <c:barChart>
        <c:barDir val="col"/>
        <c:grouping val="stacked"/>
        <c:varyColors val="0"/>
        <c:ser>
          <c:idx val="0"/>
          <c:order val="0"/>
          <c:tx>
            <c:strRef>
              <c:f>'Quantum dot market forecast'!$I$21</c:f>
              <c:strCache>
                <c:ptCount val="1"/>
                <c:pt idx="0">
                  <c:v>TV</c:v>
                </c:pt>
              </c:strCache>
            </c:strRef>
          </c:tx>
          <c:spPr>
            <a:solidFill>
              <a:srgbClr val="0097D1"/>
            </a:solidFill>
            <a:ln>
              <a:noFill/>
            </a:ln>
          </c:spPr>
          <c:invertIfNegative val="0"/>
          <c:cat>
            <c:numRef>
              <c:f>'Quantum dot market forecast'!$J$20:$O$20</c:f>
              <c:numCache>
                <c:formatCode>0_ </c:formatCode>
                <c:ptCount val="6"/>
                <c:pt idx="0">
                  <c:v>2015</c:v>
                </c:pt>
                <c:pt idx="1">
                  <c:v>2016</c:v>
                </c:pt>
                <c:pt idx="2">
                  <c:v>2017</c:v>
                </c:pt>
                <c:pt idx="3">
                  <c:v>2018</c:v>
                </c:pt>
                <c:pt idx="4">
                  <c:v>2019</c:v>
                </c:pt>
                <c:pt idx="5">
                  <c:v>2020</c:v>
                </c:pt>
              </c:numCache>
            </c:numRef>
          </c:cat>
          <c:val>
            <c:numRef>
              <c:f>'Quantum dot market forecast'!$J$21:$O$21</c:f>
              <c:numCache>
                <c:formatCode>_-* #,##0.0_-;\-* #,##0.0_-;_-* "-"_-;_-@_-</c:formatCode>
                <c:ptCount val="6"/>
                <c:pt idx="0">
                  <c:v>1.35108078549387</c:v>
                </c:pt>
                <c:pt idx="1">
                  <c:v>4.3905965104813474</c:v>
                </c:pt>
                <c:pt idx="2">
                  <c:v>10.005198457834624</c:v>
                </c:pt>
                <c:pt idx="3">
                  <c:v>15.12870708214129</c:v>
                </c:pt>
                <c:pt idx="4">
                  <c:v>20.136308299585803</c:v>
                </c:pt>
                <c:pt idx="5">
                  <c:v>24.531625904608703</c:v>
                </c:pt>
              </c:numCache>
            </c:numRef>
          </c:val>
        </c:ser>
        <c:ser>
          <c:idx val="1"/>
          <c:order val="1"/>
          <c:tx>
            <c:strRef>
              <c:f>'Quantum dot market forecast'!$I$22</c:f>
              <c:strCache>
                <c:ptCount val="1"/>
                <c:pt idx="0">
                  <c:v>Monitor</c:v>
                </c:pt>
              </c:strCache>
            </c:strRef>
          </c:tx>
          <c:spPr>
            <a:solidFill>
              <a:srgbClr val="A1ABB2"/>
            </a:solidFill>
          </c:spPr>
          <c:invertIfNegative val="0"/>
          <c:cat>
            <c:numRef>
              <c:f>'Quantum dot market forecast'!$J$20:$O$20</c:f>
              <c:numCache>
                <c:formatCode>0_ </c:formatCode>
                <c:ptCount val="6"/>
                <c:pt idx="0">
                  <c:v>2015</c:v>
                </c:pt>
                <c:pt idx="1">
                  <c:v>2016</c:v>
                </c:pt>
                <c:pt idx="2">
                  <c:v>2017</c:v>
                </c:pt>
                <c:pt idx="3">
                  <c:v>2018</c:v>
                </c:pt>
                <c:pt idx="4">
                  <c:v>2019</c:v>
                </c:pt>
                <c:pt idx="5">
                  <c:v>2020</c:v>
                </c:pt>
              </c:numCache>
            </c:numRef>
          </c:cat>
          <c:val>
            <c:numRef>
              <c:f>'Quantum dot market forecast'!$J$22:$O$22</c:f>
              <c:numCache>
                <c:formatCode>_-* #,##0.0_-;\-* #,##0.0_-;_-* "-"_-;_-@_-</c:formatCode>
                <c:ptCount val="6"/>
                <c:pt idx="0">
                  <c:v>0.4253019479563</c:v>
                </c:pt>
                <c:pt idx="1">
                  <c:v>0.82662942698739994</c:v>
                </c:pt>
                <c:pt idx="2">
                  <c:v>1.3600428377399001</c:v>
                </c:pt>
                <c:pt idx="3">
                  <c:v>1.88058611091355</c:v>
                </c:pt>
                <c:pt idx="4">
                  <c:v>2.4809257153683197</c:v>
                </c:pt>
                <c:pt idx="5">
                  <c:v>3.2423491869454999</c:v>
                </c:pt>
              </c:numCache>
            </c:numRef>
          </c:val>
        </c:ser>
        <c:ser>
          <c:idx val="2"/>
          <c:order val="2"/>
          <c:tx>
            <c:strRef>
              <c:f>'Quantum dot market forecast'!$I$23</c:f>
              <c:strCache>
                <c:ptCount val="1"/>
                <c:pt idx="0">
                  <c:v>Notebook</c:v>
                </c:pt>
              </c:strCache>
            </c:strRef>
          </c:tx>
          <c:spPr>
            <a:solidFill>
              <a:srgbClr val="103C68"/>
            </a:solidFill>
          </c:spPr>
          <c:invertIfNegative val="0"/>
          <c:cat>
            <c:numRef>
              <c:f>'Quantum dot market forecast'!$J$20:$O$20</c:f>
              <c:numCache>
                <c:formatCode>0_ </c:formatCode>
                <c:ptCount val="6"/>
                <c:pt idx="0">
                  <c:v>2015</c:v>
                </c:pt>
                <c:pt idx="1">
                  <c:v>2016</c:v>
                </c:pt>
                <c:pt idx="2">
                  <c:v>2017</c:v>
                </c:pt>
                <c:pt idx="3">
                  <c:v>2018</c:v>
                </c:pt>
                <c:pt idx="4">
                  <c:v>2019</c:v>
                </c:pt>
                <c:pt idx="5">
                  <c:v>2020</c:v>
                </c:pt>
              </c:numCache>
            </c:numRef>
          </c:cat>
          <c:val>
            <c:numRef>
              <c:f>'Quantum dot market forecast'!$J$23:$O$23</c:f>
              <c:numCache>
                <c:formatCode>_-* #,##0.0_-;\-* #,##0.0_-;_-* "-"_-;_-@_-</c:formatCode>
                <c:ptCount val="6"/>
                <c:pt idx="0">
                  <c:v>4.2578210915000011E-4</c:v>
                </c:pt>
                <c:pt idx="1">
                  <c:v>6.0152482594949999E-2</c:v>
                </c:pt>
                <c:pt idx="2">
                  <c:v>0.16403016408492002</c:v>
                </c:pt>
                <c:pt idx="3">
                  <c:v>0.30188900039241995</c:v>
                </c:pt>
                <c:pt idx="4">
                  <c:v>0.53152240754824998</c:v>
                </c:pt>
                <c:pt idx="5">
                  <c:v>0.81867116179713995</c:v>
                </c:pt>
              </c:numCache>
            </c:numRef>
          </c:val>
        </c:ser>
        <c:ser>
          <c:idx val="3"/>
          <c:order val="3"/>
          <c:tx>
            <c:strRef>
              <c:f>'Quantum dot market forecast'!$I$24</c:f>
              <c:strCache>
                <c:ptCount val="1"/>
                <c:pt idx="0">
                  <c:v>Tablet</c:v>
                </c:pt>
              </c:strCache>
            </c:strRef>
          </c:tx>
          <c:spPr>
            <a:solidFill>
              <a:srgbClr val="BED158"/>
            </a:solidFill>
          </c:spPr>
          <c:invertIfNegative val="0"/>
          <c:cat>
            <c:numRef>
              <c:f>'Quantum dot market forecast'!$J$20:$O$20</c:f>
              <c:numCache>
                <c:formatCode>0_ </c:formatCode>
                <c:ptCount val="6"/>
                <c:pt idx="0">
                  <c:v>2015</c:v>
                </c:pt>
                <c:pt idx="1">
                  <c:v>2016</c:v>
                </c:pt>
                <c:pt idx="2">
                  <c:v>2017</c:v>
                </c:pt>
                <c:pt idx="3">
                  <c:v>2018</c:v>
                </c:pt>
                <c:pt idx="4">
                  <c:v>2019</c:v>
                </c:pt>
                <c:pt idx="5">
                  <c:v>2020</c:v>
                </c:pt>
              </c:numCache>
            </c:numRef>
          </c:cat>
          <c:val>
            <c:numRef>
              <c:f>'Quantum dot market forecast'!$J$24:$O$24</c:f>
              <c:numCache>
                <c:formatCode>_-* #,##0.0_-;\-* #,##0.0_-;_-* "-"_-;_-@_-</c:formatCode>
                <c:ptCount val="6"/>
                <c:pt idx="0">
                  <c:v>9.4286250370000005E-2</c:v>
                </c:pt>
                <c:pt idx="1">
                  <c:v>0.36769896806232</c:v>
                </c:pt>
                <c:pt idx="2">
                  <c:v>1.1594908103300701</c:v>
                </c:pt>
                <c:pt idx="3">
                  <c:v>2.2052672757679801</c:v>
                </c:pt>
                <c:pt idx="4">
                  <c:v>3.4400529120455197</c:v>
                </c:pt>
                <c:pt idx="5">
                  <c:v>4.67445167090355</c:v>
                </c:pt>
              </c:numCache>
            </c:numRef>
          </c:val>
        </c:ser>
        <c:ser>
          <c:idx val="4"/>
          <c:order val="4"/>
          <c:tx>
            <c:strRef>
              <c:f>'Quantum dot market forecast'!$I$25</c:f>
              <c:strCache>
                <c:ptCount val="1"/>
                <c:pt idx="0">
                  <c:v>Smartphone</c:v>
                </c:pt>
              </c:strCache>
            </c:strRef>
          </c:tx>
          <c:spPr>
            <a:solidFill>
              <a:srgbClr val="2A78A8"/>
            </a:solidFill>
          </c:spPr>
          <c:invertIfNegative val="0"/>
          <c:cat>
            <c:numRef>
              <c:f>'Quantum dot market forecast'!$J$20:$O$20</c:f>
              <c:numCache>
                <c:formatCode>0_ </c:formatCode>
                <c:ptCount val="6"/>
                <c:pt idx="0">
                  <c:v>2015</c:v>
                </c:pt>
                <c:pt idx="1">
                  <c:v>2016</c:v>
                </c:pt>
                <c:pt idx="2">
                  <c:v>2017</c:v>
                </c:pt>
                <c:pt idx="3">
                  <c:v>2018</c:v>
                </c:pt>
                <c:pt idx="4">
                  <c:v>2019</c:v>
                </c:pt>
                <c:pt idx="5">
                  <c:v>2020</c:v>
                </c:pt>
              </c:numCache>
            </c:numRef>
          </c:cat>
          <c:val>
            <c:numRef>
              <c:f>'Quantum dot market forecast'!$J$25:$O$25</c:f>
              <c:numCache>
                <c:formatCode>_-* #,##0.0_-;\-* #,##0.0_-;_-* "-"_-;_-@_-</c:formatCode>
                <c:ptCount val="6"/>
                <c:pt idx="0">
                  <c:v>0</c:v>
                </c:pt>
                <c:pt idx="1">
                  <c:v>0</c:v>
                </c:pt>
                <c:pt idx="2">
                  <c:v>0</c:v>
                </c:pt>
                <c:pt idx="3">
                  <c:v>0.45516000000000001</c:v>
                </c:pt>
                <c:pt idx="4">
                  <c:v>2.36355</c:v>
                </c:pt>
                <c:pt idx="5">
                  <c:v>7.4223000000002992</c:v>
                </c:pt>
              </c:numCache>
            </c:numRef>
          </c:val>
        </c:ser>
        <c:dLbls>
          <c:showLegendKey val="0"/>
          <c:showVal val="0"/>
          <c:showCatName val="0"/>
          <c:showSerName val="0"/>
          <c:showPercent val="0"/>
          <c:showBubbleSize val="0"/>
        </c:dLbls>
        <c:gapWidth val="150"/>
        <c:overlap val="100"/>
        <c:axId val="521257728"/>
        <c:axId val="521259264"/>
      </c:barChart>
      <c:catAx>
        <c:axId val="521257728"/>
        <c:scaling>
          <c:orientation val="minMax"/>
        </c:scaling>
        <c:delete val="0"/>
        <c:axPos val="b"/>
        <c:numFmt formatCode="General" sourceLinked="0"/>
        <c:majorTickMark val="out"/>
        <c:minorTickMark val="none"/>
        <c:tickLblPos val="nextTo"/>
        <c:spPr>
          <a:ln w="9525">
            <a:solidFill>
              <a:srgbClr val="707C8A"/>
            </a:solidFill>
            <a:prstDash val="solid"/>
          </a:ln>
        </c:spPr>
        <c:txPr>
          <a:bodyPr rot="0" vert="horz"/>
          <a:lstStyle/>
          <a:p>
            <a:pPr>
              <a:defRPr sz="700" b="0"/>
            </a:pPr>
            <a:endParaRPr lang="ko-KR"/>
          </a:p>
        </c:txPr>
        <c:crossAx val="521259264"/>
        <c:crosses val="autoZero"/>
        <c:auto val="1"/>
        <c:lblAlgn val="ctr"/>
        <c:lblOffset val="100"/>
        <c:noMultiLvlLbl val="0"/>
      </c:catAx>
      <c:valAx>
        <c:axId val="521259264"/>
        <c:scaling>
          <c:orientation val="minMax"/>
        </c:scaling>
        <c:delete val="0"/>
        <c:axPos val="l"/>
        <c:majorGridlines>
          <c:spPr>
            <a:ln w="6350">
              <a:solidFill>
                <a:srgbClr val="707C8A"/>
              </a:solidFill>
              <a:prstDash val="solid"/>
            </a:ln>
          </c:spPr>
        </c:majorGridlines>
        <c:numFmt formatCode="#,##0" sourceLinked="0"/>
        <c:majorTickMark val="out"/>
        <c:minorTickMark val="none"/>
        <c:tickLblPos val="nextTo"/>
        <c:spPr>
          <a:ln w="9525">
            <a:solidFill>
              <a:srgbClr val="707C8A"/>
            </a:solidFill>
            <a:prstDash val="solid"/>
          </a:ln>
        </c:spPr>
        <c:txPr>
          <a:bodyPr/>
          <a:lstStyle/>
          <a:p>
            <a:pPr>
              <a:defRPr sz="700" b="0"/>
            </a:pPr>
            <a:endParaRPr lang="ko-KR"/>
          </a:p>
        </c:txPr>
        <c:crossAx val="521257728"/>
        <c:crosses val="autoZero"/>
        <c:crossBetween val="between"/>
      </c:valAx>
      <c:dTable>
        <c:showHorzBorder val="1"/>
        <c:showVertBorder val="1"/>
        <c:showOutline val="1"/>
        <c:showKeys val="1"/>
      </c:dTable>
      <c:spPr>
        <a:noFill/>
        <a:ln>
          <a:noFill/>
        </a:ln>
      </c:spPr>
    </c:plotArea>
    <c:plotVisOnly val="1"/>
    <c:dispBlanksAs val="gap"/>
    <c:showDLblsOverMax val="0"/>
  </c:chart>
  <c:spPr>
    <a:noFill/>
    <a:ln w="6350" cmpd="sng">
      <a:solidFill>
        <a:srgbClr val="707C8A"/>
      </a:solidFill>
      <a:prstDash val="solid"/>
    </a:ln>
  </c:spPr>
  <c:txPr>
    <a:bodyPr/>
    <a:lstStyle/>
    <a:p>
      <a:pPr>
        <a:defRPr sz="700">
          <a:latin typeface="Arial" pitchFamily="34" charset="0"/>
          <a:cs typeface="Arial" pitchFamily="34" charset="0"/>
        </a:defRPr>
      </a:pPr>
      <a:endParaRPr lang="ko-KR"/>
    </a:p>
  </c:txPr>
  <c:externalData r:id="rId2">
    <c:autoUpdate val="0"/>
  </c:externalData>
  <c:userShapes r:id="rId3"/>
</c:chartSpace>
</file>

<file path=ppt/charts/chart38.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0103030303030303"/>
          <c:y val="0.11995083333333334"/>
          <c:w val="0.74514040404040405"/>
          <c:h val="0.57092416666666668"/>
        </c:manualLayout>
      </c:layout>
      <c:barChart>
        <c:barDir val="col"/>
        <c:grouping val="stacked"/>
        <c:varyColors val="0"/>
        <c:ser>
          <c:idx val="0"/>
          <c:order val="0"/>
          <c:tx>
            <c:strRef>
              <c:f>'Pivot 금액시장 전망'!$I$83</c:f>
              <c:strCache>
                <c:ptCount val="1"/>
                <c:pt idx="0">
                  <c:v>TV</c:v>
                </c:pt>
              </c:strCache>
            </c:strRef>
          </c:tx>
          <c:spPr>
            <a:solidFill>
              <a:srgbClr val="0097D1"/>
            </a:solidFill>
            <a:ln>
              <a:noFill/>
            </a:ln>
          </c:spPr>
          <c:invertIfNegative val="0"/>
          <c:cat>
            <c:numRef>
              <c:f>'Pivot 금액시장 전망'!$J$30:$O$30</c:f>
              <c:numCache>
                <c:formatCode>General</c:formatCode>
                <c:ptCount val="6"/>
                <c:pt idx="0">
                  <c:v>2015</c:v>
                </c:pt>
                <c:pt idx="1">
                  <c:v>2016</c:v>
                </c:pt>
                <c:pt idx="2">
                  <c:v>2017</c:v>
                </c:pt>
                <c:pt idx="3">
                  <c:v>2018</c:v>
                </c:pt>
                <c:pt idx="4">
                  <c:v>2019</c:v>
                </c:pt>
                <c:pt idx="5">
                  <c:v>2020</c:v>
                </c:pt>
              </c:numCache>
            </c:numRef>
          </c:cat>
          <c:val>
            <c:numRef>
              <c:f>'Pivot 금액시장 전망'!$J$83:$O$83</c:f>
              <c:numCache>
                <c:formatCode>_-* #,##0.0_-;\-* #,##0.0_-;_-* "-"_-;_-@_-</c:formatCode>
                <c:ptCount val="6"/>
                <c:pt idx="0">
                  <c:v>73.536200560827922</c:v>
                </c:pt>
                <c:pt idx="1">
                  <c:v>168.54829568748946</c:v>
                </c:pt>
                <c:pt idx="2">
                  <c:v>297.50248038311423</c:v>
                </c:pt>
                <c:pt idx="3">
                  <c:v>358.33831717389683</c:v>
                </c:pt>
                <c:pt idx="4">
                  <c:v>404.96589605619596</c:v>
                </c:pt>
                <c:pt idx="5">
                  <c:v>416.30499023575629</c:v>
                </c:pt>
              </c:numCache>
            </c:numRef>
          </c:val>
        </c:ser>
        <c:ser>
          <c:idx val="1"/>
          <c:order val="1"/>
          <c:tx>
            <c:strRef>
              <c:f>'Pivot 금액시장 전망'!$I$84</c:f>
              <c:strCache>
                <c:ptCount val="1"/>
                <c:pt idx="0">
                  <c:v>Monitor</c:v>
                </c:pt>
              </c:strCache>
            </c:strRef>
          </c:tx>
          <c:spPr>
            <a:solidFill>
              <a:srgbClr val="A1ABB2"/>
            </a:solidFill>
          </c:spPr>
          <c:invertIfNegative val="0"/>
          <c:cat>
            <c:numRef>
              <c:f>'Pivot 금액시장 전망'!$J$30:$O$30</c:f>
              <c:numCache>
                <c:formatCode>General</c:formatCode>
                <c:ptCount val="6"/>
                <c:pt idx="0">
                  <c:v>2015</c:v>
                </c:pt>
                <c:pt idx="1">
                  <c:v>2016</c:v>
                </c:pt>
                <c:pt idx="2">
                  <c:v>2017</c:v>
                </c:pt>
                <c:pt idx="3">
                  <c:v>2018</c:v>
                </c:pt>
                <c:pt idx="4">
                  <c:v>2019</c:v>
                </c:pt>
                <c:pt idx="5">
                  <c:v>2020</c:v>
                </c:pt>
              </c:numCache>
            </c:numRef>
          </c:cat>
          <c:val>
            <c:numRef>
              <c:f>'Pivot 금액시장 전망'!$J$84:$O$84</c:f>
              <c:numCache>
                <c:formatCode>_-* #,##0.0_-;\-* #,##0.0_-;_-* "-"_-;_-@_-</c:formatCode>
                <c:ptCount val="6"/>
                <c:pt idx="0">
                  <c:v>3.5363138342513869</c:v>
                </c:pt>
                <c:pt idx="1">
                  <c:v>7.1569756379844005</c:v>
                </c:pt>
                <c:pt idx="2">
                  <c:v>11.191868927501174</c:v>
                </c:pt>
                <c:pt idx="3">
                  <c:v>15.978453381223305</c:v>
                </c:pt>
                <c:pt idx="4">
                  <c:v>19.830153553280748</c:v>
                </c:pt>
                <c:pt idx="5">
                  <c:v>24.160919997895093</c:v>
                </c:pt>
              </c:numCache>
            </c:numRef>
          </c:val>
        </c:ser>
        <c:ser>
          <c:idx val="2"/>
          <c:order val="2"/>
          <c:tx>
            <c:strRef>
              <c:f>'Pivot 금액시장 전망'!$I$85</c:f>
              <c:strCache>
                <c:ptCount val="1"/>
                <c:pt idx="0">
                  <c:v>Notebook</c:v>
                </c:pt>
              </c:strCache>
            </c:strRef>
          </c:tx>
          <c:spPr>
            <a:solidFill>
              <a:srgbClr val="103C68"/>
            </a:solidFill>
          </c:spPr>
          <c:invertIfNegative val="0"/>
          <c:cat>
            <c:numRef>
              <c:f>'Pivot 금액시장 전망'!$J$30:$O$30</c:f>
              <c:numCache>
                <c:formatCode>General</c:formatCode>
                <c:ptCount val="6"/>
                <c:pt idx="0">
                  <c:v>2015</c:v>
                </c:pt>
                <c:pt idx="1">
                  <c:v>2016</c:v>
                </c:pt>
                <c:pt idx="2">
                  <c:v>2017</c:v>
                </c:pt>
                <c:pt idx="3">
                  <c:v>2018</c:v>
                </c:pt>
                <c:pt idx="4">
                  <c:v>2019</c:v>
                </c:pt>
                <c:pt idx="5">
                  <c:v>2020</c:v>
                </c:pt>
              </c:numCache>
            </c:numRef>
          </c:cat>
          <c:val>
            <c:numRef>
              <c:f>'Pivot 금액시장 전망'!$J$85:$O$85</c:f>
              <c:numCache>
                <c:formatCode>_-* #,##0.0_-;\-* #,##0.0_-;_-* "-"_-;_-@_-</c:formatCode>
                <c:ptCount val="6"/>
                <c:pt idx="0">
                  <c:v>7.6183285132806295E-3</c:v>
                </c:pt>
                <c:pt idx="1">
                  <c:v>0.71859049691486732</c:v>
                </c:pt>
                <c:pt idx="2">
                  <c:v>1.5433563092319991</c:v>
                </c:pt>
                <c:pt idx="3">
                  <c:v>2.2982137292682752</c:v>
                </c:pt>
                <c:pt idx="4">
                  <c:v>3.2596506535600422</c:v>
                </c:pt>
                <c:pt idx="5">
                  <c:v>4.0490375996250538</c:v>
                </c:pt>
              </c:numCache>
            </c:numRef>
          </c:val>
        </c:ser>
        <c:ser>
          <c:idx val="3"/>
          <c:order val="3"/>
          <c:tx>
            <c:strRef>
              <c:f>'Pivot 금액시장 전망'!$I$86</c:f>
              <c:strCache>
                <c:ptCount val="1"/>
                <c:pt idx="0">
                  <c:v>Tablet</c:v>
                </c:pt>
              </c:strCache>
            </c:strRef>
          </c:tx>
          <c:invertIfNegative val="0"/>
          <c:cat>
            <c:numRef>
              <c:f>'Pivot 금액시장 전망'!$J$30:$O$30</c:f>
              <c:numCache>
                <c:formatCode>General</c:formatCode>
                <c:ptCount val="6"/>
                <c:pt idx="0">
                  <c:v>2015</c:v>
                </c:pt>
                <c:pt idx="1">
                  <c:v>2016</c:v>
                </c:pt>
                <c:pt idx="2">
                  <c:v>2017</c:v>
                </c:pt>
                <c:pt idx="3">
                  <c:v>2018</c:v>
                </c:pt>
                <c:pt idx="4">
                  <c:v>2019</c:v>
                </c:pt>
                <c:pt idx="5">
                  <c:v>2020</c:v>
                </c:pt>
              </c:numCache>
            </c:numRef>
          </c:cat>
          <c:val>
            <c:numRef>
              <c:f>'Pivot 금액시장 전망'!$J$86:$O$86</c:f>
              <c:numCache>
                <c:formatCode>_-* #,##0.0_-;\-* #,##0.0_-;_-* "-"_-;_-@_-</c:formatCode>
                <c:ptCount val="6"/>
                <c:pt idx="0">
                  <c:v>0.50623313802315606</c:v>
                </c:pt>
                <c:pt idx="1">
                  <c:v>2.9941318731743367</c:v>
                </c:pt>
                <c:pt idx="2">
                  <c:v>8.0968016867090249</c:v>
                </c:pt>
                <c:pt idx="3">
                  <c:v>13.001858799029657</c:v>
                </c:pt>
                <c:pt idx="4">
                  <c:v>16.696068093825332</c:v>
                </c:pt>
                <c:pt idx="5">
                  <c:v>19.293828404547174</c:v>
                </c:pt>
              </c:numCache>
            </c:numRef>
          </c:val>
        </c:ser>
        <c:ser>
          <c:idx val="4"/>
          <c:order val="4"/>
          <c:tx>
            <c:strRef>
              <c:f>'Pivot 금액시장 전망'!$I$87</c:f>
              <c:strCache>
                <c:ptCount val="1"/>
                <c:pt idx="0">
                  <c:v>Smartphone</c:v>
                </c:pt>
              </c:strCache>
            </c:strRef>
          </c:tx>
          <c:invertIfNegative val="0"/>
          <c:cat>
            <c:numRef>
              <c:f>'Pivot 금액시장 전망'!$J$30:$O$30</c:f>
              <c:numCache>
                <c:formatCode>General</c:formatCode>
                <c:ptCount val="6"/>
                <c:pt idx="0">
                  <c:v>2015</c:v>
                </c:pt>
                <c:pt idx="1">
                  <c:v>2016</c:v>
                </c:pt>
                <c:pt idx="2">
                  <c:v>2017</c:v>
                </c:pt>
                <c:pt idx="3">
                  <c:v>2018</c:v>
                </c:pt>
                <c:pt idx="4">
                  <c:v>2019</c:v>
                </c:pt>
                <c:pt idx="5">
                  <c:v>2020</c:v>
                </c:pt>
              </c:numCache>
            </c:numRef>
          </c:cat>
          <c:val>
            <c:numRef>
              <c:f>'Pivot 금액시장 전망'!$J$87:$O$87</c:f>
              <c:numCache>
                <c:formatCode>_-* #,##0.0_-;\-* #,##0.0_-;_-* "-"_-;_-@_-</c:formatCode>
                <c:ptCount val="6"/>
                <c:pt idx="0">
                  <c:v>0</c:v>
                </c:pt>
                <c:pt idx="1">
                  <c:v>0</c:v>
                </c:pt>
                <c:pt idx="2">
                  <c:v>0</c:v>
                </c:pt>
                <c:pt idx="3">
                  <c:v>1.1045654558677689</c:v>
                </c:pt>
                <c:pt idx="4">
                  <c:v>5.0177951074380163</c:v>
                </c:pt>
                <c:pt idx="5">
                  <c:v>13.465443966942759</c:v>
                </c:pt>
              </c:numCache>
            </c:numRef>
          </c:val>
        </c:ser>
        <c:dLbls>
          <c:showLegendKey val="0"/>
          <c:showVal val="0"/>
          <c:showCatName val="0"/>
          <c:showSerName val="0"/>
          <c:showPercent val="0"/>
          <c:showBubbleSize val="0"/>
        </c:dLbls>
        <c:gapWidth val="150"/>
        <c:overlap val="100"/>
        <c:axId val="521342976"/>
        <c:axId val="521344512"/>
      </c:barChart>
      <c:catAx>
        <c:axId val="521342976"/>
        <c:scaling>
          <c:orientation val="minMax"/>
        </c:scaling>
        <c:delete val="0"/>
        <c:axPos val="b"/>
        <c:numFmt formatCode="General" sourceLinked="0"/>
        <c:majorTickMark val="out"/>
        <c:minorTickMark val="none"/>
        <c:tickLblPos val="nextTo"/>
        <c:spPr>
          <a:ln w="9525">
            <a:solidFill>
              <a:srgbClr val="707C8A"/>
            </a:solidFill>
            <a:prstDash val="solid"/>
          </a:ln>
        </c:spPr>
        <c:txPr>
          <a:bodyPr rot="0" vert="horz"/>
          <a:lstStyle/>
          <a:p>
            <a:pPr>
              <a:defRPr sz="700" b="0"/>
            </a:pPr>
            <a:endParaRPr lang="ko-KR"/>
          </a:p>
        </c:txPr>
        <c:crossAx val="521344512"/>
        <c:crosses val="autoZero"/>
        <c:auto val="1"/>
        <c:lblAlgn val="ctr"/>
        <c:lblOffset val="100"/>
        <c:noMultiLvlLbl val="0"/>
      </c:catAx>
      <c:valAx>
        <c:axId val="521344512"/>
        <c:scaling>
          <c:orientation val="minMax"/>
        </c:scaling>
        <c:delete val="0"/>
        <c:axPos val="l"/>
        <c:majorGridlines>
          <c:spPr>
            <a:ln w="6350">
              <a:solidFill>
                <a:srgbClr val="707C8A"/>
              </a:solidFill>
              <a:prstDash val="solid"/>
            </a:ln>
          </c:spPr>
        </c:majorGridlines>
        <c:numFmt formatCode="#,##0" sourceLinked="0"/>
        <c:majorTickMark val="out"/>
        <c:minorTickMark val="none"/>
        <c:tickLblPos val="nextTo"/>
        <c:spPr>
          <a:ln w="9525">
            <a:solidFill>
              <a:srgbClr val="707C8A"/>
            </a:solidFill>
            <a:prstDash val="solid"/>
          </a:ln>
        </c:spPr>
        <c:txPr>
          <a:bodyPr/>
          <a:lstStyle/>
          <a:p>
            <a:pPr>
              <a:defRPr sz="700" b="0"/>
            </a:pPr>
            <a:endParaRPr lang="ko-KR"/>
          </a:p>
        </c:txPr>
        <c:crossAx val="521342976"/>
        <c:crosses val="autoZero"/>
        <c:crossBetween val="between"/>
      </c:valAx>
      <c:dTable>
        <c:showHorzBorder val="1"/>
        <c:showVertBorder val="1"/>
        <c:showOutline val="1"/>
        <c:showKeys val="1"/>
      </c:dTable>
      <c:spPr>
        <a:noFill/>
        <a:ln>
          <a:noFill/>
        </a:ln>
      </c:spPr>
    </c:plotArea>
    <c:plotVisOnly val="1"/>
    <c:dispBlanksAs val="gap"/>
    <c:showDLblsOverMax val="0"/>
  </c:chart>
  <c:spPr>
    <a:noFill/>
    <a:ln w="6350" cmpd="sng">
      <a:solidFill>
        <a:srgbClr val="707C8A"/>
      </a:solidFill>
      <a:prstDash val="solid"/>
    </a:ln>
  </c:spPr>
  <c:txPr>
    <a:bodyPr/>
    <a:lstStyle/>
    <a:p>
      <a:pPr>
        <a:defRPr sz="700">
          <a:latin typeface="Arial" pitchFamily="34" charset="0"/>
          <a:cs typeface="Arial" pitchFamily="34" charset="0"/>
        </a:defRPr>
      </a:pPr>
      <a:endParaRPr lang="ko-KR"/>
    </a:p>
  </c:txPr>
  <c:externalData r:id="rId2">
    <c:autoUpdate val="0"/>
  </c:externalData>
  <c:userShapes r:id="rId3"/>
</c:chartSpace>
</file>

<file path=ppt/charts/chart39.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8422474747474749"/>
          <c:y val="0.11995083333333334"/>
          <c:w val="0.74408308080808083"/>
          <c:h val="0.63423194444444442"/>
        </c:manualLayout>
      </c:layout>
      <c:barChart>
        <c:barDir val="col"/>
        <c:grouping val="stacked"/>
        <c:varyColors val="0"/>
        <c:ser>
          <c:idx val="0"/>
          <c:order val="0"/>
          <c:tx>
            <c:strRef>
              <c:f>'Quantum dot market forecast'!$I$37</c:f>
              <c:strCache>
                <c:ptCount val="1"/>
                <c:pt idx="0">
                  <c:v>QD chip</c:v>
                </c:pt>
              </c:strCache>
            </c:strRef>
          </c:tx>
          <c:spPr>
            <a:solidFill>
              <a:srgbClr val="0097D1"/>
            </a:solidFill>
            <a:ln>
              <a:noFill/>
            </a:ln>
          </c:spPr>
          <c:invertIfNegative val="0"/>
          <c:cat>
            <c:numRef>
              <c:f>'Quantum dot market forecast'!$J$20:$O$20</c:f>
              <c:numCache>
                <c:formatCode>0_ </c:formatCode>
                <c:ptCount val="6"/>
                <c:pt idx="0">
                  <c:v>2015</c:v>
                </c:pt>
                <c:pt idx="1">
                  <c:v>2016</c:v>
                </c:pt>
                <c:pt idx="2">
                  <c:v>2017</c:v>
                </c:pt>
                <c:pt idx="3">
                  <c:v>2018</c:v>
                </c:pt>
                <c:pt idx="4">
                  <c:v>2019</c:v>
                </c:pt>
                <c:pt idx="5">
                  <c:v>2020</c:v>
                </c:pt>
              </c:numCache>
            </c:numRef>
          </c:cat>
          <c:val>
            <c:numRef>
              <c:f>'Quantum dot market forecast'!$J$37:$O$37</c:f>
              <c:numCache>
                <c:formatCode>_-* #,##0.0_-;\-* #,##0.0_-;_-* "-"_-;_-@_-</c:formatCode>
                <c:ptCount val="6"/>
                <c:pt idx="0">
                  <c:v>0</c:v>
                </c:pt>
                <c:pt idx="1">
                  <c:v>0</c:v>
                </c:pt>
                <c:pt idx="2">
                  <c:v>0</c:v>
                </c:pt>
                <c:pt idx="3">
                  <c:v>0.74394931924809005</c:v>
                </c:pt>
                <c:pt idx="4">
                  <c:v>3.1001807042388703</c:v>
                </c:pt>
                <c:pt idx="5">
                  <c:v>8.9835003546116088</c:v>
                </c:pt>
              </c:numCache>
            </c:numRef>
          </c:val>
        </c:ser>
        <c:ser>
          <c:idx val="1"/>
          <c:order val="1"/>
          <c:tx>
            <c:strRef>
              <c:f>'Quantum dot market forecast'!$I$38</c:f>
              <c:strCache>
                <c:ptCount val="1"/>
                <c:pt idx="0">
                  <c:v>QD egde</c:v>
                </c:pt>
              </c:strCache>
            </c:strRef>
          </c:tx>
          <c:spPr>
            <a:solidFill>
              <a:srgbClr val="A1ABB2"/>
            </a:solidFill>
          </c:spPr>
          <c:invertIfNegative val="0"/>
          <c:cat>
            <c:numRef>
              <c:f>'Quantum dot market forecast'!$J$20:$O$20</c:f>
              <c:numCache>
                <c:formatCode>0_ </c:formatCode>
                <c:ptCount val="6"/>
                <c:pt idx="0">
                  <c:v>2015</c:v>
                </c:pt>
                <c:pt idx="1">
                  <c:v>2016</c:v>
                </c:pt>
                <c:pt idx="2">
                  <c:v>2017</c:v>
                </c:pt>
                <c:pt idx="3">
                  <c:v>2018</c:v>
                </c:pt>
                <c:pt idx="4">
                  <c:v>2019</c:v>
                </c:pt>
                <c:pt idx="5">
                  <c:v>2020</c:v>
                </c:pt>
              </c:numCache>
            </c:numRef>
          </c:cat>
          <c:val>
            <c:numRef>
              <c:f>'Quantum dot market forecast'!$J$38:$O$38</c:f>
              <c:numCache>
                <c:formatCode>_-* #,##0.0_-;\-* #,##0.0_-;_-* "-"_-;_-@_-</c:formatCode>
                <c:ptCount val="6"/>
                <c:pt idx="0">
                  <c:v>0.67108972962838009</c:v>
                </c:pt>
                <c:pt idx="1">
                  <c:v>1.3737343140834901</c:v>
                </c:pt>
                <c:pt idx="2">
                  <c:v>2.3810813658987686</c:v>
                </c:pt>
                <c:pt idx="3">
                  <c:v>2.8721641010948784</c:v>
                </c:pt>
                <c:pt idx="4">
                  <c:v>3.1473204611221561</c:v>
                </c:pt>
                <c:pt idx="5">
                  <c:v>3.4245899599462999</c:v>
                </c:pt>
              </c:numCache>
            </c:numRef>
          </c:val>
        </c:ser>
        <c:ser>
          <c:idx val="2"/>
          <c:order val="2"/>
          <c:tx>
            <c:strRef>
              <c:f>'Quantum dot market forecast'!$I$39</c:f>
              <c:strCache>
                <c:ptCount val="1"/>
                <c:pt idx="0">
                  <c:v>QD surface</c:v>
                </c:pt>
              </c:strCache>
            </c:strRef>
          </c:tx>
          <c:spPr>
            <a:solidFill>
              <a:srgbClr val="103C68"/>
            </a:solidFill>
          </c:spPr>
          <c:invertIfNegative val="0"/>
          <c:cat>
            <c:numRef>
              <c:f>'Quantum dot market forecast'!$J$20:$O$20</c:f>
              <c:numCache>
                <c:formatCode>0_ </c:formatCode>
                <c:ptCount val="6"/>
                <c:pt idx="0">
                  <c:v>2015</c:v>
                </c:pt>
                <c:pt idx="1">
                  <c:v>2016</c:v>
                </c:pt>
                <c:pt idx="2">
                  <c:v>2017</c:v>
                </c:pt>
                <c:pt idx="3">
                  <c:v>2018</c:v>
                </c:pt>
                <c:pt idx="4">
                  <c:v>2019</c:v>
                </c:pt>
                <c:pt idx="5">
                  <c:v>2020</c:v>
                </c:pt>
              </c:numCache>
            </c:numRef>
          </c:cat>
          <c:val>
            <c:numRef>
              <c:f>'Quantum dot market forecast'!$J$39:$O$39</c:f>
              <c:numCache>
                <c:formatCode>_-* #,##0.0_-;\-* #,##0.0_-;_-* "-"_-;_-@_-</c:formatCode>
                <c:ptCount val="6"/>
                <c:pt idx="0">
                  <c:v>1.2000050363009402</c:v>
                </c:pt>
                <c:pt idx="1">
                  <c:v>4.2713430740425276</c:v>
                </c:pt>
                <c:pt idx="2">
                  <c:v>10.307680904090747</c:v>
                </c:pt>
                <c:pt idx="3">
                  <c:v>16.355496048872272</c:v>
                </c:pt>
                <c:pt idx="4">
                  <c:v>22.704858169186863</c:v>
                </c:pt>
                <c:pt idx="5">
                  <c:v>28.281307609697283</c:v>
                </c:pt>
              </c:numCache>
            </c:numRef>
          </c:val>
        </c:ser>
        <c:dLbls>
          <c:showLegendKey val="0"/>
          <c:showVal val="0"/>
          <c:showCatName val="0"/>
          <c:showSerName val="0"/>
          <c:showPercent val="0"/>
          <c:showBubbleSize val="0"/>
        </c:dLbls>
        <c:gapWidth val="150"/>
        <c:overlap val="100"/>
        <c:axId val="522009984"/>
        <c:axId val="522015872"/>
      </c:barChart>
      <c:catAx>
        <c:axId val="522009984"/>
        <c:scaling>
          <c:orientation val="minMax"/>
        </c:scaling>
        <c:delete val="0"/>
        <c:axPos val="b"/>
        <c:numFmt formatCode="General" sourceLinked="0"/>
        <c:majorTickMark val="out"/>
        <c:minorTickMark val="none"/>
        <c:tickLblPos val="nextTo"/>
        <c:spPr>
          <a:ln w="9525">
            <a:solidFill>
              <a:srgbClr val="707C8A"/>
            </a:solidFill>
            <a:prstDash val="solid"/>
          </a:ln>
        </c:spPr>
        <c:txPr>
          <a:bodyPr rot="0" vert="horz"/>
          <a:lstStyle/>
          <a:p>
            <a:pPr>
              <a:defRPr sz="700" b="0"/>
            </a:pPr>
            <a:endParaRPr lang="ko-KR"/>
          </a:p>
        </c:txPr>
        <c:crossAx val="522015872"/>
        <c:crosses val="autoZero"/>
        <c:auto val="1"/>
        <c:lblAlgn val="ctr"/>
        <c:lblOffset val="100"/>
        <c:noMultiLvlLbl val="0"/>
      </c:catAx>
      <c:valAx>
        <c:axId val="522015872"/>
        <c:scaling>
          <c:orientation val="minMax"/>
        </c:scaling>
        <c:delete val="0"/>
        <c:axPos val="l"/>
        <c:majorGridlines>
          <c:spPr>
            <a:ln w="6350">
              <a:solidFill>
                <a:srgbClr val="707C8A"/>
              </a:solidFill>
              <a:prstDash val="solid"/>
            </a:ln>
          </c:spPr>
        </c:majorGridlines>
        <c:numFmt formatCode="#,##0" sourceLinked="0"/>
        <c:majorTickMark val="out"/>
        <c:minorTickMark val="none"/>
        <c:tickLblPos val="nextTo"/>
        <c:spPr>
          <a:ln w="9525">
            <a:solidFill>
              <a:srgbClr val="707C8A"/>
            </a:solidFill>
            <a:prstDash val="solid"/>
          </a:ln>
        </c:spPr>
        <c:txPr>
          <a:bodyPr/>
          <a:lstStyle/>
          <a:p>
            <a:pPr>
              <a:defRPr sz="700" b="0"/>
            </a:pPr>
            <a:endParaRPr lang="ko-KR"/>
          </a:p>
        </c:txPr>
        <c:crossAx val="522009984"/>
        <c:crosses val="autoZero"/>
        <c:crossBetween val="between"/>
      </c:valAx>
      <c:dTable>
        <c:showHorzBorder val="1"/>
        <c:showVertBorder val="1"/>
        <c:showOutline val="1"/>
        <c:showKeys val="1"/>
      </c:dTable>
      <c:spPr>
        <a:noFill/>
        <a:ln>
          <a:noFill/>
        </a:ln>
      </c:spPr>
    </c:plotArea>
    <c:plotVisOnly val="1"/>
    <c:dispBlanksAs val="gap"/>
    <c:showDLblsOverMax val="0"/>
  </c:chart>
  <c:spPr>
    <a:noFill/>
    <a:ln w="6350" cmpd="sng">
      <a:solidFill>
        <a:srgbClr val="707C8A"/>
      </a:solidFill>
      <a:prstDash val="solid"/>
    </a:ln>
  </c:spPr>
  <c:txPr>
    <a:bodyPr/>
    <a:lstStyle/>
    <a:p>
      <a:pPr>
        <a:defRPr sz="700">
          <a:latin typeface="Arial" pitchFamily="34" charset="0"/>
          <a:cs typeface="Arial" pitchFamily="34" charset="0"/>
        </a:defRPr>
      </a:pPr>
      <a:endParaRPr lang="ko-KR"/>
    </a:p>
  </c:txPr>
  <c:externalData r:id="rId2">
    <c:autoUpdate val="0"/>
  </c:externalData>
  <c:userShapes r:id="rId3"/>
</c:chartSpace>
</file>

<file path=ppt/charts/chart4.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4285050505050504"/>
          <c:y val="0.12138972222222223"/>
          <c:w val="0.73790707070707073"/>
          <c:h val="0.62038777777777776"/>
        </c:manualLayout>
      </c:layout>
      <c:barChart>
        <c:barDir val="col"/>
        <c:grouping val="clustered"/>
        <c:varyColors val="0"/>
        <c:ser>
          <c:idx val="0"/>
          <c:order val="0"/>
          <c:tx>
            <c:strRef>
              <c:f>'PPT graph '!$B$32</c:f>
              <c:strCache>
                <c:ptCount val="1"/>
                <c:pt idx="0">
                  <c:v>Normal LCD TV</c:v>
                </c:pt>
              </c:strCache>
            </c:strRef>
          </c:tx>
          <c:spPr>
            <a:solidFill>
              <a:srgbClr val="0097D1"/>
            </a:solidFill>
            <a:ln>
              <a:noFill/>
            </a:ln>
          </c:spPr>
          <c:invertIfNegative val="0"/>
          <c:cat>
            <c:numRef>
              <c:f>'PPT graph '!$C$31:$H$31</c:f>
              <c:numCache>
                <c:formatCode>General</c:formatCode>
                <c:ptCount val="6"/>
                <c:pt idx="0">
                  <c:v>2015</c:v>
                </c:pt>
                <c:pt idx="1">
                  <c:v>2016</c:v>
                </c:pt>
                <c:pt idx="2">
                  <c:v>2017</c:v>
                </c:pt>
                <c:pt idx="3">
                  <c:v>2018</c:v>
                </c:pt>
                <c:pt idx="4">
                  <c:v>2019</c:v>
                </c:pt>
                <c:pt idx="5">
                  <c:v>2020</c:v>
                </c:pt>
              </c:numCache>
            </c:numRef>
          </c:cat>
          <c:val>
            <c:numRef>
              <c:f>'PPT graph '!$C$32:$H$32</c:f>
              <c:numCache>
                <c:formatCode>0.0%</c:formatCode>
                <c:ptCount val="6"/>
                <c:pt idx="0">
                  <c:v>1</c:v>
                </c:pt>
                <c:pt idx="1">
                  <c:v>1</c:v>
                </c:pt>
                <c:pt idx="2">
                  <c:v>1</c:v>
                </c:pt>
                <c:pt idx="3">
                  <c:v>1</c:v>
                </c:pt>
                <c:pt idx="4">
                  <c:v>1</c:v>
                </c:pt>
                <c:pt idx="5">
                  <c:v>1</c:v>
                </c:pt>
              </c:numCache>
            </c:numRef>
          </c:val>
        </c:ser>
        <c:ser>
          <c:idx val="1"/>
          <c:order val="1"/>
          <c:tx>
            <c:strRef>
              <c:f>'PPT graph '!$B$33</c:f>
              <c:strCache>
                <c:ptCount val="1"/>
                <c:pt idx="0">
                  <c:v>LCD TV_QD film</c:v>
                </c:pt>
              </c:strCache>
            </c:strRef>
          </c:tx>
          <c:spPr>
            <a:solidFill>
              <a:srgbClr val="A1ABB2"/>
            </a:solidFill>
          </c:spPr>
          <c:invertIfNegative val="0"/>
          <c:cat>
            <c:numRef>
              <c:f>'PPT graph '!$C$31:$H$31</c:f>
              <c:numCache>
                <c:formatCode>General</c:formatCode>
                <c:ptCount val="6"/>
                <c:pt idx="0">
                  <c:v>2015</c:v>
                </c:pt>
                <c:pt idx="1">
                  <c:v>2016</c:v>
                </c:pt>
                <c:pt idx="2">
                  <c:v>2017</c:v>
                </c:pt>
                <c:pt idx="3">
                  <c:v>2018</c:v>
                </c:pt>
                <c:pt idx="4">
                  <c:v>2019</c:v>
                </c:pt>
                <c:pt idx="5">
                  <c:v>2020</c:v>
                </c:pt>
              </c:numCache>
            </c:numRef>
          </c:cat>
          <c:val>
            <c:numRef>
              <c:f>'PPT graph '!$C$33:$H$33</c:f>
              <c:numCache>
                <c:formatCode>0.0%</c:formatCode>
                <c:ptCount val="6"/>
                <c:pt idx="0">
                  <c:v>1.1786963864509314</c:v>
                </c:pt>
                <c:pt idx="1">
                  <c:v>1.1467727380363399</c:v>
                </c:pt>
                <c:pt idx="2">
                  <c:v>1.1231884563779404</c:v>
                </c:pt>
                <c:pt idx="3">
                  <c:v>1.1073794927204226</c:v>
                </c:pt>
                <c:pt idx="4">
                  <c:v>1.0962455105861146</c:v>
                </c:pt>
                <c:pt idx="5">
                  <c:v>1.0871799493285967</c:v>
                </c:pt>
              </c:numCache>
            </c:numRef>
          </c:val>
        </c:ser>
        <c:ser>
          <c:idx val="2"/>
          <c:order val="2"/>
          <c:tx>
            <c:strRef>
              <c:f>'PPT graph '!$B$34</c:f>
              <c:strCache>
                <c:ptCount val="1"/>
                <c:pt idx="0">
                  <c:v>QDTV_QD tube</c:v>
                </c:pt>
              </c:strCache>
            </c:strRef>
          </c:tx>
          <c:spPr>
            <a:solidFill>
              <a:srgbClr val="103C68"/>
            </a:solidFill>
          </c:spPr>
          <c:invertIfNegative val="0"/>
          <c:cat>
            <c:numRef>
              <c:f>'PPT graph '!$C$31:$H$31</c:f>
              <c:numCache>
                <c:formatCode>General</c:formatCode>
                <c:ptCount val="6"/>
                <c:pt idx="0">
                  <c:v>2015</c:v>
                </c:pt>
                <c:pt idx="1">
                  <c:v>2016</c:v>
                </c:pt>
                <c:pt idx="2">
                  <c:v>2017</c:v>
                </c:pt>
                <c:pt idx="3">
                  <c:v>2018</c:v>
                </c:pt>
                <c:pt idx="4">
                  <c:v>2019</c:v>
                </c:pt>
                <c:pt idx="5">
                  <c:v>2020</c:v>
                </c:pt>
              </c:numCache>
            </c:numRef>
          </c:cat>
          <c:val>
            <c:numRef>
              <c:f>'PPT graph '!$C$34:$H$34</c:f>
              <c:numCache>
                <c:formatCode>0.0%</c:formatCode>
                <c:ptCount val="6"/>
                <c:pt idx="0">
                  <c:v>1.0608456392738155</c:v>
                </c:pt>
                <c:pt idx="1">
                  <c:v>1.0532288671935115</c:v>
                </c:pt>
                <c:pt idx="2">
                  <c:v>1.046876671515613</c:v>
                </c:pt>
                <c:pt idx="3">
                  <c:v>1.0408117001335246</c:v>
                </c:pt>
                <c:pt idx="4">
                  <c:v>1.0353038953027667</c:v>
                </c:pt>
                <c:pt idx="5">
                  <c:v>1.0319366945116359</c:v>
                </c:pt>
              </c:numCache>
            </c:numRef>
          </c:val>
        </c:ser>
        <c:ser>
          <c:idx val="3"/>
          <c:order val="3"/>
          <c:tx>
            <c:strRef>
              <c:f>'PPT graph '!$B$35</c:f>
              <c:strCache>
                <c:ptCount val="1"/>
                <c:pt idx="0">
                  <c:v>LCD TV_LED/CF</c:v>
                </c:pt>
              </c:strCache>
            </c:strRef>
          </c:tx>
          <c:invertIfNegative val="0"/>
          <c:cat>
            <c:numRef>
              <c:f>'PPT graph '!$C$31:$H$31</c:f>
              <c:numCache>
                <c:formatCode>General</c:formatCode>
                <c:ptCount val="6"/>
                <c:pt idx="0">
                  <c:v>2015</c:v>
                </c:pt>
                <c:pt idx="1">
                  <c:v>2016</c:v>
                </c:pt>
                <c:pt idx="2">
                  <c:v>2017</c:v>
                </c:pt>
                <c:pt idx="3">
                  <c:v>2018</c:v>
                </c:pt>
                <c:pt idx="4">
                  <c:v>2019</c:v>
                </c:pt>
                <c:pt idx="5">
                  <c:v>2020</c:v>
                </c:pt>
              </c:numCache>
            </c:numRef>
          </c:cat>
          <c:val>
            <c:numRef>
              <c:f>'PPT graph '!$C$35:$H$35</c:f>
              <c:numCache>
                <c:formatCode>0.0%</c:formatCode>
                <c:ptCount val="6"/>
                <c:pt idx="0">
                  <c:v>1.0185555003880762</c:v>
                </c:pt>
                <c:pt idx="1">
                  <c:v>1.0159696899321686</c:v>
                </c:pt>
                <c:pt idx="2">
                  <c:v>1.013504167089355</c:v>
                </c:pt>
                <c:pt idx="3">
                  <c:v>1.011229836998415</c:v>
                </c:pt>
                <c:pt idx="4">
                  <c:v>1.0096735570534459</c:v>
                </c:pt>
                <c:pt idx="5">
                  <c:v>1.0094244500426302</c:v>
                </c:pt>
              </c:numCache>
            </c:numRef>
          </c:val>
        </c:ser>
        <c:dLbls>
          <c:showLegendKey val="0"/>
          <c:showVal val="0"/>
          <c:showCatName val="0"/>
          <c:showSerName val="0"/>
          <c:showPercent val="0"/>
          <c:showBubbleSize val="0"/>
        </c:dLbls>
        <c:gapWidth val="150"/>
        <c:axId val="466361344"/>
        <c:axId val="466367232"/>
      </c:barChart>
      <c:catAx>
        <c:axId val="466361344"/>
        <c:scaling>
          <c:orientation val="minMax"/>
        </c:scaling>
        <c:delete val="0"/>
        <c:axPos val="b"/>
        <c:numFmt formatCode="General" sourceLinked="0"/>
        <c:majorTickMark val="out"/>
        <c:minorTickMark val="none"/>
        <c:tickLblPos val="nextTo"/>
        <c:spPr>
          <a:ln w="9525">
            <a:solidFill>
              <a:srgbClr val="707C8A"/>
            </a:solidFill>
            <a:prstDash val="solid"/>
          </a:ln>
        </c:spPr>
        <c:txPr>
          <a:bodyPr rot="0" vert="horz"/>
          <a:lstStyle/>
          <a:p>
            <a:pPr>
              <a:defRPr sz="700" b="0"/>
            </a:pPr>
            <a:endParaRPr lang="ko-KR"/>
          </a:p>
        </c:txPr>
        <c:crossAx val="466367232"/>
        <c:crosses val="autoZero"/>
        <c:auto val="1"/>
        <c:lblAlgn val="ctr"/>
        <c:lblOffset val="100"/>
        <c:noMultiLvlLbl val="0"/>
      </c:catAx>
      <c:valAx>
        <c:axId val="466367232"/>
        <c:scaling>
          <c:orientation val="minMax"/>
        </c:scaling>
        <c:delete val="0"/>
        <c:axPos val="l"/>
        <c:majorGridlines>
          <c:spPr>
            <a:ln w="6350">
              <a:solidFill>
                <a:srgbClr val="707C8A"/>
              </a:solidFill>
              <a:prstDash val="solid"/>
            </a:ln>
          </c:spPr>
        </c:majorGridlines>
        <c:numFmt formatCode="0.0%" sourceLinked="0"/>
        <c:majorTickMark val="out"/>
        <c:minorTickMark val="none"/>
        <c:tickLblPos val="nextTo"/>
        <c:spPr>
          <a:ln w="9525">
            <a:solidFill>
              <a:srgbClr val="707C8A"/>
            </a:solidFill>
            <a:prstDash val="solid"/>
          </a:ln>
        </c:spPr>
        <c:txPr>
          <a:bodyPr/>
          <a:lstStyle/>
          <a:p>
            <a:pPr>
              <a:defRPr sz="700" b="0"/>
            </a:pPr>
            <a:endParaRPr lang="ko-KR"/>
          </a:p>
        </c:txPr>
        <c:crossAx val="466361344"/>
        <c:crosses val="autoZero"/>
        <c:crossBetween val="between"/>
      </c:valAx>
      <c:dTable>
        <c:showHorzBorder val="1"/>
        <c:showVertBorder val="1"/>
        <c:showOutline val="1"/>
        <c:showKeys val="1"/>
      </c:dTable>
      <c:spPr>
        <a:noFill/>
        <a:ln>
          <a:noFill/>
        </a:ln>
      </c:spPr>
    </c:plotArea>
    <c:plotVisOnly val="1"/>
    <c:dispBlanksAs val="gap"/>
    <c:showDLblsOverMax val="0"/>
  </c:chart>
  <c:spPr>
    <a:noFill/>
    <a:ln w="6350" cmpd="sng">
      <a:solidFill>
        <a:srgbClr val="707C8A"/>
      </a:solidFill>
      <a:prstDash val="solid"/>
    </a:ln>
  </c:spPr>
  <c:txPr>
    <a:bodyPr/>
    <a:lstStyle/>
    <a:p>
      <a:pPr>
        <a:defRPr sz="700">
          <a:latin typeface="Arial" pitchFamily="34" charset="0"/>
          <a:cs typeface="Arial" pitchFamily="34" charset="0"/>
        </a:defRPr>
      </a:pPr>
      <a:endParaRPr lang="ko-KR"/>
    </a:p>
  </c:txPr>
  <c:externalData r:id="rId2">
    <c:autoUpdate val="0"/>
  </c:externalData>
  <c:userShapes r:id="rId3"/>
</c:chartSpace>
</file>

<file path=ppt/charts/chart40.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8422474747474749"/>
          <c:y val="0.11995083333333334"/>
          <c:w val="0.78041818181818179"/>
          <c:h val="0.64384972222222225"/>
        </c:manualLayout>
      </c:layout>
      <c:barChart>
        <c:barDir val="col"/>
        <c:grouping val="stacked"/>
        <c:varyColors val="0"/>
        <c:ser>
          <c:idx val="0"/>
          <c:order val="0"/>
          <c:tx>
            <c:strRef>
              <c:f>'Pivot 금액시장 전망'!$I$100</c:f>
              <c:strCache>
                <c:ptCount val="1"/>
                <c:pt idx="0">
                  <c:v>QD chip</c:v>
                </c:pt>
              </c:strCache>
            </c:strRef>
          </c:tx>
          <c:spPr>
            <a:solidFill>
              <a:srgbClr val="0097D1"/>
            </a:solidFill>
            <a:ln>
              <a:noFill/>
            </a:ln>
          </c:spPr>
          <c:invertIfNegative val="0"/>
          <c:cat>
            <c:numRef>
              <c:f>'Pivot 금액시장 전망'!$J$30:$O$30</c:f>
              <c:numCache>
                <c:formatCode>General</c:formatCode>
                <c:ptCount val="6"/>
                <c:pt idx="0">
                  <c:v>2015</c:v>
                </c:pt>
                <c:pt idx="1">
                  <c:v>2016</c:v>
                </c:pt>
                <c:pt idx="2">
                  <c:v>2017</c:v>
                </c:pt>
                <c:pt idx="3">
                  <c:v>2018</c:v>
                </c:pt>
                <c:pt idx="4">
                  <c:v>2019</c:v>
                </c:pt>
                <c:pt idx="5">
                  <c:v>2020</c:v>
                </c:pt>
              </c:numCache>
            </c:numRef>
          </c:cat>
          <c:val>
            <c:numRef>
              <c:f>'Pivot 금액시장 전망'!$J$100:$O$100</c:f>
              <c:numCache>
                <c:formatCode>_-* #,##0.0_-;\-* #,##0.0_-;_-* "-"_-;_-@_-</c:formatCode>
                <c:ptCount val="6"/>
                <c:pt idx="0">
                  <c:v>0</c:v>
                </c:pt>
                <c:pt idx="1">
                  <c:v>0</c:v>
                </c:pt>
                <c:pt idx="2">
                  <c:v>0</c:v>
                </c:pt>
                <c:pt idx="3">
                  <c:v>7.0072800984863184</c:v>
                </c:pt>
                <c:pt idx="4">
                  <c:v>17.764580914624219</c:v>
                </c:pt>
                <c:pt idx="5">
                  <c:v>35.741616584802564</c:v>
                </c:pt>
              </c:numCache>
            </c:numRef>
          </c:val>
        </c:ser>
        <c:ser>
          <c:idx val="1"/>
          <c:order val="1"/>
          <c:tx>
            <c:strRef>
              <c:f>'Pivot 금액시장 전망'!$I$101</c:f>
              <c:strCache>
                <c:ptCount val="1"/>
                <c:pt idx="0">
                  <c:v>QD edge</c:v>
                </c:pt>
              </c:strCache>
            </c:strRef>
          </c:tx>
          <c:spPr>
            <a:solidFill>
              <a:srgbClr val="A1ABB2"/>
            </a:solidFill>
          </c:spPr>
          <c:invertIfNegative val="0"/>
          <c:cat>
            <c:numRef>
              <c:f>'Pivot 금액시장 전망'!$J$30:$O$30</c:f>
              <c:numCache>
                <c:formatCode>General</c:formatCode>
                <c:ptCount val="6"/>
                <c:pt idx="0">
                  <c:v>2015</c:v>
                </c:pt>
                <c:pt idx="1">
                  <c:v>2016</c:v>
                </c:pt>
                <c:pt idx="2">
                  <c:v>2017</c:v>
                </c:pt>
                <c:pt idx="3">
                  <c:v>2018</c:v>
                </c:pt>
                <c:pt idx="4">
                  <c:v>2019</c:v>
                </c:pt>
                <c:pt idx="5">
                  <c:v>2020</c:v>
                </c:pt>
              </c:numCache>
            </c:numRef>
          </c:cat>
          <c:val>
            <c:numRef>
              <c:f>'Pivot 금액시장 전망'!$J$101:$O$101</c:f>
              <c:numCache>
                <c:formatCode>_-* #,##0.0_-;\-* #,##0.0_-;_-* "-"_-;_-@_-</c:formatCode>
                <c:ptCount val="6"/>
                <c:pt idx="0">
                  <c:v>8.1252329932339205</c:v>
                </c:pt>
                <c:pt idx="1">
                  <c:v>13.524924020312081</c:v>
                </c:pt>
                <c:pt idx="2">
                  <c:v>19.748544948085897</c:v>
                </c:pt>
                <c:pt idx="3">
                  <c:v>20.194851234442464</c:v>
                </c:pt>
                <c:pt idx="4">
                  <c:v>18.325080303906926</c:v>
                </c:pt>
                <c:pt idx="5">
                  <c:v>16.119920837119345</c:v>
                </c:pt>
              </c:numCache>
            </c:numRef>
          </c:val>
        </c:ser>
        <c:ser>
          <c:idx val="2"/>
          <c:order val="2"/>
          <c:tx>
            <c:strRef>
              <c:f>'Pivot 금액시장 전망'!$I$102</c:f>
              <c:strCache>
                <c:ptCount val="1"/>
                <c:pt idx="0">
                  <c:v>QD surface</c:v>
                </c:pt>
              </c:strCache>
            </c:strRef>
          </c:tx>
          <c:spPr>
            <a:solidFill>
              <a:srgbClr val="103C68"/>
            </a:solidFill>
          </c:spPr>
          <c:invertIfNegative val="0"/>
          <c:cat>
            <c:numRef>
              <c:f>'Pivot 금액시장 전망'!$J$30:$O$30</c:f>
              <c:numCache>
                <c:formatCode>General</c:formatCode>
                <c:ptCount val="6"/>
                <c:pt idx="0">
                  <c:v>2015</c:v>
                </c:pt>
                <c:pt idx="1">
                  <c:v>2016</c:v>
                </c:pt>
                <c:pt idx="2">
                  <c:v>2017</c:v>
                </c:pt>
                <c:pt idx="3">
                  <c:v>2018</c:v>
                </c:pt>
                <c:pt idx="4">
                  <c:v>2019</c:v>
                </c:pt>
                <c:pt idx="5">
                  <c:v>2020</c:v>
                </c:pt>
              </c:numCache>
            </c:numRef>
          </c:cat>
          <c:val>
            <c:numRef>
              <c:f>'Pivot 금액시장 전망'!$J$102:$O$102</c:f>
              <c:numCache>
                <c:formatCode>_-* #,##0.0_-;\-* #,##0.0_-;_-* "-"_-;_-@_-</c:formatCode>
                <c:ptCount val="6"/>
                <c:pt idx="0">
                  <c:v>69.461132868381839</c:v>
                </c:pt>
                <c:pt idx="1">
                  <c:v>165.89306967525096</c:v>
                </c:pt>
                <c:pt idx="2">
                  <c:v>298.58596235847062</c:v>
                </c:pt>
                <c:pt idx="3">
                  <c:v>363.51927720635712</c:v>
                </c:pt>
                <c:pt idx="4">
                  <c:v>413.67990224576897</c:v>
                </c:pt>
                <c:pt idx="5">
                  <c:v>425.4126827828444</c:v>
                </c:pt>
              </c:numCache>
            </c:numRef>
          </c:val>
        </c:ser>
        <c:dLbls>
          <c:showLegendKey val="0"/>
          <c:showVal val="0"/>
          <c:showCatName val="0"/>
          <c:showSerName val="0"/>
          <c:showPercent val="0"/>
          <c:showBubbleSize val="0"/>
        </c:dLbls>
        <c:gapWidth val="150"/>
        <c:overlap val="100"/>
        <c:axId val="522667136"/>
        <c:axId val="522668672"/>
      </c:barChart>
      <c:catAx>
        <c:axId val="522667136"/>
        <c:scaling>
          <c:orientation val="minMax"/>
        </c:scaling>
        <c:delete val="0"/>
        <c:axPos val="b"/>
        <c:numFmt formatCode="General" sourceLinked="0"/>
        <c:majorTickMark val="out"/>
        <c:minorTickMark val="none"/>
        <c:tickLblPos val="nextTo"/>
        <c:spPr>
          <a:ln w="9525">
            <a:solidFill>
              <a:srgbClr val="707C8A"/>
            </a:solidFill>
            <a:prstDash val="solid"/>
          </a:ln>
        </c:spPr>
        <c:txPr>
          <a:bodyPr rot="0" vert="horz"/>
          <a:lstStyle/>
          <a:p>
            <a:pPr>
              <a:defRPr sz="700" b="0"/>
            </a:pPr>
            <a:endParaRPr lang="ko-KR"/>
          </a:p>
        </c:txPr>
        <c:crossAx val="522668672"/>
        <c:crosses val="autoZero"/>
        <c:auto val="1"/>
        <c:lblAlgn val="ctr"/>
        <c:lblOffset val="100"/>
        <c:noMultiLvlLbl val="0"/>
      </c:catAx>
      <c:valAx>
        <c:axId val="522668672"/>
        <c:scaling>
          <c:orientation val="minMax"/>
        </c:scaling>
        <c:delete val="0"/>
        <c:axPos val="l"/>
        <c:majorGridlines>
          <c:spPr>
            <a:ln w="6350">
              <a:solidFill>
                <a:srgbClr val="707C8A"/>
              </a:solidFill>
              <a:prstDash val="solid"/>
            </a:ln>
          </c:spPr>
        </c:majorGridlines>
        <c:numFmt formatCode="#,##0" sourceLinked="0"/>
        <c:majorTickMark val="out"/>
        <c:minorTickMark val="none"/>
        <c:tickLblPos val="nextTo"/>
        <c:spPr>
          <a:ln w="9525">
            <a:solidFill>
              <a:srgbClr val="707C8A"/>
            </a:solidFill>
            <a:prstDash val="solid"/>
          </a:ln>
        </c:spPr>
        <c:txPr>
          <a:bodyPr/>
          <a:lstStyle/>
          <a:p>
            <a:pPr>
              <a:defRPr sz="700" b="0"/>
            </a:pPr>
            <a:endParaRPr lang="ko-KR"/>
          </a:p>
        </c:txPr>
        <c:crossAx val="522667136"/>
        <c:crosses val="autoZero"/>
        <c:crossBetween val="between"/>
      </c:valAx>
      <c:dTable>
        <c:showHorzBorder val="1"/>
        <c:showVertBorder val="1"/>
        <c:showOutline val="1"/>
        <c:showKeys val="1"/>
      </c:dTable>
      <c:spPr>
        <a:noFill/>
        <a:ln>
          <a:noFill/>
        </a:ln>
      </c:spPr>
    </c:plotArea>
    <c:plotVisOnly val="1"/>
    <c:dispBlanksAs val="gap"/>
    <c:showDLblsOverMax val="0"/>
  </c:chart>
  <c:spPr>
    <a:noFill/>
    <a:ln w="6350" cmpd="sng">
      <a:solidFill>
        <a:srgbClr val="707C8A"/>
      </a:solidFill>
      <a:prstDash val="solid"/>
    </a:ln>
  </c:spPr>
  <c:txPr>
    <a:bodyPr/>
    <a:lstStyle/>
    <a:p>
      <a:pPr>
        <a:defRPr sz="700">
          <a:latin typeface="Arial" pitchFamily="34" charset="0"/>
          <a:cs typeface="Arial" pitchFamily="34" charset="0"/>
        </a:defRPr>
      </a:pPr>
      <a:endParaRPr lang="ko-KR"/>
    </a:p>
  </c:txPr>
  <c:externalData r:id="rId2">
    <c:autoUpdate val="0"/>
  </c:externalData>
  <c:userShapes r:id="rId3"/>
</c:chartSpace>
</file>

<file path=ppt/charts/chart41.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474587204670812"/>
          <c:y val="0.15388004929968488"/>
          <c:w val="0.69806244957979158"/>
          <c:h val="0.45939483414806459"/>
        </c:manualLayout>
      </c:layout>
      <c:lineChart>
        <c:grouping val="standard"/>
        <c:varyColors val="0"/>
        <c:ser>
          <c:idx val="0"/>
          <c:order val="0"/>
          <c:tx>
            <c:strRef>
              <c:f>'Quantum dot market forecast'!$I$14</c:f>
              <c:strCache>
                <c:ptCount val="1"/>
                <c:pt idx="0">
                  <c:v>TV</c:v>
                </c:pt>
              </c:strCache>
            </c:strRef>
          </c:tx>
          <c:spPr>
            <a:ln>
              <a:solidFill>
                <a:srgbClr val="0097D1"/>
              </a:solidFill>
            </a:ln>
          </c:spPr>
          <c:marker>
            <c:symbol val="none"/>
          </c:marker>
          <c:cat>
            <c:numRef>
              <c:f>'Quantum dot market forecast'!$J$13:$O$13</c:f>
              <c:numCache>
                <c:formatCode>0_ </c:formatCode>
                <c:ptCount val="6"/>
                <c:pt idx="0">
                  <c:v>2015</c:v>
                </c:pt>
                <c:pt idx="1">
                  <c:v>2016</c:v>
                </c:pt>
                <c:pt idx="2">
                  <c:v>2017</c:v>
                </c:pt>
                <c:pt idx="3">
                  <c:v>2018</c:v>
                </c:pt>
                <c:pt idx="4">
                  <c:v>2019</c:v>
                </c:pt>
                <c:pt idx="5">
                  <c:v>2020</c:v>
                </c:pt>
              </c:numCache>
            </c:numRef>
          </c:cat>
          <c:val>
            <c:numRef>
              <c:f>'Quantum dot market forecast'!$J$14:$O$14</c:f>
              <c:numCache>
                <c:formatCode>0.0%</c:formatCode>
                <c:ptCount val="6"/>
                <c:pt idx="0">
                  <c:v>5.1979361752914812E-3</c:v>
                </c:pt>
                <c:pt idx="1">
                  <c:v>1.6490735899320763E-2</c:v>
                </c:pt>
                <c:pt idx="2">
                  <c:v>3.6895668378738318E-2</c:v>
                </c:pt>
                <c:pt idx="3">
                  <c:v>5.4214964838939575E-2</c:v>
                </c:pt>
                <c:pt idx="4">
                  <c:v>7.0570643018479554E-2</c:v>
                </c:pt>
                <c:pt idx="5">
                  <c:v>8.3877734256766798E-2</c:v>
                </c:pt>
              </c:numCache>
            </c:numRef>
          </c:val>
          <c:smooth val="0"/>
        </c:ser>
        <c:ser>
          <c:idx val="1"/>
          <c:order val="1"/>
          <c:tx>
            <c:strRef>
              <c:f>'Quantum dot market forecast'!$I$15</c:f>
              <c:strCache>
                <c:ptCount val="1"/>
                <c:pt idx="0">
                  <c:v>Monitor</c:v>
                </c:pt>
              </c:strCache>
            </c:strRef>
          </c:tx>
          <c:spPr>
            <a:ln>
              <a:solidFill>
                <a:srgbClr val="A1ABB2"/>
              </a:solidFill>
            </a:ln>
          </c:spPr>
          <c:marker>
            <c:symbol val="none"/>
          </c:marker>
          <c:cat>
            <c:numRef>
              <c:f>'Quantum dot market forecast'!$J$13:$O$13</c:f>
              <c:numCache>
                <c:formatCode>0_ </c:formatCode>
                <c:ptCount val="6"/>
                <c:pt idx="0">
                  <c:v>2015</c:v>
                </c:pt>
                <c:pt idx="1">
                  <c:v>2016</c:v>
                </c:pt>
                <c:pt idx="2">
                  <c:v>2017</c:v>
                </c:pt>
                <c:pt idx="3">
                  <c:v>2018</c:v>
                </c:pt>
                <c:pt idx="4">
                  <c:v>2019</c:v>
                </c:pt>
                <c:pt idx="5">
                  <c:v>2020</c:v>
                </c:pt>
              </c:numCache>
            </c:numRef>
          </c:cat>
          <c:val>
            <c:numRef>
              <c:f>'Quantum dot market forecast'!$J$15:$O$15</c:f>
              <c:numCache>
                <c:formatCode>0.0%</c:formatCode>
                <c:ptCount val="6"/>
                <c:pt idx="0">
                  <c:v>2.8396805487409657E-3</c:v>
                </c:pt>
                <c:pt idx="1">
                  <c:v>5.544830478091828E-3</c:v>
                </c:pt>
                <c:pt idx="2">
                  <c:v>9.313795781189434E-3</c:v>
                </c:pt>
                <c:pt idx="3">
                  <c:v>1.3128151988580798E-2</c:v>
                </c:pt>
                <c:pt idx="4">
                  <c:v>1.7628787551957594E-2</c:v>
                </c:pt>
                <c:pt idx="5">
                  <c:v>2.269576587293267E-2</c:v>
                </c:pt>
              </c:numCache>
            </c:numRef>
          </c:val>
          <c:smooth val="0"/>
        </c:ser>
        <c:ser>
          <c:idx val="2"/>
          <c:order val="2"/>
          <c:tx>
            <c:strRef>
              <c:f>'Quantum dot market forecast'!$I$16</c:f>
              <c:strCache>
                <c:ptCount val="1"/>
                <c:pt idx="0">
                  <c:v>Notebook</c:v>
                </c:pt>
              </c:strCache>
            </c:strRef>
          </c:tx>
          <c:spPr>
            <a:ln>
              <a:solidFill>
                <a:srgbClr val="103C68"/>
              </a:solidFill>
            </a:ln>
          </c:spPr>
          <c:marker>
            <c:symbol val="none"/>
          </c:marker>
          <c:cat>
            <c:numRef>
              <c:f>'Quantum dot market forecast'!$J$13:$O$13</c:f>
              <c:numCache>
                <c:formatCode>0_ </c:formatCode>
                <c:ptCount val="6"/>
                <c:pt idx="0">
                  <c:v>2015</c:v>
                </c:pt>
                <c:pt idx="1">
                  <c:v>2016</c:v>
                </c:pt>
                <c:pt idx="2">
                  <c:v>2017</c:v>
                </c:pt>
                <c:pt idx="3">
                  <c:v>2018</c:v>
                </c:pt>
                <c:pt idx="4">
                  <c:v>2019</c:v>
                </c:pt>
                <c:pt idx="5">
                  <c:v>2020</c:v>
                </c:pt>
              </c:numCache>
            </c:numRef>
          </c:cat>
          <c:val>
            <c:numRef>
              <c:f>'Quantum dot market forecast'!$J$16:$O$16</c:f>
              <c:numCache>
                <c:formatCode>0.0%</c:formatCode>
                <c:ptCount val="6"/>
                <c:pt idx="0">
                  <c:v>2.276235324668886E-6</c:v>
                </c:pt>
                <c:pt idx="1">
                  <c:v>3.2029861032330671E-4</c:v>
                </c:pt>
                <c:pt idx="2">
                  <c:v>8.7781398199480412E-4</c:v>
                </c:pt>
                <c:pt idx="3">
                  <c:v>1.6075281726649999E-3</c:v>
                </c:pt>
                <c:pt idx="4">
                  <c:v>2.7989622430951897E-3</c:v>
                </c:pt>
                <c:pt idx="5">
                  <c:v>4.2949167840854851E-3</c:v>
                </c:pt>
              </c:numCache>
            </c:numRef>
          </c:val>
          <c:smooth val="0"/>
        </c:ser>
        <c:ser>
          <c:idx val="3"/>
          <c:order val="3"/>
          <c:tx>
            <c:strRef>
              <c:f>'Quantum dot market forecast'!$I$17</c:f>
              <c:strCache>
                <c:ptCount val="1"/>
                <c:pt idx="0">
                  <c:v>Tablet</c:v>
                </c:pt>
              </c:strCache>
            </c:strRef>
          </c:tx>
          <c:spPr>
            <a:ln>
              <a:solidFill>
                <a:srgbClr val="BED158"/>
              </a:solidFill>
            </a:ln>
          </c:spPr>
          <c:marker>
            <c:symbol val="none"/>
          </c:marker>
          <c:cat>
            <c:numRef>
              <c:f>'Quantum dot market forecast'!$J$13:$O$13</c:f>
              <c:numCache>
                <c:formatCode>0_ </c:formatCode>
                <c:ptCount val="6"/>
                <c:pt idx="0">
                  <c:v>2015</c:v>
                </c:pt>
                <c:pt idx="1">
                  <c:v>2016</c:v>
                </c:pt>
                <c:pt idx="2">
                  <c:v>2017</c:v>
                </c:pt>
                <c:pt idx="3">
                  <c:v>2018</c:v>
                </c:pt>
                <c:pt idx="4">
                  <c:v>2019</c:v>
                </c:pt>
                <c:pt idx="5">
                  <c:v>2020</c:v>
                </c:pt>
              </c:numCache>
            </c:numRef>
          </c:cat>
          <c:val>
            <c:numRef>
              <c:f>'Quantum dot market forecast'!$J$17:$O$17</c:f>
              <c:numCache>
                <c:formatCode>0.0%</c:formatCode>
                <c:ptCount val="6"/>
                <c:pt idx="0">
                  <c:v>3.4000496854482006E-4</c:v>
                </c:pt>
                <c:pt idx="1">
                  <c:v>1.3085293871737075E-3</c:v>
                </c:pt>
                <c:pt idx="2">
                  <c:v>4.1712018029069417E-3</c:v>
                </c:pt>
                <c:pt idx="3">
                  <c:v>7.866948571515351E-3</c:v>
                </c:pt>
                <c:pt idx="4">
                  <c:v>1.2185040273012678E-2</c:v>
                </c:pt>
                <c:pt idx="5">
                  <c:v>1.6253874494011892E-2</c:v>
                </c:pt>
              </c:numCache>
            </c:numRef>
          </c:val>
          <c:smooth val="0"/>
        </c:ser>
        <c:ser>
          <c:idx val="4"/>
          <c:order val="4"/>
          <c:tx>
            <c:strRef>
              <c:f>'Quantum dot market forecast'!$I$18</c:f>
              <c:strCache>
                <c:ptCount val="1"/>
                <c:pt idx="0">
                  <c:v>Smartphone</c:v>
                </c:pt>
              </c:strCache>
            </c:strRef>
          </c:tx>
          <c:spPr>
            <a:ln>
              <a:solidFill>
                <a:srgbClr val="2A78A8"/>
              </a:solidFill>
            </a:ln>
          </c:spPr>
          <c:marker>
            <c:symbol val="none"/>
          </c:marker>
          <c:cat>
            <c:numRef>
              <c:f>'Quantum dot market forecast'!$J$13:$O$13</c:f>
              <c:numCache>
                <c:formatCode>0_ </c:formatCode>
                <c:ptCount val="6"/>
                <c:pt idx="0">
                  <c:v>2015</c:v>
                </c:pt>
                <c:pt idx="1">
                  <c:v>2016</c:v>
                </c:pt>
                <c:pt idx="2">
                  <c:v>2017</c:v>
                </c:pt>
                <c:pt idx="3">
                  <c:v>2018</c:v>
                </c:pt>
                <c:pt idx="4">
                  <c:v>2019</c:v>
                </c:pt>
                <c:pt idx="5">
                  <c:v>2020</c:v>
                </c:pt>
              </c:numCache>
            </c:numRef>
          </c:cat>
          <c:val>
            <c:numRef>
              <c:f>'Quantum dot market forecast'!$J$18:$O$18</c:f>
              <c:numCache>
                <c:formatCode>0.0%</c:formatCode>
                <c:ptCount val="6"/>
                <c:pt idx="0">
                  <c:v>0</c:v>
                </c:pt>
                <c:pt idx="1">
                  <c:v>0</c:v>
                </c:pt>
                <c:pt idx="2">
                  <c:v>0</c:v>
                </c:pt>
                <c:pt idx="3">
                  <c:v>2.5044414949185808E-4</c:v>
                </c:pt>
                <c:pt idx="4">
                  <c:v>1.2393909707031031E-3</c:v>
                </c:pt>
                <c:pt idx="5">
                  <c:v>3.7479496032134297E-3</c:v>
                </c:pt>
              </c:numCache>
            </c:numRef>
          </c:val>
          <c:smooth val="0"/>
        </c:ser>
        <c:dLbls>
          <c:showLegendKey val="0"/>
          <c:showVal val="0"/>
          <c:showCatName val="0"/>
          <c:showSerName val="0"/>
          <c:showPercent val="0"/>
          <c:showBubbleSize val="0"/>
        </c:dLbls>
        <c:marker val="1"/>
        <c:smooth val="0"/>
        <c:axId val="522893568"/>
        <c:axId val="522899456"/>
      </c:lineChart>
      <c:catAx>
        <c:axId val="522893568"/>
        <c:scaling>
          <c:orientation val="minMax"/>
        </c:scaling>
        <c:delete val="0"/>
        <c:axPos val="b"/>
        <c:numFmt formatCode="General" sourceLinked="0"/>
        <c:majorTickMark val="out"/>
        <c:minorTickMark val="none"/>
        <c:tickLblPos val="nextTo"/>
        <c:spPr>
          <a:ln w="9525">
            <a:solidFill>
              <a:srgbClr val="707C8A"/>
            </a:solidFill>
            <a:prstDash val="solid"/>
          </a:ln>
        </c:spPr>
        <c:txPr>
          <a:bodyPr rot="0" vert="horz"/>
          <a:lstStyle/>
          <a:p>
            <a:pPr>
              <a:defRPr sz="700" b="0"/>
            </a:pPr>
            <a:endParaRPr lang="ko-KR"/>
          </a:p>
        </c:txPr>
        <c:crossAx val="522899456"/>
        <c:crosses val="autoZero"/>
        <c:auto val="1"/>
        <c:lblAlgn val="ctr"/>
        <c:lblOffset val="100"/>
        <c:noMultiLvlLbl val="0"/>
      </c:catAx>
      <c:valAx>
        <c:axId val="522899456"/>
        <c:scaling>
          <c:orientation val="minMax"/>
        </c:scaling>
        <c:delete val="0"/>
        <c:axPos val="l"/>
        <c:majorGridlines>
          <c:spPr>
            <a:ln w="6350">
              <a:solidFill>
                <a:srgbClr val="707C8A"/>
              </a:solidFill>
              <a:prstDash val="solid"/>
            </a:ln>
          </c:spPr>
        </c:majorGridlines>
        <c:numFmt formatCode="0%" sourceLinked="0"/>
        <c:majorTickMark val="out"/>
        <c:minorTickMark val="none"/>
        <c:tickLblPos val="nextTo"/>
        <c:spPr>
          <a:ln w="9525">
            <a:solidFill>
              <a:srgbClr val="707C8A"/>
            </a:solidFill>
            <a:prstDash val="solid"/>
          </a:ln>
        </c:spPr>
        <c:txPr>
          <a:bodyPr/>
          <a:lstStyle/>
          <a:p>
            <a:pPr>
              <a:defRPr sz="700" b="0"/>
            </a:pPr>
            <a:endParaRPr lang="ko-KR"/>
          </a:p>
        </c:txPr>
        <c:crossAx val="522893568"/>
        <c:crosses val="autoZero"/>
        <c:crossBetween val="between"/>
      </c:valAx>
      <c:dTable>
        <c:showHorzBorder val="1"/>
        <c:showVertBorder val="1"/>
        <c:showOutline val="1"/>
        <c:showKeys val="1"/>
      </c:dTable>
      <c:spPr>
        <a:noFill/>
        <a:ln>
          <a:noFill/>
        </a:ln>
      </c:spPr>
    </c:plotArea>
    <c:plotVisOnly val="1"/>
    <c:dispBlanksAs val="gap"/>
    <c:showDLblsOverMax val="0"/>
  </c:chart>
  <c:spPr>
    <a:noFill/>
    <a:ln w="6350" cmpd="sng">
      <a:solidFill>
        <a:srgbClr val="707C8A"/>
      </a:solidFill>
      <a:prstDash val="solid"/>
    </a:ln>
  </c:spPr>
  <c:txPr>
    <a:bodyPr/>
    <a:lstStyle/>
    <a:p>
      <a:pPr>
        <a:defRPr sz="700">
          <a:latin typeface="Arial" pitchFamily="34" charset="0"/>
          <a:cs typeface="Arial" pitchFamily="34" charset="0"/>
        </a:defRPr>
      </a:pPr>
      <a:endParaRPr lang="ko-KR"/>
    </a:p>
  </c:txPr>
  <c:externalData r:id="rId2">
    <c:autoUpdate val="0"/>
  </c:externalData>
  <c:userShapes r:id="rId3"/>
</c:chartSpace>
</file>

<file path=ppt/charts/chart42.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0892283543065374"/>
          <c:y val="0.14027888888888887"/>
          <c:w val="0.62369116161616167"/>
          <c:h val="0.65686973206914812"/>
        </c:manualLayout>
      </c:layout>
      <c:barChart>
        <c:barDir val="col"/>
        <c:grouping val="clustered"/>
        <c:varyColors val="0"/>
        <c:ser>
          <c:idx val="0"/>
          <c:order val="0"/>
          <c:tx>
            <c:strRef>
              <c:f>'Pivot 금액시장 전망'!$I$138</c:f>
              <c:strCache>
                <c:ptCount val="1"/>
                <c:pt idx="0">
                  <c:v>LCD TV-use QD </c:v>
                </c:pt>
              </c:strCache>
            </c:strRef>
          </c:tx>
          <c:spPr>
            <a:solidFill>
              <a:srgbClr val="0097D1"/>
            </a:solidFill>
            <a:ln>
              <a:noFill/>
            </a:ln>
          </c:spPr>
          <c:invertIfNegative val="0"/>
          <c:cat>
            <c:numRef>
              <c:f>'Pivot 금액시장 전망'!$J$137:$O$137</c:f>
              <c:numCache>
                <c:formatCode>0_ </c:formatCode>
                <c:ptCount val="6"/>
                <c:pt idx="0">
                  <c:v>2015</c:v>
                </c:pt>
                <c:pt idx="1">
                  <c:v>2016</c:v>
                </c:pt>
                <c:pt idx="2">
                  <c:v>2017</c:v>
                </c:pt>
                <c:pt idx="3">
                  <c:v>2018</c:v>
                </c:pt>
                <c:pt idx="4">
                  <c:v>2019</c:v>
                </c:pt>
                <c:pt idx="5">
                  <c:v>2020</c:v>
                </c:pt>
              </c:numCache>
            </c:numRef>
          </c:cat>
          <c:val>
            <c:numRef>
              <c:f>'Pivot 금액시장 전망'!$J$138:$O$138</c:f>
              <c:numCache>
                <c:formatCode>_-* #,##0.0_-;\-* #,##0.0_-;_-* "-"??_-;_-@_-</c:formatCode>
                <c:ptCount val="6"/>
                <c:pt idx="0">
                  <c:v>73.536200560827936</c:v>
                </c:pt>
                <c:pt idx="1">
                  <c:v>168.54829568748946</c:v>
                </c:pt>
                <c:pt idx="2">
                  <c:v>297.50248038311429</c:v>
                </c:pt>
                <c:pt idx="3">
                  <c:v>358.33831717389683</c:v>
                </c:pt>
                <c:pt idx="4">
                  <c:v>404.96589605619596</c:v>
                </c:pt>
                <c:pt idx="5">
                  <c:v>416.30499023575629</c:v>
                </c:pt>
              </c:numCache>
            </c:numRef>
          </c:val>
        </c:ser>
        <c:dLbls>
          <c:showLegendKey val="0"/>
          <c:showVal val="0"/>
          <c:showCatName val="0"/>
          <c:showSerName val="0"/>
          <c:showPercent val="0"/>
          <c:showBubbleSize val="0"/>
        </c:dLbls>
        <c:gapWidth val="150"/>
        <c:axId val="522959104"/>
        <c:axId val="522960896"/>
      </c:barChart>
      <c:lineChart>
        <c:grouping val="standard"/>
        <c:varyColors val="0"/>
        <c:ser>
          <c:idx val="1"/>
          <c:order val="1"/>
          <c:tx>
            <c:strRef>
              <c:f>'Pivot 금액시장 전망'!$I$139</c:f>
              <c:strCache>
                <c:ptCount val="1"/>
                <c:pt idx="0">
                  <c:v>Growth rate</c:v>
                </c:pt>
              </c:strCache>
            </c:strRef>
          </c:tx>
          <c:marker>
            <c:symbol val="none"/>
          </c:marker>
          <c:cat>
            <c:numRef>
              <c:f>'Pivot 금액시장 전망'!$J$137:$O$137</c:f>
              <c:numCache>
                <c:formatCode>0_ </c:formatCode>
                <c:ptCount val="6"/>
                <c:pt idx="0">
                  <c:v>2015</c:v>
                </c:pt>
                <c:pt idx="1">
                  <c:v>2016</c:v>
                </c:pt>
                <c:pt idx="2">
                  <c:v>2017</c:v>
                </c:pt>
                <c:pt idx="3">
                  <c:v>2018</c:v>
                </c:pt>
                <c:pt idx="4">
                  <c:v>2019</c:v>
                </c:pt>
                <c:pt idx="5">
                  <c:v>2020</c:v>
                </c:pt>
              </c:numCache>
            </c:numRef>
          </c:cat>
          <c:val>
            <c:numRef>
              <c:f>'Pivot 금액시장 전망'!$J$139:$O$139</c:f>
              <c:numCache>
                <c:formatCode>0.0%</c:formatCode>
                <c:ptCount val="6"/>
                <c:pt idx="1">
                  <c:v>1.2920452022547599</c:v>
                </c:pt>
                <c:pt idx="2">
                  <c:v>0.76508744374800874</c:v>
                </c:pt>
                <c:pt idx="3">
                  <c:v>0.20448850279311981</c:v>
                </c:pt>
                <c:pt idx="4">
                  <c:v>0.13012166616742632</c:v>
                </c:pt>
                <c:pt idx="5">
                  <c:v>2.8000121220051678E-2</c:v>
                </c:pt>
              </c:numCache>
            </c:numRef>
          </c:val>
          <c:smooth val="0"/>
        </c:ser>
        <c:dLbls>
          <c:showLegendKey val="0"/>
          <c:showVal val="0"/>
          <c:showCatName val="0"/>
          <c:showSerName val="0"/>
          <c:showPercent val="0"/>
          <c:showBubbleSize val="0"/>
        </c:dLbls>
        <c:marker val="1"/>
        <c:smooth val="0"/>
        <c:axId val="522963968"/>
        <c:axId val="522962432"/>
      </c:lineChart>
      <c:catAx>
        <c:axId val="522959104"/>
        <c:scaling>
          <c:orientation val="minMax"/>
        </c:scaling>
        <c:delete val="0"/>
        <c:axPos val="b"/>
        <c:numFmt formatCode="General" sourceLinked="0"/>
        <c:majorTickMark val="out"/>
        <c:minorTickMark val="none"/>
        <c:tickLblPos val="nextTo"/>
        <c:spPr>
          <a:ln w="9525">
            <a:solidFill>
              <a:srgbClr val="707C8A"/>
            </a:solidFill>
            <a:prstDash val="solid"/>
          </a:ln>
        </c:spPr>
        <c:txPr>
          <a:bodyPr rot="0" vert="horz"/>
          <a:lstStyle/>
          <a:p>
            <a:pPr>
              <a:defRPr sz="700" b="0"/>
            </a:pPr>
            <a:endParaRPr lang="ko-KR"/>
          </a:p>
        </c:txPr>
        <c:crossAx val="522960896"/>
        <c:crosses val="autoZero"/>
        <c:auto val="1"/>
        <c:lblAlgn val="ctr"/>
        <c:lblOffset val="100"/>
        <c:noMultiLvlLbl val="0"/>
      </c:catAx>
      <c:valAx>
        <c:axId val="522960896"/>
        <c:scaling>
          <c:orientation val="minMax"/>
        </c:scaling>
        <c:delete val="0"/>
        <c:axPos val="l"/>
        <c:majorGridlines>
          <c:spPr>
            <a:ln w="6350">
              <a:solidFill>
                <a:srgbClr val="707C8A"/>
              </a:solidFill>
              <a:prstDash val="solid"/>
            </a:ln>
          </c:spPr>
        </c:majorGridlines>
        <c:numFmt formatCode="#,##0" sourceLinked="0"/>
        <c:majorTickMark val="out"/>
        <c:minorTickMark val="none"/>
        <c:tickLblPos val="nextTo"/>
        <c:spPr>
          <a:ln w="9525">
            <a:solidFill>
              <a:srgbClr val="707C8A"/>
            </a:solidFill>
            <a:prstDash val="solid"/>
          </a:ln>
        </c:spPr>
        <c:txPr>
          <a:bodyPr/>
          <a:lstStyle/>
          <a:p>
            <a:pPr>
              <a:defRPr sz="700" b="0"/>
            </a:pPr>
            <a:endParaRPr lang="ko-KR"/>
          </a:p>
        </c:txPr>
        <c:crossAx val="522959104"/>
        <c:crosses val="autoZero"/>
        <c:crossBetween val="between"/>
      </c:valAx>
      <c:valAx>
        <c:axId val="522962432"/>
        <c:scaling>
          <c:orientation val="minMax"/>
          <c:max val="1"/>
        </c:scaling>
        <c:delete val="0"/>
        <c:axPos val="r"/>
        <c:numFmt formatCode="0%" sourceLinked="0"/>
        <c:majorTickMark val="out"/>
        <c:minorTickMark val="none"/>
        <c:tickLblPos val="nextTo"/>
        <c:crossAx val="522963968"/>
        <c:crosses val="max"/>
        <c:crossBetween val="between"/>
        <c:majorUnit val="0.1"/>
      </c:valAx>
      <c:catAx>
        <c:axId val="522963968"/>
        <c:scaling>
          <c:orientation val="minMax"/>
        </c:scaling>
        <c:delete val="1"/>
        <c:axPos val="b"/>
        <c:numFmt formatCode="0_ " sourceLinked="1"/>
        <c:majorTickMark val="out"/>
        <c:minorTickMark val="none"/>
        <c:tickLblPos val="nextTo"/>
        <c:crossAx val="522962432"/>
        <c:crosses val="autoZero"/>
        <c:auto val="1"/>
        <c:lblAlgn val="ctr"/>
        <c:lblOffset val="100"/>
        <c:noMultiLvlLbl val="0"/>
      </c:catAx>
      <c:dTable>
        <c:showHorzBorder val="1"/>
        <c:showVertBorder val="1"/>
        <c:showOutline val="1"/>
        <c:showKeys val="1"/>
      </c:dTable>
      <c:spPr>
        <a:noFill/>
        <a:ln>
          <a:noFill/>
        </a:ln>
      </c:spPr>
    </c:plotArea>
    <c:plotVisOnly val="1"/>
    <c:dispBlanksAs val="gap"/>
    <c:showDLblsOverMax val="0"/>
  </c:chart>
  <c:spPr>
    <a:noFill/>
    <a:ln w="6350" cmpd="sng">
      <a:solidFill>
        <a:srgbClr val="707C8A"/>
      </a:solidFill>
      <a:prstDash val="solid"/>
    </a:ln>
  </c:spPr>
  <c:txPr>
    <a:bodyPr/>
    <a:lstStyle/>
    <a:p>
      <a:pPr>
        <a:defRPr sz="700">
          <a:latin typeface="Arial" pitchFamily="34" charset="0"/>
          <a:cs typeface="Arial" pitchFamily="34" charset="0"/>
        </a:defRPr>
      </a:pPr>
      <a:endParaRPr lang="ko-KR"/>
    </a:p>
  </c:txPr>
  <c:externalData r:id="rId2">
    <c:autoUpdate val="0"/>
  </c:externalData>
  <c:userShapes r:id="rId3"/>
</c:chartSpace>
</file>

<file path=ppt/charts/chart43.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0892283543065374"/>
          <c:y val="0.1191122222222222"/>
          <c:w val="0.61158409090909094"/>
          <c:h val="0.69099333333333335"/>
        </c:manualLayout>
      </c:layout>
      <c:barChart>
        <c:barDir val="col"/>
        <c:grouping val="clustered"/>
        <c:varyColors val="0"/>
        <c:ser>
          <c:idx val="0"/>
          <c:order val="0"/>
          <c:tx>
            <c:strRef>
              <c:f>'Quantum dot market forecast'!$I$93</c:f>
              <c:strCache>
                <c:ptCount val="1"/>
                <c:pt idx="0">
                  <c:v>LCD TV with QD </c:v>
                </c:pt>
              </c:strCache>
            </c:strRef>
          </c:tx>
          <c:spPr>
            <a:solidFill>
              <a:srgbClr val="0097D1"/>
            </a:solidFill>
            <a:ln>
              <a:noFill/>
            </a:ln>
          </c:spPr>
          <c:invertIfNegative val="0"/>
          <c:cat>
            <c:numRef>
              <c:f>'Quantum dot market forecast'!$J$92:$O$92</c:f>
              <c:numCache>
                <c:formatCode>0_ </c:formatCode>
                <c:ptCount val="6"/>
                <c:pt idx="0">
                  <c:v>2015</c:v>
                </c:pt>
                <c:pt idx="1">
                  <c:v>2016</c:v>
                </c:pt>
                <c:pt idx="2">
                  <c:v>2017</c:v>
                </c:pt>
                <c:pt idx="3">
                  <c:v>2018</c:v>
                </c:pt>
                <c:pt idx="4">
                  <c:v>2019</c:v>
                </c:pt>
                <c:pt idx="5">
                  <c:v>2020</c:v>
                </c:pt>
              </c:numCache>
            </c:numRef>
          </c:cat>
          <c:val>
            <c:numRef>
              <c:f>'Quantum dot market forecast'!$J$93:$O$93</c:f>
              <c:numCache>
                <c:formatCode>_-* #,##0.0_-;\-* #,##0.0_-;_-* "-"_-;_-@_-</c:formatCode>
                <c:ptCount val="6"/>
                <c:pt idx="0">
                  <c:v>1.3510807854938702</c:v>
                </c:pt>
                <c:pt idx="1">
                  <c:v>4.3905965104813474</c:v>
                </c:pt>
                <c:pt idx="2">
                  <c:v>10.005198457834624</c:v>
                </c:pt>
                <c:pt idx="3">
                  <c:v>15.12870708214129</c:v>
                </c:pt>
                <c:pt idx="4">
                  <c:v>20.136308299585799</c:v>
                </c:pt>
                <c:pt idx="5">
                  <c:v>24.531625904608703</c:v>
                </c:pt>
              </c:numCache>
            </c:numRef>
          </c:val>
        </c:ser>
        <c:dLbls>
          <c:showLegendKey val="0"/>
          <c:showVal val="0"/>
          <c:showCatName val="0"/>
          <c:showSerName val="0"/>
          <c:showPercent val="0"/>
          <c:showBubbleSize val="0"/>
        </c:dLbls>
        <c:gapWidth val="150"/>
        <c:axId val="523157888"/>
        <c:axId val="523159424"/>
      </c:barChart>
      <c:lineChart>
        <c:grouping val="standard"/>
        <c:varyColors val="0"/>
        <c:ser>
          <c:idx val="1"/>
          <c:order val="1"/>
          <c:tx>
            <c:strRef>
              <c:f>'Quantum dot market forecast'!$I$94</c:f>
              <c:strCache>
                <c:ptCount val="1"/>
                <c:pt idx="0">
                  <c:v>Growth rate</c:v>
                </c:pt>
              </c:strCache>
            </c:strRef>
          </c:tx>
          <c:marker>
            <c:symbol val="none"/>
          </c:marker>
          <c:cat>
            <c:numRef>
              <c:f>'Quantum dot market forecast'!$J$92:$O$92</c:f>
              <c:numCache>
                <c:formatCode>0_ </c:formatCode>
                <c:ptCount val="6"/>
                <c:pt idx="0">
                  <c:v>2015</c:v>
                </c:pt>
                <c:pt idx="1">
                  <c:v>2016</c:v>
                </c:pt>
                <c:pt idx="2">
                  <c:v>2017</c:v>
                </c:pt>
                <c:pt idx="3">
                  <c:v>2018</c:v>
                </c:pt>
                <c:pt idx="4">
                  <c:v>2019</c:v>
                </c:pt>
                <c:pt idx="5">
                  <c:v>2020</c:v>
                </c:pt>
              </c:numCache>
            </c:numRef>
          </c:cat>
          <c:val>
            <c:numRef>
              <c:f>'Quantum dot market forecast'!$J$94:$O$94</c:f>
              <c:numCache>
                <c:formatCode>0.0%</c:formatCode>
                <c:ptCount val="6"/>
                <c:pt idx="1">
                  <c:v>2.2496920669894811</c:v>
                </c:pt>
                <c:pt idx="2">
                  <c:v>1.278778847919628</c:v>
                </c:pt>
                <c:pt idx="3">
                  <c:v>0.51208465738075148</c:v>
                </c:pt>
                <c:pt idx="4">
                  <c:v>0.33099994535261656</c:v>
                </c:pt>
                <c:pt idx="5">
                  <c:v>0.21827822357652887</c:v>
                </c:pt>
              </c:numCache>
            </c:numRef>
          </c:val>
          <c:smooth val="0"/>
        </c:ser>
        <c:dLbls>
          <c:showLegendKey val="0"/>
          <c:showVal val="0"/>
          <c:showCatName val="0"/>
          <c:showSerName val="0"/>
          <c:showPercent val="0"/>
          <c:showBubbleSize val="0"/>
        </c:dLbls>
        <c:marker val="1"/>
        <c:smooth val="0"/>
        <c:axId val="523162752"/>
        <c:axId val="523160960"/>
      </c:lineChart>
      <c:catAx>
        <c:axId val="523157888"/>
        <c:scaling>
          <c:orientation val="minMax"/>
        </c:scaling>
        <c:delete val="0"/>
        <c:axPos val="b"/>
        <c:numFmt formatCode="General" sourceLinked="0"/>
        <c:majorTickMark val="out"/>
        <c:minorTickMark val="none"/>
        <c:tickLblPos val="nextTo"/>
        <c:spPr>
          <a:ln w="9525">
            <a:solidFill>
              <a:srgbClr val="707C8A"/>
            </a:solidFill>
            <a:prstDash val="solid"/>
          </a:ln>
        </c:spPr>
        <c:txPr>
          <a:bodyPr rot="0" vert="horz"/>
          <a:lstStyle/>
          <a:p>
            <a:pPr>
              <a:defRPr sz="700" b="0"/>
            </a:pPr>
            <a:endParaRPr lang="ko-KR"/>
          </a:p>
        </c:txPr>
        <c:crossAx val="523159424"/>
        <c:crosses val="autoZero"/>
        <c:auto val="1"/>
        <c:lblAlgn val="ctr"/>
        <c:lblOffset val="100"/>
        <c:noMultiLvlLbl val="0"/>
      </c:catAx>
      <c:valAx>
        <c:axId val="523159424"/>
        <c:scaling>
          <c:orientation val="minMax"/>
        </c:scaling>
        <c:delete val="0"/>
        <c:axPos val="l"/>
        <c:majorGridlines>
          <c:spPr>
            <a:ln w="6350">
              <a:solidFill>
                <a:srgbClr val="707C8A"/>
              </a:solidFill>
              <a:prstDash val="solid"/>
            </a:ln>
          </c:spPr>
        </c:majorGridlines>
        <c:numFmt formatCode="#,##0" sourceLinked="0"/>
        <c:majorTickMark val="out"/>
        <c:minorTickMark val="none"/>
        <c:tickLblPos val="nextTo"/>
        <c:spPr>
          <a:ln w="9525">
            <a:solidFill>
              <a:srgbClr val="707C8A"/>
            </a:solidFill>
            <a:prstDash val="solid"/>
          </a:ln>
        </c:spPr>
        <c:txPr>
          <a:bodyPr/>
          <a:lstStyle/>
          <a:p>
            <a:pPr>
              <a:defRPr sz="700" b="0"/>
            </a:pPr>
            <a:endParaRPr lang="ko-KR"/>
          </a:p>
        </c:txPr>
        <c:crossAx val="523157888"/>
        <c:crosses val="autoZero"/>
        <c:crossBetween val="between"/>
      </c:valAx>
      <c:valAx>
        <c:axId val="523160960"/>
        <c:scaling>
          <c:orientation val="minMax"/>
          <c:max val="1"/>
        </c:scaling>
        <c:delete val="0"/>
        <c:axPos val="r"/>
        <c:numFmt formatCode="0%" sourceLinked="0"/>
        <c:majorTickMark val="out"/>
        <c:minorTickMark val="none"/>
        <c:tickLblPos val="nextTo"/>
        <c:crossAx val="523162752"/>
        <c:crosses val="max"/>
        <c:crossBetween val="between"/>
        <c:majorUnit val="0.1"/>
      </c:valAx>
      <c:catAx>
        <c:axId val="523162752"/>
        <c:scaling>
          <c:orientation val="minMax"/>
        </c:scaling>
        <c:delete val="1"/>
        <c:axPos val="b"/>
        <c:numFmt formatCode="0_ " sourceLinked="1"/>
        <c:majorTickMark val="out"/>
        <c:minorTickMark val="none"/>
        <c:tickLblPos val="nextTo"/>
        <c:crossAx val="523160960"/>
        <c:crosses val="autoZero"/>
        <c:auto val="1"/>
        <c:lblAlgn val="ctr"/>
        <c:lblOffset val="100"/>
        <c:noMultiLvlLbl val="0"/>
      </c:catAx>
      <c:dTable>
        <c:showHorzBorder val="1"/>
        <c:showVertBorder val="1"/>
        <c:showOutline val="1"/>
        <c:showKeys val="1"/>
      </c:dTable>
      <c:spPr>
        <a:noFill/>
        <a:ln>
          <a:noFill/>
        </a:ln>
      </c:spPr>
    </c:plotArea>
    <c:plotVisOnly val="1"/>
    <c:dispBlanksAs val="gap"/>
    <c:showDLblsOverMax val="0"/>
  </c:chart>
  <c:spPr>
    <a:noFill/>
    <a:ln w="6350" cmpd="sng">
      <a:solidFill>
        <a:srgbClr val="707C8A"/>
      </a:solidFill>
      <a:prstDash val="solid"/>
    </a:ln>
  </c:spPr>
  <c:txPr>
    <a:bodyPr/>
    <a:lstStyle/>
    <a:p>
      <a:pPr>
        <a:defRPr sz="700">
          <a:latin typeface="Arial" pitchFamily="34" charset="0"/>
          <a:cs typeface="Arial" pitchFamily="34" charset="0"/>
        </a:defRPr>
      </a:pPr>
      <a:endParaRPr lang="ko-KR"/>
    </a:p>
  </c:txPr>
  <c:externalData r:id="rId2">
    <c:autoUpdate val="0"/>
  </c:externalData>
  <c:userShapes r:id="rId3"/>
</c:chartSpace>
</file>

<file path=ppt/charts/chart44.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2668686868686869"/>
          <c:y val="0.11995083333333334"/>
          <c:w val="0.70024141414141416"/>
          <c:h val="0.64500749999999996"/>
        </c:manualLayout>
      </c:layout>
      <c:barChart>
        <c:barDir val="col"/>
        <c:grouping val="stacked"/>
        <c:varyColors val="0"/>
        <c:ser>
          <c:idx val="0"/>
          <c:order val="0"/>
          <c:tx>
            <c:strRef>
              <c:f>'Pivot 금액시장 전망'!$I$143</c:f>
              <c:strCache>
                <c:ptCount val="1"/>
                <c:pt idx="0">
                  <c:v>QD chip</c:v>
                </c:pt>
              </c:strCache>
            </c:strRef>
          </c:tx>
          <c:spPr>
            <a:solidFill>
              <a:srgbClr val="0097D1"/>
            </a:solidFill>
            <a:ln>
              <a:noFill/>
            </a:ln>
          </c:spPr>
          <c:invertIfNegative val="0"/>
          <c:cat>
            <c:numRef>
              <c:f>'Pivot 금액시장 전망'!$J$30:$O$30</c:f>
              <c:numCache>
                <c:formatCode>General</c:formatCode>
                <c:ptCount val="6"/>
                <c:pt idx="0">
                  <c:v>2015</c:v>
                </c:pt>
                <c:pt idx="1">
                  <c:v>2016</c:v>
                </c:pt>
                <c:pt idx="2">
                  <c:v>2017</c:v>
                </c:pt>
                <c:pt idx="3">
                  <c:v>2018</c:v>
                </c:pt>
                <c:pt idx="4">
                  <c:v>2019</c:v>
                </c:pt>
                <c:pt idx="5">
                  <c:v>2020</c:v>
                </c:pt>
              </c:numCache>
            </c:numRef>
          </c:cat>
          <c:val>
            <c:numRef>
              <c:f>'Pivot 금액시장 전망'!$J$143:$O$143</c:f>
              <c:numCache>
                <c:formatCode>_-* #,##0.0_-;\-* #,##0.0_-;_-* "-"_-;_-@_-</c:formatCode>
                <c:ptCount val="6"/>
                <c:pt idx="0">
                  <c:v>0</c:v>
                </c:pt>
                <c:pt idx="1">
                  <c:v>0</c:v>
                </c:pt>
                <c:pt idx="2">
                  <c:v>0</c:v>
                </c:pt>
                <c:pt idx="3">
                  <c:v>5.1387195803233157</c:v>
                </c:pt>
                <c:pt idx="4">
                  <c:v>11.491751288121401</c:v>
                </c:pt>
                <c:pt idx="5">
                  <c:v>20.542627238234076</c:v>
                </c:pt>
              </c:numCache>
            </c:numRef>
          </c:val>
        </c:ser>
        <c:ser>
          <c:idx val="1"/>
          <c:order val="1"/>
          <c:tx>
            <c:strRef>
              <c:f>'Pivot 금액시장 전망'!$I$144</c:f>
              <c:strCache>
                <c:ptCount val="1"/>
                <c:pt idx="0">
                  <c:v>QD edge</c:v>
                </c:pt>
              </c:strCache>
            </c:strRef>
          </c:tx>
          <c:spPr>
            <a:solidFill>
              <a:srgbClr val="A1ABB2"/>
            </a:solidFill>
          </c:spPr>
          <c:invertIfNegative val="0"/>
          <c:cat>
            <c:numRef>
              <c:f>'Pivot 금액시장 전망'!$J$30:$O$30</c:f>
              <c:numCache>
                <c:formatCode>General</c:formatCode>
                <c:ptCount val="6"/>
                <c:pt idx="0">
                  <c:v>2015</c:v>
                </c:pt>
                <c:pt idx="1">
                  <c:v>2016</c:v>
                </c:pt>
                <c:pt idx="2">
                  <c:v>2017</c:v>
                </c:pt>
                <c:pt idx="3">
                  <c:v>2018</c:v>
                </c:pt>
                <c:pt idx="4">
                  <c:v>2019</c:v>
                </c:pt>
                <c:pt idx="5">
                  <c:v>2020</c:v>
                </c:pt>
              </c:numCache>
            </c:numRef>
          </c:cat>
          <c:val>
            <c:numRef>
              <c:f>'Pivot 금액시장 전망'!$J$144:$O$144</c:f>
              <c:numCache>
                <c:formatCode>_-* #,##0.0_-;\-* #,##0.0_-;_-* "-"_-;_-@_-</c:formatCode>
                <c:ptCount val="6"/>
                <c:pt idx="0">
                  <c:v>4.6297615529442444</c:v>
                </c:pt>
                <c:pt idx="1">
                  <c:v>7.855395725541757</c:v>
                </c:pt>
                <c:pt idx="2">
                  <c:v>12.417910371668592</c:v>
                </c:pt>
                <c:pt idx="3">
                  <c:v>13.366875156600972</c:v>
                </c:pt>
                <c:pt idx="4">
                  <c:v>12.21922946473904</c:v>
                </c:pt>
                <c:pt idx="5">
                  <c:v>10.560290782436219</c:v>
                </c:pt>
              </c:numCache>
            </c:numRef>
          </c:val>
        </c:ser>
        <c:ser>
          <c:idx val="2"/>
          <c:order val="2"/>
          <c:tx>
            <c:strRef>
              <c:f>'Pivot 금액시장 전망'!$I$145</c:f>
              <c:strCache>
                <c:ptCount val="1"/>
                <c:pt idx="0">
                  <c:v>QD surface</c:v>
                </c:pt>
              </c:strCache>
            </c:strRef>
          </c:tx>
          <c:spPr>
            <a:solidFill>
              <a:srgbClr val="103C68"/>
            </a:solidFill>
          </c:spPr>
          <c:invertIfNegative val="0"/>
          <c:cat>
            <c:numRef>
              <c:f>'Pivot 금액시장 전망'!$J$30:$O$30</c:f>
              <c:numCache>
                <c:formatCode>General</c:formatCode>
                <c:ptCount val="6"/>
                <c:pt idx="0">
                  <c:v>2015</c:v>
                </c:pt>
                <c:pt idx="1">
                  <c:v>2016</c:v>
                </c:pt>
                <c:pt idx="2">
                  <c:v>2017</c:v>
                </c:pt>
                <c:pt idx="3">
                  <c:v>2018</c:v>
                </c:pt>
                <c:pt idx="4">
                  <c:v>2019</c:v>
                </c:pt>
                <c:pt idx="5">
                  <c:v>2020</c:v>
                </c:pt>
              </c:numCache>
            </c:numRef>
          </c:cat>
          <c:val>
            <c:numRef>
              <c:f>'Pivot 금액시장 전망'!$J$145:$O$145</c:f>
              <c:numCache>
                <c:formatCode>_-* #,##0.0_-;\-* #,##0.0_-;_-* "-"_-;_-@_-</c:formatCode>
                <c:ptCount val="6"/>
                <c:pt idx="0">
                  <c:v>68.906439007883691</c:v>
                </c:pt>
                <c:pt idx="1">
                  <c:v>160.69289996194769</c:v>
                </c:pt>
                <c:pt idx="2">
                  <c:v>285.08457001144569</c:v>
                </c:pt>
                <c:pt idx="3">
                  <c:v>339.83272243697252</c:v>
                </c:pt>
                <c:pt idx="4">
                  <c:v>381.25491530333551</c:v>
                </c:pt>
                <c:pt idx="5">
                  <c:v>385.20207221508599</c:v>
                </c:pt>
              </c:numCache>
            </c:numRef>
          </c:val>
        </c:ser>
        <c:dLbls>
          <c:showLegendKey val="0"/>
          <c:showVal val="0"/>
          <c:showCatName val="0"/>
          <c:showSerName val="0"/>
          <c:showPercent val="0"/>
          <c:showBubbleSize val="0"/>
        </c:dLbls>
        <c:gapWidth val="150"/>
        <c:overlap val="100"/>
        <c:axId val="523645312"/>
        <c:axId val="523646848"/>
      </c:barChart>
      <c:catAx>
        <c:axId val="523645312"/>
        <c:scaling>
          <c:orientation val="minMax"/>
        </c:scaling>
        <c:delete val="0"/>
        <c:axPos val="b"/>
        <c:numFmt formatCode="General" sourceLinked="0"/>
        <c:majorTickMark val="out"/>
        <c:minorTickMark val="none"/>
        <c:tickLblPos val="nextTo"/>
        <c:spPr>
          <a:ln w="9525">
            <a:solidFill>
              <a:srgbClr val="707C8A"/>
            </a:solidFill>
            <a:prstDash val="solid"/>
          </a:ln>
        </c:spPr>
        <c:txPr>
          <a:bodyPr rot="0" vert="horz"/>
          <a:lstStyle/>
          <a:p>
            <a:pPr>
              <a:defRPr sz="700" b="0"/>
            </a:pPr>
            <a:endParaRPr lang="ko-KR"/>
          </a:p>
        </c:txPr>
        <c:crossAx val="523646848"/>
        <c:crosses val="autoZero"/>
        <c:auto val="1"/>
        <c:lblAlgn val="ctr"/>
        <c:lblOffset val="100"/>
        <c:noMultiLvlLbl val="0"/>
      </c:catAx>
      <c:valAx>
        <c:axId val="523646848"/>
        <c:scaling>
          <c:orientation val="minMax"/>
        </c:scaling>
        <c:delete val="0"/>
        <c:axPos val="l"/>
        <c:majorGridlines>
          <c:spPr>
            <a:ln w="6350">
              <a:solidFill>
                <a:srgbClr val="707C8A"/>
              </a:solidFill>
              <a:prstDash val="solid"/>
            </a:ln>
          </c:spPr>
        </c:majorGridlines>
        <c:numFmt formatCode="#,##0" sourceLinked="0"/>
        <c:majorTickMark val="out"/>
        <c:minorTickMark val="none"/>
        <c:tickLblPos val="nextTo"/>
        <c:spPr>
          <a:ln w="9525">
            <a:solidFill>
              <a:srgbClr val="707C8A"/>
            </a:solidFill>
            <a:prstDash val="solid"/>
          </a:ln>
        </c:spPr>
        <c:txPr>
          <a:bodyPr/>
          <a:lstStyle/>
          <a:p>
            <a:pPr>
              <a:defRPr sz="700" b="0"/>
            </a:pPr>
            <a:endParaRPr lang="ko-KR"/>
          </a:p>
        </c:txPr>
        <c:crossAx val="523645312"/>
        <c:crosses val="autoZero"/>
        <c:crossBetween val="between"/>
      </c:valAx>
      <c:dTable>
        <c:showHorzBorder val="1"/>
        <c:showVertBorder val="1"/>
        <c:showOutline val="1"/>
        <c:showKeys val="1"/>
      </c:dTable>
      <c:spPr>
        <a:noFill/>
        <a:ln>
          <a:noFill/>
        </a:ln>
      </c:spPr>
    </c:plotArea>
    <c:plotVisOnly val="1"/>
    <c:dispBlanksAs val="gap"/>
    <c:showDLblsOverMax val="0"/>
  </c:chart>
  <c:spPr>
    <a:noFill/>
    <a:ln w="6350" cmpd="sng">
      <a:solidFill>
        <a:srgbClr val="707C8A"/>
      </a:solidFill>
      <a:prstDash val="solid"/>
    </a:ln>
  </c:spPr>
  <c:txPr>
    <a:bodyPr/>
    <a:lstStyle/>
    <a:p>
      <a:pPr>
        <a:defRPr sz="700">
          <a:latin typeface="Arial" pitchFamily="34" charset="0"/>
          <a:cs typeface="Arial" pitchFamily="34" charset="0"/>
        </a:defRPr>
      </a:pPr>
      <a:endParaRPr lang="ko-KR"/>
    </a:p>
  </c:txPr>
  <c:externalData r:id="rId2">
    <c:autoUpdate val="0"/>
  </c:externalData>
  <c:userShapes r:id="rId3"/>
</c:chartSpace>
</file>

<file path=ppt/charts/chart45.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2668686868686869"/>
          <c:y val="0.11995083333333334"/>
          <c:w val="0.73551919191919191"/>
          <c:h val="0.63848000000000005"/>
        </c:manualLayout>
      </c:layout>
      <c:barChart>
        <c:barDir val="col"/>
        <c:grouping val="stacked"/>
        <c:varyColors val="0"/>
        <c:ser>
          <c:idx val="0"/>
          <c:order val="0"/>
          <c:tx>
            <c:strRef>
              <c:f>'Quantum dot market forecast'!$I$99</c:f>
              <c:strCache>
                <c:ptCount val="1"/>
                <c:pt idx="0">
                  <c:v>QD chip</c:v>
                </c:pt>
              </c:strCache>
            </c:strRef>
          </c:tx>
          <c:spPr>
            <a:solidFill>
              <a:srgbClr val="0097D1"/>
            </a:solidFill>
            <a:ln>
              <a:noFill/>
            </a:ln>
          </c:spPr>
          <c:invertIfNegative val="0"/>
          <c:cat>
            <c:numRef>
              <c:f>'Quantum dot market forecast'!$J$98:$O$98</c:f>
              <c:numCache>
                <c:formatCode>0_ </c:formatCode>
                <c:ptCount val="6"/>
                <c:pt idx="0">
                  <c:v>2015</c:v>
                </c:pt>
                <c:pt idx="1">
                  <c:v>2016</c:v>
                </c:pt>
                <c:pt idx="2">
                  <c:v>2017</c:v>
                </c:pt>
                <c:pt idx="3">
                  <c:v>2018</c:v>
                </c:pt>
                <c:pt idx="4">
                  <c:v>2019</c:v>
                </c:pt>
                <c:pt idx="5">
                  <c:v>2020</c:v>
                </c:pt>
              </c:numCache>
            </c:numRef>
          </c:cat>
          <c:val>
            <c:numRef>
              <c:f>'Quantum dot market forecast'!$J$99:$O$99</c:f>
              <c:numCache>
                <c:formatCode>_-* #,##0.0_-;\-* #,##0.0_-;_-* "-"_-;_-@_-</c:formatCode>
                <c:ptCount val="6"/>
                <c:pt idx="0">
                  <c:v>0</c:v>
                </c:pt>
                <c:pt idx="1">
                  <c:v>0</c:v>
                </c:pt>
                <c:pt idx="2">
                  <c:v>0</c:v>
                </c:pt>
                <c:pt idx="3">
                  <c:v>0.16764299266624003</c:v>
                </c:pt>
                <c:pt idx="4">
                  <c:v>0.48849602802234998</c:v>
                </c:pt>
                <c:pt idx="5">
                  <c:v>1.1207482690398902</c:v>
                </c:pt>
              </c:numCache>
            </c:numRef>
          </c:val>
        </c:ser>
        <c:ser>
          <c:idx val="1"/>
          <c:order val="1"/>
          <c:tx>
            <c:strRef>
              <c:f>'Quantum dot market forecast'!$I$100</c:f>
              <c:strCache>
                <c:ptCount val="1"/>
                <c:pt idx="0">
                  <c:v>QD edge</c:v>
                </c:pt>
              </c:strCache>
            </c:strRef>
          </c:tx>
          <c:spPr>
            <a:solidFill>
              <a:srgbClr val="A1ABB2"/>
            </a:solidFill>
          </c:spPr>
          <c:invertIfNegative val="0"/>
          <c:cat>
            <c:numRef>
              <c:f>'Quantum dot market forecast'!$J$98:$O$98</c:f>
              <c:numCache>
                <c:formatCode>0_ </c:formatCode>
                <c:ptCount val="6"/>
                <c:pt idx="0">
                  <c:v>2015</c:v>
                </c:pt>
                <c:pt idx="1">
                  <c:v>2016</c:v>
                </c:pt>
                <c:pt idx="2">
                  <c:v>2017</c:v>
                </c:pt>
                <c:pt idx="3">
                  <c:v>2018</c:v>
                </c:pt>
                <c:pt idx="4">
                  <c:v>2019</c:v>
                </c:pt>
                <c:pt idx="5">
                  <c:v>2020</c:v>
                </c:pt>
              </c:numCache>
            </c:numRef>
          </c:cat>
          <c:val>
            <c:numRef>
              <c:f>'Quantum dot market forecast'!$J$100:$O$100</c:f>
              <c:numCache>
                <c:formatCode>_-* #,##0.0_-;\-* #,##0.0_-;_-* "-"_-;_-@_-</c:formatCode>
                <c:ptCount val="6"/>
                <c:pt idx="0">
                  <c:v>0.24739622171448</c:v>
                </c:pt>
                <c:pt idx="1">
                  <c:v>0.52058375620657005</c:v>
                </c:pt>
                <c:pt idx="2">
                  <c:v>1.0350459595425987</c:v>
                </c:pt>
                <c:pt idx="3">
                  <c:v>1.3585611102903981</c:v>
                </c:pt>
                <c:pt idx="4">
                  <c:v>1.5265379278598361</c:v>
                </c:pt>
                <c:pt idx="5">
                  <c:v>1.65283422807432</c:v>
                </c:pt>
              </c:numCache>
            </c:numRef>
          </c:val>
        </c:ser>
        <c:ser>
          <c:idx val="2"/>
          <c:order val="2"/>
          <c:tx>
            <c:strRef>
              <c:f>'Quantum dot market forecast'!$I$101</c:f>
              <c:strCache>
                <c:ptCount val="1"/>
                <c:pt idx="0">
                  <c:v>QD surface</c:v>
                </c:pt>
              </c:strCache>
            </c:strRef>
          </c:tx>
          <c:spPr>
            <a:solidFill>
              <a:srgbClr val="103C68"/>
            </a:solidFill>
          </c:spPr>
          <c:invertIfNegative val="0"/>
          <c:cat>
            <c:numRef>
              <c:f>'Quantum dot market forecast'!$J$98:$O$98</c:f>
              <c:numCache>
                <c:formatCode>0_ </c:formatCode>
                <c:ptCount val="6"/>
                <c:pt idx="0">
                  <c:v>2015</c:v>
                </c:pt>
                <c:pt idx="1">
                  <c:v>2016</c:v>
                </c:pt>
                <c:pt idx="2">
                  <c:v>2017</c:v>
                </c:pt>
                <c:pt idx="3">
                  <c:v>2018</c:v>
                </c:pt>
                <c:pt idx="4">
                  <c:v>2019</c:v>
                </c:pt>
                <c:pt idx="5">
                  <c:v>2020</c:v>
                </c:pt>
              </c:numCache>
            </c:numRef>
          </c:cat>
          <c:val>
            <c:numRef>
              <c:f>'Quantum dot market forecast'!$J$101:$O$101</c:f>
              <c:numCache>
                <c:formatCode>_-* #,##0.0_-;\-* #,##0.0_-;_-* "-"_-;_-@_-</c:formatCode>
                <c:ptCount val="6"/>
                <c:pt idx="0">
                  <c:v>1.1036845637793902</c:v>
                </c:pt>
                <c:pt idx="1">
                  <c:v>3.8700127542747773</c:v>
                </c:pt>
                <c:pt idx="2">
                  <c:v>8.9701524982920251</c:v>
                </c:pt>
                <c:pt idx="3">
                  <c:v>13.602502979184651</c:v>
                </c:pt>
                <c:pt idx="4">
                  <c:v>18.121274343703615</c:v>
                </c:pt>
                <c:pt idx="5">
                  <c:v>21.758043407494494</c:v>
                </c:pt>
              </c:numCache>
            </c:numRef>
          </c:val>
        </c:ser>
        <c:dLbls>
          <c:showLegendKey val="0"/>
          <c:showVal val="0"/>
          <c:showCatName val="0"/>
          <c:showSerName val="0"/>
          <c:showPercent val="0"/>
          <c:showBubbleSize val="0"/>
        </c:dLbls>
        <c:gapWidth val="150"/>
        <c:overlap val="100"/>
        <c:axId val="523687808"/>
        <c:axId val="523689344"/>
      </c:barChart>
      <c:catAx>
        <c:axId val="523687808"/>
        <c:scaling>
          <c:orientation val="minMax"/>
        </c:scaling>
        <c:delete val="0"/>
        <c:axPos val="b"/>
        <c:numFmt formatCode="General" sourceLinked="0"/>
        <c:majorTickMark val="out"/>
        <c:minorTickMark val="none"/>
        <c:tickLblPos val="nextTo"/>
        <c:spPr>
          <a:ln w="9525">
            <a:solidFill>
              <a:srgbClr val="707C8A"/>
            </a:solidFill>
            <a:prstDash val="solid"/>
          </a:ln>
        </c:spPr>
        <c:txPr>
          <a:bodyPr rot="0" vert="horz"/>
          <a:lstStyle/>
          <a:p>
            <a:pPr>
              <a:defRPr sz="700" b="0"/>
            </a:pPr>
            <a:endParaRPr lang="ko-KR"/>
          </a:p>
        </c:txPr>
        <c:crossAx val="523689344"/>
        <c:crosses val="autoZero"/>
        <c:auto val="1"/>
        <c:lblAlgn val="ctr"/>
        <c:lblOffset val="100"/>
        <c:noMultiLvlLbl val="0"/>
      </c:catAx>
      <c:valAx>
        <c:axId val="523689344"/>
        <c:scaling>
          <c:orientation val="minMax"/>
        </c:scaling>
        <c:delete val="0"/>
        <c:axPos val="l"/>
        <c:majorGridlines>
          <c:spPr>
            <a:ln w="6350">
              <a:solidFill>
                <a:srgbClr val="707C8A"/>
              </a:solidFill>
              <a:prstDash val="solid"/>
            </a:ln>
          </c:spPr>
        </c:majorGridlines>
        <c:numFmt formatCode="#,##0" sourceLinked="0"/>
        <c:majorTickMark val="out"/>
        <c:minorTickMark val="none"/>
        <c:tickLblPos val="nextTo"/>
        <c:spPr>
          <a:ln w="9525">
            <a:solidFill>
              <a:srgbClr val="707C8A"/>
            </a:solidFill>
            <a:prstDash val="solid"/>
          </a:ln>
        </c:spPr>
        <c:txPr>
          <a:bodyPr/>
          <a:lstStyle/>
          <a:p>
            <a:pPr>
              <a:defRPr sz="700" b="0"/>
            </a:pPr>
            <a:endParaRPr lang="ko-KR"/>
          </a:p>
        </c:txPr>
        <c:crossAx val="523687808"/>
        <c:crosses val="autoZero"/>
        <c:crossBetween val="between"/>
      </c:valAx>
      <c:dTable>
        <c:showHorzBorder val="1"/>
        <c:showVertBorder val="1"/>
        <c:showOutline val="1"/>
        <c:showKeys val="1"/>
      </c:dTable>
      <c:spPr>
        <a:noFill/>
        <a:ln>
          <a:noFill/>
        </a:ln>
      </c:spPr>
    </c:plotArea>
    <c:plotVisOnly val="1"/>
    <c:dispBlanksAs val="gap"/>
    <c:showDLblsOverMax val="0"/>
  </c:chart>
  <c:spPr>
    <a:noFill/>
    <a:ln w="6350" cmpd="sng">
      <a:solidFill>
        <a:srgbClr val="707C8A"/>
      </a:solidFill>
      <a:prstDash val="solid"/>
    </a:ln>
  </c:spPr>
  <c:txPr>
    <a:bodyPr/>
    <a:lstStyle/>
    <a:p>
      <a:pPr>
        <a:defRPr sz="700">
          <a:latin typeface="Arial" pitchFamily="34" charset="0"/>
          <a:cs typeface="Arial" pitchFamily="34" charset="0"/>
        </a:defRPr>
      </a:pPr>
      <a:endParaRPr lang="ko-KR"/>
    </a:p>
  </c:txPr>
  <c:externalData r:id="rId2">
    <c:autoUpdate val="0"/>
  </c:externalData>
  <c:userShapes r:id="rId3"/>
</c:chartSpace>
</file>

<file path=ppt/charts/chart46.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2668686868686869"/>
          <c:y val="0.11995083333333334"/>
          <c:w val="0.73551919191919191"/>
          <c:h val="0.60630416666666664"/>
        </c:manualLayout>
      </c:layout>
      <c:barChart>
        <c:barDir val="col"/>
        <c:grouping val="stacked"/>
        <c:varyColors val="0"/>
        <c:ser>
          <c:idx val="0"/>
          <c:order val="0"/>
          <c:tx>
            <c:strRef>
              <c:f>'Pivot 금액시장 전망'!$I$155</c:f>
              <c:strCache>
                <c:ptCount val="1"/>
                <c:pt idx="0">
                  <c:v>40~49 inch </c:v>
                </c:pt>
              </c:strCache>
            </c:strRef>
          </c:tx>
          <c:spPr>
            <a:solidFill>
              <a:srgbClr val="0097D1"/>
            </a:solidFill>
            <a:ln>
              <a:noFill/>
            </a:ln>
          </c:spPr>
          <c:invertIfNegative val="0"/>
          <c:cat>
            <c:numRef>
              <c:f>'Pivot 금액시장 전망'!$J$30:$O$30</c:f>
              <c:numCache>
                <c:formatCode>General</c:formatCode>
                <c:ptCount val="6"/>
                <c:pt idx="0">
                  <c:v>2015</c:v>
                </c:pt>
                <c:pt idx="1">
                  <c:v>2016</c:v>
                </c:pt>
                <c:pt idx="2">
                  <c:v>2017</c:v>
                </c:pt>
                <c:pt idx="3">
                  <c:v>2018</c:v>
                </c:pt>
                <c:pt idx="4">
                  <c:v>2019</c:v>
                </c:pt>
                <c:pt idx="5">
                  <c:v>2020</c:v>
                </c:pt>
              </c:numCache>
            </c:numRef>
          </c:cat>
          <c:val>
            <c:numRef>
              <c:f>'Pivot 금액시장 전망'!$J$155:$O$155</c:f>
              <c:numCache>
                <c:formatCode>_-* #,##0.0_-;\-* #,##0.0_-;_-* "-"??_-;_-@_-</c:formatCode>
                <c:ptCount val="6"/>
                <c:pt idx="0">
                  <c:v>4.6083721629531826</c:v>
                </c:pt>
                <c:pt idx="1">
                  <c:v>30.984423747654287</c:v>
                </c:pt>
                <c:pt idx="2">
                  <c:v>66.818142305974717</c:v>
                </c:pt>
                <c:pt idx="3">
                  <c:v>87.598414011501276</c:v>
                </c:pt>
                <c:pt idx="4">
                  <c:v>99.959471148472801</c:v>
                </c:pt>
                <c:pt idx="5">
                  <c:v>105.7937511763021</c:v>
                </c:pt>
              </c:numCache>
            </c:numRef>
          </c:val>
        </c:ser>
        <c:ser>
          <c:idx val="1"/>
          <c:order val="1"/>
          <c:tx>
            <c:strRef>
              <c:f>'Pivot 금액시장 전망'!$I$156</c:f>
              <c:strCache>
                <c:ptCount val="1"/>
                <c:pt idx="0">
                  <c:v>50~59 inch</c:v>
                </c:pt>
              </c:strCache>
            </c:strRef>
          </c:tx>
          <c:spPr>
            <a:solidFill>
              <a:srgbClr val="A1ABB2"/>
            </a:solidFill>
          </c:spPr>
          <c:invertIfNegative val="0"/>
          <c:cat>
            <c:numRef>
              <c:f>'Pivot 금액시장 전망'!$J$30:$O$30</c:f>
              <c:numCache>
                <c:formatCode>General</c:formatCode>
                <c:ptCount val="6"/>
                <c:pt idx="0">
                  <c:v>2015</c:v>
                </c:pt>
                <c:pt idx="1">
                  <c:v>2016</c:v>
                </c:pt>
                <c:pt idx="2">
                  <c:v>2017</c:v>
                </c:pt>
                <c:pt idx="3">
                  <c:v>2018</c:v>
                </c:pt>
                <c:pt idx="4">
                  <c:v>2019</c:v>
                </c:pt>
                <c:pt idx="5">
                  <c:v>2020</c:v>
                </c:pt>
              </c:numCache>
            </c:numRef>
          </c:cat>
          <c:val>
            <c:numRef>
              <c:f>'Pivot 금액시장 전망'!$J$156:$O$156</c:f>
              <c:numCache>
                <c:formatCode>_-* #,##0.0_-;\-* #,##0.0_-;_-* "-"??_-;_-@_-</c:formatCode>
                <c:ptCount val="6"/>
                <c:pt idx="0">
                  <c:v>40.635551657025673</c:v>
                </c:pt>
                <c:pt idx="1">
                  <c:v>87.484688014777987</c:v>
                </c:pt>
                <c:pt idx="2">
                  <c:v>151.16991782570673</c:v>
                </c:pt>
                <c:pt idx="3">
                  <c:v>179.49379814236511</c:v>
                </c:pt>
                <c:pt idx="4">
                  <c:v>202.44157869901608</c:v>
                </c:pt>
                <c:pt idx="5">
                  <c:v>204.86797718494742</c:v>
                </c:pt>
              </c:numCache>
            </c:numRef>
          </c:val>
        </c:ser>
        <c:ser>
          <c:idx val="2"/>
          <c:order val="2"/>
          <c:tx>
            <c:strRef>
              <c:f>'Pivot 금액시장 전망'!$I$157</c:f>
              <c:strCache>
                <c:ptCount val="1"/>
                <c:pt idx="0">
                  <c:v>60~69 inch</c:v>
                </c:pt>
              </c:strCache>
            </c:strRef>
          </c:tx>
          <c:spPr>
            <a:solidFill>
              <a:srgbClr val="103C68"/>
            </a:solidFill>
          </c:spPr>
          <c:invertIfNegative val="0"/>
          <c:cat>
            <c:numRef>
              <c:f>'Pivot 금액시장 전망'!$J$30:$O$30</c:f>
              <c:numCache>
                <c:formatCode>General</c:formatCode>
                <c:ptCount val="6"/>
                <c:pt idx="0">
                  <c:v>2015</c:v>
                </c:pt>
                <c:pt idx="1">
                  <c:v>2016</c:v>
                </c:pt>
                <c:pt idx="2">
                  <c:v>2017</c:v>
                </c:pt>
                <c:pt idx="3">
                  <c:v>2018</c:v>
                </c:pt>
                <c:pt idx="4">
                  <c:v>2019</c:v>
                </c:pt>
                <c:pt idx="5">
                  <c:v>2020</c:v>
                </c:pt>
              </c:numCache>
            </c:numRef>
          </c:cat>
          <c:val>
            <c:numRef>
              <c:f>'Pivot 금액시장 전망'!$J$157:$O$157</c:f>
              <c:numCache>
                <c:formatCode>_-* #,##0.0_-;\-* #,##0.0_-;_-* "-"??_-;_-@_-</c:formatCode>
                <c:ptCount val="6"/>
                <c:pt idx="0">
                  <c:v>27.87450951995471</c:v>
                </c:pt>
                <c:pt idx="1">
                  <c:v>48.129552455346811</c:v>
                </c:pt>
                <c:pt idx="2">
                  <c:v>73.988907219996506</c:v>
                </c:pt>
                <c:pt idx="3">
                  <c:v>79.465231293596446</c:v>
                </c:pt>
                <c:pt idx="4">
                  <c:v>88.47523286555645</c:v>
                </c:pt>
                <c:pt idx="5">
                  <c:v>90.555571571345993</c:v>
                </c:pt>
              </c:numCache>
            </c:numRef>
          </c:val>
        </c:ser>
        <c:ser>
          <c:idx val="3"/>
          <c:order val="3"/>
          <c:tx>
            <c:strRef>
              <c:f>'Pivot 금액시장 전망'!$I$158</c:f>
              <c:strCache>
                <c:ptCount val="1"/>
                <c:pt idx="0">
                  <c:v>&gt;70 inch</c:v>
                </c:pt>
              </c:strCache>
            </c:strRef>
          </c:tx>
          <c:invertIfNegative val="0"/>
          <c:cat>
            <c:numRef>
              <c:f>'Pivot 금액시장 전망'!$J$30:$O$30</c:f>
              <c:numCache>
                <c:formatCode>General</c:formatCode>
                <c:ptCount val="6"/>
                <c:pt idx="0">
                  <c:v>2015</c:v>
                </c:pt>
                <c:pt idx="1">
                  <c:v>2016</c:v>
                </c:pt>
                <c:pt idx="2">
                  <c:v>2017</c:v>
                </c:pt>
                <c:pt idx="3">
                  <c:v>2018</c:v>
                </c:pt>
                <c:pt idx="4">
                  <c:v>2019</c:v>
                </c:pt>
                <c:pt idx="5">
                  <c:v>2020</c:v>
                </c:pt>
              </c:numCache>
            </c:numRef>
          </c:cat>
          <c:val>
            <c:numRef>
              <c:f>'Pivot 금액시장 전망'!$J$158:$O$158</c:f>
              <c:numCache>
                <c:formatCode>_-* #,##0.0_-;\-* #,##0.0_-;_-* "-"??_-;_-@_-</c:formatCode>
                <c:ptCount val="6"/>
                <c:pt idx="0">
                  <c:v>0.4177672208943749</c:v>
                </c:pt>
                <c:pt idx="1">
                  <c:v>1.9496314697103541</c:v>
                </c:pt>
                <c:pt idx="2">
                  <c:v>5.5255130314363274</c:v>
                </c:pt>
                <c:pt idx="3">
                  <c:v>11.780873726434089</c:v>
                </c:pt>
                <c:pt idx="4">
                  <c:v>14.089613343150583</c:v>
                </c:pt>
                <c:pt idx="5">
                  <c:v>15.087690303160745</c:v>
                </c:pt>
              </c:numCache>
            </c:numRef>
          </c:val>
        </c:ser>
        <c:dLbls>
          <c:showLegendKey val="0"/>
          <c:showVal val="0"/>
          <c:showCatName val="0"/>
          <c:showSerName val="0"/>
          <c:showPercent val="0"/>
          <c:showBubbleSize val="0"/>
        </c:dLbls>
        <c:gapWidth val="150"/>
        <c:overlap val="100"/>
        <c:axId val="523786496"/>
        <c:axId val="523788288"/>
      </c:barChart>
      <c:catAx>
        <c:axId val="523786496"/>
        <c:scaling>
          <c:orientation val="minMax"/>
        </c:scaling>
        <c:delete val="0"/>
        <c:axPos val="b"/>
        <c:numFmt formatCode="General" sourceLinked="0"/>
        <c:majorTickMark val="out"/>
        <c:minorTickMark val="none"/>
        <c:tickLblPos val="nextTo"/>
        <c:spPr>
          <a:ln w="9525">
            <a:solidFill>
              <a:srgbClr val="707C8A"/>
            </a:solidFill>
            <a:prstDash val="solid"/>
          </a:ln>
        </c:spPr>
        <c:txPr>
          <a:bodyPr rot="0" vert="horz"/>
          <a:lstStyle/>
          <a:p>
            <a:pPr>
              <a:defRPr sz="700" b="0"/>
            </a:pPr>
            <a:endParaRPr lang="ko-KR"/>
          </a:p>
        </c:txPr>
        <c:crossAx val="523788288"/>
        <c:crosses val="autoZero"/>
        <c:auto val="1"/>
        <c:lblAlgn val="ctr"/>
        <c:lblOffset val="100"/>
        <c:noMultiLvlLbl val="0"/>
      </c:catAx>
      <c:valAx>
        <c:axId val="523788288"/>
        <c:scaling>
          <c:orientation val="minMax"/>
        </c:scaling>
        <c:delete val="0"/>
        <c:axPos val="l"/>
        <c:majorGridlines>
          <c:spPr>
            <a:ln w="6350">
              <a:solidFill>
                <a:srgbClr val="707C8A"/>
              </a:solidFill>
              <a:prstDash val="solid"/>
            </a:ln>
          </c:spPr>
        </c:majorGridlines>
        <c:numFmt formatCode="#,##0" sourceLinked="0"/>
        <c:majorTickMark val="out"/>
        <c:minorTickMark val="none"/>
        <c:tickLblPos val="nextTo"/>
        <c:spPr>
          <a:ln w="9525">
            <a:solidFill>
              <a:srgbClr val="707C8A"/>
            </a:solidFill>
            <a:prstDash val="solid"/>
          </a:ln>
        </c:spPr>
        <c:txPr>
          <a:bodyPr/>
          <a:lstStyle/>
          <a:p>
            <a:pPr>
              <a:defRPr sz="700" b="0"/>
            </a:pPr>
            <a:endParaRPr lang="ko-KR"/>
          </a:p>
        </c:txPr>
        <c:crossAx val="523786496"/>
        <c:crosses val="autoZero"/>
        <c:crossBetween val="between"/>
      </c:valAx>
      <c:dTable>
        <c:showHorzBorder val="1"/>
        <c:showVertBorder val="1"/>
        <c:showOutline val="1"/>
        <c:showKeys val="1"/>
      </c:dTable>
      <c:spPr>
        <a:noFill/>
        <a:ln>
          <a:noFill/>
        </a:ln>
      </c:spPr>
    </c:plotArea>
    <c:plotVisOnly val="1"/>
    <c:dispBlanksAs val="gap"/>
    <c:showDLblsOverMax val="0"/>
  </c:chart>
  <c:spPr>
    <a:noFill/>
    <a:ln w="6350" cmpd="sng">
      <a:solidFill>
        <a:srgbClr val="707C8A"/>
      </a:solidFill>
      <a:prstDash val="solid"/>
    </a:ln>
  </c:spPr>
  <c:txPr>
    <a:bodyPr/>
    <a:lstStyle/>
    <a:p>
      <a:pPr>
        <a:defRPr sz="700">
          <a:latin typeface="Arial" pitchFamily="34" charset="0"/>
          <a:cs typeface="Arial" pitchFamily="34" charset="0"/>
        </a:defRPr>
      </a:pPr>
      <a:endParaRPr lang="ko-KR"/>
    </a:p>
  </c:txPr>
  <c:externalData r:id="rId2">
    <c:autoUpdate val="0"/>
  </c:externalData>
  <c:userShapes r:id="rId3"/>
</c:chartSpace>
</file>

<file path=ppt/charts/chart47.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2668686868686869"/>
          <c:y val="0.11995083333333334"/>
          <c:w val="0.73551919191919191"/>
          <c:h val="0.60630416666666664"/>
        </c:manualLayout>
      </c:layout>
      <c:barChart>
        <c:barDir val="col"/>
        <c:grouping val="stacked"/>
        <c:varyColors val="0"/>
        <c:ser>
          <c:idx val="0"/>
          <c:order val="0"/>
          <c:tx>
            <c:strRef>
              <c:f>'Quantum dot market forecast'!$I$110</c:f>
              <c:strCache>
                <c:ptCount val="1"/>
                <c:pt idx="0">
                  <c:v>40~49 inch </c:v>
                </c:pt>
              </c:strCache>
            </c:strRef>
          </c:tx>
          <c:spPr>
            <a:solidFill>
              <a:srgbClr val="0097D1"/>
            </a:solidFill>
            <a:ln>
              <a:noFill/>
            </a:ln>
          </c:spPr>
          <c:invertIfNegative val="0"/>
          <c:cat>
            <c:numRef>
              <c:f>'Quantum dot market forecast'!$J$109:$O$109</c:f>
              <c:numCache>
                <c:formatCode>0_ </c:formatCode>
                <c:ptCount val="6"/>
                <c:pt idx="0">
                  <c:v>2015</c:v>
                </c:pt>
                <c:pt idx="1">
                  <c:v>2016</c:v>
                </c:pt>
                <c:pt idx="2">
                  <c:v>2017</c:v>
                </c:pt>
                <c:pt idx="3">
                  <c:v>2018</c:v>
                </c:pt>
                <c:pt idx="4">
                  <c:v>2019</c:v>
                </c:pt>
                <c:pt idx="5">
                  <c:v>2020</c:v>
                </c:pt>
              </c:numCache>
            </c:numRef>
          </c:cat>
          <c:val>
            <c:numRef>
              <c:f>'Quantum dot market forecast'!$J$110:$O$110</c:f>
              <c:numCache>
                <c:formatCode>_-* #,##0.0_-;\-* #,##0.0_-;_-* "-"??_-;_-@_-</c:formatCode>
                <c:ptCount val="6"/>
                <c:pt idx="0">
                  <c:v>0.11386182683319999</c:v>
                </c:pt>
                <c:pt idx="1">
                  <c:v>1.0964619071486299</c:v>
                </c:pt>
                <c:pt idx="2">
                  <c:v>3.048301422258509</c:v>
                </c:pt>
                <c:pt idx="3">
                  <c:v>4.9572436171241403</c:v>
                </c:pt>
                <c:pt idx="4">
                  <c:v>6.6688704795736413</c:v>
                </c:pt>
                <c:pt idx="5">
                  <c:v>8.3342939953678208</c:v>
                </c:pt>
              </c:numCache>
            </c:numRef>
          </c:val>
        </c:ser>
        <c:ser>
          <c:idx val="1"/>
          <c:order val="1"/>
          <c:tx>
            <c:strRef>
              <c:f>'Quantum dot market forecast'!$I$111</c:f>
              <c:strCache>
                <c:ptCount val="1"/>
                <c:pt idx="0">
                  <c:v>50~59 inch</c:v>
                </c:pt>
              </c:strCache>
            </c:strRef>
          </c:tx>
          <c:spPr>
            <a:solidFill>
              <a:srgbClr val="A1ABB2"/>
            </a:solidFill>
          </c:spPr>
          <c:invertIfNegative val="0"/>
          <c:cat>
            <c:numRef>
              <c:f>'Quantum dot market forecast'!$J$109:$O$109</c:f>
              <c:numCache>
                <c:formatCode>0_ </c:formatCode>
                <c:ptCount val="6"/>
                <c:pt idx="0">
                  <c:v>2015</c:v>
                </c:pt>
                <c:pt idx="1">
                  <c:v>2016</c:v>
                </c:pt>
                <c:pt idx="2">
                  <c:v>2017</c:v>
                </c:pt>
                <c:pt idx="3">
                  <c:v>2018</c:v>
                </c:pt>
                <c:pt idx="4">
                  <c:v>2019</c:v>
                </c:pt>
                <c:pt idx="5">
                  <c:v>2020</c:v>
                </c:pt>
              </c:numCache>
            </c:numRef>
          </c:cat>
          <c:val>
            <c:numRef>
              <c:f>'Quantum dot market forecast'!$J$111:$O$111</c:f>
              <c:numCache>
                <c:formatCode>_-* #,##0.0_-;\-* #,##0.0_-;_-* "-"??_-;_-@_-</c:formatCode>
                <c:ptCount val="6"/>
                <c:pt idx="0">
                  <c:v>0.83712124644624009</c:v>
                </c:pt>
                <c:pt idx="1">
                  <c:v>2.3473341158711101</c:v>
                </c:pt>
                <c:pt idx="2">
                  <c:v>5.1045579917226007</c:v>
                </c:pt>
                <c:pt idx="3">
                  <c:v>7.5229954758603741</c:v>
                </c:pt>
                <c:pt idx="4">
                  <c:v>9.947993411487678</c:v>
                </c:pt>
                <c:pt idx="5">
                  <c:v>11.899246009138428</c:v>
                </c:pt>
              </c:numCache>
            </c:numRef>
          </c:val>
        </c:ser>
        <c:ser>
          <c:idx val="2"/>
          <c:order val="2"/>
          <c:tx>
            <c:strRef>
              <c:f>'Quantum dot market forecast'!$I$112</c:f>
              <c:strCache>
                <c:ptCount val="1"/>
                <c:pt idx="0">
                  <c:v>60~69 inch</c:v>
                </c:pt>
              </c:strCache>
            </c:strRef>
          </c:tx>
          <c:spPr>
            <a:solidFill>
              <a:srgbClr val="103C68"/>
            </a:solidFill>
          </c:spPr>
          <c:invertIfNegative val="0"/>
          <c:cat>
            <c:numRef>
              <c:f>'Quantum dot market forecast'!$J$109:$O$109</c:f>
              <c:numCache>
                <c:formatCode>0_ </c:formatCode>
                <c:ptCount val="6"/>
                <c:pt idx="0">
                  <c:v>2015</c:v>
                </c:pt>
                <c:pt idx="1">
                  <c:v>2016</c:v>
                </c:pt>
                <c:pt idx="2">
                  <c:v>2017</c:v>
                </c:pt>
                <c:pt idx="3">
                  <c:v>2018</c:v>
                </c:pt>
                <c:pt idx="4">
                  <c:v>2019</c:v>
                </c:pt>
                <c:pt idx="5">
                  <c:v>2020</c:v>
                </c:pt>
              </c:numCache>
            </c:numRef>
          </c:cat>
          <c:val>
            <c:numRef>
              <c:f>'Quantum dot market forecast'!$J$112:$O$112</c:f>
              <c:numCache>
                <c:formatCode>_-* #,##0.0_-;\-* #,##0.0_-;_-* "-"??_-;_-@_-</c:formatCode>
                <c:ptCount val="6"/>
                <c:pt idx="0">
                  <c:v>0.39618877915343004</c:v>
                </c:pt>
                <c:pt idx="1">
                  <c:v>0.92599322364558001</c:v>
                </c:pt>
                <c:pt idx="2">
                  <c:v>1.764516396191</c:v>
                </c:pt>
                <c:pt idx="3">
                  <c:v>2.3957601940777002</c:v>
                </c:pt>
                <c:pt idx="4">
                  <c:v>3.1660362676405498</c:v>
                </c:pt>
                <c:pt idx="5">
                  <c:v>3.8526222437226689</c:v>
                </c:pt>
              </c:numCache>
            </c:numRef>
          </c:val>
        </c:ser>
        <c:ser>
          <c:idx val="3"/>
          <c:order val="3"/>
          <c:tx>
            <c:strRef>
              <c:f>'Quantum dot market forecast'!$I$113</c:f>
              <c:strCache>
                <c:ptCount val="1"/>
                <c:pt idx="0">
                  <c:v>&gt;70 inch</c:v>
                </c:pt>
              </c:strCache>
            </c:strRef>
          </c:tx>
          <c:invertIfNegative val="0"/>
          <c:cat>
            <c:numRef>
              <c:f>'Quantum dot market forecast'!$J$109:$O$109</c:f>
              <c:numCache>
                <c:formatCode>0_ </c:formatCode>
                <c:ptCount val="6"/>
                <c:pt idx="0">
                  <c:v>2015</c:v>
                </c:pt>
                <c:pt idx="1">
                  <c:v>2016</c:v>
                </c:pt>
                <c:pt idx="2">
                  <c:v>2017</c:v>
                </c:pt>
                <c:pt idx="3">
                  <c:v>2018</c:v>
                </c:pt>
                <c:pt idx="4">
                  <c:v>2019</c:v>
                </c:pt>
                <c:pt idx="5">
                  <c:v>2020</c:v>
                </c:pt>
              </c:numCache>
            </c:numRef>
          </c:cat>
          <c:val>
            <c:numRef>
              <c:f>'Quantum dot market forecast'!$J$113:$O$113</c:f>
              <c:numCache>
                <c:formatCode>_-* #,##0.0_-;\-* #,##0.0_-;_-* "-"??_-;_-@_-</c:formatCode>
                <c:ptCount val="6"/>
                <c:pt idx="0">
                  <c:v>3.908933061E-3</c:v>
                </c:pt>
                <c:pt idx="1">
                  <c:v>2.0807263816027648E-2</c:v>
                </c:pt>
                <c:pt idx="2">
                  <c:v>8.7822647662518655E-2</c:v>
                </c:pt>
                <c:pt idx="3">
                  <c:v>0.25270779507907265</c:v>
                </c:pt>
                <c:pt idx="4">
                  <c:v>0.35340814088393668</c:v>
                </c:pt>
                <c:pt idx="5">
                  <c:v>0.44546365637978003</c:v>
                </c:pt>
              </c:numCache>
            </c:numRef>
          </c:val>
        </c:ser>
        <c:dLbls>
          <c:showLegendKey val="0"/>
          <c:showVal val="0"/>
          <c:showCatName val="0"/>
          <c:showSerName val="0"/>
          <c:showPercent val="0"/>
          <c:showBubbleSize val="0"/>
        </c:dLbls>
        <c:gapWidth val="150"/>
        <c:overlap val="100"/>
        <c:axId val="523858688"/>
        <c:axId val="523860224"/>
      </c:barChart>
      <c:catAx>
        <c:axId val="523858688"/>
        <c:scaling>
          <c:orientation val="minMax"/>
        </c:scaling>
        <c:delete val="0"/>
        <c:axPos val="b"/>
        <c:numFmt formatCode="General" sourceLinked="0"/>
        <c:majorTickMark val="out"/>
        <c:minorTickMark val="none"/>
        <c:tickLblPos val="nextTo"/>
        <c:spPr>
          <a:ln w="9525">
            <a:solidFill>
              <a:srgbClr val="707C8A"/>
            </a:solidFill>
            <a:prstDash val="solid"/>
          </a:ln>
        </c:spPr>
        <c:txPr>
          <a:bodyPr rot="0" vert="horz"/>
          <a:lstStyle/>
          <a:p>
            <a:pPr>
              <a:defRPr sz="700" b="0"/>
            </a:pPr>
            <a:endParaRPr lang="ko-KR"/>
          </a:p>
        </c:txPr>
        <c:crossAx val="523860224"/>
        <c:crosses val="autoZero"/>
        <c:auto val="1"/>
        <c:lblAlgn val="ctr"/>
        <c:lblOffset val="100"/>
        <c:noMultiLvlLbl val="0"/>
      </c:catAx>
      <c:valAx>
        <c:axId val="523860224"/>
        <c:scaling>
          <c:orientation val="minMax"/>
        </c:scaling>
        <c:delete val="0"/>
        <c:axPos val="l"/>
        <c:majorGridlines>
          <c:spPr>
            <a:ln w="6350">
              <a:solidFill>
                <a:srgbClr val="707C8A"/>
              </a:solidFill>
              <a:prstDash val="solid"/>
            </a:ln>
          </c:spPr>
        </c:majorGridlines>
        <c:numFmt formatCode="#,##0" sourceLinked="0"/>
        <c:majorTickMark val="out"/>
        <c:minorTickMark val="none"/>
        <c:tickLblPos val="nextTo"/>
        <c:spPr>
          <a:ln w="9525">
            <a:solidFill>
              <a:srgbClr val="707C8A"/>
            </a:solidFill>
            <a:prstDash val="solid"/>
          </a:ln>
        </c:spPr>
        <c:txPr>
          <a:bodyPr/>
          <a:lstStyle/>
          <a:p>
            <a:pPr>
              <a:defRPr sz="700" b="0"/>
            </a:pPr>
            <a:endParaRPr lang="ko-KR"/>
          </a:p>
        </c:txPr>
        <c:crossAx val="523858688"/>
        <c:crosses val="autoZero"/>
        <c:crossBetween val="between"/>
      </c:valAx>
      <c:dTable>
        <c:showHorzBorder val="1"/>
        <c:showVertBorder val="1"/>
        <c:showOutline val="1"/>
        <c:showKeys val="1"/>
      </c:dTable>
      <c:spPr>
        <a:noFill/>
        <a:ln>
          <a:noFill/>
        </a:ln>
      </c:spPr>
    </c:plotArea>
    <c:plotVisOnly val="1"/>
    <c:dispBlanksAs val="gap"/>
    <c:showDLblsOverMax val="0"/>
  </c:chart>
  <c:spPr>
    <a:noFill/>
    <a:ln w="6350" cmpd="sng">
      <a:solidFill>
        <a:srgbClr val="707C8A"/>
      </a:solidFill>
      <a:prstDash val="solid"/>
    </a:ln>
  </c:spPr>
  <c:txPr>
    <a:bodyPr/>
    <a:lstStyle/>
    <a:p>
      <a:pPr>
        <a:defRPr sz="700">
          <a:latin typeface="Arial" pitchFamily="34" charset="0"/>
          <a:cs typeface="Arial" pitchFamily="34" charset="0"/>
        </a:defRPr>
      </a:pPr>
      <a:endParaRPr lang="ko-KR"/>
    </a:p>
  </c:txPr>
  <c:externalData r:id="rId2">
    <c:autoUpdate val="0"/>
  </c:externalData>
  <c:userShapes r:id="rId3"/>
</c:chartSpace>
</file>

<file path=ppt/charts/chart48.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36216085858585856"/>
          <c:y val="0.10500101452405732"/>
          <c:w val="0.55627752525252527"/>
          <c:h val="0.67406111111111111"/>
        </c:manualLayout>
      </c:layout>
      <c:barChart>
        <c:barDir val="col"/>
        <c:grouping val="clustered"/>
        <c:varyColors val="0"/>
        <c:ser>
          <c:idx val="0"/>
          <c:order val="0"/>
          <c:tx>
            <c:strRef>
              <c:f>'Quantum dot market forecast'!$I$141</c:f>
              <c:strCache>
                <c:ptCount val="1"/>
                <c:pt idx="0">
                  <c:v>Monitor display with QD </c:v>
                </c:pt>
              </c:strCache>
            </c:strRef>
          </c:tx>
          <c:spPr>
            <a:solidFill>
              <a:srgbClr val="0097D1"/>
            </a:solidFill>
            <a:ln>
              <a:noFill/>
            </a:ln>
          </c:spPr>
          <c:invertIfNegative val="0"/>
          <c:cat>
            <c:numRef>
              <c:f>'Quantum dot market forecast'!$J$140:$O$140</c:f>
              <c:numCache>
                <c:formatCode>General</c:formatCode>
                <c:ptCount val="6"/>
                <c:pt idx="0">
                  <c:v>2015</c:v>
                </c:pt>
                <c:pt idx="1">
                  <c:v>2016</c:v>
                </c:pt>
                <c:pt idx="2">
                  <c:v>2017</c:v>
                </c:pt>
                <c:pt idx="3">
                  <c:v>2018</c:v>
                </c:pt>
                <c:pt idx="4">
                  <c:v>2019</c:v>
                </c:pt>
                <c:pt idx="5">
                  <c:v>2020</c:v>
                </c:pt>
              </c:numCache>
            </c:numRef>
          </c:cat>
          <c:val>
            <c:numRef>
              <c:f>'Quantum dot market forecast'!$J$141:$O$141</c:f>
              <c:numCache>
                <c:formatCode>_-* #,##0.0_-;\-* #,##0.0_-;_-* "-"_-;_-@_-</c:formatCode>
                <c:ptCount val="6"/>
                <c:pt idx="0">
                  <c:v>0.42530194795630005</c:v>
                </c:pt>
                <c:pt idx="1">
                  <c:v>0.82662942698739994</c:v>
                </c:pt>
                <c:pt idx="2">
                  <c:v>1.3600428377399001</c:v>
                </c:pt>
                <c:pt idx="3">
                  <c:v>1.88058611091355</c:v>
                </c:pt>
                <c:pt idx="4">
                  <c:v>2.4809257153683202</c:v>
                </c:pt>
                <c:pt idx="5">
                  <c:v>3.2423491869454999</c:v>
                </c:pt>
              </c:numCache>
            </c:numRef>
          </c:val>
        </c:ser>
        <c:dLbls>
          <c:showLegendKey val="0"/>
          <c:showVal val="0"/>
          <c:showCatName val="0"/>
          <c:showSerName val="0"/>
          <c:showPercent val="0"/>
          <c:showBubbleSize val="0"/>
        </c:dLbls>
        <c:gapWidth val="150"/>
        <c:axId val="523919360"/>
        <c:axId val="523920896"/>
      </c:barChart>
      <c:lineChart>
        <c:grouping val="standard"/>
        <c:varyColors val="0"/>
        <c:ser>
          <c:idx val="1"/>
          <c:order val="1"/>
          <c:tx>
            <c:strRef>
              <c:f>'Quantum dot market forecast'!$I$142</c:f>
              <c:strCache>
                <c:ptCount val="1"/>
                <c:pt idx="0">
                  <c:v>Growth rate</c:v>
                </c:pt>
              </c:strCache>
            </c:strRef>
          </c:tx>
          <c:marker>
            <c:symbol val="none"/>
          </c:marker>
          <c:cat>
            <c:numRef>
              <c:f>'Quantum dot market forecast'!$J$140:$O$140</c:f>
              <c:numCache>
                <c:formatCode>General</c:formatCode>
                <c:ptCount val="6"/>
                <c:pt idx="0">
                  <c:v>2015</c:v>
                </c:pt>
                <c:pt idx="1">
                  <c:v>2016</c:v>
                </c:pt>
                <c:pt idx="2">
                  <c:v>2017</c:v>
                </c:pt>
                <c:pt idx="3">
                  <c:v>2018</c:v>
                </c:pt>
                <c:pt idx="4">
                  <c:v>2019</c:v>
                </c:pt>
                <c:pt idx="5">
                  <c:v>2020</c:v>
                </c:pt>
              </c:numCache>
            </c:numRef>
          </c:cat>
          <c:val>
            <c:numRef>
              <c:f>'Quantum dot market forecast'!$J$142:$O$142</c:f>
              <c:numCache>
                <c:formatCode>0.0%</c:formatCode>
                <c:ptCount val="6"/>
                <c:pt idx="1">
                  <c:v>0.94362953416883111</c:v>
                </c:pt>
                <c:pt idx="2">
                  <c:v>0.64528722706677943</c:v>
                </c:pt>
                <c:pt idx="3">
                  <c:v>0.38274035106032495</c:v>
                </c:pt>
                <c:pt idx="4">
                  <c:v>0.3192300533173339</c:v>
                </c:pt>
                <c:pt idx="5">
                  <c:v>0.30691103198313141</c:v>
                </c:pt>
              </c:numCache>
            </c:numRef>
          </c:val>
          <c:smooth val="0"/>
        </c:ser>
        <c:dLbls>
          <c:showLegendKey val="0"/>
          <c:showVal val="0"/>
          <c:showCatName val="0"/>
          <c:showSerName val="0"/>
          <c:showPercent val="0"/>
          <c:showBubbleSize val="0"/>
        </c:dLbls>
        <c:marker val="1"/>
        <c:smooth val="0"/>
        <c:axId val="523928320"/>
        <c:axId val="523922432"/>
      </c:lineChart>
      <c:catAx>
        <c:axId val="523919360"/>
        <c:scaling>
          <c:orientation val="minMax"/>
        </c:scaling>
        <c:delete val="0"/>
        <c:axPos val="b"/>
        <c:numFmt formatCode="General" sourceLinked="0"/>
        <c:majorTickMark val="out"/>
        <c:minorTickMark val="none"/>
        <c:tickLblPos val="nextTo"/>
        <c:spPr>
          <a:ln w="9525">
            <a:solidFill>
              <a:srgbClr val="707C8A"/>
            </a:solidFill>
            <a:prstDash val="solid"/>
          </a:ln>
        </c:spPr>
        <c:txPr>
          <a:bodyPr rot="0" vert="horz"/>
          <a:lstStyle/>
          <a:p>
            <a:pPr>
              <a:defRPr sz="700" b="0"/>
            </a:pPr>
            <a:endParaRPr lang="ko-KR"/>
          </a:p>
        </c:txPr>
        <c:crossAx val="523920896"/>
        <c:crosses val="autoZero"/>
        <c:auto val="1"/>
        <c:lblAlgn val="ctr"/>
        <c:lblOffset val="100"/>
        <c:noMultiLvlLbl val="0"/>
      </c:catAx>
      <c:valAx>
        <c:axId val="523920896"/>
        <c:scaling>
          <c:orientation val="minMax"/>
        </c:scaling>
        <c:delete val="0"/>
        <c:axPos val="l"/>
        <c:majorGridlines>
          <c:spPr>
            <a:ln w="6350">
              <a:solidFill>
                <a:srgbClr val="707C8A"/>
              </a:solidFill>
              <a:prstDash val="solid"/>
            </a:ln>
          </c:spPr>
        </c:majorGridlines>
        <c:numFmt formatCode="#,##0_);[Red]\(#,##0\)" sourceLinked="0"/>
        <c:majorTickMark val="out"/>
        <c:minorTickMark val="none"/>
        <c:tickLblPos val="nextTo"/>
        <c:spPr>
          <a:ln w="9525">
            <a:solidFill>
              <a:srgbClr val="707C8A"/>
            </a:solidFill>
            <a:prstDash val="solid"/>
          </a:ln>
        </c:spPr>
        <c:txPr>
          <a:bodyPr/>
          <a:lstStyle/>
          <a:p>
            <a:pPr>
              <a:defRPr sz="700" b="0"/>
            </a:pPr>
            <a:endParaRPr lang="ko-KR"/>
          </a:p>
        </c:txPr>
        <c:crossAx val="523919360"/>
        <c:crosses val="autoZero"/>
        <c:crossBetween val="between"/>
      </c:valAx>
      <c:valAx>
        <c:axId val="523922432"/>
        <c:scaling>
          <c:orientation val="minMax"/>
          <c:max val="1"/>
        </c:scaling>
        <c:delete val="0"/>
        <c:axPos val="r"/>
        <c:numFmt formatCode="0%" sourceLinked="0"/>
        <c:majorTickMark val="out"/>
        <c:minorTickMark val="none"/>
        <c:tickLblPos val="nextTo"/>
        <c:crossAx val="523928320"/>
        <c:crosses val="max"/>
        <c:crossBetween val="between"/>
        <c:majorUnit val="0.1"/>
      </c:valAx>
      <c:catAx>
        <c:axId val="523928320"/>
        <c:scaling>
          <c:orientation val="minMax"/>
        </c:scaling>
        <c:delete val="1"/>
        <c:axPos val="b"/>
        <c:numFmt formatCode="General" sourceLinked="1"/>
        <c:majorTickMark val="out"/>
        <c:minorTickMark val="none"/>
        <c:tickLblPos val="nextTo"/>
        <c:crossAx val="523922432"/>
        <c:crosses val="autoZero"/>
        <c:auto val="1"/>
        <c:lblAlgn val="ctr"/>
        <c:lblOffset val="100"/>
        <c:noMultiLvlLbl val="0"/>
      </c:catAx>
      <c:dTable>
        <c:showHorzBorder val="1"/>
        <c:showVertBorder val="1"/>
        <c:showOutline val="1"/>
        <c:showKeys val="1"/>
      </c:dTable>
      <c:spPr>
        <a:noFill/>
        <a:ln>
          <a:noFill/>
        </a:ln>
      </c:spPr>
    </c:plotArea>
    <c:plotVisOnly val="1"/>
    <c:dispBlanksAs val="gap"/>
    <c:showDLblsOverMax val="0"/>
  </c:chart>
  <c:spPr>
    <a:noFill/>
    <a:ln w="6350" cmpd="sng">
      <a:solidFill>
        <a:srgbClr val="707C8A"/>
      </a:solidFill>
      <a:prstDash val="solid"/>
    </a:ln>
  </c:spPr>
  <c:txPr>
    <a:bodyPr/>
    <a:lstStyle/>
    <a:p>
      <a:pPr>
        <a:defRPr sz="700">
          <a:latin typeface="Arial" pitchFamily="34" charset="0"/>
          <a:cs typeface="Arial" pitchFamily="34" charset="0"/>
        </a:defRPr>
      </a:pPr>
      <a:endParaRPr lang="ko-KR"/>
    </a:p>
  </c:txPr>
  <c:externalData r:id="rId2">
    <c:autoUpdate val="0"/>
  </c:externalData>
  <c:userShapes r:id="rId3"/>
</c:chartSpace>
</file>

<file path=ppt/charts/chart49.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36216085858585856"/>
          <c:y val="0.10500101452405732"/>
          <c:w val="0.55627752525252527"/>
          <c:h val="0.67758888888888891"/>
        </c:manualLayout>
      </c:layout>
      <c:barChart>
        <c:barDir val="col"/>
        <c:grouping val="clustered"/>
        <c:varyColors val="0"/>
        <c:ser>
          <c:idx val="0"/>
          <c:order val="0"/>
          <c:tx>
            <c:strRef>
              <c:f>'Pivot 금액시장 전망'!$I$186</c:f>
              <c:strCache>
                <c:ptCount val="1"/>
                <c:pt idx="0">
                  <c:v>Monitor display-use QD </c:v>
                </c:pt>
              </c:strCache>
            </c:strRef>
          </c:tx>
          <c:spPr>
            <a:solidFill>
              <a:srgbClr val="0097D1"/>
            </a:solidFill>
            <a:ln>
              <a:noFill/>
            </a:ln>
          </c:spPr>
          <c:invertIfNegative val="0"/>
          <c:cat>
            <c:numRef>
              <c:f>'Pivot 금액시장 전망'!$J$185:$O$185</c:f>
              <c:numCache>
                <c:formatCode>0_ </c:formatCode>
                <c:ptCount val="6"/>
                <c:pt idx="0">
                  <c:v>2015</c:v>
                </c:pt>
                <c:pt idx="1">
                  <c:v>2016</c:v>
                </c:pt>
                <c:pt idx="2">
                  <c:v>2017</c:v>
                </c:pt>
                <c:pt idx="3">
                  <c:v>2018</c:v>
                </c:pt>
                <c:pt idx="4">
                  <c:v>2019</c:v>
                </c:pt>
                <c:pt idx="5">
                  <c:v>2020</c:v>
                </c:pt>
              </c:numCache>
            </c:numRef>
          </c:cat>
          <c:val>
            <c:numRef>
              <c:f>'Pivot 금액시장 전망'!$J$186:$O$186</c:f>
              <c:numCache>
                <c:formatCode>_-* #,##0.0_-;\-* #,##0.0_-;_-* "-"??_-;_-@_-</c:formatCode>
                <c:ptCount val="6"/>
                <c:pt idx="0">
                  <c:v>3.5363138342513873</c:v>
                </c:pt>
                <c:pt idx="1">
                  <c:v>7.1569756379843996</c:v>
                </c:pt>
                <c:pt idx="2">
                  <c:v>11.191868927501176</c:v>
                </c:pt>
                <c:pt idx="3">
                  <c:v>15.978453381223305</c:v>
                </c:pt>
                <c:pt idx="4">
                  <c:v>19.830153553280748</c:v>
                </c:pt>
                <c:pt idx="5">
                  <c:v>24.160919997895093</c:v>
                </c:pt>
              </c:numCache>
            </c:numRef>
          </c:val>
        </c:ser>
        <c:dLbls>
          <c:showLegendKey val="0"/>
          <c:showVal val="0"/>
          <c:showCatName val="0"/>
          <c:showSerName val="0"/>
          <c:showPercent val="0"/>
          <c:showBubbleSize val="0"/>
        </c:dLbls>
        <c:gapWidth val="150"/>
        <c:axId val="524003200"/>
        <c:axId val="524004736"/>
      </c:barChart>
      <c:lineChart>
        <c:grouping val="standard"/>
        <c:varyColors val="0"/>
        <c:ser>
          <c:idx val="1"/>
          <c:order val="1"/>
          <c:tx>
            <c:strRef>
              <c:f>'Pivot 금액시장 전망'!$I$187</c:f>
              <c:strCache>
                <c:ptCount val="1"/>
                <c:pt idx="0">
                  <c:v>Growth rate</c:v>
                </c:pt>
              </c:strCache>
            </c:strRef>
          </c:tx>
          <c:marker>
            <c:symbol val="none"/>
          </c:marker>
          <c:cat>
            <c:numRef>
              <c:f>'Pivot 금액시장 전망'!$J$185:$O$185</c:f>
              <c:numCache>
                <c:formatCode>0_ </c:formatCode>
                <c:ptCount val="6"/>
                <c:pt idx="0">
                  <c:v>2015</c:v>
                </c:pt>
                <c:pt idx="1">
                  <c:v>2016</c:v>
                </c:pt>
                <c:pt idx="2">
                  <c:v>2017</c:v>
                </c:pt>
                <c:pt idx="3">
                  <c:v>2018</c:v>
                </c:pt>
                <c:pt idx="4">
                  <c:v>2019</c:v>
                </c:pt>
                <c:pt idx="5">
                  <c:v>2020</c:v>
                </c:pt>
              </c:numCache>
            </c:numRef>
          </c:cat>
          <c:val>
            <c:numRef>
              <c:f>'Pivot 금액시장 전망'!$J$187:$O$187</c:f>
              <c:numCache>
                <c:formatCode>0.0%</c:formatCode>
                <c:ptCount val="6"/>
                <c:pt idx="1">
                  <c:v>1.0238519468110163</c:v>
                </c:pt>
                <c:pt idx="2">
                  <c:v>0.56377071735472783</c:v>
                </c:pt>
                <c:pt idx="3">
                  <c:v>0.4276841057314667</c:v>
                </c:pt>
                <c:pt idx="4">
                  <c:v>0.24105588195311042</c:v>
                </c:pt>
                <c:pt idx="5">
                  <c:v>0.21839298586257552</c:v>
                </c:pt>
              </c:numCache>
            </c:numRef>
          </c:val>
          <c:smooth val="0"/>
        </c:ser>
        <c:dLbls>
          <c:showLegendKey val="0"/>
          <c:showVal val="0"/>
          <c:showCatName val="0"/>
          <c:showSerName val="0"/>
          <c:showPercent val="0"/>
          <c:showBubbleSize val="0"/>
        </c:dLbls>
        <c:marker val="1"/>
        <c:smooth val="0"/>
        <c:axId val="524012160"/>
        <c:axId val="524010624"/>
      </c:lineChart>
      <c:catAx>
        <c:axId val="524003200"/>
        <c:scaling>
          <c:orientation val="minMax"/>
        </c:scaling>
        <c:delete val="0"/>
        <c:axPos val="b"/>
        <c:numFmt formatCode="General" sourceLinked="0"/>
        <c:majorTickMark val="out"/>
        <c:minorTickMark val="none"/>
        <c:tickLblPos val="nextTo"/>
        <c:spPr>
          <a:ln w="9525">
            <a:solidFill>
              <a:srgbClr val="707C8A"/>
            </a:solidFill>
            <a:prstDash val="solid"/>
          </a:ln>
        </c:spPr>
        <c:txPr>
          <a:bodyPr rot="0" vert="horz"/>
          <a:lstStyle/>
          <a:p>
            <a:pPr>
              <a:defRPr sz="700" b="0"/>
            </a:pPr>
            <a:endParaRPr lang="ko-KR"/>
          </a:p>
        </c:txPr>
        <c:crossAx val="524004736"/>
        <c:crosses val="autoZero"/>
        <c:auto val="1"/>
        <c:lblAlgn val="ctr"/>
        <c:lblOffset val="100"/>
        <c:noMultiLvlLbl val="0"/>
      </c:catAx>
      <c:valAx>
        <c:axId val="524004736"/>
        <c:scaling>
          <c:orientation val="minMax"/>
        </c:scaling>
        <c:delete val="0"/>
        <c:axPos val="l"/>
        <c:majorGridlines>
          <c:spPr>
            <a:ln w="6350">
              <a:solidFill>
                <a:srgbClr val="707C8A"/>
              </a:solidFill>
              <a:prstDash val="solid"/>
            </a:ln>
          </c:spPr>
        </c:majorGridlines>
        <c:numFmt formatCode="#,##0" sourceLinked="0"/>
        <c:majorTickMark val="out"/>
        <c:minorTickMark val="none"/>
        <c:tickLblPos val="nextTo"/>
        <c:spPr>
          <a:ln w="9525">
            <a:solidFill>
              <a:srgbClr val="707C8A"/>
            </a:solidFill>
            <a:prstDash val="solid"/>
          </a:ln>
        </c:spPr>
        <c:txPr>
          <a:bodyPr/>
          <a:lstStyle/>
          <a:p>
            <a:pPr>
              <a:defRPr sz="700" b="0"/>
            </a:pPr>
            <a:endParaRPr lang="ko-KR"/>
          </a:p>
        </c:txPr>
        <c:crossAx val="524003200"/>
        <c:crosses val="autoZero"/>
        <c:crossBetween val="between"/>
      </c:valAx>
      <c:valAx>
        <c:axId val="524010624"/>
        <c:scaling>
          <c:orientation val="minMax"/>
          <c:max val="1"/>
        </c:scaling>
        <c:delete val="0"/>
        <c:axPos val="r"/>
        <c:numFmt formatCode="0%" sourceLinked="0"/>
        <c:majorTickMark val="out"/>
        <c:minorTickMark val="none"/>
        <c:tickLblPos val="nextTo"/>
        <c:crossAx val="524012160"/>
        <c:crosses val="max"/>
        <c:crossBetween val="between"/>
        <c:majorUnit val="0.1"/>
      </c:valAx>
      <c:catAx>
        <c:axId val="524012160"/>
        <c:scaling>
          <c:orientation val="minMax"/>
        </c:scaling>
        <c:delete val="1"/>
        <c:axPos val="b"/>
        <c:numFmt formatCode="0_ " sourceLinked="1"/>
        <c:majorTickMark val="out"/>
        <c:minorTickMark val="none"/>
        <c:tickLblPos val="nextTo"/>
        <c:crossAx val="524010624"/>
        <c:crosses val="autoZero"/>
        <c:auto val="1"/>
        <c:lblAlgn val="ctr"/>
        <c:lblOffset val="100"/>
        <c:noMultiLvlLbl val="0"/>
      </c:catAx>
      <c:dTable>
        <c:showHorzBorder val="1"/>
        <c:showVertBorder val="1"/>
        <c:showOutline val="1"/>
        <c:showKeys val="1"/>
      </c:dTable>
      <c:spPr>
        <a:noFill/>
        <a:ln>
          <a:noFill/>
        </a:ln>
      </c:spPr>
    </c:plotArea>
    <c:plotVisOnly val="1"/>
    <c:dispBlanksAs val="gap"/>
    <c:showDLblsOverMax val="0"/>
  </c:chart>
  <c:spPr>
    <a:noFill/>
    <a:ln w="6350" cmpd="sng">
      <a:solidFill>
        <a:srgbClr val="707C8A"/>
      </a:solidFill>
      <a:prstDash val="solid"/>
    </a:ln>
  </c:spPr>
  <c:txPr>
    <a:bodyPr/>
    <a:lstStyle/>
    <a:p>
      <a:pPr>
        <a:defRPr sz="700">
          <a:latin typeface="Arial" pitchFamily="34" charset="0"/>
          <a:cs typeface="Arial" pitchFamily="34" charset="0"/>
        </a:defRPr>
      </a:pPr>
      <a:endParaRPr lang="ko-KR"/>
    </a:p>
  </c:txPr>
  <c:externalData r:id="rId2">
    <c:autoUpdate val="0"/>
  </c:externalData>
  <c:userShapes r:id="rId3"/>
</c:chartSpace>
</file>

<file path=ppt/charts/chart5.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9724873737373736"/>
          <c:y val="0.11884777777777777"/>
          <c:w val="0.63296877955333852"/>
          <c:h val="0.62101805555555556"/>
        </c:manualLayout>
      </c:layout>
      <c:lineChart>
        <c:grouping val="standard"/>
        <c:varyColors val="0"/>
        <c:ser>
          <c:idx val="0"/>
          <c:order val="0"/>
          <c:tx>
            <c:strRef>
              <c:f>'PPT graph '!$B$26</c:f>
              <c:strCache>
                <c:ptCount val="1"/>
                <c:pt idx="0">
                  <c:v>Normal LCD TV</c:v>
                </c:pt>
              </c:strCache>
            </c:strRef>
          </c:tx>
          <c:spPr>
            <a:ln>
              <a:solidFill>
                <a:srgbClr val="0097D1"/>
              </a:solidFill>
            </a:ln>
          </c:spPr>
          <c:marker>
            <c:symbol val="none"/>
          </c:marker>
          <c:cat>
            <c:numRef>
              <c:f>'PPT graph '!$C$25:$H$25</c:f>
              <c:numCache>
                <c:formatCode>General</c:formatCode>
                <c:ptCount val="6"/>
                <c:pt idx="0">
                  <c:v>2015</c:v>
                </c:pt>
                <c:pt idx="1">
                  <c:v>2016</c:v>
                </c:pt>
                <c:pt idx="2">
                  <c:v>2017</c:v>
                </c:pt>
                <c:pt idx="3">
                  <c:v>2018</c:v>
                </c:pt>
                <c:pt idx="4">
                  <c:v>2019</c:v>
                </c:pt>
                <c:pt idx="5">
                  <c:v>2020</c:v>
                </c:pt>
              </c:numCache>
            </c:numRef>
          </c:cat>
          <c:val>
            <c:numRef>
              <c:f>'PPT graph '!$C$26:$H$26</c:f>
              <c:numCache>
                <c:formatCode>"$"#,##0.0_);[Red]\("$"#,##0.0\)</c:formatCode>
                <c:ptCount val="6"/>
                <c:pt idx="0">
                  <c:v>369.78469784352131</c:v>
                </c:pt>
                <c:pt idx="1">
                  <c:v>336.84026447403505</c:v>
                </c:pt>
                <c:pt idx="2">
                  <c:v>313.07329462680929</c:v>
                </c:pt>
                <c:pt idx="3">
                  <c:v>294.29801411998255</c:v>
                </c:pt>
                <c:pt idx="4">
                  <c:v>278.92527075003704</c:v>
                </c:pt>
                <c:pt idx="5">
                  <c:v>264.96594529824131</c:v>
                </c:pt>
              </c:numCache>
            </c:numRef>
          </c:val>
          <c:smooth val="0"/>
        </c:ser>
        <c:ser>
          <c:idx val="1"/>
          <c:order val="1"/>
          <c:tx>
            <c:strRef>
              <c:f>'PPT graph '!$B$27</c:f>
              <c:strCache>
                <c:ptCount val="1"/>
                <c:pt idx="0">
                  <c:v>LCD TV_QD surface</c:v>
                </c:pt>
              </c:strCache>
            </c:strRef>
          </c:tx>
          <c:spPr>
            <a:ln>
              <a:solidFill>
                <a:srgbClr val="A1ABB2"/>
              </a:solidFill>
            </a:ln>
          </c:spPr>
          <c:marker>
            <c:symbol val="none"/>
          </c:marker>
          <c:cat>
            <c:numRef>
              <c:f>'PPT graph '!$C$25:$H$25</c:f>
              <c:numCache>
                <c:formatCode>General</c:formatCode>
                <c:ptCount val="6"/>
                <c:pt idx="0">
                  <c:v>2015</c:v>
                </c:pt>
                <c:pt idx="1">
                  <c:v>2016</c:v>
                </c:pt>
                <c:pt idx="2">
                  <c:v>2017</c:v>
                </c:pt>
                <c:pt idx="3">
                  <c:v>2018</c:v>
                </c:pt>
                <c:pt idx="4">
                  <c:v>2019</c:v>
                </c:pt>
                <c:pt idx="5">
                  <c:v>2020</c:v>
                </c:pt>
              </c:numCache>
            </c:numRef>
          </c:cat>
          <c:val>
            <c:numRef>
              <c:f>'PPT graph '!$C$27:$H$27</c:f>
              <c:numCache>
                <c:formatCode>"$"#,##0.0_);[Red]\("$"#,##0.0\)</c:formatCode>
                <c:ptCount val="6"/>
                <c:pt idx="0">
                  <c:v>433.63388657909752</c:v>
                </c:pt>
                <c:pt idx="1">
                  <c:v>384.53098113317009</c:v>
                </c:pt>
                <c:pt idx="2">
                  <c:v>350.26627744843915</c:v>
                </c:pt>
                <c:pt idx="3">
                  <c:v>324.82548699836855</c:v>
                </c:pt>
                <c:pt idx="4">
                  <c:v>304.89366100466395</c:v>
                </c:pt>
                <c:pt idx="5">
                  <c:v>287.34973275711883</c:v>
                </c:pt>
              </c:numCache>
            </c:numRef>
          </c:val>
          <c:smooth val="0"/>
        </c:ser>
        <c:ser>
          <c:idx val="2"/>
          <c:order val="2"/>
          <c:tx>
            <c:strRef>
              <c:f>'PPT graph '!$B$28</c:f>
              <c:strCache>
                <c:ptCount val="1"/>
                <c:pt idx="0">
                  <c:v>LCD TV_QD edge</c:v>
                </c:pt>
              </c:strCache>
            </c:strRef>
          </c:tx>
          <c:spPr>
            <a:ln>
              <a:solidFill>
                <a:srgbClr val="103C68"/>
              </a:solidFill>
            </a:ln>
          </c:spPr>
          <c:marker>
            <c:symbol val="none"/>
          </c:marker>
          <c:cat>
            <c:numRef>
              <c:f>'PPT graph '!$C$25:$H$25</c:f>
              <c:numCache>
                <c:formatCode>General</c:formatCode>
                <c:ptCount val="6"/>
                <c:pt idx="0">
                  <c:v>2015</c:v>
                </c:pt>
                <c:pt idx="1">
                  <c:v>2016</c:v>
                </c:pt>
                <c:pt idx="2">
                  <c:v>2017</c:v>
                </c:pt>
                <c:pt idx="3">
                  <c:v>2018</c:v>
                </c:pt>
                <c:pt idx="4">
                  <c:v>2019</c:v>
                </c:pt>
                <c:pt idx="5">
                  <c:v>2020</c:v>
                </c:pt>
              </c:numCache>
            </c:numRef>
          </c:cat>
          <c:val>
            <c:numRef>
              <c:f>'PPT graph '!$C$28:$H$28</c:f>
              <c:numCache>
                <c:formatCode>"$"#,##0.0_);[Red]\("$"#,##0.0\)</c:formatCode>
                <c:ptCount val="6"/>
                <c:pt idx="0">
                  <c:v>390.05448364357454</c:v>
                </c:pt>
                <c:pt idx="1">
                  <c:v>353.0216389385468</c:v>
                </c:pt>
                <c:pt idx="2">
                  <c:v>326.37509554273799</c:v>
                </c:pt>
                <c:pt idx="3">
                  <c:v>305.23471783569357</c:v>
                </c:pt>
                <c:pt idx="4">
                  <c:v>287.89550446181147</c:v>
                </c:pt>
                <c:pt idx="5">
                  <c:v>272.71215152319121</c:v>
                </c:pt>
              </c:numCache>
            </c:numRef>
          </c:val>
          <c:smooth val="0"/>
        </c:ser>
        <c:ser>
          <c:idx val="3"/>
          <c:order val="3"/>
          <c:tx>
            <c:strRef>
              <c:f>'PPT graph '!$B$29</c:f>
              <c:strCache>
                <c:ptCount val="1"/>
                <c:pt idx="0">
                  <c:v>LCD TV_LED/CF</c:v>
                </c:pt>
              </c:strCache>
            </c:strRef>
          </c:tx>
          <c:marker>
            <c:symbol val="none"/>
          </c:marker>
          <c:cat>
            <c:numRef>
              <c:f>'PPT graph '!$C$25:$H$25</c:f>
              <c:numCache>
                <c:formatCode>General</c:formatCode>
                <c:ptCount val="6"/>
                <c:pt idx="0">
                  <c:v>2015</c:v>
                </c:pt>
                <c:pt idx="1">
                  <c:v>2016</c:v>
                </c:pt>
                <c:pt idx="2">
                  <c:v>2017</c:v>
                </c:pt>
                <c:pt idx="3">
                  <c:v>2018</c:v>
                </c:pt>
                <c:pt idx="4">
                  <c:v>2019</c:v>
                </c:pt>
                <c:pt idx="5">
                  <c:v>2020</c:v>
                </c:pt>
              </c:numCache>
            </c:numRef>
          </c:cat>
          <c:val>
            <c:numRef>
              <c:f>'PPT graph '!$C$29:$H$29</c:f>
              <c:numCache>
                <c:formatCode>"$"#,##0.0_);[Red]\("$"#,##0.0\)</c:formatCode>
                <c:ptCount val="6"/>
                <c:pt idx="0">
                  <c:v>375.50264793047143</c:v>
                </c:pt>
                <c:pt idx="1">
                  <c:v>341.32295995763508</c:v>
                </c:pt>
                <c:pt idx="2">
                  <c:v>316.59645636168869</c:v>
                </c:pt>
                <c:pt idx="3">
                  <c:v>297.05211305958642</c:v>
                </c:pt>
                <c:pt idx="4">
                  <c:v>281.17377035024401</c:v>
                </c:pt>
                <c:pt idx="5">
                  <c:v>267.09595990704798</c:v>
                </c:pt>
              </c:numCache>
            </c:numRef>
          </c:val>
          <c:smooth val="0"/>
        </c:ser>
        <c:dLbls>
          <c:showLegendKey val="0"/>
          <c:showVal val="0"/>
          <c:showCatName val="0"/>
          <c:showSerName val="0"/>
          <c:showPercent val="0"/>
          <c:showBubbleSize val="0"/>
        </c:dLbls>
        <c:marker val="1"/>
        <c:smooth val="0"/>
        <c:axId val="466626816"/>
        <c:axId val="466649088"/>
      </c:lineChart>
      <c:catAx>
        <c:axId val="466626816"/>
        <c:scaling>
          <c:orientation val="minMax"/>
        </c:scaling>
        <c:delete val="0"/>
        <c:axPos val="b"/>
        <c:numFmt formatCode="General" sourceLinked="0"/>
        <c:majorTickMark val="out"/>
        <c:minorTickMark val="none"/>
        <c:tickLblPos val="nextTo"/>
        <c:spPr>
          <a:ln w="9525">
            <a:solidFill>
              <a:srgbClr val="707C8A"/>
            </a:solidFill>
            <a:prstDash val="solid"/>
          </a:ln>
        </c:spPr>
        <c:txPr>
          <a:bodyPr rot="0" vert="horz"/>
          <a:lstStyle/>
          <a:p>
            <a:pPr>
              <a:defRPr sz="700" b="0"/>
            </a:pPr>
            <a:endParaRPr lang="ko-KR"/>
          </a:p>
        </c:txPr>
        <c:crossAx val="466649088"/>
        <c:crosses val="autoZero"/>
        <c:auto val="1"/>
        <c:lblAlgn val="ctr"/>
        <c:lblOffset val="100"/>
        <c:noMultiLvlLbl val="0"/>
      </c:catAx>
      <c:valAx>
        <c:axId val="466649088"/>
        <c:scaling>
          <c:orientation val="minMax"/>
          <c:min val="200"/>
        </c:scaling>
        <c:delete val="0"/>
        <c:axPos val="l"/>
        <c:majorGridlines>
          <c:spPr>
            <a:ln w="6350">
              <a:solidFill>
                <a:srgbClr val="707C8A"/>
              </a:solidFill>
              <a:prstDash val="solid"/>
            </a:ln>
          </c:spPr>
        </c:majorGridlines>
        <c:numFmt formatCode="#,##0" sourceLinked="0"/>
        <c:majorTickMark val="out"/>
        <c:minorTickMark val="none"/>
        <c:tickLblPos val="nextTo"/>
        <c:spPr>
          <a:ln w="9525">
            <a:solidFill>
              <a:srgbClr val="707C8A"/>
            </a:solidFill>
            <a:prstDash val="solid"/>
          </a:ln>
        </c:spPr>
        <c:txPr>
          <a:bodyPr/>
          <a:lstStyle/>
          <a:p>
            <a:pPr>
              <a:defRPr sz="700" b="0"/>
            </a:pPr>
            <a:endParaRPr lang="ko-KR"/>
          </a:p>
        </c:txPr>
        <c:crossAx val="466626816"/>
        <c:crosses val="autoZero"/>
        <c:crossBetween val="between"/>
      </c:valAx>
      <c:dTable>
        <c:showHorzBorder val="1"/>
        <c:showVertBorder val="1"/>
        <c:showOutline val="1"/>
        <c:showKeys val="1"/>
      </c:dTable>
      <c:spPr>
        <a:noFill/>
        <a:ln>
          <a:noFill/>
        </a:ln>
      </c:spPr>
    </c:plotArea>
    <c:plotVisOnly val="1"/>
    <c:dispBlanksAs val="gap"/>
    <c:showDLblsOverMax val="0"/>
  </c:chart>
  <c:spPr>
    <a:noFill/>
    <a:ln w="6350" cmpd="sng">
      <a:solidFill>
        <a:srgbClr val="707C8A"/>
      </a:solidFill>
      <a:prstDash val="solid"/>
    </a:ln>
  </c:spPr>
  <c:txPr>
    <a:bodyPr/>
    <a:lstStyle/>
    <a:p>
      <a:pPr>
        <a:defRPr sz="700">
          <a:latin typeface="Arial" pitchFamily="34" charset="0"/>
          <a:cs typeface="Arial" pitchFamily="34" charset="0"/>
        </a:defRPr>
      </a:pPr>
      <a:endParaRPr lang="ko-KR"/>
    </a:p>
  </c:txPr>
  <c:externalData r:id="rId2">
    <c:autoUpdate val="0"/>
  </c:externalData>
  <c:userShapes r:id="rId3"/>
</c:chartSpace>
</file>

<file path=ppt/charts/chart50.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8545934343434342"/>
          <c:y val="0.11995083333333334"/>
          <c:w val="0.76011843434343429"/>
          <c:h val="0.65892638888888888"/>
        </c:manualLayout>
      </c:layout>
      <c:barChart>
        <c:barDir val="col"/>
        <c:grouping val="stacked"/>
        <c:varyColors val="0"/>
        <c:ser>
          <c:idx val="0"/>
          <c:order val="0"/>
          <c:tx>
            <c:strRef>
              <c:f>'Quantum dot market forecast'!$I$147</c:f>
              <c:strCache>
                <c:ptCount val="1"/>
                <c:pt idx="0">
                  <c:v>QD-chip</c:v>
                </c:pt>
              </c:strCache>
            </c:strRef>
          </c:tx>
          <c:spPr>
            <a:solidFill>
              <a:srgbClr val="0097D1"/>
            </a:solidFill>
            <a:ln>
              <a:noFill/>
            </a:ln>
          </c:spPr>
          <c:invertIfNegative val="0"/>
          <c:cat>
            <c:numRef>
              <c:f>'Quantum dot market forecast'!$J$20:$O$20</c:f>
              <c:numCache>
                <c:formatCode>0_ </c:formatCode>
                <c:ptCount val="6"/>
                <c:pt idx="0">
                  <c:v>2015</c:v>
                </c:pt>
                <c:pt idx="1">
                  <c:v>2016</c:v>
                </c:pt>
                <c:pt idx="2">
                  <c:v>2017</c:v>
                </c:pt>
                <c:pt idx="3">
                  <c:v>2018</c:v>
                </c:pt>
                <c:pt idx="4">
                  <c:v>2019</c:v>
                </c:pt>
                <c:pt idx="5">
                  <c:v>2020</c:v>
                </c:pt>
              </c:numCache>
            </c:numRef>
          </c:cat>
          <c:val>
            <c:numRef>
              <c:f>'Quantum dot market forecast'!$J$147:$O$147</c:f>
              <c:numCache>
                <c:formatCode>_-* #,##0.0_-;\-* #,##0.0_-;_-* "-"_-;_-@_-</c:formatCode>
                <c:ptCount val="6"/>
                <c:pt idx="0">
                  <c:v>0</c:v>
                </c:pt>
                <c:pt idx="1">
                  <c:v>0</c:v>
                </c:pt>
                <c:pt idx="2">
                  <c:v>0</c:v>
                </c:pt>
                <c:pt idx="3">
                  <c:v>4.4028473344499995E-3</c:v>
                </c:pt>
                <c:pt idx="4">
                  <c:v>2.1146905352440001E-2</c:v>
                </c:pt>
                <c:pt idx="5">
                  <c:v>4.6402850807269989E-2</c:v>
                </c:pt>
              </c:numCache>
            </c:numRef>
          </c:val>
        </c:ser>
        <c:ser>
          <c:idx val="1"/>
          <c:order val="1"/>
          <c:tx>
            <c:strRef>
              <c:f>'Quantum dot market forecast'!$I$148</c:f>
              <c:strCache>
                <c:ptCount val="1"/>
                <c:pt idx="0">
                  <c:v>QD-edge</c:v>
                </c:pt>
              </c:strCache>
            </c:strRef>
          </c:tx>
          <c:spPr>
            <a:solidFill>
              <a:srgbClr val="A1ABB2"/>
            </a:solidFill>
          </c:spPr>
          <c:invertIfNegative val="0"/>
          <c:cat>
            <c:numRef>
              <c:f>'Quantum dot market forecast'!$J$20:$O$20</c:f>
              <c:numCache>
                <c:formatCode>0_ </c:formatCode>
                <c:ptCount val="6"/>
                <c:pt idx="0">
                  <c:v>2015</c:v>
                </c:pt>
                <c:pt idx="1">
                  <c:v>2016</c:v>
                </c:pt>
                <c:pt idx="2">
                  <c:v>2017</c:v>
                </c:pt>
                <c:pt idx="3">
                  <c:v>2018</c:v>
                </c:pt>
                <c:pt idx="4">
                  <c:v>2019</c:v>
                </c:pt>
                <c:pt idx="5">
                  <c:v>2020</c:v>
                </c:pt>
              </c:numCache>
            </c:numRef>
          </c:cat>
          <c:val>
            <c:numRef>
              <c:f>'Quantum dot market forecast'!$J$148:$O$148</c:f>
              <c:numCache>
                <c:formatCode>_-* #,##0.0_-;\-* #,##0.0_-;_-* "-"_-;_-@_-</c:formatCode>
                <c:ptCount val="6"/>
                <c:pt idx="0">
                  <c:v>0.42369350791390004</c:v>
                </c:pt>
                <c:pt idx="1">
                  <c:v>0.71871098930119992</c:v>
                </c:pt>
                <c:pt idx="2">
                  <c:v>1.0372997755386</c:v>
                </c:pt>
                <c:pt idx="3">
                  <c:v>1.0882141039444002</c:v>
                </c:pt>
                <c:pt idx="4">
                  <c:v>1.12504484110248</c:v>
                </c:pt>
                <c:pt idx="5">
                  <c:v>1.1787892606699799</c:v>
                </c:pt>
              </c:numCache>
            </c:numRef>
          </c:val>
        </c:ser>
        <c:ser>
          <c:idx val="2"/>
          <c:order val="2"/>
          <c:tx>
            <c:strRef>
              <c:f>'Quantum dot market forecast'!$I$149</c:f>
              <c:strCache>
                <c:ptCount val="1"/>
                <c:pt idx="0">
                  <c:v>QD-surface</c:v>
                </c:pt>
              </c:strCache>
            </c:strRef>
          </c:tx>
          <c:spPr>
            <a:solidFill>
              <a:srgbClr val="103C68"/>
            </a:solidFill>
          </c:spPr>
          <c:invertIfNegative val="0"/>
          <c:cat>
            <c:numRef>
              <c:f>'Quantum dot market forecast'!$J$20:$O$20</c:f>
              <c:numCache>
                <c:formatCode>0_ </c:formatCode>
                <c:ptCount val="6"/>
                <c:pt idx="0">
                  <c:v>2015</c:v>
                </c:pt>
                <c:pt idx="1">
                  <c:v>2016</c:v>
                </c:pt>
                <c:pt idx="2">
                  <c:v>2017</c:v>
                </c:pt>
                <c:pt idx="3">
                  <c:v>2018</c:v>
                </c:pt>
                <c:pt idx="4">
                  <c:v>2019</c:v>
                </c:pt>
                <c:pt idx="5">
                  <c:v>2020</c:v>
                </c:pt>
              </c:numCache>
            </c:numRef>
          </c:cat>
          <c:val>
            <c:numRef>
              <c:f>'Quantum dot market forecast'!$J$149:$O$149</c:f>
              <c:numCache>
                <c:formatCode>_-* #,##0.0_-;\-* #,##0.0_-;_-* "-"_-;_-@_-</c:formatCode>
                <c:ptCount val="6"/>
                <c:pt idx="0">
                  <c:v>1.6084400424E-3</c:v>
                </c:pt>
                <c:pt idx="1">
                  <c:v>0.10791843768620001</c:v>
                </c:pt>
                <c:pt idx="2">
                  <c:v>0.3227430622013</c:v>
                </c:pt>
                <c:pt idx="3">
                  <c:v>0.78796915963469993</c:v>
                </c:pt>
                <c:pt idx="4">
                  <c:v>1.3347339689133999</c:v>
                </c:pt>
                <c:pt idx="5">
                  <c:v>2.01715707546825</c:v>
                </c:pt>
              </c:numCache>
            </c:numRef>
          </c:val>
        </c:ser>
        <c:dLbls>
          <c:showLegendKey val="0"/>
          <c:showVal val="0"/>
          <c:showCatName val="0"/>
          <c:showSerName val="0"/>
          <c:showPercent val="0"/>
          <c:showBubbleSize val="0"/>
        </c:dLbls>
        <c:gapWidth val="150"/>
        <c:overlap val="100"/>
        <c:axId val="524105600"/>
        <c:axId val="524107136"/>
      </c:barChart>
      <c:catAx>
        <c:axId val="524105600"/>
        <c:scaling>
          <c:orientation val="minMax"/>
        </c:scaling>
        <c:delete val="0"/>
        <c:axPos val="b"/>
        <c:numFmt formatCode="General" sourceLinked="0"/>
        <c:majorTickMark val="out"/>
        <c:minorTickMark val="none"/>
        <c:tickLblPos val="nextTo"/>
        <c:spPr>
          <a:ln w="9525">
            <a:solidFill>
              <a:srgbClr val="707C8A"/>
            </a:solidFill>
            <a:prstDash val="solid"/>
          </a:ln>
        </c:spPr>
        <c:txPr>
          <a:bodyPr rot="0" vert="horz"/>
          <a:lstStyle/>
          <a:p>
            <a:pPr>
              <a:defRPr sz="700" b="0"/>
            </a:pPr>
            <a:endParaRPr lang="ko-KR"/>
          </a:p>
        </c:txPr>
        <c:crossAx val="524107136"/>
        <c:crosses val="autoZero"/>
        <c:auto val="1"/>
        <c:lblAlgn val="ctr"/>
        <c:lblOffset val="100"/>
        <c:noMultiLvlLbl val="0"/>
      </c:catAx>
      <c:valAx>
        <c:axId val="524107136"/>
        <c:scaling>
          <c:orientation val="minMax"/>
        </c:scaling>
        <c:delete val="0"/>
        <c:axPos val="l"/>
        <c:majorGridlines>
          <c:spPr>
            <a:ln w="6350">
              <a:solidFill>
                <a:srgbClr val="707C8A"/>
              </a:solidFill>
              <a:prstDash val="solid"/>
            </a:ln>
          </c:spPr>
        </c:majorGridlines>
        <c:numFmt formatCode="#,##0_);[Red]\(#,##0\)" sourceLinked="0"/>
        <c:majorTickMark val="out"/>
        <c:minorTickMark val="none"/>
        <c:tickLblPos val="nextTo"/>
        <c:spPr>
          <a:ln w="9525">
            <a:solidFill>
              <a:srgbClr val="707C8A"/>
            </a:solidFill>
            <a:prstDash val="solid"/>
          </a:ln>
        </c:spPr>
        <c:txPr>
          <a:bodyPr/>
          <a:lstStyle/>
          <a:p>
            <a:pPr>
              <a:defRPr lang="en-US" sz="700" b="0"/>
            </a:pPr>
            <a:endParaRPr lang="ko-KR"/>
          </a:p>
        </c:txPr>
        <c:crossAx val="524105600"/>
        <c:crosses val="autoZero"/>
        <c:crossBetween val="between"/>
      </c:valAx>
      <c:dTable>
        <c:showHorzBorder val="1"/>
        <c:showVertBorder val="1"/>
        <c:showOutline val="1"/>
        <c:showKeys val="1"/>
      </c:dTable>
      <c:spPr>
        <a:noFill/>
        <a:ln>
          <a:noFill/>
        </a:ln>
      </c:spPr>
    </c:plotArea>
    <c:plotVisOnly val="1"/>
    <c:dispBlanksAs val="gap"/>
    <c:showDLblsOverMax val="0"/>
  </c:chart>
  <c:spPr>
    <a:noFill/>
    <a:ln w="6350" cmpd="sng">
      <a:solidFill>
        <a:srgbClr val="707C8A"/>
      </a:solidFill>
      <a:prstDash val="solid"/>
    </a:ln>
  </c:spPr>
  <c:txPr>
    <a:bodyPr/>
    <a:lstStyle/>
    <a:p>
      <a:pPr>
        <a:defRPr sz="700">
          <a:latin typeface="Arial" pitchFamily="34" charset="0"/>
          <a:cs typeface="Arial" pitchFamily="34" charset="0"/>
        </a:defRPr>
      </a:pPr>
      <a:endParaRPr lang="ko-KR"/>
    </a:p>
  </c:txPr>
  <c:externalData r:id="rId2">
    <c:autoUpdate val="0"/>
  </c:externalData>
  <c:userShapes r:id="rId3"/>
</c:chartSpace>
</file>

<file path=ppt/charts/chart51.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8422474747474749"/>
          <c:y val="0.11995083333333334"/>
          <c:w val="0.76117575757575762"/>
          <c:h val="0.65911861111111114"/>
        </c:manualLayout>
      </c:layout>
      <c:barChart>
        <c:barDir val="col"/>
        <c:grouping val="stacked"/>
        <c:varyColors val="0"/>
        <c:ser>
          <c:idx val="0"/>
          <c:order val="0"/>
          <c:tx>
            <c:strRef>
              <c:f>'Pivot 금액시장 전망'!$I$191</c:f>
              <c:strCache>
                <c:ptCount val="1"/>
                <c:pt idx="0">
                  <c:v>QD chip</c:v>
                </c:pt>
              </c:strCache>
            </c:strRef>
          </c:tx>
          <c:spPr>
            <a:solidFill>
              <a:srgbClr val="0097D1"/>
            </a:solidFill>
            <a:ln>
              <a:noFill/>
            </a:ln>
          </c:spPr>
          <c:invertIfNegative val="0"/>
          <c:cat>
            <c:numRef>
              <c:f>'Pivot 금액시장 전망'!$J$30:$O$30</c:f>
              <c:numCache>
                <c:formatCode>General</c:formatCode>
                <c:ptCount val="6"/>
                <c:pt idx="0">
                  <c:v>2015</c:v>
                </c:pt>
                <c:pt idx="1">
                  <c:v>2016</c:v>
                </c:pt>
                <c:pt idx="2">
                  <c:v>2017</c:v>
                </c:pt>
                <c:pt idx="3">
                  <c:v>2018</c:v>
                </c:pt>
                <c:pt idx="4">
                  <c:v>2019</c:v>
                </c:pt>
                <c:pt idx="5">
                  <c:v>2020</c:v>
                </c:pt>
              </c:numCache>
            </c:numRef>
          </c:cat>
          <c:val>
            <c:numRef>
              <c:f>'Pivot 금액시장 전망'!$J$191:$O$191</c:f>
              <c:numCache>
                <c:formatCode>_-* #,##0.0_-;\-* #,##0.0_-;_-* "-"_-;_-@_-</c:formatCode>
                <c:ptCount val="6"/>
                <c:pt idx="0">
                  <c:v>0</c:v>
                </c:pt>
                <c:pt idx="1">
                  <c:v>0</c:v>
                </c:pt>
                <c:pt idx="2">
                  <c:v>0</c:v>
                </c:pt>
                <c:pt idx="3">
                  <c:v>5.6522622620095324E-2</c:v>
                </c:pt>
                <c:pt idx="4">
                  <c:v>0.19540228721047306</c:v>
                </c:pt>
                <c:pt idx="5">
                  <c:v>0.15319558132392894</c:v>
                </c:pt>
              </c:numCache>
            </c:numRef>
          </c:val>
        </c:ser>
        <c:ser>
          <c:idx val="1"/>
          <c:order val="1"/>
          <c:tx>
            <c:strRef>
              <c:f>'Pivot 금액시장 전망'!$I$192</c:f>
              <c:strCache>
                <c:ptCount val="1"/>
                <c:pt idx="0">
                  <c:v>QD edge</c:v>
                </c:pt>
              </c:strCache>
            </c:strRef>
          </c:tx>
          <c:spPr>
            <a:solidFill>
              <a:srgbClr val="A1ABB2"/>
            </a:solidFill>
          </c:spPr>
          <c:invertIfNegative val="0"/>
          <c:cat>
            <c:numRef>
              <c:f>'Pivot 금액시장 전망'!$J$30:$O$30</c:f>
              <c:numCache>
                <c:formatCode>General</c:formatCode>
                <c:ptCount val="6"/>
                <c:pt idx="0">
                  <c:v>2015</c:v>
                </c:pt>
                <c:pt idx="1">
                  <c:v>2016</c:v>
                </c:pt>
                <c:pt idx="2">
                  <c:v>2017</c:v>
                </c:pt>
                <c:pt idx="3">
                  <c:v>2018</c:v>
                </c:pt>
                <c:pt idx="4">
                  <c:v>2019</c:v>
                </c:pt>
                <c:pt idx="5">
                  <c:v>2020</c:v>
                </c:pt>
              </c:numCache>
            </c:numRef>
          </c:cat>
          <c:val>
            <c:numRef>
              <c:f>'Pivot 금액시장 전망'!$J$192:$O$192</c:f>
              <c:numCache>
                <c:formatCode>_-* #,##0.0_-;\-* #,##0.0_-;_-* "-"_-;_-@_-</c:formatCode>
                <c:ptCount val="6"/>
                <c:pt idx="0">
                  <c:v>3.495471440289676</c:v>
                </c:pt>
                <c:pt idx="1">
                  <c:v>5.050016803543083</c:v>
                </c:pt>
                <c:pt idx="2">
                  <c:v>6.2014449937424851</c:v>
                </c:pt>
                <c:pt idx="3">
                  <c:v>5.5344650396963893</c:v>
                </c:pt>
                <c:pt idx="4">
                  <c:v>4.8662620249704904</c:v>
                </c:pt>
                <c:pt idx="5">
                  <c:v>4.3354380739444824</c:v>
                </c:pt>
              </c:numCache>
            </c:numRef>
          </c:val>
        </c:ser>
        <c:ser>
          <c:idx val="2"/>
          <c:order val="2"/>
          <c:tx>
            <c:strRef>
              <c:f>'Pivot 금액시장 전망'!$I$193</c:f>
              <c:strCache>
                <c:ptCount val="1"/>
                <c:pt idx="0">
                  <c:v>QD surface</c:v>
                </c:pt>
              </c:strCache>
            </c:strRef>
          </c:tx>
          <c:spPr>
            <a:solidFill>
              <a:srgbClr val="103C68"/>
            </a:solidFill>
          </c:spPr>
          <c:invertIfNegative val="0"/>
          <c:cat>
            <c:numRef>
              <c:f>'Pivot 금액시장 전망'!$J$30:$O$30</c:f>
              <c:numCache>
                <c:formatCode>General</c:formatCode>
                <c:ptCount val="6"/>
                <c:pt idx="0">
                  <c:v>2015</c:v>
                </c:pt>
                <c:pt idx="1">
                  <c:v>2016</c:v>
                </c:pt>
                <c:pt idx="2">
                  <c:v>2017</c:v>
                </c:pt>
                <c:pt idx="3">
                  <c:v>2018</c:v>
                </c:pt>
                <c:pt idx="4">
                  <c:v>2019</c:v>
                </c:pt>
                <c:pt idx="5">
                  <c:v>2020</c:v>
                </c:pt>
              </c:numCache>
            </c:numRef>
          </c:cat>
          <c:val>
            <c:numRef>
              <c:f>'Pivot 금액시장 전망'!$J$193:$O$193</c:f>
              <c:numCache>
                <c:formatCode>_-* #,##0.0_-;\-* #,##0.0_-;_-* "-"_-;_-@_-</c:formatCode>
                <c:ptCount val="6"/>
                <c:pt idx="0">
                  <c:v>4.0842393961711188E-2</c:v>
                </c:pt>
                <c:pt idx="1">
                  <c:v>2.1069588344413166</c:v>
                </c:pt>
                <c:pt idx="2">
                  <c:v>4.9904239337586898</c:v>
                </c:pt>
                <c:pt idx="3">
                  <c:v>10.387465718906821</c:v>
                </c:pt>
                <c:pt idx="4">
                  <c:v>14.768489241099786</c:v>
                </c:pt>
                <c:pt idx="5">
                  <c:v>19.672286342626681</c:v>
                </c:pt>
              </c:numCache>
            </c:numRef>
          </c:val>
        </c:ser>
        <c:dLbls>
          <c:showLegendKey val="0"/>
          <c:showVal val="0"/>
          <c:showCatName val="0"/>
          <c:showSerName val="0"/>
          <c:showPercent val="0"/>
          <c:showBubbleSize val="0"/>
        </c:dLbls>
        <c:gapWidth val="150"/>
        <c:overlap val="100"/>
        <c:axId val="524279168"/>
        <c:axId val="524297344"/>
      </c:barChart>
      <c:catAx>
        <c:axId val="524279168"/>
        <c:scaling>
          <c:orientation val="minMax"/>
        </c:scaling>
        <c:delete val="0"/>
        <c:axPos val="b"/>
        <c:numFmt formatCode="General" sourceLinked="0"/>
        <c:majorTickMark val="out"/>
        <c:minorTickMark val="none"/>
        <c:tickLblPos val="nextTo"/>
        <c:spPr>
          <a:ln w="9525">
            <a:solidFill>
              <a:srgbClr val="707C8A"/>
            </a:solidFill>
            <a:prstDash val="solid"/>
          </a:ln>
        </c:spPr>
        <c:txPr>
          <a:bodyPr rot="0" vert="horz"/>
          <a:lstStyle/>
          <a:p>
            <a:pPr>
              <a:defRPr sz="700" b="0"/>
            </a:pPr>
            <a:endParaRPr lang="ko-KR"/>
          </a:p>
        </c:txPr>
        <c:crossAx val="524297344"/>
        <c:crosses val="autoZero"/>
        <c:auto val="1"/>
        <c:lblAlgn val="ctr"/>
        <c:lblOffset val="100"/>
        <c:noMultiLvlLbl val="0"/>
      </c:catAx>
      <c:valAx>
        <c:axId val="524297344"/>
        <c:scaling>
          <c:orientation val="minMax"/>
        </c:scaling>
        <c:delete val="0"/>
        <c:axPos val="l"/>
        <c:majorGridlines>
          <c:spPr>
            <a:ln w="6350">
              <a:solidFill>
                <a:srgbClr val="707C8A"/>
              </a:solidFill>
              <a:prstDash val="solid"/>
            </a:ln>
          </c:spPr>
        </c:majorGridlines>
        <c:numFmt formatCode="#,##0" sourceLinked="0"/>
        <c:majorTickMark val="out"/>
        <c:minorTickMark val="none"/>
        <c:tickLblPos val="nextTo"/>
        <c:spPr>
          <a:ln w="9525">
            <a:solidFill>
              <a:srgbClr val="707C8A"/>
            </a:solidFill>
            <a:prstDash val="solid"/>
          </a:ln>
        </c:spPr>
        <c:txPr>
          <a:bodyPr/>
          <a:lstStyle/>
          <a:p>
            <a:pPr>
              <a:defRPr sz="700" b="0"/>
            </a:pPr>
            <a:endParaRPr lang="ko-KR"/>
          </a:p>
        </c:txPr>
        <c:crossAx val="524279168"/>
        <c:crosses val="autoZero"/>
        <c:crossBetween val="between"/>
      </c:valAx>
      <c:dTable>
        <c:showHorzBorder val="1"/>
        <c:showVertBorder val="1"/>
        <c:showOutline val="1"/>
        <c:showKeys val="1"/>
      </c:dTable>
      <c:spPr>
        <a:noFill/>
        <a:ln>
          <a:noFill/>
        </a:ln>
      </c:spPr>
    </c:plotArea>
    <c:plotVisOnly val="1"/>
    <c:dispBlanksAs val="gap"/>
    <c:showDLblsOverMax val="0"/>
  </c:chart>
  <c:spPr>
    <a:noFill/>
    <a:ln w="6350" cmpd="sng">
      <a:solidFill>
        <a:srgbClr val="707C8A"/>
      </a:solidFill>
      <a:prstDash val="solid"/>
    </a:ln>
  </c:spPr>
  <c:txPr>
    <a:bodyPr/>
    <a:lstStyle/>
    <a:p>
      <a:pPr>
        <a:defRPr sz="700">
          <a:latin typeface="Arial" pitchFamily="34" charset="0"/>
          <a:cs typeface="Arial" pitchFamily="34" charset="0"/>
        </a:defRPr>
      </a:pPr>
      <a:endParaRPr lang="ko-KR"/>
    </a:p>
  </c:txPr>
  <c:externalData r:id="rId2">
    <c:autoUpdate val="0"/>
  </c:externalData>
  <c:userShapes r:id="rId3"/>
</c:chartSpace>
</file>

<file path=ppt/charts/chart52.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34726363636363639"/>
          <c:y val="0.1191122222222222"/>
          <c:w val="0.5711747474747475"/>
          <c:h val="0.65995000000000004"/>
        </c:manualLayout>
      </c:layout>
      <c:barChart>
        <c:barDir val="col"/>
        <c:grouping val="clustered"/>
        <c:varyColors val="0"/>
        <c:ser>
          <c:idx val="0"/>
          <c:order val="0"/>
          <c:tx>
            <c:strRef>
              <c:f>'Pivot 금액시장 전망'!$I$205</c:f>
              <c:strCache>
                <c:ptCount val="1"/>
                <c:pt idx="0">
                  <c:v>Notebook display-use QD </c:v>
                </c:pt>
              </c:strCache>
            </c:strRef>
          </c:tx>
          <c:spPr>
            <a:solidFill>
              <a:srgbClr val="0097D1"/>
            </a:solidFill>
            <a:ln>
              <a:noFill/>
            </a:ln>
          </c:spPr>
          <c:invertIfNegative val="0"/>
          <c:cat>
            <c:numRef>
              <c:f>'Pivot 금액시장 전망'!$J$185:$O$185</c:f>
              <c:numCache>
                <c:formatCode>0_ </c:formatCode>
                <c:ptCount val="6"/>
                <c:pt idx="0">
                  <c:v>2015</c:v>
                </c:pt>
                <c:pt idx="1">
                  <c:v>2016</c:v>
                </c:pt>
                <c:pt idx="2">
                  <c:v>2017</c:v>
                </c:pt>
                <c:pt idx="3">
                  <c:v>2018</c:v>
                </c:pt>
                <c:pt idx="4">
                  <c:v>2019</c:v>
                </c:pt>
                <c:pt idx="5">
                  <c:v>2020</c:v>
                </c:pt>
              </c:numCache>
            </c:numRef>
          </c:cat>
          <c:val>
            <c:numRef>
              <c:f>'Pivot 금액시장 전망'!$J$205:$O$205</c:f>
              <c:numCache>
                <c:formatCode>_-* #,##0.0_-;\-* #,##0.0_-;_-* "-"??_-;_-@_-</c:formatCode>
                <c:ptCount val="6"/>
                <c:pt idx="0">
                  <c:v>7.6183285132806295E-3</c:v>
                </c:pt>
                <c:pt idx="1">
                  <c:v>0.71859049691486732</c:v>
                </c:pt>
                <c:pt idx="2">
                  <c:v>1.5433563092319991</c:v>
                </c:pt>
                <c:pt idx="3">
                  <c:v>2.2982137292682752</c:v>
                </c:pt>
                <c:pt idx="4">
                  <c:v>3.2596506535600422</c:v>
                </c:pt>
                <c:pt idx="5">
                  <c:v>4.0490375996250538</c:v>
                </c:pt>
              </c:numCache>
            </c:numRef>
          </c:val>
        </c:ser>
        <c:dLbls>
          <c:showLegendKey val="0"/>
          <c:showVal val="0"/>
          <c:showCatName val="0"/>
          <c:showSerName val="0"/>
          <c:showPercent val="0"/>
          <c:showBubbleSize val="0"/>
        </c:dLbls>
        <c:gapWidth val="150"/>
        <c:axId val="524368512"/>
        <c:axId val="524378496"/>
      </c:barChart>
      <c:lineChart>
        <c:grouping val="standard"/>
        <c:varyColors val="0"/>
        <c:ser>
          <c:idx val="1"/>
          <c:order val="1"/>
          <c:tx>
            <c:strRef>
              <c:f>'Pivot 금액시장 전망'!$I$206</c:f>
              <c:strCache>
                <c:ptCount val="1"/>
                <c:pt idx="0">
                  <c:v>Growth rate</c:v>
                </c:pt>
              </c:strCache>
            </c:strRef>
          </c:tx>
          <c:marker>
            <c:symbol val="none"/>
          </c:marker>
          <c:cat>
            <c:numRef>
              <c:f>'Pivot 금액시장 전망'!$J$185:$O$185</c:f>
              <c:numCache>
                <c:formatCode>0_ </c:formatCode>
                <c:ptCount val="6"/>
                <c:pt idx="0">
                  <c:v>2015</c:v>
                </c:pt>
                <c:pt idx="1">
                  <c:v>2016</c:v>
                </c:pt>
                <c:pt idx="2">
                  <c:v>2017</c:v>
                </c:pt>
                <c:pt idx="3">
                  <c:v>2018</c:v>
                </c:pt>
                <c:pt idx="4">
                  <c:v>2019</c:v>
                </c:pt>
                <c:pt idx="5">
                  <c:v>2020</c:v>
                </c:pt>
              </c:numCache>
            </c:numRef>
          </c:cat>
          <c:val>
            <c:numRef>
              <c:f>'Pivot 금액시장 전망'!$J$206:$O$206</c:f>
              <c:numCache>
                <c:formatCode>0.0%</c:formatCode>
                <c:ptCount val="6"/>
                <c:pt idx="1">
                  <c:v>93.323905258507367</c:v>
                </c:pt>
                <c:pt idx="2">
                  <c:v>1.1477549673396852</c:v>
                </c:pt>
                <c:pt idx="3">
                  <c:v>0.48910119816201503</c:v>
                </c:pt>
                <c:pt idx="4">
                  <c:v>0.41834095412782935</c:v>
                </c:pt>
                <c:pt idx="5">
                  <c:v>0.24216918619879682</c:v>
                </c:pt>
              </c:numCache>
            </c:numRef>
          </c:val>
          <c:smooth val="0"/>
        </c:ser>
        <c:dLbls>
          <c:showLegendKey val="0"/>
          <c:showVal val="0"/>
          <c:showCatName val="0"/>
          <c:showSerName val="0"/>
          <c:showPercent val="0"/>
          <c:showBubbleSize val="0"/>
        </c:dLbls>
        <c:marker val="1"/>
        <c:smooth val="0"/>
        <c:axId val="524381568"/>
        <c:axId val="524380032"/>
      </c:lineChart>
      <c:catAx>
        <c:axId val="524368512"/>
        <c:scaling>
          <c:orientation val="minMax"/>
        </c:scaling>
        <c:delete val="0"/>
        <c:axPos val="b"/>
        <c:numFmt formatCode="General" sourceLinked="0"/>
        <c:majorTickMark val="out"/>
        <c:minorTickMark val="none"/>
        <c:tickLblPos val="nextTo"/>
        <c:spPr>
          <a:ln w="9525">
            <a:solidFill>
              <a:srgbClr val="707C8A"/>
            </a:solidFill>
            <a:prstDash val="solid"/>
          </a:ln>
        </c:spPr>
        <c:txPr>
          <a:bodyPr rot="0" vert="horz"/>
          <a:lstStyle/>
          <a:p>
            <a:pPr>
              <a:defRPr sz="700" b="0"/>
            </a:pPr>
            <a:endParaRPr lang="ko-KR"/>
          </a:p>
        </c:txPr>
        <c:crossAx val="524378496"/>
        <c:crosses val="autoZero"/>
        <c:auto val="1"/>
        <c:lblAlgn val="ctr"/>
        <c:lblOffset val="100"/>
        <c:noMultiLvlLbl val="0"/>
      </c:catAx>
      <c:valAx>
        <c:axId val="524378496"/>
        <c:scaling>
          <c:orientation val="minMax"/>
        </c:scaling>
        <c:delete val="0"/>
        <c:axPos val="l"/>
        <c:majorGridlines>
          <c:spPr>
            <a:ln w="6350">
              <a:solidFill>
                <a:srgbClr val="707C8A"/>
              </a:solidFill>
              <a:prstDash val="solid"/>
            </a:ln>
          </c:spPr>
        </c:majorGridlines>
        <c:numFmt formatCode="#,##0" sourceLinked="0"/>
        <c:majorTickMark val="out"/>
        <c:minorTickMark val="none"/>
        <c:tickLblPos val="nextTo"/>
        <c:spPr>
          <a:ln w="9525">
            <a:solidFill>
              <a:srgbClr val="707C8A"/>
            </a:solidFill>
            <a:prstDash val="solid"/>
          </a:ln>
        </c:spPr>
        <c:txPr>
          <a:bodyPr/>
          <a:lstStyle/>
          <a:p>
            <a:pPr>
              <a:defRPr sz="700" b="0"/>
            </a:pPr>
            <a:endParaRPr lang="ko-KR"/>
          </a:p>
        </c:txPr>
        <c:crossAx val="524368512"/>
        <c:crosses val="autoZero"/>
        <c:crossBetween val="between"/>
      </c:valAx>
      <c:valAx>
        <c:axId val="524380032"/>
        <c:scaling>
          <c:orientation val="minMax"/>
          <c:max val="1"/>
        </c:scaling>
        <c:delete val="0"/>
        <c:axPos val="r"/>
        <c:numFmt formatCode="0%" sourceLinked="0"/>
        <c:majorTickMark val="out"/>
        <c:minorTickMark val="none"/>
        <c:tickLblPos val="nextTo"/>
        <c:crossAx val="524381568"/>
        <c:crosses val="max"/>
        <c:crossBetween val="between"/>
        <c:majorUnit val="0.1"/>
      </c:valAx>
      <c:catAx>
        <c:axId val="524381568"/>
        <c:scaling>
          <c:orientation val="minMax"/>
        </c:scaling>
        <c:delete val="1"/>
        <c:axPos val="b"/>
        <c:numFmt formatCode="0_ " sourceLinked="1"/>
        <c:majorTickMark val="out"/>
        <c:minorTickMark val="none"/>
        <c:tickLblPos val="nextTo"/>
        <c:crossAx val="524380032"/>
        <c:crosses val="autoZero"/>
        <c:auto val="1"/>
        <c:lblAlgn val="ctr"/>
        <c:lblOffset val="100"/>
        <c:noMultiLvlLbl val="0"/>
      </c:catAx>
      <c:dTable>
        <c:showHorzBorder val="1"/>
        <c:showVertBorder val="1"/>
        <c:showOutline val="1"/>
        <c:showKeys val="1"/>
      </c:dTable>
      <c:spPr>
        <a:noFill/>
        <a:ln>
          <a:noFill/>
        </a:ln>
      </c:spPr>
    </c:plotArea>
    <c:plotVisOnly val="1"/>
    <c:dispBlanksAs val="gap"/>
    <c:showDLblsOverMax val="0"/>
  </c:chart>
  <c:spPr>
    <a:noFill/>
    <a:ln w="6350" cmpd="sng">
      <a:solidFill>
        <a:srgbClr val="707C8A"/>
      </a:solidFill>
      <a:prstDash val="solid"/>
    </a:ln>
  </c:spPr>
  <c:txPr>
    <a:bodyPr/>
    <a:lstStyle/>
    <a:p>
      <a:pPr>
        <a:defRPr sz="700">
          <a:latin typeface="Arial" pitchFamily="34" charset="0"/>
          <a:cs typeface="Arial" pitchFamily="34" charset="0"/>
        </a:defRPr>
      </a:pPr>
      <a:endParaRPr lang="ko-KR"/>
    </a:p>
  </c:txPr>
  <c:externalData r:id="rId2">
    <c:autoUpdate val="0"/>
  </c:externalData>
  <c:userShapes r:id="rId3"/>
</c:chartSpace>
</file>

<file path=ppt/charts/chart53.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36216085858585856"/>
          <c:y val="0.10500101452405732"/>
          <c:w val="0.55627752525252527"/>
          <c:h val="0.67406111111111111"/>
        </c:manualLayout>
      </c:layout>
      <c:barChart>
        <c:barDir val="col"/>
        <c:grouping val="clustered"/>
        <c:varyColors val="0"/>
        <c:ser>
          <c:idx val="0"/>
          <c:order val="0"/>
          <c:tx>
            <c:strRef>
              <c:f>'Quantum dot market forecast'!$I$161</c:f>
              <c:strCache>
                <c:ptCount val="1"/>
                <c:pt idx="0">
                  <c:v>Notebook display with QD </c:v>
                </c:pt>
              </c:strCache>
            </c:strRef>
          </c:tx>
          <c:spPr>
            <a:solidFill>
              <a:srgbClr val="0097D1"/>
            </a:solidFill>
            <a:ln>
              <a:noFill/>
            </a:ln>
          </c:spPr>
          <c:invertIfNegative val="0"/>
          <c:cat>
            <c:numRef>
              <c:f>'Quantum dot market forecast'!$J$140:$O$140</c:f>
              <c:numCache>
                <c:formatCode>General</c:formatCode>
                <c:ptCount val="6"/>
                <c:pt idx="0">
                  <c:v>2015</c:v>
                </c:pt>
                <c:pt idx="1">
                  <c:v>2016</c:v>
                </c:pt>
                <c:pt idx="2">
                  <c:v>2017</c:v>
                </c:pt>
                <c:pt idx="3">
                  <c:v>2018</c:v>
                </c:pt>
                <c:pt idx="4">
                  <c:v>2019</c:v>
                </c:pt>
                <c:pt idx="5">
                  <c:v>2020</c:v>
                </c:pt>
              </c:numCache>
            </c:numRef>
          </c:cat>
          <c:val>
            <c:numRef>
              <c:f>'Quantum dot market forecast'!$J$161:$O$161</c:f>
              <c:numCache>
                <c:formatCode>_-* #,##0.0_-;\-* #,##0.0_-;_-* "-"_-;_-@_-</c:formatCode>
                <c:ptCount val="6"/>
                <c:pt idx="0">
                  <c:v>0.42578210915000009</c:v>
                </c:pt>
                <c:pt idx="1">
                  <c:v>60.152482594950001</c:v>
                </c:pt>
                <c:pt idx="2">
                  <c:v>164.03016408492002</c:v>
                </c:pt>
                <c:pt idx="3">
                  <c:v>301.88900039241997</c:v>
                </c:pt>
                <c:pt idx="4">
                  <c:v>531.52240754824993</c:v>
                </c:pt>
                <c:pt idx="5">
                  <c:v>818.67116179713992</c:v>
                </c:pt>
              </c:numCache>
            </c:numRef>
          </c:val>
        </c:ser>
        <c:dLbls>
          <c:showLegendKey val="0"/>
          <c:showVal val="0"/>
          <c:showCatName val="0"/>
          <c:showSerName val="0"/>
          <c:showPercent val="0"/>
          <c:showBubbleSize val="0"/>
        </c:dLbls>
        <c:gapWidth val="150"/>
        <c:axId val="524436224"/>
        <c:axId val="524437760"/>
      </c:barChart>
      <c:lineChart>
        <c:grouping val="standard"/>
        <c:varyColors val="0"/>
        <c:ser>
          <c:idx val="1"/>
          <c:order val="1"/>
          <c:tx>
            <c:strRef>
              <c:f>'Quantum dot market forecast'!$I$162</c:f>
              <c:strCache>
                <c:ptCount val="1"/>
                <c:pt idx="0">
                  <c:v>Growth rate</c:v>
                </c:pt>
              </c:strCache>
            </c:strRef>
          </c:tx>
          <c:marker>
            <c:symbol val="none"/>
          </c:marker>
          <c:cat>
            <c:numRef>
              <c:f>'Quantum dot market forecast'!$J$140:$O$140</c:f>
              <c:numCache>
                <c:formatCode>General</c:formatCode>
                <c:ptCount val="6"/>
                <c:pt idx="0">
                  <c:v>2015</c:v>
                </c:pt>
                <c:pt idx="1">
                  <c:v>2016</c:v>
                </c:pt>
                <c:pt idx="2">
                  <c:v>2017</c:v>
                </c:pt>
                <c:pt idx="3">
                  <c:v>2018</c:v>
                </c:pt>
                <c:pt idx="4">
                  <c:v>2019</c:v>
                </c:pt>
                <c:pt idx="5">
                  <c:v>2020</c:v>
                </c:pt>
              </c:numCache>
            </c:numRef>
          </c:cat>
          <c:val>
            <c:numRef>
              <c:f>'Quantum dot market forecast'!$J$162:$O$162</c:f>
              <c:numCache>
                <c:formatCode>0.0%</c:formatCode>
                <c:ptCount val="6"/>
                <c:pt idx="1">
                  <c:v>140.2752703842676</c:v>
                </c:pt>
                <c:pt idx="2">
                  <c:v>1.7269059730992864</c:v>
                </c:pt>
                <c:pt idx="3">
                  <c:v>0.840448079026057</c:v>
                </c:pt>
                <c:pt idx="4">
                  <c:v>0.76065509792451436</c:v>
                </c:pt>
                <c:pt idx="5">
                  <c:v>0.54023828566968468</c:v>
                </c:pt>
              </c:numCache>
            </c:numRef>
          </c:val>
          <c:smooth val="0"/>
        </c:ser>
        <c:dLbls>
          <c:showLegendKey val="0"/>
          <c:showVal val="0"/>
          <c:showCatName val="0"/>
          <c:showSerName val="0"/>
          <c:showPercent val="0"/>
          <c:showBubbleSize val="0"/>
        </c:dLbls>
        <c:marker val="1"/>
        <c:smooth val="0"/>
        <c:axId val="524449280"/>
        <c:axId val="524447744"/>
      </c:lineChart>
      <c:catAx>
        <c:axId val="524436224"/>
        <c:scaling>
          <c:orientation val="minMax"/>
        </c:scaling>
        <c:delete val="0"/>
        <c:axPos val="b"/>
        <c:numFmt formatCode="General" sourceLinked="0"/>
        <c:majorTickMark val="out"/>
        <c:minorTickMark val="none"/>
        <c:tickLblPos val="nextTo"/>
        <c:spPr>
          <a:ln w="9525">
            <a:solidFill>
              <a:srgbClr val="707C8A"/>
            </a:solidFill>
            <a:prstDash val="solid"/>
          </a:ln>
        </c:spPr>
        <c:txPr>
          <a:bodyPr rot="0" vert="horz"/>
          <a:lstStyle/>
          <a:p>
            <a:pPr>
              <a:defRPr sz="700" b="0"/>
            </a:pPr>
            <a:endParaRPr lang="ko-KR"/>
          </a:p>
        </c:txPr>
        <c:crossAx val="524437760"/>
        <c:crosses val="autoZero"/>
        <c:auto val="1"/>
        <c:lblAlgn val="ctr"/>
        <c:lblOffset val="100"/>
        <c:noMultiLvlLbl val="0"/>
      </c:catAx>
      <c:valAx>
        <c:axId val="524437760"/>
        <c:scaling>
          <c:orientation val="minMax"/>
        </c:scaling>
        <c:delete val="0"/>
        <c:axPos val="l"/>
        <c:majorGridlines>
          <c:spPr>
            <a:ln w="6350">
              <a:solidFill>
                <a:srgbClr val="707C8A"/>
              </a:solidFill>
              <a:prstDash val="solid"/>
            </a:ln>
          </c:spPr>
        </c:majorGridlines>
        <c:numFmt formatCode="#,##0" sourceLinked="0"/>
        <c:majorTickMark val="out"/>
        <c:minorTickMark val="none"/>
        <c:tickLblPos val="nextTo"/>
        <c:spPr>
          <a:ln w="9525">
            <a:solidFill>
              <a:srgbClr val="707C8A"/>
            </a:solidFill>
            <a:prstDash val="solid"/>
          </a:ln>
        </c:spPr>
        <c:txPr>
          <a:bodyPr/>
          <a:lstStyle/>
          <a:p>
            <a:pPr>
              <a:defRPr sz="700" b="0"/>
            </a:pPr>
            <a:endParaRPr lang="ko-KR"/>
          </a:p>
        </c:txPr>
        <c:crossAx val="524436224"/>
        <c:crosses val="autoZero"/>
        <c:crossBetween val="between"/>
      </c:valAx>
      <c:valAx>
        <c:axId val="524447744"/>
        <c:scaling>
          <c:orientation val="minMax"/>
          <c:max val="1"/>
        </c:scaling>
        <c:delete val="0"/>
        <c:axPos val="r"/>
        <c:numFmt formatCode="0%" sourceLinked="0"/>
        <c:majorTickMark val="out"/>
        <c:minorTickMark val="none"/>
        <c:tickLblPos val="nextTo"/>
        <c:crossAx val="524449280"/>
        <c:crosses val="max"/>
        <c:crossBetween val="between"/>
        <c:majorUnit val="0.1"/>
      </c:valAx>
      <c:catAx>
        <c:axId val="524449280"/>
        <c:scaling>
          <c:orientation val="minMax"/>
        </c:scaling>
        <c:delete val="1"/>
        <c:axPos val="b"/>
        <c:numFmt formatCode="General" sourceLinked="1"/>
        <c:majorTickMark val="out"/>
        <c:minorTickMark val="none"/>
        <c:tickLblPos val="nextTo"/>
        <c:crossAx val="524447744"/>
        <c:crosses val="autoZero"/>
        <c:auto val="1"/>
        <c:lblAlgn val="ctr"/>
        <c:lblOffset val="100"/>
        <c:noMultiLvlLbl val="0"/>
      </c:catAx>
      <c:dTable>
        <c:showHorzBorder val="1"/>
        <c:showVertBorder val="1"/>
        <c:showOutline val="1"/>
        <c:showKeys val="1"/>
      </c:dTable>
      <c:spPr>
        <a:noFill/>
        <a:ln>
          <a:noFill/>
        </a:ln>
      </c:spPr>
    </c:plotArea>
    <c:plotVisOnly val="1"/>
    <c:dispBlanksAs val="gap"/>
    <c:showDLblsOverMax val="0"/>
  </c:chart>
  <c:spPr>
    <a:noFill/>
    <a:ln w="6350" cmpd="sng">
      <a:solidFill>
        <a:srgbClr val="707C8A"/>
      </a:solidFill>
      <a:prstDash val="solid"/>
    </a:ln>
  </c:spPr>
  <c:txPr>
    <a:bodyPr/>
    <a:lstStyle/>
    <a:p>
      <a:pPr>
        <a:defRPr sz="700">
          <a:latin typeface="Arial" pitchFamily="34" charset="0"/>
          <a:cs typeface="Arial" pitchFamily="34" charset="0"/>
        </a:defRPr>
      </a:pPr>
      <a:endParaRPr lang="ko-KR"/>
    </a:p>
  </c:txPr>
  <c:externalData r:id="rId2">
    <c:autoUpdate val="0"/>
  </c:externalData>
  <c:userShapes r:id="rId3"/>
</c:chartSpace>
</file>

<file path=ppt/charts/chart54.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0220317460317461"/>
          <c:y val="0.12896409018806668"/>
          <c:w val="0.7633253968253968"/>
          <c:h val="0.64991302353045255"/>
        </c:manualLayout>
      </c:layout>
      <c:barChart>
        <c:barDir val="col"/>
        <c:grouping val="stacked"/>
        <c:varyColors val="0"/>
        <c:ser>
          <c:idx val="0"/>
          <c:order val="0"/>
          <c:tx>
            <c:strRef>
              <c:f>'Quantum dot market forecast'!$I$166</c:f>
              <c:strCache>
                <c:ptCount val="1"/>
                <c:pt idx="0">
                  <c:v>QD-chip</c:v>
                </c:pt>
              </c:strCache>
            </c:strRef>
          </c:tx>
          <c:spPr>
            <a:solidFill>
              <a:srgbClr val="0097D1"/>
            </a:solidFill>
            <a:ln>
              <a:noFill/>
            </a:ln>
          </c:spPr>
          <c:invertIfNegative val="0"/>
          <c:cat>
            <c:numRef>
              <c:f>'Quantum dot market forecast'!$J$20:$O$20</c:f>
              <c:numCache>
                <c:formatCode>0_ </c:formatCode>
                <c:ptCount val="6"/>
                <c:pt idx="0">
                  <c:v>2015</c:v>
                </c:pt>
                <c:pt idx="1">
                  <c:v>2016</c:v>
                </c:pt>
                <c:pt idx="2">
                  <c:v>2017</c:v>
                </c:pt>
                <c:pt idx="3">
                  <c:v>2018</c:v>
                </c:pt>
                <c:pt idx="4">
                  <c:v>2019</c:v>
                </c:pt>
                <c:pt idx="5">
                  <c:v>2020</c:v>
                </c:pt>
              </c:numCache>
            </c:numRef>
          </c:cat>
          <c:val>
            <c:numRef>
              <c:f>'Quantum dot market forecast'!$J$166:$O$166</c:f>
              <c:numCache>
                <c:formatCode>_-* #,##0.0_-;\-* #,##0.0_-;_-* "-"_-;_-@_-</c:formatCode>
                <c:ptCount val="6"/>
                <c:pt idx="0">
                  <c:v>0</c:v>
                </c:pt>
                <c:pt idx="1">
                  <c:v>0</c:v>
                </c:pt>
                <c:pt idx="2">
                  <c:v>0</c:v>
                </c:pt>
                <c:pt idx="3">
                  <c:v>0</c:v>
                </c:pt>
                <c:pt idx="4">
                  <c:v>0</c:v>
                </c:pt>
                <c:pt idx="5">
                  <c:v>0</c:v>
                </c:pt>
              </c:numCache>
            </c:numRef>
          </c:val>
        </c:ser>
        <c:ser>
          <c:idx val="1"/>
          <c:order val="1"/>
          <c:tx>
            <c:strRef>
              <c:f>'Quantum dot market forecast'!$I$167</c:f>
              <c:strCache>
                <c:ptCount val="1"/>
                <c:pt idx="0">
                  <c:v>QD-edge</c:v>
                </c:pt>
              </c:strCache>
            </c:strRef>
          </c:tx>
          <c:spPr>
            <a:solidFill>
              <a:srgbClr val="A1ABB2"/>
            </a:solidFill>
          </c:spPr>
          <c:invertIfNegative val="0"/>
          <c:cat>
            <c:numRef>
              <c:f>'Quantum dot market forecast'!$J$20:$O$20</c:f>
              <c:numCache>
                <c:formatCode>0_ </c:formatCode>
                <c:ptCount val="6"/>
                <c:pt idx="0">
                  <c:v>2015</c:v>
                </c:pt>
                <c:pt idx="1">
                  <c:v>2016</c:v>
                </c:pt>
                <c:pt idx="2">
                  <c:v>2017</c:v>
                </c:pt>
                <c:pt idx="3">
                  <c:v>2018</c:v>
                </c:pt>
                <c:pt idx="4">
                  <c:v>2019</c:v>
                </c:pt>
                <c:pt idx="5">
                  <c:v>2020</c:v>
                </c:pt>
              </c:numCache>
            </c:numRef>
          </c:cat>
          <c:val>
            <c:numRef>
              <c:f>'Quantum dot market forecast'!$J$167:$O$167</c:f>
              <c:numCache>
                <c:formatCode>_-* #,##0.0_-;\-* #,##0.0_-;_-* "-"_-;_-@_-</c:formatCode>
                <c:ptCount val="6"/>
                <c:pt idx="0">
                  <c:v>0</c:v>
                </c:pt>
                <c:pt idx="1">
                  <c:v>0</c:v>
                </c:pt>
                <c:pt idx="2">
                  <c:v>0</c:v>
                </c:pt>
                <c:pt idx="3">
                  <c:v>0</c:v>
                </c:pt>
                <c:pt idx="4">
                  <c:v>0</c:v>
                </c:pt>
                <c:pt idx="5">
                  <c:v>0</c:v>
                </c:pt>
              </c:numCache>
            </c:numRef>
          </c:val>
        </c:ser>
        <c:ser>
          <c:idx val="2"/>
          <c:order val="2"/>
          <c:tx>
            <c:strRef>
              <c:f>'Quantum dot market forecast'!$I$168</c:f>
              <c:strCache>
                <c:ptCount val="1"/>
                <c:pt idx="0">
                  <c:v>QD-surface</c:v>
                </c:pt>
              </c:strCache>
            </c:strRef>
          </c:tx>
          <c:spPr>
            <a:solidFill>
              <a:srgbClr val="103C68"/>
            </a:solidFill>
          </c:spPr>
          <c:invertIfNegative val="0"/>
          <c:cat>
            <c:numRef>
              <c:f>'Quantum dot market forecast'!$J$20:$O$20</c:f>
              <c:numCache>
                <c:formatCode>0_ </c:formatCode>
                <c:ptCount val="6"/>
                <c:pt idx="0">
                  <c:v>2015</c:v>
                </c:pt>
                <c:pt idx="1">
                  <c:v>2016</c:v>
                </c:pt>
                <c:pt idx="2">
                  <c:v>2017</c:v>
                </c:pt>
                <c:pt idx="3">
                  <c:v>2018</c:v>
                </c:pt>
                <c:pt idx="4">
                  <c:v>2019</c:v>
                </c:pt>
                <c:pt idx="5">
                  <c:v>2020</c:v>
                </c:pt>
              </c:numCache>
            </c:numRef>
          </c:cat>
          <c:val>
            <c:numRef>
              <c:f>'Quantum dot market forecast'!$J$168:$O$168</c:f>
              <c:numCache>
                <c:formatCode>_-* #,##0.0_-;\-* #,##0.0_-;_-* "-"_-;_-@_-</c:formatCode>
                <c:ptCount val="6"/>
                <c:pt idx="0">
                  <c:v>0.42578210915000009</c:v>
                </c:pt>
                <c:pt idx="1">
                  <c:v>60.152482594950001</c:v>
                </c:pt>
                <c:pt idx="2">
                  <c:v>164.03016408492002</c:v>
                </c:pt>
                <c:pt idx="3">
                  <c:v>301.88900039241997</c:v>
                </c:pt>
                <c:pt idx="4">
                  <c:v>531.52240754824993</c:v>
                </c:pt>
                <c:pt idx="5">
                  <c:v>818.67116179713992</c:v>
                </c:pt>
              </c:numCache>
            </c:numRef>
          </c:val>
        </c:ser>
        <c:dLbls>
          <c:showLegendKey val="0"/>
          <c:showVal val="0"/>
          <c:showCatName val="0"/>
          <c:showSerName val="0"/>
          <c:showPercent val="0"/>
          <c:showBubbleSize val="0"/>
        </c:dLbls>
        <c:gapWidth val="150"/>
        <c:overlap val="100"/>
        <c:axId val="524534912"/>
        <c:axId val="524536448"/>
      </c:barChart>
      <c:catAx>
        <c:axId val="524534912"/>
        <c:scaling>
          <c:orientation val="minMax"/>
        </c:scaling>
        <c:delete val="0"/>
        <c:axPos val="b"/>
        <c:numFmt formatCode="General" sourceLinked="0"/>
        <c:majorTickMark val="out"/>
        <c:minorTickMark val="none"/>
        <c:tickLblPos val="nextTo"/>
        <c:spPr>
          <a:ln w="9525">
            <a:solidFill>
              <a:srgbClr val="707C8A"/>
            </a:solidFill>
            <a:prstDash val="solid"/>
          </a:ln>
        </c:spPr>
        <c:txPr>
          <a:bodyPr rot="0" vert="horz"/>
          <a:lstStyle/>
          <a:p>
            <a:pPr>
              <a:defRPr sz="700" b="0"/>
            </a:pPr>
            <a:endParaRPr lang="ko-KR"/>
          </a:p>
        </c:txPr>
        <c:crossAx val="524536448"/>
        <c:crosses val="autoZero"/>
        <c:auto val="1"/>
        <c:lblAlgn val="ctr"/>
        <c:lblOffset val="100"/>
        <c:noMultiLvlLbl val="0"/>
      </c:catAx>
      <c:valAx>
        <c:axId val="524536448"/>
        <c:scaling>
          <c:orientation val="minMax"/>
        </c:scaling>
        <c:delete val="0"/>
        <c:axPos val="l"/>
        <c:majorGridlines>
          <c:spPr>
            <a:ln w="6350">
              <a:solidFill>
                <a:srgbClr val="707C8A"/>
              </a:solidFill>
              <a:prstDash val="solid"/>
            </a:ln>
          </c:spPr>
        </c:majorGridlines>
        <c:numFmt formatCode="#,##0" sourceLinked="0"/>
        <c:majorTickMark val="out"/>
        <c:minorTickMark val="none"/>
        <c:tickLblPos val="nextTo"/>
        <c:spPr>
          <a:ln w="9525">
            <a:solidFill>
              <a:srgbClr val="707C8A"/>
            </a:solidFill>
            <a:prstDash val="solid"/>
          </a:ln>
        </c:spPr>
        <c:txPr>
          <a:bodyPr/>
          <a:lstStyle/>
          <a:p>
            <a:pPr>
              <a:defRPr sz="700" b="0"/>
            </a:pPr>
            <a:endParaRPr lang="ko-KR"/>
          </a:p>
        </c:txPr>
        <c:crossAx val="524534912"/>
        <c:crosses val="autoZero"/>
        <c:crossBetween val="between"/>
      </c:valAx>
      <c:dTable>
        <c:showHorzBorder val="1"/>
        <c:showVertBorder val="1"/>
        <c:showOutline val="1"/>
        <c:showKeys val="1"/>
      </c:dTable>
      <c:spPr>
        <a:noFill/>
        <a:ln>
          <a:noFill/>
        </a:ln>
      </c:spPr>
    </c:plotArea>
    <c:plotVisOnly val="1"/>
    <c:dispBlanksAs val="gap"/>
    <c:showDLblsOverMax val="0"/>
  </c:chart>
  <c:spPr>
    <a:noFill/>
    <a:ln w="6350" cmpd="sng">
      <a:solidFill>
        <a:srgbClr val="707C8A"/>
      </a:solidFill>
      <a:prstDash val="solid"/>
    </a:ln>
  </c:spPr>
  <c:txPr>
    <a:bodyPr/>
    <a:lstStyle/>
    <a:p>
      <a:pPr>
        <a:defRPr sz="700">
          <a:latin typeface="Arial" pitchFamily="34" charset="0"/>
          <a:cs typeface="Arial" pitchFamily="34" charset="0"/>
        </a:defRPr>
      </a:pPr>
      <a:endParaRPr lang="ko-KR"/>
    </a:p>
  </c:txPr>
  <c:externalData r:id="rId2">
    <c:autoUpdate val="0"/>
  </c:externalData>
  <c:userShapes r:id="rId3"/>
</c:chartSpace>
</file>

<file path=ppt/charts/chart55.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0103030303030303"/>
          <c:y val="0.12817919312993903"/>
          <c:w val="0.76369191919191914"/>
          <c:h val="0.65089028723323272"/>
        </c:manualLayout>
      </c:layout>
      <c:barChart>
        <c:barDir val="col"/>
        <c:grouping val="stacked"/>
        <c:varyColors val="0"/>
        <c:ser>
          <c:idx val="0"/>
          <c:order val="0"/>
          <c:tx>
            <c:strRef>
              <c:f>'Pivot 금액시장 전망'!$I$209</c:f>
              <c:strCache>
                <c:ptCount val="1"/>
                <c:pt idx="0">
                  <c:v>QD chip</c:v>
                </c:pt>
              </c:strCache>
            </c:strRef>
          </c:tx>
          <c:spPr>
            <a:solidFill>
              <a:srgbClr val="0097D1"/>
            </a:solidFill>
            <a:ln>
              <a:noFill/>
            </a:ln>
          </c:spPr>
          <c:invertIfNegative val="0"/>
          <c:cat>
            <c:numRef>
              <c:f>'Pivot 금액시장 전망'!$J$30:$O$30</c:f>
              <c:numCache>
                <c:formatCode>General</c:formatCode>
                <c:ptCount val="6"/>
                <c:pt idx="0">
                  <c:v>2015</c:v>
                </c:pt>
                <c:pt idx="1">
                  <c:v>2016</c:v>
                </c:pt>
                <c:pt idx="2">
                  <c:v>2017</c:v>
                </c:pt>
                <c:pt idx="3">
                  <c:v>2018</c:v>
                </c:pt>
                <c:pt idx="4">
                  <c:v>2019</c:v>
                </c:pt>
                <c:pt idx="5">
                  <c:v>2020</c:v>
                </c:pt>
              </c:numCache>
            </c:numRef>
          </c:cat>
          <c:val>
            <c:numRef>
              <c:f>'Pivot 금액시장 전망'!$J$209:$O$209</c:f>
              <c:numCache>
                <c:formatCode>_-* #,##0.0_-;\-* #,##0.0_-;_-* "-"_-;_-@_-</c:formatCode>
                <c:ptCount val="6"/>
                <c:pt idx="0">
                  <c:v>0</c:v>
                </c:pt>
                <c:pt idx="1">
                  <c:v>0</c:v>
                </c:pt>
                <c:pt idx="2">
                  <c:v>0</c:v>
                </c:pt>
                <c:pt idx="3">
                  <c:v>0</c:v>
                </c:pt>
                <c:pt idx="4">
                  <c:v>0</c:v>
                </c:pt>
                <c:pt idx="5">
                  <c:v>0</c:v>
                </c:pt>
              </c:numCache>
            </c:numRef>
          </c:val>
        </c:ser>
        <c:ser>
          <c:idx val="1"/>
          <c:order val="1"/>
          <c:tx>
            <c:strRef>
              <c:f>'Pivot 금액시장 전망'!$I$210</c:f>
              <c:strCache>
                <c:ptCount val="1"/>
                <c:pt idx="0">
                  <c:v>QD edge</c:v>
                </c:pt>
              </c:strCache>
            </c:strRef>
          </c:tx>
          <c:spPr>
            <a:solidFill>
              <a:srgbClr val="A1ABB2"/>
            </a:solidFill>
          </c:spPr>
          <c:invertIfNegative val="0"/>
          <c:cat>
            <c:numRef>
              <c:f>'Pivot 금액시장 전망'!$J$30:$O$30</c:f>
              <c:numCache>
                <c:formatCode>General</c:formatCode>
                <c:ptCount val="6"/>
                <c:pt idx="0">
                  <c:v>2015</c:v>
                </c:pt>
                <c:pt idx="1">
                  <c:v>2016</c:v>
                </c:pt>
                <c:pt idx="2">
                  <c:v>2017</c:v>
                </c:pt>
                <c:pt idx="3">
                  <c:v>2018</c:v>
                </c:pt>
                <c:pt idx="4">
                  <c:v>2019</c:v>
                </c:pt>
                <c:pt idx="5">
                  <c:v>2020</c:v>
                </c:pt>
              </c:numCache>
            </c:numRef>
          </c:cat>
          <c:val>
            <c:numRef>
              <c:f>'Pivot 금액시장 전망'!$J$210:$O$210</c:f>
              <c:numCache>
                <c:formatCode>_-* #,##0.0_-;\-* #,##0.0_-;_-* "-"_-;_-@_-</c:formatCode>
                <c:ptCount val="6"/>
                <c:pt idx="0">
                  <c:v>0</c:v>
                </c:pt>
                <c:pt idx="1">
                  <c:v>0</c:v>
                </c:pt>
                <c:pt idx="2">
                  <c:v>0</c:v>
                </c:pt>
                <c:pt idx="3">
                  <c:v>0</c:v>
                </c:pt>
                <c:pt idx="4">
                  <c:v>0</c:v>
                </c:pt>
                <c:pt idx="5">
                  <c:v>0</c:v>
                </c:pt>
              </c:numCache>
            </c:numRef>
          </c:val>
        </c:ser>
        <c:ser>
          <c:idx val="2"/>
          <c:order val="2"/>
          <c:tx>
            <c:strRef>
              <c:f>'Pivot 금액시장 전망'!$I$211</c:f>
              <c:strCache>
                <c:ptCount val="1"/>
                <c:pt idx="0">
                  <c:v>QD surface</c:v>
                </c:pt>
              </c:strCache>
            </c:strRef>
          </c:tx>
          <c:spPr>
            <a:solidFill>
              <a:srgbClr val="103C68"/>
            </a:solidFill>
          </c:spPr>
          <c:invertIfNegative val="0"/>
          <c:cat>
            <c:numRef>
              <c:f>'Pivot 금액시장 전망'!$J$30:$O$30</c:f>
              <c:numCache>
                <c:formatCode>General</c:formatCode>
                <c:ptCount val="6"/>
                <c:pt idx="0">
                  <c:v>2015</c:v>
                </c:pt>
                <c:pt idx="1">
                  <c:v>2016</c:v>
                </c:pt>
                <c:pt idx="2">
                  <c:v>2017</c:v>
                </c:pt>
                <c:pt idx="3">
                  <c:v>2018</c:v>
                </c:pt>
                <c:pt idx="4">
                  <c:v>2019</c:v>
                </c:pt>
                <c:pt idx="5">
                  <c:v>2020</c:v>
                </c:pt>
              </c:numCache>
            </c:numRef>
          </c:cat>
          <c:val>
            <c:numRef>
              <c:f>'Pivot 금액시장 전망'!$J$211:$O$211</c:f>
              <c:numCache>
                <c:formatCode>_-* #,##0.0_-;\-* #,##0.0_-;_-* "-"_-;_-@_-</c:formatCode>
                <c:ptCount val="6"/>
                <c:pt idx="0">
                  <c:v>7.6183285132806295E-3</c:v>
                </c:pt>
                <c:pt idx="1">
                  <c:v>0.71859049691486732</c:v>
                </c:pt>
                <c:pt idx="2">
                  <c:v>1.5433563092319991</c:v>
                </c:pt>
                <c:pt idx="3">
                  <c:v>2.2982137292682752</c:v>
                </c:pt>
                <c:pt idx="4">
                  <c:v>3.2596506535600422</c:v>
                </c:pt>
                <c:pt idx="5">
                  <c:v>4.0490375996250538</c:v>
                </c:pt>
              </c:numCache>
            </c:numRef>
          </c:val>
        </c:ser>
        <c:dLbls>
          <c:showLegendKey val="0"/>
          <c:showVal val="0"/>
          <c:showCatName val="0"/>
          <c:showSerName val="0"/>
          <c:showPercent val="0"/>
          <c:showBubbleSize val="0"/>
        </c:dLbls>
        <c:gapWidth val="150"/>
        <c:overlap val="100"/>
        <c:axId val="524585600"/>
        <c:axId val="524595584"/>
      </c:barChart>
      <c:catAx>
        <c:axId val="524585600"/>
        <c:scaling>
          <c:orientation val="minMax"/>
        </c:scaling>
        <c:delete val="0"/>
        <c:axPos val="b"/>
        <c:numFmt formatCode="General" sourceLinked="0"/>
        <c:majorTickMark val="out"/>
        <c:minorTickMark val="none"/>
        <c:tickLblPos val="nextTo"/>
        <c:spPr>
          <a:ln w="9525">
            <a:solidFill>
              <a:srgbClr val="707C8A"/>
            </a:solidFill>
            <a:prstDash val="solid"/>
          </a:ln>
        </c:spPr>
        <c:txPr>
          <a:bodyPr rot="0" vert="horz"/>
          <a:lstStyle/>
          <a:p>
            <a:pPr>
              <a:defRPr sz="700" b="0"/>
            </a:pPr>
            <a:endParaRPr lang="ko-KR"/>
          </a:p>
        </c:txPr>
        <c:crossAx val="524595584"/>
        <c:crosses val="autoZero"/>
        <c:auto val="1"/>
        <c:lblAlgn val="ctr"/>
        <c:lblOffset val="100"/>
        <c:noMultiLvlLbl val="0"/>
      </c:catAx>
      <c:valAx>
        <c:axId val="524595584"/>
        <c:scaling>
          <c:orientation val="minMax"/>
        </c:scaling>
        <c:delete val="0"/>
        <c:axPos val="l"/>
        <c:majorGridlines>
          <c:spPr>
            <a:ln w="6350">
              <a:solidFill>
                <a:srgbClr val="707C8A"/>
              </a:solidFill>
              <a:prstDash val="solid"/>
            </a:ln>
          </c:spPr>
        </c:majorGridlines>
        <c:numFmt formatCode="#,##0" sourceLinked="0"/>
        <c:majorTickMark val="out"/>
        <c:minorTickMark val="none"/>
        <c:tickLblPos val="nextTo"/>
        <c:spPr>
          <a:ln w="9525">
            <a:solidFill>
              <a:srgbClr val="707C8A"/>
            </a:solidFill>
            <a:prstDash val="solid"/>
          </a:ln>
        </c:spPr>
        <c:txPr>
          <a:bodyPr/>
          <a:lstStyle/>
          <a:p>
            <a:pPr>
              <a:defRPr sz="700" b="0"/>
            </a:pPr>
            <a:endParaRPr lang="ko-KR"/>
          </a:p>
        </c:txPr>
        <c:crossAx val="524585600"/>
        <c:crosses val="autoZero"/>
        <c:crossBetween val="between"/>
      </c:valAx>
      <c:dTable>
        <c:showHorzBorder val="1"/>
        <c:showVertBorder val="1"/>
        <c:showOutline val="1"/>
        <c:showKeys val="1"/>
      </c:dTable>
      <c:spPr>
        <a:noFill/>
        <a:ln>
          <a:noFill/>
        </a:ln>
      </c:spPr>
    </c:plotArea>
    <c:plotVisOnly val="1"/>
    <c:dispBlanksAs val="gap"/>
    <c:showDLblsOverMax val="0"/>
  </c:chart>
  <c:spPr>
    <a:noFill/>
    <a:ln w="6350" cmpd="sng">
      <a:solidFill>
        <a:srgbClr val="707C8A"/>
      </a:solidFill>
      <a:prstDash val="solid"/>
    </a:ln>
  </c:spPr>
  <c:txPr>
    <a:bodyPr/>
    <a:lstStyle/>
    <a:p>
      <a:pPr>
        <a:defRPr sz="700">
          <a:latin typeface="Arial" pitchFamily="34" charset="0"/>
          <a:cs typeface="Arial" pitchFamily="34" charset="0"/>
        </a:defRPr>
      </a:pPr>
      <a:endParaRPr lang="ko-KR"/>
    </a:p>
  </c:txPr>
  <c:externalData r:id="rId2">
    <c:autoUpdate val="0"/>
  </c:externalData>
  <c:userShapes r:id="rId3"/>
</c:chartSpace>
</file>

<file path=ppt/charts/chart56.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35245615563634825"/>
          <c:y val="0.14027888888888887"/>
          <c:w val="0.53612121212121211"/>
          <c:h val="0.66718222222222223"/>
        </c:manualLayout>
      </c:layout>
      <c:barChart>
        <c:barDir val="col"/>
        <c:grouping val="clustered"/>
        <c:varyColors val="0"/>
        <c:ser>
          <c:idx val="0"/>
          <c:order val="0"/>
          <c:tx>
            <c:strRef>
              <c:f>'Pivot 금액시장 전망'!$I$226</c:f>
              <c:strCache>
                <c:ptCount val="1"/>
                <c:pt idx="0">
                  <c:v>Tablet display-use QD </c:v>
                </c:pt>
              </c:strCache>
            </c:strRef>
          </c:tx>
          <c:spPr>
            <a:solidFill>
              <a:srgbClr val="0097D1"/>
            </a:solidFill>
            <a:ln>
              <a:noFill/>
            </a:ln>
          </c:spPr>
          <c:invertIfNegative val="0"/>
          <c:cat>
            <c:numRef>
              <c:f>'Pivot 금액시장 전망'!$J$185:$O$185</c:f>
              <c:numCache>
                <c:formatCode>0_ </c:formatCode>
                <c:ptCount val="6"/>
                <c:pt idx="0">
                  <c:v>2015</c:v>
                </c:pt>
                <c:pt idx="1">
                  <c:v>2016</c:v>
                </c:pt>
                <c:pt idx="2">
                  <c:v>2017</c:v>
                </c:pt>
                <c:pt idx="3">
                  <c:v>2018</c:v>
                </c:pt>
                <c:pt idx="4">
                  <c:v>2019</c:v>
                </c:pt>
                <c:pt idx="5">
                  <c:v>2020</c:v>
                </c:pt>
              </c:numCache>
            </c:numRef>
          </c:cat>
          <c:val>
            <c:numRef>
              <c:f>'Pivot 금액시장 전망'!$J$226:$O$226</c:f>
              <c:numCache>
                <c:formatCode>_-* #,##0.0_-;\-* #,##0.0_-;_-* "-"??_-;_-@_-</c:formatCode>
                <c:ptCount val="6"/>
                <c:pt idx="0">
                  <c:v>0.50623313802315606</c:v>
                </c:pt>
                <c:pt idx="1">
                  <c:v>2.9941318731743367</c:v>
                </c:pt>
                <c:pt idx="2">
                  <c:v>8.0968016867090249</c:v>
                </c:pt>
                <c:pt idx="3">
                  <c:v>13.001858799029657</c:v>
                </c:pt>
                <c:pt idx="4">
                  <c:v>16.696068093825332</c:v>
                </c:pt>
                <c:pt idx="5">
                  <c:v>19.293828404547174</c:v>
                </c:pt>
              </c:numCache>
            </c:numRef>
          </c:val>
        </c:ser>
        <c:dLbls>
          <c:showLegendKey val="0"/>
          <c:showVal val="0"/>
          <c:showCatName val="0"/>
          <c:showSerName val="0"/>
          <c:showPercent val="0"/>
          <c:showBubbleSize val="0"/>
        </c:dLbls>
        <c:gapWidth val="150"/>
        <c:axId val="524658560"/>
        <c:axId val="524660096"/>
      </c:barChart>
      <c:lineChart>
        <c:grouping val="standard"/>
        <c:varyColors val="0"/>
        <c:ser>
          <c:idx val="1"/>
          <c:order val="1"/>
          <c:tx>
            <c:strRef>
              <c:f>'Pivot 금액시장 전망'!$I$227</c:f>
              <c:strCache>
                <c:ptCount val="1"/>
                <c:pt idx="0">
                  <c:v>Growth rate</c:v>
                </c:pt>
              </c:strCache>
            </c:strRef>
          </c:tx>
          <c:marker>
            <c:symbol val="none"/>
          </c:marker>
          <c:cat>
            <c:numRef>
              <c:f>'Pivot 금액시장 전망'!$J$185:$O$185</c:f>
              <c:numCache>
                <c:formatCode>0_ </c:formatCode>
                <c:ptCount val="6"/>
                <c:pt idx="0">
                  <c:v>2015</c:v>
                </c:pt>
                <c:pt idx="1">
                  <c:v>2016</c:v>
                </c:pt>
                <c:pt idx="2">
                  <c:v>2017</c:v>
                </c:pt>
                <c:pt idx="3">
                  <c:v>2018</c:v>
                </c:pt>
                <c:pt idx="4">
                  <c:v>2019</c:v>
                </c:pt>
                <c:pt idx="5">
                  <c:v>2020</c:v>
                </c:pt>
              </c:numCache>
            </c:numRef>
          </c:cat>
          <c:val>
            <c:numRef>
              <c:f>'Pivot 금액시장 전망'!$J$227:$O$227</c:f>
              <c:numCache>
                <c:formatCode>0.0%</c:formatCode>
                <c:ptCount val="6"/>
                <c:pt idx="1">
                  <c:v>4.9145315631972313</c:v>
                </c:pt>
                <c:pt idx="2">
                  <c:v>1.7042234710005972</c:v>
                </c:pt>
                <c:pt idx="3">
                  <c:v>0.60580180941967854</c:v>
                </c:pt>
                <c:pt idx="4">
                  <c:v>0.28412931965323124</c:v>
                </c:pt>
                <c:pt idx="5">
                  <c:v>0.15559114254466688</c:v>
                </c:pt>
              </c:numCache>
            </c:numRef>
          </c:val>
          <c:smooth val="0"/>
        </c:ser>
        <c:dLbls>
          <c:showLegendKey val="0"/>
          <c:showVal val="0"/>
          <c:showCatName val="0"/>
          <c:showSerName val="0"/>
          <c:showPercent val="0"/>
          <c:showBubbleSize val="0"/>
        </c:dLbls>
        <c:marker val="1"/>
        <c:smooth val="0"/>
        <c:axId val="524663424"/>
        <c:axId val="524661888"/>
      </c:lineChart>
      <c:catAx>
        <c:axId val="524658560"/>
        <c:scaling>
          <c:orientation val="minMax"/>
        </c:scaling>
        <c:delete val="0"/>
        <c:axPos val="b"/>
        <c:numFmt formatCode="General" sourceLinked="0"/>
        <c:majorTickMark val="out"/>
        <c:minorTickMark val="none"/>
        <c:tickLblPos val="nextTo"/>
        <c:spPr>
          <a:ln w="9525">
            <a:solidFill>
              <a:srgbClr val="707C8A"/>
            </a:solidFill>
            <a:prstDash val="solid"/>
          </a:ln>
        </c:spPr>
        <c:txPr>
          <a:bodyPr rot="0" vert="horz"/>
          <a:lstStyle/>
          <a:p>
            <a:pPr>
              <a:defRPr sz="700" b="0"/>
            </a:pPr>
            <a:endParaRPr lang="ko-KR"/>
          </a:p>
        </c:txPr>
        <c:crossAx val="524660096"/>
        <c:crosses val="autoZero"/>
        <c:auto val="1"/>
        <c:lblAlgn val="ctr"/>
        <c:lblOffset val="100"/>
        <c:noMultiLvlLbl val="0"/>
      </c:catAx>
      <c:valAx>
        <c:axId val="524660096"/>
        <c:scaling>
          <c:orientation val="minMax"/>
        </c:scaling>
        <c:delete val="0"/>
        <c:axPos val="l"/>
        <c:majorGridlines>
          <c:spPr>
            <a:ln w="6350">
              <a:solidFill>
                <a:srgbClr val="707C8A"/>
              </a:solidFill>
              <a:prstDash val="solid"/>
            </a:ln>
          </c:spPr>
        </c:majorGridlines>
        <c:numFmt formatCode="#,##0" sourceLinked="0"/>
        <c:majorTickMark val="out"/>
        <c:minorTickMark val="none"/>
        <c:tickLblPos val="nextTo"/>
        <c:spPr>
          <a:ln w="9525">
            <a:solidFill>
              <a:srgbClr val="707C8A"/>
            </a:solidFill>
            <a:prstDash val="solid"/>
          </a:ln>
        </c:spPr>
        <c:txPr>
          <a:bodyPr/>
          <a:lstStyle/>
          <a:p>
            <a:pPr>
              <a:defRPr sz="700" b="0"/>
            </a:pPr>
            <a:endParaRPr lang="ko-KR"/>
          </a:p>
        </c:txPr>
        <c:crossAx val="524658560"/>
        <c:crosses val="autoZero"/>
        <c:crossBetween val="between"/>
      </c:valAx>
      <c:valAx>
        <c:axId val="524661888"/>
        <c:scaling>
          <c:orientation val="minMax"/>
          <c:max val="1"/>
        </c:scaling>
        <c:delete val="0"/>
        <c:axPos val="r"/>
        <c:numFmt formatCode="0%" sourceLinked="0"/>
        <c:majorTickMark val="out"/>
        <c:minorTickMark val="none"/>
        <c:tickLblPos val="nextTo"/>
        <c:crossAx val="524663424"/>
        <c:crosses val="max"/>
        <c:crossBetween val="between"/>
        <c:majorUnit val="0.1"/>
      </c:valAx>
      <c:catAx>
        <c:axId val="524663424"/>
        <c:scaling>
          <c:orientation val="minMax"/>
        </c:scaling>
        <c:delete val="1"/>
        <c:axPos val="b"/>
        <c:numFmt formatCode="0_ " sourceLinked="1"/>
        <c:majorTickMark val="out"/>
        <c:minorTickMark val="none"/>
        <c:tickLblPos val="nextTo"/>
        <c:crossAx val="524661888"/>
        <c:crosses val="autoZero"/>
        <c:auto val="1"/>
        <c:lblAlgn val="ctr"/>
        <c:lblOffset val="100"/>
        <c:noMultiLvlLbl val="0"/>
      </c:catAx>
      <c:dTable>
        <c:showHorzBorder val="1"/>
        <c:showVertBorder val="1"/>
        <c:showOutline val="1"/>
        <c:showKeys val="1"/>
      </c:dTable>
      <c:spPr>
        <a:noFill/>
        <a:ln>
          <a:noFill/>
        </a:ln>
      </c:spPr>
    </c:plotArea>
    <c:plotVisOnly val="1"/>
    <c:dispBlanksAs val="gap"/>
    <c:showDLblsOverMax val="0"/>
  </c:chart>
  <c:spPr>
    <a:noFill/>
    <a:ln w="6350" cmpd="sng">
      <a:solidFill>
        <a:srgbClr val="707C8A"/>
      </a:solidFill>
      <a:prstDash val="solid"/>
    </a:ln>
  </c:spPr>
  <c:txPr>
    <a:bodyPr/>
    <a:lstStyle/>
    <a:p>
      <a:pPr>
        <a:defRPr sz="700">
          <a:latin typeface="Arial" pitchFamily="34" charset="0"/>
          <a:cs typeface="Arial" pitchFamily="34" charset="0"/>
        </a:defRPr>
      </a:pPr>
      <a:endParaRPr lang="ko-KR"/>
    </a:p>
  </c:txPr>
  <c:externalData r:id="rId2">
    <c:autoUpdate val="0"/>
  </c:externalData>
  <c:userShapes r:id="rId3"/>
</c:chartSpace>
</file>

<file path=ppt/charts/chart57.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35593939393939394"/>
          <c:y val="0.10500101452405732"/>
          <c:w val="0.56249898989898994"/>
          <c:h val="0.67406111111111111"/>
        </c:manualLayout>
      </c:layout>
      <c:barChart>
        <c:barDir val="col"/>
        <c:grouping val="clustered"/>
        <c:varyColors val="0"/>
        <c:ser>
          <c:idx val="0"/>
          <c:order val="0"/>
          <c:tx>
            <c:strRef>
              <c:f>'Quantum dot market forecast'!$I$179</c:f>
              <c:strCache>
                <c:ptCount val="1"/>
                <c:pt idx="0">
                  <c:v>Tablet display with QD  </c:v>
                </c:pt>
              </c:strCache>
            </c:strRef>
          </c:tx>
          <c:spPr>
            <a:solidFill>
              <a:srgbClr val="0097D1"/>
            </a:solidFill>
            <a:ln>
              <a:noFill/>
            </a:ln>
          </c:spPr>
          <c:invertIfNegative val="0"/>
          <c:cat>
            <c:numRef>
              <c:f>'Quantum dot market forecast'!$J$140:$O$140</c:f>
              <c:numCache>
                <c:formatCode>General</c:formatCode>
                <c:ptCount val="6"/>
                <c:pt idx="0">
                  <c:v>2015</c:v>
                </c:pt>
                <c:pt idx="1">
                  <c:v>2016</c:v>
                </c:pt>
                <c:pt idx="2">
                  <c:v>2017</c:v>
                </c:pt>
                <c:pt idx="3">
                  <c:v>2018</c:v>
                </c:pt>
                <c:pt idx="4">
                  <c:v>2019</c:v>
                </c:pt>
                <c:pt idx="5">
                  <c:v>2020</c:v>
                </c:pt>
              </c:numCache>
            </c:numRef>
          </c:cat>
          <c:val>
            <c:numRef>
              <c:f>'Quantum dot market forecast'!$J$179:$O$179</c:f>
              <c:numCache>
                <c:formatCode>_-* #,##0.0_-;\-* #,##0.0_-;_-* "-"_-;_-@_-</c:formatCode>
                <c:ptCount val="6"/>
                <c:pt idx="0">
                  <c:v>9.4286250370000005E-2</c:v>
                </c:pt>
                <c:pt idx="1">
                  <c:v>0.36769896806231994</c:v>
                </c:pt>
                <c:pt idx="2">
                  <c:v>1.1594908103300701</c:v>
                </c:pt>
                <c:pt idx="3">
                  <c:v>2.2052672757679801</c:v>
                </c:pt>
                <c:pt idx="4">
                  <c:v>3.4400529120455197</c:v>
                </c:pt>
                <c:pt idx="5">
                  <c:v>4.67445167090355</c:v>
                </c:pt>
              </c:numCache>
            </c:numRef>
          </c:val>
        </c:ser>
        <c:dLbls>
          <c:showLegendKey val="0"/>
          <c:showVal val="0"/>
          <c:showCatName val="0"/>
          <c:showSerName val="0"/>
          <c:showPercent val="0"/>
          <c:showBubbleSize val="0"/>
        </c:dLbls>
        <c:gapWidth val="150"/>
        <c:axId val="524808192"/>
        <c:axId val="524809728"/>
      </c:barChart>
      <c:lineChart>
        <c:grouping val="standard"/>
        <c:varyColors val="0"/>
        <c:ser>
          <c:idx val="1"/>
          <c:order val="1"/>
          <c:tx>
            <c:strRef>
              <c:f>'Quantum dot market forecast'!$I$180</c:f>
              <c:strCache>
                <c:ptCount val="1"/>
                <c:pt idx="0">
                  <c:v>Growth rate</c:v>
                </c:pt>
              </c:strCache>
            </c:strRef>
          </c:tx>
          <c:marker>
            <c:symbol val="none"/>
          </c:marker>
          <c:cat>
            <c:numRef>
              <c:f>'Quantum dot market forecast'!$J$140:$O$140</c:f>
              <c:numCache>
                <c:formatCode>General</c:formatCode>
                <c:ptCount val="6"/>
                <c:pt idx="0">
                  <c:v>2015</c:v>
                </c:pt>
                <c:pt idx="1">
                  <c:v>2016</c:v>
                </c:pt>
                <c:pt idx="2">
                  <c:v>2017</c:v>
                </c:pt>
                <c:pt idx="3">
                  <c:v>2018</c:v>
                </c:pt>
                <c:pt idx="4">
                  <c:v>2019</c:v>
                </c:pt>
                <c:pt idx="5">
                  <c:v>2020</c:v>
                </c:pt>
              </c:numCache>
            </c:numRef>
          </c:cat>
          <c:val>
            <c:numRef>
              <c:f>'Quantum dot market forecast'!$J$180:$O$180</c:f>
              <c:numCache>
                <c:formatCode>0.0%</c:formatCode>
                <c:ptCount val="6"/>
                <c:pt idx="1">
                  <c:v>2.8998153667092312</c:v>
                </c:pt>
                <c:pt idx="2">
                  <c:v>2.153369769951468</c:v>
                </c:pt>
                <c:pt idx="3">
                  <c:v>0.9019273426929626</c:v>
                </c:pt>
                <c:pt idx="4">
                  <c:v>0.55992561529646234</c:v>
                </c:pt>
                <c:pt idx="5">
                  <c:v>0.35883132917395555</c:v>
                </c:pt>
              </c:numCache>
            </c:numRef>
          </c:val>
          <c:smooth val="0"/>
        </c:ser>
        <c:dLbls>
          <c:showLegendKey val="0"/>
          <c:showVal val="0"/>
          <c:showCatName val="0"/>
          <c:showSerName val="0"/>
          <c:showPercent val="0"/>
          <c:showBubbleSize val="0"/>
        </c:dLbls>
        <c:marker val="1"/>
        <c:smooth val="0"/>
        <c:axId val="524960512"/>
        <c:axId val="524811264"/>
      </c:lineChart>
      <c:catAx>
        <c:axId val="524808192"/>
        <c:scaling>
          <c:orientation val="minMax"/>
        </c:scaling>
        <c:delete val="0"/>
        <c:axPos val="b"/>
        <c:numFmt formatCode="General" sourceLinked="0"/>
        <c:majorTickMark val="out"/>
        <c:minorTickMark val="none"/>
        <c:tickLblPos val="nextTo"/>
        <c:spPr>
          <a:ln w="9525">
            <a:solidFill>
              <a:srgbClr val="707C8A"/>
            </a:solidFill>
            <a:prstDash val="solid"/>
          </a:ln>
        </c:spPr>
        <c:txPr>
          <a:bodyPr rot="0" vert="horz"/>
          <a:lstStyle/>
          <a:p>
            <a:pPr>
              <a:defRPr sz="700" b="0"/>
            </a:pPr>
            <a:endParaRPr lang="ko-KR"/>
          </a:p>
        </c:txPr>
        <c:crossAx val="524809728"/>
        <c:crosses val="autoZero"/>
        <c:auto val="1"/>
        <c:lblAlgn val="ctr"/>
        <c:lblOffset val="100"/>
        <c:noMultiLvlLbl val="0"/>
      </c:catAx>
      <c:valAx>
        <c:axId val="524809728"/>
        <c:scaling>
          <c:orientation val="minMax"/>
        </c:scaling>
        <c:delete val="0"/>
        <c:axPos val="l"/>
        <c:majorGridlines>
          <c:spPr>
            <a:ln w="6350">
              <a:solidFill>
                <a:srgbClr val="707C8A"/>
              </a:solidFill>
              <a:prstDash val="solid"/>
            </a:ln>
          </c:spPr>
        </c:majorGridlines>
        <c:numFmt formatCode="#,##0" sourceLinked="0"/>
        <c:majorTickMark val="out"/>
        <c:minorTickMark val="none"/>
        <c:tickLblPos val="nextTo"/>
        <c:spPr>
          <a:ln w="9525">
            <a:solidFill>
              <a:srgbClr val="707C8A"/>
            </a:solidFill>
            <a:prstDash val="solid"/>
          </a:ln>
        </c:spPr>
        <c:txPr>
          <a:bodyPr/>
          <a:lstStyle/>
          <a:p>
            <a:pPr>
              <a:defRPr sz="700" b="0"/>
            </a:pPr>
            <a:endParaRPr lang="ko-KR"/>
          </a:p>
        </c:txPr>
        <c:crossAx val="524808192"/>
        <c:crosses val="autoZero"/>
        <c:crossBetween val="between"/>
      </c:valAx>
      <c:valAx>
        <c:axId val="524811264"/>
        <c:scaling>
          <c:orientation val="minMax"/>
          <c:max val="1"/>
        </c:scaling>
        <c:delete val="0"/>
        <c:axPos val="r"/>
        <c:numFmt formatCode="0%" sourceLinked="0"/>
        <c:majorTickMark val="out"/>
        <c:minorTickMark val="none"/>
        <c:tickLblPos val="nextTo"/>
        <c:crossAx val="524960512"/>
        <c:crosses val="max"/>
        <c:crossBetween val="between"/>
        <c:majorUnit val="0.1"/>
      </c:valAx>
      <c:catAx>
        <c:axId val="524960512"/>
        <c:scaling>
          <c:orientation val="minMax"/>
        </c:scaling>
        <c:delete val="1"/>
        <c:axPos val="b"/>
        <c:numFmt formatCode="General" sourceLinked="1"/>
        <c:majorTickMark val="out"/>
        <c:minorTickMark val="none"/>
        <c:tickLblPos val="nextTo"/>
        <c:crossAx val="524811264"/>
        <c:crosses val="autoZero"/>
        <c:auto val="1"/>
        <c:lblAlgn val="ctr"/>
        <c:lblOffset val="100"/>
        <c:noMultiLvlLbl val="0"/>
      </c:catAx>
      <c:dTable>
        <c:showHorzBorder val="1"/>
        <c:showVertBorder val="1"/>
        <c:showOutline val="1"/>
        <c:showKeys val="1"/>
      </c:dTable>
      <c:spPr>
        <a:noFill/>
        <a:ln>
          <a:noFill/>
        </a:ln>
      </c:spPr>
    </c:plotArea>
    <c:plotVisOnly val="1"/>
    <c:dispBlanksAs val="gap"/>
    <c:showDLblsOverMax val="0"/>
  </c:chart>
  <c:spPr>
    <a:noFill/>
    <a:ln w="6350" cmpd="sng">
      <a:solidFill>
        <a:srgbClr val="707C8A"/>
      </a:solidFill>
      <a:prstDash val="solid"/>
    </a:ln>
  </c:spPr>
  <c:txPr>
    <a:bodyPr/>
    <a:lstStyle/>
    <a:p>
      <a:pPr>
        <a:defRPr sz="700">
          <a:latin typeface="Arial" pitchFamily="34" charset="0"/>
          <a:cs typeface="Arial" pitchFamily="34" charset="0"/>
        </a:defRPr>
      </a:pPr>
      <a:endParaRPr lang="ko-KR"/>
    </a:p>
  </c:txPr>
  <c:externalData r:id="rId2">
    <c:autoUpdate val="0"/>
  </c:externalData>
  <c:userShapes r:id="rId3"/>
</c:chartSpace>
</file>

<file path=ppt/charts/chart58.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0220317460317461"/>
          <c:y val="0.14111750000000001"/>
          <c:w val="0.72484065656565655"/>
          <c:h val="0.61306527777777775"/>
        </c:manualLayout>
      </c:layout>
      <c:barChart>
        <c:barDir val="col"/>
        <c:grouping val="stacked"/>
        <c:varyColors val="0"/>
        <c:ser>
          <c:idx val="0"/>
          <c:order val="0"/>
          <c:tx>
            <c:strRef>
              <c:f>'Quantum dot market forecast'!$I$183</c:f>
              <c:strCache>
                <c:ptCount val="1"/>
                <c:pt idx="0">
                  <c:v>QD-chip</c:v>
                </c:pt>
              </c:strCache>
            </c:strRef>
          </c:tx>
          <c:spPr>
            <a:solidFill>
              <a:srgbClr val="0097D1"/>
            </a:solidFill>
            <a:ln>
              <a:noFill/>
            </a:ln>
          </c:spPr>
          <c:invertIfNegative val="0"/>
          <c:cat>
            <c:numRef>
              <c:f>'Quantum dot market forecast'!$J$20:$O$20</c:f>
              <c:numCache>
                <c:formatCode>0_ </c:formatCode>
                <c:ptCount val="6"/>
                <c:pt idx="0">
                  <c:v>2015</c:v>
                </c:pt>
                <c:pt idx="1">
                  <c:v>2016</c:v>
                </c:pt>
                <c:pt idx="2">
                  <c:v>2017</c:v>
                </c:pt>
                <c:pt idx="3">
                  <c:v>2018</c:v>
                </c:pt>
                <c:pt idx="4">
                  <c:v>2019</c:v>
                </c:pt>
                <c:pt idx="5">
                  <c:v>2020</c:v>
                </c:pt>
              </c:numCache>
            </c:numRef>
          </c:cat>
          <c:val>
            <c:numRef>
              <c:f>'Quantum dot market forecast'!$J$183:$O$183</c:f>
              <c:numCache>
                <c:formatCode>_-* #,##0.0_-;\-* #,##0.0_-;_-* "-"_-;_-@_-</c:formatCode>
                <c:ptCount val="6"/>
                <c:pt idx="0">
                  <c:v>0</c:v>
                </c:pt>
                <c:pt idx="1">
                  <c:v>0</c:v>
                </c:pt>
                <c:pt idx="2">
                  <c:v>0</c:v>
                </c:pt>
                <c:pt idx="3">
                  <c:v>0.11674347924739999</c:v>
                </c:pt>
                <c:pt idx="4">
                  <c:v>0.22698777086408001</c:v>
                </c:pt>
                <c:pt idx="5">
                  <c:v>0.39404923476414999</c:v>
                </c:pt>
              </c:numCache>
            </c:numRef>
          </c:val>
        </c:ser>
        <c:ser>
          <c:idx val="1"/>
          <c:order val="1"/>
          <c:tx>
            <c:strRef>
              <c:f>'Quantum dot market forecast'!$I$184</c:f>
              <c:strCache>
                <c:ptCount val="1"/>
                <c:pt idx="0">
                  <c:v>QD-edge</c:v>
                </c:pt>
              </c:strCache>
            </c:strRef>
          </c:tx>
          <c:spPr>
            <a:solidFill>
              <a:srgbClr val="A1ABB2"/>
            </a:solidFill>
          </c:spPr>
          <c:invertIfNegative val="0"/>
          <c:cat>
            <c:numRef>
              <c:f>'Quantum dot market forecast'!$J$20:$O$20</c:f>
              <c:numCache>
                <c:formatCode>0_ </c:formatCode>
                <c:ptCount val="6"/>
                <c:pt idx="0">
                  <c:v>2015</c:v>
                </c:pt>
                <c:pt idx="1">
                  <c:v>2016</c:v>
                </c:pt>
                <c:pt idx="2">
                  <c:v>2017</c:v>
                </c:pt>
                <c:pt idx="3">
                  <c:v>2018</c:v>
                </c:pt>
                <c:pt idx="4">
                  <c:v>2019</c:v>
                </c:pt>
                <c:pt idx="5">
                  <c:v>2020</c:v>
                </c:pt>
              </c:numCache>
            </c:numRef>
          </c:cat>
          <c:val>
            <c:numRef>
              <c:f>'Quantum dot market forecast'!$J$184:$O$184</c:f>
              <c:numCache>
                <c:formatCode>_-* #,##0.0_-;\-* #,##0.0_-;_-* "-"_-;_-@_-</c:formatCode>
                <c:ptCount val="6"/>
                <c:pt idx="0">
                  <c:v>0</c:v>
                </c:pt>
                <c:pt idx="1">
                  <c:v>0.13443956857572001</c:v>
                </c:pt>
                <c:pt idx="2">
                  <c:v>0.30873563081756999</c:v>
                </c:pt>
                <c:pt idx="3">
                  <c:v>0.42538888686007997</c:v>
                </c:pt>
                <c:pt idx="4">
                  <c:v>0.49573769215983998</c:v>
                </c:pt>
                <c:pt idx="5">
                  <c:v>0.59296647120199997</c:v>
                </c:pt>
              </c:numCache>
            </c:numRef>
          </c:val>
        </c:ser>
        <c:ser>
          <c:idx val="2"/>
          <c:order val="2"/>
          <c:tx>
            <c:strRef>
              <c:f>'Quantum dot market forecast'!$I$185</c:f>
              <c:strCache>
                <c:ptCount val="1"/>
                <c:pt idx="0">
                  <c:v>QD-surface</c:v>
                </c:pt>
              </c:strCache>
            </c:strRef>
          </c:tx>
          <c:spPr>
            <a:solidFill>
              <a:srgbClr val="103C68"/>
            </a:solidFill>
          </c:spPr>
          <c:invertIfNegative val="0"/>
          <c:cat>
            <c:numRef>
              <c:f>'Quantum dot market forecast'!$J$20:$O$20</c:f>
              <c:numCache>
                <c:formatCode>0_ </c:formatCode>
                <c:ptCount val="6"/>
                <c:pt idx="0">
                  <c:v>2015</c:v>
                </c:pt>
                <c:pt idx="1">
                  <c:v>2016</c:v>
                </c:pt>
                <c:pt idx="2">
                  <c:v>2017</c:v>
                </c:pt>
                <c:pt idx="3">
                  <c:v>2018</c:v>
                </c:pt>
                <c:pt idx="4">
                  <c:v>2019</c:v>
                </c:pt>
                <c:pt idx="5">
                  <c:v>2020</c:v>
                </c:pt>
              </c:numCache>
            </c:numRef>
          </c:cat>
          <c:val>
            <c:numRef>
              <c:f>'Quantum dot market forecast'!$J$185:$O$185</c:f>
              <c:numCache>
                <c:formatCode>_-* #,##0.0_-;\-* #,##0.0_-;_-* "-"_-;_-@_-</c:formatCode>
                <c:ptCount val="6"/>
                <c:pt idx="0">
                  <c:v>9.4286250370000005E-2</c:v>
                </c:pt>
                <c:pt idx="1">
                  <c:v>0.23325939948659996</c:v>
                </c:pt>
                <c:pt idx="2">
                  <c:v>0.85075517951250001</c:v>
                </c:pt>
                <c:pt idx="3">
                  <c:v>1.6631349096604999</c:v>
                </c:pt>
                <c:pt idx="4">
                  <c:v>2.7173274490215999</c:v>
                </c:pt>
                <c:pt idx="5">
                  <c:v>3.6874359649374</c:v>
                </c:pt>
              </c:numCache>
            </c:numRef>
          </c:val>
        </c:ser>
        <c:dLbls>
          <c:showLegendKey val="0"/>
          <c:showVal val="0"/>
          <c:showCatName val="0"/>
          <c:showSerName val="0"/>
          <c:showPercent val="0"/>
          <c:showBubbleSize val="0"/>
        </c:dLbls>
        <c:gapWidth val="150"/>
        <c:overlap val="100"/>
        <c:axId val="525331840"/>
        <c:axId val="544748672"/>
      </c:barChart>
      <c:catAx>
        <c:axId val="525331840"/>
        <c:scaling>
          <c:orientation val="minMax"/>
        </c:scaling>
        <c:delete val="0"/>
        <c:axPos val="b"/>
        <c:numFmt formatCode="General" sourceLinked="0"/>
        <c:majorTickMark val="out"/>
        <c:minorTickMark val="none"/>
        <c:tickLblPos val="nextTo"/>
        <c:spPr>
          <a:ln w="9525">
            <a:solidFill>
              <a:srgbClr val="707C8A"/>
            </a:solidFill>
            <a:prstDash val="solid"/>
          </a:ln>
        </c:spPr>
        <c:txPr>
          <a:bodyPr rot="0" vert="horz"/>
          <a:lstStyle/>
          <a:p>
            <a:pPr>
              <a:defRPr sz="700" b="0"/>
            </a:pPr>
            <a:endParaRPr lang="ko-KR"/>
          </a:p>
        </c:txPr>
        <c:crossAx val="544748672"/>
        <c:crosses val="autoZero"/>
        <c:auto val="1"/>
        <c:lblAlgn val="ctr"/>
        <c:lblOffset val="100"/>
        <c:noMultiLvlLbl val="0"/>
      </c:catAx>
      <c:valAx>
        <c:axId val="544748672"/>
        <c:scaling>
          <c:orientation val="minMax"/>
        </c:scaling>
        <c:delete val="0"/>
        <c:axPos val="l"/>
        <c:majorGridlines>
          <c:spPr>
            <a:ln w="6350">
              <a:solidFill>
                <a:srgbClr val="707C8A"/>
              </a:solidFill>
              <a:prstDash val="solid"/>
            </a:ln>
          </c:spPr>
        </c:majorGridlines>
        <c:numFmt formatCode="#,##0" sourceLinked="0"/>
        <c:majorTickMark val="out"/>
        <c:minorTickMark val="none"/>
        <c:tickLblPos val="nextTo"/>
        <c:spPr>
          <a:ln w="9525">
            <a:solidFill>
              <a:srgbClr val="707C8A"/>
            </a:solidFill>
            <a:prstDash val="solid"/>
          </a:ln>
        </c:spPr>
        <c:txPr>
          <a:bodyPr/>
          <a:lstStyle/>
          <a:p>
            <a:pPr>
              <a:defRPr sz="700" b="0"/>
            </a:pPr>
            <a:endParaRPr lang="ko-KR"/>
          </a:p>
        </c:txPr>
        <c:crossAx val="525331840"/>
        <c:crosses val="autoZero"/>
        <c:crossBetween val="between"/>
      </c:valAx>
      <c:dTable>
        <c:showHorzBorder val="1"/>
        <c:showVertBorder val="1"/>
        <c:showOutline val="1"/>
        <c:showKeys val="1"/>
      </c:dTable>
      <c:spPr>
        <a:noFill/>
        <a:ln>
          <a:noFill/>
        </a:ln>
      </c:spPr>
    </c:plotArea>
    <c:plotVisOnly val="1"/>
    <c:dispBlanksAs val="gap"/>
    <c:showDLblsOverMax val="0"/>
  </c:chart>
  <c:spPr>
    <a:noFill/>
    <a:ln w="6350" cmpd="sng">
      <a:solidFill>
        <a:srgbClr val="707C8A"/>
      </a:solidFill>
      <a:prstDash val="solid"/>
    </a:ln>
  </c:spPr>
  <c:txPr>
    <a:bodyPr/>
    <a:lstStyle/>
    <a:p>
      <a:pPr>
        <a:defRPr sz="700">
          <a:latin typeface="Arial" pitchFamily="34" charset="0"/>
          <a:cs typeface="Arial" pitchFamily="34" charset="0"/>
        </a:defRPr>
      </a:pPr>
      <a:endParaRPr lang="ko-KR"/>
    </a:p>
  </c:txPr>
  <c:externalData r:id="rId2">
    <c:autoUpdate val="0"/>
  </c:externalData>
  <c:userShapes r:id="rId3"/>
</c:chartSpace>
</file>

<file path=ppt/charts/chart59.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8422474747474749"/>
          <c:y val="0.12347861111111111"/>
          <c:w val="0.78041818181818179"/>
          <c:h val="0.64147972222222227"/>
        </c:manualLayout>
      </c:layout>
      <c:barChart>
        <c:barDir val="col"/>
        <c:grouping val="stacked"/>
        <c:varyColors val="0"/>
        <c:ser>
          <c:idx val="0"/>
          <c:order val="0"/>
          <c:tx>
            <c:strRef>
              <c:f>'Pivot 금액시장 전망'!$I$230</c:f>
              <c:strCache>
                <c:ptCount val="1"/>
                <c:pt idx="0">
                  <c:v>QD chip</c:v>
                </c:pt>
              </c:strCache>
            </c:strRef>
          </c:tx>
          <c:spPr>
            <a:solidFill>
              <a:srgbClr val="0097D1"/>
            </a:solidFill>
            <a:ln>
              <a:noFill/>
            </a:ln>
          </c:spPr>
          <c:invertIfNegative val="0"/>
          <c:cat>
            <c:numRef>
              <c:f>'Pivot 금액시장 전망'!$J$30:$O$30</c:f>
              <c:numCache>
                <c:formatCode>General</c:formatCode>
                <c:ptCount val="6"/>
                <c:pt idx="0">
                  <c:v>2015</c:v>
                </c:pt>
                <c:pt idx="1">
                  <c:v>2016</c:v>
                </c:pt>
                <c:pt idx="2">
                  <c:v>2017</c:v>
                </c:pt>
                <c:pt idx="3">
                  <c:v>2018</c:v>
                </c:pt>
                <c:pt idx="4">
                  <c:v>2019</c:v>
                </c:pt>
                <c:pt idx="5">
                  <c:v>2020</c:v>
                </c:pt>
              </c:numCache>
            </c:numRef>
          </c:cat>
          <c:val>
            <c:numRef>
              <c:f>'Pivot 금액시장 전망'!$J$230:$O$230</c:f>
              <c:numCache>
                <c:formatCode>_-* #,##0.0_-;\-* #,##0.0_-;_-* "-"_-;_-@_-</c:formatCode>
                <c:ptCount val="6"/>
                <c:pt idx="0">
                  <c:v>0</c:v>
                </c:pt>
                <c:pt idx="1">
                  <c:v>0</c:v>
                </c:pt>
                <c:pt idx="2">
                  <c:v>0</c:v>
                </c:pt>
                <c:pt idx="3">
                  <c:v>0.70747243967513895</c:v>
                </c:pt>
                <c:pt idx="4">
                  <c:v>1.0596322318543308</c:v>
                </c:pt>
                <c:pt idx="5">
                  <c:v>1.5803497983017987</c:v>
                </c:pt>
              </c:numCache>
            </c:numRef>
          </c:val>
        </c:ser>
        <c:ser>
          <c:idx val="1"/>
          <c:order val="1"/>
          <c:tx>
            <c:strRef>
              <c:f>'Pivot 금액시장 전망'!$I$231</c:f>
              <c:strCache>
                <c:ptCount val="1"/>
                <c:pt idx="0">
                  <c:v>QD edge</c:v>
                </c:pt>
              </c:strCache>
            </c:strRef>
          </c:tx>
          <c:spPr>
            <a:solidFill>
              <a:srgbClr val="A1ABB2"/>
            </a:solidFill>
          </c:spPr>
          <c:invertIfNegative val="0"/>
          <c:cat>
            <c:numRef>
              <c:f>'Pivot 금액시장 전망'!$J$30:$O$30</c:f>
              <c:numCache>
                <c:formatCode>General</c:formatCode>
                <c:ptCount val="6"/>
                <c:pt idx="0">
                  <c:v>2015</c:v>
                </c:pt>
                <c:pt idx="1">
                  <c:v>2016</c:v>
                </c:pt>
                <c:pt idx="2">
                  <c:v>2017</c:v>
                </c:pt>
                <c:pt idx="3">
                  <c:v>2018</c:v>
                </c:pt>
                <c:pt idx="4">
                  <c:v>2019</c:v>
                </c:pt>
                <c:pt idx="5">
                  <c:v>2020</c:v>
                </c:pt>
              </c:numCache>
            </c:numRef>
          </c:cat>
          <c:val>
            <c:numRef>
              <c:f>'Pivot 금액시장 전망'!$J$231:$O$231</c:f>
              <c:numCache>
                <c:formatCode>_-* #,##0.0_-;\-* #,##0.0_-;_-* "-"_-;_-@_-</c:formatCode>
                <c:ptCount val="6"/>
                <c:pt idx="0">
                  <c:v>0</c:v>
                </c:pt>
                <c:pt idx="1">
                  <c:v>0.61951149122723947</c:v>
                </c:pt>
                <c:pt idx="2">
                  <c:v>1.1291895826748195</c:v>
                </c:pt>
                <c:pt idx="3">
                  <c:v>1.2935110381451012</c:v>
                </c:pt>
                <c:pt idx="4">
                  <c:v>1.2395888141973954</c:v>
                </c:pt>
                <c:pt idx="5">
                  <c:v>1.2241919807386432</c:v>
                </c:pt>
              </c:numCache>
            </c:numRef>
          </c:val>
        </c:ser>
        <c:ser>
          <c:idx val="2"/>
          <c:order val="2"/>
          <c:tx>
            <c:strRef>
              <c:f>'Pivot 금액시장 전망'!$I$232</c:f>
              <c:strCache>
                <c:ptCount val="1"/>
                <c:pt idx="0">
                  <c:v>QD surface</c:v>
                </c:pt>
              </c:strCache>
            </c:strRef>
          </c:tx>
          <c:spPr>
            <a:solidFill>
              <a:srgbClr val="103C68"/>
            </a:solidFill>
          </c:spPr>
          <c:invertIfNegative val="0"/>
          <c:cat>
            <c:numRef>
              <c:f>'Pivot 금액시장 전망'!$J$30:$O$30</c:f>
              <c:numCache>
                <c:formatCode>General</c:formatCode>
                <c:ptCount val="6"/>
                <c:pt idx="0">
                  <c:v>2015</c:v>
                </c:pt>
                <c:pt idx="1">
                  <c:v>2016</c:v>
                </c:pt>
                <c:pt idx="2">
                  <c:v>2017</c:v>
                </c:pt>
                <c:pt idx="3">
                  <c:v>2018</c:v>
                </c:pt>
                <c:pt idx="4">
                  <c:v>2019</c:v>
                </c:pt>
                <c:pt idx="5">
                  <c:v>2020</c:v>
                </c:pt>
              </c:numCache>
            </c:numRef>
          </c:cat>
          <c:val>
            <c:numRef>
              <c:f>'Pivot 금액시장 전망'!$J$232:$O$232</c:f>
              <c:numCache>
                <c:formatCode>_-* #,##0.0_-;\-* #,##0.0_-;_-* "-"_-;_-@_-</c:formatCode>
                <c:ptCount val="6"/>
                <c:pt idx="0">
                  <c:v>0.50623313802315606</c:v>
                </c:pt>
                <c:pt idx="1">
                  <c:v>2.3746203819470972</c:v>
                </c:pt>
                <c:pt idx="2">
                  <c:v>6.9676121040342052</c:v>
                </c:pt>
                <c:pt idx="3">
                  <c:v>11.000875321209417</c:v>
                </c:pt>
                <c:pt idx="4">
                  <c:v>14.396847047773605</c:v>
                </c:pt>
                <c:pt idx="5">
                  <c:v>16.489286625506733</c:v>
                </c:pt>
              </c:numCache>
            </c:numRef>
          </c:val>
        </c:ser>
        <c:dLbls>
          <c:showLegendKey val="0"/>
          <c:showVal val="0"/>
          <c:showCatName val="0"/>
          <c:showSerName val="0"/>
          <c:showPercent val="0"/>
          <c:showBubbleSize val="0"/>
        </c:dLbls>
        <c:gapWidth val="150"/>
        <c:overlap val="100"/>
        <c:axId val="548037760"/>
        <c:axId val="548039296"/>
      </c:barChart>
      <c:catAx>
        <c:axId val="548037760"/>
        <c:scaling>
          <c:orientation val="minMax"/>
        </c:scaling>
        <c:delete val="0"/>
        <c:axPos val="b"/>
        <c:numFmt formatCode="General" sourceLinked="0"/>
        <c:majorTickMark val="out"/>
        <c:minorTickMark val="none"/>
        <c:tickLblPos val="nextTo"/>
        <c:spPr>
          <a:ln w="9525">
            <a:solidFill>
              <a:srgbClr val="707C8A"/>
            </a:solidFill>
            <a:prstDash val="solid"/>
          </a:ln>
        </c:spPr>
        <c:txPr>
          <a:bodyPr rot="0" vert="horz"/>
          <a:lstStyle/>
          <a:p>
            <a:pPr>
              <a:defRPr sz="700" b="0"/>
            </a:pPr>
            <a:endParaRPr lang="ko-KR"/>
          </a:p>
        </c:txPr>
        <c:crossAx val="548039296"/>
        <c:crosses val="autoZero"/>
        <c:auto val="1"/>
        <c:lblAlgn val="ctr"/>
        <c:lblOffset val="100"/>
        <c:noMultiLvlLbl val="0"/>
      </c:catAx>
      <c:valAx>
        <c:axId val="548039296"/>
        <c:scaling>
          <c:orientation val="minMax"/>
        </c:scaling>
        <c:delete val="0"/>
        <c:axPos val="l"/>
        <c:majorGridlines>
          <c:spPr>
            <a:ln w="6350">
              <a:solidFill>
                <a:srgbClr val="707C8A"/>
              </a:solidFill>
              <a:prstDash val="solid"/>
            </a:ln>
          </c:spPr>
        </c:majorGridlines>
        <c:numFmt formatCode="#,##0" sourceLinked="0"/>
        <c:majorTickMark val="out"/>
        <c:minorTickMark val="none"/>
        <c:tickLblPos val="nextTo"/>
        <c:spPr>
          <a:ln w="9525">
            <a:solidFill>
              <a:srgbClr val="707C8A"/>
            </a:solidFill>
            <a:prstDash val="solid"/>
          </a:ln>
        </c:spPr>
        <c:txPr>
          <a:bodyPr/>
          <a:lstStyle/>
          <a:p>
            <a:pPr>
              <a:defRPr sz="700" b="0"/>
            </a:pPr>
            <a:endParaRPr lang="ko-KR"/>
          </a:p>
        </c:txPr>
        <c:crossAx val="548037760"/>
        <c:crosses val="autoZero"/>
        <c:crossBetween val="between"/>
      </c:valAx>
      <c:dTable>
        <c:showHorzBorder val="1"/>
        <c:showVertBorder val="1"/>
        <c:showOutline val="1"/>
        <c:showKeys val="1"/>
      </c:dTable>
      <c:spPr>
        <a:noFill/>
        <a:ln>
          <a:noFill/>
        </a:ln>
      </c:spPr>
    </c:plotArea>
    <c:plotVisOnly val="1"/>
    <c:dispBlanksAs val="gap"/>
    <c:showDLblsOverMax val="0"/>
  </c:chart>
  <c:spPr>
    <a:noFill/>
    <a:ln w="6350" cmpd="sng">
      <a:solidFill>
        <a:srgbClr val="707C8A"/>
      </a:solidFill>
      <a:prstDash val="solid"/>
    </a:ln>
  </c:spPr>
  <c:txPr>
    <a:bodyPr/>
    <a:lstStyle/>
    <a:p>
      <a:pPr>
        <a:defRPr sz="700">
          <a:latin typeface="Arial" pitchFamily="34" charset="0"/>
          <a:cs typeface="Arial" pitchFamily="34" charset="0"/>
        </a:defRPr>
      </a:pPr>
      <a:endParaRPr lang="ko-KR"/>
    </a:p>
  </c:txPr>
  <c:externalData r:id="rId2">
    <c:autoUpdate val="0"/>
  </c:externalData>
  <c:userShapes r:id="rId3"/>
</c:chartSpace>
</file>

<file path=ppt/charts/chart6.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722989898989899"/>
          <c:y val="0.17604658355858582"/>
          <c:w val="0.76086363636363641"/>
          <c:h val="0.40475277939472881"/>
        </c:manualLayout>
      </c:layout>
      <c:barChart>
        <c:barDir val="col"/>
        <c:grouping val="clustered"/>
        <c:varyColors val="0"/>
        <c:ser>
          <c:idx val="0"/>
          <c:order val="0"/>
          <c:tx>
            <c:strRef>
              <c:f>'PPT graph '!$B$100</c:f>
              <c:strCache>
                <c:ptCount val="1"/>
                <c:pt idx="0">
                  <c:v>Normal </c:v>
                </c:pt>
              </c:strCache>
            </c:strRef>
          </c:tx>
          <c:spPr>
            <a:solidFill>
              <a:srgbClr val="0097D1"/>
            </a:solidFill>
            <a:ln>
              <a:noFill/>
            </a:ln>
          </c:spPr>
          <c:invertIfNegative val="0"/>
          <c:cat>
            <c:numRef>
              <c:f>'PPT graph '!$C$25:$H$25</c:f>
              <c:numCache>
                <c:formatCode>General</c:formatCode>
                <c:ptCount val="6"/>
                <c:pt idx="0">
                  <c:v>2015</c:v>
                </c:pt>
                <c:pt idx="1">
                  <c:v>2016</c:v>
                </c:pt>
                <c:pt idx="2">
                  <c:v>2017</c:v>
                </c:pt>
                <c:pt idx="3">
                  <c:v>2018</c:v>
                </c:pt>
                <c:pt idx="4">
                  <c:v>2019</c:v>
                </c:pt>
                <c:pt idx="5">
                  <c:v>2020</c:v>
                </c:pt>
              </c:numCache>
            </c:numRef>
          </c:cat>
          <c:val>
            <c:numRef>
              <c:f>'PPT graph '!$C$100:$H$100</c:f>
              <c:numCache>
                <c:formatCode>0%</c:formatCode>
                <c:ptCount val="6"/>
                <c:pt idx="0">
                  <c:v>1</c:v>
                </c:pt>
                <c:pt idx="1">
                  <c:v>1</c:v>
                </c:pt>
                <c:pt idx="2">
                  <c:v>1</c:v>
                </c:pt>
                <c:pt idx="3">
                  <c:v>1</c:v>
                </c:pt>
                <c:pt idx="4">
                  <c:v>1</c:v>
                </c:pt>
                <c:pt idx="5">
                  <c:v>1</c:v>
                </c:pt>
              </c:numCache>
            </c:numRef>
          </c:val>
        </c:ser>
        <c:ser>
          <c:idx val="1"/>
          <c:order val="1"/>
          <c:tx>
            <c:strRef>
              <c:f>'PPT graph '!$B$101</c:f>
              <c:strCache>
                <c:ptCount val="1"/>
                <c:pt idx="0">
                  <c:v>QD surface</c:v>
                </c:pt>
              </c:strCache>
            </c:strRef>
          </c:tx>
          <c:spPr>
            <a:solidFill>
              <a:srgbClr val="A1ABB2"/>
            </a:solidFill>
          </c:spPr>
          <c:invertIfNegative val="0"/>
          <c:cat>
            <c:numRef>
              <c:f>'PPT graph '!$C$25:$H$25</c:f>
              <c:numCache>
                <c:formatCode>General</c:formatCode>
                <c:ptCount val="6"/>
                <c:pt idx="0">
                  <c:v>2015</c:v>
                </c:pt>
                <c:pt idx="1">
                  <c:v>2016</c:v>
                </c:pt>
                <c:pt idx="2">
                  <c:v>2017</c:v>
                </c:pt>
                <c:pt idx="3">
                  <c:v>2018</c:v>
                </c:pt>
                <c:pt idx="4">
                  <c:v>2019</c:v>
                </c:pt>
                <c:pt idx="5">
                  <c:v>2020</c:v>
                </c:pt>
              </c:numCache>
            </c:numRef>
          </c:cat>
          <c:val>
            <c:numRef>
              <c:f>'PPT graph '!$C$101:$H$101</c:f>
              <c:numCache>
                <c:formatCode>0.0%</c:formatCode>
                <c:ptCount val="6"/>
                <c:pt idx="0">
                  <c:v>3.3942405448051249</c:v>
                </c:pt>
                <c:pt idx="1">
                  <c:v>3.09652832739437</c:v>
                </c:pt>
                <c:pt idx="2">
                  <c:v>2.8792718298624314</c:v>
                </c:pt>
                <c:pt idx="3">
                  <c:v>2.6530060434433187</c:v>
                </c:pt>
                <c:pt idx="4">
                  <c:v>2.4461986412843624</c:v>
                </c:pt>
                <c:pt idx="5">
                  <c:v>2.2663912066689225</c:v>
                </c:pt>
              </c:numCache>
            </c:numRef>
          </c:val>
        </c:ser>
        <c:ser>
          <c:idx val="2"/>
          <c:order val="2"/>
          <c:tx>
            <c:strRef>
              <c:f>'PPT graph '!$B$102</c:f>
              <c:strCache>
                <c:ptCount val="1"/>
                <c:pt idx="0">
                  <c:v>QD edge</c:v>
                </c:pt>
              </c:strCache>
            </c:strRef>
          </c:tx>
          <c:spPr>
            <a:solidFill>
              <a:srgbClr val="103C68"/>
            </a:solidFill>
          </c:spPr>
          <c:invertIfNegative val="0"/>
          <c:cat>
            <c:numRef>
              <c:f>'PPT graph '!$C$25:$H$25</c:f>
              <c:numCache>
                <c:formatCode>General</c:formatCode>
                <c:ptCount val="6"/>
                <c:pt idx="0">
                  <c:v>2015</c:v>
                </c:pt>
                <c:pt idx="1">
                  <c:v>2016</c:v>
                </c:pt>
                <c:pt idx="2">
                  <c:v>2017</c:v>
                </c:pt>
                <c:pt idx="3">
                  <c:v>2018</c:v>
                </c:pt>
                <c:pt idx="4">
                  <c:v>2019</c:v>
                </c:pt>
                <c:pt idx="5">
                  <c:v>2020</c:v>
                </c:pt>
              </c:numCache>
            </c:numRef>
          </c:cat>
          <c:val>
            <c:numRef>
              <c:f>'PPT graph '!$C$102:$H$102</c:f>
              <c:numCache>
                <c:formatCode>0.0%</c:formatCode>
                <c:ptCount val="6"/>
                <c:pt idx="0">
                  <c:v>1.7057695436170832</c:v>
                </c:pt>
                <c:pt idx="1">
                  <c:v>1.6565327956862446</c:v>
                </c:pt>
                <c:pt idx="2">
                  <c:v>1.6237506510594462</c:v>
                </c:pt>
                <c:pt idx="3">
                  <c:v>1.5823954183015561</c:v>
                </c:pt>
                <c:pt idx="4">
                  <c:v>1.5410881148813145</c:v>
                </c:pt>
                <c:pt idx="5">
                  <c:v>1.5038541022696257</c:v>
                </c:pt>
              </c:numCache>
            </c:numRef>
          </c:val>
        </c:ser>
        <c:ser>
          <c:idx val="3"/>
          <c:order val="3"/>
          <c:tx>
            <c:strRef>
              <c:f>'PPT graph '!$B$103</c:f>
              <c:strCache>
                <c:ptCount val="1"/>
                <c:pt idx="0">
                  <c:v>LED/CF</c:v>
                </c:pt>
              </c:strCache>
            </c:strRef>
          </c:tx>
          <c:spPr>
            <a:solidFill>
              <a:srgbClr val="BED158"/>
            </a:solidFill>
          </c:spPr>
          <c:invertIfNegative val="0"/>
          <c:cat>
            <c:numRef>
              <c:f>'PPT graph '!$C$25:$H$25</c:f>
              <c:numCache>
                <c:formatCode>General</c:formatCode>
                <c:ptCount val="6"/>
                <c:pt idx="0">
                  <c:v>2015</c:v>
                </c:pt>
                <c:pt idx="1">
                  <c:v>2016</c:v>
                </c:pt>
                <c:pt idx="2">
                  <c:v>2017</c:v>
                </c:pt>
                <c:pt idx="3">
                  <c:v>2018</c:v>
                </c:pt>
                <c:pt idx="4">
                  <c:v>2019</c:v>
                </c:pt>
                <c:pt idx="5">
                  <c:v>2020</c:v>
                </c:pt>
              </c:numCache>
            </c:numRef>
          </c:cat>
          <c:val>
            <c:numRef>
              <c:f>'PPT graph '!$C$103:$H$103</c:f>
              <c:numCache>
                <c:formatCode>0.0%</c:formatCode>
                <c:ptCount val="6"/>
                <c:pt idx="0">
                  <c:v>1.0525624097657214</c:v>
                </c:pt>
                <c:pt idx="1">
                  <c:v>1.0493356773135705</c:v>
                </c:pt>
                <c:pt idx="2">
                  <c:v>1.0272437835409278</c:v>
                </c:pt>
                <c:pt idx="3">
                  <c:v>1.0225332185445855</c:v>
                </c:pt>
                <c:pt idx="4">
                  <c:v>1.0196254033091123</c:v>
                </c:pt>
                <c:pt idx="5">
                  <c:v>1.0182190668894826</c:v>
                </c:pt>
              </c:numCache>
            </c:numRef>
          </c:val>
        </c:ser>
        <c:dLbls>
          <c:showLegendKey val="0"/>
          <c:showVal val="0"/>
          <c:showCatName val="0"/>
          <c:showSerName val="0"/>
          <c:showPercent val="0"/>
          <c:showBubbleSize val="0"/>
        </c:dLbls>
        <c:gapWidth val="150"/>
        <c:axId val="466713600"/>
        <c:axId val="466727680"/>
      </c:barChart>
      <c:catAx>
        <c:axId val="466713600"/>
        <c:scaling>
          <c:orientation val="minMax"/>
        </c:scaling>
        <c:delete val="0"/>
        <c:axPos val="b"/>
        <c:numFmt formatCode="General" sourceLinked="0"/>
        <c:majorTickMark val="out"/>
        <c:minorTickMark val="none"/>
        <c:tickLblPos val="nextTo"/>
        <c:spPr>
          <a:ln w="9525">
            <a:solidFill>
              <a:srgbClr val="707C8A"/>
            </a:solidFill>
            <a:prstDash val="solid"/>
          </a:ln>
        </c:spPr>
        <c:txPr>
          <a:bodyPr rot="0" vert="horz"/>
          <a:lstStyle/>
          <a:p>
            <a:pPr>
              <a:defRPr sz="700" b="0"/>
            </a:pPr>
            <a:endParaRPr lang="ko-KR"/>
          </a:p>
        </c:txPr>
        <c:crossAx val="466727680"/>
        <c:crosses val="autoZero"/>
        <c:auto val="1"/>
        <c:lblAlgn val="ctr"/>
        <c:lblOffset val="100"/>
        <c:noMultiLvlLbl val="0"/>
      </c:catAx>
      <c:valAx>
        <c:axId val="466727680"/>
        <c:scaling>
          <c:orientation val="minMax"/>
        </c:scaling>
        <c:delete val="0"/>
        <c:axPos val="l"/>
        <c:majorGridlines>
          <c:spPr>
            <a:ln w="6350">
              <a:solidFill>
                <a:srgbClr val="707C8A"/>
              </a:solidFill>
              <a:prstDash val="solid"/>
            </a:ln>
          </c:spPr>
        </c:majorGridlines>
        <c:numFmt formatCode="0%" sourceLinked="0"/>
        <c:majorTickMark val="out"/>
        <c:minorTickMark val="none"/>
        <c:tickLblPos val="nextTo"/>
        <c:spPr>
          <a:ln w="9525">
            <a:solidFill>
              <a:srgbClr val="707C8A"/>
            </a:solidFill>
            <a:prstDash val="solid"/>
          </a:ln>
        </c:spPr>
        <c:txPr>
          <a:bodyPr/>
          <a:lstStyle/>
          <a:p>
            <a:pPr>
              <a:defRPr sz="700" b="0"/>
            </a:pPr>
            <a:endParaRPr lang="ko-KR"/>
          </a:p>
        </c:txPr>
        <c:crossAx val="466713600"/>
        <c:crosses val="autoZero"/>
        <c:crossBetween val="between"/>
      </c:valAx>
      <c:dTable>
        <c:showHorzBorder val="1"/>
        <c:showVertBorder val="1"/>
        <c:showOutline val="1"/>
        <c:showKeys val="1"/>
      </c:dTable>
      <c:spPr>
        <a:noFill/>
        <a:ln>
          <a:noFill/>
        </a:ln>
      </c:spPr>
    </c:plotArea>
    <c:plotVisOnly val="1"/>
    <c:dispBlanksAs val="gap"/>
    <c:showDLblsOverMax val="0"/>
  </c:chart>
  <c:spPr>
    <a:noFill/>
    <a:ln w="6350" cmpd="sng">
      <a:solidFill>
        <a:srgbClr val="707C8A"/>
      </a:solidFill>
      <a:prstDash val="solid"/>
    </a:ln>
  </c:spPr>
  <c:txPr>
    <a:bodyPr/>
    <a:lstStyle/>
    <a:p>
      <a:pPr>
        <a:defRPr sz="700">
          <a:latin typeface="Arial" pitchFamily="34" charset="0"/>
          <a:cs typeface="Arial" pitchFamily="34" charset="0"/>
        </a:defRPr>
      </a:pPr>
      <a:endParaRPr lang="ko-KR"/>
    </a:p>
  </c:txPr>
  <c:externalData r:id="rId2">
    <c:autoUpdate val="0"/>
  </c:externalData>
  <c:userShapes r:id="rId3"/>
</c:chartSpace>
</file>

<file path=ppt/charts/chart60.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36722752525252528"/>
          <c:y val="0.1191122222222222"/>
          <c:w val="0.48706944444444439"/>
          <c:h val="0.63931333333333329"/>
        </c:manualLayout>
      </c:layout>
      <c:barChart>
        <c:barDir val="col"/>
        <c:grouping val="clustered"/>
        <c:varyColors val="0"/>
        <c:ser>
          <c:idx val="0"/>
          <c:order val="0"/>
          <c:tx>
            <c:strRef>
              <c:f>'Pivot 금액시장 전망'!$I$242</c:f>
              <c:strCache>
                <c:ptCount val="1"/>
                <c:pt idx="0">
                  <c:v>Smartphone display-use QD</c:v>
                </c:pt>
              </c:strCache>
            </c:strRef>
          </c:tx>
          <c:spPr>
            <a:solidFill>
              <a:srgbClr val="0097D1"/>
            </a:solidFill>
            <a:ln>
              <a:noFill/>
            </a:ln>
          </c:spPr>
          <c:invertIfNegative val="0"/>
          <c:cat>
            <c:numRef>
              <c:f>'Pivot 금액시장 전망'!$J$185:$O$185</c:f>
              <c:numCache>
                <c:formatCode>0_ </c:formatCode>
                <c:ptCount val="6"/>
                <c:pt idx="0">
                  <c:v>2015</c:v>
                </c:pt>
                <c:pt idx="1">
                  <c:v>2016</c:v>
                </c:pt>
                <c:pt idx="2">
                  <c:v>2017</c:v>
                </c:pt>
                <c:pt idx="3">
                  <c:v>2018</c:v>
                </c:pt>
                <c:pt idx="4">
                  <c:v>2019</c:v>
                </c:pt>
                <c:pt idx="5">
                  <c:v>2020</c:v>
                </c:pt>
              </c:numCache>
            </c:numRef>
          </c:cat>
          <c:val>
            <c:numRef>
              <c:f>'Pivot 금액시장 전망'!$J$242:$O$242</c:f>
              <c:numCache>
                <c:formatCode>_(* #,##0_);_(* \(#,##0\);_(* "-"_);_(@_)</c:formatCode>
                <c:ptCount val="6"/>
                <c:pt idx="0">
                  <c:v>0</c:v>
                </c:pt>
                <c:pt idx="1">
                  <c:v>0</c:v>
                </c:pt>
                <c:pt idx="2">
                  <c:v>0</c:v>
                </c:pt>
                <c:pt idx="3" formatCode="_-* #,##0.0_-;\-* #,##0.0_-;_-* &quot;-&quot;_-;_-@_-">
                  <c:v>1.1045654558677689</c:v>
                </c:pt>
                <c:pt idx="4" formatCode="_-* #,##0.0_-;\-* #,##0.0_-;_-* &quot;-&quot;_-;_-@_-">
                  <c:v>5.0177951074380163</c:v>
                </c:pt>
                <c:pt idx="5" formatCode="_-* #,##0.0_-;\-* #,##0.0_-;_-* &quot;-&quot;_-;_-@_-">
                  <c:v>13.465443966942759</c:v>
                </c:pt>
              </c:numCache>
            </c:numRef>
          </c:val>
        </c:ser>
        <c:dLbls>
          <c:showLegendKey val="0"/>
          <c:showVal val="0"/>
          <c:showCatName val="0"/>
          <c:showSerName val="0"/>
          <c:showPercent val="0"/>
          <c:showBubbleSize val="0"/>
        </c:dLbls>
        <c:gapWidth val="150"/>
        <c:axId val="548160256"/>
        <c:axId val="548161792"/>
      </c:barChart>
      <c:lineChart>
        <c:grouping val="standard"/>
        <c:varyColors val="0"/>
        <c:ser>
          <c:idx val="1"/>
          <c:order val="1"/>
          <c:tx>
            <c:strRef>
              <c:f>'Pivot 금액시장 전망'!$I$243</c:f>
              <c:strCache>
                <c:ptCount val="1"/>
                <c:pt idx="0">
                  <c:v>Growth rate</c:v>
                </c:pt>
              </c:strCache>
            </c:strRef>
          </c:tx>
          <c:marker>
            <c:symbol val="none"/>
          </c:marker>
          <c:cat>
            <c:numRef>
              <c:f>'Pivot 금액시장 전망'!$J$185:$O$185</c:f>
              <c:numCache>
                <c:formatCode>0_ </c:formatCode>
                <c:ptCount val="6"/>
                <c:pt idx="0">
                  <c:v>2015</c:v>
                </c:pt>
                <c:pt idx="1">
                  <c:v>2016</c:v>
                </c:pt>
                <c:pt idx="2">
                  <c:v>2017</c:v>
                </c:pt>
                <c:pt idx="3">
                  <c:v>2018</c:v>
                </c:pt>
                <c:pt idx="4">
                  <c:v>2019</c:v>
                </c:pt>
                <c:pt idx="5">
                  <c:v>2020</c:v>
                </c:pt>
              </c:numCache>
            </c:numRef>
          </c:cat>
          <c:val>
            <c:numRef>
              <c:f>'Pivot 금액시장 전망'!$J$243:$O$243</c:f>
              <c:numCache>
                <c:formatCode>0.0%</c:formatCode>
                <c:ptCount val="6"/>
                <c:pt idx="1">
                  <c:v>0</c:v>
                </c:pt>
                <c:pt idx="2">
                  <c:v>0</c:v>
                </c:pt>
                <c:pt idx="3">
                  <c:v>0</c:v>
                </c:pt>
                <c:pt idx="4">
                  <c:v>3.5427775065588443</c:v>
                </c:pt>
                <c:pt idx="5">
                  <c:v>1.6835380238986959</c:v>
                </c:pt>
              </c:numCache>
            </c:numRef>
          </c:val>
          <c:smooth val="0"/>
        </c:ser>
        <c:dLbls>
          <c:showLegendKey val="0"/>
          <c:showVal val="0"/>
          <c:showCatName val="0"/>
          <c:showSerName val="0"/>
          <c:showPercent val="0"/>
          <c:showBubbleSize val="0"/>
        </c:dLbls>
        <c:marker val="1"/>
        <c:smooth val="0"/>
        <c:axId val="548181504"/>
        <c:axId val="548179968"/>
      </c:lineChart>
      <c:catAx>
        <c:axId val="548160256"/>
        <c:scaling>
          <c:orientation val="minMax"/>
        </c:scaling>
        <c:delete val="0"/>
        <c:axPos val="b"/>
        <c:numFmt formatCode="General" sourceLinked="0"/>
        <c:majorTickMark val="out"/>
        <c:minorTickMark val="none"/>
        <c:tickLblPos val="nextTo"/>
        <c:spPr>
          <a:ln w="9525">
            <a:solidFill>
              <a:srgbClr val="707C8A"/>
            </a:solidFill>
            <a:prstDash val="solid"/>
          </a:ln>
        </c:spPr>
        <c:txPr>
          <a:bodyPr rot="0" vert="horz"/>
          <a:lstStyle/>
          <a:p>
            <a:pPr>
              <a:defRPr sz="700" b="0"/>
            </a:pPr>
            <a:endParaRPr lang="ko-KR"/>
          </a:p>
        </c:txPr>
        <c:crossAx val="548161792"/>
        <c:crosses val="autoZero"/>
        <c:auto val="1"/>
        <c:lblAlgn val="ctr"/>
        <c:lblOffset val="100"/>
        <c:noMultiLvlLbl val="0"/>
      </c:catAx>
      <c:valAx>
        <c:axId val="548161792"/>
        <c:scaling>
          <c:orientation val="minMax"/>
        </c:scaling>
        <c:delete val="0"/>
        <c:axPos val="l"/>
        <c:majorGridlines>
          <c:spPr>
            <a:ln w="6350">
              <a:solidFill>
                <a:srgbClr val="707C8A"/>
              </a:solidFill>
              <a:prstDash val="solid"/>
            </a:ln>
          </c:spPr>
        </c:majorGridlines>
        <c:numFmt formatCode="#,##0" sourceLinked="0"/>
        <c:majorTickMark val="out"/>
        <c:minorTickMark val="none"/>
        <c:tickLblPos val="nextTo"/>
        <c:spPr>
          <a:ln w="9525">
            <a:solidFill>
              <a:srgbClr val="707C8A"/>
            </a:solidFill>
            <a:prstDash val="solid"/>
          </a:ln>
        </c:spPr>
        <c:txPr>
          <a:bodyPr/>
          <a:lstStyle/>
          <a:p>
            <a:pPr>
              <a:defRPr sz="700" b="0"/>
            </a:pPr>
            <a:endParaRPr lang="ko-KR"/>
          </a:p>
        </c:txPr>
        <c:crossAx val="548160256"/>
        <c:crosses val="autoZero"/>
        <c:crossBetween val="between"/>
      </c:valAx>
      <c:valAx>
        <c:axId val="548179968"/>
        <c:scaling>
          <c:orientation val="minMax"/>
          <c:max val="1"/>
        </c:scaling>
        <c:delete val="0"/>
        <c:axPos val="r"/>
        <c:numFmt formatCode="0%" sourceLinked="0"/>
        <c:majorTickMark val="out"/>
        <c:minorTickMark val="none"/>
        <c:tickLblPos val="nextTo"/>
        <c:crossAx val="548181504"/>
        <c:crosses val="max"/>
        <c:crossBetween val="between"/>
        <c:majorUnit val="0.1"/>
      </c:valAx>
      <c:catAx>
        <c:axId val="548181504"/>
        <c:scaling>
          <c:orientation val="minMax"/>
        </c:scaling>
        <c:delete val="1"/>
        <c:axPos val="b"/>
        <c:numFmt formatCode="0_ " sourceLinked="1"/>
        <c:majorTickMark val="out"/>
        <c:minorTickMark val="none"/>
        <c:tickLblPos val="nextTo"/>
        <c:crossAx val="548179968"/>
        <c:crosses val="autoZero"/>
        <c:auto val="1"/>
        <c:lblAlgn val="ctr"/>
        <c:lblOffset val="100"/>
        <c:noMultiLvlLbl val="0"/>
      </c:catAx>
      <c:dTable>
        <c:showHorzBorder val="1"/>
        <c:showVertBorder val="1"/>
        <c:showOutline val="1"/>
        <c:showKeys val="1"/>
      </c:dTable>
      <c:spPr>
        <a:noFill/>
        <a:ln>
          <a:noFill/>
        </a:ln>
      </c:spPr>
    </c:plotArea>
    <c:plotVisOnly val="1"/>
    <c:dispBlanksAs val="gap"/>
    <c:showDLblsOverMax val="0"/>
  </c:chart>
  <c:spPr>
    <a:noFill/>
    <a:ln w="6350" cmpd="sng">
      <a:solidFill>
        <a:srgbClr val="707C8A"/>
      </a:solidFill>
      <a:prstDash val="solid"/>
    </a:ln>
  </c:spPr>
  <c:txPr>
    <a:bodyPr/>
    <a:lstStyle/>
    <a:p>
      <a:pPr>
        <a:defRPr sz="700">
          <a:latin typeface="Arial" pitchFamily="34" charset="0"/>
          <a:cs typeface="Arial" pitchFamily="34" charset="0"/>
        </a:defRPr>
      </a:pPr>
      <a:endParaRPr lang="ko-KR"/>
    </a:p>
  </c:txPr>
  <c:externalData r:id="rId2">
    <c:autoUpdate val="0"/>
  </c:externalData>
  <c:userShapes r:id="rId3"/>
</c:chartSpace>
</file>

<file path=ppt/charts/chart61.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33121297226584778"/>
          <c:y val="0.10500101452405732"/>
          <c:w val="0.58778209546816396"/>
          <c:h val="0.65324777777777776"/>
        </c:manualLayout>
      </c:layout>
      <c:barChart>
        <c:barDir val="col"/>
        <c:grouping val="clustered"/>
        <c:varyColors val="0"/>
        <c:ser>
          <c:idx val="0"/>
          <c:order val="0"/>
          <c:tx>
            <c:strRef>
              <c:f>'Quantum dot market forecast'!$I$196</c:f>
              <c:strCache>
                <c:ptCount val="1"/>
                <c:pt idx="0">
                  <c:v>Smartphone display with QD</c:v>
                </c:pt>
              </c:strCache>
            </c:strRef>
          </c:tx>
          <c:spPr>
            <a:solidFill>
              <a:srgbClr val="0097D1"/>
            </a:solidFill>
            <a:ln>
              <a:noFill/>
            </a:ln>
          </c:spPr>
          <c:invertIfNegative val="0"/>
          <c:cat>
            <c:numRef>
              <c:f>'Quantum dot market forecast'!$J$140:$O$140</c:f>
              <c:numCache>
                <c:formatCode>General</c:formatCode>
                <c:ptCount val="6"/>
                <c:pt idx="0">
                  <c:v>2015</c:v>
                </c:pt>
                <c:pt idx="1">
                  <c:v>2016</c:v>
                </c:pt>
                <c:pt idx="2">
                  <c:v>2017</c:v>
                </c:pt>
                <c:pt idx="3">
                  <c:v>2018</c:v>
                </c:pt>
                <c:pt idx="4">
                  <c:v>2019</c:v>
                </c:pt>
                <c:pt idx="5">
                  <c:v>2020</c:v>
                </c:pt>
              </c:numCache>
            </c:numRef>
          </c:cat>
          <c:val>
            <c:numRef>
              <c:f>'Quantum dot market forecast'!$J$196:$O$196</c:f>
              <c:numCache>
                <c:formatCode>_-* #,##0.00_-;\-* #,##0.00_-;_-* "-"_-;_-@_-</c:formatCode>
                <c:ptCount val="6"/>
                <c:pt idx="0">
                  <c:v>0</c:v>
                </c:pt>
                <c:pt idx="1">
                  <c:v>0</c:v>
                </c:pt>
                <c:pt idx="2">
                  <c:v>0</c:v>
                </c:pt>
                <c:pt idx="3" formatCode="_-* #,##0.0_-;\-* #,##0.0_-;_-* &quot;-&quot;_-;_-@_-">
                  <c:v>0.45516000000000001</c:v>
                </c:pt>
                <c:pt idx="4" formatCode="_-* #,##0.0_-;\-* #,##0.0_-;_-* &quot;-&quot;_-;_-@_-">
                  <c:v>2.36355</c:v>
                </c:pt>
                <c:pt idx="5" formatCode="_-* #,##0.0_-;\-* #,##0.0_-;_-* &quot;-&quot;_-;_-@_-">
                  <c:v>7.4223000000002992</c:v>
                </c:pt>
              </c:numCache>
            </c:numRef>
          </c:val>
        </c:ser>
        <c:dLbls>
          <c:showLegendKey val="0"/>
          <c:showVal val="0"/>
          <c:showCatName val="0"/>
          <c:showSerName val="0"/>
          <c:showPercent val="0"/>
          <c:showBubbleSize val="0"/>
        </c:dLbls>
        <c:gapWidth val="150"/>
        <c:axId val="548395648"/>
        <c:axId val="548401536"/>
      </c:barChart>
      <c:lineChart>
        <c:grouping val="standard"/>
        <c:varyColors val="0"/>
        <c:ser>
          <c:idx val="1"/>
          <c:order val="1"/>
          <c:tx>
            <c:strRef>
              <c:f>'Quantum dot market forecast'!$I$197</c:f>
              <c:strCache>
                <c:ptCount val="1"/>
                <c:pt idx="0">
                  <c:v>Growth rate</c:v>
                </c:pt>
              </c:strCache>
            </c:strRef>
          </c:tx>
          <c:marker>
            <c:symbol val="none"/>
          </c:marker>
          <c:cat>
            <c:numRef>
              <c:f>'Quantum dot market forecast'!$J$140:$O$140</c:f>
              <c:numCache>
                <c:formatCode>General</c:formatCode>
                <c:ptCount val="6"/>
                <c:pt idx="0">
                  <c:v>2015</c:v>
                </c:pt>
                <c:pt idx="1">
                  <c:v>2016</c:v>
                </c:pt>
                <c:pt idx="2">
                  <c:v>2017</c:v>
                </c:pt>
                <c:pt idx="3">
                  <c:v>2018</c:v>
                </c:pt>
                <c:pt idx="4">
                  <c:v>2019</c:v>
                </c:pt>
                <c:pt idx="5">
                  <c:v>2020</c:v>
                </c:pt>
              </c:numCache>
            </c:numRef>
          </c:cat>
          <c:val>
            <c:numRef>
              <c:f>'Quantum dot market forecast'!$J$197:$O$197</c:f>
              <c:numCache>
                <c:formatCode>0.0%</c:formatCode>
                <c:ptCount val="6"/>
                <c:pt idx="1">
                  <c:v>0</c:v>
                </c:pt>
                <c:pt idx="2">
                  <c:v>0</c:v>
                </c:pt>
                <c:pt idx="3">
                  <c:v>0</c:v>
                </c:pt>
                <c:pt idx="4">
                  <c:v>4.1927893488004218</c:v>
                </c:pt>
                <c:pt idx="5">
                  <c:v>2.1403185885639395</c:v>
                </c:pt>
              </c:numCache>
            </c:numRef>
          </c:val>
          <c:smooth val="0"/>
        </c:ser>
        <c:dLbls>
          <c:showLegendKey val="0"/>
          <c:showVal val="0"/>
          <c:showCatName val="0"/>
          <c:showSerName val="0"/>
          <c:showPercent val="0"/>
          <c:showBubbleSize val="0"/>
        </c:dLbls>
        <c:marker val="1"/>
        <c:smooth val="0"/>
        <c:axId val="548404608"/>
        <c:axId val="548403072"/>
      </c:lineChart>
      <c:catAx>
        <c:axId val="548395648"/>
        <c:scaling>
          <c:orientation val="minMax"/>
        </c:scaling>
        <c:delete val="0"/>
        <c:axPos val="b"/>
        <c:numFmt formatCode="General" sourceLinked="0"/>
        <c:majorTickMark val="out"/>
        <c:minorTickMark val="none"/>
        <c:tickLblPos val="nextTo"/>
        <c:spPr>
          <a:ln w="9525">
            <a:solidFill>
              <a:srgbClr val="707C8A"/>
            </a:solidFill>
            <a:prstDash val="solid"/>
          </a:ln>
        </c:spPr>
        <c:txPr>
          <a:bodyPr rot="0" vert="horz"/>
          <a:lstStyle/>
          <a:p>
            <a:pPr>
              <a:defRPr sz="700" b="0"/>
            </a:pPr>
            <a:endParaRPr lang="ko-KR"/>
          </a:p>
        </c:txPr>
        <c:crossAx val="548401536"/>
        <c:crosses val="autoZero"/>
        <c:auto val="1"/>
        <c:lblAlgn val="ctr"/>
        <c:lblOffset val="100"/>
        <c:noMultiLvlLbl val="0"/>
      </c:catAx>
      <c:valAx>
        <c:axId val="548401536"/>
        <c:scaling>
          <c:orientation val="minMax"/>
        </c:scaling>
        <c:delete val="0"/>
        <c:axPos val="l"/>
        <c:majorGridlines>
          <c:spPr>
            <a:ln w="6350">
              <a:solidFill>
                <a:srgbClr val="707C8A"/>
              </a:solidFill>
              <a:prstDash val="solid"/>
            </a:ln>
          </c:spPr>
        </c:majorGridlines>
        <c:numFmt formatCode="#,##0" sourceLinked="0"/>
        <c:majorTickMark val="out"/>
        <c:minorTickMark val="none"/>
        <c:tickLblPos val="nextTo"/>
        <c:spPr>
          <a:ln w="9525">
            <a:solidFill>
              <a:srgbClr val="707C8A"/>
            </a:solidFill>
            <a:prstDash val="solid"/>
          </a:ln>
        </c:spPr>
        <c:txPr>
          <a:bodyPr/>
          <a:lstStyle/>
          <a:p>
            <a:pPr>
              <a:defRPr sz="700" b="0"/>
            </a:pPr>
            <a:endParaRPr lang="ko-KR"/>
          </a:p>
        </c:txPr>
        <c:crossAx val="548395648"/>
        <c:crosses val="autoZero"/>
        <c:crossBetween val="between"/>
      </c:valAx>
      <c:valAx>
        <c:axId val="548403072"/>
        <c:scaling>
          <c:orientation val="minMax"/>
          <c:max val="1"/>
        </c:scaling>
        <c:delete val="0"/>
        <c:axPos val="r"/>
        <c:numFmt formatCode="0%" sourceLinked="0"/>
        <c:majorTickMark val="out"/>
        <c:minorTickMark val="none"/>
        <c:tickLblPos val="nextTo"/>
        <c:crossAx val="548404608"/>
        <c:crosses val="max"/>
        <c:crossBetween val="between"/>
        <c:majorUnit val="0.1"/>
      </c:valAx>
      <c:catAx>
        <c:axId val="548404608"/>
        <c:scaling>
          <c:orientation val="minMax"/>
        </c:scaling>
        <c:delete val="1"/>
        <c:axPos val="b"/>
        <c:numFmt formatCode="General" sourceLinked="1"/>
        <c:majorTickMark val="out"/>
        <c:minorTickMark val="none"/>
        <c:tickLblPos val="nextTo"/>
        <c:crossAx val="548403072"/>
        <c:crosses val="autoZero"/>
        <c:auto val="1"/>
        <c:lblAlgn val="ctr"/>
        <c:lblOffset val="100"/>
        <c:noMultiLvlLbl val="0"/>
      </c:catAx>
      <c:dTable>
        <c:showHorzBorder val="1"/>
        <c:showVertBorder val="1"/>
        <c:showOutline val="1"/>
        <c:showKeys val="1"/>
      </c:dTable>
      <c:spPr>
        <a:noFill/>
        <a:ln>
          <a:noFill/>
        </a:ln>
      </c:spPr>
    </c:plotArea>
    <c:plotVisOnly val="1"/>
    <c:dispBlanksAs val="gap"/>
    <c:showDLblsOverMax val="0"/>
  </c:chart>
  <c:spPr>
    <a:noFill/>
    <a:ln w="6350" cmpd="sng">
      <a:solidFill>
        <a:srgbClr val="707C8A"/>
      </a:solidFill>
      <a:prstDash val="solid"/>
    </a:ln>
  </c:spPr>
  <c:txPr>
    <a:bodyPr/>
    <a:lstStyle/>
    <a:p>
      <a:pPr>
        <a:defRPr sz="700">
          <a:latin typeface="Arial" pitchFamily="34" charset="0"/>
          <a:cs typeface="Arial" pitchFamily="34" charset="0"/>
        </a:defRPr>
      </a:pPr>
      <a:endParaRPr lang="ko-KR"/>
    </a:p>
  </c:txPr>
  <c:externalData r:id="rId2">
    <c:autoUpdate val="0"/>
  </c:externalData>
  <c:userShapes r:id="rId3"/>
</c:chartSpace>
</file>

<file path=ppt/charts/chart62.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8422474747474749"/>
          <c:y val="0.11995083333333334"/>
          <c:w val="0.76117575757575762"/>
          <c:h val="0.64500749999999996"/>
        </c:manualLayout>
      </c:layout>
      <c:barChart>
        <c:barDir val="col"/>
        <c:grouping val="stacked"/>
        <c:varyColors val="0"/>
        <c:ser>
          <c:idx val="0"/>
          <c:order val="0"/>
          <c:tx>
            <c:strRef>
              <c:f>'Pivot 금액시장 전망'!$I$249</c:f>
              <c:strCache>
                <c:ptCount val="1"/>
                <c:pt idx="0">
                  <c:v>QD chip</c:v>
                </c:pt>
              </c:strCache>
            </c:strRef>
          </c:tx>
          <c:spPr>
            <a:solidFill>
              <a:srgbClr val="0097D1"/>
            </a:solidFill>
            <a:ln>
              <a:noFill/>
            </a:ln>
          </c:spPr>
          <c:invertIfNegative val="0"/>
          <c:cat>
            <c:numRef>
              <c:f>'Pivot 금액시장 전망'!$J$30:$O$30</c:f>
              <c:numCache>
                <c:formatCode>General</c:formatCode>
                <c:ptCount val="6"/>
                <c:pt idx="0">
                  <c:v>2015</c:v>
                </c:pt>
                <c:pt idx="1">
                  <c:v>2016</c:v>
                </c:pt>
                <c:pt idx="2">
                  <c:v>2017</c:v>
                </c:pt>
                <c:pt idx="3">
                  <c:v>2018</c:v>
                </c:pt>
                <c:pt idx="4">
                  <c:v>2019</c:v>
                </c:pt>
                <c:pt idx="5">
                  <c:v>2020</c:v>
                </c:pt>
              </c:numCache>
            </c:numRef>
          </c:cat>
          <c:val>
            <c:numRef>
              <c:f>'Pivot 금액시장 전망'!$J$249:$O$249</c:f>
              <c:numCache>
                <c:formatCode>_(* #,##0_);_(* \(#,##0\);_(* "-"_);_(@_)</c:formatCode>
                <c:ptCount val="6"/>
                <c:pt idx="0">
                  <c:v>0</c:v>
                </c:pt>
                <c:pt idx="1">
                  <c:v>0</c:v>
                </c:pt>
                <c:pt idx="2">
                  <c:v>0</c:v>
                </c:pt>
                <c:pt idx="3" formatCode="_-* #,##0.0_-;\-* #,##0.0_-;_-* &quot;-&quot;??_-;_-@_-">
                  <c:v>1.1045654558677689</c:v>
                </c:pt>
                <c:pt idx="4" formatCode="_-* #,##0.0_-;\-* #,##0.0_-;_-* &quot;-&quot;??_-;_-@_-">
                  <c:v>5.0177951074380163</c:v>
                </c:pt>
                <c:pt idx="5" formatCode="_-* #,##0.0_-;\-* #,##0.0_-;_-* &quot;-&quot;??_-;_-@_-">
                  <c:v>13.465443966942759</c:v>
                </c:pt>
              </c:numCache>
            </c:numRef>
          </c:val>
        </c:ser>
        <c:ser>
          <c:idx val="1"/>
          <c:order val="1"/>
          <c:tx>
            <c:strRef>
              <c:f>'Pivot 금액시장 전망'!$I$250</c:f>
              <c:strCache>
                <c:ptCount val="1"/>
                <c:pt idx="0">
                  <c:v>QD edge</c:v>
                </c:pt>
              </c:strCache>
            </c:strRef>
          </c:tx>
          <c:spPr>
            <a:solidFill>
              <a:srgbClr val="A1ABB2"/>
            </a:solidFill>
          </c:spPr>
          <c:invertIfNegative val="0"/>
          <c:cat>
            <c:numRef>
              <c:f>'Pivot 금액시장 전망'!$J$30:$O$30</c:f>
              <c:numCache>
                <c:formatCode>General</c:formatCode>
                <c:ptCount val="6"/>
                <c:pt idx="0">
                  <c:v>2015</c:v>
                </c:pt>
                <c:pt idx="1">
                  <c:v>2016</c:v>
                </c:pt>
                <c:pt idx="2">
                  <c:v>2017</c:v>
                </c:pt>
                <c:pt idx="3">
                  <c:v>2018</c:v>
                </c:pt>
                <c:pt idx="4">
                  <c:v>2019</c:v>
                </c:pt>
                <c:pt idx="5">
                  <c:v>2020</c:v>
                </c:pt>
              </c:numCache>
            </c:numRef>
          </c:cat>
          <c:val>
            <c:numRef>
              <c:f>'Pivot 금액시장 전망'!$J$250:$O$250</c:f>
              <c:numCache>
                <c:formatCode>_(* #,##0_);_(* \(#,##0\);_(* "-"_);_(@_)</c:formatCode>
                <c:ptCount val="6"/>
                <c:pt idx="0">
                  <c:v>0</c:v>
                </c:pt>
                <c:pt idx="1">
                  <c:v>0</c:v>
                </c:pt>
                <c:pt idx="2">
                  <c:v>0</c:v>
                </c:pt>
                <c:pt idx="3">
                  <c:v>0</c:v>
                </c:pt>
                <c:pt idx="4">
                  <c:v>0</c:v>
                </c:pt>
                <c:pt idx="5">
                  <c:v>0</c:v>
                </c:pt>
              </c:numCache>
            </c:numRef>
          </c:val>
        </c:ser>
        <c:ser>
          <c:idx val="2"/>
          <c:order val="2"/>
          <c:tx>
            <c:strRef>
              <c:f>'Pivot 금액시장 전망'!$I$251</c:f>
              <c:strCache>
                <c:ptCount val="1"/>
                <c:pt idx="0">
                  <c:v>QD surface</c:v>
                </c:pt>
              </c:strCache>
            </c:strRef>
          </c:tx>
          <c:spPr>
            <a:solidFill>
              <a:srgbClr val="103C68"/>
            </a:solidFill>
          </c:spPr>
          <c:invertIfNegative val="0"/>
          <c:cat>
            <c:numRef>
              <c:f>'Pivot 금액시장 전망'!$J$30:$O$30</c:f>
              <c:numCache>
                <c:formatCode>General</c:formatCode>
                <c:ptCount val="6"/>
                <c:pt idx="0">
                  <c:v>2015</c:v>
                </c:pt>
                <c:pt idx="1">
                  <c:v>2016</c:v>
                </c:pt>
                <c:pt idx="2">
                  <c:v>2017</c:v>
                </c:pt>
                <c:pt idx="3">
                  <c:v>2018</c:v>
                </c:pt>
                <c:pt idx="4">
                  <c:v>2019</c:v>
                </c:pt>
                <c:pt idx="5">
                  <c:v>2020</c:v>
                </c:pt>
              </c:numCache>
            </c:numRef>
          </c:cat>
          <c:val>
            <c:numRef>
              <c:f>'Pivot 금액시장 전망'!$J$251:$O$251</c:f>
              <c:numCache>
                <c:formatCode>_(* #,##0_);_(* \(#,##0\);_(* "-"_);_(@_)</c:formatCode>
                <c:ptCount val="6"/>
                <c:pt idx="0">
                  <c:v>0</c:v>
                </c:pt>
                <c:pt idx="1">
                  <c:v>0</c:v>
                </c:pt>
                <c:pt idx="2">
                  <c:v>0</c:v>
                </c:pt>
                <c:pt idx="3">
                  <c:v>0</c:v>
                </c:pt>
                <c:pt idx="4">
                  <c:v>0</c:v>
                </c:pt>
                <c:pt idx="5">
                  <c:v>0</c:v>
                </c:pt>
              </c:numCache>
            </c:numRef>
          </c:val>
        </c:ser>
        <c:dLbls>
          <c:showLegendKey val="0"/>
          <c:showVal val="0"/>
          <c:showCatName val="0"/>
          <c:showSerName val="0"/>
          <c:showPercent val="0"/>
          <c:showBubbleSize val="0"/>
        </c:dLbls>
        <c:gapWidth val="150"/>
        <c:overlap val="100"/>
        <c:axId val="548485376"/>
        <c:axId val="548499456"/>
      </c:barChart>
      <c:catAx>
        <c:axId val="548485376"/>
        <c:scaling>
          <c:orientation val="minMax"/>
        </c:scaling>
        <c:delete val="0"/>
        <c:axPos val="b"/>
        <c:numFmt formatCode="General" sourceLinked="0"/>
        <c:majorTickMark val="out"/>
        <c:minorTickMark val="none"/>
        <c:tickLblPos val="nextTo"/>
        <c:spPr>
          <a:ln w="9525">
            <a:solidFill>
              <a:srgbClr val="707C8A"/>
            </a:solidFill>
            <a:prstDash val="solid"/>
          </a:ln>
        </c:spPr>
        <c:txPr>
          <a:bodyPr rot="0" vert="horz"/>
          <a:lstStyle/>
          <a:p>
            <a:pPr>
              <a:defRPr sz="700" b="0"/>
            </a:pPr>
            <a:endParaRPr lang="ko-KR"/>
          </a:p>
        </c:txPr>
        <c:crossAx val="548499456"/>
        <c:crosses val="autoZero"/>
        <c:auto val="1"/>
        <c:lblAlgn val="ctr"/>
        <c:lblOffset val="100"/>
        <c:noMultiLvlLbl val="0"/>
      </c:catAx>
      <c:valAx>
        <c:axId val="548499456"/>
        <c:scaling>
          <c:orientation val="minMax"/>
        </c:scaling>
        <c:delete val="0"/>
        <c:axPos val="l"/>
        <c:majorGridlines>
          <c:spPr>
            <a:ln w="6350">
              <a:solidFill>
                <a:srgbClr val="707C8A"/>
              </a:solidFill>
              <a:prstDash val="solid"/>
            </a:ln>
          </c:spPr>
        </c:majorGridlines>
        <c:numFmt formatCode="#,##0" sourceLinked="0"/>
        <c:majorTickMark val="out"/>
        <c:minorTickMark val="none"/>
        <c:tickLblPos val="nextTo"/>
        <c:spPr>
          <a:ln w="9525">
            <a:solidFill>
              <a:srgbClr val="707C8A"/>
            </a:solidFill>
            <a:prstDash val="solid"/>
          </a:ln>
        </c:spPr>
        <c:txPr>
          <a:bodyPr/>
          <a:lstStyle/>
          <a:p>
            <a:pPr>
              <a:defRPr sz="700" b="0"/>
            </a:pPr>
            <a:endParaRPr lang="ko-KR"/>
          </a:p>
        </c:txPr>
        <c:crossAx val="548485376"/>
        <c:crosses val="autoZero"/>
        <c:crossBetween val="between"/>
      </c:valAx>
      <c:dTable>
        <c:showHorzBorder val="1"/>
        <c:showVertBorder val="1"/>
        <c:showOutline val="1"/>
        <c:showKeys val="1"/>
      </c:dTable>
      <c:spPr>
        <a:noFill/>
        <a:ln>
          <a:noFill/>
        </a:ln>
      </c:spPr>
    </c:plotArea>
    <c:plotVisOnly val="1"/>
    <c:dispBlanksAs val="gap"/>
    <c:showDLblsOverMax val="0"/>
  </c:chart>
  <c:spPr>
    <a:noFill/>
    <a:ln w="6350" cmpd="sng">
      <a:solidFill>
        <a:srgbClr val="707C8A"/>
      </a:solidFill>
      <a:prstDash val="solid"/>
    </a:ln>
  </c:spPr>
  <c:txPr>
    <a:bodyPr/>
    <a:lstStyle/>
    <a:p>
      <a:pPr>
        <a:defRPr sz="700">
          <a:latin typeface="Arial" pitchFamily="34" charset="0"/>
          <a:cs typeface="Arial" pitchFamily="34" charset="0"/>
        </a:defRPr>
      </a:pPr>
      <a:endParaRPr lang="ko-KR"/>
    </a:p>
  </c:txPr>
  <c:externalData r:id="rId2">
    <c:autoUpdate val="0"/>
  </c:externalData>
  <c:userShapes r:id="rId3"/>
</c:chartSpace>
</file>

<file path=ppt/charts/chart63.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0220317460317461"/>
          <c:y val="0.11646177372165933"/>
          <c:w val="0.74408308080808083"/>
          <c:h val="0.63772087729465898"/>
        </c:manualLayout>
      </c:layout>
      <c:barChart>
        <c:barDir val="col"/>
        <c:grouping val="stacked"/>
        <c:varyColors val="0"/>
        <c:ser>
          <c:idx val="0"/>
          <c:order val="0"/>
          <c:tx>
            <c:strRef>
              <c:f>'Quantum dot market forecast'!$I$201</c:f>
              <c:strCache>
                <c:ptCount val="1"/>
                <c:pt idx="0">
                  <c:v>QD-chip</c:v>
                </c:pt>
              </c:strCache>
            </c:strRef>
          </c:tx>
          <c:spPr>
            <a:solidFill>
              <a:srgbClr val="0097D1"/>
            </a:solidFill>
            <a:ln>
              <a:noFill/>
            </a:ln>
          </c:spPr>
          <c:invertIfNegative val="0"/>
          <c:cat>
            <c:numRef>
              <c:f>'Quantum dot market forecast'!$J$20:$O$20</c:f>
              <c:numCache>
                <c:formatCode>0_ </c:formatCode>
                <c:ptCount val="6"/>
                <c:pt idx="0">
                  <c:v>2015</c:v>
                </c:pt>
                <c:pt idx="1">
                  <c:v>2016</c:v>
                </c:pt>
                <c:pt idx="2">
                  <c:v>2017</c:v>
                </c:pt>
                <c:pt idx="3">
                  <c:v>2018</c:v>
                </c:pt>
                <c:pt idx="4">
                  <c:v>2019</c:v>
                </c:pt>
                <c:pt idx="5">
                  <c:v>2020</c:v>
                </c:pt>
              </c:numCache>
            </c:numRef>
          </c:cat>
          <c:val>
            <c:numRef>
              <c:f>'Quantum dot market forecast'!$J$201:$O$201</c:f>
              <c:numCache>
                <c:formatCode>_-* #,##0.0_-;\-* #,##0.0_-;_-* "-"_-;_-@_-</c:formatCode>
                <c:ptCount val="6"/>
                <c:pt idx="0">
                  <c:v>0</c:v>
                </c:pt>
                <c:pt idx="1">
                  <c:v>0</c:v>
                </c:pt>
                <c:pt idx="2">
                  <c:v>0</c:v>
                </c:pt>
                <c:pt idx="3">
                  <c:v>0.45516000000000001</c:v>
                </c:pt>
                <c:pt idx="4">
                  <c:v>2.36355</c:v>
                </c:pt>
                <c:pt idx="5">
                  <c:v>7.4223000000002992</c:v>
                </c:pt>
              </c:numCache>
            </c:numRef>
          </c:val>
        </c:ser>
        <c:ser>
          <c:idx val="1"/>
          <c:order val="1"/>
          <c:tx>
            <c:strRef>
              <c:f>'Quantum dot market forecast'!$I$202</c:f>
              <c:strCache>
                <c:ptCount val="1"/>
                <c:pt idx="0">
                  <c:v>QD-edge</c:v>
                </c:pt>
              </c:strCache>
            </c:strRef>
          </c:tx>
          <c:spPr>
            <a:solidFill>
              <a:srgbClr val="A1ABB2"/>
            </a:solidFill>
          </c:spPr>
          <c:invertIfNegative val="0"/>
          <c:cat>
            <c:numRef>
              <c:f>'Quantum dot market forecast'!$J$20:$O$20</c:f>
              <c:numCache>
                <c:formatCode>0_ </c:formatCode>
                <c:ptCount val="6"/>
                <c:pt idx="0">
                  <c:v>2015</c:v>
                </c:pt>
                <c:pt idx="1">
                  <c:v>2016</c:v>
                </c:pt>
                <c:pt idx="2">
                  <c:v>2017</c:v>
                </c:pt>
                <c:pt idx="3">
                  <c:v>2018</c:v>
                </c:pt>
                <c:pt idx="4">
                  <c:v>2019</c:v>
                </c:pt>
                <c:pt idx="5">
                  <c:v>2020</c:v>
                </c:pt>
              </c:numCache>
            </c:numRef>
          </c:cat>
          <c:val>
            <c:numRef>
              <c:f>'Quantum dot market forecast'!$J$202:$O$202</c:f>
              <c:numCache>
                <c:formatCode>_-* #,##0.0_-;\-* #,##0.0_-;_-* "-"_-;_-@_-</c:formatCode>
                <c:ptCount val="6"/>
                <c:pt idx="0">
                  <c:v>0</c:v>
                </c:pt>
                <c:pt idx="1">
                  <c:v>0</c:v>
                </c:pt>
                <c:pt idx="2">
                  <c:v>0</c:v>
                </c:pt>
                <c:pt idx="3">
                  <c:v>0</c:v>
                </c:pt>
                <c:pt idx="4">
                  <c:v>0</c:v>
                </c:pt>
                <c:pt idx="5">
                  <c:v>0</c:v>
                </c:pt>
              </c:numCache>
            </c:numRef>
          </c:val>
        </c:ser>
        <c:ser>
          <c:idx val="2"/>
          <c:order val="2"/>
          <c:tx>
            <c:strRef>
              <c:f>'Quantum dot market forecast'!$I$203</c:f>
              <c:strCache>
                <c:ptCount val="1"/>
                <c:pt idx="0">
                  <c:v>QD-surface</c:v>
                </c:pt>
              </c:strCache>
            </c:strRef>
          </c:tx>
          <c:spPr>
            <a:solidFill>
              <a:srgbClr val="103C68"/>
            </a:solidFill>
          </c:spPr>
          <c:invertIfNegative val="0"/>
          <c:cat>
            <c:numRef>
              <c:f>'Quantum dot market forecast'!$J$20:$O$20</c:f>
              <c:numCache>
                <c:formatCode>0_ </c:formatCode>
                <c:ptCount val="6"/>
                <c:pt idx="0">
                  <c:v>2015</c:v>
                </c:pt>
                <c:pt idx="1">
                  <c:v>2016</c:v>
                </c:pt>
                <c:pt idx="2">
                  <c:v>2017</c:v>
                </c:pt>
                <c:pt idx="3">
                  <c:v>2018</c:v>
                </c:pt>
                <c:pt idx="4">
                  <c:v>2019</c:v>
                </c:pt>
                <c:pt idx="5">
                  <c:v>2020</c:v>
                </c:pt>
              </c:numCache>
            </c:numRef>
          </c:cat>
          <c:val>
            <c:numRef>
              <c:f>'Quantum dot market forecast'!$J$203:$O$203</c:f>
              <c:numCache>
                <c:formatCode>_-* #,##0.0_-;\-* #,##0.0_-;_-* "-"_-;_-@_-</c:formatCode>
                <c:ptCount val="6"/>
                <c:pt idx="0">
                  <c:v>0</c:v>
                </c:pt>
                <c:pt idx="1">
                  <c:v>0</c:v>
                </c:pt>
                <c:pt idx="2">
                  <c:v>0</c:v>
                </c:pt>
                <c:pt idx="3">
                  <c:v>0</c:v>
                </c:pt>
                <c:pt idx="4">
                  <c:v>0</c:v>
                </c:pt>
                <c:pt idx="5">
                  <c:v>0</c:v>
                </c:pt>
              </c:numCache>
            </c:numRef>
          </c:val>
        </c:ser>
        <c:dLbls>
          <c:showLegendKey val="0"/>
          <c:showVal val="0"/>
          <c:showCatName val="0"/>
          <c:showSerName val="0"/>
          <c:showPercent val="0"/>
          <c:showBubbleSize val="0"/>
        </c:dLbls>
        <c:gapWidth val="150"/>
        <c:overlap val="100"/>
        <c:axId val="548577280"/>
        <c:axId val="548578816"/>
      </c:barChart>
      <c:catAx>
        <c:axId val="548577280"/>
        <c:scaling>
          <c:orientation val="minMax"/>
        </c:scaling>
        <c:delete val="0"/>
        <c:axPos val="b"/>
        <c:numFmt formatCode="General" sourceLinked="0"/>
        <c:majorTickMark val="out"/>
        <c:minorTickMark val="none"/>
        <c:tickLblPos val="nextTo"/>
        <c:spPr>
          <a:ln w="9525">
            <a:solidFill>
              <a:srgbClr val="707C8A"/>
            </a:solidFill>
            <a:prstDash val="solid"/>
          </a:ln>
        </c:spPr>
        <c:txPr>
          <a:bodyPr rot="0" vert="horz"/>
          <a:lstStyle/>
          <a:p>
            <a:pPr>
              <a:defRPr sz="700" b="0"/>
            </a:pPr>
            <a:endParaRPr lang="ko-KR"/>
          </a:p>
        </c:txPr>
        <c:crossAx val="548578816"/>
        <c:crosses val="autoZero"/>
        <c:auto val="1"/>
        <c:lblAlgn val="ctr"/>
        <c:lblOffset val="100"/>
        <c:noMultiLvlLbl val="0"/>
      </c:catAx>
      <c:valAx>
        <c:axId val="548578816"/>
        <c:scaling>
          <c:orientation val="minMax"/>
        </c:scaling>
        <c:delete val="0"/>
        <c:axPos val="l"/>
        <c:majorGridlines>
          <c:spPr>
            <a:ln w="6350">
              <a:solidFill>
                <a:srgbClr val="707C8A"/>
              </a:solidFill>
              <a:prstDash val="solid"/>
            </a:ln>
          </c:spPr>
        </c:majorGridlines>
        <c:numFmt formatCode="#,##0" sourceLinked="0"/>
        <c:majorTickMark val="out"/>
        <c:minorTickMark val="none"/>
        <c:tickLblPos val="nextTo"/>
        <c:spPr>
          <a:ln w="9525">
            <a:solidFill>
              <a:srgbClr val="707C8A"/>
            </a:solidFill>
            <a:prstDash val="solid"/>
          </a:ln>
        </c:spPr>
        <c:txPr>
          <a:bodyPr/>
          <a:lstStyle/>
          <a:p>
            <a:pPr>
              <a:defRPr sz="700" b="0"/>
            </a:pPr>
            <a:endParaRPr lang="ko-KR"/>
          </a:p>
        </c:txPr>
        <c:crossAx val="548577280"/>
        <c:crosses val="autoZero"/>
        <c:crossBetween val="between"/>
      </c:valAx>
      <c:dTable>
        <c:showHorzBorder val="1"/>
        <c:showVertBorder val="1"/>
        <c:showOutline val="1"/>
        <c:showKeys val="1"/>
      </c:dTable>
      <c:spPr>
        <a:noFill/>
        <a:ln>
          <a:noFill/>
        </a:ln>
      </c:spPr>
    </c:plotArea>
    <c:plotVisOnly val="1"/>
    <c:dispBlanksAs val="gap"/>
    <c:showDLblsOverMax val="0"/>
  </c:chart>
  <c:spPr>
    <a:noFill/>
    <a:ln w="6350" cmpd="sng">
      <a:solidFill>
        <a:srgbClr val="707C8A"/>
      </a:solidFill>
      <a:prstDash val="solid"/>
    </a:ln>
  </c:spPr>
  <c:txPr>
    <a:bodyPr/>
    <a:lstStyle/>
    <a:p>
      <a:pPr>
        <a:defRPr sz="700">
          <a:latin typeface="Arial" pitchFamily="34" charset="0"/>
          <a:cs typeface="Arial" pitchFamily="34" charset="0"/>
        </a:defRPr>
      </a:pPr>
      <a:endParaRPr lang="ko-KR"/>
    </a:p>
  </c:txPr>
  <c:externalData r:id="rId2">
    <c:autoUpdate val="0"/>
  </c:externalData>
  <c:userShapes r:id="rId3"/>
</c:chartSpace>
</file>

<file path=ppt/charts/chart64.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444760101010101"/>
          <c:y val="0.11995083333333334"/>
          <c:w val="0.80272651515151527"/>
          <c:h val="0.67725111111111114"/>
        </c:manualLayout>
      </c:layout>
      <c:barChart>
        <c:barDir val="col"/>
        <c:grouping val="stacked"/>
        <c:varyColors val="0"/>
        <c:ser>
          <c:idx val="0"/>
          <c:order val="0"/>
          <c:tx>
            <c:strRef>
              <c:f>'Quantum dot market forecast'!$I$67</c:f>
              <c:strCache>
                <c:ptCount val="1"/>
                <c:pt idx="0">
                  <c:v>Cd</c:v>
                </c:pt>
              </c:strCache>
            </c:strRef>
          </c:tx>
          <c:spPr>
            <a:solidFill>
              <a:srgbClr val="0097D1"/>
            </a:solidFill>
            <a:ln>
              <a:noFill/>
            </a:ln>
          </c:spPr>
          <c:invertIfNegative val="0"/>
          <c:cat>
            <c:numRef>
              <c:f>'Quantum dot market forecast'!$J$20:$O$20</c:f>
              <c:numCache>
                <c:formatCode>0_ </c:formatCode>
                <c:ptCount val="6"/>
                <c:pt idx="0">
                  <c:v>2015</c:v>
                </c:pt>
                <c:pt idx="1">
                  <c:v>2016</c:v>
                </c:pt>
                <c:pt idx="2">
                  <c:v>2017</c:v>
                </c:pt>
                <c:pt idx="3">
                  <c:v>2018</c:v>
                </c:pt>
                <c:pt idx="4">
                  <c:v>2019</c:v>
                </c:pt>
                <c:pt idx="5">
                  <c:v>2020</c:v>
                </c:pt>
              </c:numCache>
            </c:numRef>
          </c:cat>
          <c:val>
            <c:numRef>
              <c:f>'Quantum dot market forecast'!$J$67:$O$67</c:f>
              <c:numCache>
                <c:formatCode>0.0%</c:formatCode>
                <c:ptCount val="6"/>
                <c:pt idx="0">
                  <c:v>0.44140226644159702</c:v>
                </c:pt>
                <c:pt idx="1">
                  <c:v>0.25637697553486316</c:v>
                </c:pt>
                <c:pt idx="2">
                  <c:v>0.2043275649831533</c:v>
                </c:pt>
                <c:pt idx="3">
                  <c:v>0.1589161169817398</c:v>
                </c:pt>
                <c:pt idx="4">
                  <c:v>0.12651875200159551</c:v>
                </c:pt>
                <c:pt idx="5">
                  <c:v>0.10254934915736358</c:v>
                </c:pt>
              </c:numCache>
            </c:numRef>
          </c:val>
        </c:ser>
        <c:ser>
          <c:idx val="1"/>
          <c:order val="1"/>
          <c:tx>
            <c:strRef>
              <c:f>'Quantum dot market forecast'!$I$68</c:f>
              <c:strCache>
                <c:ptCount val="1"/>
                <c:pt idx="0">
                  <c:v>Cd free</c:v>
                </c:pt>
              </c:strCache>
            </c:strRef>
          </c:tx>
          <c:spPr>
            <a:solidFill>
              <a:srgbClr val="A1ABB2"/>
            </a:solidFill>
          </c:spPr>
          <c:invertIfNegative val="0"/>
          <c:cat>
            <c:numRef>
              <c:f>'Quantum dot market forecast'!$J$20:$O$20</c:f>
              <c:numCache>
                <c:formatCode>0_ </c:formatCode>
                <c:ptCount val="6"/>
                <c:pt idx="0">
                  <c:v>2015</c:v>
                </c:pt>
                <c:pt idx="1">
                  <c:v>2016</c:v>
                </c:pt>
                <c:pt idx="2">
                  <c:v>2017</c:v>
                </c:pt>
                <c:pt idx="3">
                  <c:v>2018</c:v>
                </c:pt>
                <c:pt idx="4">
                  <c:v>2019</c:v>
                </c:pt>
                <c:pt idx="5">
                  <c:v>2020</c:v>
                </c:pt>
              </c:numCache>
            </c:numRef>
          </c:cat>
          <c:val>
            <c:numRef>
              <c:f>'Quantum dot market forecast'!$J$68:$O$68</c:f>
              <c:numCache>
                <c:formatCode>0.0%</c:formatCode>
                <c:ptCount val="6"/>
                <c:pt idx="0">
                  <c:v>0.55859773355840292</c:v>
                </c:pt>
                <c:pt idx="1">
                  <c:v>0.74362302446513684</c:v>
                </c:pt>
                <c:pt idx="2">
                  <c:v>0.7956724350168467</c:v>
                </c:pt>
                <c:pt idx="3">
                  <c:v>0.84108388301826031</c:v>
                </c:pt>
                <c:pt idx="4">
                  <c:v>0.87348124799840443</c:v>
                </c:pt>
                <c:pt idx="5">
                  <c:v>0.89745065084263653</c:v>
                </c:pt>
              </c:numCache>
            </c:numRef>
          </c:val>
        </c:ser>
        <c:dLbls>
          <c:showLegendKey val="0"/>
          <c:showVal val="0"/>
          <c:showCatName val="0"/>
          <c:showSerName val="0"/>
          <c:showPercent val="0"/>
          <c:showBubbleSize val="0"/>
        </c:dLbls>
        <c:gapWidth val="150"/>
        <c:overlap val="100"/>
        <c:axId val="548629120"/>
        <c:axId val="548675968"/>
      </c:barChart>
      <c:catAx>
        <c:axId val="548629120"/>
        <c:scaling>
          <c:orientation val="minMax"/>
        </c:scaling>
        <c:delete val="0"/>
        <c:axPos val="b"/>
        <c:numFmt formatCode="General" sourceLinked="0"/>
        <c:majorTickMark val="out"/>
        <c:minorTickMark val="none"/>
        <c:tickLblPos val="nextTo"/>
        <c:spPr>
          <a:ln w="9525">
            <a:solidFill>
              <a:srgbClr val="707C8A"/>
            </a:solidFill>
            <a:prstDash val="solid"/>
          </a:ln>
        </c:spPr>
        <c:txPr>
          <a:bodyPr rot="0" vert="horz"/>
          <a:lstStyle/>
          <a:p>
            <a:pPr>
              <a:defRPr sz="700" b="0"/>
            </a:pPr>
            <a:endParaRPr lang="ko-KR"/>
          </a:p>
        </c:txPr>
        <c:crossAx val="548675968"/>
        <c:crosses val="autoZero"/>
        <c:auto val="1"/>
        <c:lblAlgn val="ctr"/>
        <c:lblOffset val="100"/>
        <c:noMultiLvlLbl val="0"/>
      </c:catAx>
      <c:valAx>
        <c:axId val="548675968"/>
        <c:scaling>
          <c:orientation val="minMax"/>
          <c:max val="1"/>
        </c:scaling>
        <c:delete val="0"/>
        <c:axPos val="l"/>
        <c:majorGridlines>
          <c:spPr>
            <a:ln w="6350">
              <a:solidFill>
                <a:srgbClr val="707C8A"/>
              </a:solidFill>
              <a:prstDash val="solid"/>
            </a:ln>
          </c:spPr>
        </c:majorGridlines>
        <c:numFmt formatCode="0%" sourceLinked="0"/>
        <c:majorTickMark val="out"/>
        <c:minorTickMark val="none"/>
        <c:tickLblPos val="nextTo"/>
        <c:spPr>
          <a:ln w="9525">
            <a:solidFill>
              <a:srgbClr val="707C8A"/>
            </a:solidFill>
            <a:prstDash val="solid"/>
          </a:ln>
        </c:spPr>
        <c:txPr>
          <a:bodyPr/>
          <a:lstStyle/>
          <a:p>
            <a:pPr>
              <a:defRPr sz="700" b="0"/>
            </a:pPr>
            <a:endParaRPr lang="ko-KR"/>
          </a:p>
        </c:txPr>
        <c:crossAx val="548629120"/>
        <c:crosses val="autoZero"/>
        <c:crossBetween val="between"/>
      </c:valAx>
      <c:dTable>
        <c:showHorzBorder val="1"/>
        <c:showVertBorder val="1"/>
        <c:showOutline val="1"/>
        <c:showKeys val="1"/>
      </c:dTable>
      <c:spPr>
        <a:noFill/>
        <a:ln>
          <a:noFill/>
        </a:ln>
      </c:spPr>
    </c:plotArea>
    <c:plotVisOnly val="1"/>
    <c:dispBlanksAs val="gap"/>
    <c:showDLblsOverMax val="0"/>
  </c:chart>
  <c:spPr>
    <a:noFill/>
    <a:ln w="6350" cmpd="sng">
      <a:solidFill>
        <a:srgbClr val="707C8A"/>
      </a:solidFill>
      <a:prstDash val="solid"/>
    </a:ln>
  </c:spPr>
  <c:txPr>
    <a:bodyPr/>
    <a:lstStyle/>
    <a:p>
      <a:pPr>
        <a:defRPr sz="700">
          <a:latin typeface="Arial" pitchFamily="34" charset="0"/>
          <a:cs typeface="Arial" pitchFamily="34" charset="0"/>
        </a:defRPr>
      </a:pPr>
      <a:endParaRPr lang="ko-KR"/>
    </a:p>
  </c:txPr>
  <c:externalData r:id="rId2">
    <c:autoUpdate val="0"/>
  </c:externalData>
  <c:userShapes r:id="rId3"/>
</c:chartSpace>
</file>

<file path=ppt/charts/chart65.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444760101010101"/>
          <c:y val="0.10936750000000001"/>
          <c:w val="0.82105277777777774"/>
          <c:h val="0.69343231751500489"/>
        </c:manualLayout>
      </c:layout>
      <c:barChart>
        <c:barDir val="col"/>
        <c:grouping val="stacked"/>
        <c:varyColors val="0"/>
        <c:ser>
          <c:idx val="0"/>
          <c:order val="0"/>
          <c:tx>
            <c:strRef>
              <c:f>'Quantum dot market forecast'!$I$61</c:f>
              <c:strCache>
                <c:ptCount val="1"/>
                <c:pt idx="0">
                  <c:v>Cd</c:v>
                </c:pt>
              </c:strCache>
            </c:strRef>
          </c:tx>
          <c:spPr>
            <a:solidFill>
              <a:srgbClr val="0097D1"/>
            </a:solidFill>
            <a:ln>
              <a:noFill/>
            </a:ln>
          </c:spPr>
          <c:invertIfNegative val="0"/>
          <c:cat>
            <c:numRef>
              <c:f>'Quantum dot market forecast'!$J$20:$O$20</c:f>
              <c:numCache>
                <c:formatCode>0_ </c:formatCode>
                <c:ptCount val="6"/>
                <c:pt idx="0">
                  <c:v>2015</c:v>
                </c:pt>
                <c:pt idx="1">
                  <c:v>2016</c:v>
                </c:pt>
                <c:pt idx="2">
                  <c:v>2017</c:v>
                </c:pt>
                <c:pt idx="3">
                  <c:v>2018</c:v>
                </c:pt>
                <c:pt idx="4">
                  <c:v>2019</c:v>
                </c:pt>
                <c:pt idx="5">
                  <c:v>2020</c:v>
                </c:pt>
              </c:numCache>
            </c:numRef>
          </c:cat>
          <c:val>
            <c:numRef>
              <c:f>'Quantum dot market forecast'!$J$61:$O$61</c:f>
              <c:numCache>
                <c:formatCode>_-* #,##0.0_-;\-* #,##0.0_-;_-* "-"??_-;_-@_-</c:formatCode>
                <c:ptCount val="6"/>
                <c:pt idx="0">
                  <c:v>0.82996929439636991</c:v>
                </c:pt>
                <c:pt idx="1">
                  <c:v>1.5345532810429701</c:v>
                </c:pt>
                <c:pt idx="2">
                  <c:v>2.6951716962017889</c:v>
                </c:pt>
                <c:pt idx="3">
                  <c:v>3.2972001123337384</c:v>
                </c:pt>
                <c:pt idx="4">
                  <c:v>3.7749685727049758</c:v>
                </c:pt>
                <c:pt idx="5">
                  <c:v>4.2695629624431302</c:v>
                </c:pt>
              </c:numCache>
            </c:numRef>
          </c:val>
        </c:ser>
        <c:ser>
          <c:idx val="1"/>
          <c:order val="1"/>
          <c:tx>
            <c:strRef>
              <c:f>'Quantum dot market forecast'!$I$62</c:f>
              <c:strCache>
                <c:ptCount val="1"/>
                <c:pt idx="0">
                  <c:v>Cd free</c:v>
                </c:pt>
              </c:strCache>
            </c:strRef>
          </c:tx>
          <c:spPr>
            <a:solidFill>
              <a:srgbClr val="A1ABB2"/>
            </a:solidFill>
          </c:spPr>
          <c:invertIfNegative val="0"/>
          <c:cat>
            <c:numRef>
              <c:f>'Quantum dot market forecast'!$J$20:$O$20</c:f>
              <c:numCache>
                <c:formatCode>0_ </c:formatCode>
                <c:ptCount val="6"/>
                <c:pt idx="0">
                  <c:v>2015</c:v>
                </c:pt>
                <c:pt idx="1">
                  <c:v>2016</c:v>
                </c:pt>
                <c:pt idx="2">
                  <c:v>2017</c:v>
                </c:pt>
                <c:pt idx="3">
                  <c:v>2018</c:v>
                </c:pt>
                <c:pt idx="4">
                  <c:v>2019</c:v>
                </c:pt>
                <c:pt idx="5">
                  <c:v>2020</c:v>
                </c:pt>
              </c:numCache>
            </c:numRef>
          </c:cat>
          <c:val>
            <c:numRef>
              <c:f>'Quantum dot market forecast'!$J$62:$O$62</c:f>
              <c:numCache>
                <c:formatCode>_-* #,##0.0_-;\-* #,##0.0_-;_-* "-"??_-;_-@_-</c:formatCode>
                <c:ptCount val="6"/>
                <c:pt idx="0">
                  <c:v>1.0411254715329501</c:v>
                </c:pt>
                <c:pt idx="1">
                  <c:v>4.1105241070830481</c:v>
                </c:pt>
                <c:pt idx="2">
                  <c:v>9.993590573787726</c:v>
                </c:pt>
                <c:pt idx="3">
                  <c:v>16.674409356881501</c:v>
                </c:pt>
                <c:pt idx="4">
                  <c:v>25.177390761842918</c:v>
                </c:pt>
                <c:pt idx="5">
                  <c:v>36.419834961812064</c:v>
                </c:pt>
              </c:numCache>
            </c:numRef>
          </c:val>
        </c:ser>
        <c:dLbls>
          <c:showLegendKey val="0"/>
          <c:showVal val="0"/>
          <c:showCatName val="0"/>
          <c:showSerName val="0"/>
          <c:showPercent val="0"/>
          <c:showBubbleSize val="0"/>
        </c:dLbls>
        <c:gapWidth val="150"/>
        <c:overlap val="100"/>
        <c:axId val="548707328"/>
        <c:axId val="548868864"/>
      </c:barChart>
      <c:catAx>
        <c:axId val="548707328"/>
        <c:scaling>
          <c:orientation val="minMax"/>
        </c:scaling>
        <c:delete val="0"/>
        <c:axPos val="b"/>
        <c:numFmt formatCode="General" sourceLinked="0"/>
        <c:majorTickMark val="out"/>
        <c:minorTickMark val="none"/>
        <c:tickLblPos val="nextTo"/>
        <c:spPr>
          <a:ln w="9525">
            <a:solidFill>
              <a:srgbClr val="707C8A"/>
            </a:solidFill>
            <a:prstDash val="solid"/>
          </a:ln>
        </c:spPr>
        <c:txPr>
          <a:bodyPr rot="0" vert="horz"/>
          <a:lstStyle/>
          <a:p>
            <a:pPr>
              <a:defRPr sz="700" b="0"/>
            </a:pPr>
            <a:endParaRPr lang="ko-KR"/>
          </a:p>
        </c:txPr>
        <c:crossAx val="548868864"/>
        <c:crosses val="autoZero"/>
        <c:auto val="1"/>
        <c:lblAlgn val="ctr"/>
        <c:lblOffset val="100"/>
        <c:noMultiLvlLbl val="0"/>
      </c:catAx>
      <c:valAx>
        <c:axId val="548868864"/>
        <c:scaling>
          <c:orientation val="minMax"/>
        </c:scaling>
        <c:delete val="0"/>
        <c:axPos val="l"/>
        <c:majorGridlines>
          <c:spPr>
            <a:ln w="6350">
              <a:solidFill>
                <a:srgbClr val="707C8A"/>
              </a:solidFill>
              <a:prstDash val="solid"/>
            </a:ln>
          </c:spPr>
        </c:majorGridlines>
        <c:numFmt formatCode="#,##0" sourceLinked="0"/>
        <c:majorTickMark val="out"/>
        <c:minorTickMark val="none"/>
        <c:tickLblPos val="nextTo"/>
        <c:spPr>
          <a:ln w="9525">
            <a:solidFill>
              <a:srgbClr val="707C8A"/>
            </a:solidFill>
            <a:prstDash val="solid"/>
          </a:ln>
        </c:spPr>
        <c:txPr>
          <a:bodyPr/>
          <a:lstStyle/>
          <a:p>
            <a:pPr>
              <a:defRPr sz="700" b="0"/>
            </a:pPr>
            <a:endParaRPr lang="ko-KR"/>
          </a:p>
        </c:txPr>
        <c:crossAx val="548707328"/>
        <c:crosses val="autoZero"/>
        <c:crossBetween val="between"/>
      </c:valAx>
      <c:dTable>
        <c:showHorzBorder val="1"/>
        <c:showVertBorder val="1"/>
        <c:showOutline val="1"/>
        <c:showKeys val="1"/>
      </c:dTable>
      <c:spPr>
        <a:noFill/>
        <a:ln>
          <a:noFill/>
        </a:ln>
      </c:spPr>
    </c:plotArea>
    <c:plotVisOnly val="1"/>
    <c:dispBlanksAs val="gap"/>
    <c:showDLblsOverMax val="0"/>
  </c:chart>
  <c:spPr>
    <a:noFill/>
    <a:ln w="6350" cmpd="sng">
      <a:solidFill>
        <a:srgbClr val="707C8A"/>
      </a:solidFill>
      <a:prstDash val="solid"/>
    </a:ln>
  </c:spPr>
  <c:txPr>
    <a:bodyPr/>
    <a:lstStyle/>
    <a:p>
      <a:pPr>
        <a:defRPr sz="700">
          <a:latin typeface="Arial" pitchFamily="34" charset="0"/>
          <a:cs typeface="Arial" pitchFamily="34" charset="0"/>
        </a:defRPr>
      </a:pPr>
      <a:endParaRPr lang="ko-KR"/>
    </a:p>
  </c:txPr>
  <c:externalData r:id="rId2">
    <c:autoUpdate val="0"/>
  </c:externalData>
  <c:userShapes r:id="rId3"/>
</c:chartSpace>
</file>

<file path=ppt/charts/chart7.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32919141414141412"/>
          <c:y val="0.18185727379497515"/>
          <c:w val="0.62997499999999995"/>
          <c:h val="0.36723201390321708"/>
        </c:manualLayout>
      </c:layout>
      <c:lineChart>
        <c:grouping val="standard"/>
        <c:varyColors val="0"/>
        <c:ser>
          <c:idx val="0"/>
          <c:order val="0"/>
          <c:tx>
            <c:strRef>
              <c:f>'PPT graph '!$B$79</c:f>
              <c:strCache>
                <c:ptCount val="1"/>
                <c:pt idx="0">
                  <c:v>Normal </c:v>
                </c:pt>
              </c:strCache>
            </c:strRef>
          </c:tx>
          <c:spPr>
            <a:ln>
              <a:solidFill>
                <a:srgbClr val="0097D1"/>
              </a:solidFill>
            </a:ln>
          </c:spPr>
          <c:marker>
            <c:symbol val="none"/>
          </c:marker>
          <c:cat>
            <c:numRef>
              <c:f>'PPT graph '!$C$25:$H$25</c:f>
              <c:numCache>
                <c:formatCode>General</c:formatCode>
                <c:ptCount val="6"/>
                <c:pt idx="0">
                  <c:v>2015</c:v>
                </c:pt>
                <c:pt idx="1">
                  <c:v>2016</c:v>
                </c:pt>
                <c:pt idx="2">
                  <c:v>2017</c:v>
                </c:pt>
                <c:pt idx="3">
                  <c:v>2018</c:v>
                </c:pt>
                <c:pt idx="4">
                  <c:v>2019</c:v>
                </c:pt>
                <c:pt idx="5">
                  <c:v>2020</c:v>
                </c:pt>
              </c:numCache>
            </c:numRef>
          </c:cat>
          <c:val>
            <c:numRef>
              <c:f>'PPT graph '!$C$79:$H$79</c:f>
              <c:numCache>
                <c:formatCode>"$"#,##0.0_);[Red]\("$"#,##0.0\)</c:formatCode>
                <c:ptCount val="6"/>
                <c:pt idx="0">
                  <c:v>88.890072808066151</c:v>
                </c:pt>
                <c:pt idx="1">
                  <c:v>85.416172767172327</c:v>
                </c:pt>
                <c:pt idx="2">
                  <c:v>82.10423685360999</c:v>
                </c:pt>
                <c:pt idx="3">
                  <c:v>79.787438696000066</c:v>
                </c:pt>
                <c:pt idx="4">
                  <c:v>77.71267918362463</c:v>
                </c:pt>
                <c:pt idx="5">
                  <c:v>75.829910075218663</c:v>
                </c:pt>
              </c:numCache>
            </c:numRef>
          </c:val>
          <c:smooth val="0"/>
        </c:ser>
        <c:ser>
          <c:idx val="1"/>
          <c:order val="1"/>
          <c:tx>
            <c:strRef>
              <c:f>'PPT graph '!$B$80</c:f>
              <c:strCache>
                <c:ptCount val="1"/>
                <c:pt idx="0">
                  <c:v>Monitor_QD surface</c:v>
                </c:pt>
              </c:strCache>
            </c:strRef>
          </c:tx>
          <c:spPr>
            <a:ln>
              <a:solidFill>
                <a:srgbClr val="A1ABB2"/>
              </a:solidFill>
            </a:ln>
          </c:spPr>
          <c:marker>
            <c:symbol val="none"/>
          </c:marker>
          <c:cat>
            <c:numRef>
              <c:f>'PPT graph '!$C$25:$H$25</c:f>
              <c:numCache>
                <c:formatCode>General</c:formatCode>
                <c:ptCount val="6"/>
                <c:pt idx="0">
                  <c:v>2015</c:v>
                </c:pt>
                <c:pt idx="1">
                  <c:v>2016</c:v>
                </c:pt>
                <c:pt idx="2">
                  <c:v>2017</c:v>
                </c:pt>
                <c:pt idx="3">
                  <c:v>2018</c:v>
                </c:pt>
                <c:pt idx="4">
                  <c:v>2019</c:v>
                </c:pt>
                <c:pt idx="5">
                  <c:v>2020</c:v>
                </c:pt>
              </c:numCache>
            </c:numRef>
          </c:cat>
          <c:val>
            <c:numRef>
              <c:f>'PPT graph '!$C$80:$H$80</c:f>
              <c:numCache>
                <c:formatCode>"$"#,##0.0_);[Red]\("$"#,##0.0\)</c:formatCode>
                <c:ptCount val="6"/>
                <c:pt idx="0">
                  <c:v>123.51084438023764</c:v>
                </c:pt>
                <c:pt idx="1">
                  <c:v>113.12042408266169</c:v>
                </c:pt>
                <c:pt idx="2">
                  <c:v>104.24913388073244</c:v>
                </c:pt>
                <c:pt idx="3">
                  <c:v>97.499897986790756</c:v>
                </c:pt>
                <c:pt idx="4">
                  <c:v>91.882450589253352</c:v>
                </c:pt>
                <c:pt idx="5">
                  <c:v>87.192719378272415</c:v>
                </c:pt>
              </c:numCache>
            </c:numRef>
          </c:val>
          <c:smooth val="0"/>
        </c:ser>
        <c:ser>
          <c:idx val="2"/>
          <c:order val="2"/>
          <c:tx>
            <c:strRef>
              <c:f>'PPT graph '!$B$81</c:f>
              <c:strCache>
                <c:ptCount val="1"/>
                <c:pt idx="0">
                  <c:v>Monitor_QD edge</c:v>
                </c:pt>
              </c:strCache>
            </c:strRef>
          </c:tx>
          <c:spPr>
            <a:ln>
              <a:solidFill>
                <a:srgbClr val="103C68"/>
              </a:solidFill>
            </a:ln>
          </c:spPr>
          <c:marker>
            <c:symbol val="none"/>
          </c:marker>
          <c:cat>
            <c:numRef>
              <c:f>'PPT graph '!$C$25:$H$25</c:f>
              <c:numCache>
                <c:formatCode>General</c:formatCode>
                <c:ptCount val="6"/>
                <c:pt idx="0">
                  <c:v>2015</c:v>
                </c:pt>
                <c:pt idx="1">
                  <c:v>2016</c:v>
                </c:pt>
                <c:pt idx="2">
                  <c:v>2017</c:v>
                </c:pt>
                <c:pt idx="3">
                  <c:v>2018</c:v>
                </c:pt>
                <c:pt idx="4">
                  <c:v>2019</c:v>
                </c:pt>
                <c:pt idx="5">
                  <c:v>2020</c:v>
                </c:pt>
              </c:numCache>
            </c:numRef>
          </c:cat>
          <c:val>
            <c:numRef>
              <c:f>'PPT graph '!$C$81:$H$81</c:f>
              <c:numCache>
                <c:formatCode>"$"#,##0.0_);[Red]\("$"#,##0.0\)</c:formatCode>
                <c:ptCount val="6"/>
                <c:pt idx="0">
                  <c:v>99.09551611875554</c:v>
                </c:pt>
                <c:pt idx="1">
                  <c:v>94.091824477138999</c:v>
                </c:pt>
                <c:pt idx="2">
                  <c:v>89.454367749427846</c:v>
                </c:pt>
                <c:pt idx="3">
                  <c:v>86.027981601893586</c:v>
                </c:pt>
                <c:pt idx="4">
                  <c:v>83.014229523460159</c:v>
                </c:pt>
                <c:pt idx="5">
                  <c:v>80.361057761443718</c:v>
                </c:pt>
              </c:numCache>
            </c:numRef>
          </c:val>
          <c:smooth val="0"/>
        </c:ser>
        <c:ser>
          <c:idx val="3"/>
          <c:order val="3"/>
          <c:tx>
            <c:strRef>
              <c:f>'PPT graph '!$B$82</c:f>
              <c:strCache>
                <c:ptCount val="1"/>
                <c:pt idx="0">
                  <c:v>Monitor_LED/CF</c:v>
                </c:pt>
              </c:strCache>
            </c:strRef>
          </c:tx>
          <c:marker>
            <c:symbol val="none"/>
          </c:marker>
          <c:cat>
            <c:numRef>
              <c:f>'PPT graph '!$C$25:$H$25</c:f>
              <c:numCache>
                <c:formatCode>General</c:formatCode>
                <c:ptCount val="6"/>
                <c:pt idx="0">
                  <c:v>2015</c:v>
                </c:pt>
                <c:pt idx="1">
                  <c:v>2016</c:v>
                </c:pt>
                <c:pt idx="2">
                  <c:v>2017</c:v>
                </c:pt>
                <c:pt idx="3">
                  <c:v>2018</c:v>
                </c:pt>
                <c:pt idx="4">
                  <c:v>2019</c:v>
                </c:pt>
                <c:pt idx="5">
                  <c:v>2020</c:v>
                </c:pt>
              </c:numCache>
            </c:numRef>
          </c:cat>
          <c:val>
            <c:numRef>
              <c:f>'PPT graph '!$C$82:$H$82</c:f>
              <c:numCache>
                <c:formatCode>"$"#,##0.0_);[Red]\("$"#,##0.0\)</c:formatCode>
                <c:ptCount val="6"/>
                <c:pt idx="0">
                  <c:v>89.650126423284689</c:v>
                </c:pt>
                <c:pt idx="1">
                  <c:v>86.068111491422115</c:v>
                </c:pt>
                <c:pt idx="2">
                  <c:v>82.425271188056016</c:v>
                </c:pt>
                <c:pt idx="3">
                  <c:v>80.028888942201277</c:v>
                </c:pt>
                <c:pt idx="4">
                  <c:v>77.904967760515035</c:v>
                </c:pt>
                <c:pt idx="5">
                  <c:v>76.010195079676464</c:v>
                </c:pt>
              </c:numCache>
            </c:numRef>
          </c:val>
          <c:smooth val="0"/>
        </c:ser>
        <c:dLbls>
          <c:showLegendKey val="0"/>
          <c:showVal val="0"/>
          <c:showCatName val="0"/>
          <c:showSerName val="0"/>
          <c:showPercent val="0"/>
          <c:showBubbleSize val="0"/>
        </c:dLbls>
        <c:marker val="1"/>
        <c:smooth val="0"/>
        <c:axId val="466868864"/>
        <c:axId val="467337600"/>
      </c:lineChart>
      <c:catAx>
        <c:axId val="466868864"/>
        <c:scaling>
          <c:orientation val="minMax"/>
        </c:scaling>
        <c:delete val="0"/>
        <c:axPos val="b"/>
        <c:numFmt formatCode="General" sourceLinked="0"/>
        <c:majorTickMark val="out"/>
        <c:minorTickMark val="none"/>
        <c:tickLblPos val="nextTo"/>
        <c:spPr>
          <a:ln w="9525">
            <a:solidFill>
              <a:srgbClr val="707C8A"/>
            </a:solidFill>
            <a:prstDash val="solid"/>
          </a:ln>
        </c:spPr>
        <c:txPr>
          <a:bodyPr rot="0" vert="horz"/>
          <a:lstStyle/>
          <a:p>
            <a:pPr>
              <a:defRPr sz="700" b="0"/>
            </a:pPr>
            <a:endParaRPr lang="ko-KR"/>
          </a:p>
        </c:txPr>
        <c:crossAx val="467337600"/>
        <c:crosses val="autoZero"/>
        <c:auto val="1"/>
        <c:lblAlgn val="ctr"/>
        <c:lblOffset val="100"/>
        <c:noMultiLvlLbl val="0"/>
      </c:catAx>
      <c:valAx>
        <c:axId val="467337600"/>
        <c:scaling>
          <c:orientation val="minMax"/>
          <c:min val="60"/>
        </c:scaling>
        <c:delete val="0"/>
        <c:axPos val="l"/>
        <c:majorGridlines>
          <c:spPr>
            <a:ln w="6350">
              <a:solidFill>
                <a:srgbClr val="707C8A"/>
              </a:solidFill>
              <a:prstDash val="solid"/>
            </a:ln>
          </c:spPr>
        </c:majorGridlines>
        <c:numFmt formatCode="#,##0" sourceLinked="0"/>
        <c:majorTickMark val="out"/>
        <c:minorTickMark val="none"/>
        <c:tickLblPos val="nextTo"/>
        <c:spPr>
          <a:ln w="9525">
            <a:solidFill>
              <a:srgbClr val="707C8A"/>
            </a:solidFill>
            <a:prstDash val="solid"/>
          </a:ln>
        </c:spPr>
        <c:txPr>
          <a:bodyPr/>
          <a:lstStyle/>
          <a:p>
            <a:pPr>
              <a:defRPr sz="700" b="0"/>
            </a:pPr>
            <a:endParaRPr lang="ko-KR"/>
          </a:p>
        </c:txPr>
        <c:crossAx val="466868864"/>
        <c:crosses val="autoZero"/>
        <c:crossBetween val="between"/>
      </c:valAx>
      <c:dTable>
        <c:showHorzBorder val="1"/>
        <c:showVertBorder val="1"/>
        <c:showOutline val="1"/>
        <c:showKeys val="1"/>
      </c:dTable>
      <c:spPr>
        <a:noFill/>
        <a:ln>
          <a:noFill/>
        </a:ln>
      </c:spPr>
    </c:plotArea>
    <c:plotVisOnly val="1"/>
    <c:dispBlanksAs val="gap"/>
    <c:showDLblsOverMax val="0"/>
  </c:chart>
  <c:spPr>
    <a:noFill/>
    <a:ln w="6350" cmpd="sng">
      <a:solidFill>
        <a:srgbClr val="707C8A"/>
      </a:solidFill>
      <a:prstDash val="solid"/>
    </a:ln>
  </c:spPr>
  <c:txPr>
    <a:bodyPr/>
    <a:lstStyle/>
    <a:p>
      <a:pPr>
        <a:defRPr sz="700">
          <a:latin typeface="Arial" pitchFamily="34" charset="0"/>
          <a:cs typeface="Arial" pitchFamily="34" charset="0"/>
        </a:defRPr>
      </a:pPr>
      <a:endParaRPr lang="ko-KR"/>
    </a:p>
  </c:txPr>
  <c:externalData r:id="rId2">
    <c:autoUpdate val="0"/>
  </c:externalData>
  <c:userShapes r:id="rId3"/>
</c:chartSpace>
</file>

<file path=ppt/charts/chart8.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7800025252525251"/>
          <c:y val="0.18456877807227767"/>
          <c:w val="0.65465126262626261"/>
          <c:h val="0.36452050962591459"/>
        </c:manualLayout>
      </c:layout>
      <c:barChart>
        <c:barDir val="col"/>
        <c:grouping val="clustered"/>
        <c:varyColors val="0"/>
        <c:ser>
          <c:idx val="0"/>
          <c:order val="0"/>
          <c:tx>
            <c:strRef>
              <c:f>'PPT graph '!$B$85</c:f>
              <c:strCache>
                <c:ptCount val="1"/>
                <c:pt idx="0">
                  <c:v>Normal </c:v>
                </c:pt>
              </c:strCache>
            </c:strRef>
          </c:tx>
          <c:spPr>
            <a:solidFill>
              <a:srgbClr val="0097D1"/>
            </a:solidFill>
            <a:ln>
              <a:noFill/>
            </a:ln>
          </c:spPr>
          <c:invertIfNegative val="0"/>
          <c:cat>
            <c:numRef>
              <c:f>'PPT graph '!$C$31:$H$31</c:f>
              <c:numCache>
                <c:formatCode>General</c:formatCode>
                <c:ptCount val="6"/>
                <c:pt idx="0">
                  <c:v>2015</c:v>
                </c:pt>
                <c:pt idx="1">
                  <c:v>2016</c:v>
                </c:pt>
                <c:pt idx="2">
                  <c:v>2017</c:v>
                </c:pt>
                <c:pt idx="3">
                  <c:v>2018</c:v>
                </c:pt>
                <c:pt idx="4">
                  <c:v>2019</c:v>
                </c:pt>
                <c:pt idx="5">
                  <c:v>2020</c:v>
                </c:pt>
              </c:numCache>
            </c:numRef>
          </c:cat>
          <c:val>
            <c:numRef>
              <c:f>'PPT graph '!$C$85:$H$85</c:f>
              <c:numCache>
                <c:formatCode>0.0%</c:formatCode>
                <c:ptCount val="6"/>
                <c:pt idx="0">
                  <c:v>1</c:v>
                </c:pt>
                <c:pt idx="1">
                  <c:v>1</c:v>
                </c:pt>
                <c:pt idx="2">
                  <c:v>1</c:v>
                </c:pt>
                <c:pt idx="3">
                  <c:v>1</c:v>
                </c:pt>
                <c:pt idx="4">
                  <c:v>1</c:v>
                </c:pt>
                <c:pt idx="5">
                  <c:v>1</c:v>
                </c:pt>
              </c:numCache>
            </c:numRef>
          </c:val>
        </c:ser>
        <c:ser>
          <c:idx val="1"/>
          <c:order val="1"/>
          <c:tx>
            <c:strRef>
              <c:f>'PPT graph '!$B$86</c:f>
              <c:strCache>
                <c:ptCount val="1"/>
                <c:pt idx="0">
                  <c:v>Monitor_QD surface</c:v>
                </c:pt>
              </c:strCache>
            </c:strRef>
          </c:tx>
          <c:spPr>
            <a:solidFill>
              <a:srgbClr val="A1ABB2"/>
            </a:solidFill>
          </c:spPr>
          <c:invertIfNegative val="0"/>
          <c:cat>
            <c:numRef>
              <c:f>'PPT graph '!$C$31:$H$31</c:f>
              <c:numCache>
                <c:formatCode>General</c:formatCode>
                <c:ptCount val="6"/>
                <c:pt idx="0">
                  <c:v>2015</c:v>
                </c:pt>
                <c:pt idx="1">
                  <c:v>2016</c:v>
                </c:pt>
                <c:pt idx="2">
                  <c:v>2017</c:v>
                </c:pt>
                <c:pt idx="3">
                  <c:v>2018</c:v>
                </c:pt>
                <c:pt idx="4">
                  <c:v>2019</c:v>
                </c:pt>
                <c:pt idx="5">
                  <c:v>2020</c:v>
                </c:pt>
              </c:numCache>
            </c:numRef>
          </c:cat>
          <c:val>
            <c:numRef>
              <c:f>'PPT graph '!$C$86:$H$86</c:f>
              <c:numCache>
                <c:formatCode>0.0%</c:formatCode>
                <c:ptCount val="6"/>
                <c:pt idx="0">
                  <c:v>1.3894784926875423</c:v>
                </c:pt>
                <c:pt idx="1">
                  <c:v>1.3243443298613449</c:v>
                </c:pt>
                <c:pt idx="2">
                  <c:v>1.2697168608558691</c:v>
                </c:pt>
                <c:pt idx="3">
                  <c:v>1.2219955870281454</c:v>
                </c:pt>
                <c:pt idx="4">
                  <c:v>1.1823353866380988</c:v>
                </c:pt>
                <c:pt idx="5">
                  <c:v>1.1498460078850488</c:v>
                </c:pt>
              </c:numCache>
            </c:numRef>
          </c:val>
        </c:ser>
        <c:ser>
          <c:idx val="2"/>
          <c:order val="2"/>
          <c:tx>
            <c:strRef>
              <c:f>'PPT graph '!$B$87</c:f>
              <c:strCache>
                <c:ptCount val="1"/>
                <c:pt idx="0">
                  <c:v>Monitor_QD edge</c:v>
                </c:pt>
              </c:strCache>
            </c:strRef>
          </c:tx>
          <c:spPr>
            <a:solidFill>
              <a:srgbClr val="103C68"/>
            </a:solidFill>
          </c:spPr>
          <c:invertIfNegative val="0"/>
          <c:cat>
            <c:numRef>
              <c:f>'PPT graph '!$C$31:$H$31</c:f>
              <c:numCache>
                <c:formatCode>General</c:formatCode>
                <c:ptCount val="6"/>
                <c:pt idx="0">
                  <c:v>2015</c:v>
                </c:pt>
                <c:pt idx="1">
                  <c:v>2016</c:v>
                </c:pt>
                <c:pt idx="2">
                  <c:v>2017</c:v>
                </c:pt>
                <c:pt idx="3">
                  <c:v>2018</c:v>
                </c:pt>
                <c:pt idx="4">
                  <c:v>2019</c:v>
                </c:pt>
                <c:pt idx="5">
                  <c:v>2020</c:v>
                </c:pt>
              </c:numCache>
            </c:numRef>
          </c:cat>
          <c:val>
            <c:numRef>
              <c:f>'PPT graph '!$C$87:$H$87</c:f>
              <c:numCache>
                <c:formatCode>0.0%</c:formatCode>
                <c:ptCount val="6"/>
                <c:pt idx="0">
                  <c:v>1.1148097080843353</c:v>
                </c:pt>
                <c:pt idx="1">
                  <c:v>1.1015691926822195</c:v>
                </c:pt>
                <c:pt idx="2">
                  <c:v>1.0895219440249226</c:v>
                </c:pt>
                <c:pt idx="3">
                  <c:v>1.078214603800866</c:v>
                </c:pt>
                <c:pt idx="4">
                  <c:v>1.0682198888975205</c:v>
                </c:pt>
                <c:pt idx="5">
                  <c:v>1.0597540954714364</c:v>
                </c:pt>
              </c:numCache>
            </c:numRef>
          </c:val>
        </c:ser>
        <c:ser>
          <c:idx val="3"/>
          <c:order val="3"/>
          <c:tx>
            <c:strRef>
              <c:f>'PPT graph '!$B$88</c:f>
              <c:strCache>
                <c:ptCount val="1"/>
                <c:pt idx="0">
                  <c:v>Monitor_LED/CF</c:v>
                </c:pt>
              </c:strCache>
            </c:strRef>
          </c:tx>
          <c:invertIfNegative val="0"/>
          <c:cat>
            <c:numRef>
              <c:f>'PPT graph '!$C$31:$H$31</c:f>
              <c:numCache>
                <c:formatCode>General</c:formatCode>
                <c:ptCount val="6"/>
                <c:pt idx="0">
                  <c:v>2015</c:v>
                </c:pt>
                <c:pt idx="1">
                  <c:v>2016</c:v>
                </c:pt>
                <c:pt idx="2">
                  <c:v>2017</c:v>
                </c:pt>
                <c:pt idx="3">
                  <c:v>2018</c:v>
                </c:pt>
                <c:pt idx="4">
                  <c:v>2019</c:v>
                </c:pt>
                <c:pt idx="5">
                  <c:v>2020</c:v>
                </c:pt>
              </c:numCache>
            </c:numRef>
          </c:cat>
          <c:val>
            <c:numRef>
              <c:f>'PPT graph '!$C$88:$H$88</c:f>
              <c:numCache>
                <c:formatCode>0.0%</c:formatCode>
                <c:ptCount val="6"/>
                <c:pt idx="0">
                  <c:v>1.0085504892864658</c:v>
                </c:pt>
                <c:pt idx="1">
                  <c:v>1.0076324974899875</c:v>
                </c:pt>
                <c:pt idx="2">
                  <c:v>1.0039100824360432</c:v>
                </c:pt>
                <c:pt idx="3">
                  <c:v>1.0030261686569633</c:v>
                </c:pt>
                <c:pt idx="4">
                  <c:v>1.0024743526913549</c:v>
                </c:pt>
                <c:pt idx="5">
                  <c:v>1.0023774919985922</c:v>
                </c:pt>
              </c:numCache>
            </c:numRef>
          </c:val>
        </c:ser>
        <c:dLbls>
          <c:showLegendKey val="0"/>
          <c:showVal val="0"/>
          <c:showCatName val="0"/>
          <c:showSerName val="0"/>
          <c:showPercent val="0"/>
          <c:showBubbleSize val="0"/>
        </c:dLbls>
        <c:gapWidth val="150"/>
        <c:axId val="467387904"/>
        <c:axId val="467389440"/>
      </c:barChart>
      <c:catAx>
        <c:axId val="467387904"/>
        <c:scaling>
          <c:orientation val="minMax"/>
        </c:scaling>
        <c:delete val="0"/>
        <c:axPos val="b"/>
        <c:numFmt formatCode="General" sourceLinked="0"/>
        <c:majorTickMark val="out"/>
        <c:minorTickMark val="none"/>
        <c:tickLblPos val="nextTo"/>
        <c:spPr>
          <a:ln w="9525">
            <a:solidFill>
              <a:srgbClr val="707C8A"/>
            </a:solidFill>
            <a:prstDash val="solid"/>
          </a:ln>
        </c:spPr>
        <c:txPr>
          <a:bodyPr rot="0" vert="horz"/>
          <a:lstStyle/>
          <a:p>
            <a:pPr>
              <a:defRPr sz="700" b="0"/>
            </a:pPr>
            <a:endParaRPr lang="ko-KR"/>
          </a:p>
        </c:txPr>
        <c:crossAx val="467389440"/>
        <c:crosses val="autoZero"/>
        <c:auto val="1"/>
        <c:lblAlgn val="ctr"/>
        <c:lblOffset val="100"/>
        <c:noMultiLvlLbl val="0"/>
      </c:catAx>
      <c:valAx>
        <c:axId val="467389440"/>
        <c:scaling>
          <c:orientation val="minMax"/>
        </c:scaling>
        <c:delete val="0"/>
        <c:axPos val="l"/>
        <c:majorGridlines>
          <c:spPr>
            <a:ln w="6350">
              <a:solidFill>
                <a:srgbClr val="707C8A"/>
              </a:solidFill>
              <a:prstDash val="solid"/>
            </a:ln>
          </c:spPr>
        </c:majorGridlines>
        <c:numFmt formatCode="0.0%" sourceLinked="0"/>
        <c:majorTickMark val="out"/>
        <c:minorTickMark val="none"/>
        <c:tickLblPos val="nextTo"/>
        <c:spPr>
          <a:ln w="9525">
            <a:solidFill>
              <a:srgbClr val="707C8A"/>
            </a:solidFill>
            <a:prstDash val="solid"/>
          </a:ln>
        </c:spPr>
        <c:txPr>
          <a:bodyPr/>
          <a:lstStyle/>
          <a:p>
            <a:pPr>
              <a:defRPr sz="700" b="0"/>
            </a:pPr>
            <a:endParaRPr lang="ko-KR"/>
          </a:p>
        </c:txPr>
        <c:crossAx val="467387904"/>
        <c:crosses val="autoZero"/>
        <c:crossBetween val="between"/>
      </c:valAx>
      <c:dTable>
        <c:showHorzBorder val="1"/>
        <c:showVertBorder val="1"/>
        <c:showOutline val="1"/>
        <c:showKeys val="1"/>
      </c:dTable>
      <c:spPr>
        <a:noFill/>
        <a:ln>
          <a:noFill/>
        </a:ln>
      </c:spPr>
    </c:plotArea>
    <c:plotVisOnly val="1"/>
    <c:dispBlanksAs val="gap"/>
    <c:showDLblsOverMax val="0"/>
  </c:chart>
  <c:spPr>
    <a:noFill/>
    <a:ln w="6350" cmpd="sng">
      <a:solidFill>
        <a:srgbClr val="707C8A"/>
      </a:solidFill>
      <a:prstDash val="solid"/>
    </a:ln>
  </c:spPr>
  <c:txPr>
    <a:bodyPr/>
    <a:lstStyle/>
    <a:p>
      <a:pPr>
        <a:defRPr sz="700">
          <a:latin typeface="Arial" pitchFamily="34" charset="0"/>
          <a:cs typeface="Arial" pitchFamily="34" charset="0"/>
        </a:defRPr>
      </a:pPr>
      <a:endParaRPr lang="ko-KR"/>
    </a:p>
  </c:txPr>
  <c:externalData r:id="rId2">
    <c:autoUpdate val="0"/>
  </c:externalData>
  <c:userShapes r:id="rId3"/>
</c:chartSpace>
</file>

<file path=ppt/charts/chart9.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0870101010101011"/>
          <c:y val="0.17111320980286435"/>
          <c:w val="0.7260992424242424"/>
          <c:h val="0.40960562786546245"/>
        </c:manualLayout>
      </c:layout>
      <c:lineChart>
        <c:grouping val="standard"/>
        <c:varyColors val="0"/>
        <c:ser>
          <c:idx val="0"/>
          <c:order val="0"/>
          <c:tx>
            <c:strRef>
              <c:f>'PPT graph '!$B$94</c:f>
              <c:strCache>
                <c:ptCount val="1"/>
                <c:pt idx="0">
                  <c:v>Normal </c:v>
                </c:pt>
              </c:strCache>
            </c:strRef>
          </c:tx>
          <c:spPr>
            <a:ln>
              <a:solidFill>
                <a:srgbClr val="0097D1"/>
              </a:solidFill>
            </a:ln>
          </c:spPr>
          <c:marker>
            <c:symbol val="none"/>
          </c:marker>
          <c:cat>
            <c:numRef>
              <c:f>'PPT graph '!$C$25:$H$25</c:f>
              <c:numCache>
                <c:formatCode>General</c:formatCode>
                <c:ptCount val="6"/>
                <c:pt idx="0">
                  <c:v>2015</c:v>
                </c:pt>
                <c:pt idx="1">
                  <c:v>2016</c:v>
                </c:pt>
                <c:pt idx="2">
                  <c:v>2017</c:v>
                </c:pt>
                <c:pt idx="3">
                  <c:v>2018</c:v>
                </c:pt>
                <c:pt idx="4">
                  <c:v>2019</c:v>
                </c:pt>
                <c:pt idx="5">
                  <c:v>2020</c:v>
                </c:pt>
              </c:numCache>
            </c:numRef>
          </c:cat>
          <c:val>
            <c:numRef>
              <c:f>'PPT graph '!$C$94:$H$94</c:f>
              <c:numCache>
                <c:formatCode>\$#,##0.0</c:formatCode>
                <c:ptCount val="6"/>
                <c:pt idx="0">
                  <c:v>13.014020033434214</c:v>
                </c:pt>
                <c:pt idx="1">
                  <c:v>11.892911656924261</c:v>
                </c:pt>
                <c:pt idx="2">
                  <c:v>10.605388218834301</c:v>
                </c:pt>
                <c:pt idx="3">
                  <c:v>9.6437719782953923</c:v>
                </c:pt>
                <c:pt idx="4">
                  <c:v>8.8181484209805046</c:v>
                </c:pt>
                <c:pt idx="5">
                  <c:v>8.0632082290466567</c:v>
                </c:pt>
              </c:numCache>
            </c:numRef>
          </c:val>
          <c:smooth val="0"/>
        </c:ser>
        <c:ser>
          <c:idx val="1"/>
          <c:order val="1"/>
          <c:tx>
            <c:strRef>
              <c:f>'PPT graph '!$B$95</c:f>
              <c:strCache>
                <c:ptCount val="1"/>
                <c:pt idx="0">
                  <c:v>QD surface</c:v>
                </c:pt>
              </c:strCache>
            </c:strRef>
          </c:tx>
          <c:spPr>
            <a:ln>
              <a:solidFill>
                <a:srgbClr val="A1ABB2"/>
              </a:solidFill>
            </a:ln>
          </c:spPr>
          <c:marker>
            <c:symbol val="none"/>
          </c:marker>
          <c:cat>
            <c:numRef>
              <c:f>'PPT graph '!$C$25:$H$25</c:f>
              <c:numCache>
                <c:formatCode>General</c:formatCode>
                <c:ptCount val="6"/>
                <c:pt idx="0">
                  <c:v>2015</c:v>
                </c:pt>
                <c:pt idx="1">
                  <c:v>2016</c:v>
                </c:pt>
                <c:pt idx="2">
                  <c:v>2017</c:v>
                </c:pt>
                <c:pt idx="3">
                  <c:v>2018</c:v>
                </c:pt>
                <c:pt idx="4">
                  <c:v>2019</c:v>
                </c:pt>
                <c:pt idx="5">
                  <c:v>2020</c:v>
                </c:pt>
              </c:numCache>
            </c:numRef>
          </c:cat>
          <c:val>
            <c:numRef>
              <c:f>'PPT graph '!$C$95:$H$95</c:f>
              <c:numCache>
                <c:formatCode>\$#,##0.0</c:formatCode>
                <c:ptCount val="6"/>
                <c:pt idx="0">
                  <c:v>44.172714448388554</c:v>
                </c:pt>
                <c:pt idx="1">
                  <c:v>36.826737840864688</c:v>
                </c:pt>
                <c:pt idx="2">
                  <c:v>30.535795543244511</c:v>
                </c:pt>
                <c:pt idx="3">
                  <c:v>25.584985340007005</c:v>
                </c:pt>
                <c:pt idx="4">
                  <c:v>21.570942686046354</c:v>
                </c:pt>
                <c:pt idx="5">
                  <c:v>18.274384227851836</c:v>
                </c:pt>
              </c:numCache>
            </c:numRef>
          </c:val>
          <c:smooth val="0"/>
        </c:ser>
        <c:ser>
          <c:idx val="2"/>
          <c:order val="2"/>
          <c:tx>
            <c:strRef>
              <c:f>'PPT graph '!$B$96</c:f>
              <c:strCache>
                <c:ptCount val="1"/>
                <c:pt idx="0">
                  <c:v>QD edge</c:v>
                </c:pt>
              </c:strCache>
            </c:strRef>
          </c:tx>
          <c:spPr>
            <a:ln>
              <a:solidFill>
                <a:srgbClr val="103C68"/>
              </a:solidFill>
            </a:ln>
          </c:spPr>
          <c:marker>
            <c:symbol val="none"/>
          </c:marker>
          <c:cat>
            <c:numRef>
              <c:f>'PPT graph '!$C$25:$H$25</c:f>
              <c:numCache>
                <c:formatCode>General</c:formatCode>
                <c:ptCount val="6"/>
                <c:pt idx="0">
                  <c:v>2015</c:v>
                </c:pt>
                <c:pt idx="1">
                  <c:v>2016</c:v>
                </c:pt>
                <c:pt idx="2">
                  <c:v>2017</c:v>
                </c:pt>
                <c:pt idx="3">
                  <c:v>2018</c:v>
                </c:pt>
                <c:pt idx="4">
                  <c:v>2019</c:v>
                </c:pt>
                <c:pt idx="5">
                  <c:v>2020</c:v>
                </c:pt>
              </c:numCache>
            </c:numRef>
          </c:cat>
          <c:val>
            <c:numRef>
              <c:f>'PPT graph '!$C$96:$H$96</c:f>
              <c:numCache>
                <c:formatCode>\$#,##0.0</c:formatCode>
                <c:ptCount val="6"/>
                <c:pt idx="0">
                  <c:v>22.198919013054656</c:v>
                </c:pt>
                <c:pt idx="1">
                  <c:v>19.700998195894272</c:v>
                </c:pt>
                <c:pt idx="2">
                  <c:v>17.220506025070378</c:v>
                </c:pt>
                <c:pt idx="3">
                  <c:v>15.260260593599561</c:v>
                </c:pt>
                <c:pt idx="4">
                  <c:v>13.589543726832487</c:v>
                </c:pt>
                <c:pt idx="5">
                  <c:v>12.125888772706018</c:v>
                </c:pt>
              </c:numCache>
            </c:numRef>
          </c:val>
          <c:smooth val="0"/>
        </c:ser>
        <c:ser>
          <c:idx val="3"/>
          <c:order val="3"/>
          <c:tx>
            <c:strRef>
              <c:f>'PPT graph '!$B$97</c:f>
              <c:strCache>
                <c:ptCount val="1"/>
                <c:pt idx="0">
                  <c:v>LED/CF</c:v>
                </c:pt>
              </c:strCache>
            </c:strRef>
          </c:tx>
          <c:marker>
            <c:symbol val="none"/>
          </c:marker>
          <c:cat>
            <c:numRef>
              <c:f>'PPT graph '!$C$25:$H$25</c:f>
              <c:numCache>
                <c:formatCode>General</c:formatCode>
                <c:ptCount val="6"/>
                <c:pt idx="0">
                  <c:v>2015</c:v>
                </c:pt>
                <c:pt idx="1">
                  <c:v>2016</c:v>
                </c:pt>
                <c:pt idx="2">
                  <c:v>2017</c:v>
                </c:pt>
                <c:pt idx="3">
                  <c:v>2018</c:v>
                </c:pt>
                <c:pt idx="4">
                  <c:v>2019</c:v>
                </c:pt>
                <c:pt idx="5">
                  <c:v>2020</c:v>
                </c:pt>
              </c:numCache>
            </c:numRef>
          </c:cat>
          <c:val>
            <c:numRef>
              <c:f>'PPT graph '!$C$97:$H$97</c:f>
              <c:numCache>
                <c:formatCode>\$#,##0.0</c:formatCode>
                <c:ptCount val="6"/>
                <c:pt idx="0">
                  <c:v>13.698068287130891</c:v>
                </c:pt>
                <c:pt idx="1">
                  <c:v>12.479656508749077</c:v>
                </c:pt>
                <c:pt idx="2">
                  <c:v>10.894319119835728</c:v>
                </c:pt>
                <c:pt idx="3">
                  <c:v>9.8610771998764726</c:v>
                </c:pt>
                <c:pt idx="4">
                  <c:v>8.9912081401818593</c:v>
                </c:pt>
                <c:pt idx="5">
                  <c:v>8.2101123591154845</c:v>
                </c:pt>
              </c:numCache>
            </c:numRef>
          </c:val>
          <c:smooth val="0"/>
        </c:ser>
        <c:dLbls>
          <c:showLegendKey val="0"/>
          <c:showVal val="0"/>
          <c:showCatName val="0"/>
          <c:showSerName val="0"/>
          <c:showPercent val="0"/>
          <c:showBubbleSize val="0"/>
        </c:dLbls>
        <c:marker val="1"/>
        <c:smooth val="0"/>
        <c:axId val="468460288"/>
        <c:axId val="468461824"/>
      </c:lineChart>
      <c:catAx>
        <c:axId val="468460288"/>
        <c:scaling>
          <c:orientation val="minMax"/>
        </c:scaling>
        <c:delete val="0"/>
        <c:axPos val="b"/>
        <c:numFmt formatCode="General" sourceLinked="0"/>
        <c:majorTickMark val="out"/>
        <c:minorTickMark val="none"/>
        <c:tickLblPos val="nextTo"/>
        <c:spPr>
          <a:ln w="9525">
            <a:solidFill>
              <a:srgbClr val="707C8A"/>
            </a:solidFill>
            <a:prstDash val="solid"/>
          </a:ln>
        </c:spPr>
        <c:txPr>
          <a:bodyPr rot="0" vert="horz"/>
          <a:lstStyle/>
          <a:p>
            <a:pPr>
              <a:defRPr sz="700" b="0"/>
            </a:pPr>
            <a:endParaRPr lang="ko-KR"/>
          </a:p>
        </c:txPr>
        <c:crossAx val="468461824"/>
        <c:crosses val="autoZero"/>
        <c:auto val="1"/>
        <c:lblAlgn val="ctr"/>
        <c:lblOffset val="100"/>
        <c:noMultiLvlLbl val="0"/>
      </c:catAx>
      <c:valAx>
        <c:axId val="468461824"/>
        <c:scaling>
          <c:orientation val="minMax"/>
        </c:scaling>
        <c:delete val="0"/>
        <c:axPos val="l"/>
        <c:majorGridlines>
          <c:spPr>
            <a:ln w="6350">
              <a:solidFill>
                <a:srgbClr val="707C8A"/>
              </a:solidFill>
              <a:prstDash val="solid"/>
            </a:ln>
          </c:spPr>
        </c:majorGridlines>
        <c:numFmt formatCode="#,##0" sourceLinked="0"/>
        <c:majorTickMark val="out"/>
        <c:minorTickMark val="none"/>
        <c:tickLblPos val="nextTo"/>
        <c:spPr>
          <a:ln w="9525">
            <a:solidFill>
              <a:srgbClr val="707C8A"/>
            </a:solidFill>
            <a:prstDash val="solid"/>
          </a:ln>
        </c:spPr>
        <c:txPr>
          <a:bodyPr/>
          <a:lstStyle/>
          <a:p>
            <a:pPr>
              <a:defRPr sz="700" b="0"/>
            </a:pPr>
            <a:endParaRPr lang="ko-KR"/>
          </a:p>
        </c:txPr>
        <c:crossAx val="468460288"/>
        <c:crosses val="autoZero"/>
        <c:crossBetween val="between"/>
      </c:valAx>
      <c:dTable>
        <c:showHorzBorder val="1"/>
        <c:showVertBorder val="1"/>
        <c:showOutline val="1"/>
        <c:showKeys val="1"/>
      </c:dTable>
      <c:spPr>
        <a:noFill/>
        <a:ln>
          <a:noFill/>
        </a:ln>
      </c:spPr>
    </c:plotArea>
    <c:plotVisOnly val="1"/>
    <c:dispBlanksAs val="gap"/>
    <c:showDLblsOverMax val="0"/>
  </c:chart>
  <c:spPr>
    <a:noFill/>
    <a:ln w="6350" cmpd="sng">
      <a:solidFill>
        <a:srgbClr val="707C8A"/>
      </a:solidFill>
      <a:prstDash val="solid"/>
    </a:ln>
  </c:spPr>
  <c:txPr>
    <a:bodyPr/>
    <a:lstStyle/>
    <a:p>
      <a:pPr>
        <a:defRPr sz="700">
          <a:latin typeface="Arial" pitchFamily="34" charset="0"/>
          <a:cs typeface="Arial" pitchFamily="34" charset="0"/>
        </a:defRPr>
      </a:pPr>
      <a:endParaRPr lang="ko-KR"/>
    </a:p>
  </c:txPr>
  <c:externalData r:id="rId2">
    <c:autoUpdate val="0"/>
  </c:externalData>
  <c:userShapes r:id="rId3"/>
</c:chartSpace>
</file>

<file path=ppt/comments/comment1.xml><?xml version="1.0" encoding="utf-8"?>
<p:cmLst xmlns:a="http://schemas.openxmlformats.org/drawingml/2006/main" xmlns:r="http://schemas.openxmlformats.org/officeDocument/2006/relationships" xmlns:p="http://schemas.openxmlformats.org/presentationml/2006/main">
  <p:cm authorId="2" dt="2015-08-12T01:52:55.267" idx="3">
    <p:pos x="10" y="10"/>
    <p:text>Smartphone의 오타 같습니다.</p:text>
    <p:extLst>
      <p:ext uri="{C676402C-5697-4E1C-873F-D02D1690AC5C}">
        <p15:threadingInfo xmlns:p15="http://schemas.microsoft.com/office/powerpoint/2012/main" timeZoneBias="-60"/>
      </p:ext>
    </p:extLst>
  </p:cm>
</p:cmLst>
</file>

<file path=ppt/drawings/drawing1.xml><?xml version="1.0" encoding="utf-8"?>
<c:userShapes xmlns:c="http://schemas.openxmlformats.org/drawingml/2006/chart">
  <cdr:relSizeAnchor xmlns:cdr="http://schemas.openxmlformats.org/drawingml/2006/chartDrawing">
    <cdr:from>
      <cdr:x>0</cdr:x>
      <cdr:y>0</cdr:y>
    </cdr:from>
    <cdr:to>
      <cdr:x>1</cdr:x>
      <cdr:y>0.06059</cdr:y>
    </cdr:to>
    <cdr:sp macro="" textlink="">
      <cdr:nvSpPr>
        <cdr:cNvPr id="3" name="txtboxChartTitle"/>
        <cdr:cNvSpPr txBox="1"/>
      </cdr:nvSpPr>
      <cdr:spPr>
        <a:xfrm xmlns:a="http://schemas.openxmlformats.org/drawingml/2006/main">
          <a:off x="0" y="0"/>
          <a:ext cx="3959225" cy="288000"/>
        </a:xfrm>
        <a:prstGeom xmlns:a="http://schemas.openxmlformats.org/drawingml/2006/main" prst="rect">
          <a:avLst/>
        </a:prstGeom>
        <a:solidFill xmlns:a="http://schemas.openxmlformats.org/drawingml/2006/main">
          <a:srgbClr val="707C8A"/>
        </a:solidFill>
        <a:ln xmlns:a="http://schemas.openxmlformats.org/drawingml/2006/main" w="9525" cmpd="sng">
          <a:noFill/>
          <a:prstDash val="solid"/>
          <a:headEnd type="none" w="med" len="med"/>
          <a:tailEnd type="triangle" w="med" len="med"/>
        </a:ln>
      </cdr:spPr>
      <cdr:txBody>
        <a:bodyPr xmlns:a="http://schemas.openxmlformats.org/drawingml/2006/main" wrap="square" lIns="72000" tIns="0" rIns="0" bIns="0" rtlCol="0" anchor="ctr" anchorCtr="0"/>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r>
            <a:rPr lang="en-US" sz="1200" b="1" dirty="0" smtClean="0">
              <a:solidFill>
                <a:srgbClr val="FFFFFF"/>
              </a:solidFill>
              <a:latin typeface="Arial"/>
              <a:cs typeface="Arial" pitchFamily="34" charset="0"/>
            </a:rPr>
            <a:t>Wide color gamut market forecast (Area)</a:t>
          </a:r>
          <a:endParaRPr lang="en-US" sz="1200" b="1" dirty="0">
            <a:solidFill>
              <a:srgbClr val="FFFFFF"/>
            </a:solidFill>
            <a:latin typeface="Arial"/>
            <a:cs typeface="Arial" pitchFamily="34" charset="0"/>
          </a:endParaRPr>
        </a:p>
      </cdr:txBody>
    </cdr:sp>
  </cdr:relSizeAnchor>
  <cdr:relSizeAnchor xmlns:cdr="http://schemas.openxmlformats.org/drawingml/2006/chartDrawing">
    <cdr:from>
      <cdr:x>0.69304</cdr:x>
      <cdr:y>0.94215</cdr:y>
    </cdr:from>
    <cdr:to>
      <cdr:x>1</cdr:x>
      <cdr:y>1</cdr:y>
    </cdr:to>
    <cdr:sp macro="" textlink="">
      <cdr:nvSpPr>
        <cdr:cNvPr id="6" name="txtboxCopyrightLine"/>
        <cdr:cNvSpPr txBox="1"/>
      </cdr:nvSpPr>
      <cdr:spPr>
        <a:xfrm xmlns:a="http://schemas.openxmlformats.org/drawingml/2006/main">
          <a:off x="5688012" y="4679949"/>
          <a:ext cx="2519363" cy="287337"/>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rIns="73152" bIns="73152" rtlCol="0" anchor="b"/>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pPr algn="r"/>
          <a:r>
            <a:rPr lang="en-US" sz="700" b="0" smtClean="0">
              <a:solidFill>
                <a:srgbClr val="707C8A"/>
              </a:solidFill>
              <a:latin typeface="Arial"/>
              <a:cs typeface="Arial" pitchFamily="34" charset="0"/>
            </a:rPr>
            <a:t>© 2015 IHS</a:t>
          </a:r>
          <a:endParaRPr lang="en-US" sz="700" b="0" dirty="0">
            <a:solidFill>
              <a:srgbClr val="707C8A"/>
            </a:solidFill>
            <a:latin typeface="Arial"/>
            <a:cs typeface="Arial" pitchFamily="34" charset="0"/>
          </a:endParaRPr>
        </a:p>
      </cdr:txBody>
    </cdr:sp>
  </cdr:relSizeAnchor>
  <cdr:relSizeAnchor xmlns:cdr="http://schemas.openxmlformats.org/drawingml/2006/chartDrawing">
    <cdr:from>
      <cdr:x>0</cdr:x>
      <cdr:y>0.93051</cdr:y>
    </cdr:from>
    <cdr:to>
      <cdr:x>1</cdr:x>
      <cdr:y>1</cdr:y>
    </cdr:to>
    <cdr:sp macro="" textlink="">
      <cdr:nvSpPr>
        <cdr:cNvPr id="11" name="txtBoxSourceLine"/>
        <cdr:cNvSpPr txBox="1"/>
      </cdr:nvSpPr>
      <cdr:spPr>
        <a:xfrm xmlns:a="http://schemas.openxmlformats.org/drawingml/2006/main">
          <a:off x="0" y="4737100"/>
          <a:ext cx="8218799" cy="330200"/>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bIns="73152" rtlCol="0" anchor="b"/>
        <a:lstStyle xmlns:a="http://schemas.openxmlformats.org/drawingml/2006/main">
          <a:lvl1pPr marL="0" indent="0">
            <a:defRPr sz="1100">
              <a:latin typeface="Arial"/>
            </a:defRPr>
          </a:lvl1pPr>
          <a:lvl2pPr marL="457200" indent="0">
            <a:defRPr sz="1100">
              <a:latin typeface="Arial"/>
            </a:defRPr>
          </a:lvl2pPr>
          <a:lvl3pPr marL="914400" indent="0">
            <a:defRPr sz="1100">
              <a:latin typeface="Arial"/>
            </a:defRPr>
          </a:lvl3pPr>
          <a:lvl4pPr marL="1371600" indent="0">
            <a:defRPr sz="1100">
              <a:latin typeface="Arial"/>
            </a:defRPr>
          </a:lvl4pPr>
          <a:lvl5pPr marL="1828800" indent="0">
            <a:defRPr sz="1100">
              <a:latin typeface="Arial"/>
            </a:defRPr>
          </a:lvl5pPr>
          <a:lvl6pPr marL="2286000" indent="0">
            <a:defRPr sz="1100">
              <a:latin typeface="Arial"/>
            </a:defRPr>
          </a:lvl6pPr>
          <a:lvl7pPr marL="2743200" indent="0">
            <a:defRPr sz="1100">
              <a:latin typeface="Arial"/>
            </a:defRPr>
          </a:lvl7pPr>
          <a:lvl8pPr marL="3200400" indent="0">
            <a:defRPr sz="1100">
              <a:latin typeface="Arial"/>
            </a:defRPr>
          </a:lvl8pPr>
          <a:lvl9pPr marL="3657600" indent="0">
            <a:defRPr sz="1100">
              <a:latin typeface="Arial"/>
            </a:defRPr>
          </a:lvl9pPr>
        </a:lstStyle>
        <a:p xmlns:a="http://schemas.openxmlformats.org/drawingml/2006/main">
          <a:pPr algn="l"/>
          <a:r>
            <a:rPr lang="en-US" sz="700" b="0" dirty="0" smtClean="0">
              <a:solidFill>
                <a:srgbClr val="707C8A"/>
              </a:solidFill>
              <a:latin typeface="Arial"/>
              <a:cs typeface="Arial" pitchFamily="34" charset="0"/>
            </a:rPr>
            <a:t>Source: IHS</a:t>
          </a:r>
          <a:endParaRPr lang="en-US" sz="700" b="0" dirty="0">
            <a:solidFill>
              <a:srgbClr val="707C8A"/>
            </a:solidFill>
            <a:latin typeface="Arial"/>
            <a:cs typeface="Arial" pitchFamily="34" charset="0"/>
          </a:endParaRPr>
        </a:p>
      </cdr:txBody>
    </cdr:sp>
  </cdr:relSizeAnchor>
  <cdr:relSizeAnchor xmlns:cdr="http://schemas.openxmlformats.org/drawingml/2006/chartDrawing">
    <cdr:from>
      <cdr:x>0.5338</cdr:x>
      <cdr:y>0.40329</cdr:y>
    </cdr:from>
    <cdr:to>
      <cdr:x>1</cdr:x>
      <cdr:y>0.87897</cdr:y>
    </cdr:to>
    <cdr:grpSp>
      <cdr:nvGrpSpPr>
        <cdr:cNvPr id="5" name="Group 4"/>
        <cdr:cNvGrpSpPr/>
      </cdr:nvGrpSpPr>
      <cdr:grpSpPr>
        <a:xfrm xmlns:a="http://schemas.openxmlformats.org/drawingml/2006/main">
          <a:off x="2113434" y="1916828"/>
          <a:ext cx="1845791" cy="2260895"/>
          <a:chOff x="6833526" y="3265751"/>
          <a:chExt cx="1845801" cy="2123919"/>
        </a:xfrm>
      </cdr:grpSpPr>
      <cdr:sp macro="" textlink="">
        <cdr:nvSpPr>
          <cdr:cNvPr id="7" name="TextBox 21"/>
          <cdr:cNvSpPr txBox="1"/>
        </cdr:nvSpPr>
        <cdr:spPr>
          <a:xfrm xmlns:a="http://schemas.openxmlformats.org/drawingml/2006/main">
            <a:off x="6951904" y="4068526"/>
            <a:ext cx="1727423" cy="246221"/>
          </a:xfrm>
          <a:prstGeom xmlns:a="http://schemas.openxmlformats.org/drawingml/2006/main" prst="rect">
            <a:avLst/>
          </a:prstGeom>
          <a:noFill xmlns:a="http://schemas.openxmlformats.org/drawingml/2006/main"/>
        </cdr:spPr>
        <cdr:txBody>
          <a:bodyPr xmlns:a="http://schemas.openxmlformats.org/drawingml/2006/main" wrap="square" lIns="72000" rIns="72000" rtlCol="0">
            <a:spAutoFit/>
          </a:bodyPr>
          <a:lstStyle xmlns:a="http://schemas.openxmlformats.org/drawingml/2006/main">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4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400" kern="1200">
                <a:solidFill>
                  <a:schemeClr val="tx1"/>
                </a:solidFill>
                <a:latin typeface="+mn-lt"/>
                <a:ea typeface="+mn-ea"/>
                <a:cs typeface="+mn-cs"/>
              </a:defRPr>
            </a:lvl4pPr>
            <a:lvl5pPr marL="1828800" algn="l" defTabSz="914400" rtl="0" eaLnBrk="1" latinLnBrk="0" hangingPunct="1">
              <a:defRPr sz="1400" kern="1200">
                <a:solidFill>
                  <a:schemeClr val="tx1"/>
                </a:solidFill>
                <a:latin typeface="+mn-lt"/>
                <a:ea typeface="+mn-ea"/>
                <a:cs typeface="+mn-cs"/>
              </a:defRPr>
            </a:lvl5pPr>
            <a:lvl6pPr marL="2286000" algn="l" defTabSz="914400" rtl="0" eaLnBrk="1" latinLnBrk="0" hangingPunct="1">
              <a:defRPr sz="1400" kern="1200">
                <a:solidFill>
                  <a:schemeClr val="tx1"/>
                </a:solidFill>
                <a:latin typeface="+mn-lt"/>
                <a:ea typeface="+mn-ea"/>
                <a:cs typeface="+mn-cs"/>
              </a:defRPr>
            </a:lvl6pPr>
            <a:lvl7pPr marL="2743200" algn="l" defTabSz="914400" rtl="0" eaLnBrk="1" latinLnBrk="0" hangingPunct="1">
              <a:defRPr sz="1400" kern="1200">
                <a:solidFill>
                  <a:schemeClr val="tx1"/>
                </a:solidFill>
                <a:latin typeface="+mn-lt"/>
                <a:ea typeface="+mn-ea"/>
                <a:cs typeface="+mn-cs"/>
              </a:defRPr>
            </a:lvl7pPr>
            <a:lvl8pPr marL="3200400" algn="l" defTabSz="914400" rtl="0" eaLnBrk="1" latinLnBrk="0" hangingPunct="1">
              <a:defRPr sz="1400" kern="1200">
                <a:solidFill>
                  <a:schemeClr val="tx1"/>
                </a:solidFill>
                <a:latin typeface="+mn-lt"/>
                <a:ea typeface="+mn-ea"/>
                <a:cs typeface="+mn-cs"/>
              </a:defRPr>
            </a:lvl8pPr>
            <a:lvl9pPr marL="3657600" algn="l" defTabSz="914400" rtl="0" eaLnBrk="1" latinLnBrk="0" hangingPunct="1">
              <a:defRPr sz="1400" kern="1200">
                <a:solidFill>
                  <a:schemeClr val="tx1"/>
                </a:solidFill>
                <a:latin typeface="+mn-lt"/>
                <a:ea typeface="+mn-ea"/>
                <a:cs typeface="+mn-cs"/>
              </a:defRPr>
            </a:lvl9pPr>
          </a:lstStyle>
          <a:p xmlns:a="http://schemas.openxmlformats.org/drawingml/2006/main">
            <a:pPr algn="ctr"/>
            <a:r>
              <a:rPr lang="en-US" altLang="ko-KR" sz="1000" b="1" dirty="0"/>
              <a:t>[</a:t>
            </a:r>
            <a:r>
              <a:rPr lang="en-US" altLang="ko-KR" sz="1000" b="1" dirty="0" smtClean="0"/>
              <a:t>Wide color gamut market]</a:t>
            </a:r>
          </a:p>
        </cdr:txBody>
      </cdr:sp>
      <cdr:sp macro="" textlink="">
        <cdr:nvSpPr>
          <cdr:cNvPr id="8" name="Left Bracket 7"/>
          <cdr:cNvSpPr/>
        </cdr:nvSpPr>
        <cdr:spPr>
          <a:xfrm xmlns:a="http://schemas.openxmlformats.org/drawingml/2006/main">
            <a:off x="7296932" y="3265751"/>
            <a:ext cx="106192" cy="756000"/>
          </a:xfrm>
          <a:prstGeom xmlns:a="http://schemas.openxmlformats.org/drawingml/2006/main" prst="leftBracket">
            <a:avLst/>
          </a:prstGeom>
          <a:ln xmlns:a="http://schemas.openxmlformats.org/drawingml/2006/main">
            <a:solidFill>
              <a:srgbClr val="495965"/>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rtlCol="0" anchor="ctr"/>
          <a:lstStyle xmlns:a="http://schemas.openxmlformats.org/drawingml/2006/main">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4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400" kern="1200">
                <a:solidFill>
                  <a:schemeClr val="tx1"/>
                </a:solidFill>
                <a:latin typeface="+mn-lt"/>
                <a:ea typeface="+mn-ea"/>
                <a:cs typeface="+mn-cs"/>
              </a:defRPr>
            </a:lvl4pPr>
            <a:lvl5pPr marL="1828800" algn="l" defTabSz="914400" rtl="0" eaLnBrk="1" latinLnBrk="0" hangingPunct="1">
              <a:defRPr sz="1400" kern="1200">
                <a:solidFill>
                  <a:schemeClr val="tx1"/>
                </a:solidFill>
                <a:latin typeface="+mn-lt"/>
                <a:ea typeface="+mn-ea"/>
                <a:cs typeface="+mn-cs"/>
              </a:defRPr>
            </a:lvl5pPr>
            <a:lvl6pPr marL="2286000" algn="l" defTabSz="914400" rtl="0" eaLnBrk="1" latinLnBrk="0" hangingPunct="1">
              <a:defRPr sz="1400" kern="1200">
                <a:solidFill>
                  <a:schemeClr val="tx1"/>
                </a:solidFill>
                <a:latin typeface="+mn-lt"/>
                <a:ea typeface="+mn-ea"/>
                <a:cs typeface="+mn-cs"/>
              </a:defRPr>
            </a:lvl6pPr>
            <a:lvl7pPr marL="2743200" algn="l" defTabSz="914400" rtl="0" eaLnBrk="1" latinLnBrk="0" hangingPunct="1">
              <a:defRPr sz="1400" kern="1200">
                <a:solidFill>
                  <a:schemeClr val="tx1"/>
                </a:solidFill>
                <a:latin typeface="+mn-lt"/>
                <a:ea typeface="+mn-ea"/>
                <a:cs typeface="+mn-cs"/>
              </a:defRPr>
            </a:lvl7pPr>
            <a:lvl8pPr marL="3200400" algn="l" defTabSz="914400" rtl="0" eaLnBrk="1" latinLnBrk="0" hangingPunct="1">
              <a:defRPr sz="1400" kern="1200">
                <a:solidFill>
                  <a:schemeClr val="tx1"/>
                </a:solidFill>
                <a:latin typeface="+mn-lt"/>
                <a:ea typeface="+mn-ea"/>
                <a:cs typeface="+mn-cs"/>
              </a:defRPr>
            </a:lvl8pPr>
            <a:lvl9pPr marL="3657600" algn="l" defTabSz="914400" rtl="0" eaLnBrk="1" latinLnBrk="0" hangingPunct="1">
              <a:defRPr sz="1400" kern="1200">
                <a:solidFill>
                  <a:schemeClr val="tx1"/>
                </a:solidFill>
                <a:latin typeface="+mn-lt"/>
                <a:ea typeface="+mn-ea"/>
                <a:cs typeface="+mn-cs"/>
              </a:defRPr>
            </a:lvl9pPr>
          </a:lstStyle>
          <a:p xmlns:a="http://schemas.openxmlformats.org/drawingml/2006/main">
            <a:pPr algn="ctr"/>
            <a:endParaRPr lang="ko-KR" altLang="en-US"/>
          </a:p>
        </cdr:txBody>
      </cdr:sp>
      <cdr:sp macro="" textlink="">
        <cdr:nvSpPr>
          <cdr:cNvPr id="9" name="Right Bracket 8"/>
          <cdr:cNvSpPr/>
        </cdr:nvSpPr>
        <cdr:spPr>
          <a:xfrm xmlns:a="http://schemas.openxmlformats.org/drawingml/2006/main">
            <a:off x="8399005" y="3267446"/>
            <a:ext cx="74879" cy="756000"/>
          </a:xfrm>
          <a:prstGeom xmlns:a="http://schemas.openxmlformats.org/drawingml/2006/main" prst="rightBracket">
            <a:avLst/>
          </a:prstGeom>
          <a:ln xmlns:a="http://schemas.openxmlformats.org/drawingml/2006/main">
            <a:solidFill>
              <a:srgbClr val="495965"/>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rtlCol="0" anchor="ctr"/>
          <a:lstStyle xmlns:a="http://schemas.openxmlformats.org/drawingml/2006/main">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4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400" kern="1200">
                <a:solidFill>
                  <a:schemeClr val="tx1"/>
                </a:solidFill>
                <a:latin typeface="+mn-lt"/>
                <a:ea typeface="+mn-ea"/>
                <a:cs typeface="+mn-cs"/>
              </a:defRPr>
            </a:lvl4pPr>
            <a:lvl5pPr marL="1828800" algn="l" defTabSz="914400" rtl="0" eaLnBrk="1" latinLnBrk="0" hangingPunct="1">
              <a:defRPr sz="1400" kern="1200">
                <a:solidFill>
                  <a:schemeClr val="tx1"/>
                </a:solidFill>
                <a:latin typeface="+mn-lt"/>
                <a:ea typeface="+mn-ea"/>
                <a:cs typeface="+mn-cs"/>
              </a:defRPr>
            </a:lvl5pPr>
            <a:lvl6pPr marL="2286000" algn="l" defTabSz="914400" rtl="0" eaLnBrk="1" latinLnBrk="0" hangingPunct="1">
              <a:defRPr sz="1400" kern="1200">
                <a:solidFill>
                  <a:schemeClr val="tx1"/>
                </a:solidFill>
                <a:latin typeface="+mn-lt"/>
                <a:ea typeface="+mn-ea"/>
                <a:cs typeface="+mn-cs"/>
              </a:defRPr>
            </a:lvl6pPr>
            <a:lvl7pPr marL="2743200" algn="l" defTabSz="914400" rtl="0" eaLnBrk="1" latinLnBrk="0" hangingPunct="1">
              <a:defRPr sz="1400" kern="1200">
                <a:solidFill>
                  <a:schemeClr val="tx1"/>
                </a:solidFill>
                <a:latin typeface="+mn-lt"/>
                <a:ea typeface="+mn-ea"/>
                <a:cs typeface="+mn-cs"/>
              </a:defRPr>
            </a:lvl7pPr>
            <a:lvl8pPr marL="3200400" algn="l" defTabSz="914400" rtl="0" eaLnBrk="1" latinLnBrk="0" hangingPunct="1">
              <a:defRPr sz="1400" kern="1200">
                <a:solidFill>
                  <a:schemeClr val="tx1"/>
                </a:solidFill>
                <a:latin typeface="+mn-lt"/>
                <a:ea typeface="+mn-ea"/>
                <a:cs typeface="+mn-cs"/>
              </a:defRPr>
            </a:lvl8pPr>
            <a:lvl9pPr marL="3657600" algn="l" defTabSz="914400" rtl="0" eaLnBrk="1" latinLnBrk="0" hangingPunct="1">
              <a:defRPr sz="1400" kern="1200">
                <a:solidFill>
                  <a:schemeClr val="tx1"/>
                </a:solidFill>
                <a:latin typeface="+mn-lt"/>
                <a:ea typeface="+mn-ea"/>
                <a:cs typeface="+mn-cs"/>
              </a:defRPr>
            </a:lvl9pPr>
          </a:lstStyle>
          <a:p xmlns:a="http://schemas.openxmlformats.org/drawingml/2006/main">
            <a:pPr algn="ctr"/>
            <a:endParaRPr lang="ko-KR" altLang="en-US"/>
          </a:p>
        </cdr:txBody>
      </cdr:sp>
      <cdr:sp macro="" textlink="">
        <cdr:nvSpPr>
          <cdr:cNvPr id="10" name="Right Brace 9"/>
          <cdr:cNvSpPr/>
        </cdr:nvSpPr>
        <cdr:spPr>
          <a:xfrm xmlns:a="http://schemas.openxmlformats.org/drawingml/2006/main">
            <a:off x="6833526" y="4633670"/>
            <a:ext cx="144016" cy="756000"/>
          </a:xfrm>
          <a:prstGeom xmlns:a="http://schemas.openxmlformats.org/drawingml/2006/main" prst="rightBrace">
            <a:avLst/>
          </a:prstGeom>
          <a:ln xmlns:a="http://schemas.openxmlformats.org/drawingml/2006/main">
            <a:solidFill>
              <a:srgbClr val="495965"/>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rtlCol="0" anchor="ctr"/>
          <a:lstStyle xmlns:a="http://schemas.openxmlformats.org/drawingml/2006/main">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4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400" kern="1200">
                <a:solidFill>
                  <a:schemeClr val="tx1"/>
                </a:solidFill>
                <a:latin typeface="+mn-lt"/>
                <a:ea typeface="+mn-ea"/>
                <a:cs typeface="+mn-cs"/>
              </a:defRPr>
            </a:lvl4pPr>
            <a:lvl5pPr marL="1828800" algn="l" defTabSz="914400" rtl="0" eaLnBrk="1" latinLnBrk="0" hangingPunct="1">
              <a:defRPr sz="1400" kern="1200">
                <a:solidFill>
                  <a:schemeClr val="tx1"/>
                </a:solidFill>
                <a:latin typeface="+mn-lt"/>
                <a:ea typeface="+mn-ea"/>
                <a:cs typeface="+mn-cs"/>
              </a:defRPr>
            </a:lvl5pPr>
            <a:lvl6pPr marL="2286000" algn="l" defTabSz="914400" rtl="0" eaLnBrk="1" latinLnBrk="0" hangingPunct="1">
              <a:defRPr sz="1400" kern="1200">
                <a:solidFill>
                  <a:schemeClr val="tx1"/>
                </a:solidFill>
                <a:latin typeface="+mn-lt"/>
                <a:ea typeface="+mn-ea"/>
                <a:cs typeface="+mn-cs"/>
              </a:defRPr>
            </a:lvl6pPr>
            <a:lvl7pPr marL="2743200" algn="l" defTabSz="914400" rtl="0" eaLnBrk="1" latinLnBrk="0" hangingPunct="1">
              <a:defRPr sz="1400" kern="1200">
                <a:solidFill>
                  <a:schemeClr val="tx1"/>
                </a:solidFill>
                <a:latin typeface="+mn-lt"/>
                <a:ea typeface="+mn-ea"/>
                <a:cs typeface="+mn-cs"/>
              </a:defRPr>
            </a:lvl7pPr>
            <a:lvl8pPr marL="3200400" algn="l" defTabSz="914400" rtl="0" eaLnBrk="1" latinLnBrk="0" hangingPunct="1">
              <a:defRPr sz="1400" kern="1200">
                <a:solidFill>
                  <a:schemeClr val="tx1"/>
                </a:solidFill>
                <a:latin typeface="+mn-lt"/>
                <a:ea typeface="+mn-ea"/>
                <a:cs typeface="+mn-cs"/>
              </a:defRPr>
            </a:lvl8pPr>
            <a:lvl9pPr marL="3657600" algn="l" defTabSz="914400" rtl="0" eaLnBrk="1" latinLnBrk="0" hangingPunct="1">
              <a:defRPr sz="1400" kern="1200">
                <a:solidFill>
                  <a:schemeClr val="tx1"/>
                </a:solidFill>
                <a:latin typeface="+mn-lt"/>
                <a:ea typeface="+mn-ea"/>
                <a:cs typeface="+mn-cs"/>
              </a:defRPr>
            </a:lvl9pPr>
          </a:lstStyle>
          <a:p xmlns:a="http://schemas.openxmlformats.org/drawingml/2006/main">
            <a:pPr algn="ctr"/>
            <a:endParaRPr lang="ko-KR" altLang="en-US"/>
          </a:p>
        </cdr:txBody>
      </cdr:sp>
      <cdr:cxnSp macro="">
        <cdr:nvCxnSpPr>
          <cdr:cNvPr id="12" name="Straight Arrow Connector 11"/>
          <cdr:cNvCxnSpPr>
            <a:stCxn xmlns:a="http://schemas.openxmlformats.org/drawingml/2006/main" id="10" idx="1"/>
            <a:endCxn xmlns:a="http://schemas.openxmlformats.org/drawingml/2006/main" id="7" idx="2"/>
          </cdr:cNvCxnSpPr>
        </cdr:nvCxnSpPr>
        <cdr:spPr>
          <a:xfrm xmlns:a="http://schemas.openxmlformats.org/drawingml/2006/main" flipV="1">
            <a:off x="6977542" y="4314747"/>
            <a:ext cx="838074" cy="696923"/>
          </a:xfrm>
          <a:prstGeom xmlns:a="http://schemas.openxmlformats.org/drawingml/2006/main" prst="straightConnector1">
            <a:avLst/>
          </a:prstGeom>
          <a:ln xmlns:a="http://schemas.openxmlformats.org/drawingml/2006/main" w="12700">
            <a:solidFill>
              <a:srgbClr val="495965"/>
            </a:solidFill>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grpSp>
  </cdr:relSizeAnchor>
</c:userShapes>
</file>

<file path=ppt/drawings/drawing10.xml><?xml version="1.0" encoding="utf-8"?>
<c:userShapes xmlns:c="http://schemas.openxmlformats.org/drawingml/2006/chart">
  <cdr:relSizeAnchor xmlns:cdr="http://schemas.openxmlformats.org/drawingml/2006/chartDrawing">
    <cdr:from>
      <cdr:x>0</cdr:x>
      <cdr:y>4.01977E-6</cdr:y>
    </cdr:from>
    <cdr:to>
      <cdr:x>1</cdr:x>
      <cdr:y>0.05108</cdr:y>
    </cdr:to>
    <cdr:sp macro="" textlink="">
      <cdr:nvSpPr>
        <cdr:cNvPr id="3" name="txtboxChartTitle"/>
        <cdr:cNvSpPr txBox="1"/>
      </cdr:nvSpPr>
      <cdr:spPr>
        <a:xfrm xmlns:a="http://schemas.openxmlformats.org/drawingml/2006/main">
          <a:off x="0" y="17"/>
          <a:ext cx="5915025" cy="216000"/>
        </a:xfrm>
        <a:prstGeom xmlns:a="http://schemas.openxmlformats.org/drawingml/2006/main" prst="rect">
          <a:avLst/>
        </a:prstGeom>
        <a:solidFill xmlns:a="http://schemas.openxmlformats.org/drawingml/2006/main">
          <a:srgbClr val="707C8A"/>
        </a:solidFill>
        <a:ln xmlns:a="http://schemas.openxmlformats.org/drawingml/2006/main" w="9525" cmpd="sng">
          <a:noFill/>
          <a:prstDash val="solid"/>
          <a:headEnd type="none" w="med" len="med"/>
          <a:tailEnd type="triangle" w="med" len="med"/>
        </a:ln>
      </cdr:spPr>
      <cdr:txBody>
        <a:bodyPr xmlns:a="http://schemas.openxmlformats.org/drawingml/2006/main" wrap="square" lIns="72000" tIns="0" rIns="0" bIns="0" rtlCol="0" anchor="ctr" anchorCtr="0"/>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r>
            <a:rPr lang="en-US" sz="900" b="1" smtClean="0">
              <a:solidFill>
                <a:srgbClr val="FFFFFF"/>
              </a:solidFill>
              <a:latin typeface="Arial"/>
              <a:cs typeface="Arial" pitchFamily="34" charset="0"/>
            </a:rPr>
            <a:t>9-pt </a:t>
          </a:r>
          <a:r>
            <a:rPr lang="en-US" sz="900" b="1" dirty="0" smtClean="0">
              <a:solidFill>
                <a:srgbClr val="FFFFFF"/>
              </a:solidFill>
              <a:latin typeface="Arial"/>
              <a:cs typeface="Arial" pitchFamily="34" charset="0"/>
            </a:rPr>
            <a:t>- IHS </a:t>
          </a:r>
          <a:r>
            <a:rPr lang="en-US" sz="900" b="1" smtClean="0">
              <a:solidFill>
                <a:srgbClr val="FFFFFF"/>
              </a:solidFill>
              <a:latin typeface="Arial"/>
              <a:cs typeface="Arial" pitchFamily="34" charset="0"/>
            </a:rPr>
            <a:t>line chart - 2015</a:t>
          </a:r>
          <a:endParaRPr lang="en-US" sz="900" b="1" dirty="0">
            <a:solidFill>
              <a:srgbClr val="FFFFFF"/>
            </a:solidFill>
            <a:latin typeface="Arial"/>
            <a:cs typeface="Arial" pitchFamily="34" charset="0"/>
          </a:endParaRPr>
        </a:p>
      </cdr:txBody>
    </cdr:sp>
  </cdr:relSizeAnchor>
  <cdr:relSizeAnchor xmlns:cdr="http://schemas.openxmlformats.org/drawingml/2006/chartDrawing">
    <cdr:from>
      <cdr:x>0.54023</cdr:x>
      <cdr:y>0.93293</cdr:y>
    </cdr:from>
    <cdr:to>
      <cdr:x>1</cdr:x>
      <cdr:y>1</cdr:y>
    </cdr:to>
    <cdr:sp macro="" textlink="">
      <cdr:nvSpPr>
        <cdr:cNvPr id="6" name="txtboxCopyrightLine"/>
        <cdr:cNvSpPr txBox="1"/>
      </cdr:nvSpPr>
      <cdr:spPr>
        <a:xfrm xmlns:a="http://schemas.openxmlformats.org/drawingml/2006/main">
          <a:off x="1727999" y="2784236"/>
          <a:ext cx="1440000" cy="200164"/>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rIns="73152" bIns="73152" rtlCol="0" anchor="b"/>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pPr algn="r"/>
          <a:r>
            <a:rPr lang="en-US" sz="500" b="0" smtClean="0">
              <a:solidFill>
                <a:srgbClr val="707C8A"/>
              </a:solidFill>
              <a:latin typeface="Arial"/>
              <a:cs typeface="Arial" pitchFamily="34" charset="0"/>
            </a:rPr>
            <a:t>© 2015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cdr:x>
      <cdr:y>0.86207</cdr:y>
    </cdr:from>
    <cdr:to>
      <cdr:x>1</cdr:x>
      <cdr:y>1</cdr:y>
    </cdr:to>
    <cdr:sp macro="" textlink="">
      <cdr:nvSpPr>
        <cdr:cNvPr id="12" name="txtBoxSourceLine"/>
        <cdr:cNvSpPr txBox="1"/>
      </cdr:nvSpPr>
      <cdr:spPr>
        <a:xfrm xmlns:a="http://schemas.openxmlformats.org/drawingml/2006/main">
          <a:off x="0" y="2108200"/>
          <a:ext cx="4524002" cy="292100"/>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bIns="73152" rtlCol="0" anchor="b"/>
        <a:lstStyle xmlns:a="http://schemas.openxmlformats.org/drawingml/2006/main">
          <a:lvl1pPr marL="0" indent="0">
            <a:defRPr sz="1100">
              <a:latin typeface="Arial"/>
            </a:defRPr>
          </a:lvl1pPr>
          <a:lvl2pPr marL="457200" indent="0">
            <a:defRPr sz="1100">
              <a:latin typeface="Arial"/>
            </a:defRPr>
          </a:lvl2pPr>
          <a:lvl3pPr marL="914400" indent="0">
            <a:defRPr sz="1100">
              <a:latin typeface="Arial"/>
            </a:defRPr>
          </a:lvl3pPr>
          <a:lvl4pPr marL="1371600" indent="0">
            <a:defRPr sz="1100">
              <a:latin typeface="Arial"/>
            </a:defRPr>
          </a:lvl4pPr>
          <a:lvl5pPr marL="1828800" indent="0">
            <a:defRPr sz="1100">
              <a:latin typeface="Arial"/>
            </a:defRPr>
          </a:lvl5pPr>
          <a:lvl6pPr marL="2286000" indent="0">
            <a:defRPr sz="1100">
              <a:latin typeface="Arial"/>
            </a:defRPr>
          </a:lvl6pPr>
          <a:lvl7pPr marL="2743200" indent="0">
            <a:defRPr sz="1100">
              <a:latin typeface="Arial"/>
            </a:defRPr>
          </a:lvl7pPr>
          <a:lvl8pPr marL="3200400" indent="0">
            <a:defRPr sz="1100">
              <a:latin typeface="Arial"/>
            </a:defRPr>
          </a:lvl8pPr>
          <a:lvl9pPr marL="3657600" indent="0">
            <a:defRPr sz="1100">
              <a:latin typeface="Arial"/>
            </a:defRPr>
          </a:lvl9pPr>
        </a:lstStyle>
        <a:p xmlns:a="http://schemas.openxmlformats.org/drawingml/2006/main">
          <a:pPr algn="l"/>
          <a:r>
            <a:rPr lang="en-US" sz="500" b="0" dirty="0" smtClean="0">
              <a:solidFill>
                <a:srgbClr val="707C8A"/>
              </a:solidFill>
              <a:latin typeface="Arial"/>
              <a:cs typeface="Arial" pitchFamily="34" charset="0"/>
            </a:rPr>
            <a:t>Source: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cdr:x>
      <cdr:y>4.01256E-6</cdr:y>
    </cdr:from>
    <cdr:to>
      <cdr:x>1</cdr:x>
      <cdr:y>0.10834</cdr:y>
    </cdr:to>
    <cdr:sp macro="" textlink="">
      <cdr:nvSpPr>
        <cdr:cNvPr id="2" name="txtboxChartTitle"/>
        <cdr:cNvSpPr txBox="1"/>
      </cdr:nvSpPr>
      <cdr:spPr>
        <a:xfrm xmlns:a="http://schemas.openxmlformats.org/drawingml/2006/main">
          <a:off x="0" y="8"/>
          <a:ext cx="3960000" cy="216000"/>
        </a:xfrm>
        <a:prstGeom xmlns:a="http://schemas.openxmlformats.org/drawingml/2006/main" prst="rect">
          <a:avLst/>
        </a:prstGeom>
        <a:solidFill xmlns:a="http://schemas.openxmlformats.org/drawingml/2006/main">
          <a:srgbClr val="707C8A"/>
        </a:solidFill>
        <a:ln xmlns:a="http://schemas.openxmlformats.org/drawingml/2006/main" w="9525" cmpd="sng">
          <a:noFill/>
          <a:prstDash val="solid"/>
          <a:headEnd type="none" w="med" len="med"/>
          <a:tailEnd type="triangle" w="med" len="med"/>
        </a:ln>
      </cdr:spPr>
      <cdr:txBody>
        <a:bodyPr xmlns:a="http://schemas.openxmlformats.org/drawingml/2006/main" wrap="square" lIns="72000" tIns="0" rIns="0" bIns="0" rtlCol="0" anchor="ctr" anchorCtr="0"/>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r>
            <a:rPr lang="en-US" sz="900" b="1" i="0" u="none" strike="noStrike" dirty="0" smtClean="0">
              <a:solidFill>
                <a:srgbClr val="FFFFFF"/>
              </a:solidFill>
              <a:latin typeface="Arial"/>
              <a:cs typeface="Arial" pitchFamily="34" charset="0"/>
            </a:rPr>
            <a:t>15.6-inch notebook PC WCG BLU/normal BLU cost ratio </a:t>
          </a:r>
          <a:endParaRPr lang="en-US" sz="900" b="1" dirty="0">
            <a:solidFill>
              <a:srgbClr val="FFFFFF"/>
            </a:solidFill>
            <a:latin typeface="Arial"/>
            <a:cs typeface="Arial" pitchFamily="34" charset="0"/>
          </a:endParaRPr>
        </a:p>
      </cdr:txBody>
    </cdr:sp>
  </cdr:relSizeAnchor>
  <cdr:relSizeAnchor xmlns:cdr="http://schemas.openxmlformats.org/drawingml/2006/chartDrawing">
    <cdr:from>
      <cdr:x>0</cdr:x>
      <cdr:y>0.86913</cdr:y>
    </cdr:from>
    <cdr:to>
      <cdr:x>1</cdr:x>
      <cdr:y>1</cdr:y>
    </cdr:to>
    <cdr:sp macro="" textlink="">
      <cdr:nvSpPr>
        <cdr:cNvPr id="5" name="txtBoxSourceLine"/>
        <cdr:cNvSpPr txBox="1"/>
      </cdr:nvSpPr>
      <cdr:spPr>
        <a:xfrm xmlns:a="http://schemas.openxmlformats.org/drawingml/2006/main">
          <a:off x="0" y="2222500"/>
          <a:ext cx="3986120" cy="292100"/>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vertOverflow="clip" wrap="square" lIns="73152" bIns="73152" rtlCol="0" anchor="b"/>
        <a:lstStyle xmlns:a="http://schemas.openxmlformats.org/drawingml/2006/main"/>
        <a:p xmlns:a="http://schemas.openxmlformats.org/drawingml/2006/main">
          <a:pPr algn="l"/>
          <a:r>
            <a:rPr lang="en-US" sz="500" b="0" dirty="0" smtClean="0">
              <a:solidFill>
                <a:srgbClr val="707C8A"/>
              </a:solidFill>
              <a:latin typeface="Arial"/>
              <a:cs typeface="Arial" pitchFamily="34" charset="0"/>
            </a:rPr>
            <a:t>Source: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0.54023</cdr:x>
      <cdr:y>0.93293</cdr:y>
    </cdr:from>
    <cdr:to>
      <cdr:x>1</cdr:x>
      <cdr:y>1</cdr:y>
    </cdr:to>
    <cdr:sp macro="" textlink="">
      <cdr:nvSpPr>
        <cdr:cNvPr id="9" name="txtboxCopyrightLine"/>
        <cdr:cNvSpPr txBox="1"/>
      </cdr:nvSpPr>
      <cdr:spPr>
        <a:xfrm xmlns:a="http://schemas.openxmlformats.org/drawingml/2006/main">
          <a:off x="1727999" y="2784236"/>
          <a:ext cx="1440000" cy="200164"/>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rIns="73152" bIns="73152" rtlCol="0" anchor="b"/>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pPr algn="r"/>
          <a:r>
            <a:rPr lang="en-US" sz="500" b="0" smtClean="0">
              <a:solidFill>
                <a:srgbClr val="707C8A"/>
              </a:solidFill>
              <a:latin typeface="Arial"/>
              <a:cs typeface="Arial" pitchFamily="34" charset="0"/>
            </a:rPr>
            <a:t>© 2015 IHS</a:t>
          </a:r>
          <a:endParaRPr lang="en-US" sz="500" b="0" dirty="0">
            <a:solidFill>
              <a:srgbClr val="707C8A"/>
            </a:solidFill>
            <a:latin typeface="Arial"/>
            <a:cs typeface="Arial" pitchFamily="34" charset="0"/>
          </a:endParaRPr>
        </a:p>
      </cdr:txBody>
    </cdr:sp>
  </cdr:relSizeAnchor>
</c:userShapes>
</file>

<file path=ppt/drawings/drawing11.xml><?xml version="1.0" encoding="utf-8"?>
<c:userShapes xmlns:c="http://schemas.openxmlformats.org/drawingml/2006/chart">
  <cdr:relSizeAnchor xmlns:cdr="http://schemas.openxmlformats.org/drawingml/2006/chartDrawing">
    <cdr:from>
      <cdr:x>0.54023</cdr:x>
      <cdr:y>0.93293</cdr:y>
    </cdr:from>
    <cdr:to>
      <cdr:x>1</cdr:x>
      <cdr:y>1</cdr:y>
    </cdr:to>
    <cdr:sp macro="" textlink="">
      <cdr:nvSpPr>
        <cdr:cNvPr id="6" name="txtboxCopyrightLine"/>
        <cdr:cNvSpPr txBox="1"/>
      </cdr:nvSpPr>
      <cdr:spPr>
        <a:xfrm xmlns:a="http://schemas.openxmlformats.org/drawingml/2006/main">
          <a:off x="1727999" y="2784236"/>
          <a:ext cx="1440000" cy="200164"/>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rIns="73152" bIns="73152" rtlCol="0" anchor="b"/>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pPr algn="r"/>
          <a:r>
            <a:rPr lang="en-US" sz="500" b="0" smtClean="0">
              <a:solidFill>
                <a:srgbClr val="707C8A"/>
              </a:solidFill>
              <a:latin typeface="Arial"/>
              <a:cs typeface="Arial" pitchFamily="34" charset="0"/>
            </a:rPr>
            <a:t>© 2015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cdr:x>
      <cdr:y>0.86269</cdr:y>
    </cdr:from>
    <cdr:to>
      <cdr:x>1</cdr:x>
      <cdr:y>1</cdr:y>
    </cdr:to>
    <cdr:sp macro="" textlink="">
      <cdr:nvSpPr>
        <cdr:cNvPr id="11" name="txtBoxSourceLine"/>
        <cdr:cNvSpPr txBox="1"/>
      </cdr:nvSpPr>
      <cdr:spPr>
        <a:xfrm xmlns:a="http://schemas.openxmlformats.org/drawingml/2006/main">
          <a:off x="0" y="2108200"/>
          <a:ext cx="4416425" cy="292100"/>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bIns="73152" rtlCol="0" anchor="b"/>
        <a:lstStyle xmlns:a="http://schemas.openxmlformats.org/drawingml/2006/main">
          <a:lvl1pPr marL="0" indent="0">
            <a:defRPr sz="1100">
              <a:latin typeface="Arial"/>
            </a:defRPr>
          </a:lvl1pPr>
          <a:lvl2pPr marL="457200" indent="0">
            <a:defRPr sz="1100">
              <a:latin typeface="Arial"/>
            </a:defRPr>
          </a:lvl2pPr>
          <a:lvl3pPr marL="914400" indent="0">
            <a:defRPr sz="1100">
              <a:latin typeface="Arial"/>
            </a:defRPr>
          </a:lvl3pPr>
          <a:lvl4pPr marL="1371600" indent="0">
            <a:defRPr sz="1100">
              <a:latin typeface="Arial"/>
            </a:defRPr>
          </a:lvl4pPr>
          <a:lvl5pPr marL="1828800" indent="0">
            <a:defRPr sz="1100">
              <a:latin typeface="Arial"/>
            </a:defRPr>
          </a:lvl5pPr>
          <a:lvl6pPr marL="2286000" indent="0">
            <a:defRPr sz="1100">
              <a:latin typeface="Arial"/>
            </a:defRPr>
          </a:lvl6pPr>
          <a:lvl7pPr marL="2743200" indent="0">
            <a:defRPr sz="1100">
              <a:latin typeface="Arial"/>
            </a:defRPr>
          </a:lvl7pPr>
          <a:lvl8pPr marL="3200400" indent="0">
            <a:defRPr sz="1100">
              <a:latin typeface="Arial"/>
            </a:defRPr>
          </a:lvl8pPr>
          <a:lvl9pPr marL="3657600" indent="0">
            <a:defRPr sz="1100">
              <a:latin typeface="Arial"/>
            </a:defRPr>
          </a:lvl9pPr>
        </a:lstStyle>
        <a:p xmlns:a="http://schemas.openxmlformats.org/drawingml/2006/main">
          <a:pPr algn="l"/>
          <a:r>
            <a:rPr lang="en-US" sz="500" b="0" dirty="0" smtClean="0">
              <a:solidFill>
                <a:srgbClr val="707C8A"/>
              </a:solidFill>
              <a:latin typeface="Arial"/>
              <a:cs typeface="Arial" pitchFamily="34" charset="0"/>
            </a:rPr>
            <a:t>Source: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cdr:x>
      <cdr:y>3.96786E-6</cdr:y>
    </cdr:from>
    <cdr:to>
      <cdr:x>1</cdr:x>
      <cdr:y>0.10714</cdr:y>
    </cdr:to>
    <cdr:sp macro="" textlink="">
      <cdr:nvSpPr>
        <cdr:cNvPr id="2" name="txtboxChartTitle"/>
        <cdr:cNvSpPr txBox="1"/>
      </cdr:nvSpPr>
      <cdr:spPr>
        <a:xfrm xmlns:a="http://schemas.openxmlformats.org/drawingml/2006/main">
          <a:off x="0" y="8"/>
          <a:ext cx="3960000" cy="216000"/>
        </a:xfrm>
        <a:prstGeom xmlns:a="http://schemas.openxmlformats.org/drawingml/2006/main" prst="rect">
          <a:avLst/>
        </a:prstGeom>
        <a:solidFill xmlns:a="http://schemas.openxmlformats.org/drawingml/2006/main">
          <a:srgbClr val="707C8A"/>
        </a:solidFill>
        <a:ln xmlns:a="http://schemas.openxmlformats.org/drawingml/2006/main" w="9525" cmpd="sng">
          <a:noFill/>
          <a:prstDash val="solid"/>
          <a:headEnd type="none" w="med" len="med"/>
          <a:tailEnd type="triangle" w="med" len="med"/>
        </a:ln>
      </cdr:spPr>
      <cdr:txBody>
        <a:bodyPr xmlns:a="http://schemas.openxmlformats.org/drawingml/2006/main" wrap="square" lIns="72000" tIns="0" rIns="0" bIns="0" rtlCol="0" anchor="ctr" anchorCtr="0"/>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r>
            <a:rPr lang="en-US" sz="900" b="1" i="0" u="none" strike="noStrike" dirty="0" smtClean="0">
              <a:solidFill>
                <a:srgbClr val="FFFFFF"/>
              </a:solidFill>
              <a:latin typeface="Arial"/>
              <a:cs typeface="Arial" pitchFamily="34" charset="0"/>
            </a:rPr>
            <a:t>15.6-inch notebook PC WCG panel/normal </a:t>
          </a:r>
          <a:r>
            <a:rPr lang="en-US" sz="900" b="1" dirty="0">
              <a:solidFill>
                <a:srgbClr val="FFFFFF"/>
              </a:solidFill>
              <a:latin typeface="Arial"/>
              <a:cs typeface="Arial" pitchFamily="34" charset="0"/>
            </a:rPr>
            <a:t>p</a:t>
          </a:r>
          <a:r>
            <a:rPr lang="en-US" sz="900" b="1" i="0" u="none" strike="noStrike" dirty="0" smtClean="0">
              <a:solidFill>
                <a:srgbClr val="FFFFFF"/>
              </a:solidFill>
              <a:latin typeface="Arial"/>
              <a:cs typeface="Arial" pitchFamily="34" charset="0"/>
            </a:rPr>
            <a:t>anel cost ratio</a:t>
          </a:r>
          <a:endParaRPr lang="en-US" sz="900" b="1" dirty="0">
            <a:solidFill>
              <a:srgbClr val="FFFFFF"/>
            </a:solidFill>
            <a:latin typeface="Arial"/>
            <a:cs typeface="Arial" pitchFamily="34" charset="0"/>
          </a:endParaRPr>
        </a:p>
      </cdr:txBody>
    </cdr:sp>
  </cdr:relSizeAnchor>
  <cdr:relSizeAnchor xmlns:cdr="http://schemas.openxmlformats.org/drawingml/2006/chartDrawing">
    <cdr:from>
      <cdr:x>0</cdr:x>
      <cdr:y>0.86913</cdr:y>
    </cdr:from>
    <cdr:to>
      <cdr:x>1</cdr:x>
      <cdr:y>0.97626</cdr:y>
    </cdr:to>
    <cdr:sp macro="" textlink="">
      <cdr:nvSpPr>
        <cdr:cNvPr id="5" name="txtBoxSourceLine"/>
        <cdr:cNvSpPr txBox="1"/>
      </cdr:nvSpPr>
      <cdr:spPr>
        <a:xfrm xmlns:a="http://schemas.openxmlformats.org/drawingml/2006/main">
          <a:off x="0" y="1752340"/>
          <a:ext cx="3960000" cy="216000"/>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vertOverflow="clip" wrap="square" lIns="73152" bIns="73152" rtlCol="0" anchor="b"/>
        <a:lstStyle xmlns:a="http://schemas.openxmlformats.org/drawingml/2006/main"/>
        <a:p xmlns:a="http://schemas.openxmlformats.org/drawingml/2006/main">
          <a:pPr algn="l"/>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0.54023</cdr:x>
      <cdr:y>0.93293</cdr:y>
    </cdr:from>
    <cdr:to>
      <cdr:x>1</cdr:x>
      <cdr:y>1</cdr:y>
    </cdr:to>
    <cdr:sp macro="" textlink="">
      <cdr:nvSpPr>
        <cdr:cNvPr id="4" name="txtboxCopyrightLine"/>
        <cdr:cNvSpPr txBox="1"/>
      </cdr:nvSpPr>
      <cdr:spPr>
        <a:xfrm xmlns:a="http://schemas.openxmlformats.org/drawingml/2006/main">
          <a:off x="1727999" y="2784236"/>
          <a:ext cx="1440000" cy="200164"/>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rIns="73152" bIns="73152" rtlCol="0" anchor="b"/>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pPr algn="r"/>
          <a:r>
            <a:rPr lang="en-US" sz="500" b="0" smtClean="0">
              <a:solidFill>
                <a:srgbClr val="707C8A"/>
              </a:solidFill>
              <a:latin typeface="Arial"/>
              <a:cs typeface="Arial" pitchFamily="34" charset="0"/>
            </a:rPr>
            <a:t>© 2015 IHS</a:t>
          </a:r>
          <a:endParaRPr lang="en-US" sz="500" b="0" dirty="0">
            <a:solidFill>
              <a:srgbClr val="707C8A"/>
            </a:solidFill>
            <a:latin typeface="Arial"/>
            <a:cs typeface="Arial" pitchFamily="34" charset="0"/>
          </a:endParaRPr>
        </a:p>
      </cdr:txBody>
    </cdr:sp>
  </cdr:relSizeAnchor>
</c:userShapes>
</file>

<file path=ppt/drawings/drawing12.xml><?xml version="1.0" encoding="utf-8"?>
<c:userShapes xmlns:c="http://schemas.openxmlformats.org/drawingml/2006/chart">
  <cdr:relSizeAnchor xmlns:cdr="http://schemas.openxmlformats.org/drawingml/2006/chartDrawing">
    <cdr:from>
      <cdr:x>0</cdr:x>
      <cdr:y>3.99438E-6</cdr:y>
    </cdr:from>
    <cdr:to>
      <cdr:x>1</cdr:x>
      <cdr:y>0.10785</cdr:y>
    </cdr:to>
    <cdr:sp macro="" textlink="">
      <cdr:nvSpPr>
        <cdr:cNvPr id="3" name="txtboxChartTitle"/>
        <cdr:cNvSpPr txBox="1"/>
      </cdr:nvSpPr>
      <cdr:spPr>
        <a:xfrm xmlns:a="http://schemas.openxmlformats.org/drawingml/2006/main">
          <a:off x="0" y="8"/>
          <a:ext cx="3960000" cy="216000"/>
        </a:xfrm>
        <a:prstGeom xmlns:a="http://schemas.openxmlformats.org/drawingml/2006/main" prst="rect">
          <a:avLst/>
        </a:prstGeom>
        <a:solidFill xmlns:a="http://schemas.openxmlformats.org/drawingml/2006/main">
          <a:srgbClr val="707C8A"/>
        </a:solidFill>
        <a:ln xmlns:a="http://schemas.openxmlformats.org/drawingml/2006/main" w="9525" cmpd="sng">
          <a:noFill/>
          <a:prstDash val="solid"/>
          <a:headEnd type="none" w="med" len="med"/>
          <a:tailEnd type="triangle" w="med" len="med"/>
        </a:ln>
      </cdr:spPr>
      <cdr:txBody>
        <a:bodyPr xmlns:a="http://schemas.openxmlformats.org/drawingml/2006/main" wrap="square" lIns="72000" tIns="0" rIns="0" bIns="0" rtlCol="0" anchor="ctr" anchorCtr="0"/>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r>
            <a:rPr lang="en-US" sz="900" b="1" dirty="0" smtClean="0">
              <a:solidFill>
                <a:srgbClr val="FFFFFF"/>
              </a:solidFill>
              <a:latin typeface="Arial"/>
              <a:cs typeface="Arial" pitchFamily="34" charset="0"/>
            </a:rPr>
            <a:t>15.6-inch</a:t>
          </a:r>
          <a:r>
            <a:rPr lang="en-US" sz="900" b="1" baseline="0" dirty="0" smtClean="0">
              <a:solidFill>
                <a:srgbClr val="FFFFFF"/>
              </a:solidFill>
              <a:latin typeface="Arial"/>
              <a:cs typeface="Arial" pitchFamily="34" charset="0"/>
            </a:rPr>
            <a:t> </a:t>
          </a:r>
          <a:r>
            <a:rPr lang="en-US" sz="900" b="1" dirty="0">
              <a:solidFill>
                <a:srgbClr val="FFFFFF"/>
              </a:solidFill>
              <a:latin typeface="Arial"/>
              <a:cs typeface="Arial" pitchFamily="34" charset="0"/>
            </a:rPr>
            <a:t>n</a:t>
          </a:r>
          <a:r>
            <a:rPr lang="en-US" sz="900" b="1" baseline="0" dirty="0" smtClean="0">
              <a:solidFill>
                <a:srgbClr val="FFFFFF"/>
              </a:solidFill>
              <a:latin typeface="Arial"/>
              <a:cs typeface="Arial" pitchFamily="34" charset="0"/>
            </a:rPr>
            <a:t>otebook PC panel manufacturing cost</a:t>
          </a:r>
          <a:endParaRPr lang="en-US" sz="900" b="1" dirty="0">
            <a:solidFill>
              <a:srgbClr val="FFFFFF"/>
            </a:solidFill>
            <a:latin typeface="Arial"/>
            <a:cs typeface="Arial" pitchFamily="34" charset="0"/>
          </a:endParaRPr>
        </a:p>
      </cdr:txBody>
    </cdr:sp>
  </cdr:relSizeAnchor>
  <cdr:relSizeAnchor xmlns:cdr="http://schemas.openxmlformats.org/drawingml/2006/chartDrawing">
    <cdr:from>
      <cdr:x>0.54023</cdr:x>
      <cdr:y>0.93293</cdr:y>
    </cdr:from>
    <cdr:to>
      <cdr:x>1</cdr:x>
      <cdr:y>1</cdr:y>
    </cdr:to>
    <cdr:sp macro="" textlink="">
      <cdr:nvSpPr>
        <cdr:cNvPr id="6" name="txtboxCopyrightLine"/>
        <cdr:cNvSpPr txBox="1"/>
      </cdr:nvSpPr>
      <cdr:spPr>
        <a:xfrm xmlns:a="http://schemas.openxmlformats.org/drawingml/2006/main">
          <a:off x="1727999" y="2784236"/>
          <a:ext cx="1440000" cy="200164"/>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rIns="73152" bIns="73152" rtlCol="0" anchor="b"/>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pPr algn="r"/>
          <a:r>
            <a:rPr lang="en-US" sz="500" b="0" smtClean="0">
              <a:solidFill>
                <a:srgbClr val="707C8A"/>
              </a:solidFill>
              <a:latin typeface="Arial"/>
              <a:cs typeface="Arial" pitchFamily="34" charset="0"/>
            </a:rPr>
            <a:t>© 2015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7.57724E-7</cdr:x>
      <cdr:y>0.12897</cdr:y>
    </cdr:from>
    <cdr:to>
      <cdr:x>0.04772</cdr:x>
      <cdr:y>0.41963</cdr:y>
    </cdr:to>
    <cdr:sp macro="" textlink="">
      <cdr:nvSpPr>
        <cdr:cNvPr id="10" name="txtBoxPrimaryYAxisLabel"/>
        <cdr:cNvSpPr txBox="1"/>
      </cdr:nvSpPr>
      <cdr:spPr>
        <a:xfrm xmlns:a="http://schemas.openxmlformats.org/drawingml/2006/main" rot="16200000">
          <a:off x="-229916" y="517775"/>
          <a:ext cx="648769" cy="188931"/>
        </a:xfrm>
        <a:prstGeom xmlns:a="http://schemas.openxmlformats.org/drawingml/2006/main" prst="rect">
          <a:avLst/>
        </a:prstGeom>
        <a:noFill xmlns:a="http://schemas.openxmlformats.org/drawingml/2006/main"/>
        <a:ln xmlns:a="http://schemas.openxmlformats.org/drawingml/2006/main">
          <a:noFill/>
        </a:ln>
      </cdr:spPr>
      <cdr:txBody>
        <a:bodyPr xmlns:a="http://schemas.openxmlformats.org/drawingml/2006/main" vert="horz" wrap="square" lIns="72000" tIns="72000" rIns="72000" bIns="72000" rtlCol="0">
          <a:noAutofit/>
        </a:bodyPr>
        <a:lstStyle xmlns:a="http://schemas.openxmlformats.org/drawingml/2006/main">
          <a:lvl1pPr marL="0" indent="0">
            <a:defRPr sz="1100">
              <a:latin typeface="Arial"/>
            </a:defRPr>
          </a:lvl1pPr>
          <a:lvl2pPr marL="457200" indent="0">
            <a:defRPr sz="1100">
              <a:latin typeface="Arial"/>
            </a:defRPr>
          </a:lvl2pPr>
          <a:lvl3pPr marL="914400" indent="0">
            <a:defRPr sz="1100">
              <a:latin typeface="Arial"/>
            </a:defRPr>
          </a:lvl3pPr>
          <a:lvl4pPr marL="1371600" indent="0">
            <a:defRPr sz="1100">
              <a:latin typeface="Arial"/>
            </a:defRPr>
          </a:lvl4pPr>
          <a:lvl5pPr marL="1828800" indent="0">
            <a:defRPr sz="1100">
              <a:latin typeface="Arial"/>
            </a:defRPr>
          </a:lvl5pPr>
          <a:lvl6pPr marL="2286000" indent="0">
            <a:defRPr sz="1100">
              <a:latin typeface="Arial"/>
            </a:defRPr>
          </a:lvl6pPr>
          <a:lvl7pPr marL="2743200" indent="0">
            <a:defRPr sz="1100">
              <a:latin typeface="Arial"/>
            </a:defRPr>
          </a:lvl7pPr>
          <a:lvl8pPr marL="3200400" indent="0">
            <a:defRPr sz="1100">
              <a:latin typeface="Arial"/>
            </a:defRPr>
          </a:lvl8pPr>
          <a:lvl9pPr marL="3657600" indent="0">
            <a:defRPr sz="1100">
              <a:latin typeface="Arial"/>
            </a:defRPr>
          </a:lvl9pPr>
        </a:lstStyle>
        <a:p xmlns:a="http://schemas.openxmlformats.org/drawingml/2006/main">
          <a:pPr algn="ctr"/>
          <a:r>
            <a:rPr lang="en-US" sz="700" b="1" dirty="0" smtClean="0">
              <a:solidFill>
                <a:srgbClr val="000000"/>
              </a:solidFill>
              <a:latin typeface="Arial"/>
            </a:rPr>
            <a:t>Dollars</a:t>
          </a:r>
        </a:p>
      </cdr:txBody>
    </cdr:sp>
  </cdr:relSizeAnchor>
  <cdr:relSizeAnchor xmlns:cdr="http://schemas.openxmlformats.org/drawingml/2006/chartDrawing">
    <cdr:from>
      <cdr:x>0</cdr:x>
      <cdr:y>0.86207</cdr:y>
    </cdr:from>
    <cdr:to>
      <cdr:x>1</cdr:x>
      <cdr:y>1</cdr:y>
    </cdr:to>
    <cdr:sp macro="" textlink="">
      <cdr:nvSpPr>
        <cdr:cNvPr id="12" name="txtBoxSourceLine"/>
        <cdr:cNvSpPr txBox="1"/>
      </cdr:nvSpPr>
      <cdr:spPr>
        <a:xfrm xmlns:a="http://schemas.openxmlformats.org/drawingml/2006/main">
          <a:off x="0" y="2108200"/>
          <a:ext cx="4524002" cy="292100"/>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bIns="73152" rtlCol="0" anchor="b"/>
        <a:lstStyle xmlns:a="http://schemas.openxmlformats.org/drawingml/2006/main">
          <a:lvl1pPr marL="0" indent="0">
            <a:defRPr sz="1100">
              <a:latin typeface="Arial"/>
            </a:defRPr>
          </a:lvl1pPr>
          <a:lvl2pPr marL="457200" indent="0">
            <a:defRPr sz="1100">
              <a:latin typeface="Arial"/>
            </a:defRPr>
          </a:lvl2pPr>
          <a:lvl3pPr marL="914400" indent="0">
            <a:defRPr sz="1100">
              <a:latin typeface="Arial"/>
            </a:defRPr>
          </a:lvl3pPr>
          <a:lvl4pPr marL="1371600" indent="0">
            <a:defRPr sz="1100">
              <a:latin typeface="Arial"/>
            </a:defRPr>
          </a:lvl4pPr>
          <a:lvl5pPr marL="1828800" indent="0">
            <a:defRPr sz="1100">
              <a:latin typeface="Arial"/>
            </a:defRPr>
          </a:lvl5pPr>
          <a:lvl6pPr marL="2286000" indent="0">
            <a:defRPr sz="1100">
              <a:latin typeface="Arial"/>
            </a:defRPr>
          </a:lvl6pPr>
          <a:lvl7pPr marL="2743200" indent="0">
            <a:defRPr sz="1100">
              <a:latin typeface="Arial"/>
            </a:defRPr>
          </a:lvl7pPr>
          <a:lvl8pPr marL="3200400" indent="0">
            <a:defRPr sz="1100">
              <a:latin typeface="Arial"/>
            </a:defRPr>
          </a:lvl8pPr>
          <a:lvl9pPr marL="3657600" indent="0">
            <a:defRPr sz="1100">
              <a:latin typeface="Arial"/>
            </a:defRPr>
          </a:lvl9pPr>
        </a:lstStyle>
        <a:p xmlns:a="http://schemas.openxmlformats.org/drawingml/2006/main">
          <a:pPr algn="l"/>
          <a:r>
            <a:rPr lang="en-US" sz="500" b="0" dirty="0" smtClean="0">
              <a:solidFill>
                <a:srgbClr val="707C8A"/>
              </a:solidFill>
              <a:latin typeface="Arial"/>
              <a:cs typeface="Arial" pitchFamily="34" charset="0"/>
            </a:rPr>
            <a:t>Source: IHS</a:t>
          </a:r>
          <a:endParaRPr lang="en-US" sz="500" b="0" dirty="0">
            <a:solidFill>
              <a:srgbClr val="707C8A"/>
            </a:solidFill>
            <a:latin typeface="Arial"/>
            <a:cs typeface="Arial" pitchFamily="34" charset="0"/>
          </a:endParaRPr>
        </a:p>
      </cdr:txBody>
    </cdr:sp>
  </cdr:relSizeAnchor>
</c:userShapes>
</file>

<file path=ppt/drawings/drawing13.xml><?xml version="1.0" encoding="utf-8"?>
<c:userShapes xmlns:c="http://schemas.openxmlformats.org/drawingml/2006/chart">
  <cdr:relSizeAnchor xmlns:cdr="http://schemas.openxmlformats.org/drawingml/2006/chartDrawing">
    <cdr:from>
      <cdr:x>0</cdr:x>
      <cdr:y>4.01256E-6</cdr:y>
    </cdr:from>
    <cdr:to>
      <cdr:x>1</cdr:x>
      <cdr:y>0.10834</cdr:y>
    </cdr:to>
    <cdr:sp macro="" textlink="">
      <cdr:nvSpPr>
        <cdr:cNvPr id="3" name="txtboxChartTitle"/>
        <cdr:cNvSpPr txBox="1"/>
      </cdr:nvSpPr>
      <cdr:spPr>
        <a:xfrm xmlns:a="http://schemas.openxmlformats.org/drawingml/2006/main">
          <a:off x="0" y="8"/>
          <a:ext cx="3960000" cy="216000"/>
        </a:xfrm>
        <a:prstGeom xmlns:a="http://schemas.openxmlformats.org/drawingml/2006/main" prst="rect">
          <a:avLst/>
        </a:prstGeom>
        <a:solidFill xmlns:a="http://schemas.openxmlformats.org/drawingml/2006/main">
          <a:srgbClr val="707C8A"/>
        </a:solidFill>
        <a:ln xmlns:a="http://schemas.openxmlformats.org/drawingml/2006/main" w="9525" cmpd="sng">
          <a:noFill/>
          <a:prstDash val="solid"/>
          <a:headEnd type="none" w="med" len="med"/>
          <a:tailEnd type="triangle" w="med" len="med"/>
        </a:ln>
      </cdr:spPr>
      <cdr:txBody>
        <a:bodyPr xmlns:a="http://schemas.openxmlformats.org/drawingml/2006/main" wrap="square" lIns="72000" tIns="0" rIns="0" bIns="0" rtlCol="0" anchor="ctr" anchorCtr="0"/>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r>
            <a:rPr lang="en-US" sz="900" b="1" dirty="0" smtClean="0">
              <a:solidFill>
                <a:srgbClr val="FFFFFF"/>
              </a:solidFill>
              <a:latin typeface="Arial"/>
              <a:cs typeface="Arial" pitchFamily="34" charset="0"/>
            </a:rPr>
            <a:t>15.6-inch </a:t>
          </a:r>
          <a:r>
            <a:rPr lang="en-US" sz="900" b="1" dirty="0">
              <a:solidFill>
                <a:srgbClr val="FFFFFF"/>
              </a:solidFill>
              <a:latin typeface="Arial"/>
              <a:cs typeface="Arial" pitchFamily="34" charset="0"/>
            </a:rPr>
            <a:t>n</a:t>
          </a:r>
          <a:r>
            <a:rPr lang="en-US" sz="900" b="1" dirty="0" smtClean="0">
              <a:solidFill>
                <a:srgbClr val="FFFFFF"/>
              </a:solidFill>
              <a:latin typeface="Arial"/>
              <a:cs typeface="Arial" pitchFamily="34" charset="0"/>
            </a:rPr>
            <a:t>otebook PC BLU cost</a:t>
          </a:r>
          <a:endParaRPr lang="en-US" sz="900" b="1" dirty="0">
            <a:solidFill>
              <a:srgbClr val="FFFFFF"/>
            </a:solidFill>
            <a:latin typeface="Arial"/>
            <a:cs typeface="Arial" pitchFamily="34" charset="0"/>
          </a:endParaRPr>
        </a:p>
      </cdr:txBody>
    </cdr:sp>
  </cdr:relSizeAnchor>
  <cdr:relSizeAnchor xmlns:cdr="http://schemas.openxmlformats.org/drawingml/2006/chartDrawing">
    <cdr:from>
      <cdr:x>0.54023</cdr:x>
      <cdr:y>0.93293</cdr:y>
    </cdr:from>
    <cdr:to>
      <cdr:x>1</cdr:x>
      <cdr:y>1</cdr:y>
    </cdr:to>
    <cdr:sp macro="" textlink="">
      <cdr:nvSpPr>
        <cdr:cNvPr id="6" name="txtboxCopyrightLine"/>
        <cdr:cNvSpPr txBox="1"/>
      </cdr:nvSpPr>
      <cdr:spPr>
        <a:xfrm xmlns:a="http://schemas.openxmlformats.org/drawingml/2006/main">
          <a:off x="1727999" y="2784236"/>
          <a:ext cx="1440000" cy="200164"/>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rIns="73152" bIns="73152" rtlCol="0" anchor="b"/>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pPr algn="r"/>
          <a:r>
            <a:rPr lang="en-US" sz="500" b="0" smtClean="0">
              <a:solidFill>
                <a:srgbClr val="707C8A"/>
              </a:solidFill>
              <a:latin typeface="Arial"/>
              <a:cs typeface="Arial" pitchFamily="34" charset="0"/>
            </a:rPr>
            <a:t>© 2015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7.57724E-7</cdr:x>
      <cdr:y>0.12897</cdr:y>
    </cdr:from>
    <cdr:to>
      <cdr:x>0.04772</cdr:x>
      <cdr:y>0.41963</cdr:y>
    </cdr:to>
    <cdr:sp macro="" textlink="">
      <cdr:nvSpPr>
        <cdr:cNvPr id="10" name="txtBoxPrimaryYAxisLabel"/>
        <cdr:cNvSpPr txBox="1"/>
      </cdr:nvSpPr>
      <cdr:spPr>
        <a:xfrm xmlns:a="http://schemas.openxmlformats.org/drawingml/2006/main" rot="16200000">
          <a:off x="-229916" y="517775"/>
          <a:ext cx="648769" cy="188931"/>
        </a:xfrm>
        <a:prstGeom xmlns:a="http://schemas.openxmlformats.org/drawingml/2006/main" prst="rect">
          <a:avLst/>
        </a:prstGeom>
        <a:noFill xmlns:a="http://schemas.openxmlformats.org/drawingml/2006/main"/>
        <a:ln xmlns:a="http://schemas.openxmlformats.org/drawingml/2006/main">
          <a:noFill/>
        </a:ln>
      </cdr:spPr>
      <cdr:txBody>
        <a:bodyPr xmlns:a="http://schemas.openxmlformats.org/drawingml/2006/main" vert="horz" wrap="square" lIns="72000" tIns="72000" rIns="72000" bIns="72000" rtlCol="0">
          <a:noAutofit/>
        </a:bodyPr>
        <a:lstStyle xmlns:a="http://schemas.openxmlformats.org/drawingml/2006/main">
          <a:lvl1pPr marL="0" indent="0">
            <a:defRPr sz="1100">
              <a:latin typeface="Arial"/>
            </a:defRPr>
          </a:lvl1pPr>
          <a:lvl2pPr marL="457200" indent="0">
            <a:defRPr sz="1100">
              <a:latin typeface="Arial"/>
            </a:defRPr>
          </a:lvl2pPr>
          <a:lvl3pPr marL="914400" indent="0">
            <a:defRPr sz="1100">
              <a:latin typeface="Arial"/>
            </a:defRPr>
          </a:lvl3pPr>
          <a:lvl4pPr marL="1371600" indent="0">
            <a:defRPr sz="1100">
              <a:latin typeface="Arial"/>
            </a:defRPr>
          </a:lvl4pPr>
          <a:lvl5pPr marL="1828800" indent="0">
            <a:defRPr sz="1100">
              <a:latin typeface="Arial"/>
            </a:defRPr>
          </a:lvl5pPr>
          <a:lvl6pPr marL="2286000" indent="0">
            <a:defRPr sz="1100">
              <a:latin typeface="Arial"/>
            </a:defRPr>
          </a:lvl6pPr>
          <a:lvl7pPr marL="2743200" indent="0">
            <a:defRPr sz="1100">
              <a:latin typeface="Arial"/>
            </a:defRPr>
          </a:lvl7pPr>
          <a:lvl8pPr marL="3200400" indent="0">
            <a:defRPr sz="1100">
              <a:latin typeface="Arial"/>
            </a:defRPr>
          </a:lvl8pPr>
          <a:lvl9pPr marL="3657600" indent="0">
            <a:defRPr sz="1100">
              <a:latin typeface="Arial"/>
            </a:defRPr>
          </a:lvl9pPr>
        </a:lstStyle>
        <a:p xmlns:a="http://schemas.openxmlformats.org/drawingml/2006/main">
          <a:pPr algn="ctr"/>
          <a:r>
            <a:rPr lang="en-US" sz="700" b="1" dirty="0" smtClean="0">
              <a:solidFill>
                <a:srgbClr val="000000"/>
              </a:solidFill>
              <a:latin typeface="Arial"/>
            </a:rPr>
            <a:t>Dollars</a:t>
          </a:r>
        </a:p>
      </cdr:txBody>
    </cdr:sp>
  </cdr:relSizeAnchor>
  <cdr:relSizeAnchor xmlns:cdr="http://schemas.openxmlformats.org/drawingml/2006/chartDrawing">
    <cdr:from>
      <cdr:x>0</cdr:x>
      <cdr:y>0.86207</cdr:y>
    </cdr:from>
    <cdr:to>
      <cdr:x>1</cdr:x>
      <cdr:y>1</cdr:y>
    </cdr:to>
    <cdr:sp macro="" textlink="">
      <cdr:nvSpPr>
        <cdr:cNvPr id="12" name="txtBoxSourceLine"/>
        <cdr:cNvSpPr txBox="1"/>
      </cdr:nvSpPr>
      <cdr:spPr>
        <a:xfrm xmlns:a="http://schemas.openxmlformats.org/drawingml/2006/main">
          <a:off x="0" y="2108200"/>
          <a:ext cx="4524002" cy="292100"/>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bIns="73152" rtlCol="0" anchor="b"/>
        <a:lstStyle xmlns:a="http://schemas.openxmlformats.org/drawingml/2006/main">
          <a:lvl1pPr marL="0" indent="0">
            <a:defRPr sz="1100">
              <a:latin typeface="Arial"/>
            </a:defRPr>
          </a:lvl1pPr>
          <a:lvl2pPr marL="457200" indent="0">
            <a:defRPr sz="1100">
              <a:latin typeface="Arial"/>
            </a:defRPr>
          </a:lvl2pPr>
          <a:lvl3pPr marL="914400" indent="0">
            <a:defRPr sz="1100">
              <a:latin typeface="Arial"/>
            </a:defRPr>
          </a:lvl3pPr>
          <a:lvl4pPr marL="1371600" indent="0">
            <a:defRPr sz="1100">
              <a:latin typeface="Arial"/>
            </a:defRPr>
          </a:lvl4pPr>
          <a:lvl5pPr marL="1828800" indent="0">
            <a:defRPr sz="1100">
              <a:latin typeface="Arial"/>
            </a:defRPr>
          </a:lvl5pPr>
          <a:lvl6pPr marL="2286000" indent="0">
            <a:defRPr sz="1100">
              <a:latin typeface="Arial"/>
            </a:defRPr>
          </a:lvl6pPr>
          <a:lvl7pPr marL="2743200" indent="0">
            <a:defRPr sz="1100">
              <a:latin typeface="Arial"/>
            </a:defRPr>
          </a:lvl7pPr>
          <a:lvl8pPr marL="3200400" indent="0">
            <a:defRPr sz="1100">
              <a:latin typeface="Arial"/>
            </a:defRPr>
          </a:lvl8pPr>
          <a:lvl9pPr marL="3657600" indent="0">
            <a:defRPr sz="1100">
              <a:latin typeface="Arial"/>
            </a:defRPr>
          </a:lvl9pPr>
        </a:lstStyle>
        <a:p xmlns:a="http://schemas.openxmlformats.org/drawingml/2006/main">
          <a:pPr algn="l"/>
          <a:r>
            <a:rPr lang="en-US" sz="500" b="0" dirty="0" smtClean="0">
              <a:solidFill>
                <a:srgbClr val="707C8A"/>
              </a:solidFill>
              <a:latin typeface="Arial"/>
              <a:cs typeface="Arial" pitchFamily="34" charset="0"/>
            </a:rPr>
            <a:t>Source: IHS</a:t>
          </a:r>
          <a:endParaRPr lang="en-US" sz="500" b="0" dirty="0">
            <a:solidFill>
              <a:srgbClr val="707C8A"/>
            </a:solidFill>
            <a:latin typeface="Arial"/>
            <a:cs typeface="Arial" pitchFamily="34" charset="0"/>
          </a:endParaRPr>
        </a:p>
      </cdr:txBody>
    </cdr:sp>
  </cdr:relSizeAnchor>
</c:userShapes>
</file>

<file path=ppt/drawings/drawing14.xml><?xml version="1.0" encoding="utf-8"?>
<c:userShapes xmlns:c="http://schemas.openxmlformats.org/drawingml/2006/chart">
  <cdr:relSizeAnchor xmlns:cdr="http://schemas.openxmlformats.org/drawingml/2006/chartDrawing">
    <cdr:from>
      <cdr:x>0</cdr:x>
      <cdr:y>4.01977E-6</cdr:y>
    </cdr:from>
    <cdr:to>
      <cdr:x>1</cdr:x>
      <cdr:y>0.05108</cdr:y>
    </cdr:to>
    <cdr:sp macro="" textlink="">
      <cdr:nvSpPr>
        <cdr:cNvPr id="3" name="txtboxChartTitle"/>
        <cdr:cNvSpPr txBox="1"/>
      </cdr:nvSpPr>
      <cdr:spPr>
        <a:xfrm xmlns:a="http://schemas.openxmlformats.org/drawingml/2006/main">
          <a:off x="0" y="17"/>
          <a:ext cx="5915025" cy="216000"/>
        </a:xfrm>
        <a:prstGeom xmlns:a="http://schemas.openxmlformats.org/drawingml/2006/main" prst="rect">
          <a:avLst/>
        </a:prstGeom>
        <a:solidFill xmlns:a="http://schemas.openxmlformats.org/drawingml/2006/main">
          <a:srgbClr val="707C8A"/>
        </a:solidFill>
        <a:ln xmlns:a="http://schemas.openxmlformats.org/drawingml/2006/main" w="9525" cmpd="sng">
          <a:noFill/>
          <a:prstDash val="solid"/>
          <a:headEnd type="none" w="med" len="med"/>
          <a:tailEnd type="triangle" w="med" len="med"/>
        </a:ln>
      </cdr:spPr>
      <cdr:txBody>
        <a:bodyPr xmlns:a="http://schemas.openxmlformats.org/drawingml/2006/main" wrap="square" lIns="72000" tIns="0" rIns="0" bIns="0" rtlCol="0" anchor="ctr" anchorCtr="0"/>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r>
            <a:rPr lang="en-US" sz="900" b="1" smtClean="0">
              <a:solidFill>
                <a:srgbClr val="FFFFFF"/>
              </a:solidFill>
              <a:latin typeface="Arial"/>
              <a:cs typeface="Arial" pitchFamily="34" charset="0"/>
            </a:rPr>
            <a:t>9-pt </a:t>
          </a:r>
          <a:r>
            <a:rPr lang="en-US" sz="900" b="1" dirty="0" smtClean="0">
              <a:solidFill>
                <a:srgbClr val="FFFFFF"/>
              </a:solidFill>
              <a:latin typeface="Arial"/>
              <a:cs typeface="Arial" pitchFamily="34" charset="0"/>
            </a:rPr>
            <a:t>- IHS </a:t>
          </a:r>
          <a:r>
            <a:rPr lang="en-US" sz="900" b="1" smtClean="0">
              <a:solidFill>
                <a:srgbClr val="FFFFFF"/>
              </a:solidFill>
              <a:latin typeface="Arial"/>
              <a:cs typeface="Arial" pitchFamily="34" charset="0"/>
            </a:rPr>
            <a:t>line chart - 2015</a:t>
          </a:r>
          <a:endParaRPr lang="en-US" sz="900" b="1" dirty="0">
            <a:solidFill>
              <a:srgbClr val="FFFFFF"/>
            </a:solidFill>
            <a:latin typeface="Arial"/>
            <a:cs typeface="Arial" pitchFamily="34" charset="0"/>
          </a:endParaRPr>
        </a:p>
      </cdr:txBody>
    </cdr:sp>
  </cdr:relSizeAnchor>
  <cdr:relSizeAnchor xmlns:cdr="http://schemas.openxmlformats.org/drawingml/2006/chartDrawing">
    <cdr:from>
      <cdr:x>0.54023</cdr:x>
      <cdr:y>0.93293</cdr:y>
    </cdr:from>
    <cdr:to>
      <cdr:x>1</cdr:x>
      <cdr:y>1</cdr:y>
    </cdr:to>
    <cdr:sp macro="" textlink="">
      <cdr:nvSpPr>
        <cdr:cNvPr id="6" name="txtboxCopyrightLine"/>
        <cdr:cNvSpPr txBox="1"/>
      </cdr:nvSpPr>
      <cdr:spPr>
        <a:xfrm xmlns:a="http://schemas.openxmlformats.org/drawingml/2006/main">
          <a:off x="1727999" y="2784236"/>
          <a:ext cx="1440000" cy="200164"/>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rIns="73152" bIns="73152" rtlCol="0" anchor="b"/>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pPr algn="r"/>
          <a:r>
            <a:rPr lang="en-US" sz="500" b="0" smtClean="0">
              <a:solidFill>
                <a:srgbClr val="707C8A"/>
              </a:solidFill>
              <a:latin typeface="Arial"/>
              <a:cs typeface="Arial" pitchFamily="34" charset="0"/>
            </a:rPr>
            <a:t>© 2015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cdr:x>
      <cdr:y>0.86207</cdr:y>
    </cdr:from>
    <cdr:to>
      <cdr:x>1</cdr:x>
      <cdr:y>1</cdr:y>
    </cdr:to>
    <cdr:sp macro="" textlink="">
      <cdr:nvSpPr>
        <cdr:cNvPr id="12" name="txtBoxSourceLine"/>
        <cdr:cNvSpPr txBox="1"/>
      </cdr:nvSpPr>
      <cdr:spPr>
        <a:xfrm xmlns:a="http://schemas.openxmlformats.org/drawingml/2006/main">
          <a:off x="0" y="2108200"/>
          <a:ext cx="4524002" cy="292100"/>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bIns="73152" rtlCol="0" anchor="b"/>
        <a:lstStyle xmlns:a="http://schemas.openxmlformats.org/drawingml/2006/main">
          <a:lvl1pPr marL="0" indent="0">
            <a:defRPr sz="1100">
              <a:latin typeface="Arial"/>
            </a:defRPr>
          </a:lvl1pPr>
          <a:lvl2pPr marL="457200" indent="0">
            <a:defRPr sz="1100">
              <a:latin typeface="Arial"/>
            </a:defRPr>
          </a:lvl2pPr>
          <a:lvl3pPr marL="914400" indent="0">
            <a:defRPr sz="1100">
              <a:latin typeface="Arial"/>
            </a:defRPr>
          </a:lvl3pPr>
          <a:lvl4pPr marL="1371600" indent="0">
            <a:defRPr sz="1100">
              <a:latin typeface="Arial"/>
            </a:defRPr>
          </a:lvl4pPr>
          <a:lvl5pPr marL="1828800" indent="0">
            <a:defRPr sz="1100">
              <a:latin typeface="Arial"/>
            </a:defRPr>
          </a:lvl5pPr>
          <a:lvl6pPr marL="2286000" indent="0">
            <a:defRPr sz="1100">
              <a:latin typeface="Arial"/>
            </a:defRPr>
          </a:lvl6pPr>
          <a:lvl7pPr marL="2743200" indent="0">
            <a:defRPr sz="1100">
              <a:latin typeface="Arial"/>
            </a:defRPr>
          </a:lvl7pPr>
          <a:lvl8pPr marL="3200400" indent="0">
            <a:defRPr sz="1100">
              <a:latin typeface="Arial"/>
            </a:defRPr>
          </a:lvl8pPr>
          <a:lvl9pPr marL="3657600" indent="0">
            <a:defRPr sz="1100">
              <a:latin typeface="Arial"/>
            </a:defRPr>
          </a:lvl9pPr>
        </a:lstStyle>
        <a:p xmlns:a="http://schemas.openxmlformats.org/drawingml/2006/main">
          <a:pPr algn="l"/>
          <a:r>
            <a:rPr lang="en-US" sz="500" b="0" dirty="0" smtClean="0">
              <a:solidFill>
                <a:srgbClr val="707C8A"/>
              </a:solidFill>
              <a:latin typeface="Arial"/>
              <a:cs typeface="Arial" pitchFamily="34" charset="0"/>
            </a:rPr>
            <a:t>Source: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cdr:x>
      <cdr:y>4.69255E-6</cdr:y>
    </cdr:from>
    <cdr:to>
      <cdr:x>1</cdr:x>
      <cdr:y>0.10136</cdr:y>
    </cdr:to>
    <cdr:sp macro="" textlink="">
      <cdr:nvSpPr>
        <cdr:cNvPr id="2" name="txtboxChartTitle"/>
        <cdr:cNvSpPr txBox="1"/>
      </cdr:nvSpPr>
      <cdr:spPr>
        <a:xfrm xmlns:a="http://schemas.openxmlformats.org/drawingml/2006/main">
          <a:off x="0" y="10"/>
          <a:ext cx="3960000" cy="216000"/>
        </a:xfrm>
        <a:prstGeom xmlns:a="http://schemas.openxmlformats.org/drawingml/2006/main" prst="rect">
          <a:avLst/>
        </a:prstGeom>
        <a:solidFill xmlns:a="http://schemas.openxmlformats.org/drawingml/2006/main">
          <a:srgbClr val="707C8A"/>
        </a:solidFill>
        <a:ln xmlns:a="http://schemas.openxmlformats.org/drawingml/2006/main" w="9525" cmpd="sng">
          <a:noFill/>
          <a:prstDash val="solid"/>
          <a:headEnd type="none" w="med" len="med"/>
          <a:tailEnd type="triangle" w="med" len="med"/>
        </a:ln>
      </cdr:spPr>
      <cdr:txBody>
        <a:bodyPr xmlns:a="http://schemas.openxmlformats.org/drawingml/2006/main" wrap="square" lIns="72000" tIns="0" rIns="0" bIns="0" rtlCol="0" anchor="ctr" anchorCtr="0"/>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r>
            <a:rPr lang="en-US" sz="900" b="1" dirty="0" smtClean="0">
              <a:solidFill>
                <a:srgbClr val="FFFFFF"/>
              </a:solidFill>
              <a:latin typeface="Arial"/>
              <a:cs typeface="Arial" pitchFamily="34" charset="0"/>
            </a:rPr>
            <a:t>7-inch </a:t>
          </a:r>
          <a:r>
            <a:rPr lang="en-US" sz="900" b="1" dirty="0">
              <a:solidFill>
                <a:srgbClr val="FFFFFF"/>
              </a:solidFill>
              <a:latin typeface="Arial"/>
              <a:cs typeface="Arial" pitchFamily="34" charset="0"/>
            </a:rPr>
            <a:t>t</a:t>
          </a:r>
          <a:r>
            <a:rPr lang="en-US" sz="900" b="1" dirty="0" smtClean="0">
              <a:solidFill>
                <a:srgbClr val="FFFFFF"/>
              </a:solidFill>
              <a:latin typeface="Arial"/>
              <a:cs typeface="Arial" pitchFamily="34" charset="0"/>
            </a:rPr>
            <a:t>ablet PC WCG BLU/normal BLU cost ratio</a:t>
          </a:r>
          <a:endParaRPr lang="en-US" sz="900" b="1" dirty="0">
            <a:solidFill>
              <a:srgbClr val="FFFFFF"/>
            </a:solidFill>
            <a:latin typeface="Arial"/>
            <a:cs typeface="Arial" pitchFamily="34" charset="0"/>
          </a:endParaRPr>
        </a:p>
      </cdr:txBody>
    </cdr:sp>
  </cdr:relSizeAnchor>
  <cdr:relSizeAnchor xmlns:cdr="http://schemas.openxmlformats.org/drawingml/2006/chartDrawing">
    <cdr:from>
      <cdr:x>0</cdr:x>
      <cdr:y>0.86913</cdr:y>
    </cdr:from>
    <cdr:to>
      <cdr:x>1</cdr:x>
      <cdr:y>1</cdr:y>
    </cdr:to>
    <cdr:sp macro="" textlink="">
      <cdr:nvSpPr>
        <cdr:cNvPr id="5" name="txtBoxSourceLine"/>
        <cdr:cNvSpPr txBox="1"/>
      </cdr:nvSpPr>
      <cdr:spPr>
        <a:xfrm xmlns:a="http://schemas.openxmlformats.org/drawingml/2006/main">
          <a:off x="0" y="2222500"/>
          <a:ext cx="3986120" cy="292100"/>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vertOverflow="clip" wrap="square" lIns="73152" bIns="73152" rtlCol="0" anchor="b"/>
        <a:lstStyle xmlns:a="http://schemas.openxmlformats.org/drawingml/2006/main"/>
        <a:p xmlns:a="http://schemas.openxmlformats.org/drawingml/2006/main">
          <a:pPr algn="l"/>
          <a:r>
            <a:rPr lang="en-US" sz="500" b="0" dirty="0" smtClean="0">
              <a:solidFill>
                <a:srgbClr val="707C8A"/>
              </a:solidFill>
              <a:latin typeface="Arial"/>
              <a:cs typeface="Arial" pitchFamily="34" charset="0"/>
            </a:rPr>
            <a:t>Source: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0.54023</cdr:x>
      <cdr:y>0.93293</cdr:y>
    </cdr:from>
    <cdr:to>
      <cdr:x>1</cdr:x>
      <cdr:y>1</cdr:y>
    </cdr:to>
    <cdr:sp macro="" textlink="">
      <cdr:nvSpPr>
        <cdr:cNvPr id="9" name="txtboxCopyrightLine"/>
        <cdr:cNvSpPr txBox="1"/>
      </cdr:nvSpPr>
      <cdr:spPr>
        <a:xfrm xmlns:a="http://schemas.openxmlformats.org/drawingml/2006/main">
          <a:off x="1727999" y="2784236"/>
          <a:ext cx="1440000" cy="200164"/>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rIns="73152" bIns="73152" rtlCol="0" anchor="b"/>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pPr algn="r"/>
          <a:r>
            <a:rPr lang="en-US" sz="500" b="0" smtClean="0">
              <a:solidFill>
                <a:srgbClr val="707C8A"/>
              </a:solidFill>
              <a:latin typeface="Arial"/>
              <a:cs typeface="Arial" pitchFamily="34" charset="0"/>
            </a:rPr>
            <a:t>© 2015 IHS</a:t>
          </a:r>
          <a:endParaRPr lang="en-US" sz="500" b="0" dirty="0">
            <a:solidFill>
              <a:srgbClr val="707C8A"/>
            </a:solidFill>
            <a:latin typeface="Arial"/>
            <a:cs typeface="Arial" pitchFamily="34" charset="0"/>
          </a:endParaRPr>
        </a:p>
      </cdr:txBody>
    </cdr:sp>
  </cdr:relSizeAnchor>
</c:userShapes>
</file>

<file path=ppt/drawings/drawing15.xml><?xml version="1.0" encoding="utf-8"?>
<c:userShapes xmlns:c="http://schemas.openxmlformats.org/drawingml/2006/chart">
  <cdr:relSizeAnchor xmlns:cdr="http://schemas.openxmlformats.org/drawingml/2006/chartDrawing">
    <cdr:from>
      <cdr:x>0</cdr:x>
      <cdr:y>3.49431E-6</cdr:y>
    </cdr:from>
    <cdr:to>
      <cdr:x>1</cdr:x>
      <cdr:y>0.10783</cdr:y>
    </cdr:to>
    <cdr:sp macro="" textlink="">
      <cdr:nvSpPr>
        <cdr:cNvPr id="3" name="txtboxChartTitle"/>
        <cdr:cNvSpPr txBox="1"/>
      </cdr:nvSpPr>
      <cdr:spPr>
        <a:xfrm xmlns:a="http://schemas.openxmlformats.org/drawingml/2006/main">
          <a:off x="0" y="7"/>
          <a:ext cx="3960000" cy="216000"/>
        </a:xfrm>
        <a:prstGeom xmlns:a="http://schemas.openxmlformats.org/drawingml/2006/main" prst="rect">
          <a:avLst/>
        </a:prstGeom>
        <a:solidFill xmlns:a="http://schemas.openxmlformats.org/drawingml/2006/main">
          <a:srgbClr val="707C8A"/>
        </a:solidFill>
        <a:ln xmlns:a="http://schemas.openxmlformats.org/drawingml/2006/main" w="9525" cmpd="sng">
          <a:noFill/>
          <a:prstDash val="solid"/>
          <a:headEnd type="none" w="med" len="med"/>
          <a:tailEnd type="triangle" w="med" len="med"/>
        </a:ln>
      </cdr:spPr>
      <cdr:txBody>
        <a:bodyPr xmlns:a="http://schemas.openxmlformats.org/drawingml/2006/main" wrap="square" lIns="72000" tIns="0" rIns="0" bIns="0" rtlCol="0" anchor="ctr" anchorCtr="0"/>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r>
            <a:rPr lang="en-US" sz="900" b="1" dirty="0" smtClean="0">
              <a:solidFill>
                <a:srgbClr val="FFFFFF"/>
              </a:solidFill>
              <a:latin typeface="Arial"/>
              <a:cs typeface="Arial" pitchFamily="34" charset="0"/>
            </a:rPr>
            <a:t>7-inch tablet PC panel manufacturing cost forecast by WCG</a:t>
          </a:r>
          <a:endParaRPr lang="en-US" sz="900" b="1" dirty="0">
            <a:solidFill>
              <a:srgbClr val="FFFFFF"/>
            </a:solidFill>
            <a:latin typeface="Arial"/>
            <a:cs typeface="Arial" pitchFamily="34" charset="0"/>
          </a:endParaRPr>
        </a:p>
      </cdr:txBody>
    </cdr:sp>
  </cdr:relSizeAnchor>
  <cdr:relSizeAnchor xmlns:cdr="http://schemas.openxmlformats.org/drawingml/2006/chartDrawing">
    <cdr:from>
      <cdr:x>0.54023</cdr:x>
      <cdr:y>0.93293</cdr:y>
    </cdr:from>
    <cdr:to>
      <cdr:x>1</cdr:x>
      <cdr:y>1</cdr:y>
    </cdr:to>
    <cdr:sp macro="" textlink="">
      <cdr:nvSpPr>
        <cdr:cNvPr id="6" name="txtboxCopyrightLine"/>
        <cdr:cNvSpPr txBox="1"/>
      </cdr:nvSpPr>
      <cdr:spPr>
        <a:xfrm xmlns:a="http://schemas.openxmlformats.org/drawingml/2006/main">
          <a:off x="1727999" y="2784236"/>
          <a:ext cx="1440000" cy="200164"/>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rIns="73152" bIns="73152" rtlCol="0" anchor="b"/>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pPr algn="r"/>
          <a:r>
            <a:rPr lang="en-US" sz="500" b="0" smtClean="0">
              <a:solidFill>
                <a:srgbClr val="707C8A"/>
              </a:solidFill>
              <a:latin typeface="Arial"/>
              <a:cs typeface="Arial" pitchFamily="34" charset="0"/>
            </a:rPr>
            <a:t>© 2015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0.03617</cdr:x>
      <cdr:y>0.14378</cdr:y>
    </cdr:from>
    <cdr:to>
      <cdr:x>0.08389</cdr:x>
      <cdr:y>0.43444</cdr:y>
    </cdr:to>
    <cdr:sp macro="" textlink="">
      <cdr:nvSpPr>
        <cdr:cNvPr id="10" name="txtBoxPrimaryYAxisLabel"/>
        <cdr:cNvSpPr txBox="1"/>
      </cdr:nvSpPr>
      <cdr:spPr>
        <a:xfrm xmlns:a="http://schemas.openxmlformats.org/drawingml/2006/main" rot="16200000">
          <a:off x="-53402" y="484681"/>
          <a:ext cx="582266" cy="188968"/>
        </a:xfrm>
        <a:prstGeom xmlns:a="http://schemas.openxmlformats.org/drawingml/2006/main" prst="rect">
          <a:avLst/>
        </a:prstGeom>
        <a:noFill xmlns:a="http://schemas.openxmlformats.org/drawingml/2006/main"/>
        <a:ln xmlns:a="http://schemas.openxmlformats.org/drawingml/2006/main">
          <a:noFill/>
        </a:ln>
      </cdr:spPr>
      <cdr:txBody>
        <a:bodyPr xmlns:a="http://schemas.openxmlformats.org/drawingml/2006/main" vert="horz" wrap="square" lIns="72000" tIns="72000" rIns="72000" bIns="72000" rtlCol="0">
          <a:noAutofit/>
        </a:bodyPr>
        <a:lstStyle xmlns:a="http://schemas.openxmlformats.org/drawingml/2006/main">
          <a:lvl1pPr marL="0" indent="0">
            <a:defRPr sz="1100">
              <a:latin typeface="Arial"/>
            </a:defRPr>
          </a:lvl1pPr>
          <a:lvl2pPr marL="457200" indent="0">
            <a:defRPr sz="1100">
              <a:latin typeface="Arial"/>
            </a:defRPr>
          </a:lvl2pPr>
          <a:lvl3pPr marL="914400" indent="0">
            <a:defRPr sz="1100">
              <a:latin typeface="Arial"/>
            </a:defRPr>
          </a:lvl3pPr>
          <a:lvl4pPr marL="1371600" indent="0">
            <a:defRPr sz="1100">
              <a:latin typeface="Arial"/>
            </a:defRPr>
          </a:lvl4pPr>
          <a:lvl5pPr marL="1828800" indent="0">
            <a:defRPr sz="1100">
              <a:latin typeface="Arial"/>
            </a:defRPr>
          </a:lvl5pPr>
          <a:lvl6pPr marL="2286000" indent="0">
            <a:defRPr sz="1100">
              <a:latin typeface="Arial"/>
            </a:defRPr>
          </a:lvl6pPr>
          <a:lvl7pPr marL="2743200" indent="0">
            <a:defRPr sz="1100">
              <a:latin typeface="Arial"/>
            </a:defRPr>
          </a:lvl7pPr>
          <a:lvl8pPr marL="3200400" indent="0">
            <a:defRPr sz="1100">
              <a:latin typeface="Arial"/>
            </a:defRPr>
          </a:lvl8pPr>
          <a:lvl9pPr marL="3657600" indent="0">
            <a:defRPr sz="1100">
              <a:latin typeface="Arial"/>
            </a:defRPr>
          </a:lvl9pPr>
        </a:lstStyle>
        <a:p xmlns:a="http://schemas.openxmlformats.org/drawingml/2006/main">
          <a:pPr algn="ctr"/>
          <a:r>
            <a:rPr lang="en-US" sz="700" b="1" dirty="0" smtClean="0">
              <a:solidFill>
                <a:srgbClr val="000000"/>
              </a:solidFill>
              <a:latin typeface="Arial"/>
            </a:rPr>
            <a:t>Dollars</a:t>
          </a:r>
        </a:p>
      </cdr:txBody>
    </cdr:sp>
  </cdr:relSizeAnchor>
  <cdr:relSizeAnchor xmlns:cdr="http://schemas.openxmlformats.org/drawingml/2006/chartDrawing">
    <cdr:from>
      <cdr:x>0</cdr:x>
      <cdr:y>0.86207</cdr:y>
    </cdr:from>
    <cdr:to>
      <cdr:x>1</cdr:x>
      <cdr:y>1</cdr:y>
    </cdr:to>
    <cdr:sp macro="" textlink="">
      <cdr:nvSpPr>
        <cdr:cNvPr id="12" name="txtBoxSourceLine"/>
        <cdr:cNvSpPr txBox="1"/>
      </cdr:nvSpPr>
      <cdr:spPr>
        <a:xfrm xmlns:a="http://schemas.openxmlformats.org/drawingml/2006/main">
          <a:off x="0" y="2108200"/>
          <a:ext cx="4524002" cy="292100"/>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bIns="73152" rtlCol="0" anchor="b"/>
        <a:lstStyle xmlns:a="http://schemas.openxmlformats.org/drawingml/2006/main">
          <a:lvl1pPr marL="0" indent="0">
            <a:defRPr sz="1100">
              <a:latin typeface="Arial"/>
            </a:defRPr>
          </a:lvl1pPr>
          <a:lvl2pPr marL="457200" indent="0">
            <a:defRPr sz="1100">
              <a:latin typeface="Arial"/>
            </a:defRPr>
          </a:lvl2pPr>
          <a:lvl3pPr marL="914400" indent="0">
            <a:defRPr sz="1100">
              <a:latin typeface="Arial"/>
            </a:defRPr>
          </a:lvl3pPr>
          <a:lvl4pPr marL="1371600" indent="0">
            <a:defRPr sz="1100">
              <a:latin typeface="Arial"/>
            </a:defRPr>
          </a:lvl4pPr>
          <a:lvl5pPr marL="1828800" indent="0">
            <a:defRPr sz="1100">
              <a:latin typeface="Arial"/>
            </a:defRPr>
          </a:lvl5pPr>
          <a:lvl6pPr marL="2286000" indent="0">
            <a:defRPr sz="1100">
              <a:latin typeface="Arial"/>
            </a:defRPr>
          </a:lvl6pPr>
          <a:lvl7pPr marL="2743200" indent="0">
            <a:defRPr sz="1100">
              <a:latin typeface="Arial"/>
            </a:defRPr>
          </a:lvl7pPr>
          <a:lvl8pPr marL="3200400" indent="0">
            <a:defRPr sz="1100">
              <a:latin typeface="Arial"/>
            </a:defRPr>
          </a:lvl8pPr>
          <a:lvl9pPr marL="3657600" indent="0">
            <a:defRPr sz="1100">
              <a:latin typeface="Arial"/>
            </a:defRPr>
          </a:lvl9pPr>
        </a:lstStyle>
        <a:p xmlns:a="http://schemas.openxmlformats.org/drawingml/2006/main">
          <a:pPr algn="l"/>
          <a:r>
            <a:rPr lang="en-US" sz="500" b="0" dirty="0" smtClean="0">
              <a:solidFill>
                <a:srgbClr val="707C8A"/>
              </a:solidFill>
              <a:latin typeface="Arial"/>
              <a:cs typeface="Arial" pitchFamily="34" charset="0"/>
            </a:rPr>
            <a:t>Source: IHS</a:t>
          </a:r>
          <a:endParaRPr lang="en-US" sz="500" b="0" dirty="0">
            <a:solidFill>
              <a:srgbClr val="707C8A"/>
            </a:solidFill>
            <a:latin typeface="Arial"/>
            <a:cs typeface="Arial" pitchFamily="34" charset="0"/>
          </a:endParaRPr>
        </a:p>
      </cdr:txBody>
    </cdr:sp>
  </cdr:relSizeAnchor>
</c:userShapes>
</file>

<file path=ppt/drawings/drawing16.xml><?xml version="1.0" encoding="utf-8"?>
<c:userShapes xmlns:c="http://schemas.openxmlformats.org/drawingml/2006/chart">
  <cdr:relSizeAnchor xmlns:cdr="http://schemas.openxmlformats.org/drawingml/2006/chartDrawing">
    <cdr:from>
      <cdr:x>0.54023</cdr:x>
      <cdr:y>0.93293</cdr:y>
    </cdr:from>
    <cdr:to>
      <cdr:x>1</cdr:x>
      <cdr:y>1</cdr:y>
    </cdr:to>
    <cdr:sp macro="" textlink="">
      <cdr:nvSpPr>
        <cdr:cNvPr id="6" name="txtboxCopyrightLine"/>
        <cdr:cNvSpPr txBox="1"/>
      </cdr:nvSpPr>
      <cdr:spPr>
        <a:xfrm xmlns:a="http://schemas.openxmlformats.org/drawingml/2006/main">
          <a:off x="1727999" y="2784236"/>
          <a:ext cx="1440000" cy="200164"/>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rIns="73152" bIns="73152" rtlCol="0" anchor="b"/>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pPr algn="r"/>
          <a:r>
            <a:rPr lang="en-US" sz="500" b="0" smtClean="0">
              <a:solidFill>
                <a:srgbClr val="707C8A"/>
              </a:solidFill>
              <a:latin typeface="Arial"/>
              <a:cs typeface="Arial" pitchFamily="34" charset="0"/>
            </a:rPr>
            <a:t>© 2015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cdr:x>
      <cdr:y>0.86269</cdr:y>
    </cdr:from>
    <cdr:to>
      <cdr:x>1</cdr:x>
      <cdr:y>1</cdr:y>
    </cdr:to>
    <cdr:sp macro="" textlink="">
      <cdr:nvSpPr>
        <cdr:cNvPr id="11" name="txtBoxSourceLine"/>
        <cdr:cNvSpPr txBox="1"/>
      </cdr:nvSpPr>
      <cdr:spPr>
        <a:xfrm xmlns:a="http://schemas.openxmlformats.org/drawingml/2006/main">
          <a:off x="0" y="2108200"/>
          <a:ext cx="4416425" cy="292100"/>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bIns="73152" rtlCol="0" anchor="b"/>
        <a:lstStyle xmlns:a="http://schemas.openxmlformats.org/drawingml/2006/main">
          <a:lvl1pPr marL="0" indent="0">
            <a:defRPr sz="1100">
              <a:latin typeface="Arial"/>
            </a:defRPr>
          </a:lvl1pPr>
          <a:lvl2pPr marL="457200" indent="0">
            <a:defRPr sz="1100">
              <a:latin typeface="Arial"/>
            </a:defRPr>
          </a:lvl2pPr>
          <a:lvl3pPr marL="914400" indent="0">
            <a:defRPr sz="1100">
              <a:latin typeface="Arial"/>
            </a:defRPr>
          </a:lvl3pPr>
          <a:lvl4pPr marL="1371600" indent="0">
            <a:defRPr sz="1100">
              <a:latin typeface="Arial"/>
            </a:defRPr>
          </a:lvl4pPr>
          <a:lvl5pPr marL="1828800" indent="0">
            <a:defRPr sz="1100">
              <a:latin typeface="Arial"/>
            </a:defRPr>
          </a:lvl5pPr>
          <a:lvl6pPr marL="2286000" indent="0">
            <a:defRPr sz="1100">
              <a:latin typeface="Arial"/>
            </a:defRPr>
          </a:lvl6pPr>
          <a:lvl7pPr marL="2743200" indent="0">
            <a:defRPr sz="1100">
              <a:latin typeface="Arial"/>
            </a:defRPr>
          </a:lvl7pPr>
          <a:lvl8pPr marL="3200400" indent="0">
            <a:defRPr sz="1100">
              <a:latin typeface="Arial"/>
            </a:defRPr>
          </a:lvl8pPr>
          <a:lvl9pPr marL="3657600" indent="0">
            <a:defRPr sz="1100">
              <a:latin typeface="Arial"/>
            </a:defRPr>
          </a:lvl9pPr>
        </a:lstStyle>
        <a:p xmlns:a="http://schemas.openxmlformats.org/drawingml/2006/main">
          <a:pPr algn="l"/>
          <a:r>
            <a:rPr lang="en-US" sz="500" b="0" dirty="0" smtClean="0">
              <a:solidFill>
                <a:srgbClr val="707C8A"/>
              </a:solidFill>
              <a:latin typeface="Arial"/>
              <a:cs typeface="Arial" pitchFamily="34" charset="0"/>
            </a:rPr>
            <a:t>Source: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cdr:x>
      <cdr:y>3.49431E-6</cdr:y>
    </cdr:from>
    <cdr:to>
      <cdr:x>1</cdr:x>
      <cdr:y>0.10783</cdr:y>
    </cdr:to>
    <cdr:sp macro="" textlink="">
      <cdr:nvSpPr>
        <cdr:cNvPr id="2" name="txtboxChartTitle"/>
        <cdr:cNvSpPr txBox="1"/>
      </cdr:nvSpPr>
      <cdr:spPr>
        <a:xfrm xmlns:a="http://schemas.openxmlformats.org/drawingml/2006/main">
          <a:off x="0" y="7"/>
          <a:ext cx="3960000" cy="216000"/>
        </a:xfrm>
        <a:prstGeom xmlns:a="http://schemas.openxmlformats.org/drawingml/2006/main" prst="rect">
          <a:avLst/>
        </a:prstGeom>
        <a:solidFill xmlns:a="http://schemas.openxmlformats.org/drawingml/2006/main">
          <a:srgbClr val="707C8A"/>
        </a:solidFill>
        <a:ln xmlns:a="http://schemas.openxmlformats.org/drawingml/2006/main" w="9525" cmpd="sng">
          <a:noFill/>
          <a:prstDash val="solid"/>
          <a:headEnd type="none" w="med" len="med"/>
          <a:tailEnd type="triangle" w="med" len="med"/>
        </a:ln>
      </cdr:spPr>
      <cdr:txBody>
        <a:bodyPr xmlns:a="http://schemas.openxmlformats.org/drawingml/2006/main" wrap="square" lIns="72000" tIns="0" rIns="0" bIns="0" rtlCol="0" anchor="ctr" anchorCtr="0"/>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r>
            <a:rPr lang="en-US" sz="900" b="1" i="0" u="none" strike="noStrike" dirty="0" smtClean="0">
              <a:solidFill>
                <a:srgbClr val="FFFFFF"/>
              </a:solidFill>
              <a:latin typeface="Arial"/>
              <a:cs typeface="Arial" pitchFamily="34" charset="0"/>
            </a:rPr>
            <a:t>7-inch tablet PC WCG panel/normal cost ratio</a:t>
          </a:r>
          <a:endParaRPr lang="en-US" sz="900" b="1" dirty="0">
            <a:solidFill>
              <a:srgbClr val="FFFFFF"/>
            </a:solidFill>
            <a:latin typeface="Arial"/>
            <a:cs typeface="Arial" pitchFamily="34" charset="0"/>
          </a:endParaRPr>
        </a:p>
      </cdr:txBody>
    </cdr:sp>
  </cdr:relSizeAnchor>
  <cdr:relSizeAnchor xmlns:cdr="http://schemas.openxmlformats.org/drawingml/2006/chartDrawing">
    <cdr:from>
      <cdr:x>0</cdr:x>
      <cdr:y>0.86913</cdr:y>
    </cdr:from>
    <cdr:to>
      <cdr:x>1</cdr:x>
      <cdr:y>1</cdr:y>
    </cdr:to>
    <cdr:sp macro="" textlink="">
      <cdr:nvSpPr>
        <cdr:cNvPr id="5" name="txtBoxSourceLine"/>
        <cdr:cNvSpPr txBox="1"/>
      </cdr:nvSpPr>
      <cdr:spPr>
        <a:xfrm xmlns:a="http://schemas.openxmlformats.org/drawingml/2006/main">
          <a:off x="0" y="2222500"/>
          <a:ext cx="3986120" cy="292100"/>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vertOverflow="clip" wrap="square" lIns="73152" bIns="73152" rtlCol="0" anchor="b"/>
        <a:lstStyle xmlns:a="http://schemas.openxmlformats.org/drawingml/2006/main"/>
        <a:p xmlns:a="http://schemas.openxmlformats.org/drawingml/2006/main">
          <a:pPr algn="l"/>
          <a:r>
            <a:rPr lang="en-US" sz="500" b="0" dirty="0" smtClean="0">
              <a:solidFill>
                <a:srgbClr val="707C8A"/>
              </a:solidFill>
              <a:latin typeface="Arial"/>
              <a:cs typeface="Arial" pitchFamily="34" charset="0"/>
            </a:rPr>
            <a:t>Source: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0.54023</cdr:x>
      <cdr:y>0.93293</cdr:y>
    </cdr:from>
    <cdr:to>
      <cdr:x>1</cdr:x>
      <cdr:y>1</cdr:y>
    </cdr:to>
    <cdr:sp macro="" textlink="">
      <cdr:nvSpPr>
        <cdr:cNvPr id="4" name="txtboxCopyrightLine"/>
        <cdr:cNvSpPr txBox="1"/>
      </cdr:nvSpPr>
      <cdr:spPr>
        <a:xfrm xmlns:a="http://schemas.openxmlformats.org/drawingml/2006/main">
          <a:off x="1727999" y="2784236"/>
          <a:ext cx="1440000" cy="200164"/>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rIns="73152" bIns="73152" rtlCol="0" anchor="b"/>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pPr algn="r"/>
          <a:r>
            <a:rPr lang="en-US" sz="500" b="0" smtClean="0">
              <a:solidFill>
                <a:srgbClr val="707C8A"/>
              </a:solidFill>
              <a:latin typeface="Arial"/>
              <a:cs typeface="Arial" pitchFamily="34" charset="0"/>
            </a:rPr>
            <a:t>© 2015 IHS</a:t>
          </a:r>
          <a:endParaRPr lang="en-US" sz="500" b="0" dirty="0">
            <a:solidFill>
              <a:srgbClr val="707C8A"/>
            </a:solidFill>
            <a:latin typeface="Arial"/>
            <a:cs typeface="Arial" pitchFamily="34" charset="0"/>
          </a:endParaRPr>
        </a:p>
      </cdr:txBody>
    </cdr:sp>
  </cdr:relSizeAnchor>
</c:userShapes>
</file>

<file path=ppt/drawings/drawing17.xml><?xml version="1.0" encoding="utf-8"?>
<c:userShapes xmlns:c="http://schemas.openxmlformats.org/drawingml/2006/chart">
  <cdr:relSizeAnchor xmlns:cdr="http://schemas.openxmlformats.org/drawingml/2006/chartDrawing">
    <cdr:from>
      <cdr:x>0</cdr:x>
      <cdr:y>3.35212E-6</cdr:y>
    </cdr:from>
    <cdr:to>
      <cdr:x>1</cdr:x>
      <cdr:y>0.10344</cdr:y>
    </cdr:to>
    <cdr:sp macro="" textlink="">
      <cdr:nvSpPr>
        <cdr:cNvPr id="3" name="txtboxChartTitle"/>
        <cdr:cNvSpPr txBox="1"/>
      </cdr:nvSpPr>
      <cdr:spPr>
        <a:xfrm xmlns:a="http://schemas.openxmlformats.org/drawingml/2006/main">
          <a:off x="0" y="7"/>
          <a:ext cx="3960000" cy="216000"/>
        </a:xfrm>
        <a:prstGeom xmlns:a="http://schemas.openxmlformats.org/drawingml/2006/main" prst="rect">
          <a:avLst/>
        </a:prstGeom>
        <a:solidFill xmlns:a="http://schemas.openxmlformats.org/drawingml/2006/main">
          <a:srgbClr val="707C8A"/>
        </a:solidFill>
        <a:ln xmlns:a="http://schemas.openxmlformats.org/drawingml/2006/main" w="9525" cmpd="sng">
          <a:noFill/>
          <a:prstDash val="solid"/>
          <a:headEnd type="none" w="med" len="med"/>
          <a:tailEnd type="triangle" w="med" len="med"/>
        </a:ln>
      </cdr:spPr>
      <cdr:txBody>
        <a:bodyPr xmlns:a="http://schemas.openxmlformats.org/drawingml/2006/main" wrap="square" lIns="72000" tIns="0" rIns="0" bIns="0" rtlCol="0" anchor="ctr" anchorCtr="0"/>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r>
            <a:rPr lang="en-US" sz="900" b="1" dirty="0" smtClean="0">
              <a:solidFill>
                <a:srgbClr val="FFFFFF"/>
              </a:solidFill>
              <a:latin typeface="Arial"/>
              <a:cs typeface="Arial" pitchFamily="34" charset="0"/>
            </a:rPr>
            <a:t>7-inch tablet</a:t>
          </a:r>
          <a:r>
            <a:rPr lang="en-US" sz="900" b="1" baseline="0" dirty="0" smtClean="0">
              <a:solidFill>
                <a:srgbClr val="FFFFFF"/>
              </a:solidFill>
              <a:latin typeface="Arial"/>
              <a:cs typeface="Arial" pitchFamily="34" charset="0"/>
            </a:rPr>
            <a:t> PC BLU manufacturing cost </a:t>
          </a:r>
          <a:endParaRPr lang="en-US" sz="900" b="1" dirty="0">
            <a:solidFill>
              <a:srgbClr val="FFFFFF"/>
            </a:solidFill>
            <a:latin typeface="Arial"/>
            <a:cs typeface="Arial" pitchFamily="34" charset="0"/>
          </a:endParaRPr>
        </a:p>
      </cdr:txBody>
    </cdr:sp>
  </cdr:relSizeAnchor>
  <cdr:relSizeAnchor xmlns:cdr="http://schemas.openxmlformats.org/drawingml/2006/chartDrawing">
    <cdr:from>
      <cdr:x>0.54023</cdr:x>
      <cdr:y>0.93293</cdr:y>
    </cdr:from>
    <cdr:to>
      <cdr:x>1</cdr:x>
      <cdr:y>1</cdr:y>
    </cdr:to>
    <cdr:sp macro="" textlink="">
      <cdr:nvSpPr>
        <cdr:cNvPr id="6" name="txtboxCopyrightLine"/>
        <cdr:cNvSpPr txBox="1"/>
      </cdr:nvSpPr>
      <cdr:spPr>
        <a:xfrm xmlns:a="http://schemas.openxmlformats.org/drawingml/2006/main">
          <a:off x="1727999" y="2784236"/>
          <a:ext cx="1440000" cy="200164"/>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rIns="73152" bIns="73152" rtlCol="0" anchor="b"/>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pPr algn="r"/>
          <a:r>
            <a:rPr lang="en-US" sz="500" b="0" smtClean="0">
              <a:solidFill>
                <a:srgbClr val="707C8A"/>
              </a:solidFill>
              <a:latin typeface="Arial"/>
              <a:cs typeface="Arial" pitchFamily="34" charset="0"/>
            </a:rPr>
            <a:t>© 2015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7.57724E-7</cdr:x>
      <cdr:y>0.12897</cdr:y>
    </cdr:from>
    <cdr:to>
      <cdr:x>0.04772</cdr:x>
      <cdr:y>0.41963</cdr:y>
    </cdr:to>
    <cdr:sp macro="" textlink="">
      <cdr:nvSpPr>
        <cdr:cNvPr id="10" name="txtBoxPrimaryYAxisLabel"/>
        <cdr:cNvSpPr txBox="1"/>
      </cdr:nvSpPr>
      <cdr:spPr>
        <a:xfrm xmlns:a="http://schemas.openxmlformats.org/drawingml/2006/main" rot="16200000">
          <a:off x="-229916" y="517775"/>
          <a:ext cx="648769" cy="188931"/>
        </a:xfrm>
        <a:prstGeom xmlns:a="http://schemas.openxmlformats.org/drawingml/2006/main" prst="rect">
          <a:avLst/>
        </a:prstGeom>
        <a:noFill xmlns:a="http://schemas.openxmlformats.org/drawingml/2006/main"/>
        <a:ln xmlns:a="http://schemas.openxmlformats.org/drawingml/2006/main">
          <a:noFill/>
        </a:ln>
      </cdr:spPr>
      <cdr:txBody>
        <a:bodyPr xmlns:a="http://schemas.openxmlformats.org/drawingml/2006/main" vert="horz" wrap="square" lIns="72000" tIns="72000" rIns="72000" bIns="72000" rtlCol="0">
          <a:noAutofit/>
        </a:bodyPr>
        <a:lstStyle xmlns:a="http://schemas.openxmlformats.org/drawingml/2006/main">
          <a:lvl1pPr marL="0" indent="0">
            <a:defRPr sz="1100">
              <a:latin typeface="Arial"/>
            </a:defRPr>
          </a:lvl1pPr>
          <a:lvl2pPr marL="457200" indent="0">
            <a:defRPr sz="1100">
              <a:latin typeface="Arial"/>
            </a:defRPr>
          </a:lvl2pPr>
          <a:lvl3pPr marL="914400" indent="0">
            <a:defRPr sz="1100">
              <a:latin typeface="Arial"/>
            </a:defRPr>
          </a:lvl3pPr>
          <a:lvl4pPr marL="1371600" indent="0">
            <a:defRPr sz="1100">
              <a:latin typeface="Arial"/>
            </a:defRPr>
          </a:lvl4pPr>
          <a:lvl5pPr marL="1828800" indent="0">
            <a:defRPr sz="1100">
              <a:latin typeface="Arial"/>
            </a:defRPr>
          </a:lvl5pPr>
          <a:lvl6pPr marL="2286000" indent="0">
            <a:defRPr sz="1100">
              <a:latin typeface="Arial"/>
            </a:defRPr>
          </a:lvl6pPr>
          <a:lvl7pPr marL="2743200" indent="0">
            <a:defRPr sz="1100">
              <a:latin typeface="Arial"/>
            </a:defRPr>
          </a:lvl7pPr>
          <a:lvl8pPr marL="3200400" indent="0">
            <a:defRPr sz="1100">
              <a:latin typeface="Arial"/>
            </a:defRPr>
          </a:lvl8pPr>
          <a:lvl9pPr marL="3657600" indent="0">
            <a:defRPr sz="1100">
              <a:latin typeface="Arial"/>
            </a:defRPr>
          </a:lvl9pPr>
        </a:lstStyle>
        <a:p xmlns:a="http://schemas.openxmlformats.org/drawingml/2006/main">
          <a:pPr algn="ctr"/>
          <a:r>
            <a:rPr lang="en-US" sz="700" b="1" dirty="0" smtClean="0">
              <a:solidFill>
                <a:srgbClr val="000000"/>
              </a:solidFill>
              <a:latin typeface="Arial"/>
            </a:rPr>
            <a:t>Dollars</a:t>
          </a:r>
        </a:p>
      </cdr:txBody>
    </cdr:sp>
  </cdr:relSizeAnchor>
  <cdr:relSizeAnchor xmlns:cdr="http://schemas.openxmlformats.org/drawingml/2006/chartDrawing">
    <cdr:from>
      <cdr:x>0</cdr:x>
      <cdr:y>0.86207</cdr:y>
    </cdr:from>
    <cdr:to>
      <cdr:x>1</cdr:x>
      <cdr:y>1</cdr:y>
    </cdr:to>
    <cdr:sp macro="" textlink="">
      <cdr:nvSpPr>
        <cdr:cNvPr id="12" name="txtBoxSourceLine"/>
        <cdr:cNvSpPr txBox="1"/>
      </cdr:nvSpPr>
      <cdr:spPr>
        <a:xfrm xmlns:a="http://schemas.openxmlformats.org/drawingml/2006/main">
          <a:off x="0" y="2108200"/>
          <a:ext cx="4524002" cy="292100"/>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bIns="73152" rtlCol="0" anchor="b"/>
        <a:lstStyle xmlns:a="http://schemas.openxmlformats.org/drawingml/2006/main">
          <a:lvl1pPr marL="0" indent="0">
            <a:defRPr sz="1100">
              <a:latin typeface="Arial"/>
            </a:defRPr>
          </a:lvl1pPr>
          <a:lvl2pPr marL="457200" indent="0">
            <a:defRPr sz="1100">
              <a:latin typeface="Arial"/>
            </a:defRPr>
          </a:lvl2pPr>
          <a:lvl3pPr marL="914400" indent="0">
            <a:defRPr sz="1100">
              <a:latin typeface="Arial"/>
            </a:defRPr>
          </a:lvl3pPr>
          <a:lvl4pPr marL="1371600" indent="0">
            <a:defRPr sz="1100">
              <a:latin typeface="Arial"/>
            </a:defRPr>
          </a:lvl4pPr>
          <a:lvl5pPr marL="1828800" indent="0">
            <a:defRPr sz="1100">
              <a:latin typeface="Arial"/>
            </a:defRPr>
          </a:lvl5pPr>
          <a:lvl6pPr marL="2286000" indent="0">
            <a:defRPr sz="1100">
              <a:latin typeface="Arial"/>
            </a:defRPr>
          </a:lvl6pPr>
          <a:lvl7pPr marL="2743200" indent="0">
            <a:defRPr sz="1100">
              <a:latin typeface="Arial"/>
            </a:defRPr>
          </a:lvl7pPr>
          <a:lvl8pPr marL="3200400" indent="0">
            <a:defRPr sz="1100">
              <a:latin typeface="Arial"/>
            </a:defRPr>
          </a:lvl8pPr>
          <a:lvl9pPr marL="3657600" indent="0">
            <a:defRPr sz="1100">
              <a:latin typeface="Arial"/>
            </a:defRPr>
          </a:lvl9pPr>
        </a:lstStyle>
        <a:p xmlns:a="http://schemas.openxmlformats.org/drawingml/2006/main">
          <a:pPr algn="l"/>
          <a:r>
            <a:rPr lang="en-US" sz="500" b="0" dirty="0" smtClean="0">
              <a:solidFill>
                <a:srgbClr val="707C8A"/>
              </a:solidFill>
              <a:latin typeface="Arial"/>
              <a:cs typeface="Arial" pitchFamily="34" charset="0"/>
            </a:rPr>
            <a:t>Source: IHS</a:t>
          </a:r>
          <a:endParaRPr lang="en-US" sz="500" b="0" dirty="0">
            <a:solidFill>
              <a:srgbClr val="707C8A"/>
            </a:solidFill>
            <a:latin typeface="Arial"/>
            <a:cs typeface="Arial" pitchFamily="34" charset="0"/>
          </a:endParaRPr>
        </a:p>
      </cdr:txBody>
    </cdr:sp>
  </cdr:relSizeAnchor>
</c:userShapes>
</file>

<file path=ppt/drawings/drawing18.xml><?xml version="1.0" encoding="utf-8"?>
<c:userShapes xmlns:c="http://schemas.openxmlformats.org/drawingml/2006/chart">
  <cdr:relSizeAnchor xmlns:cdr="http://schemas.openxmlformats.org/drawingml/2006/chartDrawing">
    <cdr:from>
      <cdr:x>0</cdr:x>
      <cdr:y>4.01977E-6</cdr:y>
    </cdr:from>
    <cdr:to>
      <cdr:x>1</cdr:x>
      <cdr:y>0.05108</cdr:y>
    </cdr:to>
    <cdr:sp macro="" textlink="">
      <cdr:nvSpPr>
        <cdr:cNvPr id="3" name="txtboxChartTitle"/>
        <cdr:cNvSpPr txBox="1"/>
      </cdr:nvSpPr>
      <cdr:spPr>
        <a:xfrm xmlns:a="http://schemas.openxmlformats.org/drawingml/2006/main">
          <a:off x="0" y="17"/>
          <a:ext cx="5915025" cy="216000"/>
        </a:xfrm>
        <a:prstGeom xmlns:a="http://schemas.openxmlformats.org/drawingml/2006/main" prst="rect">
          <a:avLst/>
        </a:prstGeom>
        <a:solidFill xmlns:a="http://schemas.openxmlformats.org/drawingml/2006/main">
          <a:srgbClr val="707C8A"/>
        </a:solidFill>
        <a:ln xmlns:a="http://schemas.openxmlformats.org/drawingml/2006/main" w="9525" cmpd="sng">
          <a:noFill/>
          <a:prstDash val="solid"/>
          <a:headEnd type="none" w="med" len="med"/>
          <a:tailEnd type="triangle" w="med" len="med"/>
        </a:ln>
      </cdr:spPr>
      <cdr:txBody>
        <a:bodyPr xmlns:a="http://schemas.openxmlformats.org/drawingml/2006/main" wrap="square" lIns="72000" tIns="0" rIns="0" bIns="0" rtlCol="0" anchor="ctr" anchorCtr="0"/>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r>
            <a:rPr lang="en-US" sz="900" b="1" smtClean="0">
              <a:solidFill>
                <a:srgbClr val="FFFFFF"/>
              </a:solidFill>
              <a:latin typeface="Arial"/>
              <a:cs typeface="Arial" pitchFamily="34" charset="0"/>
            </a:rPr>
            <a:t>9-pt </a:t>
          </a:r>
          <a:r>
            <a:rPr lang="en-US" sz="900" b="1" dirty="0" smtClean="0">
              <a:solidFill>
                <a:srgbClr val="FFFFFF"/>
              </a:solidFill>
              <a:latin typeface="Arial"/>
              <a:cs typeface="Arial" pitchFamily="34" charset="0"/>
            </a:rPr>
            <a:t>- IHS </a:t>
          </a:r>
          <a:r>
            <a:rPr lang="en-US" sz="900" b="1" smtClean="0">
              <a:solidFill>
                <a:srgbClr val="FFFFFF"/>
              </a:solidFill>
              <a:latin typeface="Arial"/>
              <a:cs typeface="Arial" pitchFamily="34" charset="0"/>
            </a:rPr>
            <a:t>line chart - 2015</a:t>
          </a:r>
          <a:endParaRPr lang="en-US" sz="900" b="1" dirty="0">
            <a:solidFill>
              <a:srgbClr val="FFFFFF"/>
            </a:solidFill>
            <a:latin typeface="Arial"/>
            <a:cs typeface="Arial" pitchFamily="34" charset="0"/>
          </a:endParaRPr>
        </a:p>
      </cdr:txBody>
    </cdr:sp>
  </cdr:relSizeAnchor>
  <cdr:relSizeAnchor xmlns:cdr="http://schemas.openxmlformats.org/drawingml/2006/chartDrawing">
    <cdr:from>
      <cdr:x>0.54023</cdr:x>
      <cdr:y>0.93293</cdr:y>
    </cdr:from>
    <cdr:to>
      <cdr:x>1</cdr:x>
      <cdr:y>1</cdr:y>
    </cdr:to>
    <cdr:sp macro="" textlink="">
      <cdr:nvSpPr>
        <cdr:cNvPr id="6" name="txtboxCopyrightLine"/>
        <cdr:cNvSpPr txBox="1"/>
      </cdr:nvSpPr>
      <cdr:spPr>
        <a:xfrm xmlns:a="http://schemas.openxmlformats.org/drawingml/2006/main">
          <a:off x="1727999" y="2784236"/>
          <a:ext cx="1440000" cy="200164"/>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rIns="73152" bIns="73152" rtlCol="0" anchor="b"/>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pPr algn="r"/>
          <a:r>
            <a:rPr lang="en-US" sz="500" b="0" smtClean="0">
              <a:solidFill>
                <a:srgbClr val="707C8A"/>
              </a:solidFill>
              <a:latin typeface="Arial"/>
              <a:cs typeface="Arial" pitchFamily="34" charset="0"/>
            </a:rPr>
            <a:t>© 2015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cdr:x>
      <cdr:y>0.86207</cdr:y>
    </cdr:from>
    <cdr:to>
      <cdr:x>1</cdr:x>
      <cdr:y>1</cdr:y>
    </cdr:to>
    <cdr:sp macro="" textlink="">
      <cdr:nvSpPr>
        <cdr:cNvPr id="12" name="txtBoxSourceLine"/>
        <cdr:cNvSpPr txBox="1"/>
      </cdr:nvSpPr>
      <cdr:spPr>
        <a:xfrm xmlns:a="http://schemas.openxmlformats.org/drawingml/2006/main">
          <a:off x="0" y="2108200"/>
          <a:ext cx="4524002" cy="292100"/>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bIns="73152" rtlCol="0" anchor="b"/>
        <a:lstStyle xmlns:a="http://schemas.openxmlformats.org/drawingml/2006/main">
          <a:lvl1pPr marL="0" indent="0">
            <a:defRPr sz="1100">
              <a:latin typeface="Arial"/>
            </a:defRPr>
          </a:lvl1pPr>
          <a:lvl2pPr marL="457200" indent="0">
            <a:defRPr sz="1100">
              <a:latin typeface="Arial"/>
            </a:defRPr>
          </a:lvl2pPr>
          <a:lvl3pPr marL="914400" indent="0">
            <a:defRPr sz="1100">
              <a:latin typeface="Arial"/>
            </a:defRPr>
          </a:lvl3pPr>
          <a:lvl4pPr marL="1371600" indent="0">
            <a:defRPr sz="1100">
              <a:latin typeface="Arial"/>
            </a:defRPr>
          </a:lvl4pPr>
          <a:lvl5pPr marL="1828800" indent="0">
            <a:defRPr sz="1100">
              <a:latin typeface="Arial"/>
            </a:defRPr>
          </a:lvl5pPr>
          <a:lvl6pPr marL="2286000" indent="0">
            <a:defRPr sz="1100">
              <a:latin typeface="Arial"/>
            </a:defRPr>
          </a:lvl6pPr>
          <a:lvl7pPr marL="2743200" indent="0">
            <a:defRPr sz="1100">
              <a:latin typeface="Arial"/>
            </a:defRPr>
          </a:lvl7pPr>
          <a:lvl8pPr marL="3200400" indent="0">
            <a:defRPr sz="1100">
              <a:latin typeface="Arial"/>
            </a:defRPr>
          </a:lvl8pPr>
          <a:lvl9pPr marL="3657600" indent="0">
            <a:defRPr sz="1100">
              <a:latin typeface="Arial"/>
            </a:defRPr>
          </a:lvl9pPr>
        </a:lstStyle>
        <a:p xmlns:a="http://schemas.openxmlformats.org/drawingml/2006/main">
          <a:pPr algn="l"/>
          <a:r>
            <a:rPr lang="en-US" sz="500" b="0" dirty="0" smtClean="0">
              <a:solidFill>
                <a:srgbClr val="707C8A"/>
              </a:solidFill>
              <a:latin typeface="Arial"/>
              <a:cs typeface="Arial" pitchFamily="34" charset="0"/>
            </a:rPr>
            <a:t>Source: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cdr:x>
      <cdr:y>4.18435E-6</cdr:y>
    </cdr:from>
    <cdr:to>
      <cdr:x>1</cdr:x>
      <cdr:y>0.10043</cdr:y>
    </cdr:to>
    <cdr:sp macro="" textlink="">
      <cdr:nvSpPr>
        <cdr:cNvPr id="2" name="txtboxChartTitle"/>
        <cdr:cNvSpPr txBox="1"/>
      </cdr:nvSpPr>
      <cdr:spPr>
        <a:xfrm xmlns:a="http://schemas.openxmlformats.org/drawingml/2006/main">
          <a:off x="0" y="9"/>
          <a:ext cx="3960000" cy="216000"/>
        </a:xfrm>
        <a:prstGeom xmlns:a="http://schemas.openxmlformats.org/drawingml/2006/main" prst="rect">
          <a:avLst/>
        </a:prstGeom>
        <a:solidFill xmlns:a="http://schemas.openxmlformats.org/drawingml/2006/main">
          <a:srgbClr val="707C8A"/>
        </a:solidFill>
        <a:ln xmlns:a="http://schemas.openxmlformats.org/drawingml/2006/main" w="9525" cmpd="sng">
          <a:noFill/>
          <a:prstDash val="solid"/>
          <a:headEnd type="none" w="med" len="med"/>
          <a:tailEnd type="triangle" w="med" len="med"/>
        </a:ln>
      </cdr:spPr>
      <cdr:txBody>
        <a:bodyPr xmlns:a="http://schemas.openxmlformats.org/drawingml/2006/main" wrap="square" lIns="72000" tIns="0" rIns="0" bIns="0" rtlCol="0" anchor="ctr" anchorCtr="0"/>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r>
            <a:rPr lang="en-US" sz="900" b="1" i="0" u="none" strike="noStrike" dirty="0" smtClean="0">
              <a:solidFill>
                <a:srgbClr val="FFFFFF"/>
              </a:solidFill>
              <a:latin typeface="Arial"/>
              <a:cs typeface="Arial" pitchFamily="34" charset="0"/>
            </a:rPr>
            <a:t>5.5-inch smartphone WCG BLU/normal cost ratio</a:t>
          </a:r>
          <a:endParaRPr lang="en-US" sz="900" b="1" dirty="0">
            <a:solidFill>
              <a:srgbClr val="FFFFFF"/>
            </a:solidFill>
            <a:latin typeface="Arial"/>
            <a:cs typeface="Arial" pitchFamily="34" charset="0"/>
          </a:endParaRPr>
        </a:p>
      </cdr:txBody>
    </cdr:sp>
  </cdr:relSizeAnchor>
  <cdr:relSizeAnchor xmlns:cdr="http://schemas.openxmlformats.org/drawingml/2006/chartDrawing">
    <cdr:from>
      <cdr:x>0</cdr:x>
      <cdr:y>0.86913</cdr:y>
    </cdr:from>
    <cdr:to>
      <cdr:x>1</cdr:x>
      <cdr:y>1</cdr:y>
    </cdr:to>
    <cdr:sp macro="" textlink="">
      <cdr:nvSpPr>
        <cdr:cNvPr id="5" name="txtBoxSourceLine"/>
        <cdr:cNvSpPr txBox="1"/>
      </cdr:nvSpPr>
      <cdr:spPr>
        <a:xfrm xmlns:a="http://schemas.openxmlformats.org/drawingml/2006/main">
          <a:off x="0" y="2222500"/>
          <a:ext cx="3986120" cy="292100"/>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vertOverflow="clip" wrap="square" lIns="73152" bIns="73152" rtlCol="0" anchor="b"/>
        <a:lstStyle xmlns:a="http://schemas.openxmlformats.org/drawingml/2006/main"/>
        <a:p xmlns:a="http://schemas.openxmlformats.org/drawingml/2006/main">
          <a:pPr algn="l"/>
          <a:r>
            <a:rPr lang="en-US" sz="500" b="0" dirty="0" smtClean="0">
              <a:solidFill>
                <a:srgbClr val="707C8A"/>
              </a:solidFill>
              <a:latin typeface="Arial"/>
              <a:cs typeface="Arial" pitchFamily="34" charset="0"/>
            </a:rPr>
            <a:t>Source: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0.54023</cdr:x>
      <cdr:y>0.93293</cdr:y>
    </cdr:from>
    <cdr:to>
      <cdr:x>1</cdr:x>
      <cdr:y>1</cdr:y>
    </cdr:to>
    <cdr:sp macro="" textlink="">
      <cdr:nvSpPr>
        <cdr:cNvPr id="9" name="txtboxCopyrightLine"/>
        <cdr:cNvSpPr txBox="1"/>
      </cdr:nvSpPr>
      <cdr:spPr>
        <a:xfrm xmlns:a="http://schemas.openxmlformats.org/drawingml/2006/main">
          <a:off x="1727999" y="2784236"/>
          <a:ext cx="1440000" cy="200164"/>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rIns="73152" bIns="73152" rtlCol="0" anchor="b"/>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pPr algn="r"/>
          <a:r>
            <a:rPr lang="en-US" sz="500" b="0" smtClean="0">
              <a:solidFill>
                <a:srgbClr val="707C8A"/>
              </a:solidFill>
              <a:latin typeface="Arial"/>
              <a:cs typeface="Arial" pitchFamily="34" charset="0"/>
            </a:rPr>
            <a:t>© 2015 IHS</a:t>
          </a:r>
          <a:endParaRPr lang="en-US" sz="500" b="0" dirty="0">
            <a:solidFill>
              <a:srgbClr val="707C8A"/>
            </a:solidFill>
            <a:latin typeface="Arial"/>
            <a:cs typeface="Arial" pitchFamily="34" charset="0"/>
          </a:endParaRPr>
        </a:p>
      </cdr:txBody>
    </cdr:sp>
  </cdr:relSizeAnchor>
</c:userShapes>
</file>

<file path=ppt/drawings/drawing19.xml><?xml version="1.0" encoding="utf-8"?>
<c:userShapes xmlns:c="http://schemas.openxmlformats.org/drawingml/2006/chart">
  <cdr:relSizeAnchor xmlns:cdr="http://schemas.openxmlformats.org/drawingml/2006/chartDrawing">
    <cdr:from>
      <cdr:x>0</cdr:x>
      <cdr:y>3.96781E-6</cdr:y>
    </cdr:from>
    <cdr:to>
      <cdr:x>1</cdr:x>
      <cdr:y>0.10713</cdr:y>
    </cdr:to>
    <cdr:sp macro="" textlink="">
      <cdr:nvSpPr>
        <cdr:cNvPr id="3" name="txtboxChartTitle"/>
        <cdr:cNvSpPr txBox="1"/>
      </cdr:nvSpPr>
      <cdr:spPr>
        <a:xfrm xmlns:a="http://schemas.openxmlformats.org/drawingml/2006/main">
          <a:off x="0" y="8"/>
          <a:ext cx="3960000" cy="216000"/>
        </a:xfrm>
        <a:prstGeom xmlns:a="http://schemas.openxmlformats.org/drawingml/2006/main" prst="rect">
          <a:avLst/>
        </a:prstGeom>
        <a:solidFill xmlns:a="http://schemas.openxmlformats.org/drawingml/2006/main">
          <a:srgbClr val="707C8A"/>
        </a:solidFill>
        <a:ln xmlns:a="http://schemas.openxmlformats.org/drawingml/2006/main" w="9525" cmpd="sng">
          <a:noFill/>
          <a:prstDash val="solid"/>
          <a:headEnd type="none" w="med" len="med"/>
          <a:tailEnd type="triangle" w="med" len="med"/>
        </a:ln>
      </cdr:spPr>
      <cdr:txBody>
        <a:bodyPr xmlns:a="http://schemas.openxmlformats.org/drawingml/2006/main" wrap="square" lIns="72000" tIns="0" rIns="0" bIns="0" rtlCol="0" anchor="ctr" anchorCtr="0"/>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r>
            <a:rPr lang="en-US" sz="900" b="1" baseline="0" dirty="0" smtClean="0">
              <a:solidFill>
                <a:srgbClr val="FFFFFF"/>
              </a:solidFill>
              <a:latin typeface="Arial"/>
              <a:cs typeface="Arial" pitchFamily="34" charset="0"/>
            </a:rPr>
            <a:t>5.5-inch</a:t>
          </a:r>
          <a:r>
            <a:rPr lang="en-US" sz="900" b="1" dirty="0" smtClean="0">
              <a:solidFill>
                <a:srgbClr val="FFFFFF"/>
              </a:solidFill>
              <a:latin typeface="Arial"/>
              <a:cs typeface="Arial" pitchFamily="34" charset="0"/>
            </a:rPr>
            <a:t> </a:t>
          </a:r>
          <a:r>
            <a:rPr lang="en-US" sz="900" b="1" dirty="0">
              <a:solidFill>
                <a:srgbClr val="FFFFFF"/>
              </a:solidFill>
              <a:latin typeface="Arial"/>
              <a:cs typeface="Arial" pitchFamily="34" charset="0"/>
            </a:rPr>
            <a:t>s</a:t>
          </a:r>
          <a:r>
            <a:rPr lang="en-US" sz="900" b="1" baseline="0" dirty="0" smtClean="0">
              <a:solidFill>
                <a:srgbClr val="FFFFFF"/>
              </a:solidFill>
              <a:latin typeface="Arial"/>
              <a:cs typeface="Arial" pitchFamily="34" charset="0"/>
            </a:rPr>
            <a:t>martphone panel manufacturing cost </a:t>
          </a:r>
          <a:endParaRPr lang="en-US" sz="900" b="1" dirty="0">
            <a:solidFill>
              <a:srgbClr val="FFFFFF"/>
            </a:solidFill>
            <a:latin typeface="Arial"/>
            <a:cs typeface="Arial" pitchFamily="34" charset="0"/>
          </a:endParaRPr>
        </a:p>
      </cdr:txBody>
    </cdr:sp>
  </cdr:relSizeAnchor>
  <cdr:relSizeAnchor xmlns:cdr="http://schemas.openxmlformats.org/drawingml/2006/chartDrawing">
    <cdr:from>
      <cdr:x>0.54023</cdr:x>
      <cdr:y>0.93293</cdr:y>
    </cdr:from>
    <cdr:to>
      <cdr:x>1</cdr:x>
      <cdr:y>1</cdr:y>
    </cdr:to>
    <cdr:sp macro="" textlink="">
      <cdr:nvSpPr>
        <cdr:cNvPr id="6" name="txtboxCopyrightLine"/>
        <cdr:cNvSpPr txBox="1"/>
      </cdr:nvSpPr>
      <cdr:spPr>
        <a:xfrm xmlns:a="http://schemas.openxmlformats.org/drawingml/2006/main">
          <a:off x="1727999" y="2784236"/>
          <a:ext cx="1440000" cy="200164"/>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rIns="73152" bIns="73152" rtlCol="0" anchor="b"/>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pPr algn="r"/>
          <a:r>
            <a:rPr lang="en-US" sz="500" b="0" smtClean="0">
              <a:solidFill>
                <a:srgbClr val="707C8A"/>
              </a:solidFill>
              <a:latin typeface="Arial"/>
              <a:cs typeface="Arial" pitchFamily="34" charset="0"/>
            </a:rPr>
            <a:t>© 2015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0.03617</cdr:x>
      <cdr:y>0.14287</cdr:y>
    </cdr:from>
    <cdr:to>
      <cdr:x>0.08389</cdr:x>
      <cdr:y>0.43353</cdr:y>
    </cdr:to>
    <cdr:sp macro="" textlink="">
      <cdr:nvSpPr>
        <cdr:cNvPr id="10" name="txtBoxPrimaryYAxisLabel"/>
        <cdr:cNvSpPr txBox="1"/>
      </cdr:nvSpPr>
      <cdr:spPr>
        <a:xfrm xmlns:a="http://schemas.openxmlformats.org/drawingml/2006/main" rot="16200000">
          <a:off x="-55287" y="486590"/>
          <a:ext cx="586036" cy="188968"/>
        </a:xfrm>
        <a:prstGeom xmlns:a="http://schemas.openxmlformats.org/drawingml/2006/main" prst="rect">
          <a:avLst/>
        </a:prstGeom>
        <a:noFill xmlns:a="http://schemas.openxmlformats.org/drawingml/2006/main"/>
        <a:ln xmlns:a="http://schemas.openxmlformats.org/drawingml/2006/main">
          <a:noFill/>
        </a:ln>
      </cdr:spPr>
      <cdr:txBody>
        <a:bodyPr xmlns:a="http://schemas.openxmlformats.org/drawingml/2006/main" vert="horz" wrap="square" lIns="72000" tIns="72000" rIns="72000" bIns="72000" rtlCol="0">
          <a:noAutofit/>
        </a:bodyPr>
        <a:lstStyle xmlns:a="http://schemas.openxmlformats.org/drawingml/2006/main">
          <a:lvl1pPr marL="0" indent="0">
            <a:defRPr sz="1100">
              <a:latin typeface="Arial"/>
            </a:defRPr>
          </a:lvl1pPr>
          <a:lvl2pPr marL="457200" indent="0">
            <a:defRPr sz="1100">
              <a:latin typeface="Arial"/>
            </a:defRPr>
          </a:lvl2pPr>
          <a:lvl3pPr marL="914400" indent="0">
            <a:defRPr sz="1100">
              <a:latin typeface="Arial"/>
            </a:defRPr>
          </a:lvl3pPr>
          <a:lvl4pPr marL="1371600" indent="0">
            <a:defRPr sz="1100">
              <a:latin typeface="Arial"/>
            </a:defRPr>
          </a:lvl4pPr>
          <a:lvl5pPr marL="1828800" indent="0">
            <a:defRPr sz="1100">
              <a:latin typeface="Arial"/>
            </a:defRPr>
          </a:lvl5pPr>
          <a:lvl6pPr marL="2286000" indent="0">
            <a:defRPr sz="1100">
              <a:latin typeface="Arial"/>
            </a:defRPr>
          </a:lvl6pPr>
          <a:lvl7pPr marL="2743200" indent="0">
            <a:defRPr sz="1100">
              <a:latin typeface="Arial"/>
            </a:defRPr>
          </a:lvl7pPr>
          <a:lvl8pPr marL="3200400" indent="0">
            <a:defRPr sz="1100">
              <a:latin typeface="Arial"/>
            </a:defRPr>
          </a:lvl8pPr>
          <a:lvl9pPr marL="3657600" indent="0">
            <a:defRPr sz="1100">
              <a:latin typeface="Arial"/>
            </a:defRPr>
          </a:lvl9pPr>
        </a:lstStyle>
        <a:p xmlns:a="http://schemas.openxmlformats.org/drawingml/2006/main">
          <a:pPr algn="ctr"/>
          <a:r>
            <a:rPr lang="en-US" sz="700" b="1" dirty="0" smtClean="0">
              <a:solidFill>
                <a:srgbClr val="000000"/>
              </a:solidFill>
              <a:latin typeface="Arial"/>
            </a:rPr>
            <a:t>Dollars</a:t>
          </a:r>
        </a:p>
      </cdr:txBody>
    </cdr:sp>
  </cdr:relSizeAnchor>
  <cdr:relSizeAnchor xmlns:cdr="http://schemas.openxmlformats.org/drawingml/2006/chartDrawing">
    <cdr:from>
      <cdr:x>0</cdr:x>
      <cdr:y>0.86207</cdr:y>
    </cdr:from>
    <cdr:to>
      <cdr:x>1</cdr:x>
      <cdr:y>1</cdr:y>
    </cdr:to>
    <cdr:sp macro="" textlink="">
      <cdr:nvSpPr>
        <cdr:cNvPr id="12" name="txtBoxSourceLine"/>
        <cdr:cNvSpPr txBox="1"/>
      </cdr:nvSpPr>
      <cdr:spPr>
        <a:xfrm xmlns:a="http://schemas.openxmlformats.org/drawingml/2006/main">
          <a:off x="0" y="2108200"/>
          <a:ext cx="4524002" cy="292100"/>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bIns="73152" rtlCol="0" anchor="b"/>
        <a:lstStyle xmlns:a="http://schemas.openxmlformats.org/drawingml/2006/main">
          <a:lvl1pPr marL="0" indent="0">
            <a:defRPr sz="1100">
              <a:latin typeface="Arial"/>
            </a:defRPr>
          </a:lvl1pPr>
          <a:lvl2pPr marL="457200" indent="0">
            <a:defRPr sz="1100">
              <a:latin typeface="Arial"/>
            </a:defRPr>
          </a:lvl2pPr>
          <a:lvl3pPr marL="914400" indent="0">
            <a:defRPr sz="1100">
              <a:latin typeface="Arial"/>
            </a:defRPr>
          </a:lvl3pPr>
          <a:lvl4pPr marL="1371600" indent="0">
            <a:defRPr sz="1100">
              <a:latin typeface="Arial"/>
            </a:defRPr>
          </a:lvl4pPr>
          <a:lvl5pPr marL="1828800" indent="0">
            <a:defRPr sz="1100">
              <a:latin typeface="Arial"/>
            </a:defRPr>
          </a:lvl5pPr>
          <a:lvl6pPr marL="2286000" indent="0">
            <a:defRPr sz="1100">
              <a:latin typeface="Arial"/>
            </a:defRPr>
          </a:lvl6pPr>
          <a:lvl7pPr marL="2743200" indent="0">
            <a:defRPr sz="1100">
              <a:latin typeface="Arial"/>
            </a:defRPr>
          </a:lvl7pPr>
          <a:lvl8pPr marL="3200400" indent="0">
            <a:defRPr sz="1100">
              <a:latin typeface="Arial"/>
            </a:defRPr>
          </a:lvl8pPr>
          <a:lvl9pPr marL="3657600" indent="0">
            <a:defRPr sz="1100">
              <a:latin typeface="Arial"/>
            </a:defRPr>
          </a:lvl9pPr>
        </a:lstStyle>
        <a:p xmlns:a="http://schemas.openxmlformats.org/drawingml/2006/main">
          <a:pPr algn="l"/>
          <a:r>
            <a:rPr lang="en-US" sz="500" b="0" dirty="0" smtClean="0">
              <a:solidFill>
                <a:srgbClr val="707C8A"/>
              </a:solidFill>
              <a:latin typeface="Arial"/>
              <a:cs typeface="Arial" pitchFamily="34" charset="0"/>
            </a:rPr>
            <a:t>Source: IHS</a:t>
          </a:r>
          <a:endParaRPr lang="en-US" sz="500" b="0" dirty="0">
            <a:solidFill>
              <a:srgbClr val="707C8A"/>
            </a:solidFill>
            <a:latin typeface="Arial"/>
            <a:cs typeface="Arial" pitchFamily="34" charset="0"/>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cdr:x>
      <cdr:y>4.01977E-6</cdr:y>
    </cdr:from>
    <cdr:to>
      <cdr:x>1</cdr:x>
      <cdr:y>0.05108</cdr:y>
    </cdr:to>
    <cdr:sp macro="" textlink="">
      <cdr:nvSpPr>
        <cdr:cNvPr id="3" name="txtboxChartTitle"/>
        <cdr:cNvSpPr txBox="1"/>
      </cdr:nvSpPr>
      <cdr:spPr>
        <a:xfrm xmlns:a="http://schemas.openxmlformats.org/drawingml/2006/main">
          <a:off x="0" y="17"/>
          <a:ext cx="5915025" cy="216000"/>
        </a:xfrm>
        <a:prstGeom xmlns:a="http://schemas.openxmlformats.org/drawingml/2006/main" prst="rect">
          <a:avLst/>
        </a:prstGeom>
        <a:solidFill xmlns:a="http://schemas.openxmlformats.org/drawingml/2006/main">
          <a:srgbClr val="707C8A"/>
        </a:solidFill>
        <a:ln xmlns:a="http://schemas.openxmlformats.org/drawingml/2006/main" w="9525" cmpd="sng">
          <a:noFill/>
          <a:prstDash val="solid"/>
          <a:headEnd type="none" w="med" len="med"/>
          <a:tailEnd type="triangle" w="med" len="med"/>
        </a:ln>
      </cdr:spPr>
      <cdr:txBody>
        <a:bodyPr xmlns:a="http://schemas.openxmlformats.org/drawingml/2006/main" wrap="square" lIns="72000" tIns="0" rIns="0" bIns="0" rtlCol="0" anchor="ctr" anchorCtr="0"/>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r>
            <a:rPr lang="en-US" sz="900" b="1" smtClean="0">
              <a:solidFill>
                <a:srgbClr val="FFFFFF"/>
              </a:solidFill>
              <a:latin typeface="Arial"/>
              <a:cs typeface="Arial" pitchFamily="34" charset="0"/>
            </a:rPr>
            <a:t>9-pt </a:t>
          </a:r>
          <a:r>
            <a:rPr lang="en-US" sz="900" b="1" dirty="0" smtClean="0">
              <a:solidFill>
                <a:srgbClr val="FFFFFF"/>
              </a:solidFill>
              <a:latin typeface="Arial"/>
              <a:cs typeface="Arial" pitchFamily="34" charset="0"/>
            </a:rPr>
            <a:t>- IHS </a:t>
          </a:r>
          <a:r>
            <a:rPr lang="en-US" sz="900" b="1" smtClean="0">
              <a:solidFill>
                <a:srgbClr val="FFFFFF"/>
              </a:solidFill>
              <a:latin typeface="Arial"/>
              <a:cs typeface="Arial" pitchFamily="34" charset="0"/>
            </a:rPr>
            <a:t>line chart - 2015</a:t>
          </a:r>
          <a:endParaRPr lang="en-US" sz="900" b="1" dirty="0">
            <a:solidFill>
              <a:srgbClr val="FFFFFF"/>
            </a:solidFill>
            <a:latin typeface="Arial"/>
            <a:cs typeface="Arial" pitchFamily="34" charset="0"/>
          </a:endParaRPr>
        </a:p>
      </cdr:txBody>
    </cdr:sp>
  </cdr:relSizeAnchor>
  <cdr:relSizeAnchor xmlns:cdr="http://schemas.openxmlformats.org/drawingml/2006/chartDrawing">
    <cdr:from>
      <cdr:x>0.54023</cdr:x>
      <cdr:y>0.93293</cdr:y>
    </cdr:from>
    <cdr:to>
      <cdr:x>1</cdr:x>
      <cdr:y>1</cdr:y>
    </cdr:to>
    <cdr:sp macro="" textlink="">
      <cdr:nvSpPr>
        <cdr:cNvPr id="6" name="txtboxCopyrightLine"/>
        <cdr:cNvSpPr txBox="1"/>
      </cdr:nvSpPr>
      <cdr:spPr>
        <a:xfrm xmlns:a="http://schemas.openxmlformats.org/drawingml/2006/main">
          <a:off x="1727999" y="2784236"/>
          <a:ext cx="1440000" cy="200164"/>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rIns="73152" bIns="73152" rtlCol="0" anchor="b"/>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pPr algn="r"/>
          <a:r>
            <a:rPr lang="en-US" sz="500" b="0" smtClean="0">
              <a:solidFill>
                <a:srgbClr val="707C8A"/>
              </a:solidFill>
              <a:latin typeface="Arial"/>
              <a:cs typeface="Arial" pitchFamily="34" charset="0"/>
            </a:rPr>
            <a:t>© 2015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cdr:x>
      <cdr:y>0.86207</cdr:y>
    </cdr:from>
    <cdr:to>
      <cdr:x>1</cdr:x>
      <cdr:y>1</cdr:y>
    </cdr:to>
    <cdr:sp macro="" textlink="">
      <cdr:nvSpPr>
        <cdr:cNvPr id="12" name="txtBoxSourceLine"/>
        <cdr:cNvSpPr txBox="1"/>
      </cdr:nvSpPr>
      <cdr:spPr>
        <a:xfrm xmlns:a="http://schemas.openxmlformats.org/drawingml/2006/main">
          <a:off x="0" y="2108200"/>
          <a:ext cx="4524002" cy="292100"/>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bIns="73152" rtlCol="0" anchor="b"/>
        <a:lstStyle xmlns:a="http://schemas.openxmlformats.org/drawingml/2006/main">
          <a:lvl1pPr marL="0" indent="0">
            <a:defRPr sz="1100">
              <a:latin typeface="Arial"/>
            </a:defRPr>
          </a:lvl1pPr>
          <a:lvl2pPr marL="457200" indent="0">
            <a:defRPr sz="1100">
              <a:latin typeface="Arial"/>
            </a:defRPr>
          </a:lvl2pPr>
          <a:lvl3pPr marL="914400" indent="0">
            <a:defRPr sz="1100">
              <a:latin typeface="Arial"/>
            </a:defRPr>
          </a:lvl3pPr>
          <a:lvl4pPr marL="1371600" indent="0">
            <a:defRPr sz="1100">
              <a:latin typeface="Arial"/>
            </a:defRPr>
          </a:lvl4pPr>
          <a:lvl5pPr marL="1828800" indent="0">
            <a:defRPr sz="1100">
              <a:latin typeface="Arial"/>
            </a:defRPr>
          </a:lvl5pPr>
          <a:lvl6pPr marL="2286000" indent="0">
            <a:defRPr sz="1100">
              <a:latin typeface="Arial"/>
            </a:defRPr>
          </a:lvl6pPr>
          <a:lvl7pPr marL="2743200" indent="0">
            <a:defRPr sz="1100">
              <a:latin typeface="Arial"/>
            </a:defRPr>
          </a:lvl7pPr>
          <a:lvl8pPr marL="3200400" indent="0">
            <a:defRPr sz="1100">
              <a:latin typeface="Arial"/>
            </a:defRPr>
          </a:lvl8pPr>
          <a:lvl9pPr marL="3657600" indent="0">
            <a:defRPr sz="1100">
              <a:latin typeface="Arial"/>
            </a:defRPr>
          </a:lvl9pPr>
        </a:lstStyle>
        <a:p xmlns:a="http://schemas.openxmlformats.org/drawingml/2006/main">
          <a:pPr algn="l"/>
          <a:r>
            <a:rPr lang="en-US" sz="500" b="0" dirty="0" smtClean="0">
              <a:solidFill>
                <a:srgbClr val="707C8A"/>
              </a:solidFill>
              <a:latin typeface="Arial"/>
              <a:cs typeface="Arial" pitchFamily="34" charset="0"/>
            </a:rPr>
            <a:t>Source: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cdr:x>
      <cdr:y>4.44444E-6</cdr:y>
    </cdr:from>
    <cdr:to>
      <cdr:x>1</cdr:x>
      <cdr:y>0.06</cdr:y>
    </cdr:to>
    <cdr:sp macro="" textlink="">
      <cdr:nvSpPr>
        <cdr:cNvPr id="2" name="txtboxChartTitle"/>
        <cdr:cNvSpPr txBox="1"/>
      </cdr:nvSpPr>
      <cdr:spPr>
        <a:xfrm xmlns:a="http://schemas.openxmlformats.org/drawingml/2006/main">
          <a:off x="0" y="16"/>
          <a:ext cx="3960000" cy="216000"/>
        </a:xfrm>
        <a:prstGeom xmlns:a="http://schemas.openxmlformats.org/drawingml/2006/main" prst="rect">
          <a:avLst/>
        </a:prstGeom>
        <a:solidFill xmlns:a="http://schemas.openxmlformats.org/drawingml/2006/main">
          <a:srgbClr val="707C8A"/>
        </a:solidFill>
        <a:ln xmlns:a="http://schemas.openxmlformats.org/drawingml/2006/main" w="9525" cmpd="sng">
          <a:noFill/>
          <a:prstDash val="solid"/>
          <a:headEnd type="none" w="med" len="med"/>
          <a:tailEnd type="triangle" w="med" len="med"/>
        </a:ln>
      </cdr:spPr>
      <cdr:txBody>
        <a:bodyPr xmlns:a="http://schemas.openxmlformats.org/drawingml/2006/main" wrap="square" lIns="72000" tIns="0" rIns="0" bIns="0" rtlCol="0" anchor="ctr" anchorCtr="0"/>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r>
            <a:rPr lang="en-US" sz="900" b="1" i="0" u="none" strike="noStrike" dirty="0" smtClean="0">
              <a:solidFill>
                <a:srgbClr val="FFFFFF"/>
              </a:solidFill>
              <a:latin typeface="Arial"/>
              <a:cs typeface="Arial" pitchFamily="34" charset="0"/>
            </a:rPr>
            <a:t>55-inch TV WCG BLU/normal BLU cost ratio</a:t>
          </a:r>
          <a:endParaRPr lang="en-US" sz="900" b="1" dirty="0">
            <a:solidFill>
              <a:srgbClr val="FFFFFF"/>
            </a:solidFill>
            <a:latin typeface="Arial"/>
            <a:cs typeface="Arial" pitchFamily="34" charset="0"/>
          </a:endParaRPr>
        </a:p>
      </cdr:txBody>
    </cdr:sp>
  </cdr:relSizeAnchor>
  <cdr:relSizeAnchor xmlns:cdr="http://schemas.openxmlformats.org/drawingml/2006/chartDrawing">
    <cdr:from>
      <cdr:x>0</cdr:x>
      <cdr:y>0.86913</cdr:y>
    </cdr:from>
    <cdr:to>
      <cdr:x>1</cdr:x>
      <cdr:y>1</cdr:y>
    </cdr:to>
    <cdr:sp macro="" textlink="">
      <cdr:nvSpPr>
        <cdr:cNvPr id="5" name="txtBoxSourceLine"/>
        <cdr:cNvSpPr txBox="1"/>
      </cdr:nvSpPr>
      <cdr:spPr>
        <a:xfrm xmlns:a="http://schemas.openxmlformats.org/drawingml/2006/main">
          <a:off x="0" y="2222500"/>
          <a:ext cx="3986120" cy="292100"/>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vertOverflow="clip" wrap="square" lIns="73152" bIns="73152" rtlCol="0" anchor="b"/>
        <a:lstStyle xmlns:a="http://schemas.openxmlformats.org/drawingml/2006/main"/>
        <a:p xmlns:a="http://schemas.openxmlformats.org/drawingml/2006/main">
          <a:pPr algn="l"/>
          <a:r>
            <a:rPr lang="en-US" sz="500" b="0" dirty="0" smtClean="0">
              <a:solidFill>
                <a:srgbClr val="707C8A"/>
              </a:solidFill>
              <a:latin typeface="Arial"/>
              <a:cs typeface="Arial" pitchFamily="34" charset="0"/>
            </a:rPr>
            <a:t>\</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0.54023</cdr:x>
      <cdr:y>0.93293</cdr:y>
    </cdr:from>
    <cdr:to>
      <cdr:x>1</cdr:x>
      <cdr:y>1</cdr:y>
    </cdr:to>
    <cdr:sp macro="" textlink="">
      <cdr:nvSpPr>
        <cdr:cNvPr id="9" name="txtboxCopyrightLine"/>
        <cdr:cNvSpPr txBox="1"/>
      </cdr:nvSpPr>
      <cdr:spPr>
        <a:xfrm xmlns:a="http://schemas.openxmlformats.org/drawingml/2006/main">
          <a:off x="1727999" y="2784236"/>
          <a:ext cx="1440000" cy="200164"/>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rIns="73152" bIns="73152" rtlCol="0" anchor="b"/>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pPr algn="r"/>
          <a:r>
            <a:rPr lang="en-US" sz="500" b="0" smtClean="0">
              <a:solidFill>
                <a:srgbClr val="707C8A"/>
              </a:solidFill>
              <a:latin typeface="Arial"/>
              <a:cs typeface="Arial" pitchFamily="34" charset="0"/>
            </a:rPr>
            <a:t>© 2015 IHS</a:t>
          </a:r>
          <a:endParaRPr lang="en-US" sz="500" b="0" dirty="0">
            <a:solidFill>
              <a:srgbClr val="707C8A"/>
            </a:solidFill>
            <a:latin typeface="Arial"/>
            <a:cs typeface="Arial" pitchFamily="34" charset="0"/>
          </a:endParaRPr>
        </a:p>
      </cdr:txBody>
    </cdr:sp>
  </cdr:relSizeAnchor>
</c:userShapes>
</file>

<file path=ppt/drawings/drawing20.xml><?xml version="1.0" encoding="utf-8"?>
<c:userShapes xmlns:c="http://schemas.openxmlformats.org/drawingml/2006/chart">
  <cdr:relSizeAnchor xmlns:cdr="http://schemas.openxmlformats.org/drawingml/2006/chartDrawing">
    <cdr:from>
      <cdr:x>0.54023</cdr:x>
      <cdr:y>0.93293</cdr:y>
    </cdr:from>
    <cdr:to>
      <cdr:x>1</cdr:x>
      <cdr:y>1</cdr:y>
    </cdr:to>
    <cdr:sp macro="" textlink="">
      <cdr:nvSpPr>
        <cdr:cNvPr id="6" name="txtboxCopyrightLine"/>
        <cdr:cNvSpPr txBox="1"/>
      </cdr:nvSpPr>
      <cdr:spPr>
        <a:xfrm xmlns:a="http://schemas.openxmlformats.org/drawingml/2006/main">
          <a:off x="1727999" y="2784236"/>
          <a:ext cx="1440000" cy="200164"/>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rIns="73152" bIns="73152" rtlCol="0" anchor="b"/>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pPr algn="r"/>
          <a:r>
            <a:rPr lang="en-US" sz="500" b="0" smtClean="0">
              <a:solidFill>
                <a:srgbClr val="707C8A"/>
              </a:solidFill>
              <a:latin typeface="Arial"/>
              <a:cs typeface="Arial" pitchFamily="34" charset="0"/>
            </a:rPr>
            <a:t>© 2015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cdr:x>
      <cdr:y>0.86269</cdr:y>
    </cdr:from>
    <cdr:to>
      <cdr:x>1</cdr:x>
      <cdr:y>1</cdr:y>
    </cdr:to>
    <cdr:sp macro="" textlink="">
      <cdr:nvSpPr>
        <cdr:cNvPr id="11" name="txtBoxSourceLine"/>
        <cdr:cNvSpPr txBox="1"/>
      </cdr:nvSpPr>
      <cdr:spPr>
        <a:xfrm xmlns:a="http://schemas.openxmlformats.org/drawingml/2006/main">
          <a:off x="0" y="2108200"/>
          <a:ext cx="4416425" cy="292100"/>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bIns="73152" rtlCol="0" anchor="b"/>
        <a:lstStyle xmlns:a="http://schemas.openxmlformats.org/drawingml/2006/main">
          <a:lvl1pPr marL="0" indent="0">
            <a:defRPr sz="1100">
              <a:latin typeface="Arial"/>
            </a:defRPr>
          </a:lvl1pPr>
          <a:lvl2pPr marL="457200" indent="0">
            <a:defRPr sz="1100">
              <a:latin typeface="Arial"/>
            </a:defRPr>
          </a:lvl2pPr>
          <a:lvl3pPr marL="914400" indent="0">
            <a:defRPr sz="1100">
              <a:latin typeface="Arial"/>
            </a:defRPr>
          </a:lvl3pPr>
          <a:lvl4pPr marL="1371600" indent="0">
            <a:defRPr sz="1100">
              <a:latin typeface="Arial"/>
            </a:defRPr>
          </a:lvl4pPr>
          <a:lvl5pPr marL="1828800" indent="0">
            <a:defRPr sz="1100">
              <a:latin typeface="Arial"/>
            </a:defRPr>
          </a:lvl5pPr>
          <a:lvl6pPr marL="2286000" indent="0">
            <a:defRPr sz="1100">
              <a:latin typeface="Arial"/>
            </a:defRPr>
          </a:lvl6pPr>
          <a:lvl7pPr marL="2743200" indent="0">
            <a:defRPr sz="1100">
              <a:latin typeface="Arial"/>
            </a:defRPr>
          </a:lvl7pPr>
          <a:lvl8pPr marL="3200400" indent="0">
            <a:defRPr sz="1100">
              <a:latin typeface="Arial"/>
            </a:defRPr>
          </a:lvl8pPr>
          <a:lvl9pPr marL="3657600" indent="0">
            <a:defRPr sz="1100">
              <a:latin typeface="Arial"/>
            </a:defRPr>
          </a:lvl9pPr>
        </a:lstStyle>
        <a:p xmlns:a="http://schemas.openxmlformats.org/drawingml/2006/main">
          <a:pPr algn="l"/>
          <a:r>
            <a:rPr lang="en-US" sz="500" b="0" dirty="0" smtClean="0">
              <a:solidFill>
                <a:srgbClr val="707C8A"/>
              </a:solidFill>
              <a:latin typeface="Arial"/>
              <a:cs typeface="Arial" pitchFamily="34" charset="0"/>
            </a:rPr>
            <a:t>Source: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cdr:x>
      <cdr:y>3.96781E-6</cdr:y>
    </cdr:from>
    <cdr:to>
      <cdr:x>1</cdr:x>
      <cdr:y>0.10713</cdr:y>
    </cdr:to>
    <cdr:sp macro="" textlink="">
      <cdr:nvSpPr>
        <cdr:cNvPr id="2" name="txtboxChartTitle"/>
        <cdr:cNvSpPr txBox="1"/>
      </cdr:nvSpPr>
      <cdr:spPr>
        <a:xfrm xmlns:a="http://schemas.openxmlformats.org/drawingml/2006/main">
          <a:off x="0" y="8"/>
          <a:ext cx="3960000" cy="216000"/>
        </a:xfrm>
        <a:prstGeom xmlns:a="http://schemas.openxmlformats.org/drawingml/2006/main" prst="rect">
          <a:avLst/>
        </a:prstGeom>
        <a:solidFill xmlns:a="http://schemas.openxmlformats.org/drawingml/2006/main">
          <a:srgbClr val="707C8A"/>
        </a:solidFill>
        <a:ln xmlns:a="http://schemas.openxmlformats.org/drawingml/2006/main" w="9525" cmpd="sng">
          <a:noFill/>
          <a:prstDash val="solid"/>
          <a:headEnd type="none" w="med" len="med"/>
          <a:tailEnd type="triangle" w="med" len="med"/>
        </a:ln>
      </cdr:spPr>
      <cdr:txBody>
        <a:bodyPr xmlns:a="http://schemas.openxmlformats.org/drawingml/2006/main" wrap="square" lIns="72000" tIns="0" rIns="0" bIns="0" rtlCol="0" anchor="ctr" anchorCtr="0"/>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r>
            <a:rPr lang="en-US" sz="900" b="1" i="0" u="none" strike="noStrike" dirty="0" smtClean="0">
              <a:solidFill>
                <a:srgbClr val="FFFFFF"/>
              </a:solidFill>
              <a:latin typeface="Arial"/>
              <a:cs typeface="Arial" pitchFamily="34" charset="0"/>
            </a:rPr>
            <a:t>5.5-inch smartphone WCG panel/normal cost ratio</a:t>
          </a:r>
          <a:endParaRPr lang="en-US" sz="900" b="1" dirty="0">
            <a:solidFill>
              <a:srgbClr val="FFFFFF"/>
            </a:solidFill>
            <a:latin typeface="Arial"/>
            <a:cs typeface="Arial" pitchFamily="34" charset="0"/>
          </a:endParaRPr>
        </a:p>
      </cdr:txBody>
    </cdr:sp>
  </cdr:relSizeAnchor>
  <cdr:relSizeAnchor xmlns:cdr="http://schemas.openxmlformats.org/drawingml/2006/chartDrawing">
    <cdr:from>
      <cdr:x>0</cdr:x>
      <cdr:y>0.86913</cdr:y>
    </cdr:from>
    <cdr:to>
      <cdr:x>1</cdr:x>
      <cdr:y>1</cdr:y>
    </cdr:to>
    <cdr:sp macro="" textlink="">
      <cdr:nvSpPr>
        <cdr:cNvPr id="5" name="txtBoxSourceLine"/>
        <cdr:cNvSpPr txBox="1"/>
      </cdr:nvSpPr>
      <cdr:spPr>
        <a:xfrm xmlns:a="http://schemas.openxmlformats.org/drawingml/2006/main">
          <a:off x="0" y="2222500"/>
          <a:ext cx="3986120" cy="292100"/>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vertOverflow="clip" wrap="square" lIns="73152" bIns="73152" rtlCol="0" anchor="b"/>
        <a:lstStyle xmlns:a="http://schemas.openxmlformats.org/drawingml/2006/main"/>
        <a:p xmlns:a="http://schemas.openxmlformats.org/drawingml/2006/main">
          <a:pPr algn="l"/>
          <a:r>
            <a:rPr lang="en-US" sz="500" b="0" dirty="0" smtClean="0">
              <a:solidFill>
                <a:srgbClr val="707C8A"/>
              </a:solidFill>
              <a:latin typeface="Arial"/>
              <a:cs typeface="Arial" pitchFamily="34" charset="0"/>
            </a:rPr>
            <a:t>Source: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0.54023</cdr:x>
      <cdr:y>0.93293</cdr:y>
    </cdr:from>
    <cdr:to>
      <cdr:x>1</cdr:x>
      <cdr:y>1</cdr:y>
    </cdr:to>
    <cdr:sp macro="" textlink="">
      <cdr:nvSpPr>
        <cdr:cNvPr id="4" name="txtboxCopyrightLine"/>
        <cdr:cNvSpPr txBox="1"/>
      </cdr:nvSpPr>
      <cdr:spPr>
        <a:xfrm xmlns:a="http://schemas.openxmlformats.org/drawingml/2006/main">
          <a:off x="1727999" y="2784236"/>
          <a:ext cx="1440000" cy="200164"/>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rIns="73152" bIns="73152" rtlCol="0" anchor="b"/>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pPr algn="r"/>
          <a:r>
            <a:rPr lang="en-US" sz="500" b="0" smtClean="0">
              <a:solidFill>
                <a:srgbClr val="707C8A"/>
              </a:solidFill>
              <a:latin typeface="Arial"/>
              <a:cs typeface="Arial" pitchFamily="34" charset="0"/>
            </a:rPr>
            <a:t>© 2015 IHS</a:t>
          </a:r>
          <a:endParaRPr lang="en-US" sz="500" b="0" dirty="0">
            <a:solidFill>
              <a:srgbClr val="707C8A"/>
            </a:solidFill>
            <a:latin typeface="Arial"/>
            <a:cs typeface="Arial" pitchFamily="34" charset="0"/>
          </a:endParaRPr>
        </a:p>
      </cdr:txBody>
    </cdr:sp>
  </cdr:relSizeAnchor>
</c:userShapes>
</file>

<file path=ppt/drawings/drawing21.xml><?xml version="1.0" encoding="utf-8"?>
<c:userShapes xmlns:c="http://schemas.openxmlformats.org/drawingml/2006/chart">
  <cdr:relSizeAnchor xmlns:cdr="http://schemas.openxmlformats.org/drawingml/2006/chartDrawing">
    <cdr:from>
      <cdr:x>0</cdr:x>
      <cdr:y>3.24008E-6</cdr:y>
    </cdr:from>
    <cdr:to>
      <cdr:x>1</cdr:x>
      <cdr:y>0.09998</cdr:y>
    </cdr:to>
    <cdr:sp macro="" textlink="">
      <cdr:nvSpPr>
        <cdr:cNvPr id="3" name="txtboxChartTitle"/>
        <cdr:cNvSpPr txBox="1"/>
      </cdr:nvSpPr>
      <cdr:spPr>
        <a:xfrm xmlns:a="http://schemas.openxmlformats.org/drawingml/2006/main">
          <a:off x="0" y="7"/>
          <a:ext cx="3960000" cy="216000"/>
        </a:xfrm>
        <a:prstGeom xmlns:a="http://schemas.openxmlformats.org/drawingml/2006/main" prst="rect">
          <a:avLst/>
        </a:prstGeom>
        <a:solidFill xmlns:a="http://schemas.openxmlformats.org/drawingml/2006/main">
          <a:srgbClr val="707C8A"/>
        </a:solidFill>
        <a:ln xmlns:a="http://schemas.openxmlformats.org/drawingml/2006/main" w="9525" cmpd="sng">
          <a:noFill/>
          <a:prstDash val="solid"/>
          <a:headEnd type="none" w="med" len="med"/>
          <a:tailEnd type="triangle" w="med" len="med"/>
        </a:ln>
      </cdr:spPr>
      <cdr:txBody>
        <a:bodyPr xmlns:a="http://schemas.openxmlformats.org/drawingml/2006/main" wrap="square" lIns="72000" tIns="0" rIns="0" bIns="0" rtlCol="0" anchor="ctr" anchorCtr="0"/>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r>
            <a:rPr lang="en-US" sz="900" b="1" dirty="0" smtClean="0">
              <a:solidFill>
                <a:srgbClr val="FFFFFF"/>
              </a:solidFill>
              <a:latin typeface="Arial"/>
              <a:cs typeface="Arial" pitchFamily="34" charset="0"/>
            </a:rPr>
            <a:t>5.5-inch smartphone BLU</a:t>
          </a:r>
          <a:r>
            <a:rPr lang="en-US" sz="900" b="1" baseline="0" dirty="0" smtClean="0">
              <a:solidFill>
                <a:srgbClr val="FFFFFF"/>
              </a:solidFill>
              <a:latin typeface="Arial"/>
              <a:cs typeface="Arial" pitchFamily="34" charset="0"/>
            </a:rPr>
            <a:t> cost</a:t>
          </a:r>
          <a:endParaRPr lang="en-US" sz="900" b="1" dirty="0">
            <a:solidFill>
              <a:srgbClr val="FFFFFF"/>
            </a:solidFill>
            <a:latin typeface="Arial"/>
            <a:cs typeface="Arial" pitchFamily="34" charset="0"/>
          </a:endParaRPr>
        </a:p>
      </cdr:txBody>
    </cdr:sp>
  </cdr:relSizeAnchor>
  <cdr:relSizeAnchor xmlns:cdr="http://schemas.openxmlformats.org/drawingml/2006/chartDrawing">
    <cdr:from>
      <cdr:x>0.54023</cdr:x>
      <cdr:y>0.93293</cdr:y>
    </cdr:from>
    <cdr:to>
      <cdr:x>1</cdr:x>
      <cdr:y>1</cdr:y>
    </cdr:to>
    <cdr:sp macro="" textlink="">
      <cdr:nvSpPr>
        <cdr:cNvPr id="6" name="txtboxCopyrightLine"/>
        <cdr:cNvSpPr txBox="1"/>
      </cdr:nvSpPr>
      <cdr:spPr>
        <a:xfrm xmlns:a="http://schemas.openxmlformats.org/drawingml/2006/main">
          <a:off x="1727999" y="2784236"/>
          <a:ext cx="1440000" cy="200164"/>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rIns="73152" bIns="73152" rtlCol="0" anchor="b"/>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pPr algn="r"/>
          <a:r>
            <a:rPr lang="en-US" sz="500" b="0" smtClean="0">
              <a:solidFill>
                <a:srgbClr val="707C8A"/>
              </a:solidFill>
              <a:latin typeface="Arial"/>
              <a:cs typeface="Arial" pitchFamily="34" charset="0"/>
            </a:rPr>
            <a:t>© 2015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7.57724E-7</cdr:x>
      <cdr:y>0.12897</cdr:y>
    </cdr:from>
    <cdr:to>
      <cdr:x>0.04772</cdr:x>
      <cdr:y>0.41963</cdr:y>
    </cdr:to>
    <cdr:sp macro="" textlink="">
      <cdr:nvSpPr>
        <cdr:cNvPr id="10" name="txtBoxPrimaryYAxisLabel"/>
        <cdr:cNvSpPr txBox="1"/>
      </cdr:nvSpPr>
      <cdr:spPr>
        <a:xfrm xmlns:a="http://schemas.openxmlformats.org/drawingml/2006/main" rot="16200000">
          <a:off x="-229916" y="517775"/>
          <a:ext cx="648769" cy="188931"/>
        </a:xfrm>
        <a:prstGeom xmlns:a="http://schemas.openxmlformats.org/drawingml/2006/main" prst="rect">
          <a:avLst/>
        </a:prstGeom>
        <a:noFill xmlns:a="http://schemas.openxmlformats.org/drawingml/2006/main"/>
        <a:ln xmlns:a="http://schemas.openxmlformats.org/drawingml/2006/main">
          <a:noFill/>
        </a:ln>
      </cdr:spPr>
      <cdr:txBody>
        <a:bodyPr xmlns:a="http://schemas.openxmlformats.org/drawingml/2006/main" vert="horz" wrap="square" lIns="72000" tIns="72000" rIns="72000" bIns="72000" rtlCol="0">
          <a:noAutofit/>
        </a:bodyPr>
        <a:lstStyle xmlns:a="http://schemas.openxmlformats.org/drawingml/2006/main">
          <a:lvl1pPr marL="0" indent="0">
            <a:defRPr sz="1100">
              <a:latin typeface="Arial"/>
            </a:defRPr>
          </a:lvl1pPr>
          <a:lvl2pPr marL="457200" indent="0">
            <a:defRPr sz="1100">
              <a:latin typeface="Arial"/>
            </a:defRPr>
          </a:lvl2pPr>
          <a:lvl3pPr marL="914400" indent="0">
            <a:defRPr sz="1100">
              <a:latin typeface="Arial"/>
            </a:defRPr>
          </a:lvl3pPr>
          <a:lvl4pPr marL="1371600" indent="0">
            <a:defRPr sz="1100">
              <a:latin typeface="Arial"/>
            </a:defRPr>
          </a:lvl4pPr>
          <a:lvl5pPr marL="1828800" indent="0">
            <a:defRPr sz="1100">
              <a:latin typeface="Arial"/>
            </a:defRPr>
          </a:lvl5pPr>
          <a:lvl6pPr marL="2286000" indent="0">
            <a:defRPr sz="1100">
              <a:latin typeface="Arial"/>
            </a:defRPr>
          </a:lvl6pPr>
          <a:lvl7pPr marL="2743200" indent="0">
            <a:defRPr sz="1100">
              <a:latin typeface="Arial"/>
            </a:defRPr>
          </a:lvl7pPr>
          <a:lvl8pPr marL="3200400" indent="0">
            <a:defRPr sz="1100">
              <a:latin typeface="Arial"/>
            </a:defRPr>
          </a:lvl8pPr>
          <a:lvl9pPr marL="3657600" indent="0">
            <a:defRPr sz="1100">
              <a:latin typeface="Arial"/>
            </a:defRPr>
          </a:lvl9pPr>
        </a:lstStyle>
        <a:p xmlns:a="http://schemas.openxmlformats.org/drawingml/2006/main">
          <a:pPr algn="ctr"/>
          <a:r>
            <a:rPr lang="en-US" sz="700" b="1" dirty="0" smtClean="0">
              <a:solidFill>
                <a:srgbClr val="000000"/>
              </a:solidFill>
              <a:latin typeface="Arial"/>
            </a:rPr>
            <a:t>Dollars</a:t>
          </a:r>
        </a:p>
      </cdr:txBody>
    </cdr:sp>
  </cdr:relSizeAnchor>
  <cdr:relSizeAnchor xmlns:cdr="http://schemas.openxmlformats.org/drawingml/2006/chartDrawing">
    <cdr:from>
      <cdr:x>0</cdr:x>
      <cdr:y>0.86207</cdr:y>
    </cdr:from>
    <cdr:to>
      <cdr:x>1</cdr:x>
      <cdr:y>1</cdr:y>
    </cdr:to>
    <cdr:sp macro="" textlink="">
      <cdr:nvSpPr>
        <cdr:cNvPr id="12" name="txtBoxSourceLine"/>
        <cdr:cNvSpPr txBox="1"/>
      </cdr:nvSpPr>
      <cdr:spPr>
        <a:xfrm xmlns:a="http://schemas.openxmlformats.org/drawingml/2006/main">
          <a:off x="0" y="2108200"/>
          <a:ext cx="4524002" cy="292100"/>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bIns="73152" rtlCol="0" anchor="b"/>
        <a:lstStyle xmlns:a="http://schemas.openxmlformats.org/drawingml/2006/main">
          <a:lvl1pPr marL="0" indent="0">
            <a:defRPr sz="1100">
              <a:latin typeface="Arial"/>
            </a:defRPr>
          </a:lvl1pPr>
          <a:lvl2pPr marL="457200" indent="0">
            <a:defRPr sz="1100">
              <a:latin typeface="Arial"/>
            </a:defRPr>
          </a:lvl2pPr>
          <a:lvl3pPr marL="914400" indent="0">
            <a:defRPr sz="1100">
              <a:latin typeface="Arial"/>
            </a:defRPr>
          </a:lvl3pPr>
          <a:lvl4pPr marL="1371600" indent="0">
            <a:defRPr sz="1100">
              <a:latin typeface="Arial"/>
            </a:defRPr>
          </a:lvl4pPr>
          <a:lvl5pPr marL="1828800" indent="0">
            <a:defRPr sz="1100">
              <a:latin typeface="Arial"/>
            </a:defRPr>
          </a:lvl5pPr>
          <a:lvl6pPr marL="2286000" indent="0">
            <a:defRPr sz="1100">
              <a:latin typeface="Arial"/>
            </a:defRPr>
          </a:lvl6pPr>
          <a:lvl7pPr marL="2743200" indent="0">
            <a:defRPr sz="1100">
              <a:latin typeface="Arial"/>
            </a:defRPr>
          </a:lvl7pPr>
          <a:lvl8pPr marL="3200400" indent="0">
            <a:defRPr sz="1100">
              <a:latin typeface="Arial"/>
            </a:defRPr>
          </a:lvl8pPr>
          <a:lvl9pPr marL="3657600" indent="0">
            <a:defRPr sz="1100">
              <a:latin typeface="Arial"/>
            </a:defRPr>
          </a:lvl9pPr>
        </a:lstStyle>
        <a:p xmlns:a="http://schemas.openxmlformats.org/drawingml/2006/main">
          <a:pPr algn="l"/>
          <a:r>
            <a:rPr lang="en-US" sz="500" b="0" dirty="0" smtClean="0">
              <a:solidFill>
                <a:srgbClr val="707C8A"/>
              </a:solidFill>
              <a:latin typeface="Arial"/>
              <a:cs typeface="Arial" pitchFamily="34" charset="0"/>
            </a:rPr>
            <a:t>Source: IHS</a:t>
          </a:r>
          <a:endParaRPr lang="en-US" sz="500" b="0" dirty="0">
            <a:solidFill>
              <a:srgbClr val="707C8A"/>
            </a:solidFill>
            <a:latin typeface="Arial"/>
            <a:cs typeface="Arial" pitchFamily="34" charset="0"/>
          </a:endParaRPr>
        </a:p>
      </cdr:txBody>
    </cdr:sp>
  </cdr:relSizeAnchor>
</c:userShapes>
</file>

<file path=ppt/drawings/drawing22.xml><?xml version="1.0" encoding="utf-8"?>
<c:userShapes xmlns:c="http://schemas.openxmlformats.org/drawingml/2006/chart">
  <cdr:relSizeAnchor xmlns:cdr="http://schemas.openxmlformats.org/drawingml/2006/chartDrawing">
    <cdr:from>
      <cdr:x>0</cdr:x>
      <cdr:y>0</cdr:y>
    </cdr:from>
    <cdr:to>
      <cdr:x>1</cdr:x>
      <cdr:y>0.08075</cdr:y>
    </cdr:to>
    <cdr:sp macro="" textlink="">
      <cdr:nvSpPr>
        <cdr:cNvPr id="3" name="txtboxChartTitle"/>
        <cdr:cNvSpPr txBox="1"/>
      </cdr:nvSpPr>
      <cdr:spPr>
        <a:xfrm xmlns:a="http://schemas.openxmlformats.org/drawingml/2006/main">
          <a:off x="0" y="-1"/>
          <a:ext cx="3895725" cy="216000"/>
        </a:xfrm>
        <a:prstGeom xmlns:a="http://schemas.openxmlformats.org/drawingml/2006/main" prst="rect">
          <a:avLst/>
        </a:prstGeom>
        <a:solidFill xmlns:a="http://schemas.openxmlformats.org/drawingml/2006/main">
          <a:srgbClr val="707C8A"/>
        </a:solidFill>
        <a:ln xmlns:a="http://schemas.openxmlformats.org/drawingml/2006/main" w="9525" cmpd="sng">
          <a:noFill/>
          <a:prstDash val="solid"/>
          <a:headEnd type="none" w="med" len="med"/>
          <a:tailEnd type="triangle" w="med" len="med"/>
        </a:ln>
      </cdr:spPr>
      <cdr:txBody>
        <a:bodyPr xmlns:a="http://schemas.openxmlformats.org/drawingml/2006/main" wrap="square" lIns="72000" tIns="0" rIns="0" bIns="0" rtlCol="0" anchor="ctr" anchorCtr="0"/>
        <a:lstStyle xmlns:a="http://schemas.openxmlformats.org/drawingml/2006/main">
          <a:lvl1pPr marL="0" indent="0">
            <a:defRPr sz="1100">
              <a:latin typeface="Arial"/>
            </a:defRPr>
          </a:lvl1pPr>
          <a:lvl2pPr marL="457200" indent="0">
            <a:defRPr sz="1100">
              <a:latin typeface="Arial"/>
            </a:defRPr>
          </a:lvl2pPr>
          <a:lvl3pPr marL="914400" indent="0">
            <a:defRPr sz="1100">
              <a:latin typeface="Arial"/>
            </a:defRPr>
          </a:lvl3pPr>
          <a:lvl4pPr marL="1371600" indent="0">
            <a:defRPr sz="1100">
              <a:latin typeface="Arial"/>
            </a:defRPr>
          </a:lvl4pPr>
          <a:lvl5pPr marL="1828800" indent="0">
            <a:defRPr sz="1100">
              <a:latin typeface="Arial"/>
            </a:defRPr>
          </a:lvl5pPr>
          <a:lvl6pPr marL="2286000" indent="0">
            <a:defRPr sz="1100">
              <a:latin typeface="Arial"/>
            </a:defRPr>
          </a:lvl6pPr>
          <a:lvl7pPr marL="2743200" indent="0">
            <a:defRPr sz="1100">
              <a:latin typeface="Arial"/>
            </a:defRPr>
          </a:lvl7pPr>
          <a:lvl8pPr marL="3200400" indent="0">
            <a:defRPr sz="1100">
              <a:latin typeface="Arial"/>
            </a:defRPr>
          </a:lvl8pPr>
          <a:lvl9pPr marL="3657600" indent="0">
            <a:defRPr sz="1100">
              <a:latin typeface="Arial"/>
            </a:defRPr>
          </a:lvl9pPr>
        </a:lstStyle>
        <a:p xmlns:a="http://schemas.openxmlformats.org/drawingml/2006/main">
          <a:r>
            <a:rPr lang="en-US" sz="900" b="1" dirty="0" smtClean="0">
              <a:solidFill>
                <a:srgbClr val="FAFAFA"/>
              </a:solidFill>
              <a:cs typeface="Arial" pitchFamily="34" charset="0"/>
            </a:rPr>
            <a:t>Proportion of materials and components  </a:t>
          </a:r>
          <a:endParaRPr lang="en-US" sz="900" b="1" dirty="0">
            <a:solidFill>
              <a:srgbClr val="FAFAFA"/>
            </a:solidFill>
            <a:latin typeface="Arial"/>
            <a:cs typeface="Arial" pitchFamily="34" charset="0"/>
          </a:endParaRPr>
        </a:p>
      </cdr:txBody>
    </cdr:sp>
  </cdr:relSizeAnchor>
  <cdr:relSizeAnchor xmlns:cdr="http://schemas.openxmlformats.org/drawingml/2006/chartDrawing">
    <cdr:from>
      <cdr:x>0.54023</cdr:x>
      <cdr:y>0.93293</cdr:y>
    </cdr:from>
    <cdr:to>
      <cdr:x>1</cdr:x>
      <cdr:y>1</cdr:y>
    </cdr:to>
    <cdr:sp macro="" textlink="">
      <cdr:nvSpPr>
        <cdr:cNvPr id="6" name="txtboxCopyrightLine"/>
        <cdr:cNvSpPr txBox="1"/>
      </cdr:nvSpPr>
      <cdr:spPr>
        <a:xfrm xmlns:a="http://schemas.openxmlformats.org/drawingml/2006/main">
          <a:off x="2138892" y="2497065"/>
          <a:ext cx="1820333" cy="169080"/>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rIns="73152" bIns="73152" rtlCol="0" anchor="b"/>
        <a:lstStyle xmlns:a="http://schemas.openxmlformats.org/drawingml/2006/main">
          <a:lvl1pPr marL="0" indent="0">
            <a:defRPr sz="1100">
              <a:latin typeface="Arial"/>
            </a:defRPr>
          </a:lvl1pPr>
          <a:lvl2pPr marL="457200" indent="0">
            <a:defRPr sz="1100">
              <a:latin typeface="Arial"/>
            </a:defRPr>
          </a:lvl2pPr>
          <a:lvl3pPr marL="914400" indent="0">
            <a:defRPr sz="1100">
              <a:latin typeface="Arial"/>
            </a:defRPr>
          </a:lvl3pPr>
          <a:lvl4pPr marL="1371600" indent="0">
            <a:defRPr sz="1100">
              <a:latin typeface="Arial"/>
            </a:defRPr>
          </a:lvl4pPr>
          <a:lvl5pPr marL="1828800" indent="0">
            <a:defRPr sz="1100">
              <a:latin typeface="Arial"/>
            </a:defRPr>
          </a:lvl5pPr>
          <a:lvl6pPr marL="2286000" indent="0">
            <a:defRPr sz="1100">
              <a:latin typeface="Arial"/>
            </a:defRPr>
          </a:lvl6pPr>
          <a:lvl7pPr marL="2743200" indent="0">
            <a:defRPr sz="1100">
              <a:latin typeface="Arial"/>
            </a:defRPr>
          </a:lvl7pPr>
          <a:lvl8pPr marL="3200400" indent="0">
            <a:defRPr sz="1100">
              <a:latin typeface="Arial"/>
            </a:defRPr>
          </a:lvl8pPr>
          <a:lvl9pPr marL="3657600" indent="0">
            <a:defRPr sz="1100">
              <a:latin typeface="Arial"/>
            </a:defRPr>
          </a:lvl9pPr>
        </a:lstStyle>
        <a:p xmlns:a="http://schemas.openxmlformats.org/drawingml/2006/main">
          <a:pPr algn="r"/>
          <a:r>
            <a:rPr lang="en-US" sz="500" smtClean="0">
              <a:solidFill>
                <a:srgbClr val="707C8A"/>
              </a:solidFill>
              <a:cs typeface="Arial" pitchFamily="34" charset="0"/>
            </a:rPr>
            <a:t>© 2015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cdr:x>
      <cdr:y>0.85695</cdr:y>
    </cdr:from>
    <cdr:to>
      <cdr:x>1</cdr:x>
      <cdr:y>1</cdr:y>
    </cdr:to>
    <cdr:sp macro="" textlink="">
      <cdr:nvSpPr>
        <cdr:cNvPr id="7" name="txtBoxSourceLine"/>
        <cdr:cNvSpPr txBox="1"/>
      </cdr:nvSpPr>
      <cdr:spPr>
        <a:xfrm xmlns:a="http://schemas.openxmlformats.org/drawingml/2006/main">
          <a:off x="0" y="2304450"/>
          <a:ext cx="3959225" cy="360623"/>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bIns="73152" rtlCol="0" anchor="b"/>
        <a:lstStyle xmlns:a="http://schemas.openxmlformats.org/drawingml/2006/main">
          <a:lvl1pPr marL="0" indent="0">
            <a:defRPr sz="1100">
              <a:latin typeface="Arial"/>
            </a:defRPr>
          </a:lvl1pPr>
          <a:lvl2pPr marL="457200" indent="0">
            <a:defRPr sz="1100">
              <a:latin typeface="Arial"/>
            </a:defRPr>
          </a:lvl2pPr>
          <a:lvl3pPr marL="914400" indent="0">
            <a:defRPr sz="1100">
              <a:latin typeface="Arial"/>
            </a:defRPr>
          </a:lvl3pPr>
          <a:lvl4pPr marL="1371600" indent="0">
            <a:defRPr sz="1100">
              <a:latin typeface="Arial"/>
            </a:defRPr>
          </a:lvl4pPr>
          <a:lvl5pPr marL="1828800" indent="0">
            <a:defRPr sz="1100">
              <a:latin typeface="Arial"/>
            </a:defRPr>
          </a:lvl5pPr>
          <a:lvl6pPr marL="2286000" indent="0">
            <a:defRPr sz="1100">
              <a:latin typeface="Arial"/>
            </a:defRPr>
          </a:lvl6pPr>
          <a:lvl7pPr marL="2743200" indent="0">
            <a:defRPr sz="1100">
              <a:latin typeface="Arial"/>
            </a:defRPr>
          </a:lvl7pPr>
          <a:lvl8pPr marL="3200400" indent="0">
            <a:defRPr sz="1100">
              <a:latin typeface="Arial"/>
            </a:defRPr>
          </a:lvl8pPr>
          <a:lvl9pPr marL="3657600" indent="0">
            <a:defRPr sz="1100">
              <a:latin typeface="Arial"/>
            </a:defRPr>
          </a:lvl9pPr>
        </a:lstStyle>
        <a:p xmlns:a="http://schemas.openxmlformats.org/drawingml/2006/main">
          <a:pPr algn="l"/>
          <a:r>
            <a:rPr lang="en-US" sz="500" b="0" dirty="0" smtClean="0">
              <a:solidFill>
                <a:srgbClr val="707C8A"/>
              </a:solidFill>
              <a:latin typeface="Arial"/>
              <a:cs typeface="Arial" pitchFamily="34" charset="0"/>
            </a:rPr>
            <a:t>Source: IHS</a:t>
          </a:r>
          <a:endParaRPr lang="en-US" sz="500" b="0" dirty="0">
            <a:solidFill>
              <a:srgbClr val="707C8A"/>
            </a:solidFill>
            <a:latin typeface="Arial"/>
            <a:cs typeface="Arial" pitchFamily="34" charset="0"/>
          </a:endParaRPr>
        </a:p>
      </cdr:txBody>
    </cdr:sp>
  </cdr:relSizeAnchor>
</c:userShapes>
</file>

<file path=ppt/drawings/drawing23.xml><?xml version="1.0" encoding="utf-8"?>
<c:userShapes xmlns:c="http://schemas.openxmlformats.org/drawingml/2006/chart">
  <cdr:relSizeAnchor xmlns:cdr="http://schemas.openxmlformats.org/drawingml/2006/chartDrawing">
    <cdr:from>
      <cdr:x>0.54023</cdr:x>
      <cdr:y>0.93293</cdr:y>
    </cdr:from>
    <cdr:to>
      <cdr:x>1</cdr:x>
      <cdr:y>1</cdr:y>
    </cdr:to>
    <cdr:sp macro="" textlink="">
      <cdr:nvSpPr>
        <cdr:cNvPr id="6" name="txtboxCopyrightLine"/>
        <cdr:cNvSpPr txBox="1"/>
      </cdr:nvSpPr>
      <cdr:spPr>
        <a:xfrm xmlns:a="http://schemas.openxmlformats.org/drawingml/2006/main">
          <a:off x="1727999" y="2784236"/>
          <a:ext cx="1440000" cy="200164"/>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rIns="73152" bIns="73152" rtlCol="0" anchor="b"/>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pPr algn="r"/>
          <a:r>
            <a:rPr lang="en-US" sz="500" b="0" dirty="0" smtClean="0">
              <a:solidFill>
                <a:srgbClr val="707C8A"/>
              </a:solidFill>
              <a:latin typeface="Arial"/>
              <a:cs typeface="Arial" pitchFamily="34" charset="0"/>
            </a:rPr>
            <a:t>© 2015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0.06132</cdr:x>
      <cdr:y>0.22222</cdr:y>
    </cdr:from>
    <cdr:to>
      <cdr:x>0.11585</cdr:x>
      <cdr:y>0.65964</cdr:y>
    </cdr:to>
    <cdr:sp macro="" textlink="">
      <cdr:nvSpPr>
        <cdr:cNvPr id="9" name="txtBoxPrimaryYAxisLabel"/>
        <cdr:cNvSpPr txBox="1"/>
      </cdr:nvSpPr>
      <cdr:spPr>
        <a:xfrm xmlns:a="http://schemas.openxmlformats.org/drawingml/2006/main" rot="16200000">
          <a:off x="18366" y="1205001"/>
          <a:ext cx="1417388" cy="447546"/>
        </a:xfrm>
        <a:prstGeom xmlns:a="http://schemas.openxmlformats.org/drawingml/2006/main" prst="rect">
          <a:avLst/>
        </a:prstGeom>
        <a:noFill xmlns:a="http://schemas.openxmlformats.org/drawingml/2006/main"/>
        <a:ln xmlns:a="http://schemas.openxmlformats.org/drawingml/2006/main">
          <a:noFill/>
        </a:ln>
      </cdr:spPr>
      <cdr:txBody>
        <a:bodyPr xmlns:a="http://schemas.openxmlformats.org/drawingml/2006/main" vert="horz" wrap="square" lIns="72000" tIns="72000" rIns="72000" bIns="72000" rtlCol="0">
          <a:noAutofit/>
        </a:bodyPr>
        <a:lstStyle xmlns:a="http://schemas.openxmlformats.org/drawingml/2006/main">
          <a:lvl1pPr marL="0" indent="0">
            <a:defRPr sz="1100">
              <a:latin typeface="Arial"/>
            </a:defRPr>
          </a:lvl1pPr>
          <a:lvl2pPr marL="457200" indent="0">
            <a:defRPr sz="1100">
              <a:latin typeface="Arial"/>
            </a:defRPr>
          </a:lvl2pPr>
          <a:lvl3pPr marL="914400" indent="0">
            <a:defRPr sz="1100">
              <a:latin typeface="Arial"/>
            </a:defRPr>
          </a:lvl3pPr>
          <a:lvl4pPr marL="1371600" indent="0">
            <a:defRPr sz="1100">
              <a:latin typeface="Arial"/>
            </a:defRPr>
          </a:lvl4pPr>
          <a:lvl5pPr marL="1828800" indent="0">
            <a:defRPr sz="1100">
              <a:latin typeface="Arial"/>
            </a:defRPr>
          </a:lvl5pPr>
          <a:lvl6pPr marL="2286000" indent="0">
            <a:defRPr sz="1100">
              <a:latin typeface="Arial"/>
            </a:defRPr>
          </a:lvl6pPr>
          <a:lvl7pPr marL="2743200" indent="0">
            <a:defRPr sz="1100">
              <a:latin typeface="Arial"/>
            </a:defRPr>
          </a:lvl7pPr>
          <a:lvl8pPr marL="3200400" indent="0">
            <a:defRPr sz="1100">
              <a:latin typeface="Arial"/>
            </a:defRPr>
          </a:lvl8pPr>
          <a:lvl9pPr marL="3657600" indent="0">
            <a:defRPr sz="1100">
              <a:latin typeface="Arial"/>
            </a:defRPr>
          </a:lvl9pPr>
        </a:lstStyle>
        <a:p xmlns:a="http://schemas.openxmlformats.org/drawingml/2006/main">
          <a:pPr algn="ctr"/>
          <a:r>
            <a:rPr lang="en-US" sz="700" b="1" i="0" u="none" strike="noStrike" dirty="0" smtClean="0">
              <a:solidFill>
                <a:srgbClr val="000000"/>
              </a:solidFill>
              <a:latin typeface="Arial"/>
            </a:rPr>
            <a:t>Millions</a:t>
          </a:r>
          <a:r>
            <a:rPr lang="en-US" sz="700" b="1" i="0" u="none" strike="noStrike" baseline="0" dirty="0" smtClean="0">
              <a:solidFill>
                <a:srgbClr val="000000"/>
              </a:solidFill>
              <a:latin typeface="Arial"/>
            </a:rPr>
            <a:t> of units</a:t>
          </a:r>
          <a:endParaRPr lang="en-US" sz="700" b="1" dirty="0" smtClean="0">
            <a:solidFill>
              <a:srgbClr val="000000"/>
            </a:solidFill>
            <a:latin typeface="Arial"/>
          </a:endParaRPr>
        </a:p>
      </cdr:txBody>
    </cdr:sp>
  </cdr:relSizeAnchor>
  <cdr:relSizeAnchor xmlns:cdr="http://schemas.openxmlformats.org/drawingml/2006/chartDrawing">
    <cdr:from>
      <cdr:x>0</cdr:x>
      <cdr:y>0.86913</cdr:y>
    </cdr:from>
    <cdr:to>
      <cdr:x>1</cdr:x>
      <cdr:y>1</cdr:y>
    </cdr:to>
    <cdr:sp macro="" textlink="">
      <cdr:nvSpPr>
        <cdr:cNvPr id="11" name="txtBoxSourceLine"/>
        <cdr:cNvSpPr txBox="1"/>
      </cdr:nvSpPr>
      <cdr:spPr>
        <a:xfrm xmlns:a="http://schemas.openxmlformats.org/drawingml/2006/main">
          <a:off x="0" y="2222500"/>
          <a:ext cx="3959225" cy="292100"/>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bIns="73152" rtlCol="0" anchor="b"/>
        <a:lstStyle xmlns:a="http://schemas.openxmlformats.org/drawingml/2006/main">
          <a:lvl1pPr marL="0" indent="0">
            <a:defRPr sz="1100">
              <a:latin typeface="Arial"/>
            </a:defRPr>
          </a:lvl1pPr>
          <a:lvl2pPr marL="457200" indent="0">
            <a:defRPr sz="1100">
              <a:latin typeface="Arial"/>
            </a:defRPr>
          </a:lvl2pPr>
          <a:lvl3pPr marL="914400" indent="0">
            <a:defRPr sz="1100">
              <a:latin typeface="Arial"/>
            </a:defRPr>
          </a:lvl3pPr>
          <a:lvl4pPr marL="1371600" indent="0">
            <a:defRPr sz="1100">
              <a:latin typeface="Arial"/>
            </a:defRPr>
          </a:lvl4pPr>
          <a:lvl5pPr marL="1828800" indent="0">
            <a:defRPr sz="1100">
              <a:latin typeface="Arial"/>
            </a:defRPr>
          </a:lvl5pPr>
          <a:lvl6pPr marL="2286000" indent="0">
            <a:defRPr sz="1100">
              <a:latin typeface="Arial"/>
            </a:defRPr>
          </a:lvl6pPr>
          <a:lvl7pPr marL="2743200" indent="0">
            <a:defRPr sz="1100">
              <a:latin typeface="Arial"/>
            </a:defRPr>
          </a:lvl7pPr>
          <a:lvl8pPr marL="3200400" indent="0">
            <a:defRPr sz="1100">
              <a:latin typeface="Arial"/>
            </a:defRPr>
          </a:lvl8pPr>
          <a:lvl9pPr marL="3657600" indent="0">
            <a:defRPr sz="1100">
              <a:latin typeface="Arial"/>
            </a:defRPr>
          </a:lvl9pPr>
        </a:lstStyle>
        <a:p xmlns:a="http://schemas.openxmlformats.org/drawingml/2006/main">
          <a:pPr algn="l"/>
          <a:r>
            <a:rPr lang="en-US" sz="500" b="0" dirty="0" smtClean="0">
              <a:solidFill>
                <a:srgbClr val="707C8A"/>
              </a:solidFill>
              <a:latin typeface="Arial"/>
              <a:cs typeface="Arial" pitchFamily="34" charset="0"/>
            </a:rPr>
            <a:t>Source: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cdr:x>
      <cdr:y>3.33333E-6</cdr:y>
    </cdr:from>
    <cdr:to>
      <cdr:x>1</cdr:x>
      <cdr:y>0.06</cdr:y>
    </cdr:to>
    <cdr:sp macro="" textlink="">
      <cdr:nvSpPr>
        <cdr:cNvPr id="2" name="txtboxChartTitle"/>
        <cdr:cNvSpPr txBox="1"/>
      </cdr:nvSpPr>
      <cdr:spPr>
        <a:xfrm xmlns:a="http://schemas.openxmlformats.org/drawingml/2006/main">
          <a:off x="0" y="12"/>
          <a:ext cx="8207375" cy="216000"/>
        </a:xfrm>
        <a:prstGeom xmlns:a="http://schemas.openxmlformats.org/drawingml/2006/main" prst="rect">
          <a:avLst/>
        </a:prstGeom>
        <a:solidFill xmlns:a="http://schemas.openxmlformats.org/drawingml/2006/main">
          <a:srgbClr val="707C8A"/>
        </a:solidFill>
        <a:ln xmlns:a="http://schemas.openxmlformats.org/drawingml/2006/main" w="9525" cmpd="sng">
          <a:noFill/>
          <a:prstDash val="solid"/>
          <a:headEnd type="none" w="med" len="med"/>
          <a:tailEnd type="triangle" w="med" len="med"/>
        </a:ln>
      </cdr:spPr>
      <cdr:txBody>
        <a:bodyPr xmlns:a="http://schemas.openxmlformats.org/drawingml/2006/main" wrap="square" lIns="72000" tIns="0" rIns="0" bIns="0" rtlCol="0" anchor="ctr" anchorCtr="0"/>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r>
            <a:rPr lang="en-US" sz="900" b="1" i="0" u="none" strike="noStrike" dirty="0" smtClean="0">
              <a:solidFill>
                <a:srgbClr val="FFFFFF"/>
              </a:solidFill>
              <a:latin typeface="Arial"/>
              <a:cs typeface="Arial" pitchFamily="34" charset="0"/>
            </a:rPr>
            <a:t>Market</a:t>
          </a:r>
          <a:r>
            <a:rPr lang="en-US" sz="900" b="1" i="0" u="none" strike="noStrike" baseline="0" dirty="0" smtClean="0">
              <a:solidFill>
                <a:srgbClr val="FFFFFF"/>
              </a:solidFill>
              <a:latin typeface="Arial"/>
              <a:cs typeface="Arial" pitchFamily="34" charset="0"/>
            </a:rPr>
            <a:t> forecast for wide color gamut display (</a:t>
          </a:r>
          <a:r>
            <a:rPr lang="en-US" sz="900" b="1" dirty="0" smtClean="0">
              <a:solidFill>
                <a:srgbClr val="FFFFFF"/>
              </a:solidFill>
              <a:latin typeface="Arial"/>
              <a:cs typeface="Arial" pitchFamily="34" charset="0"/>
            </a:rPr>
            <a:t>Volume</a:t>
          </a:r>
          <a:r>
            <a:rPr lang="en-US" sz="900" b="1" i="0" u="none" strike="noStrike" baseline="0" dirty="0" smtClean="0">
              <a:solidFill>
                <a:srgbClr val="FFFFFF"/>
              </a:solidFill>
              <a:latin typeface="Arial"/>
              <a:cs typeface="Arial" pitchFamily="34" charset="0"/>
            </a:rPr>
            <a:t>)</a:t>
          </a:r>
          <a:endParaRPr lang="en-US" sz="900" b="1" dirty="0">
            <a:solidFill>
              <a:srgbClr val="FFFFFF"/>
            </a:solidFill>
            <a:latin typeface="Arial"/>
            <a:cs typeface="Arial" pitchFamily="34" charset="0"/>
          </a:endParaRPr>
        </a:p>
      </cdr:txBody>
    </cdr:sp>
  </cdr:relSizeAnchor>
  <cdr:relSizeAnchor xmlns:cdr="http://schemas.openxmlformats.org/drawingml/2006/chartDrawing">
    <cdr:from>
      <cdr:x>0</cdr:x>
      <cdr:y>0.86269</cdr:y>
    </cdr:from>
    <cdr:to>
      <cdr:x>1</cdr:x>
      <cdr:y>1</cdr:y>
    </cdr:to>
    <cdr:sp macro="" textlink="">
      <cdr:nvSpPr>
        <cdr:cNvPr id="5" name="txtBoxSourceLine"/>
        <cdr:cNvSpPr txBox="1"/>
      </cdr:nvSpPr>
      <cdr:spPr>
        <a:xfrm xmlns:a="http://schemas.openxmlformats.org/drawingml/2006/main">
          <a:off x="0" y="2108200"/>
          <a:ext cx="4435475" cy="292100"/>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vertOverflow="clip" wrap="square" lIns="73152" bIns="73152" rtlCol="0" anchor="b"/>
        <a:lstStyle xmlns:a="http://schemas.openxmlformats.org/drawingml/2006/main"/>
        <a:p xmlns:a="http://schemas.openxmlformats.org/drawingml/2006/main">
          <a:pPr algn="l"/>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0.54023</cdr:x>
      <cdr:y>0.93293</cdr:y>
    </cdr:from>
    <cdr:to>
      <cdr:x>1</cdr:x>
      <cdr:y>1</cdr:y>
    </cdr:to>
    <cdr:sp macro="" textlink="">
      <cdr:nvSpPr>
        <cdr:cNvPr id="4" name="txtboxCopyrightLine"/>
        <cdr:cNvSpPr txBox="1"/>
      </cdr:nvSpPr>
      <cdr:spPr>
        <a:xfrm xmlns:a="http://schemas.openxmlformats.org/drawingml/2006/main">
          <a:off x="1727999" y="2784236"/>
          <a:ext cx="1440000" cy="200164"/>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rIns="73152" bIns="73152" rtlCol="0" anchor="b"/>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pPr algn="r"/>
          <a:endParaRPr lang="en-US" sz="500" b="0" dirty="0">
            <a:solidFill>
              <a:srgbClr val="707C8A"/>
            </a:solidFill>
            <a:latin typeface="Arial"/>
            <a:cs typeface="Arial" pitchFamily="34" charset="0"/>
          </a:endParaRPr>
        </a:p>
      </cdr:txBody>
    </cdr:sp>
  </cdr:relSizeAnchor>
</c:userShapes>
</file>

<file path=ppt/drawings/drawing24.xml><?xml version="1.0" encoding="utf-8"?>
<c:userShapes xmlns:c="http://schemas.openxmlformats.org/drawingml/2006/chart">
  <cdr:relSizeAnchor xmlns:cdr="http://schemas.openxmlformats.org/drawingml/2006/chartDrawing">
    <cdr:from>
      <cdr:x>0.54023</cdr:x>
      <cdr:y>0.93293</cdr:y>
    </cdr:from>
    <cdr:to>
      <cdr:x>1</cdr:x>
      <cdr:y>1</cdr:y>
    </cdr:to>
    <cdr:sp macro="" textlink="">
      <cdr:nvSpPr>
        <cdr:cNvPr id="6" name="txtboxCopyrightLine"/>
        <cdr:cNvSpPr txBox="1"/>
      </cdr:nvSpPr>
      <cdr:spPr>
        <a:xfrm xmlns:a="http://schemas.openxmlformats.org/drawingml/2006/main">
          <a:off x="1727999" y="2784236"/>
          <a:ext cx="1440000" cy="200164"/>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rIns="73152" bIns="73152" rtlCol="0" anchor="b"/>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pPr algn="r"/>
          <a:r>
            <a:rPr lang="en-US" sz="500" b="0" dirty="0" smtClean="0">
              <a:solidFill>
                <a:srgbClr val="707C8A"/>
              </a:solidFill>
              <a:latin typeface="Arial"/>
              <a:cs typeface="Arial" pitchFamily="34" charset="0"/>
            </a:rPr>
            <a:t>© 2015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0.06132</cdr:x>
      <cdr:y>0.17177</cdr:y>
    </cdr:from>
    <cdr:to>
      <cdr:x>0.11585</cdr:x>
      <cdr:y>0.60919</cdr:y>
    </cdr:to>
    <cdr:sp macro="" textlink="">
      <cdr:nvSpPr>
        <cdr:cNvPr id="9" name="txtBoxPrimaryYAxisLabel"/>
        <cdr:cNvSpPr txBox="1"/>
      </cdr:nvSpPr>
      <cdr:spPr>
        <a:xfrm xmlns:a="http://schemas.openxmlformats.org/drawingml/2006/main" rot="16200000">
          <a:off x="-60279" y="1181939"/>
          <a:ext cx="1574712" cy="447580"/>
        </a:xfrm>
        <a:prstGeom xmlns:a="http://schemas.openxmlformats.org/drawingml/2006/main" prst="rect">
          <a:avLst/>
        </a:prstGeom>
        <a:noFill xmlns:a="http://schemas.openxmlformats.org/drawingml/2006/main"/>
        <a:ln xmlns:a="http://schemas.openxmlformats.org/drawingml/2006/main">
          <a:noFill/>
        </a:ln>
      </cdr:spPr>
      <cdr:txBody>
        <a:bodyPr xmlns:a="http://schemas.openxmlformats.org/drawingml/2006/main" vert="horz" wrap="square" lIns="72000" tIns="72000" rIns="72000" bIns="72000" rtlCol="0">
          <a:noAutofit/>
        </a:bodyPr>
        <a:lstStyle xmlns:a="http://schemas.openxmlformats.org/drawingml/2006/main">
          <a:lvl1pPr marL="0" indent="0">
            <a:defRPr sz="1100">
              <a:latin typeface="Arial"/>
            </a:defRPr>
          </a:lvl1pPr>
          <a:lvl2pPr marL="457200" indent="0">
            <a:defRPr sz="1100">
              <a:latin typeface="Arial"/>
            </a:defRPr>
          </a:lvl2pPr>
          <a:lvl3pPr marL="914400" indent="0">
            <a:defRPr sz="1100">
              <a:latin typeface="Arial"/>
            </a:defRPr>
          </a:lvl3pPr>
          <a:lvl4pPr marL="1371600" indent="0">
            <a:defRPr sz="1100">
              <a:latin typeface="Arial"/>
            </a:defRPr>
          </a:lvl4pPr>
          <a:lvl5pPr marL="1828800" indent="0">
            <a:defRPr sz="1100">
              <a:latin typeface="Arial"/>
            </a:defRPr>
          </a:lvl5pPr>
          <a:lvl6pPr marL="2286000" indent="0">
            <a:defRPr sz="1100">
              <a:latin typeface="Arial"/>
            </a:defRPr>
          </a:lvl6pPr>
          <a:lvl7pPr marL="2743200" indent="0">
            <a:defRPr sz="1100">
              <a:latin typeface="Arial"/>
            </a:defRPr>
          </a:lvl7pPr>
          <a:lvl8pPr marL="3200400" indent="0">
            <a:defRPr sz="1100">
              <a:latin typeface="Arial"/>
            </a:defRPr>
          </a:lvl8pPr>
          <a:lvl9pPr marL="3657600" indent="0">
            <a:defRPr sz="1100">
              <a:latin typeface="Arial"/>
            </a:defRPr>
          </a:lvl9pPr>
        </a:lstStyle>
        <a:p xmlns:a="http://schemas.openxmlformats.org/drawingml/2006/main">
          <a:pPr algn="ctr"/>
          <a:r>
            <a:rPr lang="en-US" sz="700" b="1" dirty="0" smtClean="0">
              <a:solidFill>
                <a:srgbClr val="000000"/>
              </a:solidFill>
            </a:rPr>
            <a:t>Millions of s</a:t>
          </a:r>
          <a:r>
            <a:rPr lang="en-US" sz="700" b="1" i="0" u="none" strike="noStrike" dirty="0" smtClean="0">
              <a:solidFill>
                <a:srgbClr val="000000"/>
              </a:solidFill>
              <a:latin typeface="Arial"/>
            </a:rPr>
            <a:t>quare</a:t>
          </a:r>
          <a:r>
            <a:rPr lang="en-US" sz="700" b="1" i="0" u="none" strike="noStrike" baseline="0" dirty="0" smtClean="0">
              <a:solidFill>
                <a:srgbClr val="000000"/>
              </a:solidFill>
              <a:latin typeface="Arial"/>
            </a:rPr>
            <a:t> meters</a:t>
          </a:r>
          <a:endParaRPr lang="en-US" sz="700" b="1" dirty="0" smtClean="0">
            <a:solidFill>
              <a:srgbClr val="000000"/>
            </a:solidFill>
            <a:latin typeface="Arial"/>
          </a:endParaRPr>
        </a:p>
      </cdr:txBody>
    </cdr:sp>
  </cdr:relSizeAnchor>
  <cdr:relSizeAnchor xmlns:cdr="http://schemas.openxmlformats.org/drawingml/2006/chartDrawing">
    <cdr:from>
      <cdr:x>0</cdr:x>
      <cdr:y>0.86913</cdr:y>
    </cdr:from>
    <cdr:to>
      <cdr:x>1</cdr:x>
      <cdr:y>1</cdr:y>
    </cdr:to>
    <cdr:sp macro="" textlink="">
      <cdr:nvSpPr>
        <cdr:cNvPr id="11" name="txtBoxSourceLine"/>
        <cdr:cNvSpPr txBox="1"/>
      </cdr:nvSpPr>
      <cdr:spPr>
        <a:xfrm xmlns:a="http://schemas.openxmlformats.org/drawingml/2006/main">
          <a:off x="0" y="2222500"/>
          <a:ext cx="3959225" cy="292100"/>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bIns="73152" rtlCol="0" anchor="b"/>
        <a:lstStyle xmlns:a="http://schemas.openxmlformats.org/drawingml/2006/main">
          <a:lvl1pPr marL="0" indent="0">
            <a:defRPr sz="1100">
              <a:latin typeface="Arial"/>
            </a:defRPr>
          </a:lvl1pPr>
          <a:lvl2pPr marL="457200" indent="0">
            <a:defRPr sz="1100">
              <a:latin typeface="Arial"/>
            </a:defRPr>
          </a:lvl2pPr>
          <a:lvl3pPr marL="914400" indent="0">
            <a:defRPr sz="1100">
              <a:latin typeface="Arial"/>
            </a:defRPr>
          </a:lvl3pPr>
          <a:lvl4pPr marL="1371600" indent="0">
            <a:defRPr sz="1100">
              <a:latin typeface="Arial"/>
            </a:defRPr>
          </a:lvl4pPr>
          <a:lvl5pPr marL="1828800" indent="0">
            <a:defRPr sz="1100">
              <a:latin typeface="Arial"/>
            </a:defRPr>
          </a:lvl5pPr>
          <a:lvl6pPr marL="2286000" indent="0">
            <a:defRPr sz="1100">
              <a:latin typeface="Arial"/>
            </a:defRPr>
          </a:lvl6pPr>
          <a:lvl7pPr marL="2743200" indent="0">
            <a:defRPr sz="1100">
              <a:latin typeface="Arial"/>
            </a:defRPr>
          </a:lvl7pPr>
          <a:lvl8pPr marL="3200400" indent="0">
            <a:defRPr sz="1100">
              <a:latin typeface="Arial"/>
            </a:defRPr>
          </a:lvl8pPr>
          <a:lvl9pPr marL="3657600" indent="0">
            <a:defRPr sz="1100">
              <a:latin typeface="Arial"/>
            </a:defRPr>
          </a:lvl9pPr>
        </a:lstStyle>
        <a:p xmlns:a="http://schemas.openxmlformats.org/drawingml/2006/main">
          <a:pPr algn="l"/>
          <a:r>
            <a:rPr lang="en-US" sz="500" b="0" dirty="0" smtClean="0">
              <a:solidFill>
                <a:srgbClr val="707C8A"/>
              </a:solidFill>
              <a:latin typeface="Arial"/>
              <a:cs typeface="Arial" pitchFamily="34" charset="0"/>
            </a:rPr>
            <a:t>Source: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cdr:x>
      <cdr:y>3.92719E-6</cdr:y>
    </cdr:from>
    <cdr:to>
      <cdr:x>1</cdr:x>
      <cdr:y>0.05656</cdr:y>
    </cdr:to>
    <cdr:sp macro="" textlink="">
      <cdr:nvSpPr>
        <cdr:cNvPr id="2" name="txtboxChartTitle"/>
        <cdr:cNvSpPr txBox="1"/>
      </cdr:nvSpPr>
      <cdr:spPr>
        <a:xfrm xmlns:a="http://schemas.openxmlformats.org/drawingml/2006/main">
          <a:off x="0" y="15"/>
          <a:ext cx="6696075" cy="216000"/>
        </a:xfrm>
        <a:prstGeom xmlns:a="http://schemas.openxmlformats.org/drawingml/2006/main" prst="rect">
          <a:avLst/>
        </a:prstGeom>
        <a:solidFill xmlns:a="http://schemas.openxmlformats.org/drawingml/2006/main">
          <a:srgbClr val="707C8A"/>
        </a:solidFill>
        <a:ln xmlns:a="http://schemas.openxmlformats.org/drawingml/2006/main" w="9525" cmpd="sng">
          <a:noFill/>
          <a:prstDash val="solid"/>
          <a:headEnd type="none" w="med" len="med"/>
          <a:tailEnd type="triangle" w="med" len="med"/>
        </a:ln>
      </cdr:spPr>
      <cdr:txBody>
        <a:bodyPr xmlns:a="http://schemas.openxmlformats.org/drawingml/2006/main" wrap="square" lIns="72000" tIns="0" rIns="0" bIns="0" rtlCol="0" anchor="ctr" anchorCtr="0"/>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r>
            <a:rPr lang="en-US" sz="900" b="1" i="0" u="none" strike="noStrike" dirty="0" smtClean="0">
              <a:solidFill>
                <a:srgbClr val="FFFFFF"/>
              </a:solidFill>
              <a:latin typeface="Arial"/>
              <a:cs typeface="Arial" pitchFamily="34" charset="0"/>
            </a:rPr>
            <a:t>9-pt - IHS </a:t>
          </a:r>
          <a:r>
            <a:rPr lang="en-US" sz="900" b="1" dirty="0" smtClean="0">
              <a:solidFill>
                <a:srgbClr val="FFFFFF"/>
              </a:solidFill>
              <a:latin typeface="Arial"/>
              <a:cs typeface="Arial" pitchFamily="34" charset="0"/>
            </a:rPr>
            <a:t>column and line - 2015</a:t>
          </a:r>
          <a:endParaRPr lang="en-US" sz="900" b="1" dirty="0">
            <a:solidFill>
              <a:srgbClr val="FFFFFF"/>
            </a:solidFill>
            <a:latin typeface="Arial"/>
            <a:cs typeface="Arial" pitchFamily="34" charset="0"/>
          </a:endParaRPr>
        </a:p>
      </cdr:txBody>
    </cdr:sp>
  </cdr:relSizeAnchor>
  <cdr:relSizeAnchor xmlns:cdr="http://schemas.openxmlformats.org/drawingml/2006/chartDrawing">
    <cdr:from>
      <cdr:x>0</cdr:x>
      <cdr:y>0.86269</cdr:y>
    </cdr:from>
    <cdr:to>
      <cdr:x>1</cdr:x>
      <cdr:y>1</cdr:y>
    </cdr:to>
    <cdr:sp macro="" textlink="">
      <cdr:nvSpPr>
        <cdr:cNvPr id="5" name="txtBoxSourceLine"/>
        <cdr:cNvSpPr txBox="1"/>
      </cdr:nvSpPr>
      <cdr:spPr>
        <a:xfrm xmlns:a="http://schemas.openxmlformats.org/drawingml/2006/main">
          <a:off x="0" y="2108200"/>
          <a:ext cx="4435475" cy="292100"/>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vertOverflow="clip" wrap="square" lIns="73152" bIns="73152" rtlCol="0" anchor="b"/>
        <a:lstStyle xmlns:a="http://schemas.openxmlformats.org/drawingml/2006/main"/>
        <a:p xmlns:a="http://schemas.openxmlformats.org/drawingml/2006/main">
          <a:pPr algn="l"/>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0.54023</cdr:x>
      <cdr:y>0.93293</cdr:y>
    </cdr:from>
    <cdr:to>
      <cdr:x>1</cdr:x>
      <cdr:y>1</cdr:y>
    </cdr:to>
    <cdr:sp macro="" textlink="">
      <cdr:nvSpPr>
        <cdr:cNvPr id="4" name="txtboxCopyrightLine"/>
        <cdr:cNvSpPr txBox="1"/>
      </cdr:nvSpPr>
      <cdr:spPr>
        <a:xfrm xmlns:a="http://schemas.openxmlformats.org/drawingml/2006/main">
          <a:off x="1727999" y="2784236"/>
          <a:ext cx="1440000" cy="200164"/>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rIns="73152" bIns="73152" rtlCol="0" anchor="b"/>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pPr algn="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0.54023</cdr:x>
      <cdr:y>0.93293</cdr:y>
    </cdr:from>
    <cdr:to>
      <cdr:x>1</cdr:x>
      <cdr:y>1</cdr:y>
    </cdr:to>
    <cdr:sp macro="" textlink="">
      <cdr:nvSpPr>
        <cdr:cNvPr id="3" name="txtboxCopyrightLine"/>
        <cdr:cNvSpPr txBox="1"/>
      </cdr:nvSpPr>
      <cdr:spPr>
        <a:xfrm xmlns:a="http://schemas.openxmlformats.org/drawingml/2006/main">
          <a:off x="1727999" y="2784236"/>
          <a:ext cx="1440000" cy="200164"/>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rIns="73152" bIns="73152" rtlCol="0" anchor="b"/>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pPr algn="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cdr:x>
      <cdr:y>0.86913</cdr:y>
    </cdr:from>
    <cdr:to>
      <cdr:x>1</cdr:x>
      <cdr:y>1</cdr:y>
    </cdr:to>
    <cdr:sp macro="" textlink="">
      <cdr:nvSpPr>
        <cdr:cNvPr id="8" name="txtBoxSourceLine"/>
        <cdr:cNvSpPr txBox="1"/>
      </cdr:nvSpPr>
      <cdr:spPr>
        <a:xfrm xmlns:a="http://schemas.openxmlformats.org/drawingml/2006/main">
          <a:off x="0" y="2222500"/>
          <a:ext cx="3959225" cy="292100"/>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bIns="73152" rtlCol="0" anchor="b"/>
        <a:lstStyle xmlns:a="http://schemas.openxmlformats.org/drawingml/2006/main">
          <a:lvl1pPr marL="0" indent="0">
            <a:defRPr sz="1100">
              <a:latin typeface="Arial"/>
            </a:defRPr>
          </a:lvl1pPr>
          <a:lvl2pPr marL="457200" indent="0">
            <a:defRPr sz="1100">
              <a:latin typeface="Arial"/>
            </a:defRPr>
          </a:lvl2pPr>
          <a:lvl3pPr marL="914400" indent="0">
            <a:defRPr sz="1100">
              <a:latin typeface="Arial"/>
            </a:defRPr>
          </a:lvl3pPr>
          <a:lvl4pPr marL="1371600" indent="0">
            <a:defRPr sz="1100">
              <a:latin typeface="Arial"/>
            </a:defRPr>
          </a:lvl4pPr>
          <a:lvl5pPr marL="1828800" indent="0">
            <a:defRPr sz="1100">
              <a:latin typeface="Arial"/>
            </a:defRPr>
          </a:lvl5pPr>
          <a:lvl6pPr marL="2286000" indent="0">
            <a:defRPr sz="1100">
              <a:latin typeface="Arial"/>
            </a:defRPr>
          </a:lvl6pPr>
          <a:lvl7pPr marL="2743200" indent="0">
            <a:defRPr sz="1100">
              <a:latin typeface="Arial"/>
            </a:defRPr>
          </a:lvl7pPr>
          <a:lvl8pPr marL="3200400" indent="0">
            <a:defRPr sz="1100">
              <a:latin typeface="Arial"/>
            </a:defRPr>
          </a:lvl8pPr>
          <a:lvl9pPr marL="3657600" indent="0">
            <a:defRPr sz="1100">
              <a:latin typeface="Arial"/>
            </a:defRPr>
          </a:lvl9pPr>
        </a:lstStyle>
        <a:p xmlns:a="http://schemas.openxmlformats.org/drawingml/2006/main">
          <a:pPr algn="l"/>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cdr:x>
      <cdr:y>3.88889E-6</cdr:y>
    </cdr:from>
    <cdr:to>
      <cdr:x>1</cdr:x>
      <cdr:y>0.06</cdr:y>
    </cdr:to>
    <cdr:sp macro="" textlink="">
      <cdr:nvSpPr>
        <cdr:cNvPr id="10" name="txtboxChartTitle"/>
        <cdr:cNvSpPr txBox="1"/>
      </cdr:nvSpPr>
      <cdr:spPr>
        <a:xfrm xmlns:a="http://schemas.openxmlformats.org/drawingml/2006/main">
          <a:off x="0" y="14"/>
          <a:ext cx="8208000" cy="216000"/>
        </a:xfrm>
        <a:prstGeom xmlns:a="http://schemas.openxmlformats.org/drawingml/2006/main" prst="rect">
          <a:avLst/>
        </a:prstGeom>
        <a:solidFill xmlns:a="http://schemas.openxmlformats.org/drawingml/2006/main">
          <a:srgbClr val="707C8A"/>
        </a:solidFill>
        <a:ln xmlns:a="http://schemas.openxmlformats.org/drawingml/2006/main" w="9525" cmpd="sng">
          <a:noFill/>
          <a:prstDash val="solid"/>
          <a:headEnd type="none" w="med" len="med"/>
          <a:tailEnd type="triangle" w="med" len="med"/>
        </a:ln>
      </cdr:spPr>
      <cdr:txBody>
        <a:bodyPr xmlns:a="http://schemas.openxmlformats.org/drawingml/2006/main" wrap="square" lIns="72000" tIns="0" rIns="0" bIns="0" rtlCol="0" anchor="ctr" anchorCtr="0"/>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r>
            <a:rPr lang="en-US" sz="900" b="1" i="0" u="none" strike="noStrike" dirty="0" smtClean="0">
              <a:solidFill>
                <a:srgbClr val="FFFFFF"/>
              </a:solidFill>
              <a:latin typeface="Arial"/>
              <a:cs typeface="Arial" pitchFamily="34" charset="0"/>
            </a:rPr>
            <a:t>Market</a:t>
          </a:r>
          <a:r>
            <a:rPr lang="en-US" sz="900" b="1" i="0" u="none" strike="noStrike" baseline="0" dirty="0" smtClean="0">
              <a:solidFill>
                <a:srgbClr val="FFFFFF"/>
              </a:solidFill>
              <a:latin typeface="Arial"/>
              <a:cs typeface="Arial" pitchFamily="34" charset="0"/>
            </a:rPr>
            <a:t> forecast for wide color gamut display (Area)</a:t>
          </a:r>
          <a:endParaRPr lang="en-US" sz="900" b="1" dirty="0">
            <a:solidFill>
              <a:srgbClr val="FFFFFF"/>
            </a:solidFill>
            <a:latin typeface="Arial"/>
            <a:cs typeface="Arial" pitchFamily="34" charset="0"/>
          </a:endParaRPr>
        </a:p>
      </cdr:txBody>
    </cdr:sp>
  </cdr:relSizeAnchor>
  <cdr:relSizeAnchor xmlns:cdr="http://schemas.openxmlformats.org/drawingml/2006/chartDrawing">
    <cdr:from>
      <cdr:x>0</cdr:x>
      <cdr:y>0.86269</cdr:y>
    </cdr:from>
    <cdr:to>
      <cdr:x>1</cdr:x>
      <cdr:y>1</cdr:y>
    </cdr:to>
    <cdr:sp macro="" textlink="">
      <cdr:nvSpPr>
        <cdr:cNvPr id="12" name="txtBoxSourceLine"/>
        <cdr:cNvSpPr txBox="1"/>
      </cdr:nvSpPr>
      <cdr:spPr>
        <a:xfrm xmlns:a="http://schemas.openxmlformats.org/drawingml/2006/main">
          <a:off x="0" y="2108200"/>
          <a:ext cx="4435475" cy="292100"/>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vertOverflow="clip" wrap="square" lIns="73152" bIns="73152" rtlCol="0" anchor="b"/>
        <a:lstStyle xmlns:a="http://schemas.openxmlformats.org/drawingml/2006/main"/>
        <a:p xmlns:a="http://schemas.openxmlformats.org/drawingml/2006/main">
          <a:pPr algn="l"/>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0.54023</cdr:x>
      <cdr:y>0.93293</cdr:y>
    </cdr:from>
    <cdr:to>
      <cdr:x>1</cdr:x>
      <cdr:y>1</cdr:y>
    </cdr:to>
    <cdr:sp macro="" textlink="">
      <cdr:nvSpPr>
        <cdr:cNvPr id="14" name="txtboxCopyrightLine"/>
        <cdr:cNvSpPr txBox="1"/>
      </cdr:nvSpPr>
      <cdr:spPr>
        <a:xfrm xmlns:a="http://schemas.openxmlformats.org/drawingml/2006/main">
          <a:off x="1727999" y="2784236"/>
          <a:ext cx="1440000" cy="200164"/>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rIns="73152" bIns="73152" rtlCol="0" anchor="b"/>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pPr algn="r"/>
          <a:endParaRPr lang="en-US" sz="500" b="0" dirty="0">
            <a:solidFill>
              <a:srgbClr val="707C8A"/>
            </a:solidFill>
            <a:latin typeface="Arial"/>
            <a:cs typeface="Arial" pitchFamily="34" charset="0"/>
          </a:endParaRPr>
        </a:p>
      </cdr:txBody>
    </cdr:sp>
  </cdr:relSizeAnchor>
</c:userShapes>
</file>

<file path=ppt/drawings/drawing25.xml><?xml version="1.0" encoding="utf-8"?>
<c:userShapes xmlns:c="http://schemas.openxmlformats.org/drawingml/2006/chart">
  <cdr:relSizeAnchor xmlns:cdr="http://schemas.openxmlformats.org/drawingml/2006/chartDrawing">
    <cdr:from>
      <cdr:x>0</cdr:x>
      <cdr:y>4.44444E-6</cdr:y>
    </cdr:from>
    <cdr:to>
      <cdr:x>1</cdr:x>
      <cdr:y>0.06</cdr:y>
    </cdr:to>
    <cdr:sp macro="" textlink="">
      <cdr:nvSpPr>
        <cdr:cNvPr id="3" name="txtboxChartTitle"/>
        <cdr:cNvSpPr txBox="1"/>
      </cdr:nvSpPr>
      <cdr:spPr>
        <a:xfrm xmlns:a="http://schemas.openxmlformats.org/drawingml/2006/main">
          <a:off x="0" y="16"/>
          <a:ext cx="3600000" cy="216000"/>
        </a:xfrm>
        <a:prstGeom xmlns:a="http://schemas.openxmlformats.org/drawingml/2006/main" prst="rect">
          <a:avLst/>
        </a:prstGeom>
        <a:solidFill xmlns:a="http://schemas.openxmlformats.org/drawingml/2006/main">
          <a:srgbClr val="707C8A"/>
        </a:solidFill>
        <a:ln xmlns:a="http://schemas.openxmlformats.org/drawingml/2006/main" w="9525" cmpd="sng">
          <a:noFill/>
          <a:prstDash val="solid"/>
          <a:headEnd type="none" w="med" len="med"/>
          <a:tailEnd type="triangle" w="med" len="med"/>
        </a:ln>
      </cdr:spPr>
      <cdr:txBody>
        <a:bodyPr xmlns:a="http://schemas.openxmlformats.org/drawingml/2006/main" wrap="square" lIns="72000" tIns="0" rIns="0" bIns="0" rtlCol="0" anchor="ctr" anchorCtr="0"/>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r>
            <a:rPr lang="en-US" sz="900" b="1" i="0" u="none" strike="noStrike" dirty="0" smtClean="0">
              <a:solidFill>
                <a:srgbClr val="FFFFFF"/>
              </a:solidFill>
              <a:latin typeface="Arial"/>
              <a:cs typeface="Arial" pitchFamily="34" charset="0"/>
            </a:rPr>
            <a:t>Market</a:t>
          </a:r>
          <a:r>
            <a:rPr lang="en-US" sz="900" b="1" i="0" u="none" strike="noStrike" baseline="0" dirty="0" smtClean="0">
              <a:solidFill>
                <a:srgbClr val="FFFFFF"/>
              </a:solidFill>
              <a:latin typeface="Arial"/>
              <a:cs typeface="Arial" pitchFamily="34" charset="0"/>
            </a:rPr>
            <a:t> forecast for wide color gamut display by solution (Volume)</a:t>
          </a:r>
          <a:endParaRPr lang="en-US" sz="900" b="1" dirty="0">
            <a:solidFill>
              <a:srgbClr val="FFFFFF"/>
            </a:solidFill>
            <a:latin typeface="Arial"/>
            <a:cs typeface="Arial" pitchFamily="34" charset="0"/>
          </a:endParaRPr>
        </a:p>
      </cdr:txBody>
    </cdr:sp>
  </cdr:relSizeAnchor>
  <cdr:relSizeAnchor xmlns:cdr="http://schemas.openxmlformats.org/drawingml/2006/chartDrawing">
    <cdr:from>
      <cdr:x>0</cdr:x>
      <cdr:y>0.86913</cdr:y>
    </cdr:from>
    <cdr:to>
      <cdr:x>1</cdr:x>
      <cdr:y>1</cdr:y>
    </cdr:to>
    <cdr:sp macro="" textlink="">
      <cdr:nvSpPr>
        <cdr:cNvPr id="5" name="txtBoxSourceLine"/>
        <cdr:cNvSpPr txBox="1"/>
      </cdr:nvSpPr>
      <cdr:spPr>
        <a:xfrm xmlns:a="http://schemas.openxmlformats.org/drawingml/2006/main">
          <a:off x="0" y="2222500"/>
          <a:ext cx="3986120" cy="292100"/>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vertOverflow="clip" wrap="square" lIns="73152" bIns="73152" rtlCol="0" anchor="b"/>
        <a:lstStyle xmlns:a="http://schemas.openxmlformats.org/drawingml/2006/main"/>
        <a:p xmlns:a="http://schemas.openxmlformats.org/drawingml/2006/main">
          <a:pPr algn="l"/>
          <a:r>
            <a:rPr lang="en-US" sz="500" b="0" dirty="0" smtClean="0">
              <a:solidFill>
                <a:srgbClr val="707C8A"/>
              </a:solidFill>
              <a:latin typeface="Arial"/>
              <a:cs typeface="Arial" pitchFamily="34" charset="0"/>
            </a:rPr>
            <a:t>Source: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0.54023</cdr:x>
      <cdr:y>0.93293</cdr:y>
    </cdr:from>
    <cdr:to>
      <cdr:x>1</cdr:x>
      <cdr:y>1</cdr:y>
    </cdr:to>
    <cdr:sp macro="" textlink="">
      <cdr:nvSpPr>
        <cdr:cNvPr id="9" name="txtboxCopyrightLine"/>
        <cdr:cNvSpPr txBox="1"/>
      </cdr:nvSpPr>
      <cdr:spPr>
        <a:xfrm xmlns:a="http://schemas.openxmlformats.org/drawingml/2006/main">
          <a:off x="1727999" y="2784236"/>
          <a:ext cx="1440000" cy="200164"/>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rIns="73152" bIns="73152" rtlCol="0" anchor="b"/>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pPr algn="r"/>
          <a:r>
            <a:rPr lang="en-US" sz="500" b="0" dirty="0" smtClean="0">
              <a:solidFill>
                <a:srgbClr val="707C8A"/>
              </a:solidFill>
              <a:latin typeface="Arial"/>
              <a:cs typeface="Arial" pitchFamily="34" charset="0"/>
            </a:rPr>
            <a:t>© 2015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0.07254</cdr:x>
      <cdr:y>0.21992</cdr:y>
    </cdr:from>
    <cdr:to>
      <cdr:x>0.1267</cdr:x>
      <cdr:y>0.62573</cdr:y>
    </cdr:to>
    <cdr:sp macro="" textlink="">
      <cdr:nvSpPr>
        <cdr:cNvPr id="10" name="txtBoxPrimaryYAxisLabel"/>
        <cdr:cNvSpPr txBox="1"/>
      </cdr:nvSpPr>
      <cdr:spPr>
        <a:xfrm xmlns:a="http://schemas.openxmlformats.org/drawingml/2006/main" rot="16200000">
          <a:off x="-335958" y="1414933"/>
          <a:ext cx="1460916" cy="214474"/>
        </a:xfrm>
        <a:prstGeom xmlns:a="http://schemas.openxmlformats.org/drawingml/2006/main" prst="rect">
          <a:avLst/>
        </a:prstGeom>
        <a:noFill xmlns:a="http://schemas.openxmlformats.org/drawingml/2006/main"/>
        <a:ln xmlns:a="http://schemas.openxmlformats.org/drawingml/2006/main">
          <a:noFill/>
        </a:ln>
      </cdr:spPr>
      <cdr:txBody>
        <a:bodyPr xmlns:a="http://schemas.openxmlformats.org/drawingml/2006/main" vert="horz" wrap="square" lIns="72000" tIns="72000" rIns="72000" bIns="72000" rtlCol="0">
          <a:noAutofit/>
        </a:bodyPr>
        <a:lstStyle xmlns:a="http://schemas.openxmlformats.org/drawingml/2006/main">
          <a:defPPr>
            <a:defRPr lang="en-US"/>
          </a:defPPr>
          <a:lvl1pPr marL="0" algn="l" defTabSz="914400" rtl="0" eaLnBrk="1" latinLnBrk="0" hangingPunct="1">
            <a:defRPr sz="800" kern="1200">
              <a:solidFill>
                <a:sysClr val="windowText" lastClr="000000"/>
              </a:solidFill>
              <a:latin typeface="Arial"/>
            </a:defRPr>
          </a:lvl1pPr>
          <a:lvl2pPr marL="457200" algn="l" defTabSz="914400" rtl="0" eaLnBrk="1" latinLnBrk="0" hangingPunct="1">
            <a:defRPr sz="800" kern="1200">
              <a:solidFill>
                <a:sysClr val="windowText" lastClr="000000"/>
              </a:solidFill>
              <a:latin typeface="Arial"/>
            </a:defRPr>
          </a:lvl2pPr>
          <a:lvl3pPr marL="914400" algn="l" defTabSz="914400" rtl="0" eaLnBrk="1" latinLnBrk="0" hangingPunct="1">
            <a:defRPr sz="800" kern="1200">
              <a:solidFill>
                <a:sysClr val="windowText" lastClr="000000"/>
              </a:solidFill>
              <a:latin typeface="Arial"/>
            </a:defRPr>
          </a:lvl3pPr>
          <a:lvl4pPr marL="1371600" algn="l" defTabSz="914400" rtl="0" eaLnBrk="1" latinLnBrk="0" hangingPunct="1">
            <a:defRPr sz="800" kern="1200">
              <a:solidFill>
                <a:sysClr val="windowText" lastClr="000000"/>
              </a:solidFill>
              <a:latin typeface="Arial"/>
            </a:defRPr>
          </a:lvl4pPr>
          <a:lvl5pPr marL="1828800" algn="l" defTabSz="914400" rtl="0" eaLnBrk="1" latinLnBrk="0" hangingPunct="1">
            <a:defRPr sz="800" kern="1200">
              <a:solidFill>
                <a:sysClr val="windowText" lastClr="000000"/>
              </a:solidFill>
              <a:latin typeface="Arial"/>
            </a:defRPr>
          </a:lvl5pPr>
          <a:lvl6pPr marL="2286000" algn="l" defTabSz="914400" rtl="0" eaLnBrk="1" latinLnBrk="0" hangingPunct="1">
            <a:defRPr sz="800" kern="1200">
              <a:solidFill>
                <a:sysClr val="windowText" lastClr="000000"/>
              </a:solidFill>
              <a:latin typeface="Arial"/>
            </a:defRPr>
          </a:lvl6pPr>
          <a:lvl7pPr marL="2743200" algn="l" defTabSz="914400" rtl="0" eaLnBrk="1" latinLnBrk="0" hangingPunct="1">
            <a:defRPr sz="800" kern="1200">
              <a:solidFill>
                <a:sysClr val="windowText" lastClr="000000"/>
              </a:solidFill>
              <a:latin typeface="Arial"/>
            </a:defRPr>
          </a:lvl7pPr>
          <a:lvl8pPr marL="3200400" algn="l" defTabSz="914400" rtl="0" eaLnBrk="1" latinLnBrk="0" hangingPunct="1">
            <a:defRPr sz="800" kern="1200">
              <a:solidFill>
                <a:sysClr val="windowText" lastClr="000000"/>
              </a:solidFill>
              <a:latin typeface="Arial"/>
            </a:defRPr>
          </a:lvl8pPr>
          <a:lvl9pPr marL="3657600" algn="l" defTabSz="914400" rtl="0" eaLnBrk="1" latinLnBrk="0" hangingPunct="1">
            <a:defRPr sz="800" kern="1200">
              <a:solidFill>
                <a:sysClr val="windowText" lastClr="000000"/>
              </a:solidFill>
              <a:latin typeface="Arial"/>
            </a:defRPr>
          </a:lvl9pPr>
        </a:lstStyle>
        <a:p xmlns:a="http://schemas.openxmlformats.org/drawingml/2006/main">
          <a:pPr algn="ctr"/>
          <a:r>
            <a:rPr lang="en-US" sz="700" b="1" dirty="0" smtClean="0">
              <a:solidFill>
                <a:srgbClr val="000000"/>
              </a:solidFill>
              <a:latin typeface="Arial"/>
            </a:rPr>
            <a:t>Millions of units</a:t>
          </a:r>
        </a:p>
      </cdr:txBody>
    </cdr:sp>
  </cdr:relSizeAnchor>
</c:userShapes>
</file>

<file path=ppt/drawings/drawing26.xml><?xml version="1.0" encoding="utf-8"?>
<c:userShapes xmlns:c="http://schemas.openxmlformats.org/drawingml/2006/chart">
  <cdr:relSizeAnchor xmlns:cdr="http://schemas.openxmlformats.org/drawingml/2006/chartDrawing">
    <cdr:from>
      <cdr:x>0</cdr:x>
      <cdr:y>4.44444E-6</cdr:y>
    </cdr:from>
    <cdr:to>
      <cdr:x>1</cdr:x>
      <cdr:y>0.06</cdr:y>
    </cdr:to>
    <cdr:sp macro="" textlink="">
      <cdr:nvSpPr>
        <cdr:cNvPr id="3" name="txtboxChartTitle"/>
        <cdr:cNvSpPr txBox="1"/>
      </cdr:nvSpPr>
      <cdr:spPr>
        <a:xfrm xmlns:a="http://schemas.openxmlformats.org/drawingml/2006/main">
          <a:off x="0" y="16"/>
          <a:ext cx="3600000" cy="216000"/>
        </a:xfrm>
        <a:prstGeom xmlns:a="http://schemas.openxmlformats.org/drawingml/2006/main" prst="rect">
          <a:avLst/>
        </a:prstGeom>
        <a:solidFill xmlns:a="http://schemas.openxmlformats.org/drawingml/2006/main">
          <a:srgbClr val="707C8A"/>
        </a:solidFill>
        <a:ln xmlns:a="http://schemas.openxmlformats.org/drawingml/2006/main" w="9525" cmpd="sng">
          <a:noFill/>
          <a:prstDash val="solid"/>
          <a:headEnd type="none" w="med" len="med"/>
          <a:tailEnd type="triangle" w="med" len="med"/>
        </a:ln>
      </cdr:spPr>
      <cdr:txBody>
        <a:bodyPr xmlns:a="http://schemas.openxmlformats.org/drawingml/2006/main" wrap="square" lIns="72000" tIns="0" rIns="0" bIns="0" rtlCol="0" anchor="ctr" anchorCtr="0"/>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r>
            <a:rPr lang="en-US" sz="900" b="1" i="0" u="none" strike="noStrike" dirty="0" smtClean="0">
              <a:solidFill>
                <a:srgbClr val="FFFFFF"/>
              </a:solidFill>
              <a:latin typeface="Arial"/>
              <a:cs typeface="Arial" pitchFamily="34" charset="0"/>
            </a:rPr>
            <a:t>Market</a:t>
          </a:r>
          <a:r>
            <a:rPr lang="en-US" sz="900" b="1" i="0" u="none" strike="noStrike" baseline="0" dirty="0" smtClean="0">
              <a:solidFill>
                <a:srgbClr val="FFFFFF"/>
              </a:solidFill>
              <a:latin typeface="Arial"/>
              <a:cs typeface="Arial" pitchFamily="34" charset="0"/>
            </a:rPr>
            <a:t> forecast for wide color gamut display by solution (Volume %)</a:t>
          </a:r>
          <a:endParaRPr lang="en-US" sz="900" b="1" dirty="0">
            <a:solidFill>
              <a:srgbClr val="FFFFFF"/>
            </a:solidFill>
            <a:latin typeface="Arial"/>
            <a:cs typeface="Arial" pitchFamily="34" charset="0"/>
          </a:endParaRPr>
        </a:p>
      </cdr:txBody>
    </cdr:sp>
  </cdr:relSizeAnchor>
  <cdr:relSizeAnchor xmlns:cdr="http://schemas.openxmlformats.org/drawingml/2006/chartDrawing">
    <cdr:from>
      <cdr:x>0</cdr:x>
      <cdr:y>0.86913</cdr:y>
    </cdr:from>
    <cdr:to>
      <cdr:x>1</cdr:x>
      <cdr:y>1</cdr:y>
    </cdr:to>
    <cdr:sp macro="" textlink="">
      <cdr:nvSpPr>
        <cdr:cNvPr id="5" name="txtBoxSourceLine"/>
        <cdr:cNvSpPr txBox="1"/>
      </cdr:nvSpPr>
      <cdr:spPr>
        <a:xfrm xmlns:a="http://schemas.openxmlformats.org/drawingml/2006/main">
          <a:off x="0" y="2222500"/>
          <a:ext cx="3986120" cy="292100"/>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vertOverflow="clip" wrap="square" lIns="73152" bIns="73152" rtlCol="0" anchor="b"/>
        <a:lstStyle xmlns:a="http://schemas.openxmlformats.org/drawingml/2006/main"/>
        <a:p xmlns:a="http://schemas.openxmlformats.org/drawingml/2006/main">
          <a:pPr algn="l"/>
          <a:r>
            <a:rPr lang="en-US" sz="500" b="0" dirty="0" smtClean="0">
              <a:solidFill>
                <a:srgbClr val="707C8A"/>
              </a:solidFill>
              <a:latin typeface="Arial"/>
              <a:cs typeface="Arial" pitchFamily="34" charset="0"/>
            </a:rPr>
            <a:t>Source: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0.54023</cdr:x>
      <cdr:y>0.93293</cdr:y>
    </cdr:from>
    <cdr:to>
      <cdr:x>1</cdr:x>
      <cdr:y>1</cdr:y>
    </cdr:to>
    <cdr:sp macro="" textlink="">
      <cdr:nvSpPr>
        <cdr:cNvPr id="9" name="txtboxCopyrightLine"/>
        <cdr:cNvSpPr txBox="1"/>
      </cdr:nvSpPr>
      <cdr:spPr>
        <a:xfrm xmlns:a="http://schemas.openxmlformats.org/drawingml/2006/main">
          <a:off x="1727999" y="2784236"/>
          <a:ext cx="1440000" cy="200164"/>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rIns="73152" bIns="73152" rtlCol="0" anchor="b"/>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pPr algn="r"/>
          <a:r>
            <a:rPr lang="en-US" sz="500" b="0" dirty="0" smtClean="0">
              <a:solidFill>
                <a:srgbClr val="707C8A"/>
              </a:solidFill>
              <a:latin typeface="Arial"/>
              <a:cs typeface="Arial" pitchFamily="34" charset="0"/>
            </a:rPr>
            <a:t>© 2015 IHS</a:t>
          </a:r>
          <a:endParaRPr lang="en-US" sz="500" b="0" dirty="0">
            <a:solidFill>
              <a:srgbClr val="707C8A"/>
            </a:solidFill>
            <a:latin typeface="Arial"/>
            <a:cs typeface="Arial" pitchFamily="34" charset="0"/>
          </a:endParaRPr>
        </a:p>
      </cdr:txBody>
    </cdr:sp>
  </cdr:relSizeAnchor>
</c:userShapes>
</file>

<file path=ppt/drawings/drawing27.xml><?xml version="1.0" encoding="utf-8"?>
<c:userShapes xmlns:c="http://schemas.openxmlformats.org/drawingml/2006/chart">
  <cdr:relSizeAnchor xmlns:cdr="http://schemas.openxmlformats.org/drawingml/2006/chartDrawing">
    <cdr:from>
      <cdr:x>0</cdr:x>
      <cdr:y>4.44444E-6</cdr:y>
    </cdr:from>
    <cdr:to>
      <cdr:x>1</cdr:x>
      <cdr:y>0.06</cdr:y>
    </cdr:to>
    <cdr:sp macro="" textlink="">
      <cdr:nvSpPr>
        <cdr:cNvPr id="3" name="txtboxChartTitle"/>
        <cdr:cNvSpPr txBox="1"/>
      </cdr:nvSpPr>
      <cdr:spPr>
        <a:xfrm xmlns:a="http://schemas.openxmlformats.org/drawingml/2006/main">
          <a:off x="0" y="16"/>
          <a:ext cx="3600000" cy="216000"/>
        </a:xfrm>
        <a:prstGeom xmlns:a="http://schemas.openxmlformats.org/drawingml/2006/main" prst="rect">
          <a:avLst/>
        </a:prstGeom>
        <a:solidFill xmlns:a="http://schemas.openxmlformats.org/drawingml/2006/main">
          <a:srgbClr val="707C8A"/>
        </a:solidFill>
        <a:ln xmlns:a="http://schemas.openxmlformats.org/drawingml/2006/main" w="9525" cmpd="sng">
          <a:noFill/>
          <a:prstDash val="solid"/>
          <a:headEnd type="none" w="med" len="med"/>
          <a:tailEnd type="triangle" w="med" len="med"/>
        </a:ln>
      </cdr:spPr>
      <cdr:txBody>
        <a:bodyPr xmlns:a="http://schemas.openxmlformats.org/drawingml/2006/main" wrap="square" lIns="72000" tIns="0" rIns="0" bIns="0" rtlCol="0" anchor="ctr" anchorCtr="0"/>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r>
            <a:rPr lang="en-US" sz="900" b="1" i="0" u="none" strike="noStrike" dirty="0" smtClean="0">
              <a:solidFill>
                <a:srgbClr val="FFFFFF"/>
              </a:solidFill>
              <a:latin typeface="Arial"/>
              <a:cs typeface="Arial" pitchFamily="34" charset="0"/>
            </a:rPr>
            <a:t>Market</a:t>
          </a:r>
          <a:r>
            <a:rPr lang="en-US" sz="900" b="1" i="0" u="none" strike="noStrike" baseline="0" dirty="0" smtClean="0">
              <a:solidFill>
                <a:srgbClr val="FFFFFF"/>
              </a:solidFill>
              <a:latin typeface="Arial"/>
              <a:cs typeface="Arial" pitchFamily="34" charset="0"/>
            </a:rPr>
            <a:t> forecast for wide color gamut display (Area %) </a:t>
          </a:r>
          <a:endParaRPr lang="en-US" sz="900" b="1" dirty="0">
            <a:solidFill>
              <a:srgbClr val="FFFFFF"/>
            </a:solidFill>
            <a:latin typeface="Arial"/>
            <a:cs typeface="Arial" pitchFamily="34" charset="0"/>
          </a:endParaRPr>
        </a:p>
      </cdr:txBody>
    </cdr:sp>
  </cdr:relSizeAnchor>
  <cdr:relSizeAnchor xmlns:cdr="http://schemas.openxmlformats.org/drawingml/2006/chartDrawing">
    <cdr:from>
      <cdr:x>0</cdr:x>
      <cdr:y>0.86913</cdr:y>
    </cdr:from>
    <cdr:to>
      <cdr:x>1</cdr:x>
      <cdr:y>1</cdr:y>
    </cdr:to>
    <cdr:sp macro="" textlink="">
      <cdr:nvSpPr>
        <cdr:cNvPr id="5" name="txtBoxSourceLine"/>
        <cdr:cNvSpPr txBox="1"/>
      </cdr:nvSpPr>
      <cdr:spPr>
        <a:xfrm xmlns:a="http://schemas.openxmlformats.org/drawingml/2006/main">
          <a:off x="0" y="2222500"/>
          <a:ext cx="3986120" cy="292100"/>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vertOverflow="clip" wrap="square" lIns="73152" bIns="73152" rtlCol="0" anchor="b"/>
        <a:lstStyle xmlns:a="http://schemas.openxmlformats.org/drawingml/2006/main"/>
        <a:p xmlns:a="http://schemas.openxmlformats.org/drawingml/2006/main">
          <a:pPr algn="l"/>
          <a:r>
            <a:rPr lang="en-US" sz="500" b="0" dirty="0" smtClean="0">
              <a:solidFill>
                <a:srgbClr val="707C8A"/>
              </a:solidFill>
              <a:latin typeface="Arial"/>
              <a:cs typeface="Arial" pitchFamily="34" charset="0"/>
            </a:rPr>
            <a:t>Source: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0.54023</cdr:x>
      <cdr:y>0.93293</cdr:y>
    </cdr:from>
    <cdr:to>
      <cdr:x>1</cdr:x>
      <cdr:y>1</cdr:y>
    </cdr:to>
    <cdr:sp macro="" textlink="">
      <cdr:nvSpPr>
        <cdr:cNvPr id="9" name="txtboxCopyrightLine"/>
        <cdr:cNvSpPr txBox="1"/>
      </cdr:nvSpPr>
      <cdr:spPr>
        <a:xfrm xmlns:a="http://schemas.openxmlformats.org/drawingml/2006/main">
          <a:off x="1727999" y="2784236"/>
          <a:ext cx="1440000" cy="200164"/>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rIns="73152" bIns="73152" rtlCol="0" anchor="b"/>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pPr algn="r"/>
          <a:r>
            <a:rPr lang="en-US" sz="500" b="0" dirty="0" smtClean="0">
              <a:solidFill>
                <a:srgbClr val="707C8A"/>
              </a:solidFill>
              <a:latin typeface="Arial"/>
              <a:cs typeface="Arial" pitchFamily="34" charset="0"/>
            </a:rPr>
            <a:t>© 2015 IHS</a:t>
          </a:r>
          <a:endParaRPr lang="en-US" sz="500" b="0" dirty="0">
            <a:solidFill>
              <a:srgbClr val="707C8A"/>
            </a:solidFill>
            <a:latin typeface="Arial"/>
            <a:cs typeface="Arial" pitchFamily="34" charset="0"/>
          </a:endParaRPr>
        </a:p>
      </cdr:txBody>
    </cdr:sp>
  </cdr:relSizeAnchor>
</c:userShapes>
</file>

<file path=ppt/drawings/drawing28.xml><?xml version="1.0" encoding="utf-8"?>
<c:userShapes xmlns:c="http://schemas.openxmlformats.org/drawingml/2006/chart">
  <cdr:relSizeAnchor xmlns:cdr="http://schemas.openxmlformats.org/drawingml/2006/chartDrawing">
    <cdr:from>
      <cdr:x>0</cdr:x>
      <cdr:y>4.44444E-6</cdr:y>
    </cdr:from>
    <cdr:to>
      <cdr:x>1</cdr:x>
      <cdr:y>0.06</cdr:y>
    </cdr:to>
    <cdr:sp macro="" textlink="">
      <cdr:nvSpPr>
        <cdr:cNvPr id="3" name="txtboxChartTitle"/>
        <cdr:cNvSpPr txBox="1"/>
      </cdr:nvSpPr>
      <cdr:spPr>
        <a:xfrm xmlns:a="http://schemas.openxmlformats.org/drawingml/2006/main">
          <a:off x="0" y="16"/>
          <a:ext cx="3600000" cy="216000"/>
        </a:xfrm>
        <a:prstGeom xmlns:a="http://schemas.openxmlformats.org/drawingml/2006/main" prst="rect">
          <a:avLst/>
        </a:prstGeom>
        <a:solidFill xmlns:a="http://schemas.openxmlformats.org/drawingml/2006/main">
          <a:srgbClr val="707C8A"/>
        </a:solidFill>
        <a:ln xmlns:a="http://schemas.openxmlformats.org/drawingml/2006/main" w="9525" cmpd="sng">
          <a:noFill/>
          <a:prstDash val="solid"/>
          <a:headEnd type="none" w="med" len="med"/>
          <a:tailEnd type="triangle" w="med" len="med"/>
        </a:ln>
      </cdr:spPr>
      <cdr:txBody>
        <a:bodyPr xmlns:a="http://schemas.openxmlformats.org/drawingml/2006/main" wrap="square" lIns="72000" tIns="0" rIns="0" bIns="0" rtlCol="0" anchor="ctr" anchorCtr="0"/>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r>
            <a:rPr lang="en-US" sz="900" b="1" i="0" u="none" strike="noStrike" dirty="0" smtClean="0">
              <a:solidFill>
                <a:srgbClr val="FFFFFF"/>
              </a:solidFill>
              <a:latin typeface="Arial"/>
              <a:cs typeface="Arial" pitchFamily="34" charset="0"/>
            </a:rPr>
            <a:t>Market</a:t>
          </a:r>
          <a:r>
            <a:rPr lang="en-US" sz="900" b="1" i="0" u="none" strike="noStrike" baseline="0" dirty="0" smtClean="0">
              <a:solidFill>
                <a:srgbClr val="FFFFFF"/>
              </a:solidFill>
              <a:latin typeface="Arial"/>
              <a:cs typeface="Arial" pitchFamily="34" charset="0"/>
            </a:rPr>
            <a:t> forecast for wide color gamut display (Area) </a:t>
          </a:r>
          <a:endParaRPr lang="en-US" sz="900" b="1" dirty="0">
            <a:solidFill>
              <a:srgbClr val="FFFFFF"/>
            </a:solidFill>
            <a:latin typeface="Arial"/>
            <a:cs typeface="Arial" pitchFamily="34" charset="0"/>
          </a:endParaRPr>
        </a:p>
      </cdr:txBody>
    </cdr:sp>
  </cdr:relSizeAnchor>
  <cdr:relSizeAnchor xmlns:cdr="http://schemas.openxmlformats.org/drawingml/2006/chartDrawing">
    <cdr:from>
      <cdr:x>0</cdr:x>
      <cdr:y>0.86913</cdr:y>
    </cdr:from>
    <cdr:to>
      <cdr:x>1</cdr:x>
      <cdr:y>1</cdr:y>
    </cdr:to>
    <cdr:sp macro="" textlink="">
      <cdr:nvSpPr>
        <cdr:cNvPr id="5" name="txtBoxSourceLine"/>
        <cdr:cNvSpPr txBox="1"/>
      </cdr:nvSpPr>
      <cdr:spPr>
        <a:xfrm xmlns:a="http://schemas.openxmlformats.org/drawingml/2006/main">
          <a:off x="0" y="2222500"/>
          <a:ext cx="3986120" cy="292100"/>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vertOverflow="clip" wrap="square" lIns="73152" bIns="73152" rtlCol="0" anchor="b"/>
        <a:lstStyle xmlns:a="http://schemas.openxmlformats.org/drawingml/2006/main"/>
        <a:p xmlns:a="http://schemas.openxmlformats.org/drawingml/2006/main">
          <a:pPr algn="l"/>
          <a:r>
            <a:rPr lang="en-US" sz="500" b="0" dirty="0" smtClean="0">
              <a:solidFill>
                <a:srgbClr val="707C8A"/>
              </a:solidFill>
              <a:latin typeface="Arial"/>
              <a:cs typeface="Arial" pitchFamily="34" charset="0"/>
            </a:rPr>
            <a:t>Source: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0.54023</cdr:x>
      <cdr:y>0.93293</cdr:y>
    </cdr:from>
    <cdr:to>
      <cdr:x>1</cdr:x>
      <cdr:y>1</cdr:y>
    </cdr:to>
    <cdr:sp macro="" textlink="">
      <cdr:nvSpPr>
        <cdr:cNvPr id="9" name="txtboxCopyrightLine"/>
        <cdr:cNvSpPr txBox="1"/>
      </cdr:nvSpPr>
      <cdr:spPr>
        <a:xfrm xmlns:a="http://schemas.openxmlformats.org/drawingml/2006/main">
          <a:off x="1727999" y="2784236"/>
          <a:ext cx="1440000" cy="200164"/>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rIns="73152" bIns="73152" rtlCol="0" anchor="b"/>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pPr algn="r"/>
          <a:r>
            <a:rPr lang="en-US" sz="500" b="0" dirty="0" smtClean="0">
              <a:solidFill>
                <a:srgbClr val="707C8A"/>
              </a:solidFill>
              <a:latin typeface="Arial"/>
              <a:cs typeface="Arial" pitchFamily="34" charset="0"/>
            </a:rPr>
            <a:t>© 2015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0.07274</cdr:x>
      <cdr:y>0.21992</cdr:y>
    </cdr:from>
    <cdr:to>
      <cdr:x>0.1269</cdr:x>
      <cdr:y>0.62573</cdr:y>
    </cdr:to>
    <cdr:sp macro="" textlink="">
      <cdr:nvSpPr>
        <cdr:cNvPr id="10" name="txtBoxPrimaryYAxisLabel"/>
        <cdr:cNvSpPr txBox="1"/>
      </cdr:nvSpPr>
      <cdr:spPr>
        <a:xfrm xmlns:a="http://schemas.openxmlformats.org/drawingml/2006/main" rot="16200000">
          <a:off x="-335183" y="1414933"/>
          <a:ext cx="1460916" cy="214474"/>
        </a:xfrm>
        <a:prstGeom xmlns:a="http://schemas.openxmlformats.org/drawingml/2006/main" prst="rect">
          <a:avLst/>
        </a:prstGeom>
        <a:noFill xmlns:a="http://schemas.openxmlformats.org/drawingml/2006/main"/>
        <a:ln xmlns:a="http://schemas.openxmlformats.org/drawingml/2006/main">
          <a:noFill/>
        </a:ln>
      </cdr:spPr>
      <cdr:txBody>
        <a:bodyPr xmlns:a="http://schemas.openxmlformats.org/drawingml/2006/main" vert="horz" wrap="square" lIns="72000" tIns="72000" rIns="72000" bIns="72000" rtlCol="0">
          <a:noAutofit/>
        </a:bodyPr>
        <a:lstStyle xmlns:a="http://schemas.openxmlformats.org/drawingml/2006/main">
          <a:defPPr>
            <a:defRPr lang="en-US"/>
          </a:defPPr>
          <a:lvl1pPr marL="0" algn="l" defTabSz="914400" rtl="0" eaLnBrk="1" latinLnBrk="0" hangingPunct="1">
            <a:defRPr sz="800" kern="1200">
              <a:solidFill>
                <a:sysClr val="windowText" lastClr="000000"/>
              </a:solidFill>
              <a:latin typeface="Arial"/>
            </a:defRPr>
          </a:lvl1pPr>
          <a:lvl2pPr marL="457200" algn="l" defTabSz="914400" rtl="0" eaLnBrk="1" latinLnBrk="0" hangingPunct="1">
            <a:defRPr sz="800" kern="1200">
              <a:solidFill>
                <a:sysClr val="windowText" lastClr="000000"/>
              </a:solidFill>
              <a:latin typeface="Arial"/>
            </a:defRPr>
          </a:lvl2pPr>
          <a:lvl3pPr marL="914400" algn="l" defTabSz="914400" rtl="0" eaLnBrk="1" latinLnBrk="0" hangingPunct="1">
            <a:defRPr sz="800" kern="1200">
              <a:solidFill>
                <a:sysClr val="windowText" lastClr="000000"/>
              </a:solidFill>
              <a:latin typeface="Arial"/>
            </a:defRPr>
          </a:lvl3pPr>
          <a:lvl4pPr marL="1371600" algn="l" defTabSz="914400" rtl="0" eaLnBrk="1" latinLnBrk="0" hangingPunct="1">
            <a:defRPr sz="800" kern="1200">
              <a:solidFill>
                <a:sysClr val="windowText" lastClr="000000"/>
              </a:solidFill>
              <a:latin typeface="Arial"/>
            </a:defRPr>
          </a:lvl4pPr>
          <a:lvl5pPr marL="1828800" algn="l" defTabSz="914400" rtl="0" eaLnBrk="1" latinLnBrk="0" hangingPunct="1">
            <a:defRPr sz="800" kern="1200">
              <a:solidFill>
                <a:sysClr val="windowText" lastClr="000000"/>
              </a:solidFill>
              <a:latin typeface="Arial"/>
            </a:defRPr>
          </a:lvl5pPr>
          <a:lvl6pPr marL="2286000" algn="l" defTabSz="914400" rtl="0" eaLnBrk="1" latinLnBrk="0" hangingPunct="1">
            <a:defRPr sz="800" kern="1200">
              <a:solidFill>
                <a:sysClr val="windowText" lastClr="000000"/>
              </a:solidFill>
              <a:latin typeface="Arial"/>
            </a:defRPr>
          </a:lvl6pPr>
          <a:lvl7pPr marL="2743200" algn="l" defTabSz="914400" rtl="0" eaLnBrk="1" latinLnBrk="0" hangingPunct="1">
            <a:defRPr sz="800" kern="1200">
              <a:solidFill>
                <a:sysClr val="windowText" lastClr="000000"/>
              </a:solidFill>
              <a:latin typeface="Arial"/>
            </a:defRPr>
          </a:lvl7pPr>
          <a:lvl8pPr marL="3200400" algn="l" defTabSz="914400" rtl="0" eaLnBrk="1" latinLnBrk="0" hangingPunct="1">
            <a:defRPr sz="800" kern="1200">
              <a:solidFill>
                <a:sysClr val="windowText" lastClr="000000"/>
              </a:solidFill>
              <a:latin typeface="Arial"/>
            </a:defRPr>
          </a:lvl8pPr>
          <a:lvl9pPr marL="3657600" algn="l" defTabSz="914400" rtl="0" eaLnBrk="1" latinLnBrk="0" hangingPunct="1">
            <a:defRPr sz="800" kern="1200">
              <a:solidFill>
                <a:sysClr val="windowText" lastClr="000000"/>
              </a:solidFill>
              <a:latin typeface="Arial"/>
            </a:defRPr>
          </a:lvl9pPr>
        </a:lstStyle>
        <a:p xmlns:a="http://schemas.openxmlformats.org/drawingml/2006/main">
          <a:pPr algn="ctr"/>
          <a:r>
            <a:rPr lang="en-US" sz="700" b="1" dirty="0" smtClean="0">
              <a:solidFill>
                <a:srgbClr val="000000"/>
              </a:solidFill>
            </a:rPr>
            <a:t>Millions of s</a:t>
          </a:r>
          <a:r>
            <a:rPr lang="en-US" sz="700" b="1" dirty="0" smtClean="0">
              <a:solidFill>
                <a:srgbClr val="000000"/>
              </a:solidFill>
              <a:latin typeface="Arial"/>
            </a:rPr>
            <a:t>quare meters</a:t>
          </a:r>
        </a:p>
      </cdr:txBody>
    </cdr:sp>
  </cdr:relSizeAnchor>
</c:userShapes>
</file>

<file path=ppt/drawings/drawing29.xml><?xml version="1.0" encoding="utf-8"?>
<c:userShapes xmlns:c="http://schemas.openxmlformats.org/drawingml/2006/chart">
  <cdr:relSizeAnchor xmlns:cdr="http://schemas.openxmlformats.org/drawingml/2006/chartDrawing">
    <cdr:from>
      <cdr:x>0</cdr:x>
      <cdr:y>4.44444E-6</cdr:y>
    </cdr:from>
    <cdr:to>
      <cdr:x>1</cdr:x>
      <cdr:y>0.06</cdr:y>
    </cdr:to>
    <cdr:sp macro="" textlink="">
      <cdr:nvSpPr>
        <cdr:cNvPr id="3" name="txtboxChartTitle"/>
        <cdr:cNvSpPr txBox="1"/>
      </cdr:nvSpPr>
      <cdr:spPr>
        <a:xfrm xmlns:a="http://schemas.openxmlformats.org/drawingml/2006/main">
          <a:off x="0" y="16"/>
          <a:ext cx="3600000" cy="216000"/>
        </a:xfrm>
        <a:prstGeom xmlns:a="http://schemas.openxmlformats.org/drawingml/2006/main" prst="rect">
          <a:avLst/>
        </a:prstGeom>
        <a:solidFill xmlns:a="http://schemas.openxmlformats.org/drawingml/2006/main">
          <a:srgbClr val="707C8A"/>
        </a:solidFill>
        <a:ln xmlns:a="http://schemas.openxmlformats.org/drawingml/2006/main" w="9525" cmpd="sng">
          <a:noFill/>
          <a:prstDash val="solid"/>
          <a:headEnd type="none" w="med" len="med"/>
          <a:tailEnd type="triangle" w="med" len="med"/>
        </a:ln>
      </cdr:spPr>
      <cdr:txBody>
        <a:bodyPr xmlns:a="http://schemas.openxmlformats.org/drawingml/2006/main" wrap="square" lIns="72000" tIns="0" rIns="0" bIns="0" rtlCol="0" anchor="ctr" anchorCtr="0"/>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r>
            <a:rPr lang="en-US" sz="900" b="1" i="0" u="none" strike="noStrike" dirty="0" smtClean="0">
              <a:solidFill>
                <a:srgbClr val="FFFFFF"/>
              </a:solidFill>
              <a:latin typeface="Arial"/>
              <a:cs typeface="Arial" pitchFamily="34" charset="0"/>
            </a:rPr>
            <a:t>Market</a:t>
          </a:r>
          <a:r>
            <a:rPr lang="en-US" sz="900" b="1" i="0" u="none" strike="noStrike" baseline="0" dirty="0" smtClean="0">
              <a:solidFill>
                <a:srgbClr val="FFFFFF"/>
              </a:solidFill>
              <a:latin typeface="Arial"/>
              <a:cs typeface="Arial" pitchFamily="34" charset="0"/>
            </a:rPr>
            <a:t> forecast for wide color gamut display by application (Volume)</a:t>
          </a:r>
          <a:endParaRPr lang="en-US" sz="900" b="1" dirty="0">
            <a:solidFill>
              <a:srgbClr val="FFFFFF"/>
            </a:solidFill>
            <a:latin typeface="Arial"/>
            <a:cs typeface="Arial" pitchFamily="34" charset="0"/>
          </a:endParaRPr>
        </a:p>
      </cdr:txBody>
    </cdr:sp>
  </cdr:relSizeAnchor>
  <cdr:relSizeAnchor xmlns:cdr="http://schemas.openxmlformats.org/drawingml/2006/chartDrawing">
    <cdr:from>
      <cdr:x>0</cdr:x>
      <cdr:y>0.86913</cdr:y>
    </cdr:from>
    <cdr:to>
      <cdr:x>1</cdr:x>
      <cdr:y>1</cdr:y>
    </cdr:to>
    <cdr:sp macro="" textlink="">
      <cdr:nvSpPr>
        <cdr:cNvPr id="5" name="txtBoxSourceLine"/>
        <cdr:cNvSpPr txBox="1"/>
      </cdr:nvSpPr>
      <cdr:spPr>
        <a:xfrm xmlns:a="http://schemas.openxmlformats.org/drawingml/2006/main">
          <a:off x="0" y="2222500"/>
          <a:ext cx="3986120" cy="292100"/>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vertOverflow="clip" wrap="square" lIns="73152" bIns="73152" rtlCol="0" anchor="b"/>
        <a:lstStyle xmlns:a="http://schemas.openxmlformats.org/drawingml/2006/main"/>
        <a:p xmlns:a="http://schemas.openxmlformats.org/drawingml/2006/main">
          <a:pPr algn="l"/>
          <a:r>
            <a:rPr lang="en-US" sz="500" b="0" dirty="0" smtClean="0">
              <a:solidFill>
                <a:srgbClr val="707C8A"/>
              </a:solidFill>
              <a:latin typeface="Arial"/>
              <a:cs typeface="Arial" pitchFamily="34" charset="0"/>
            </a:rPr>
            <a:t>Source: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0.54023</cdr:x>
      <cdr:y>0.93293</cdr:y>
    </cdr:from>
    <cdr:to>
      <cdr:x>1</cdr:x>
      <cdr:y>1</cdr:y>
    </cdr:to>
    <cdr:sp macro="" textlink="">
      <cdr:nvSpPr>
        <cdr:cNvPr id="9" name="txtboxCopyrightLine"/>
        <cdr:cNvSpPr txBox="1"/>
      </cdr:nvSpPr>
      <cdr:spPr>
        <a:xfrm xmlns:a="http://schemas.openxmlformats.org/drawingml/2006/main">
          <a:off x="1727999" y="2784236"/>
          <a:ext cx="1440000" cy="200164"/>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rIns="73152" bIns="73152" rtlCol="0" anchor="b"/>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pPr algn="r"/>
          <a:r>
            <a:rPr lang="en-US" sz="500" b="0" dirty="0" smtClean="0">
              <a:solidFill>
                <a:srgbClr val="707C8A"/>
              </a:solidFill>
              <a:latin typeface="Arial"/>
              <a:cs typeface="Arial" pitchFamily="34" charset="0"/>
            </a:rPr>
            <a:t>© 2015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0.05436</cdr:x>
      <cdr:y>0.17979</cdr:y>
    </cdr:from>
    <cdr:to>
      <cdr:x>0.10852</cdr:x>
      <cdr:y>0.5856</cdr:y>
    </cdr:to>
    <cdr:sp macro="" textlink="">
      <cdr:nvSpPr>
        <cdr:cNvPr id="10" name="txtBoxPrimaryYAxisLabel"/>
        <cdr:cNvSpPr txBox="1"/>
      </cdr:nvSpPr>
      <cdr:spPr>
        <a:xfrm xmlns:a="http://schemas.openxmlformats.org/drawingml/2006/main" rot="16200000">
          <a:off x="-407966" y="1270471"/>
          <a:ext cx="1460916" cy="214474"/>
        </a:xfrm>
        <a:prstGeom xmlns:a="http://schemas.openxmlformats.org/drawingml/2006/main" prst="rect">
          <a:avLst/>
        </a:prstGeom>
        <a:noFill xmlns:a="http://schemas.openxmlformats.org/drawingml/2006/main"/>
        <a:ln xmlns:a="http://schemas.openxmlformats.org/drawingml/2006/main">
          <a:noFill/>
        </a:ln>
      </cdr:spPr>
      <cdr:txBody>
        <a:bodyPr xmlns:a="http://schemas.openxmlformats.org/drawingml/2006/main" vert="horz" wrap="square" lIns="72000" tIns="72000" rIns="72000" bIns="72000" rtlCol="0">
          <a:noAutofit/>
        </a:bodyPr>
        <a:lstStyle xmlns:a="http://schemas.openxmlformats.org/drawingml/2006/main">
          <a:defPPr>
            <a:defRPr lang="en-US"/>
          </a:defPPr>
          <a:lvl1pPr marL="0" algn="l" defTabSz="914400" rtl="0" eaLnBrk="1" latinLnBrk="0" hangingPunct="1">
            <a:defRPr sz="800" kern="1200">
              <a:solidFill>
                <a:sysClr val="windowText" lastClr="000000"/>
              </a:solidFill>
              <a:latin typeface="Arial"/>
            </a:defRPr>
          </a:lvl1pPr>
          <a:lvl2pPr marL="457200" algn="l" defTabSz="914400" rtl="0" eaLnBrk="1" latinLnBrk="0" hangingPunct="1">
            <a:defRPr sz="800" kern="1200">
              <a:solidFill>
                <a:sysClr val="windowText" lastClr="000000"/>
              </a:solidFill>
              <a:latin typeface="Arial"/>
            </a:defRPr>
          </a:lvl2pPr>
          <a:lvl3pPr marL="914400" algn="l" defTabSz="914400" rtl="0" eaLnBrk="1" latinLnBrk="0" hangingPunct="1">
            <a:defRPr sz="800" kern="1200">
              <a:solidFill>
                <a:sysClr val="windowText" lastClr="000000"/>
              </a:solidFill>
              <a:latin typeface="Arial"/>
            </a:defRPr>
          </a:lvl3pPr>
          <a:lvl4pPr marL="1371600" algn="l" defTabSz="914400" rtl="0" eaLnBrk="1" latinLnBrk="0" hangingPunct="1">
            <a:defRPr sz="800" kern="1200">
              <a:solidFill>
                <a:sysClr val="windowText" lastClr="000000"/>
              </a:solidFill>
              <a:latin typeface="Arial"/>
            </a:defRPr>
          </a:lvl4pPr>
          <a:lvl5pPr marL="1828800" algn="l" defTabSz="914400" rtl="0" eaLnBrk="1" latinLnBrk="0" hangingPunct="1">
            <a:defRPr sz="800" kern="1200">
              <a:solidFill>
                <a:sysClr val="windowText" lastClr="000000"/>
              </a:solidFill>
              <a:latin typeface="Arial"/>
            </a:defRPr>
          </a:lvl5pPr>
          <a:lvl6pPr marL="2286000" algn="l" defTabSz="914400" rtl="0" eaLnBrk="1" latinLnBrk="0" hangingPunct="1">
            <a:defRPr sz="800" kern="1200">
              <a:solidFill>
                <a:sysClr val="windowText" lastClr="000000"/>
              </a:solidFill>
              <a:latin typeface="Arial"/>
            </a:defRPr>
          </a:lvl6pPr>
          <a:lvl7pPr marL="2743200" algn="l" defTabSz="914400" rtl="0" eaLnBrk="1" latinLnBrk="0" hangingPunct="1">
            <a:defRPr sz="800" kern="1200">
              <a:solidFill>
                <a:sysClr val="windowText" lastClr="000000"/>
              </a:solidFill>
              <a:latin typeface="Arial"/>
            </a:defRPr>
          </a:lvl7pPr>
          <a:lvl8pPr marL="3200400" algn="l" defTabSz="914400" rtl="0" eaLnBrk="1" latinLnBrk="0" hangingPunct="1">
            <a:defRPr sz="800" kern="1200">
              <a:solidFill>
                <a:sysClr val="windowText" lastClr="000000"/>
              </a:solidFill>
              <a:latin typeface="Arial"/>
            </a:defRPr>
          </a:lvl8pPr>
          <a:lvl9pPr marL="3657600" algn="l" defTabSz="914400" rtl="0" eaLnBrk="1" latinLnBrk="0" hangingPunct="1">
            <a:defRPr sz="800" kern="1200">
              <a:solidFill>
                <a:sysClr val="windowText" lastClr="000000"/>
              </a:solidFill>
              <a:latin typeface="Arial"/>
            </a:defRPr>
          </a:lvl9pPr>
        </a:lstStyle>
        <a:p xmlns:a="http://schemas.openxmlformats.org/drawingml/2006/main">
          <a:pPr algn="ctr"/>
          <a:r>
            <a:rPr lang="en-US" sz="700" b="1" dirty="0" smtClean="0">
              <a:solidFill>
                <a:srgbClr val="000000"/>
              </a:solidFill>
              <a:latin typeface="Arial"/>
            </a:rPr>
            <a:t>Millions of units</a:t>
          </a:r>
        </a:p>
      </cdr:txBody>
    </cdr:sp>
  </cdr:relSizeAnchor>
</c:userShapes>
</file>

<file path=ppt/drawings/drawing3.xml><?xml version="1.0" encoding="utf-8"?>
<c:userShapes xmlns:c="http://schemas.openxmlformats.org/drawingml/2006/chart">
  <cdr:relSizeAnchor xmlns:cdr="http://schemas.openxmlformats.org/drawingml/2006/chartDrawing">
    <cdr:from>
      <cdr:x>0</cdr:x>
      <cdr:y>3.88889E-6</cdr:y>
    </cdr:from>
    <cdr:to>
      <cdr:x>1</cdr:x>
      <cdr:y>0.06</cdr:y>
    </cdr:to>
    <cdr:sp macro="" textlink="">
      <cdr:nvSpPr>
        <cdr:cNvPr id="3" name="txtboxChartTitle"/>
        <cdr:cNvSpPr txBox="1"/>
      </cdr:nvSpPr>
      <cdr:spPr>
        <a:xfrm xmlns:a="http://schemas.openxmlformats.org/drawingml/2006/main">
          <a:off x="0" y="14"/>
          <a:ext cx="3960000" cy="216000"/>
        </a:xfrm>
        <a:prstGeom xmlns:a="http://schemas.openxmlformats.org/drawingml/2006/main" prst="rect">
          <a:avLst/>
        </a:prstGeom>
        <a:solidFill xmlns:a="http://schemas.openxmlformats.org/drawingml/2006/main">
          <a:srgbClr val="707C8A"/>
        </a:solidFill>
        <a:ln xmlns:a="http://schemas.openxmlformats.org/drawingml/2006/main" w="9525" cmpd="sng">
          <a:noFill/>
          <a:prstDash val="solid"/>
          <a:headEnd type="none" w="med" len="med"/>
          <a:tailEnd type="triangle" w="med" len="med"/>
        </a:ln>
      </cdr:spPr>
      <cdr:txBody>
        <a:bodyPr xmlns:a="http://schemas.openxmlformats.org/drawingml/2006/main" wrap="square" lIns="72000" tIns="0" rIns="0" bIns="0" rtlCol="0" anchor="ctr" anchorCtr="0"/>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r>
            <a:rPr lang="en-US" sz="900" b="1" dirty="0" smtClean="0">
              <a:solidFill>
                <a:srgbClr val="FFFFFF"/>
              </a:solidFill>
              <a:latin typeface="Arial"/>
              <a:cs typeface="Arial" pitchFamily="34" charset="0"/>
            </a:rPr>
            <a:t>55-inch</a:t>
          </a:r>
          <a:r>
            <a:rPr lang="en-US" sz="900" b="1" baseline="0" dirty="0" smtClean="0">
              <a:solidFill>
                <a:srgbClr val="FFFFFF"/>
              </a:solidFill>
              <a:latin typeface="Arial"/>
              <a:cs typeface="Arial" pitchFamily="34" charset="0"/>
            </a:rPr>
            <a:t> TV BLU cost forecast by WCG  </a:t>
          </a:r>
          <a:endParaRPr lang="en-US" sz="900" b="1" dirty="0">
            <a:solidFill>
              <a:srgbClr val="FFFFFF"/>
            </a:solidFill>
            <a:latin typeface="Arial"/>
            <a:cs typeface="Arial" pitchFamily="34" charset="0"/>
          </a:endParaRPr>
        </a:p>
      </cdr:txBody>
    </cdr:sp>
  </cdr:relSizeAnchor>
  <cdr:relSizeAnchor xmlns:cdr="http://schemas.openxmlformats.org/drawingml/2006/chartDrawing">
    <cdr:from>
      <cdr:x>0.54023</cdr:x>
      <cdr:y>0.93293</cdr:y>
    </cdr:from>
    <cdr:to>
      <cdr:x>1</cdr:x>
      <cdr:y>1</cdr:y>
    </cdr:to>
    <cdr:sp macro="" textlink="">
      <cdr:nvSpPr>
        <cdr:cNvPr id="6" name="txtboxCopyrightLine"/>
        <cdr:cNvSpPr txBox="1"/>
      </cdr:nvSpPr>
      <cdr:spPr>
        <a:xfrm xmlns:a="http://schemas.openxmlformats.org/drawingml/2006/main">
          <a:off x="1727999" y="2784236"/>
          <a:ext cx="1440000" cy="200164"/>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rIns="73152" bIns="73152" rtlCol="0" anchor="b"/>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pPr algn="r"/>
          <a:r>
            <a:rPr lang="en-US" sz="500" b="0" smtClean="0">
              <a:solidFill>
                <a:srgbClr val="707C8A"/>
              </a:solidFill>
              <a:latin typeface="Arial"/>
              <a:cs typeface="Arial" pitchFamily="34" charset="0"/>
            </a:rPr>
            <a:t>© 2015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0.0002</cdr:x>
      <cdr:y>0.23466</cdr:y>
    </cdr:from>
    <cdr:to>
      <cdr:x>0.04791</cdr:x>
      <cdr:y>0.52532</cdr:y>
    </cdr:to>
    <cdr:sp macro="" textlink="">
      <cdr:nvSpPr>
        <cdr:cNvPr id="10" name="txtBoxPrimaryYAxisLabel"/>
        <cdr:cNvSpPr txBox="1"/>
      </cdr:nvSpPr>
      <cdr:spPr>
        <a:xfrm xmlns:a="http://schemas.openxmlformats.org/drawingml/2006/main" rot="16200000">
          <a:off x="-427929" y="1273491"/>
          <a:ext cx="1046376" cy="188968"/>
        </a:xfrm>
        <a:prstGeom xmlns:a="http://schemas.openxmlformats.org/drawingml/2006/main" prst="rect">
          <a:avLst/>
        </a:prstGeom>
        <a:noFill xmlns:a="http://schemas.openxmlformats.org/drawingml/2006/main"/>
        <a:ln xmlns:a="http://schemas.openxmlformats.org/drawingml/2006/main">
          <a:noFill/>
        </a:ln>
      </cdr:spPr>
      <cdr:txBody>
        <a:bodyPr xmlns:a="http://schemas.openxmlformats.org/drawingml/2006/main" vert="horz" wrap="square" lIns="72000" tIns="72000" rIns="72000" bIns="72000" rtlCol="0">
          <a:noAutofit/>
        </a:bodyPr>
        <a:lstStyle xmlns:a="http://schemas.openxmlformats.org/drawingml/2006/main">
          <a:lvl1pPr marL="0" indent="0">
            <a:defRPr sz="1100">
              <a:latin typeface="Arial"/>
            </a:defRPr>
          </a:lvl1pPr>
          <a:lvl2pPr marL="457200" indent="0">
            <a:defRPr sz="1100">
              <a:latin typeface="Arial"/>
            </a:defRPr>
          </a:lvl2pPr>
          <a:lvl3pPr marL="914400" indent="0">
            <a:defRPr sz="1100">
              <a:latin typeface="Arial"/>
            </a:defRPr>
          </a:lvl3pPr>
          <a:lvl4pPr marL="1371600" indent="0">
            <a:defRPr sz="1100">
              <a:latin typeface="Arial"/>
            </a:defRPr>
          </a:lvl4pPr>
          <a:lvl5pPr marL="1828800" indent="0">
            <a:defRPr sz="1100">
              <a:latin typeface="Arial"/>
            </a:defRPr>
          </a:lvl5pPr>
          <a:lvl6pPr marL="2286000" indent="0">
            <a:defRPr sz="1100">
              <a:latin typeface="Arial"/>
            </a:defRPr>
          </a:lvl6pPr>
          <a:lvl7pPr marL="2743200" indent="0">
            <a:defRPr sz="1100">
              <a:latin typeface="Arial"/>
            </a:defRPr>
          </a:lvl7pPr>
          <a:lvl8pPr marL="3200400" indent="0">
            <a:defRPr sz="1100">
              <a:latin typeface="Arial"/>
            </a:defRPr>
          </a:lvl8pPr>
          <a:lvl9pPr marL="3657600" indent="0">
            <a:defRPr sz="1100">
              <a:latin typeface="Arial"/>
            </a:defRPr>
          </a:lvl9pPr>
        </a:lstStyle>
        <a:p xmlns:a="http://schemas.openxmlformats.org/drawingml/2006/main">
          <a:pPr algn="ctr"/>
          <a:r>
            <a:rPr lang="en-US" sz="700" b="1" dirty="0" smtClean="0">
              <a:solidFill>
                <a:srgbClr val="000000"/>
              </a:solidFill>
              <a:latin typeface="Arial"/>
            </a:rPr>
            <a:t>Dollars</a:t>
          </a:r>
        </a:p>
      </cdr:txBody>
    </cdr:sp>
  </cdr:relSizeAnchor>
  <cdr:relSizeAnchor xmlns:cdr="http://schemas.openxmlformats.org/drawingml/2006/chartDrawing">
    <cdr:from>
      <cdr:x>0</cdr:x>
      <cdr:y>0.86207</cdr:y>
    </cdr:from>
    <cdr:to>
      <cdr:x>1</cdr:x>
      <cdr:y>1</cdr:y>
    </cdr:to>
    <cdr:sp macro="" textlink="">
      <cdr:nvSpPr>
        <cdr:cNvPr id="12" name="txtBoxSourceLine"/>
        <cdr:cNvSpPr txBox="1"/>
      </cdr:nvSpPr>
      <cdr:spPr>
        <a:xfrm xmlns:a="http://schemas.openxmlformats.org/drawingml/2006/main">
          <a:off x="0" y="2108200"/>
          <a:ext cx="4524002" cy="292100"/>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bIns="73152" rtlCol="0" anchor="b"/>
        <a:lstStyle xmlns:a="http://schemas.openxmlformats.org/drawingml/2006/main">
          <a:lvl1pPr marL="0" indent="0">
            <a:defRPr sz="1100">
              <a:latin typeface="Arial"/>
            </a:defRPr>
          </a:lvl1pPr>
          <a:lvl2pPr marL="457200" indent="0">
            <a:defRPr sz="1100">
              <a:latin typeface="Arial"/>
            </a:defRPr>
          </a:lvl2pPr>
          <a:lvl3pPr marL="914400" indent="0">
            <a:defRPr sz="1100">
              <a:latin typeface="Arial"/>
            </a:defRPr>
          </a:lvl3pPr>
          <a:lvl4pPr marL="1371600" indent="0">
            <a:defRPr sz="1100">
              <a:latin typeface="Arial"/>
            </a:defRPr>
          </a:lvl4pPr>
          <a:lvl5pPr marL="1828800" indent="0">
            <a:defRPr sz="1100">
              <a:latin typeface="Arial"/>
            </a:defRPr>
          </a:lvl5pPr>
          <a:lvl6pPr marL="2286000" indent="0">
            <a:defRPr sz="1100">
              <a:latin typeface="Arial"/>
            </a:defRPr>
          </a:lvl6pPr>
          <a:lvl7pPr marL="2743200" indent="0">
            <a:defRPr sz="1100">
              <a:latin typeface="Arial"/>
            </a:defRPr>
          </a:lvl7pPr>
          <a:lvl8pPr marL="3200400" indent="0">
            <a:defRPr sz="1100">
              <a:latin typeface="Arial"/>
            </a:defRPr>
          </a:lvl8pPr>
          <a:lvl9pPr marL="3657600" indent="0">
            <a:defRPr sz="1100">
              <a:latin typeface="Arial"/>
            </a:defRPr>
          </a:lvl9pPr>
        </a:lstStyle>
        <a:p xmlns:a="http://schemas.openxmlformats.org/drawingml/2006/main">
          <a:pPr algn="l"/>
          <a:r>
            <a:rPr lang="en-US" sz="500" b="0" dirty="0" smtClean="0">
              <a:solidFill>
                <a:srgbClr val="707C8A"/>
              </a:solidFill>
              <a:latin typeface="Arial"/>
              <a:cs typeface="Arial" pitchFamily="34" charset="0"/>
            </a:rPr>
            <a:t>Source: IHS</a:t>
          </a:r>
          <a:endParaRPr lang="en-US" sz="500" b="0" dirty="0">
            <a:solidFill>
              <a:srgbClr val="707C8A"/>
            </a:solidFill>
            <a:latin typeface="Arial"/>
            <a:cs typeface="Arial" pitchFamily="34" charset="0"/>
          </a:endParaRPr>
        </a:p>
      </cdr:txBody>
    </cdr:sp>
  </cdr:relSizeAnchor>
</c:userShapes>
</file>

<file path=ppt/drawings/drawing30.xml><?xml version="1.0" encoding="utf-8"?>
<c:userShapes xmlns:c="http://schemas.openxmlformats.org/drawingml/2006/chart">
  <cdr:relSizeAnchor xmlns:cdr="http://schemas.openxmlformats.org/drawingml/2006/chartDrawing">
    <cdr:from>
      <cdr:x>0</cdr:x>
      <cdr:y>4.44444E-6</cdr:y>
    </cdr:from>
    <cdr:to>
      <cdr:x>1</cdr:x>
      <cdr:y>0.06</cdr:y>
    </cdr:to>
    <cdr:sp macro="" textlink="">
      <cdr:nvSpPr>
        <cdr:cNvPr id="3" name="txtboxChartTitle"/>
        <cdr:cNvSpPr txBox="1"/>
      </cdr:nvSpPr>
      <cdr:spPr>
        <a:xfrm xmlns:a="http://schemas.openxmlformats.org/drawingml/2006/main">
          <a:off x="0" y="16"/>
          <a:ext cx="3600000" cy="216000"/>
        </a:xfrm>
        <a:prstGeom xmlns:a="http://schemas.openxmlformats.org/drawingml/2006/main" prst="rect">
          <a:avLst/>
        </a:prstGeom>
        <a:solidFill xmlns:a="http://schemas.openxmlformats.org/drawingml/2006/main">
          <a:srgbClr val="707C8A"/>
        </a:solidFill>
        <a:ln xmlns:a="http://schemas.openxmlformats.org/drawingml/2006/main" w="9525" cmpd="sng">
          <a:noFill/>
          <a:prstDash val="solid"/>
          <a:headEnd type="none" w="med" len="med"/>
          <a:tailEnd type="triangle" w="med" len="med"/>
        </a:ln>
      </cdr:spPr>
      <cdr:txBody>
        <a:bodyPr xmlns:a="http://schemas.openxmlformats.org/drawingml/2006/main" wrap="square" lIns="72000" tIns="0" rIns="0" bIns="0" rtlCol="0" anchor="ctr" anchorCtr="0"/>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r>
            <a:rPr lang="en-US" sz="900" b="1" i="0" u="none" strike="noStrike" dirty="0" smtClean="0">
              <a:solidFill>
                <a:srgbClr val="FFFFFF"/>
              </a:solidFill>
              <a:latin typeface="Arial"/>
              <a:cs typeface="Arial" pitchFamily="34" charset="0"/>
            </a:rPr>
            <a:t>Market</a:t>
          </a:r>
          <a:r>
            <a:rPr lang="en-US" sz="900" b="1" i="0" u="none" strike="noStrike" baseline="0" dirty="0" smtClean="0">
              <a:solidFill>
                <a:srgbClr val="FFFFFF"/>
              </a:solidFill>
              <a:latin typeface="Arial"/>
              <a:cs typeface="Arial" pitchFamily="34" charset="0"/>
            </a:rPr>
            <a:t> forecast for wide color gamut display by application (Volume%)</a:t>
          </a:r>
          <a:endParaRPr lang="en-US" sz="900" b="1" dirty="0">
            <a:solidFill>
              <a:srgbClr val="FFFFFF"/>
            </a:solidFill>
            <a:latin typeface="Arial"/>
            <a:cs typeface="Arial" pitchFamily="34" charset="0"/>
          </a:endParaRPr>
        </a:p>
      </cdr:txBody>
    </cdr:sp>
  </cdr:relSizeAnchor>
  <cdr:relSizeAnchor xmlns:cdr="http://schemas.openxmlformats.org/drawingml/2006/chartDrawing">
    <cdr:from>
      <cdr:x>0</cdr:x>
      <cdr:y>0.86913</cdr:y>
    </cdr:from>
    <cdr:to>
      <cdr:x>1</cdr:x>
      <cdr:y>1</cdr:y>
    </cdr:to>
    <cdr:sp macro="" textlink="">
      <cdr:nvSpPr>
        <cdr:cNvPr id="5" name="txtBoxSourceLine"/>
        <cdr:cNvSpPr txBox="1"/>
      </cdr:nvSpPr>
      <cdr:spPr>
        <a:xfrm xmlns:a="http://schemas.openxmlformats.org/drawingml/2006/main">
          <a:off x="0" y="2222500"/>
          <a:ext cx="3986120" cy="292100"/>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vertOverflow="clip" wrap="square" lIns="73152" bIns="73152" rtlCol="0" anchor="b"/>
        <a:lstStyle xmlns:a="http://schemas.openxmlformats.org/drawingml/2006/main"/>
        <a:p xmlns:a="http://schemas.openxmlformats.org/drawingml/2006/main">
          <a:pPr algn="l"/>
          <a:r>
            <a:rPr lang="en-US" sz="500" b="0" dirty="0" smtClean="0">
              <a:solidFill>
                <a:srgbClr val="707C8A"/>
              </a:solidFill>
              <a:latin typeface="Arial"/>
              <a:cs typeface="Arial" pitchFamily="34" charset="0"/>
            </a:rPr>
            <a:t>Source: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0.54023</cdr:x>
      <cdr:y>0.93293</cdr:y>
    </cdr:from>
    <cdr:to>
      <cdr:x>1</cdr:x>
      <cdr:y>1</cdr:y>
    </cdr:to>
    <cdr:sp macro="" textlink="">
      <cdr:nvSpPr>
        <cdr:cNvPr id="9" name="txtboxCopyrightLine"/>
        <cdr:cNvSpPr txBox="1"/>
      </cdr:nvSpPr>
      <cdr:spPr>
        <a:xfrm xmlns:a="http://schemas.openxmlformats.org/drawingml/2006/main">
          <a:off x="1727999" y="2784236"/>
          <a:ext cx="1440000" cy="200164"/>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rIns="73152" bIns="73152" rtlCol="0" anchor="b"/>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pPr algn="r"/>
          <a:r>
            <a:rPr lang="en-US" sz="500" b="0" dirty="0" smtClean="0">
              <a:solidFill>
                <a:srgbClr val="707C8A"/>
              </a:solidFill>
              <a:latin typeface="Arial"/>
              <a:cs typeface="Arial" pitchFamily="34" charset="0"/>
            </a:rPr>
            <a:t>© 2015 IHS</a:t>
          </a:r>
          <a:endParaRPr lang="en-US" sz="500" b="0" dirty="0">
            <a:solidFill>
              <a:srgbClr val="707C8A"/>
            </a:solidFill>
            <a:latin typeface="Arial"/>
            <a:cs typeface="Arial" pitchFamily="34" charset="0"/>
          </a:endParaRPr>
        </a:p>
      </cdr:txBody>
    </cdr:sp>
  </cdr:relSizeAnchor>
</c:userShapes>
</file>

<file path=ppt/drawings/drawing31.xml><?xml version="1.0" encoding="utf-8"?>
<c:userShapes xmlns:c="http://schemas.openxmlformats.org/drawingml/2006/chart">
  <cdr:relSizeAnchor xmlns:cdr="http://schemas.openxmlformats.org/drawingml/2006/chartDrawing">
    <cdr:from>
      <cdr:x>0</cdr:x>
      <cdr:y>4.44444E-6</cdr:y>
    </cdr:from>
    <cdr:to>
      <cdr:x>1</cdr:x>
      <cdr:y>0.06</cdr:y>
    </cdr:to>
    <cdr:sp macro="" textlink="">
      <cdr:nvSpPr>
        <cdr:cNvPr id="3" name="txtboxChartTitle"/>
        <cdr:cNvSpPr txBox="1"/>
      </cdr:nvSpPr>
      <cdr:spPr>
        <a:xfrm xmlns:a="http://schemas.openxmlformats.org/drawingml/2006/main">
          <a:off x="0" y="16"/>
          <a:ext cx="3600000" cy="216000"/>
        </a:xfrm>
        <a:prstGeom xmlns:a="http://schemas.openxmlformats.org/drawingml/2006/main" prst="rect">
          <a:avLst/>
        </a:prstGeom>
        <a:solidFill xmlns:a="http://schemas.openxmlformats.org/drawingml/2006/main">
          <a:srgbClr val="707C8A"/>
        </a:solidFill>
        <a:ln xmlns:a="http://schemas.openxmlformats.org/drawingml/2006/main" w="9525" cmpd="sng">
          <a:noFill/>
          <a:prstDash val="solid"/>
          <a:headEnd type="none" w="med" len="med"/>
          <a:tailEnd type="triangle" w="med" len="med"/>
        </a:ln>
      </cdr:spPr>
      <cdr:txBody>
        <a:bodyPr xmlns:a="http://schemas.openxmlformats.org/drawingml/2006/main" wrap="square" lIns="72000" tIns="0" rIns="0" bIns="0" rtlCol="0" anchor="ctr" anchorCtr="0"/>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r>
            <a:rPr lang="en-US" sz="900" b="1" i="0" u="none" strike="noStrike" dirty="0" smtClean="0">
              <a:solidFill>
                <a:srgbClr val="FFFFFF"/>
              </a:solidFill>
              <a:latin typeface="Arial"/>
              <a:cs typeface="Arial" pitchFamily="34" charset="0"/>
            </a:rPr>
            <a:t>Market</a:t>
          </a:r>
          <a:r>
            <a:rPr lang="en-US" sz="900" b="1" i="0" u="none" strike="noStrike" baseline="0" dirty="0" smtClean="0">
              <a:solidFill>
                <a:srgbClr val="FFFFFF"/>
              </a:solidFill>
              <a:latin typeface="Arial"/>
              <a:cs typeface="Arial" pitchFamily="34" charset="0"/>
            </a:rPr>
            <a:t> forecast for wide color gamut display by application (Area)</a:t>
          </a:r>
          <a:endParaRPr lang="en-US" sz="900" b="1" dirty="0">
            <a:solidFill>
              <a:srgbClr val="FFFFFF"/>
            </a:solidFill>
            <a:latin typeface="Arial"/>
            <a:cs typeface="Arial" pitchFamily="34" charset="0"/>
          </a:endParaRPr>
        </a:p>
      </cdr:txBody>
    </cdr:sp>
  </cdr:relSizeAnchor>
  <cdr:relSizeAnchor xmlns:cdr="http://schemas.openxmlformats.org/drawingml/2006/chartDrawing">
    <cdr:from>
      <cdr:x>0</cdr:x>
      <cdr:y>0.86913</cdr:y>
    </cdr:from>
    <cdr:to>
      <cdr:x>1</cdr:x>
      <cdr:y>1</cdr:y>
    </cdr:to>
    <cdr:sp macro="" textlink="">
      <cdr:nvSpPr>
        <cdr:cNvPr id="5" name="txtBoxSourceLine"/>
        <cdr:cNvSpPr txBox="1"/>
      </cdr:nvSpPr>
      <cdr:spPr>
        <a:xfrm xmlns:a="http://schemas.openxmlformats.org/drawingml/2006/main">
          <a:off x="0" y="2222500"/>
          <a:ext cx="3986120" cy="292100"/>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vertOverflow="clip" wrap="square" lIns="73152" bIns="73152" rtlCol="0" anchor="b"/>
        <a:lstStyle xmlns:a="http://schemas.openxmlformats.org/drawingml/2006/main"/>
        <a:p xmlns:a="http://schemas.openxmlformats.org/drawingml/2006/main">
          <a:pPr algn="l"/>
          <a:r>
            <a:rPr lang="en-US" sz="500" b="0" dirty="0" smtClean="0">
              <a:solidFill>
                <a:srgbClr val="707C8A"/>
              </a:solidFill>
              <a:latin typeface="Arial"/>
              <a:cs typeface="Arial" pitchFamily="34" charset="0"/>
            </a:rPr>
            <a:t>Source: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0.54023</cdr:x>
      <cdr:y>0.93293</cdr:y>
    </cdr:from>
    <cdr:to>
      <cdr:x>1</cdr:x>
      <cdr:y>1</cdr:y>
    </cdr:to>
    <cdr:sp macro="" textlink="">
      <cdr:nvSpPr>
        <cdr:cNvPr id="9" name="txtboxCopyrightLine"/>
        <cdr:cNvSpPr txBox="1"/>
      </cdr:nvSpPr>
      <cdr:spPr>
        <a:xfrm xmlns:a="http://schemas.openxmlformats.org/drawingml/2006/main">
          <a:off x="1727999" y="2784236"/>
          <a:ext cx="1440000" cy="200164"/>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rIns="73152" bIns="73152" rtlCol="0" anchor="b"/>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pPr algn="r"/>
          <a:r>
            <a:rPr lang="en-US" sz="500" b="0" dirty="0" smtClean="0">
              <a:solidFill>
                <a:srgbClr val="707C8A"/>
              </a:solidFill>
              <a:latin typeface="Arial"/>
              <a:cs typeface="Arial" pitchFamily="34" charset="0"/>
            </a:rPr>
            <a:t>© 2015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0.05613</cdr:x>
      <cdr:y>0.23992</cdr:y>
    </cdr:from>
    <cdr:to>
      <cdr:x>0.11029</cdr:x>
      <cdr:y>0.64573</cdr:y>
    </cdr:to>
    <cdr:sp macro="" textlink="">
      <cdr:nvSpPr>
        <cdr:cNvPr id="10" name="txtBoxPrimaryYAxisLabel"/>
        <cdr:cNvSpPr txBox="1"/>
      </cdr:nvSpPr>
      <cdr:spPr>
        <a:xfrm xmlns:a="http://schemas.openxmlformats.org/drawingml/2006/main" rot="16200000">
          <a:off x="-400929" y="1486941"/>
          <a:ext cx="1460916" cy="214474"/>
        </a:xfrm>
        <a:prstGeom xmlns:a="http://schemas.openxmlformats.org/drawingml/2006/main" prst="rect">
          <a:avLst/>
        </a:prstGeom>
        <a:noFill xmlns:a="http://schemas.openxmlformats.org/drawingml/2006/main"/>
        <a:ln xmlns:a="http://schemas.openxmlformats.org/drawingml/2006/main">
          <a:noFill/>
        </a:ln>
      </cdr:spPr>
      <cdr:txBody>
        <a:bodyPr xmlns:a="http://schemas.openxmlformats.org/drawingml/2006/main" vert="horz" wrap="square" lIns="72000" tIns="72000" rIns="72000" bIns="72000" rtlCol="0">
          <a:noAutofit/>
        </a:bodyPr>
        <a:lstStyle xmlns:a="http://schemas.openxmlformats.org/drawingml/2006/main">
          <a:defPPr>
            <a:defRPr lang="en-US"/>
          </a:defPPr>
          <a:lvl1pPr marL="0" algn="l" defTabSz="914400" rtl="0" eaLnBrk="1" latinLnBrk="0" hangingPunct="1">
            <a:defRPr sz="800" kern="1200">
              <a:solidFill>
                <a:sysClr val="windowText" lastClr="000000"/>
              </a:solidFill>
              <a:latin typeface="Arial"/>
            </a:defRPr>
          </a:lvl1pPr>
          <a:lvl2pPr marL="457200" algn="l" defTabSz="914400" rtl="0" eaLnBrk="1" latinLnBrk="0" hangingPunct="1">
            <a:defRPr sz="800" kern="1200">
              <a:solidFill>
                <a:sysClr val="windowText" lastClr="000000"/>
              </a:solidFill>
              <a:latin typeface="Arial"/>
            </a:defRPr>
          </a:lvl2pPr>
          <a:lvl3pPr marL="914400" algn="l" defTabSz="914400" rtl="0" eaLnBrk="1" latinLnBrk="0" hangingPunct="1">
            <a:defRPr sz="800" kern="1200">
              <a:solidFill>
                <a:sysClr val="windowText" lastClr="000000"/>
              </a:solidFill>
              <a:latin typeface="Arial"/>
            </a:defRPr>
          </a:lvl3pPr>
          <a:lvl4pPr marL="1371600" algn="l" defTabSz="914400" rtl="0" eaLnBrk="1" latinLnBrk="0" hangingPunct="1">
            <a:defRPr sz="800" kern="1200">
              <a:solidFill>
                <a:sysClr val="windowText" lastClr="000000"/>
              </a:solidFill>
              <a:latin typeface="Arial"/>
            </a:defRPr>
          </a:lvl4pPr>
          <a:lvl5pPr marL="1828800" algn="l" defTabSz="914400" rtl="0" eaLnBrk="1" latinLnBrk="0" hangingPunct="1">
            <a:defRPr sz="800" kern="1200">
              <a:solidFill>
                <a:sysClr val="windowText" lastClr="000000"/>
              </a:solidFill>
              <a:latin typeface="Arial"/>
            </a:defRPr>
          </a:lvl5pPr>
          <a:lvl6pPr marL="2286000" algn="l" defTabSz="914400" rtl="0" eaLnBrk="1" latinLnBrk="0" hangingPunct="1">
            <a:defRPr sz="800" kern="1200">
              <a:solidFill>
                <a:sysClr val="windowText" lastClr="000000"/>
              </a:solidFill>
              <a:latin typeface="Arial"/>
            </a:defRPr>
          </a:lvl6pPr>
          <a:lvl7pPr marL="2743200" algn="l" defTabSz="914400" rtl="0" eaLnBrk="1" latinLnBrk="0" hangingPunct="1">
            <a:defRPr sz="800" kern="1200">
              <a:solidFill>
                <a:sysClr val="windowText" lastClr="000000"/>
              </a:solidFill>
              <a:latin typeface="Arial"/>
            </a:defRPr>
          </a:lvl7pPr>
          <a:lvl8pPr marL="3200400" algn="l" defTabSz="914400" rtl="0" eaLnBrk="1" latinLnBrk="0" hangingPunct="1">
            <a:defRPr sz="800" kern="1200">
              <a:solidFill>
                <a:sysClr val="windowText" lastClr="000000"/>
              </a:solidFill>
              <a:latin typeface="Arial"/>
            </a:defRPr>
          </a:lvl8pPr>
          <a:lvl9pPr marL="3657600" algn="l" defTabSz="914400" rtl="0" eaLnBrk="1" latinLnBrk="0" hangingPunct="1">
            <a:defRPr sz="800" kern="1200">
              <a:solidFill>
                <a:sysClr val="windowText" lastClr="000000"/>
              </a:solidFill>
              <a:latin typeface="Arial"/>
            </a:defRPr>
          </a:lvl9pPr>
        </a:lstStyle>
        <a:p xmlns:a="http://schemas.openxmlformats.org/drawingml/2006/main">
          <a:pPr algn="ctr"/>
          <a:r>
            <a:rPr lang="en-US" sz="700" b="1" dirty="0" smtClean="0">
              <a:solidFill>
                <a:srgbClr val="000000"/>
              </a:solidFill>
            </a:rPr>
            <a:t>Millions of s</a:t>
          </a:r>
          <a:r>
            <a:rPr lang="en-US" sz="700" b="1" dirty="0" smtClean="0">
              <a:solidFill>
                <a:srgbClr val="000000"/>
              </a:solidFill>
              <a:latin typeface="Arial"/>
            </a:rPr>
            <a:t>quare meter</a:t>
          </a:r>
        </a:p>
      </cdr:txBody>
    </cdr:sp>
  </cdr:relSizeAnchor>
</c:userShapes>
</file>

<file path=ppt/drawings/drawing32.xml><?xml version="1.0" encoding="utf-8"?>
<c:userShapes xmlns:c="http://schemas.openxmlformats.org/drawingml/2006/chart">
  <cdr:relSizeAnchor xmlns:cdr="http://schemas.openxmlformats.org/drawingml/2006/chartDrawing">
    <cdr:from>
      <cdr:x>0</cdr:x>
      <cdr:y>4.44444E-6</cdr:y>
    </cdr:from>
    <cdr:to>
      <cdr:x>1</cdr:x>
      <cdr:y>0.06</cdr:y>
    </cdr:to>
    <cdr:sp macro="" textlink="">
      <cdr:nvSpPr>
        <cdr:cNvPr id="3" name="txtboxChartTitle"/>
        <cdr:cNvSpPr txBox="1"/>
      </cdr:nvSpPr>
      <cdr:spPr>
        <a:xfrm xmlns:a="http://schemas.openxmlformats.org/drawingml/2006/main">
          <a:off x="0" y="16"/>
          <a:ext cx="3600000" cy="216000"/>
        </a:xfrm>
        <a:prstGeom xmlns:a="http://schemas.openxmlformats.org/drawingml/2006/main" prst="rect">
          <a:avLst/>
        </a:prstGeom>
        <a:solidFill xmlns:a="http://schemas.openxmlformats.org/drawingml/2006/main">
          <a:srgbClr val="707C8A"/>
        </a:solidFill>
        <a:ln xmlns:a="http://schemas.openxmlformats.org/drawingml/2006/main" w="9525" cmpd="sng">
          <a:noFill/>
          <a:prstDash val="solid"/>
          <a:headEnd type="none" w="med" len="med"/>
          <a:tailEnd type="triangle" w="med" len="med"/>
        </a:ln>
      </cdr:spPr>
      <cdr:txBody>
        <a:bodyPr xmlns:a="http://schemas.openxmlformats.org/drawingml/2006/main" wrap="square" lIns="72000" tIns="0" rIns="0" bIns="0" rtlCol="0" anchor="ctr" anchorCtr="0"/>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r>
            <a:rPr lang="en-US" sz="900" b="1" i="0" u="none" strike="noStrike" dirty="0" smtClean="0">
              <a:solidFill>
                <a:srgbClr val="FFFFFF"/>
              </a:solidFill>
              <a:latin typeface="Arial"/>
              <a:cs typeface="Arial" pitchFamily="34" charset="0"/>
            </a:rPr>
            <a:t>Market</a:t>
          </a:r>
          <a:r>
            <a:rPr lang="en-US" sz="900" b="1" i="0" u="none" strike="noStrike" baseline="0" dirty="0" smtClean="0">
              <a:solidFill>
                <a:srgbClr val="FFFFFF"/>
              </a:solidFill>
              <a:latin typeface="Arial"/>
              <a:cs typeface="Arial" pitchFamily="34" charset="0"/>
            </a:rPr>
            <a:t> forecast for wide color gamut display by application (Area %)</a:t>
          </a:r>
          <a:endParaRPr lang="en-US" sz="900" b="1" dirty="0">
            <a:solidFill>
              <a:srgbClr val="FFFFFF"/>
            </a:solidFill>
            <a:latin typeface="Arial"/>
            <a:cs typeface="Arial" pitchFamily="34" charset="0"/>
          </a:endParaRPr>
        </a:p>
      </cdr:txBody>
    </cdr:sp>
  </cdr:relSizeAnchor>
  <cdr:relSizeAnchor xmlns:cdr="http://schemas.openxmlformats.org/drawingml/2006/chartDrawing">
    <cdr:from>
      <cdr:x>0</cdr:x>
      <cdr:y>0.86913</cdr:y>
    </cdr:from>
    <cdr:to>
      <cdr:x>1</cdr:x>
      <cdr:y>1</cdr:y>
    </cdr:to>
    <cdr:sp macro="" textlink="">
      <cdr:nvSpPr>
        <cdr:cNvPr id="5" name="txtBoxSourceLine"/>
        <cdr:cNvSpPr txBox="1"/>
      </cdr:nvSpPr>
      <cdr:spPr>
        <a:xfrm xmlns:a="http://schemas.openxmlformats.org/drawingml/2006/main">
          <a:off x="0" y="2222500"/>
          <a:ext cx="3986120" cy="292100"/>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vertOverflow="clip" wrap="square" lIns="73152" bIns="73152" rtlCol="0" anchor="b"/>
        <a:lstStyle xmlns:a="http://schemas.openxmlformats.org/drawingml/2006/main"/>
        <a:p xmlns:a="http://schemas.openxmlformats.org/drawingml/2006/main">
          <a:pPr algn="l"/>
          <a:r>
            <a:rPr lang="en-US" sz="500" b="0" dirty="0" smtClean="0">
              <a:solidFill>
                <a:srgbClr val="707C8A"/>
              </a:solidFill>
              <a:latin typeface="Arial"/>
              <a:cs typeface="Arial" pitchFamily="34" charset="0"/>
            </a:rPr>
            <a:t>Source: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0.54023</cdr:x>
      <cdr:y>0.93293</cdr:y>
    </cdr:from>
    <cdr:to>
      <cdr:x>1</cdr:x>
      <cdr:y>1</cdr:y>
    </cdr:to>
    <cdr:sp macro="" textlink="">
      <cdr:nvSpPr>
        <cdr:cNvPr id="9" name="txtboxCopyrightLine"/>
        <cdr:cNvSpPr txBox="1"/>
      </cdr:nvSpPr>
      <cdr:spPr>
        <a:xfrm xmlns:a="http://schemas.openxmlformats.org/drawingml/2006/main">
          <a:off x="1727999" y="2784236"/>
          <a:ext cx="1440000" cy="200164"/>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rIns="73152" bIns="73152" rtlCol="0" anchor="b"/>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pPr algn="r"/>
          <a:r>
            <a:rPr lang="en-US" sz="500" b="0" dirty="0" smtClean="0">
              <a:solidFill>
                <a:srgbClr val="707C8A"/>
              </a:solidFill>
              <a:latin typeface="Arial"/>
              <a:cs typeface="Arial" pitchFamily="34" charset="0"/>
            </a:rPr>
            <a:t>© 2015 IHS</a:t>
          </a:r>
          <a:endParaRPr lang="en-US" sz="500" b="0" dirty="0">
            <a:solidFill>
              <a:srgbClr val="707C8A"/>
            </a:solidFill>
            <a:latin typeface="Arial"/>
            <a:cs typeface="Arial" pitchFamily="34" charset="0"/>
          </a:endParaRPr>
        </a:p>
      </cdr:txBody>
    </cdr:sp>
  </cdr:relSizeAnchor>
</c:userShapes>
</file>

<file path=ppt/drawings/drawing33.xml><?xml version="1.0" encoding="utf-8"?>
<c:userShapes xmlns:c="http://schemas.openxmlformats.org/drawingml/2006/chart">
  <cdr:relSizeAnchor xmlns:cdr="http://schemas.openxmlformats.org/drawingml/2006/chartDrawing">
    <cdr:from>
      <cdr:x>0</cdr:x>
      <cdr:y>3.88889E-6</cdr:y>
    </cdr:from>
    <cdr:to>
      <cdr:x>1</cdr:x>
      <cdr:y>0.06</cdr:y>
    </cdr:to>
    <cdr:sp macro="" textlink="">
      <cdr:nvSpPr>
        <cdr:cNvPr id="3" name="txtboxChartTitle"/>
        <cdr:cNvSpPr txBox="1"/>
      </cdr:nvSpPr>
      <cdr:spPr>
        <a:xfrm xmlns:a="http://schemas.openxmlformats.org/drawingml/2006/main">
          <a:off x="0" y="14"/>
          <a:ext cx="3960000" cy="216000"/>
        </a:xfrm>
        <a:prstGeom xmlns:a="http://schemas.openxmlformats.org/drawingml/2006/main" prst="rect">
          <a:avLst/>
        </a:prstGeom>
        <a:solidFill xmlns:a="http://schemas.openxmlformats.org/drawingml/2006/main">
          <a:srgbClr val="707C8A"/>
        </a:solidFill>
        <a:ln xmlns:a="http://schemas.openxmlformats.org/drawingml/2006/main" w="9525" cmpd="sng">
          <a:noFill/>
          <a:prstDash val="solid"/>
          <a:headEnd type="none" w="med" len="med"/>
          <a:tailEnd type="triangle" w="med" len="med"/>
        </a:ln>
      </cdr:spPr>
      <cdr:txBody>
        <a:bodyPr xmlns:a="http://schemas.openxmlformats.org/drawingml/2006/main" wrap="square" lIns="72000" tIns="0" rIns="0" bIns="0" rtlCol="0" anchor="ctr" anchorCtr="0"/>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r>
            <a:rPr lang="en-US" sz="900" b="1" baseline="0" dirty="0" smtClean="0">
              <a:solidFill>
                <a:srgbClr val="FFFFFF"/>
              </a:solidFill>
              <a:latin typeface="Arial"/>
              <a:cs typeface="Arial" pitchFamily="34" charset="0"/>
            </a:rPr>
            <a:t>Wide color gamut display penetration by applications (Area)</a:t>
          </a:r>
          <a:endParaRPr lang="en-US" sz="900" b="1" dirty="0">
            <a:solidFill>
              <a:srgbClr val="FFFFFF"/>
            </a:solidFill>
            <a:latin typeface="Arial"/>
            <a:cs typeface="Arial" pitchFamily="34" charset="0"/>
          </a:endParaRPr>
        </a:p>
      </cdr:txBody>
    </cdr:sp>
  </cdr:relSizeAnchor>
  <cdr:relSizeAnchor xmlns:cdr="http://schemas.openxmlformats.org/drawingml/2006/chartDrawing">
    <cdr:from>
      <cdr:x>0.54023</cdr:x>
      <cdr:y>0.93293</cdr:y>
    </cdr:from>
    <cdr:to>
      <cdr:x>1</cdr:x>
      <cdr:y>1</cdr:y>
    </cdr:to>
    <cdr:sp macro="" textlink="">
      <cdr:nvSpPr>
        <cdr:cNvPr id="6" name="txtboxCopyrightLine"/>
        <cdr:cNvSpPr txBox="1"/>
      </cdr:nvSpPr>
      <cdr:spPr>
        <a:xfrm xmlns:a="http://schemas.openxmlformats.org/drawingml/2006/main">
          <a:off x="1727999" y="2784236"/>
          <a:ext cx="1440000" cy="200164"/>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rIns="73152" bIns="73152" rtlCol="0" anchor="b"/>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pPr algn="r"/>
          <a:r>
            <a:rPr lang="en-US" sz="500" b="0" smtClean="0">
              <a:solidFill>
                <a:srgbClr val="707C8A"/>
              </a:solidFill>
              <a:latin typeface="Arial"/>
              <a:cs typeface="Arial" pitchFamily="34" charset="0"/>
            </a:rPr>
            <a:t>© 2015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cdr:x>
      <cdr:y>0.86207</cdr:y>
    </cdr:from>
    <cdr:to>
      <cdr:x>1</cdr:x>
      <cdr:y>1</cdr:y>
    </cdr:to>
    <cdr:sp macro="" textlink="">
      <cdr:nvSpPr>
        <cdr:cNvPr id="12" name="txtBoxSourceLine"/>
        <cdr:cNvSpPr txBox="1"/>
      </cdr:nvSpPr>
      <cdr:spPr>
        <a:xfrm xmlns:a="http://schemas.openxmlformats.org/drawingml/2006/main">
          <a:off x="0" y="2108200"/>
          <a:ext cx="4524002" cy="292100"/>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bIns="73152" rtlCol="0" anchor="b"/>
        <a:lstStyle xmlns:a="http://schemas.openxmlformats.org/drawingml/2006/main">
          <a:lvl1pPr marL="0" indent="0">
            <a:defRPr sz="1100">
              <a:latin typeface="Arial"/>
            </a:defRPr>
          </a:lvl1pPr>
          <a:lvl2pPr marL="457200" indent="0">
            <a:defRPr sz="1100">
              <a:latin typeface="Arial"/>
            </a:defRPr>
          </a:lvl2pPr>
          <a:lvl3pPr marL="914400" indent="0">
            <a:defRPr sz="1100">
              <a:latin typeface="Arial"/>
            </a:defRPr>
          </a:lvl3pPr>
          <a:lvl4pPr marL="1371600" indent="0">
            <a:defRPr sz="1100">
              <a:latin typeface="Arial"/>
            </a:defRPr>
          </a:lvl4pPr>
          <a:lvl5pPr marL="1828800" indent="0">
            <a:defRPr sz="1100">
              <a:latin typeface="Arial"/>
            </a:defRPr>
          </a:lvl5pPr>
          <a:lvl6pPr marL="2286000" indent="0">
            <a:defRPr sz="1100">
              <a:latin typeface="Arial"/>
            </a:defRPr>
          </a:lvl6pPr>
          <a:lvl7pPr marL="2743200" indent="0">
            <a:defRPr sz="1100">
              <a:latin typeface="Arial"/>
            </a:defRPr>
          </a:lvl7pPr>
          <a:lvl8pPr marL="3200400" indent="0">
            <a:defRPr sz="1100">
              <a:latin typeface="Arial"/>
            </a:defRPr>
          </a:lvl8pPr>
          <a:lvl9pPr marL="3657600" indent="0">
            <a:defRPr sz="1100">
              <a:latin typeface="Arial"/>
            </a:defRPr>
          </a:lvl9pPr>
        </a:lstStyle>
        <a:p xmlns:a="http://schemas.openxmlformats.org/drawingml/2006/main">
          <a:pPr algn="l"/>
          <a:r>
            <a:rPr lang="en-US" sz="500" b="0" dirty="0" smtClean="0">
              <a:solidFill>
                <a:srgbClr val="707C8A"/>
              </a:solidFill>
              <a:latin typeface="Arial"/>
              <a:cs typeface="Arial" pitchFamily="34" charset="0"/>
            </a:rPr>
            <a:t>Source: IHS</a:t>
          </a:r>
          <a:endParaRPr lang="en-US" sz="500" b="0" dirty="0">
            <a:solidFill>
              <a:srgbClr val="707C8A"/>
            </a:solidFill>
            <a:latin typeface="Arial"/>
            <a:cs typeface="Arial" pitchFamily="34" charset="0"/>
          </a:endParaRPr>
        </a:p>
      </cdr:txBody>
    </cdr:sp>
  </cdr:relSizeAnchor>
</c:userShapes>
</file>

<file path=ppt/drawings/drawing34.xml><?xml version="1.0" encoding="utf-8"?>
<c:userShapes xmlns:c="http://schemas.openxmlformats.org/drawingml/2006/chart">
  <cdr:relSizeAnchor xmlns:cdr="http://schemas.openxmlformats.org/drawingml/2006/chartDrawing">
    <cdr:from>
      <cdr:x>0</cdr:x>
      <cdr:y>3.88889E-6</cdr:y>
    </cdr:from>
    <cdr:to>
      <cdr:x>1</cdr:x>
      <cdr:y>0.06</cdr:y>
    </cdr:to>
    <cdr:sp macro="" textlink="">
      <cdr:nvSpPr>
        <cdr:cNvPr id="3" name="txtboxChartTitle"/>
        <cdr:cNvSpPr txBox="1"/>
      </cdr:nvSpPr>
      <cdr:spPr>
        <a:xfrm xmlns:a="http://schemas.openxmlformats.org/drawingml/2006/main">
          <a:off x="0" y="14"/>
          <a:ext cx="3960000" cy="216000"/>
        </a:xfrm>
        <a:prstGeom xmlns:a="http://schemas.openxmlformats.org/drawingml/2006/main" prst="rect">
          <a:avLst/>
        </a:prstGeom>
        <a:solidFill xmlns:a="http://schemas.openxmlformats.org/drawingml/2006/main">
          <a:srgbClr val="707C8A"/>
        </a:solidFill>
        <a:ln xmlns:a="http://schemas.openxmlformats.org/drawingml/2006/main" w="9525" cmpd="sng">
          <a:noFill/>
          <a:prstDash val="solid"/>
          <a:headEnd type="none" w="med" len="med"/>
          <a:tailEnd type="triangle" w="med" len="med"/>
        </a:ln>
      </cdr:spPr>
      <cdr:txBody>
        <a:bodyPr xmlns:a="http://schemas.openxmlformats.org/drawingml/2006/main" wrap="square" lIns="72000" tIns="0" rIns="0" bIns="0" rtlCol="0" anchor="ctr" anchorCtr="0"/>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r>
            <a:rPr lang="en-US" sz="900" b="1" dirty="0">
              <a:solidFill>
                <a:srgbClr val="FFFFFF"/>
              </a:solidFill>
              <a:latin typeface="Arial"/>
              <a:cs typeface="Arial" pitchFamily="34" charset="0"/>
            </a:rPr>
            <a:t>Wide color gamut display penetration by </a:t>
          </a:r>
          <a:r>
            <a:rPr lang="en-US" sz="900" b="1" dirty="0" smtClean="0">
              <a:solidFill>
                <a:srgbClr val="FFFFFF"/>
              </a:solidFill>
              <a:latin typeface="Arial"/>
              <a:cs typeface="Arial" pitchFamily="34" charset="0"/>
            </a:rPr>
            <a:t>applications (</a:t>
          </a:r>
          <a:r>
            <a:rPr lang="en-US" sz="900" b="1" dirty="0">
              <a:solidFill>
                <a:srgbClr val="FFFFFF"/>
              </a:solidFill>
              <a:latin typeface="Arial"/>
              <a:cs typeface="Arial" pitchFamily="34" charset="0"/>
            </a:rPr>
            <a:t>Volume</a:t>
          </a:r>
          <a:r>
            <a:rPr lang="en-US" sz="900" b="1" baseline="0" dirty="0" smtClean="0">
              <a:solidFill>
                <a:srgbClr val="FFFFFF"/>
              </a:solidFill>
              <a:latin typeface="Arial"/>
              <a:cs typeface="Arial" pitchFamily="34" charset="0"/>
            </a:rPr>
            <a:t>)</a:t>
          </a:r>
          <a:endParaRPr lang="en-US" sz="900" b="1" dirty="0">
            <a:solidFill>
              <a:srgbClr val="FFFFFF"/>
            </a:solidFill>
            <a:latin typeface="Arial"/>
            <a:cs typeface="Arial" pitchFamily="34" charset="0"/>
          </a:endParaRPr>
        </a:p>
      </cdr:txBody>
    </cdr:sp>
  </cdr:relSizeAnchor>
  <cdr:relSizeAnchor xmlns:cdr="http://schemas.openxmlformats.org/drawingml/2006/chartDrawing">
    <cdr:from>
      <cdr:x>0.54023</cdr:x>
      <cdr:y>0.93293</cdr:y>
    </cdr:from>
    <cdr:to>
      <cdr:x>1</cdr:x>
      <cdr:y>1</cdr:y>
    </cdr:to>
    <cdr:sp macro="" textlink="">
      <cdr:nvSpPr>
        <cdr:cNvPr id="6" name="txtboxCopyrightLine"/>
        <cdr:cNvSpPr txBox="1"/>
      </cdr:nvSpPr>
      <cdr:spPr>
        <a:xfrm xmlns:a="http://schemas.openxmlformats.org/drawingml/2006/main">
          <a:off x="1727999" y="2784236"/>
          <a:ext cx="1440000" cy="200164"/>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rIns="73152" bIns="73152" rtlCol="0" anchor="b"/>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pPr algn="r"/>
          <a:r>
            <a:rPr lang="en-US" sz="500" b="0" smtClean="0">
              <a:solidFill>
                <a:srgbClr val="707C8A"/>
              </a:solidFill>
              <a:latin typeface="Arial"/>
              <a:cs typeface="Arial" pitchFamily="34" charset="0"/>
            </a:rPr>
            <a:t>© 2015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cdr:x>
      <cdr:y>0.86207</cdr:y>
    </cdr:from>
    <cdr:to>
      <cdr:x>1</cdr:x>
      <cdr:y>1</cdr:y>
    </cdr:to>
    <cdr:sp macro="" textlink="">
      <cdr:nvSpPr>
        <cdr:cNvPr id="12" name="txtBoxSourceLine"/>
        <cdr:cNvSpPr txBox="1"/>
      </cdr:nvSpPr>
      <cdr:spPr>
        <a:xfrm xmlns:a="http://schemas.openxmlformats.org/drawingml/2006/main">
          <a:off x="0" y="2108200"/>
          <a:ext cx="4524002" cy="292100"/>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bIns="73152" rtlCol="0" anchor="b"/>
        <a:lstStyle xmlns:a="http://schemas.openxmlformats.org/drawingml/2006/main">
          <a:lvl1pPr marL="0" indent="0">
            <a:defRPr sz="1100">
              <a:latin typeface="Arial"/>
            </a:defRPr>
          </a:lvl1pPr>
          <a:lvl2pPr marL="457200" indent="0">
            <a:defRPr sz="1100">
              <a:latin typeface="Arial"/>
            </a:defRPr>
          </a:lvl2pPr>
          <a:lvl3pPr marL="914400" indent="0">
            <a:defRPr sz="1100">
              <a:latin typeface="Arial"/>
            </a:defRPr>
          </a:lvl3pPr>
          <a:lvl4pPr marL="1371600" indent="0">
            <a:defRPr sz="1100">
              <a:latin typeface="Arial"/>
            </a:defRPr>
          </a:lvl4pPr>
          <a:lvl5pPr marL="1828800" indent="0">
            <a:defRPr sz="1100">
              <a:latin typeface="Arial"/>
            </a:defRPr>
          </a:lvl5pPr>
          <a:lvl6pPr marL="2286000" indent="0">
            <a:defRPr sz="1100">
              <a:latin typeface="Arial"/>
            </a:defRPr>
          </a:lvl6pPr>
          <a:lvl7pPr marL="2743200" indent="0">
            <a:defRPr sz="1100">
              <a:latin typeface="Arial"/>
            </a:defRPr>
          </a:lvl7pPr>
          <a:lvl8pPr marL="3200400" indent="0">
            <a:defRPr sz="1100">
              <a:latin typeface="Arial"/>
            </a:defRPr>
          </a:lvl8pPr>
          <a:lvl9pPr marL="3657600" indent="0">
            <a:defRPr sz="1100">
              <a:latin typeface="Arial"/>
            </a:defRPr>
          </a:lvl9pPr>
        </a:lstStyle>
        <a:p xmlns:a="http://schemas.openxmlformats.org/drawingml/2006/main">
          <a:pPr algn="l"/>
          <a:r>
            <a:rPr lang="en-US" sz="500" b="0" dirty="0" smtClean="0">
              <a:solidFill>
                <a:srgbClr val="707C8A"/>
              </a:solidFill>
              <a:latin typeface="Arial"/>
              <a:cs typeface="Arial" pitchFamily="34" charset="0"/>
            </a:rPr>
            <a:t>Source: IHS</a:t>
          </a:r>
          <a:endParaRPr lang="en-US" sz="500" b="0" dirty="0">
            <a:solidFill>
              <a:srgbClr val="707C8A"/>
            </a:solidFill>
            <a:latin typeface="Arial"/>
            <a:cs typeface="Arial" pitchFamily="34" charset="0"/>
          </a:endParaRPr>
        </a:p>
      </cdr:txBody>
    </cdr:sp>
  </cdr:relSizeAnchor>
</c:userShapes>
</file>

<file path=ppt/drawings/drawing35.xml><?xml version="1.0" encoding="utf-8"?>
<c:userShapes xmlns:c="http://schemas.openxmlformats.org/drawingml/2006/chart">
  <cdr:relSizeAnchor xmlns:cdr="http://schemas.openxmlformats.org/drawingml/2006/chartDrawing">
    <cdr:from>
      <cdr:x>0.54023</cdr:x>
      <cdr:y>0.93293</cdr:y>
    </cdr:from>
    <cdr:to>
      <cdr:x>1</cdr:x>
      <cdr:y>1</cdr:y>
    </cdr:to>
    <cdr:sp macro="" textlink="">
      <cdr:nvSpPr>
        <cdr:cNvPr id="6" name="txtboxCopyrightLine"/>
        <cdr:cNvSpPr txBox="1"/>
      </cdr:nvSpPr>
      <cdr:spPr>
        <a:xfrm xmlns:a="http://schemas.openxmlformats.org/drawingml/2006/main">
          <a:off x="1727999" y="2784236"/>
          <a:ext cx="1440000" cy="200164"/>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rIns="73152" bIns="73152" rtlCol="0" anchor="b"/>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pPr algn="r"/>
          <a:r>
            <a:rPr lang="en-US" sz="500" b="0" smtClean="0">
              <a:solidFill>
                <a:srgbClr val="707C8A"/>
              </a:solidFill>
              <a:latin typeface="Arial"/>
              <a:cs typeface="Arial" pitchFamily="34" charset="0"/>
            </a:rPr>
            <a:t>© 2015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0.07282</cdr:x>
      <cdr:y>0.21991</cdr:y>
    </cdr:from>
    <cdr:to>
      <cdr:x>0.12735</cdr:x>
      <cdr:y>0.65733</cdr:y>
    </cdr:to>
    <cdr:sp macro="" textlink="">
      <cdr:nvSpPr>
        <cdr:cNvPr id="9" name="txtBoxPrimaryYAxisLabel"/>
        <cdr:cNvSpPr txBox="1"/>
      </cdr:nvSpPr>
      <cdr:spPr>
        <a:xfrm xmlns:a="http://schemas.openxmlformats.org/drawingml/2006/main" rot="16200000">
          <a:off x="-391027" y="1471075"/>
          <a:ext cx="1574712" cy="215938"/>
        </a:xfrm>
        <a:prstGeom xmlns:a="http://schemas.openxmlformats.org/drawingml/2006/main" prst="rect">
          <a:avLst/>
        </a:prstGeom>
        <a:noFill xmlns:a="http://schemas.openxmlformats.org/drawingml/2006/main"/>
        <a:ln xmlns:a="http://schemas.openxmlformats.org/drawingml/2006/main">
          <a:noFill/>
        </a:ln>
      </cdr:spPr>
      <cdr:txBody>
        <a:bodyPr xmlns:a="http://schemas.openxmlformats.org/drawingml/2006/main" vert="horz" wrap="square" lIns="72000" tIns="72000" rIns="72000" bIns="72000" rtlCol="0">
          <a:noAutofit/>
        </a:bodyPr>
        <a:lstStyle xmlns:a="http://schemas.openxmlformats.org/drawingml/2006/main">
          <a:lvl1pPr marL="0" indent="0">
            <a:defRPr sz="1100">
              <a:latin typeface="Arial"/>
            </a:defRPr>
          </a:lvl1pPr>
          <a:lvl2pPr marL="457200" indent="0">
            <a:defRPr sz="1100">
              <a:latin typeface="Arial"/>
            </a:defRPr>
          </a:lvl2pPr>
          <a:lvl3pPr marL="914400" indent="0">
            <a:defRPr sz="1100">
              <a:latin typeface="Arial"/>
            </a:defRPr>
          </a:lvl3pPr>
          <a:lvl4pPr marL="1371600" indent="0">
            <a:defRPr sz="1100">
              <a:latin typeface="Arial"/>
            </a:defRPr>
          </a:lvl4pPr>
          <a:lvl5pPr marL="1828800" indent="0">
            <a:defRPr sz="1100">
              <a:latin typeface="Arial"/>
            </a:defRPr>
          </a:lvl5pPr>
          <a:lvl6pPr marL="2286000" indent="0">
            <a:defRPr sz="1100">
              <a:latin typeface="Arial"/>
            </a:defRPr>
          </a:lvl6pPr>
          <a:lvl7pPr marL="2743200" indent="0">
            <a:defRPr sz="1100">
              <a:latin typeface="Arial"/>
            </a:defRPr>
          </a:lvl7pPr>
          <a:lvl8pPr marL="3200400" indent="0">
            <a:defRPr sz="1100">
              <a:latin typeface="Arial"/>
            </a:defRPr>
          </a:lvl8pPr>
          <a:lvl9pPr marL="3657600" indent="0">
            <a:defRPr sz="1100">
              <a:latin typeface="Arial"/>
            </a:defRPr>
          </a:lvl9pPr>
        </a:lstStyle>
        <a:p xmlns:a="http://schemas.openxmlformats.org/drawingml/2006/main">
          <a:pPr algn="ctr"/>
          <a:r>
            <a:rPr lang="en-US" sz="700" b="1" dirty="0" smtClean="0">
              <a:solidFill>
                <a:srgbClr val="000000"/>
              </a:solidFill>
              <a:latin typeface="Arial"/>
            </a:rPr>
            <a:t>Million</a:t>
          </a:r>
          <a:r>
            <a:rPr lang="en-US" sz="700" b="1" baseline="0" dirty="0" smtClean="0">
              <a:solidFill>
                <a:srgbClr val="000000"/>
              </a:solidFill>
              <a:latin typeface="Arial"/>
            </a:rPr>
            <a:t>s of units</a:t>
          </a:r>
          <a:endParaRPr lang="en-US" sz="700" b="1" dirty="0" smtClean="0">
            <a:solidFill>
              <a:srgbClr val="000000"/>
            </a:solidFill>
            <a:latin typeface="Arial"/>
          </a:endParaRPr>
        </a:p>
      </cdr:txBody>
    </cdr:sp>
  </cdr:relSizeAnchor>
  <cdr:relSizeAnchor xmlns:cdr="http://schemas.openxmlformats.org/drawingml/2006/chartDrawing">
    <cdr:from>
      <cdr:x>0</cdr:x>
      <cdr:y>0.86913</cdr:y>
    </cdr:from>
    <cdr:to>
      <cdr:x>1</cdr:x>
      <cdr:y>1</cdr:y>
    </cdr:to>
    <cdr:sp macro="" textlink="">
      <cdr:nvSpPr>
        <cdr:cNvPr id="11" name="txtBoxSourceLine"/>
        <cdr:cNvSpPr txBox="1"/>
      </cdr:nvSpPr>
      <cdr:spPr>
        <a:xfrm xmlns:a="http://schemas.openxmlformats.org/drawingml/2006/main">
          <a:off x="0" y="2222500"/>
          <a:ext cx="3959225" cy="292100"/>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bIns="73152" rtlCol="0" anchor="b"/>
        <a:lstStyle xmlns:a="http://schemas.openxmlformats.org/drawingml/2006/main">
          <a:lvl1pPr marL="0" indent="0">
            <a:defRPr sz="1100">
              <a:latin typeface="Arial"/>
            </a:defRPr>
          </a:lvl1pPr>
          <a:lvl2pPr marL="457200" indent="0">
            <a:defRPr sz="1100">
              <a:latin typeface="Arial"/>
            </a:defRPr>
          </a:lvl2pPr>
          <a:lvl3pPr marL="914400" indent="0">
            <a:defRPr sz="1100">
              <a:latin typeface="Arial"/>
            </a:defRPr>
          </a:lvl3pPr>
          <a:lvl4pPr marL="1371600" indent="0">
            <a:defRPr sz="1100">
              <a:latin typeface="Arial"/>
            </a:defRPr>
          </a:lvl4pPr>
          <a:lvl5pPr marL="1828800" indent="0">
            <a:defRPr sz="1100">
              <a:latin typeface="Arial"/>
            </a:defRPr>
          </a:lvl5pPr>
          <a:lvl6pPr marL="2286000" indent="0">
            <a:defRPr sz="1100">
              <a:latin typeface="Arial"/>
            </a:defRPr>
          </a:lvl6pPr>
          <a:lvl7pPr marL="2743200" indent="0">
            <a:defRPr sz="1100">
              <a:latin typeface="Arial"/>
            </a:defRPr>
          </a:lvl7pPr>
          <a:lvl8pPr marL="3200400" indent="0">
            <a:defRPr sz="1100">
              <a:latin typeface="Arial"/>
            </a:defRPr>
          </a:lvl8pPr>
          <a:lvl9pPr marL="3657600" indent="0">
            <a:defRPr sz="1100">
              <a:latin typeface="Arial"/>
            </a:defRPr>
          </a:lvl9pPr>
        </a:lstStyle>
        <a:p xmlns:a="http://schemas.openxmlformats.org/drawingml/2006/main">
          <a:pPr algn="l"/>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cdr:x>
      <cdr:y>3.96825E-6</cdr:y>
    </cdr:from>
    <cdr:to>
      <cdr:x>1</cdr:x>
      <cdr:y>0.05715</cdr:y>
    </cdr:to>
    <cdr:sp macro="" textlink="">
      <cdr:nvSpPr>
        <cdr:cNvPr id="2" name="txtboxChartTitle"/>
        <cdr:cNvSpPr txBox="1"/>
      </cdr:nvSpPr>
      <cdr:spPr>
        <a:xfrm xmlns:a="http://schemas.openxmlformats.org/drawingml/2006/main">
          <a:off x="0" y="15"/>
          <a:ext cx="8208000" cy="216000"/>
        </a:xfrm>
        <a:prstGeom xmlns:a="http://schemas.openxmlformats.org/drawingml/2006/main" prst="rect">
          <a:avLst/>
        </a:prstGeom>
        <a:solidFill xmlns:a="http://schemas.openxmlformats.org/drawingml/2006/main">
          <a:srgbClr val="707C8A"/>
        </a:solidFill>
        <a:ln xmlns:a="http://schemas.openxmlformats.org/drawingml/2006/main" w="9525" cmpd="sng">
          <a:noFill/>
          <a:prstDash val="solid"/>
          <a:headEnd type="none" w="med" len="med"/>
          <a:tailEnd type="triangle" w="med" len="med"/>
        </a:ln>
      </cdr:spPr>
      <cdr:txBody>
        <a:bodyPr xmlns:a="http://schemas.openxmlformats.org/drawingml/2006/main" wrap="square" lIns="72000" tIns="0" rIns="0" bIns="0" rtlCol="0" anchor="ctr" anchorCtr="0"/>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r>
            <a:rPr lang="en-US" altLang="ko-KR" sz="900" b="1" dirty="0">
              <a:solidFill>
                <a:srgbClr val="FFFFFF"/>
              </a:solidFill>
              <a:latin typeface="Arial"/>
              <a:cs typeface="Arial" pitchFamily="34" charset="0"/>
            </a:rPr>
            <a:t>QD display market forecast </a:t>
          </a:r>
          <a:r>
            <a:rPr lang="en-US" altLang="ko-KR" sz="900" b="1" dirty="0" smtClean="0">
              <a:solidFill>
                <a:srgbClr val="FFFFFF"/>
              </a:solidFill>
              <a:latin typeface="Arial"/>
              <a:cs typeface="Arial" pitchFamily="34" charset="0"/>
            </a:rPr>
            <a:t>(Volume)</a:t>
          </a:r>
          <a:endParaRPr lang="en-US" sz="900" b="1" dirty="0">
            <a:solidFill>
              <a:srgbClr val="FFFFFF"/>
            </a:solidFill>
            <a:latin typeface="Arial"/>
            <a:cs typeface="Arial" pitchFamily="34" charset="0"/>
          </a:endParaRPr>
        </a:p>
      </cdr:txBody>
    </cdr:sp>
  </cdr:relSizeAnchor>
  <cdr:relSizeAnchor xmlns:cdr="http://schemas.openxmlformats.org/drawingml/2006/chartDrawing">
    <cdr:from>
      <cdr:x>0</cdr:x>
      <cdr:y>0.86269</cdr:y>
    </cdr:from>
    <cdr:to>
      <cdr:x>1</cdr:x>
      <cdr:y>1</cdr:y>
    </cdr:to>
    <cdr:sp macro="" textlink="">
      <cdr:nvSpPr>
        <cdr:cNvPr id="5" name="txtBoxSourceLine"/>
        <cdr:cNvSpPr txBox="1"/>
      </cdr:nvSpPr>
      <cdr:spPr>
        <a:xfrm xmlns:a="http://schemas.openxmlformats.org/drawingml/2006/main">
          <a:off x="0" y="2108200"/>
          <a:ext cx="4435475" cy="292100"/>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vertOverflow="clip" wrap="square" lIns="73152" bIns="73152" rtlCol="0" anchor="b"/>
        <a:lstStyle xmlns:a="http://schemas.openxmlformats.org/drawingml/2006/main"/>
        <a:p xmlns:a="http://schemas.openxmlformats.org/drawingml/2006/main">
          <a:pPr algn="l"/>
          <a:r>
            <a:rPr lang="en-US" sz="500" b="0" dirty="0" smtClean="0">
              <a:solidFill>
                <a:srgbClr val="707C8A"/>
              </a:solidFill>
              <a:latin typeface="Arial"/>
              <a:cs typeface="Arial" pitchFamily="34" charset="0"/>
            </a:rPr>
            <a:t>Source: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0.54023</cdr:x>
      <cdr:y>0.93293</cdr:y>
    </cdr:from>
    <cdr:to>
      <cdr:x>1</cdr:x>
      <cdr:y>1</cdr:y>
    </cdr:to>
    <cdr:sp macro="" textlink="">
      <cdr:nvSpPr>
        <cdr:cNvPr id="4" name="txtboxCopyrightLine"/>
        <cdr:cNvSpPr txBox="1"/>
      </cdr:nvSpPr>
      <cdr:spPr>
        <a:xfrm xmlns:a="http://schemas.openxmlformats.org/drawingml/2006/main">
          <a:off x="1727999" y="2784236"/>
          <a:ext cx="1440000" cy="200164"/>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rIns="73152" bIns="73152" rtlCol="0" anchor="b"/>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pPr algn="r"/>
          <a:r>
            <a:rPr lang="en-US" sz="500" b="0" smtClean="0">
              <a:solidFill>
                <a:srgbClr val="707C8A"/>
              </a:solidFill>
              <a:latin typeface="Arial"/>
              <a:cs typeface="Arial" pitchFamily="34" charset="0"/>
            </a:rPr>
            <a:t>© 2015 IHS</a:t>
          </a:r>
          <a:endParaRPr lang="en-US" sz="500" b="0" dirty="0">
            <a:solidFill>
              <a:srgbClr val="707C8A"/>
            </a:solidFill>
            <a:latin typeface="Arial"/>
            <a:cs typeface="Arial" pitchFamily="34" charset="0"/>
          </a:endParaRPr>
        </a:p>
      </cdr:txBody>
    </cdr:sp>
  </cdr:relSizeAnchor>
</c:userShapes>
</file>

<file path=ppt/drawings/drawing36.xml><?xml version="1.0" encoding="utf-8"?>
<c:userShapes xmlns:c="http://schemas.openxmlformats.org/drawingml/2006/chart">
  <cdr:relSizeAnchor xmlns:cdr="http://schemas.openxmlformats.org/drawingml/2006/chartDrawing">
    <cdr:from>
      <cdr:x>0.54023</cdr:x>
      <cdr:y>0.93293</cdr:y>
    </cdr:from>
    <cdr:to>
      <cdr:x>1</cdr:x>
      <cdr:y>1</cdr:y>
    </cdr:to>
    <cdr:sp macro="" textlink="">
      <cdr:nvSpPr>
        <cdr:cNvPr id="6" name="txtboxCopyrightLine"/>
        <cdr:cNvSpPr txBox="1"/>
      </cdr:nvSpPr>
      <cdr:spPr>
        <a:xfrm xmlns:a="http://schemas.openxmlformats.org/drawingml/2006/main">
          <a:off x="1727999" y="2784236"/>
          <a:ext cx="1440000" cy="200164"/>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rIns="73152" bIns="73152" rtlCol="0" anchor="b"/>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pPr algn="r"/>
          <a:r>
            <a:rPr lang="en-US" sz="500" b="0" smtClean="0">
              <a:solidFill>
                <a:srgbClr val="707C8A"/>
              </a:solidFill>
              <a:latin typeface="Arial"/>
              <a:cs typeface="Arial" pitchFamily="34" charset="0"/>
            </a:rPr>
            <a:t>© 2015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0.07274</cdr:x>
      <cdr:y>0.19992</cdr:y>
    </cdr:from>
    <cdr:to>
      <cdr:x>0.12727</cdr:x>
      <cdr:y>0.63734</cdr:y>
    </cdr:to>
    <cdr:sp macro="" textlink="">
      <cdr:nvSpPr>
        <cdr:cNvPr id="9" name="txtBoxPrimaryYAxisLabel"/>
        <cdr:cNvSpPr txBox="1"/>
      </cdr:nvSpPr>
      <cdr:spPr>
        <a:xfrm xmlns:a="http://schemas.openxmlformats.org/drawingml/2006/main" rot="16200000">
          <a:off x="-391349" y="1399091"/>
          <a:ext cx="1574712" cy="215938"/>
        </a:xfrm>
        <a:prstGeom xmlns:a="http://schemas.openxmlformats.org/drawingml/2006/main" prst="rect">
          <a:avLst/>
        </a:prstGeom>
        <a:noFill xmlns:a="http://schemas.openxmlformats.org/drawingml/2006/main"/>
        <a:ln xmlns:a="http://schemas.openxmlformats.org/drawingml/2006/main">
          <a:noFill/>
        </a:ln>
      </cdr:spPr>
      <cdr:txBody>
        <a:bodyPr xmlns:a="http://schemas.openxmlformats.org/drawingml/2006/main" vert="horz" wrap="square" lIns="72000" tIns="72000" rIns="72000" bIns="72000" rtlCol="0">
          <a:noAutofit/>
        </a:bodyPr>
        <a:lstStyle xmlns:a="http://schemas.openxmlformats.org/drawingml/2006/main">
          <a:lvl1pPr marL="0" indent="0">
            <a:defRPr sz="1100">
              <a:latin typeface="Arial"/>
            </a:defRPr>
          </a:lvl1pPr>
          <a:lvl2pPr marL="457200" indent="0">
            <a:defRPr sz="1100">
              <a:latin typeface="Arial"/>
            </a:defRPr>
          </a:lvl2pPr>
          <a:lvl3pPr marL="914400" indent="0">
            <a:defRPr sz="1100">
              <a:latin typeface="Arial"/>
            </a:defRPr>
          </a:lvl3pPr>
          <a:lvl4pPr marL="1371600" indent="0">
            <a:defRPr sz="1100">
              <a:latin typeface="Arial"/>
            </a:defRPr>
          </a:lvl4pPr>
          <a:lvl5pPr marL="1828800" indent="0">
            <a:defRPr sz="1100">
              <a:latin typeface="Arial"/>
            </a:defRPr>
          </a:lvl5pPr>
          <a:lvl6pPr marL="2286000" indent="0">
            <a:defRPr sz="1100">
              <a:latin typeface="Arial"/>
            </a:defRPr>
          </a:lvl6pPr>
          <a:lvl7pPr marL="2743200" indent="0">
            <a:defRPr sz="1100">
              <a:latin typeface="Arial"/>
            </a:defRPr>
          </a:lvl7pPr>
          <a:lvl8pPr marL="3200400" indent="0">
            <a:defRPr sz="1100">
              <a:latin typeface="Arial"/>
            </a:defRPr>
          </a:lvl8pPr>
          <a:lvl9pPr marL="3657600" indent="0">
            <a:defRPr sz="1100">
              <a:latin typeface="Arial"/>
            </a:defRPr>
          </a:lvl9pPr>
        </a:lstStyle>
        <a:p xmlns:a="http://schemas.openxmlformats.org/drawingml/2006/main">
          <a:pPr algn="ctr"/>
          <a:r>
            <a:rPr lang="en-US" sz="700" b="1" dirty="0" smtClean="0">
              <a:solidFill>
                <a:srgbClr val="000000"/>
              </a:solidFill>
              <a:latin typeface="Arial"/>
            </a:rPr>
            <a:t>Millions</a:t>
          </a:r>
          <a:r>
            <a:rPr lang="en-US" sz="700" b="1" baseline="0" dirty="0" smtClean="0">
              <a:solidFill>
                <a:srgbClr val="000000"/>
              </a:solidFill>
              <a:latin typeface="Arial"/>
            </a:rPr>
            <a:t> of dollars</a:t>
          </a:r>
          <a:endParaRPr lang="en-US" sz="700" b="1" dirty="0" smtClean="0">
            <a:solidFill>
              <a:srgbClr val="000000"/>
            </a:solidFill>
            <a:latin typeface="Arial"/>
          </a:endParaRPr>
        </a:p>
      </cdr:txBody>
    </cdr:sp>
  </cdr:relSizeAnchor>
  <cdr:relSizeAnchor xmlns:cdr="http://schemas.openxmlformats.org/drawingml/2006/chartDrawing">
    <cdr:from>
      <cdr:x>0</cdr:x>
      <cdr:y>0.86913</cdr:y>
    </cdr:from>
    <cdr:to>
      <cdr:x>1</cdr:x>
      <cdr:y>1</cdr:y>
    </cdr:to>
    <cdr:sp macro="" textlink="">
      <cdr:nvSpPr>
        <cdr:cNvPr id="11" name="txtBoxSourceLine"/>
        <cdr:cNvSpPr txBox="1"/>
      </cdr:nvSpPr>
      <cdr:spPr>
        <a:xfrm xmlns:a="http://schemas.openxmlformats.org/drawingml/2006/main">
          <a:off x="0" y="2222500"/>
          <a:ext cx="3959225" cy="292100"/>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bIns="73152" rtlCol="0" anchor="b"/>
        <a:lstStyle xmlns:a="http://schemas.openxmlformats.org/drawingml/2006/main">
          <a:lvl1pPr marL="0" indent="0">
            <a:defRPr sz="1100">
              <a:latin typeface="Arial"/>
            </a:defRPr>
          </a:lvl1pPr>
          <a:lvl2pPr marL="457200" indent="0">
            <a:defRPr sz="1100">
              <a:latin typeface="Arial"/>
            </a:defRPr>
          </a:lvl2pPr>
          <a:lvl3pPr marL="914400" indent="0">
            <a:defRPr sz="1100">
              <a:latin typeface="Arial"/>
            </a:defRPr>
          </a:lvl3pPr>
          <a:lvl4pPr marL="1371600" indent="0">
            <a:defRPr sz="1100">
              <a:latin typeface="Arial"/>
            </a:defRPr>
          </a:lvl4pPr>
          <a:lvl5pPr marL="1828800" indent="0">
            <a:defRPr sz="1100">
              <a:latin typeface="Arial"/>
            </a:defRPr>
          </a:lvl5pPr>
          <a:lvl6pPr marL="2286000" indent="0">
            <a:defRPr sz="1100">
              <a:latin typeface="Arial"/>
            </a:defRPr>
          </a:lvl6pPr>
          <a:lvl7pPr marL="2743200" indent="0">
            <a:defRPr sz="1100">
              <a:latin typeface="Arial"/>
            </a:defRPr>
          </a:lvl7pPr>
          <a:lvl8pPr marL="3200400" indent="0">
            <a:defRPr sz="1100">
              <a:latin typeface="Arial"/>
            </a:defRPr>
          </a:lvl8pPr>
          <a:lvl9pPr marL="3657600" indent="0">
            <a:defRPr sz="1100">
              <a:latin typeface="Arial"/>
            </a:defRPr>
          </a:lvl9pPr>
        </a:lstStyle>
        <a:p xmlns:a="http://schemas.openxmlformats.org/drawingml/2006/main">
          <a:pPr algn="l"/>
          <a:r>
            <a:rPr lang="en-US" sz="500" b="0" dirty="0" smtClean="0">
              <a:solidFill>
                <a:srgbClr val="707C8A"/>
              </a:solidFill>
              <a:latin typeface="Arial"/>
              <a:cs typeface="Arial" pitchFamily="34" charset="0"/>
            </a:rPr>
            <a:t>Source: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cdr:x>
      <cdr:y>3.88889E-6</cdr:y>
    </cdr:from>
    <cdr:to>
      <cdr:x>1</cdr:x>
      <cdr:y>0.06</cdr:y>
    </cdr:to>
    <cdr:sp macro="" textlink="">
      <cdr:nvSpPr>
        <cdr:cNvPr id="2" name="txtboxChartTitle"/>
        <cdr:cNvSpPr txBox="1"/>
      </cdr:nvSpPr>
      <cdr:spPr>
        <a:xfrm xmlns:a="http://schemas.openxmlformats.org/drawingml/2006/main">
          <a:off x="0" y="14"/>
          <a:ext cx="3960000" cy="216000"/>
        </a:xfrm>
        <a:prstGeom xmlns:a="http://schemas.openxmlformats.org/drawingml/2006/main" prst="rect">
          <a:avLst/>
        </a:prstGeom>
        <a:solidFill xmlns:a="http://schemas.openxmlformats.org/drawingml/2006/main">
          <a:srgbClr val="707C8A"/>
        </a:solidFill>
        <a:ln xmlns:a="http://schemas.openxmlformats.org/drawingml/2006/main" w="9525" cmpd="sng">
          <a:noFill/>
          <a:prstDash val="solid"/>
          <a:headEnd type="none" w="med" len="med"/>
          <a:tailEnd type="triangle" w="med" len="med"/>
        </a:ln>
      </cdr:spPr>
      <cdr:txBody>
        <a:bodyPr xmlns:a="http://schemas.openxmlformats.org/drawingml/2006/main" wrap="square" lIns="72000" tIns="0" rIns="0" bIns="0" rtlCol="0" anchor="ctr" anchorCtr="0"/>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r>
            <a:rPr lang="en-US" altLang="ko-KR" sz="900" b="1" dirty="0">
              <a:solidFill>
                <a:srgbClr val="FFFFFF"/>
              </a:solidFill>
              <a:latin typeface="Arial"/>
              <a:cs typeface="Arial" pitchFamily="34" charset="0"/>
            </a:rPr>
            <a:t>QD display market </a:t>
          </a:r>
          <a:r>
            <a:rPr lang="en-US" altLang="ko-KR" sz="900" b="1" dirty="0" smtClean="0">
              <a:solidFill>
                <a:srgbClr val="FFFFFF"/>
              </a:solidFill>
              <a:latin typeface="Arial"/>
              <a:cs typeface="Arial" pitchFamily="34" charset="0"/>
            </a:rPr>
            <a:t>forecast </a:t>
          </a:r>
          <a:r>
            <a:rPr lang="en-US" sz="900" b="1" i="0" u="none" strike="noStrike" baseline="0" dirty="0" smtClean="0">
              <a:solidFill>
                <a:srgbClr val="FFFFFF"/>
              </a:solidFill>
              <a:latin typeface="Arial"/>
              <a:cs typeface="Arial" pitchFamily="34" charset="0"/>
            </a:rPr>
            <a:t>(Value)</a:t>
          </a:r>
          <a:endParaRPr lang="en-US" sz="900" b="1" dirty="0">
            <a:solidFill>
              <a:srgbClr val="FFFFFF"/>
            </a:solidFill>
            <a:latin typeface="Arial"/>
            <a:cs typeface="Arial" pitchFamily="34" charset="0"/>
          </a:endParaRPr>
        </a:p>
      </cdr:txBody>
    </cdr:sp>
  </cdr:relSizeAnchor>
  <cdr:relSizeAnchor xmlns:cdr="http://schemas.openxmlformats.org/drawingml/2006/chartDrawing">
    <cdr:from>
      <cdr:x>0</cdr:x>
      <cdr:y>0.86269</cdr:y>
    </cdr:from>
    <cdr:to>
      <cdr:x>1</cdr:x>
      <cdr:y>1</cdr:y>
    </cdr:to>
    <cdr:sp macro="" textlink="">
      <cdr:nvSpPr>
        <cdr:cNvPr id="5" name="txtBoxSourceLine"/>
        <cdr:cNvSpPr txBox="1"/>
      </cdr:nvSpPr>
      <cdr:spPr>
        <a:xfrm xmlns:a="http://schemas.openxmlformats.org/drawingml/2006/main">
          <a:off x="0" y="2108200"/>
          <a:ext cx="4435475" cy="292100"/>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vertOverflow="clip" wrap="square" lIns="73152" bIns="73152" rtlCol="0" anchor="b"/>
        <a:lstStyle xmlns:a="http://schemas.openxmlformats.org/drawingml/2006/main"/>
        <a:p xmlns:a="http://schemas.openxmlformats.org/drawingml/2006/main">
          <a:pPr algn="l"/>
          <a:r>
            <a:rPr lang="en-US" sz="500" b="0" dirty="0" smtClean="0">
              <a:solidFill>
                <a:srgbClr val="707C8A"/>
              </a:solidFill>
              <a:latin typeface="Arial"/>
              <a:cs typeface="Arial" pitchFamily="34" charset="0"/>
            </a:rPr>
            <a:t>Source: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0.54023</cdr:x>
      <cdr:y>0.93293</cdr:y>
    </cdr:from>
    <cdr:to>
      <cdr:x>1</cdr:x>
      <cdr:y>1</cdr:y>
    </cdr:to>
    <cdr:sp macro="" textlink="">
      <cdr:nvSpPr>
        <cdr:cNvPr id="4" name="txtboxCopyrightLine"/>
        <cdr:cNvSpPr txBox="1"/>
      </cdr:nvSpPr>
      <cdr:spPr>
        <a:xfrm xmlns:a="http://schemas.openxmlformats.org/drawingml/2006/main">
          <a:off x="1727999" y="2784236"/>
          <a:ext cx="1440000" cy="200164"/>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rIns="73152" bIns="73152" rtlCol="0" anchor="b"/>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pPr algn="r"/>
          <a:r>
            <a:rPr lang="en-US" sz="500" b="0" smtClean="0">
              <a:solidFill>
                <a:srgbClr val="707C8A"/>
              </a:solidFill>
              <a:latin typeface="Arial"/>
              <a:cs typeface="Arial" pitchFamily="34" charset="0"/>
            </a:rPr>
            <a:t>© 2015 IHS</a:t>
          </a:r>
          <a:endParaRPr lang="en-US" sz="500" b="0" dirty="0">
            <a:solidFill>
              <a:srgbClr val="707C8A"/>
            </a:solidFill>
            <a:latin typeface="Arial"/>
            <a:cs typeface="Arial" pitchFamily="34" charset="0"/>
          </a:endParaRPr>
        </a:p>
      </cdr:txBody>
    </cdr:sp>
  </cdr:relSizeAnchor>
</c:userShapes>
</file>

<file path=ppt/drawings/drawing37.xml><?xml version="1.0" encoding="utf-8"?>
<c:userShapes xmlns:c="http://schemas.openxmlformats.org/drawingml/2006/chart">
  <cdr:relSizeAnchor xmlns:cdr="http://schemas.openxmlformats.org/drawingml/2006/chartDrawing">
    <cdr:from>
      <cdr:x>0</cdr:x>
      <cdr:y>4.44444E-6</cdr:y>
    </cdr:from>
    <cdr:to>
      <cdr:x>1</cdr:x>
      <cdr:y>0.06</cdr:y>
    </cdr:to>
    <cdr:sp macro="" textlink="">
      <cdr:nvSpPr>
        <cdr:cNvPr id="3" name="txtboxChartTitle"/>
        <cdr:cNvSpPr txBox="1"/>
      </cdr:nvSpPr>
      <cdr:spPr>
        <a:xfrm xmlns:a="http://schemas.openxmlformats.org/drawingml/2006/main">
          <a:off x="0" y="16"/>
          <a:ext cx="3960000" cy="216000"/>
        </a:xfrm>
        <a:prstGeom xmlns:a="http://schemas.openxmlformats.org/drawingml/2006/main" prst="rect">
          <a:avLst/>
        </a:prstGeom>
        <a:solidFill xmlns:a="http://schemas.openxmlformats.org/drawingml/2006/main">
          <a:srgbClr val="707C8A"/>
        </a:solidFill>
        <a:ln xmlns:a="http://schemas.openxmlformats.org/drawingml/2006/main" w="9525" cmpd="sng">
          <a:noFill/>
          <a:prstDash val="solid"/>
          <a:headEnd type="none" w="med" len="med"/>
          <a:tailEnd type="triangle" w="med" len="med"/>
        </a:ln>
      </cdr:spPr>
      <cdr:txBody>
        <a:bodyPr xmlns:a="http://schemas.openxmlformats.org/drawingml/2006/main" wrap="square" lIns="72000" tIns="0" rIns="0" bIns="0" rtlCol="0" anchor="ctr" anchorCtr="0"/>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r>
            <a:rPr lang="en-US" altLang="ko-KR" sz="900" b="1" dirty="0">
              <a:solidFill>
                <a:srgbClr val="FFFFFF"/>
              </a:solidFill>
              <a:latin typeface="Arial"/>
              <a:cs typeface="Arial" pitchFamily="34" charset="0"/>
            </a:rPr>
            <a:t>QD display market forecast by </a:t>
          </a:r>
          <a:r>
            <a:rPr lang="en-US" altLang="ko-KR" sz="900" b="1" dirty="0" smtClean="0">
              <a:solidFill>
                <a:srgbClr val="FFFFFF"/>
              </a:solidFill>
              <a:latin typeface="Arial"/>
              <a:cs typeface="Arial" pitchFamily="34" charset="0"/>
            </a:rPr>
            <a:t>application (Volume)</a:t>
          </a:r>
          <a:endParaRPr lang="en-US" sz="900" b="1" dirty="0">
            <a:solidFill>
              <a:srgbClr val="FFFFFF"/>
            </a:solidFill>
            <a:latin typeface="Arial"/>
            <a:cs typeface="Arial" pitchFamily="34" charset="0"/>
          </a:endParaRPr>
        </a:p>
      </cdr:txBody>
    </cdr:sp>
  </cdr:relSizeAnchor>
  <cdr:relSizeAnchor xmlns:cdr="http://schemas.openxmlformats.org/drawingml/2006/chartDrawing">
    <cdr:from>
      <cdr:x>0</cdr:x>
      <cdr:y>0.86913</cdr:y>
    </cdr:from>
    <cdr:to>
      <cdr:x>1</cdr:x>
      <cdr:y>1</cdr:y>
    </cdr:to>
    <cdr:sp macro="" textlink="">
      <cdr:nvSpPr>
        <cdr:cNvPr id="5" name="txtBoxSourceLine"/>
        <cdr:cNvSpPr txBox="1"/>
      </cdr:nvSpPr>
      <cdr:spPr>
        <a:xfrm xmlns:a="http://schemas.openxmlformats.org/drawingml/2006/main">
          <a:off x="0" y="2222500"/>
          <a:ext cx="3986120" cy="292100"/>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vertOverflow="clip" wrap="square" lIns="73152" bIns="73152" rtlCol="0" anchor="b"/>
        <a:lstStyle xmlns:a="http://schemas.openxmlformats.org/drawingml/2006/main"/>
        <a:p xmlns:a="http://schemas.openxmlformats.org/drawingml/2006/main">
          <a:pPr algn="l"/>
          <a:r>
            <a:rPr lang="en-US" sz="500" b="0" dirty="0" smtClean="0">
              <a:solidFill>
                <a:srgbClr val="707C8A"/>
              </a:solidFill>
              <a:latin typeface="Arial"/>
              <a:cs typeface="Arial" pitchFamily="34" charset="0"/>
            </a:rPr>
            <a:t>Source: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0.54023</cdr:x>
      <cdr:y>0.93293</cdr:y>
    </cdr:from>
    <cdr:to>
      <cdr:x>1</cdr:x>
      <cdr:y>1</cdr:y>
    </cdr:to>
    <cdr:sp macro="" textlink="">
      <cdr:nvSpPr>
        <cdr:cNvPr id="9" name="txtboxCopyrightLine"/>
        <cdr:cNvSpPr txBox="1"/>
      </cdr:nvSpPr>
      <cdr:spPr>
        <a:xfrm xmlns:a="http://schemas.openxmlformats.org/drawingml/2006/main">
          <a:off x="1727999" y="2784236"/>
          <a:ext cx="1440000" cy="200164"/>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rIns="73152" bIns="73152" rtlCol="0" anchor="b"/>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pPr algn="r"/>
          <a:r>
            <a:rPr lang="en-US" sz="500" b="0" smtClean="0">
              <a:solidFill>
                <a:srgbClr val="707C8A"/>
              </a:solidFill>
              <a:latin typeface="Arial"/>
              <a:cs typeface="Arial" pitchFamily="34" charset="0"/>
            </a:rPr>
            <a:t>© 2015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0.01827</cdr:x>
      <cdr:y>0.13991</cdr:y>
    </cdr:from>
    <cdr:to>
      <cdr:x>0.07243</cdr:x>
      <cdr:y>0.54572</cdr:y>
    </cdr:to>
    <cdr:sp macro="" textlink="">
      <cdr:nvSpPr>
        <cdr:cNvPr id="10" name="txtBoxPrimaryYAxisLabel"/>
        <cdr:cNvSpPr txBox="1"/>
      </cdr:nvSpPr>
      <cdr:spPr>
        <a:xfrm xmlns:a="http://schemas.openxmlformats.org/drawingml/2006/main" rot="16200000">
          <a:off x="-550885" y="1126901"/>
          <a:ext cx="1460916" cy="214474"/>
        </a:xfrm>
        <a:prstGeom xmlns:a="http://schemas.openxmlformats.org/drawingml/2006/main" prst="rect">
          <a:avLst/>
        </a:prstGeom>
        <a:noFill xmlns:a="http://schemas.openxmlformats.org/drawingml/2006/main"/>
        <a:ln xmlns:a="http://schemas.openxmlformats.org/drawingml/2006/main">
          <a:noFill/>
        </a:ln>
      </cdr:spPr>
      <cdr:txBody>
        <a:bodyPr xmlns:a="http://schemas.openxmlformats.org/drawingml/2006/main" vert="horz" wrap="square" lIns="72000" tIns="72000" rIns="72000" bIns="72000" rtlCol="0">
          <a:noAutofit/>
        </a:bodyPr>
        <a:lstStyle xmlns:a="http://schemas.openxmlformats.org/drawingml/2006/main">
          <a:defPPr>
            <a:defRPr lang="en-US"/>
          </a:defPPr>
          <a:lvl1pPr marL="0" algn="l" defTabSz="914400" rtl="0" eaLnBrk="1" latinLnBrk="0" hangingPunct="1">
            <a:defRPr sz="800" kern="1200">
              <a:solidFill>
                <a:sysClr val="windowText" lastClr="000000"/>
              </a:solidFill>
              <a:latin typeface="Arial"/>
            </a:defRPr>
          </a:lvl1pPr>
          <a:lvl2pPr marL="457200" algn="l" defTabSz="914400" rtl="0" eaLnBrk="1" latinLnBrk="0" hangingPunct="1">
            <a:defRPr sz="800" kern="1200">
              <a:solidFill>
                <a:sysClr val="windowText" lastClr="000000"/>
              </a:solidFill>
              <a:latin typeface="Arial"/>
            </a:defRPr>
          </a:lvl2pPr>
          <a:lvl3pPr marL="914400" algn="l" defTabSz="914400" rtl="0" eaLnBrk="1" latinLnBrk="0" hangingPunct="1">
            <a:defRPr sz="800" kern="1200">
              <a:solidFill>
                <a:sysClr val="windowText" lastClr="000000"/>
              </a:solidFill>
              <a:latin typeface="Arial"/>
            </a:defRPr>
          </a:lvl3pPr>
          <a:lvl4pPr marL="1371600" algn="l" defTabSz="914400" rtl="0" eaLnBrk="1" latinLnBrk="0" hangingPunct="1">
            <a:defRPr sz="800" kern="1200">
              <a:solidFill>
                <a:sysClr val="windowText" lastClr="000000"/>
              </a:solidFill>
              <a:latin typeface="Arial"/>
            </a:defRPr>
          </a:lvl4pPr>
          <a:lvl5pPr marL="1828800" algn="l" defTabSz="914400" rtl="0" eaLnBrk="1" latinLnBrk="0" hangingPunct="1">
            <a:defRPr sz="800" kern="1200">
              <a:solidFill>
                <a:sysClr val="windowText" lastClr="000000"/>
              </a:solidFill>
              <a:latin typeface="Arial"/>
            </a:defRPr>
          </a:lvl5pPr>
          <a:lvl6pPr marL="2286000" algn="l" defTabSz="914400" rtl="0" eaLnBrk="1" latinLnBrk="0" hangingPunct="1">
            <a:defRPr sz="800" kern="1200">
              <a:solidFill>
                <a:sysClr val="windowText" lastClr="000000"/>
              </a:solidFill>
              <a:latin typeface="Arial"/>
            </a:defRPr>
          </a:lvl6pPr>
          <a:lvl7pPr marL="2743200" algn="l" defTabSz="914400" rtl="0" eaLnBrk="1" latinLnBrk="0" hangingPunct="1">
            <a:defRPr sz="800" kern="1200">
              <a:solidFill>
                <a:sysClr val="windowText" lastClr="000000"/>
              </a:solidFill>
              <a:latin typeface="Arial"/>
            </a:defRPr>
          </a:lvl7pPr>
          <a:lvl8pPr marL="3200400" algn="l" defTabSz="914400" rtl="0" eaLnBrk="1" latinLnBrk="0" hangingPunct="1">
            <a:defRPr sz="800" kern="1200">
              <a:solidFill>
                <a:sysClr val="windowText" lastClr="000000"/>
              </a:solidFill>
              <a:latin typeface="Arial"/>
            </a:defRPr>
          </a:lvl8pPr>
          <a:lvl9pPr marL="3657600" algn="l" defTabSz="914400" rtl="0" eaLnBrk="1" latinLnBrk="0" hangingPunct="1">
            <a:defRPr sz="800" kern="1200">
              <a:solidFill>
                <a:sysClr val="windowText" lastClr="000000"/>
              </a:solidFill>
              <a:latin typeface="Arial"/>
            </a:defRPr>
          </a:lvl9pPr>
        </a:lstStyle>
        <a:p xmlns:a="http://schemas.openxmlformats.org/drawingml/2006/main">
          <a:pPr algn="ctr"/>
          <a:r>
            <a:rPr lang="en-US" sz="700" b="1" dirty="0" smtClean="0">
              <a:solidFill>
                <a:srgbClr val="000000"/>
              </a:solidFill>
              <a:latin typeface="Arial"/>
            </a:rPr>
            <a:t>Millions of units</a:t>
          </a:r>
        </a:p>
      </cdr:txBody>
    </cdr:sp>
  </cdr:relSizeAnchor>
</c:userShapes>
</file>

<file path=ppt/drawings/drawing38.xml><?xml version="1.0" encoding="utf-8"?>
<c:userShapes xmlns:c="http://schemas.openxmlformats.org/drawingml/2006/chart">
  <cdr:relSizeAnchor xmlns:cdr="http://schemas.openxmlformats.org/drawingml/2006/chartDrawing">
    <cdr:from>
      <cdr:x>0</cdr:x>
      <cdr:y>4.44444E-6</cdr:y>
    </cdr:from>
    <cdr:to>
      <cdr:x>1</cdr:x>
      <cdr:y>0.06</cdr:y>
    </cdr:to>
    <cdr:sp macro="" textlink="">
      <cdr:nvSpPr>
        <cdr:cNvPr id="3" name="txtboxChartTitle"/>
        <cdr:cNvSpPr txBox="1"/>
      </cdr:nvSpPr>
      <cdr:spPr>
        <a:xfrm xmlns:a="http://schemas.openxmlformats.org/drawingml/2006/main">
          <a:off x="0" y="16"/>
          <a:ext cx="3600000" cy="216000"/>
        </a:xfrm>
        <a:prstGeom xmlns:a="http://schemas.openxmlformats.org/drawingml/2006/main" prst="rect">
          <a:avLst/>
        </a:prstGeom>
        <a:solidFill xmlns:a="http://schemas.openxmlformats.org/drawingml/2006/main">
          <a:srgbClr val="707C8A"/>
        </a:solidFill>
        <a:ln xmlns:a="http://schemas.openxmlformats.org/drawingml/2006/main" w="9525" cmpd="sng">
          <a:noFill/>
          <a:prstDash val="solid"/>
          <a:headEnd type="none" w="med" len="med"/>
          <a:tailEnd type="triangle" w="med" len="med"/>
        </a:ln>
      </cdr:spPr>
      <cdr:txBody>
        <a:bodyPr xmlns:a="http://schemas.openxmlformats.org/drawingml/2006/main" wrap="square" lIns="72000" tIns="0" rIns="0" bIns="0" rtlCol="0" anchor="ctr" anchorCtr="0"/>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r>
            <a:rPr lang="en-US" altLang="ko-KR" sz="900" b="1" dirty="0">
              <a:solidFill>
                <a:srgbClr val="FFFFFF"/>
              </a:solidFill>
              <a:latin typeface="Arial"/>
              <a:cs typeface="Arial" pitchFamily="34" charset="0"/>
            </a:rPr>
            <a:t>QD display market forecast by </a:t>
          </a:r>
          <a:r>
            <a:rPr lang="en-US" altLang="ko-KR" sz="900" b="1" dirty="0" smtClean="0">
              <a:solidFill>
                <a:srgbClr val="FFFFFF"/>
              </a:solidFill>
              <a:latin typeface="Arial"/>
              <a:cs typeface="Arial" pitchFamily="34" charset="0"/>
            </a:rPr>
            <a:t>application </a:t>
          </a:r>
          <a:r>
            <a:rPr lang="en-US" sz="900" b="1" i="0" u="none" strike="noStrike" baseline="0" dirty="0" smtClean="0">
              <a:solidFill>
                <a:srgbClr val="FFFFFF"/>
              </a:solidFill>
              <a:latin typeface="Arial"/>
              <a:cs typeface="Arial" pitchFamily="34" charset="0"/>
            </a:rPr>
            <a:t>(Value)</a:t>
          </a:r>
          <a:endParaRPr lang="en-US" sz="900" b="1" dirty="0">
            <a:solidFill>
              <a:srgbClr val="FFFFFF"/>
            </a:solidFill>
            <a:latin typeface="Arial"/>
            <a:cs typeface="Arial" pitchFamily="34" charset="0"/>
          </a:endParaRPr>
        </a:p>
      </cdr:txBody>
    </cdr:sp>
  </cdr:relSizeAnchor>
  <cdr:relSizeAnchor xmlns:cdr="http://schemas.openxmlformats.org/drawingml/2006/chartDrawing">
    <cdr:from>
      <cdr:x>0</cdr:x>
      <cdr:y>0.86913</cdr:y>
    </cdr:from>
    <cdr:to>
      <cdr:x>1</cdr:x>
      <cdr:y>1</cdr:y>
    </cdr:to>
    <cdr:sp macro="" textlink="">
      <cdr:nvSpPr>
        <cdr:cNvPr id="5" name="txtBoxSourceLine"/>
        <cdr:cNvSpPr txBox="1"/>
      </cdr:nvSpPr>
      <cdr:spPr>
        <a:xfrm xmlns:a="http://schemas.openxmlformats.org/drawingml/2006/main">
          <a:off x="0" y="2222500"/>
          <a:ext cx="3986120" cy="292100"/>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vertOverflow="clip" wrap="square" lIns="73152" bIns="73152" rtlCol="0" anchor="b"/>
        <a:lstStyle xmlns:a="http://schemas.openxmlformats.org/drawingml/2006/main"/>
        <a:p xmlns:a="http://schemas.openxmlformats.org/drawingml/2006/main">
          <a:pPr algn="l"/>
          <a:r>
            <a:rPr lang="en-US" sz="500" b="0" dirty="0" smtClean="0">
              <a:solidFill>
                <a:srgbClr val="707C8A"/>
              </a:solidFill>
              <a:latin typeface="Arial"/>
              <a:cs typeface="Arial" pitchFamily="34" charset="0"/>
            </a:rPr>
            <a:t>Source: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0.54023</cdr:x>
      <cdr:y>0.93293</cdr:y>
    </cdr:from>
    <cdr:to>
      <cdr:x>1</cdr:x>
      <cdr:y>1</cdr:y>
    </cdr:to>
    <cdr:sp macro="" textlink="">
      <cdr:nvSpPr>
        <cdr:cNvPr id="9" name="txtboxCopyrightLine"/>
        <cdr:cNvSpPr txBox="1"/>
      </cdr:nvSpPr>
      <cdr:spPr>
        <a:xfrm xmlns:a="http://schemas.openxmlformats.org/drawingml/2006/main">
          <a:off x="1727999" y="2784236"/>
          <a:ext cx="1440000" cy="200164"/>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rIns="73152" bIns="73152" rtlCol="0" anchor="b"/>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pPr algn="r"/>
          <a:r>
            <a:rPr lang="en-US" sz="500" b="0" smtClean="0">
              <a:solidFill>
                <a:srgbClr val="707C8A"/>
              </a:solidFill>
              <a:latin typeface="Arial"/>
              <a:cs typeface="Arial" pitchFamily="34" charset="0"/>
            </a:rPr>
            <a:t>© 2015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0.01799</cdr:x>
      <cdr:y>0.15991</cdr:y>
    </cdr:from>
    <cdr:to>
      <cdr:x>0.07215</cdr:x>
      <cdr:y>0.56572</cdr:y>
    </cdr:to>
    <cdr:sp macro="" textlink="">
      <cdr:nvSpPr>
        <cdr:cNvPr id="10" name="txtBoxPrimaryYAxisLabel"/>
        <cdr:cNvSpPr txBox="1"/>
      </cdr:nvSpPr>
      <cdr:spPr>
        <a:xfrm xmlns:a="http://schemas.openxmlformats.org/drawingml/2006/main" rot="16200000">
          <a:off x="-551982" y="1198909"/>
          <a:ext cx="1460916" cy="214474"/>
        </a:xfrm>
        <a:prstGeom xmlns:a="http://schemas.openxmlformats.org/drawingml/2006/main" prst="rect">
          <a:avLst/>
        </a:prstGeom>
        <a:noFill xmlns:a="http://schemas.openxmlformats.org/drawingml/2006/main"/>
        <a:ln xmlns:a="http://schemas.openxmlformats.org/drawingml/2006/main">
          <a:noFill/>
        </a:ln>
      </cdr:spPr>
      <cdr:txBody>
        <a:bodyPr xmlns:a="http://schemas.openxmlformats.org/drawingml/2006/main" vert="horz" wrap="square" lIns="72000" tIns="72000" rIns="72000" bIns="72000" rtlCol="0">
          <a:noAutofit/>
        </a:bodyPr>
        <a:lstStyle xmlns:a="http://schemas.openxmlformats.org/drawingml/2006/main">
          <a:defPPr>
            <a:defRPr lang="en-US"/>
          </a:defPPr>
          <a:lvl1pPr marL="0" algn="l" defTabSz="914400" rtl="0" eaLnBrk="1" latinLnBrk="0" hangingPunct="1">
            <a:defRPr sz="800" kern="1200">
              <a:solidFill>
                <a:sysClr val="windowText" lastClr="000000"/>
              </a:solidFill>
              <a:latin typeface="Arial"/>
            </a:defRPr>
          </a:lvl1pPr>
          <a:lvl2pPr marL="457200" algn="l" defTabSz="914400" rtl="0" eaLnBrk="1" latinLnBrk="0" hangingPunct="1">
            <a:defRPr sz="800" kern="1200">
              <a:solidFill>
                <a:sysClr val="windowText" lastClr="000000"/>
              </a:solidFill>
              <a:latin typeface="Arial"/>
            </a:defRPr>
          </a:lvl2pPr>
          <a:lvl3pPr marL="914400" algn="l" defTabSz="914400" rtl="0" eaLnBrk="1" latinLnBrk="0" hangingPunct="1">
            <a:defRPr sz="800" kern="1200">
              <a:solidFill>
                <a:sysClr val="windowText" lastClr="000000"/>
              </a:solidFill>
              <a:latin typeface="Arial"/>
            </a:defRPr>
          </a:lvl3pPr>
          <a:lvl4pPr marL="1371600" algn="l" defTabSz="914400" rtl="0" eaLnBrk="1" latinLnBrk="0" hangingPunct="1">
            <a:defRPr sz="800" kern="1200">
              <a:solidFill>
                <a:sysClr val="windowText" lastClr="000000"/>
              </a:solidFill>
              <a:latin typeface="Arial"/>
            </a:defRPr>
          </a:lvl4pPr>
          <a:lvl5pPr marL="1828800" algn="l" defTabSz="914400" rtl="0" eaLnBrk="1" latinLnBrk="0" hangingPunct="1">
            <a:defRPr sz="800" kern="1200">
              <a:solidFill>
                <a:sysClr val="windowText" lastClr="000000"/>
              </a:solidFill>
              <a:latin typeface="Arial"/>
            </a:defRPr>
          </a:lvl5pPr>
          <a:lvl6pPr marL="2286000" algn="l" defTabSz="914400" rtl="0" eaLnBrk="1" latinLnBrk="0" hangingPunct="1">
            <a:defRPr sz="800" kern="1200">
              <a:solidFill>
                <a:sysClr val="windowText" lastClr="000000"/>
              </a:solidFill>
              <a:latin typeface="Arial"/>
            </a:defRPr>
          </a:lvl6pPr>
          <a:lvl7pPr marL="2743200" algn="l" defTabSz="914400" rtl="0" eaLnBrk="1" latinLnBrk="0" hangingPunct="1">
            <a:defRPr sz="800" kern="1200">
              <a:solidFill>
                <a:sysClr val="windowText" lastClr="000000"/>
              </a:solidFill>
              <a:latin typeface="Arial"/>
            </a:defRPr>
          </a:lvl7pPr>
          <a:lvl8pPr marL="3200400" algn="l" defTabSz="914400" rtl="0" eaLnBrk="1" latinLnBrk="0" hangingPunct="1">
            <a:defRPr sz="800" kern="1200">
              <a:solidFill>
                <a:sysClr val="windowText" lastClr="000000"/>
              </a:solidFill>
              <a:latin typeface="Arial"/>
            </a:defRPr>
          </a:lvl8pPr>
          <a:lvl9pPr marL="3657600" algn="l" defTabSz="914400" rtl="0" eaLnBrk="1" latinLnBrk="0" hangingPunct="1">
            <a:defRPr sz="800" kern="1200">
              <a:solidFill>
                <a:sysClr val="windowText" lastClr="000000"/>
              </a:solidFill>
              <a:latin typeface="Arial"/>
            </a:defRPr>
          </a:lvl9pPr>
        </a:lstStyle>
        <a:p xmlns:a="http://schemas.openxmlformats.org/drawingml/2006/main">
          <a:pPr algn="ctr"/>
          <a:r>
            <a:rPr lang="en-US" sz="700" b="1" dirty="0" smtClean="0">
              <a:solidFill>
                <a:srgbClr val="000000"/>
              </a:solidFill>
              <a:latin typeface="Arial"/>
            </a:rPr>
            <a:t>Millions of dollars</a:t>
          </a:r>
        </a:p>
      </cdr:txBody>
    </cdr:sp>
  </cdr:relSizeAnchor>
</c:userShapes>
</file>

<file path=ppt/drawings/drawing39.xml><?xml version="1.0" encoding="utf-8"?>
<c:userShapes xmlns:c="http://schemas.openxmlformats.org/drawingml/2006/chart">
  <cdr:relSizeAnchor xmlns:cdr="http://schemas.openxmlformats.org/drawingml/2006/chartDrawing">
    <cdr:from>
      <cdr:x>0</cdr:x>
      <cdr:y>4.44444E-6</cdr:y>
    </cdr:from>
    <cdr:to>
      <cdr:x>1</cdr:x>
      <cdr:y>0.06</cdr:y>
    </cdr:to>
    <cdr:sp macro="" textlink="">
      <cdr:nvSpPr>
        <cdr:cNvPr id="3" name="txtboxChartTitle"/>
        <cdr:cNvSpPr txBox="1"/>
      </cdr:nvSpPr>
      <cdr:spPr>
        <a:xfrm xmlns:a="http://schemas.openxmlformats.org/drawingml/2006/main">
          <a:off x="0" y="16"/>
          <a:ext cx="3960000" cy="216000"/>
        </a:xfrm>
        <a:prstGeom xmlns:a="http://schemas.openxmlformats.org/drawingml/2006/main" prst="rect">
          <a:avLst/>
        </a:prstGeom>
        <a:solidFill xmlns:a="http://schemas.openxmlformats.org/drawingml/2006/main">
          <a:srgbClr val="707C8A"/>
        </a:solidFill>
        <a:ln xmlns:a="http://schemas.openxmlformats.org/drawingml/2006/main" w="9525" cmpd="sng">
          <a:noFill/>
          <a:prstDash val="solid"/>
          <a:headEnd type="none" w="med" len="med"/>
          <a:tailEnd type="triangle" w="med" len="med"/>
        </a:ln>
      </cdr:spPr>
      <cdr:txBody>
        <a:bodyPr xmlns:a="http://schemas.openxmlformats.org/drawingml/2006/main" wrap="square" lIns="72000" tIns="0" rIns="0" bIns="0" rtlCol="0" anchor="ctr" anchorCtr="0"/>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r>
            <a:rPr lang="en-US" altLang="ko-KR" sz="900" b="1" dirty="0">
              <a:solidFill>
                <a:srgbClr val="FFFFFF"/>
              </a:solidFill>
              <a:latin typeface="Arial"/>
              <a:cs typeface="Arial" pitchFamily="34" charset="0"/>
            </a:rPr>
            <a:t>QD display market forecast by type </a:t>
          </a:r>
          <a:r>
            <a:rPr lang="en-US" sz="900" b="1" i="0" u="none" strike="noStrike" baseline="0" dirty="0" smtClean="0">
              <a:solidFill>
                <a:srgbClr val="FFFFFF"/>
              </a:solidFill>
              <a:latin typeface="Arial"/>
              <a:cs typeface="Arial" pitchFamily="34" charset="0"/>
            </a:rPr>
            <a:t>(Volume) </a:t>
          </a:r>
          <a:endParaRPr lang="en-US" sz="900" b="1" dirty="0">
            <a:solidFill>
              <a:srgbClr val="FFFFFF"/>
            </a:solidFill>
            <a:latin typeface="Arial"/>
            <a:cs typeface="Arial" pitchFamily="34" charset="0"/>
          </a:endParaRPr>
        </a:p>
      </cdr:txBody>
    </cdr:sp>
  </cdr:relSizeAnchor>
  <cdr:relSizeAnchor xmlns:cdr="http://schemas.openxmlformats.org/drawingml/2006/chartDrawing">
    <cdr:from>
      <cdr:x>0</cdr:x>
      <cdr:y>0.86913</cdr:y>
    </cdr:from>
    <cdr:to>
      <cdr:x>1</cdr:x>
      <cdr:y>1</cdr:y>
    </cdr:to>
    <cdr:sp macro="" textlink="">
      <cdr:nvSpPr>
        <cdr:cNvPr id="5" name="txtBoxSourceLine"/>
        <cdr:cNvSpPr txBox="1"/>
      </cdr:nvSpPr>
      <cdr:spPr>
        <a:xfrm xmlns:a="http://schemas.openxmlformats.org/drawingml/2006/main">
          <a:off x="0" y="2222500"/>
          <a:ext cx="3986120" cy="292100"/>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vertOverflow="clip" wrap="square" lIns="73152" bIns="73152" rtlCol="0" anchor="b"/>
        <a:lstStyle xmlns:a="http://schemas.openxmlformats.org/drawingml/2006/main"/>
        <a:p xmlns:a="http://schemas.openxmlformats.org/drawingml/2006/main">
          <a:pPr algn="l"/>
          <a:r>
            <a:rPr lang="en-US" sz="500" b="0" dirty="0" smtClean="0">
              <a:solidFill>
                <a:srgbClr val="707C8A"/>
              </a:solidFill>
              <a:latin typeface="Arial"/>
              <a:cs typeface="Arial" pitchFamily="34" charset="0"/>
            </a:rPr>
            <a:t>Source: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0.54023</cdr:x>
      <cdr:y>0.93293</cdr:y>
    </cdr:from>
    <cdr:to>
      <cdr:x>1</cdr:x>
      <cdr:y>1</cdr:y>
    </cdr:to>
    <cdr:sp macro="" textlink="">
      <cdr:nvSpPr>
        <cdr:cNvPr id="9" name="txtboxCopyrightLine"/>
        <cdr:cNvSpPr txBox="1"/>
      </cdr:nvSpPr>
      <cdr:spPr>
        <a:xfrm xmlns:a="http://schemas.openxmlformats.org/drawingml/2006/main">
          <a:off x="1727999" y="2784236"/>
          <a:ext cx="1440000" cy="200164"/>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rIns="73152" bIns="73152" rtlCol="0" anchor="b"/>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pPr algn="r"/>
          <a:r>
            <a:rPr lang="en-US" sz="500" b="0" smtClean="0">
              <a:solidFill>
                <a:srgbClr val="707C8A"/>
              </a:solidFill>
              <a:latin typeface="Arial"/>
              <a:cs typeface="Arial" pitchFamily="34" charset="0"/>
            </a:rPr>
            <a:t>© 2015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cdr:x>
      <cdr:y>0.14283</cdr:y>
    </cdr:from>
    <cdr:to>
      <cdr:x>0.05416</cdr:x>
      <cdr:y>0.54864</cdr:y>
    </cdr:to>
    <cdr:sp macro="" textlink="">
      <cdr:nvSpPr>
        <cdr:cNvPr id="10" name="txtBoxPrimaryYAxisLabel"/>
        <cdr:cNvSpPr txBox="1"/>
      </cdr:nvSpPr>
      <cdr:spPr>
        <a:xfrm xmlns:a="http://schemas.openxmlformats.org/drawingml/2006/main" rot="16200000">
          <a:off x="-345678" y="664478"/>
          <a:ext cx="905788" cy="214432"/>
        </a:xfrm>
        <a:prstGeom xmlns:a="http://schemas.openxmlformats.org/drawingml/2006/main" prst="rect">
          <a:avLst/>
        </a:prstGeom>
        <a:noFill xmlns:a="http://schemas.openxmlformats.org/drawingml/2006/main"/>
        <a:ln xmlns:a="http://schemas.openxmlformats.org/drawingml/2006/main">
          <a:noFill/>
        </a:ln>
      </cdr:spPr>
      <cdr:txBody>
        <a:bodyPr xmlns:a="http://schemas.openxmlformats.org/drawingml/2006/main" vert="horz" wrap="square" lIns="72000" tIns="72000" rIns="72000" bIns="72000" rtlCol="0">
          <a:noAutofit/>
        </a:bodyPr>
        <a:lstStyle xmlns:a="http://schemas.openxmlformats.org/drawingml/2006/main">
          <a:defPPr>
            <a:defRPr lang="en-US"/>
          </a:defPPr>
          <a:lvl1pPr marL="0" algn="l" defTabSz="914400" rtl="0" eaLnBrk="1" latinLnBrk="0" hangingPunct="1">
            <a:defRPr sz="800" kern="1200">
              <a:solidFill>
                <a:sysClr val="windowText" lastClr="000000"/>
              </a:solidFill>
              <a:latin typeface="Arial"/>
            </a:defRPr>
          </a:lvl1pPr>
          <a:lvl2pPr marL="457200" algn="l" defTabSz="914400" rtl="0" eaLnBrk="1" latinLnBrk="0" hangingPunct="1">
            <a:defRPr sz="800" kern="1200">
              <a:solidFill>
                <a:sysClr val="windowText" lastClr="000000"/>
              </a:solidFill>
              <a:latin typeface="Arial"/>
            </a:defRPr>
          </a:lvl2pPr>
          <a:lvl3pPr marL="914400" algn="l" defTabSz="914400" rtl="0" eaLnBrk="1" latinLnBrk="0" hangingPunct="1">
            <a:defRPr sz="800" kern="1200">
              <a:solidFill>
                <a:sysClr val="windowText" lastClr="000000"/>
              </a:solidFill>
              <a:latin typeface="Arial"/>
            </a:defRPr>
          </a:lvl3pPr>
          <a:lvl4pPr marL="1371600" algn="l" defTabSz="914400" rtl="0" eaLnBrk="1" latinLnBrk="0" hangingPunct="1">
            <a:defRPr sz="800" kern="1200">
              <a:solidFill>
                <a:sysClr val="windowText" lastClr="000000"/>
              </a:solidFill>
              <a:latin typeface="Arial"/>
            </a:defRPr>
          </a:lvl4pPr>
          <a:lvl5pPr marL="1828800" algn="l" defTabSz="914400" rtl="0" eaLnBrk="1" latinLnBrk="0" hangingPunct="1">
            <a:defRPr sz="800" kern="1200">
              <a:solidFill>
                <a:sysClr val="windowText" lastClr="000000"/>
              </a:solidFill>
              <a:latin typeface="Arial"/>
            </a:defRPr>
          </a:lvl5pPr>
          <a:lvl6pPr marL="2286000" algn="l" defTabSz="914400" rtl="0" eaLnBrk="1" latinLnBrk="0" hangingPunct="1">
            <a:defRPr sz="800" kern="1200">
              <a:solidFill>
                <a:sysClr val="windowText" lastClr="000000"/>
              </a:solidFill>
              <a:latin typeface="Arial"/>
            </a:defRPr>
          </a:lvl6pPr>
          <a:lvl7pPr marL="2743200" algn="l" defTabSz="914400" rtl="0" eaLnBrk="1" latinLnBrk="0" hangingPunct="1">
            <a:defRPr sz="800" kern="1200">
              <a:solidFill>
                <a:sysClr val="windowText" lastClr="000000"/>
              </a:solidFill>
              <a:latin typeface="Arial"/>
            </a:defRPr>
          </a:lvl7pPr>
          <a:lvl8pPr marL="3200400" algn="l" defTabSz="914400" rtl="0" eaLnBrk="1" latinLnBrk="0" hangingPunct="1">
            <a:defRPr sz="800" kern="1200">
              <a:solidFill>
                <a:sysClr val="windowText" lastClr="000000"/>
              </a:solidFill>
              <a:latin typeface="Arial"/>
            </a:defRPr>
          </a:lvl8pPr>
          <a:lvl9pPr marL="3657600" algn="l" defTabSz="914400" rtl="0" eaLnBrk="1" latinLnBrk="0" hangingPunct="1">
            <a:defRPr sz="800" kern="1200">
              <a:solidFill>
                <a:sysClr val="windowText" lastClr="000000"/>
              </a:solidFill>
              <a:latin typeface="Arial"/>
            </a:defRPr>
          </a:lvl9pPr>
        </a:lstStyle>
        <a:p xmlns:a="http://schemas.openxmlformats.org/drawingml/2006/main">
          <a:pPr algn="ctr"/>
          <a:r>
            <a:rPr lang="en-US" sz="700" b="1" dirty="0" smtClean="0">
              <a:solidFill>
                <a:srgbClr val="000000"/>
              </a:solidFill>
              <a:latin typeface="Arial"/>
            </a:rPr>
            <a:t>Millions</a:t>
          </a:r>
          <a:r>
            <a:rPr lang="en-US" sz="700" b="1" baseline="0" dirty="0" smtClean="0">
              <a:solidFill>
                <a:srgbClr val="000000"/>
              </a:solidFill>
              <a:latin typeface="Arial"/>
            </a:rPr>
            <a:t> of units</a:t>
          </a:r>
          <a:endParaRPr lang="en-US" sz="700" b="1" dirty="0" smtClean="0">
            <a:solidFill>
              <a:srgbClr val="000000"/>
            </a:solidFill>
            <a:latin typeface="Arial"/>
          </a:endParaRPr>
        </a:p>
      </cdr:txBody>
    </cdr:sp>
  </cdr:relSizeAnchor>
</c:userShapes>
</file>

<file path=ppt/drawings/drawing4.xml><?xml version="1.0" encoding="utf-8"?>
<c:userShapes xmlns:c="http://schemas.openxmlformats.org/drawingml/2006/chart">
  <cdr:relSizeAnchor xmlns:cdr="http://schemas.openxmlformats.org/drawingml/2006/chartDrawing">
    <cdr:from>
      <cdr:x>0.54023</cdr:x>
      <cdr:y>0.93293</cdr:y>
    </cdr:from>
    <cdr:to>
      <cdr:x>1</cdr:x>
      <cdr:y>1</cdr:y>
    </cdr:to>
    <cdr:sp macro="" textlink="">
      <cdr:nvSpPr>
        <cdr:cNvPr id="6" name="txtboxCopyrightLine"/>
        <cdr:cNvSpPr txBox="1"/>
      </cdr:nvSpPr>
      <cdr:spPr>
        <a:xfrm xmlns:a="http://schemas.openxmlformats.org/drawingml/2006/main">
          <a:off x="1727999" y="2784236"/>
          <a:ext cx="1440000" cy="200164"/>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rIns="73152" bIns="73152" rtlCol="0" anchor="b"/>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pPr algn="r"/>
          <a:r>
            <a:rPr lang="en-US" sz="500" b="0" smtClean="0">
              <a:solidFill>
                <a:srgbClr val="707C8A"/>
              </a:solidFill>
              <a:latin typeface="Arial"/>
              <a:cs typeface="Arial" pitchFamily="34" charset="0"/>
            </a:rPr>
            <a:t>© 2015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cdr:x>
      <cdr:y>0.86269</cdr:y>
    </cdr:from>
    <cdr:to>
      <cdr:x>1</cdr:x>
      <cdr:y>1</cdr:y>
    </cdr:to>
    <cdr:sp macro="" textlink="">
      <cdr:nvSpPr>
        <cdr:cNvPr id="11" name="txtBoxSourceLine"/>
        <cdr:cNvSpPr txBox="1"/>
      </cdr:nvSpPr>
      <cdr:spPr>
        <a:xfrm xmlns:a="http://schemas.openxmlformats.org/drawingml/2006/main">
          <a:off x="0" y="2108200"/>
          <a:ext cx="4416425" cy="292100"/>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bIns="73152" rtlCol="0" anchor="b"/>
        <a:lstStyle xmlns:a="http://schemas.openxmlformats.org/drawingml/2006/main">
          <a:lvl1pPr marL="0" indent="0">
            <a:defRPr sz="1100">
              <a:latin typeface="Arial"/>
            </a:defRPr>
          </a:lvl1pPr>
          <a:lvl2pPr marL="457200" indent="0">
            <a:defRPr sz="1100">
              <a:latin typeface="Arial"/>
            </a:defRPr>
          </a:lvl2pPr>
          <a:lvl3pPr marL="914400" indent="0">
            <a:defRPr sz="1100">
              <a:latin typeface="Arial"/>
            </a:defRPr>
          </a:lvl3pPr>
          <a:lvl4pPr marL="1371600" indent="0">
            <a:defRPr sz="1100">
              <a:latin typeface="Arial"/>
            </a:defRPr>
          </a:lvl4pPr>
          <a:lvl5pPr marL="1828800" indent="0">
            <a:defRPr sz="1100">
              <a:latin typeface="Arial"/>
            </a:defRPr>
          </a:lvl5pPr>
          <a:lvl6pPr marL="2286000" indent="0">
            <a:defRPr sz="1100">
              <a:latin typeface="Arial"/>
            </a:defRPr>
          </a:lvl6pPr>
          <a:lvl7pPr marL="2743200" indent="0">
            <a:defRPr sz="1100">
              <a:latin typeface="Arial"/>
            </a:defRPr>
          </a:lvl7pPr>
          <a:lvl8pPr marL="3200400" indent="0">
            <a:defRPr sz="1100">
              <a:latin typeface="Arial"/>
            </a:defRPr>
          </a:lvl8pPr>
          <a:lvl9pPr marL="3657600" indent="0">
            <a:defRPr sz="1100">
              <a:latin typeface="Arial"/>
            </a:defRPr>
          </a:lvl9pPr>
        </a:lstStyle>
        <a:p xmlns:a="http://schemas.openxmlformats.org/drawingml/2006/main">
          <a:pPr algn="l"/>
          <a:r>
            <a:rPr lang="en-US" sz="500" b="0" dirty="0" smtClean="0">
              <a:solidFill>
                <a:srgbClr val="707C8A"/>
              </a:solidFill>
              <a:latin typeface="Arial"/>
              <a:cs typeface="Arial" pitchFamily="34" charset="0"/>
            </a:rPr>
            <a:t>Source: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cdr:x>
      <cdr:y>4.44444E-6</cdr:y>
    </cdr:from>
    <cdr:to>
      <cdr:x>1</cdr:x>
      <cdr:y>0.06</cdr:y>
    </cdr:to>
    <cdr:sp macro="" textlink="">
      <cdr:nvSpPr>
        <cdr:cNvPr id="2" name="txtboxChartTitle"/>
        <cdr:cNvSpPr txBox="1"/>
      </cdr:nvSpPr>
      <cdr:spPr>
        <a:xfrm xmlns:a="http://schemas.openxmlformats.org/drawingml/2006/main">
          <a:off x="0" y="16"/>
          <a:ext cx="3960001" cy="216000"/>
        </a:xfrm>
        <a:prstGeom xmlns:a="http://schemas.openxmlformats.org/drawingml/2006/main" prst="rect">
          <a:avLst/>
        </a:prstGeom>
        <a:solidFill xmlns:a="http://schemas.openxmlformats.org/drawingml/2006/main">
          <a:srgbClr val="707C8A"/>
        </a:solidFill>
        <a:ln xmlns:a="http://schemas.openxmlformats.org/drawingml/2006/main" w="9525" cmpd="sng">
          <a:noFill/>
          <a:prstDash val="solid"/>
          <a:headEnd type="none" w="med" len="med"/>
          <a:tailEnd type="triangle" w="med" len="med"/>
        </a:ln>
      </cdr:spPr>
      <cdr:txBody>
        <a:bodyPr xmlns:a="http://schemas.openxmlformats.org/drawingml/2006/main" wrap="square" lIns="72000" tIns="0" rIns="0" bIns="0" rtlCol="0" anchor="ctr" anchorCtr="0"/>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r>
            <a:rPr lang="en-US" sz="900" b="1" i="0" u="none" strike="noStrike" dirty="0" smtClean="0">
              <a:solidFill>
                <a:srgbClr val="FFFFFF"/>
              </a:solidFill>
              <a:latin typeface="Arial"/>
              <a:cs typeface="Arial" pitchFamily="34" charset="0"/>
            </a:rPr>
            <a:t>55</a:t>
          </a:r>
          <a:r>
            <a:rPr lang="en-US" sz="900" b="1" dirty="0" smtClean="0">
              <a:solidFill>
                <a:srgbClr val="FFFFFF"/>
              </a:solidFill>
              <a:latin typeface="Arial"/>
              <a:cs typeface="Arial" pitchFamily="34" charset="0"/>
            </a:rPr>
            <a:t>-inch </a:t>
          </a:r>
          <a:r>
            <a:rPr lang="en-US" sz="900" b="1" i="0" u="none" strike="noStrike" dirty="0" smtClean="0">
              <a:solidFill>
                <a:srgbClr val="FFFFFF"/>
              </a:solidFill>
              <a:latin typeface="Arial"/>
              <a:cs typeface="Arial" pitchFamily="34" charset="0"/>
            </a:rPr>
            <a:t>WCG TV panel manufacturing</a:t>
          </a:r>
          <a:r>
            <a:rPr lang="en-US" sz="900" b="1" i="0" u="none" strike="noStrike" baseline="0" dirty="0" smtClean="0">
              <a:solidFill>
                <a:srgbClr val="FFFFFF"/>
              </a:solidFill>
              <a:latin typeface="Arial"/>
              <a:cs typeface="Arial" pitchFamily="34" charset="0"/>
            </a:rPr>
            <a:t> cost</a:t>
          </a:r>
          <a:r>
            <a:rPr lang="en-US" sz="900" b="1" i="0" u="none" strike="noStrike" dirty="0" smtClean="0">
              <a:solidFill>
                <a:srgbClr val="FFFFFF"/>
              </a:solidFill>
              <a:latin typeface="Arial"/>
              <a:cs typeface="Arial" pitchFamily="34" charset="0"/>
            </a:rPr>
            <a:t> /normal</a:t>
          </a:r>
          <a:r>
            <a:rPr lang="en-US" sz="900" b="1" i="0" u="none" strike="noStrike" baseline="0" dirty="0" smtClean="0">
              <a:solidFill>
                <a:srgbClr val="FFFFFF"/>
              </a:solidFill>
              <a:latin typeface="Arial"/>
              <a:cs typeface="Arial" pitchFamily="34" charset="0"/>
            </a:rPr>
            <a:t> LCD TV panel cost</a:t>
          </a:r>
          <a:endParaRPr lang="en-US" sz="900" b="1" dirty="0">
            <a:solidFill>
              <a:srgbClr val="FFFFFF"/>
            </a:solidFill>
            <a:latin typeface="Arial"/>
            <a:cs typeface="Arial" pitchFamily="34" charset="0"/>
          </a:endParaRPr>
        </a:p>
      </cdr:txBody>
    </cdr:sp>
  </cdr:relSizeAnchor>
  <cdr:relSizeAnchor xmlns:cdr="http://schemas.openxmlformats.org/drawingml/2006/chartDrawing">
    <cdr:from>
      <cdr:x>0</cdr:x>
      <cdr:y>0.86913</cdr:y>
    </cdr:from>
    <cdr:to>
      <cdr:x>1</cdr:x>
      <cdr:y>1</cdr:y>
    </cdr:to>
    <cdr:sp macro="" textlink="">
      <cdr:nvSpPr>
        <cdr:cNvPr id="5" name="txtBoxSourceLine"/>
        <cdr:cNvSpPr txBox="1"/>
      </cdr:nvSpPr>
      <cdr:spPr>
        <a:xfrm xmlns:a="http://schemas.openxmlformats.org/drawingml/2006/main">
          <a:off x="-4715687" y="3128868"/>
          <a:ext cx="3960001" cy="471132"/>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vertOverflow="clip" wrap="square" lIns="73152" bIns="73152" rtlCol="0" anchor="b"/>
        <a:lstStyle xmlns:a="http://schemas.openxmlformats.org/drawingml/2006/main"/>
        <a:p xmlns:a="http://schemas.openxmlformats.org/drawingml/2006/main">
          <a:pPr algn="l"/>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0.54023</cdr:x>
      <cdr:y>0.93293</cdr:y>
    </cdr:from>
    <cdr:to>
      <cdr:x>1</cdr:x>
      <cdr:y>1</cdr:y>
    </cdr:to>
    <cdr:sp macro="" textlink="">
      <cdr:nvSpPr>
        <cdr:cNvPr id="4" name="txtboxCopyrightLine"/>
        <cdr:cNvSpPr txBox="1"/>
      </cdr:nvSpPr>
      <cdr:spPr>
        <a:xfrm xmlns:a="http://schemas.openxmlformats.org/drawingml/2006/main">
          <a:off x="2139311" y="3358548"/>
          <a:ext cx="1820690" cy="241452"/>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rIns="73152" bIns="73152" rtlCol="0" anchor="b"/>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pPr algn="r"/>
          <a:endParaRPr lang="en-US" sz="500" b="0" dirty="0">
            <a:solidFill>
              <a:srgbClr val="707C8A"/>
            </a:solidFill>
            <a:latin typeface="Arial"/>
            <a:cs typeface="Arial" pitchFamily="34" charset="0"/>
          </a:endParaRPr>
        </a:p>
      </cdr:txBody>
    </cdr:sp>
  </cdr:relSizeAnchor>
</c:userShapes>
</file>

<file path=ppt/drawings/drawing40.xml><?xml version="1.0" encoding="utf-8"?>
<c:userShapes xmlns:c="http://schemas.openxmlformats.org/drawingml/2006/chart">
  <cdr:relSizeAnchor xmlns:cdr="http://schemas.openxmlformats.org/drawingml/2006/chartDrawing">
    <cdr:from>
      <cdr:x>0</cdr:x>
      <cdr:y>4.44444E-6</cdr:y>
    </cdr:from>
    <cdr:to>
      <cdr:x>1</cdr:x>
      <cdr:y>0.06</cdr:y>
    </cdr:to>
    <cdr:sp macro="" textlink="">
      <cdr:nvSpPr>
        <cdr:cNvPr id="3" name="txtboxChartTitle"/>
        <cdr:cNvSpPr txBox="1"/>
      </cdr:nvSpPr>
      <cdr:spPr>
        <a:xfrm xmlns:a="http://schemas.openxmlformats.org/drawingml/2006/main">
          <a:off x="0" y="16"/>
          <a:ext cx="3600000" cy="216000"/>
        </a:xfrm>
        <a:prstGeom xmlns:a="http://schemas.openxmlformats.org/drawingml/2006/main" prst="rect">
          <a:avLst/>
        </a:prstGeom>
        <a:solidFill xmlns:a="http://schemas.openxmlformats.org/drawingml/2006/main">
          <a:srgbClr val="707C8A"/>
        </a:solidFill>
        <a:ln xmlns:a="http://schemas.openxmlformats.org/drawingml/2006/main" w="9525" cmpd="sng">
          <a:noFill/>
          <a:prstDash val="solid"/>
          <a:headEnd type="none" w="med" len="med"/>
          <a:tailEnd type="triangle" w="med" len="med"/>
        </a:ln>
      </cdr:spPr>
      <cdr:txBody>
        <a:bodyPr xmlns:a="http://schemas.openxmlformats.org/drawingml/2006/main" wrap="square" lIns="72000" tIns="0" rIns="0" bIns="0" rtlCol="0" anchor="ctr" anchorCtr="0"/>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r>
            <a:rPr lang="en-US" altLang="ko-KR" sz="900" b="1" dirty="0">
              <a:solidFill>
                <a:srgbClr val="FFFFFF"/>
              </a:solidFill>
              <a:latin typeface="Arial"/>
              <a:cs typeface="Arial" pitchFamily="34" charset="0"/>
            </a:rPr>
            <a:t>QD display market forecast by type </a:t>
          </a:r>
          <a:r>
            <a:rPr lang="en-US" sz="900" b="1" i="0" u="none" strike="noStrike" baseline="0" dirty="0" smtClean="0">
              <a:solidFill>
                <a:srgbClr val="FFFFFF"/>
              </a:solidFill>
              <a:latin typeface="Arial"/>
              <a:cs typeface="Arial" pitchFamily="34" charset="0"/>
            </a:rPr>
            <a:t>(Value)</a:t>
          </a:r>
          <a:endParaRPr lang="en-US" sz="900" b="1" dirty="0">
            <a:solidFill>
              <a:srgbClr val="FFFFFF"/>
            </a:solidFill>
            <a:latin typeface="Arial"/>
            <a:cs typeface="Arial" pitchFamily="34" charset="0"/>
          </a:endParaRPr>
        </a:p>
      </cdr:txBody>
    </cdr:sp>
  </cdr:relSizeAnchor>
  <cdr:relSizeAnchor xmlns:cdr="http://schemas.openxmlformats.org/drawingml/2006/chartDrawing">
    <cdr:from>
      <cdr:x>0</cdr:x>
      <cdr:y>0.86913</cdr:y>
    </cdr:from>
    <cdr:to>
      <cdr:x>1</cdr:x>
      <cdr:y>1</cdr:y>
    </cdr:to>
    <cdr:sp macro="" textlink="">
      <cdr:nvSpPr>
        <cdr:cNvPr id="5" name="txtBoxSourceLine"/>
        <cdr:cNvSpPr txBox="1"/>
      </cdr:nvSpPr>
      <cdr:spPr>
        <a:xfrm xmlns:a="http://schemas.openxmlformats.org/drawingml/2006/main">
          <a:off x="0" y="2222500"/>
          <a:ext cx="3986120" cy="292100"/>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vertOverflow="clip" wrap="square" lIns="73152" bIns="73152" rtlCol="0" anchor="b"/>
        <a:lstStyle xmlns:a="http://schemas.openxmlformats.org/drawingml/2006/main"/>
        <a:p xmlns:a="http://schemas.openxmlformats.org/drawingml/2006/main">
          <a:pPr algn="l"/>
          <a:r>
            <a:rPr lang="en-US" sz="500" b="0" dirty="0" smtClean="0">
              <a:solidFill>
                <a:srgbClr val="707C8A"/>
              </a:solidFill>
              <a:latin typeface="Arial"/>
              <a:cs typeface="Arial" pitchFamily="34" charset="0"/>
            </a:rPr>
            <a:t>Source: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0.54023</cdr:x>
      <cdr:y>0.93293</cdr:y>
    </cdr:from>
    <cdr:to>
      <cdr:x>1</cdr:x>
      <cdr:y>1</cdr:y>
    </cdr:to>
    <cdr:sp macro="" textlink="">
      <cdr:nvSpPr>
        <cdr:cNvPr id="9" name="txtboxCopyrightLine"/>
        <cdr:cNvSpPr txBox="1"/>
      </cdr:nvSpPr>
      <cdr:spPr>
        <a:xfrm xmlns:a="http://schemas.openxmlformats.org/drawingml/2006/main">
          <a:off x="1727999" y="2784236"/>
          <a:ext cx="1440000" cy="200164"/>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rIns="73152" bIns="73152" rtlCol="0" anchor="b"/>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pPr algn="r"/>
          <a:r>
            <a:rPr lang="en-US" sz="500" b="0" smtClean="0">
              <a:solidFill>
                <a:srgbClr val="707C8A"/>
              </a:solidFill>
              <a:latin typeface="Arial"/>
              <a:cs typeface="Arial" pitchFamily="34" charset="0"/>
            </a:rPr>
            <a:t>© 2015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cdr:x>
      <cdr:y>0.14283</cdr:y>
    </cdr:from>
    <cdr:to>
      <cdr:x>0.05416</cdr:x>
      <cdr:y>0.54864</cdr:y>
    </cdr:to>
    <cdr:sp macro="" textlink="">
      <cdr:nvSpPr>
        <cdr:cNvPr id="10" name="txtBoxPrimaryYAxisLabel"/>
        <cdr:cNvSpPr txBox="1"/>
      </cdr:nvSpPr>
      <cdr:spPr>
        <a:xfrm xmlns:a="http://schemas.openxmlformats.org/drawingml/2006/main" rot="16200000">
          <a:off x="-345678" y="664478"/>
          <a:ext cx="905788" cy="214432"/>
        </a:xfrm>
        <a:prstGeom xmlns:a="http://schemas.openxmlformats.org/drawingml/2006/main" prst="rect">
          <a:avLst/>
        </a:prstGeom>
        <a:noFill xmlns:a="http://schemas.openxmlformats.org/drawingml/2006/main"/>
        <a:ln xmlns:a="http://schemas.openxmlformats.org/drawingml/2006/main">
          <a:noFill/>
        </a:ln>
      </cdr:spPr>
      <cdr:txBody>
        <a:bodyPr xmlns:a="http://schemas.openxmlformats.org/drawingml/2006/main" vert="horz" wrap="square" lIns="72000" tIns="72000" rIns="72000" bIns="72000" rtlCol="0">
          <a:noAutofit/>
        </a:bodyPr>
        <a:lstStyle xmlns:a="http://schemas.openxmlformats.org/drawingml/2006/main">
          <a:defPPr>
            <a:defRPr lang="en-US"/>
          </a:defPPr>
          <a:lvl1pPr marL="0" algn="l" defTabSz="914400" rtl="0" eaLnBrk="1" latinLnBrk="0" hangingPunct="1">
            <a:defRPr sz="800" kern="1200">
              <a:solidFill>
                <a:sysClr val="windowText" lastClr="000000"/>
              </a:solidFill>
              <a:latin typeface="Arial"/>
            </a:defRPr>
          </a:lvl1pPr>
          <a:lvl2pPr marL="457200" algn="l" defTabSz="914400" rtl="0" eaLnBrk="1" latinLnBrk="0" hangingPunct="1">
            <a:defRPr sz="800" kern="1200">
              <a:solidFill>
                <a:sysClr val="windowText" lastClr="000000"/>
              </a:solidFill>
              <a:latin typeface="Arial"/>
            </a:defRPr>
          </a:lvl2pPr>
          <a:lvl3pPr marL="914400" algn="l" defTabSz="914400" rtl="0" eaLnBrk="1" latinLnBrk="0" hangingPunct="1">
            <a:defRPr sz="800" kern="1200">
              <a:solidFill>
                <a:sysClr val="windowText" lastClr="000000"/>
              </a:solidFill>
              <a:latin typeface="Arial"/>
            </a:defRPr>
          </a:lvl3pPr>
          <a:lvl4pPr marL="1371600" algn="l" defTabSz="914400" rtl="0" eaLnBrk="1" latinLnBrk="0" hangingPunct="1">
            <a:defRPr sz="800" kern="1200">
              <a:solidFill>
                <a:sysClr val="windowText" lastClr="000000"/>
              </a:solidFill>
              <a:latin typeface="Arial"/>
            </a:defRPr>
          </a:lvl4pPr>
          <a:lvl5pPr marL="1828800" algn="l" defTabSz="914400" rtl="0" eaLnBrk="1" latinLnBrk="0" hangingPunct="1">
            <a:defRPr sz="800" kern="1200">
              <a:solidFill>
                <a:sysClr val="windowText" lastClr="000000"/>
              </a:solidFill>
              <a:latin typeface="Arial"/>
            </a:defRPr>
          </a:lvl5pPr>
          <a:lvl6pPr marL="2286000" algn="l" defTabSz="914400" rtl="0" eaLnBrk="1" latinLnBrk="0" hangingPunct="1">
            <a:defRPr sz="800" kern="1200">
              <a:solidFill>
                <a:sysClr val="windowText" lastClr="000000"/>
              </a:solidFill>
              <a:latin typeface="Arial"/>
            </a:defRPr>
          </a:lvl6pPr>
          <a:lvl7pPr marL="2743200" algn="l" defTabSz="914400" rtl="0" eaLnBrk="1" latinLnBrk="0" hangingPunct="1">
            <a:defRPr sz="800" kern="1200">
              <a:solidFill>
                <a:sysClr val="windowText" lastClr="000000"/>
              </a:solidFill>
              <a:latin typeface="Arial"/>
            </a:defRPr>
          </a:lvl7pPr>
          <a:lvl8pPr marL="3200400" algn="l" defTabSz="914400" rtl="0" eaLnBrk="1" latinLnBrk="0" hangingPunct="1">
            <a:defRPr sz="800" kern="1200">
              <a:solidFill>
                <a:sysClr val="windowText" lastClr="000000"/>
              </a:solidFill>
              <a:latin typeface="Arial"/>
            </a:defRPr>
          </a:lvl8pPr>
          <a:lvl9pPr marL="3657600" algn="l" defTabSz="914400" rtl="0" eaLnBrk="1" latinLnBrk="0" hangingPunct="1">
            <a:defRPr sz="800" kern="1200">
              <a:solidFill>
                <a:sysClr val="windowText" lastClr="000000"/>
              </a:solidFill>
              <a:latin typeface="Arial"/>
            </a:defRPr>
          </a:lvl9pPr>
        </a:lstStyle>
        <a:p xmlns:a="http://schemas.openxmlformats.org/drawingml/2006/main">
          <a:pPr algn="ctr"/>
          <a:r>
            <a:rPr lang="en-US" sz="700" b="1" dirty="0" smtClean="0">
              <a:solidFill>
                <a:srgbClr val="000000"/>
              </a:solidFill>
              <a:latin typeface="Arial"/>
            </a:rPr>
            <a:t>Millions of dollars</a:t>
          </a:r>
        </a:p>
      </cdr:txBody>
    </cdr:sp>
  </cdr:relSizeAnchor>
</c:userShapes>
</file>

<file path=ppt/drawings/drawing41.xml><?xml version="1.0" encoding="utf-8"?>
<c:userShapes xmlns:c="http://schemas.openxmlformats.org/drawingml/2006/chart">
  <cdr:relSizeAnchor xmlns:cdr="http://schemas.openxmlformats.org/drawingml/2006/chartDrawing">
    <cdr:from>
      <cdr:x>0</cdr:x>
      <cdr:y>0</cdr:y>
    </cdr:from>
    <cdr:to>
      <cdr:x>1</cdr:x>
      <cdr:y>0.07692</cdr:y>
    </cdr:to>
    <cdr:sp macro="" textlink="">
      <cdr:nvSpPr>
        <cdr:cNvPr id="3" name="txtboxChartTitle"/>
        <cdr:cNvSpPr txBox="1"/>
      </cdr:nvSpPr>
      <cdr:spPr>
        <a:xfrm xmlns:a="http://schemas.openxmlformats.org/drawingml/2006/main">
          <a:off x="0" y="-1"/>
          <a:ext cx="3959226" cy="216000"/>
        </a:xfrm>
        <a:prstGeom xmlns:a="http://schemas.openxmlformats.org/drawingml/2006/main" prst="rect">
          <a:avLst/>
        </a:prstGeom>
        <a:solidFill xmlns:a="http://schemas.openxmlformats.org/drawingml/2006/main">
          <a:srgbClr val="707C8A"/>
        </a:solidFill>
        <a:ln xmlns:a="http://schemas.openxmlformats.org/drawingml/2006/main" w="9525" cmpd="sng">
          <a:noFill/>
          <a:prstDash val="solid"/>
          <a:headEnd type="none" w="med" len="med"/>
          <a:tailEnd type="triangle" w="med" len="med"/>
        </a:ln>
      </cdr:spPr>
      <cdr:txBody>
        <a:bodyPr xmlns:a="http://schemas.openxmlformats.org/drawingml/2006/main" wrap="square" lIns="72000" tIns="0" rIns="0" bIns="0" rtlCol="0" anchor="ctr" anchorCtr="0"/>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r>
            <a:rPr lang="en-US" altLang="ko-KR" sz="900" b="1" dirty="0">
              <a:solidFill>
                <a:srgbClr val="FFFFFF"/>
              </a:solidFill>
              <a:latin typeface="Arial"/>
              <a:cs typeface="Arial" pitchFamily="34" charset="0"/>
            </a:rPr>
            <a:t>Forecast for </a:t>
          </a:r>
          <a:r>
            <a:rPr lang="en-US" altLang="ko-KR" sz="900" b="1" dirty="0" smtClean="0">
              <a:solidFill>
                <a:srgbClr val="FFFFFF"/>
              </a:solidFill>
              <a:latin typeface="Arial"/>
              <a:cs typeface="Arial" pitchFamily="34" charset="0"/>
            </a:rPr>
            <a:t>QD </a:t>
          </a:r>
          <a:r>
            <a:rPr lang="en-US" altLang="ko-KR" sz="900" b="1" dirty="0">
              <a:solidFill>
                <a:srgbClr val="FFFFFF"/>
              </a:solidFill>
              <a:latin typeface="Arial"/>
              <a:cs typeface="Arial" pitchFamily="34" charset="0"/>
            </a:rPr>
            <a:t>display penetration rate by application (</a:t>
          </a:r>
          <a:r>
            <a:rPr lang="en-US" altLang="ko-KR" sz="900" b="1" dirty="0" smtClean="0">
              <a:solidFill>
                <a:srgbClr val="FFFFFF"/>
              </a:solidFill>
              <a:latin typeface="Arial"/>
              <a:cs typeface="Arial" pitchFamily="34" charset="0"/>
            </a:rPr>
            <a:t>Unit %)</a:t>
          </a:r>
          <a:endParaRPr lang="en-US" altLang="ko-KR" sz="900" b="1" dirty="0">
            <a:solidFill>
              <a:srgbClr val="FFFFFF"/>
            </a:solidFill>
            <a:latin typeface="Arial"/>
            <a:cs typeface="Arial" pitchFamily="34" charset="0"/>
          </a:endParaRPr>
        </a:p>
      </cdr:txBody>
    </cdr:sp>
  </cdr:relSizeAnchor>
  <cdr:relSizeAnchor xmlns:cdr="http://schemas.openxmlformats.org/drawingml/2006/chartDrawing">
    <cdr:from>
      <cdr:x>0.54023</cdr:x>
      <cdr:y>0.93293</cdr:y>
    </cdr:from>
    <cdr:to>
      <cdr:x>1</cdr:x>
      <cdr:y>1</cdr:y>
    </cdr:to>
    <cdr:sp macro="" textlink="">
      <cdr:nvSpPr>
        <cdr:cNvPr id="6" name="txtboxCopyrightLine"/>
        <cdr:cNvSpPr txBox="1"/>
      </cdr:nvSpPr>
      <cdr:spPr>
        <a:xfrm xmlns:a="http://schemas.openxmlformats.org/drawingml/2006/main">
          <a:off x="1727999" y="2784236"/>
          <a:ext cx="1440000" cy="200164"/>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rIns="73152" bIns="73152" rtlCol="0" anchor="b"/>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pPr algn="r"/>
          <a:r>
            <a:rPr lang="en-US" sz="500" b="0" dirty="0" smtClean="0">
              <a:solidFill>
                <a:srgbClr val="707C8A"/>
              </a:solidFill>
              <a:latin typeface="Arial"/>
              <a:cs typeface="Arial" pitchFamily="34" charset="0"/>
            </a:rPr>
            <a:t>© 2015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cdr:x>
      <cdr:y>0.86207</cdr:y>
    </cdr:from>
    <cdr:to>
      <cdr:x>1</cdr:x>
      <cdr:y>1</cdr:y>
    </cdr:to>
    <cdr:sp macro="" textlink="">
      <cdr:nvSpPr>
        <cdr:cNvPr id="12" name="txtBoxSourceLine"/>
        <cdr:cNvSpPr txBox="1"/>
      </cdr:nvSpPr>
      <cdr:spPr>
        <a:xfrm xmlns:a="http://schemas.openxmlformats.org/drawingml/2006/main">
          <a:off x="0" y="2108200"/>
          <a:ext cx="4524002" cy="292100"/>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bIns="73152" rtlCol="0" anchor="b"/>
        <a:lstStyle xmlns:a="http://schemas.openxmlformats.org/drawingml/2006/main">
          <a:lvl1pPr marL="0" indent="0">
            <a:defRPr sz="1100">
              <a:latin typeface="Arial"/>
            </a:defRPr>
          </a:lvl1pPr>
          <a:lvl2pPr marL="457200" indent="0">
            <a:defRPr sz="1100">
              <a:latin typeface="Arial"/>
            </a:defRPr>
          </a:lvl2pPr>
          <a:lvl3pPr marL="914400" indent="0">
            <a:defRPr sz="1100">
              <a:latin typeface="Arial"/>
            </a:defRPr>
          </a:lvl3pPr>
          <a:lvl4pPr marL="1371600" indent="0">
            <a:defRPr sz="1100">
              <a:latin typeface="Arial"/>
            </a:defRPr>
          </a:lvl4pPr>
          <a:lvl5pPr marL="1828800" indent="0">
            <a:defRPr sz="1100">
              <a:latin typeface="Arial"/>
            </a:defRPr>
          </a:lvl5pPr>
          <a:lvl6pPr marL="2286000" indent="0">
            <a:defRPr sz="1100">
              <a:latin typeface="Arial"/>
            </a:defRPr>
          </a:lvl6pPr>
          <a:lvl7pPr marL="2743200" indent="0">
            <a:defRPr sz="1100">
              <a:latin typeface="Arial"/>
            </a:defRPr>
          </a:lvl7pPr>
          <a:lvl8pPr marL="3200400" indent="0">
            <a:defRPr sz="1100">
              <a:latin typeface="Arial"/>
            </a:defRPr>
          </a:lvl8pPr>
          <a:lvl9pPr marL="3657600" indent="0">
            <a:defRPr sz="1100">
              <a:latin typeface="Arial"/>
            </a:defRPr>
          </a:lvl9pPr>
        </a:lstStyle>
        <a:p xmlns:a="http://schemas.openxmlformats.org/drawingml/2006/main">
          <a:pPr algn="l"/>
          <a:r>
            <a:rPr lang="en-US" sz="500" b="0" dirty="0" smtClean="0">
              <a:solidFill>
                <a:srgbClr val="707C8A"/>
              </a:solidFill>
              <a:latin typeface="Arial"/>
              <a:cs typeface="Arial" pitchFamily="34" charset="0"/>
            </a:rPr>
            <a:t>Source: IHS</a:t>
          </a:r>
          <a:endParaRPr lang="en-US" sz="500" b="0" dirty="0">
            <a:solidFill>
              <a:srgbClr val="707C8A"/>
            </a:solidFill>
            <a:latin typeface="Arial"/>
            <a:cs typeface="Arial" pitchFamily="34" charset="0"/>
          </a:endParaRPr>
        </a:p>
      </cdr:txBody>
    </cdr:sp>
  </cdr:relSizeAnchor>
</c:userShapes>
</file>

<file path=ppt/drawings/drawing42.xml><?xml version="1.0" encoding="utf-8"?>
<c:userShapes xmlns:c="http://schemas.openxmlformats.org/drawingml/2006/chart">
  <cdr:relSizeAnchor xmlns:cdr="http://schemas.openxmlformats.org/drawingml/2006/chartDrawing">
    <cdr:from>
      <cdr:x>0.54023</cdr:x>
      <cdr:y>0.93293</cdr:y>
    </cdr:from>
    <cdr:to>
      <cdr:x>1</cdr:x>
      <cdr:y>1</cdr:y>
    </cdr:to>
    <cdr:sp macro="" textlink="">
      <cdr:nvSpPr>
        <cdr:cNvPr id="6" name="txtboxCopyrightLine"/>
        <cdr:cNvSpPr txBox="1"/>
      </cdr:nvSpPr>
      <cdr:spPr>
        <a:xfrm xmlns:a="http://schemas.openxmlformats.org/drawingml/2006/main">
          <a:off x="1727999" y="2784236"/>
          <a:ext cx="1440000" cy="200164"/>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rIns="73152" bIns="73152" rtlCol="0" anchor="b"/>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pPr algn="r"/>
          <a:r>
            <a:rPr lang="en-US" sz="500" b="0" dirty="0" smtClean="0">
              <a:solidFill>
                <a:srgbClr val="707C8A"/>
              </a:solidFill>
              <a:latin typeface="Arial"/>
              <a:cs typeface="Arial" pitchFamily="34" charset="0"/>
            </a:rPr>
            <a:t>© 2015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0.05436</cdr:x>
      <cdr:y>0.21941</cdr:y>
    </cdr:from>
    <cdr:to>
      <cdr:x>0.10889</cdr:x>
      <cdr:y>0.65683</cdr:y>
    </cdr:to>
    <cdr:sp macro="" textlink="">
      <cdr:nvSpPr>
        <cdr:cNvPr id="9" name="txtBoxPrimaryYAxisLabel"/>
        <cdr:cNvSpPr txBox="1"/>
      </cdr:nvSpPr>
      <cdr:spPr>
        <a:xfrm xmlns:a="http://schemas.openxmlformats.org/drawingml/2006/main" rot="16200000">
          <a:off x="-464132" y="1469254"/>
          <a:ext cx="1574712" cy="215938"/>
        </a:xfrm>
        <a:prstGeom xmlns:a="http://schemas.openxmlformats.org/drawingml/2006/main" prst="rect">
          <a:avLst/>
        </a:prstGeom>
        <a:noFill xmlns:a="http://schemas.openxmlformats.org/drawingml/2006/main"/>
        <a:ln xmlns:a="http://schemas.openxmlformats.org/drawingml/2006/main">
          <a:noFill/>
        </a:ln>
      </cdr:spPr>
      <cdr:txBody>
        <a:bodyPr xmlns:a="http://schemas.openxmlformats.org/drawingml/2006/main" vert="horz" wrap="square" lIns="72000" tIns="72000" rIns="72000" bIns="72000" rtlCol="0">
          <a:noAutofit/>
        </a:bodyPr>
        <a:lstStyle xmlns:a="http://schemas.openxmlformats.org/drawingml/2006/main">
          <a:lvl1pPr marL="0" indent="0">
            <a:defRPr sz="1100">
              <a:latin typeface="Arial"/>
            </a:defRPr>
          </a:lvl1pPr>
          <a:lvl2pPr marL="457200" indent="0">
            <a:defRPr sz="1100">
              <a:latin typeface="Arial"/>
            </a:defRPr>
          </a:lvl2pPr>
          <a:lvl3pPr marL="914400" indent="0">
            <a:defRPr sz="1100">
              <a:latin typeface="Arial"/>
            </a:defRPr>
          </a:lvl3pPr>
          <a:lvl4pPr marL="1371600" indent="0">
            <a:defRPr sz="1100">
              <a:latin typeface="Arial"/>
            </a:defRPr>
          </a:lvl4pPr>
          <a:lvl5pPr marL="1828800" indent="0">
            <a:defRPr sz="1100">
              <a:latin typeface="Arial"/>
            </a:defRPr>
          </a:lvl5pPr>
          <a:lvl6pPr marL="2286000" indent="0">
            <a:defRPr sz="1100">
              <a:latin typeface="Arial"/>
            </a:defRPr>
          </a:lvl6pPr>
          <a:lvl7pPr marL="2743200" indent="0">
            <a:defRPr sz="1100">
              <a:latin typeface="Arial"/>
            </a:defRPr>
          </a:lvl7pPr>
          <a:lvl8pPr marL="3200400" indent="0">
            <a:defRPr sz="1100">
              <a:latin typeface="Arial"/>
            </a:defRPr>
          </a:lvl8pPr>
          <a:lvl9pPr marL="3657600" indent="0">
            <a:defRPr sz="1100">
              <a:latin typeface="Arial"/>
            </a:defRPr>
          </a:lvl9pPr>
        </a:lstStyle>
        <a:p xmlns:a="http://schemas.openxmlformats.org/drawingml/2006/main">
          <a:pPr algn="ctr"/>
          <a:r>
            <a:rPr lang="en-US" sz="700" b="1" dirty="0" smtClean="0">
              <a:solidFill>
                <a:srgbClr val="000000"/>
              </a:solidFill>
              <a:latin typeface="Arial"/>
            </a:rPr>
            <a:t>Millions of dollars</a:t>
          </a:r>
        </a:p>
      </cdr:txBody>
    </cdr:sp>
  </cdr:relSizeAnchor>
  <cdr:relSizeAnchor xmlns:cdr="http://schemas.openxmlformats.org/drawingml/2006/chartDrawing">
    <cdr:from>
      <cdr:x>0</cdr:x>
      <cdr:y>0.86913</cdr:y>
    </cdr:from>
    <cdr:to>
      <cdr:x>1</cdr:x>
      <cdr:y>1</cdr:y>
    </cdr:to>
    <cdr:sp macro="" textlink="">
      <cdr:nvSpPr>
        <cdr:cNvPr id="11" name="txtBoxSourceLine"/>
        <cdr:cNvSpPr txBox="1"/>
      </cdr:nvSpPr>
      <cdr:spPr>
        <a:xfrm xmlns:a="http://schemas.openxmlformats.org/drawingml/2006/main">
          <a:off x="0" y="2222500"/>
          <a:ext cx="3959225" cy="292100"/>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bIns="73152" rtlCol="0" anchor="b"/>
        <a:lstStyle xmlns:a="http://schemas.openxmlformats.org/drawingml/2006/main">
          <a:lvl1pPr marL="0" indent="0">
            <a:defRPr sz="1100">
              <a:latin typeface="Arial"/>
            </a:defRPr>
          </a:lvl1pPr>
          <a:lvl2pPr marL="457200" indent="0">
            <a:defRPr sz="1100">
              <a:latin typeface="Arial"/>
            </a:defRPr>
          </a:lvl2pPr>
          <a:lvl3pPr marL="914400" indent="0">
            <a:defRPr sz="1100">
              <a:latin typeface="Arial"/>
            </a:defRPr>
          </a:lvl3pPr>
          <a:lvl4pPr marL="1371600" indent="0">
            <a:defRPr sz="1100">
              <a:latin typeface="Arial"/>
            </a:defRPr>
          </a:lvl4pPr>
          <a:lvl5pPr marL="1828800" indent="0">
            <a:defRPr sz="1100">
              <a:latin typeface="Arial"/>
            </a:defRPr>
          </a:lvl5pPr>
          <a:lvl6pPr marL="2286000" indent="0">
            <a:defRPr sz="1100">
              <a:latin typeface="Arial"/>
            </a:defRPr>
          </a:lvl6pPr>
          <a:lvl7pPr marL="2743200" indent="0">
            <a:defRPr sz="1100">
              <a:latin typeface="Arial"/>
            </a:defRPr>
          </a:lvl7pPr>
          <a:lvl8pPr marL="3200400" indent="0">
            <a:defRPr sz="1100">
              <a:latin typeface="Arial"/>
            </a:defRPr>
          </a:lvl8pPr>
          <a:lvl9pPr marL="3657600" indent="0">
            <a:defRPr sz="1100">
              <a:latin typeface="Arial"/>
            </a:defRPr>
          </a:lvl9pPr>
        </a:lstStyle>
        <a:p xmlns:a="http://schemas.openxmlformats.org/drawingml/2006/main">
          <a:pPr algn="l"/>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cdr:x>
      <cdr:y>3.33333E-6</cdr:y>
    </cdr:from>
    <cdr:to>
      <cdr:x>1</cdr:x>
      <cdr:y>0.06</cdr:y>
    </cdr:to>
    <cdr:sp macro="" textlink="">
      <cdr:nvSpPr>
        <cdr:cNvPr id="2" name="txtboxChartTitle"/>
        <cdr:cNvSpPr txBox="1"/>
      </cdr:nvSpPr>
      <cdr:spPr>
        <a:xfrm xmlns:a="http://schemas.openxmlformats.org/drawingml/2006/main">
          <a:off x="0" y="12"/>
          <a:ext cx="3960000" cy="216000"/>
        </a:xfrm>
        <a:prstGeom xmlns:a="http://schemas.openxmlformats.org/drawingml/2006/main" prst="rect">
          <a:avLst/>
        </a:prstGeom>
        <a:solidFill xmlns:a="http://schemas.openxmlformats.org/drawingml/2006/main">
          <a:srgbClr val="707C8A"/>
        </a:solidFill>
        <a:ln xmlns:a="http://schemas.openxmlformats.org/drawingml/2006/main" w="9525" cmpd="sng">
          <a:noFill/>
          <a:prstDash val="solid"/>
          <a:headEnd type="none" w="med" len="med"/>
          <a:tailEnd type="triangle" w="med" len="med"/>
        </a:ln>
      </cdr:spPr>
      <cdr:txBody>
        <a:bodyPr xmlns:a="http://schemas.openxmlformats.org/drawingml/2006/main" wrap="square" lIns="72000" tIns="0" rIns="0" bIns="0" rtlCol="0" anchor="ctr" anchorCtr="0"/>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r>
            <a:rPr lang="en-US" sz="900" b="1" dirty="0" smtClean="0">
              <a:solidFill>
                <a:srgbClr val="FFFFFF"/>
              </a:solidFill>
              <a:latin typeface="Arial"/>
              <a:cs typeface="Arial" pitchFamily="34" charset="0"/>
            </a:rPr>
            <a:t>QD TV display m</a:t>
          </a:r>
          <a:r>
            <a:rPr lang="en-US" sz="900" b="1" i="0" u="none" strike="noStrike" dirty="0" smtClean="0">
              <a:solidFill>
                <a:srgbClr val="FFFFFF"/>
              </a:solidFill>
              <a:latin typeface="Arial"/>
              <a:cs typeface="Arial" pitchFamily="34" charset="0"/>
            </a:rPr>
            <a:t>arket</a:t>
          </a:r>
          <a:r>
            <a:rPr lang="en-US" sz="900" b="1" i="0" u="none" strike="noStrike" baseline="0" dirty="0" smtClean="0">
              <a:solidFill>
                <a:srgbClr val="FFFFFF"/>
              </a:solidFill>
              <a:latin typeface="Arial"/>
              <a:cs typeface="Arial" pitchFamily="34" charset="0"/>
            </a:rPr>
            <a:t> forecast (Value)</a:t>
          </a:r>
          <a:endParaRPr lang="en-US" sz="900" b="1" dirty="0">
            <a:solidFill>
              <a:srgbClr val="FFFFFF"/>
            </a:solidFill>
            <a:latin typeface="Arial"/>
            <a:cs typeface="Arial" pitchFamily="34" charset="0"/>
          </a:endParaRPr>
        </a:p>
      </cdr:txBody>
    </cdr:sp>
  </cdr:relSizeAnchor>
  <cdr:relSizeAnchor xmlns:cdr="http://schemas.openxmlformats.org/drawingml/2006/chartDrawing">
    <cdr:from>
      <cdr:x>0</cdr:x>
      <cdr:y>0.86269</cdr:y>
    </cdr:from>
    <cdr:to>
      <cdr:x>1</cdr:x>
      <cdr:y>1</cdr:y>
    </cdr:to>
    <cdr:sp macro="" textlink="">
      <cdr:nvSpPr>
        <cdr:cNvPr id="5" name="txtBoxSourceLine"/>
        <cdr:cNvSpPr txBox="1"/>
      </cdr:nvSpPr>
      <cdr:spPr>
        <a:xfrm xmlns:a="http://schemas.openxmlformats.org/drawingml/2006/main">
          <a:off x="0" y="2108200"/>
          <a:ext cx="4435475" cy="292100"/>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vertOverflow="clip" wrap="square" lIns="73152" bIns="73152" rtlCol="0" anchor="b"/>
        <a:lstStyle xmlns:a="http://schemas.openxmlformats.org/drawingml/2006/main"/>
        <a:p xmlns:a="http://schemas.openxmlformats.org/drawingml/2006/main">
          <a:pPr algn="l"/>
          <a:r>
            <a:rPr lang="en-US" sz="500" b="0" dirty="0" smtClean="0">
              <a:solidFill>
                <a:srgbClr val="707C8A"/>
              </a:solidFill>
              <a:latin typeface="Arial"/>
              <a:cs typeface="Arial" pitchFamily="34" charset="0"/>
            </a:rPr>
            <a:t>Source: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0.54023</cdr:x>
      <cdr:y>0.93293</cdr:y>
    </cdr:from>
    <cdr:to>
      <cdr:x>1</cdr:x>
      <cdr:y>1</cdr:y>
    </cdr:to>
    <cdr:sp macro="" textlink="">
      <cdr:nvSpPr>
        <cdr:cNvPr id="4" name="txtboxCopyrightLine"/>
        <cdr:cNvSpPr txBox="1"/>
      </cdr:nvSpPr>
      <cdr:spPr>
        <a:xfrm xmlns:a="http://schemas.openxmlformats.org/drawingml/2006/main">
          <a:off x="1727999" y="2784236"/>
          <a:ext cx="1440000" cy="200164"/>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rIns="73152" bIns="73152" rtlCol="0" anchor="b"/>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pPr algn="r"/>
          <a:endParaRPr lang="en-US" sz="500" b="0" dirty="0">
            <a:solidFill>
              <a:srgbClr val="707C8A"/>
            </a:solidFill>
            <a:latin typeface="Arial"/>
            <a:cs typeface="Arial" pitchFamily="34" charset="0"/>
          </a:endParaRPr>
        </a:p>
      </cdr:txBody>
    </cdr:sp>
  </cdr:relSizeAnchor>
</c:userShapes>
</file>

<file path=ppt/drawings/drawing43.xml><?xml version="1.0" encoding="utf-8"?>
<c:userShapes xmlns:c="http://schemas.openxmlformats.org/drawingml/2006/chart">
  <cdr:relSizeAnchor xmlns:cdr="http://schemas.openxmlformats.org/drawingml/2006/chartDrawing">
    <cdr:from>
      <cdr:x>0.54023</cdr:x>
      <cdr:y>0.93293</cdr:y>
    </cdr:from>
    <cdr:to>
      <cdr:x>1</cdr:x>
      <cdr:y>1</cdr:y>
    </cdr:to>
    <cdr:sp macro="" textlink="">
      <cdr:nvSpPr>
        <cdr:cNvPr id="6" name="txtboxCopyrightLine"/>
        <cdr:cNvSpPr txBox="1"/>
      </cdr:nvSpPr>
      <cdr:spPr>
        <a:xfrm xmlns:a="http://schemas.openxmlformats.org/drawingml/2006/main">
          <a:off x="1727999" y="2784236"/>
          <a:ext cx="1440000" cy="200164"/>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rIns="73152" bIns="73152" rtlCol="0" anchor="b"/>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pPr algn="r"/>
          <a:r>
            <a:rPr lang="en-US" sz="500" b="0" smtClean="0">
              <a:solidFill>
                <a:srgbClr val="707C8A"/>
              </a:solidFill>
              <a:latin typeface="Arial"/>
              <a:cs typeface="Arial" pitchFamily="34" charset="0"/>
            </a:rPr>
            <a:t>© 2015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0.09081</cdr:x>
      <cdr:y>0.23992</cdr:y>
    </cdr:from>
    <cdr:to>
      <cdr:x>0.14534</cdr:x>
      <cdr:y>0.67734</cdr:y>
    </cdr:to>
    <cdr:sp macro="" textlink="">
      <cdr:nvSpPr>
        <cdr:cNvPr id="9" name="txtBoxPrimaryYAxisLabel"/>
        <cdr:cNvSpPr txBox="1"/>
      </cdr:nvSpPr>
      <cdr:spPr>
        <a:xfrm xmlns:a="http://schemas.openxmlformats.org/drawingml/2006/main" rot="16200000">
          <a:off x="-319794" y="1543107"/>
          <a:ext cx="1574712" cy="215938"/>
        </a:xfrm>
        <a:prstGeom xmlns:a="http://schemas.openxmlformats.org/drawingml/2006/main" prst="rect">
          <a:avLst/>
        </a:prstGeom>
        <a:noFill xmlns:a="http://schemas.openxmlformats.org/drawingml/2006/main"/>
        <a:ln xmlns:a="http://schemas.openxmlformats.org/drawingml/2006/main">
          <a:noFill/>
        </a:ln>
      </cdr:spPr>
      <cdr:txBody>
        <a:bodyPr xmlns:a="http://schemas.openxmlformats.org/drawingml/2006/main" vert="horz" wrap="square" lIns="72000" tIns="72000" rIns="72000" bIns="72000" rtlCol="0">
          <a:noAutofit/>
        </a:bodyPr>
        <a:lstStyle xmlns:a="http://schemas.openxmlformats.org/drawingml/2006/main">
          <a:lvl1pPr marL="0" indent="0">
            <a:defRPr sz="1100">
              <a:latin typeface="Arial"/>
            </a:defRPr>
          </a:lvl1pPr>
          <a:lvl2pPr marL="457200" indent="0">
            <a:defRPr sz="1100">
              <a:latin typeface="Arial"/>
            </a:defRPr>
          </a:lvl2pPr>
          <a:lvl3pPr marL="914400" indent="0">
            <a:defRPr sz="1100">
              <a:latin typeface="Arial"/>
            </a:defRPr>
          </a:lvl3pPr>
          <a:lvl4pPr marL="1371600" indent="0">
            <a:defRPr sz="1100">
              <a:latin typeface="Arial"/>
            </a:defRPr>
          </a:lvl4pPr>
          <a:lvl5pPr marL="1828800" indent="0">
            <a:defRPr sz="1100">
              <a:latin typeface="Arial"/>
            </a:defRPr>
          </a:lvl5pPr>
          <a:lvl6pPr marL="2286000" indent="0">
            <a:defRPr sz="1100">
              <a:latin typeface="Arial"/>
            </a:defRPr>
          </a:lvl6pPr>
          <a:lvl7pPr marL="2743200" indent="0">
            <a:defRPr sz="1100">
              <a:latin typeface="Arial"/>
            </a:defRPr>
          </a:lvl7pPr>
          <a:lvl8pPr marL="3200400" indent="0">
            <a:defRPr sz="1100">
              <a:latin typeface="Arial"/>
            </a:defRPr>
          </a:lvl8pPr>
          <a:lvl9pPr marL="3657600" indent="0">
            <a:defRPr sz="1100">
              <a:latin typeface="Arial"/>
            </a:defRPr>
          </a:lvl9pPr>
        </a:lstStyle>
        <a:p xmlns:a="http://schemas.openxmlformats.org/drawingml/2006/main">
          <a:pPr algn="ctr"/>
          <a:r>
            <a:rPr lang="en-US" sz="700" b="1" dirty="0" smtClean="0">
              <a:solidFill>
                <a:srgbClr val="000000"/>
              </a:solidFill>
              <a:latin typeface="Arial"/>
            </a:rPr>
            <a:t>Millions of units</a:t>
          </a:r>
        </a:p>
      </cdr:txBody>
    </cdr:sp>
  </cdr:relSizeAnchor>
  <cdr:relSizeAnchor xmlns:cdr="http://schemas.openxmlformats.org/drawingml/2006/chartDrawing">
    <cdr:from>
      <cdr:x>0</cdr:x>
      <cdr:y>0.86913</cdr:y>
    </cdr:from>
    <cdr:to>
      <cdr:x>1</cdr:x>
      <cdr:y>1</cdr:y>
    </cdr:to>
    <cdr:sp macro="" textlink="">
      <cdr:nvSpPr>
        <cdr:cNvPr id="11" name="txtBoxSourceLine"/>
        <cdr:cNvSpPr txBox="1"/>
      </cdr:nvSpPr>
      <cdr:spPr>
        <a:xfrm xmlns:a="http://schemas.openxmlformats.org/drawingml/2006/main">
          <a:off x="0" y="2222500"/>
          <a:ext cx="3959225" cy="292100"/>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bIns="73152" rtlCol="0" anchor="b"/>
        <a:lstStyle xmlns:a="http://schemas.openxmlformats.org/drawingml/2006/main">
          <a:lvl1pPr marL="0" indent="0">
            <a:defRPr sz="1100">
              <a:latin typeface="Arial"/>
            </a:defRPr>
          </a:lvl1pPr>
          <a:lvl2pPr marL="457200" indent="0">
            <a:defRPr sz="1100">
              <a:latin typeface="Arial"/>
            </a:defRPr>
          </a:lvl2pPr>
          <a:lvl3pPr marL="914400" indent="0">
            <a:defRPr sz="1100">
              <a:latin typeface="Arial"/>
            </a:defRPr>
          </a:lvl3pPr>
          <a:lvl4pPr marL="1371600" indent="0">
            <a:defRPr sz="1100">
              <a:latin typeface="Arial"/>
            </a:defRPr>
          </a:lvl4pPr>
          <a:lvl5pPr marL="1828800" indent="0">
            <a:defRPr sz="1100">
              <a:latin typeface="Arial"/>
            </a:defRPr>
          </a:lvl5pPr>
          <a:lvl6pPr marL="2286000" indent="0">
            <a:defRPr sz="1100">
              <a:latin typeface="Arial"/>
            </a:defRPr>
          </a:lvl6pPr>
          <a:lvl7pPr marL="2743200" indent="0">
            <a:defRPr sz="1100">
              <a:latin typeface="Arial"/>
            </a:defRPr>
          </a:lvl7pPr>
          <a:lvl8pPr marL="3200400" indent="0">
            <a:defRPr sz="1100">
              <a:latin typeface="Arial"/>
            </a:defRPr>
          </a:lvl8pPr>
          <a:lvl9pPr marL="3657600" indent="0">
            <a:defRPr sz="1100">
              <a:latin typeface="Arial"/>
            </a:defRPr>
          </a:lvl9pPr>
        </a:lstStyle>
        <a:p xmlns:a="http://schemas.openxmlformats.org/drawingml/2006/main">
          <a:pPr algn="l"/>
          <a:r>
            <a:rPr lang="en-US" sz="500" b="0" dirty="0" smtClean="0">
              <a:solidFill>
                <a:srgbClr val="707C8A"/>
              </a:solidFill>
              <a:latin typeface="Arial"/>
              <a:cs typeface="Arial" pitchFamily="34" charset="0"/>
            </a:rPr>
            <a:t>Source: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cdr:x>
      <cdr:y>3.88889E-6</cdr:y>
    </cdr:from>
    <cdr:to>
      <cdr:x>1</cdr:x>
      <cdr:y>0.06</cdr:y>
    </cdr:to>
    <cdr:sp macro="" textlink="">
      <cdr:nvSpPr>
        <cdr:cNvPr id="2" name="txtboxChartTitle"/>
        <cdr:cNvSpPr txBox="1"/>
      </cdr:nvSpPr>
      <cdr:spPr>
        <a:xfrm xmlns:a="http://schemas.openxmlformats.org/drawingml/2006/main">
          <a:off x="0" y="14"/>
          <a:ext cx="3960000" cy="216000"/>
        </a:xfrm>
        <a:prstGeom xmlns:a="http://schemas.openxmlformats.org/drawingml/2006/main" prst="rect">
          <a:avLst/>
        </a:prstGeom>
        <a:solidFill xmlns:a="http://schemas.openxmlformats.org/drawingml/2006/main">
          <a:srgbClr val="707C8A"/>
        </a:solidFill>
        <a:ln xmlns:a="http://schemas.openxmlformats.org/drawingml/2006/main" w="9525" cmpd="sng">
          <a:noFill/>
          <a:prstDash val="solid"/>
          <a:headEnd type="none" w="med" len="med"/>
          <a:tailEnd type="triangle" w="med" len="med"/>
        </a:ln>
      </cdr:spPr>
      <cdr:txBody>
        <a:bodyPr xmlns:a="http://schemas.openxmlformats.org/drawingml/2006/main" wrap="square" lIns="72000" tIns="0" rIns="0" bIns="0" rtlCol="0" anchor="ctr" anchorCtr="0"/>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r>
            <a:rPr lang="en-US" altLang="ko-KR" sz="900" b="1" dirty="0">
              <a:solidFill>
                <a:srgbClr val="FFFFFF"/>
              </a:solidFill>
              <a:latin typeface="Arial"/>
              <a:cs typeface="Arial" pitchFamily="34" charset="0"/>
            </a:rPr>
            <a:t>QD TV display market forecast (Volume)</a:t>
          </a:r>
        </a:p>
      </cdr:txBody>
    </cdr:sp>
  </cdr:relSizeAnchor>
  <cdr:relSizeAnchor xmlns:cdr="http://schemas.openxmlformats.org/drawingml/2006/chartDrawing">
    <cdr:from>
      <cdr:x>0</cdr:x>
      <cdr:y>0.86269</cdr:y>
    </cdr:from>
    <cdr:to>
      <cdr:x>1</cdr:x>
      <cdr:y>1</cdr:y>
    </cdr:to>
    <cdr:sp macro="" textlink="">
      <cdr:nvSpPr>
        <cdr:cNvPr id="5" name="txtBoxSourceLine"/>
        <cdr:cNvSpPr txBox="1"/>
      </cdr:nvSpPr>
      <cdr:spPr>
        <a:xfrm xmlns:a="http://schemas.openxmlformats.org/drawingml/2006/main">
          <a:off x="0" y="2108200"/>
          <a:ext cx="4435475" cy="292100"/>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vertOverflow="clip" wrap="square" lIns="73152" bIns="73152" rtlCol="0" anchor="b"/>
        <a:lstStyle xmlns:a="http://schemas.openxmlformats.org/drawingml/2006/main"/>
        <a:p xmlns:a="http://schemas.openxmlformats.org/drawingml/2006/main">
          <a:pPr algn="l"/>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0.54023</cdr:x>
      <cdr:y>0.93293</cdr:y>
    </cdr:from>
    <cdr:to>
      <cdr:x>1</cdr:x>
      <cdr:y>1</cdr:y>
    </cdr:to>
    <cdr:sp macro="" textlink="">
      <cdr:nvSpPr>
        <cdr:cNvPr id="4" name="txtboxCopyrightLine"/>
        <cdr:cNvSpPr txBox="1"/>
      </cdr:nvSpPr>
      <cdr:spPr>
        <a:xfrm xmlns:a="http://schemas.openxmlformats.org/drawingml/2006/main">
          <a:off x="1727999" y="2784236"/>
          <a:ext cx="1440000" cy="200164"/>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rIns="73152" bIns="73152" rtlCol="0" anchor="b"/>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pPr algn="r"/>
          <a:r>
            <a:rPr lang="en-US" sz="500" b="0" smtClean="0">
              <a:solidFill>
                <a:srgbClr val="707C8A"/>
              </a:solidFill>
              <a:latin typeface="Arial"/>
              <a:cs typeface="Arial" pitchFamily="34" charset="0"/>
            </a:rPr>
            <a:t>© 2015 IHS</a:t>
          </a:r>
          <a:endParaRPr lang="en-US" sz="500" b="0" dirty="0">
            <a:solidFill>
              <a:srgbClr val="707C8A"/>
            </a:solidFill>
            <a:latin typeface="Arial"/>
            <a:cs typeface="Arial" pitchFamily="34" charset="0"/>
          </a:endParaRPr>
        </a:p>
      </cdr:txBody>
    </cdr:sp>
  </cdr:relSizeAnchor>
</c:userShapes>
</file>

<file path=ppt/drawings/drawing44.xml><?xml version="1.0" encoding="utf-8"?>
<c:userShapes xmlns:c="http://schemas.openxmlformats.org/drawingml/2006/chart">
  <cdr:relSizeAnchor xmlns:cdr="http://schemas.openxmlformats.org/drawingml/2006/chartDrawing">
    <cdr:from>
      <cdr:x>0</cdr:x>
      <cdr:y>4.44444E-6</cdr:y>
    </cdr:from>
    <cdr:to>
      <cdr:x>1</cdr:x>
      <cdr:y>0.06</cdr:y>
    </cdr:to>
    <cdr:sp macro="" textlink="">
      <cdr:nvSpPr>
        <cdr:cNvPr id="3" name="txtboxChartTitle"/>
        <cdr:cNvSpPr txBox="1"/>
      </cdr:nvSpPr>
      <cdr:spPr>
        <a:xfrm xmlns:a="http://schemas.openxmlformats.org/drawingml/2006/main">
          <a:off x="0" y="16"/>
          <a:ext cx="3600000" cy="216000"/>
        </a:xfrm>
        <a:prstGeom xmlns:a="http://schemas.openxmlformats.org/drawingml/2006/main" prst="rect">
          <a:avLst/>
        </a:prstGeom>
        <a:solidFill xmlns:a="http://schemas.openxmlformats.org/drawingml/2006/main">
          <a:srgbClr val="707C8A"/>
        </a:solidFill>
        <a:ln xmlns:a="http://schemas.openxmlformats.org/drawingml/2006/main" w="9525" cmpd="sng">
          <a:noFill/>
          <a:prstDash val="solid"/>
          <a:headEnd type="none" w="med" len="med"/>
          <a:tailEnd type="triangle" w="med" len="med"/>
        </a:ln>
      </cdr:spPr>
      <cdr:txBody>
        <a:bodyPr xmlns:a="http://schemas.openxmlformats.org/drawingml/2006/main" wrap="square" lIns="72000" tIns="0" rIns="0" bIns="0" rtlCol="0" anchor="ctr" anchorCtr="0"/>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r>
            <a:rPr lang="en-US" sz="900" b="1" i="0" u="none" strike="noStrike" dirty="0" smtClean="0">
              <a:solidFill>
                <a:srgbClr val="FFFFFF"/>
              </a:solidFill>
              <a:latin typeface="Arial"/>
              <a:cs typeface="Arial" pitchFamily="34" charset="0"/>
            </a:rPr>
            <a:t>QD TV display market</a:t>
          </a:r>
          <a:r>
            <a:rPr lang="en-US" sz="900" b="1" i="0" u="none" strike="noStrike" baseline="0" dirty="0" smtClean="0">
              <a:solidFill>
                <a:srgbClr val="FFFFFF"/>
              </a:solidFill>
              <a:latin typeface="Arial"/>
              <a:cs typeface="Arial" pitchFamily="34" charset="0"/>
            </a:rPr>
            <a:t> forecast by type (Value)</a:t>
          </a:r>
          <a:endParaRPr lang="en-US" sz="900" b="1" dirty="0">
            <a:solidFill>
              <a:srgbClr val="FFFFFF"/>
            </a:solidFill>
            <a:latin typeface="Arial"/>
            <a:cs typeface="Arial" pitchFamily="34" charset="0"/>
          </a:endParaRPr>
        </a:p>
      </cdr:txBody>
    </cdr:sp>
  </cdr:relSizeAnchor>
  <cdr:relSizeAnchor xmlns:cdr="http://schemas.openxmlformats.org/drawingml/2006/chartDrawing">
    <cdr:from>
      <cdr:x>0</cdr:x>
      <cdr:y>0.86913</cdr:y>
    </cdr:from>
    <cdr:to>
      <cdr:x>1</cdr:x>
      <cdr:y>1</cdr:y>
    </cdr:to>
    <cdr:sp macro="" textlink="">
      <cdr:nvSpPr>
        <cdr:cNvPr id="5" name="txtBoxSourceLine"/>
        <cdr:cNvSpPr txBox="1"/>
      </cdr:nvSpPr>
      <cdr:spPr>
        <a:xfrm xmlns:a="http://schemas.openxmlformats.org/drawingml/2006/main">
          <a:off x="0" y="2222500"/>
          <a:ext cx="3986120" cy="292100"/>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vertOverflow="clip" wrap="square" lIns="73152" bIns="73152" rtlCol="0" anchor="b"/>
        <a:lstStyle xmlns:a="http://schemas.openxmlformats.org/drawingml/2006/main"/>
        <a:p xmlns:a="http://schemas.openxmlformats.org/drawingml/2006/main">
          <a:pPr algn="l"/>
          <a:r>
            <a:rPr lang="en-US" sz="500" b="0" dirty="0" smtClean="0">
              <a:solidFill>
                <a:srgbClr val="707C8A"/>
              </a:solidFill>
              <a:latin typeface="Arial"/>
              <a:cs typeface="Arial" pitchFamily="34" charset="0"/>
            </a:rPr>
            <a:t>Source: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0.54023</cdr:x>
      <cdr:y>0.93293</cdr:y>
    </cdr:from>
    <cdr:to>
      <cdr:x>1</cdr:x>
      <cdr:y>1</cdr:y>
    </cdr:to>
    <cdr:sp macro="" textlink="">
      <cdr:nvSpPr>
        <cdr:cNvPr id="9" name="txtboxCopyrightLine"/>
        <cdr:cNvSpPr txBox="1"/>
      </cdr:nvSpPr>
      <cdr:spPr>
        <a:xfrm xmlns:a="http://schemas.openxmlformats.org/drawingml/2006/main">
          <a:off x="1727999" y="2784236"/>
          <a:ext cx="1440000" cy="200164"/>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rIns="73152" bIns="73152" rtlCol="0" anchor="b"/>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pPr algn="r"/>
          <a:r>
            <a:rPr lang="en-US" sz="500" b="0" dirty="0" smtClean="0">
              <a:solidFill>
                <a:srgbClr val="707C8A"/>
              </a:solidFill>
              <a:latin typeface="Arial"/>
              <a:cs typeface="Arial" pitchFamily="34" charset="0"/>
            </a:rPr>
            <a:t>© 2015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0.03617</cdr:x>
      <cdr:y>0.23992</cdr:y>
    </cdr:from>
    <cdr:to>
      <cdr:x>0.09033</cdr:x>
      <cdr:y>0.64573</cdr:y>
    </cdr:to>
    <cdr:sp macro="" textlink="">
      <cdr:nvSpPr>
        <cdr:cNvPr id="10" name="txtBoxPrimaryYAxisLabel"/>
        <cdr:cNvSpPr txBox="1"/>
      </cdr:nvSpPr>
      <cdr:spPr>
        <a:xfrm xmlns:a="http://schemas.openxmlformats.org/drawingml/2006/main" rot="16200000">
          <a:off x="-479974" y="1486941"/>
          <a:ext cx="1460916" cy="214474"/>
        </a:xfrm>
        <a:prstGeom xmlns:a="http://schemas.openxmlformats.org/drawingml/2006/main" prst="rect">
          <a:avLst/>
        </a:prstGeom>
        <a:noFill xmlns:a="http://schemas.openxmlformats.org/drawingml/2006/main"/>
        <a:ln xmlns:a="http://schemas.openxmlformats.org/drawingml/2006/main">
          <a:noFill/>
        </a:ln>
      </cdr:spPr>
      <cdr:txBody>
        <a:bodyPr xmlns:a="http://schemas.openxmlformats.org/drawingml/2006/main" vert="horz" wrap="square" lIns="72000" tIns="72000" rIns="72000" bIns="72000" rtlCol="0">
          <a:noAutofit/>
        </a:bodyPr>
        <a:lstStyle xmlns:a="http://schemas.openxmlformats.org/drawingml/2006/main">
          <a:defPPr>
            <a:defRPr lang="en-US"/>
          </a:defPPr>
          <a:lvl1pPr marL="0" algn="l" defTabSz="914400" rtl="0" eaLnBrk="1" latinLnBrk="0" hangingPunct="1">
            <a:defRPr sz="800" kern="1200">
              <a:solidFill>
                <a:sysClr val="windowText" lastClr="000000"/>
              </a:solidFill>
              <a:latin typeface="Arial"/>
            </a:defRPr>
          </a:lvl1pPr>
          <a:lvl2pPr marL="457200" algn="l" defTabSz="914400" rtl="0" eaLnBrk="1" latinLnBrk="0" hangingPunct="1">
            <a:defRPr sz="800" kern="1200">
              <a:solidFill>
                <a:sysClr val="windowText" lastClr="000000"/>
              </a:solidFill>
              <a:latin typeface="Arial"/>
            </a:defRPr>
          </a:lvl2pPr>
          <a:lvl3pPr marL="914400" algn="l" defTabSz="914400" rtl="0" eaLnBrk="1" latinLnBrk="0" hangingPunct="1">
            <a:defRPr sz="800" kern="1200">
              <a:solidFill>
                <a:sysClr val="windowText" lastClr="000000"/>
              </a:solidFill>
              <a:latin typeface="Arial"/>
            </a:defRPr>
          </a:lvl3pPr>
          <a:lvl4pPr marL="1371600" algn="l" defTabSz="914400" rtl="0" eaLnBrk="1" latinLnBrk="0" hangingPunct="1">
            <a:defRPr sz="800" kern="1200">
              <a:solidFill>
                <a:sysClr val="windowText" lastClr="000000"/>
              </a:solidFill>
              <a:latin typeface="Arial"/>
            </a:defRPr>
          </a:lvl4pPr>
          <a:lvl5pPr marL="1828800" algn="l" defTabSz="914400" rtl="0" eaLnBrk="1" latinLnBrk="0" hangingPunct="1">
            <a:defRPr sz="800" kern="1200">
              <a:solidFill>
                <a:sysClr val="windowText" lastClr="000000"/>
              </a:solidFill>
              <a:latin typeface="Arial"/>
            </a:defRPr>
          </a:lvl5pPr>
          <a:lvl6pPr marL="2286000" algn="l" defTabSz="914400" rtl="0" eaLnBrk="1" latinLnBrk="0" hangingPunct="1">
            <a:defRPr sz="800" kern="1200">
              <a:solidFill>
                <a:sysClr val="windowText" lastClr="000000"/>
              </a:solidFill>
              <a:latin typeface="Arial"/>
            </a:defRPr>
          </a:lvl6pPr>
          <a:lvl7pPr marL="2743200" algn="l" defTabSz="914400" rtl="0" eaLnBrk="1" latinLnBrk="0" hangingPunct="1">
            <a:defRPr sz="800" kern="1200">
              <a:solidFill>
                <a:sysClr val="windowText" lastClr="000000"/>
              </a:solidFill>
              <a:latin typeface="Arial"/>
            </a:defRPr>
          </a:lvl7pPr>
          <a:lvl8pPr marL="3200400" algn="l" defTabSz="914400" rtl="0" eaLnBrk="1" latinLnBrk="0" hangingPunct="1">
            <a:defRPr sz="800" kern="1200">
              <a:solidFill>
                <a:sysClr val="windowText" lastClr="000000"/>
              </a:solidFill>
              <a:latin typeface="Arial"/>
            </a:defRPr>
          </a:lvl8pPr>
          <a:lvl9pPr marL="3657600" algn="l" defTabSz="914400" rtl="0" eaLnBrk="1" latinLnBrk="0" hangingPunct="1">
            <a:defRPr sz="800" kern="1200">
              <a:solidFill>
                <a:sysClr val="windowText" lastClr="000000"/>
              </a:solidFill>
              <a:latin typeface="Arial"/>
            </a:defRPr>
          </a:lvl9pPr>
        </a:lstStyle>
        <a:p xmlns:a="http://schemas.openxmlformats.org/drawingml/2006/main">
          <a:pPr algn="ctr"/>
          <a:r>
            <a:rPr lang="en-US" sz="700" b="1" dirty="0" smtClean="0">
              <a:solidFill>
                <a:srgbClr val="000000"/>
              </a:solidFill>
              <a:latin typeface="Arial"/>
            </a:rPr>
            <a:t>Millions of dollars</a:t>
          </a:r>
        </a:p>
      </cdr:txBody>
    </cdr:sp>
  </cdr:relSizeAnchor>
</c:userShapes>
</file>

<file path=ppt/drawings/drawing45.xml><?xml version="1.0" encoding="utf-8"?>
<c:userShapes xmlns:c="http://schemas.openxmlformats.org/drawingml/2006/chart">
  <cdr:relSizeAnchor xmlns:cdr="http://schemas.openxmlformats.org/drawingml/2006/chartDrawing">
    <cdr:from>
      <cdr:x>0</cdr:x>
      <cdr:y>4.44444E-6</cdr:y>
    </cdr:from>
    <cdr:to>
      <cdr:x>1</cdr:x>
      <cdr:y>0.06</cdr:y>
    </cdr:to>
    <cdr:sp macro="" textlink="">
      <cdr:nvSpPr>
        <cdr:cNvPr id="3" name="txtboxChartTitle"/>
        <cdr:cNvSpPr txBox="1"/>
      </cdr:nvSpPr>
      <cdr:spPr>
        <a:xfrm xmlns:a="http://schemas.openxmlformats.org/drawingml/2006/main">
          <a:off x="0" y="16"/>
          <a:ext cx="3600000" cy="216000"/>
        </a:xfrm>
        <a:prstGeom xmlns:a="http://schemas.openxmlformats.org/drawingml/2006/main" prst="rect">
          <a:avLst/>
        </a:prstGeom>
        <a:solidFill xmlns:a="http://schemas.openxmlformats.org/drawingml/2006/main">
          <a:srgbClr val="707C8A"/>
        </a:solidFill>
        <a:ln xmlns:a="http://schemas.openxmlformats.org/drawingml/2006/main" w="9525" cmpd="sng">
          <a:noFill/>
          <a:prstDash val="solid"/>
          <a:headEnd type="none" w="med" len="med"/>
          <a:tailEnd type="triangle" w="med" len="med"/>
        </a:ln>
      </cdr:spPr>
      <cdr:txBody>
        <a:bodyPr xmlns:a="http://schemas.openxmlformats.org/drawingml/2006/main" wrap="square" lIns="72000" tIns="0" rIns="0" bIns="0" rtlCol="0" anchor="ctr" anchorCtr="0"/>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r>
            <a:rPr lang="en-US" sz="900" b="1" i="0" u="none" strike="noStrike" dirty="0" smtClean="0">
              <a:solidFill>
                <a:srgbClr val="FFFFFF"/>
              </a:solidFill>
              <a:latin typeface="Arial"/>
              <a:cs typeface="Arial" pitchFamily="34" charset="0"/>
            </a:rPr>
            <a:t>QD TV panel market</a:t>
          </a:r>
          <a:r>
            <a:rPr lang="en-US" sz="900" b="1" i="0" u="none" strike="noStrike" baseline="0" dirty="0" smtClean="0">
              <a:solidFill>
                <a:srgbClr val="FFFFFF"/>
              </a:solidFill>
              <a:latin typeface="Arial"/>
              <a:cs typeface="Arial" pitchFamily="34" charset="0"/>
            </a:rPr>
            <a:t> forecast by type (Unit)</a:t>
          </a:r>
          <a:endParaRPr lang="en-US" sz="900" b="1" dirty="0">
            <a:solidFill>
              <a:srgbClr val="FFFFFF"/>
            </a:solidFill>
            <a:latin typeface="Arial"/>
            <a:cs typeface="Arial" pitchFamily="34" charset="0"/>
          </a:endParaRPr>
        </a:p>
      </cdr:txBody>
    </cdr:sp>
  </cdr:relSizeAnchor>
  <cdr:relSizeAnchor xmlns:cdr="http://schemas.openxmlformats.org/drawingml/2006/chartDrawing">
    <cdr:from>
      <cdr:x>0</cdr:x>
      <cdr:y>0.86913</cdr:y>
    </cdr:from>
    <cdr:to>
      <cdr:x>1</cdr:x>
      <cdr:y>1</cdr:y>
    </cdr:to>
    <cdr:sp macro="" textlink="">
      <cdr:nvSpPr>
        <cdr:cNvPr id="5" name="txtBoxSourceLine"/>
        <cdr:cNvSpPr txBox="1"/>
      </cdr:nvSpPr>
      <cdr:spPr>
        <a:xfrm xmlns:a="http://schemas.openxmlformats.org/drawingml/2006/main">
          <a:off x="0" y="2222500"/>
          <a:ext cx="3986120" cy="292100"/>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vertOverflow="clip" wrap="square" lIns="73152" bIns="73152" rtlCol="0" anchor="b"/>
        <a:lstStyle xmlns:a="http://schemas.openxmlformats.org/drawingml/2006/main"/>
        <a:p xmlns:a="http://schemas.openxmlformats.org/drawingml/2006/main">
          <a:pPr algn="l"/>
          <a:r>
            <a:rPr lang="en-US" sz="500" b="0" dirty="0" smtClean="0">
              <a:solidFill>
                <a:srgbClr val="707C8A"/>
              </a:solidFill>
              <a:latin typeface="Arial"/>
              <a:cs typeface="Arial" pitchFamily="34" charset="0"/>
            </a:rPr>
            <a:t>Source: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0.54023</cdr:x>
      <cdr:y>0.93293</cdr:y>
    </cdr:from>
    <cdr:to>
      <cdr:x>1</cdr:x>
      <cdr:y>1</cdr:y>
    </cdr:to>
    <cdr:sp macro="" textlink="">
      <cdr:nvSpPr>
        <cdr:cNvPr id="9" name="txtboxCopyrightLine"/>
        <cdr:cNvSpPr txBox="1"/>
      </cdr:nvSpPr>
      <cdr:spPr>
        <a:xfrm xmlns:a="http://schemas.openxmlformats.org/drawingml/2006/main">
          <a:off x="1727999" y="2784236"/>
          <a:ext cx="1440000" cy="200164"/>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rIns="73152" bIns="73152" rtlCol="0" anchor="b"/>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pPr algn="r"/>
          <a:r>
            <a:rPr lang="en-US" sz="500" b="0" dirty="0" smtClean="0">
              <a:solidFill>
                <a:srgbClr val="707C8A"/>
              </a:solidFill>
              <a:latin typeface="Arial"/>
              <a:cs typeface="Arial" pitchFamily="34" charset="0"/>
            </a:rPr>
            <a:t>© 2015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0.07262</cdr:x>
      <cdr:y>0.19992</cdr:y>
    </cdr:from>
    <cdr:to>
      <cdr:x>0.12678</cdr:x>
      <cdr:y>0.60573</cdr:y>
    </cdr:to>
    <cdr:sp macro="" textlink="">
      <cdr:nvSpPr>
        <cdr:cNvPr id="10" name="txtBoxPrimaryYAxisLabel"/>
        <cdr:cNvSpPr txBox="1"/>
      </cdr:nvSpPr>
      <cdr:spPr>
        <a:xfrm xmlns:a="http://schemas.openxmlformats.org/drawingml/2006/main" rot="16200000">
          <a:off x="-335636" y="1342925"/>
          <a:ext cx="1460916" cy="214474"/>
        </a:xfrm>
        <a:prstGeom xmlns:a="http://schemas.openxmlformats.org/drawingml/2006/main" prst="rect">
          <a:avLst/>
        </a:prstGeom>
        <a:noFill xmlns:a="http://schemas.openxmlformats.org/drawingml/2006/main"/>
        <a:ln xmlns:a="http://schemas.openxmlformats.org/drawingml/2006/main">
          <a:noFill/>
        </a:ln>
      </cdr:spPr>
      <cdr:txBody>
        <a:bodyPr xmlns:a="http://schemas.openxmlformats.org/drawingml/2006/main" vert="horz" wrap="square" lIns="72000" tIns="72000" rIns="72000" bIns="72000" rtlCol="0">
          <a:noAutofit/>
        </a:bodyPr>
        <a:lstStyle xmlns:a="http://schemas.openxmlformats.org/drawingml/2006/main">
          <a:defPPr>
            <a:defRPr lang="en-US"/>
          </a:defPPr>
          <a:lvl1pPr marL="0" algn="l" defTabSz="914400" rtl="0" eaLnBrk="1" latinLnBrk="0" hangingPunct="1">
            <a:defRPr sz="800" kern="1200">
              <a:solidFill>
                <a:sysClr val="windowText" lastClr="000000"/>
              </a:solidFill>
              <a:latin typeface="Arial"/>
            </a:defRPr>
          </a:lvl1pPr>
          <a:lvl2pPr marL="457200" algn="l" defTabSz="914400" rtl="0" eaLnBrk="1" latinLnBrk="0" hangingPunct="1">
            <a:defRPr sz="800" kern="1200">
              <a:solidFill>
                <a:sysClr val="windowText" lastClr="000000"/>
              </a:solidFill>
              <a:latin typeface="Arial"/>
            </a:defRPr>
          </a:lvl2pPr>
          <a:lvl3pPr marL="914400" algn="l" defTabSz="914400" rtl="0" eaLnBrk="1" latinLnBrk="0" hangingPunct="1">
            <a:defRPr sz="800" kern="1200">
              <a:solidFill>
                <a:sysClr val="windowText" lastClr="000000"/>
              </a:solidFill>
              <a:latin typeface="Arial"/>
            </a:defRPr>
          </a:lvl3pPr>
          <a:lvl4pPr marL="1371600" algn="l" defTabSz="914400" rtl="0" eaLnBrk="1" latinLnBrk="0" hangingPunct="1">
            <a:defRPr sz="800" kern="1200">
              <a:solidFill>
                <a:sysClr val="windowText" lastClr="000000"/>
              </a:solidFill>
              <a:latin typeface="Arial"/>
            </a:defRPr>
          </a:lvl4pPr>
          <a:lvl5pPr marL="1828800" algn="l" defTabSz="914400" rtl="0" eaLnBrk="1" latinLnBrk="0" hangingPunct="1">
            <a:defRPr sz="800" kern="1200">
              <a:solidFill>
                <a:sysClr val="windowText" lastClr="000000"/>
              </a:solidFill>
              <a:latin typeface="Arial"/>
            </a:defRPr>
          </a:lvl5pPr>
          <a:lvl6pPr marL="2286000" algn="l" defTabSz="914400" rtl="0" eaLnBrk="1" latinLnBrk="0" hangingPunct="1">
            <a:defRPr sz="800" kern="1200">
              <a:solidFill>
                <a:sysClr val="windowText" lastClr="000000"/>
              </a:solidFill>
              <a:latin typeface="Arial"/>
            </a:defRPr>
          </a:lvl6pPr>
          <a:lvl7pPr marL="2743200" algn="l" defTabSz="914400" rtl="0" eaLnBrk="1" latinLnBrk="0" hangingPunct="1">
            <a:defRPr sz="800" kern="1200">
              <a:solidFill>
                <a:sysClr val="windowText" lastClr="000000"/>
              </a:solidFill>
              <a:latin typeface="Arial"/>
            </a:defRPr>
          </a:lvl7pPr>
          <a:lvl8pPr marL="3200400" algn="l" defTabSz="914400" rtl="0" eaLnBrk="1" latinLnBrk="0" hangingPunct="1">
            <a:defRPr sz="800" kern="1200">
              <a:solidFill>
                <a:sysClr val="windowText" lastClr="000000"/>
              </a:solidFill>
              <a:latin typeface="Arial"/>
            </a:defRPr>
          </a:lvl8pPr>
          <a:lvl9pPr marL="3657600" algn="l" defTabSz="914400" rtl="0" eaLnBrk="1" latinLnBrk="0" hangingPunct="1">
            <a:defRPr sz="800" kern="1200">
              <a:solidFill>
                <a:sysClr val="windowText" lastClr="000000"/>
              </a:solidFill>
              <a:latin typeface="Arial"/>
            </a:defRPr>
          </a:lvl9pPr>
        </a:lstStyle>
        <a:p xmlns:a="http://schemas.openxmlformats.org/drawingml/2006/main">
          <a:pPr algn="ctr"/>
          <a:r>
            <a:rPr lang="en-US" sz="700" b="1" dirty="0" smtClean="0">
              <a:solidFill>
                <a:srgbClr val="000000"/>
              </a:solidFill>
              <a:latin typeface="Arial"/>
            </a:rPr>
            <a:t>Millions of units</a:t>
          </a:r>
        </a:p>
      </cdr:txBody>
    </cdr:sp>
  </cdr:relSizeAnchor>
</c:userShapes>
</file>

<file path=ppt/drawings/drawing46.xml><?xml version="1.0" encoding="utf-8"?>
<c:userShapes xmlns:c="http://schemas.openxmlformats.org/drawingml/2006/chart">
  <cdr:relSizeAnchor xmlns:cdr="http://schemas.openxmlformats.org/drawingml/2006/chartDrawing">
    <cdr:from>
      <cdr:x>0</cdr:x>
      <cdr:y>4.44444E-6</cdr:y>
    </cdr:from>
    <cdr:to>
      <cdr:x>1</cdr:x>
      <cdr:y>0.06</cdr:y>
    </cdr:to>
    <cdr:sp macro="" textlink="">
      <cdr:nvSpPr>
        <cdr:cNvPr id="3" name="txtboxChartTitle"/>
        <cdr:cNvSpPr txBox="1"/>
      </cdr:nvSpPr>
      <cdr:spPr>
        <a:xfrm xmlns:a="http://schemas.openxmlformats.org/drawingml/2006/main">
          <a:off x="0" y="16"/>
          <a:ext cx="3960000" cy="215984"/>
        </a:xfrm>
        <a:prstGeom xmlns:a="http://schemas.openxmlformats.org/drawingml/2006/main" prst="rect">
          <a:avLst/>
        </a:prstGeom>
        <a:solidFill xmlns:a="http://schemas.openxmlformats.org/drawingml/2006/main">
          <a:srgbClr val="707C8A"/>
        </a:solidFill>
        <a:ln xmlns:a="http://schemas.openxmlformats.org/drawingml/2006/main" w="9525" cmpd="sng">
          <a:noFill/>
          <a:prstDash val="solid"/>
          <a:headEnd type="none" w="med" len="med"/>
          <a:tailEnd type="triangle" w="med" len="med"/>
        </a:ln>
      </cdr:spPr>
      <cdr:txBody>
        <a:bodyPr xmlns:a="http://schemas.openxmlformats.org/drawingml/2006/main" wrap="square" lIns="72000" tIns="0" rIns="0" bIns="0" rtlCol="0" anchor="ctr" anchorCtr="0"/>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r>
            <a:rPr lang="en-US" sz="900" b="1" i="0" u="none" strike="noStrike" dirty="0" smtClean="0">
              <a:solidFill>
                <a:srgbClr val="FFFFFF"/>
              </a:solidFill>
              <a:latin typeface="Arial"/>
              <a:cs typeface="Arial" pitchFamily="34" charset="0"/>
            </a:rPr>
            <a:t>QD TV display market</a:t>
          </a:r>
          <a:r>
            <a:rPr lang="en-US" sz="900" b="1" i="0" u="none" strike="noStrike" baseline="0" dirty="0" smtClean="0">
              <a:solidFill>
                <a:srgbClr val="FFFFFF"/>
              </a:solidFill>
              <a:latin typeface="Arial"/>
              <a:cs typeface="Arial" pitchFamily="34" charset="0"/>
            </a:rPr>
            <a:t> forecast by size (Value)</a:t>
          </a:r>
          <a:endParaRPr lang="en-US" sz="900" b="1" dirty="0">
            <a:solidFill>
              <a:srgbClr val="FFFFFF"/>
            </a:solidFill>
            <a:latin typeface="Arial"/>
            <a:cs typeface="Arial" pitchFamily="34" charset="0"/>
          </a:endParaRPr>
        </a:p>
      </cdr:txBody>
    </cdr:sp>
  </cdr:relSizeAnchor>
  <cdr:relSizeAnchor xmlns:cdr="http://schemas.openxmlformats.org/drawingml/2006/chartDrawing">
    <cdr:from>
      <cdr:x>0</cdr:x>
      <cdr:y>0.86913</cdr:y>
    </cdr:from>
    <cdr:to>
      <cdr:x>1</cdr:x>
      <cdr:y>1</cdr:y>
    </cdr:to>
    <cdr:sp macro="" textlink="">
      <cdr:nvSpPr>
        <cdr:cNvPr id="5" name="txtBoxSourceLine"/>
        <cdr:cNvSpPr txBox="1"/>
      </cdr:nvSpPr>
      <cdr:spPr>
        <a:xfrm xmlns:a="http://schemas.openxmlformats.org/drawingml/2006/main">
          <a:off x="0" y="2222500"/>
          <a:ext cx="3986120" cy="292100"/>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vertOverflow="clip" wrap="square" lIns="73152" bIns="73152" rtlCol="0" anchor="b"/>
        <a:lstStyle xmlns:a="http://schemas.openxmlformats.org/drawingml/2006/main"/>
        <a:p xmlns:a="http://schemas.openxmlformats.org/drawingml/2006/main">
          <a:pPr algn="l"/>
          <a:r>
            <a:rPr lang="en-US" sz="500" b="0" dirty="0" smtClean="0">
              <a:solidFill>
                <a:srgbClr val="707C8A"/>
              </a:solidFill>
              <a:latin typeface="Arial"/>
              <a:cs typeface="Arial" pitchFamily="34" charset="0"/>
            </a:rPr>
            <a:t>Source: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0.54023</cdr:x>
      <cdr:y>0.93293</cdr:y>
    </cdr:from>
    <cdr:to>
      <cdr:x>1</cdr:x>
      <cdr:y>1</cdr:y>
    </cdr:to>
    <cdr:sp macro="" textlink="">
      <cdr:nvSpPr>
        <cdr:cNvPr id="9" name="txtboxCopyrightLine"/>
        <cdr:cNvSpPr txBox="1"/>
      </cdr:nvSpPr>
      <cdr:spPr>
        <a:xfrm xmlns:a="http://schemas.openxmlformats.org/drawingml/2006/main">
          <a:off x="1727999" y="2784236"/>
          <a:ext cx="1440000" cy="200164"/>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rIns="73152" bIns="73152" rtlCol="0" anchor="b"/>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pPr algn="r"/>
          <a:r>
            <a:rPr lang="en-US" sz="500" b="0" dirty="0" smtClean="0">
              <a:solidFill>
                <a:srgbClr val="707C8A"/>
              </a:solidFill>
              <a:latin typeface="Arial"/>
              <a:cs typeface="Arial" pitchFamily="34" charset="0"/>
            </a:rPr>
            <a:t>© 2015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0.05455</cdr:x>
      <cdr:y>0.21992</cdr:y>
    </cdr:from>
    <cdr:to>
      <cdr:x>0.10871</cdr:x>
      <cdr:y>0.62573</cdr:y>
    </cdr:to>
    <cdr:sp macro="" textlink="">
      <cdr:nvSpPr>
        <cdr:cNvPr id="10" name="txtBoxPrimaryYAxisLabel"/>
        <cdr:cNvSpPr txBox="1"/>
      </cdr:nvSpPr>
      <cdr:spPr>
        <a:xfrm xmlns:a="http://schemas.openxmlformats.org/drawingml/2006/main" rot="16200000">
          <a:off x="-407191" y="1414933"/>
          <a:ext cx="1460916" cy="214474"/>
        </a:xfrm>
        <a:prstGeom xmlns:a="http://schemas.openxmlformats.org/drawingml/2006/main" prst="rect">
          <a:avLst/>
        </a:prstGeom>
        <a:noFill xmlns:a="http://schemas.openxmlformats.org/drawingml/2006/main"/>
        <a:ln xmlns:a="http://schemas.openxmlformats.org/drawingml/2006/main">
          <a:noFill/>
        </a:ln>
      </cdr:spPr>
      <cdr:txBody>
        <a:bodyPr xmlns:a="http://schemas.openxmlformats.org/drawingml/2006/main" vert="horz" wrap="square" lIns="72000" tIns="72000" rIns="72000" bIns="72000" rtlCol="0">
          <a:noAutofit/>
        </a:bodyPr>
        <a:lstStyle xmlns:a="http://schemas.openxmlformats.org/drawingml/2006/main">
          <a:defPPr>
            <a:defRPr lang="en-US"/>
          </a:defPPr>
          <a:lvl1pPr marL="0" algn="l" defTabSz="914400" rtl="0" eaLnBrk="1" latinLnBrk="0" hangingPunct="1">
            <a:defRPr sz="800" kern="1200">
              <a:solidFill>
                <a:sysClr val="windowText" lastClr="000000"/>
              </a:solidFill>
              <a:latin typeface="Arial"/>
            </a:defRPr>
          </a:lvl1pPr>
          <a:lvl2pPr marL="457200" algn="l" defTabSz="914400" rtl="0" eaLnBrk="1" latinLnBrk="0" hangingPunct="1">
            <a:defRPr sz="800" kern="1200">
              <a:solidFill>
                <a:sysClr val="windowText" lastClr="000000"/>
              </a:solidFill>
              <a:latin typeface="Arial"/>
            </a:defRPr>
          </a:lvl2pPr>
          <a:lvl3pPr marL="914400" algn="l" defTabSz="914400" rtl="0" eaLnBrk="1" latinLnBrk="0" hangingPunct="1">
            <a:defRPr sz="800" kern="1200">
              <a:solidFill>
                <a:sysClr val="windowText" lastClr="000000"/>
              </a:solidFill>
              <a:latin typeface="Arial"/>
            </a:defRPr>
          </a:lvl3pPr>
          <a:lvl4pPr marL="1371600" algn="l" defTabSz="914400" rtl="0" eaLnBrk="1" latinLnBrk="0" hangingPunct="1">
            <a:defRPr sz="800" kern="1200">
              <a:solidFill>
                <a:sysClr val="windowText" lastClr="000000"/>
              </a:solidFill>
              <a:latin typeface="Arial"/>
            </a:defRPr>
          </a:lvl4pPr>
          <a:lvl5pPr marL="1828800" algn="l" defTabSz="914400" rtl="0" eaLnBrk="1" latinLnBrk="0" hangingPunct="1">
            <a:defRPr sz="800" kern="1200">
              <a:solidFill>
                <a:sysClr val="windowText" lastClr="000000"/>
              </a:solidFill>
              <a:latin typeface="Arial"/>
            </a:defRPr>
          </a:lvl5pPr>
          <a:lvl6pPr marL="2286000" algn="l" defTabSz="914400" rtl="0" eaLnBrk="1" latinLnBrk="0" hangingPunct="1">
            <a:defRPr sz="800" kern="1200">
              <a:solidFill>
                <a:sysClr val="windowText" lastClr="000000"/>
              </a:solidFill>
              <a:latin typeface="Arial"/>
            </a:defRPr>
          </a:lvl6pPr>
          <a:lvl7pPr marL="2743200" algn="l" defTabSz="914400" rtl="0" eaLnBrk="1" latinLnBrk="0" hangingPunct="1">
            <a:defRPr sz="800" kern="1200">
              <a:solidFill>
                <a:sysClr val="windowText" lastClr="000000"/>
              </a:solidFill>
              <a:latin typeface="Arial"/>
            </a:defRPr>
          </a:lvl7pPr>
          <a:lvl8pPr marL="3200400" algn="l" defTabSz="914400" rtl="0" eaLnBrk="1" latinLnBrk="0" hangingPunct="1">
            <a:defRPr sz="800" kern="1200">
              <a:solidFill>
                <a:sysClr val="windowText" lastClr="000000"/>
              </a:solidFill>
              <a:latin typeface="Arial"/>
            </a:defRPr>
          </a:lvl8pPr>
          <a:lvl9pPr marL="3657600" algn="l" defTabSz="914400" rtl="0" eaLnBrk="1" latinLnBrk="0" hangingPunct="1">
            <a:defRPr sz="800" kern="1200">
              <a:solidFill>
                <a:sysClr val="windowText" lastClr="000000"/>
              </a:solidFill>
              <a:latin typeface="Arial"/>
            </a:defRPr>
          </a:lvl9pPr>
        </a:lstStyle>
        <a:p xmlns:a="http://schemas.openxmlformats.org/drawingml/2006/main">
          <a:pPr algn="ctr"/>
          <a:r>
            <a:rPr lang="en-US" sz="700" b="1" dirty="0" smtClean="0">
              <a:solidFill>
                <a:srgbClr val="000000"/>
              </a:solidFill>
              <a:latin typeface="Arial"/>
            </a:rPr>
            <a:t>Millions</a:t>
          </a:r>
          <a:r>
            <a:rPr lang="en-US" sz="700" b="1" baseline="0" dirty="0" smtClean="0">
              <a:solidFill>
                <a:srgbClr val="000000"/>
              </a:solidFill>
              <a:latin typeface="Arial"/>
            </a:rPr>
            <a:t> of dollars</a:t>
          </a:r>
          <a:endParaRPr lang="en-US" sz="700" b="1" dirty="0" smtClean="0">
            <a:solidFill>
              <a:srgbClr val="000000"/>
            </a:solidFill>
            <a:latin typeface="Arial"/>
          </a:endParaRPr>
        </a:p>
      </cdr:txBody>
    </cdr:sp>
  </cdr:relSizeAnchor>
</c:userShapes>
</file>

<file path=ppt/drawings/drawing47.xml><?xml version="1.0" encoding="utf-8"?>
<c:userShapes xmlns:c="http://schemas.openxmlformats.org/drawingml/2006/chart">
  <cdr:relSizeAnchor xmlns:cdr="http://schemas.openxmlformats.org/drawingml/2006/chartDrawing">
    <cdr:from>
      <cdr:x>0</cdr:x>
      <cdr:y>4.44444E-6</cdr:y>
    </cdr:from>
    <cdr:to>
      <cdr:x>1</cdr:x>
      <cdr:y>0.06</cdr:y>
    </cdr:to>
    <cdr:sp macro="" textlink="">
      <cdr:nvSpPr>
        <cdr:cNvPr id="3" name="txtboxChartTitle"/>
        <cdr:cNvSpPr txBox="1"/>
      </cdr:nvSpPr>
      <cdr:spPr>
        <a:xfrm xmlns:a="http://schemas.openxmlformats.org/drawingml/2006/main">
          <a:off x="0" y="16"/>
          <a:ext cx="3600000" cy="216000"/>
        </a:xfrm>
        <a:prstGeom xmlns:a="http://schemas.openxmlformats.org/drawingml/2006/main" prst="rect">
          <a:avLst/>
        </a:prstGeom>
        <a:solidFill xmlns:a="http://schemas.openxmlformats.org/drawingml/2006/main">
          <a:srgbClr val="707C8A"/>
        </a:solidFill>
        <a:ln xmlns:a="http://schemas.openxmlformats.org/drawingml/2006/main" w="9525" cmpd="sng">
          <a:noFill/>
          <a:prstDash val="solid"/>
          <a:headEnd type="none" w="med" len="med"/>
          <a:tailEnd type="triangle" w="med" len="med"/>
        </a:ln>
      </cdr:spPr>
      <cdr:txBody>
        <a:bodyPr xmlns:a="http://schemas.openxmlformats.org/drawingml/2006/main" wrap="square" lIns="72000" tIns="0" rIns="0" bIns="0" rtlCol="0" anchor="ctr" anchorCtr="0"/>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r>
            <a:rPr lang="en-US" altLang="ko-KR" sz="900" b="1" dirty="0">
              <a:solidFill>
                <a:srgbClr val="FFFFFF"/>
              </a:solidFill>
              <a:latin typeface="Arial"/>
              <a:cs typeface="Arial" pitchFamily="34" charset="0"/>
            </a:rPr>
            <a:t>QD TV display market forecast by size (Volume)</a:t>
          </a:r>
        </a:p>
      </cdr:txBody>
    </cdr:sp>
  </cdr:relSizeAnchor>
  <cdr:relSizeAnchor xmlns:cdr="http://schemas.openxmlformats.org/drawingml/2006/chartDrawing">
    <cdr:from>
      <cdr:x>0</cdr:x>
      <cdr:y>0.86913</cdr:y>
    </cdr:from>
    <cdr:to>
      <cdr:x>1</cdr:x>
      <cdr:y>1</cdr:y>
    </cdr:to>
    <cdr:sp macro="" textlink="">
      <cdr:nvSpPr>
        <cdr:cNvPr id="5" name="txtBoxSourceLine"/>
        <cdr:cNvSpPr txBox="1"/>
      </cdr:nvSpPr>
      <cdr:spPr>
        <a:xfrm xmlns:a="http://schemas.openxmlformats.org/drawingml/2006/main">
          <a:off x="0" y="2222500"/>
          <a:ext cx="3986120" cy="292100"/>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vertOverflow="clip" wrap="square" lIns="73152" bIns="73152" rtlCol="0" anchor="b"/>
        <a:lstStyle xmlns:a="http://schemas.openxmlformats.org/drawingml/2006/main"/>
        <a:p xmlns:a="http://schemas.openxmlformats.org/drawingml/2006/main">
          <a:pPr algn="l"/>
          <a:r>
            <a:rPr lang="en-US" sz="500" b="0" dirty="0" smtClean="0">
              <a:solidFill>
                <a:srgbClr val="707C8A"/>
              </a:solidFill>
              <a:latin typeface="Arial"/>
              <a:cs typeface="Arial" pitchFamily="34" charset="0"/>
            </a:rPr>
            <a:t>Source: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0.54023</cdr:x>
      <cdr:y>0.93293</cdr:y>
    </cdr:from>
    <cdr:to>
      <cdr:x>1</cdr:x>
      <cdr:y>1</cdr:y>
    </cdr:to>
    <cdr:sp macro="" textlink="">
      <cdr:nvSpPr>
        <cdr:cNvPr id="9" name="txtboxCopyrightLine"/>
        <cdr:cNvSpPr txBox="1"/>
      </cdr:nvSpPr>
      <cdr:spPr>
        <a:xfrm xmlns:a="http://schemas.openxmlformats.org/drawingml/2006/main">
          <a:off x="1727999" y="2784236"/>
          <a:ext cx="1440000" cy="200164"/>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rIns="73152" bIns="73152" rtlCol="0" anchor="b"/>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pPr algn="r"/>
          <a:r>
            <a:rPr lang="en-US" sz="500" b="0" smtClean="0">
              <a:solidFill>
                <a:srgbClr val="707C8A"/>
              </a:solidFill>
              <a:latin typeface="Arial"/>
              <a:cs typeface="Arial" pitchFamily="34" charset="0"/>
            </a:rPr>
            <a:t>© 2015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0.03625</cdr:x>
      <cdr:y>0.21992</cdr:y>
    </cdr:from>
    <cdr:to>
      <cdr:x>0.09041</cdr:x>
      <cdr:y>0.62573</cdr:y>
    </cdr:to>
    <cdr:sp macro="" textlink="">
      <cdr:nvSpPr>
        <cdr:cNvPr id="10" name="txtBoxPrimaryYAxisLabel"/>
        <cdr:cNvSpPr txBox="1"/>
      </cdr:nvSpPr>
      <cdr:spPr>
        <a:xfrm xmlns:a="http://schemas.openxmlformats.org/drawingml/2006/main" rot="16200000">
          <a:off x="-479652" y="1414933"/>
          <a:ext cx="1460916" cy="214474"/>
        </a:xfrm>
        <a:prstGeom xmlns:a="http://schemas.openxmlformats.org/drawingml/2006/main" prst="rect">
          <a:avLst/>
        </a:prstGeom>
        <a:noFill xmlns:a="http://schemas.openxmlformats.org/drawingml/2006/main"/>
        <a:ln xmlns:a="http://schemas.openxmlformats.org/drawingml/2006/main">
          <a:noFill/>
        </a:ln>
      </cdr:spPr>
      <cdr:txBody>
        <a:bodyPr xmlns:a="http://schemas.openxmlformats.org/drawingml/2006/main" vert="horz" wrap="square" lIns="72000" tIns="72000" rIns="72000" bIns="72000" rtlCol="0">
          <a:noAutofit/>
        </a:bodyPr>
        <a:lstStyle xmlns:a="http://schemas.openxmlformats.org/drawingml/2006/main">
          <a:defPPr>
            <a:defRPr lang="en-US"/>
          </a:defPPr>
          <a:lvl1pPr marL="0" algn="l" defTabSz="914400" rtl="0" eaLnBrk="1" latinLnBrk="0" hangingPunct="1">
            <a:defRPr sz="800" kern="1200">
              <a:solidFill>
                <a:sysClr val="windowText" lastClr="000000"/>
              </a:solidFill>
              <a:latin typeface="Arial"/>
            </a:defRPr>
          </a:lvl1pPr>
          <a:lvl2pPr marL="457200" algn="l" defTabSz="914400" rtl="0" eaLnBrk="1" latinLnBrk="0" hangingPunct="1">
            <a:defRPr sz="800" kern="1200">
              <a:solidFill>
                <a:sysClr val="windowText" lastClr="000000"/>
              </a:solidFill>
              <a:latin typeface="Arial"/>
            </a:defRPr>
          </a:lvl2pPr>
          <a:lvl3pPr marL="914400" algn="l" defTabSz="914400" rtl="0" eaLnBrk="1" latinLnBrk="0" hangingPunct="1">
            <a:defRPr sz="800" kern="1200">
              <a:solidFill>
                <a:sysClr val="windowText" lastClr="000000"/>
              </a:solidFill>
              <a:latin typeface="Arial"/>
            </a:defRPr>
          </a:lvl3pPr>
          <a:lvl4pPr marL="1371600" algn="l" defTabSz="914400" rtl="0" eaLnBrk="1" latinLnBrk="0" hangingPunct="1">
            <a:defRPr sz="800" kern="1200">
              <a:solidFill>
                <a:sysClr val="windowText" lastClr="000000"/>
              </a:solidFill>
              <a:latin typeface="Arial"/>
            </a:defRPr>
          </a:lvl4pPr>
          <a:lvl5pPr marL="1828800" algn="l" defTabSz="914400" rtl="0" eaLnBrk="1" latinLnBrk="0" hangingPunct="1">
            <a:defRPr sz="800" kern="1200">
              <a:solidFill>
                <a:sysClr val="windowText" lastClr="000000"/>
              </a:solidFill>
              <a:latin typeface="Arial"/>
            </a:defRPr>
          </a:lvl5pPr>
          <a:lvl6pPr marL="2286000" algn="l" defTabSz="914400" rtl="0" eaLnBrk="1" latinLnBrk="0" hangingPunct="1">
            <a:defRPr sz="800" kern="1200">
              <a:solidFill>
                <a:sysClr val="windowText" lastClr="000000"/>
              </a:solidFill>
              <a:latin typeface="Arial"/>
            </a:defRPr>
          </a:lvl6pPr>
          <a:lvl7pPr marL="2743200" algn="l" defTabSz="914400" rtl="0" eaLnBrk="1" latinLnBrk="0" hangingPunct="1">
            <a:defRPr sz="800" kern="1200">
              <a:solidFill>
                <a:sysClr val="windowText" lastClr="000000"/>
              </a:solidFill>
              <a:latin typeface="Arial"/>
            </a:defRPr>
          </a:lvl7pPr>
          <a:lvl8pPr marL="3200400" algn="l" defTabSz="914400" rtl="0" eaLnBrk="1" latinLnBrk="0" hangingPunct="1">
            <a:defRPr sz="800" kern="1200">
              <a:solidFill>
                <a:sysClr val="windowText" lastClr="000000"/>
              </a:solidFill>
              <a:latin typeface="Arial"/>
            </a:defRPr>
          </a:lvl8pPr>
          <a:lvl9pPr marL="3657600" algn="l" defTabSz="914400" rtl="0" eaLnBrk="1" latinLnBrk="0" hangingPunct="1">
            <a:defRPr sz="800" kern="1200">
              <a:solidFill>
                <a:sysClr val="windowText" lastClr="000000"/>
              </a:solidFill>
              <a:latin typeface="Arial"/>
            </a:defRPr>
          </a:lvl9pPr>
        </a:lstStyle>
        <a:p xmlns:a="http://schemas.openxmlformats.org/drawingml/2006/main">
          <a:pPr algn="ctr"/>
          <a:r>
            <a:rPr lang="en-US" sz="700" b="1" dirty="0" smtClean="0">
              <a:solidFill>
                <a:srgbClr val="000000"/>
              </a:solidFill>
              <a:latin typeface="Arial"/>
            </a:rPr>
            <a:t>Millions of units</a:t>
          </a:r>
        </a:p>
      </cdr:txBody>
    </cdr:sp>
  </cdr:relSizeAnchor>
</c:userShapes>
</file>

<file path=ppt/drawings/drawing48.xml><?xml version="1.0" encoding="utf-8"?>
<c:userShapes xmlns:c="http://schemas.openxmlformats.org/drawingml/2006/chart">
  <cdr:relSizeAnchor xmlns:cdr="http://schemas.openxmlformats.org/drawingml/2006/chartDrawing">
    <cdr:from>
      <cdr:x>0.54023</cdr:x>
      <cdr:y>0.93293</cdr:y>
    </cdr:from>
    <cdr:to>
      <cdr:x>1</cdr:x>
      <cdr:y>1</cdr:y>
    </cdr:to>
    <cdr:sp macro="" textlink="">
      <cdr:nvSpPr>
        <cdr:cNvPr id="6" name="txtboxCopyrightLine"/>
        <cdr:cNvSpPr txBox="1"/>
      </cdr:nvSpPr>
      <cdr:spPr>
        <a:xfrm xmlns:a="http://schemas.openxmlformats.org/drawingml/2006/main">
          <a:off x="1727999" y="2784236"/>
          <a:ext cx="1440000" cy="200164"/>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rIns="73152" bIns="73152" rtlCol="0" anchor="b"/>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pPr algn="r"/>
          <a:r>
            <a:rPr lang="en-US" sz="500" b="0" smtClean="0">
              <a:solidFill>
                <a:srgbClr val="707C8A"/>
              </a:solidFill>
              <a:latin typeface="Arial"/>
              <a:cs typeface="Arial" pitchFamily="34" charset="0"/>
            </a:rPr>
            <a:t>© 2015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2.52575E-7</cdr:x>
      <cdr:y>0.14295</cdr:y>
    </cdr:from>
    <cdr:to>
      <cdr:x>0.05453</cdr:x>
      <cdr:y>0.58037</cdr:y>
    </cdr:to>
    <cdr:sp macro="" textlink="">
      <cdr:nvSpPr>
        <cdr:cNvPr id="9" name="txtBoxPrimaryYAxisLabel"/>
        <cdr:cNvSpPr txBox="1"/>
      </cdr:nvSpPr>
      <cdr:spPr>
        <a:xfrm xmlns:a="http://schemas.openxmlformats.org/drawingml/2006/main" rot="16200000">
          <a:off x="-380217" y="699285"/>
          <a:ext cx="976333" cy="215897"/>
        </a:xfrm>
        <a:prstGeom xmlns:a="http://schemas.openxmlformats.org/drawingml/2006/main" prst="rect">
          <a:avLst/>
        </a:prstGeom>
        <a:noFill xmlns:a="http://schemas.openxmlformats.org/drawingml/2006/main"/>
        <a:ln xmlns:a="http://schemas.openxmlformats.org/drawingml/2006/main">
          <a:noFill/>
        </a:ln>
      </cdr:spPr>
      <cdr:txBody>
        <a:bodyPr xmlns:a="http://schemas.openxmlformats.org/drawingml/2006/main" vert="horz" wrap="square" lIns="72000" tIns="72000" rIns="72000" bIns="72000" rtlCol="0">
          <a:noAutofit/>
        </a:bodyPr>
        <a:lstStyle xmlns:a="http://schemas.openxmlformats.org/drawingml/2006/main">
          <a:lvl1pPr marL="0" indent="0">
            <a:defRPr sz="1100">
              <a:latin typeface="Arial"/>
            </a:defRPr>
          </a:lvl1pPr>
          <a:lvl2pPr marL="457200" indent="0">
            <a:defRPr sz="1100">
              <a:latin typeface="Arial"/>
            </a:defRPr>
          </a:lvl2pPr>
          <a:lvl3pPr marL="914400" indent="0">
            <a:defRPr sz="1100">
              <a:latin typeface="Arial"/>
            </a:defRPr>
          </a:lvl3pPr>
          <a:lvl4pPr marL="1371600" indent="0">
            <a:defRPr sz="1100">
              <a:latin typeface="Arial"/>
            </a:defRPr>
          </a:lvl4pPr>
          <a:lvl5pPr marL="1828800" indent="0">
            <a:defRPr sz="1100">
              <a:latin typeface="Arial"/>
            </a:defRPr>
          </a:lvl5pPr>
          <a:lvl6pPr marL="2286000" indent="0">
            <a:defRPr sz="1100">
              <a:latin typeface="Arial"/>
            </a:defRPr>
          </a:lvl6pPr>
          <a:lvl7pPr marL="2743200" indent="0">
            <a:defRPr sz="1100">
              <a:latin typeface="Arial"/>
            </a:defRPr>
          </a:lvl7pPr>
          <a:lvl8pPr marL="3200400" indent="0">
            <a:defRPr sz="1100">
              <a:latin typeface="Arial"/>
            </a:defRPr>
          </a:lvl8pPr>
          <a:lvl9pPr marL="3657600" indent="0">
            <a:defRPr sz="1100">
              <a:latin typeface="Arial"/>
            </a:defRPr>
          </a:lvl9pPr>
        </a:lstStyle>
        <a:p xmlns:a="http://schemas.openxmlformats.org/drawingml/2006/main">
          <a:pPr algn="ctr"/>
          <a:r>
            <a:rPr lang="en-US" sz="700" b="1" dirty="0" smtClean="0">
              <a:solidFill>
                <a:srgbClr val="000000"/>
              </a:solidFill>
              <a:latin typeface="Arial"/>
            </a:rPr>
            <a:t>Millions of units</a:t>
          </a:r>
        </a:p>
      </cdr:txBody>
    </cdr:sp>
  </cdr:relSizeAnchor>
  <cdr:relSizeAnchor xmlns:cdr="http://schemas.openxmlformats.org/drawingml/2006/chartDrawing">
    <cdr:from>
      <cdr:x>0</cdr:x>
      <cdr:y>0.86913</cdr:y>
    </cdr:from>
    <cdr:to>
      <cdr:x>1</cdr:x>
      <cdr:y>1</cdr:y>
    </cdr:to>
    <cdr:sp macro="" textlink="">
      <cdr:nvSpPr>
        <cdr:cNvPr id="11" name="txtBoxSourceLine"/>
        <cdr:cNvSpPr txBox="1"/>
      </cdr:nvSpPr>
      <cdr:spPr>
        <a:xfrm xmlns:a="http://schemas.openxmlformats.org/drawingml/2006/main">
          <a:off x="0" y="2222500"/>
          <a:ext cx="3959225" cy="292100"/>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bIns="73152" rtlCol="0" anchor="b"/>
        <a:lstStyle xmlns:a="http://schemas.openxmlformats.org/drawingml/2006/main">
          <a:lvl1pPr marL="0" indent="0">
            <a:defRPr sz="1100">
              <a:latin typeface="Arial"/>
            </a:defRPr>
          </a:lvl1pPr>
          <a:lvl2pPr marL="457200" indent="0">
            <a:defRPr sz="1100">
              <a:latin typeface="Arial"/>
            </a:defRPr>
          </a:lvl2pPr>
          <a:lvl3pPr marL="914400" indent="0">
            <a:defRPr sz="1100">
              <a:latin typeface="Arial"/>
            </a:defRPr>
          </a:lvl3pPr>
          <a:lvl4pPr marL="1371600" indent="0">
            <a:defRPr sz="1100">
              <a:latin typeface="Arial"/>
            </a:defRPr>
          </a:lvl4pPr>
          <a:lvl5pPr marL="1828800" indent="0">
            <a:defRPr sz="1100">
              <a:latin typeface="Arial"/>
            </a:defRPr>
          </a:lvl5pPr>
          <a:lvl6pPr marL="2286000" indent="0">
            <a:defRPr sz="1100">
              <a:latin typeface="Arial"/>
            </a:defRPr>
          </a:lvl6pPr>
          <a:lvl7pPr marL="2743200" indent="0">
            <a:defRPr sz="1100">
              <a:latin typeface="Arial"/>
            </a:defRPr>
          </a:lvl7pPr>
          <a:lvl8pPr marL="3200400" indent="0">
            <a:defRPr sz="1100">
              <a:latin typeface="Arial"/>
            </a:defRPr>
          </a:lvl8pPr>
          <a:lvl9pPr marL="3657600" indent="0">
            <a:defRPr sz="1100">
              <a:latin typeface="Arial"/>
            </a:defRPr>
          </a:lvl9pPr>
        </a:lstStyle>
        <a:p xmlns:a="http://schemas.openxmlformats.org/drawingml/2006/main">
          <a:pPr algn="l"/>
          <a:r>
            <a:rPr lang="en-US" sz="500" b="0" dirty="0" smtClean="0">
              <a:solidFill>
                <a:srgbClr val="707C8A"/>
              </a:solidFill>
              <a:latin typeface="Arial"/>
              <a:cs typeface="Arial" pitchFamily="34" charset="0"/>
            </a:rPr>
            <a:t>Source: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cdr:x>
      <cdr:y>3.88889E-6</cdr:y>
    </cdr:from>
    <cdr:to>
      <cdr:x>1</cdr:x>
      <cdr:y>0.06</cdr:y>
    </cdr:to>
    <cdr:sp macro="" textlink="">
      <cdr:nvSpPr>
        <cdr:cNvPr id="2" name="txtboxChartTitle"/>
        <cdr:cNvSpPr txBox="1"/>
      </cdr:nvSpPr>
      <cdr:spPr>
        <a:xfrm xmlns:a="http://schemas.openxmlformats.org/drawingml/2006/main">
          <a:off x="0" y="14"/>
          <a:ext cx="3960000" cy="216000"/>
        </a:xfrm>
        <a:prstGeom xmlns:a="http://schemas.openxmlformats.org/drawingml/2006/main" prst="rect">
          <a:avLst/>
        </a:prstGeom>
        <a:solidFill xmlns:a="http://schemas.openxmlformats.org/drawingml/2006/main">
          <a:srgbClr val="707C8A"/>
        </a:solidFill>
        <a:ln xmlns:a="http://schemas.openxmlformats.org/drawingml/2006/main" w="9525" cmpd="sng">
          <a:noFill/>
          <a:prstDash val="solid"/>
          <a:headEnd type="none" w="med" len="med"/>
          <a:tailEnd type="triangle" w="med" len="med"/>
        </a:ln>
      </cdr:spPr>
      <cdr:txBody>
        <a:bodyPr xmlns:a="http://schemas.openxmlformats.org/drawingml/2006/main" wrap="square" lIns="72000" tIns="0" rIns="0" bIns="0" rtlCol="0" anchor="ctr" anchorCtr="0"/>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r>
            <a:rPr lang="en-US" altLang="ko-KR" sz="900" b="1" dirty="0">
              <a:solidFill>
                <a:srgbClr val="FFFFFF"/>
              </a:solidFill>
              <a:latin typeface="Arial"/>
              <a:cs typeface="Arial" pitchFamily="34" charset="0"/>
            </a:rPr>
            <a:t>QD monitor display market forecast (Volume</a:t>
          </a:r>
          <a:r>
            <a:rPr lang="en-US" altLang="ko-KR" sz="900" b="1" dirty="0" smtClean="0">
              <a:solidFill>
                <a:srgbClr val="FFFFFF"/>
              </a:solidFill>
              <a:latin typeface="Arial"/>
              <a:cs typeface="Arial" pitchFamily="34" charset="0"/>
            </a:rPr>
            <a:t>)</a:t>
          </a:r>
          <a:endParaRPr lang="en-US" altLang="ko-KR" sz="900" b="1" dirty="0">
            <a:solidFill>
              <a:srgbClr val="FFFFFF"/>
            </a:solidFill>
            <a:latin typeface="Arial"/>
            <a:cs typeface="Arial" pitchFamily="34" charset="0"/>
          </a:endParaRPr>
        </a:p>
      </cdr:txBody>
    </cdr:sp>
  </cdr:relSizeAnchor>
  <cdr:relSizeAnchor xmlns:cdr="http://schemas.openxmlformats.org/drawingml/2006/chartDrawing">
    <cdr:from>
      <cdr:x>0</cdr:x>
      <cdr:y>0.86269</cdr:y>
    </cdr:from>
    <cdr:to>
      <cdr:x>1</cdr:x>
      <cdr:y>1</cdr:y>
    </cdr:to>
    <cdr:sp macro="" textlink="">
      <cdr:nvSpPr>
        <cdr:cNvPr id="5" name="txtBoxSourceLine"/>
        <cdr:cNvSpPr txBox="1"/>
      </cdr:nvSpPr>
      <cdr:spPr>
        <a:xfrm xmlns:a="http://schemas.openxmlformats.org/drawingml/2006/main">
          <a:off x="0" y="2108200"/>
          <a:ext cx="4435475" cy="292100"/>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vertOverflow="clip" wrap="square" lIns="73152" bIns="73152" rtlCol="0" anchor="b"/>
        <a:lstStyle xmlns:a="http://schemas.openxmlformats.org/drawingml/2006/main"/>
        <a:p xmlns:a="http://schemas.openxmlformats.org/drawingml/2006/main">
          <a:pPr algn="l"/>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0.54023</cdr:x>
      <cdr:y>0.93293</cdr:y>
    </cdr:from>
    <cdr:to>
      <cdr:x>1</cdr:x>
      <cdr:y>1</cdr:y>
    </cdr:to>
    <cdr:sp macro="" textlink="">
      <cdr:nvSpPr>
        <cdr:cNvPr id="4" name="txtboxCopyrightLine"/>
        <cdr:cNvSpPr txBox="1"/>
      </cdr:nvSpPr>
      <cdr:spPr>
        <a:xfrm xmlns:a="http://schemas.openxmlformats.org/drawingml/2006/main">
          <a:off x="1727999" y="2784236"/>
          <a:ext cx="1440000" cy="200164"/>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rIns="73152" bIns="73152" rtlCol="0" anchor="b"/>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pPr algn="r"/>
          <a:r>
            <a:rPr lang="en-US" sz="500" b="0" smtClean="0">
              <a:solidFill>
                <a:srgbClr val="707C8A"/>
              </a:solidFill>
              <a:latin typeface="Arial"/>
              <a:cs typeface="Arial" pitchFamily="34" charset="0"/>
            </a:rPr>
            <a:t>© 2015 IHS</a:t>
          </a:r>
          <a:endParaRPr lang="en-US" sz="500" b="0" dirty="0">
            <a:solidFill>
              <a:srgbClr val="707C8A"/>
            </a:solidFill>
            <a:latin typeface="Arial"/>
            <a:cs typeface="Arial" pitchFamily="34" charset="0"/>
          </a:endParaRPr>
        </a:p>
      </cdr:txBody>
    </cdr:sp>
  </cdr:relSizeAnchor>
</c:userShapes>
</file>

<file path=ppt/drawings/drawing49.xml><?xml version="1.0" encoding="utf-8"?>
<c:userShapes xmlns:c="http://schemas.openxmlformats.org/drawingml/2006/chart">
  <cdr:relSizeAnchor xmlns:cdr="http://schemas.openxmlformats.org/drawingml/2006/chartDrawing">
    <cdr:from>
      <cdr:x>0.54023</cdr:x>
      <cdr:y>0.93293</cdr:y>
    </cdr:from>
    <cdr:to>
      <cdr:x>1</cdr:x>
      <cdr:y>1</cdr:y>
    </cdr:to>
    <cdr:sp macro="" textlink="">
      <cdr:nvSpPr>
        <cdr:cNvPr id="6" name="txtboxCopyrightLine"/>
        <cdr:cNvSpPr txBox="1"/>
      </cdr:nvSpPr>
      <cdr:spPr>
        <a:xfrm xmlns:a="http://schemas.openxmlformats.org/drawingml/2006/main">
          <a:off x="1727999" y="2784236"/>
          <a:ext cx="1440000" cy="200164"/>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rIns="73152" bIns="73152" rtlCol="0" anchor="b"/>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pPr algn="r"/>
          <a:r>
            <a:rPr lang="en-US" sz="500" b="0" smtClean="0">
              <a:solidFill>
                <a:srgbClr val="707C8A"/>
              </a:solidFill>
              <a:latin typeface="Arial"/>
              <a:cs typeface="Arial" pitchFamily="34" charset="0"/>
            </a:rPr>
            <a:t>© 2015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2.52575E-7</cdr:x>
      <cdr:y>0.14295</cdr:y>
    </cdr:from>
    <cdr:to>
      <cdr:x>0.05453</cdr:x>
      <cdr:y>0.58037</cdr:y>
    </cdr:to>
    <cdr:sp macro="" textlink="">
      <cdr:nvSpPr>
        <cdr:cNvPr id="9" name="txtBoxPrimaryYAxisLabel"/>
        <cdr:cNvSpPr txBox="1"/>
      </cdr:nvSpPr>
      <cdr:spPr>
        <a:xfrm xmlns:a="http://schemas.openxmlformats.org/drawingml/2006/main" rot="16200000">
          <a:off x="-380217" y="699285"/>
          <a:ext cx="976333" cy="215897"/>
        </a:xfrm>
        <a:prstGeom xmlns:a="http://schemas.openxmlformats.org/drawingml/2006/main" prst="rect">
          <a:avLst/>
        </a:prstGeom>
        <a:noFill xmlns:a="http://schemas.openxmlformats.org/drawingml/2006/main"/>
        <a:ln xmlns:a="http://schemas.openxmlformats.org/drawingml/2006/main">
          <a:noFill/>
        </a:ln>
      </cdr:spPr>
      <cdr:txBody>
        <a:bodyPr xmlns:a="http://schemas.openxmlformats.org/drawingml/2006/main" vert="horz" wrap="square" lIns="72000" tIns="72000" rIns="72000" bIns="72000" rtlCol="0">
          <a:noAutofit/>
        </a:bodyPr>
        <a:lstStyle xmlns:a="http://schemas.openxmlformats.org/drawingml/2006/main">
          <a:lvl1pPr marL="0" indent="0">
            <a:defRPr sz="1100">
              <a:latin typeface="Arial"/>
            </a:defRPr>
          </a:lvl1pPr>
          <a:lvl2pPr marL="457200" indent="0">
            <a:defRPr sz="1100">
              <a:latin typeface="Arial"/>
            </a:defRPr>
          </a:lvl2pPr>
          <a:lvl3pPr marL="914400" indent="0">
            <a:defRPr sz="1100">
              <a:latin typeface="Arial"/>
            </a:defRPr>
          </a:lvl3pPr>
          <a:lvl4pPr marL="1371600" indent="0">
            <a:defRPr sz="1100">
              <a:latin typeface="Arial"/>
            </a:defRPr>
          </a:lvl4pPr>
          <a:lvl5pPr marL="1828800" indent="0">
            <a:defRPr sz="1100">
              <a:latin typeface="Arial"/>
            </a:defRPr>
          </a:lvl5pPr>
          <a:lvl6pPr marL="2286000" indent="0">
            <a:defRPr sz="1100">
              <a:latin typeface="Arial"/>
            </a:defRPr>
          </a:lvl6pPr>
          <a:lvl7pPr marL="2743200" indent="0">
            <a:defRPr sz="1100">
              <a:latin typeface="Arial"/>
            </a:defRPr>
          </a:lvl7pPr>
          <a:lvl8pPr marL="3200400" indent="0">
            <a:defRPr sz="1100">
              <a:latin typeface="Arial"/>
            </a:defRPr>
          </a:lvl8pPr>
          <a:lvl9pPr marL="3657600" indent="0">
            <a:defRPr sz="1100">
              <a:latin typeface="Arial"/>
            </a:defRPr>
          </a:lvl9pPr>
        </a:lstStyle>
        <a:p xmlns:a="http://schemas.openxmlformats.org/drawingml/2006/main">
          <a:pPr algn="ctr"/>
          <a:r>
            <a:rPr lang="en-US" sz="700" b="1" dirty="0" smtClean="0">
              <a:solidFill>
                <a:srgbClr val="000000"/>
              </a:solidFill>
              <a:latin typeface="Arial"/>
            </a:rPr>
            <a:t>Millions of dollars</a:t>
          </a:r>
        </a:p>
      </cdr:txBody>
    </cdr:sp>
  </cdr:relSizeAnchor>
  <cdr:relSizeAnchor xmlns:cdr="http://schemas.openxmlformats.org/drawingml/2006/chartDrawing">
    <cdr:from>
      <cdr:x>0</cdr:x>
      <cdr:y>0.86913</cdr:y>
    </cdr:from>
    <cdr:to>
      <cdr:x>1</cdr:x>
      <cdr:y>1</cdr:y>
    </cdr:to>
    <cdr:sp macro="" textlink="">
      <cdr:nvSpPr>
        <cdr:cNvPr id="11" name="txtBoxSourceLine"/>
        <cdr:cNvSpPr txBox="1"/>
      </cdr:nvSpPr>
      <cdr:spPr>
        <a:xfrm xmlns:a="http://schemas.openxmlformats.org/drawingml/2006/main">
          <a:off x="0" y="2222500"/>
          <a:ext cx="3959225" cy="292100"/>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bIns="73152" rtlCol="0" anchor="b"/>
        <a:lstStyle xmlns:a="http://schemas.openxmlformats.org/drawingml/2006/main">
          <a:lvl1pPr marL="0" indent="0">
            <a:defRPr sz="1100">
              <a:latin typeface="Arial"/>
            </a:defRPr>
          </a:lvl1pPr>
          <a:lvl2pPr marL="457200" indent="0">
            <a:defRPr sz="1100">
              <a:latin typeface="Arial"/>
            </a:defRPr>
          </a:lvl2pPr>
          <a:lvl3pPr marL="914400" indent="0">
            <a:defRPr sz="1100">
              <a:latin typeface="Arial"/>
            </a:defRPr>
          </a:lvl3pPr>
          <a:lvl4pPr marL="1371600" indent="0">
            <a:defRPr sz="1100">
              <a:latin typeface="Arial"/>
            </a:defRPr>
          </a:lvl4pPr>
          <a:lvl5pPr marL="1828800" indent="0">
            <a:defRPr sz="1100">
              <a:latin typeface="Arial"/>
            </a:defRPr>
          </a:lvl5pPr>
          <a:lvl6pPr marL="2286000" indent="0">
            <a:defRPr sz="1100">
              <a:latin typeface="Arial"/>
            </a:defRPr>
          </a:lvl6pPr>
          <a:lvl7pPr marL="2743200" indent="0">
            <a:defRPr sz="1100">
              <a:latin typeface="Arial"/>
            </a:defRPr>
          </a:lvl7pPr>
          <a:lvl8pPr marL="3200400" indent="0">
            <a:defRPr sz="1100">
              <a:latin typeface="Arial"/>
            </a:defRPr>
          </a:lvl8pPr>
          <a:lvl9pPr marL="3657600" indent="0">
            <a:defRPr sz="1100">
              <a:latin typeface="Arial"/>
            </a:defRPr>
          </a:lvl9pPr>
        </a:lstStyle>
        <a:p xmlns:a="http://schemas.openxmlformats.org/drawingml/2006/main">
          <a:pPr algn="l"/>
          <a:r>
            <a:rPr lang="en-US" sz="500" b="0" dirty="0" smtClean="0">
              <a:solidFill>
                <a:srgbClr val="707C8A"/>
              </a:solidFill>
              <a:latin typeface="Arial"/>
              <a:cs typeface="Arial" pitchFamily="34" charset="0"/>
            </a:rPr>
            <a:t>Source: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cdr:x>
      <cdr:y>3.88889E-6</cdr:y>
    </cdr:from>
    <cdr:to>
      <cdr:x>1</cdr:x>
      <cdr:y>0.06</cdr:y>
    </cdr:to>
    <cdr:sp macro="" textlink="">
      <cdr:nvSpPr>
        <cdr:cNvPr id="2" name="txtboxChartTitle"/>
        <cdr:cNvSpPr txBox="1"/>
      </cdr:nvSpPr>
      <cdr:spPr>
        <a:xfrm xmlns:a="http://schemas.openxmlformats.org/drawingml/2006/main">
          <a:off x="0" y="14"/>
          <a:ext cx="3960000" cy="216000"/>
        </a:xfrm>
        <a:prstGeom xmlns:a="http://schemas.openxmlformats.org/drawingml/2006/main" prst="rect">
          <a:avLst/>
        </a:prstGeom>
        <a:solidFill xmlns:a="http://schemas.openxmlformats.org/drawingml/2006/main">
          <a:srgbClr val="707C8A"/>
        </a:solidFill>
        <a:ln xmlns:a="http://schemas.openxmlformats.org/drawingml/2006/main" w="9525" cmpd="sng">
          <a:noFill/>
          <a:prstDash val="solid"/>
          <a:headEnd type="none" w="med" len="med"/>
          <a:tailEnd type="triangle" w="med" len="med"/>
        </a:ln>
      </cdr:spPr>
      <cdr:txBody>
        <a:bodyPr xmlns:a="http://schemas.openxmlformats.org/drawingml/2006/main" wrap="square" lIns="72000" tIns="0" rIns="0" bIns="0" rtlCol="0" anchor="ctr" anchorCtr="0"/>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r>
            <a:rPr lang="en-US" altLang="ko-KR" sz="900" b="1" dirty="0">
              <a:solidFill>
                <a:srgbClr val="FFFFFF"/>
              </a:solidFill>
              <a:latin typeface="Arial"/>
              <a:cs typeface="Arial" pitchFamily="34" charset="0"/>
            </a:rPr>
            <a:t>QD monitor display market forecast </a:t>
          </a:r>
          <a:r>
            <a:rPr lang="en-US" sz="900" b="1" i="0" u="none" strike="noStrike" baseline="0" dirty="0" smtClean="0">
              <a:solidFill>
                <a:srgbClr val="FFFFFF"/>
              </a:solidFill>
              <a:latin typeface="Arial"/>
              <a:cs typeface="Arial" pitchFamily="34" charset="0"/>
            </a:rPr>
            <a:t>(Value) </a:t>
          </a:r>
          <a:endParaRPr lang="en-US" sz="900" b="1" dirty="0">
            <a:solidFill>
              <a:srgbClr val="FFFFFF"/>
            </a:solidFill>
            <a:latin typeface="Arial"/>
            <a:cs typeface="Arial" pitchFamily="34" charset="0"/>
          </a:endParaRPr>
        </a:p>
      </cdr:txBody>
    </cdr:sp>
  </cdr:relSizeAnchor>
  <cdr:relSizeAnchor xmlns:cdr="http://schemas.openxmlformats.org/drawingml/2006/chartDrawing">
    <cdr:from>
      <cdr:x>0</cdr:x>
      <cdr:y>0.86269</cdr:y>
    </cdr:from>
    <cdr:to>
      <cdr:x>1</cdr:x>
      <cdr:y>1</cdr:y>
    </cdr:to>
    <cdr:sp macro="" textlink="">
      <cdr:nvSpPr>
        <cdr:cNvPr id="5" name="txtBoxSourceLine"/>
        <cdr:cNvSpPr txBox="1"/>
      </cdr:nvSpPr>
      <cdr:spPr>
        <a:xfrm xmlns:a="http://schemas.openxmlformats.org/drawingml/2006/main">
          <a:off x="0" y="3105684"/>
          <a:ext cx="3960000" cy="494316"/>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vertOverflow="clip" wrap="square" lIns="73152" bIns="73152" rtlCol="0" anchor="b"/>
        <a:lstStyle xmlns:a="http://schemas.openxmlformats.org/drawingml/2006/main"/>
        <a:p xmlns:a="http://schemas.openxmlformats.org/drawingml/2006/main">
          <a:pPr algn="l"/>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0.54023</cdr:x>
      <cdr:y>0.93293</cdr:y>
    </cdr:from>
    <cdr:to>
      <cdr:x>1</cdr:x>
      <cdr:y>1</cdr:y>
    </cdr:to>
    <cdr:sp macro="" textlink="">
      <cdr:nvSpPr>
        <cdr:cNvPr id="4" name="txtboxCopyrightLine"/>
        <cdr:cNvSpPr txBox="1"/>
      </cdr:nvSpPr>
      <cdr:spPr>
        <a:xfrm xmlns:a="http://schemas.openxmlformats.org/drawingml/2006/main">
          <a:off x="1727999" y="2784236"/>
          <a:ext cx="1440000" cy="200164"/>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rIns="73152" bIns="73152" rtlCol="0" anchor="b"/>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pPr algn="r"/>
          <a:r>
            <a:rPr lang="en-US" sz="500" b="0" smtClean="0">
              <a:solidFill>
                <a:srgbClr val="707C8A"/>
              </a:solidFill>
              <a:latin typeface="Arial"/>
              <a:cs typeface="Arial" pitchFamily="34" charset="0"/>
            </a:rPr>
            <a:t>© 2015 IHS</a:t>
          </a:r>
          <a:endParaRPr lang="en-US" sz="500" b="0" dirty="0">
            <a:solidFill>
              <a:srgbClr val="707C8A"/>
            </a:solidFill>
            <a:latin typeface="Arial"/>
            <a:cs typeface="Arial" pitchFamily="34" charset="0"/>
          </a:endParaRPr>
        </a:p>
      </cdr:txBody>
    </cdr:sp>
  </cdr:relSizeAnchor>
</c:userShapes>
</file>

<file path=ppt/drawings/drawing5.xml><?xml version="1.0" encoding="utf-8"?>
<c:userShapes xmlns:c="http://schemas.openxmlformats.org/drawingml/2006/chart">
  <cdr:relSizeAnchor xmlns:cdr="http://schemas.openxmlformats.org/drawingml/2006/chartDrawing">
    <cdr:from>
      <cdr:x>0</cdr:x>
      <cdr:y>3.88889E-6</cdr:y>
    </cdr:from>
    <cdr:to>
      <cdr:x>1</cdr:x>
      <cdr:y>0.06</cdr:y>
    </cdr:to>
    <cdr:sp macro="" textlink="">
      <cdr:nvSpPr>
        <cdr:cNvPr id="3" name="txtboxChartTitle"/>
        <cdr:cNvSpPr txBox="1"/>
      </cdr:nvSpPr>
      <cdr:spPr>
        <a:xfrm xmlns:a="http://schemas.openxmlformats.org/drawingml/2006/main">
          <a:off x="0" y="14"/>
          <a:ext cx="3960001" cy="216000"/>
        </a:xfrm>
        <a:prstGeom xmlns:a="http://schemas.openxmlformats.org/drawingml/2006/main" prst="rect">
          <a:avLst/>
        </a:prstGeom>
        <a:solidFill xmlns:a="http://schemas.openxmlformats.org/drawingml/2006/main">
          <a:srgbClr val="707C8A"/>
        </a:solidFill>
        <a:ln xmlns:a="http://schemas.openxmlformats.org/drawingml/2006/main" w="9525" cmpd="sng">
          <a:noFill/>
          <a:prstDash val="solid"/>
          <a:headEnd type="none" w="med" len="med"/>
          <a:tailEnd type="triangle" w="med" len="med"/>
        </a:ln>
      </cdr:spPr>
      <cdr:txBody>
        <a:bodyPr xmlns:a="http://schemas.openxmlformats.org/drawingml/2006/main" wrap="square" lIns="72000" tIns="0" rIns="0" bIns="0" rtlCol="0" anchor="ctr" anchorCtr="0"/>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r>
            <a:rPr lang="en-US" sz="900" b="1" dirty="0" smtClean="0">
              <a:solidFill>
                <a:srgbClr val="FFFFFF"/>
              </a:solidFill>
              <a:latin typeface="Arial"/>
              <a:cs typeface="Arial" pitchFamily="34" charset="0"/>
            </a:rPr>
            <a:t>55-inch </a:t>
          </a:r>
          <a:r>
            <a:rPr lang="en-US" sz="900" b="1" baseline="0" dirty="0" smtClean="0">
              <a:solidFill>
                <a:srgbClr val="FFFFFF"/>
              </a:solidFill>
              <a:latin typeface="Arial"/>
              <a:cs typeface="Arial" pitchFamily="34" charset="0"/>
            </a:rPr>
            <a:t>TV panel manufacturing cost forecast by WCG</a:t>
          </a:r>
          <a:endParaRPr lang="en-US" sz="900" b="1" dirty="0">
            <a:solidFill>
              <a:srgbClr val="FFFFFF"/>
            </a:solidFill>
            <a:latin typeface="Arial"/>
            <a:cs typeface="Arial" pitchFamily="34" charset="0"/>
          </a:endParaRPr>
        </a:p>
      </cdr:txBody>
    </cdr:sp>
  </cdr:relSizeAnchor>
  <cdr:relSizeAnchor xmlns:cdr="http://schemas.openxmlformats.org/drawingml/2006/chartDrawing">
    <cdr:from>
      <cdr:x>0.54023</cdr:x>
      <cdr:y>0.93293</cdr:y>
    </cdr:from>
    <cdr:to>
      <cdr:x>1</cdr:x>
      <cdr:y>1</cdr:y>
    </cdr:to>
    <cdr:sp macro="" textlink="">
      <cdr:nvSpPr>
        <cdr:cNvPr id="6" name="txtboxCopyrightLine"/>
        <cdr:cNvSpPr txBox="1"/>
      </cdr:nvSpPr>
      <cdr:spPr>
        <a:xfrm xmlns:a="http://schemas.openxmlformats.org/drawingml/2006/main">
          <a:off x="1727999" y="2784236"/>
          <a:ext cx="1440000" cy="200164"/>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rIns="73152" bIns="73152" rtlCol="0" anchor="b"/>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pPr algn="r"/>
          <a:r>
            <a:rPr lang="en-US" sz="500" b="0" smtClean="0">
              <a:solidFill>
                <a:srgbClr val="707C8A"/>
              </a:solidFill>
              <a:latin typeface="Arial"/>
              <a:cs typeface="Arial" pitchFamily="34" charset="0"/>
            </a:rPr>
            <a:t>© 2015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7.57724E-7</cdr:x>
      <cdr:y>0.12897</cdr:y>
    </cdr:from>
    <cdr:to>
      <cdr:x>0.04772</cdr:x>
      <cdr:y>0.41963</cdr:y>
    </cdr:to>
    <cdr:sp macro="" textlink="">
      <cdr:nvSpPr>
        <cdr:cNvPr id="10" name="txtBoxPrimaryYAxisLabel"/>
        <cdr:cNvSpPr txBox="1"/>
      </cdr:nvSpPr>
      <cdr:spPr>
        <a:xfrm xmlns:a="http://schemas.openxmlformats.org/drawingml/2006/main" rot="16200000">
          <a:off x="-229916" y="517775"/>
          <a:ext cx="648769" cy="188931"/>
        </a:xfrm>
        <a:prstGeom xmlns:a="http://schemas.openxmlformats.org/drawingml/2006/main" prst="rect">
          <a:avLst/>
        </a:prstGeom>
        <a:noFill xmlns:a="http://schemas.openxmlformats.org/drawingml/2006/main"/>
        <a:ln xmlns:a="http://schemas.openxmlformats.org/drawingml/2006/main">
          <a:noFill/>
        </a:ln>
      </cdr:spPr>
      <cdr:txBody>
        <a:bodyPr xmlns:a="http://schemas.openxmlformats.org/drawingml/2006/main" vert="horz" wrap="square" lIns="72000" tIns="72000" rIns="72000" bIns="72000" rtlCol="0">
          <a:noAutofit/>
        </a:bodyPr>
        <a:lstStyle xmlns:a="http://schemas.openxmlformats.org/drawingml/2006/main">
          <a:lvl1pPr marL="0" indent="0">
            <a:defRPr sz="1100">
              <a:latin typeface="Arial"/>
            </a:defRPr>
          </a:lvl1pPr>
          <a:lvl2pPr marL="457200" indent="0">
            <a:defRPr sz="1100">
              <a:latin typeface="Arial"/>
            </a:defRPr>
          </a:lvl2pPr>
          <a:lvl3pPr marL="914400" indent="0">
            <a:defRPr sz="1100">
              <a:latin typeface="Arial"/>
            </a:defRPr>
          </a:lvl3pPr>
          <a:lvl4pPr marL="1371600" indent="0">
            <a:defRPr sz="1100">
              <a:latin typeface="Arial"/>
            </a:defRPr>
          </a:lvl4pPr>
          <a:lvl5pPr marL="1828800" indent="0">
            <a:defRPr sz="1100">
              <a:latin typeface="Arial"/>
            </a:defRPr>
          </a:lvl5pPr>
          <a:lvl6pPr marL="2286000" indent="0">
            <a:defRPr sz="1100">
              <a:latin typeface="Arial"/>
            </a:defRPr>
          </a:lvl6pPr>
          <a:lvl7pPr marL="2743200" indent="0">
            <a:defRPr sz="1100">
              <a:latin typeface="Arial"/>
            </a:defRPr>
          </a:lvl7pPr>
          <a:lvl8pPr marL="3200400" indent="0">
            <a:defRPr sz="1100">
              <a:latin typeface="Arial"/>
            </a:defRPr>
          </a:lvl8pPr>
          <a:lvl9pPr marL="3657600" indent="0">
            <a:defRPr sz="1100">
              <a:latin typeface="Arial"/>
            </a:defRPr>
          </a:lvl9pPr>
        </a:lstStyle>
        <a:p xmlns:a="http://schemas.openxmlformats.org/drawingml/2006/main">
          <a:pPr algn="ctr"/>
          <a:r>
            <a:rPr lang="en-US" sz="700" b="1" dirty="0" smtClean="0">
              <a:solidFill>
                <a:srgbClr val="000000"/>
              </a:solidFill>
              <a:latin typeface="Arial"/>
            </a:rPr>
            <a:t>Dollars</a:t>
          </a:r>
        </a:p>
      </cdr:txBody>
    </cdr:sp>
  </cdr:relSizeAnchor>
  <cdr:relSizeAnchor xmlns:cdr="http://schemas.openxmlformats.org/drawingml/2006/chartDrawing">
    <cdr:from>
      <cdr:x>0</cdr:x>
      <cdr:y>0.86207</cdr:y>
    </cdr:from>
    <cdr:to>
      <cdr:x>1</cdr:x>
      <cdr:y>1</cdr:y>
    </cdr:to>
    <cdr:sp macro="" textlink="">
      <cdr:nvSpPr>
        <cdr:cNvPr id="12" name="txtBoxSourceLine"/>
        <cdr:cNvSpPr txBox="1"/>
      </cdr:nvSpPr>
      <cdr:spPr>
        <a:xfrm xmlns:a="http://schemas.openxmlformats.org/drawingml/2006/main">
          <a:off x="0" y="2108200"/>
          <a:ext cx="4524002" cy="292100"/>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bIns="73152" rtlCol="0" anchor="b"/>
        <a:lstStyle xmlns:a="http://schemas.openxmlformats.org/drawingml/2006/main">
          <a:lvl1pPr marL="0" indent="0">
            <a:defRPr sz="1100">
              <a:latin typeface="Arial"/>
            </a:defRPr>
          </a:lvl1pPr>
          <a:lvl2pPr marL="457200" indent="0">
            <a:defRPr sz="1100">
              <a:latin typeface="Arial"/>
            </a:defRPr>
          </a:lvl2pPr>
          <a:lvl3pPr marL="914400" indent="0">
            <a:defRPr sz="1100">
              <a:latin typeface="Arial"/>
            </a:defRPr>
          </a:lvl3pPr>
          <a:lvl4pPr marL="1371600" indent="0">
            <a:defRPr sz="1100">
              <a:latin typeface="Arial"/>
            </a:defRPr>
          </a:lvl4pPr>
          <a:lvl5pPr marL="1828800" indent="0">
            <a:defRPr sz="1100">
              <a:latin typeface="Arial"/>
            </a:defRPr>
          </a:lvl5pPr>
          <a:lvl6pPr marL="2286000" indent="0">
            <a:defRPr sz="1100">
              <a:latin typeface="Arial"/>
            </a:defRPr>
          </a:lvl6pPr>
          <a:lvl7pPr marL="2743200" indent="0">
            <a:defRPr sz="1100">
              <a:latin typeface="Arial"/>
            </a:defRPr>
          </a:lvl7pPr>
          <a:lvl8pPr marL="3200400" indent="0">
            <a:defRPr sz="1100">
              <a:latin typeface="Arial"/>
            </a:defRPr>
          </a:lvl8pPr>
          <a:lvl9pPr marL="3657600" indent="0">
            <a:defRPr sz="1100">
              <a:latin typeface="Arial"/>
            </a:defRPr>
          </a:lvl9pPr>
        </a:lstStyle>
        <a:p xmlns:a="http://schemas.openxmlformats.org/drawingml/2006/main">
          <a:pPr algn="l"/>
          <a:r>
            <a:rPr lang="en-US" sz="500" b="0" dirty="0" smtClean="0">
              <a:solidFill>
                <a:srgbClr val="707C8A"/>
              </a:solidFill>
              <a:latin typeface="Arial"/>
              <a:cs typeface="Arial" pitchFamily="34" charset="0"/>
            </a:rPr>
            <a:t>Source: IHS</a:t>
          </a:r>
          <a:endParaRPr lang="en-US" sz="500" b="0" dirty="0">
            <a:solidFill>
              <a:srgbClr val="707C8A"/>
            </a:solidFill>
            <a:latin typeface="Arial"/>
            <a:cs typeface="Arial" pitchFamily="34" charset="0"/>
          </a:endParaRPr>
        </a:p>
      </cdr:txBody>
    </cdr:sp>
  </cdr:relSizeAnchor>
</c:userShapes>
</file>

<file path=ppt/drawings/drawing50.xml><?xml version="1.0" encoding="utf-8"?>
<c:userShapes xmlns:c="http://schemas.openxmlformats.org/drawingml/2006/chart">
  <cdr:relSizeAnchor xmlns:cdr="http://schemas.openxmlformats.org/drawingml/2006/chartDrawing">
    <cdr:from>
      <cdr:x>0</cdr:x>
      <cdr:y>4.16667E-6</cdr:y>
    </cdr:from>
    <cdr:to>
      <cdr:x>1</cdr:x>
      <cdr:y>0.06</cdr:y>
    </cdr:to>
    <cdr:sp macro="" textlink="">
      <cdr:nvSpPr>
        <cdr:cNvPr id="3" name="txtboxChartTitle"/>
        <cdr:cNvSpPr txBox="1"/>
      </cdr:nvSpPr>
      <cdr:spPr>
        <a:xfrm xmlns:a="http://schemas.openxmlformats.org/drawingml/2006/main">
          <a:off x="0" y="15"/>
          <a:ext cx="3960000" cy="216000"/>
        </a:xfrm>
        <a:prstGeom xmlns:a="http://schemas.openxmlformats.org/drawingml/2006/main" prst="rect">
          <a:avLst/>
        </a:prstGeom>
        <a:solidFill xmlns:a="http://schemas.openxmlformats.org/drawingml/2006/main">
          <a:srgbClr val="707C8A"/>
        </a:solidFill>
        <a:ln xmlns:a="http://schemas.openxmlformats.org/drawingml/2006/main" w="9525" cmpd="sng">
          <a:noFill/>
          <a:prstDash val="solid"/>
          <a:headEnd type="none" w="med" len="med"/>
          <a:tailEnd type="triangle" w="med" len="med"/>
        </a:ln>
      </cdr:spPr>
      <cdr:txBody>
        <a:bodyPr xmlns:a="http://schemas.openxmlformats.org/drawingml/2006/main" wrap="square" lIns="72000" tIns="0" rIns="0" bIns="0" rtlCol="0" anchor="ctr" anchorCtr="0"/>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r>
            <a:rPr lang="en-US" altLang="ko-KR" sz="900" b="1" dirty="0">
              <a:solidFill>
                <a:srgbClr val="FFFFFF"/>
              </a:solidFill>
              <a:latin typeface="Arial"/>
              <a:cs typeface="Arial" pitchFamily="34" charset="0"/>
            </a:rPr>
            <a:t>QD monitor display </a:t>
          </a:r>
          <a:r>
            <a:rPr lang="en-US" altLang="ko-KR" sz="900" b="1" dirty="0" smtClean="0">
              <a:solidFill>
                <a:srgbClr val="FFFFFF"/>
              </a:solidFill>
              <a:latin typeface="Arial"/>
              <a:cs typeface="Arial" pitchFamily="34" charset="0"/>
            </a:rPr>
            <a:t>m</a:t>
          </a:r>
          <a:r>
            <a:rPr lang="en-US" sz="900" b="1" i="0" u="none" strike="noStrike" dirty="0" smtClean="0">
              <a:solidFill>
                <a:srgbClr val="FFFFFF"/>
              </a:solidFill>
              <a:latin typeface="Arial"/>
              <a:cs typeface="Arial" pitchFamily="34" charset="0"/>
            </a:rPr>
            <a:t>arket forecast by type</a:t>
          </a:r>
          <a:r>
            <a:rPr lang="en-US" sz="900" b="1" i="0" u="none" strike="noStrike" baseline="0" dirty="0" smtClean="0">
              <a:solidFill>
                <a:srgbClr val="FFFFFF"/>
              </a:solidFill>
              <a:latin typeface="Arial"/>
              <a:cs typeface="Arial" pitchFamily="34" charset="0"/>
            </a:rPr>
            <a:t> (Volume)</a:t>
          </a:r>
          <a:endParaRPr lang="en-US" sz="900" b="1" dirty="0">
            <a:solidFill>
              <a:srgbClr val="FFFFFF"/>
            </a:solidFill>
            <a:latin typeface="Arial"/>
            <a:cs typeface="Arial" pitchFamily="34" charset="0"/>
          </a:endParaRPr>
        </a:p>
      </cdr:txBody>
    </cdr:sp>
  </cdr:relSizeAnchor>
  <cdr:relSizeAnchor xmlns:cdr="http://schemas.openxmlformats.org/drawingml/2006/chartDrawing">
    <cdr:from>
      <cdr:x>0</cdr:x>
      <cdr:y>0.86913</cdr:y>
    </cdr:from>
    <cdr:to>
      <cdr:x>1</cdr:x>
      <cdr:y>1</cdr:y>
    </cdr:to>
    <cdr:sp macro="" textlink="">
      <cdr:nvSpPr>
        <cdr:cNvPr id="5" name="txtBoxSourceLine"/>
        <cdr:cNvSpPr txBox="1"/>
      </cdr:nvSpPr>
      <cdr:spPr>
        <a:xfrm xmlns:a="http://schemas.openxmlformats.org/drawingml/2006/main">
          <a:off x="0" y="2222500"/>
          <a:ext cx="3986120" cy="292100"/>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vertOverflow="clip" wrap="square" lIns="73152" bIns="73152" rtlCol="0" anchor="b"/>
        <a:lstStyle xmlns:a="http://schemas.openxmlformats.org/drawingml/2006/main"/>
        <a:p xmlns:a="http://schemas.openxmlformats.org/drawingml/2006/main">
          <a:pPr algn="l"/>
          <a:r>
            <a:rPr lang="en-US" sz="500" b="0" dirty="0" smtClean="0">
              <a:solidFill>
                <a:srgbClr val="707C8A"/>
              </a:solidFill>
              <a:latin typeface="Arial"/>
              <a:cs typeface="Arial" pitchFamily="34" charset="0"/>
            </a:rPr>
            <a:t>Source: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0.54023</cdr:x>
      <cdr:y>0.93293</cdr:y>
    </cdr:from>
    <cdr:to>
      <cdr:x>1</cdr:x>
      <cdr:y>1</cdr:y>
    </cdr:to>
    <cdr:sp macro="" textlink="">
      <cdr:nvSpPr>
        <cdr:cNvPr id="9" name="txtboxCopyrightLine"/>
        <cdr:cNvSpPr txBox="1"/>
      </cdr:nvSpPr>
      <cdr:spPr>
        <a:xfrm xmlns:a="http://schemas.openxmlformats.org/drawingml/2006/main">
          <a:off x="1727999" y="2784236"/>
          <a:ext cx="1440000" cy="200164"/>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rIns="73152" bIns="73152" rtlCol="0" anchor="b"/>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pPr algn="r"/>
          <a:r>
            <a:rPr lang="en-US" sz="500" b="0" dirty="0" smtClean="0">
              <a:solidFill>
                <a:srgbClr val="707C8A"/>
              </a:solidFill>
              <a:latin typeface="Arial"/>
              <a:cs typeface="Arial" pitchFamily="34" charset="0"/>
            </a:rPr>
            <a:t>© 2015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0.03711</cdr:x>
      <cdr:y>0.23992</cdr:y>
    </cdr:from>
    <cdr:to>
      <cdr:x>0.09241</cdr:x>
      <cdr:y>0.64573</cdr:y>
    </cdr:to>
    <cdr:sp macro="" textlink="">
      <cdr:nvSpPr>
        <cdr:cNvPr id="10" name="txtBoxPrimaryYAxisLabel"/>
        <cdr:cNvSpPr txBox="1"/>
      </cdr:nvSpPr>
      <cdr:spPr>
        <a:xfrm xmlns:a="http://schemas.openxmlformats.org/drawingml/2006/main" rot="16200000">
          <a:off x="-474006" y="1484691"/>
          <a:ext cx="1460916" cy="218973"/>
        </a:xfrm>
        <a:prstGeom xmlns:a="http://schemas.openxmlformats.org/drawingml/2006/main" prst="rect">
          <a:avLst/>
        </a:prstGeom>
        <a:noFill xmlns:a="http://schemas.openxmlformats.org/drawingml/2006/main"/>
        <a:ln xmlns:a="http://schemas.openxmlformats.org/drawingml/2006/main">
          <a:noFill/>
        </a:ln>
      </cdr:spPr>
      <cdr:txBody>
        <a:bodyPr xmlns:a="http://schemas.openxmlformats.org/drawingml/2006/main" vert="horz" wrap="square" lIns="72000" tIns="72000" rIns="72000" bIns="72000" rtlCol="0">
          <a:noAutofit/>
        </a:bodyPr>
        <a:lstStyle xmlns:a="http://schemas.openxmlformats.org/drawingml/2006/main">
          <a:defPPr>
            <a:defRPr lang="en-US"/>
          </a:defPPr>
          <a:lvl1pPr marL="0" algn="l" defTabSz="914400" rtl="0" eaLnBrk="1" latinLnBrk="0" hangingPunct="1">
            <a:defRPr sz="800" kern="1200">
              <a:solidFill>
                <a:sysClr val="windowText" lastClr="000000"/>
              </a:solidFill>
              <a:latin typeface="Arial"/>
            </a:defRPr>
          </a:lvl1pPr>
          <a:lvl2pPr marL="457200" algn="l" defTabSz="914400" rtl="0" eaLnBrk="1" latinLnBrk="0" hangingPunct="1">
            <a:defRPr sz="800" kern="1200">
              <a:solidFill>
                <a:sysClr val="windowText" lastClr="000000"/>
              </a:solidFill>
              <a:latin typeface="Arial"/>
            </a:defRPr>
          </a:lvl2pPr>
          <a:lvl3pPr marL="914400" algn="l" defTabSz="914400" rtl="0" eaLnBrk="1" latinLnBrk="0" hangingPunct="1">
            <a:defRPr sz="800" kern="1200">
              <a:solidFill>
                <a:sysClr val="windowText" lastClr="000000"/>
              </a:solidFill>
              <a:latin typeface="Arial"/>
            </a:defRPr>
          </a:lvl3pPr>
          <a:lvl4pPr marL="1371600" algn="l" defTabSz="914400" rtl="0" eaLnBrk="1" latinLnBrk="0" hangingPunct="1">
            <a:defRPr sz="800" kern="1200">
              <a:solidFill>
                <a:sysClr val="windowText" lastClr="000000"/>
              </a:solidFill>
              <a:latin typeface="Arial"/>
            </a:defRPr>
          </a:lvl4pPr>
          <a:lvl5pPr marL="1828800" algn="l" defTabSz="914400" rtl="0" eaLnBrk="1" latinLnBrk="0" hangingPunct="1">
            <a:defRPr sz="800" kern="1200">
              <a:solidFill>
                <a:sysClr val="windowText" lastClr="000000"/>
              </a:solidFill>
              <a:latin typeface="Arial"/>
            </a:defRPr>
          </a:lvl5pPr>
          <a:lvl6pPr marL="2286000" algn="l" defTabSz="914400" rtl="0" eaLnBrk="1" latinLnBrk="0" hangingPunct="1">
            <a:defRPr sz="800" kern="1200">
              <a:solidFill>
                <a:sysClr val="windowText" lastClr="000000"/>
              </a:solidFill>
              <a:latin typeface="Arial"/>
            </a:defRPr>
          </a:lvl6pPr>
          <a:lvl7pPr marL="2743200" algn="l" defTabSz="914400" rtl="0" eaLnBrk="1" latinLnBrk="0" hangingPunct="1">
            <a:defRPr sz="800" kern="1200">
              <a:solidFill>
                <a:sysClr val="windowText" lastClr="000000"/>
              </a:solidFill>
              <a:latin typeface="Arial"/>
            </a:defRPr>
          </a:lvl7pPr>
          <a:lvl8pPr marL="3200400" algn="l" defTabSz="914400" rtl="0" eaLnBrk="1" latinLnBrk="0" hangingPunct="1">
            <a:defRPr sz="800" kern="1200">
              <a:solidFill>
                <a:sysClr val="windowText" lastClr="000000"/>
              </a:solidFill>
              <a:latin typeface="Arial"/>
            </a:defRPr>
          </a:lvl8pPr>
          <a:lvl9pPr marL="3657600" algn="l" defTabSz="914400" rtl="0" eaLnBrk="1" latinLnBrk="0" hangingPunct="1">
            <a:defRPr sz="800" kern="1200">
              <a:solidFill>
                <a:sysClr val="windowText" lastClr="000000"/>
              </a:solidFill>
              <a:latin typeface="Arial"/>
            </a:defRPr>
          </a:lvl9pPr>
        </a:lstStyle>
        <a:p xmlns:a="http://schemas.openxmlformats.org/drawingml/2006/main">
          <a:pPr algn="ctr"/>
          <a:r>
            <a:rPr lang="en-US" sz="700" b="1" dirty="0" smtClean="0">
              <a:solidFill>
                <a:srgbClr val="000000"/>
              </a:solidFill>
            </a:rPr>
            <a:t>Millions of units</a:t>
          </a:r>
          <a:endParaRPr lang="en-US" sz="700" b="1" dirty="0" smtClean="0">
            <a:solidFill>
              <a:srgbClr val="000000"/>
            </a:solidFill>
            <a:latin typeface="Arial"/>
          </a:endParaRPr>
        </a:p>
      </cdr:txBody>
    </cdr:sp>
  </cdr:relSizeAnchor>
</c:userShapes>
</file>

<file path=ppt/drawings/drawing51.xml><?xml version="1.0" encoding="utf-8"?>
<c:userShapes xmlns:c="http://schemas.openxmlformats.org/drawingml/2006/chart">
  <cdr:relSizeAnchor xmlns:cdr="http://schemas.openxmlformats.org/drawingml/2006/chartDrawing">
    <cdr:from>
      <cdr:x>0</cdr:x>
      <cdr:y>4.44444E-6</cdr:y>
    </cdr:from>
    <cdr:to>
      <cdr:x>1</cdr:x>
      <cdr:y>0.06</cdr:y>
    </cdr:to>
    <cdr:sp macro="" textlink="">
      <cdr:nvSpPr>
        <cdr:cNvPr id="3" name="txtboxChartTitle"/>
        <cdr:cNvSpPr txBox="1"/>
      </cdr:nvSpPr>
      <cdr:spPr>
        <a:xfrm xmlns:a="http://schemas.openxmlformats.org/drawingml/2006/main">
          <a:off x="0" y="16"/>
          <a:ext cx="3600000" cy="216000"/>
        </a:xfrm>
        <a:prstGeom xmlns:a="http://schemas.openxmlformats.org/drawingml/2006/main" prst="rect">
          <a:avLst/>
        </a:prstGeom>
        <a:solidFill xmlns:a="http://schemas.openxmlformats.org/drawingml/2006/main">
          <a:srgbClr val="707C8A"/>
        </a:solidFill>
        <a:ln xmlns:a="http://schemas.openxmlformats.org/drawingml/2006/main" w="9525" cmpd="sng">
          <a:noFill/>
          <a:prstDash val="solid"/>
          <a:headEnd type="none" w="med" len="med"/>
          <a:tailEnd type="triangle" w="med" len="med"/>
        </a:ln>
      </cdr:spPr>
      <cdr:txBody>
        <a:bodyPr xmlns:a="http://schemas.openxmlformats.org/drawingml/2006/main" wrap="square" lIns="72000" tIns="0" rIns="0" bIns="0" rtlCol="0" anchor="ctr" anchorCtr="0"/>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r>
            <a:rPr lang="en-US" altLang="ko-KR" sz="900" b="1" dirty="0" smtClean="0">
              <a:solidFill>
                <a:schemeClr val="bg1"/>
              </a:solidFill>
              <a:latin typeface="Arial"/>
              <a:cs typeface="Arial" pitchFamily="34" charset="0"/>
            </a:rPr>
            <a:t>QD monitor display market forecast by type (Value)</a:t>
          </a:r>
          <a:endParaRPr lang="en-US" altLang="ko-KR" sz="900" b="1" dirty="0">
            <a:solidFill>
              <a:schemeClr val="bg1"/>
            </a:solidFill>
            <a:latin typeface="Arial"/>
            <a:cs typeface="Arial" pitchFamily="34" charset="0"/>
          </a:endParaRPr>
        </a:p>
      </cdr:txBody>
    </cdr:sp>
  </cdr:relSizeAnchor>
  <cdr:relSizeAnchor xmlns:cdr="http://schemas.openxmlformats.org/drawingml/2006/chartDrawing">
    <cdr:from>
      <cdr:x>0</cdr:x>
      <cdr:y>0.86913</cdr:y>
    </cdr:from>
    <cdr:to>
      <cdr:x>1</cdr:x>
      <cdr:y>1</cdr:y>
    </cdr:to>
    <cdr:sp macro="" textlink="">
      <cdr:nvSpPr>
        <cdr:cNvPr id="5" name="txtBoxSourceLine"/>
        <cdr:cNvSpPr txBox="1"/>
      </cdr:nvSpPr>
      <cdr:spPr>
        <a:xfrm xmlns:a="http://schemas.openxmlformats.org/drawingml/2006/main">
          <a:off x="0" y="2222500"/>
          <a:ext cx="3986120" cy="292100"/>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vertOverflow="clip" wrap="square" lIns="73152" bIns="73152" rtlCol="0" anchor="b"/>
        <a:lstStyle xmlns:a="http://schemas.openxmlformats.org/drawingml/2006/main"/>
        <a:p xmlns:a="http://schemas.openxmlformats.org/drawingml/2006/main">
          <a:pPr algn="l"/>
          <a:r>
            <a:rPr lang="en-US" sz="500" b="0" dirty="0" smtClean="0">
              <a:solidFill>
                <a:srgbClr val="707C8A"/>
              </a:solidFill>
              <a:latin typeface="Arial"/>
              <a:cs typeface="Arial" pitchFamily="34" charset="0"/>
            </a:rPr>
            <a:t>Source: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0.54023</cdr:x>
      <cdr:y>0.93293</cdr:y>
    </cdr:from>
    <cdr:to>
      <cdr:x>1</cdr:x>
      <cdr:y>1</cdr:y>
    </cdr:to>
    <cdr:sp macro="" textlink="">
      <cdr:nvSpPr>
        <cdr:cNvPr id="9" name="txtboxCopyrightLine"/>
        <cdr:cNvSpPr txBox="1"/>
      </cdr:nvSpPr>
      <cdr:spPr>
        <a:xfrm xmlns:a="http://schemas.openxmlformats.org/drawingml/2006/main">
          <a:off x="1727999" y="2784236"/>
          <a:ext cx="1440000" cy="200164"/>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rIns="73152" bIns="73152" rtlCol="0" anchor="b"/>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pPr algn="r"/>
          <a:r>
            <a:rPr lang="en-US" sz="500" b="0" smtClean="0">
              <a:solidFill>
                <a:srgbClr val="707C8A"/>
              </a:solidFill>
              <a:latin typeface="Arial"/>
              <a:cs typeface="Arial" pitchFamily="34" charset="0"/>
            </a:rPr>
            <a:t>© 2015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0.03637</cdr:x>
      <cdr:y>0.23992</cdr:y>
    </cdr:from>
    <cdr:to>
      <cdr:x>0.09053</cdr:x>
      <cdr:y>0.64573</cdr:y>
    </cdr:to>
    <cdr:sp macro="" textlink="">
      <cdr:nvSpPr>
        <cdr:cNvPr id="10" name="txtBoxPrimaryYAxisLabel"/>
        <cdr:cNvSpPr txBox="1"/>
      </cdr:nvSpPr>
      <cdr:spPr>
        <a:xfrm xmlns:a="http://schemas.openxmlformats.org/drawingml/2006/main" rot="16200000">
          <a:off x="-479199" y="1486941"/>
          <a:ext cx="1460916" cy="214474"/>
        </a:xfrm>
        <a:prstGeom xmlns:a="http://schemas.openxmlformats.org/drawingml/2006/main" prst="rect">
          <a:avLst/>
        </a:prstGeom>
        <a:noFill xmlns:a="http://schemas.openxmlformats.org/drawingml/2006/main"/>
        <a:ln xmlns:a="http://schemas.openxmlformats.org/drawingml/2006/main">
          <a:noFill/>
        </a:ln>
      </cdr:spPr>
      <cdr:txBody>
        <a:bodyPr xmlns:a="http://schemas.openxmlformats.org/drawingml/2006/main" vert="horz" wrap="square" lIns="72000" tIns="72000" rIns="72000" bIns="72000" rtlCol="0">
          <a:noAutofit/>
        </a:bodyPr>
        <a:lstStyle xmlns:a="http://schemas.openxmlformats.org/drawingml/2006/main">
          <a:defPPr>
            <a:defRPr lang="en-US"/>
          </a:defPPr>
          <a:lvl1pPr marL="0" algn="l" defTabSz="914400" rtl="0" eaLnBrk="1" latinLnBrk="0" hangingPunct="1">
            <a:defRPr sz="800" kern="1200">
              <a:solidFill>
                <a:sysClr val="windowText" lastClr="000000"/>
              </a:solidFill>
              <a:latin typeface="Arial"/>
            </a:defRPr>
          </a:lvl1pPr>
          <a:lvl2pPr marL="457200" algn="l" defTabSz="914400" rtl="0" eaLnBrk="1" latinLnBrk="0" hangingPunct="1">
            <a:defRPr sz="800" kern="1200">
              <a:solidFill>
                <a:sysClr val="windowText" lastClr="000000"/>
              </a:solidFill>
              <a:latin typeface="Arial"/>
            </a:defRPr>
          </a:lvl2pPr>
          <a:lvl3pPr marL="914400" algn="l" defTabSz="914400" rtl="0" eaLnBrk="1" latinLnBrk="0" hangingPunct="1">
            <a:defRPr sz="800" kern="1200">
              <a:solidFill>
                <a:sysClr val="windowText" lastClr="000000"/>
              </a:solidFill>
              <a:latin typeface="Arial"/>
            </a:defRPr>
          </a:lvl3pPr>
          <a:lvl4pPr marL="1371600" algn="l" defTabSz="914400" rtl="0" eaLnBrk="1" latinLnBrk="0" hangingPunct="1">
            <a:defRPr sz="800" kern="1200">
              <a:solidFill>
                <a:sysClr val="windowText" lastClr="000000"/>
              </a:solidFill>
              <a:latin typeface="Arial"/>
            </a:defRPr>
          </a:lvl4pPr>
          <a:lvl5pPr marL="1828800" algn="l" defTabSz="914400" rtl="0" eaLnBrk="1" latinLnBrk="0" hangingPunct="1">
            <a:defRPr sz="800" kern="1200">
              <a:solidFill>
                <a:sysClr val="windowText" lastClr="000000"/>
              </a:solidFill>
              <a:latin typeface="Arial"/>
            </a:defRPr>
          </a:lvl5pPr>
          <a:lvl6pPr marL="2286000" algn="l" defTabSz="914400" rtl="0" eaLnBrk="1" latinLnBrk="0" hangingPunct="1">
            <a:defRPr sz="800" kern="1200">
              <a:solidFill>
                <a:sysClr val="windowText" lastClr="000000"/>
              </a:solidFill>
              <a:latin typeface="Arial"/>
            </a:defRPr>
          </a:lvl6pPr>
          <a:lvl7pPr marL="2743200" algn="l" defTabSz="914400" rtl="0" eaLnBrk="1" latinLnBrk="0" hangingPunct="1">
            <a:defRPr sz="800" kern="1200">
              <a:solidFill>
                <a:sysClr val="windowText" lastClr="000000"/>
              </a:solidFill>
              <a:latin typeface="Arial"/>
            </a:defRPr>
          </a:lvl7pPr>
          <a:lvl8pPr marL="3200400" algn="l" defTabSz="914400" rtl="0" eaLnBrk="1" latinLnBrk="0" hangingPunct="1">
            <a:defRPr sz="800" kern="1200">
              <a:solidFill>
                <a:sysClr val="windowText" lastClr="000000"/>
              </a:solidFill>
              <a:latin typeface="Arial"/>
            </a:defRPr>
          </a:lvl8pPr>
          <a:lvl9pPr marL="3657600" algn="l" defTabSz="914400" rtl="0" eaLnBrk="1" latinLnBrk="0" hangingPunct="1">
            <a:defRPr sz="800" kern="1200">
              <a:solidFill>
                <a:sysClr val="windowText" lastClr="000000"/>
              </a:solidFill>
              <a:latin typeface="Arial"/>
            </a:defRPr>
          </a:lvl9pPr>
        </a:lstStyle>
        <a:p xmlns:a="http://schemas.openxmlformats.org/drawingml/2006/main">
          <a:pPr algn="ctr"/>
          <a:r>
            <a:rPr lang="en-US" sz="700" b="1" dirty="0" smtClean="0">
              <a:solidFill>
                <a:srgbClr val="000000"/>
              </a:solidFill>
              <a:latin typeface="Arial"/>
            </a:rPr>
            <a:t>Millions</a:t>
          </a:r>
          <a:r>
            <a:rPr lang="en-US" sz="700" b="1" baseline="0" dirty="0" smtClean="0">
              <a:solidFill>
                <a:srgbClr val="000000"/>
              </a:solidFill>
              <a:latin typeface="Arial"/>
            </a:rPr>
            <a:t> of dollars</a:t>
          </a:r>
          <a:endParaRPr lang="en-US" sz="700" b="1" dirty="0" smtClean="0">
            <a:solidFill>
              <a:srgbClr val="000000"/>
            </a:solidFill>
            <a:latin typeface="Arial"/>
          </a:endParaRPr>
        </a:p>
      </cdr:txBody>
    </cdr:sp>
  </cdr:relSizeAnchor>
</c:userShapes>
</file>

<file path=ppt/drawings/drawing52.xml><?xml version="1.0" encoding="utf-8"?>
<c:userShapes xmlns:c="http://schemas.openxmlformats.org/drawingml/2006/chart">
  <cdr:relSizeAnchor xmlns:cdr="http://schemas.openxmlformats.org/drawingml/2006/chartDrawing">
    <cdr:from>
      <cdr:x>0.54023</cdr:x>
      <cdr:y>0.93293</cdr:y>
    </cdr:from>
    <cdr:to>
      <cdr:x>1</cdr:x>
      <cdr:y>1</cdr:y>
    </cdr:to>
    <cdr:sp macro="" textlink="">
      <cdr:nvSpPr>
        <cdr:cNvPr id="6" name="txtboxCopyrightLine"/>
        <cdr:cNvSpPr txBox="1"/>
      </cdr:nvSpPr>
      <cdr:spPr>
        <a:xfrm xmlns:a="http://schemas.openxmlformats.org/drawingml/2006/main">
          <a:off x="1727999" y="2784236"/>
          <a:ext cx="1440000" cy="200164"/>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rIns="73152" bIns="73152" rtlCol="0" anchor="b"/>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pPr algn="r"/>
          <a:r>
            <a:rPr lang="en-US" sz="500" b="0" dirty="0" smtClean="0">
              <a:solidFill>
                <a:srgbClr val="707C8A"/>
              </a:solidFill>
              <a:latin typeface="Arial"/>
              <a:cs typeface="Arial" pitchFamily="34" charset="0"/>
            </a:rPr>
            <a:t>© 2015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0.07726</cdr:x>
      <cdr:y>0.19992</cdr:y>
    </cdr:from>
    <cdr:to>
      <cdr:x>0.13179</cdr:x>
      <cdr:y>0.63734</cdr:y>
    </cdr:to>
    <cdr:sp macro="" textlink="">
      <cdr:nvSpPr>
        <cdr:cNvPr id="9" name="txtBoxPrimaryYAxisLabel"/>
        <cdr:cNvSpPr txBox="1"/>
      </cdr:nvSpPr>
      <cdr:spPr>
        <a:xfrm xmlns:a="http://schemas.openxmlformats.org/drawingml/2006/main" rot="16200000">
          <a:off x="-373433" y="1399091"/>
          <a:ext cx="1574712" cy="215938"/>
        </a:xfrm>
        <a:prstGeom xmlns:a="http://schemas.openxmlformats.org/drawingml/2006/main" prst="rect">
          <a:avLst/>
        </a:prstGeom>
        <a:noFill xmlns:a="http://schemas.openxmlformats.org/drawingml/2006/main"/>
        <a:ln xmlns:a="http://schemas.openxmlformats.org/drawingml/2006/main">
          <a:noFill/>
        </a:ln>
      </cdr:spPr>
      <cdr:txBody>
        <a:bodyPr xmlns:a="http://schemas.openxmlformats.org/drawingml/2006/main" vert="horz" wrap="square" lIns="72000" tIns="72000" rIns="72000" bIns="72000" rtlCol="0">
          <a:noAutofit/>
        </a:bodyPr>
        <a:lstStyle xmlns:a="http://schemas.openxmlformats.org/drawingml/2006/main">
          <a:lvl1pPr marL="0" indent="0">
            <a:defRPr sz="1100">
              <a:latin typeface="Arial"/>
            </a:defRPr>
          </a:lvl1pPr>
          <a:lvl2pPr marL="457200" indent="0">
            <a:defRPr sz="1100">
              <a:latin typeface="Arial"/>
            </a:defRPr>
          </a:lvl2pPr>
          <a:lvl3pPr marL="914400" indent="0">
            <a:defRPr sz="1100">
              <a:latin typeface="Arial"/>
            </a:defRPr>
          </a:lvl3pPr>
          <a:lvl4pPr marL="1371600" indent="0">
            <a:defRPr sz="1100">
              <a:latin typeface="Arial"/>
            </a:defRPr>
          </a:lvl4pPr>
          <a:lvl5pPr marL="1828800" indent="0">
            <a:defRPr sz="1100">
              <a:latin typeface="Arial"/>
            </a:defRPr>
          </a:lvl5pPr>
          <a:lvl6pPr marL="2286000" indent="0">
            <a:defRPr sz="1100">
              <a:latin typeface="Arial"/>
            </a:defRPr>
          </a:lvl6pPr>
          <a:lvl7pPr marL="2743200" indent="0">
            <a:defRPr sz="1100">
              <a:latin typeface="Arial"/>
            </a:defRPr>
          </a:lvl7pPr>
          <a:lvl8pPr marL="3200400" indent="0">
            <a:defRPr sz="1100">
              <a:latin typeface="Arial"/>
            </a:defRPr>
          </a:lvl8pPr>
          <a:lvl9pPr marL="3657600" indent="0">
            <a:defRPr sz="1100">
              <a:latin typeface="Arial"/>
            </a:defRPr>
          </a:lvl9pPr>
        </a:lstStyle>
        <a:p xmlns:a="http://schemas.openxmlformats.org/drawingml/2006/main">
          <a:pPr algn="ctr"/>
          <a:r>
            <a:rPr lang="en-US" sz="700" b="1" dirty="0" smtClean="0">
              <a:solidFill>
                <a:srgbClr val="000000"/>
              </a:solidFill>
              <a:latin typeface="Arial"/>
            </a:rPr>
            <a:t>Millions of dollars</a:t>
          </a:r>
        </a:p>
      </cdr:txBody>
    </cdr:sp>
  </cdr:relSizeAnchor>
  <cdr:relSizeAnchor xmlns:cdr="http://schemas.openxmlformats.org/drawingml/2006/chartDrawing">
    <cdr:from>
      <cdr:x>0</cdr:x>
      <cdr:y>0.86913</cdr:y>
    </cdr:from>
    <cdr:to>
      <cdr:x>1</cdr:x>
      <cdr:y>1</cdr:y>
    </cdr:to>
    <cdr:sp macro="" textlink="">
      <cdr:nvSpPr>
        <cdr:cNvPr id="11" name="txtBoxSourceLine"/>
        <cdr:cNvSpPr txBox="1"/>
      </cdr:nvSpPr>
      <cdr:spPr>
        <a:xfrm xmlns:a="http://schemas.openxmlformats.org/drawingml/2006/main">
          <a:off x="0" y="2222500"/>
          <a:ext cx="3959225" cy="292100"/>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bIns="73152" rtlCol="0" anchor="b"/>
        <a:lstStyle xmlns:a="http://schemas.openxmlformats.org/drawingml/2006/main">
          <a:lvl1pPr marL="0" indent="0">
            <a:defRPr sz="1100">
              <a:latin typeface="Arial"/>
            </a:defRPr>
          </a:lvl1pPr>
          <a:lvl2pPr marL="457200" indent="0">
            <a:defRPr sz="1100">
              <a:latin typeface="Arial"/>
            </a:defRPr>
          </a:lvl2pPr>
          <a:lvl3pPr marL="914400" indent="0">
            <a:defRPr sz="1100">
              <a:latin typeface="Arial"/>
            </a:defRPr>
          </a:lvl3pPr>
          <a:lvl4pPr marL="1371600" indent="0">
            <a:defRPr sz="1100">
              <a:latin typeface="Arial"/>
            </a:defRPr>
          </a:lvl4pPr>
          <a:lvl5pPr marL="1828800" indent="0">
            <a:defRPr sz="1100">
              <a:latin typeface="Arial"/>
            </a:defRPr>
          </a:lvl5pPr>
          <a:lvl6pPr marL="2286000" indent="0">
            <a:defRPr sz="1100">
              <a:latin typeface="Arial"/>
            </a:defRPr>
          </a:lvl6pPr>
          <a:lvl7pPr marL="2743200" indent="0">
            <a:defRPr sz="1100">
              <a:latin typeface="Arial"/>
            </a:defRPr>
          </a:lvl7pPr>
          <a:lvl8pPr marL="3200400" indent="0">
            <a:defRPr sz="1100">
              <a:latin typeface="Arial"/>
            </a:defRPr>
          </a:lvl8pPr>
          <a:lvl9pPr marL="3657600" indent="0">
            <a:defRPr sz="1100">
              <a:latin typeface="Arial"/>
            </a:defRPr>
          </a:lvl9pPr>
        </a:lstStyle>
        <a:p xmlns:a="http://schemas.openxmlformats.org/drawingml/2006/main">
          <a:pPr algn="l"/>
          <a:r>
            <a:rPr lang="en-US" sz="500" b="0" dirty="0" smtClean="0">
              <a:solidFill>
                <a:srgbClr val="707C8A"/>
              </a:solidFill>
              <a:latin typeface="Arial"/>
              <a:cs typeface="Arial" pitchFamily="34" charset="0"/>
            </a:rPr>
            <a:t>Source: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cdr:x>
      <cdr:y>3.88889E-6</cdr:y>
    </cdr:from>
    <cdr:to>
      <cdr:x>1</cdr:x>
      <cdr:y>0.06</cdr:y>
    </cdr:to>
    <cdr:sp macro="" textlink="">
      <cdr:nvSpPr>
        <cdr:cNvPr id="2" name="txtboxChartTitle"/>
        <cdr:cNvSpPr txBox="1"/>
      </cdr:nvSpPr>
      <cdr:spPr>
        <a:xfrm xmlns:a="http://schemas.openxmlformats.org/drawingml/2006/main">
          <a:off x="0" y="14"/>
          <a:ext cx="3960000" cy="216000"/>
        </a:xfrm>
        <a:prstGeom xmlns:a="http://schemas.openxmlformats.org/drawingml/2006/main" prst="rect">
          <a:avLst/>
        </a:prstGeom>
        <a:solidFill xmlns:a="http://schemas.openxmlformats.org/drawingml/2006/main">
          <a:srgbClr val="707C8A"/>
        </a:solidFill>
        <a:ln xmlns:a="http://schemas.openxmlformats.org/drawingml/2006/main" w="9525" cmpd="sng">
          <a:noFill/>
          <a:prstDash val="solid"/>
          <a:headEnd type="none" w="med" len="med"/>
          <a:tailEnd type="triangle" w="med" len="med"/>
        </a:ln>
      </cdr:spPr>
      <cdr:txBody>
        <a:bodyPr xmlns:a="http://schemas.openxmlformats.org/drawingml/2006/main" wrap="square" lIns="72000" tIns="0" rIns="0" bIns="0" rtlCol="0" anchor="ctr" anchorCtr="0"/>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r>
            <a:rPr lang="en-US" sz="900" b="1" i="0" u="none" strike="noStrike" dirty="0" smtClean="0">
              <a:solidFill>
                <a:srgbClr val="FFFFFF"/>
              </a:solidFill>
              <a:latin typeface="Arial"/>
              <a:cs typeface="Arial" pitchFamily="34" charset="0"/>
            </a:rPr>
            <a:t>QD notebook display market</a:t>
          </a:r>
          <a:r>
            <a:rPr lang="en-US" sz="900" b="1" i="0" u="none" strike="noStrike" baseline="0" dirty="0" smtClean="0">
              <a:solidFill>
                <a:srgbClr val="FFFFFF"/>
              </a:solidFill>
              <a:latin typeface="Arial"/>
              <a:cs typeface="Arial" pitchFamily="34" charset="0"/>
            </a:rPr>
            <a:t> forecast (Value)</a:t>
          </a:r>
          <a:endParaRPr lang="en-US" sz="900" b="1" dirty="0">
            <a:solidFill>
              <a:srgbClr val="FFFFFF"/>
            </a:solidFill>
            <a:latin typeface="Arial"/>
            <a:cs typeface="Arial" pitchFamily="34" charset="0"/>
          </a:endParaRPr>
        </a:p>
      </cdr:txBody>
    </cdr:sp>
  </cdr:relSizeAnchor>
  <cdr:relSizeAnchor xmlns:cdr="http://schemas.openxmlformats.org/drawingml/2006/chartDrawing">
    <cdr:from>
      <cdr:x>0</cdr:x>
      <cdr:y>0.86269</cdr:y>
    </cdr:from>
    <cdr:to>
      <cdr:x>1</cdr:x>
      <cdr:y>1</cdr:y>
    </cdr:to>
    <cdr:sp macro="" textlink="">
      <cdr:nvSpPr>
        <cdr:cNvPr id="5" name="txtBoxSourceLine"/>
        <cdr:cNvSpPr txBox="1"/>
      </cdr:nvSpPr>
      <cdr:spPr>
        <a:xfrm xmlns:a="http://schemas.openxmlformats.org/drawingml/2006/main">
          <a:off x="0" y="2108200"/>
          <a:ext cx="4435475" cy="292100"/>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vertOverflow="clip" wrap="square" lIns="73152" bIns="73152" rtlCol="0" anchor="b"/>
        <a:lstStyle xmlns:a="http://schemas.openxmlformats.org/drawingml/2006/main"/>
        <a:p xmlns:a="http://schemas.openxmlformats.org/drawingml/2006/main">
          <a:pPr algn="l"/>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0.54023</cdr:x>
      <cdr:y>0.93293</cdr:y>
    </cdr:from>
    <cdr:to>
      <cdr:x>1</cdr:x>
      <cdr:y>1</cdr:y>
    </cdr:to>
    <cdr:sp macro="" textlink="">
      <cdr:nvSpPr>
        <cdr:cNvPr id="4" name="txtboxCopyrightLine"/>
        <cdr:cNvSpPr txBox="1"/>
      </cdr:nvSpPr>
      <cdr:spPr>
        <a:xfrm xmlns:a="http://schemas.openxmlformats.org/drawingml/2006/main">
          <a:off x="1727999" y="2784236"/>
          <a:ext cx="1440000" cy="200164"/>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rIns="73152" bIns="73152" rtlCol="0" anchor="b"/>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pPr algn="r"/>
          <a:endParaRPr lang="en-US" sz="500" b="0" dirty="0">
            <a:solidFill>
              <a:srgbClr val="707C8A"/>
            </a:solidFill>
            <a:latin typeface="Arial"/>
            <a:cs typeface="Arial" pitchFamily="34" charset="0"/>
          </a:endParaRPr>
        </a:p>
      </cdr:txBody>
    </cdr:sp>
  </cdr:relSizeAnchor>
</c:userShapes>
</file>

<file path=ppt/drawings/drawing53.xml><?xml version="1.0" encoding="utf-8"?>
<c:userShapes xmlns:c="http://schemas.openxmlformats.org/drawingml/2006/chart">
  <cdr:relSizeAnchor xmlns:cdr="http://schemas.openxmlformats.org/drawingml/2006/chartDrawing">
    <cdr:from>
      <cdr:x>0.54023</cdr:x>
      <cdr:y>0.93293</cdr:y>
    </cdr:from>
    <cdr:to>
      <cdr:x>1</cdr:x>
      <cdr:y>1</cdr:y>
    </cdr:to>
    <cdr:sp macro="" textlink="">
      <cdr:nvSpPr>
        <cdr:cNvPr id="6" name="txtboxCopyrightLine"/>
        <cdr:cNvSpPr txBox="1"/>
      </cdr:nvSpPr>
      <cdr:spPr>
        <a:xfrm xmlns:a="http://schemas.openxmlformats.org/drawingml/2006/main">
          <a:off x="1727999" y="2784236"/>
          <a:ext cx="1440000" cy="200164"/>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rIns="73152" bIns="73152" rtlCol="0" anchor="b"/>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pPr algn="r"/>
          <a:r>
            <a:rPr lang="en-US" sz="500" b="0" smtClean="0">
              <a:solidFill>
                <a:srgbClr val="707C8A"/>
              </a:solidFill>
              <a:latin typeface="Arial"/>
              <a:cs typeface="Arial" pitchFamily="34" charset="0"/>
            </a:rPr>
            <a:t>© 2015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0.09081</cdr:x>
      <cdr:y>0.19666</cdr:y>
    </cdr:from>
    <cdr:to>
      <cdr:x>0.14534</cdr:x>
      <cdr:y>0.63408</cdr:y>
    </cdr:to>
    <cdr:sp macro="" textlink="">
      <cdr:nvSpPr>
        <cdr:cNvPr id="9" name="txtBoxPrimaryYAxisLabel"/>
        <cdr:cNvSpPr txBox="1"/>
      </cdr:nvSpPr>
      <cdr:spPr>
        <a:xfrm xmlns:a="http://schemas.openxmlformats.org/drawingml/2006/main" rot="16200000">
          <a:off x="-319787" y="1387367"/>
          <a:ext cx="1574712" cy="215938"/>
        </a:xfrm>
        <a:prstGeom xmlns:a="http://schemas.openxmlformats.org/drawingml/2006/main" prst="rect">
          <a:avLst/>
        </a:prstGeom>
        <a:noFill xmlns:a="http://schemas.openxmlformats.org/drawingml/2006/main"/>
        <a:ln xmlns:a="http://schemas.openxmlformats.org/drawingml/2006/main">
          <a:noFill/>
        </a:ln>
      </cdr:spPr>
      <cdr:txBody>
        <a:bodyPr xmlns:a="http://schemas.openxmlformats.org/drawingml/2006/main" vert="horz" wrap="square" lIns="72000" tIns="72000" rIns="72000" bIns="72000" rtlCol="0">
          <a:noAutofit/>
        </a:bodyPr>
        <a:lstStyle xmlns:a="http://schemas.openxmlformats.org/drawingml/2006/main">
          <a:lvl1pPr marL="0" indent="0">
            <a:defRPr sz="1100">
              <a:latin typeface="Arial"/>
            </a:defRPr>
          </a:lvl1pPr>
          <a:lvl2pPr marL="457200" indent="0">
            <a:defRPr sz="1100">
              <a:latin typeface="Arial"/>
            </a:defRPr>
          </a:lvl2pPr>
          <a:lvl3pPr marL="914400" indent="0">
            <a:defRPr sz="1100">
              <a:latin typeface="Arial"/>
            </a:defRPr>
          </a:lvl3pPr>
          <a:lvl4pPr marL="1371600" indent="0">
            <a:defRPr sz="1100">
              <a:latin typeface="Arial"/>
            </a:defRPr>
          </a:lvl4pPr>
          <a:lvl5pPr marL="1828800" indent="0">
            <a:defRPr sz="1100">
              <a:latin typeface="Arial"/>
            </a:defRPr>
          </a:lvl5pPr>
          <a:lvl6pPr marL="2286000" indent="0">
            <a:defRPr sz="1100">
              <a:latin typeface="Arial"/>
            </a:defRPr>
          </a:lvl6pPr>
          <a:lvl7pPr marL="2743200" indent="0">
            <a:defRPr sz="1100">
              <a:latin typeface="Arial"/>
            </a:defRPr>
          </a:lvl7pPr>
          <a:lvl8pPr marL="3200400" indent="0">
            <a:defRPr sz="1100">
              <a:latin typeface="Arial"/>
            </a:defRPr>
          </a:lvl8pPr>
          <a:lvl9pPr marL="3657600" indent="0">
            <a:defRPr sz="1100">
              <a:latin typeface="Arial"/>
            </a:defRPr>
          </a:lvl9pPr>
        </a:lstStyle>
        <a:p xmlns:a="http://schemas.openxmlformats.org/drawingml/2006/main">
          <a:pPr algn="ctr"/>
          <a:r>
            <a:rPr lang="en-US" sz="700" b="1" dirty="0" smtClean="0">
              <a:solidFill>
                <a:srgbClr val="000000"/>
              </a:solidFill>
              <a:latin typeface="Arial"/>
            </a:rPr>
            <a:t>Thousands of units</a:t>
          </a:r>
        </a:p>
      </cdr:txBody>
    </cdr:sp>
  </cdr:relSizeAnchor>
  <cdr:relSizeAnchor xmlns:cdr="http://schemas.openxmlformats.org/drawingml/2006/chartDrawing">
    <cdr:from>
      <cdr:x>0</cdr:x>
      <cdr:y>0.86913</cdr:y>
    </cdr:from>
    <cdr:to>
      <cdr:x>1</cdr:x>
      <cdr:y>1</cdr:y>
    </cdr:to>
    <cdr:sp macro="" textlink="">
      <cdr:nvSpPr>
        <cdr:cNvPr id="11" name="txtBoxSourceLine"/>
        <cdr:cNvSpPr txBox="1"/>
      </cdr:nvSpPr>
      <cdr:spPr>
        <a:xfrm xmlns:a="http://schemas.openxmlformats.org/drawingml/2006/main">
          <a:off x="0" y="2222500"/>
          <a:ext cx="3959225" cy="292100"/>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bIns="73152" rtlCol="0" anchor="b"/>
        <a:lstStyle xmlns:a="http://schemas.openxmlformats.org/drawingml/2006/main">
          <a:lvl1pPr marL="0" indent="0">
            <a:defRPr sz="1100">
              <a:latin typeface="Arial"/>
            </a:defRPr>
          </a:lvl1pPr>
          <a:lvl2pPr marL="457200" indent="0">
            <a:defRPr sz="1100">
              <a:latin typeface="Arial"/>
            </a:defRPr>
          </a:lvl2pPr>
          <a:lvl3pPr marL="914400" indent="0">
            <a:defRPr sz="1100">
              <a:latin typeface="Arial"/>
            </a:defRPr>
          </a:lvl3pPr>
          <a:lvl4pPr marL="1371600" indent="0">
            <a:defRPr sz="1100">
              <a:latin typeface="Arial"/>
            </a:defRPr>
          </a:lvl4pPr>
          <a:lvl5pPr marL="1828800" indent="0">
            <a:defRPr sz="1100">
              <a:latin typeface="Arial"/>
            </a:defRPr>
          </a:lvl5pPr>
          <a:lvl6pPr marL="2286000" indent="0">
            <a:defRPr sz="1100">
              <a:latin typeface="Arial"/>
            </a:defRPr>
          </a:lvl6pPr>
          <a:lvl7pPr marL="2743200" indent="0">
            <a:defRPr sz="1100">
              <a:latin typeface="Arial"/>
            </a:defRPr>
          </a:lvl7pPr>
          <a:lvl8pPr marL="3200400" indent="0">
            <a:defRPr sz="1100">
              <a:latin typeface="Arial"/>
            </a:defRPr>
          </a:lvl8pPr>
          <a:lvl9pPr marL="3657600" indent="0">
            <a:defRPr sz="1100">
              <a:latin typeface="Arial"/>
            </a:defRPr>
          </a:lvl9pPr>
        </a:lstStyle>
        <a:p xmlns:a="http://schemas.openxmlformats.org/drawingml/2006/main">
          <a:pPr algn="l"/>
          <a:r>
            <a:rPr lang="en-US" sz="500" b="0" dirty="0" smtClean="0">
              <a:solidFill>
                <a:srgbClr val="707C8A"/>
              </a:solidFill>
              <a:latin typeface="Arial"/>
              <a:cs typeface="Arial" pitchFamily="34" charset="0"/>
            </a:rPr>
            <a:t>Source: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cdr:x>
      <cdr:y>3.88889E-6</cdr:y>
    </cdr:from>
    <cdr:to>
      <cdr:x>1</cdr:x>
      <cdr:y>0.06</cdr:y>
    </cdr:to>
    <cdr:sp macro="" textlink="">
      <cdr:nvSpPr>
        <cdr:cNvPr id="2" name="txtboxChartTitle"/>
        <cdr:cNvSpPr txBox="1"/>
      </cdr:nvSpPr>
      <cdr:spPr>
        <a:xfrm xmlns:a="http://schemas.openxmlformats.org/drawingml/2006/main">
          <a:off x="0" y="14"/>
          <a:ext cx="3960000" cy="216000"/>
        </a:xfrm>
        <a:prstGeom xmlns:a="http://schemas.openxmlformats.org/drawingml/2006/main" prst="rect">
          <a:avLst/>
        </a:prstGeom>
        <a:solidFill xmlns:a="http://schemas.openxmlformats.org/drawingml/2006/main">
          <a:srgbClr val="707C8A"/>
        </a:solidFill>
        <a:ln xmlns:a="http://schemas.openxmlformats.org/drawingml/2006/main" w="9525" cmpd="sng">
          <a:noFill/>
          <a:prstDash val="solid"/>
          <a:headEnd type="none" w="med" len="med"/>
          <a:tailEnd type="triangle" w="med" len="med"/>
        </a:ln>
      </cdr:spPr>
      <cdr:txBody>
        <a:bodyPr xmlns:a="http://schemas.openxmlformats.org/drawingml/2006/main" wrap="square" lIns="72000" tIns="0" rIns="0" bIns="0" rtlCol="0" anchor="ctr" anchorCtr="0"/>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r>
            <a:rPr lang="en-US" altLang="ko-KR" sz="900" b="1" dirty="0">
              <a:solidFill>
                <a:srgbClr val="FFFFFF"/>
              </a:solidFill>
              <a:latin typeface="Arial"/>
              <a:cs typeface="Arial" pitchFamily="34" charset="0"/>
            </a:rPr>
            <a:t>QD notebook display market forecast (Volume)</a:t>
          </a:r>
        </a:p>
      </cdr:txBody>
    </cdr:sp>
  </cdr:relSizeAnchor>
  <cdr:relSizeAnchor xmlns:cdr="http://schemas.openxmlformats.org/drawingml/2006/chartDrawing">
    <cdr:from>
      <cdr:x>0</cdr:x>
      <cdr:y>0.86269</cdr:y>
    </cdr:from>
    <cdr:to>
      <cdr:x>1</cdr:x>
      <cdr:y>1</cdr:y>
    </cdr:to>
    <cdr:sp macro="" textlink="">
      <cdr:nvSpPr>
        <cdr:cNvPr id="5" name="txtBoxSourceLine"/>
        <cdr:cNvSpPr txBox="1"/>
      </cdr:nvSpPr>
      <cdr:spPr>
        <a:xfrm xmlns:a="http://schemas.openxmlformats.org/drawingml/2006/main">
          <a:off x="0" y="2108200"/>
          <a:ext cx="4435475" cy="292100"/>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vertOverflow="clip" wrap="square" lIns="73152" bIns="73152" rtlCol="0" anchor="b"/>
        <a:lstStyle xmlns:a="http://schemas.openxmlformats.org/drawingml/2006/main"/>
        <a:p xmlns:a="http://schemas.openxmlformats.org/drawingml/2006/main">
          <a:pPr algn="l"/>
          <a:r>
            <a:rPr lang="en-US" sz="500" b="0" dirty="0" smtClean="0">
              <a:solidFill>
                <a:srgbClr val="707C8A"/>
              </a:solidFill>
              <a:latin typeface="Arial"/>
              <a:cs typeface="Arial" pitchFamily="34" charset="0"/>
            </a:rPr>
            <a:t>Source: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0.54023</cdr:x>
      <cdr:y>0.93293</cdr:y>
    </cdr:from>
    <cdr:to>
      <cdr:x>1</cdr:x>
      <cdr:y>1</cdr:y>
    </cdr:to>
    <cdr:sp macro="" textlink="">
      <cdr:nvSpPr>
        <cdr:cNvPr id="4" name="txtboxCopyrightLine"/>
        <cdr:cNvSpPr txBox="1"/>
      </cdr:nvSpPr>
      <cdr:spPr>
        <a:xfrm xmlns:a="http://schemas.openxmlformats.org/drawingml/2006/main">
          <a:off x="1727999" y="2784236"/>
          <a:ext cx="1440000" cy="200164"/>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rIns="73152" bIns="73152" rtlCol="0" anchor="b"/>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pPr algn="r"/>
          <a:r>
            <a:rPr lang="en-US" sz="500" b="0" smtClean="0">
              <a:solidFill>
                <a:srgbClr val="707C8A"/>
              </a:solidFill>
              <a:latin typeface="Arial"/>
              <a:cs typeface="Arial" pitchFamily="34" charset="0"/>
            </a:rPr>
            <a:t>© 2015 IHS</a:t>
          </a:r>
          <a:endParaRPr lang="en-US" sz="500" b="0" dirty="0">
            <a:solidFill>
              <a:srgbClr val="707C8A"/>
            </a:solidFill>
            <a:latin typeface="Arial"/>
            <a:cs typeface="Arial" pitchFamily="34" charset="0"/>
          </a:endParaRPr>
        </a:p>
      </cdr:txBody>
    </cdr:sp>
  </cdr:relSizeAnchor>
</c:userShapes>
</file>

<file path=ppt/drawings/drawing54.xml><?xml version="1.0" encoding="utf-8"?>
<c:userShapes xmlns:c="http://schemas.openxmlformats.org/drawingml/2006/chart">
  <cdr:relSizeAnchor xmlns:cdr="http://schemas.openxmlformats.org/drawingml/2006/chartDrawing">
    <cdr:from>
      <cdr:x>0</cdr:x>
      <cdr:y>4.09135E-6</cdr:y>
    </cdr:from>
    <cdr:to>
      <cdr:x>1</cdr:x>
      <cdr:y>0.05892</cdr:y>
    </cdr:to>
    <cdr:sp macro="" textlink="">
      <cdr:nvSpPr>
        <cdr:cNvPr id="3" name="txtboxChartTitle"/>
        <cdr:cNvSpPr txBox="1"/>
      </cdr:nvSpPr>
      <cdr:spPr>
        <a:xfrm xmlns:a="http://schemas.openxmlformats.org/drawingml/2006/main">
          <a:off x="0" y="15"/>
          <a:ext cx="3954558" cy="216000"/>
        </a:xfrm>
        <a:prstGeom xmlns:a="http://schemas.openxmlformats.org/drawingml/2006/main" prst="rect">
          <a:avLst/>
        </a:prstGeom>
        <a:solidFill xmlns:a="http://schemas.openxmlformats.org/drawingml/2006/main">
          <a:srgbClr val="707C8A"/>
        </a:solidFill>
        <a:ln xmlns:a="http://schemas.openxmlformats.org/drawingml/2006/main" w="9525" cmpd="sng">
          <a:noFill/>
          <a:prstDash val="solid"/>
          <a:headEnd type="none" w="med" len="med"/>
          <a:tailEnd type="triangle" w="med" len="med"/>
        </a:ln>
      </cdr:spPr>
      <cdr:txBody>
        <a:bodyPr xmlns:a="http://schemas.openxmlformats.org/drawingml/2006/main" wrap="square" lIns="72000" tIns="0" rIns="0" bIns="0" rtlCol="0" anchor="ctr" anchorCtr="0"/>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r>
            <a:rPr lang="en-US" altLang="ko-KR" sz="900" b="1" dirty="0">
              <a:solidFill>
                <a:srgbClr val="FFFFFF"/>
              </a:solidFill>
              <a:latin typeface="Arial"/>
              <a:cs typeface="Arial" pitchFamily="34" charset="0"/>
            </a:rPr>
            <a:t>QD notebook display market </a:t>
          </a:r>
          <a:r>
            <a:rPr lang="en-US" altLang="ko-KR" sz="900" b="1" dirty="0" smtClean="0">
              <a:solidFill>
                <a:srgbClr val="FFFFFF"/>
              </a:solidFill>
              <a:latin typeface="Arial"/>
              <a:cs typeface="Arial" pitchFamily="34" charset="0"/>
            </a:rPr>
            <a:t>forecast by type </a:t>
          </a:r>
          <a:r>
            <a:rPr lang="en-US" altLang="ko-KR" sz="900" b="1" dirty="0">
              <a:solidFill>
                <a:srgbClr val="FFFFFF"/>
              </a:solidFill>
              <a:latin typeface="Arial"/>
              <a:cs typeface="Arial" pitchFamily="34" charset="0"/>
            </a:rPr>
            <a:t>(Volume)</a:t>
          </a:r>
        </a:p>
      </cdr:txBody>
    </cdr:sp>
  </cdr:relSizeAnchor>
  <cdr:relSizeAnchor xmlns:cdr="http://schemas.openxmlformats.org/drawingml/2006/chartDrawing">
    <cdr:from>
      <cdr:x>0</cdr:x>
      <cdr:y>0.86913</cdr:y>
    </cdr:from>
    <cdr:to>
      <cdr:x>1</cdr:x>
      <cdr:y>1</cdr:y>
    </cdr:to>
    <cdr:sp macro="" textlink="">
      <cdr:nvSpPr>
        <cdr:cNvPr id="5" name="txtBoxSourceLine"/>
        <cdr:cNvSpPr txBox="1"/>
      </cdr:nvSpPr>
      <cdr:spPr>
        <a:xfrm xmlns:a="http://schemas.openxmlformats.org/drawingml/2006/main">
          <a:off x="0" y="2222500"/>
          <a:ext cx="3986120" cy="292100"/>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vertOverflow="clip" wrap="square" lIns="73152" bIns="73152" rtlCol="0" anchor="b"/>
        <a:lstStyle xmlns:a="http://schemas.openxmlformats.org/drawingml/2006/main"/>
        <a:p xmlns:a="http://schemas.openxmlformats.org/drawingml/2006/main">
          <a:pPr algn="l"/>
          <a:r>
            <a:rPr lang="en-US" sz="500" b="0" dirty="0" smtClean="0">
              <a:solidFill>
                <a:srgbClr val="707C8A"/>
              </a:solidFill>
              <a:latin typeface="Arial"/>
              <a:cs typeface="Arial" pitchFamily="34" charset="0"/>
            </a:rPr>
            <a:t>Source: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0.54023</cdr:x>
      <cdr:y>0.93293</cdr:y>
    </cdr:from>
    <cdr:to>
      <cdr:x>1</cdr:x>
      <cdr:y>1</cdr:y>
    </cdr:to>
    <cdr:sp macro="" textlink="">
      <cdr:nvSpPr>
        <cdr:cNvPr id="9" name="txtboxCopyrightLine"/>
        <cdr:cNvSpPr txBox="1"/>
      </cdr:nvSpPr>
      <cdr:spPr>
        <a:xfrm xmlns:a="http://schemas.openxmlformats.org/drawingml/2006/main">
          <a:off x="1727999" y="2784236"/>
          <a:ext cx="1440000" cy="200164"/>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rIns="73152" bIns="73152" rtlCol="0" anchor="b"/>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pPr algn="r"/>
          <a:r>
            <a:rPr lang="en-US" sz="500" b="0" smtClean="0">
              <a:solidFill>
                <a:srgbClr val="707C8A"/>
              </a:solidFill>
              <a:latin typeface="Arial"/>
              <a:cs typeface="Arial" pitchFamily="34" charset="0"/>
            </a:rPr>
            <a:t>© 2015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0.03645</cdr:x>
      <cdr:y>0.16667</cdr:y>
    </cdr:from>
    <cdr:to>
      <cdr:x>0.09061</cdr:x>
      <cdr:y>0.57248</cdr:y>
    </cdr:to>
    <cdr:sp macro="" textlink="">
      <cdr:nvSpPr>
        <cdr:cNvPr id="10" name="txtBoxPrimaryYAxisLabel"/>
        <cdr:cNvSpPr txBox="1"/>
      </cdr:nvSpPr>
      <cdr:spPr>
        <a:xfrm xmlns:a="http://schemas.openxmlformats.org/drawingml/2006/main" rot="16200000">
          <a:off x="-537396" y="1329812"/>
          <a:ext cx="1577955" cy="214474"/>
        </a:xfrm>
        <a:prstGeom xmlns:a="http://schemas.openxmlformats.org/drawingml/2006/main" prst="rect">
          <a:avLst/>
        </a:prstGeom>
        <a:noFill xmlns:a="http://schemas.openxmlformats.org/drawingml/2006/main"/>
        <a:ln xmlns:a="http://schemas.openxmlformats.org/drawingml/2006/main">
          <a:noFill/>
        </a:ln>
      </cdr:spPr>
      <cdr:txBody>
        <a:bodyPr xmlns:a="http://schemas.openxmlformats.org/drawingml/2006/main" vert="horz" wrap="square" lIns="72000" tIns="72000" rIns="72000" bIns="72000" rtlCol="0">
          <a:noAutofit/>
        </a:bodyPr>
        <a:lstStyle xmlns:a="http://schemas.openxmlformats.org/drawingml/2006/main">
          <a:defPPr>
            <a:defRPr lang="en-US"/>
          </a:defPPr>
          <a:lvl1pPr marL="0" algn="l" defTabSz="914400" rtl="0" eaLnBrk="1" latinLnBrk="0" hangingPunct="1">
            <a:defRPr sz="800" kern="1200">
              <a:solidFill>
                <a:sysClr val="windowText" lastClr="000000"/>
              </a:solidFill>
              <a:latin typeface="Arial"/>
            </a:defRPr>
          </a:lvl1pPr>
          <a:lvl2pPr marL="457200" algn="l" defTabSz="914400" rtl="0" eaLnBrk="1" latinLnBrk="0" hangingPunct="1">
            <a:defRPr sz="800" kern="1200">
              <a:solidFill>
                <a:sysClr val="windowText" lastClr="000000"/>
              </a:solidFill>
              <a:latin typeface="Arial"/>
            </a:defRPr>
          </a:lvl2pPr>
          <a:lvl3pPr marL="914400" algn="l" defTabSz="914400" rtl="0" eaLnBrk="1" latinLnBrk="0" hangingPunct="1">
            <a:defRPr sz="800" kern="1200">
              <a:solidFill>
                <a:sysClr val="windowText" lastClr="000000"/>
              </a:solidFill>
              <a:latin typeface="Arial"/>
            </a:defRPr>
          </a:lvl3pPr>
          <a:lvl4pPr marL="1371600" algn="l" defTabSz="914400" rtl="0" eaLnBrk="1" latinLnBrk="0" hangingPunct="1">
            <a:defRPr sz="800" kern="1200">
              <a:solidFill>
                <a:sysClr val="windowText" lastClr="000000"/>
              </a:solidFill>
              <a:latin typeface="Arial"/>
            </a:defRPr>
          </a:lvl4pPr>
          <a:lvl5pPr marL="1828800" algn="l" defTabSz="914400" rtl="0" eaLnBrk="1" latinLnBrk="0" hangingPunct="1">
            <a:defRPr sz="800" kern="1200">
              <a:solidFill>
                <a:sysClr val="windowText" lastClr="000000"/>
              </a:solidFill>
              <a:latin typeface="Arial"/>
            </a:defRPr>
          </a:lvl5pPr>
          <a:lvl6pPr marL="2286000" algn="l" defTabSz="914400" rtl="0" eaLnBrk="1" latinLnBrk="0" hangingPunct="1">
            <a:defRPr sz="800" kern="1200">
              <a:solidFill>
                <a:sysClr val="windowText" lastClr="000000"/>
              </a:solidFill>
              <a:latin typeface="Arial"/>
            </a:defRPr>
          </a:lvl6pPr>
          <a:lvl7pPr marL="2743200" algn="l" defTabSz="914400" rtl="0" eaLnBrk="1" latinLnBrk="0" hangingPunct="1">
            <a:defRPr sz="800" kern="1200">
              <a:solidFill>
                <a:sysClr val="windowText" lastClr="000000"/>
              </a:solidFill>
              <a:latin typeface="Arial"/>
            </a:defRPr>
          </a:lvl7pPr>
          <a:lvl8pPr marL="3200400" algn="l" defTabSz="914400" rtl="0" eaLnBrk="1" latinLnBrk="0" hangingPunct="1">
            <a:defRPr sz="800" kern="1200">
              <a:solidFill>
                <a:sysClr val="windowText" lastClr="000000"/>
              </a:solidFill>
              <a:latin typeface="Arial"/>
            </a:defRPr>
          </a:lvl8pPr>
          <a:lvl9pPr marL="3657600" algn="l" defTabSz="914400" rtl="0" eaLnBrk="1" latinLnBrk="0" hangingPunct="1">
            <a:defRPr sz="800" kern="1200">
              <a:solidFill>
                <a:sysClr val="windowText" lastClr="000000"/>
              </a:solidFill>
              <a:latin typeface="Arial"/>
            </a:defRPr>
          </a:lvl9pPr>
        </a:lstStyle>
        <a:p xmlns:a="http://schemas.openxmlformats.org/drawingml/2006/main">
          <a:pPr algn="ctr"/>
          <a:r>
            <a:rPr lang="en-US" sz="700" b="1" i="0" u="none" strike="noStrike" dirty="0" smtClean="0">
              <a:solidFill>
                <a:srgbClr val="000000"/>
              </a:solidFill>
              <a:latin typeface="Arial"/>
            </a:rPr>
            <a:t>Millions of unit</a:t>
          </a:r>
          <a:endParaRPr lang="en-US" sz="700" b="1" dirty="0" smtClean="0">
            <a:solidFill>
              <a:srgbClr val="000000"/>
            </a:solidFill>
            <a:latin typeface="Arial"/>
          </a:endParaRPr>
        </a:p>
      </cdr:txBody>
    </cdr:sp>
  </cdr:relSizeAnchor>
</c:userShapes>
</file>

<file path=ppt/drawings/drawing55.xml><?xml version="1.0" encoding="utf-8"?>
<c:userShapes xmlns:c="http://schemas.openxmlformats.org/drawingml/2006/chart">
  <cdr:relSizeAnchor xmlns:cdr="http://schemas.openxmlformats.org/drawingml/2006/chartDrawing">
    <cdr:from>
      <cdr:x>0</cdr:x>
      <cdr:y>4.37197E-6</cdr:y>
    </cdr:from>
    <cdr:to>
      <cdr:x>1</cdr:x>
      <cdr:y>0.05555</cdr:y>
    </cdr:to>
    <cdr:sp macro="" textlink="">
      <cdr:nvSpPr>
        <cdr:cNvPr id="3" name="txtboxChartTitle"/>
        <cdr:cNvSpPr txBox="1"/>
      </cdr:nvSpPr>
      <cdr:spPr>
        <a:xfrm xmlns:a="http://schemas.openxmlformats.org/drawingml/2006/main">
          <a:off x="0" y="17"/>
          <a:ext cx="3960000" cy="216000"/>
        </a:xfrm>
        <a:prstGeom xmlns:a="http://schemas.openxmlformats.org/drawingml/2006/main" prst="rect">
          <a:avLst/>
        </a:prstGeom>
        <a:solidFill xmlns:a="http://schemas.openxmlformats.org/drawingml/2006/main">
          <a:srgbClr val="707C8A"/>
        </a:solidFill>
        <a:ln xmlns:a="http://schemas.openxmlformats.org/drawingml/2006/main" w="9525" cmpd="sng">
          <a:noFill/>
          <a:prstDash val="solid"/>
          <a:headEnd type="none" w="med" len="med"/>
          <a:tailEnd type="triangle" w="med" len="med"/>
        </a:ln>
      </cdr:spPr>
      <cdr:txBody>
        <a:bodyPr xmlns:a="http://schemas.openxmlformats.org/drawingml/2006/main" wrap="square" lIns="72000" tIns="0" rIns="0" bIns="0" rtlCol="0" anchor="ctr" anchorCtr="0"/>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r>
            <a:rPr lang="en-US" altLang="ko-KR" sz="900" b="1" dirty="0" smtClean="0">
              <a:solidFill>
                <a:srgbClr val="FFFFFF"/>
              </a:solidFill>
              <a:latin typeface="Arial"/>
              <a:cs typeface="Arial" pitchFamily="34" charset="0"/>
            </a:rPr>
            <a:t>QD notebook display market forecast by </a:t>
          </a:r>
          <a:r>
            <a:rPr lang="en-US" altLang="ko-KR" sz="900" b="1" dirty="0">
              <a:solidFill>
                <a:srgbClr val="FFFFFF"/>
              </a:solidFill>
              <a:latin typeface="Arial"/>
              <a:cs typeface="Arial" pitchFamily="34" charset="0"/>
            </a:rPr>
            <a:t>type (Value</a:t>
          </a:r>
          <a:r>
            <a:rPr lang="en-US" altLang="ko-KR" sz="900" b="1" dirty="0" smtClean="0">
              <a:solidFill>
                <a:srgbClr val="FFFFFF"/>
              </a:solidFill>
              <a:latin typeface="Arial"/>
              <a:cs typeface="Arial" pitchFamily="34" charset="0"/>
            </a:rPr>
            <a:t>)</a:t>
          </a:r>
          <a:endParaRPr lang="en-US" sz="900" b="1" dirty="0">
            <a:solidFill>
              <a:srgbClr val="FFFFFF"/>
            </a:solidFill>
            <a:latin typeface="Arial"/>
            <a:cs typeface="Arial" pitchFamily="34" charset="0"/>
          </a:endParaRPr>
        </a:p>
      </cdr:txBody>
    </cdr:sp>
  </cdr:relSizeAnchor>
  <cdr:relSizeAnchor xmlns:cdr="http://schemas.openxmlformats.org/drawingml/2006/chartDrawing">
    <cdr:from>
      <cdr:x>0</cdr:x>
      <cdr:y>0.86913</cdr:y>
    </cdr:from>
    <cdr:to>
      <cdr:x>1</cdr:x>
      <cdr:y>1</cdr:y>
    </cdr:to>
    <cdr:sp macro="" textlink="">
      <cdr:nvSpPr>
        <cdr:cNvPr id="5" name="txtBoxSourceLine"/>
        <cdr:cNvSpPr txBox="1"/>
      </cdr:nvSpPr>
      <cdr:spPr>
        <a:xfrm xmlns:a="http://schemas.openxmlformats.org/drawingml/2006/main">
          <a:off x="0" y="2222500"/>
          <a:ext cx="3986120" cy="292100"/>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vertOverflow="clip" wrap="square" lIns="73152" bIns="73152" rtlCol="0" anchor="b"/>
        <a:lstStyle xmlns:a="http://schemas.openxmlformats.org/drawingml/2006/main"/>
        <a:p xmlns:a="http://schemas.openxmlformats.org/drawingml/2006/main">
          <a:pPr algn="l"/>
          <a:r>
            <a:rPr lang="en-US" sz="500" b="0" dirty="0" smtClean="0">
              <a:solidFill>
                <a:srgbClr val="707C8A"/>
              </a:solidFill>
              <a:latin typeface="Arial"/>
              <a:cs typeface="Arial" pitchFamily="34" charset="0"/>
            </a:rPr>
            <a:t>Source: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0.54023</cdr:x>
      <cdr:y>0.93293</cdr:y>
    </cdr:from>
    <cdr:to>
      <cdr:x>1</cdr:x>
      <cdr:y>1</cdr:y>
    </cdr:to>
    <cdr:sp macro="" textlink="">
      <cdr:nvSpPr>
        <cdr:cNvPr id="9" name="txtboxCopyrightLine"/>
        <cdr:cNvSpPr txBox="1"/>
      </cdr:nvSpPr>
      <cdr:spPr>
        <a:xfrm xmlns:a="http://schemas.openxmlformats.org/drawingml/2006/main">
          <a:off x="1727999" y="2784236"/>
          <a:ext cx="1440000" cy="200164"/>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rIns="73152" bIns="73152" rtlCol="0" anchor="b"/>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pPr algn="r"/>
          <a:r>
            <a:rPr lang="en-US" sz="500" b="0" smtClean="0">
              <a:solidFill>
                <a:srgbClr val="707C8A"/>
              </a:solidFill>
              <a:latin typeface="Arial"/>
              <a:cs typeface="Arial" pitchFamily="34" charset="0"/>
            </a:rPr>
            <a:t>© 2015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0.03637</cdr:x>
      <cdr:y>0.2047</cdr:y>
    </cdr:from>
    <cdr:to>
      <cdr:x>0.09053</cdr:x>
      <cdr:y>0.61051</cdr:y>
    </cdr:to>
    <cdr:sp macro="" textlink="">
      <cdr:nvSpPr>
        <cdr:cNvPr id="10" name="txtBoxPrimaryYAxisLabel"/>
        <cdr:cNvSpPr txBox="1"/>
      </cdr:nvSpPr>
      <cdr:spPr>
        <a:xfrm xmlns:a="http://schemas.openxmlformats.org/drawingml/2006/main" rot="16200000">
          <a:off x="-537717" y="1477708"/>
          <a:ext cx="1577955" cy="214474"/>
        </a:xfrm>
        <a:prstGeom xmlns:a="http://schemas.openxmlformats.org/drawingml/2006/main" prst="rect">
          <a:avLst/>
        </a:prstGeom>
        <a:noFill xmlns:a="http://schemas.openxmlformats.org/drawingml/2006/main"/>
        <a:ln xmlns:a="http://schemas.openxmlformats.org/drawingml/2006/main">
          <a:noFill/>
        </a:ln>
      </cdr:spPr>
      <cdr:txBody>
        <a:bodyPr xmlns:a="http://schemas.openxmlformats.org/drawingml/2006/main" vert="horz" wrap="square" lIns="72000" tIns="72000" rIns="72000" bIns="72000" rtlCol="0">
          <a:noAutofit/>
        </a:bodyPr>
        <a:lstStyle xmlns:a="http://schemas.openxmlformats.org/drawingml/2006/main">
          <a:defPPr>
            <a:defRPr lang="en-US"/>
          </a:defPPr>
          <a:lvl1pPr marL="0" algn="l" defTabSz="914400" rtl="0" eaLnBrk="1" latinLnBrk="0" hangingPunct="1">
            <a:defRPr sz="800" kern="1200">
              <a:solidFill>
                <a:sysClr val="windowText" lastClr="000000"/>
              </a:solidFill>
              <a:latin typeface="Arial"/>
            </a:defRPr>
          </a:lvl1pPr>
          <a:lvl2pPr marL="457200" algn="l" defTabSz="914400" rtl="0" eaLnBrk="1" latinLnBrk="0" hangingPunct="1">
            <a:defRPr sz="800" kern="1200">
              <a:solidFill>
                <a:sysClr val="windowText" lastClr="000000"/>
              </a:solidFill>
              <a:latin typeface="Arial"/>
            </a:defRPr>
          </a:lvl2pPr>
          <a:lvl3pPr marL="914400" algn="l" defTabSz="914400" rtl="0" eaLnBrk="1" latinLnBrk="0" hangingPunct="1">
            <a:defRPr sz="800" kern="1200">
              <a:solidFill>
                <a:sysClr val="windowText" lastClr="000000"/>
              </a:solidFill>
              <a:latin typeface="Arial"/>
            </a:defRPr>
          </a:lvl3pPr>
          <a:lvl4pPr marL="1371600" algn="l" defTabSz="914400" rtl="0" eaLnBrk="1" latinLnBrk="0" hangingPunct="1">
            <a:defRPr sz="800" kern="1200">
              <a:solidFill>
                <a:sysClr val="windowText" lastClr="000000"/>
              </a:solidFill>
              <a:latin typeface="Arial"/>
            </a:defRPr>
          </a:lvl4pPr>
          <a:lvl5pPr marL="1828800" algn="l" defTabSz="914400" rtl="0" eaLnBrk="1" latinLnBrk="0" hangingPunct="1">
            <a:defRPr sz="800" kern="1200">
              <a:solidFill>
                <a:sysClr val="windowText" lastClr="000000"/>
              </a:solidFill>
              <a:latin typeface="Arial"/>
            </a:defRPr>
          </a:lvl5pPr>
          <a:lvl6pPr marL="2286000" algn="l" defTabSz="914400" rtl="0" eaLnBrk="1" latinLnBrk="0" hangingPunct="1">
            <a:defRPr sz="800" kern="1200">
              <a:solidFill>
                <a:sysClr val="windowText" lastClr="000000"/>
              </a:solidFill>
              <a:latin typeface="Arial"/>
            </a:defRPr>
          </a:lvl6pPr>
          <a:lvl7pPr marL="2743200" algn="l" defTabSz="914400" rtl="0" eaLnBrk="1" latinLnBrk="0" hangingPunct="1">
            <a:defRPr sz="800" kern="1200">
              <a:solidFill>
                <a:sysClr val="windowText" lastClr="000000"/>
              </a:solidFill>
              <a:latin typeface="Arial"/>
            </a:defRPr>
          </a:lvl7pPr>
          <a:lvl8pPr marL="3200400" algn="l" defTabSz="914400" rtl="0" eaLnBrk="1" latinLnBrk="0" hangingPunct="1">
            <a:defRPr sz="800" kern="1200">
              <a:solidFill>
                <a:sysClr val="windowText" lastClr="000000"/>
              </a:solidFill>
              <a:latin typeface="Arial"/>
            </a:defRPr>
          </a:lvl8pPr>
          <a:lvl9pPr marL="3657600" algn="l" defTabSz="914400" rtl="0" eaLnBrk="1" latinLnBrk="0" hangingPunct="1">
            <a:defRPr sz="800" kern="1200">
              <a:solidFill>
                <a:sysClr val="windowText" lastClr="000000"/>
              </a:solidFill>
              <a:latin typeface="Arial"/>
            </a:defRPr>
          </a:lvl9pPr>
        </a:lstStyle>
        <a:p xmlns:a="http://schemas.openxmlformats.org/drawingml/2006/main">
          <a:pPr algn="ctr"/>
          <a:r>
            <a:rPr lang="en-US" sz="700" b="1" dirty="0" smtClean="0">
              <a:solidFill>
                <a:srgbClr val="000000"/>
              </a:solidFill>
              <a:latin typeface="Arial"/>
            </a:rPr>
            <a:t>Millions</a:t>
          </a:r>
          <a:r>
            <a:rPr lang="en-US" sz="700" b="1" baseline="0" dirty="0" smtClean="0">
              <a:solidFill>
                <a:srgbClr val="000000"/>
              </a:solidFill>
              <a:latin typeface="Arial"/>
            </a:rPr>
            <a:t> of dollars</a:t>
          </a:r>
          <a:endParaRPr lang="en-US" sz="700" b="1" dirty="0" smtClean="0">
            <a:solidFill>
              <a:srgbClr val="000000"/>
            </a:solidFill>
            <a:latin typeface="Arial"/>
          </a:endParaRPr>
        </a:p>
      </cdr:txBody>
    </cdr:sp>
  </cdr:relSizeAnchor>
</c:userShapes>
</file>

<file path=ppt/drawings/drawing56.xml><?xml version="1.0" encoding="utf-8"?>
<c:userShapes xmlns:c="http://schemas.openxmlformats.org/drawingml/2006/chart">
  <cdr:relSizeAnchor xmlns:cdr="http://schemas.openxmlformats.org/drawingml/2006/chartDrawing">
    <cdr:from>
      <cdr:x>0.54023</cdr:x>
      <cdr:y>0.93293</cdr:y>
    </cdr:from>
    <cdr:to>
      <cdr:x>1</cdr:x>
      <cdr:y>1</cdr:y>
    </cdr:to>
    <cdr:sp macro="" textlink="">
      <cdr:nvSpPr>
        <cdr:cNvPr id="6" name="txtboxCopyrightLine"/>
        <cdr:cNvSpPr txBox="1"/>
      </cdr:nvSpPr>
      <cdr:spPr>
        <a:xfrm xmlns:a="http://schemas.openxmlformats.org/drawingml/2006/main">
          <a:off x="1727999" y="2784236"/>
          <a:ext cx="1440000" cy="200164"/>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rIns="73152" bIns="73152" rtlCol="0" anchor="b"/>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pPr algn="r"/>
          <a:r>
            <a:rPr lang="en-US" sz="500" b="0" smtClean="0">
              <a:solidFill>
                <a:srgbClr val="707C8A"/>
              </a:solidFill>
              <a:latin typeface="Arial"/>
              <a:cs typeface="Arial" pitchFamily="34" charset="0"/>
            </a:rPr>
            <a:t>© 2015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0.07274</cdr:x>
      <cdr:y>0.19992</cdr:y>
    </cdr:from>
    <cdr:to>
      <cdr:x>0.12727</cdr:x>
      <cdr:y>0.63734</cdr:y>
    </cdr:to>
    <cdr:sp macro="" textlink="">
      <cdr:nvSpPr>
        <cdr:cNvPr id="9" name="txtBoxPrimaryYAxisLabel"/>
        <cdr:cNvSpPr txBox="1"/>
      </cdr:nvSpPr>
      <cdr:spPr>
        <a:xfrm xmlns:a="http://schemas.openxmlformats.org/drawingml/2006/main" rot="16200000">
          <a:off x="-391349" y="1399091"/>
          <a:ext cx="1574712" cy="215938"/>
        </a:xfrm>
        <a:prstGeom xmlns:a="http://schemas.openxmlformats.org/drawingml/2006/main" prst="rect">
          <a:avLst/>
        </a:prstGeom>
        <a:noFill xmlns:a="http://schemas.openxmlformats.org/drawingml/2006/main"/>
        <a:ln xmlns:a="http://schemas.openxmlformats.org/drawingml/2006/main">
          <a:noFill/>
        </a:ln>
      </cdr:spPr>
      <cdr:txBody>
        <a:bodyPr xmlns:a="http://schemas.openxmlformats.org/drawingml/2006/main" vert="horz" wrap="square" lIns="72000" tIns="72000" rIns="72000" bIns="72000" rtlCol="0">
          <a:noAutofit/>
        </a:bodyPr>
        <a:lstStyle xmlns:a="http://schemas.openxmlformats.org/drawingml/2006/main">
          <a:lvl1pPr marL="0" indent="0">
            <a:defRPr sz="1100">
              <a:latin typeface="Arial"/>
            </a:defRPr>
          </a:lvl1pPr>
          <a:lvl2pPr marL="457200" indent="0">
            <a:defRPr sz="1100">
              <a:latin typeface="Arial"/>
            </a:defRPr>
          </a:lvl2pPr>
          <a:lvl3pPr marL="914400" indent="0">
            <a:defRPr sz="1100">
              <a:latin typeface="Arial"/>
            </a:defRPr>
          </a:lvl3pPr>
          <a:lvl4pPr marL="1371600" indent="0">
            <a:defRPr sz="1100">
              <a:latin typeface="Arial"/>
            </a:defRPr>
          </a:lvl4pPr>
          <a:lvl5pPr marL="1828800" indent="0">
            <a:defRPr sz="1100">
              <a:latin typeface="Arial"/>
            </a:defRPr>
          </a:lvl5pPr>
          <a:lvl6pPr marL="2286000" indent="0">
            <a:defRPr sz="1100">
              <a:latin typeface="Arial"/>
            </a:defRPr>
          </a:lvl6pPr>
          <a:lvl7pPr marL="2743200" indent="0">
            <a:defRPr sz="1100">
              <a:latin typeface="Arial"/>
            </a:defRPr>
          </a:lvl7pPr>
          <a:lvl8pPr marL="3200400" indent="0">
            <a:defRPr sz="1100">
              <a:latin typeface="Arial"/>
            </a:defRPr>
          </a:lvl8pPr>
          <a:lvl9pPr marL="3657600" indent="0">
            <a:defRPr sz="1100">
              <a:latin typeface="Arial"/>
            </a:defRPr>
          </a:lvl9pPr>
        </a:lstStyle>
        <a:p xmlns:a="http://schemas.openxmlformats.org/drawingml/2006/main">
          <a:pPr algn="ctr"/>
          <a:r>
            <a:rPr lang="en-US" sz="700" b="1" dirty="0" smtClean="0">
              <a:solidFill>
                <a:srgbClr val="000000"/>
              </a:solidFill>
              <a:latin typeface="Arial"/>
            </a:rPr>
            <a:t>Millions of</a:t>
          </a:r>
          <a:r>
            <a:rPr lang="en-US" sz="700" b="1" baseline="0" dirty="0" smtClean="0">
              <a:solidFill>
                <a:srgbClr val="000000"/>
              </a:solidFill>
              <a:latin typeface="Arial"/>
            </a:rPr>
            <a:t> dollars</a:t>
          </a:r>
          <a:endParaRPr lang="en-US" sz="700" b="1" dirty="0" smtClean="0">
            <a:solidFill>
              <a:srgbClr val="000000"/>
            </a:solidFill>
            <a:latin typeface="Arial"/>
          </a:endParaRPr>
        </a:p>
      </cdr:txBody>
    </cdr:sp>
  </cdr:relSizeAnchor>
  <cdr:relSizeAnchor xmlns:cdr="http://schemas.openxmlformats.org/drawingml/2006/chartDrawing">
    <cdr:from>
      <cdr:x>0</cdr:x>
      <cdr:y>0.86913</cdr:y>
    </cdr:from>
    <cdr:to>
      <cdr:x>1</cdr:x>
      <cdr:y>1</cdr:y>
    </cdr:to>
    <cdr:sp macro="" textlink="">
      <cdr:nvSpPr>
        <cdr:cNvPr id="11" name="txtBoxSourceLine"/>
        <cdr:cNvSpPr txBox="1"/>
      </cdr:nvSpPr>
      <cdr:spPr>
        <a:xfrm xmlns:a="http://schemas.openxmlformats.org/drawingml/2006/main">
          <a:off x="0" y="2222500"/>
          <a:ext cx="3959225" cy="292100"/>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bIns="73152" rtlCol="0" anchor="b"/>
        <a:lstStyle xmlns:a="http://schemas.openxmlformats.org/drawingml/2006/main">
          <a:lvl1pPr marL="0" indent="0">
            <a:defRPr sz="1100">
              <a:latin typeface="Arial"/>
            </a:defRPr>
          </a:lvl1pPr>
          <a:lvl2pPr marL="457200" indent="0">
            <a:defRPr sz="1100">
              <a:latin typeface="Arial"/>
            </a:defRPr>
          </a:lvl2pPr>
          <a:lvl3pPr marL="914400" indent="0">
            <a:defRPr sz="1100">
              <a:latin typeface="Arial"/>
            </a:defRPr>
          </a:lvl3pPr>
          <a:lvl4pPr marL="1371600" indent="0">
            <a:defRPr sz="1100">
              <a:latin typeface="Arial"/>
            </a:defRPr>
          </a:lvl4pPr>
          <a:lvl5pPr marL="1828800" indent="0">
            <a:defRPr sz="1100">
              <a:latin typeface="Arial"/>
            </a:defRPr>
          </a:lvl5pPr>
          <a:lvl6pPr marL="2286000" indent="0">
            <a:defRPr sz="1100">
              <a:latin typeface="Arial"/>
            </a:defRPr>
          </a:lvl6pPr>
          <a:lvl7pPr marL="2743200" indent="0">
            <a:defRPr sz="1100">
              <a:latin typeface="Arial"/>
            </a:defRPr>
          </a:lvl7pPr>
          <a:lvl8pPr marL="3200400" indent="0">
            <a:defRPr sz="1100">
              <a:latin typeface="Arial"/>
            </a:defRPr>
          </a:lvl8pPr>
          <a:lvl9pPr marL="3657600" indent="0">
            <a:defRPr sz="1100">
              <a:latin typeface="Arial"/>
            </a:defRPr>
          </a:lvl9pPr>
        </a:lstStyle>
        <a:p xmlns:a="http://schemas.openxmlformats.org/drawingml/2006/main">
          <a:pPr algn="l"/>
          <a:r>
            <a:rPr lang="en-US" sz="500" b="0" dirty="0" smtClean="0">
              <a:solidFill>
                <a:srgbClr val="707C8A"/>
              </a:solidFill>
              <a:latin typeface="Arial"/>
              <a:cs typeface="Arial" pitchFamily="34" charset="0"/>
            </a:rPr>
            <a:t>Source: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cdr:x>
      <cdr:y>0</cdr:y>
    </cdr:from>
    <cdr:to>
      <cdr:x>1</cdr:x>
      <cdr:y>0.06</cdr:y>
    </cdr:to>
    <cdr:sp macro="" textlink="">
      <cdr:nvSpPr>
        <cdr:cNvPr id="2" name="txtboxChartTitle"/>
        <cdr:cNvSpPr txBox="1"/>
      </cdr:nvSpPr>
      <cdr:spPr>
        <a:xfrm xmlns:a="http://schemas.openxmlformats.org/drawingml/2006/main">
          <a:off x="0" y="-2637288"/>
          <a:ext cx="3960000" cy="215986"/>
        </a:xfrm>
        <a:prstGeom xmlns:a="http://schemas.openxmlformats.org/drawingml/2006/main" prst="rect">
          <a:avLst/>
        </a:prstGeom>
        <a:solidFill xmlns:a="http://schemas.openxmlformats.org/drawingml/2006/main">
          <a:srgbClr val="707C8A"/>
        </a:solidFill>
        <a:ln xmlns:a="http://schemas.openxmlformats.org/drawingml/2006/main" w="9525" cmpd="sng">
          <a:noFill/>
          <a:prstDash val="solid"/>
          <a:headEnd type="none" w="med" len="med"/>
          <a:tailEnd type="triangle" w="med" len="med"/>
        </a:ln>
      </cdr:spPr>
      <cdr:txBody>
        <a:bodyPr xmlns:a="http://schemas.openxmlformats.org/drawingml/2006/main" wrap="square" lIns="72000" tIns="0" rIns="0" bIns="0" rtlCol="0" anchor="ctr" anchorCtr="0"/>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r>
            <a:rPr lang="en-US" altLang="ko-KR" sz="900" b="1" dirty="0" smtClean="0">
              <a:solidFill>
                <a:srgbClr val="FFFFFF"/>
              </a:solidFill>
              <a:latin typeface="Arial"/>
              <a:cs typeface="Arial" pitchFamily="34" charset="0"/>
            </a:rPr>
            <a:t>QD tablet display market </a:t>
          </a:r>
          <a:r>
            <a:rPr lang="en-US" altLang="ko-KR" sz="900" b="1" dirty="0">
              <a:solidFill>
                <a:srgbClr val="FFFFFF"/>
              </a:solidFill>
              <a:latin typeface="Arial"/>
              <a:cs typeface="Arial" pitchFamily="34" charset="0"/>
            </a:rPr>
            <a:t>forecast </a:t>
          </a:r>
          <a:r>
            <a:rPr lang="en-US" altLang="ko-KR" sz="900" b="1" dirty="0" smtClean="0">
              <a:solidFill>
                <a:srgbClr val="FFFFFF"/>
              </a:solidFill>
              <a:latin typeface="Arial"/>
              <a:cs typeface="Arial" pitchFamily="34" charset="0"/>
            </a:rPr>
            <a:t>(</a:t>
          </a:r>
          <a:r>
            <a:rPr lang="en-US" altLang="ko-KR" sz="900" b="1" dirty="0">
              <a:solidFill>
                <a:srgbClr val="FFFFFF"/>
              </a:solidFill>
              <a:latin typeface="Arial"/>
              <a:cs typeface="Arial" pitchFamily="34" charset="0"/>
            </a:rPr>
            <a:t>Value</a:t>
          </a:r>
          <a:r>
            <a:rPr lang="en-US" altLang="ko-KR" sz="900" b="1" dirty="0" smtClean="0">
              <a:solidFill>
                <a:srgbClr val="FFFFFF"/>
              </a:solidFill>
              <a:latin typeface="Arial"/>
              <a:cs typeface="Arial" pitchFamily="34" charset="0"/>
            </a:rPr>
            <a:t>)</a:t>
          </a:r>
          <a:endParaRPr lang="en-US" altLang="ko-KR" sz="900" b="1" dirty="0">
            <a:solidFill>
              <a:srgbClr val="FFFFFF"/>
            </a:solidFill>
            <a:latin typeface="Arial"/>
            <a:cs typeface="Arial" pitchFamily="34" charset="0"/>
          </a:endParaRPr>
        </a:p>
      </cdr:txBody>
    </cdr:sp>
  </cdr:relSizeAnchor>
  <cdr:relSizeAnchor xmlns:cdr="http://schemas.openxmlformats.org/drawingml/2006/chartDrawing">
    <cdr:from>
      <cdr:x>0</cdr:x>
      <cdr:y>0.86269</cdr:y>
    </cdr:from>
    <cdr:to>
      <cdr:x>1</cdr:x>
      <cdr:y>1</cdr:y>
    </cdr:to>
    <cdr:sp macro="" textlink="">
      <cdr:nvSpPr>
        <cdr:cNvPr id="5" name="txtBoxSourceLine"/>
        <cdr:cNvSpPr txBox="1"/>
      </cdr:nvSpPr>
      <cdr:spPr>
        <a:xfrm xmlns:a="http://schemas.openxmlformats.org/drawingml/2006/main">
          <a:off x="0" y="2108200"/>
          <a:ext cx="4435475" cy="292100"/>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vertOverflow="clip" wrap="square" lIns="73152" bIns="73152" rtlCol="0" anchor="b"/>
        <a:lstStyle xmlns:a="http://schemas.openxmlformats.org/drawingml/2006/main"/>
        <a:p xmlns:a="http://schemas.openxmlformats.org/drawingml/2006/main">
          <a:pPr algn="l"/>
          <a:r>
            <a:rPr lang="en-US" sz="500" b="0" dirty="0" smtClean="0">
              <a:solidFill>
                <a:srgbClr val="707C8A"/>
              </a:solidFill>
              <a:latin typeface="Arial"/>
              <a:cs typeface="Arial" pitchFamily="34" charset="0"/>
            </a:rPr>
            <a:t>Source: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0.54023</cdr:x>
      <cdr:y>0.93293</cdr:y>
    </cdr:from>
    <cdr:to>
      <cdr:x>1</cdr:x>
      <cdr:y>1</cdr:y>
    </cdr:to>
    <cdr:sp macro="" textlink="">
      <cdr:nvSpPr>
        <cdr:cNvPr id="4" name="txtboxCopyrightLine"/>
        <cdr:cNvSpPr txBox="1"/>
      </cdr:nvSpPr>
      <cdr:spPr>
        <a:xfrm xmlns:a="http://schemas.openxmlformats.org/drawingml/2006/main">
          <a:off x="1727999" y="2784236"/>
          <a:ext cx="1440000" cy="200164"/>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rIns="73152" bIns="73152" rtlCol="0" anchor="b"/>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pPr algn="r"/>
          <a:r>
            <a:rPr lang="en-US" sz="500" b="0" smtClean="0">
              <a:solidFill>
                <a:srgbClr val="707C8A"/>
              </a:solidFill>
              <a:latin typeface="Arial"/>
              <a:cs typeface="Arial" pitchFamily="34" charset="0"/>
            </a:rPr>
            <a:t>© 2015 IHS</a:t>
          </a:r>
          <a:endParaRPr lang="en-US" sz="500" b="0" dirty="0">
            <a:solidFill>
              <a:srgbClr val="707C8A"/>
            </a:solidFill>
            <a:latin typeface="Arial"/>
            <a:cs typeface="Arial" pitchFamily="34" charset="0"/>
          </a:endParaRPr>
        </a:p>
      </cdr:txBody>
    </cdr:sp>
  </cdr:relSizeAnchor>
</c:userShapes>
</file>

<file path=ppt/drawings/drawing57.xml><?xml version="1.0" encoding="utf-8"?>
<c:userShapes xmlns:c="http://schemas.openxmlformats.org/drawingml/2006/chart">
  <cdr:relSizeAnchor xmlns:cdr="http://schemas.openxmlformats.org/drawingml/2006/chartDrawing">
    <cdr:from>
      <cdr:x>0.54023</cdr:x>
      <cdr:y>0.93293</cdr:y>
    </cdr:from>
    <cdr:to>
      <cdr:x>1</cdr:x>
      <cdr:y>1</cdr:y>
    </cdr:to>
    <cdr:sp macro="" textlink="">
      <cdr:nvSpPr>
        <cdr:cNvPr id="6" name="txtboxCopyrightLine"/>
        <cdr:cNvSpPr txBox="1"/>
      </cdr:nvSpPr>
      <cdr:spPr>
        <a:xfrm xmlns:a="http://schemas.openxmlformats.org/drawingml/2006/main">
          <a:off x="1727999" y="2784236"/>
          <a:ext cx="1440000" cy="200164"/>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rIns="73152" bIns="73152" rtlCol="0" anchor="b"/>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pPr algn="r"/>
          <a:r>
            <a:rPr lang="en-US" sz="500" b="0" smtClean="0">
              <a:solidFill>
                <a:srgbClr val="707C8A"/>
              </a:solidFill>
              <a:latin typeface="Arial"/>
              <a:cs typeface="Arial" pitchFamily="34" charset="0"/>
            </a:rPr>
            <a:t>© 2015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0.14643</cdr:x>
      <cdr:y>0.22145</cdr:y>
    </cdr:from>
    <cdr:to>
      <cdr:x>0.20096</cdr:x>
      <cdr:y>0.65887</cdr:y>
    </cdr:to>
    <cdr:sp macro="" textlink="">
      <cdr:nvSpPr>
        <cdr:cNvPr id="9" name="txtBoxPrimaryYAxisLabel"/>
        <cdr:cNvSpPr txBox="1"/>
      </cdr:nvSpPr>
      <cdr:spPr>
        <a:xfrm xmlns:a="http://schemas.openxmlformats.org/drawingml/2006/main" rot="16200000">
          <a:off x="-99526" y="1476616"/>
          <a:ext cx="1574712" cy="215938"/>
        </a:xfrm>
        <a:prstGeom xmlns:a="http://schemas.openxmlformats.org/drawingml/2006/main" prst="rect">
          <a:avLst/>
        </a:prstGeom>
        <a:noFill xmlns:a="http://schemas.openxmlformats.org/drawingml/2006/main"/>
        <a:ln xmlns:a="http://schemas.openxmlformats.org/drawingml/2006/main">
          <a:noFill/>
        </a:ln>
      </cdr:spPr>
      <cdr:txBody>
        <a:bodyPr xmlns:a="http://schemas.openxmlformats.org/drawingml/2006/main" vert="horz" wrap="square" lIns="72000" tIns="72000" rIns="72000" bIns="72000" rtlCol="0">
          <a:noAutofit/>
        </a:bodyPr>
        <a:lstStyle xmlns:a="http://schemas.openxmlformats.org/drawingml/2006/main">
          <a:lvl1pPr marL="0" indent="0">
            <a:defRPr sz="1100">
              <a:latin typeface="Arial"/>
            </a:defRPr>
          </a:lvl1pPr>
          <a:lvl2pPr marL="457200" indent="0">
            <a:defRPr sz="1100">
              <a:latin typeface="Arial"/>
            </a:defRPr>
          </a:lvl2pPr>
          <a:lvl3pPr marL="914400" indent="0">
            <a:defRPr sz="1100">
              <a:latin typeface="Arial"/>
            </a:defRPr>
          </a:lvl3pPr>
          <a:lvl4pPr marL="1371600" indent="0">
            <a:defRPr sz="1100">
              <a:latin typeface="Arial"/>
            </a:defRPr>
          </a:lvl4pPr>
          <a:lvl5pPr marL="1828800" indent="0">
            <a:defRPr sz="1100">
              <a:latin typeface="Arial"/>
            </a:defRPr>
          </a:lvl5pPr>
          <a:lvl6pPr marL="2286000" indent="0">
            <a:defRPr sz="1100">
              <a:latin typeface="Arial"/>
            </a:defRPr>
          </a:lvl6pPr>
          <a:lvl7pPr marL="2743200" indent="0">
            <a:defRPr sz="1100">
              <a:latin typeface="Arial"/>
            </a:defRPr>
          </a:lvl7pPr>
          <a:lvl8pPr marL="3200400" indent="0">
            <a:defRPr sz="1100">
              <a:latin typeface="Arial"/>
            </a:defRPr>
          </a:lvl8pPr>
          <a:lvl9pPr marL="3657600" indent="0">
            <a:defRPr sz="1100">
              <a:latin typeface="Arial"/>
            </a:defRPr>
          </a:lvl9pPr>
        </a:lstStyle>
        <a:p xmlns:a="http://schemas.openxmlformats.org/drawingml/2006/main">
          <a:pPr algn="ctr"/>
          <a:r>
            <a:rPr lang="en-US" sz="700" b="1" baseline="0" dirty="0" smtClean="0">
              <a:solidFill>
                <a:srgbClr val="000000"/>
              </a:solidFill>
              <a:latin typeface="Arial"/>
            </a:rPr>
            <a:t>Millions of units</a:t>
          </a:r>
          <a:endParaRPr lang="en-US" sz="700" b="1" dirty="0" smtClean="0">
            <a:solidFill>
              <a:srgbClr val="000000"/>
            </a:solidFill>
            <a:latin typeface="Arial"/>
          </a:endParaRPr>
        </a:p>
      </cdr:txBody>
    </cdr:sp>
  </cdr:relSizeAnchor>
  <cdr:relSizeAnchor xmlns:cdr="http://schemas.openxmlformats.org/drawingml/2006/chartDrawing">
    <cdr:from>
      <cdr:x>0</cdr:x>
      <cdr:y>0.86913</cdr:y>
    </cdr:from>
    <cdr:to>
      <cdr:x>1</cdr:x>
      <cdr:y>1</cdr:y>
    </cdr:to>
    <cdr:sp macro="" textlink="">
      <cdr:nvSpPr>
        <cdr:cNvPr id="11" name="txtBoxSourceLine"/>
        <cdr:cNvSpPr txBox="1"/>
      </cdr:nvSpPr>
      <cdr:spPr>
        <a:xfrm xmlns:a="http://schemas.openxmlformats.org/drawingml/2006/main">
          <a:off x="0" y="2222500"/>
          <a:ext cx="3959225" cy="292100"/>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bIns="73152" rtlCol="0" anchor="b"/>
        <a:lstStyle xmlns:a="http://schemas.openxmlformats.org/drawingml/2006/main">
          <a:lvl1pPr marL="0" indent="0">
            <a:defRPr sz="1100">
              <a:latin typeface="Arial"/>
            </a:defRPr>
          </a:lvl1pPr>
          <a:lvl2pPr marL="457200" indent="0">
            <a:defRPr sz="1100">
              <a:latin typeface="Arial"/>
            </a:defRPr>
          </a:lvl2pPr>
          <a:lvl3pPr marL="914400" indent="0">
            <a:defRPr sz="1100">
              <a:latin typeface="Arial"/>
            </a:defRPr>
          </a:lvl3pPr>
          <a:lvl4pPr marL="1371600" indent="0">
            <a:defRPr sz="1100">
              <a:latin typeface="Arial"/>
            </a:defRPr>
          </a:lvl4pPr>
          <a:lvl5pPr marL="1828800" indent="0">
            <a:defRPr sz="1100">
              <a:latin typeface="Arial"/>
            </a:defRPr>
          </a:lvl5pPr>
          <a:lvl6pPr marL="2286000" indent="0">
            <a:defRPr sz="1100">
              <a:latin typeface="Arial"/>
            </a:defRPr>
          </a:lvl6pPr>
          <a:lvl7pPr marL="2743200" indent="0">
            <a:defRPr sz="1100">
              <a:latin typeface="Arial"/>
            </a:defRPr>
          </a:lvl7pPr>
          <a:lvl8pPr marL="3200400" indent="0">
            <a:defRPr sz="1100">
              <a:latin typeface="Arial"/>
            </a:defRPr>
          </a:lvl8pPr>
          <a:lvl9pPr marL="3657600" indent="0">
            <a:defRPr sz="1100">
              <a:latin typeface="Arial"/>
            </a:defRPr>
          </a:lvl9pPr>
        </a:lstStyle>
        <a:p xmlns:a="http://schemas.openxmlformats.org/drawingml/2006/main">
          <a:pPr algn="l"/>
          <a:r>
            <a:rPr lang="en-US" sz="500" b="0" dirty="0" smtClean="0">
              <a:solidFill>
                <a:srgbClr val="707C8A"/>
              </a:solidFill>
              <a:latin typeface="Arial"/>
              <a:cs typeface="Arial" pitchFamily="34" charset="0"/>
            </a:rPr>
            <a:t>Source: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cdr:x>
      <cdr:y>3.88889E-6</cdr:y>
    </cdr:from>
    <cdr:to>
      <cdr:x>1</cdr:x>
      <cdr:y>0.06</cdr:y>
    </cdr:to>
    <cdr:sp macro="" textlink="">
      <cdr:nvSpPr>
        <cdr:cNvPr id="2" name="txtboxChartTitle"/>
        <cdr:cNvSpPr txBox="1"/>
      </cdr:nvSpPr>
      <cdr:spPr>
        <a:xfrm xmlns:a="http://schemas.openxmlformats.org/drawingml/2006/main">
          <a:off x="0" y="14"/>
          <a:ext cx="3960000" cy="216000"/>
        </a:xfrm>
        <a:prstGeom xmlns:a="http://schemas.openxmlformats.org/drawingml/2006/main" prst="rect">
          <a:avLst/>
        </a:prstGeom>
        <a:solidFill xmlns:a="http://schemas.openxmlformats.org/drawingml/2006/main">
          <a:srgbClr val="707C8A"/>
        </a:solidFill>
        <a:ln xmlns:a="http://schemas.openxmlformats.org/drawingml/2006/main" w="9525" cmpd="sng">
          <a:noFill/>
          <a:prstDash val="solid"/>
          <a:headEnd type="none" w="med" len="med"/>
          <a:tailEnd type="triangle" w="med" len="med"/>
        </a:ln>
      </cdr:spPr>
      <cdr:txBody>
        <a:bodyPr xmlns:a="http://schemas.openxmlformats.org/drawingml/2006/main" wrap="square" lIns="72000" tIns="0" rIns="0" bIns="0" rtlCol="0" anchor="ctr" anchorCtr="0"/>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r>
            <a:rPr lang="en-US" altLang="ko-KR" sz="900" b="1" dirty="0">
              <a:solidFill>
                <a:srgbClr val="FFFFFF"/>
              </a:solidFill>
              <a:latin typeface="Arial"/>
              <a:cs typeface="Arial" pitchFamily="34" charset="0"/>
            </a:rPr>
            <a:t>QD tablet display market forecast (Volume)</a:t>
          </a:r>
        </a:p>
      </cdr:txBody>
    </cdr:sp>
  </cdr:relSizeAnchor>
  <cdr:relSizeAnchor xmlns:cdr="http://schemas.openxmlformats.org/drawingml/2006/chartDrawing">
    <cdr:from>
      <cdr:x>0</cdr:x>
      <cdr:y>0.86269</cdr:y>
    </cdr:from>
    <cdr:to>
      <cdr:x>1</cdr:x>
      <cdr:y>1</cdr:y>
    </cdr:to>
    <cdr:sp macro="" textlink="">
      <cdr:nvSpPr>
        <cdr:cNvPr id="5" name="txtBoxSourceLine"/>
        <cdr:cNvSpPr txBox="1"/>
      </cdr:nvSpPr>
      <cdr:spPr>
        <a:xfrm xmlns:a="http://schemas.openxmlformats.org/drawingml/2006/main">
          <a:off x="0" y="2108200"/>
          <a:ext cx="4435475" cy="292100"/>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vertOverflow="clip" wrap="square" lIns="73152" bIns="73152" rtlCol="0" anchor="b"/>
        <a:lstStyle xmlns:a="http://schemas.openxmlformats.org/drawingml/2006/main"/>
        <a:p xmlns:a="http://schemas.openxmlformats.org/drawingml/2006/main">
          <a:pPr algn="l"/>
          <a:r>
            <a:rPr lang="en-US" sz="500" b="0" dirty="0" smtClean="0">
              <a:solidFill>
                <a:srgbClr val="707C8A"/>
              </a:solidFill>
              <a:latin typeface="Arial"/>
              <a:cs typeface="Arial" pitchFamily="34" charset="0"/>
            </a:rPr>
            <a:t>Source: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0.54023</cdr:x>
      <cdr:y>0.93293</cdr:y>
    </cdr:from>
    <cdr:to>
      <cdr:x>1</cdr:x>
      <cdr:y>1</cdr:y>
    </cdr:to>
    <cdr:sp macro="" textlink="">
      <cdr:nvSpPr>
        <cdr:cNvPr id="4" name="txtboxCopyrightLine"/>
        <cdr:cNvSpPr txBox="1"/>
      </cdr:nvSpPr>
      <cdr:spPr>
        <a:xfrm xmlns:a="http://schemas.openxmlformats.org/drawingml/2006/main">
          <a:off x="1727999" y="2784236"/>
          <a:ext cx="1440000" cy="200164"/>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rIns="73152" bIns="73152" rtlCol="0" anchor="b"/>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pPr algn="r"/>
          <a:r>
            <a:rPr lang="en-US" sz="500" b="0" smtClean="0">
              <a:solidFill>
                <a:srgbClr val="707C8A"/>
              </a:solidFill>
              <a:latin typeface="Arial"/>
              <a:cs typeface="Arial" pitchFamily="34" charset="0"/>
            </a:rPr>
            <a:t>© 2015 IHS</a:t>
          </a:r>
          <a:endParaRPr lang="en-US" sz="500" b="0" dirty="0">
            <a:solidFill>
              <a:srgbClr val="707C8A"/>
            </a:solidFill>
            <a:latin typeface="Arial"/>
            <a:cs typeface="Arial" pitchFamily="34" charset="0"/>
          </a:endParaRPr>
        </a:p>
      </cdr:txBody>
    </cdr:sp>
  </cdr:relSizeAnchor>
</c:userShapes>
</file>

<file path=ppt/drawings/drawing58.xml><?xml version="1.0" encoding="utf-8"?>
<c:userShapes xmlns:c="http://schemas.openxmlformats.org/drawingml/2006/chart">
  <cdr:relSizeAnchor xmlns:cdr="http://schemas.openxmlformats.org/drawingml/2006/chartDrawing">
    <cdr:from>
      <cdr:x>0</cdr:x>
      <cdr:y>4.13742E-6</cdr:y>
    </cdr:from>
    <cdr:to>
      <cdr:x>1</cdr:x>
      <cdr:y>0.05958</cdr:y>
    </cdr:to>
    <cdr:sp macro="" textlink="">
      <cdr:nvSpPr>
        <cdr:cNvPr id="3" name="txtboxChartTitle"/>
        <cdr:cNvSpPr txBox="1"/>
      </cdr:nvSpPr>
      <cdr:spPr>
        <a:xfrm xmlns:a="http://schemas.openxmlformats.org/drawingml/2006/main">
          <a:off x="0" y="15"/>
          <a:ext cx="3954558" cy="216000"/>
        </a:xfrm>
        <a:prstGeom xmlns:a="http://schemas.openxmlformats.org/drawingml/2006/main" prst="rect">
          <a:avLst/>
        </a:prstGeom>
        <a:solidFill xmlns:a="http://schemas.openxmlformats.org/drawingml/2006/main">
          <a:srgbClr val="707C8A"/>
        </a:solidFill>
        <a:ln xmlns:a="http://schemas.openxmlformats.org/drawingml/2006/main" w="9525" cmpd="sng">
          <a:noFill/>
          <a:prstDash val="solid"/>
          <a:headEnd type="none" w="med" len="med"/>
          <a:tailEnd type="triangle" w="med" len="med"/>
        </a:ln>
      </cdr:spPr>
      <cdr:txBody>
        <a:bodyPr xmlns:a="http://schemas.openxmlformats.org/drawingml/2006/main" wrap="square" lIns="72000" tIns="0" rIns="0" bIns="0" rtlCol="0" anchor="ctr" anchorCtr="0"/>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r>
            <a:rPr lang="en-US" sz="900" b="1" i="0" u="none" strike="noStrike" dirty="0" smtClean="0">
              <a:solidFill>
                <a:srgbClr val="FFFFFF"/>
              </a:solidFill>
              <a:latin typeface="Arial"/>
              <a:cs typeface="Arial" pitchFamily="34" charset="0"/>
            </a:rPr>
            <a:t>QD tablet display market</a:t>
          </a:r>
          <a:r>
            <a:rPr lang="en-US" sz="900" b="1" i="0" u="none" strike="noStrike" baseline="0" dirty="0" smtClean="0">
              <a:solidFill>
                <a:srgbClr val="FFFFFF"/>
              </a:solidFill>
              <a:latin typeface="Arial"/>
              <a:cs typeface="Arial" pitchFamily="34" charset="0"/>
            </a:rPr>
            <a:t> forecast by type (Volume)</a:t>
          </a:r>
          <a:endParaRPr lang="en-US" sz="900" b="1" dirty="0">
            <a:solidFill>
              <a:srgbClr val="FFFFFF"/>
            </a:solidFill>
            <a:latin typeface="Arial"/>
            <a:cs typeface="Arial" pitchFamily="34" charset="0"/>
          </a:endParaRPr>
        </a:p>
      </cdr:txBody>
    </cdr:sp>
  </cdr:relSizeAnchor>
  <cdr:relSizeAnchor xmlns:cdr="http://schemas.openxmlformats.org/drawingml/2006/chartDrawing">
    <cdr:from>
      <cdr:x>0</cdr:x>
      <cdr:y>0.86913</cdr:y>
    </cdr:from>
    <cdr:to>
      <cdr:x>1</cdr:x>
      <cdr:y>1</cdr:y>
    </cdr:to>
    <cdr:sp macro="" textlink="">
      <cdr:nvSpPr>
        <cdr:cNvPr id="5" name="txtBoxSourceLine"/>
        <cdr:cNvSpPr txBox="1"/>
      </cdr:nvSpPr>
      <cdr:spPr>
        <a:xfrm xmlns:a="http://schemas.openxmlformats.org/drawingml/2006/main">
          <a:off x="0" y="2222500"/>
          <a:ext cx="3986120" cy="292100"/>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vertOverflow="clip" wrap="square" lIns="73152" bIns="73152" rtlCol="0" anchor="b"/>
        <a:lstStyle xmlns:a="http://schemas.openxmlformats.org/drawingml/2006/main"/>
        <a:p xmlns:a="http://schemas.openxmlformats.org/drawingml/2006/main">
          <a:pPr algn="l"/>
          <a:r>
            <a:rPr lang="en-US" sz="500" b="0" dirty="0" smtClean="0">
              <a:solidFill>
                <a:srgbClr val="707C8A"/>
              </a:solidFill>
              <a:latin typeface="Arial"/>
              <a:cs typeface="Arial" pitchFamily="34" charset="0"/>
            </a:rPr>
            <a:t>Source: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0.54023</cdr:x>
      <cdr:y>0.93293</cdr:y>
    </cdr:from>
    <cdr:to>
      <cdr:x>1</cdr:x>
      <cdr:y>1</cdr:y>
    </cdr:to>
    <cdr:sp macro="" textlink="">
      <cdr:nvSpPr>
        <cdr:cNvPr id="9" name="txtboxCopyrightLine"/>
        <cdr:cNvSpPr txBox="1"/>
      </cdr:nvSpPr>
      <cdr:spPr>
        <a:xfrm xmlns:a="http://schemas.openxmlformats.org/drawingml/2006/main">
          <a:off x="1727999" y="2784236"/>
          <a:ext cx="1440000" cy="200164"/>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rIns="73152" bIns="73152" rtlCol="0" anchor="b"/>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pPr algn="r"/>
          <a:r>
            <a:rPr lang="en-US" sz="500" b="0" dirty="0" smtClean="0">
              <a:solidFill>
                <a:srgbClr val="707C8A"/>
              </a:solidFill>
              <a:latin typeface="Arial"/>
              <a:cs typeface="Arial" pitchFamily="34" charset="0"/>
            </a:rPr>
            <a:t>© 2015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0.07282</cdr:x>
      <cdr:y>0.21992</cdr:y>
    </cdr:from>
    <cdr:to>
      <cdr:x>0.12698</cdr:x>
      <cdr:y>0.62573</cdr:y>
    </cdr:to>
    <cdr:sp macro="" textlink="">
      <cdr:nvSpPr>
        <cdr:cNvPr id="10" name="txtBoxPrimaryYAxisLabel"/>
        <cdr:cNvSpPr txBox="1"/>
      </cdr:nvSpPr>
      <cdr:spPr>
        <a:xfrm xmlns:a="http://schemas.openxmlformats.org/drawingml/2006/main" rot="16200000">
          <a:off x="-334861" y="1414933"/>
          <a:ext cx="1460916" cy="214474"/>
        </a:xfrm>
        <a:prstGeom xmlns:a="http://schemas.openxmlformats.org/drawingml/2006/main" prst="rect">
          <a:avLst/>
        </a:prstGeom>
        <a:noFill xmlns:a="http://schemas.openxmlformats.org/drawingml/2006/main"/>
        <a:ln xmlns:a="http://schemas.openxmlformats.org/drawingml/2006/main">
          <a:noFill/>
        </a:ln>
      </cdr:spPr>
      <cdr:txBody>
        <a:bodyPr xmlns:a="http://schemas.openxmlformats.org/drawingml/2006/main" vert="horz" wrap="square" lIns="72000" tIns="72000" rIns="72000" bIns="72000" rtlCol="0">
          <a:noAutofit/>
        </a:bodyPr>
        <a:lstStyle xmlns:a="http://schemas.openxmlformats.org/drawingml/2006/main">
          <a:defPPr>
            <a:defRPr lang="en-US"/>
          </a:defPPr>
          <a:lvl1pPr marL="0" algn="l" defTabSz="914400" rtl="0" eaLnBrk="1" latinLnBrk="0" hangingPunct="1">
            <a:defRPr sz="800" kern="1200">
              <a:solidFill>
                <a:sysClr val="windowText" lastClr="000000"/>
              </a:solidFill>
              <a:latin typeface="Arial"/>
            </a:defRPr>
          </a:lvl1pPr>
          <a:lvl2pPr marL="457200" algn="l" defTabSz="914400" rtl="0" eaLnBrk="1" latinLnBrk="0" hangingPunct="1">
            <a:defRPr sz="800" kern="1200">
              <a:solidFill>
                <a:sysClr val="windowText" lastClr="000000"/>
              </a:solidFill>
              <a:latin typeface="Arial"/>
            </a:defRPr>
          </a:lvl2pPr>
          <a:lvl3pPr marL="914400" algn="l" defTabSz="914400" rtl="0" eaLnBrk="1" latinLnBrk="0" hangingPunct="1">
            <a:defRPr sz="800" kern="1200">
              <a:solidFill>
                <a:sysClr val="windowText" lastClr="000000"/>
              </a:solidFill>
              <a:latin typeface="Arial"/>
            </a:defRPr>
          </a:lvl3pPr>
          <a:lvl4pPr marL="1371600" algn="l" defTabSz="914400" rtl="0" eaLnBrk="1" latinLnBrk="0" hangingPunct="1">
            <a:defRPr sz="800" kern="1200">
              <a:solidFill>
                <a:sysClr val="windowText" lastClr="000000"/>
              </a:solidFill>
              <a:latin typeface="Arial"/>
            </a:defRPr>
          </a:lvl4pPr>
          <a:lvl5pPr marL="1828800" algn="l" defTabSz="914400" rtl="0" eaLnBrk="1" latinLnBrk="0" hangingPunct="1">
            <a:defRPr sz="800" kern="1200">
              <a:solidFill>
                <a:sysClr val="windowText" lastClr="000000"/>
              </a:solidFill>
              <a:latin typeface="Arial"/>
            </a:defRPr>
          </a:lvl5pPr>
          <a:lvl6pPr marL="2286000" algn="l" defTabSz="914400" rtl="0" eaLnBrk="1" latinLnBrk="0" hangingPunct="1">
            <a:defRPr sz="800" kern="1200">
              <a:solidFill>
                <a:sysClr val="windowText" lastClr="000000"/>
              </a:solidFill>
              <a:latin typeface="Arial"/>
            </a:defRPr>
          </a:lvl6pPr>
          <a:lvl7pPr marL="2743200" algn="l" defTabSz="914400" rtl="0" eaLnBrk="1" latinLnBrk="0" hangingPunct="1">
            <a:defRPr sz="800" kern="1200">
              <a:solidFill>
                <a:sysClr val="windowText" lastClr="000000"/>
              </a:solidFill>
              <a:latin typeface="Arial"/>
            </a:defRPr>
          </a:lvl7pPr>
          <a:lvl8pPr marL="3200400" algn="l" defTabSz="914400" rtl="0" eaLnBrk="1" latinLnBrk="0" hangingPunct="1">
            <a:defRPr sz="800" kern="1200">
              <a:solidFill>
                <a:sysClr val="windowText" lastClr="000000"/>
              </a:solidFill>
              <a:latin typeface="Arial"/>
            </a:defRPr>
          </a:lvl8pPr>
          <a:lvl9pPr marL="3657600" algn="l" defTabSz="914400" rtl="0" eaLnBrk="1" latinLnBrk="0" hangingPunct="1">
            <a:defRPr sz="800" kern="1200">
              <a:solidFill>
                <a:sysClr val="windowText" lastClr="000000"/>
              </a:solidFill>
              <a:latin typeface="Arial"/>
            </a:defRPr>
          </a:lvl9pPr>
        </a:lstStyle>
        <a:p xmlns:a="http://schemas.openxmlformats.org/drawingml/2006/main">
          <a:pPr algn="ctr"/>
          <a:r>
            <a:rPr lang="en-US" sz="700" b="1" dirty="0" smtClean="0">
              <a:solidFill>
                <a:srgbClr val="000000"/>
              </a:solidFill>
              <a:latin typeface="Arial"/>
            </a:rPr>
            <a:t>Millions of units</a:t>
          </a:r>
        </a:p>
      </cdr:txBody>
    </cdr:sp>
  </cdr:relSizeAnchor>
</c:userShapes>
</file>

<file path=ppt/drawings/drawing59.xml><?xml version="1.0" encoding="utf-8"?>
<c:userShapes xmlns:c="http://schemas.openxmlformats.org/drawingml/2006/chart">
  <cdr:relSizeAnchor xmlns:cdr="http://schemas.openxmlformats.org/drawingml/2006/chartDrawing">
    <cdr:from>
      <cdr:x>0</cdr:x>
      <cdr:y>4.44444E-6</cdr:y>
    </cdr:from>
    <cdr:to>
      <cdr:x>1</cdr:x>
      <cdr:y>0.06</cdr:y>
    </cdr:to>
    <cdr:sp macro="" textlink="">
      <cdr:nvSpPr>
        <cdr:cNvPr id="3" name="txtboxChartTitle"/>
        <cdr:cNvSpPr txBox="1"/>
      </cdr:nvSpPr>
      <cdr:spPr>
        <a:xfrm xmlns:a="http://schemas.openxmlformats.org/drawingml/2006/main">
          <a:off x="0" y="16"/>
          <a:ext cx="3600000" cy="216000"/>
        </a:xfrm>
        <a:prstGeom xmlns:a="http://schemas.openxmlformats.org/drawingml/2006/main" prst="rect">
          <a:avLst/>
        </a:prstGeom>
        <a:solidFill xmlns:a="http://schemas.openxmlformats.org/drawingml/2006/main">
          <a:srgbClr val="707C8A"/>
        </a:solidFill>
        <a:ln xmlns:a="http://schemas.openxmlformats.org/drawingml/2006/main" w="9525" cmpd="sng">
          <a:noFill/>
          <a:prstDash val="solid"/>
          <a:headEnd type="none" w="med" len="med"/>
          <a:tailEnd type="triangle" w="med" len="med"/>
        </a:ln>
      </cdr:spPr>
      <cdr:txBody>
        <a:bodyPr xmlns:a="http://schemas.openxmlformats.org/drawingml/2006/main" wrap="square" lIns="72000" tIns="0" rIns="0" bIns="0" rtlCol="0" anchor="ctr" anchorCtr="0"/>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r>
            <a:rPr lang="en-US" altLang="ko-KR" sz="900" b="1" dirty="0" smtClean="0">
              <a:solidFill>
                <a:srgbClr val="FFFFFF"/>
              </a:solidFill>
              <a:latin typeface="Arial"/>
              <a:cs typeface="Arial" pitchFamily="34" charset="0"/>
            </a:rPr>
            <a:t>QD tablet display market forecast by </a:t>
          </a:r>
          <a:r>
            <a:rPr lang="en-US" altLang="ko-KR" sz="900" b="1" dirty="0">
              <a:solidFill>
                <a:srgbClr val="FFFFFF"/>
              </a:solidFill>
              <a:latin typeface="Arial"/>
              <a:cs typeface="Arial" pitchFamily="34" charset="0"/>
            </a:rPr>
            <a:t>type (Value</a:t>
          </a:r>
          <a:r>
            <a:rPr lang="en-US" altLang="ko-KR" sz="900" b="1" dirty="0" smtClean="0">
              <a:solidFill>
                <a:srgbClr val="FFFFFF"/>
              </a:solidFill>
              <a:latin typeface="Arial"/>
              <a:cs typeface="Arial" pitchFamily="34" charset="0"/>
            </a:rPr>
            <a:t>)</a:t>
          </a:r>
          <a:endParaRPr lang="en-US" altLang="ko-KR" sz="900" b="1" dirty="0">
            <a:solidFill>
              <a:srgbClr val="FFFFFF"/>
            </a:solidFill>
            <a:latin typeface="Arial"/>
            <a:cs typeface="Arial" pitchFamily="34" charset="0"/>
          </a:endParaRPr>
        </a:p>
      </cdr:txBody>
    </cdr:sp>
  </cdr:relSizeAnchor>
  <cdr:relSizeAnchor xmlns:cdr="http://schemas.openxmlformats.org/drawingml/2006/chartDrawing">
    <cdr:from>
      <cdr:x>0</cdr:x>
      <cdr:y>0.86913</cdr:y>
    </cdr:from>
    <cdr:to>
      <cdr:x>1</cdr:x>
      <cdr:y>1</cdr:y>
    </cdr:to>
    <cdr:sp macro="" textlink="">
      <cdr:nvSpPr>
        <cdr:cNvPr id="5" name="txtBoxSourceLine"/>
        <cdr:cNvSpPr txBox="1"/>
      </cdr:nvSpPr>
      <cdr:spPr>
        <a:xfrm xmlns:a="http://schemas.openxmlformats.org/drawingml/2006/main">
          <a:off x="0" y="2222500"/>
          <a:ext cx="3986120" cy="292100"/>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vertOverflow="clip" wrap="square" lIns="73152" bIns="73152" rtlCol="0" anchor="b"/>
        <a:lstStyle xmlns:a="http://schemas.openxmlformats.org/drawingml/2006/main"/>
        <a:p xmlns:a="http://schemas.openxmlformats.org/drawingml/2006/main">
          <a:pPr algn="l"/>
          <a:r>
            <a:rPr lang="en-US" sz="500" b="0" dirty="0" smtClean="0">
              <a:solidFill>
                <a:srgbClr val="707C8A"/>
              </a:solidFill>
              <a:latin typeface="Arial"/>
              <a:cs typeface="Arial" pitchFamily="34" charset="0"/>
            </a:rPr>
            <a:t>Source: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0.54023</cdr:x>
      <cdr:y>0.93293</cdr:y>
    </cdr:from>
    <cdr:to>
      <cdr:x>1</cdr:x>
      <cdr:y>1</cdr:y>
    </cdr:to>
    <cdr:sp macro="" textlink="">
      <cdr:nvSpPr>
        <cdr:cNvPr id="9" name="txtboxCopyrightLine"/>
        <cdr:cNvSpPr txBox="1"/>
      </cdr:nvSpPr>
      <cdr:spPr>
        <a:xfrm xmlns:a="http://schemas.openxmlformats.org/drawingml/2006/main">
          <a:off x="1727999" y="2784236"/>
          <a:ext cx="1440000" cy="200164"/>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rIns="73152" bIns="73152" rtlCol="0" anchor="b"/>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pPr algn="r"/>
          <a:r>
            <a:rPr lang="en-US" sz="500" b="0" smtClean="0">
              <a:solidFill>
                <a:srgbClr val="707C8A"/>
              </a:solidFill>
              <a:latin typeface="Arial"/>
              <a:cs typeface="Arial" pitchFamily="34" charset="0"/>
            </a:rPr>
            <a:t>© 2015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0.01819</cdr:x>
      <cdr:y>0.22416</cdr:y>
    </cdr:from>
    <cdr:to>
      <cdr:x>0.07235</cdr:x>
      <cdr:y>0.62997</cdr:y>
    </cdr:to>
    <cdr:sp macro="" textlink="">
      <cdr:nvSpPr>
        <cdr:cNvPr id="10" name="txtBoxPrimaryYAxisLabel"/>
        <cdr:cNvSpPr txBox="1"/>
      </cdr:nvSpPr>
      <cdr:spPr>
        <a:xfrm xmlns:a="http://schemas.openxmlformats.org/drawingml/2006/main" rot="16200000">
          <a:off x="-551207" y="1430186"/>
          <a:ext cx="1460916" cy="214474"/>
        </a:xfrm>
        <a:prstGeom xmlns:a="http://schemas.openxmlformats.org/drawingml/2006/main" prst="rect">
          <a:avLst/>
        </a:prstGeom>
        <a:noFill xmlns:a="http://schemas.openxmlformats.org/drawingml/2006/main"/>
        <a:ln xmlns:a="http://schemas.openxmlformats.org/drawingml/2006/main">
          <a:noFill/>
        </a:ln>
      </cdr:spPr>
      <cdr:txBody>
        <a:bodyPr xmlns:a="http://schemas.openxmlformats.org/drawingml/2006/main" vert="horz" wrap="square" lIns="72000" tIns="72000" rIns="72000" bIns="72000" rtlCol="0">
          <a:noAutofit/>
        </a:bodyPr>
        <a:lstStyle xmlns:a="http://schemas.openxmlformats.org/drawingml/2006/main">
          <a:defPPr>
            <a:defRPr lang="en-US"/>
          </a:defPPr>
          <a:lvl1pPr marL="0" algn="l" defTabSz="914400" rtl="0" eaLnBrk="1" latinLnBrk="0" hangingPunct="1">
            <a:defRPr sz="800" kern="1200">
              <a:solidFill>
                <a:sysClr val="windowText" lastClr="000000"/>
              </a:solidFill>
              <a:latin typeface="Arial"/>
            </a:defRPr>
          </a:lvl1pPr>
          <a:lvl2pPr marL="457200" algn="l" defTabSz="914400" rtl="0" eaLnBrk="1" latinLnBrk="0" hangingPunct="1">
            <a:defRPr sz="800" kern="1200">
              <a:solidFill>
                <a:sysClr val="windowText" lastClr="000000"/>
              </a:solidFill>
              <a:latin typeface="Arial"/>
            </a:defRPr>
          </a:lvl2pPr>
          <a:lvl3pPr marL="914400" algn="l" defTabSz="914400" rtl="0" eaLnBrk="1" latinLnBrk="0" hangingPunct="1">
            <a:defRPr sz="800" kern="1200">
              <a:solidFill>
                <a:sysClr val="windowText" lastClr="000000"/>
              </a:solidFill>
              <a:latin typeface="Arial"/>
            </a:defRPr>
          </a:lvl3pPr>
          <a:lvl4pPr marL="1371600" algn="l" defTabSz="914400" rtl="0" eaLnBrk="1" latinLnBrk="0" hangingPunct="1">
            <a:defRPr sz="800" kern="1200">
              <a:solidFill>
                <a:sysClr val="windowText" lastClr="000000"/>
              </a:solidFill>
              <a:latin typeface="Arial"/>
            </a:defRPr>
          </a:lvl4pPr>
          <a:lvl5pPr marL="1828800" algn="l" defTabSz="914400" rtl="0" eaLnBrk="1" latinLnBrk="0" hangingPunct="1">
            <a:defRPr sz="800" kern="1200">
              <a:solidFill>
                <a:sysClr val="windowText" lastClr="000000"/>
              </a:solidFill>
              <a:latin typeface="Arial"/>
            </a:defRPr>
          </a:lvl5pPr>
          <a:lvl6pPr marL="2286000" algn="l" defTabSz="914400" rtl="0" eaLnBrk="1" latinLnBrk="0" hangingPunct="1">
            <a:defRPr sz="800" kern="1200">
              <a:solidFill>
                <a:sysClr val="windowText" lastClr="000000"/>
              </a:solidFill>
              <a:latin typeface="Arial"/>
            </a:defRPr>
          </a:lvl6pPr>
          <a:lvl7pPr marL="2743200" algn="l" defTabSz="914400" rtl="0" eaLnBrk="1" latinLnBrk="0" hangingPunct="1">
            <a:defRPr sz="800" kern="1200">
              <a:solidFill>
                <a:sysClr val="windowText" lastClr="000000"/>
              </a:solidFill>
              <a:latin typeface="Arial"/>
            </a:defRPr>
          </a:lvl7pPr>
          <a:lvl8pPr marL="3200400" algn="l" defTabSz="914400" rtl="0" eaLnBrk="1" latinLnBrk="0" hangingPunct="1">
            <a:defRPr sz="800" kern="1200">
              <a:solidFill>
                <a:sysClr val="windowText" lastClr="000000"/>
              </a:solidFill>
              <a:latin typeface="Arial"/>
            </a:defRPr>
          </a:lvl8pPr>
          <a:lvl9pPr marL="3657600" algn="l" defTabSz="914400" rtl="0" eaLnBrk="1" latinLnBrk="0" hangingPunct="1">
            <a:defRPr sz="800" kern="1200">
              <a:solidFill>
                <a:sysClr val="windowText" lastClr="000000"/>
              </a:solidFill>
              <a:latin typeface="Arial"/>
            </a:defRPr>
          </a:lvl9pPr>
        </a:lstStyle>
        <a:p xmlns:a="http://schemas.openxmlformats.org/drawingml/2006/main">
          <a:pPr algn="ctr"/>
          <a:r>
            <a:rPr lang="en-US" sz="700" b="1" dirty="0" smtClean="0">
              <a:solidFill>
                <a:srgbClr val="000000"/>
              </a:solidFill>
              <a:latin typeface="Arial"/>
            </a:rPr>
            <a:t>Millions of dollars</a:t>
          </a:r>
        </a:p>
      </cdr:txBody>
    </cdr:sp>
  </cdr:relSizeAnchor>
</c:userShapes>
</file>

<file path=ppt/drawings/drawing6.xml><?xml version="1.0" encoding="utf-8"?>
<c:userShapes xmlns:c="http://schemas.openxmlformats.org/drawingml/2006/chart">
  <cdr:relSizeAnchor xmlns:cdr="http://schemas.openxmlformats.org/drawingml/2006/chartDrawing">
    <cdr:from>
      <cdr:x>0</cdr:x>
      <cdr:y>4.01977E-6</cdr:y>
    </cdr:from>
    <cdr:to>
      <cdr:x>1</cdr:x>
      <cdr:y>0.05108</cdr:y>
    </cdr:to>
    <cdr:sp macro="" textlink="">
      <cdr:nvSpPr>
        <cdr:cNvPr id="3" name="txtboxChartTitle"/>
        <cdr:cNvSpPr txBox="1"/>
      </cdr:nvSpPr>
      <cdr:spPr>
        <a:xfrm xmlns:a="http://schemas.openxmlformats.org/drawingml/2006/main">
          <a:off x="0" y="17"/>
          <a:ext cx="5915025" cy="216000"/>
        </a:xfrm>
        <a:prstGeom xmlns:a="http://schemas.openxmlformats.org/drawingml/2006/main" prst="rect">
          <a:avLst/>
        </a:prstGeom>
        <a:solidFill xmlns:a="http://schemas.openxmlformats.org/drawingml/2006/main">
          <a:srgbClr val="707C8A"/>
        </a:solidFill>
        <a:ln xmlns:a="http://schemas.openxmlformats.org/drawingml/2006/main" w="9525" cmpd="sng">
          <a:noFill/>
          <a:prstDash val="solid"/>
          <a:headEnd type="none" w="med" len="med"/>
          <a:tailEnd type="triangle" w="med" len="med"/>
        </a:ln>
      </cdr:spPr>
      <cdr:txBody>
        <a:bodyPr xmlns:a="http://schemas.openxmlformats.org/drawingml/2006/main" wrap="square" lIns="72000" tIns="0" rIns="0" bIns="0" rtlCol="0" anchor="ctr" anchorCtr="0"/>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r>
            <a:rPr lang="en-US" sz="900" b="1" smtClean="0">
              <a:solidFill>
                <a:srgbClr val="FFFFFF"/>
              </a:solidFill>
              <a:latin typeface="Arial"/>
              <a:cs typeface="Arial" pitchFamily="34" charset="0"/>
            </a:rPr>
            <a:t>9-pt </a:t>
          </a:r>
          <a:r>
            <a:rPr lang="en-US" sz="900" b="1" dirty="0" smtClean="0">
              <a:solidFill>
                <a:srgbClr val="FFFFFF"/>
              </a:solidFill>
              <a:latin typeface="Arial"/>
              <a:cs typeface="Arial" pitchFamily="34" charset="0"/>
            </a:rPr>
            <a:t>- IHS </a:t>
          </a:r>
          <a:r>
            <a:rPr lang="en-US" sz="900" b="1" smtClean="0">
              <a:solidFill>
                <a:srgbClr val="FFFFFF"/>
              </a:solidFill>
              <a:latin typeface="Arial"/>
              <a:cs typeface="Arial" pitchFamily="34" charset="0"/>
            </a:rPr>
            <a:t>line chart - 2015</a:t>
          </a:r>
          <a:endParaRPr lang="en-US" sz="900" b="1" dirty="0">
            <a:solidFill>
              <a:srgbClr val="FFFFFF"/>
            </a:solidFill>
            <a:latin typeface="Arial"/>
            <a:cs typeface="Arial" pitchFamily="34" charset="0"/>
          </a:endParaRPr>
        </a:p>
      </cdr:txBody>
    </cdr:sp>
  </cdr:relSizeAnchor>
  <cdr:relSizeAnchor xmlns:cdr="http://schemas.openxmlformats.org/drawingml/2006/chartDrawing">
    <cdr:from>
      <cdr:x>0.54023</cdr:x>
      <cdr:y>0.93293</cdr:y>
    </cdr:from>
    <cdr:to>
      <cdr:x>1</cdr:x>
      <cdr:y>1</cdr:y>
    </cdr:to>
    <cdr:sp macro="" textlink="">
      <cdr:nvSpPr>
        <cdr:cNvPr id="6" name="txtboxCopyrightLine"/>
        <cdr:cNvSpPr txBox="1"/>
      </cdr:nvSpPr>
      <cdr:spPr>
        <a:xfrm xmlns:a="http://schemas.openxmlformats.org/drawingml/2006/main">
          <a:off x="1727999" y="2784236"/>
          <a:ext cx="1440000" cy="200164"/>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rIns="73152" bIns="73152" rtlCol="0" anchor="b"/>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pPr algn="r"/>
          <a:r>
            <a:rPr lang="en-US" sz="500" b="0" smtClean="0">
              <a:solidFill>
                <a:srgbClr val="707C8A"/>
              </a:solidFill>
              <a:latin typeface="Arial"/>
              <a:cs typeface="Arial" pitchFamily="34" charset="0"/>
            </a:rPr>
            <a:t>© 2015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cdr:x>
      <cdr:y>0.86207</cdr:y>
    </cdr:from>
    <cdr:to>
      <cdr:x>1</cdr:x>
      <cdr:y>1</cdr:y>
    </cdr:to>
    <cdr:sp macro="" textlink="">
      <cdr:nvSpPr>
        <cdr:cNvPr id="12" name="txtBoxSourceLine"/>
        <cdr:cNvSpPr txBox="1"/>
      </cdr:nvSpPr>
      <cdr:spPr>
        <a:xfrm xmlns:a="http://schemas.openxmlformats.org/drawingml/2006/main">
          <a:off x="0" y="2108200"/>
          <a:ext cx="4524002" cy="292100"/>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bIns="73152" rtlCol="0" anchor="b"/>
        <a:lstStyle xmlns:a="http://schemas.openxmlformats.org/drawingml/2006/main">
          <a:lvl1pPr marL="0" indent="0">
            <a:defRPr sz="1100">
              <a:latin typeface="Arial"/>
            </a:defRPr>
          </a:lvl1pPr>
          <a:lvl2pPr marL="457200" indent="0">
            <a:defRPr sz="1100">
              <a:latin typeface="Arial"/>
            </a:defRPr>
          </a:lvl2pPr>
          <a:lvl3pPr marL="914400" indent="0">
            <a:defRPr sz="1100">
              <a:latin typeface="Arial"/>
            </a:defRPr>
          </a:lvl3pPr>
          <a:lvl4pPr marL="1371600" indent="0">
            <a:defRPr sz="1100">
              <a:latin typeface="Arial"/>
            </a:defRPr>
          </a:lvl4pPr>
          <a:lvl5pPr marL="1828800" indent="0">
            <a:defRPr sz="1100">
              <a:latin typeface="Arial"/>
            </a:defRPr>
          </a:lvl5pPr>
          <a:lvl6pPr marL="2286000" indent="0">
            <a:defRPr sz="1100">
              <a:latin typeface="Arial"/>
            </a:defRPr>
          </a:lvl6pPr>
          <a:lvl7pPr marL="2743200" indent="0">
            <a:defRPr sz="1100">
              <a:latin typeface="Arial"/>
            </a:defRPr>
          </a:lvl7pPr>
          <a:lvl8pPr marL="3200400" indent="0">
            <a:defRPr sz="1100">
              <a:latin typeface="Arial"/>
            </a:defRPr>
          </a:lvl8pPr>
          <a:lvl9pPr marL="3657600" indent="0">
            <a:defRPr sz="1100">
              <a:latin typeface="Arial"/>
            </a:defRPr>
          </a:lvl9pPr>
        </a:lstStyle>
        <a:p xmlns:a="http://schemas.openxmlformats.org/drawingml/2006/main">
          <a:pPr algn="l"/>
          <a:r>
            <a:rPr lang="en-US" sz="500" b="0" dirty="0" smtClean="0">
              <a:solidFill>
                <a:srgbClr val="707C8A"/>
              </a:solidFill>
              <a:latin typeface="Arial"/>
              <a:cs typeface="Arial" pitchFamily="34" charset="0"/>
            </a:rPr>
            <a:t>Source: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cdr:x>
      <cdr:y>3.84226E-6</cdr:y>
    </cdr:from>
    <cdr:to>
      <cdr:x>1</cdr:x>
      <cdr:y>0.10374</cdr:y>
    </cdr:to>
    <cdr:sp macro="" textlink="">
      <cdr:nvSpPr>
        <cdr:cNvPr id="2" name="txtboxChartTitle"/>
        <cdr:cNvSpPr txBox="1"/>
      </cdr:nvSpPr>
      <cdr:spPr>
        <a:xfrm xmlns:a="http://schemas.openxmlformats.org/drawingml/2006/main">
          <a:off x="0" y="8"/>
          <a:ext cx="3960000" cy="216000"/>
        </a:xfrm>
        <a:prstGeom xmlns:a="http://schemas.openxmlformats.org/drawingml/2006/main" prst="rect">
          <a:avLst/>
        </a:prstGeom>
        <a:solidFill xmlns:a="http://schemas.openxmlformats.org/drawingml/2006/main">
          <a:srgbClr val="707C8A"/>
        </a:solidFill>
        <a:ln xmlns:a="http://schemas.openxmlformats.org/drawingml/2006/main" w="9525" cmpd="sng">
          <a:noFill/>
          <a:prstDash val="solid"/>
          <a:headEnd type="none" w="med" len="med"/>
          <a:tailEnd type="triangle" w="med" len="med"/>
        </a:ln>
      </cdr:spPr>
      <cdr:txBody>
        <a:bodyPr xmlns:a="http://schemas.openxmlformats.org/drawingml/2006/main" wrap="square" lIns="72000" tIns="0" rIns="0" bIns="0" rtlCol="0" anchor="ctr" anchorCtr="0"/>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r>
            <a:rPr lang="en-US" sz="900" b="1" i="0" u="none" strike="noStrike" dirty="0" smtClean="0">
              <a:solidFill>
                <a:srgbClr val="FFFFFF"/>
              </a:solidFill>
              <a:latin typeface="Arial"/>
              <a:cs typeface="Arial" pitchFamily="34" charset="0"/>
            </a:rPr>
            <a:t>27-inch </a:t>
          </a:r>
          <a:r>
            <a:rPr lang="en-US" sz="900" b="1" dirty="0">
              <a:solidFill>
                <a:srgbClr val="FFFFFF"/>
              </a:solidFill>
              <a:latin typeface="Arial"/>
              <a:cs typeface="Arial" pitchFamily="34" charset="0"/>
            </a:rPr>
            <a:t>m</a:t>
          </a:r>
          <a:r>
            <a:rPr lang="en-US" sz="900" b="1" i="0" u="none" strike="noStrike" dirty="0" smtClean="0">
              <a:solidFill>
                <a:srgbClr val="FFFFFF"/>
              </a:solidFill>
              <a:latin typeface="Arial"/>
              <a:cs typeface="Arial" pitchFamily="34" charset="0"/>
            </a:rPr>
            <a:t>onitor WCG BLU/normal BLU cost ratio</a:t>
          </a:r>
          <a:endParaRPr lang="en-US" sz="900" b="1" dirty="0">
            <a:solidFill>
              <a:srgbClr val="FFFFFF"/>
            </a:solidFill>
            <a:latin typeface="Arial"/>
            <a:cs typeface="Arial" pitchFamily="34" charset="0"/>
          </a:endParaRPr>
        </a:p>
      </cdr:txBody>
    </cdr:sp>
  </cdr:relSizeAnchor>
  <cdr:relSizeAnchor xmlns:cdr="http://schemas.openxmlformats.org/drawingml/2006/chartDrawing">
    <cdr:from>
      <cdr:x>0</cdr:x>
      <cdr:y>0.86913</cdr:y>
    </cdr:from>
    <cdr:to>
      <cdr:x>1</cdr:x>
      <cdr:y>1</cdr:y>
    </cdr:to>
    <cdr:sp macro="" textlink="">
      <cdr:nvSpPr>
        <cdr:cNvPr id="5" name="txtBoxSourceLine"/>
        <cdr:cNvSpPr txBox="1"/>
      </cdr:nvSpPr>
      <cdr:spPr>
        <a:xfrm xmlns:a="http://schemas.openxmlformats.org/drawingml/2006/main">
          <a:off x="0" y="2222500"/>
          <a:ext cx="3986120" cy="292100"/>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vertOverflow="clip" wrap="square" lIns="73152" bIns="73152" rtlCol="0" anchor="b"/>
        <a:lstStyle xmlns:a="http://schemas.openxmlformats.org/drawingml/2006/main"/>
        <a:p xmlns:a="http://schemas.openxmlformats.org/drawingml/2006/main">
          <a:pPr algn="l"/>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0.54023</cdr:x>
      <cdr:y>0.93293</cdr:y>
    </cdr:from>
    <cdr:to>
      <cdr:x>1</cdr:x>
      <cdr:y>1</cdr:y>
    </cdr:to>
    <cdr:sp macro="" textlink="">
      <cdr:nvSpPr>
        <cdr:cNvPr id="9" name="txtboxCopyrightLine"/>
        <cdr:cNvSpPr txBox="1"/>
      </cdr:nvSpPr>
      <cdr:spPr>
        <a:xfrm xmlns:a="http://schemas.openxmlformats.org/drawingml/2006/main">
          <a:off x="1727999" y="2784236"/>
          <a:ext cx="1440000" cy="200164"/>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rIns="73152" bIns="73152" rtlCol="0" anchor="b"/>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pPr algn="r"/>
          <a:r>
            <a:rPr lang="en-US" sz="500" b="0" smtClean="0">
              <a:solidFill>
                <a:srgbClr val="707C8A"/>
              </a:solidFill>
              <a:latin typeface="Arial"/>
              <a:cs typeface="Arial" pitchFamily="34" charset="0"/>
            </a:rPr>
            <a:t>© 2015 IHS</a:t>
          </a:r>
          <a:endParaRPr lang="en-US" sz="500" b="0" dirty="0">
            <a:solidFill>
              <a:srgbClr val="707C8A"/>
            </a:solidFill>
            <a:latin typeface="Arial"/>
            <a:cs typeface="Arial" pitchFamily="34" charset="0"/>
          </a:endParaRPr>
        </a:p>
      </cdr:txBody>
    </cdr:sp>
  </cdr:relSizeAnchor>
</c:userShapes>
</file>

<file path=ppt/drawings/drawing60.xml><?xml version="1.0" encoding="utf-8"?>
<c:userShapes xmlns:c="http://schemas.openxmlformats.org/drawingml/2006/chart">
  <cdr:relSizeAnchor xmlns:cdr="http://schemas.openxmlformats.org/drawingml/2006/chartDrawing">
    <cdr:from>
      <cdr:x>0.54023</cdr:x>
      <cdr:y>0.93293</cdr:y>
    </cdr:from>
    <cdr:to>
      <cdr:x>1</cdr:x>
      <cdr:y>1</cdr:y>
    </cdr:to>
    <cdr:sp macro="" textlink="">
      <cdr:nvSpPr>
        <cdr:cNvPr id="6" name="txtboxCopyrightLine"/>
        <cdr:cNvSpPr txBox="1"/>
      </cdr:nvSpPr>
      <cdr:spPr>
        <a:xfrm xmlns:a="http://schemas.openxmlformats.org/drawingml/2006/main">
          <a:off x="1727999" y="2784236"/>
          <a:ext cx="1440000" cy="200164"/>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rIns="73152" bIns="73152" rtlCol="0" anchor="b"/>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pPr algn="r"/>
          <a:r>
            <a:rPr lang="en-US" sz="500" b="0" dirty="0" smtClean="0">
              <a:solidFill>
                <a:srgbClr val="707C8A"/>
              </a:solidFill>
              <a:latin typeface="Arial"/>
              <a:cs typeface="Arial" pitchFamily="34" charset="0"/>
            </a:rPr>
            <a:t>© 2015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0.09092</cdr:x>
      <cdr:y>0.21992</cdr:y>
    </cdr:from>
    <cdr:to>
      <cdr:x>0.14545</cdr:x>
      <cdr:y>0.65734</cdr:y>
    </cdr:to>
    <cdr:sp macro="" textlink="">
      <cdr:nvSpPr>
        <cdr:cNvPr id="9" name="txtBoxPrimaryYAxisLabel"/>
        <cdr:cNvSpPr txBox="1"/>
      </cdr:nvSpPr>
      <cdr:spPr>
        <a:xfrm xmlns:a="http://schemas.openxmlformats.org/drawingml/2006/main" rot="16200000">
          <a:off x="-319341" y="1471099"/>
          <a:ext cx="1574712" cy="215938"/>
        </a:xfrm>
        <a:prstGeom xmlns:a="http://schemas.openxmlformats.org/drawingml/2006/main" prst="rect">
          <a:avLst/>
        </a:prstGeom>
        <a:noFill xmlns:a="http://schemas.openxmlformats.org/drawingml/2006/main"/>
        <a:ln xmlns:a="http://schemas.openxmlformats.org/drawingml/2006/main">
          <a:noFill/>
        </a:ln>
      </cdr:spPr>
      <cdr:txBody>
        <a:bodyPr xmlns:a="http://schemas.openxmlformats.org/drawingml/2006/main" vert="horz" wrap="square" lIns="72000" tIns="72000" rIns="72000" bIns="72000" rtlCol="0">
          <a:noAutofit/>
        </a:bodyPr>
        <a:lstStyle xmlns:a="http://schemas.openxmlformats.org/drawingml/2006/main">
          <a:lvl1pPr marL="0" indent="0">
            <a:defRPr sz="1100">
              <a:latin typeface="Arial"/>
            </a:defRPr>
          </a:lvl1pPr>
          <a:lvl2pPr marL="457200" indent="0">
            <a:defRPr sz="1100">
              <a:latin typeface="Arial"/>
            </a:defRPr>
          </a:lvl2pPr>
          <a:lvl3pPr marL="914400" indent="0">
            <a:defRPr sz="1100">
              <a:latin typeface="Arial"/>
            </a:defRPr>
          </a:lvl3pPr>
          <a:lvl4pPr marL="1371600" indent="0">
            <a:defRPr sz="1100">
              <a:latin typeface="Arial"/>
            </a:defRPr>
          </a:lvl4pPr>
          <a:lvl5pPr marL="1828800" indent="0">
            <a:defRPr sz="1100">
              <a:latin typeface="Arial"/>
            </a:defRPr>
          </a:lvl5pPr>
          <a:lvl6pPr marL="2286000" indent="0">
            <a:defRPr sz="1100">
              <a:latin typeface="Arial"/>
            </a:defRPr>
          </a:lvl6pPr>
          <a:lvl7pPr marL="2743200" indent="0">
            <a:defRPr sz="1100">
              <a:latin typeface="Arial"/>
            </a:defRPr>
          </a:lvl7pPr>
          <a:lvl8pPr marL="3200400" indent="0">
            <a:defRPr sz="1100">
              <a:latin typeface="Arial"/>
            </a:defRPr>
          </a:lvl8pPr>
          <a:lvl9pPr marL="3657600" indent="0">
            <a:defRPr sz="1100">
              <a:latin typeface="Arial"/>
            </a:defRPr>
          </a:lvl9pPr>
        </a:lstStyle>
        <a:p xmlns:a="http://schemas.openxmlformats.org/drawingml/2006/main">
          <a:pPr algn="ctr"/>
          <a:r>
            <a:rPr lang="en-US" sz="700" b="1" dirty="0" smtClean="0">
              <a:solidFill>
                <a:srgbClr val="000000"/>
              </a:solidFill>
              <a:latin typeface="Arial"/>
            </a:rPr>
            <a:t>Millions of dollars</a:t>
          </a:r>
        </a:p>
      </cdr:txBody>
    </cdr:sp>
  </cdr:relSizeAnchor>
  <cdr:relSizeAnchor xmlns:cdr="http://schemas.openxmlformats.org/drawingml/2006/chartDrawing">
    <cdr:from>
      <cdr:x>0</cdr:x>
      <cdr:y>0.86913</cdr:y>
    </cdr:from>
    <cdr:to>
      <cdr:x>1</cdr:x>
      <cdr:y>1</cdr:y>
    </cdr:to>
    <cdr:sp macro="" textlink="">
      <cdr:nvSpPr>
        <cdr:cNvPr id="11" name="txtBoxSourceLine"/>
        <cdr:cNvSpPr txBox="1"/>
      </cdr:nvSpPr>
      <cdr:spPr>
        <a:xfrm xmlns:a="http://schemas.openxmlformats.org/drawingml/2006/main">
          <a:off x="0" y="2222500"/>
          <a:ext cx="3959225" cy="292100"/>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bIns="73152" rtlCol="0" anchor="b"/>
        <a:lstStyle xmlns:a="http://schemas.openxmlformats.org/drawingml/2006/main">
          <a:lvl1pPr marL="0" indent="0">
            <a:defRPr sz="1100">
              <a:latin typeface="Arial"/>
            </a:defRPr>
          </a:lvl1pPr>
          <a:lvl2pPr marL="457200" indent="0">
            <a:defRPr sz="1100">
              <a:latin typeface="Arial"/>
            </a:defRPr>
          </a:lvl2pPr>
          <a:lvl3pPr marL="914400" indent="0">
            <a:defRPr sz="1100">
              <a:latin typeface="Arial"/>
            </a:defRPr>
          </a:lvl3pPr>
          <a:lvl4pPr marL="1371600" indent="0">
            <a:defRPr sz="1100">
              <a:latin typeface="Arial"/>
            </a:defRPr>
          </a:lvl4pPr>
          <a:lvl5pPr marL="1828800" indent="0">
            <a:defRPr sz="1100">
              <a:latin typeface="Arial"/>
            </a:defRPr>
          </a:lvl5pPr>
          <a:lvl6pPr marL="2286000" indent="0">
            <a:defRPr sz="1100">
              <a:latin typeface="Arial"/>
            </a:defRPr>
          </a:lvl6pPr>
          <a:lvl7pPr marL="2743200" indent="0">
            <a:defRPr sz="1100">
              <a:latin typeface="Arial"/>
            </a:defRPr>
          </a:lvl7pPr>
          <a:lvl8pPr marL="3200400" indent="0">
            <a:defRPr sz="1100">
              <a:latin typeface="Arial"/>
            </a:defRPr>
          </a:lvl8pPr>
          <a:lvl9pPr marL="3657600" indent="0">
            <a:defRPr sz="1100">
              <a:latin typeface="Arial"/>
            </a:defRPr>
          </a:lvl9pPr>
        </a:lstStyle>
        <a:p xmlns:a="http://schemas.openxmlformats.org/drawingml/2006/main">
          <a:pPr algn="l"/>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cdr:x>
      <cdr:y>3.88889E-6</cdr:y>
    </cdr:from>
    <cdr:to>
      <cdr:x>1</cdr:x>
      <cdr:y>0.06</cdr:y>
    </cdr:to>
    <cdr:sp macro="" textlink="">
      <cdr:nvSpPr>
        <cdr:cNvPr id="2" name="txtboxChartTitle"/>
        <cdr:cNvSpPr txBox="1"/>
      </cdr:nvSpPr>
      <cdr:spPr>
        <a:xfrm xmlns:a="http://schemas.openxmlformats.org/drawingml/2006/main">
          <a:off x="0" y="14"/>
          <a:ext cx="3960000" cy="216000"/>
        </a:xfrm>
        <a:prstGeom xmlns:a="http://schemas.openxmlformats.org/drawingml/2006/main" prst="rect">
          <a:avLst/>
        </a:prstGeom>
        <a:solidFill xmlns:a="http://schemas.openxmlformats.org/drawingml/2006/main">
          <a:srgbClr val="707C8A"/>
        </a:solidFill>
        <a:ln xmlns:a="http://schemas.openxmlformats.org/drawingml/2006/main" w="9525" cmpd="sng">
          <a:noFill/>
          <a:prstDash val="solid"/>
          <a:headEnd type="none" w="med" len="med"/>
          <a:tailEnd type="triangle" w="med" len="med"/>
        </a:ln>
      </cdr:spPr>
      <cdr:txBody>
        <a:bodyPr xmlns:a="http://schemas.openxmlformats.org/drawingml/2006/main" wrap="square" lIns="72000" tIns="0" rIns="0" bIns="0" rtlCol="0" anchor="ctr" anchorCtr="0"/>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r>
            <a:rPr lang="en-US" sz="900" b="1" i="0" u="none" strike="noStrike" dirty="0" smtClean="0">
              <a:solidFill>
                <a:srgbClr val="FFFFFF"/>
              </a:solidFill>
              <a:latin typeface="Arial"/>
              <a:cs typeface="Arial" pitchFamily="34" charset="0"/>
            </a:rPr>
            <a:t>QD smartphone display market</a:t>
          </a:r>
          <a:r>
            <a:rPr lang="en-US" sz="900" b="1" i="0" u="none" strike="noStrike" baseline="0" dirty="0" smtClean="0">
              <a:solidFill>
                <a:srgbClr val="FFFFFF"/>
              </a:solidFill>
              <a:latin typeface="Arial"/>
              <a:cs typeface="Arial" pitchFamily="34" charset="0"/>
            </a:rPr>
            <a:t> forecast (Value) </a:t>
          </a:r>
          <a:endParaRPr lang="en-US" sz="900" b="1" dirty="0">
            <a:solidFill>
              <a:srgbClr val="FFFFFF"/>
            </a:solidFill>
            <a:latin typeface="Arial"/>
            <a:cs typeface="Arial" pitchFamily="34" charset="0"/>
          </a:endParaRPr>
        </a:p>
      </cdr:txBody>
    </cdr:sp>
  </cdr:relSizeAnchor>
  <cdr:relSizeAnchor xmlns:cdr="http://schemas.openxmlformats.org/drawingml/2006/chartDrawing">
    <cdr:from>
      <cdr:x>0</cdr:x>
      <cdr:y>0.86269</cdr:y>
    </cdr:from>
    <cdr:to>
      <cdr:x>1</cdr:x>
      <cdr:y>1</cdr:y>
    </cdr:to>
    <cdr:sp macro="" textlink="">
      <cdr:nvSpPr>
        <cdr:cNvPr id="5" name="txtBoxSourceLine"/>
        <cdr:cNvSpPr txBox="1"/>
      </cdr:nvSpPr>
      <cdr:spPr>
        <a:xfrm xmlns:a="http://schemas.openxmlformats.org/drawingml/2006/main">
          <a:off x="0" y="2108200"/>
          <a:ext cx="4435475" cy="292100"/>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vertOverflow="clip" wrap="square" lIns="73152" bIns="73152" rtlCol="0" anchor="b"/>
        <a:lstStyle xmlns:a="http://schemas.openxmlformats.org/drawingml/2006/main"/>
        <a:p xmlns:a="http://schemas.openxmlformats.org/drawingml/2006/main">
          <a:pPr algn="l"/>
          <a:r>
            <a:rPr lang="en-US" sz="500" b="0" dirty="0" smtClean="0">
              <a:solidFill>
                <a:srgbClr val="707C8A"/>
              </a:solidFill>
              <a:latin typeface="Arial"/>
              <a:cs typeface="Arial" pitchFamily="34" charset="0"/>
            </a:rPr>
            <a:t>Source: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0.54023</cdr:x>
      <cdr:y>0.93293</cdr:y>
    </cdr:from>
    <cdr:to>
      <cdr:x>1</cdr:x>
      <cdr:y>1</cdr:y>
    </cdr:to>
    <cdr:sp macro="" textlink="">
      <cdr:nvSpPr>
        <cdr:cNvPr id="4" name="txtboxCopyrightLine"/>
        <cdr:cNvSpPr txBox="1"/>
      </cdr:nvSpPr>
      <cdr:spPr>
        <a:xfrm xmlns:a="http://schemas.openxmlformats.org/drawingml/2006/main">
          <a:off x="1727999" y="2784236"/>
          <a:ext cx="1440000" cy="200164"/>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rIns="73152" bIns="73152" rtlCol="0" anchor="b"/>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pPr algn="r"/>
          <a:endParaRPr lang="en-US" sz="500" b="0" dirty="0">
            <a:solidFill>
              <a:srgbClr val="707C8A"/>
            </a:solidFill>
            <a:latin typeface="Arial"/>
            <a:cs typeface="Arial" pitchFamily="34" charset="0"/>
          </a:endParaRPr>
        </a:p>
      </cdr:txBody>
    </cdr:sp>
  </cdr:relSizeAnchor>
</c:userShapes>
</file>

<file path=ppt/drawings/drawing61.xml><?xml version="1.0" encoding="utf-8"?>
<c:userShapes xmlns:c="http://schemas.openxmlformats.org/drawingml/2006/chart">
  <cdr:relSizeAnchor xmlns:cdr="http://schemas.openxmlformats.org/drawingml/2006/chartDrawing">
    <cdr:from>
      <cdr:x>0.54023</cdr:x>
      <cdr:y>0.93293</cdr:y>
    </cdr:from>
    <cdr:to>
      <cdr:x>1</cdr:x>
      <cdr:y>1</cdr:y>
    </cdr:to>
    <cdr:sp macro="" textlink="">
      <cdr:nvSpPr>
        <cdr:cNvPr id="6" name="txtboxCopyrightLine"/>
        <cdr:cNvSpPr txBox="1"/>
      </cdr:nvSpPr>
      <cdr:spPr>
        <a:xfrm xmlns:a="http://schemas.openxmlformats.org/drawingml/2006/main">
          <a:off x="1727999" y="2784236"/>
          <a:ext cx="1440000" cy="200164"/>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rIns="73152" bIns="73152" rtlCol="0" anchor="b"/>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pPr algn="r"/>
          <a:r>
            <a:rPr lang="en-US" sz="500" b="0" smtClean="0">
              <a:solidFill>
                <a:srgbClr val="707C8A"/>
              </a:solidFill>
              <a:latin typeface="Arial"/>
              <a:cs typeface="Arial" pitchFamily="34" charset="0"/>
            </a:rPr>
            <a:t>© 2015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0.09081</cdr:x>
      <cdr:y>0.23992</cdr:y>
    </cdr:from>
    <cdr:to>
      <cdr:x>0.14534</cdr:x>
      <cdr:y>0.67734</cdr:y>
    </cdr:to>
    <cdr:sp macro="" textlink="">
      <cdr:nvSpPr>
        <cdr:cNvPr id="9" name="txtBoxPrimaryYAxisLabel"/>
        <cdr:cNvSpPr txBox="1"/>
      </cdr:nvSpPr>
      <cdr:spPr>
        <a:xfrm xmlns:a="http://schemas.openxmlformats.org/drawingml/2006/main" rot="16200000">
          <a:off x="-319794" y="1543107"/>
          <a:ext cx="1574712" cy="215938"/>
        </a:xfrm>
        <a:prstGeom xmlns:a="http://schemas.openxmlformats.org/drawingml/2006/main" prst="rect">
          <a:avLst/>
        </a:prstGeom>
        <a:noFill xmlns:a="http://schemas.openxmlformats.org/drawingml/2006/main"/>
        <a:ln xmlns:a="http://schemas.openxmlformats.org/drawingml/2006/main">
          <a:noFill/>
        </a:ln>
      </cdr:spPr>
      <cdr:txBody>
        <a:bodyPr xmlns:a="http://schemas.openxmlformats.org/drawingml/2006/main" vert="horz" wrap="square" lIns="72000" tIns="72000" rIns="72000" bIns="72000" rtlCol="0">
          <a:noAutofit/>
        </a:bodyPr>
        <a:lstStyle xmlns:a="http://schemas.openxmlformats.org/drawingml/2006/main">
          <a:lvl1pPr marL="0" indent="0">
            <a:defRPr sz="1100">
              <a:latin typeface="Arial"/>
            </a:defRPr>
          </a:lvl1pPr>
          <a:lvl2pPr marL="457200" indent="0">
            <a:defRPr sz="1100">
              <a:latin typeface="Arial"/>
            </a:defRPr>
          </a:lvl2pPr>
          <a:lvl3pPr marL="914400" indent="0">
            <a:defRPr sz="1100">
              <a:latin typeface="Arial"/>
            </a:defRPr>
          </a:lvl3pPr>
          <a:lvl4pPr marL="1371600" indent="0">
            <a:defRPr sz="1100">
              <a:latin typeface="Arial"/>
            </a:defRPr>
          </a:lvl4pPr>
          <a:lvl5pPr marL="1828800" indent="0">
            <a:defRPr sz="1100">
              <a:latin typeface="Arial"/>
            </a:defRPr>
          </a:lvl5pPr>
          <a:lvl6pPr marL="2286000" indent="0">
            <a:defRPr sz="1100">
              <a:latin typeface="Arial"/>
            </a:defRPr>
          </a:lvl6pPr>
          <a:lvl7pPr marL="2743200" indent="0">
            <a:defRPr sz="1100">
              <a:latin typeface="Arial"/>
            </a:defRPr>
          </a:lvl7pPr>
          <a:lvl8pPr marL="3200400" indent="0">
            <a:defRPr sz="1100">
              <a:latin typeface="Arial"/>
            </a:defRPr>
          </a:lvl8pPr>
          <a:lvl9pPr marL="3657600" indent="0">
            <a:defRPr sz="1100">
              <a:latin typeface="Arial"/>
            </a:defRPr>
          </a:lvl9pPr>
        </a:lstStyle>
        <a:p xmlns:a="http://schemas.openxmlformats.org/drawingml/2006/main">
          <a:pPr algn="ctr"/>
          <a:r>
            <a:rPr lang="en-US" sz="700" b="1" i="0" u="none" strike="noStrike" baseline="0" dirty="0" smtClean="0">
              <a:solidFill>
                <a:srgbClr val="000000"/>
              </a:solidFill>
              <a:latin typeface="Arial"/>
            </a:rPr>
            <a:t>Millions of units</a:t>
          </a:r>
          <a:endParaRPr lang="en-US" sz="700" b="1" dirty="0" smtClean="0">
            <a:solidFill>
              <a:srgbClr val="000000"/>
            </a:solidFill>
            <a:latin typeface="Arial"/>
          </a:endParaRPr>
        </a:p>
      </cdr:txBody>
    </cdr:sp>
  </cdr:relSizeAnchor>
  <cdr:relSizeAnchor xmlns:cdr="http://schemas.openxmlformats.org/drawingml/2006/chartDrawing">
    <cdr:from>
      <cdr:x>0</cdr:x>
      <cdr:y>0.86913</cdr:y>
    </cdr:from>
    <cdr:to>
      <cdr:x>1</cdr:x>
      <cdr:y>1</cdr:y>
    </cdr:to>
    <cdr:sp macro="" textlink="">
      <cdr:nvSpPr>
        <cdr:cNvPr id="11" name="txtBoxSourceLine"/>
        <cdr:cNvSpPr txBox="1"/>
      </cdr:nvSpPr>
      <cdr:spPr>
        <a:xfrm xmlns:a="http://schemas.openxmlformats.org/drawingml/2006/main">
          <a:off x="0" y="2222500"/>
          <a:ext cx="3959225" cy="292100"/>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bIns="73152" rtlCol="0" anchor="b"/>
        <a:lstStyle xmlns:a="http://schemas.openxmlformats.org/drawingml/2006/main">
          <a:lvl1pPr marL="0" indent="0">
            <a:defRPr sz="1100">
              <a:latin typeface="Arial"/>
            </a:defRPr>
          </a:lvl1pPr>
          <a:lvl2pPr marL="457200" indent="0">
            <a:defRPr sz="1100">
              <a:latin typeface="Arial"/>
            </a:defRPr>
          </a:lvl2pPr>
          <a:lvl3pPr marL="914400" indent="0">
            <a:defRPr sz="1100">
              <a:latin typeface="Arial"/>
            </a:defRPr>
          </a:lvl3pPr>
          <a:lvl4pPr marL="1371600" indent="0">
            <a:defRPr sz="1100">
              <a:latin typeface="Arial"/>
            </a:defRPr>
          </a:lvl4pPr>
          <a:lvl5pPr marL="1828800" indent="0">
            <a:defRPr sz="1100">
              <a:latin typeface="Arial"/>
            </a:defRPr>
          </a:lvl5pPr>
          <a:lvl6pPr marL="2286000" indent="0">
            <a:defRPr sz="1100">
              <a:latin typeface="Arial"/>
            </a:defRPr>
          </a:lvl6pPr>
          <a:lvl7pPr marL="2743200" indent="0">
            <a:defRPr sz="1100">
              <a:latin typeface="Arial"/>
            </a:defRPr>
          </a:lvl7pPr>
          <a:lvl8pPr marL="3200400" indent="0">
            <a:defRPr sz="1100">
              <a:latin typeface="Arial"/>
            </a:defRPr>
          </a:lvl8pPr>
          <a:lvl9pPr marL="3657600" indent="0">
            <a:defRPr sz="1100">
              <a:latin typeface="Arial"/>
            </a:defRPr>
          </a:lvl9pPr>
        </a:lstStyle>
        <a:p xmlns:a="http://schemas.openxmlformats.org/drawingml/2006/main">
          <a:pPr algn="l"/>
          <a:r>
            <a:rPr lang="en-US" sz="500" b="0" dirty="0" smtClean="0">
              <a:solidFill>
                <a:srgbClr val="707C8A"/>
              </a:solidFill>
              <a:latin typeface="Arial"/>
              <a:cs typeface="Arial" pitchFamily="34" charset="0"/>
            </a:rPr>
            <a:t>Source: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cdr:x>
      <cdr:y>3.88889E-6</cdr:y>
    </cdr:from>
    <cdr:to>
      <cdr:x>1</cdr:x>
      <cdr:y>0.06</cdr:y>
    </cdr:to>
    <cdr:sp macro="" textlink="">
      <cdr:nvSpPr>
        <cdr:cNvPr id="2" name="txtboxChartTitle"/>
        <cdr:cNvSpPr txBox="1"/>
      </cdr:nvSpPr>
      <cdr:spPr>
        <a:xfrm xmlns:a="http://schemas.openxmlformats.org/drawingml/2006/main">
          <a:off x="0" y="14"/>
          <a:ext cx="3960000" cy="216000"/>
        </a:xfrm>
        <a:prstGeom xmlns:a="http://schemas.openxmlformats.org/drawingml/2006/main" prst="rect">
          <a:avLst/>
        </a:prstGeom>
        <a:solidFill xmlns:a="http://schemas.openxmlformats.org/drawingml/2006/main">
          <a:srgbClr val="707C8A"/>
        </a:solidFill>
        <a:ln xmlns:a="http://schemas.openxmlformats.org/drawingml/2006/main" w="9525" cmpd="sng">
          <a:noFill/>
          <a:prstDash val="solid"/>
          <a:headEnd type="none" w="med" len="med"/>
          <a:tailEnd type="triangle" w="med" len="med"/>
        </a:ln>
      </cdr:spPr>
      <cdr:txBody>
        <a:bodyPr xmlns:a="http://schemas.openxmlformats.org/drawingml/2006/main" wrap="square" lIns="72000" tIns="0" rIns="0" bIns="0" rtlCol="0" anchor="ctr" anchorCtr="0"/>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r>
            <a:rPr lang="en-US" sz="900" b="1" dirty="0" smtClean="0">
              <a:solidFill>
                <a:srgbClr val="FFFFFF"/>
              </a:solidFill>
              <a:latin typeface="Arial"/>
              <a:cs typeface="Arial" pitchFamily="34" charset="0"/>
            </a:rPr>
            <a:t>QD smartphone display market forecast (Volume)</a:t>
          </a:r>
          <a:endParaRPr lang="en-US" sz="900" b="1" dirty="0">
            <a:solidFill>
              <a:srgbClr val="FFFFFF"/>
            </a:solidFill>
            <a:latin typeface="Arial"/>
            <a:cs typeface="Arial" pitchFamily="34" charset="0"/>
          </a:endParaRPr>
        </a:p>
      </cdr:txBody>
    </cdr:sp>
  </cdr:relSizeAnchor>
  <cdr:relSizeAnchor xmlns:cdr="http://schemas.openxmlformats.org/drawingml/2006/chartDrawing">
    <cdr:from>
      <cdr:x>0</cdr:x>
      <cdr:y>0.86269</cdr:y>
    </cdr:from>
    <cdr:to>
      <cdr:x>1</cdr:x>
      <cdr:y>1</cdr:y>
    </cdr:to>
    <cdr:sp macro="" textlink="">
      <cdr:nvSpPr>
        <cdr:cNvPr id="5" name="txtBoxSourceLine"/>
        <cdr:cNvSpPr txBox="1"/>
      </cdr:nvSpPr>
      <cdr:spPr>
        <a:xfrm xmlns:a="http://schemas.openxmlformats.org/drawingml/2006/main">
          <a:off x="0" y="2108200"/>
          <a:ext cx="4435475" cy="292100"/>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vertOverflow="clip" wrap="square" lIns="73152" bIns="73152" rtlCol="0" anchor="b"/>
        <a:lstStyle xmlns:a="http://schemas.openxmlformats.org/drawingml/2006/main"/>
        <a:p xmlns:a="http://schemas.openxmlformats.org/drawingml/2006/main">
          <a:pPr algn="l"/>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0.54023</cdr:x>
      <cdr:y>0.93293</cdr:y>
    </cdr:from>
    <cdr:to>
      <cdr:x>1</cdr:x>
      <cdr:y>1</cdr:y>
    </cdr:to>
    <cdr:sp macro="" textlink="">
      <cdr:nvSpPr>
        <cdr:cNvPr id="4" name="txtboxCopyrightLine"/>
        <cdr:cNvSpPr txBox="1"/>
      </cdr:nvSpPr>
      <cdr:spPr>
        <a:xfrm xmlns:a="http://schemas.openxmlformats.org/drawingml/2006/main">
          <a:off x="1727999" y="2784236"/>
          <a:ext cx="1440000" cy="200164"/>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rIns="73152" bIns="73152" rtlCol="0" anchor="b"/>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pPr algn="r"/>
          <a:endParaRPr lang="en-US" sz="500" b="0" dirty="0">
            <a:solidFill>
              <a:srgbClr val="707C8A"/>
            </a:solidFill>
            <a:latin typeface="Arial"/>
            <a:cs typeface="Arial" pitchFamily="34" charset="0"/>
          </a:endParaRPr>
        </a:p>
      </cdr:txBody>
    </cdr:sp>
  </cdr:relSizeAnchor>
</c:userShapes>
</file>

<file path=ppt/drawings/drawing62.xml><?xml version="1.0" encoding="utf-8"?>
<c:userShapes xmlns:c="http://schemas.openxmlformats.org/drawingml/2006/chart">
  <cdr:relSizeAnchor xmlns:cdr="http://schemas.openxmlformats.org/drawingml/2006/chartDrawing">
    <cdr:from>
      <cdr:x>0</cdr:x>
      <cdr:y>4.44444E-6</cdr:y>
    </cdr:from>
    <cdr:to>
      <cdr:x>1</cdr:x>
      <cdr:y>0.06</cdr:y>
    </cdr:to>
    <cdr:sp macro="" textlink="">
      <cdr:nvSpPr>
        <cdr:cNvPr id="3" name="txtboxChartTitle"/>
        <cdr:cNvSpPr txBox="1"/>
      </cdr:nvSpPr>
      <cdr:spPr>
        <a:xfrm xmlns:a="http://schemas.openxmlformats.org/drawingml/2006/main">
          <a:off x="0" y="16"/>
          <a:ext cx="3600000" cy="216000"/>
        </a:xfrm>
        <a:prstGeom xmlns:a="http://schemas.openxmlformats.org/drawingml/2006/main" prst="rect">
          <a:avLst/>
        </a:prstGeom>
        <a:solidFill xmlns:a="http://schemas.openxmlformats.org/drawingml/2006/main">
          <a:srgbClr val="707C8A"/>
        </a:solidFill>
        <a:ln xmlns:a="http://schemas.openxmlformats.org/drawingml/2006/main" w="9525" cmpd="sng">
          <a:noFill/>
          <a:prstDash val="solid"/>
          <a:headEnd type="none" w="med" len="med"/>
          <a:tailEnd type="triangle" w="med" len="med"/>
        </a:ln>
      </cdr:spPr>
      <cdr:txBody>
        <a:bodyPr xmlns:a="http://schemas.openxmlformats.org/drawingml/2006/main" wrap="square" lIns="72000" tIns="0" rIns="0" bIns="0" rtlCol="0" anchor="ctr" anchorCtr="0"/>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r>
            <a:rPr lang="en-US" sz="900" b="1" i="0" u="none" strike="noStrike" dirty="0" smtClean="0">
              <a:solidFill>
                <a:srgbClr val="FFFFFF"/>
              </a:solidFill>
              <a:latin typeface="Arial"/>
              <a:cs typeface="Arial" pitchFamily="34" charset="0"/>
            </a:rPr>
            <a:t>QD smartphone display market</a:t>
          </a:r>
          <a:r>
            <a:rPr lang="en-US" sz="900" b="1" i="0" u="none" strike="noStrike" baseline="0" dirty="0" smtClean="0">
              <a:solidFill>
                <a:srgbClr val="FFFFFF"/>
              </a:solidFill>
              <a:latin typeface="Arial"/>
              <a:cs typeface="Arial" pitchFamily="34" charset="0"/>
            </a:rPr>
            <a:t> forecast by type (Value)</a:t>
          </a:r>
          <a:endParaRPr lang="en-US" sz="900" b="1" dirty="0">
            <a:solidFill>
              <a:srgbClr val="FFFFFF"/>
            </a:solidFill>
            <a:latin typeface="Arial"/>
            <a:cs typeface="Arial" pitchFamily="34" charset="0"/>
          </a:endParaRPr>
        </a:p>
      </cdr:txBody>
    </cdr:sp>
  </cdr:relSizeAnchor>
  <cdr:relSizeAnchor xmlns:cdr="http://schemas.openxmlformats.org/drawingml/2006/chartDrawing">
    <cdr:from>
      <cdr:x>0</cdr:x>
      <cdr:y>0.86913</cdr:y>
    </cdr:from>
    <cdr:to>
      <cdr:x>1</cdr:x>
      <cdr:y>1</cdr:y>
    </cdr:to>
    <cdr:sp macro="" textlink="">
      <cdr:nvSpPr>
        <cdr:cNvPr id="5" name="txtBoxSourceLine"/>
        <cdr:cNvSpPr txBox="1"/>
      </cdr:nvSpPr>
      <cdr:spPr>
        <a:xfrm xmlns:a="http://schemas.openxmlformats.org/drawingml/2006/main">
          <a:off x="0" y="2222500"/>
          <a:ext cx="3986120" cy="292100"/>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vertOverflow="clip" wrap="square" lIns="73152" bIns="73152" rtlCol="0" anchor="b"/>
        <a:lstStyle xmlns:a="http://schemas.openxmlformats.org/drawingml/2006/main"/>
        <a:p xmlns:a="http://schemas.openxmlformats.org/drawingml/2006/main">
          <a:pPr algn="l"/>
          <a:r>
            <a:rPr lang="en-US" sz="500" b="0" dirty="0" smtClean="0">
              <a:solidFill>
                <a:srgbClr val="707C8A"/>
              </a:solidFill>
              <a:latin typeface="Arial"/>
              <a:cs typeface="Arial" pitchFamily="34" charset="0"/>
            </a:rPr>
            <a:t>Source: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0.54023</cdr:x>
      <cdr:y>0.93293</cdr:y>
    </cdr:from>
    <cdr:to>
      <cdr:x>1</cdr:x>
      <cdr:y>1</cdr:y>
    </cdr:to>
    <cdr:sp macro="" textlink="">
      <cdr:nvSpPr>
        <cdr:cNvPr id="9" name="txtboxCopyrightLine"/>
        <cdr:cNvSpPr txBox="1"/>
      </cdr:nvSpPr>
      <cdr:spPr>
        <a:xfrm xmlns:a="http://schemas.openxmlformats.org/drawingml/2006/main">
          <a:off x="1727999" y="2784236"/>
          <a:ext cx="1440000" cy="200164"/>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rIns="73152" bIns="73152" rtlCol="0" anchor="b"/>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pPr algn="r"/>
          <a:r>
            <a:rPr lang="en-US" sz="500" b="0" dirty="0" smtClean="0">
              <a:solidFill>
                <a:srgbClr val="707C8A"/>
              </a:solidFill>
              <a:latin typeface="Arial"/>
              <a:cs typeface="Arial" pitchFamily="34" charset="0"/>
            </a:rPr>
            <a:t>© 2015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0.03617</cdr:x>
      <cdr:y>0.23992</cdr:y>
    </cdr:from>
    <cdr:to>
      <cdr:x>0.09033</cdr:x>
      <cdr:y>0.64573</cdr:y>
    </cdr:to>
    <cdr:sp macro="" textlink="">
      <cdr:nvSpPr>
        <cdr:cNvPr id="10" name="txtBoxPrimaryYAxisLabel"/>
        <cdr:cNvSpPr txBox="1"/>
      </cdr:nvSpPr>
      <cdr:spPr>
        <a:xfrm xmlns:a="http://schemas.openxmlformats.org/drawingml/2006/main" rot="16200000">
          <a:off x="-479974" y="1486941"/>
          <a:ext cx="1460916" cy="214474"/>
        </a:xfrm>
        <a:prstGeom xmlns:a="http://schemas.openxmlformats.org/drawingml/2006/main" prst="rect">
          <a:avLst/>
        </a:prstGeom>
        <a:noFill xmlns:a="http://schemas.openxmlformats.org/drawingml/2006/main"/>
        <a:ln xmlns:a="http://schemas.openxmlformats.org/drawingml/2006/main">
          <a:noFill/>
        </a:ln>
      </cdr:spPr>
      <cdr:txBody>
        <a:bodyPr xmlns:a="http://schemas.openxmlformats.org/drawingml/2006/main" vert="horz" wrap="square" lIns="72000" tIns="72000" rIns="72000" bIns="72000" rtlCol="0">
          <a:noAutofit/>
        </a:bodyPr>
        <a:lstStyle xmlns:a="http://schemas.openxmlformats.org/drawingml/2006/main">
          <a:defPPr>
            <a:defRPr lang="en-US"/>
          </a:defPPr>
          <a:lvl1pPr marL="0" algn="l" defTabSz="914400" rtl="0" eaLnBrk="1" latinLnBrk="0" hangingPunct="1">
            <a:defRPr sz="800" kern="1200">
              <a:solidFill>
                <a:sysClr val="windowText" lastClr="000000"/>
              </a:solidFill>
              <a:latin typeface="Arial"/>
            </a:defRPr>
          </a:lvl1pPr>
          <a:lvl2pPr marL="457200" algn="l" defTabSz="914400" rtl="0" eaLnBrk="1" latinLnBrk="0" hangingPunct="1">
            <a:defRPr sz="800" kern="1200">
              <a:solidFill>
                <a:sysClr val="windowText" lastClr="000000"/>
              </a:solidFill>
              <a:latin typeface="Arial"/>
            </a:defRPr>
          </a:lvl2pPr>
          <a:lvl3pPr marL="914400" algn="l" defTabSz="914400" rtl="0" eaLnBrk="1" latinLnBrk="0" hangingPunct="1">
            <a:defRPr sz="800" kern="1200">
              <a:solidFill>
                <a:sysClr val="windowText" lastClr="000000"/>
              </a:solidFill>
              <a:latin typeface="Arial"/>
            </a:defRPr>
          </a:lvl3pPr>
          <a:lvl4pPr marL="1371600" algn="l" defTabSz="914400" rtl="0" eaLnBrk="1" latinLnBrk="0" hangingPunct="1">
            <a:defRPr sz="800" kern="1200">
              <a:solidFill>
                <a:sysClr val="windowText" lastClr="000000"/>
              </a:solidFill>
              <a:latin typeface="Arial"/>
            </a:defRPr>
          </a:lvl4pPr>
          <a:lvl5pPr marL="1828800" algn="l" defTabSz="914400" rtl="0" eaLnBrk="1" latinLnBrk="0" hangingPunct="1">
            <a:defRPr sz="800" kern="1200">
              <a:solidFill>
                <a:sysClr val="windowText" lastClr="000000"/>
              </a:solidFill>
              <a:latin typeface="Arial"/>
            </a:defRPr>
          </a:lvl5pPr>
          <a:lvl6pPr marL="2286000" algn="l" defTabSz="914400" rtl="0" eaLnBrk="1" latinLnBrk="0" hangingPunct="1">
            <a:defRPr sz="800" kern="1200">
              <a:solidFill>
                <a:sysClr val="windowText" lastClr="000000"/>
              </a:solidFill>
              <a:latin typeface="Arial"/>
            </a:defRPr>
          </a:lvl6pPr>
          <a:lvl7pPr marL="2743200" algn="l" defTabSz="914400" rtl="0" eaLnBrk="1" latinLnBrk="0" hangingPunct="1">
            <a:defRPr sz="800" kern="1200">
              <a:solidFill>
                <a:sysClr val="windowText" lastClr="000000"/>
              </a:solidFill>
              <a:latin typeface="Arial"/>
            </a:defRPr>
          </a:lvl7pPr>
          <a:lvl8pPr marL="3200400" algn="l" defTabSz="914400" rtl="0" eaLnBrk="1" latinLnBrk="0" hangingPunct="1">
            <a:defRPr sz="800" kern="1200">
              <a:solidFill>
                <a:sysClr val="windowText" lastClr="000000"/>
              </a:solidFill>
              <a:latin typeface="Arial"/>
            </a:defRPr>
          </a:lvl8pPr>
          <a:lvl9pPr marL="3657600" algn="l" defTabSz="914400" rtl="0" eaLnBrk="1" latinLnBrk="0" hangingPunct="1">
            <a:defRPr sz="800" kern="1200">
              <a:solidFill>
                <a:sysClr val="windowText" lastClr="000000"/>
              </a:solidFill>
              <a:latin typeface="Arial"/>
            </a:defRPr>
          </a:lvl9pPr>
        </a:lstStyle>
        <a:p xmlns:a="http://schemas.openxmlformats.org/drawingml/2006/main">
          <a:pPr algn="ctr"/>
          <a:r>
            <a:rPr lang="en-US" sz="700" b="1" dirty="0" smtClean="0">
              <a:solidFill>
                <a:srgbClr val="000000"/>
              </a:solidFill>
            </a:rPr>
            <a:t>Million</a:t>
          </a:r>
          <a:r>
            <a:rPr lang="en-US" sz="700" b="1" dirty="0" smtClean="0">
              <a:solidFill>
                <a:srgbClr val="000000"/>
              </a:solidFill>
              <a:latin typeface="Arial"/>
            </a:rPr>
            <a:t>s of dollars</a:t>
          </a:r>
        </a:p>
      </cdr:txBody>
    </cdr:sp>
  </cdr:relSizeAnchor>
</c:userShapes>
</file>

<file path=ppt/drawings/drawing63.xml><?xml version="1.0" encoding="utf-8"?>
<c:userShapes xmlns:c="http://schemas.openxmlformats.org/drawingml/2006/chart">
  <cdr:relSizeAnchor xmlns:cdr="http://schemas.openxmlformats.org/drawingml/2006/chartDrawing">
    <cdr:from>
      <cdr:x>0</cdr:x>
      <cdr:y>4.15844E-6</cdr:y>
    </cdr:from>
    <cdr:to>
      <cdr:x>1</cdr:x>
      <cdr:y>0.05989</cdr:y>
    </cdr:to>
    <cdr:sp macro="" textlink="">
      <cdr:nvSpPr>
        <cdr:cNvPr id="3" name="txtboxChartTitle"/>
        <cdr:cNvSpPr txBox="1"/>
      </cdr:nvSpPr>
      <cdr:spPr>
        <a:xfrm xmlns:a="http://schemas.openxmlformats.org/drawingml/2006/main">
          <a:off x="0" y="15"/>
          <a:ext cx="3954558" cy="216000"/>
        </a:xfrm>
        <a:prstGeom xmlns:a="http://schemas.openxmlformats.org/drawingml/2006/main" prst="rect">
          <a:avLst/>
        </a:prstGeom>
        <a:solidFill xmlns:a="http://schemas.openxmlformats.org/drawingml/2006/main">
          <a:srgbClr val="707C8A"/>
        </a:solidFill>
        <a:ln xmlns:a="http://schemas.openxmlformats.org/drawingml/2006/main" w="9525" cmpd="sng">
          <a:noFill/>
          <a:prstDash val="solid"/>
          <a:headEnd type="none" w="med" len="med"/>
          <a:tailEnd type="triangle" w="med" len="med"/>
        </a:ln>
      </cdr:spPr>
      <cdr:txBody>
        <a:bodyPr xmlns:a="http://schemas.openxmlformats.org/drawingml/2006/main" wrap="square" lIns="72000" tIns="0" rIns="0" bIns="0" rtlCol="0" anchor="ctr" anchorCtr="0"/>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r>
            <a:rPr lang="en-US" altLang="ko-KR" sz="900" b="1" dirty="0" smtClean="0">
              <a:solidFill>
                <a:srgbClr val="FFFFFF"/>
              </a:solidFill>
              <a:latin typeface="Arial"/>
              <a:cs typeface="Arial" pitchFamily="34" charset="0"/>
            </a:rPr>
            <a:t>QD smartphone display market forecast by type (</a:t>
          </a:r>
          <a:r>
            <a:rPr lang="en-US" altLang="ko-KR" sz="900" b="1" dirty="0">
              <a:solidFill>
                <a:srgbClr val="FFFFFF"/>
              </a:solidFill>
              <a:latin typeface="Arial"/>
              <a:cs typeface="Arial" pitchFamily="34" charset="0"/>
            </a:rPr>
            <a:t>Volume)</a:t>
          </a:r>
        </a:p>
      </cdr:txBody>
    </cdr:sp>
  </cdr:relSizeAnchor>
  <cdr:relSizeAnchor xmlns:cdr="http://schemas.openxmlformats.org/drawingml/2006/chartDrawing">
    <cdr:from>
      <cdr:x>0</cdr:x>
      <cdr:y>0.86913</cdr:y>
    </cdr:from>
    <cdr:to>
      <cdr:x>1</cdr:x>
      <cdr:y>1</cdr:y>
    </cdr:to>
    <cdr:sp macro="" textlink="">
      <cdr:nvSpPr>
        <cdr:cNvPr id="5" name="txtBoxSourceLine"/>
        <cdr:cNvSpPr txBox="1"/>
      </cdr:nvSpPr>
      <cdr:spPr>
        <a:xfrm xmlns:a="http://schemas.openxmlformats.org/drawingml/2006/main">
          <a:off x="0" y="2222500"/>
          <a:ext cx="3986120" cy="292100"/>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vertOverflow="clip" wrap="square" lIns="73152" bIns="73152" rtlCol="0" anchor="b"/>
        <a:lstStyle xmlns:a="http://schemas.openxmlformats.org/drawingml/2006/main"/>
        <a:p xmlns:a="http://schemas.openxmlformats.org/drawingml/2006/main">
          <a:pPr algn="l"/>
          <a:r>
            <a:rPr lang="en-US" sz="500" b="0" dirty="0" smtClean="0">
              <a:solidFill>
                <a:srgbClr val="707C8A"/>
              </a:solidFill>
              <a:latin typeface="Arial"/>
              <a:cs typeface="Arial" pitchFamily="34" charset="0"/>
            </a:rPr>
            <a:t>Source: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0.54023</cdr:x>
      <cdr:y>0.93293</cdr:y>
    </cdr:from>
    <cdr:to>
      <cdr:x>1</cdr:x>
      <cdr:y>1</cdr:y>
    </cdr:to>
    <cdr:sp macro="" textlink="">
      <cdr:nvSpPr>
        <cdr:cNvPr id="9" name="txtboxCopyrightLine"/>
        <cdr:cNvSpPr txBox="1"/>
      </cdr:nvSpPr>
      <cdr:spPr>
        <a:xfrm xmlns:a="http://schemas.openxmlformats.org/drawingml/2006/main">
          <a:off x="1727999" y="2784236"/>
          <a:ext cx="1440000" cy="200164"/>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rIns="73152" bIns="73152" rtlCol="0" anchor="b"/>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pPr algn="r"/>
          <a:r>
            <a:rPr lang="en-US" sz="500" b="0" dirty="0" smtClean="0">
              <a:solidFill>
                <a:srgbClr val="707C8A"/>
              </a:solidFill>
              <a:latin typeface="Arial"/>
              <a:cs typeface="Arial" pitchFamily="34" charset="0"/>
            </a:rPr>
            <a:t>© 2015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0.05463</cdr:x>
      <cdr:y>0.21445</cdr:y>
    </cdr:from>
    <cdr:to>
      <cdr:x>0.10879</cdr:x>
      <cdr:y>0.62026</cdr:y>
    </cdr:to>
    <cdr:sp macro="" textlink="">
      <cdr:nvSpPr>
        <cdr:cNvPr id="10" name="txtBoxPrimaryYAxisLabel"/>
        <cdr:cNvSpPr txBox="1"/>
      </cdr:nvSpPr>
      <cdr:spPr>
        <a:xfrm xmlns:a="http://schemas.openxmlformats.org/drawingml/2006/main" rot="16200000">
          <a:off x="-406869" y="1395258"/>
          <a:ext cx="1460916" cy="214474"/>
        </a:xfrm>
        <a:prstGeom xmlns:a="http://schemas.openxmlformats.org/drawingml/2006/main" prst="rect">
          <a:avLst/>
        </a:prstGeom>
        <a:noFill xmlns:a="http://schemas.openxmlformats.org/drawingml/2006/main"/>
        <a:ln xmlns:a="http://schemas.openxmlformats.org/drawingml/2006/main">
          <a:noFill/>
        </a:ln>
      </cdr:spPr>
      <cdr:txBody>
        <a:bodyPr xmlns:a="http://schemas.openxmlformats.org/drawingml/2006/main" vert="horz" wrap="square" lIns="72000" tIns="72000" rIns="72000" bIns="72000" rtlCol="0">
          <a:noAutofit/>
        </a:bodyPr>
        <a:lstStyle xmlns:a="http://schemas.openxmlformats.org/drawingml/2006/main">
          <a:defPPr>
            <a:defRPr lang="en-US"/>
          </a:defPPr>
          <a:lvl1pPr marL="0" algn="l" defTabSz="914400" rtl="0" eaLnBrk="1" latinLnBrk="0" hangingPunct="1">
            <a:defRPr sz="800" kern="1200">
              <a:solidFill>
                <a:sysClr val="windowText" lastClr="000000"/>
              </a:solidFill>
              <a:latin typeface="Arial"/>
            </a:defRPr>
          </a:lvl1pPr>
          <a:lvl2pPr marL="457200" algn="l" defTabSz="914400" rtl="0" eaLnBrk="1" latinLnBrk="0" hangingPunct="1">
            <a:defRPr sz="800" kern="1200">
              <a:solidFill>
                <a:sysClr val="windowText" lastClr="000000"/>
              </a:solidFill>
              <a:latin typeface="Arial"/>
            </a:defRPr>
          </a:lvl2pPr>
          <a:lvl3pPr marL="914400" algn="l" defTabSz="914400" rtl="0" eaLnBrk="1" latinLnBrk="0" hangingPunct="1">
            <a:defRPr sz="800" kern="1200">
              <a:solidFill>
                <a:sysClr val="windowText" lastClr="000000"/>
              </a:solidFill>
              <a:latin typeface="Arial"/>
            </a:defRPr>
          </a:lvl3pPr>
          <a:lvl4pPr marL="1371600" algn="l" defTabSz="914400" rtl="0" eaLnBrk="1" latinLnBrk="0" hangingPunct="1">
            <a:defRPr sz="800" kern="1200">
              <a:solidFill>
                <a:sysClr val="windowText" lastClr="000000"/>
              </a:solidFill>
              <a:latin typeface="Arial"/>
            </a:defRPr>
          </a:lvl4pPr>
          <a:lvl5pPr marL="1828800" algn="l" defTabSz="914400" rtl="0" eaLnBrk="1" latinLnBrk="0" hangingPunct="1">
            <a:defRPr sz="800" kern="1200">
              <a:solidFill>
                <a:sysClr val="windowText" lastClr="000000"/>
              </a:solidFill>
              <a:latin typeface="Arial"/>
            </a:defRPr>
          </a:lvl5pPr>
          <a:lvl6pPr marL="2286000" algn="l" defTabSz="914400" rtl="0" eaLnBrk="1" latinLnBrk="0" hangingPunct="1">
            <a:defRPr sz="800" kern="1200">
              <a:solidFill>
                <a:sysClr val="windowText" lastClr="000000"/>
              </a:solidFill>
              <a:latin typeface="Arial"/>
            </a:defRPr>
          </a:lvl6pPr>
          <a:lvl7pPr marL="2743200" algn="l" defTabSz="914400" rtl="0" eaLnBrk="1" latinLnBrk="0" hangingPunct="1">
            <a:defRPr sz="800" kern="1200">
              <a:solidFill>
                <a:sysClr val="windowText" lastClr="000000"/>
              </a:solidFill>
              <a:latin typeface="Arial"/>
            </a:defRPr>
          </a:lvl7pPr>
          <a:lvl8pPr marL="3200400" algn="l" defTabSz="914400" rtl="0" eaLnBrk="1" latinLnBrk="0" hangingPunct="1">
            <a:defRPr sz="800" kern="1200">
              <a:solidFill>
                <a:sysClr val="windowText" lastClr="000000"/>
              </a:solidFill>
              <a:latin typeface="Arial"/>
            </a:defRPr>
          </a:lvl8pPr>
          <a:lvl9pPr marL="3657600" algn="l" defTabSz="914400" rtl="0" eaLnBrk="1" latinLnBrk="0" hangingPunct="1">
            <a:defRPr sz="800" kern="1200">
              <a:solidFill>
                <a:sysClr val="windowText" lastClr="000000"/>
              </a:solidFill>
              <a:latin typeface="Arial"/>
            </a:defRPr>
          </a:lvl9pPr>
        </a:lstStyle>
        <a:p xmlns:a="http://schemas.openxmlformats.org/drawingml/2006/main">
          <a:pPr algn="ctr"/>
          <a:r>
            <a:rPr lang="en-US" sz="700" b="1" dirty="0" smtClean="0">
              <a:solidFill>
                <a:srgbClr val="000000"/>
              </a:solidFill>
              <a:latin typeface="Arial"/>
            </a:rPr>
            <a:t>Millions of units</a:t>
          </a:r>
        </a:p>
      </cdr:txBody>
    </cdr:sp>
  </cdr:relSizeAnchor>
</c:userShapes>
</file>

<file path=ppt/drawings/drawing64.xml><?xml version="1.0" encoding="utf-8"?>
<c:userShapes xmlns:c="http://schemas.openxmlformats.org/drawingml/2006/chart">
  <cdr:relSizeAnchor xmlns:cdr="http://schemas.openxmlformats.org/drawingml/2006/chartDrawing">
    <cdr:from>
      <cdr:x>0</cdr:x>
      <cdr:y>4.44444E-6</cdr:y>
    </cdr:from>
    <cdr:to>
      <cdr:x>1</cdr:x>
      <cdr:y>0.06</cdr:y>
    </cdr:to>
    <cdr:sp macro="" textlink="">
      <cdr:nvSpPr>
        <cdr:cNvPr id="3" name="txtboxChartTitle"/>
        <cdr:cNvSpPr txBox="1"/>
      </cdr:nvSpPr>
      <cdr:spPr>
        <a:xfrm xmlns:a="http://schemas.openxmlformats.org/drawingml/2006/main">
          <a:off x="0" y="16"/>
          <a:ext cx="3960000" cy="216000"/>
        </a:xfrm>
        <a:prstGeom xmlns:a="http://schemas.openxmlformats.org/drawingml/2006/main" prst="rect">
          <a:avLst/>
        </a:prstGeom>
        <a:solidFill xmlns:a="http://schemas.openxmlformats.org/drawingml/2006/main">
          <a:srgbClr val="707C8A"/>
        </a:solidFill>
        <a:ln xmlns:a="http://schemas.openxmlformats.org/drawingml/2006/main" w="9525" cmpd="sng">
          <a:noFill/>
          <a:prstDash val="solid"/>
          <a:headEnd type="none" w="med" len="med"/>
          <a:tailEnd type="triangle" w="med" len="med"/>
        </a:ln>
      </cdr:spPr>
      <cdr:txBody>
        <a:bodyPr xmlns:a="http://schemas.openxmlformats.org/drawingml/2006/main" wrap="square" lIns="72000" tIns="0" rIns="0" bIns="0" rtlCol="0" anchor="ctr" anchorCtr="0"/>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r>
            <a:rPr lang="en-US" altLang="ko-KR" sz="900" b="1" dirty="0" smtClean="0">
              <a:solidFill>
                <a:srgbClr val="FFFFFF"/>
              </a:solidFill>
              <a:latin typeface="Arial"/>
              <a:cs typeface="Arial" pitchFamily="34" charset="0"/>
            </a:rPr>
            <a:t>QD </a:t>
          </a:r>
          <a:r>
            <a:rPr lang="en-US" altLang="ko-KR" sz="900" b="1" dirty="0">
              <a:solidFill>
                <a:srgbClr val="FFFFFF"/>
              </a:solidFill>
              <a:latin typeface="Arial"/>
              <a:cs typeface="Arial" pitchFamily="34" charset="0"/>
            </a:rPr>
            <a:t>display market  </a:t>
          </a:r>
          <a:r>
            <a:rPr lang="en-US" altLang="ko-KR" sz="900" b="1" dirty="0" smtClean="0">
              <a:solidFill>
                <a:srgbClr val="FFFFFF"/>
              </a:solidFill>
              <a:latin typeface="Arial"/>
              <a:cs typeface="Arial" pitchFamily="34" charset="0"/>
            </a:rPr>
            <a:t>forecast by Cd and Cd-free (Volume %)</a:t>
          </a:r>
          <a:endParaRPr lang="en-US" sz="900" b="1" dirty="0">
            <a:solidFill>
              <a:srgbClr val="FFFFFF"/>
            </a:solidFill>
            <a:latin typeface="Arial"/>
            <a:cs typeface="Arial" pitchFamily="34" charset="0"/>
          </a:endParaRPr>
        </a:p>
      </cdr:txBody>
    </cdr:sp>
  </cdr:relSizeAnchor>
  <cdr:relSizeAnchor xmlns:cdr="http://schemas.openxmlformats.org/drawingml/2006/chartDrawing">
    <cdr:from>
      <cdr:x>0</cdr:x>
      <cdr:y>0.86913</cdr:y>
    </cdr:from>
    <cdr:to>
      <cdr:x>1</cdr:x>
      <cdr:y>1</cdr:y>
    </cdr:to>
    <cdr:sp macro="" textlink="">
      <cdr:nvSpPr>
        <cdr:cNvPr id="5" name="txtBoxSourceLine"/>
        <cdr:cNvSpPr txBox="1"/>
      </cdr:nvSpPr>
      <cdr:spPr>
        <a:xfrm xmlns:a="http://schemas.openxmlformats.org/drawingml/2006/main">
          <a:off x="0" y="2222500"/>
          <a:ext cx="3986120" cy="292100"/>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vertOverflow="clip" wrap="square" lIns="73152" bIns="73152" rtlCol="0" anchor="b"/>
        <a:lstStyle xmlns:a="http://schemas.openxmlformats.org/drawingml/2006/main"/>
        <a:p xmlns:a="http://schemas.openxmlformats.org/drawingml/2006/main">
          <a:pPr algn="l"/>
          <a:endParaRPr lang="en-US" sz="500" b="0" dirty="0" smtClean="0">
            <a:solidFill>
              <a:srgbClr val="707C8A"/>
            </a:solidFill>
            <a:latin typeface="Arial"/>
            <a:cs typeface="Arial" pitchFamily="34" charset="0"/>
          </a:endParaRPr>
        </a:p>
        <a:p xmlns:a="http://schemas.openxmlformats.org/drawingml/2006/main">
          <a:pPr algn="l"/>
          <a:r>
            <a:rPr lang="en-US" sz="500" b="0" dirty="0" smtClean="0">
              <a:solidFill>
                <a:srgbClr val="707C8A"/>
              </a:solidFill>
              <a:latin typeface="Arial"/>
              <a:cs typeface="Arial" pitchFamily="34" charset="0"/>
            </a:rPr>
            <a:t>Source: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0.54023</cdr:x>
      <cdr:y>0.93293</cdr:y>
    </cdr:from>
    <cdr:to>
      <cdr:x>1</cdr:x>
      <cdr:y>1</cdr:y>
    </cdr:to>
    <cdr:sp macro="" textlink="">
      <cdr:nvSpPr>
        <cdr:cNvPr id="9" name="txtboxCopyrightLine"/>
        <cdr:cNvSpPr txBox="1"/>
      </cdr:nvSpPr>
      <cdr:spPr>
        <a:xfrm xmlns:a="http://schemas.openxmlformats.org/drawingml/2006/main">
          <a:off x="1727999" y="2784236"/>
          <a:ext cx="1440000" cy="200164"/>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rIns="73152" bIns="73152" rtlCol="0" anchor="b"/>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pPr algn="r"/>
          <a:r>
            <a:rPr lang="en-US" sz="500" b="0" dirty="0" smtClean="0">
              <a:solidFill>
                <a:srgbClr val="707C8A"/>
              </a:solidFill>
              <a:latin typeface="Arial"/>
              <a:cs typeface="Arial" pitchFamily="34" charset="0"/>
            </a:rPr>
            <a:t>© 2015 IHS</a:t>
          </a:r>
          <a:endParaRPr lang="en-US" sz="500" b="0" dirty="0">
            <a:solidFill>
              <a:srgbClr val="707C8A"/>
            </a:solidFill>
            <a:latin typeface="Arial"/>
            <a:cs typeface="Arial" pitchFamily="34" charset="0"/>
          </a:endParaRPr>
        </a:p>
      </cdr:txBody>
    </cdr:sp>
  </cdr:relSizeAnchor>
</c:userShapes>
</file>

<file path=ppt/drawings/drawing65.xml><?xml version="1.0" encoding="utf-8"?>
<c:userShapes xmlns:c="http://schemas.openxmlformats.org/drawingml/2006/chart">
  <cdr:relSizeAnchor xmlns:cdr="http://schemas.openxmlformats.org/drawingml/2006/chartDrawing">
    <cdr:from>
      <cdr:x>0</cdr:x>
      <cdr:y>4.44444E-6</cdr:y>
    </cdr:from>
    <cdr:to>
      <cdr:x>1</cdr:x>
      <cdr:y>0.06</cdr:y>
    </cdr:to>
    <cdr:sp macro="" textlink="">
      <cdr:nvSpPr>
        <cdr:cNvPr id="3" name="txtboxChartTitle"/>
        <cdr:cNvSpPr txBox="1"/>
      </cdr:nvSpPr>
      <cdr:spPr>
        <a:xfrm xmlns:a="http://schemas.openxmlformats.org/drawingml/2006/main">
          <a:off x="0" y="16"/>
          <a:ext cx="3960000" cy="216000"/>
        </a:xfrm>
        <a:prstGeom xmlns:a="http://schemas.openxmlformats.org/drawingml/2006/main" prst="rect">
          <a:avLst/>
        </a:prstGeom>
        <a:solidFill xmlns:a="http://schemas.openxmlformats.org/drawingml/2006/main">
          <a:srgbClr val="707C8A"/>
        </a:solidFill>
        <a:ln xmlns:a="http://schemas.openxmlformats.org/drawingml/2006/main" w="9525" cmpd="sng">
          <a:noFill/>
          <a:prstDash val="solid"/>
          <a:headEnd type="none" w="med" len="med"/>
          <a:tailEnd type="triangle" w="med" len="med"/>
        </a:ln>
      </cdr:spPr>
      <cdr:txBody>
        <a:bodyPr xmlns:a="http://schemas.openxmlformats.org/drawingml/2006/main" wrap="square" lIns="72000" tIns="0" rIns="0" bIns="0" rtlCol="0" anchor="ctr" anchorCtr="0"/>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r>
            <a:rPr lang="en-US" sz="900" b="1" dirty="0">
              <a:solidFill>
                <a:srgbClr val="FFFFFF"/>
              </a:solidFill>
              <a:latin typeface="Arial"/>
              <a:cs typeface="Arial" pitchFamily="34" charset="0"/>
            </a:rPr>
            <a:t>Markdet</a:t>
          </a:r>
          <a:r>
            <a:rPr lang="en-US" sz="900" b="1" baseline="0" dirty="0">
              <a:solidFill>
                <a:srgbClr val="FFFFFF"/>
              </a:solidFill>
              <a:latin typeface="Arial"/>
              <a:cs typeface="Arial" pitchFamily="34" charset="0"/>
            </a:rPr>
            <a:t> forecast for </a:t>
          </a:r>
          <a:r>
            <a:rPr lang="en-US" sz="900" b="1" baseline="0" dirty="0" smtClean="0">
              <a:solidFill>
                <a:srgbClr val="FFFFFF"/>
              </a:solidFill>
              <a:latin typeface="Arial"/>
              <a:cs typeface="Arial" pitchFamily="34" charset="0"/>
            </a:rPr>
            <a:t>QD display </a:t>
          </a:r>
          <a:r>
            <a:rPr lang="en-US" sz="900" b="1" baseline="0" dirty="0">
              <a:solidFill>
                <a:srgbClr val="FFFFFF"/>
              </a:solidFill>
              <a:latin typeface="Arial"/>
              <a:cs typeface="Arial" pitchFamily="34" charset="0"/>
            </a:rPr>
            <a:t>by </a:t>
          </a:r>
          <a:r>
            <a:rPr lang="en-US" sz="900" b="1" baseline="0" dirty="0" smtClean="0">
              <a:solidFill>
                <a:srgbClr val="FFFFFF"/>
              </a:solidFill>
              <a:latin typeface="Arial"/>
              <a:cs typeface="Arial" pitchFamily="34" charset="0"/>
            </a:rPr>
            <a:t>Cd</a:t>
          </a:r>
          <a:r>
            <a:rPr lang="en-US" sz="900" b="1" dirty="0" smtClean="0">
              <a:solidFill>
                <a:srgbClr val="FFFFFF"/>
              </a:solidFill>
              <a:latin typeface="Arial"/>
              <a:cs typeface="Arial" pitchFamily="34" charset="0"/>
            </a:rPr>
            <a:t> and </a:t>
          </a:r>
          <a:r>
            <a:rPr lang="en-US" sz="900" b="1" baseline="0" dirty="0" smtClean="0">
              <a:solidFill>
                <a:srgbClr val="FFFFFF"/>
              </a:solidFill>
              <a:latin typeface="Arial"/>
              <a:cs typeface="Arial" pitchFamily="34" charset="0"/>
            </a:rPr>
            <a:t>Cd-free (Volume)</a:t>
          </a:r>
          <a:endParaRPr lang="en-US" sz="900" b="1" dirty="0">
            <a:solidFill>
              <a:srgbClr val="FFFFFF"/>
            </a:solidFill>
            <a:latin typeface="Arial"/>
            <a:cs typeface="Arial" pitchFamily="34" charset="0"/>
          </a:endParaRPr>
        </a:p>
      </cdr:txBody>
    </cdr:sp>
  </cdr:relSizeAnchor>
  <cdr:relSizeAnchor xmlns:cdr="http://schemas.openxmlformats.org/drawingml/2006/chartDrawing">
    <cdr:from>
      <cdr:x>0</cdr:x>
      <cdr:y>0.86913</cdr:y>
    </cdr:from>
    <cdr:to>
      <cdr:x>1</cdr:x>
      <cdr:y>1</cdr:y>
    </cdr:to>
    <cdr:sp macro="" textlink="">
      <cdr:nvSpPr>
        <cdr:cNvPr id="5" name="txtBoxSourceLine"/>
        <cdr:cNvSpPr txBox="1"/>
      </cdr:nvSpPr>
      <cdr:spPr>
        <a:xfrm xmlns:a="http://schemas.openxmlformats.org/drawingml/2006/main">
          <a:off x="0" y="2222500"/>
          <a:ext cx="3986120" cy="292100"/>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vertOverflow="clip" wrap="square" lIns="73152" bIns="73152" rtlCol="0" anchor="b"/>
        <a:lstStyle xmlns:a="http://schemas.openxmlformats.org/drawingml/2006/main"/>
        <a:p xmlns:a="http://schemas.openxmlformats.org/drawingml/2006/main">
          <a:pPr algn="l"/>
          <a:r>
            <a:rPr lang="en-US" sz="500" b="0" dirty="0" smtClean="0">
              <a:solidFill>
                <a:srgbClr val="707C8A"/>
              </a:solidFill>
              <a:latin typeface="Arial"/>
              <a:cs typeface="Arial" pitchFamily="34" charset="0"/>
            </a:rPr>
            <a:t>Source: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0.54023</cdr:x>
      <cdr:y>0.93293</cdr:y>
    </cdr:from>
    <cdr:to>
      <cdr:x>1</cdr:x>
      <cdr:y>1</cdr:y>
    </cdr:to>
    <cdr:sp macro="" textlink="">
      <cdr:nvSpPr>
        <cdr:cNvPr id="9" name="txtboxCopyrightLine"/>
        <cdr:cNvSpPr txBox="1"/>
      </cdr:nvSpPr>
      <cdr:spPr>
        <a:xfrm xmlns:a="http://schemas.openxmlformats.org/drawingml/2006/main">
          <a:off x="1727999" y="2784236"/>
          <a:ext cx="1440000" cy="200164"/>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rIns="73152" bIns="73152" rtlCol="0" anchor="b"/>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pPr algn="r"/>
          <a:r>
            <a:rPr lang="en-US" sz="500" b="0" smtClean="0">
              <a:solidFill>
                <a:srgbClr val="707C8A"/>
              </a:solidFill>
              <a:latin typeface="Arial"/>
              <a:cs typeface="Arial" pitchFamily="34" charset="0"/>
            </a:rPr>
            <a:t>© 2015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0.00948</cdr:x>
      <cdr:y>0.15406</cdr:y>
    </cdr:from>
    <cdr:to>
      <cdr:x>0.06364</cdr:x>
      <cdr:y>0.55987</cdr:y>
    </cdr:to>
    <cdr:sp macro="" textlink="">
      <cdr:nvSpPr>
        <cdr:cNvPr id="10" name="txtBoxPrimaryYAxisLabel"/>
        <cdr:cNvSpPr txBox="1"/>
      </cdr:nvSpPr>
      <cdr:spPr>
        <a:xfrm xmlns:a="http://schemas.openxmlformats.org/drawingml/2006/main" rot="16200000">
          <a:off x="-585673" y="1177822"/>
          <a:ext cx="1460916" cy="214474"/>
        </a:xfrm>
        <a:prstGeom xmlns:a="http://schemas.openxmlformats.org/drawingml/2006/main" prst="rect">
          <a:avLst/>
        </a:prstGeom>
        <a:noFill xmlns:a="http://schemas.openxmlformats.org/drawingml/2006/main"/>
        <a:ln xmlns:a="http://schemas.openxmlformats.org/drawingml/2006/main">
          <a:noFill/>
        </a:ln>
      </cdr:spPr>
      <cdr:txBody>
        <a:bodyPr xmlns:a="http://schemas.openxmlformats.org/drawingml/2006/main" vert="horz" wrap="square" lIns="72000" tIns="72000" rIns="72000" bIns="72000" rtlCol="0">
          <a:noAutofit/>
        </a:bodyPr>
        <a:lstStyle xmlns:a="http://schemas.openxmlformats.org/drawingml/2006/main">
          <a:defPPr>
            <a:defRPr lang="en-US"/>
          </a:defPPr>
          <a:lvl1pPr marL="0" algn="l" defTabSz="914400" rtl="0" eaLnBrk="1" latinLnBrk="0" hangingPunct="1">
            <a:defRPr sz="800" kern="1200">
              <a:solidFill>
                <a:sysClr val="windowText" lastClr="000000"/>
              </a:solidFill>
              <a:latin typeface="Arial"/>
            </a:defRPr>
          </a:lvl1pPr>
          <a:lvl2pPr marL="457200" algn="l" defTabSz="914400" rtl="0" eaLnBrk="1" latinLnBrk="0" hangingPunct="1">
            <a:defRPr sz="800" kern="1200">
              <a:solidFill>
                <a:sysClr val="windowText" lastClr="000000"/>
              </a:solidFill>
              <a:latin typeface="Arial"/>
            </a:defRPr>
          </a:lvl2pPr>
          <a:lvl3pPr marL="914400" algn="l" defTabSz="914400" rtl="0" eaLnBrk="1" latinLnBrk="0" hangingPunct="1">
            <a:defRPr sz="800" kern="1200">
              <a:solidFill>
                <a:sysClr val="windowText" lastClr="000000"/>
              </a:solidFill>
              <a:latin typeface="Arial"/>
            </a:defRPr>
          </a:lvl3pPr>
          <a:lvl4pPr marL="1371600" algn="l" defTabSz="914400" rtl="0" eaLnBrk="1" latinLnBrk="0" hangingPunct="1">
            <a:defRPr sz="800" kern="1200">
              <a:solidFill>
                <a:sysClr val="windowText" lastClr="000000"/>
              </a:solidFill>
              <a:latin typeface="Arial"/>
            </a:defRPr>
          </a:lvl4pPr>
          <a:lvl5pPr marL="1828800" algn="l" defTabSz="914400" rtl="0" eaLnBrk="1" latinLnBrk="0" hangingPunct="1">
            <a:defRPr sz="800" kern="1200">
              <a:solidFill>
                <a:sysClr val="windowText" lastClr="000000"/>
              </a:solidFill>
              <a:latin typeface="Arial"/>
            </a:defRPr>
          </a:lvl5pPr>
          <a:lvl6pPr marL="2286000" algn="l" defTabSz="914400" rtl="0" eaLnBrk="1" latinLnBrk="0" hangingPunct="1">
            <a:defRPr sz="800" kern="1200">
              <a:solidFill>
                <a:sysClr val="windowText" lastClr="000000"/>
              </a:solidFill>
              <a:latin typeface="Arial"/>
            </a:defRPr>
          </a:lvl6pPr>
          <a:lvl7pPr marL="2743200" algn="l" defTabSz="914400" rtl="0" eaLnBrk="1" latinLnBrk="0" hangingPunct="1">
            <a:defRPr sz="800" kern="1200">
              <a:solidFill>
                <a:sysClr val="windowText" lastClr="000000"/>
              </a:solidFill>
              <a:latin typeface="Arial"/>
            </a:defRPr>
          </a:lvl7pPr>
          <a:lvl8pPr marL="3200400" algn="l" defTabSz="914400" rtl="0" eaLnBrk="1" latinLnBrk="0" hangingPunct="1">
            <a:defRPr sz="800" kern="1200">
              <a:solidFill>
                <a:sysClr val="windowText" lastClr="000000"/>
              </a:solidFill>
              <a:latin typeface="Arial"/>
            </a:defRPr>
          </a:lvl8pPr>
          <a:lvl9pPr marL="3657600" algn="l" defTabSz="914400" rtl="0" eaLnBrk="1" latinLnBrk="0" hangingPunct="1">
            <a:defRPr sz="800" kern="1200">
              <a:solidFill>
                <a:sysClr val="windowText" lastClr="000000"/>
              </a:solidFill>
              <a:latin typeface="Arial"/>
            </a:defRPr>
          </a:lvl9pPr>
        </a:lstStyle>
        <a:p xmlns:a="http://schemas.openxmlformats.org/drawingml/2006/main">
          <a:pPr algn="ctr"/>
          <a:r>
            <a:rPr lang="en-US" sz="700" b="1" dirty="0" smtClean="0">
              <a:solidFill>
                <a:srgbClr val="000000"/>
              </a:solidFill>
              <a:latin typeface="Arial"/>
            </a:rPr>
            <a:t>Millions of units</a:t>
          </a:r>
        </a:p>
      </cdr:txBody>
    </cdr:sp>
  </cdr:relSizeAnchor>
</c:userShapes>
</file>

<file path=ppt/drawings/drawing7.xml><?xml version="1.0" encoding="utf-8"?>
<c:userShapes xmlns:c="http://schemas.openxmlformats.org/drawingml/2006/chart">
  <cdr:relSizeAnchor xmlns:cdr="http://schemas.openxmlformats.org/drawingml/2006/chartDrawing">
    <cdr:from>
      <cdr:x>0</cdr:x>
      <cdr:y>3.96781E-6</cdr:y>
    </cdr:from>
    <cdr:to>
      <cdr:x>1</cdr:x>
      <cdr:y>0.10713</cdr:y>
    </cdr:to>
    <cdr:sp macro="" textlink="">
      <cdr:nvSpPr>
        <cdr:cNvPr id="3" name="txtboxChartTitle"/>
        <cdr:cNvSpPr txBox="1"/>
      </cdr:nvSpPr>
      <cdr:spPr>
        <a:xfrm xmlns:a="http://schemas.openxmlformats.org/drawingml/2006/main">
          <a:off x="0" y="8"/>
          <a:ext cx="3960000" cy="216000"/>
        </a:xfrm>
        <a:prstGeom xmlns:a="http://schemas.openxmlformats.org/drawingml/2006/main" prst="rect">
          <a:avLst/>
        </a:prstGeom>
        <a:solidFill xmlns:a="http://schemas.openxmlformats.org/drawingml/2006/main">
          <a:srgbClr val="707C8A"/>
        </a:solidFill>
        <a:ln xmlns:a="http://schemas.openxmlformats.org/drawingml/2006/main" w="9525" cmpd="sng">
          <a:noFill/>
          <a:prstDash val="solid"/>
          <a:headEnd type="none" w="med" len="med"/>
          <a:tailEnd type="triangle" w="med" len="med"/>
        </a:ln>
      </cdr:spPr>
      <cdr:txBody>
        <a:bodyPr xmlns:a="http://schemas.openxmlformats.org/drawingml/2006/main" wrap="square" lIns="72000" tIns="0" rIns="0" bIns="0" rtlCol="0" anchor="ctr" anchorCtr="0"/>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r>
            <a:rPr lang="en-US" sz="900" b="1" dirty="0" smtClean="0">
              <a:solidFill>
                <a:srgbClr val="FFFFFF"/>
              </a:solidFill>
              <a:latin typeface="Arial"/>
              <a:cs typeface="Arial" pitchFamily="34" charset="0"/>
            </a:rPr>
            <a:t>27-inch</a:t>
          </a:r>
          <a:r>
            <a:rPr lang="en-US" sz="900" b="1" baseline="0" dirty="0" smtClean="0">
              <a:solidFill>
                <a:srgbClr val="FFFFFF"/>
              </a:solidFill>
              <a:latin typeface="Arial"/>
              <a:cs typeface="Arial" pitchFamily="34" charset="0"/>
            </a:rPr>
            <a:t> </a:t>
          </a:r>
          <a:r>
            <a:rPr lang="en-US" sz="900" b="1" dirty="0">
              <a:solidFill>
                <a:srgbClr val="FFFFFF"/>
              </a:solidFill>
              <a:latin typeface="Arial"/>
              <a:cs typeface="Arial" pitchFamily="34" charset="0"/>
            </a:rPr>
            <a:t>m</a:t>
          </a:r>
          <a:r>
            <a:rPr lang="en-US" sz="900" b="1" baseline="0" dirty="0" smtClean="0">
              <a:solidFill>
                <a:srgbClr val="FFFFFF"/>
              </a:solidFill>
              <a:latin typeface="Arial"/>
              <a:cs typeface="Arial" pitchFamily="34" charset="0"/>
            </a:rPr>
            <a:t>onitor panel manufacturing cost forecast by WCG</a:t>
          </a:r>
          <a:endParaRPr lang="en-US" sz="900" b="1" dirty="0">
            <a:solidFill>
              <a:srgbClr val="FFFFFF"/>
            </a:solidFill>
            <a:latin typeface="Arial"/>
            <a:cs typeface="Arial" pitchFamily="34" charset="0"/>
          </a:endParaRPr>
        </a:p>
      </cdr:txBody>
    </cdr:sp>
  </cdr:relSizeAnchor>
  <cdr:relSizeAnchor xmlns:cdr="http://schemas.openxmlformats.org/drawingml/2006/chartDrawing">
    <cdr:from>
      <cdr:x>0.54023</cdr:x>
      <cdr:y>0.93293</cdr:y>
    </cdr:from>
    <cdr:to>
      <cdr:x>1</cdr:x>
      <cdr:y>1</cdr:y>
    </cdr:to>
    <cdr:sp macro="" textlink="">
      <cdr:nvSpPr>
        <cdr:cNvPr id="6" name="txtboxCopyrightLine"/>
        <cdr:cNvSpPr txBox="1"/>
      </cdr:nvSpPr>
      <cdr:spPr>
        <a:xfrm xmlns:a="http://schemas.openxmlformats.org/drawingml/2006/main">
          <a:off x="1727999" y="2784236"/>
          <a:ext cx="1440000" cy="200164"/>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rIns="73152" bIns="73152" rtlCol="0" anchor="b"/>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pPr algn="r"/>
          <a:r>
            <a:rPr lang="en-US" sz="500" b="0" smtClean="0">
              <a:solidFill>
                <a:srgbClr val="707C8A"/>
              </a:solidFill>
              <a:latin typeface="Arial"/>
              <a:cs typeface="Arial" pitchFamily="34" charset="0"/>
            </a:rPr>
            <a:t>© 2015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7.57724E-7</cdr:x>
      <cdr:y>0.12897</cdr:y>
    </cdr:from>
    <cdr:to>
      <cdr:x>0.04772</cdr:x>
      <cdr:y>0.41963</cdr:y>
    </cdr:to>
    <cdr:sp macro="" textlink="">
      <cdr:nvSpPr>
        <cdr:cNvPr id="10" name="txtBoxPrimaryYAxisLabel"/>
        <cdr:cNvSpPr txBox="1"/>
      </cdr:nvSpPr>
      <cdr:spPr>
        <a:xfrm xmlns:a="http://schemas.openxmlformats.org/drawingml/2006/main" rot="16200000">
          <a:off x="-229916" y="517775"/>
          <a:ext cx="648769" cy="188931"/>
        </a:xfrm>
        <a:prstGeom xmlns:a="http://schemas.openxmlformats.org/drawingml/2006/main" prst="rect">
          <a:avLst/>
        </a:prstGeom>
        <a:noFill xmlns:a="http://schemas.openxmlformats.org/drawingml/2006/main"/>
        <a:ln xmlns:a="http://schemas.openxmlformats.org/drawingml/2006/main">
          <a:noFill/>
        </a:ln>
      </cdr:spPr>
      <cdr:txBody>
        <a:bodyPr xmlns:a="http://schemas.openxmlformats.org/drawingml/2006/main" vert="horz" wrap="square" lIns="72000" tIns="72000" rIns="72000" bIns="72000" rtlCol="0">
          <a:noAutofit/>
        </a:bodyPr>
        <a:lstStyle xmlns:a="http://schemas.openxmlformats.org/drawingml/2006/main">
          <a:lvl1pPr marL="0" indent="0">
            <a:defRPr sz="1100">
              <a:latin typeface="Arial"/>
            </a:defRPr>
          </a:lvl1pPr>
          <a:lvl2pPr marL="457200" indent="0">
            <a:defRPr sz="1100">
              <a:latin typeface="Arial"/>
            </a:defRPr>
          </a:lvl2pPr>
          <a:lvl3pPr marL="914400" indent="0">
            <a:defRPr sz="1100">
              <a:latin typeface="Arial"/>
            </a:defRPr>
          </a:lvl3pPr>
          <a:lvl4pPr marL="1371600" indent="0">
            <a:defRPr sz="1100">
              <a:latin typeface="Arial"/>
            </a:defRPr>
          </a:lvl4pPr>
          <a:lvl5pPr marL="1828800" indent="0">
            <a:defRPr sz="1100">
              <a:latin typeface="Arial"/>
            </a:defRPr>
          </a:lvl5pPr>
          <a:lvl6pPr marL="2286000" indent="0">
            <a:defRPr sz="1100">
              <a:latin typeface="Arial"/>
            </a:defRPr>
          </a:lvl6pPr>
          <a:lvl7pPr marL="2743200" indent="0">
            <a:defRPr sz="1100">
              <a:latin typeface="Arial"/>
            </a:defRPr>
          </a:lvl7pPr>
          <a:lvl8pPr marL="3200400" indent="0">
            <a:defRPr sz="1100">
              <a:latin typeface="Arial"/>
            </a:defRPr>
          </a:lvl8pPr>
          <a:lvl9pPr marL="3657600" indent="0">
            <a:defRPr sz="1100">
              <a:latin typeface="Arial"/>
            </a:defRPr>
          </a:lvl9pPr>
        </a:lstStyle>
        <a:p xmlns:a="http://schemas.openxmlformats.org/drawingml/2006/main">
          <a:pPr algn="ctr"/>
          <a:r>
            <a:rPr lang="en-US" sz="700" b="1" dirty="0" smtClean="0">
              <a:solidFill>
                <a:srgbClr val="000000"/>
              </a:solidFill>
              <a:latin typeface="Arial"/>
            </a:rPr>
            <a:t>Dollars</a:t>
          </a:r>
        </a:p>
      </cdr:txBody>
    </cdr:sp>
  </cdr:relSizeAnchor>
  <cdr:relSizeAnchor xmlns:cdr="http://schemas.openxmlformats.org/drawingml/2006/chartDrawing">
    <cdr:from>
      <cdr:x>0</cdr:x>
      <cdr:y>0.86207</cdr:y>
    </cdr:from>
    <cdr:to>
      <cdr:x>1</cdr:x>
      <cdr:y>1</cdr:y>
    </cdr:to>
    <cdr:sp macro="" textlink="">
      <cdr:nvSpPr>
        <cdr:cNvPr id="12" name="txtBoxSourceLine"/>
        <cdr:cNvSpPr txBox="1"/>
      </cdr:nvSpPr>
      <cdr:spPr>
        <a:xfrm xmlns:a="http://schemas.openxmlformats.org/drawingml/2006/main">
          <a:off x="0" y="2108200"/>
          <a:ext cx="4524002" cy="292100"/>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bIns="73152" rtlCol="0" anchor="b"/>
        <a:lstStyle xmlns:a="http://schemas.openxmlformats.org/drawingml/2006/main">
          <a:lvl1pPr marL="0" indent="0">
            <a:defRPr sz="1100">
              <a:latin typeface="Arial"/>
            </a:defRPr>
          </a:lvl1pPr>
          <a:lvl2pPr marL="457200" indent="0">
            <a:defRPr sz="1100">
              <a:latin typeface="Arial"/>
            </a:defRPr>
          </a:lvl2pPr>
          <a:lvl3pPr marL="914400" indent="0">
            <a:defRPr sz="1100">
              <a:latin typeface="Arial"/>
            </a:defRPr>
          </a:lvl3pPr>
          <a:lvl4pPr marL="1371600" indent="0">
            <a:defRPr sz="1100">
              <a:latin typeface="Arial"/>
            </a:defRPr>
          </a:lvl4pPr>
          <a:lvl5pPr marL="1828800" indent="0">
            <a:defRPr sz="1100">
              <a:latin typeface="Arial"/>
            </a:defRPr>
          </a:lvl5pPr>
          <a:lvl6pPr marL="2286000" indent="0">
            <a:defRPr sz="1100">
              <a:latin typeface="Arial"/>
            </a:defRPr>
          </a:lvl6pPr>
          <a:lvl7pPr marL="2743200" indent="0">
            <a:defRPr sz="1100">
              <a:latin typeface="Arial"/>
            </a:defRPr>
          </a:lvl7pPr>
          <a:lvl8pPr marL="3200400" indent="0">
            <a:defRPr sz="1100">
              <a:latin typeface="Arial"/>
            </a:defRPr>
          </a:lvl8pPr>
          <a:lvl9pPr marL="3657600" indent="0">
            <a:defRPr sz="1100">
              <a:latin typeface="Arial"/>
            </a:defRPr>
          </a:lvl9pPr>
        </a:lstStyle>
        <a:p xmlns:a="http://schemas.openxmlformats.org/drawingml/2006/main">
          <a:pPr algn="l"/>
          <a:r>
            <a:rPr lang="en-US" sz="500" b="0" dirty="0" smtClean="0">
              <a:solidFill>
                <a:srgbClr val="707C8A"/>
              </a:solidFill>
              <a:latin typeface="Arial"/>
              <a:cs typeface="Arial" pitchFamily="34" charset="0"/>
            </a:rPr>
            <a:t>Source: IHS</a:t>
          </a:r>
          <a:endParaRPr lang="en-US" sz="500" b="0" dirty="0">
            <a:solidFill>
              <a:srgbClr val="707C8A"/>
            </a:solidFill>
            <a:latin typeface="Arial"/>
            <a:cs typeface="Arial" pitchFamily="34" charset="0"/>
          </a:endParaRPr>
        </a:p>
      </cdr:txBody>
    </cdr:sp>
  </cdr:relSizeAnchor>
</c:userShapes>
</file>

<file path=ppt/drawings/drawing8.xml><?xml version="1.0" encoding="utf-8"?>
<c:userShapes xmlns:c="http://schemas.openxmlformats.org/drawingml/2006/chart">
  <cdr:relSizeAnchor xmlns:cdr="http://schemas.openxmlformats.org/drawingml/2006/chartDrawing">
    <cdr:from>
      <cdr:x>0.54023</cdr:x>
      <cdr:y>0.93293</cdr:y>
    </cdr:from>
    <cdr:to>
      <cdr:x>1</cdr:x>
      <cdr:y>1</cdr:y>
    </cdr:to>
    <cdr:sp macro="" textlink="">
      <cdr:nvSpPr>
        <cdr:cNvPr id="6" name="txtboxCopyrightLine"/>
        <cdr:cNvSpPr txBox="1"/>
      </cdr:nvSpPr>
      <cdr:spPr>
        <a:xfrm xmlns:a="http://schemas.openxmlformats.org/drawingml/2006/main">
          <a:off x="1727999" y="2784236"/>
          <a:ext cx="1440000" cy="200164"/>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rIns="73152" bIns="73152" rtlCol="0" anchor="b"/>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pPr algn="r"/>
          <a:r>
            <a:rPr lang="en-US" sz="500" b="0" smtClean="0">
              <a:solidFill>
                <a:srgbClr val="707C8A"/>
              </a:solidFill>
              <a:latin typeface="Arial"/>
              <a:cs typeface="Arial" pitchFamily="34" charset="0"/>
            </a:rPr>
            <a:t>© 2015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cdr:x>
      <cdr:y>0.86269</cdr:y>
    </cdr:from>
    <cdr:to>
      <cdr:x>1</cdr:x>
      <cdr:y>1</cdr:y>
    </cdr:to>
    <cdr:sp macro="" textlink="">
      <cdr:nvSpPr>
        <cdr:cNvPr id="11" name="txtBoxSourceLine"/>
        <cdr:cNvSpPr txBox="1"/>
      </cdr:nvSpPr>
      <cdr:spPr>
        <a:xfrm xmlns:a="http://schemas.openxmlformats.org/drawingml/2006/main">
          <a:off x="0" y="2108200"/>
          <a:ext cx="4416425" cy="292100"/>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bIns="73152" rtlCol="0" anchor="b"/>
        <a:lstStyle xmlns:a="http://schemas.openxmlformats.org/drawingml/2006/main">
          <a:lvl1pPr marL="0" indent="0">
            <a:defRPr sz="1100">
              <a:latin typeface="Arial"/>
            </a:defRPr>
          </a:lvl1pPr>
          <a:lvl2pPr marL="457200" indent="0">
            <a:defRPr sz="1100">
              <a:latin typeface="Arial"/>
            </a:defRPr>
          </a:lvl2pPr>
          <a:lvl3pPr marL="914400" indent="0">
            <a:defRPr sz="1100">
              <a:latin typeface="Arial"/>
            </a:defRPr>
          </a:lvl3pPr>
          <a:lvl4pPr marL="1371600" indent="0">
            <a:defRPr sz="1100">
              <a:latin typeface="Arial"/>
            </a:defRPr>
          </a:lvl4pPr>
          <a:lvl5pPr marL="1828800" indent="0">
            <a:defRPr sz="1100">
              <a:latin typeface="Arial"/>
            </a:defRPr>
          </a:lvl5pPr>
          <a:lvl6pPr marL="2286000" indent="0">
            <a:defRPr sz="1100">
              <a:latin typeface="Arial"/>
            </a:defRPr>
          </a:lvl6pPr>
          <a:lvl7pPr marL="2743200" indent="0">
            <a:defRPr sz="1100">
              <a:latin typeface="Arial"/>
            </a:defRPr>
          </a:lvl7pPr>
          <a:lvl8pPr marL="3200400" indent="0">
            <a:defRPr sz="1100">
              <a:latin typeface="Arial"/>
            </a:defRPr>
          </a:lvl8pPr>
          <a:lvl9pPr marL="3657600" indent="0">
            <a:defRPr sz="1100">
              <a:latin typeface="Arial"/>
            </a:defRPr>
          </a:lvl9pPr>
        </a:lstStyle>
        <a:p xmlns:a="http://schemas.openxmlformats.org/drawingml/2006/main">
          <a:pPr algn="l"/>
          <a:r>
            <a:rPr lang="en-US" sz="500" b="0" dirty="0" smtClean="0">
              <a:solidFill>
                <a:srgbClr val="707C8A"/>
              </a:solidFill>
              <a:latin typeface="Arial"/>
              <a:cs typeface="Arial" pitchFamily="34" charset="0"/>
            </a:rPr>
            <a:t>Source: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cdr:x>
      <cdr:y>3.96781E-6</cdr:y>
    </cdr:from>
    <cdr:to>
      <cdr:x>1</cdr:x>
      <cdr:y>0.10713</cdr:y>
    </cdr:to>
    <cdr:sp macro="" textlink="">
      <cdr:nvSpPr>
        <cdr:cNvPr id="2" name="txtboxChartTitle"/>
        <cdr:cNvSpPr txBox="1"/>
      </cdr:nvSpPr>
      <cdr:spPr>
        <a:xfrm xmlns:a="http://schemas.openxmlformats.org/drawingml/2006/main">
          <a:off x="0" y="8"/>
          <a:ext cx="3960000" cy="216000"/>
        </a:xfrm>
        <a:prstGeom xmlns:a="http://schemas.openxmlformats.org/drawingml/2006/main" prst="rect">
          <a:avLst/>
        </a:prstGeom>
        <a:solidFill xmlns:a="http://schemas.openxmlformats.org/drawingml/2006/main">
          <a:srgbClr val="707C8A"/>
        </a:solidFill>
        <a:ln xmlns:a="http://schemas.openxmlformats.org/drawingml/2006/main" w="9525" cmpd="sng">
          <a:noFill/>
          <a:prstDash val="solid"/>
          <a:headEnd type="none" w="med" len="med"/>
          <a:tailEnd type="triangle" w="med" len="med"/>
        </a:ln>
      </cdr:spPr>
      <cdr:txBody>
        <a:bodyPr xmlns:a="http://schemas.openxmlformats.org/drawingml/2006/main" wrap="square" lIns="72000" tIns="0" rIns="0" bIns="0" rtlCol="0" anchor="ctr" anchorCtr="0"/>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r>
            <a:rPr lang="en-US" sz="900" b="1" dirty="0" smtClean="0">
              <a:solidFill>
                <a:srgbClr val="FFFFFF"/>
              </a:solidFill>
              <a:latin typeface="Arial"/>
              <a:cs typeface="Arial" pitchFamily="34" charset="0"/>
            </a:rPr>
            <a:t>27-inch </a:t>
          </a:r>
          <a:r>
            <a:rPr lang="en-US" sz="900" b="1" dirty="0">
              <a:solidFill>
                <a:srgbClr val="FFFFFF"/>
              </a:solidFill>
              <a:latin typeface="Arial"/>
              <a:cs typeface="Arial" pitchFamily="34" charset="0"/>
            </a:rPr>
            <a:t>m</a:t>
          </a:r>
          <a:r>
            <a:rPr lang="en-US" sz="900" b="1" dirty="0" smtClean="0">
              <a:solidFill>
                <a:srgbClr val="FFFFFF"/>
              </a:solidFill>
              <a:latin typeface="Arial"/>
              <a:cs typeface="Arial" pitchFamily="34" charset="0"/>
            </a:rPr>
            <a:t>onitor WCG panel/normal panel cost ratio</a:t>
          </a:r>
          <a:endParaRPr lang="en-US" sz="900" b="1" dirty="0">
            <a:solidFill>
              <a:srgbClr val="FFFFFF"/>
            </a:solidFill>
            <a:latin typeface="Arial"/>
            <a:cs typeface="Arial" pitchFamily="34" charset="0"/>
          </a:endParaRPr>
        </a:p>
      </cdr:txBody>
    </cdr:sp>
  </cdr:relSizeAnchor>
  <cdr:relSizeAnchor xmlns:cdr="http://schemas.openxmlformats.org/drawingml/2006/chartDrawing">
    <cdr:from>
      <cdr:x>0</cdr:x>
      <cdr:y>0.86913</cdr:y>
    </cdr:from>
    <cdr:to>
      <cdr:x>1</cdr:x>
      <cdr:y>1</cdr:y>
    </cdr:to>
    <cdr:sp macro="" textlink="">
      <cdr:nvSpPr>
        <cdr:cNvPr id="5" name="txtBoxSourceLine"/>
        <cdr:cNvSpPr txBox="1"/>
      </cdr:nvSpPr>
      <cdr:spPr>
        <a:xfrm xmlns:a="http://schemas.openxmlformats.org/drawingml/2006/main">
          <a:off x="0" y="1752361"/>
          <a:ext cx="3960000" cy="263863"/>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vertOverflow="clip" wrap="square" lIns="73152" bIns="73152" rtlCol="0" anchor="b"/>
        <a:lstStyle xmlns:a="http://schemas.openxmlformats.org/drawingml/2006/main"/>
        <a:p xmlns:a="http://schemas.openxmlformats.org/drawingml/2006/main">
          <a:pPr algn="l"/>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0.54023</cdr:x>
      <cdr:y>0.93293</cdr:y>
    </cdr:from>
    <cdr:to>
      <cdr:x>1</cdr:x>
      <cdr:y>1</cdr:y>
    </cdr:to>
    <cdr:sp macro="" textlink="">
      <cdr:nvSpPr>
        <cdr:cNvPr id="4" name="txtboxCopyrightLine"/>
        <cdr:cNvSpPr txBox="1"/>
      </cdr:nvSpPr>
      <cdr:spPr>
        <a:xfrm xmlns:a="http://schemas.openxmlformats.org/drawingml/2006/main">
          <a:off x="1727999" y="2784236"/>
          <a:ext cx="1440000" cy="200164"/>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rIns="73152" bIns="73152" rtlCol="0" anchor="b"/>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pPr algn="r"/>
          <a:r>
            <a:rPr lang="en-US" sz="500" b="0" smtClean="0">
              <a:solidFill>
                <a:srgbClr val="707C8A"/>
              </a:solidFill>
              <a:latin typeface="Arial"/>
              <a:cs typeface="Arial" pitchFamily="34" charset="0"/>
            </a:rPr>
            <a:t>© 2015 IHS</a:t>
          </a:r>
          <a:endParaRPr lang="en-US" sz="500" b="0" dirty="0">
            <a:solidFill>
              <a:srgbClr val="707C8A"/>
            </a:solidFill>
            <a:latin typeface="Arial"/>
            <a:cs typeface="Arial" pitchFamily="34" charset="0"/>
          </a:endParaRPr>
        </a:p>
      </cdr:txBody>
    </cdr:sp>
  </cdr:relSizeAnchor>
</c:userShapes>
</file>

<file path=ppt/drawings/drawing9.xml><?xml version="1.0" encoding="utf-8"?>
<c:userShapes xmlns:c="http://schemas.openxmlformats.org/drawingml/2006/chart">
  <cdr:relSizeAnchor xmlns:cdr="http://schemas.openxmlformats.org/drawingml/2006/chartDrawing">
    <cdr:from>
      <cdr:x>0</cdr:x>
      <cdr:y>0</cdr:y>
    </cdr:from>
    <cdr:to>
      <cdr:x>1</cdr:x>
      <cdr:y>0.09998</cdr:y>
    </cdr:to>
    <cdr:sp macro="" textlink="">
      <cdr:nvSpPr>
        <cdr:cNvPr id="3" name="txtboxChartTitle"/>
        <cdr:cNvSpPr txBox="1"/>
      </cdr:nvSpPr>
      <cdr:spPr>
        <a:xfrm xmlns:a="http://schemas.openxmlformats.org/drawingml/2006/main">
          <a:off x="0" y="0"/>
          <a:ext cx="3960000" cy="216000"/>
        </a:xfrm>
        <a:prstGeom xmlns:a="http://schemas.openxmlformats.org/drawingml/2006/main" prst="rect">
          <a:avLst/>
        </a:prstGeom>
        <a:solidFill xmlns:a="http://schemas.openxmlformats.org/drawingml/2006/main">
          <a:srgbClr val="707C8A"/>
        </a:solidFill>
        <a:ln xmlns:a="http://schemas.openxmlformats.org/drawingml/2006/main" w="9525" cmpd="sng">
          <a:noFill/>
          <a:prstDash val="solid"/>
          <a:headEnd type="none" w="med" len="med"/>
          <a:tailEnd type="triangle" w="med" len="med"/>
        </a:ln>
      </cdr:spPr>
      <cdr:txBody>
        <a:bodyPr xmlns:a="http://schemas.openxmlformats.org/drawingml/2006/main" wrap="square" lIns="72000" tIns="0" rIns="0" bIns="0" rtlCol="0" anchor="ctr" anchorCtr="0"/>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r>
            <a:rPr lang="en-US" sz="900" b="1" dirty="0" smtClean="0">
              <a:solidFill>
                <a:srgbClr val="FFFFFF"/>
              </a:solidFill>
              <a:latin typeface="Arial"/>
              <a:cs typeface="Arial" pitchFamily="34" charset="0"/>
            </a:rPr>
            <a:t>27-inch</a:t>
          </a:r>
          <a:r>
            <a:rPr lang="en-US" sz="900" b="1" baseline="0" dirty="0" smtClean="0">
              <a:solidFill>
                <a:srgbClr val="FFFFFF"/>
              </a:solidFill>
              <a:latin typeface="Arial"/>
              <a:cs typeface="Arial" pitchFamily="34" charset="0"/>
            </a:rPr>
            <a:t> </a:t>
          </a:r>
          <a:r>
            <a:rPr lang="en-US" sz="900" b="1" dirty="0">
              <a:solidFill>
                <a:srgbClr val="FFFFFF"/>
              </a:solidFill>
              <a:latin typeface="Arial"/>
              <a:cs typeface="Arial" pitchFamily="34" charset="0"/>
            </a:rPr>
            <a:t>m</a:t>
          </a:r>
          <a:r>
            <a:rPr lang="en-US" sz="900" b="1" baseline="0" dirty="0" smtClean="0">
              <a:solidFill>
                <a:srgbClr val="FFFFFF"/>
              </a:solidFill>
              <a:latin typeface="Arial"/>
              <a:cs typeface="Arial" pitchFamily="34" charset="0"/>
            </a:rPr>
            <a:t>onitor BLU cost forecast by WCG</a:t>
          </a:r>
          <a:endParaRPr lang="en-US" sz="900" b="1" dirty="0">
            <a:solidFill>
              <a:srgbClr val="FFFFFF"/>
            </a:solidFill>
            <a:latin typeface="Arial"/>
            <a:cs typeface="Arial" pitchFamily="34" charset="0"/>
          </a:endParaRPr>
        </a:p>
      </cdr:txBody>
    </cdr:sp>
  </cdr:relSizeAnchor>
  <cdr:relSizeAnchor xmlns:cdr="http://schemas.openxmlformats.org/drawingml/2006/chartDrawing">
    <cdr:from>
      <cdr:x>0.54023</cdr:x>
      <cdr:y>0.93293</cdr:y>
    </cdr:from>
    <cdr:to>
      <cdr:x>1</cdr:x>
      <cdr:y>1</cdr:y>
    </cdr:to>
    <cdr:sp macro="" textlink="">
      <cdr:nvSpPr>
        <cdr:cNvPr id="6" name="txtboxCopyrightLine"/>
        <cdr:cNvSpPr txBox="1"/>
      </cdr:nvSpPr>
      <cdr:spPr>
        <a:xfrm xmlns:a="http://schemas.openxmlformats.org/drawingml/2006/main">
          <a:off x="1727999" y="2784236"/>
          <a:ext cx="1440000" cy="200164"/>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rIns="73152" bIns="73152" rtlCol="0" anchor="b"/>
        <a:lstStyle xmlns:a="http://schemas.openxmlformats.org/drawingml/2006/main">
          <a:lvl1pPr marL="0" indent="0">
            <a:defRPr sz="1100">
              <a:latin typeface="Tahoma"/>
            </a:defRPr>
          </a:lvl1pPr>
          <a:lvl2pPr marL="457200" indent="0">
            <a:defRPr sz="1100">
              <a:latin typeface="Tahoma"/>
            </a:defRPr>
          </a:lvl2pPr>
          <a:lvl3pPr marL="914400" indent="0">
            <a:defRPr sz="1100">
              <a:latin typeface="Tahoma"/>
            </a:defRPr>
          </a:lvl3pPr>
          <a:lvl4pPr marL="1371600" indent="0">
            <a:defRPr sz="1100">
              <a:latin typeface="Tahoma"/>
            </a:defRPr>
          </a:lvl4pPr>
          <a:lvl5pPr marL="1828800" indent="0">
            <a:defRPr sz="1100">
              <a:latin typeface="Tahoma"/>
            </a:defRPr>
          </a:lvl5pPr>
          <a:lvl6pPr marL="2286000" indent="0">
            <a:defRPr sz="1100">
              <a:latin typeface="Tahoma"/>
            </a:defRPr>
          </a:lvl6pPr>
          <a:lvl7pPr marL="2743200" indent="0">
            <a:defRPr sz="1100">
              <a:latin typeface="Tahoma"/>
            </a:defRPr>
          </a:lvl7pPr>
          <a:lvl8pPr marL="3200400" indent="0">
            <a:defRPr sz="1100">
              <a:latin typeface="Tahoma"/>
            </a:defRPr>
          </a:lvl8pPr>
          <a:lvl9pPr marL="3657600" indent="0">
            <a:defRPr sz="1100">
              <a:latin typeface="Tahoma"/>
            </a:defRPr>
          </a:lvl9pPr>
        </a:lstStyle>
        <a:p xmlns:a="http://schemas.openxmlformats.org/drawingml/2006/main">
          <a:pPr algn="r"/>
          <a:r>
            <a:rPr lang="en-US" sz="500" b="0" smtClean="0">
              <a:solidFill>
                <a:srgbClr val="707C8A"/>
              </a:solidFill>
              <a:latin typeface="Arial"/>
              <a:cs typeface="Arial" pitchFamily="34" charset="0"/>
            </a:rPr>
            <a:t>© 2015 IHS</a:t>
          </a:r>
          <a:endParaRPr lang="en-US" sz="500" b="0" dirty="0">
            <a:solidFill>
              <a:srgbClr val="707C8A"/>
            </a:solidFill>
            <a:latin typeface="Arial"/>
            <a:cs typeface="Arial" pitchFamily="34" charset="0"/>
          </a:endParaRPr>
        </a:p>
      </cdr:txBody>
    </cdr:sp>
  </cdr:relSizeAnchor>
  <cdr:relSizeAnchor xmlns:cdr="http://schemas.openxmlformats.org/drawingml/2006/chartDrawing">
    <cdr:from>
      <cdr:x>7.57724E-7</cdr:x>
      <cdr:y>0.12897</cdr:y>
    </cdr:from>
    <cdr:to>
      <cdr:x>0.04772</cdr:x>
      <cdr:y>0.41963</cdr:y>
    </cdr:to>
    <cdr:sp macro="" textlink="">
      <cdr:nvSpPr>
        <cdr:cNvPr id="10" name="txtBoxPrimaryYAxisLabel"/>
        <cdr:cNvSpPr txBox="1"/>
      </cdr:nvSpPr>
      <cdr:spPr>
        <a:xfrm xmlns:a="http://schemas.openxmlformats.org/drawingml/2006/main" rot="16200000">
          <a:off x="-229916" y="517775"/>
          <a:ext cx="648769" cy="188931"/>
        </a:xfrm>
        <a:prstGeom xmlns:a="http://schemas.openxmlformats.org/drawingml/2006/main" prst="rect">
          <a:avLst/>
        </a:prstGeom>
        <a:noFill xmlns:a="http://schemas.openxmlformats.org/drawingml/2006/main"/>
        <a:ln xmlns:a="http://schemas.openxmlformats.org/drawingml/2006/main">
          <a:noFill/>
        </a:ln>
      </cdr:spPr>
      <cdr:txBody>
        <a:bodyPr xmlns:a="http://schemas.openxmlformats.org/drawingml/2006/main" vert="horz" wrap="square" lIns="72000" tIns="72000" rIns="72000" bIns="72000" rtlCol="0">
          <a:noAutofit/>
        </a:bodyPr>
        <a:lstStyle xmlns:a="http://schemas.openxmlformats.org/drawingml/2006/main">
          <a:lvl1pPr marL="0" indent="0">
            <a:defRPr sz="1100">
              <a:latin typeface="Arial"/>
            </a:defRPr>
          </a:lvl1pPr>
          <a:lvl2pPr marL="457200" indent="0">
            <a:defRPr sz="1100">
              <a:latin typeface="Arial"/>
            </a:defRPr>
          </a:lvl2pPr>
          <a:lvl3pPr marL="914400" indent="0">
            <a:defRPr sz="1100">
              <a:latin typeface="Arial"/>
            </a:defRPr>
          </a:lvl3pPr>
          <a:lvl4pPr marL="1371600" indent="0">
            <a:defRPr sz="1100">
              <a:latin typeface="Arial"/>
            </a:defRPr>
          </a:lvl4pPr>
          <a:lvl5pPr marL="1828800" indent="0">
            <a:defRPr sz="1100">
              <a:latin typeface="Arial"/>
            </a:defRPr>
          </a:lvl5pPr>
          <a:lvl6pPr marL="2286000" indent="0">
            <a:defRPr sz="1100">
              <a:latin typeface="Arial"/>
            </a:defRPr>
          </a:lvl6pPr>
          <a:lvl7pPr marL="2743200" indent="0">
            <a:defRPr sz="1100">
              <a:latin typeface="Arial"/>
            </a:defRPr>
          </a:lvl7pPr>
          <a:lvl8pPr marL="3200400" indent="0">
            <a:defRPr sz="1100">
              <a:latin typeface="Arial"/>
            </a:defRPr>
          </a:lvl8pPr>
          <a:lvl9pPr marL="3657600" indent="0">
            <a:defRPr sz="1100">
              <a:latin typeface="Arial"/>
            </a:defRPr>
          </a:lvl9pPr>
        </a:lstStyle>
        <a:p xmlns:a="http://schemas.openxmlformats.org/drawingml/2006/main">
          <a:pPr algn="ctr"/>
          <a:r>
            <a:rPr lang="en-US" sz="700" b="1" dirty="0" smtClean="0">
              <a:solidFill>
                <a:srgbClr val="000000"/>
              </a:solidFill>
              <a:latin typeface="Arial"/>
            </a:rPr>
            <a:t>Dollars</a:t>
          </a:r>
        </a:p>
      </cdr:txBody>
    </cdr:sp>
  </cdr:relSizeAnchor>
  <cdr:relSizeAnchor xmlns:cdr="http://schemas.openxmlformats.org/drawingml/2006/chartDrawing">
    <cdr:from>
      <cdr:x>0</cdr:x>
      <cdr:y>0.86207</cdr:y>
    </cdr:from>
    <cdr:to>
      <cdr:x>1</cdr:x>
      <cdr:y>1</cdr:y>
    </cdr:to>
    <cdr:sp macro="" textlink="">
      <cdr:nvSpPr>
        <cdr:cNvPr id="12" name="txtBoxSourceLine"/>
        <cdr:cNvSpPr txBox="1"/>
      </cdr:nvSpPr>
      <cdr:spPr>
        <a:xfrm xmlns:a="http://schemas.openxmlformats.org/drawingml/2006/main">
          <a:off x="0" y="2108200"/>
          <a:ext cx="4524002" cy="292100"/>
        </a:xfrm>
        <a:prstGeom xmlns:a="http://schemas.openxmlformats.org/drawingml/2006/main" prst="rect">
          <a:avLst/>
        </a:prstGeom>
        <a:ln xmlns:a="http://schemas.openxmlformats.org/drawingml/2006/main" w="9525" cmpd="sng">
          <a:noFill/>
          <a:prstDash val="solid"/>
          <a:headEnd type="none" w="med" len="med"/>
          <a:tailEnd type="triangle" w="med" len="med"/>
        </a:ln>
      </cdr:spPr>
      <cdr:txBody>
        <a:bodyPr xmlns:a="http://schemas.openxmlformats.org/drawingml/2006/main" wrap="square" lIns="73152" bIns="73152" rtlCol="0" anchor="b"/>
        <a:lstStyle xmlns:a="http://schemas.openxmlformats.org/drawingml/2006/main">
          <a:lvl1pPr marL="0" indent="0">
            <a:defRPr sz="1100">
              <a:latin typeface="Arial"/>
            </a:defRPr>
          </a:lvl1pPr>
          <a:lvl2pPr marL="457200" indent="0">
            <a:defRPr sz="1100">
              <a:latin typeface="Arial"/>
            </a:defRPr>
          </a:lvl2pPr>
          <a:lvl3pPr marL="914400" indent="0">
            <a:defRPr sz="1100">
              <a:latin typeface="Arial"/>
            </a:defRPr>
          </a:lvl3pPr>
          <a:lvl4pPr marL="1371600" indent="0">
            <a:defRPr sz="1100">
              <a:latin typeface="Arial"/>
            </a:defRPr>
          </a:lvl4pPr>
          <a:lvl5pPr marL="1828800" indent="0">
            <a:defRPr sz="1100">
              <a:latin typeface="Arial"/>
            </a:defRPr>
          </a:lvl5pPr>
          <a:lvl6pPr marL="2286000" indent="0">
            <a:defRPr sz="1100">
              <a:latin typeface="Arial"/>
            </a:defRPr>
          </a:lvl6pPr>
          <a:lvl7pPr marL="2743200" indent="0">
            <a:defRPr sz="1100">
              <a:latin typeface="Arial"/>
            </a:defRPr>
          </a:lvl7pPr>
          <a:lvl8pPr marL="3200400" indent="0">
            <a:defRPr sz="1100">
              <a:latin typeface="Arial"/>
            </a:defRPr>
          </a:lvl8pPr>
          <a:lvl9pPr marL="3657600" indent="0">
            <a:defRPr sz="1100">
              <a:latin typeface="Arial"/>
            </a:defRPr>
          </a:lvl9pPr>
        </a:lstStyle>
        <a:p xmlns:a="http://schemas.openxmlformats.org/drawingml/2006/main">
          <a:pPr algn="l"/>
          <a:r>
            <a:rPr lang="en-US" sz="500" b="0" dirty="0" smtClean="0">
              <a:solidFill>
                <a:srgbClr val="707C8A"/>
              </a:solidFill>
              <a:latin typeface="Arial"/>
              <a:cs typeface="Arial" pitchFamily="34" charset="0"/>
            </a:rPr>
            <a:t>Source: IHS</a:t>
          </a:r>
          <a:endParaRPr lang="en-US" sz="500" b="0" dirty="0">
            <a:solidFill>
              <a:srgbClr val="707C8A"/>
            </a:solidFill>
            <a:latin typeface="Arial"/>
            <a:cs typeface="Arial" pitchFamily="34" charset="0"/>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26854" y="165656"/>
            <a:ext cx="2949099" cy="496967"/>
          </a:xfrm>
          <a:prstGeom prst="rect">
            <a:avLst/>
          </a:prstGeom>
        </p:spPr>
        <p:txBody>
          <a:bodyPr vert="horz" lIns="91440" tIns="45720" rIns="91440" bIns="45720" rtlCol="0"/>
          <a:lstStyle>
            <a:lvl1pPr algn="l">
              <a:defRPr sz="1200"/>
            </a:lvl1pPr>
          </a:lstStyle>
          <a:p>
            <a:r>
              <a:rPr lang="en-US" sz="1000" smtClean="0">
                <a:solidFill>
                  <a:srgbClr val="666666"/>
                </a:solidFill>
                <a:latin typeface="Arial" pitchFamily="34" charset="0"/>
                <a:cs typeface="Arial" pitchFamily="34" charset="0"/>
              </a:rPr>
              <a:t>Quantum Dot Display Technology &amp; Market Report - H2 2015</a:t>
            </a:r>
            <a:endParaRPr lang="en-US" sz="1000">
              <a:solidFill>
                <a:srgbClr val="666666"/>
              </a:solidFill>
              <a:latin typeface="Arial" pitchFamily="34" charset="0"/>
              <a:cs typeface="Arial" pitchFamily="34" charset="0"/>
            </a:endParaRPr>
          </a:p>
        </p:txBody>
      </p:sp>
      <p:sp>
        <p:nvSpPr>
          <p:cNvPr id="3" name="Date Placeholder 2"/>
          <p:cNvSpPr>
            <a:spLocks noGrp="1"/>
          </p:cNvSpPr>
          <p:nvPr>
            <p:ph type="dt" sz="quarter" idx="1"/>
          </p:nvPr>
        </p:nvSpPr>
        <p:spPr>
          <a:xfrm>
            <a:off x="3629660" y="165656"/>
            <a:ext cx="2949099" cy="496967"/>
          </a:xfrm>
          <a:prstGeom prst="rect">
            <a:avLst/>
          </a:prstGeom>
        </p:spPr>
        <p:txBody>
          <a:bodyPr vert="horz" lIns="91440" tIns="45720" rIns="91440" bIns="45720" rtlCol="0"/>
          <a:lstStyle>
            <a:lvl1pPr algn="r">
              <a:defRPr sz="1200"/>
            </a:lvl1pPr>
          </a:lstStyle>
          <a:p>
            <a:fld id="{1B569FE1-51EE-4BDB-BFC0-FF7113750CC9}" type="datetimeFigureOut">
              <a:rPr lang="en-US" sz="1000" smtClean="0">
                <a:solidFill>
                  <a:srgbClr val="666666"/>
                </a:solidFill>
                <a:latin typeface="Arial" pitchFamily="34" charset="0"/>
                <a:cs typeface="Arial" pitchFamily="34" charset="0"/>
              </a:rPr>
              <a:pPr/>
              <a:t>8/24/2015</a:t>
            </a:fld>
            <a:endParaRPr lang="en-US" sz="1000">
              <a:solidFill>
                <a:srgbClr val="666666"/>
              </a:solidFill>
              <a:latin typeface="Arial" pitchFamily="34" charset="0"/>
              <a:cs typeface="Arial" pitchFamily="34" charset="0"/>
            </a:endParaRPr>
          </a:p>
        </p:txBody>
      </p:sp>
      <p:sp>
        <p:nvSpPr>
          <p:cNvPr id="4" name="Footer Placeholder 3"/>
          <p:cNvSpPr>
            <a:spLocks noGrp="1"/>
          </p:cNvSpPr>
          <p:nvPr>
            <p:ph type="ftr" sz="quarter" idx="2"/>
          </p:nvPr>
        </p:nvSpPr>
        <p:spPr>
          <a:xfrm>
            <a:off x="226854" y="9276715"/>
            <a:ext cx="2949099" cy="496967"/>
          </a:xfrm>
          <a:prstGeom prst="rect">
            <a:avLst/>
          </a:prstGeom>
        </p:spPr>
        <p:txBody>
          <a:bodyPr vert="horz" lIns="91440" tIns="45720" rIns="91440" bIns="45720" rtlCol="0" anchor="b"/>
          <a:lstStyle>
            <a:lvl1pPr algn="l">
              <a:defRPr sz="1200"/>
            </a:lvl1pPr>
          </a:lstStyle>
          <a:p>
            <a:r>
              <a:rPr lang="en-US" sz="1000" dirty="0" smtClean="0">
                <a:solidFill>
                  <a:srgbClr val="666666"/>
                </a:solidFill>
                <a:latin typeface="Arial" pitchFamily="34" charset="0"/>
                <a:cs typeface="Arial" pitchFamily="34" charset="0"/>
              </a:rPr>
              <a:t>Copyright </a:t>
            </a:r>
            <a:r>
              <a:rPr lang="en-US" altLang="ja-JP" sz="1000" smtClean="0">
                <a:solidFill>
                  <a:srgbClr val="666666"/>
                </a:solidFill>
                <a:latin typeface="Arial" pitchFamily="34" charset="0"/>
                <a:cs typeface="Arial" pitchFamily="34" charset="0"/>
              </a:rPr>
              <a:t>© </a:t>
            </a:r>
            <a:r>
              <a:rPr lang="en-US" sz="1000" smtClean="0">
                <a:solidFill>
                  <a:srgbClr val="666666"/>
                </a:solidFill>
                <a:latin typeface="Arial" pitchFamily="34" charset="0"/>
                <a:cs typeface="Arial" pitchFamily="34" charset="0"/>
              </a:rPr>
              <a:t>2015 IHS </a:t>
            </a:r>
            <a:r>
              <a:rPr lang="en-US" sz="1000" dirty="0" smtClean="0">
                <a:solidFill>
                  <a:srgbClr val="666666"/>
                </a:solidFill>
                <a:latin typeface="Arial" pitchFamily="34" charset="0"/>
                <a:cs typeface="Arial" pitchFamily="34" charset="0"/>
              </a:rPr>
              <a:t>Inc. All Rights Reserved.</a:t>
            </a:r>
          </a:p>
        </p:txBody>
      </p:sp>
      <p:sp>
        <p:nvSpPr>
          <p:cNvPr id="5" name="Slide Number Placeholder 4"/>
          <p:cNvSpPr>
            <a:spLocks noGrp="1"/>
          </p:cNvSpPr>
          <p:nvPr>
            <p:ph type="sldNum" sz="quarter" idx="3"/>
          </p:nvPr>
        </p:nvSpPr>
        <p:spPr>
          <a:xfrm>
            <a:off x="3629660" y="9276715"/>
            <a:ext cx="2949099" cy="496967"/>
          </a:xfrm>
          <a:prstGeom prst="rect">
            <a:avLst/>
          </a:prstGeom>
        </p:spPr>
        <p:txBody>
          <a:bodyPr vert="horz" lIns="91440" tIns="45720" rIns="91440" bIns="45720" rtlCol="0" anchor="b"/>
          <a:lstStyle>
            <a:lvl1pPr algn="r">
              <a:defRPr sz="1200"/>
            </a:lvl1pPr>
          </a:lstStyle>
          <a:p>
            <a:fld id="{7696AA7F-128A-4F96-90D9-798331F07881}" type="slidenum">
              <a:rPr lang="en-US" sz="1000" smtClean="0">
                <a:solidFill>
                  <a:srgbClr val="666666"/>
                </a:solidFill>
                <a:latin typeface="Arial" pitchFamily="34" charset="0"/>
                <a:cs typeface="Arial" pitchFamily="34" charset="0"/>
              </a:rPr>
              <a:pPr/>
              <a:t>‹#›</a:t>
            </a:fld>
            <a:endParaRPr lang="en-US" sz="1000">
              <a:solidFill>
                <a:srgbClr val="666666"/>
              </a:solidFill>
              <a:latin typeface="Arial" pitchFamily="34" charset="0"/>
              <a:cs typeface="Arial" pitchFamily="34" charset="0"/>
            </a:endParaRPr>
          </a:p>
        </p:txBody>
      </p:sp>
    </p:spTree>
    <p:extLst>
      <p:ext uri="{BB962C8B-B14F-4D97-AF65-F5344CB8AC3E}">
        <p14:creationId xmlns:p14="http://schemas.microsoft.com/office/powerpoint/2010/main" val="1886111218"/>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26854" y="165656"/>
            <a:ext cx="2949099" cy="496967"/>
          </a:xfrm>
          <a:prstGeom prst="rect">
            <a:avLst/>
          </a:prstGeom>
        </p:spPr>
        <p:txBody>
          <a:bodyPr vert="horz" lIns="91440" tIns="45720" rIns="91440" bIns="45720" rtlCol="0"/>
          <a:lstStyle>
            <a:lvl1pPr algn="l">
              <a:defRPr sz="1000">
                <a:solidFill>
                  <a:srgbClr val="666666"/>
                </a:solidFill>
              </a:defRPr>
            </a:lvl1pPr>
          </a:lstStyle>
          <a:p>
            <a:r>
              <a:rPr lang="en-US" smtClean="0"/>
              <a:t>Quantum Dot Display Technology &amp; Market Report - H2 2015</a:t>
            </a:r>
            <a:endParaRPr lang="en-US"/>
          </a:p>
        </p:txBody>
      </p:sp>
      <p:sp>
        <p:nvSpPr>
          <p:cNvPr id="3" name="Date Placeholder 2"/>
          <p:cNvSpPr>
            <a:spLocks noGrp="1"/>
          </p:cNvSpPr>
          <p:nvPr>
            <p:ph type="dt" idx="1"/>
          </p:nvPr>
        </p:nvSpPr>
        <p:spPr>
          <a:xfrm>
            <a:off x="3629660" y="165656"/>
            <a:ext cx="2949099" cy="496967"/>
          </a:xfrm>
          <a:prstGeom prst="rect">
            <a:avLst/>
          </a:prstGeom>
        </p:spPr>
        <p:txBody>
          <a:bodyPr vert="horz" lIns="91440" tIns="45720" rIns="91440" bIns="45720" rtlCol="0"/>
          <a:lstStyle>
            <a:lvl1pPr algn="r">
              <a:defRPr sz="1000">
                <a:solidFill>
                  <a:srgbClr val="666666"/>
                </a:solidFill>
              </a:defRPr>
            </a:lvl1pPr>
          </a:lstStyle>
          <a:p>
            <a:fld id="{4893E39E-9981-4D6A-B4AC-34D0BB6D3124}" type="datetimeFigureOut">
              <a:rPr lang="en-US" smtClean="0"/>
              <a:pPr/>
              <a:t>8/24/2015</a:t>
            </a:fld>
            <a:endParaRPr lang="en-US"/>
          </a:p>
        </p:txBody>
      </p:sp>
      <p:sp>
        <p:nvSpPr>
          <p:cNvPr id="4" name="Slide Image Placeholder 3"/>
          <p:cNvSpPr>
            <a:spLocks noGrp="1" noRot="1" noChangeAspect="1"/>
          </p:cNvSpPr>
          <p:nvPr>
            <p:ph type="sldImg" idx="2"/>
          </p:nvPr>
        </p:nvSpPr>
        <p:spPr>
          <a:xfrm>
            <a:off x="920750" y="746125"/>
            <a:ext cx="4965700" cy="37258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0562" y="4721186"/>
            <a:ext cx="5444490" cy="447270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226854" y="9276715"/>
            <a:ext cx="2949099" cy="496967"/>
          </a:xfrm>
          <a:prstGeom prst="rect">
            <a:avLst/>
          </a:prstGeom>
        </p:spPr>
        <p:txBody>
          <a:bodyPr vert="horz" lIns="91440" tIns="45720" rIns="91440" bIns="45720" rtlCol="0" anchor="b"/>
          <a:lstStyle>
            <a:lvl1pPr algn="l">
              <a:defRPr sz="1000">
                <a:solidFill>
                  <a:srgbClr val="666666"/>
                </a:solidFill>
              </a:defRPr>
            </a:lvl1pPr>
          </a:lstStyle>
          <a:p>
            <a:endParaRPr lang="en-US"/>
          </a:p>
        </p:txBody>
      </p:sp>
      <p:sp>
        <p:nvSpPr>
          <p:cNvPr id="7" name="Slide Number Placeholder 6"/>
          <p:cNvSpPr>
            <a:spLocks noGrp="1"/>
          </p:cNvSpPr>
          <p:nvPr>
            <p:ph type="sldNum" sz="quarter" idx="5"/>
          </p:nvPr>
        </p:nvSpPr>
        <p:spPr>
          <a:xfrm>
            <a:off x="3629660" y="9276715"/>
            <a:ext cx="2949099" cy="496967"/>
          </a:xfrm>
          <a:prstGeom prst="rect">
            <a:avLst/>
          </a:prstGeom>
        </p:spPr>
        <p:txBody>
          <a:bodyPr vert="horz" lIns="91440" tIns="45720" rIns="91440" bIns="45720" rtlCol="0" anchor="b"/>
          <a:lstStyle>
            <a:lvl1pPr algn="r">
              <a:defRPr sz="1000">
                <a:solidFill>
                  <a:srgbClr val="666666"/>
                </a:solidFill>
              </a:defRPr>
            </a:lvl1pPr>
          </a:lstStyle>
          <a:p>
            <a:fld id="{02A32C17-A472-4774-AAA4-7C42DB4D94B6}" type="slidenum">
              <a:rPr lang="en-US" smtClean="0"/>
              <a:pPr/>
              <a:t>‹#›</a:t>
            </a:fld>
            <a:endParaRPr lang="en-US"/>
          </a:p>
        </p:txBody>
      </p:sp>
    </p:spTree>
    <p:extLst>
      <p:ext uri="{BB962C8B-B14F-4D97-AF65-F5344CB8AC3E}">
        <p14:creationId xmlns:p14="http://schemas.microsoft.com/office/powerpoint/2010/main" val="4290632529"/>
      </p:ext>
    </p:extLst>
  </p:cSld>
  <p:clrMap bg1="lt1" tx1="dk1" bg2="lt2" tx2="dk2" accent1="accent1" accent2="accent2" accent3="accent3" accent4="accent4" accent5="accent5" accent6="accent6" hlink="hlink" folHlink="folHlink"/>
  <p:hf ftr="0" dt="0"/>
  <p:notesStyle>
    <a:lvl1pPr marL="0" algn="l" defTabSz="914400" rtl="0" eaLnBrk="1" latinLnBrk="0" hangingPunct="1">
      <a:spcBef>
        <a:spcPts val="1200"/>
      </a:spcBef>
      <a:spcAft>
        <a:spcPts val="400"/>
      </a:spcAft>
      <a:defRPr sz="1200" b="1" kern="1200">
        <a:solidFill>
          <a:schemeClr val="tx1"/>
        </a:solidFill>
        <a:latin typeface="+mn-lt"/>
        <a:ea typeface="+mn-ea"/>
        <a:cs typeface="+mn-cs"/>
      </a:defRPr>
    </a:lvl1pPr>
    <a:lvl2pPr marL="144000" indent="-144000" algn="l" defTabSz="914400" rtl="0" eaLnBrk="1" latinLnBrk="0" hangingPunct="1">
      <a:spcBef>
        <a:spcPts val="0"/>
      </a:spcBef>
      <a:spcAft>
        <a:spcPts val="600"/>
      </a:spcAft>
      <a:buFont typeface="Arial" pitchFamily="34" charset="0"/>
      <a:buChar char="•"/>
      <a:defRPr sz="1100" kern="1200">
        <a:solidFill>
          <a:schemeClr val="tx1"/>
        </a:solidFill>
        <a:latin typeface="+mn-lt"/>
        <a:ea typeface="+mn-ea"/>
        <a:cs typeface="+mn-cs"/>
      </a:defRPr>
    </a:lvl2pPr>
    <a:lvl3pPr marL="288000" indent="-144000" algn="l" defTabSz="914400" rtl="0" eaLnBrk="1" latinLnBrk="0" hangingPunct="1">
      <a:spcBef>
        <a:spcPts val="0"/>
      </a:spcBef>
      <a:spcAft>
        <a:spcPts val="600"/>
      </a:spcAft>
      <a:buFont typeface="Arial" pitchFamily="34" charset="0"/>
      <a:buChar char="•"/>
      <a:defRPr sz="1100" kern="1200">
        <a:solidFill>
          <a:schemeClr val="tx1"/>
        </a:solidFill>
        <a:latin typeface="+mn-lt"/>
        <a:ea typeface="+mn-ea"/>
        <a:cs typeface="+mn-cs"/>
      </a:defRPr>
    </a:lvl3pPr>
    <a:lvl4pPr marL="432000" indent="-144000" algn="l" defTabSz="914400" rtl="0" eaLnBrk="1" latinLnBrk="0" hangingPunct="1">
      <a:spcBef>
        <a:spcPts val="0"/>
      </a:spcBef>
      <a:spcAft>
        <a:spcPts val="600"/>
      </a:spcAft>
      <a:buFont typeface="Arial" pitchFamily="34" charset="0"/>
      <a:buChar char="•"/>
      <a:defRPr sz="1100" kern="1200">
        <a:solidFill>
          <a:schemeClr val="tx1"/>
        </a:solidFill>
        <a:latin typeface="+mn-lt"/>
        <a:ea typeface="+mn-ea"/>
        <a:cs typeface="+mn-cs"/>
      </a:defRPr>
    </a:lvl4pPr>
    <a:lvl5pPr marL="576000" indent="-144000" algn="l" defTabSz="914400" rtl="0" eaLnBrk="1" latinLnBrk="0" hangingPunct="1">
      <a:spcBef>
        <a:spcPts val="0"/>
      </a:spcBef>
      <a:spcAft>
        <a:spcPts val="600"/>
      </a:spcAft>
      <a:buFont typeface="Arial" pitchFamily="34" charset="0"/>
      <a:buChar char="•"/>
      <a:defRPr sz="11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2A32C17-A472-4774-AAA4-7C42DB4D94B6}" type="slidenum">
              <a:rPr lang="en-US" smtClean="0"/>
              <a:pPr/>
              <a:t>1</a:t>
            </a:fld>
            <a:endParaRPr lang="en-US"/>
          </a:p>
        </p:txBody>
      </p:sp>
      <p:sp>
        <p:nvSpPr>
          <p:cNvPr id="5" name="Header Placeholder 4"/>
          <p:cNvSpPr>
            <a:spLocks noGrp="1"/>
          </p:cNvSpPr>
          <p:nvPr>
            <p:ph type="hdr" sz="quarter" idx="11"/>
          </p:nvPr>
        </p:nvSpPr>
        <p:spPr/>
        <p:txBody>
          <a:bodyPr/>
          <a:lstStyle/>
          <a:p>
            <a:r>
              <a:rPr lang="en-US" smtClean="0"/>
              <a:t>Quantum Dot Display Technology &amp; Market Report - H2 2015</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A32C17-A472-4774-AAA4-7C42DB4D94B6}" type="slidenum">
              <a:rPr lang="en-US" smtClean="0"/>
              <a:pPr/>
              <a:t>2</a:t>
            </a:fld>
            <a:endParaRPr lang="en-US"/>
          </a:p>
        </p:txBody>
      </p:sp>
      <p:sp>
        <p:nvSpPr>
          <p:cNvPr id="5" name="Header Placeholder 4"/>
          <p:cNvSpPr>
            <a:spLocks noGrp="1"/>
          </p:cNvSpPr>
          <p:nvPr>
            <p:ph type="hdr" sz="quarter" idx="11"/>
          </p:nvPr>
        </p:nvSpPr>
        <p:spPr/>
        <p:txBody>
          <a:bodyPr/>
          <a:lstStyle/>
          <a:p>
            <a:r>
              <a:rPr lang="en-US" smtClean="0"/>
              <a:t>Quantum Dot Display Technology &amp; Market Report - H2 2015</a:t>
            </a:r>
            <a:endParaRPr lang="en-US"/>
          </a:p>
        </p:txBody>
      </p:sp>
    </p:spTree>
    <p:extLst>
      <p:ext uri="{BB962C8B-B14F-4D97-AF65-F5344CB8AC3E}">
        <p14:creationId xmlns:p14="http://schemas.microsoft.com/office/powerpoint/2010/main" val="2356734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2A32C17-A472-4774-AAA4-7C42DB4D94B6}" type="slidenum">
              <a:rPr lang="en-US" smtClean="0"/>
              <a:pPr/>
              <a:t>3</a:t>
            </a:fld>
            <a:endParaRPr lang="en-US"/>
          </a:p>
        </p:txBody>
      </p:sp>
      <p:sp>
        <p:nvSpPr>
          <p:cNvPr id="5" name="Header Placeholder 4"/>
          <p:cNvSpPr>
            <a:spLocks noGrp="1"/>
          </p:cNvSpPr>
          <p:nvPr>
            <p:ph type="hdr" sz="quarter" idx="11"/>
          </p:nvPr>
        </p:nvSpPr>
        <p:spPr/>
        <p:txBody>
          <a:bodyPr/>
          <a:lstStyle/>
          <a:p>
            <a:r>
              <a:rPr lang="en-US" smtClean="0"/>
              <a:t>Quantum Dot Display Technology &amp; Market Report - H2 2015</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2A32C17-A472-4774-AAA4-7C42DB4D94B6}" type="slidenum">
              <a:rPr lang="en-US" smtClean="0"/>
              <a:pPr/>
              <a:t>105</a:t>
            </a:fld>
            <a:endParaRPr lang="en-US"/>
          </a:p>
        </p:txBody>
      </p:sp>
      <p:sp>
        <p:nvSpPr>
          <p:cNvPr id="5" name="Header Placeholder 4"/>
          <p:cNvSpPr>
            <a:spLocks noGrp="1"/>
          </p:cNvSpPr>
          <p:nvPr>
            <p:ph type="hdr" sz="quarter" idx="11"/>
          </p:nvPr>
        </p:nvSpPr>
        <p:spPr/>
        <p:txBody>
          <a:bodyPr/>
          <a:lstStyle/>
          <a:p>
            <a:r>
              <a:rPr lang="en-US" smtClean="0"/>
              <a:t>Quantum Dot Display Technology &amp; Market Report - H2 2015</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hyperlink" Target="mailto:Customer.Support@ihs.com" TargetMode="External"/><Relationship Id="rId2" Type="http://schemas.openxmlformats.org/officeDocument/2006/relationships/hyperlink" Target="mailto:CustomerCare@ihs.com" TargetMode="External"/><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hyperlink" Target="mailto:SupportAPAC@ihs.com" TargetMode="External"/></Relationships>
</file>

<file path=ppt/slideLayouts/_rels/slideLayout27.xml.rels><?xml version="1.0" encoding="UTF-8" standalone="yes"?>
<Relationships xmlns="http://schemas.openxmlformats.org/package/2006/relationships"><Relationship Id="rId3" Type="http://schemas.openxmlformats.org/officeDocument/2006/relationships/hyperlink" Target="mailto:Customer.Support@ihs.com" TargetMode="External"/><Relationship Id="rId2" Type="http://schemas.openxmlformats.org/officeDocument/2006/relationships/hyperlink" Target="mailto:CustomerCare@ihs.com" TargetMode="External"/><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hyperlink" Target="mailto:SupportAPAC@ihs.com" TargetMode="Externa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Short title">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0" y="1788894"/>
            <a:ext cx="8676456" cy="559955"/>
          </a:xfrm>
          <a:prstGeom prst="rect">
            <a:avLst/>
          </a:prstGeom>
        </p:spPr>
        <p:txBody>
          <a:bodyPr wrap="none" lIns="0" rIns="90000" anchor="ctr">
            <a:noAutofit/>
          </a:bodyPr>
          <a:lstStyle>
            <a:lvl1pPr marL="460800" indent="0">
              <a:defRPr sz="3500" b="1" baseline="0">
                <a:solidFill>
                  <a:schemeClr val="tx2"/>
                </a:solidFill>
              </a:defRPr>
            </a:lvl1pPr>
          </a:lstStyle>
          <a:p>
            <a:r>
              <a:rPr lang="en-US" dirty="0" smtClean="0"/>
              <a:t>Short Report Title</a:t>
            </a:r>
            <a:endParaRPr lang="en-US" dirty="0"/>
          </a:p>
        </p:txBody>
      </p:sp>
      <p:sp>
        <p:nvSpPr>
          <p:cNvPr id="12" name="Line 25"/>
          <p:cNvSpPr>
            <a:spLocks noChangeShapeType="1"/>
          </p:cNvSpPr>
          <p:nvPr userDrawn="1"/>
        </p:nvSpPr>
        <p:spPr bwMode="auto">
          <a:xfrm>
            <a:off x="467544" y="1044000"/>
            <a:ext cx="8208912" cy="0"/>
          </a:xfrm>
          <a:prstGeom prst="line">
            <a:avLst/>
          </a:prstGeom>
          <a:noFill/>
          <a:ln w="6350">
            <a:solidFill>
              <a:srgbClr val="495965"/>
            </a:solidFill>
            <a:round/>
            <a:headEnd/>
            <a:tailEnd/>
          </a:ln>
        </p:spPr>
        <p:txBody>
          <a:bodyPr/>
          <a:lstStyle/>
          <a:p>
            <a:endParaRPr lang="en-US" dirty="0"/>
          </a:p>
        </p:txBody>
      </p:sp>
      <p:sp>
        <p:nvSpPr>
          <p:cNvPr id="28" name="Text Placeholder 27"/>
          <p:cNvSpPr>
            <a:spLocks noGrp="1"/>
          </p:cNvSpPr>
          <p:nvPr>
            <p:ph type="body" sz="quarter" idx="11" hasCustomPrompt="1"/>
          </p:nvPr>
        </p:nvSpPr>
        <p:spPr>
          <a:xfrm>
            <a:off x="0" y="1586503"/>
            <a:ext cx="8676456" cy="219456"/>
          </a:xfrm>
        </p:spPr>
        <p:txBody>
          <a:bodyPr lIns="0" tIns="0" anchor="ctr">
            <a:noAutofit/>
          </a:bodyPr>
          <a:lstStyle>
            <a:lvl1pPr marL="460800" indent="0">
              <a:buNone/>
              <a:defRPr sz="1400" b="1" baseline="0">
                <a:solidFill>
                  <a:srgbClr val="495965"/>
                </a:solidFill>
              </a:defRPr>
            </a:lvl1pPr>
          </a:lstStyle>
          <a:p>
            <a:pPr lvl="0"/>
            <a:r>
              <a:rPr lang="en-US" dirty="0" smtClean="0"/>
              <a:t>Service Line</a:t>
            </a:r>
          </a:p>
        </p:txBody>
      </p:sp>
      <p:sp>
        <p:nvSpPr>
          <p:cNvPr id="19" name="TextBox 18"/>
          <p:cNvSpPr txBox="1"/>
          <p:nvPr userDrawn="1"/>
        </p:nvSpPr>
        <p:spPr>
          <a:xfrm>
            <a:off x="0" y="6409944"/>
            <a:ext cx="1276350" cy="214164"/>
          </a:xfrm>
          <a:prstGeom prst="rect">
            <a:avLst/>
          </a:prstGeom>
          <a:noFill/>
        </p:spPr>
        <p:txBody>
          <a:bodyPr wrap="none" lIns="468000" tIns="0" rIns="0" bIns="0" rtlCol="0" anchor="ctr">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800" baseline="0" smtClean="0">
                <a:solidFill>
                  <a:srgbClr val="495965"/>
                </a:solidFill>
                <a:latin typeface="Arial" pitchFamily="34" charset="0"/>
              </a:rPr>
              <a:t>© 2015 IHS</a:t>
            </a:r>
            <a:endParaRPr lang="en-GB" dirty="0">
              <a:solidFill>
                <a:srgbClr val="495965"/>
              </a:solidFill>
            </a:endParaRPr>
          </a:p>
        </p:txBody>
      </p:sp>
      <p:sp>
        <p:nvSpPr>
          <p:cNvPr id="16" name="TextBox 15"/>
          <p:cNvSpPr txBox="1"/>
          <p:nvPr userDrawn="1"/>
        </p:nvSpPr>
        <p:spPr>
          <a:xfrm>
            <a:off x="0" y="665282"/>
            <a:ext cx="6228230" cy="430887"/>
          </a:xfrm>
          <a:prstGeom prst="rect">
            <a:avLst/>
          </a:prstGeom>
          <a:noFill/>
        </p:spPr>
        <p:txBody>
          <a:bodyPr wrap="square" rtlCol="0">
            <a:spAutoFit/>
          </a:bodyPr>
          <a:lstStyle/>
          <a:p>
            <a:pPr marL="374400"/>
            <a:r>
              <a:rPr lang="en-US" sz="2100" b="1" dirty="0" smtClean="0">
                <a:solidFill>
                  <a:srgbClr val="495965"/>
                </a:solidFill>
              </a:rPr>
              <a:t>IHS</a:t>
            </a:r>
            <a:endParaRPr lang="en-US" sz="2100" b="1" dirty="0">
              <a:solidFill>
                <a:srgbClr val="495965"/>
              </a:solidFill>
            </a:endParaRPr>
          </a:p>
        </p:txBody>
      </p:sp>
      <p:sp>
        <p:nvSpPr>
          <p:cNvPr id="20" name="Text Placeholder 21"/>
          <p:cNvSpPr>
            <a:spLocks noGrp="1"/>
          </p:cNvSpPr>
          <p:nvPr>
            <p:ph type="body" sz="quarter" idx="15" hasCustomPrompt="1"/>
          </p:nvPr>
        </p:nvSpPr>
        <p:spPr>
          <a:xfrm>
            <a:off x="1259540" y="6408108"/>
            <a:ext cx="3621024" cy="216000"/>
          </a:xfrm>
          <a:noFill/>
        </p:spPr>
        <p:txBody>
          <a:bodyPr wrap="none" lIns="0" tIns="0" rIns="0" bIns="0" rtlCol="0" anchor="ctr">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800" b="0" kern="1200" baseline="0" dirty="0" smtClean="0">
                <a:solidFill>
                  <a:srgbClr val="495965"/>
                </a:solidFill>
                <a:latin typeface="Arial" pitchFamily="34" charset="0"/>
                <a:ea typeface="+mn-ea"/>
                <a:cs typeface="+mn-cs"/>
              </a:defRPr>
            </a:lvl1pPr>
          </a:lstStyle>
          <a:p>
            <a:pPr lvl="0"/>
            <a:r>
              <a:rPr lang="en-US" dirty="0" smtClean="0"/>
              <a:t>Report ID#</a:t>
            </a:r>
          </a:p>
        </p:txBody>
      </p:sp>
      <p:sp>
        <p:nvSpPr>
          <p:cNvPr id="24" name="Text Placeholder 31"/>
          <p:cNvSpPr>
            <a:spLocks noGrp="1"/>
          </p:cNvSpPr>
          <p:nvPr>
            <p:ph type="body" sz="quarter" idx="13" hasCustomPrompt="1"/>
          </p:nvPr>
        </p:nvSpPr>
        <p:spPr>
          <a:xfrm>
            <a:off x="0" y="4846957"/>
            <a:ext cx="7736114" cy="1390433"/>
          </a:xfrm>
        </p:spPr>
        <p:txBody>
          <a:bodyPr lIns="0" tIns="0" rIns="0" bIns="0" anchor="b">
            <a:noAutofit/>
          </a:bodyPr>
          <a:lstStyle>
            <a:lvl1pPr marL="460800" indent="0">
              <a:lnSpc>
                <a:spcPct val="100000"/>
              </a:lnSpc>
              <a:spcBef>
                <a:spcPts val="100"/>
              </a:spcBef>
              <a:spcAft>
                <a:spcPts val="0"/>
              </a:spcAft>
              <a:buNone/>
              <a:defRPr sz="1000" b="0" baseline="0">
                <a:solidFill>
                  <a:srgbClr val="495965"/>
                </a:solidFill>
              </a:defRPr>
            </a:lvl1pPr>
          </a:lstStyle>
          <a:p>
            <a:pPr lvl="0"/>
            <a:r>
              <a:rPr lang="en-US" dirty="0" smtClean="0"/>
              <a:t>First and Last Name in Bold, Title, Phone Number, </a:t>
            </a:r>
            <a:r>
              <a:rPr lang="en-US" dirty="0" err="1" smtClean="0"/>
              <a:t>first.last@ihs.com</a:t>
            </a:r>
            <a:endParaRPr lang="en-US" dirty="0"/>
          </a:p>
        </p:txBody>
      </p:sp>
      <p:sp>
        <p:nvSpPr>
          <p:cNvPr id="17" name="Text Placeholder 29"/>
          <p:cNvSpPr>
            <a:spLocks noGrp="1"/>
          </p:cNvSpPr>
          <p:nvPr>
            <p:ph type="body" sz="quarter" idx="12" hasCustomPrompt="1"/>
          </p:nvPr>
        </p:nvSpPr>
        <p:spPr>
          <a:xfrm>
            <a:off x="4543368" y="1027340"/>
            <a:ext cx="4133088" cy="292608"/>
          </a:xfrm>
        </p:spPr>
        <p:txBody>
          <a:bodyPr rIns="0" anchor="b">
            <a:noAutofit/>
          </a:bodyPr>
          <a:lstStyle>
            <a:lvl1pPr marL="0" indent="0" algn="r">
              <a:buNone/>
              <a:tabLst/>
              <a:defRPr sz="1400" b="0">
                <a:solidFill>
                  <a:srgbClr val="495965"/>
                </a:solidFill>
              </a:defRPr>
            </a:lvl1pPr>
          </a:lstStyle>
          <a:p>
            <a:pPr lvl="0"/>
            <a:r>
              <a:rPr lang="en-US" dirty="0" smtClean="0"/>
              <a:t>Report Type</a:t>
            </a:r>
            <a:endParaRPr lang="en-US" dirty="0"/>
          </a:p>
        </p:txBody>
      </p:sp>
      <p:sp>
        <p:nvSpPr>
          <p:cNvPr id="22" name="TextBox 21"/>
          <p:cNvSpPr txBox="1"/>
          <p:nvPr userDrawn="1"/>
        </p:nvSpPr>
        <p:spPr>
          <a:xfrm>
            <a:off x="7802264" y="2416175"/>
            <a:ext cx="875011" cy="276999"/>
          </a:xfrm>
          <a:prstGeom prst="rect">
            <a:avLst/>
          </a:prstGeom>
          <a:noFill/>
        </p:spPr>
        <p:txBody>
          <a:bodyPr wrap="square" lIns="0" rIns="0" rtlCol="0" anchor="ctr" anchorCtr="0">
            <a:spAutoFit/>
          </a:bodyPr>
          <a:lstStyle/>
          <a:p>
            <a:pPr algn="r"/>
            <a:r>
              <a:rPr lang="en-GB" sz="1200" b="0" baseline="0" dirty="0" smtClean="0">
                <a:solidFill>
                  <a:srgbClr val="495965"/>
                </a:solidFill>
                <a:latin typeface="Arial" pitchFamily="34" charset="0"/>
                <a:cs typeface="Arial" pitchFamily="34" charset="0"/>
              </a:rPr>
              <a:t>ihs.com</a:t>
            </a:r>
            <a:endParaRPr lang="en-GB" sz="1200" b="0" baseline="0" dirty="0">
              <a:solidFill>
                <a:srgbClr val="495965"/>
              </a:solidFill>
              <a:latin typeface="Arial" pitchFamily="34" charset="0"/>
              <a:cs typeface="Arial" pitchFamily="34" charset="0"/>
            </a:endParaRPr>
          </a:p>
        </p:txBody>
      </p:sp>
      <p:sp>
        <p:nvSpPr>
          <p:cNvPr id="23" name="Text Placeholder 33"/>
          <p:cNvSpPr>
            <a:spLocks noGrp="1"/>
          </p:cNvSpPr>
          <p:nvPr>
            <p:ph type="body" sz="quarter" idx="14" hasCustomPrompt="1"/>
          </p:nvPr>
        </p:nvSpPr>
        <p:spPr>
          <a:xfrm>
            <a:off x="467868" y="2465448"/>
            <a:ext cx="3621024" cy="246888"/>
          </a:xfrm>
        </p:spPr>
        <p:txBody>
          <a:bodyPr lIns="0">
            <a:noAutofit/>
          </a:bodyPr>
          <a:lstStyle>
            <a:lvl1pPr marL="0" indent="0">
              <a:buNone/>
              <a:defRPr sz="1200" b="0" baseline="0">
                <a:solidFill>
                  <a:srgbClr val="495965"/>
                </a:solidFill>
              </a:defRPr>
            </a:lvl1pPr>
            <a:lvl2pPr>
              <a:buNone/>
              <a:defRPr sz="1400"/>
            </a:lvl2pPr>
            <a:lvl3pPr>
              <a:buNone/>
              <a:defRPr sz="1400"/>
            </a:lvl3pPr>
            <a:lvl4pPr>
              <a:buNone/>
              <a:defRPr sz="1400"/>
            </a:lvl4pPr>
            <a:lvl5pPr>
              <a:buNone/>
              <a:defRPr sz="1400"/>
            </a:lvl5pPr>
          </a:lstStyle>
          <a:p>
            <a:pPr lvl="0"/>
            <a:r>
              <a:rPr lang="en-US" dirty="0" smtClean="0"/>
              <a:t>DD </a:t>
            </a:r>
            <a:r>
              <a:rPr lang="en-US" smtClean="0"/>
              <a:t>Month 20xx</a:t>
            </a:r>
            <a:endParaRPr lang="en-US" dirty="0"/>
          </a:p>
        </p:txBody>
      </p:sp>
      <p:cxnSp>
        <p:nvCxnSpPr>
          <p:cNvPr id="25" name="Straight Connector 24"/>
          <p:cNvCxnSpPr/>
          <p:nvPr userDrawn="1"/>
        </p:nvCxnSpPr>
        <p:spPr>
          <a:xfrm>
            <a:off x="466725" y="2402309"/>
            <a:ext cx="8210550" cy="0"/>
          </a:xfrm>
          <a:prstGeom prst="line">
            <a:avLst/>
          </a:prstGeom>
          <a:ln>
            <a:solidFill>
              <a:srgbClr val="495965"/>
            </a:solidFill>
          </a:ln>
        </p:spPr>
        <p:style>
          <a:lnRef idx="1">
            <a:schemeClr val="accent1"/>
          </a:lnRef>
          <a:fillRef idx="0">
            <a:schemeClr val="accent1"/>
          </a:fillRef>
          <a:effectRef idx="0">
            <a:schemeClr val="accent1"/>
          </a:effectRef>
          <a:fontRef idx="minor">
            <a:schemeClr val="tx1"/>
          </a:fontRef>
        </p:style>
      </p:cxnSp>
      <p:sp>
        <p:nvSpPr>
          <p:cNvPr id="18" name="Text Placeholder 17"/>
          <p:cNvSpPr>
            <a:spLocks noGrp="1"/>
          </p:cNvSpPr>
          <p:nvPr>
            <p:ph type="body" sz="quarter" idx="16" hasCustomPrompt="1"/>
          </p:nvPr>
        </p:nvSpPr>
        <p:spPr>
          <a:xfrm>
            <a:off x="981068" y="712786"/>
            <a:ext cx="3937000" cy="304800"/>
          </a:xfrm>
        </p:spPr>
        <p:txBody>
          <a:bodyPr/>
          <a:lstStyle>
            <a:lvl1pPr>
              <a:buNone/>
              <a:defRPr sz="2100" b="1" cap="all" baseline="0">
                <a:solidFill>
                  <a:srgbClr val="495965"/>
                </a:solidFill>
              </a:defRPr>
            </a:lvl1pPr>
          </a:lstStyle>
          <a:p>
            <a:pPr lvl="0"/>
            <a:r>
              <a:rPr lang="en-US" dirty="0" smtClean="0"/>
              <a:t>Business Line In All Caps</a:t>
            </a:r>
            <a:endParaRPr lang="en-US" dirty="0"/>
          </a:p>
        </p:txBody>
      </p:sp>
      <p:pic>
        <p:nvPicPr>
          <p:cNvPr id="27" name="Picture 26" descr="image1.png"/>
          <p:cNvPicPr>
            <a:picLocks noChangeAspect="1"/>
          </p:cNvPicPr>
          <p:nvPr userDrawn="1"/>
        </p:nvPicPr>
        <p:blipFill>
          <a:blip r:embed="rId2" cstate="print"/>
          <a:stretch>
            <a:fillRect/>
          </a:stretch>
        </p:blipFill>
        <p:spPr>
          <a:xfrm>
            <a:off x="7968949" y="5834493"/>
            <a:ext cx="705946" cy="705946"/>
          </a:xfrm>
          <a:prstGeom prst="rect">
            <a:avLst/>
          </a:prstGeom>
        </p:spPr>
      </p:pic>
    </p:spTree>
    <p:extLst>
      <p:ext uri="{BB962C8B-B14F-4D97-AF65-F5344CB8AC3E}">
        <p14:creationId xmlns:p14="http://schemas.microsoft.com/office/powerpoint/2010/main" val="479826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able of Contents - One Heading Level - 1 Column">
    <p:spTree>
      <p:nvGrpSpPr>
        <p:cNvPr id="1" name=""/>
        <p:cNvGrpSpPr/>
        <p:nvPr/>
      </p:nvGrpSpPr>
      <p:grpSpPr>
        <a:xfrm>
          <a:off x="0" y="0"/>
          <a:ext cx="0" cy="0"/>
          <a:chOff x="0" y="0"/>
          <a:chExt cx="0" cy="0"/>
        </a:xfrm>
      </p:grpSpPr>
      <p:sp>
        <p:nvSpPr>
          <p:cNvPr id="7" name="Text Placeholder 7"/>
          <p:cNvSpPr>
            <a:spLocks noGrp="1"/>
          </p:cNvSpPr>
          <p:nvPr>
            <p:ph type="body" sz="quarter" idx="13" hasCustomPrompt="1"/>
          </p:nvPr>
        </p:nvSpPr>
        <p:spPr>
          <a:xfrm>
            <a:off x="468313" y="1268413"/>
            <a:ext cx="8208962" cy="4968875"/>
          </a:xfrm>
        </p:spPr>
        <p:txBody>
          <a:bodyPr/>
          <a:lstStyle>
            <a:lvl1pPr marL="0" indent="0">
              <a:spcBef>
                <a:spcPts val="1200"/>
              </a:spcBef>
              <a:spcAft>
                <a:spcPts val="300"/>
              </a:spcAft>
              <a:buClr>
                <a:schemeClr val="bg1"/>
              </a:buClr>
              <a:buSzPct val="25000"/>
              <a:buFont typeface="Arial" pitchFamily="34" charset="0"/>
              <a:buChar char="‮"/>
              <a:tabLst>
                <a:tab pos="5038725" algn="r"/>
              </a:tabLst>
              <a:defRPr lang="en-US" sz="1200" b="1" u="none" kern="1200" cap="none" baseline="0" dirty="0" smtClean="0">
                <a:solidFill>
                  <a:srgbClr val="707C8A"/>
                </a:solidFill>
                <a:uFill>
                  <a:solidFill>
                    <a:schemeClr val="tx2"/>
                  </a:solidFill>
                </a:uFill>
                <a:latin typeface="+mn-lt"/>
                <a:ea typeface="+mn-ea"/>
                <a:cs typeface="+mn-cs"/>
              </a:defRPr>
            </a:lvl1pPr>
            <a:lvl2pPr marL="0" indent="0" defTabSz="1044000">
              <a:spcBef>
                <a:spcPts val="0"/>
              </a:spcBef>
              <a:spcAft>
                <a:spcPts val="300"/>
              </a:spcAft>
              <a:buClr>
                <a:schemeClr val="bg1"/>
              </a:buClr>
              <a:buSzPct val="25000"/>
              <a:buFont typeface="Arial" pitchFamily="34" charset="0"/>
              <a:buChar char="‮"/>
              <a:tabLst>
                <a:tab pos="5040000" algn="r"/>
              </a:tabLst>
              <a:defRPr lang="en-US" sz="1000" b="1" u="none" kern="1200" baseline="0" dirty="0" smtClean="0">
                <a:solidFill>
                  <a:srgbClr val="707C8A"/>
                </a:solidFill>
                <a:uFill>
                  <a:solidFill>
                    <a:schemeClr val="tx1"/>
                  </a:solidFill>
                </a:uFill>
                <a:latin typeface="+mn-lt"/>
                <a:ea typeface="+mn-ea"/>
                <a:cs typeface="+mn-cs"/>
              </a:defRPr>
            </a:lvl2pPr>
            <a:lvl3pPr marL="177800" indent="-177800">
              <a:spcBef>
                <a:spcPts val="0"/>
              </a:spcBef>
              <a:spcAft>
                <a:spcPts val="300"/>
              </a:spcAft>
              <a:buClr>
                <a:srgbClr val="A1ABB2"/>
              </a:buClr>
              <a:buSzPct val="100000"/>
              <a:buFont typeface="Arial" pitchFamily="34" charset="0"/>
              <a:buNone/>
              <a:tabLst>
                <a:tab pos="5040000" algn="r"/>
              </a:tabLst>
              <a:defRPr lang="en-US" sz="800" u="none" kern="1200" baseline="0" dirty="0" smtClean="0">
                <a:solidFill>
                  <a:srgbClr val="707C8A"/>
                </a:solidFill>
                <a:uFill>
                  <a:solidFill>
                    <a:schemeClr val="tx1">
                      <a:lumMod val="50000"/>
                      <a:lumOff val="50000"/>
                    </a:schemeClr>
                  </a:solidFill>
                </a:uFill>
                <a:latin typeface="+mn-lt"/>
                <a:ea typeface="+mn-ea"/>
                <a:cs typeface="+mn-cs"/>
              </a:defRPr>
            </a:lvl3pPr>
          </a:lstStyle>
          <a:p>
            <a:pPr lvl="0"/>
            <a:r>
              <a:rPr lang="en-US" smtClean="0"/>
              <a:t>Section level 1</a:t>
            </a:r>
          </a:p>
        </p:txBody>
      </p:sp>
      <p:sp>
        <p:nvSpPr>
          <p:cNvPr id="14" name="Slide Number Placeholder 6"/>
          <p:cNvSpPr>
            <a:spLocks noGrp="1"/>
          </p:cNvSpPr>
          <p:nvPr>
            <p:ph type="sldNum" sz="quarter" idx="10"/>
          </p:nvPr>
        </p:nvSpPr>
        <p:spPr>
          <a:xfrm>
            <a:off x="8100489" y="6510528"/>
            <a:ext cx="576785" cy="219456"/>
          </a:xfrm>
          <a:prstGeom prst="rect">
            <a:avLst/>
          </a:prstGeom>
        </p:spPr>
        <p:txBody>
          <a:bodyPr/>
          <a:lstStyle>
            <a:lvl1pPr>
              <a:defRPr>
                <a:solidFill>
                  <a:srgbClr val="495965"/>
                </a:solidFill>
              </a:defRPr>
            </a:lvl1pPr>
          </a:lstStyle>
          <a:p>
            <a:fld id="{C1654822-CBA3-4BDF-80A9-3FE33B17E59A}" type="slidenum">
              <a:rPr lang="en-US" smtClean="0"/>
              <a:pPr/>
              <a:t>‹#›</a:t>
            </a:fld>
            <a:endParaRPr lang="en-US" dirty="0"/>
          </a:p>
        </p:txBody>
      </p:sp>
      <p:sp>
        <p:nvSpPr>
          <p:cNvPr id="11" name="TextBox 10"/>
          <p:cNvSpPr txBox="1"/>
          <p:nvPr userDrawn="1"/>
        </p:nvSpPr>
        <p:spPr>
          <a:xfrm>
            <a:off x="6350" y="539075"/>
            <a:ext cx="6037943" cy="461665"/>
          </a:xfrm>
          <a:prstGeom prst="rect">
            <a:avLst/>
          </a:prstGeom>
          <a:noFill/>
        </p:spPr>
        <p:txBody>
          <a:bodyPr wrap="square" lIns="90000" rtlCol="0">
            <a:spAutoFit/>
          </a:bodyPr>
          <a:lstStyle/>
          <a:p>
            <a:pPr marL="360000"/>
            <a:r>
              <a:rPr lang="en-US" sz="2400" b="1" baseline="0" dirty="0" smtClean="0">
                <a:solidFill>
                  <a:srgbClr val="0097D1"/>
                </a:solidFill>
                <a:latin typeface="+mj-lt"/>
              </a:rPr>
              <a:t>Contents</a:t>
            </a:r>
            <a:endParaRPr lang="en-US" sz="2400" b="1" baseline="0" dirty="0">
              <a:solidFill>
                <a:srgbClr val="0097D1"/>
              </a:solidFill>
              <a:latin typeface="+mj-lt"/>
            </a:endParaRPr>
          </a:p>
        </p:txBody>
      </p:sp>
      <p:sp>
        <p:nvSpPr>
          <p:cNvPr id="12" name="TextBox 11"/>
          <p:cNvSpPr txBox="1"/>
          <p:nvPr userDrawn="1"/>
        </p:nvSpPr>
        <p:spPr>
          <a:xfrm>
            <a:off x="466725" y="6571257"/>
            <a:ext cx="535403" cy="123111"/>
          </a:xfrm>
          <a:prstGeom prst="rect">
            <a:avLst/>
          </a:prstGeom>
          <a:noFill/>
        </p:spPr>
        <p:txBody>
          <a:bodyPr wrap="none" lIns="0" tIns="0" rIns="0" bIns="0" rtlCol="0">
            <a:spAutoFit/>
          </a:bodyPr>
          <a:lstStyle/>
          <a:p>
            <a:pPr lvl="0"/>
            <a:r>
              <a:rPr lang="en-US" sz="800" b="0" kern="1200" cap="all" spc="0" baseline="0" smtClean="0">
                <a:solidFill>
                  <a:srgbClr val="495965"/>
                </a:solidFill>
                <a:latin typeface="+mn-lt"/>
                <a:ea typeface="+mn-ea"/>
                <a:cs typeface="+mn-cs"/>
              </a:rPr>
              <a:t>© 2015 IHS</a:t>
            </a:r>
            <a:endParaRPr lang="en-US" sz="800" b="0" kern="1200" cap="all" spc="0" baseline="0" dirty="0">
              <a:solidFill>
                <a:srgbClr val="495965"/>
              </a:solidFill>
              <a:latin typeface="+mn-lt"/>
              <a:ea typeface="+mn-ea"/>
              <a:cs typeface="+mn-cs"/>
            </a:endParaRPr>
          </a:p>
        </p:txBody>
      </p:sp>
      <p:cxnSp>
        <p:nvCxnSpPr>
          <p:cNvPr id="16" name="Straight Connector 15"/>
          <p:cNvCxnSpPr/>
          <p:nvPr userDrawn="1"/>
        </p:nvCxnSpPr>
        <p:spPr>
          <a:xfrm>
            <a:off x="466725" y="6427233"/>
            <a:ext cx="8210550" cy="0"/>
          </a:xfrm>
          <a:prstGeom prst="line">
            <a:avLst/>
          </a:prstGeom>
          <a:ln w="6350">
            <a:solidFill>
              <a:srgbClr val="495965"/>
            </a:solidFill>
          </a:ln>
        </p:spPr>
        <p:style>
          <a:lnRef idx="1">
            <a:schemeClr val="accent1"/>
          </a:lnRef>
          <a:fillRef idx="0">
            <a:schemeClr val="accent1"/>
          </a:fillRef>
          <a:effectRef idx="0">
            <a:schemeClr val="accent1"/>
          </a:effectRef>
          <a:fontRef idx="minor">
            <a:schemeClr val="tx1"/>
          </a:fontRef>
        </p:style>
      </p:cxnSp>
      <p:pic>
        <p:nvPicPr>
          <p:cNvPr id="10" name="Picture 9" descr="IHS-blue-outlined-2x.png"/>
          <p:cNvPicPr>
            <a:picLocks noChangeAspect="1"/>
          </p:cNvPicPr>
          <p:nvPr userDrawn="1"/>
        </p:nvPicPr>
        <p:blipFill>
          <a:blip r:embed="rId2"/>
          <a:stretch>
            <a:fillRect/>
          </a:stretch>
        </p:blipFill>
        <p:spPr>
          <a:xfrm>
            <a:off x="8448735" y="248050"/>
            <a:ext cx="230400" cy="230400"/>
          </a:xfrm>
          <a:prstGeom prst="rect">
            <a:avLst/>
          </a:prstGeom>
        </p:spPr>
      </p:pic>
      <p:sp>
        <p:nvSpPr>
          <p:cNvPr id="9" name="Footer Placeholder 8"/>
          <p:cNvSpPr>
            <a:spLocks noGrp="1"/>
          </p:cNvSpPr>
          <p:nvPr>
            <p:ph type="ftr" sz="quarter" idx="14"/>
          </p:nvPr>
        </p:nvSpPr>
        <p:spPr/>
        <p:txBody>
          <a:bodyPr/>
          <a:lstStyle/>
          <a:p>
            <a:r>
              <a:rPr lang="en-US" smtClean="0"/>
              <a:t>Quantum Dot Display Technology &amp; Market Report - H2 2015</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able of Contents - One Heading Level - 2 Column">
    <p:spTree>
      <p:nvGrpSpPr>
        <p:cNvPr id="1" name=""/>
        <p:cNvGrpSpPr/>
        <p:nvPr/>
      </p:nvGrpSpPr>
      <p:grpSpPr>
        <a:xfrm>
          <a:off x="0" y="0"/>
          <a:ext cx="0" cy="0"/>
          <a:chOff x="0" y="0"/>
          <a:chExt cx="0" cy="0"/>
        </a:xfrm>
      </p:grpSpPr>
      <p:sp>
        <p:nvSpPr>
          <p:cNvPr id="8" name="TextBox 7"/>
          <p:cNvSpPr txBox="1"/>
          <p:nvPr userDrawn="1"/>
        </p:nvSpPr>
        <p:spPr>
          <a:xfrm>
            <a:off x="6350" y="539075"/>
            <a:ext cx="6037943" cy="461665"/>
          </a:xfrm>
          <a:prstGeom prst="rect">
            <a:avLst/>
          </a:prstGeom>
          <a:noFill/>
        </p:spPr>
        <p:txBody>
          <a:bodyPr wrap="square" lIns="90000" rtlCol="0">
            <a:spAutoFit/>
          </a:bodyPr>
          <a:lstStyle/>
          <a:p>
            <a:pPr marL="360000"/>
            <a:r>
              <a:rPr lang="en-US" sz="2400" b="1" dirty="0" smtClean="0">
                <a:solidFill>
                  <a:srgbClr val="0097D1"/>
                </a:solidFill>
                <a:latin typeface="+mj-lt"/>
              </a:rPr>
              <a:t>Contents</a:t>
            </a:r>
            <a:endParaRPr lang="en-US" sz="2400" b="1" dirty="0">
              <a:solidFill>
                <a:srgbClr val="0097D1"/>
              </a:solidFill>
              <a:latin typeface="+mj-lt"/>
            </a:endParaRPr>
          </a:p>
        </p:txBody>
      </p:sp>
      <p:sp>
        <p:nvSpPr>
          <p:cNvPr id="5" name="Text Placeholder 7"/>
          <p:cNvSpPr>
            <a:spLocks noGrp="1"/>
          </p:cNvSpPr>
          <p:nvPr>
            <p:ph type="body" sz="quarter" idx="13" hasCustomPrompt="1"/>
          </p:nvPr>
        </p:nvSpPr>
        <p:spPr>
          <a:xfrm>
            <a:off x="468313" y="1268413"/>
            <a:ext cx="8208962" cy="4968875"/>
          </a:xfrm>
        </p:spPr>
        <p:txBody>
          <a:bodyPr numCol="2" spcCol="360000"/>
          <a:lstStyle>
            <a:lvl1pPr marL="0" indent="0">
              <a:spcBef>
                <a:spcPts val="1200"/>
              </a:spcBef>
              <a:spcAft>
                <a:spcPts val="300"/>
              </a:spcAft>
              <a:buClr>
                <a:schemeClr val="bg1"/>
              </a:buClr>
              <a:buSzPct val="25000"/>
              <a:buFont typeface="Arial" pitchFamily="34" charset="0"/>
              <a:buChar char="‮"/>
              <a:tabLst>
                <a:tab pos="8210550" algn="r"/>
              </a:tabLst>
              <a:defRPr lang="en-US" sz="1200" b="1" u="none" kern="1200" cap="none" baseline="0" dirty="0" smtClean="0">
                <a:solidFill>
                  <a:srgbClr val="707C8A"/>
                </a:solidFill>
                <a:uFill>
                  <a:solidFill>
                    <a:schemeClr val="tx2"/>
                  </a:solidFill>
                </a:uFill>
                <a:latin typeface="+mn-lt"/>
                <a:ea typeface="+mn-ea"/>
                <a:cs typeface="+mn-cs"/>
              </a:defRPr>
            </a:lvl1pPr>
            <a:lvl2pPr marL="0" indent="0" defTabSz="1044000">
              <a:spcBef>
                <a:spcPts val="0"/>
              </a:spcBef>
              <a:spcAft>
                <a:spcPts val="300"/>
              </a:spcAft>
              <a:buClr>
                <a:schemeClr val="bg1"/>
              </a:buClr>
              <a:buSzPct val="25000"/>
              <a:buFont typeface="Arial" pitchFamily="34" charset="0"/>
              <a:buChar char="‮"/>
              <a:tabLst>
                <a:tab pos="8211600" algn="r"/>
              </a:tabLst>
              <a:defRPr lang="en-US" sz="1000" b="1" u="none" kern="1200" baseline="0" dirty="0" smtClean="0">
                <a:solidFill>
                  <a:srgbClr val="707C8A"/>
                </a:solidFill>
                <a:uFill>
                  <a:solidFill>
                    <a:schemeClr val="tx1"/>
                  </a:solidFill>
                </a:uFill>
                <a:latin typeface="+mn-lt"/>
                <a:ea typeface="+mn-ea"/>
                <a:cs typeface="+mn-cs"/>
              </a:defRPr>
            </a:lvl2pPr>
            <a:lvl3pPr marL="177800" indent="-177800">
              <a:spcBef>
                <a:spcPts val="0"/>
              </a:spcBef>
              <a:spcAft>
                <a:spcPts val="300"/>
              </a:spcAft>
              <a:buClr>
                <a:srgbClr val="A1ABB2"/>
              </a:buClr>
              <a:buSzPct val="100000"/>
              <a:buFont typeface="Arial" pitchFamily="34" charset="0"/>
              <a:buNone/>
              <a:tabLst>
                <a:tab pos="8210550" algn="r"/>
              </a:tabLst>
              <a:defRPr lang="en-US" sz="800" u="none" kern="1200" baseline="0" dirty="0" smtClean="0">
                <a:solidFill>
                  <a:srgbClr val="707C8A"/>
                </a:solidFill>
                <a:uFill>
                  <a:solidFill>
                    <a:schemeClr val="tx1">
                      <a:lumMod val="50000"/>
                      <a:lumOff val="50000"/>
                    </a:schemeClr>
                  </a:solidFill>
                </a:uFill>
                <a:latin typeface="+mn-lt"/>
                <a:ea typeface="+mn-ea"/>
                <a:cs typeface="+mn-cs"/>
              </a:defRPr>
            </a:lvl3pPr>
          </a:lstStyle>
          <a:p>
            <a:pPr lvl="0"/>
            <a:r>
              <a:rPr lang="en-US" smtClean="0"/>
              <a:t>Section level 1</a:t>
            </a:r>
          </a:p>
        </p:txBody>
      </p:sp>
      <p:sp>
        <p:nvSpPr>
          <p:cNvPr id="10" name="Slide Number Placeholder 6"/>
          <p:cNvSpPr>
            <a:spLocks noGrp="1"/>
          </p:cNvSpPr>
          <p:nvPr>
            <p:ph type="sldNum" sz="quarter" idx="10"/>
          </p:nvPr>
        </p:nvSpPr>
        <p:spPr>
          <a:xfrm>
            <a:off x="8100489" y="6510528"/>
            <a:ext cx="576785" cy="219456"/>
          </a:xfrm>
          <a:prstGeom prst="rect">
            <a:avLst/>
          </a:prstGeom>
        </p:spPr>
        <p:txBody>
          <a:bodyPr/>
          <a:lstStyle>
            <a:lvl1pPr>
              <a:defRPr>
                <a:solidFill>
                  <a:srgbClr val="495965"/>
                </a:solidFill>
              </a:defRPr>
            </a:lvl1pPr>
          </a:lstStyle>
          <a:p>
            <a:fld id="{C1654822-CBA3-4BDF-80A9-3FE33B17E59A}" type="slidenum">
              <a:rPr lang="en-US" smtClean="0"/>
              <a:pPr/>
              <a:t>‹#›</a:t>
            </a:fld>
            <a:endParaRPr lang="en-US" dirty="0"/>
          </a:p>
        </p:txBody>
      </p:sp>
      <p:sp>
        <p:nvSpPr>
          <p:cNvPr id="11" name="TextBox 10"/>
          <p:cNvSpPr txBox="1"/>
          <p:nvPr userDrawn="1"/>
        </p:nvSpPr>
        <p:spPr>
          <a:xfrm>
            <a:off x="466725" y="6571257"/>
            <a:ext cx="535403" cy="123111"/>
          </a:xfrm>
          <a:prstGeom prst="rect">
            <a:avLst/>
          </a:prstGeom>
          <a:noFill/>
        </p:spPr>
        <p:txBody>
          <a:bodyPr wrap="none" lIns="0" tIns="0" rIns="0" bIns="0" rtlCol="0">
            <a:spAutoFit/>
          </a:bodyPr>
          <a:lstStyle/>
          <a:p>
            <a:pPr lvl="0"/>
            <a:r>
              <a:rPr lang="en-US" sz="800" b="0" kern="1200" cap="all" spc="0" baseline="0" smtClean="0">
                <a:solidFill>
                  <a:srgbClr val="495965"/>
                </a:solidFill>
                <a:latin typeface="+mn-lt"/>
                <a:ea typeface="+mn-ea"/>
                <a:cs typeface="+mn-cs"/>
              </a:rPr>
              <a:t>© 2015 IHS</a:t>
            </a:r>
            <a:endParaRPr lang="en-US" sz="800" b="0" kern="1200" cap="all" spc="0" baseline="0" dirty="0">
              <a:solidFill>
                <a:srgbClr val="495965"/>
              </a:solidFill>
              <a:latin typeface="+mn-lt"/>
              <a:ea typeface="+mn-ea"/>
              <a:cs typeface="+mn-cs"/>
            </a:endParaRPr>
          </a:p>
        </p:txBody>
      </p:sp>
      <p:cxnSp>
        <p:nvCxnSpPr>
          <p:cNvPr id="16" name="Straight Connector 15"/>
          <p:cNvCxnSpPr/>
          <p:nvPr userDrawn="1"/>
        </p:nvCxnSpPr>
        <p:spPr>
          <a:xfrm>
            <a:off x="466725" y="6427233"/>
            <a:ext cx="8210550" cy="0"/>
          </a:xfrm>
          <a:prstGeom prst="line">
            <a:avLst/>
          </a:prstGeom>
          <a:ln w="6350">
            <a:solidFill>
              <a:srgbClr val="495965"/>
            </a:solidFill>
          </a:ln>
        </p:spPr>
        <p:style>
          <a:lnRef idx="1">
            <a:schemeClr val="accent1"/>
          </a:lnRef>
          <a:fillRef idx="0">
            <a:schemeClr val="accent1"/>
          </a:fillRef>
          <a:effectRef idx="0">
            <a:schemeClr val="accent1"/>
          </a:effectRef>
          <a:fontRef idx="minor">
            <a:schemeClr val="tx1"/>
          </a:fontRef>
        </p:style>
      </p:cxnSp>
      <p:pic>
        <p:nvPicPr>
          <p:cNvPr id="12" name="Picture 11" descr="IHS-blue-outlined-2x.png"/>
          <p:cNvPicPr>
            <a:picLocks noChangeAspect="1"/>
          </p:cNvPicPr>
          <p:nvPr userDrawn="1"/>
        </p:nvPicPr>
        <p:blipFill>
          <a:blip r:embed="rId2"/>
          <a:stretch>
            <a:fillRect/>
          </a:stretch>
        </p:blipFill>
        <p:spPr>
          <a:xfrm>
            <a:off x="8448735" y="248050"/>
            <a:ext cx="230400" cy="230400"/>
          </a:xfrm>
          <a:prstGeom prst="rect">
            <a:avLst/>
          </a:prstGeom>
        </p:spPr>
      </p:pic>
      <p:sp>
        <p:nvSpPr>
          <p:cNvPr id="9" name="Footer Placeholder 8"/>
          <p:cNvSpPr>
            <a:spLocks noGrp="1"/>
          </p:cNvSpPr>
          <p:nvPr>
            <p:ph type="ftr" sz="quarter" idx="14"/>
          </p:nvPr>
        </p:nvSpPr>
        <p:spPr/>
        <p:txBody>
          <a:bodyPr/>
          <a:lstStyle/>
          <a:p>
            <a:r>
              <a:rPr lang="en-US" smtClean="0"/>
              <a:t>Quantum Dot Display Technology &amp; Market Report - H2 2015</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able of Contents - 1 Column">
    <p:spTree>
      <p:nvGrpSpPr>
        <p:cNvPr id="1" name=""/>
        <p:cNvGrpSpPr/>
        <p:nvPr/>
      </p:nvGrpSpPr>
      <p:grpSpPr>
        <a:xfrm>
          <a:off x="0" y="0"/>
          <a:ext cx="0" cy="0"/>
          <a:chOff x="0" y="0"/>
          <a:chExt cx="0" cy="0"/>
        </a:xfrm>
      </p:grpSpPr>
      <p:sp>
        <p:nvSpPr>
          <p:cNvPr id="7" name="Text Placeholder 7"/>
          <p:cNvSpPr>
            <a:spLocks noGrp="1"/>
          </p:cNvSpPr>
          <p:nvPr>
            <p:ph type="body" sz="quarter" idx="13" hasCustomPrompt="1"/>
          </p:nvPr>
        </p:nvSpPr>
        <p:spPr>
          <a:xfrm>
            <a:off x="468313" y="1268413"/>
            <a:ext cx="8208962" cy="4968875"/>
          </a:xfrm>
        </p:spPr>
        <p:txBody>
          <a:bodyPr/>
          <a:lstStyle>
            <a:lvl1pPr marL="0" indent="0">
              <a:spcBef>
                <a:spcPts val="1200"/>
              </a:spcBef>
              <a:spcAft>
                <a:spcPts val="300"/>
              </a:spcAft>
              <a:buClr>
                <a:schemeClr val="bg1"/>
              </a:buClr>
              <a:buSzPct val="25000"/>
              <a:buFont typeface="Arial" pitchFamily="34" charset="0"/>
              <a:buChar char="‮"/>
              <a:tabLst>
                <a:tab pos="5038725" algn="r"/>
              </a:tabLst>
              <a:defRPr lang="en-US" sz="1200" b="1" u="none" kern="1200" cap="all" baseline="0" dirty="0" smtClean="0">
                <a:solidFill>
                  <a:schemeClr val="tx1"/>
                </a:solidFill>
                <a:uFill>
                  <a:solidFill>
                    <a:schemeClr val="tx2"/>
                  </a:solidFill>
                </a:uFill>
                <a:latin typeface="+mn-lt"/>
                <a:ea typeface="+mn-ea"/>
                <a:cs typeface="+mn-cs"/>
              </a:defRPr>
            </a:lvl1pPr>
            <a:lvl2pPr marL="0" indent="0" defTabSz="1044000">
              <a:spcBef>
                <a:spcPts val="0"/>
              </a:spcBef>
              <a:spcAft>
                <a:spcPts val="300"/>
              </a:spcAft>
              <a:buClr>
                <a:schemeClr val="bg1"/>
              </a:buClr>
              <a:buSzPct val="25000"/>
              <a:buFont typeface="Arial" pitchFamily="34" charset="0"/>
              <a:buChar char="‮"/>
              <a:tabLst>
                <a:tab pos="5040000" algn="r"/>
              </a:tabLst>
              <a:defRPr lang="en-US" sz="1000" b="1" u="none" kern="1200" baseline="0" dirty="0" smtClean="0">
                <a:solidFill>
                  <a:srgbClr val="707C8A"/>
                </a:solidFill>
                <a:uFill>
                  <a:solidFill>
                    <a:schemeClr val="tx1"/>
                  </a:solidFill>
                </a:uFill>
                <a:latin typeface="+mn-lt"/>
                <a:ea typeface="+mn-ea"/>
                <a:cs typeface="+mn-cs"/>
              </a:defRPr>
            </a:lvl2pPr>
            <a:lvl3pPr marL="177800" indent="-177800">
              <a:spcBef>
                <a:spcPts val="0"/>
              </a:spcBef>
              <a:spcAft>
                <a:spcPts val="300"/>
              </a:spcAft>
              <a:buClr>
                <a:srgbClr val="A1ABB2"/>
              </a:buClr>
              <a:buSzPct val="100000"/>
              <a:buFont typeface="Arial" pitchFamily="34" charset="0"/>
              <a:buNone/>
              <a:tabLst>
                <a:tab pos="5040000" algn="r"/>
              </a:tabLst>
              <a:defRPr lang="en-US" sz="800" u="none" kern="1200" baseline="0" dirty="0" smtClean="0">
                <a:solidFill>
                  <a:srgbClr val="707C8A"/>
                </a:solidFill>
                <a:uFill>
                  <a:solidFill>
                    <a:schemeClr val="tx1">
                      <a:lumMod val="50000"/>
                      <a:lumOff val="50000"/>
                    </a:schemeClr>
                  </a:solidFill>
                </a:uFill>
                <a:latin typeface="+mn-lt"/>
                <a:ea typeface="+mn-ea"/>
                <a:cs typeface="+mn-cs"/>
              </a:defRPr>
            </a:lvl3pPr>
          </a:lstStyle>
          <a:p>
            <a:pPr lvl="0"/>
            <a:r>
              <a:rPr lang="en-US" smtClean="0"/>
              <a:t>Section level 1</a:t>
            </a:r>
          </a:p>
          <a:p>
            <a:pPr lvl="1"/>
            <a:r>
              <a:rPr lang="en-US" smtClean="0"/>
              <a:t>Section level 2</a:t>
            </a:r>
          </a:p>
          <a:p>
            <a:pPr lvl="2"/>
            <a:r>
              <a:rPr lang="en-US" smtClean="0"/>
              <a:t>Section level 3</a:t>
            </a:r>
          </a:p>
        </p:txBody>
      </p:sp>
      <p:sp>
        <p:nvSpPr>
          <p:cNvPr id="14" name="Slide Number Placeholder 6"/>
          <p:cNvSpPr>
            <a:spLocks noGrp="1"/>
          </p:cNvSpPr>
          <p:nvPr>
            <p:ph type="sldNum" sz="quarter" idx="10"/>
          </p:nvPr>
        </p:nvSpPr>
        <p:spPr>
          <a:xfrm>
            <a:off x="8100489" y="6510528"/>
            <a:ext cx="576785" cy="219456"/>
          </a:xfrm>
          <a:prstGeom prst="rect">
            <a:avLst/>
          </a:prstGeom>
        </p:spPr>
        <p:txBody>
          <a:bodyPr/>
          <a:lstStyle>
            <a:lvl1pPr>
              <a:defRPr>
                <a:solidFill>
                  <a:srgbClr val="495965"/>
                </a:solidFill>
              </a:defRPr>
            </a:lvl1pPr>
          </a:lstStyle>
          <a:p>
            <a:fld id="{C1654822-CBA3-4BDF-80A9-3FE33B17E59A}" type="slidenum">
              <a:rPr lang="en-US" smtClean="0"/>
              <a:pPr/>
              <a:t>‹#›</a:t>
            </a:fld>
            <a:endParaRPr lang="en-US" dirty="0"/>
          </a:p>
        </p:txBody>
      </p:sp>
      <p:sp>
        <p:nvSpPr>
          <p:cNvPr id="11" name="TextBox 10"/>
          <p:cNvSpPr txBox="1"/>
          <p:nvPr userDrawn="1"/>
        </p:nvSpPr>
        <p:spPr>
          <a:xfrm>
            <a:off x="6350" y="539075"/>
            <a:ext cx="6037943" cy="461665"/>
          </a:xfrm>
          <a:prstGeom prst="rect">
            <a:avLst/>
          </a:prstGeom>
          <a:noFill/>
        </p:spPr>
        <p:txBody>
          <a:bodyPr wrap="square" lIns="90000" rtlCol="0">
            <a:spAutoFit/>
          </a:bodyPr>
          <a:lstStyle/>
          <a:p>
            <a:pPr marL="360000"/>
            <a:r>
              <a:rPr lang="en-US" sz="2400" b="1" baseline="0" dirty="0" smtClean="0">
                <a:solidFill>
                  <a:srgbClr val="0097D1"/>
                </a:solidFill>
                <a:latin typeface="+mj-lt"/>
              </a:rPr>
              <a:t>Contents</a:t>
            </a:r>
            <a:endParaRPr lang="en-US" sz="2400" b="1" baseline="0" dirty="0">
              <a:solidFill>
                <a:srgbClr val="0097D1"/>
              </a:solidFill>
              <a:latin typeface="+mj-lt"/>
            </a:endParaRPr>
          </a:p>
        </p:txBody>
      </p:sp>
      <p:sp>
        <p:nvSpPr>
          <p:cNvPr id="12" name="TextBox 11"/>
          <p:cNvSpPr txBox="1"/>
          <p:nvPr userDrawn="1"/>
        </p:nvSpPr>
        <p:spPr>
          <a:xfrm>
            <a:off x="466725" y="6571257"/>
            <a:ext cx="535403" cy="123111"/>
          </a:xfrm>
          <a:prstGeom prst="rect">
            <a:avLst/>
          </a:prstGeom>
          <a:noFill/>
        </p:spPr>
        <p:txBody>
          <a:bodyPr wrap="none" lIns="0" tIns="0" rIns="0" bIns="0" rtlCol="0">
            <a:spAutoFit/>
          </a:bodyPr>
          <a:lstStyle/>
          <a:p>
            <a:pPr lvl="0"/>
            <a:r>
              <a:rPr lang="en-US" sz="800" b="0" kern="1200" cap="all" spc="0" baseline="0" smtClean="0">
                <a:solidFill>
                  <a:srgbClr val="495965"/>
                </a:solidFill>
                <a:latin typeface="+mn-lt"/>
                <a:ea typeface="+mn-ea"/>
                <a:cs typeface="+mn-cs"/>
              </a:rPr>
              <a:t>© 2015 IHS</a:t>
            </a:r>
            <a:endParaRPr lang="en-US" sz="800" b="0" kern="1200" cap="all" spc="0" baseline="0" dirty="0">
              <a:solidFill>
                <a:srgbClr val="495965"/>
              </a:solidFill>
              <a:latin typeface="+mn-lt"/>
              <a:ea typeface="+mn-ea"/>
              <a:cs typeface="+mn-cs"/>
            </a:endParaRPr>
          </a:p>
        </p:txBody>
      </p:sp>
      <p:cxnSp>
        <p:nvCxnSpPr>
          <p:cNvPr id="16" name="Straight Connector 15"/>
          <p:cNvCxnSpPr/>
          <p:nvPr userDrawn="1"/>
        </p:nvCxnSpPr>
        <p:spPr>
          <a:xfrm>
            <a:off x="466725" y="6427233"/>
            <a:ext cx="8210550" cy="0"/>
          </a:xfrm>
          <a:prstGeom prst="line">
            <a:avLst/>
          </a:prstGeom>
          <a:ln w="6350">
            <a:solidFill>
              <a:srgbClr val="495965"/>
            </a:solidFill>
          </a:ln>
        </p:spPr>
        <p:style>
          <a:lnRef idx="1">
            <a:schemeClr val="accent1"/>
          </a:lnRef>
          <a:fillRef idx="0">
            <a:schemeClr val="accent1"/>
          </a:fillRef>
          <a:effectRef idx="0">
            <a:schemeClr val="accent1"/>
          </a:effectRef>
          <a:fontRef idx="minor">
            <a:schemeClr val="tx1"/>
          </a:fontRef>
        </p:style>
      </p:cxnSp>
      <p:pic>
        <p:nvPicPr>
          <p:cNvPr id="10" name="Picture 9" descr="IHS-blue-outlined-2x.png"/>
          <p:cNvPicPr>
            <a:picLocks noChangeAspect="1"/>
          </p:cNvPicPr>
          <p:nvPr userDrawn="1"/>
        </p:nvPicPr>
        <p:blipFill>
          <a:blip r:embed="rId2"/>
          <a:stretch>
            <a:fillRect/>
          </a:stretch>
        </p:blipFill>
        <p:spPr>
          <a:xfrm>
            <a:off x="8448735" y="248050"/>
            <a:ext cx="230400" cy="230400"/>
          </a:xfrm>
          <a:prstGeom prst="rect">
            <a:avLst/>
          </a:prstGeom>
        </p:spPr>
      </p:pic>
      <p:sp>
        <p:nvSpPr>
          <p:cNvPr id="9" name="Footer Placeholder 8"/>
          <p:cNvSpPr>
            <a:spLocks noGrp="1"/>
          </p:cNvSpPr>
          <p:nvPr>
            <p:ph type="ftr" sz="quarter" idx="14"/>
          </p:nvPr>
        </p:nvSpPr>
        <p:spPr/>
        <p:txBody>
          <a:bodyPr/>
          <a:lstStyle/>
          <a:p>
            <a:r>
              <a:rPr lang="en-US" smtClean="0"/>
              <a:t>Quantum Dot Display Technology &amp; Market Report - H2 2015</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able of Contents - 2 Column">
    <p:spTree>
      <p:nvGrpSpPr>
        <p:cNvPr id="1" name=""/>
        <p:cNvGrpSpPr/>
        <p:nvPr/>
      </p:nvGrpSpPr>
      <p:grpSpPr>
        <a:xfrm>
          <a:off x="0" y="0"/>
          <a:ext cx="0" cy="0"/>
          <a:chOff x="0" y="0"/>
          <a:chExt cx="0" cy="0"/>
        </a:xfrm>
      </p:grpSpPr>
      <p:sp>
        <p:nvSpPr>
          <p:cNvPr id="8" name="TextBox 7"/>
          <p:cNvSpPr txBox="1"/>
          <p:nvPr userDrawn="1"/>
        </p:nvSpPr>
        <p:spPr>
          <a:xfrm>
            <a:off x="6350" y="539075"/>
            <a:ext cx="6037943" cy="461665"/>
          </a:xfrm>
          <a:prstGeom prst="rect">
            <a:avLst/>
          </a:prstGeom>
          <a:noFill/>
        </p:spPr>
        <p:txBody>
          <a:bodyPr wrap="square" lIns="90000" rtlCol="0">
            <a:spAutoFit/>
          </a:bodyPr>
          <a:lstStyle/>
          <a:p>
            <a:pPr marL="360000"/>
            <a:r>
              <a:rPr lang="en-US" sz="2400" b="1" dirty="0" smtClean="0">
                <a:solidFill>
                  <a:srgbClr val="0097D1"/>
                </a:solidFill>
                <a:latin typeface="+mj-lt"/>
              </a:rPr>
              <a:t>Contents</a:t>
            </a:r>
            <a:endParaRPr lang="en-US" sz="2400" b="1" dirty="0">
              <a:solidFill>
                <a:srgbClr val="0097D1"/>
              </a:solidFill>
              <a:latin typeface="+mj-lt"/>
            </a:endParaRPr>
          </a:p>
        </p:txBody>
      </p:sp>
      <p:sp>
        <p:nvSpPr>
          <p:cNvPr id="5" name="Text Placeholder 7"/>
          <p:cNvSpPr>
            <a:spLocks noGrp="1"/>
          </p:cNvSpPr>
          <p:nvPr>
            <p:ph type="body" sz="quarter" idx="13" hasCustomPrompt="1"/>
          </p:nvPr>
        </p:nvSpPr>
        <p:spPr>
          <a:xfrm>
            <a:off x="468313" y="1268413"/>
            <a:ext cx="8208962" cy="4968875"/>
          </a:xfrm>
        </p:spPr>
        <p:txBody>
          <a:bodyPr numCol="2" spcCol="360000"/>
          <a:lstStyle>
            <a:lvl1pPr marL="0" indent="0">
              <a:spcBef>
                <a:spcPts val="1200"/>
              </a:spcBef>
              <a:spcAft>
                <a:spcPts val="300"/>
              </a:spcAft>
              <a:buClr>
                <a:schemeClr val="bg1"/>
              </a:buClr>
              <a:buSzPct val="25000"/>
              <a:buFont typeface="Arial" pitchFamily="34" charset="0"/>
              <a:buChar char="‮"/>
              <a:tabLst>
                <a:tab pos="8210550" algn="r"/>
              </a:tabLst>
              <a:defRPr lang="en-US" sz="1200" b="1" u="none" kern="1200" cap="all" baseline="0" dirty="0" smtClean="0">
                <a:solidFill>
                  <a:schemeClr val="tx1"/>
                </a:solidFill>
                <a:uFill>
                  <a:solidFill>
                    <a:schemeClr val="tx2"/>
                  </a:solidFill>
                </a:uFill>
                <a:latin typeface="+mn-lt"/>
                <a:ea typeface="+mn-ea"/>
                <a:cs typeface="+mn-cs"/>
              </a:defRPr>
            </a:lvl1pPr>
            <a:lvl2pPr marL="0" indent="0" defTabSz="1044000">
              <a:spcBef>
                <a:spcPts val="0"/>
              </a:spcBef>
              <a:spcAft>
                <a:spcPts val="300"/>
              </a:spcAft>
              <a:buClr>
                <a:schemeClr val="bg1"/>
              </a:buClr>
              <a:buSzPct val="25000"/>
              <a:buFont typeface="Arial" pitchFamily="34" charset="0"/>
              <a:buChar char="‮"/>
              <a:tabLst>
                <a:tab pos="8211600" algn="r"/>
              </a:tabLst>
              <a:defRPr lang="en-US" sz="1000" b="1" u="none" kern="1200" baseline="0" dirty="0" smtClean="0">
                <a:solidFill>
                  <a:srgbClr val="707C8A"/>
                </a:solidFill>
                <a:uFill>
                  <a:solidFill>
                    <a:schemeClr val="tx1"/>
                  </a:solidFill>
                </a:uFill>
                <a:latin typeface="+mn-lt"/>
                <a:ea typeface="+mn-ea"/>
                <a:cs typeface="+mn-cs"/>
              </a:defRPr>
            </a:lvl2pPr>
            <a:lvl3pPr marL="177800" indent="-177800">
              <a:spcBef>
                <a:spcPts val="0"/>
              </a:spcBef>
              <a:spcAft>
                <a:spcPts val="300"/>
              </a:spcAft>
              <a:buClr>
                <a:srgbClr val="A1ABB2"/>
              </a:buClr>
              <a:buSzPct val="100000"/>
              <a:buFont typeface="Arial" pitchFamily="34" charset="0"/>
              <a:buNone/>
              <a:tabLst>
                <a:tab pos="8210550" algn="r"/>
              </a:tabLst>
              <a:defRPr lang="en-US" sz="800" u="none" kern="1200" baseline="0" dirty="0" smtClean="0">
                <a:solidFill>
                  <a:srgbClr val="707C8A"/>
                </a:solidFill>
                <a:uFill>
                  <a:solidFill>
                    <a:schemeClr val="tx1">
                      <a:lumMod val="50000"/>
                      <a:lumOff val="50000"/>
                    </a:schemeClr>
                  </a:solidFill>
                </a:uFill>
                <a:latin typeface="+mn-lt"/>
                <a:ea typeface="+mn-ea"/>
                <a:cs typeface="+mn-cs"/>
              </a:defRPr>
            </a:lvl3pPr>
          </a:lstStyle>
          <a:p>
            <a:pPr lvl="0"/>
            <a:r>
              <a:rPr lang="en-US" smtClean="0"/>
              <a:t>Section Level 1</a:t>
            </a:r>
          </a:p>
          <a:p>
            <a:pPr lvl="1"/>
            <a:r>
              <a:rPr lang="en-US" smtClean="0"/>
              <a:t>Section level 2</a:t>
            </a:r>
          </a:p>
          <a:p>
            <a:pPr lvl="2"/>
            <a:r>
              <a:rPr lang="en-US" smtClean="0"/>
              <a:t>Section level 3</a:t>
            </a:r>
          </a:p>
        </p:txBody>
      </p:sp>
      <p:sp>
        <p:nvSpPr>
          <p:cNvPr id="10" name="Slide Number Placeholder 6"/>
          <p:cNvSpPr>
            <a:spLocks noGrp="1"/>
          </p:cNvSpPr>
          <p:nvPr>
            <p:ph type="sldNum" sz="quarter" idx="10"/>
          </p:nvPr>
        </p:nvSpPr>
        <p:spPr>
          <a:xfrm>
            <a:off x="8100489" y="6510528"/>
            <a:ext cx="576785" cy="219456"/>
          </a:xfrm>
          <a:prstGeom prst="rect">
            <a:avLst/>
          </a:prstGeom>
        </p:spPr>
        <p:txBody>
          <a:bodyPr/>
          <a:lstStyle>
            <a:lvl1pPr>
              <a:defRPr>
                <a:solidFill>
                  <a:srgbClr val="495965"/>
                </a:solidFill>
              </a:defRPr>
            </a:lvl1pPr>
          </a:lstStyle>
          <a:p>
            <a:fld id="{C1654822-CBA3-4BDF-80A9-3FE33B17E59A}" type="slidenum">
              <a:rPr lang="en-US" smtClean="0"/>
              <a:pPr/>
              <a:t>‹#›</a:t>
            </a:fld>
            <a:endParaRPr lang="en-US" dirty="0"/>
          </a:p>
        </p:txBody>
      </p:sp>
      <p:sp>
        <p:nvSpPr>
          <p:cNvPr id="11" name="TextBox 10"/>
          <p:cNvSpPr txBox="1"/>
          <p:nvPr userDrawn="1"/>
        </p:nvSpPr>
        <p:spPr>
          <a:xfrm>
            <a:off x="466725" y="6571257"/>
            <a:ext cx="535403" cy="123111"/>
          </a:xfrm>
          <a:prstGeom prst="rect">
            <a:avLst/>
          </a:prstGeom>
          <a:noFill/>
        </p:spPr>
        <p:txBody>
          <a:bodyPr wrap="none" lIns="0" tIns="0" rIns="0" bIns="0" rtlCol="0">
            <a:spAutoFit/>
          </a:bodyPr>
          <a:lstStyle/>
          <a:p>
            <a:pPr lvl="0"/>
            <a:r>
              <a:rPr lang="en-US" sz="800" b="0" kern="1200" cap="all" spc="0" baseline="0" smtClean="0">
                <a:solidFill>
                  <a:srgbClr val="495965"/>
                </a:solidFill>
                <a:latin typeface="+mn-lt"/>
                <a:ea typeface="+mn-ea"/>
                <a:cs typeface="+mn-cs"/>
              </a:rPr>
              <a:t>© 2015 IHS</a:t>
            </a:r>
            <a:endParaRPr lang="en-US" sz="800" b="0" kern="1200" cap="all" spc="0" baseline="0" dirty="0">
              <a:solidFill>
                <a:srgbClr val="495965"/>
              </a:solidFill>
              <a:latin typeface="+mn-lt"/>
              <a:ea typeface="+mn-ea"/>
              <a:cs typeface="+mn-cs"/>
            </a:endParaRPr>
          </a:p>
        </p:txBody>
      </p:sp>
      <p:cxnSp>
        <p:nvCxnSpPr>
          <p:cNvPr id="16" name="Straight Connector 15"/>
          <p:cNvCxnSpPr/>
          <p:nvPr userDrawn="1"/>
        </p:nvCxnSpPr>
        <p:spPr>
          <a:xfrm>
            <a:off x="466725" y="6427233"/>
            <a:ext cx="8210550" cy="0"/>
          </a:xfrm>
          <a:prstGeom prst="line">
            <a:avLst/>
          </a:prstGeom>
          <a:ln w="6350">
            <a:solidFill>
              <a:srgbClr val="495965"/>
            </a:solidFill>
          </a:ln>
        </p:spPr>
        <p:style>
          <a:lnRef idx="1">
            <a:schemeClr val="accent1"/>
          </a:lnRef>
          <a:fillRef idx="0">
            <a:schemeClr val="accent1"/>
          </a:fillRef>
          <a:effectRef idx="0">
            <a:schemeClr val="accent1"/>
          </a:effectRef>
          <a:fontRef idx="minor">
            <a:schemeClr val="tx1"/>
          </a:fontRef>
        </p:style>
      </p:cxnSp>
      <p:pic>
        <p:nvPicPr>
          <p:cNvPr id="12" name="Picture 11" descr="IHS-blue-outlined-2x.png"/>
          <p:cNvPicPr>
            <a:picLocks noChangeAspect="1"/>
          </p:cNvPicPr>
          <p:nvPr userDrawn="1"/>
        </p:nvPicPr>
        <p:blipFill>
          <a:blip r:embed="rId2"/>
          <a:stretch>
            <a:fillRect/>
          </a:stretch>
        </p:blipFill>
        <p:spPr>
          <a:xfrm>
            <a:off x="8448735" y="248050"/>
            <a:ext cx="230400" cy="230400"/>
          </a:xfrm>
          <a:prstGeom prst="rect">
            <a:avLst/>
          </a:prstGeom>
        </p:spPr>
      </p:pic>
      <p:sp>
        <p:nvSpPr>
          <p:cNvPr id="9" name="Footer Placeholder 8"/>
          <p:cNvSpPr>
            <a:spLocks noGrp="1"/>
          </p:cNvSpPr>
          <p:nvPr>
            <p:ph type="ftr" sz="quarter" idx="14"/>
          </p:nvPr>
        </p:nvSpPr>
        <p:spPr/>
        <p:txBody>
          <a:bodyPr/>
          <a:lstStyle/>
          <a:p>
            <a:r>
              <a:rPr lang="en-US" smtClean="0"/>
              <a:t>Quantum Dot Display Technology &amp; Market Report - H2 2015</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6" name="Slide Number Placeholder 6"/>
          <p:cNvSpPr>
            <a:spLocks noGrp="1"/>
          </p:cNvSpPr>
          <p:nvPr>
            <p:ph type="sldNum" sz="quarter" idx="10"/>
          </p:nvPr>
        </p:nvSpPr>
        <p:spPr>
          <a:xfrm>
            <a:off x="8100489" y="6510528"/>
            <a:ext cx="576785" cy="219456"/>
          </a:xfrm>
          <a:prstGeom prst="rect">
            <a:avLst/>
          </a:prstGeom>
        </p:spPr>
        <p:txBody>
          <a:bodyPr/>
          <a:lstStyle>
            <a:lvl1pPr>
              <a:defRPr>
                <a:solidFill>
                  <a:srgbClr val="495965"/>
                </a:solidFill>
              </a:defRPr>
            </a:lvl1pPr>
          </a:lstStyle>
          <a:p>
            <a:fld id="{C1654822-CBA3-4BDF-80A9-3FE33B17E59A}" type="slidenum">
              <a:rPr lang="en-US" smtClean="0"/>
              <a:pPr/>
              <a:t>‹#›</a:t>
            </a:fld>
            <a:endParaRPr lang="en-US" dirty="0"/>
          </a:p>
        </p:txBody>
      </p:sp>
      <p:sp>
        <p:nvSpPr>
          <p:cNvPr id="9" name="TextBox 8"/>
          <p:cNvSpPr txBox="1"/>
          <p:nvPr userDrawn="1"/>
        </p:nvSpPr>
        <p:spPr>
          <a:xfrm>
            <a:off x="466725" y="6571257"/>
            <a:ext cx="535403" cy="123111"/>
          </a:xfrm>
          <a:prstGeom prst="rect">
            <a:avLst/>
          </a:prstGeom>
          <a:noFill/>
        </p:spPr>
        <p:txBody>
          <a:bodyPr wrap="none" lIns="0" tIns="0" rIns="0" bIns="0" rtlCol="0">
            <a:spAutoFit/>
          </a:bodyPr>
          <a:lstStyle/>
          <a:p>
            <a:pPr lvl="0"/>
            <a:r>
              <a:rPr lang="en-US" sz="800" b="0" kern="1200" cap="all" spc="0" baseline="0" smtClean="0">
                <a:solidFill>
                  <a:srgbClr val="495965"/>
                </a:solidFill>
                <a:latin typeface="+mn-lt"/>
                <a:ea typeface="+mn-ea"/>
                <a:cs typeface="+mn-cs"/>
              </a:rPr>
              <a:t>© 2015 IHS</a:t>
            </a:r>
            <a:endParaRPr lang="en-US" sz="800" b="0" kern="1200" cap="all" spc="0" baseline="0" dirty="0">
              <a:solidFill>
                <a:srgbClr val="495965"/>
              </a:solidFill>
              <a:latin typeface="+mn-lt"/>
              <a:ea typeface="+mn-ea"/>
              <a:cs typeface="+mn-cs"/>
            </a:endParaRPr>
          </a:p>
        </p:txBody>
      </p:sp>
      <p:cxnSp>
        <p:nvCxnSpPr>
          <p:cNvPr id="10" name="Straight Connector 9"/>
          <p:cNvCxnSpPr/>
          <p:nvPr userDrawn="1"/>
        </p:nvCxnSpPr>
        <p:spPr>
          <a:xfrm>
            <a:off x="466725" y="6427233"/>
            <a:ext cx="8210550" cy="0"/>
          </a:xfrm>
          <a:prstGeom prst="line">
            <a:avLst/>
          </a:prstGeom>
          <a:ln w="6350">
            <a:solidFill>
              <a:srgbClr val="495965"/>
            </a:solidFill>
          </a:ln>
        </p:spPr>
        <p:style>
          <a:lnRef idx="1">
            <a:schemeClr val="accent1"/>
          </a:lnRef>
          <a:fillRef idx="0">
            <a:schemeClr val="accent1"/>
          </a:fillRef>
          <a:effectRef idx="0">
            <a:schemeClr val="accent1"/>
          </a:effectRef>
          <a:fontRef idx="minor">
            <a:schemeClr val="tx1"/>
          </a:fontRef>
        </p:style>
      </p:cxnSp>
      <p:sp>
        <p:nvSpPr>
          <p:cNvPr id="12" name="Title 1"/>
          <p:cNvSpPr>
            <a:spLocks noGrp="1"/>
          </p:cNvSpPr>
          <p:nvPr>
            <p:ph type="title" hasCustomPrompt="1"/>
          </p:nvPr>
        </p:nvSpPr>
        <p:spPr>
          <a:xfrm>
            <a:off x="463319" y="836640"/>
            <a:ext cx="8213251" cy="1821740"/>
          </a:xfrm>
          <a:prstGeom prst="rect">
            <a:avLst/>
          </a:prstGeom>
        </p:spPr>
        <p:txBody>
          <a:bodyPr anchor="b"/>
          <a:lstStyle>
            <a:lvl1pPr>
              <a:defRPr sz="2800" spc="0" baseline="0"/>
            </a:lvl1pPr>
          </a:lstStyle>
          <a:p>
            <a:r>
              <a:rPr lang="en-US" dirty="0" smtClean="0"/>
              <a:t>Section divider title here in sentence case</a:t>
            </a:r>
            <a:endParaRPr lang="en-US" dirty="0"/>
          </a:p>
        </p:txBody>
      </p:sp>
      <p:cxnSp>
        <p:nvCxnSpPr>
          <p:cNvPr id="13" name="Straight Connector 12"/>
          <p:cNvCxnSpPr/>
          <p:nvPr userDrawn="1"/>
        </p:nvCxnSpPr>
        <p:spPr>
          <a:xfrm>
            <a:off x="466725" y="2729818"/>
            <a:ext cx="8210550" cy="0"/>
          </a:xfrm>
          <a:prstGeom prst="line">
            <a:avLst/>
          </a:prstGeom>
          <a:ln>
            <a:solidFill>
              <a:srgbClr val="495965"/>
            </a:solidFill>
          </a:ln>
        </p:spPr>
        <p:style>
          <a:lnRef idx="1">
            <a:schemeClr val="accent1"/>
          </a:lnRef>
          <a:fillRef idx="0">
            <a:schemeClr val="accent1"/>
          </a:fillRef>
          <a:effectRef idx="0">
            <a:schemeClr val="accent1"/>
          </a:effectRef>
          <a:fontRef idx="minor">
            <a:schemeClr val="tx1"/>
          </a:fontRef>
        </p:style>
      </p:cxnSp>
      <p:pic>
        <p:nvPicPr>
          <p:cNvPr id="14" name="Picture 13" descr="IHS-blue-outlined-2x.png"/>
          <p:cNvPicPr>
            <a:picLocks noChangeAspect="1"/>
          </p:cNvPicPr>
          <p:nvPr userDrawn="1"/>
        </p:nvPicPr>
        <p:blipFill>
          <a:blip r:embed="rId2"/>
          <a:stretch>
            <a:fillRect/>
          </a:stretch>
        </p:blipFill>
        <p:spPr>
          <a:xfrm>
            <a:off x="8448735" y="248050"/>
            <a:ext cx="230400" cy="230400"/>
          </a:xfrm>
          <a:prstGeom prst="rect">
            <a:avLst/>
          </a:prstGeom>
        </p:spPr>
      </p:pic>
      <p:sp>
        <p:nvSpPr>
          <p:cNvPr id="11" name="Footer Placeholder 10"/>
          <p:cNvSpPr>
            <a:spLocks noGrp="1"/>
          </p:cNvSpPr>
          <p:nvPr>
            <p:ph type="ftr" sz="quarter" idx="11"/>
          </p:nvPr>
        </p:nvSpPr>
        <p:spPr/>
        <p:txBody>
          <a:bodyPr/>
          <a:lstStyle/>
          <a:p>
            <a:r>
              <a:rPr lang="en-US" smtClean="0"/>
              <a:t>Quantum Dot Display Technology &amp; Market Report - H2 2015</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6724" y="549274"/>
            <a:ext cx="8213251" cy="792163"/>
          </a:xfrm>
          <a:prstGeom prst="rect">
            <a:avLst/>
          </a:prstGeom>
        </p:spPr>
        <p:txBody>
          <a:bodyPr/>
          <a:lstStyle>
            <a:lvl1pPr>
              <a:defRPr spc="0" baseline="0"/>
            </a:lvl1pPr>
          </a:lstStyle>
          <a:p>
            <a:r>
              <a:rPr lang="en-US" altLang="ko-KR" smtClean="0"/>
              <a:t>Click to edit Master title style</a:t>
            </a:r>
            <a:endParaRPr lang="en-US" dirty="0"/>
          </a:p>
        </p:txBody>
      </p:sp>
      <p:sp>
        <p:nvSpPr>
          <p:cNvPr id="3" name="Content Placeholder 2"/>
          <p:cNvSpPr>
            <a:spLocks noGrp="1"/>
          </p:cNvSpPr>
          <p:nvPr>
            <p:ph idx="1"/>
          </p:nvPr>
        </p:nvSpPr>
        <p:spPr>
          <a:xfrm>
            <a:off x="457200" y="1484313"/>
            <a:ext cx="8220075" cy="4752976"/>
          </a:xfrm>
        </p:spPr>
        <p:txBody>
          <a:bodyPr/>
          <a:lstStyle>
            <a:lvl4pPr marL="727075" indent="-179388">
              <a:defRPr/>
            </a:lvl4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dirty="0"/>
          </a:p>
        </p:txBody>
      </p:sp>
      <p:sp>
        <p:nvSpPr>
          <p:cNvPr id="6" name="Slide Number Placeholder 6"/>
          <p:cNvSpPr>
            <a:spLocks noGrp="1"/>
          </p:cNvSpPr>
          <p:nvPr>
            <p:ph type="sldNum" sz="quarter" idx="10"/>
          </p:nvPr>
        </p:nvSpPr>
        <p:spPr>
          <a:xfrm>
            <a:off x="8100489" y="6510528"/>
            <a:ext cx="576785" cy="219456"/>
          </a:xfrm>
          <a:prstGeom prst="rect">
            <a:avLst/>
          </a:prstGeom>
        </p:spPr>
        <p:txBody>
          <a:bodyPr/>
          <a:lstStyle/>
          <a:p>
            <a:fld id="{C1654822-CBA3-4BDF-80A9-3FE33B17E59A}" type="slidenum">
              <a:rPr lang="en-US" smtClean="0"/>
              <a:pPr/>
              <a:t>‹#›</a:t>
            </a:fld>
            <a:endParaRPr lang="en-US" dirty="0"/>
          </a:p>
        </p:txBody>
      </p:sp>
      <p:sp>
        <p:nvSpPr>
          <p:cNvPr id="7" name="Footer Placeholder 6"/>
          <p:cNvSpPr>
            <a:spLocks noGrp="1"/>
          </p:cNvSpPr>
          <p:nvPr>
            <p:ph type="ftr" sz="quarter" idx="11"/>
          </p:nvPr>
        </p:nvSpPr>
        <p:spPr/>
        <p:txBody>
          <a:bodyPr/>
          <a:lstStyle/>
          <a:p>
            <a:r>
              <a:rPr lang="en-US" smtClean="0"/>
              <a:t>Quantum Dot Display Technology &amp; Market Report - H2 2015</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0" name="Slide Number Placeholder 6"/>
          <p:cNvSpPr>
            <a:spLocks noGrp="1"/>
          </p:cNvSpPr>
          <p:nvPr>
            <p:ph type="sldNum" sz="quarter" idx="10"/>
          </p:nvPr>
        </p:nvSpPr>
        <p:spPr>
          <a:xfrm>
            <a:off x="8100489" y="6510528"/>
            <a:ext cx="576785" cy="219456"/>
          </a:xfrm>
          <a:prstGeom prst="rect">
            <a:avLst/>
          </a:prstGeom>
        </p:spPr>
        <p:txBody>
          <a:bodyPr/>
          <a:lstStyle/>
          <a:p>
            <a:fld id="{C1654822-CBA3-4BDF-80A9-3FE33B17E59A}" type="slidenum">
              <a:rPr lang="en-US" smtClean="0"/>
              <a:pPr/>
              <a:t>‹#›</a:t>
            </a:fld>
            <a:endParaRPr lang="en-US"/>
          </a:p>
        </p:txBody>
      </p:sp>
      <p:sp>
        <p:nvSpPr>
          <p:cNvPr id="15" name="Title 1"/>
          <p:cNvSpPr>
            <a:spLocks noGrp="1"/>
          </p:cNvSpPr>
          <p:nvPr>
            <p:ph type="title"/>
          </p:nvPr>
        </p:nvSpPr>
        <p:spPr>
          <a:xfrm>
            <a:off x="466724" y="549274"/>
            <a:ext cx="8213251" cy="792163"/>
          </a:xfrm>
          <a:prstGeom prst="rect">
            <a:avLst/>
          </a:prstGeom>
        </p:spPr>
        <p:txBody>
          <a:bodyPr/>
          <a:lstStyle>
            <a:lvl1pPr>
              <a:defRPr spc="0" baseline="0"/>
            </a:lvl1pPr>
          </a:lstStyle>
          <a:p>
            <a:r>
              <a:rPr lang="en-US" altLang="ko-KR" smtClean="0"/>
              <a:t>Click to edit Master title style</a:t>
            </a:r>
            <a:endParaRPr lang="en-US" dirty="0"/>
          </a:p>
        </p:txBody>
      </p:sp>
      <p:sp>
        <p:nvSpPr>
          <p:cNvPr id="7" name="Content Placeholder 2"/>
          <p:cNvSpPr>
            <a:spLocks noGrp="1"/>
          </p:cNvSpPr>
          <p:nvPr>
            <p:ph idx="1"/>
          </p:nvPr>
        </p:nvSpPr>
        <p:spPr>
          <a:xfrm>
            <a:off x="457201" y="1484313"/>
            <a:ext cx="3970338" cy="4752976"/>
          </a:xfrm>
        </p:spPr>
        <p:txBody>
          <a:bodyPr/>
          <a:lstStyle>
            <a:lvl4pPr marL="727075" indent="-179388">
              <a:defRPr/>
            </a:lvl4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dirty="0"/>
          </a:p>
        </p:txBody>
      </p:sp>
      <p:sp>
        <p:nvSpPr>
          <p:cNvPr id="8" name="Content Placeholder 2"/>
          <p:cNvSpPr>
            <a:spLocks noGrp="1"/>
          </p:cNvSpPr>
          <p:nvPr>
            <p:ph idx="11"/>
          </p:nvPr>
        </p:nvSpPr>
        <p:spPr>
          <a:xfrm>
            <a:off x="4706937" y="1484313"/>
            <a:ext cx="3970338" cy="4752976"/>
          </a:xfrm>
        </p:spPr>
        <p:txBody>
          <a:bodyPr/>
          <a:lstStyle>
            <a:lvl4pPr marL="727075" indent="-179388">
              <a:defRPr/>
            </a:lvl4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dirty="0"/>
          </a:p>
        </p:txBody>
      </p:sp>
      <p:sp>
        <p:nvSpPr>
          <p:cNvPr id="9" name="Footer Placeholder 8"/>
          <p:cNvSpPr>
            <a:spLocks noGrp="1"/>
          </p:cNvSpPr>
          <p:nvPr>
            <p:ph type="ftr" sz="quarter" idx="12"/>
          </p:nvPr>
        </p:nvSpPr>
        <p:spPr/>
        <p:txBody>
          <a:bodyPr/>
          <a:lstStyle/>
          <a:p>
            <a:r>
              <a:rPr lang="en-US" smtClean="0"/>
              <a:t>Quantum Dot Display Technology &amp; Market Report - H2 2015</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Placeholders v2">
    <p:spTree>
      <p:nvGrpSpPr>
        <p:cNvPr id="1" name=""/>
        <p:cNvGrpSpPr/>
        <p:nvPr/>
      </p:nvGrpSpPr>
      <p:grpSpPr>
        <a:xfrm>
          <a:off x="0" y="0"/>
          <a:ext cx="0" cy="0"/>
          <a:chOff x="0" y="0"/>
          <a:chExt cx="0" cy="0"/>
        </a:xfrm>
      </p:grpSpPr>
      <p:sp>
        <p:nvSpPr>
          <p:cNvPr id="7" name="Slide Number Placeholder 6"/>
          <p:cNvSpPr>
            <a:spLocks noGrp="1"/>
          </p:cNvSpPr>
          <p:nvPr>
            <p:ph type="sldNum" sz="quarter" idx="10"/>
          </p:nvPr>
        </p:nvSpPr>
        <p:spPr>
          <a:xfrm>
            <a:off x="8100489" y="6510528"/>
            <a:ext cx="576785" cy="219456"/>
          </a:xfrm>
          <a:prstGeom prst="rect">
            <a:avLst/>
          </a:prstGeom>
        </p:spPr>
        <p:txBody>
          <a:bodyPr/>
          <a:lstStyle/>
          <a:p>
            <a:fld id="{C1654822-CBA3-4BDF-80A9-3FE33B17E59A}" type="slidenum">
              <a:rPr lang="en-US" smtClean="0"/>
              <a:pPr/>
              <a:t>‹#›</a:t>
            </a:fld>
            <a:endParaRPr lang="en-US"/>
          </a:p>
        </p:txBody>
      </p:sp>
      <p:sp>
        <p:nvSpPr>
          <p:cNvPr id="14" name="Title 1"/>
          <p:cNvSpPr>
            <a:spLocks noGrp="1"/>
          </p:cNvSpPr>
          <p:nvPr>
            <p:ph type="title"/>
          </p:nvPr>
        </p:nvSpPr>
        <p:spPr>
          <a:xfrm>
            <a:off x="466724" y="549274"/>
            <a:ext cx="8213251" cy="792163"/>
          </a:xfrm>
          <a:prstGeom prst="rect">
            <a:avLst/>
          </a:prstGeom>
        </p:spPr>
        <p:txBody>
          <a:bodyPr/>
          <a:lstStyle>
            <a:lvl1pPr>
              <a:defRPr spc="0" baseline="0"/>
            </a:lvl1pPr>
          </a:lstStyle>
          <a:p>
            <a:r>
              <a:rPr lang="en-US" altLang="ko-KR" smtClean="0"/>
              <a:t>Click to edit Master title style</a:t>
            </a:r>
            <a:endParaRPr lang="en-US" dirty="0"/>
          </a:p>
        </p:txBody>
      </p:sp>
      <p:sp>
        <p:nvSpPr>
          <p:cNvPr id="8" name="Content Placeholder 2"/>
          <p:cNvSpPr>
            <a:spLocks noGrp="1"/>
          </p:cNvSpPr>
          <p:nvPr>
            <p:ph idx="1"/>
          </p:nvPr>
        </p:nvSpPr>
        <p:spPr>
          <a:xfrm>
            <a:off x="457201" y="1484313"/>
            <a:ext cx="8220074" cy="2232025"/>
          </a:xfrm>
        </p:spPr>
        <p:txBody>
          <a:bodyPr/>
          <a:lstStyle>
            <a:lvl4pPr marL="727075" indent="-179388">
              <a:defRPr/>
            </a:lvl4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dirty="0"/>
          </a:p>
        </p:txBody>
      </p:sp>
      <p:sp>
        <p:nvSpPr>
          <p:cNvPr id="11" name="Content Placeholder 2"/>
          <p:cNvSpPr>
            <a:spLocks noGrp="1"/>
          </p:cNvSpPr>
          <p:nvPr>
            <p:ph idx="11"/>
          </p:nvPr>
        </p:nvSpPr>
        <p:spPr>
          <a:xfrm>
            <a:off x="457201" y="4005263"/>
            <a:ext cx="8220074" cy="2232025"/>
          </a:xfrm>
        </p:spPr>
        <p:txBody>
          <a:bodyPr/>
          <a:lstStyle>
            <a:lvl4pPr marL="727075" indent="-179388">
              <a:defRPr/>
            </a:lvl4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dirty="0"/>
          </a:p>
        </p:txBody>
      </p:sp>
      <p:sp>
        <p:nvSpPr>
          <p:cNvPr id="9" name="Footer Placeholder 8"/>
          <p:cNvSpPr>
            <a:spLocks noGrp="1"/>
          </p:cNvSpPr>
          <p:nvPr>
            <p:ph type="ftr" sz="quarter" idx="12"/>
          </p:nvPr>
        </p:nvSpPr>
        <p:spPr/>
        <p:txBody>
          <a:bodyPr/>
          <a:lstStyle/>
          <a:p>
            <a:r>
              <a:rPr lang="en-US" smtClean="0"/>
              <a:t>Quantum Dot Display Technology &amp; Market Report - H2 2015</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Placeholders">
    <p:spTree>
      <p:nvGrpSpPr>
        <p:cNvPr id="1" name=""/>
        <p:cNvGrpSpPr/>
        <p:nvPr/>
      </p:nvGrpSpPr>
      <p:grpSpPr>
        <a:xfrm>
          <a:off x="0" y="0"/>
          <a:ext cx="0" cy="0"/>
          <a:chOff x="0" y="0"/>
          <a:chExt cx="0" cy="0"/>
        </a:xfrm>
      </p:grpSpPr>
      <p:sp>
        <p:nvSpPr>
          <p:cNvPr id="11" name="Slide Number Placeholder 6"/>
          <p:cNvSpPr>
            <a:spLocks noGrp="1"/>
          </p:cNvSpPr>
          <p:nvPr>
            <p:ph type="sldNum" sz="quarter" idx="10"/>
          </p:nvPr>
        </p:nvSpPr>
        <p:spPr>
          <a:xfrm>
            <a:off x="8100489" y="6510528"/>
            <a:ext cx="576785" cy="219456"/>
          </a:xfrm>
          <a:prstGeom prst="rect">
            <a:avLst/>
          </a:prstGeom>
        </p:spPr>
        <p:txBody>
          <a:bodyPr/>
          <a:lstStyle/>
          <a:p>
            <a:fld id="{C1654822-CBA3-4BDF-80A9-3FE33B17E59A}" type="slidenum">
              <a:rPr lang="en-US" smtClean="0"/>
              <a:pPr/>
              <a:t>‹#›</a:t>
            </a:fld>
            <a:endParaRPr lang="en-US"/>
          </a:p>
        </p:txBody>
      </p:sp>
      <p:sp>
        <p:nvSpPr>
          <p:cNvPr id="15" name="Title 1"/>
          <p:cNvSpPr>
            <a:spLocks noGrp="1"/>
          </p:cNvSpPr>
          <p:nvPr>
            <p:ph type="title"/>
          </p:nvPr>
        </p:nvSpPr>
        <p:spPr>
          <a:xfrm>
            <a:off x="466724" y="549274"/>
            <a:ext cx="8213251" cy="792163"/>
          </a:xfrm>
          <a:prstGeom prst="rect">
            <a:avLst/>
          </a:prstGeom>
        </p:spPr>
        <p:txBody>
          <a:bodyPr/>
          <a:lstStyle>
            <a:lvl1pPr>
              <a:defRPr spc="0" baseline="0"/>
            </a:lvl1pPr>
          </a:lstStyle>
          <a:p>
            <a:r>
              <a:rPr lang="en-US" altLang="ko-KR" smtClean="0"/>
              <a:t>Click to edit Master title style</a:t>
            </a:r>
            <a:endParaRPr lang="en-US" dirty="0"/>
          </a:p>
        </p:txBody>
      </p:sp>
      <p:sp>
        <p:nvSpPr>
          <p:cNvPr id="12" name="Content Placeholder 2"/>
          <p:cNvSpPr>
            <a:spLocks noGrp="1"/>
          </p:cNvSpPr>
          <p:nvPr>
            <p:ph idx="1"/>
          </p:nvPr>
        </p:nvSpPr>
        <p:spPr>
          <a:xfrm>
            <a:off x="457200" y="1484313"/>
            <a:ext cx="2556000" cy="4752975"/>
          </a:xfrm>
        </p:spPr>
        <p:txBody>
          <a:bodyPr/>
          <a:lstStyle>
            <a:lvl4pPr marL="727075" indent="-179388">
              <a:defRPr/>
            </a:lvl4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dirty="0"/>
          </a:p>
        </p:txBody>
      </p:sp>
      <p:sp>
        <p:nvSpPr>
          <p:cNvPr id="13" name="Content Placeholder 2"/>
          <p:cNvSpPr>
            <a:spLocks noGrp="1"/>
          </p:cNvSpPr>
          <p:nvPr>
            <p:ph idx="11"/>
          </p:nvPr>
        </p:nvSpPr>
        <p:spPr>
          <a:xfrm>
            <a:off x="3289238" y="1484313"/>
            <a:ext cx="2556000" cy="4752975"/>
          </a:xfrm>
        </p:spPr>
        <p:txBody>
          <a:bodyPr/>
          <a:lstStyle>
            <a:lvl4pPr marL="727075" indent="-179388">
              <a:defRPr/>
            </a:lvl4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dirty="0"/>
          </a:p>
        </p:txBody>
      </p:sp>
      <p:sp>
        <p:nvSpPr>
          <p:cNvPr id="16" name="Content Placeholder 2"/>
          <p:cNvSpPr>
            <a:spLocks noGrp="1"/>
          </p:cNvSpPr>
          <p:nvPr>
            <p:ph idx="12"/>
          </p:nvPr>
        </p:nvSpPr>
        <p:spPr>
          <a:xfrm>
            <a:off x="6121275" y="1484313"/>
            <a:ext cx="2556000" cy="4752975"/>
          </a:xfrm>
        </p:spPr>
        <p:txBody>
          <a:bodyPr/>
          <a:lstStyle>
            <a:lvl4pPr marL="727075" indent="-179388">
              <a:defRPr/>
            </a:lvl4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dirty="0"/>
          </a:p>
        </p:txBody>
      </p:sp>
      <p:sp>
        <p:nvSpPr>
          <p:cNvPr id="8" name="Footer Placeholder 7"/>
          <p:cNvSpPr>
            <a:spLocks noGrp="1"/>
          </p:cNvSpPr>
          <p:nvPr>
            <p:ph type="ftr" sz="quarter" idx="13"/>
          </p:nvPr>
        </p:nvSpPr>
        <p:spPr/>
        <p:txBody>
          <a:bodyPr/>
          <a:lstStyle/>
          <a:p>
            <a:r>
              <a:rPr lang="en-US" smtClean="0"/>
              <a:t>Quantum Dot Display Technology &amp; Market Report - H2 2015</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Placeholders v2">
    <p:spTree>
      <p:nvGrpSpPr>
        <p:cNvPr id="1" name=""/>
        <p:cNvGrpSpPr/>
        <p:nvPr/>
      </p:nvGrpSpPr>
      <p:grpSpPr>
        <a:xfrm>
          <a:off x="0" y="0"/>
          <a:ext cx="0" cy="0"/>
          <a:chOff x="0" y="0"/>
          <a:chExt cx="0" cy="0"/>
        </a:xfrm>
      </p:grpSpPr>
      <p:sp>
        <p:nvSpPr>
          <p:cNvPr id="12" name="Slide Number Placeholder 6"/>
          <p:cNvSpPr>
            <a:spLocks noGrp="1"/>
          </p:cNvSpPr>
          <p:nvPr>
            <p:ph type="sldNum" sz="quarter" idx="10"/>
          </p:nvPr>
        </p:nvSpPr>
        <p:spPr>
          <a:xfrm>
            <a:off x="8100489" y="6510528"/>
            <a:ext cx="576785" cy="219456"/>
          </a:xfrm>
          <a:prstGeom prst="rect">
            <a:avLst/>
          </a:prstGeom>
        </p:spPr>
        <p:txBody>
          <a:bodyPr/>
          <a:lstStyle/>
          <a:p>
            <a:fld id="{C1654822-CBA3-4BDF-80A9-3FE33B17E59A}" type="slidenum">
              <a:rPr lang="en-US" smtClean="0"/>
              <a:pPr/>
              <a:t>‹#›</a:t>
            </a:fld>
            <a:endParaRPr lang="en-US"/>
          </a:p>
        </p:txBody>
      </p:sp>
      <p:sp>
        <p:nvSpPr>
          <p:cNvPr id="15" name="Title 1"/>
          <p:cNvSpPr>
            <a:spLocks noGrp="1"/>
          </p:cNvSpPr>
          <p:nvPr>
            <p:ph type="title"/>
          </p:nvPr>
        </p:nvSpPr>
        <p:spPr>
          <a:xfrm>
            <a:off x="466724" y="549274"/>
            <a:ext cx="8213251" cy="792163"/>
          </a:xfrm>
          <a:prstGeom prst="rect">
            <a:avLst/>
          </a:prstGeom>
        </p:spPr>
        <p:txBody>
          <a:bodyPr/>
          <a:lstStyle>
            <a:lvl1pPr>
              <a:defRPr spc="0" baseline="0"/>
            </a:lvl1pPr>
          </a:lstStyle>
          <a:p>
            <a:r>
              <a:rPr lang="en-US" altLang="ko-KR" smtClean="0"/>
              <a:t>Click to edit Master title style</a:t>
            </a:r>
            <a:endParaRPr lang="en-US" dirty="0"/>
          </a:p>
        </p:txBody>
      </p:sp>
      <p:sp>
        <p:nvSpPr>
          <p:cNvPr id="8" name="Content Placeholder 2"/>
          <p:cNvSpPr>
            <a:spLocks noGrp="1"/>
          </p:cNvSpPr>
          <p:nvPr>
            <p:ph idx="1"/>
          </p:nvPr>
        </p:nvSpPr>
        <p:spPr>
          <a:xfrm>
            <a:off x="457201" y="1484313"/>
            <a:ext cx="3970338" cy="4752976"/>
          </a:xfrm>
        </p:spPr>
        <p:txBody>
          <a:bodyPr/>
          <a:lstStyle>
            <a:lvl4pPr marL="727075" indent="-179388">
              <a:defRPr/>
            </a:lvl4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dirty="0"/>
          </a:p>
        </p:txBody>
      </p:sp>
      <p:sp>
        <p:nvSpPr>
          <p:cNvPr id="13" name="Content Placeholder 2"/>
          <p:cNvSpPr>
            <a:spLocks noGrp="1"/>
          </p:cNvSpPr>
          <p:nvPr>
            <p:ph idx="11"/>
          </p:nvPr>
        </p:nvSpPr>
        <p:spPr>
          <a:xfrm>
            <a:off x="4706937" y="1484312"/>
            <a:ext cx="3970338" cy="2232026"/>
          </a:xfrm>
        </p:spPr>
        <p:txBody>
          <a:bodyPr/>
          <a:lstStyle>
            <a:lvl4pPr marL="727075" indent="-179388">
              <a:defRPr/>
            </a:lvl4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dirty="0"/>
          </a:p>
        </p:txBody>
      </p:sp>
      <p:sp>
        <p:nvSpPr>
          <p:cNvPr id="16" name="Content Placeholder 2"/>
          <p:cNvSpPr>
            <a:spLocks noGrp="1"/>
          </p:cNvSpPr>
          <p:nvPr>
            <p:ph idx="12"/>
          </p:nvPr>
        </p:nvSpPr>
        <p:spPr>
          <a:xfrm>
            <a:off x="4716463" y="4005263"/>
            <a:ext cx="3970338" cy="2232026"/>
          </a:xfrm>
        </p:spPr>
        <p:txBody>
          <a:bodyPr/>
          <a:lstStyle>
            <a:lvl4pPr marL="727075" indent="-179388">
              <a:defRPr/>
            </a:lvl4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dirty="0"/>
          </a:p>
        </p:txBody>
      </p:sp>
      <p:sp>
        <p:nvSpPr>
          <p:cNvPr id="9" name="Footer Placeholder 8"/>
          <p:cNvSpPr>
            <a:spLocks noGrp="1"/>
          </p:cNvSpPr>
          <p:nvPr>
            <p:ph type="ftr" sz="quarter" idx="13"/>
          </p:nvPr>
        </p:nvSpPr>
        <p:spPr/>
        <p:txBody>
          <a:bodyPr/>
          <a:lstStyle/>
          <a:p>
            <a:r>
              <a:rPr lang="en-US" smtClean="0"/>
              <a:t>Quantum Dot Display Technology &amp; Market Report - H2 2015</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Long title">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0" y="1803280"/>
            <a:ext cx="8676456" cy="473560"/>
          </a:xfrm>
          <a:prstGeom prst="rect">
            <a:avLst/>
          </a:prstGeom>
        </p:spPr>
        <p:txBody>
          <a:bodyPr wrap="none" lIns="0" rIns="90000" anchor="ctr">
            <a:noAutofit/>
          </a:bodyPr>
          <a:lstStyle>
            <a:lvl1pPr marL="460800" indent="0">
              <a:defRPr sz="2800" b="1" baseline="0">
                <a:solidFill>
                  <a:schemeClr val="tx2"/>
                </a:solidFill>
              </a:defRPr>
            </a:lvl1pPr>
          </a:lstStyle>
          <a:p>
            <a:r>
              <a:rPr lang="en-US" dirty="0" smtClean="0"/>
              <a:t>Long Report Title</a:t>
            </a:r>
            <a:endParaRPr lang="en-US" dirty="0"/>
          </a:p>
        </p:txBody>
      </p:sp>
      <p:sp>
        <p:nvSpPr>
          <p:cNvPr id="12" name="Line 25"/>
          <p:cNvSpPr>
            <a:spLocks noChangeShapeType="1"/>
          </p:cNvSpPr>
          <p:nvPr userDrawn="1"/>
        </p:nvSpPr>
        <p:spPr bwMode="auto">
          <a:xfrm>
            <a:off x="467544" y="1044000"/>
            <a:ext cx="8208912" cy="0"/>
          </a:xfrm>
          <a:prstGeom prst="line">
            <a:avLst/>
          </a:prstGeom>
          <a:noFill/>
          <a:ln w="6350">
            <a:solidFill>
              <a:srgbClr val="495965"/>
            </a:solidFill>
            <a:round/>
            <a:headEnd/>
            <a:tailEnd/>
          </a:ln>
        </p:spPr>
        <p:txBody>
          <a:bodyPr/>
          <a:lstStyle/>
          <a:p>
            <a:endParaRPr lang="en-US" dirty="0"/>
          </a:p>
        </p:txBody>
      </p:sp>
      <p:sp>
        <p:nvSpPr>
          <p:cNvPr id="28" name="Text Placeholder 27"/>
          <p:cNvSpPr>
            <a:spLocks noGrp="1"/>
          </p:cNvSpPr>
          <p:nvPr>
            <p:ph type="body" sz="quarter" idx="11" hasCustomPrompt="1"/>
          </p:nvPr>
        </p:nvSpPr>
        <p:spPr>
          <a:xfrm>
            <a:off x="0" y="1586503"/>
            <a:ext cx="8676456" cy="219456"/>
          </a:xfrm>
        </p:spPr>
        <p:txBody>
          <a:bodyPr lIns="0" tIns="0" anchor="ctr">
            <a:noAutofit/>
          </a:bodyPr>
          <a:lstStyle>
            <a:lvl1pPr marL="460800" indent="0">
              <a:buNone/>
              <a:defRPr sz="1400" b="1">
                <a:solidFill>
                  <a:srgbClr val="495965"/>
                </a:solidFill>
              </a:defRPr>
            </a:lvl1pPr>
          </a:lstStyle>
          <a:p>
            <a:pPr lvl="0"/>
            <a:r>
              <a:rPr lang="en-US" dirty="0" smtClean="0"/>
              <a:t>Service Line</a:t>
            </a:r>
          </a:p>
        </p:txBody>
      </p:sp>
      <p:sp>
        <p:nvSpPr>
          <p:cNvPr id="19" name="TextBox 18"/>
          <p:cNvSpPr txBox="1"/>
          <p:nvPr userDrawn="1"/>
        </p:nvSpPr>
        <p:spPr>
          <a:xfrm>
            <a:off x="0" y="6409944"/>
            <a:ext cx="1276350" cy="214164"/>
          </a:xfrm>
          <a:prstGeom prst="rect">
            <a:avLst/>
          </a:prstGeom>
          <a:noFill/>
        </p:spPr>
        <p:txBody>
          <a:bodyPr wrap="none" lIns="468000" tIns="0" rIns="0" bIns="0" rtlCol="0" anchor="ctr">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800" baseline="0" smtClean="0">
                <a:solidFill>
                  <a:srgbClr val="495965"/>
                </a:solidFill>
                <a:latin typeface="Arial" pitchFamily="34" charset="0"/>
              </a:rPr>
              <a:t>© 2015 IHS</a:t>
            </a:r>
            <a:endParaRPr lang="en-GB" dirty="0">
              <a:solidFill>
                <a:srgbClr val="495965"/>
              </a:solidFill>
            </a:endParaRPr>
          </a:p>
        </p:txBody>
      </p:sp>
      <p:sp>
        <p:nvSpPr>
          <p:cNvPr id="21" name="Text Placeholder 21"/>
          <p:cNvSpPr>
            <a:spLocks noGrp="1"/>
          </p:cNvSpPr>
          <p:nvPr>
            <p:ph type="body" sz="quarter" idx="15" hasCustomPrompt="1"/>
          </p:nvPr>
        </p:nvSpPr>
        <p:spPr>
          <a:xfrm>
            <a:off x="1259540" y="6408108"/>
            <a:ext cx="3621024" cy="216000"/>
          </a:xfrm>
          <a:noFill/>
        </p:spPr>
        <p:txBody>
          <a:bodyPr wrap="none" lIns="0" tIns="0" rIns="0" bIns="0" rtlCol="0" anchor="ctr">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800" b="0" kern="1200" baseline="0" dirty="0" smtClean="0">
                <a:solidFill>
                  <a:srgbClr val="495965"/>
                </a:solidFill>
                <a:latin typeface="Arial" pitchFamily="34" charset="0"/>
                <a:ea typeface="+mn-ea"/>
                <a:cs typeface="+mn-cs"/>
              </a:defRPr>
            </a:lvl1pPr>
          </a:lstStyle>
          <a:p>
            <a:pPr lvl="0"/>
            <a:r>
              <a:rPr lang="en-US" dirty="0" smtClean="0"/>
              <a:t>Report ID#</a:t>
            </a:r>
          </a:p>
        </p:txBody>
      </p:sp>
      <p:sp>
        <p:nvSpPr>
          <p:cNvPr id="14" name="Text Placeholder 31"/>
          <p:cNvSpPr>
            <a:spLocks noGrp="1"/>
          </p:cNvSpPr>
          <p:nvPr>
            <p:ph type="body" sz="quarter" idx="13" hasCustomPrompt="1"/>
          </p:nvPr>
        </p:nvSpPr>
        <p:spPr>
          <a:xfrm>
            <a:off x="0" y="4846957"/>
            <a:ext cx="7736114" cy="1390433"/>
          </a:xfrm>
        </p:spPr>
        <p:txBody>
          <a:bodyPr lIns="0" tIns="0" rIns="0" bIns="0" anchor="b">
            <a:noAutofit/>
          </a:bodyPr>
          <a:lstStyle>
            <a:lvl1pPr marL="460800" indent="0">
              <a:lnSpc>
                <a:spcPct val="100000"/>
              </a:lnSpc>
              <a:spcBef>
                <a:spcPts val="100"/>
              </a:spcBef>
              <a:spcAft>
                <a:spcPts val="0"/>
              </a:spcAft>
              <a:buNone/>
              <a:defRPr sz="1000" b="0" baseline="0">
                <a:solidFill>
                  <a:srgbClr val="495965"/>
                </a:solidFill>
              </a:defRPr>
            </a:lvl1pPr>
          </a:lstStyle>
          <a:p>
            <a:pPr lvl="0"/>
            <a:r>
              <a:rPr lang="en-US" dirty="0" smtClean="0"/>
              <a:t>First and Last Name in Bold, Title, Phone Number, </a:t>
            </a:r>
            <a:r>
              <a:rPr lang="en-US" dirty="0" err="1" smtClean="0"/>
              <a:t>first.last@ihs.com</a:t>
            </a:r>
            <a:endParaRPr lang="en-US" dirty="0"/>
          </a:p>
        </p:txBody>
      </p:sp>
      <p:sp>
        <p:nvSpPr>
          <p:cNvPr id="18" name="Text Placeholder 29"/>
          <p:cNvSpPr>
            <a:spLocks noGrp="1"/>
          </p:cNvSpPr>
          <p:nvPr>
            <p:ph type="body" sz="quarter" idx="12" hasCustomPrompt="1"/>
          </p:nvPr>
        </p:nvSpPr>
        <p:spPr>
          <a:xfrm>
            <a:off x="4543368" y="1027340"/>
            <a:ext cx="4133088" cy="292608"/>
          </a:xfrm>
        </p:spPr>
        <p:txBody>
          <a:bodyPr rIns="0" anchor="b">
            <a:noAutofit/>
          </a:bodyPr>
          <a:lstStyle>
            <a:lvl1pPr marL="0" indent="0" algn="r">
              <a:buNone/>
              <a:tabLst/>
              <a:defRPr sz="1400" b="0">
                <a:solidFill>
                  <a:srgbClr val="495965"/>
                </a:solidFill>
              </a:defRPr>
            </a:lvl1pPr>
          </a:lstStyle>
          <a:p>
            <a:pPr lvl="0"/>
            <a:r>
              <a:rPr lang="en-US" dirty="0" smtClean="0"/>
              <a:t>Report Type</a:t>
            </a:r>
            <a:endParaRPr lang="en-US" dirty="0"/>
          </a:p>
        </p:txBody>
      </p:sp>
      <p:sp>
        <p:nvSpPr>
          <p:cNvPr id="17" name="TextBox 16"/>
          <p:cNvSpPr txBox="1"/>
          <p:nvPr userDrawn="1"/>
        </p:nvSpPr>
        <p:spPr>
          <a:xfrm>
            <a:off x="7802264" y="2370455"/>
            <a:ext cx="875011" cy="276999"/>
          </a:xfrm>
          <a:prstGeom prst="rect">
            <a:avLst/>
          </a:prstGeom>
          <a:noFill/>
        </p:spPr>
        <p:txBody>
          <a:bodyPr wrap="square" lIns="0" rIns="0" rtlCol="0" anchor="ctr" anchorCtr="0">
            <a:spAutoFit/>
          </a:bodyPr>
          <a:lstStyle/>
          <a:p>
            <a:pPr algn="r"/>
            <a:r>
              <a:rPr lang="en-GB" sz="1200" b="0" baseline="0" dirty="0" smtClean="0">
                <a:solidFill>
                  <a:srgbClr val="495965"/>
                </a:solidFill>
                <a:latin typeface="Arial" pitchFamily="34" charset="0"/>
                <a:cs typeface="Arial" pitchFamily="34" charset="0"/>
              </a:rPr>
              <a:t>ihs.com</a:t>
            </a:r>
            <a:endParaRPr lang="en-GB" sz="1200" b="0" baseline="0" dirty="0">
              <a:solidFill>
                <a:srgbClr val="495965"/>
              </a:solidFill>
              <a:latin typeface="Arial" pitchFamily="34" charset="0"/>
              <a:cs typeface="Arial" pitchFamily="34" charset="0"/>
            </a:endParaRPr>
          </a:p>
        </p:txBody>
      </p:sp>
      <p:sp>
        <p:nvSpPr>
          <p:cNvPr id="20" name="Text Placeholder 33"/>
          <p:cNvSpPr>
            <a:spLocks noGrp="1"/>
          </p:cNvSpPr>
          <p:nvPr>
            <p:ph type="body" sz="quarter" idx="14" hasCustomPrompt="1"/>
          </p:nvPr>
        </p:nvSpPr>
        <p:spPr>
          <a:xfrm>
            <a:off x="467868" y="2419728"/>
            <a:ext cx="3621024" cy="246888"/>
          </a:xfrm>
        </p:spPr>
        <p:txBody>
          <a:bodyPr lIns="0">
            <a:noAutofit/>
          </a:bodyPr>
          <a:lstStyle>
            <a:lvl1pPr marL="0" indent="0">
              <a:buNone/>
              <a:defRPr sz="1200" b="0" baseline="0">
                <a:solidFill>
                  <a:srgbClr val="495965"/>
                </a:solidFill>
              </a:defRPr>
            </a:lvl1pPr>
            <a:lvl2pPr>
              <a:buNone/>
              <a:defRPr sz="1400"/>
            </a:lvl2pPr>
            <a:lvl3pPr>
              <a:buNone/>
              <a:defRPr sz="1400"/>
            </a:lvl3pPr>
            <a:lvl4pPr>
              <a:buNone/>
              <a:defRPr sz="1400"/>
            </a:lvl4pPr>
            <a:lvl5pPr>
              <a:buNone/>
              <a:defRPr sz="1400"/>
            </a:lvl5pPr>
          </a:lstStyle>
          <a:p>
            <a:pPr lvl="0"/>
            <a:r>
              <a:rPr lang="en-US" smtClean="0"/>
              <a:t>DD Month 20xx</a:t>
            </a:r>
            <a:endParaRPr lang="en-US" dirty="0"/>
          </a:p>
        </p:txBody>
      </p:sp>
      <p:cxnSp>
        <p:nvCxnSpPr>
          <p:cNvPr id="22" name="Straight Connector 21"/>
          <p:cNvCxnSpPr/>
          <p:nvPr userDrawn="1"/>
        </p:nvCxnSpPr>
        <p:spPr>
          <a:xfrm>
            <a:off x="466725" y="2356589"/>
            <a:ext cx="8210550" cy="0"/>
          </a:xfrm>
          <a:prstGeom prst="line">
            <a:avLst/>
          </a:prstGeom>
          <a:ln>
            <a:solidFill>
              <a:srgbClr val="495965"/>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userDrawn="1"/>
        </p:nvSpPr>
        <p:spPr>
          <a:xfrm>
            <a:off x="0" y="665282"/>
            <a:ext cx="6228230" cy="430887"/>
          </a:xfrm>
          <a:prstGeom prst="rect">
            <a:avLst/>
          </a:prstGeom>
          <a:noFill/>
        </p:spPr>
        <p:txBody>
          <a:bodyPr wrap="square" rtlCol="0">
            <a:spAutoFit/>
          </a:bodyPr>
          <a:lstStyle/>
          <a:p>
            <a:pPr marL="374400"/>
            <a:r>
              <a:rPr lang="en-US" sz="2100" b="1" dirty="0" smtClean="0">
                <a:solidFill>
                  <a:srgbClr val="495965"/>
                </a:solidFill>
              </a:rPr>
              <a:t>IHS</a:t>
            </a:r>
            <a:endParaRPr lang="en-US" sz="2100" b="1" dirty="0">
              <a:solidFill>
                <a:srgbClr val="495965"/>
              </a:solidFill>
            </a:endParaRPr>
          </a:p>
        </p:txBody>
      </p:sp>
      <p:sp>
        <p:nvSpPr>
          <p:cNvPr id="24" name="Text Placeholder 17"/>
          <p:cNvSpPr>
            <a:spLocks noGrp="1"/>
          </p:cNvSpPr>
          <p:nvPr>
            <p:ph type="body" sz="quarter" idx="16" hasCustomPrompt="1"/>
          </p:nvPr>
        </p:nvSpPr>
        <p:spPr>
          <a:xfrm>
            <a:off x="981068" y="712786"/>
            <a:ext cx="3937000" cy="304800"/>
          </a:xfrm>
        </p:spPr>
        <p:txBody>
          <a:bodyPr/>
          <a:lstStyle>
            <a:lvl1pPr>
              <a:buNone/>
              <a:defRPr sz="2100" b="1" cap="all" baseline="0">
                <a:solidFill>
                  <a:srgbClr val="495965"/>
                </a:solidFill>
              </a:defRPr>
            </a:lvl1pPr>
          </a:lstStyle>
          <a:p>
            <a:pPr lvl="0"/>
            <a:r>
              <a:rPr lang="en-US" dirty="0" smtClean="0"/>
              <a:t>Business Line In All Caps</a:t>
            </a:r>
            <a:endParaRPr lang="en-US" dirty="0"/>
          </a:p>
        </p:txBody>
      </p:sp>
      <p:pic>
        <p:nvPicPr>
          <p:cNvPr id="26" name="Picture 25" descr="image1.png"/>
          <p:cNvPicPr>
            <a:picLocks noChangeAspect="1"/>
          </p:cNvPicPr>
          <p:nvPr userDrawn="1"/>
        </p:nvPicPr>
        <p:blipFill>
          <a:blip r:embed="rId2" cstate="print"/>
          <a:stretch>
            <a:fillRect/>
          </a:stretch>
        </p:blipFill>
        <p:spPr>
          <a:xfrm>
            <a:off x="7968949" y="5834493"/>
            <a:ext cx="705946" cy="705946"/>
          </a:xfrm>
          <a:prstGeom prst="rect">
            <a:avLst/>
          </a:prstGeom>
        </p:spPr>
      </p:pic>
    </p:spTree>
    <p:extLst>
      <p:ext uri="{BB962C8B-B14F-4D97-AF65-F5344CB8AC3E}">
        <p14:creationId xmlns:p14="http://schemas.microsoft.com/office/powerpoint/2010/main" val="2938148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 Placeholders v3">
    <p:spTree>
      <p:nvGrpSpPr>
        <p:cNvPr id="1" name=""/>
        <p:cNvGrpSpPr/>
        <p:nvPr/>
      </p:nvGrpSpPr>
      <p:grpSpPr>
        <a:xfrm>
          <a:off x="0" y="0"/>
          <a:ext cx="0" cy="0"/>
          <a:chOff x="0" y="0"/>
          <a:chExt cx="0" cy="0"/>
        </a:xfrm>
      </p:grpSpPr>
      <p:sp>
        <p:nvSpPr>
          <p:cNvPr id="8" name="Slide Number Placeholder 6"/>
          <p:cNvSpPr>
            <a:spLocks noGrp="1"/>
          </p:cNvSpPr>
          <p:nvPr>
            <p:ph type="sldNum" sz="quarter" idx="10"/>
          </p:nvPr>
        </p:nvSpPr>
        <p:spPr>
          <a:xfrm>
            <a:off x="8100489" y="6510528"/>
            <a:ext cx="576785" cy="219456"/>
          </a:xfrm>
          <a:prstGeom prst="rect">
            <a:avLst/>
          </a:prstGeom>
        </p:spPr>
        <p:txBody>
          <a:bodyPr/>
          <a:lstStyle/>
          <a:p>
            <a:fld id="{C1654822-CBA3-4BDF-80A9-3FE33B17E59A}" type="slidenum">
              <a:rPr lang="en-US" smtClean="0"/>
              <a:pPr/>
              <a:t>‹#›</a:t>
            </a:fld>
            <a:endParaRPr lang="en-US"/>
          </a:p>
        </p:txBody>
      </p:sp>
      <p:sp>
        <p:nvSpPr>
          <p:cNvPr id="13" name="Title 1"/>
          <p:cNvSpPr>
            <a:spLocks noGrp="1"/>
          </p:cNvSpPr>
          <p:nvPr>
            <p:ph type="title"/>
          </p:nvPr>
        </p:nvSpPr>
        <p:spPr>
          <a:xfrm>
            <a:off x="466724" y="549274"/>
            <a:ext cx="8213251" cy="792163"/>
          </a:xfrm>
          <a:prstGeom prst="rect">
            <a:avLst/>
          </a:prstGeom>
        </p:spPr>
        <p:txBody>
          <a:bodyPr/>
          <a:lstStyle>
            <a:lvl1pPr>
              <a:defRPr spc="0" baseline="0"/>
            </a:lvl1pPr>
          </a:lstStyle>
          <a:p>
            <a:r>
              <a:rPr lang="en-US" altLang="ko-KR" smtClean="0"/>
              <a:t>Click to edit Master title style</a:t>
            </a:r>
            <a:endParaRPr lang="en-US" dirty="0"/>
          </a:p>
        </p:txBody>
      </p:sp>
      <p:sp>
        <p:nvSpPr>
          <p:cNvPr id="9" name="Content Placeholder 2"/>
          <p:cNvSpPr>
            <a:spLocks noGrp="1"/>
          </p:cNvSpPr>
          <p:nvPr>
            <p:ph idx="1"/>
          </p:nvPr>
        </p:nvSpPr>
        <p:spPr>
          <a:xfrm>
            <a:off x="4706937" y="1484313"/>
            <a:ext cx="3970338" cy="4752976"/>
          </a:xfrm>
        </p:spPr>
        <p:txBody>
          <a:bodyPr/>
          <a:lstStyle>
            <a:lvl4pPr marL="727075" indent="-179388">
              <a:defRPr/>
            </a:lvl4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dirty="0"/>
          </a:p>
        </p:txBody>
      </p:sp>
      <p:sp>
        <p:nvSpPr>
          <p:cNvPr id="14" name="Content Placeholder 2"/>
          <p:cNvSpPr>
            <a:spLocks noGrp="1"/>
          </p:cNvSpPr>
          <p:nvPr>
            <p:ph idx="11"/>
          </p:nvPr>
        </p:nvSpPr>
        <p:spPr>
          <a:xfrm>
            <a:off x="457200" y="1484312"/>
            <a:ext cx="3970338" cy="2232026"/>
          </a:xfrm>
        </p:spPr>
        <p:txBody>
          <a:bodyPr/>
          <a:lstStyle>
            <a:lvl4pPr marL="727075" indent="-179388">
              <a:defRPr/>
            </a:lvl4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dirty="0"/>
          </a:p>
        </p:txBody>
      </p:sp>
      <p:sp>
        <p:nvSpPr>
          <p:cNvPr id="15" name="Content Placeholder 2"/>
          <p:cNvSpPr>
            <a:spLocks noGrp="1"/>
          </p:cNvSpPr>
          <p:nvPr>
            <p:ph idx="12"/>
          </p:nvPr>
        </p:nvSpPr>
        <p:spPr>
          <a:xfrm>
            <a:off x="466725" y="4005263"/>
            <a:ext cx="3970338" cy="2232026"/>
          </a:xfrm>
        </p:spPr>
        <p:txBody>
          <a:bodyPr/>
          <a:lstStyle>
            <a:lvl4pPr marL="727075" indent="-179388">
              <a:defRPr/>
            </a:lvl4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dirty="0"/>
          </a:p>
        </p:txBody>
      </p:sp>
      <p:sp>
        <p:nvSpPr>
          <p:cNvPr id="11" name="Footer Placeholder 10"/>
          <p:cNvSpPr>
            <a:spLocks noGrp="1"/>
          </p:cNvSpPr>
          <p:nvPr>
            <p:ph type="ftr" sz="quarter" idx="13"/>
          </p:nvPr>
        </p:nvSpPr>
        <p:spPr/>
        <p:txBody>
          <a:bodyPr/>
          <a:lstStyle/>
          <a:p>
            <a:r>
              <a:rPr lang="en-US" smtClean="0"/>
              <a:t>Quantum Dot Display Technology &amp; Market Report - H2 2015</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 Placeholders v4">
    <p:spTree>
      <p:nvGrpSpPr>
        <p:cNvPr id="1" name=""/>
        <p:cNvGrpSpPr/>
        <p:nvPr/>
      </p:nvGrpSpPr>
      <p:grpSpPr>
        <a:xfrm>
          <a:off x="0" y="0"/>
          <a:ext cx="0" cy="0"/>
          <a:chOff x="0" y="0"/>
          <a:chExt cx="0" cy="0"/>
        </a:xfrm>
      </p:grpSpPr>
      <p:sp>
        <p:nvSpPr>
          <p:cNvPr id="8" name="Slide Number Placeholder 6"/>
          <p:cNvSpPr>
            <a:spLocks noGrp="1"/>
          </p:cNvSpPr>
          <p:nvPr>
            <p:ph type="sldNum" sz="quarter" idx="10"/>
          </p:nvPr>
        </p:nvSpPr>
        <p:spPr>
          <a:xfrm>
            <a:off x="8100489" y="6510528"/>
            <a:ext cx="576785" cy="219456"/>
          </a:xfrm>
          <a:prstGeom prst="rect">
            <a:avLst/>
          </a:prstGeom>
        </p:spPr>
        <p:txBody>
          <a:bodyPr/>
          <a:lstStyle/>
          <a:p>
            <a:fld id="{C1654822-CBA3-4BDF-80A9-3FE33B17E59A}" type="slidenum">
              <a:rPr lang="en-US" smtClean="0"/>
              <a:pPr/>
              <a:t>‹#›</a:t>
            </a:fld>
            <a:endParaRPr lang="en-US"/>
          </a:p>
        </p:txBody>
      </p:sp>
      <p:sp>
        <p:nvSpPr>
          <p:cNvPr id="13" name="Title 1"/>
          <p:cNvSpPr>
            <a:spLocks noGrp="1"/>
          </p:cNvSpPr>
          <p:nvPr>
            <p:ph type="title"/>
          </p:nvPr>
        </p:nvSpPr>
        <p:spPr>
          <a:xfrm>
            <a:off x="466724" y="549274"/>
            <a:ext cx="8213251" cy="792163"/>
          </a:xfrm>
          <a:prstGeom prst="rect">
            <a:avLst/>
          </a:prstGeom>
        </p:spPr>
        <p:txBody>
          <a:bodyPr/>
          <a:lstStyle>
            <a:lvl1pPr>
              <a:defRPr spc="0" baseline="0"/>
            </a:lvl1pPr>
          </a:lstStyle>
          <a:p>
            <a:r>
              <a:rPr lang="en-US" altLang="ko-KR" smtClean="0"/>
              <a:t>Click to edit Master title style</a:t>
            </a:r>
            <a:endParaRPr lang="en-US" dirty="0"/>
          </a:p>
        </p:txBody>
      </p:sp>
      <p:sp>
        <p:nvSpPr>
          <p:cNvPr id="9" name="Content Placeholder 2"/>
          <p:cNvSpPr>
            <a:spLocks noGrp="1"/>
          </p:cNvSpPr>
          <p:nvPr>
            <p:ph idx="1"/>
          </p:nvPr>
        </p:nvSpPr>
        <p:spPr>
          <a:xfrm>
            <a:off x="466725" y="1484313"/>
            <a:ext cx="8210550" cy="2232025"/>
          </a:xfrm>
        </p:spPr>
        <p:txBody>
          <a:bodyPr/>
          <a:lstStyle>
            <a:lvl4pPr marL="727075" indent="-179388">
              <a:defRPr/>
            </a:lvl4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dirty="0"/>
          </a:p>
        </p:txBody>
      </p:sp>
      <p:sp>
        <p:nvSpPr>
          <p:cNvPr id="14" name="Content Placeholder 2"/>
          <p:cNvSpPr>
            <a:spLocks noGrp="1"/>
          </p:cNvSpPr>
          <p:nvPr>
            <p:ph idx="11"/>
          </p:nvPr>
        </p:nvSpPr>
        <p:spPr>
          <a:xfrm>
            <a:off x="466725" y="4005263"/>
            <a:ext cx="3960813" cy="2232025"/>
          </a:xfrm>
        </p:spPr>
        <p:txBody>
          <a:bodyPr/>
          <a:lstStyle>
            <a:lvl4pPr marL="727075" indent="-179388">
              <a:tabLst/>
              <a:defRPr/>
            </a:lvl4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dirty="0"/>
          </a:p>
        </p:txBody>
      </p:sp>
      <p:sp>
        <p:nvSpPr>
          <p:cNvPr id="15" name="Content Placeholder 2"/>
          <p:cNvSpPr>
            <a:spLocks noGrp="1"/>
          </p:cNvSpPr>
          <p:nvPr>
            <p:ph idx="12"/>
          </p:nvPr>
        </p:nvSpPr>
        <p:spPr>
          <a:xfrm>
            <a:off x="4716463" y="4005263"/>
            <a:ext cx="3960813" cy="2232025"/>
          </a:xfrm>
        </p:spPr>
        <p:txBody>
          <a:bodyPr/>
          <a:lstStyle>
            <a:lvl4pPr marL="727075" indent="-179388">
              <a:defRPr/>
            </a:lvl4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dirty="0"/>
          </a:p>
        </p:txBody>
      </p:sp>
      <p:sp>
        <p:nvSpPr>
          <p:cNvPr id="11" name="Footer Placeholder 10"/>
          <p:cNvSpPr>
            <a:spLocks noGrp="1"/>
          </p:cNvSpPr>
          <p:nvPr>
            <p:ph type="ftr" sz="quarter" idx="13"/>
          </p:nvPr>
        </p:nvSpPr>
        <p:spPr/>
        <p:txBody>
          <a:bodyPr/>
          <a:lstStyle/>
          <a:p>
            <a:r>
              <a:rPr lang="en-US" smtClean="0"/>
              <a:t>Quantum Dot Display Technology &amp; Market Report - H2 2015</a:t>
            </a:r>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Placeholders v5">
    <p:spTree>
      <p:nvGrpSpPr>
        <p:cNvPr id="1" name=""/>
        <p:cNvGrpSpPr/>
        <p:nvPr/>
      </p:nvGrpSpPr>
      <p:grpSpPr>
        <a:xfrm>
          <a:off x="0" y="0"/>
          <a:ext cx="0" cy="0"/>
          <a:chOff x="0" y="0"/>
          <a:chExt cx="0" cy="0"/>
        </a:xfrm>
      </p:grpSpPr>
      <p:sp>
        <p:nvSpPr>
          <p:cNvPr id="8" name="Slide Number Placeholder 6"/>
          <p:cNvSpPr>
            <a:spLocks noGrp="1"/>
          </p:cNvSpPr>
          <p:nvPr>
            <p:ph type="sldNum" sz="quarter" idx="10"/>
          </p:nvPr>
        </p:nvSpPr>
        <p:spPr>
          <a:xfrm>
            <a:off x="8100489" y="6510528"/>
            <a:ext cx="576785" cy="219456"/>
          </a:xfrm>
          <a:prstGeom prst="rect">
            <a:avLst/>
          </a:prstGeom>
        </p:spPr>
        <p:txBody>
          <a:bodyPr/>
          <a:lstStyle/>
          <a:p>
            <a:fld id="{C1654822-CBA3-4BDF-80A9-3FE33B17E59A}" type="slidenum">
              <a:rPr lang="en-US" smtClean="0"/>
              <a:pPr/>
              <a:t>‹#›</a:t>
            </a:fld>
            <a:endParaRPr lang="en-US"/>
          </a:p>
        </p:txBody>
      </p:sp>
      <p:sp>
        <p:nvSpPr>
          <p:cNvPr id="13" name="Title 1"/>
          <p:cNvSpPr>
            <a:spLocks noGrp="1"/>
          </p:cNvSpPr>
          <p:nvPr>
            <p:ph type="title"/>
          </p:nvPr>
        </p:nvSpPr>
        <p:spPr>
          <a:xfrm>
            <a:off x="466724" y="549274"/>
            <a:ext cx="8213251" cy="792163"/>
          </a:xfrm>
          <a:prstGeom prst="rect">
            <a:avLst/>
          </a:prstGeom>
        </p:spPr>
        <p:txBody>
          <a:bodyPr/>
          <a:lstStyle>
            <a:lvl1pPr>
              <a:defRPr spc="0" baseline="0"/>
            </a:lvl1pPr>
          </a:lstStyle>
          <a:p>
            <a:r>
              <a:rPr lang="en-US" altLang="ko-KR" smtClean="0"/>
              <a:t>Click to edit Master title style</a:t>
            </a:r>
            <a:endParaRPr lang="en-US" dirty="0"/>
          </a:p>
        </p:txBody>
      </p:sp>
      <p:sp>
        <p:nvSpPr>
          <p:cNvPr id="9" name="Content Placeholder 2"/>
          <p:cNvSpPr>
            <a:spLocks noGrp="1"/>
          </p:cNvSpPr>
          <p:nvPr>
            <p:ph idx="11"/>
          </p:nvPr>
        </p:nvSpPr>
        <p:spPr>
          <a:xfrm>
            <a:off x="466725" y="1484313"/>
            <a:ext cx="3960813" cy="2232025"/>
          </a:xfrm>
        </p:spPr>
        <p:txBody>
          <a:bodyPr/>
          <a:lstStyle>
            <a:lvl4pPr marL="727075" indent="-179388">
              <a:defRPr/>
            </a:lvl4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dirty="0"/>
          </a:p>
        </p:txBody>
      </p:sp>
      <p:sp>
        <p:nvSpPr>
          <p:cNvPr id="14" name="Content Placeholder 2"/>
          <p:cNvSpPr>
            <a:spLocks noGrp="1"/>
          </p:cNvSpPr>
          <p:nvPr>
            <p:ph idx="18"/>
          </p:nvPr>
        </p:nvSpPr>
        <p:spPr>
          <a:xfrm>
            <a:off x="4716462" y="1484313"/>
            <a:ext cx="3960813" cy="2232025"/>
          </a:xfrm>
        </p:spPr>
        <p:txBody>
          <a:bodyPr/>
          <a:lstStyle>
            <a:lvl4pPr marL="727075" indent="-179388">
              <a:defRPr/>
            </a:lvl4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dirty="0"/>
          </a:p>
        </p:txBody>
      </p:sp>
      <p:sp>
        <p:nvSpPr>
          <p:cNvPr id="15" name="Content Placeholder 2"/>
          <p:cNvSpPr>
            <a:spLocks noGrp="1"/>
          </p:cNvSpPr>
          <p:nvPr>
            <p:ph idx="19"/>
          </p:nvPr>
        </p:nvSpPr>
        <p:spPr>
          <a:xfrm>
            <a:off x="466725" y="4005263"/>
            <a:ext cx="8210550" cy="2232025"/>
          </a:xfrm>
        </p:spPr>
        <p:txBody>
          <a:bodyPr/>
          <a:lstStyle>
            <a:lvl4pPr marL="727075" indent="-179388">
              <a:tabLst/>
              <a:defRPr/>
            </a:lvl4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dirty="0"/>
          </a:p>
        </p:txBody>
      </p:sp>
      <p:sp>
        <p:nvSpPr>
          <p:cNvPr id="11" name="Footer Placeholder 10"/>
          <p:cNvSpPr>
            <a:spLocks noGrp="1"/>
          </p:cNvSpPr>
          <p:nvPr>
            <p:ph type="ftr" sz="quarter" idx="20"/>
          </p:nvPr>
        </p:nvSpPr>
        <p:spPr/>
        <p:txBody>
          <a:bodyPr/>
          <a:lstStyle/>
          <a:p>
            <a:r>
              <a:rPr lang="en-US" smtClean="0"/>
              <a:t>Quantum Dot Display Technology &amp; Market Report - H2 2015</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 Placeholders">
    <p:spTree>
      <p:nvGrpSpPr>
        <p:cNvPr id="1" name=""/>
        <p:cNvGrpSpPr/>
        <p:nvPr/>
      </p:nvGrpSpPr>
      <p:grpSpPr>
        <a:xfrm>
          <a:off x="0" y="0"/>
          <a:ext cx="0" cy="0"/>
          <a:chOff x="0" y="0"/>
          <a:chExt cx="0" cy="0"/>
        </a:xfrm>
      </p:grpSpPr>
      <p:sp>
        <p:nvSpPr>
          <p:cNvPr id="9" name="Slide Number Placeholder 6"/>
          <p:cNvSpPr>
            <a:spLocks noGrp="1"/>
          </p:cNvSpPr>
          <p:nvPr>
            <p:ph type="sldNum" sz="quarter" idx="10"/>
          </p:nvPr>
        </p:nvSpPr>
        <p:spPr>
          <a:xfrm>
            <a:off x="8100489" y="6510528"/>
            <a:ext cx="576785" cy="219456"/>
          </a:xfrm>
          <a:prstGeom prst="rect">
            <a:avLst/>
          </a:prstGeom>
        </p:spPr>
        <p:txBody>
          <a:bodyPr/>
          <a:lstStyle/>
          <a:p>
            <a:fld id="{C1654822-CBA3-4BDF-80A9-3FE33B17E59A}" type="slidenum">
              <a:rPr lang="en-US" smtClean="0"/>
              <a:pPr/>
              <a:t>‹#›</a:t>
            </a:fld>
            <a:endParaRPr lang="en-US"/>
          </a:p>
        </p:txBody>
      </p:sp>
      <p:sp>
        <p:nvSpPr>
          <p:cNvPr id="13" name="Title 1"/>
          <p:cNvSpPr>
            <a:spLocks noGrp="1"/>
          </p:cNvSpPr>
          <p:nvPr>
            <p:ph type="title"/>
          </p:nvPr>
        </p:nvSpPr>
        <p:spPr>
          <a:xfrm>
            <a:off x="466724" y="549274"/>
            <a:ext cx="8213251" cy="792163"/>
          </a:xfrm>
          <a:prstGeom prst="rect">
            <a:avLst/>
          </a:prstGeom>
        </p:spPr>
        <p:txBody>
          <a:bodyPr/>
          <a:lstStyle>
            <a:lvl1pPr>
              <a:defRPr spc="0" baseline="0"/>
            </a:lvl1pPr>
          </a:lstStyle>
          <a:p>
            <a:r>
              <a:rPr lang="en-US" altLang="ko-KR" smtClean="0"/>
              <a:t>Click to edit Master title style</a:t>
            </a:r>
            <a:endParaRPr lang="en-US" dirty="0"/>
          </a:p>
        </p:txBody>
      </p:sp>
      <p:sp>
        <p:nvSpPr>
          <p:cNvPr id="11" name="Content Placeholder 2"/>
          <p:cNvSpPr>
            <a:spLocks noGrp="1"/>
          </p:cNvSpPr>
          <p:nvPr>
            <p:ph idx="11"/>
          </p:nvPr>
        </p:nvSpPr>
        <p:spPr>
          <a:xfrm>
            <a:off x="466725" y="1484313"/>
            <a:ext cx="3960813" cy="2232025"/>
          </a:xfrm>
        </p:spPr>
        <p:txBody>
          <a:bodyPr/>
          <a:lstStyle>
            <a:lvl4pPr marL="727075" indent="-179388">
              <a:defRPr/>
            </a:lvl4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dirty="0"/>
          </a:p>
        </p:txBody>
      </p:sp>
      <p:sp>
        <p:nvSpPr>
          <p:cNvPr id="14" name="Content Placeholder 2"/>
          <p:cNvSpPr>
            <a:spLocks noGrp="1"/>
          </p:cNvSpPr>
          <p:nvPr>
            <p:ph idx="12"/>
          </p:nvPr>
        </p:nvSpPr>
        <p:spPr>
          <a:xfrm>
            <a:off x="4716463" y="1484313"/>
            <a:ext cx="3960813" cy="2232025"/>
          </a:xfrm>
        </p:spPr>
        <p:txBody>
          <a:bodyPr/>
          <a:lstStyle>
            <a:lvl4pPr marL="727075" indent="-179388">
              <a:tabLst/>
              <a:defRPr/>
            </a:lvl4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dirty="0"/>
          </a:p>
        </p:txBody>
      </p:sp>
      <p:sp>
        <p:nvSpPr>
          <p:cNvPr id="16" name="Content Placeholder 2"/>
          <p:cNvSpPr>
            <a:spLocks noGrp="1"/>
          </p:cNvSpPr>
          <p:nvPr>
            <p:ph idx="13"/>
          </p:nvPr>
        </p:nvSpPr>
        <p:spPr>
          <a:xfrm>
            <a:off x="466725" y="4005263"/>
            <a:ext cx="3960813" cy="2232025"/>
          </a:xfrm>
        </p:spPr>
        <p:txBody>
          <a:bodyPr/>
          <a:lstStyle>
            <a:lvl4pPr marL="727075" indent="-179388">
              <a:defRPr/>
            </a:lvl4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dirty="0"/>
          </a:p>
        </p:txBody>
      </p:sp>
      <p:sp>
        <p:nvSpPr>
          <p:cNvPr id="17" name="Content Placeholder 2"/>
          <p:cNvSpPr>
            <a:spLocks noGrp="1"/>
          </p:cNvSpPr>
          <p:nvPr>
            <p:ph idx="14"/>
          </p:nvPr>
        </p:nvSpPr>
        <p:spPr>
          <a:xfrm>
            <a:off x="4716462" y="4005263"/>
            <a:ext cx="3960813" cy="2232025"/>
          </a:xfrm>
        </p:spPr>
        <p:txBody>
          <a:bodyPr/>
          <a:lstStyle>
            <a:lvl4pPr marL="727075" indent="-179388">
              <a:defRPr/>
            </a:lvl4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dirty="0"/>
          </a:p>
        </p:txBody>
      </p:sp>
      <p:sp>
        <p:nvSpPr>
          <p:cNvPr id="10" name="Footer Placeholder 9"/>
          <p:cNvSpPr>
            <a:spLocks noGrp="1"/>
          </p:cNvSpPr>
          <p:nvPr>
            <p:ph type="ftr" sz="quarter" idx="15"/>
          </p:nvPr>
        </p:nvSpPr>
        <p:spPr/>
        <p:txBody>
          <a:bodyPr/>
          <a:lstStyle/>
          <a:p>
            <a:r>
              <a:rPr lang="en-US" smtClean="0"/>
              <a:t>Quantum Dot Display Technology &amp; Market Report - H2 2015</a:t>
            </a:r>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Slide Number Placeholder 6"/>
          <p:cNvSpPr>
            <a:spLocks noGrp="1"/>
          </p:cNvSpPr>
          <p:nvPr>
            <p:ph type="sldNum" sz="quarter" idx="10"/>
          </p:nvPr>
        </p:nvSpPr>
        <p:spPr>
          <a:xfrm>
            <a:off x="8100489" y="6510528"/>
            <a:ext cx="576785" cy="219456"/>
          </a:xfrm>
          <a:prstGeom prst="rect">
            <a:avLst/>
          </a:prstGeom>
        </p:spPr>
        <p:txBody>
          <a:bodyPr/>
          <a:lstStyle/>
          <a:p>
            <a:fld id="{C1654822-CBA3-4BDF-80A9-3FE33B17E59A}" type="slidenum">
              <a:rPr lang="en-US" smtClean="0"/>
              <a:pPr/>
              <a:t>‹#›</a:t>
            </a:fld>
            <a:endParaRPr lang="en-US"/>
          </a:p>
        </p:txBody>
      </p:sp>
      <p:sp>
        <p:nvSpPr>
          <p:cNvPr id="8" name="Title 1"/>
          <p:cNvSpPr>
            <a:spLocks noGrp="1"/>
          </p:cNvSpPr>
          <p:nvPr>
            <p:ph type="title"/>
          </p:nvPr>
        </p:nvSpPr>
        <p:spPr>
          <a:xfrm>
            <a:off x="466724" y="549274"/>
            <a:ext cx="8213251" cy="792163"/>
          </a:xfrm>
          <a:prstGeom prst="rect">
            <a:avLst/>
          </a:prstGeom>
        </p:spPr>
        <p:txBody>
          <a:bodyPr/>
          <a:lstStyle>
            <a:lvl1pPr>
              <a:defRPr spc="0" baseline="0"/>
            </a:lvl1pPr>
          </a:lstStyle>
          <a:p>
            <a:r>
              <a:rPr lang="en-US" altLang="ko-KR" smtClean="0"/>
              <a:t>Click to edit Master title style</a:t>
            </a:r>
            <a:endParaRPr lang="en-US" dirty="0"/>
          </a:p>
        </p:txBody>
      </p:sp>
      <p:sp>
        <p:nvSpPr>
          <p:cNvPr id="7" name="Footer Placeholder 6"/>
          <p:cNvSpPr>
            <a:spLocks noGrp="1"/>
          </p:cNvSpPr>
          <p:nvPr>
            <p:ph type="ftr" sz="quarter" idx="11"/>
          </p:nvPr>
        </p:nvSpPr>
        <p:spPr/>
        <p:txBody>
          <a:bodyPr/>
          <a:lstStyle/>
          <a:p>
            <a:r>
              <a:rPr lang="en-US" smtClean="0"/>
              <a:t>Quantum Dot Display Technology &amp; Market Report - H2 2015</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1" name="Slide Number Placeholder 6"/>
          <p:cNvSpPr>
            <a:spLocks noGrp="1"/>
          </p:cNvSpPr>
          <p:nvPr>
            <p:ph type="sldNum" sz="quarter" idx="10"/>
          </p:nvPr>
        </p:nvSpPr>
        <p:spPr>
          <a:xfrm>
            <a:off x="8100489" y="6510528"/>
            <a:ext cx="576785" cy="219456"/>
          </a:xfrm>
          <a:prstGeom prst="rect">
            <a:avLst/>
          </a:prstGeom>
        </p:spPr>
        <p:txBody>
          <a:bodyPr/>
          <a:lstStyle/>
          <a:p>
            <a:fld id="{C1654822-CBA3-4BDF-80A9-3FE33B17E59A}" type="slidenum">
              <a:rPr lang="en-US" smtClean="0"/>
              <a:pPr/>
              <a:t>‹#›</a:t>
            </a:fld>
            <a:endParaRPr lang="en-US"/>
          </a:p>
        </p:txBody>
      </p:sp>
      <p:sp>
        <p:nvSpPr>
          <p:cNvPr id="4" name="Footer Placeholder 3"/>
          <p:cNvSpPr>
            <a:spLocks noGrp="1"/>
          </p:cNvSpPr>
          <p:nvPr>
            <p:ph type="ftr" sz="quarter" idx="11"/>
          </p:nvPr>
        </p:nvSpPr>
        <p:spPr/>
        <p:txBody>
          <a:bodyPr/>
          <a:lstStyle/>
          <a:p>
            <a:r>
              <a:rPr lang="en-US" smtClean="0"/>
              <a:t>Quantum Dot Display Technology &amp; Market Report - H2 2015</a:t>
            </a:r>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IHS Copyright">
    <p:spTree>
      <p:nvGrpSpPr>
        <p:cNvPr id="1" name=""/>
        <p:cNvGrpSpPr/>
        <p:nvPr/>
      </p:nvGrpSpPr>
      <p:grpSpPr>
        <a:xfrm>
          <a:off x="0" y="0"/>
          <a:ext cx="0" cy="0"/>
          <a:chOff x="0" y="0"/>
          <a:chExt cx="0" cy="0"/>
        </a:xfrm>
      </p:grpSpPr>
      <p:sp>
        <p:nvSpPr>
          <p:cNvPr id="11" name="TextBox 10"/>
          <p:cNvSpPr txBox="1"/>
          <p:nvPr userDrawn="1"/>
        </p:nvSpPr>
        <p:spPr>
          <a:xfrm>
            <a:off x="7168" y="5306112"/>
            <a:ext cx="8117657" cy="685114"/>
          </a:xfrm>
          <a:prstGeom prst="rect">
            <a:avLst/>
          </a:prstGeom>
          <a:noFill/>
        </p:spPr>
        <p:txBody>
          <a:bodyPr wrap="square" lIns="0" tIns="0" rIns="468000" bIns="0" rtlCol="0">
            <a:noAutofit/>
          </a:bodyPr>
          <a:lstStyle/>
          <a:p>
            <a:pPr marL="468000" indent="0"/>
            <a:r>
              <a:rPr lang="en-GB" sz="1000" b="1" dirty="0" smtClean="0">
                <a:solidFill>
                  <a:srgbClr val="495965"/>
                </a:solidFill>
                <a:latin typeface="Arial" pitchFamily="34" charset="0"/>
                <a:cs typeface="Arial" pitchFamily="34" charset="0"/>
              </a:rPr>
              <a:t>IHS Customer Care:</a:t>
            </a:r>
          </a:p>
          <a:p>
            <a:pPr marL="576000" indent="-108000">
              <a:buFont typeface="Arial" pitchFamily="34" charset="0"/>
              <a:buChar char="•"/>
            </a:pPr>
            <a:r>
              <a:rPr lang="en-GB" sz="1000" b="1" dirty="0" smtClean="0">
                <a:solidFill>
                  <a:srgbClr val="495965"/>
                </a:solidFill>
                <a:latin typeface="Arial" pitchFamily="34" charset="0"/>
                <a:cs typeface="Arial" pitchFamily="34" charset="0"/>
              </a:rPr>
              <a:t>Americas:</a:t>
            </a:r>
            <a:r>
              <a:rPr lang="ru-RU" sz="1000" b="1" dirty="0" smtClean="0">
                <a:solidFill>
                  <a:srgbClr val="495965"/>
                </a:solidFill>
                <a:latin typeface="Arial" pitchFamily="34" charset="0"/>
                <a:cs typeface="Arial" pitchFamily="34" charset="0"/>
              </a:rPr>
              <a:t> </a:t>
            </a:r>
            <a:r>
              <a:rPr lang="ru-RU" sz="1000" b="0" dirty="0" smtClean="0">
                <a:solidFill>
                  <a:srgbClr val="495965"/>
                </a:solidFill>
                <a:latin typeface="Arial" pitchFamily="34" charset="0"/>
                <a:cs typeface="Arial" pitchFamily="34" charset="0"/>
              </a:rPr>
              <a:t>+</a:t>
            </a:r>
            <a:r>
              <a:rPr lang="en-GB" sz="1000" b="0" dirty="0" smtClean="0">
                <a:solidFill>
                  <a:srgbClr val="495965"/>
                </a:solidFill>
                <a:latin typeface="Arial" pitchFamily="34" charset="0"/>
                <a:cs typeface="Arial" pitchFamily="34" charset="0"/>
              </a:rPr>
              <a:t>1 800 IHS CARE (+1 800 447 2273); </a:t>
            </a:r>
            <a:r>
              <a:rPr lang="en-GB" sz="1000" b="0" dirty="0" err="1" smtClean="0">
                <a:solidFill>
                  <a:srgbClr val="495965"/>
                </a:solidFill>
                <a:latin typeface="Arial" pitchFamily="34" charset="0"/>
                <a:cs typeface="Arial" pitchFamily="34" charset="0"/>
                <a:hlinkClick r:id="rId2"/>
              </a:rPr>
              <a:t>CustomerCare@ihs.com</a:t>
            </a:r>
            <a:r>
              <a:rPr lang="en-GB" sz="1000" b="0" dirty="0" smtClean="0">
                <a:solidFill>
                  <a:srgbClr val="495965"/>
                </a:solidFill>
                <a:latin typeface="Arial" pitchFamily="34" charset="0"/>
                <a:cs typeface="Arial" pitchFamily="34" charset="0"/>
              </a:rPr>
              <a:t> </a:t>
            </a:r>
          </a:p>
          <a:p>
            <a:pPr marL="576000" indent="-108000">
              <a:buFont typeface="Arial" pitchFamily="34" charset="0"/>
              <a:buChar char="•"/>
            </a:pPr>
            <a:r>
              <a:rPr lang="en-GB" sz="1000" b="1" baseline="0" dirty="0" smtClean="0">
                <a:solidFill>
                  <a:srgbClr val="495965"/>
                </a:solidFill>
                <a:latin typeface="Arial" pitchFamily="34" charset="0"/>
                <a:cs typeface="Arial" pitchFamily="34" charset="0"/>
              </a:rPr>
              <a:t>Europe, Middle East, and Africa: </a:t>
            </a:r>
            <a:r>
              <a:rPr lang="en-GB" sz="1000" b="0" dirty="0" smtClean="0">
                <a:solidFill>
                  <a:srgbClr val="495965"/>
                </a:solidFill>
                <a:latin typeface="Arial" pitchFamily="34" charset="0"/>
                <a:cs typeface="Arial" pitchFamily="34" charset="0"/>
              </a:rPr>
              <a:t>+44 (0) 1344 328 300;</a:t>
            </a:r>
            <a:r>
              <a:rPr lang="en-GB" sz="1000" b="0" baseline="0" dirty="0" smtClean="0">
                <a:solidFill>
                  <a:srgbClr val="495965"/>
                </a:solidFill>
                <a:latin typeface="Arial" pitchFamily="34" charset="0"/>
                <a:cs typeface="Arial" pitchFamily="34" charset="0"/>
              </a:rPr>
              <a:t> </a:t>
            </a:r>
            <a:r>
              <a:rPr lang="en-GB" sz="1000" b="0" dirty="0" err="1" smtClean="0">
                <a:solidFill>
                  <a:srgbClr val="495965"/>
                </a:solidFill>
                <a:latin typeface="Arial" pitchFamily="34" charset="0"/>
                <a:cs typeface="Arial" pitchFamily="34" charset="0"/>
                <a:hlinkClick r:id="rId3"/>
              </a:rPr>
              <a:t>Customer.Support@ihs.com</a:t>
            </a:r>
            <a:r>
              <a:rPr lang="en-GB" sz="1000" b="0" dirty="0" smtClean="0">
                <a:solidFill>
                  <a:srgbClr val="495965"/>
                </a:solidFill>
                <a:latin typeface="Arial" pitchFamily="34" charset="0"/>
                <a:cs typeface="Arial" pitchFamily="34" charset="0"/>
              </a:rPr>
              <a:t> </a:t>
            </a:r>
          </a:p>
          <a:p>
            <a:pPr marL="576000" indent="-108000">
              <a:buFont typeface="Arial" pitchFamily="34" charset="0"/>
              <a:buChar char="•"/>
            </a:pPr>
            <a:r>
              <a:rPr lang="en-GB" sz="1000" b="1" dirty="0" smtClean="0">
                <a:solidFill>
                  <a:srgbClr val="495965"/>
                </a:solidFill>
                <a:latin typeface="Arial" pitchFamily="34" charset="0"/>
                <a:cs typeface="Arial" pitchFamily="34" charset="0"/>
              </a:rPr>
              <a:t>Asia and the Pacific Rim: </a:t>
            </a:r>
            <a:r>
              <a:rPr lang="en-GB" sz="1000" b="0" dirty="0" smtClean="0">
                <a:solidFill>
                  <a:srgbClr val="495965"/>
                </a:solidFill>
                <a:latin typeface="Arial" pitchFamily="34" charset="0"/>
                <a:cs typeface="Arial" pitchFamily="34" charset="0"/>
              </a:rPr>
              <a:t>+604</a:t>
            </a:r>
            <a:r>
              <a:rPr lang="en-GB" sz="1000" b="0" baseline="0" dirty="0" smtClean="0">
                <a:solidFill>
                  <a:srgbClr val="495965"/>
                </a:solidFill>
                <a:latin typeface="Arial" pitchFamily="34" charset="0"/>
                <a:cs typeface="Arial" pitchFamily="34" charset="0"/>
              </a:rPr>
              <a:t> 291 3600; </a:t>
            </a:r>
            <a:r>
              <a:rPr lang="en-GB" sz="1000" b="0" baseline="0" dirty="0" err="1" smtClean="0">
                <a:solidFill>
                  <a:srgbClr val="495965"/>
                </a:solidFill>
                <a:latin typeface="Arial" pitchFamily="34" charset="0"/>
                <a:cs typeface="Arial" pitchFamily="34" charset="0"/>
                <a:hlinkClick r:id="rId4"/>
              </a:rPr>
              <a:t>SupportAPAC@ihs.com</a:t>
            </a:r>
            <a:r>
              <a:rPr lang="en-GB" sz="1000" b="0" baseline="0" dirty="0" smtClean="0">
                <a:solidFill>
                  <a:srgbClr val="495965"/>
                </a:solidFill>
                <a:latin typeface="Arial" pitchFamily="34" charset="0"/>
                <a:cs typeface="Arial" pitchFamily="34" charset="0"/>
              </a:rPr>
              <a:t> </a:t>
            </a:r>
            <a:endParaRPr lang="en-GB" sz="1000" b="0" dirty="0" smtClean="0">
              <a:solidFill>
                <a:srgbClr val="495965"/>
              </a:solidFill>
              <a:latin typeface="Arial" pitchFamily="34" charset="0"/>
              <a:cs typeface="Arial" pitchFamily="34" charset="0"/>
            </a:endParaRPr>
          </a:p>
        </p:txBody>
      </p:sp>
      <p:sp>
        <p:nvSpPr>
          <p:cNvPr id="12" name="Line 25"/>
          <p:cNvSpPr>
            <a:spLocks noChangeShapeType="1"/>
          </p:cNvSpPr>
          <p:nvPr userDrawn="1"/>
        </p:nvSpPr>
        <p:spPr bwMode="auto">
          <a:xfrm>
            <a:off x="468363" y="5079895"/>
            <a:ext cx="8208912" cy="0"/>
          </a:xfrm>
          <a:prstGeom prst="line">
            <a:avLst/>
          </a:prstGeom>
          <a:noFill/>
          <a:ln w="6350">
            <a:solidFill>
              <a:srgbClr val="495965"/>
            </a:solidFill>
            <a:round/>
            <a:headEnd/>
            <a:tailEnd/>
          </a:ln>
        </p:spPr>
        <p:txBody>
          <a:bodyPr/>
          <a:lstStyle/>
          <a:p>
            <a:endParaRPr lang="en-US" dirty="0"/>
          </a:p>
        </p:txBody>
      </p:sp>
      <p:sp>
        <p:nvSpPr>
          <p:cNvPr id="13" name="TextBox 12"/>
          <p:cNvSpPr txBox="1"/>
          <p:nvPr userDrawn="1"/>
        </p:nvSpPr>
        <p:spPr>
          <a:xfrm>
            <a:off x="467543" y="6109300"/>
            <a:ext cx="7088957" cy="432048"/>
          </a:xfrm>
          <a:prstGeom prst="rect">
            <a:avLst/>
          </a:prstGeom>
          <a:noFill/>
        </p:spPr>
        <p:txBody>
          <a:bodyPr wrap="square" lIns="0" tIns="0" rIns="0" bIns="0" rtlCol="0">
            <a:noAutofit/>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500" smtClean="0">
                <a:solidFill>
                  <a:srgbClr val="495965"/>
                </a:solidFill>
                <a:latin typeface="Arial" pitchFamily="34" charset="0"/>
                <a:cs typeface="Arial" pitchFamily="34" charset="0"/>
              </a:rPr>
              <a:t>© 2015 IHS. No portion of this report may be reproduced, reused, or otherwise distributed in any form without prior written consent, with the exception of any internal client distribution as may be permitted in the license agreement between client and IHS. Content reproduced or redistributed with IHS permission must display IHS legal notices and attributions of authorship. The information contained herein is from sources considered reliable but its accuracy and completeness are not warranted, nor are the opinions and analyses which are based upon it, and to the extent permitted by law, IHS shall not be liable for any errors or omissions or any loss, damage, or expense incurred by reliance on information or any statement contained herein. For more information, please contact IHS Customer Care (see phone numbers and email addresses listed above). All products, company names, or other marks appearing in this publication are the trademarks and property of IHS or their respective owners. </a:t>
            </a:r>
          </a:p>
          <a:p>
            <a:pPr algn="just"/>
            <a:r>
              <a:rPr lang="en-US" sz="500" smtClean="0">
                <a:solidFill>
                  <a:srgbClr val="495965"/>
                </a:solidFill>
                <a:latin typeface="Arial" pitchFamily="34" charset="0"/>
                <a:cs typeface="Arial" pitchFamily="34" charset="0"/>
              </a:rPr>
              <a:t>. </a:t>
            </a:r>
            <a:endParaRPr lang="en-GB" sz="500" dirty="0">
              <a:solidFill>
                <a:srgbClr val="495965"/>
              </a:solidFill>
              <a:latin typeface="Arial" pitchFamily="34" charset="0"/>
              <a:cs typeface="Arial" pitchFamily="34" charset="0"/>
            </a:endParaRPr>
          </a:p>
        </p:txBody>
      </p:sp>
      <p:pic>
        <p:nvPicPr>
          <p:cNvPr id="9" name="Picture 8" descr="image1.png"/>
          <p:cNvPicPr>
            <a:picLocks noChangeAspect="1"/>
          </p:cNvPicPr>
          <p:nvPr userDrawn="1"/>
        </p:nvPicPr>
        <p:blipFill>
          <a:blip r:embed="rId5" cstate="print"/>
          <a:stretch>
            <a:fillRect/>
          </a:stretch>
        </p:blipFill>
        <p:spPr>
          <a:xfrm>
            <a:off x="7968949" y="5834493"/>
            <a:ext cx="705946" cy="705946"/>
          </a:xfrm>
          <a:prstGeom prst="rect">
            <a:avLst/>
          </a:prstGeom>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cSld name="1_IHS Copyright">
    <p:spTree>
      <p:nvGrpSpPr>
        <p:cNvPr id="1" name=""/>
        <p:cNvGrpSpPr/>
        <p:nvPr/>
      </p:nvGrpSpPr>
      <p:grpSpPr>
        <a:xfrm>
          <a:off x="0" y="0"/>
          <a:ext cx="0" cy="0"/>
          <a:chOff x="0" y="0"/>
          <a:chExt cx="0" cy="0"/>
        </a:xfrm>
      </p:grpSpPr>
      <p:sp>
        <p:nvSpPr>
          <p:cNvPr id="11" name="TextBox 10"/>
          <p:cNvSpPr txBox="1"/>
          <p:nvPr userDrawn="1"/>
        </p:nvSpPr>
        <p:spPr>
          <a:xfrm>
            <a:off x="7168" y="5229200"/>
            <a:ext cx="8117657" cy="834034"/>
          </a:xfrm>
          <a:prstGeom prst="rect">
            <a:avLst/>
          </a:prstGeom>
          <a:noFill/>
        </p:spPr>
        <p:txBody>
          <a:bodyPr wrap="square" lIns="0" tIns="0" rIns="468000" bIns="0" rtlCol="0">
            <a:noAutofit/>
          </a:bodyPr>
          <a:lstStyle/>
          <a:p>
            <a:pPr marL="468000" indent="0"/>
            <a:r>
              <a:rPr lang="en-GB" sz="1000" b="1" dirty="0" smtClean="0">
                <a:solidFill>
                  <a:srgbClr val="495965"/>
                </a:solidFill>
                <a:latin typeface="Arial" pitchFamily="34" charset="0"/>
                <a:cs typeface="Arial" pitchFamily="34" charset="0"/>
              </a:rPr>
              <a:t>IHS Customer Care:</a:t>
            </a:r>
          </a:p>
          <a:p>
            <a:pPr marL="576000" indent="-108000">
              <a:buFont typeface="Arial" pitchFamily="34" charset="0"/>
              <a:buChar char="•"/>
            </a:pPr>
            <a:r>
              <a:rPr lang="en-GB" sz="1000" b="1" dirty="0" smtClean="0">
                <a:solidFill>
                  <a:srgbClr val="495965"/>
                </a:solidFill>
                <a:latin typeface="Arial" pitchFamily="34" charset="0"/>
                <a:cs typeface="Arial" pitchFamily="34" charset="0"/>
              </a:rPr>
              <a:t>Americas:</a:t>
            </a:r>
            <a:r>
              <a:rPr lang="ru-RU" sz="1000" b="1" dirty="0" smtClean="0">
                <a:solidFill>
                  <a:srgbClr val="495965"/>
                </a:solidFill>
                <a:latin typeface="Arial" pitchFamily="34" charset="0"/>
                <a:cs typeface="Arial" pitchFamily="34" charset="0"/>
              </a:rPr>
              <a:t> </a:t>
            </a:r>
            <a:r>
              <a:rPr lang="ru-RU" sz="1000" b="0" dirty="0" smtClean="0">
                <a:solidFill>
                  <a:srgbClr val="495965"/>
                </a:solidFill>
                <a:latin typeface="Arial" pitchFamily="34" charset="0"/>
                <a:cs typeface="Arial" pitchFamily="34" charset="0"/>
              </a:rPr>
              <a:t>+</a:t>
            </a:r>
            <a:r>
              <a:rPr lang="en-GB" sz="1000" b="0" dirty="0" smtClean="0">
                <a:solidFill>
                  <a:srgbClr val="495965"/>
                </a:solidFill>
                <a:latin typeface="Arial" pitchFamily="34" charset="0"/>
                <a:cs typeface="Arial" pitchFamily="34" charset="0"/>
              </a:rPr>
              <a:t>1 800 IHS CARE (+1 800 447 2273); </a:t>
            </a:r>
            <a:r>
              <a:rPr lang="en-GB" sz="1000" b="0" dirty="0" err="1" smtClean="0">
                <a:solidFill>
                  <a:srgbClr val="495965"/>
                </a:solidFill>
                <a:latin typeface="Arial" pitchFamily="34" charset="0"/>
                <a:cs typeface="Arial" pitchFamily="34" charset="0"/>
                <a:hlinkClick r:id="rId2"/>
              </a:rPr>
              <a:t>CustomerCare@ihs.com</a:t>
            </a:r>
            <a:r>
              <a:rPr lang="en-GB" sz="1000" b="0" dirty="0" smtClean="0">
                <a:solidFill>
                  <a:srgbClr val="495965"/>
                </a:solidFill>
                <a:latin typeface="Arial" pitchFamily="34" charset="0"/>
                <a:cs typeface="Arial" pitchFamily="34" charset="0"/>
              </a:rPr>
              <a:t> </a:t>
            </a:r>
          </a:p>
          <a:p>
            <a:pPr marL="576000" indent="-108000">
              <a:buFont typeface="Arial" pitchFamily="34" charset="0"/>
              <a:buChar char="•"/>
            </a:pPr>
            <a:r>
              <a:rPr lang="en-GB" sz="1000" b="1" baseline="0" dirty="0" smtClean="0">
                <a:solidFill>
                  <a:srgbClr val="495965"/>
                </a:solidFill>
                <a:latin typeface="Arial" pitchFamily="34" charset="0"/>
                <a:cs typeface="Arial" pitchFamily="34" charset="0"/>
              </a:rPr>
              <a:t>Europe, Middle East, and Africa: </a:t>
            </a:r>
            <a:r>
              <a:rPr lang="en-GB" sz="1000" b="0" dirty="0" smtClean="0">
                <a:solidFill>
                  <a:srgbClr val="495965"/>
                </a:solidFill>
                <a:latin typeface="Arial" pitchFamily="34" charset="0"/>
                <a:cs typeface="Arial" pitchFamily="34" charset="0"/>
              </a:rPr>
              <a:t>+44 (0) 1344 328 300;</a:t>
            </a:r>
            <a:r>
              <a:rPr lang="en-GB" sz="1000" b="0" baseline="0" dirty="0" smtClean="0">
                <a:solidFill>
                  <a:srgbClr val="495965"/>
                </a:solidFill>
                <a:latin typeface="Arial" pitchFamily="34" charset="0"/>
                <a:cs typeface="Arial" pitchFamily="34" charset="0"/>
              </a:rPr>
              <a:t> </a:t>
            </a:r>
            <a:r>
              <a:rPr lang="en-GB" sz="1000" b="0" dirty="0" err="1" smtClean="0">
                <a:solidFill>
                  <a:srgbClr val="495965"/>
                </a:solidFill>
                <a:latin typeface="Arial" pitchFamily="34" charset="0"/>
                <a:cs typeface="Arial" pitchFamily="34" charset="0"/>
                <a:hlinkClick r:id="rId3"/>
              </a:rPr>
              <a:t>Customer.Support@ihs.com</a:t>
            </a:r>
            <a:r>
              <a:rPr lang="en-GB" sz="1000" b="0" dirty="0" smtClean="0">
                <a:solidFill>
                  <a:srgbClr val="495965"/>
                </a:solidFill>
                <a:latin typeface="Arial" pitchFamily="34" charset="0"/>
                <a:cs typeface="Arial" pitchFamily="34" charset="0"/>
              </a:rPr>
              <a:t> </a:t>
            </a:r>
          </a:p>
          <a:p>
            <a:pPr marL="576000" indent="-108000">
              <a:buFont typeface="Arial" pitchFamily="34" charset="0"/>
              <a:buChar char="•"/>
            </a:pPr>
            <a:r>
              <a:rPr lang="en-GB" sz="1000" b="1" dirty="0" smtClean="0">
                <a:solidFill>
                  <a:srgbClr val="495965"/>
                </a:solidFill>
                <a:latin typeface="Arial" pitchFamily="34" charset="0"/>
                <a:cs typeface="Arial" pitchFamily="34" charset="0"/>
              </a:rPr>
              <a:t>Asia and the Pacific Rim: </a:t>
            </a:r>
            <a:r>
              <a:rPr lang="en-GB" sz="1000" b="0" dirty="0" smtClean="0">
                <a:solidFill>
                  <a:srgbClr val="495965"/>
                </a:solidFill>
                <a:latin typeface="Arial" pitchFamily="34" charset="0"/>
                <a:cs typeface="Arial" pitchFamily="34" charset="0"/>
              </a:rPr>
              <a:t>+604</a:t>
            </a:r>
            <a:r>
              <a:rPr lang="en-GB" sz="1000" b="0" baseline="0" dirty="0" smtClean="0">
                <a:solidFill>
                  <a:srgbClr val="495965"/>
                </a:solidFill>
                <a:latin typeface="Arial" pitchFamily="34" charset="0"/>
                <a:cs typeface="Arial" pitchFamily="34" charset="0"/>
              </a:rPr>
              <a:t> 291 3600; </a:t>
            </a:r>
            <a:r>
              <a:rPr lang="en-GB" sz="1000" b="0" baseline="0" dirty="0" err="1" smtClean="0">
                <a:solidFill>
                  <a:srgbClr val="495965"/>
                </a:solidFill>
                <a:latin typeface="Arial" pitchFamily="34" charset="0"/>
                <a:cs typeface="Arial" pitchFamily="34" charset="0"/>
                <a:hlinkClick r:id="rId4"/>
              </a:rPr>
              <a:t>SupportAPAC@ihs.com</a:t>
            </a:r>
            <a:r>
              <a:rPr lang="en-GB" sz="1000" b="0" baseline="0" dirty="0" smtClean="0">
                <a:solidFill>
                  <a:srgbClr val="495965"/>
                </a:solidFill>
                <a:latin typeface="Arial" pitchFamily="34" charset="0"/>
                <a:cs typeface="Arial" pitchFamily="34" charset="0"/>
              </a:rPr>
              <a:t> </a:t>
            </a:r>
            <a:endParaRPr lang="en-GB" sz="1000" b="0" dirty="0" smtClean="0">
              <a:solidFill>
                <a:srgbClr val="495965"/>
              </a:solidFill>
              <a:latin typeface="Arial" pitchFamily="34" charset="0"/>
              <a:cs typeface="Arial" pitchFamily="34" charset="0"/>
            </a:endParaRPr>
          </a:p>
        </p:txBody>
      </p:sp>
      <p:sp>
        <p:nvSpPr>
          <p:cNvPr id="12" name="Line 25"/>
          <p:cNvSpPr>
            <a:spLocks noChangeShapeType="1"/>
          </p:cNvSpPr>
          <p:nvPr userDrawn="1"/>
        </p:nvSpPr>
        <p:spPr bwMode="auto">
          <a:xfrm>
            <a:off x="468363" y="5079895"/>
            <a:ext cx="8208912" cy="0"/>
          </a:xfrm>
          <a:prstGeom prst="line">
            <a:avLst/>
          </a:prstGeom>
          <a:noFill/>
          <a:ln w="6350">
            <a:solidFill>
              <a:srgbClr val="495965"/>
            </a:solidFill>
            <a:round/>
            <a:headEnd/>
            <a:tailEnd/>
          </a:ln>
        </p:spPr>
        <p:txBody>
          <a:bodyPr/>
          <a:lstStyle/>
          <a:p>
            <a:endParaRPr lang="en-US" dirty="0"/>
          </a:p>
        </p:txBody>
      </p:sp>
      <p:sp>
        <p:nvSpPr>
          <p:cNvPr id="13" name="TextBox 12"/>
          <p:cNvSpPr txBox="1"/>
          <p:nvPr userDrawn="1"/>
        </p:nvSpPr>
        <p:spPr>
          <a:xfrm>
            <a:off x="467543" y="5903214"/>
            <a:ext cx="7088957" cy="637225"/>
          </a:xfrm>
          <a:prstGeom prst="rect">
            <a:avLst/>
          </a:prstGeom>
          <a:noFill/>
        </p:spPr>
        <p:txBody>
          <a:bodyPr wrap="square" lIns="0" tIns="0" rIns="0" bIns="0" rtlCol="0">
            <a:noAutofit/>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500" b="1" dirty="0" smtClean="0">
                <a:solidFill>
                  <a:srgbClr val="495965"/>
                </a:solidFill>
                <a:latin typeface="Arial" pitchFamily="34" charset="0"/>
                <a:cs typeface="Arial" pitchFamily="34" charset="0"/>
              </a:rPr>
              <a:t>COPYRIGHT NOTICE AND DISCLAIMER</a:t>
            </a:r>
          </a:p>
          <a:p>
            <a:pPr marL="0" marR="0" indent="0" algn="just" defTabSz="914400" rtl="0" eaLnBrk="1" fontAlgn="auto" latinLnBrk="0" hangingPunct="1">
              <a:lnSpc>
                <a:spcPct val="100000"/>
              </a:lnSpc>
              <a:spcBef>
                <a:spcPts val="0"/>
              </a:spcBef>
              <a:spcAft>
                <a:spcPts val="0"/>
              </a:spcAft>
              <a:buClrTx/>
              <a:buSzTx/>
              <a:buFontTx/>
              <a:buNone/>
              <a:tabLst/>
              <a:defRPr/>
            </a:pPr>
            <a:r>
              <a:rPr lang="en-US" sz="500" b="1" dirty="0" smtClean="0">
                <a:solidFill>
                  <a:srgbClr val="495965"/>
                </a:solidFill>
                <a:latin typeface="Arial" pitchFamily="34" charset="0"/>
                <a:cs typeface="Arial" pitchFamily="34" charset="0"/>
              </a:rPr>
              <a:t>© 2015 IHS. For internal use of IHS clients only.  </a:t>
            </a:r>
          </a:p>
          <a:p>
            <a:pPr marL="0" marR="0" indent="0" algn="just" defTabSz="914400" rtl="0" eaLnBrk="1" fontAlgn="auto" latinLnBrk="0" hangingPunct="1">
              <a:lnSpc>
                <a:spcPct val="100000"/>
              </a:lnSpc>
              <a:spcBef>
                <a:spcPts val="0"/>
              </a:spcBef>
              <a:spcAft>
                <a:spcPts val="0"/>
              </a:spcAft>
              <a:buClrTx/>
              <a:buSzTx/>
              <a:buFontTx/>
              <a:buNone/>
              <a:tabLst/>
              <a:defRPr/>
            </a:pPr>
            <a:r>
              <a:rPr lang="en-US" sz="500" dirty="0" smtClean="0">
                <a:solidFill>
                  <a:srgbClr val="495965"/>
                </a:solidFill>
                <a:latin typeface="Arial" pitchFamily="34" charset="0"/>
                <a:cs typeface="Arial" pitchFamily="34" charset="0"/>
              </a:rPr>
              <a:t>No portion of this report may be reproduced, reused, or otherwise distributed in any form without prior written consent, with the exception of any internal client distribution as may be permitted in the license agreement between client and IHS. Content reproduced or redistributed with IHS permission must display IHS legal notices and attributions of authorship. The information contained herein is from sources considered reliable, but its accuracy and completeness are not warranted, nor are the opinions and analyses that are based upon it, and to the extent permitted by law, IHS shall not be liable for any errors or omissions or any loss, damage, or expense incurred by reliance on information or any statement contained herein. In particular, please note that no representation or warranty is given as to the achievement or reasonableness of, and no reliance should be placed on, any projections, forecasts, estimates, or assumptions, and, due to various risks and uncertainties, actual events and results may differ materially from forecasts and statements of belief noted herein. This report is not to be construed as legal or financial advice, and use of or reliance on any information in this publication is entirely at client’s own risk. IHS and the IHS logo are trademarks of IHS.</a:t>
            </a:r>
          </a:p>
        </p:txBody>
      </p:sp>
      <p:pic>
        <p:nvPicPr>
          <p:cNvPr id="9" name="Picture 8" descr="image1.png"/>
          <p:cNvPicPr>
            <a:picLocks noChangeAspect="1"/>
          </p:cNvPicPr>
          <p:nvPr userDrawn="1"/>
        </p:nvPicPr>
        <p:blipFill>
          <a:blip r:embed="rId5" cstate="print"/>
          <a:stretch>
            <a:fillRect/>
          </a:stretch>
        </p:blipFill>
        <p:spPr>
          <a:xfrm>
            <a:off x="7968949" y="5834493"/>
            <a:ext cx="705946" cy="705946"/>
          </a:xfrm>
          <a:prstGeom prst="rect">
            <a:avLst/>
          </a:prstGeom>
        </p:spPr>
      </p:pic>
    </p:spTree>
    <p:extLst>
      <p:ext uri="{BB962C8B-B14F-4D97-AF65-F5344CB8AC3E}">
        <p14:creationId xmlns:p14="http://schemas.microsoft.com/office/powerpoint/2010/main" val="393040972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2 line long title">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0" y="1829951"/>
            <a:ext cx="8676456" cy="950959"/>
          </a:xfrm>
          <a:prstGeom prst="rect">
            <a:avLst/>
          </a:prstGeom>
        </p:spPr>
        <p:txBody>
          <a:bodyPr wrap="square" lIns="0" rIns="90000" anchor="ctr" anchorCtr="0">
            <a:noAutofit/>
          </a:bodyPr>
          <a:lstStyle>
            <a:lvl1pPr marL="460800" indent="0">
              <a:defRPr sz="2800" b="1" baseline="0">
                <a:solidFill>
                  <a:schemeClr val="tx2"/>
                </a:solidFill>
              </a:defRPr>
            </a:lvl1pPr>
          </a:lstStyle>
          <a:p>
            <a:r>
              <a:rPr lang="en-US" dirty="0" smtClean="0"/>
              <a:t>Long Report Title, Long Report Title, Long Report Title, Long Report Title, Long Report</a:t>
            </a:r>
            <a:endParaRPr lang="en-US" dirty="0"/>
          </a:p>
        </p:txBody>
      </p:sp>
      <p:sp>
        <p:nvSpPr>
          <p:cNvPr id="12" name="Line 25"/>
          <p:cNvSpPr>
            <a:spLocks noChangeShapeType="1"/>
          </p:cNvSpPr>
          <p:nvPr userDrawn="1"/>
        </p:nvSpPr>
        <p:spPr bwMode="auto">
          <a:xfrm>
            <a:off x="467544" y="1044000"/>
            <a:ext cx="8208912" cy="0"/>
          </a:xfrm>
          <a:prstGeom prst="line">
            <a:avLst/>
          </a:prstGeom>
          <a:noFill/>
          <a:ln w="6350">
            <a:solidFill>
              <a:srgbClr val="495965"/>
            </a:solidFill>
            <a:round/>
            <a:headEnd/>
            <a:tailEnd/>
          </a:ln>
        </p:spPr>
        <p:txBody>
          <a:bodyPr/>
          <a:lstStyle/>
          <a:p>
            <a:endParaRPr lang="en-US" dirty="0"/>
          </a:p>
        </p:txBody>
      </p:sp>
      <p:sp>
        <p:nvSpPr>
          <p:cNvPr id="28" name="Text Placeholder 27"/>
          <p:cNvSpPr>
            <a:spLocks noGrp="1"/>
          </p:cNvSpPr>
          <p:nvPr>
            <p:ph type="body" sz="quarter" idx="11" hasCustomPrompt="1"/>
          </p:nvPr>
        </p:nvSpPr>
        <p:spPr>
          <a:xfrm>
            <a:off x="0" y="1586503"/>
            <a:ext cx="8676456" cy="219456"/>
          </a:xfrm>
        </p:spPr>
        <p:txBody>
          <a:bodyPr lIns="0" tIns="0" anchor="ctr">
            <a:noAutofit/>
          </a:bodyPr>
          <a:lstStyle>
            <a:lvl1pPr marL="460800" indent="0">
              <a:buNone/>
              <a:defRPr sz="1400" b="1">
                <a:solidFill>
                  <a:srgbClr val="495965"/>
                </a:solidFill>
              </a:defRPr>
            </a:lvl1pPr>
          </a:lstStyle>
          <a:p>
            <a:pPr lvl="0"/>
            <a:r>
              <a:rPr lang="en-US" dirty="0" smtClean="0"/>
              <a:t>Service Line</a:t>
            </a:r>
          </a:p>
        </p:txBody>
      </p:sp>
      <p:sp>
        <p:nvSpPr>
          <p:cNvPr id="19" name="TextBox 18"/>
          <p:cNvSpPr txBox="1"/>
          <p:nvPr userDrawn="1"/>
        </p:nvSpPr>
        <p:spPr>
          <a:xfrm>
            <a:off x="0" y="6409944"/>
            <a:ext cx="1276350" cy="214164"/>
          </a:xfrm>
          <a:prstGeom prst="rect">
            <a:avLst/>
          </a:prstGeom>
          <a:noFill/>
        </p:spPr>
        <p:txBody>
          <a:bodyPr wrap="none" lIns="468000" tIns="0" rIns="0" bIns="0" rtlCol="0" anchor="ctr">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800" baseline="0" smtClean="0">
                <a:solidFill>
                  <a:srgbClr val="495965"/>
                </a:solidFill>
                <a:latin typeface="Arial" pitchFamily="34" charset="0"/>
              </a:rPr>
              <a:t>© 2015 IHS</a:t>
            </a:r>
            <a:endParaRPr lang="en-GB" dirty="0">
              <a:solidFill>
                <a:srgbClr val="495965"/>
              </a:solidFill>
            </a:endParaRPr>
          </a:p>
        </p:txBody>
      </p:sp>
      <p:sp>
        <p:nvSpPr>
          <p:cNvPr id="22" name="Text Placeholder 21"/>
          <p:cNvSpPr>
            <a:spLocks noGrp="1"/>
          </p:cNvSpPr>
          <p:nvPr>
            <p:ph type="body" sz="quarter" idx="15" hasCustomPrompt="1"/>
          </p:nvPr>
        </p:nvSpPr>
        <p:spPr>
          <a:xfrm>
            <a:off x="1259540" y="6408108"/>
            <a:ext cx="3621024" cy="216000"/>
          </a:xfrm>
          <a:noFill/>
        </p:spPr>
        <p:txBody>
          <a:bodyPr wrap="none" lIns="0" tIns="0" rIns="0" bIns="0" rtlCol="0" anchor="ctr">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800" b="0" kern="1200" baseline="0" dirty="0" smtClean="0">
                <a:solidFill>
                  <a:srgbClr val="495965"/>
                </a:solidFill>
                <a:latin typeface="Arial" pitchFamily="34" charset="0"/>
                <a:ea typeface="+mn-ea"/>
                <a:cs typeface="+mn-cs"/>
              </a:defRPr>
            </a:lvl1pPr>
          </a:lstStyle>
          <a:p>
            <a:pPr lvl="0"/>
            <a:r>
              <a:rPr lang="en-US" dirty="0" smtClean="0"/>
              <a:t>Report ID#</a:t>
            </a:r>
          </a:p>
        </p:txBody>
      </p:sp>
      <p:sp>
        <p:nvSpPr>
          <p:cNvPr id="14" name="Text Placeholder 31"/>
          <p:cNvSpPr>
            <a:spLocks noGrp="1"/>
          </p:cNvSpPr>
          <p:nvPr>
            <p:ph type="body" sz="quarter" idx="13" hasCustomPrompt="1"/>
          </p:nvPr>
        </p:nvSpPr>
        <p:spPr>
          <a:xfrm>
            <a:off x="0" y="4846957"/>
            <a:ext cx="7736114" cy="1390433"/>
          </a:xfrm>
        </p:spPr>
        <p:txBody>
          <a:bodyPr lIns="0" tIns="0" rIns="0" bIns="0" anchor="b">
            <a:noAutofit/>
          </a:bodyPr>
          <a:lstStyle>
            <a:lvl1pPr marL="460800" indent="0">
              <a:lnSpc>
                <a:spcPct val="100000"/>
              </a:lnSpc>
              <a:spcBef>
                <a:spcPts val="100"/>
              </a:spcBef>
              <a:spcAft>
                <a:spcPts val="0"/>
              </a:spcAft>
              <a:buNone/>
              <a:defRPr sz="1000" b="0" baseline="0">
                <a:solidFill>
                  <a:srgbClr val="495965"/>
                </a:solidFill>
              </a:defRPr>
            </a:lvl1pPr>
          </a:lstStyle>
          <a:p>
            <a:pPr lvl="0"/>
            <a:r>
              <a:rPr lang="en-US" dirty="0" smtClean="0"/>
              <a:t>First and Last Name in Bold, Title, Phone Number, </a:t>
            </a:r>
            <a:r>
              <a:rPr lang="en-US" dirty="0" err="1" smtClean="0"/>
              <a:t>first.last@ihs.com</a:t>
            </a:r>
            <a:endParaRPr lang="en-US" dirty="0"/>
          </a:p>
        </p:txBody>
      </p:sp>
      <p:sp>
        <p:nvSpPr>
          <p:cNvPr id="16" name="Text Placeholder 29"/>
          <p:cNvSpPr>
            <a:spLocks noGrp="1"/>
          </p:cNvSpPr>
          <p:nvPr>
            <p:ph type="body" sz="quarter" idx="12" hasCustomPrompt="1"/>
          </p:nvPr>
        </p:nvSpPr>
        <p:spPr>
          <a:xfrm>
            <a:off x="4543368" y="1027340"/>
            <a:ext cx="4133088" cy="292608"/>
          </a:xfrm>
        </p:spPr>
        <p:txBody>
          <a:bodyPr rIns="0" anchor="b">
            <a:noAutofit/>
          </a:bodyPr>
          <a:lstStyle>
            <a:lvl1pPr marL="0" indent="0" algn="r">
              <a:buNone/>
              <a:tabLst/>
              <a:defRPr sz="1400" b="0">
                <a:solidFill>
                  <a:srgbClr val="495965"/>
                </a:solidFill>
              </a:defRPr>
            </a:lvl1pPr>
          </a:lstStyle>
          <a:p>
            <a:pPr lvl="0"/>
            <a:r>
              <a:rPr lang="en-US" dirty="0" smtClean="0"/>
              <a:t>Report Type</a:t>
            </a:r>
            <a:endParaRPr lang="en-US" dirty="0"/>
          </a:p>
        </p:txBody>
      </p:sp>
      <p:sp>
        <p:nvSpPr>
          <p:cNvPr id="17" name="TextBox 16"/>
          <p:cNvSpPr txBox="1"/>
          <p:nvPr userDrawn="1"/>
        </p:nvSpPr>
        <p:spPr>
          <a:xfrm>
            <a:off x="7802264" y="2842895"/>
            <a:ext cx="875011" cy="276999"/>
          </a:xfrm>
          <a:prstGeom prst="rect">
            <a:avLst/>
          </a:prstGeom>
          <a:noFill/>
        </p:spPr>
        <p:txBody>
          <a:bodyPr wrap="square" lIns="0" rIns="0" rtlCol="0" anchor="ctr" anchorCtr="0">
            <a:spAutoFit/>
          </a:bodyPr>
          <a:lstStyle/>
          <a:p>
            <a:pPr algn="r"/>
            <a:r>
              <a:rPr lang="en-GB" sz="1200" b="0" baseline="0" dirty="0" smtClean="0">
                <a:solidFill>
                  <a:srgbClr val="495965"/>
                </a:solidFill>
                <a:latin typeface="Arial" pitchFamily="34" charset="0"/>
                <a:cs typeface="Arial" pitchFamily="34" charset="0"/>
              </a:rPr>
              <a:t>ihs.com</a:t>
            </a:r>
            <a:endParaRPr lang="en-GB" sz="1200" b="0" baseline="0" dirty="0">
              <a:solidFill>
                <a:srgbClr val="495965"/>
              </a:solidFill>
              <a:latin typeface="Arial" pitchFamily="34" charset="0"/>
              <a:cs typeface="Arial" pitchFamily="34" charset="0"/>
            </a:endParaRPr>
          </a:p>
        </p:txBody>
      </p:sp>
      <p:sp>
        <p:nvSpPr>
          <p:cNvPr id="18" name="Text Placeholder 33"/>
          <p:cNvSpPr>
            <a:spLocks noGrp="1"/>
          </p:cNvSpPr>
          <p:nvPr>
            <p:ph type="body" sz="quarter" idx="14" hasCustomPrompt="1"/>
          </p:nvPr>
        </p:nvSpPr>
        <p:spPr>
          <a:xfrm>
            <a:off x="467868" y="2892168"/>
            <a:ext cx="3621024" cy="246888"/>
          </a:xfrm>
        </p:spPr>
        <p:txBody>
          <a:bodyPr lIns="0">
            <a:noAutofit/>
          </a:bodyPr>
          <a:lstStyle>
            <a:lvl1pPr marL="0" indent="0">
              <a:buNone/>
              <a:defRPr sz="1200" b="0" baseline="0">
                <a:solidFill>
                  <a:srgbClr val="495965"/>
                </a:solidFill>
              </a:defRPr>
            </a:lvl1pPr>
            <a:lvl2pPr>
              <a:buNone/>
              <a:defRPr sz="1400"/>
            </a:lvl2pPr>
            <a:lvl3pPr>
              <a:buNone/>
              <a:defRPr sz="1400"/>
            </a:lvl3pPr>
            <a:lvl4pPr>
              <a:buNone/>
              <a:defRPr sz="1400"/>
            </a:lvl4pPr>
            <a:lvl5pPr>
              <a:buNone/>
              <a:defRPr sz="1400"/>
            </a:lvl5pPr>
          </a:lstStyle>
          <a:p>
            <a:pPr lvl="0"/>
            <a:r>
              <a:rPr lang="en-US" smtClean="0"/>
              <a:t>DD Month 20xx</a:t>
            </a:r>
            <a:endParaRPr lang="en-US" dirty="0"/>
          </a:p>
        </p:txBody>
      </p:sp>
      <p:cxnSp>
        <p:nvCxnSpPr>
          <p:cNvPr id="20" name="Straight Connector 19"/>
          <p:cNvCxnSpPr/>
          <p:nvPr userDrawn="1"/>
        </p:nvCxnSpPr>
        <p:spPr>
          <a:xfrm>
            <a:off x="466725" y="2829029"/>
            <a:ext cx="8210550" cy="0"/>
          </a:xfrm>
          <a:prstGeom prst="line">
            <a:avLst/>
          </a:prstGeom>
          <a:ln>
            <a:solidFill>
              <a:srgbClr val="495965"/>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userDrawn="1"/>
        </p:nvSpPr>
        <p:spPr>
          <a:xfrm>
            <a:off x="0" y="665282"/>
            <a:ext cx="6228230" cy="430887"/>
          </a:xfrm>
          <a:prstGeom prst="rect">
            <a:avLst/>
          </a:prstGeom>
          <a:noFill/>
        </p:spPr>
        <p:txBody>
          <a:bodyPr wrap="square" rtlCol="0">
            <a:spAutoFit/>
          </a:bodyPr>
          <a:lstStyle/>
          <a:p>
            <a:pPr marL="374400"/>
            <a:r>
              <a:rPr lang="en-US" sz="2100" b="1" dirty="0" smtClean="0">
                <a:solidFill>
                  <a:srgbClr val="495965"/>
                </a:solidFill>
              </a:rPr>
              <a:t>IHS</a:t>
            </a:r>
            <a:endParaRPr lang="en-US" sz="2100" b="1" dirty="0">
              <a:solidFill>
                <a:srgbClr val="495965"/>
              </a:solidFill>
            </a:endParaRPr>
          </a:p>
        </p:txBody>
      </p:sp>
      <p:sp>
        <p:nvSpPr>
          <p:cNvPr id="24" name="Text Placeholder 17"/>
          <p:cNvSpPr>
            <a:spLocks noGrp="1"/>
          </p:cNvSpPr>
          <p:nvPr>
            <p:ph type="body" sz="quarter" idx="16" hasCustomPrompt="1"/>
          </p:nvPr>
        </p:nvSpPr>
        <p:spPr>
          <a:xfrm>
            <a:off x="981068" y="712786"/>
            <a:ext cx="3937000" cy="304800"/>
          </a:xfrm>
        </p:spPr>
        <p:txBody>
          <a:bodyPr/>
          <a:lstStyle>
            <a:lvl1pPr>
              <a:buNone/>
              <a:defRPr sz="2100" b="1" cap="all" baseline="0">
                <a:solidFill>
                  <a:srgbClr val="495965"/>
                </a:solidFill>
              </a:defRPr>
            </a:lvl1pPr>
          </a:lstStyle>
          <a:p>
            <a:pPr lvl="0"/>
            <a:r>
              <a:rPr lang="en-US" dirty="0" smtClean="0"/>
              <a:t>Business Line In All Caps</a:t>
            </a:r>
            <a:endParaRPr lang="en-US" dirty="0"/>
          </a:p>
        </p:txBody>
      </p:sp>
      <p:pic>
        <p:nvPicPr>
          <p:cNvPr id="31" name="Picture 30" descr="image1.png"/>
          <p:cNvPicPr>
            <a:picLocks noChangeAspect="1"/>
          </p:cNvPicPr>
          <p:nvPr userDrawn="1"/>
        </p:nvPicPr>
        <p:blipFill>
          <a:blip r:embed="rId2" cstate="print"/>
          <a:stretch>
            <a:fillRect/>
          </a:stretch>
        </p:blipFill>
        <p:spPr>
          <a:xfrm>
            <a:off x="7968949" y="5834493"/>
            <a:ext cx="705946" cy="705946"/>
          </a:xfrm>
          <a:prstGeom prst="rect">
            <a:avLst/>
          </a:prstGeom>
        </p:spPr>
      </p:pic>
    </p:spTree>
    <p:extLst>
      <p:ext uri="{BB962C8B-B14F-4D97-AF65-F5344CB8AC3E}">
        <p14:creationId xmlns:p14="http://schemas.microsoft.com/office/powerpoint/2010/main" val="2363455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Short title, 1 line subtitle">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0" y="1788894"/>
            <a:ext cx="8676456" cy="631965"/>
          </a:xfrm>
          <a:prstGeom prst="rect">
            <a:avLst/>
          </a:prstGeom>
        </p:spPr>
        <p:txBody>
          <a:bodyPr wrap="none" lIns="0" rIns="90000" anchor="ctr">
            <a:noAutofit/>
          </a:bodyPr>
          <a:lstStyle>
            <a:lvl1pPr marL="460800" indent="0">
              <a:defRPr sz="3500" b="1" baseline="0">
                <a:solidFill>
                  <a:schemeClr val="tx2"/>
                </a:solidFill>
              </a:defRPr>
            </a:lvl1pPr>
          </a:lstStyle>
          <a:p>
            <a:r>
              <a:rPr lang="en-US" dirty="0" smtClean="0"/>
              <a:t>Short Report Title</a:t>
            </a:r>
            <a:endParaRPr lang="en-US" dirty="0"/>
          </a:p>
        </p:txBody>
      </p:sp>
      <p:sp>
        <p:nvSpPr>
          <p:cNvPr id="12" name="Line 25"/>
          <p:cNvSpPr>
            <a:spLocks noChangeShapeType="1"/>
          </p:cNvSpPr>
          <p:nvPr userDrawn="1"/>
        </p:nvSpPr>
        <p:spPr bwMode="auto">
          <a:xfrm>
            <a:off x="467544" y="1044000"/>
            <a:ext cx="8208912" cy="0"/>
          </a:xfrm>
          <a:prstGeom prst="line">
            <a:avLst/>
          </a:prstGeom>
          <a:noFill/>
          <a:ln w="6350">
            <a:solidFill>
              <a:srgbClr val="495965"/>
            </a:solidFill>
            <a:round/>
            <a:headEnd/>
            <a:tailEnd/>
          </a:ln>
        </p:spPr>
        <p:txBody>
          <a:bodyPr/>
          <a:lstStyle/>
          <a:p>
            <a:endParaRPr lang="en-US" dirty="0"/>
          </a:p>
        </p:txBody>
      </p:sp>
      <p:sp>
        <p:nvSpPr>
          <p:cNvPr id="28" name="Text Placeholder 27"/>
          <p:cNvSpPr>
            <a:spLocks noGrp="1"/>
          </p:cNvSpPr>
          <p:nvPr>
            <p:ph type="body" sz="quarter" idx="11" hasCustomPrompt="1"/>
          </p:nvPr>
        </p:nvSpPr>
        <p:spPr>
          <a:xfrm>
            <a:off x="0" y="1586503"/>
            <a:ext cx="8676456" cy="219456"/>
          </a:xfrm>
        </p:spPr>
        <p:txBody>
          <a:bodyPr lIns="0" tIns="0" anchor="ctr">
            <a:noAutofit/>
          </a:bodyPr>
          <a:lstStyle>
            <a:lvl1pPr marL="460800" indent="0">
              <a:buNone/>
              <a:defRPr sz="1400" b="1" baseline="0">
                <a:solidFill>
                  <a:srgbClr val="495965"/>
                </a:solidFill>
              </a:defRPr>
            </a:lvl1pPr>
          </a:lstStyle>
          <a:p>
            <a:pPr lvl="0"/>
            <a:r>
              <a:rPr lang="en-US" dirty="0" smtClean="0"/>
              <a:t>Service Line</a:t>
            </a:r>
          </a:p>
        </p:txBody>
      </p:sp>
      <p:sp>
        <p:nvSpPr>
          <p:cNvPr id="19" name="TextBox 18"/>
          <p:cNvSpPr txBox="1"/>
          <p:nvPr userDrawn="1"/>
        </p:nvSpPr>
        <p:spPr>
          <a:xfrm>
            <a:off x="0" y="6409944"/>
            <a:ext cx="1276350" cy="214164"/>
          </a:xfrm>
          <a:prstGeom prst="rect">
            <a:avLst/>
          </a:prstGeom>
          <a:noFill/>
        </p:spPr>
        <p:txBody>
          <a:bodyPr wrap="none" lIns="468000" tIns="0" rIns="0" bIns="0" rtlCol="0" anchor="ctr">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800" baseline="0" smtClean="0">
                <a:solidFill>
                  <a:srgbClr val="495965"/>
                </a:solidFill>
                <a:latin typeface="Arial" pitchFamily="34" charset="0"/>
              </a:rPr>
              <a:t>© 2015 IHS</a:t>
            </a:r>
            <a:endParaRPr lang="en-GB" dirty="0">
              <a:solidFill>
                <a:srgbClr val="495965"/>
              </a:solidFill>
            </a:endParaRPr>
          </a:p>
        </p:txBody>
      </p:sp>
      <p:sp>
        <p:nvSpPr>
          <p:cNvPr id="20" name="Subtitle 2"/>
          <p:cNvSpPr>
            <a:spLocks noGrp="1"/>
          </p:cNvSpPr>
          <p:nvPr>
            <p:ph type="subTitle" idx="1" hasCustomPrompt="1"/>
          </p:nvPr>
        </p:nvSpPr>
        <p:spPr>
          <a:xfrm>
            <a:off x="0" y="2406812"/>
            <a:ext cx="8676456" cy="230078"/>
          </a:xfrm>
        </p:spPr>
        <p:txBody>
          <a:bodyPr wrap="none" lIns="0" tIns="0" rIns="0" bIns="0" anchor="t" anchorCtr="0">
            <a:noAutofit/>
          </a:bodyPr>
          <a:lstStyle>
            <a:lvl1pPr marL="460800" indent="0" algn="l">
              <a:buNone/>
              <a:defRPr sz="1300" b="1" baseline="0">
                <a:solidFill>
                  <a:srgbClr val="49596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One line subtitle. Make this sentence case</a:t>
            </a:r>
            <a:endParaRPr lang="en-US" dirty="0"/>
          </a:p>
        </p:txBody>
      </p:sp>
      <p:sp>
        <p:nvSpPr>
          <p:cNvPr id="25" name="Text Placeholder 21"/>
          <p:cNvSpPr>
            <a:spLocks noGrp="1"/>
          </p:cNvSpPr>
          <p:nvPr>
            <p:ph type="body" sz="quarter" idx="15" hasCustomPrompt="1"/>
          </p:nvPr>
        </p:nvSpPr>
        <p:spPr>
          <a:xfrm>
            <a:off x="1259540" y="6408108"/>
            <a:ext cx="3621024" cy="216000"/>
          </a:xfrm>
          <a:noFill/>
        </p:spPr>
        <p:txBody>
          <a:bodyPr wrap="none" lIns="0" tIns="0" rIns="0" bIns="0" rtlCol="0" anchor="ctr">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800" b="0" kern="1200" baseline="0" dirty="0" smtClean="0">
                <a:solidFill>
                  <a:srgbClr val="495965"/>
                </a:solidFill>
                <a:latin typeface="Arial" pitchFamily="34" charset="0"/>
                <a:ea typeface="+mn-ea"/>
                <a:cs typeface="+mn-cs"/>
              </a:defRPr>
            </a:lvl1pPr>
          </a:lstStyle>
          <a:p>
            <a:pPr lvl="0"/>
            <a:r>
              <a:rPr lang="en-US" dirty="0" smtClean="0"/>
              <a:t>Report ID#</a:t>
            </a:r>
          </a:p>
        </p:txBody>
      </p:sp>
      <p:sp>
        <p:nvSpPr>
          <p:cNvPr id="15" name="Text Placeholder 31"/>
          <p:cNvSpPr>
            <a:spLocks noGrp="1"/>
          </p:cNvSpPr>
          <p:nvPr>
            <p:ph type="body" sz="quarter" idx="13" hasCustomPrompt="1"/>
          </p:nvPr>
        </p:nvSpPr>
        <p:spPr>
          <a:xfrm>
            <a:off x="0" y="4846957"/>
            <a:ext cx="7736114" cy="1390433"/>
          </a:xfrm>
        </p:spPr>
        <p:txBody>
          <a:bodyPr lIns="0" tIns="0" rIns="0" bIns="0" anchor="b">
            <a:noAutofit/>
          </a:bodyPr>
          <a:lstStyle>
            <a:lvl1pPr marL="460800" indent="0">
              <a:lnSpc>
                <a:spcPct val="100000"/>
              </a:lnSpc>
              <a:spcBef>
                <a:spcPts val="100"/>
              </a:spcBef>
              <a:spcAft>
                <a:spcPts val="0"/>
              </a:spcAft>
              <a:buNone/>
              <a:defRPr sz="1000" b="0" baseline="0">
                <a:solidFill>
                  <a:srgbClr val="495965"/>
                </a:solidFill>
              </a:defRPr>
            </a:lvl1pPr>
          </a:lstStyle>
          <a:p>
            <a:pPr lvl="0"/>
            <a:r>
              <a:rPr lang="en-US" dirty="0" smtClean="0"/>
              <a:t>First and Last Name in Bold, Title, Phone Number, </a:t>
            </a:r>
            <a:r>
              <a:rPr lang="en-US" dirty="0" err="1" smtClean="0"/>
              <a:t>first.last@ihs.com</a:t>
            </a:r>
            <a:endParaRPr lang="en-US" dirty="0"/>
          </a:p>
        </p:txBody>
      </p:sp>
      <p:sp>
        <p:nvSpPr>
          <p:cNvPr id="17" name="Text Placeholder 29"/>
          <p:cNvSpPr>
            <a:spLocks noGrp="1"/>
          </p:cNvSpPr>
          <p:nvPr>
            <p:ph type="body" sz="quarter" idx="12" hasCustomPrompt="1"/>
          </p:nvPr>
        </p:nvSpPr>
        <p:spPr>
          <a:xfrm>
            <a:off x="4543368" y="1027340"/>
            <a:ext cx="4133088" cy="292608"/>
          </a:xfrm>
        </p:spPr>
        <p:txBody>
          <a:bodyPr rIns="0" anchor="b">
            <a:noAutofit/>
          </a:bodyPr>
          <a:lstStyle>
            <a:lvl1pPr marL="0" indent="0" algn="r">
              <a:buNone/>
              <a:tabLst/>
              <a:defRPr sz="1400" b="0">
                <a:solidFill>
                  <a:srgbClr val="495965"/>
                </a:solidFill>
              </a:defRPr>
            </a:lvl1pPr>
          </a:lstStyle>
          <a:p>
            <a:pPr lvl="0"/>
            <a:r>
              <a:rPr lang="en-US" dirty="0" smtClean="0"/>
              <a:t>Report Type</a:t>
            </a:r>
            <a:endParaRPr lang="en-US" dirty="0"/>
          </a:p>
        </p:txBody>
      </p:sp>
      <p:sp>
        <p:nvSpPr>
          <p:cNvPr id="22" name="TextBox 21"/>
          <p:cNvSpPr txBox="1"/>
          <p:nvPr userDrawn="1"/>
        </p:nvSpPr>
        <p:spPr>
          <a:xfrm>
            <a:off x="7802264" y="2751455"/>
            <a:ext cx="875011" cy="276999"/>
          </a:xfrm>
          <a:prstGeom prst="rect">
            <a:avLst/>
          </a:prstGeom>
          <a:noFill/>
        </p:spPr>
        <p:txBody>
          <a:bodyPr wrap="square" lIns="0" rIns="0" rtlCol="0" anchor="ctr" anchorCtr="0">
            <a:spAutoFit/>
          </a:bodyPr>
          <a:lstStyle/>
          <a:p>
            <a:pPr algn="r"/>
            <a:r>
              <a:rPr lang="en-GB" sz="1200" b="0" baseline="0" dirty="0" smtClean="0">
                <a:solidFill>
                  <a:srgbClr val="495965"/>
                </a:solidFill>
                <a:latin typeface="Arial" pitchFamily="34" charset="0"/>
                <a:cs typeface="Arial" pitchFamily="34" charset="0"/>
              </a:rPr>
              <a:t>ihs.com</a:t>
            </a:r>
            <a:endParaRPr lang="en-GB" sz="1200" b="0" baseline="0" dirty="0">
              <a:solidFill>
                <a:srgbClr val="495965"/>
              </a:solidFill>
              <a:latin typeface="Arial" pitchFamily="34" charset="0"/>
              <a:cs typeface="Arial" pitchFamily="34" charset="0"/>
            </a:endParaRPr>
          </a:p>
        </p:txBody>
      </p:sp>
      <p:sp>
        <p:nvSpPr>
          <p:cNvPr id="24" name="Text Placeholder 33"/>
          <p:cNvSpPr>
            <a:spLocks noGrp="1"/>
          </p:cNvSpPr>
          <p:nvPr>
            <p:ph type="body" sz="quarter" idx="14" hasCustomPrompt="1"/>
          </p:nvPr>
        </p:nvSpPr>
        <p:spPr>
          <a:xfrm>
            <a:off x="467868" y="2800728"/>
            <a:ext cx="3621024" cy="246888"/>
          </a:xfrm>
        </p:spPr>
        <p:txBody>
          <a:bodyPr lIns="0">
            <a:noAutofit/>
          </a:bodyPr>
          <a:lstStyle>
            <a:lvl1pPr marL="0" indent="0">
              <a:buNone/>
              <a:defRPr sz="1200" b="0" baseline="0">
                <a:solidFill>
                  <a:srgbClr val="495965"/>
                </a:solidFill>
              </a:defRPr>
            </a:lvl1pPr>
            <a:lvl2pPr>
              <a:buNone/>
              <a:defRPr sz="1400"/>
            </a:lvl2pPr>
            <a:lvl3pPr>
              <a:buNone/>
              <a:defRPr sz="1400"/>
            </a:lvl3pPr>
            <a:lvl4pPr>
              <a:buNone/>
              <a:defRPr sz="1400"/>
            </a:lvl4pPr>
            <a:lvl5pPr>
              <a:buNone/>
              <a:defRPr sz="1400"/>
            </a:lvl5pPr>
          </a:lstStyle>
          <a:p>
            <a:pPr lvl="0"/>
            <a:r>
              <a:rPr lang="en-US" smtClean="0"/>
              <a:t>DD Month 20xx</a:t>
            </a:r>
            <a:endParaRPr lang="en-US" dirty="0"/>
          </a:p>
        </p:txBody>
      </p:sp>
      <p:cxnSp>
        <p:nvCxnSpPr>
          <p:cNvPr id="26" name="Straight Connector 25"/>
          <p:cNvCxnSpPr/>
          <p:nvPr userDrawn="1"/>
        </p:nvCxnSpPr>
        <p:spPr>
          <a:xfrm>
            <a:off x="466725" y="2737589"/>
            <a:ext cx="8210550" cy="0"/>
          </a:xfrm>
          <a:prstGeom prst="line">
            <a:avLst/>
          </a:prstGeom>
          <a:ln>
            <a:solidFill>
              <a:srgbClr val="495965"/>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userDrawn="1"/>
        </p:nvSpPr>
        <p:spPr>
          <a:xfrm>
            <a:off x="0" y="665282"/>
            <a:ext cx="6228230" cy="430887"/>
          </a:xfrm>
          <a:prstGeom prst="rect">
            <a:avLst/>
          </a:prstGeom>
          <a:noFill/>
        </p:spPr>
        <p:txBody>
          <a:bodyPr wrap="square" rtlCol="0">
            <a:spAutoFit/>
          </a:bodyPr>
          <a:lstStyle/>
          <a:p>
            <a:pPr marL="374400"/>
            <a:r>
              <a:rPr lang="en-US" sz="2100" b="1" dirty="0" smtClean="0">
                <a:solidFill>
                  <a:srgbClr val="495965"/>
                </a:solidFill>
              </a:rPr>
              <a:t>IHS</a:t>
            </a:r>
            <a:endParaRPr lang="en-US" sz="2100" b="1" dirty="0">
              <a:solidFill>
                <a:srgbClr val="495965"/>
              </a:solidFill>
            </a:endParaRPr>
          </a:p>
        </p:txBody>
      </p:sp>
      <p:sp>
        <p:nvSpPr>
          <p:cNvPr id="21" name="Text Placeholder 17"/>
          <p:cNvSpPr>
            <a:spLocks noGrp="1"/>
          </p:cNvSpPr>
          <p:nvPr>
            <p:ph type="body" sz="quarter" idx="16" hasCustomPrompt="1"/>
          </p:nvPr>
        </p:nvSpPr>
        <p:spPr>
          <a:xfrm>
            <a:off x="981068" y="712786"/>
            <a:ext cx="3937000" cy="304800"/>
          </a:xfrm>
        </p:spPr>
        <p:txBody>
          <a:bodyPr/>
          <a:lstStyle>
            <a:lvl1pPr>
              <a:buNone/>
              <a:defRPr sz="2100" b="1" cap="all" baseline="0">
                <a:solidFill>
                  <a:srgbClr val="495965"/>
                </a:solidFill>
              </a:defRPr>
            </a:lvl1pPr>
          </a:lstStyle>
          <a:p>
            <a:pPr lvl="0"/>
            <a:r>
              <a:rPr lang="en-US" dirty="0" smtClean="0"/>
              <a:t>Business Line In All Caps</a:t>
            </a:r>
            <a:endParaRPr lang="en-US" dirty="0"/>
          </a:p>
        </p:txBody>
      </p:sp>
      <p:pic>
        <p:nvPicPr>
          <p:cNvPr id="29" name="Picture 28" descr="image1.png"/>
          <p:cNvPicPr>
            <a:picLocks noChangeAspect="1"/>
          </p:cNvPicPr>
          <p:nvPr userDrawn="1"/>
        </p:nvPicPr>
        <p:blipFill>
          <a:blip r:embed="rId2" cstate="print"/>
          <a:stretch>
            <a:fillRect/>
          </a:stretch>
        </p:blipFill>
        <p:spPr>
          <a:xfrm>
            <a:off x="7968949" y="5834493"/>
            <a:ext cx="705946" cy="705946"/>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Long title, 1 line subtitle">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0" y="1803280"/>
            <a:ext cx="8676456" cy="473560"/>
          </a:xfrm>
          <a:prstGeom prst="rect">
            <a:avLst/>
          </a:prstGeom>
        </p:spPr>
        <p:txBody>
          <a:bodyPr wrap="none" lIns="0" rIns="90000" anchor="ctr">
            <a:noAutofit/>
          </a:bodyPr>
          <a:lstStyle>
            <a:lvl1pPr marL="460800" indent="0">
              <a:defRPr sz="2800" b="1" baseline="0">
                <a:solidFill>
                  <a:schemeClr val="tx2"/>
                </a:solidFill>
              </a:defRPr>
            </a:lvl1pPr>
          </a:lstStyle>
          <a:p>
            <a:r>
              <a:rPr lang="en-US" dirty="0" smtClean="0"/>
              <a:t>Long Report Title</a:t>
            </a:r>
            <a:endParaRPr lang="en-US" dirty="0"/>
          </a:p>
        </p:txBody>
      </p:sp>
      <p:sp>
        <p:nvSpPr>
          <p:cNvPr id="12" name="Line 25"/>
          <p:cNvSpPr>
            <a:spLocks noChangeShapeType="1"/>
          </p:cNvSpPr>
          <p:nvPr userDrawn="1"/>
        </p:nvSpPr>
        <p:spPr bwMode="auto">
          <a:xfrm>
            <a:off x="467544" y="1044000"/>
            <a:ext cx="8208912" cy="0"/>
          </a:xfrm>
          <a:prstGeom prst="line">
            <a:avLst/>
          </a:prstGeom>
          <a:noFill/>
          <a:ln w="6350">
            <a:solidFill>
              <a:srgbClr val="495965"/>
            </a:solidFill>
            <a:round/>
            <a:headEnd/>
            <a:tailEnd/>
          </a:ln>
        </p:spPr>
        <p:txBody>
          <a:bodyPr/>
          <a:lstStyle/>
          <a:p>
            <a:endParaRPr lang="en-US" dirty="0"/>
          </a:p>
        </p:txBody>
      </p:sp>
      <p:sp>
        <p:nvSpPr>
          <p:cNvPr id="28" name="Text Placeholder 27"/>
          <p:cNvSpPr>
            <a:spLocks noGrp="1"/>
          </p:cNvSpPr>
          <p:nvPr>
            <p:ph type="body" sz="quarter" idx="11" hasCustomPrompt="1"/>
          </p:nvPr>
        </p:nvSpPr>
        <p:spPr>
          <a:xfrm>
            <a:off x="0" y="1586503"/>
            <a:ext cx="8676456" cy="219456"/>
          </a:xfrm>
        </p:spPr>
        <p:txBody>
          <a:bodyPr lIns="0" tIns="0" anchor="ctr">
            <a:noAutofit/>
          </a:bodyPr>
          <a:lstStyle>
            <a:lvl1pPr marL="460800" indent="0">
              <a:buNone/>
              <a:defRPr sz="1400" b="1">
                <a:solidFill>
                  <a:srgbClr val="495965"/>
                </a:solidFill>
              </a:defRPr>
            </a:lvl1pPr>
          </a:lstStyle>
          <a:p>
            <a:pPr lvl="0"/>
            <a:r>
              <a:rPr lang="en-US" dirty="0" smtClean="0"/>
              <a:t>Service Line</a:t>
            </a:r>
          </a:p>
        </p:txBody>
      </p:sp>
      <p:sp>
        <p:nvSpPr>
          <p:cNvPr id="19" name="TextBox 18"/>
          <p:cNvSpPr txBox="1"/>
          <p:nvPr userDrawn="1"/>
        </p:nvSpPr>
        <p:spPr>
          <a:xfrm>
            <a:off x="0" y="6409944"/>
            <a:ext cx="1276350" cy="214164"/>
          </a:xfrm>
          <a:prstGeom prst="rect">
            <a:avLst/>
          </a:prstGeom>
          <a:noFill/>
        </p:spPr>
        <p:txBody>
          <a:bodyPr wrap="none" lIns="468000" tIns="0" rIns="0" bIns="0" rtlCol="0" anchor="ctr">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800" baseline="0" smtClean="0">
                <a:solidFill>
                  <a:srgbClr val="495965"/>
                </a:solidFill>
                <a:latin typeface="Arial" pitchFamily="34" charset="0"/>
              </a:rPr>
              <a:t>© 2015 IHS</a:t>
            </a:r>
            <a:endParaRPr lang="en-GB" dirty="0">
              <a:solidFill>
                <a:srgbClr val="495965"/>
              </a:solidFill>
            </a:endParaRPr>
          </a:p>
        </p:txBody>
      </p:sp>
      <p:sp>
        <p:nvSpPr>
          <p:cNvPr id="20" name="Subtitle 2"/>
          <p:cNvSpPr>
            <a:spLocks noGrp="1"/>
          </p:cNvSpPr>
          <p:nvPr>
            <p:ph type="subTitle" idx="1" hasCustomPrompt="1"/>
          </p:nvPr>
        </p:nvSpPr>
        <p:spPr>
          <a:xfrm>
            <a:off x="0" y="2287762"/>
            <a:ext cx="8676456" cy="205108"/>
          </a:xfrm>
        </p:spPr>
        <p:txBody>
          <a:bodyPr wrap="none" lIns="0" tIns="0" rIns="0" bIns="0" anchor="t" anchorCtr="0">
            <a:noAutofit/>
          </a:bodyPr>
          <a:lstStyle>
            <a:lvl1pPr marL="460800" indent="0" algn="l">
              <a:buNone/>
              <a:defRPr sz="1300" b="1" baseline="0">
                <a:solidFill>
                  <a:srgbClr val="49596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One line subtitle. Make this sentence case</a:t>
            </a:r>
            <a:endParaRPr lang="en-US" dirty="0"/>
          </a:p>
        </p:txBody>
      </p:sp>
      <p:sp>
        <p:nvSpPr>
          <p:cNvPr id="21" name="Text Placeholder 21"/>
          <p:cNvSpPr>
            <a:spLocks noGrp="1"/>
          </p:cNvSpPr>
          <p:nvPr>
            <p:ph type="body" sz="quarter" idx="15" hasCustomPrompt="1"/>
          </p:nvPr>
        </p:nvSpPr>
        <p:spPr>
          <a:xfrm>
            <a:off x="1259540" y="6408108"/>
            <a:ext cx="3621024" cy="216000"/>
          </a:xfrm>
          <a:noFill/>
        </p:spPr>
        <p:txBody>
          <a:bodyPr wrap="none" lIns="0" tIns="0" rIns="0" bIns="0" rtlCol="0" anchor="ctr">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800" b="0" kern="1200" baseline="0" dirty="0" smtClean="0">
                <a:solidFill>
                  <a:srgbClr val="495965"/>
                </a:solidFill>
                <a:latin typeface="Arial" pitchFamily="34" charset="0"/>
                <a:ea typeface="+mn-ea"/>
                <a:cs typeface="+mn-cs"/>
              </a:defRPr>
            </a:lvl1pPr>
          </a:lstStyle>
          <a:p>
            <a:pPr lvl="0"/>
            <a:r>
              <a:rPr lang="en-US" dirty="0" smtClean="0"/>
              <a:t>Report ID#</a:t>
            </a:r>
          </a:p>
        </p:txBody>
      </p:sp>
      <p:sp>
        <p:nvSpPr>
          <p:cNvPr id="15" name="Text Placeholder 31"/>
          <p:cNvSpPr>
            <a:spLocks noGrp="1"/>
          </p:cNvSpPr>
          <p:nvPr>
            <p:ph type="body" sz="quarter" idx="13" hasCustomPrompt="1"/>
          </p:nvPr>
        </p:nvSpPr>
        <p:spPr>
          <a:xfrm>
            <a:off x="0" y="4846957"/>
            <a:ext cx="7736114" cy="1390433"/>
          </a:xfrm>
        </p:spPr>
        <p:txBody>
          <a:bodyPr lIns="0" tIns="0" rIns="0" bIns="0" anchor="b">
            <a:noAutofit/>
          </a:bodyPr>
          <a:lstStyle>
            <a:lvl1pPr marL="460800" indent="0">
              <a:lnSpc>
                <a:spcPct val="100000"/>
              </a:lnSpc>
              <a:spcBef>
                <a:spcPts val="100"/>
              </a:spcBef>
              <a:spcAft>
                <a:spcPts val="0"/>
              </a:spcAft>
              <a:buNone/>
              <a:defRPr sz="1000" b="0" baseline="0">
                <a:solidFill>
                  <a:srgbClr val="495965"/>
                </a:solidFill>
              </a:defRPr>
            </a:lvl1pPr>
          </a:lstStyle>
          <a:p>
            <a:pPr lvl="0"/>
            <a:r>
              <a:rPr lang="en-US" dirty="0" smtClean="0"/>
              <a:t>First and Last Name in Bold, Title, Phone Number, </a:t>
            </a:r>
            <a:r>
              <a:rPr lang="en-US" dirty="0" err="1" smtClean="0"/>
              <a:t>first.last@ihs.com</a:t>
            </a:r>
            <a:endParaRPr lang="en-US" dirty="0"/>
          </a:p>
        </p:txBody>
      </p:sp>
      <p:sp>
        <p:nvSpPr>
          <p:cNvPr id="22" name="Text Placeholder 29"/>
          <p:cNvSpPr>
            <a:spLocks noGrp="1"/>
          </p:cNvSpPr>
          <p:nvPr>
            <p:ph type="body" sz="quarter" idx="12" hasCustomPrompt="1"/>
          </p:nvPr>
        </p:nvSpPr>
        <p:spPr>
          <a:xfrm>
            <a:off x="4543368" y="1027340"/>
            <a:ext cx="4133088" cy="292608"/>
          </a:xfrm>
        </p:spPr>
        <p:txBody>
          <a:bodyPr rIns="0" anchor="b">
            <a:noAutofit/>
          </a:bodyPr>
          <a:lstStyle>
            <a:lvl1pPr marL="0" indent="0" algn="r">
              <a:buNone/>
              <a:tabLst/>
              <a:defRPr sz="1400" b="0">
                <a:solidFill>
                  <a:srgbClr val="495965"/>
                </a:solidFill>
              </a:defRPr>
            </a:lvl1pPr>
          </a:lstStyle>
          <a:p>
            <a:pPr lvl="0"/>
            <a:r>
              <a:rPr lang="en-US" dirty="0" smtClean="0"/>
              <a:t>Report Type</a:t>
            </a:r>
            <a:endParaRPr lang="en-US" dirty="0"/>
          </a:p>
        </p:txBody>
      </p:sp>
      <p:sp>
        <p:nvSpPr>
          <p:cNvPr id="17" name="TextBox 16"/>
          <p:cNvSpPr txBox="1"/>
          <p:nvPr userDrawn="1"/>
        </p:nvSpPr>
        <p:spPr>
          <a:xfrm>
            <a:off x="7802264" y="2629535"/>
            <a:ext cx="875011" cy="276999"/>
          </a:xfrm>
          <a:prstGeom prst="rect">
            <a:avLst/>
          </a:prstGeom>
          <a:noFill/>
        </p:spPr>
        <p:txBody>
          <a:bodyPr wrap="square" lIns="0" rIns="0" rtlCol="0" anchor="ctr" anchorCtr="0">
            <a:spAutoFit/>
          </a:bodyPr>
          <a:lstStyle/>
          <a:p>
            <a:pPr algn="r"/>
            <a:r>
              <a:rPr lang="en-GB" sz="1200" b="0" baseline="0" dirty="0" smtClean="0">
                <a:solidFill>
                  <a:srgbClr val="495965"/>
                </a:solidFill>
                <a:latin typeface="Arial" pitchFamily="34" charset="0"/>
                <a:cs typeface="Arial" pitchFamily="34" charset="0"/>
              </a:rPr>
              <a:t>ihs.com</a:t>
            </a:r>
            <a:endParaRPr lang="en-GB" sz="1200" b="0" baseline="0" dirty="0">
              <a:solidFill>
                <a:srgbClr val="495965"/>
              </a:solidFill>
              <a:latin typeface="Arial" pitchFamily="34" charset="0"/>
              <a:cs typeface="Arial" pitchFamily="34" charset="0"/>
            </a:endParaRPr>
          </a:p>
        </p:txBody>
      </p:sp>
      <p:sp>
        <p:nvSpPr>
          <p:cNvPr id="23" name="Text Placeholder 33"/>
          <p:cNvSpPr>
            <a:spLocks noGrp="1"/>
          </p:cNvSpPr>
          <p:nvPr>
            <p:ph type="body" sz="quarter" idx="14" hasCustomPrompt="1"/>
          </p:nvPr>
        </p:nvSpPr>
        <p:spPr>
          <a:xfrm>
            <a:off x="467868" y="2678808"/>
            <a:ext cx="3621024" cy="246888"/>
          </a:xfrm>
        </p:spPr>
        <p:txBody>
          <a:bodyPr lIns="0">
            <a:noAutofit/>
          </a:bodyPr>
          <a:lstStyle>
            <a:lvl1pPr marL="0" indent="0">
              <a:buNone/>
              <a:defRPr sz="1200" b="0" baseline="0">
                <a:solidFill>
                  <a:srgbClr val="495965"/>
                </a:solidFill>
              </a:defRPr>
            </a:lvl1pPr>
            <a:lvl2pPr>
              <a:buNone/>
              <a:defRPr sz="1400"/>
            </a:lvl2pPr>
            <a:lvl3pPr>
              <a:buNone/>
              <a:defRPr sz="1400"/>
            </a:lvl3pPr>
            <a:lvl4pPr>
              <a:buNone/>
              <a:defRPr sz="1400"/>
            </a:lvl4pPr>
            <a:lvl5pPr>
              <a:buNone/>
              <a:defRPr sz="1400"/>
            </a:lvl5pPr>
          </a:lstStyle>
          <a:p>
            <a:pPr lvl="0"/>
            <a:r>
              <a:rPr lang="en-US" smtClean="0"/>
              <a:t>DD Month 20xx</a:t>
            </a:r>
            <a:endParaRPr lang="en-US" dirty="0"/>
          </a:p>
        </p:txBody>
      </p:sp>
      <p:cxnSp>
        <p:nvCxnSpPr>
          <p:cNvPr id="24" name="Straight Connector 23"/>
          <p:cNvCxnSpPr/>
          <p:nvPr userDrawn="1"/>
        </p:nvCxnSpPr>
        <p:spPr>
          <a:xfrm>
            <a:off x="466725" y="2615669"/>
            <a:ext cx="8210550" cy="0"/>
          </a:xfrm>
          <a:prstGeom prst="line">
            <a:avLst/>
          </a:prstGeom>
          <a:ln>
            <a:solidFill>
              <a:srgbClr val="495965"/>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userDrawn="1"/>
        </p:nvSpPr>
        <p:spPr>
          <a:xfrm>
            <a:off x="0" y="665282"/>
            <a:ext cx="6228230" cy="430887"/>
          </a:xfrm>
          <a:prstGeom prst="rect">
            <a:avLst/>
          </a:prstGeom>
          <a:noFill/>
        </p:spPr>
        <p:txBody>
          <a:bodyPr wrap="square" rtlCol="0">
            <a:spAutoFit/>
          </a:bodyPr>
          <a:lstStyle/>
          <a:p>
            <a:pPr marL="374400"/>
            <a:r>
              <a:rPr lang="en-US" sz="2100" b="1" dirty="0" smtClean="0">
                <a:solidFill>
                  <a:srgbClr val="495965"/>
                </a:solidFill>
              </a:rPr>
              <a:t>IHS</a:t>
            </a:r>
            <a:endParaRPr lang="en-US" sz="2100" b="1" dirty="0">
              <a:solidFill>
                <a:srgbClr val="495965"/>
              </a:solidFill>
            </a:endParaRPr>
          </a:p>
        </p:txBody>
      </p:sp>
      <p:sp>
        <p:nvSpPr>
          <p:cNvPr id="26" name="Text Placeholder 17"/>
          <p:cNvSpPr>
            <a:spLocks noGrp="1"/>
          </p:cNvSpPr>
          <p:nvPr>
            <p:ph type="body" sz="quarter" idx="16" hasCustomPrompt="1"/>
          </p:nvPr>
        </p:nvSpPr>
        <p:spPr>
          <a:xfrm>
            <a:off x="981068" y="712786"/>
            <a:ext cx="3937000" cy="304800"/>
          </a:xfrm>
        </p:spPr>
        <p:txBody>
          <a:bodyPr/>
          <a:lstStyle>
            <a:lvl1pPr>
              <a:buNone/>
              <a:defRPr sz="2100" b="1" cap="all" baseline="0">
                <a:solidFill>
                  <a:srgbClr val="495965"/>
                </a:solidFill>
              </a:defRPr>
            </a:lvl1pPr>
          </a:lstStyle>
          <a:p>
            <a:pPr lvl="0"/>
            <a:r>
              <a:rPr lang="en-US" dirty="0" smtClean="0"/>
              <a:t>Business Line In All Caps</a:t>
            </a:r>
            <a:endParaRPr lang="en-US" dirty="0"/>
          </a:p>
        </p:txBody>
      </p:sp>
      <p:pic>
        <p:nvPicPr>
          <p:cNvPr id="29" name="Picture 28" descr="image1.png"/>
          <p:cNvPicPr>
            <a:picLocks noChangeAspect="1"/>
          </p:cNvPicPr>
          <p:nvPr userDrawn="1"/>
        </p:nvPicPr>
        <p:blipFill>
          <a:blip r:embed="rId2" cstate="print"/>
          <a:stretch>
            <a:fillRect/>
          </a:stretch>
        </p:blipFill>
        <p:spPr>
          <a:xfrm>
            <a:off x="7968949" y="5834493"/>
            <a:ext cx="705946" cy="705946"/>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2 line long title, 1 line subtitle">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0" y="1811391"/>
            <a:ext cx="8676456" cy="969519"/>
          </a:xfrm>
          <a:prstGeom prst="rect">
            <a:avLst/>
          </a:prstGeom>
        </p:spPr>
        <p:txBody>
          <a:bodyPr wrap="square" lIns="0" rIns="90000" anchor="ctr" anchorCtr="0">
            <a:noAutofit/>
          </a:bodyPr>
          <a:lstStyle>
            <a:lvl1pPr marL="460800" indent="0">
              <a:defRPr sz="2800" b="1" baseline="0">
                <a:solidFill>
                  <a:schemeClr val="tx2"/>
                </a:solidFill>
              </a:defRPr>
            </a:lvl1pPr>
          </a:lstStyle>
          <a:p>
            <a:r>
              <a:rPr lang="en-US" dirty="0" smtClean="0"/>
              <a:t>Long Report Title, Long Report Title, Long Report Title, Long Report Title, Long Report</a:t>
            </a:r>
            <a:endParaRPr lang="en-US" dirty="0"/>
          </a:p>
        </p:txBody>
      </p:sp>
      <p:sp>
        <p:nvSpPr>
          <p:cNvPr id="12" name="Line 25"/>
          <p:cNvSpPr>
            <a:spLocks noChangeShapeType="1"/>
          </p:cNvSpPr>
          <p:nvPr userDrawn="1"/>
        </p:nvSpPr>
        <p:spPr bwMode="auto">
          <a:xfrm>
            <a:off x="467544" y="1044000"/>
            <a:ext cx="8208912" cy="0"/>
          </a:xfrm>
          <a:prstGeom prst="line">
            <a:avLst/>
          </a:prstGeom>
          <a:noFill/>
          <a:ln w="6350">
            <a:solidFill>
              <a:srgbClr val="495965"/>
            </a:solidFill>
            <a:round/>
            <a:headEnd/>
            <a:tailEnd/>
          </a:ln>
        </p:spPr>
        <p:txBody>
          <a:bodyPr/>
          <a:lstStyle/>
          <a:p>
            <a:endParaRPr lang="en-US" dirty="0"/>
          </a:p>
        </p:txBody>
      </p:sp>
      <p:sp>
        <p:nvSpPr>
          <p:cNvPr id="28" name="Text Placeholder 27"/>
          <p:cNvSpPr>
            <a:spLocks noGrp="1"/>
          </p:cNvSpPr>
          <p:nvPr>
            <p:ph type="body" sz="quarter" idx="11" hasCustomPrompt="1"/>
          </p:nvPr>
        </p:nvSpPr>
        <p:spPr>
          <a:xfrm>
            <a:off x="0" y="1586503"/>
            <a:ext cx="8676456" cy="219456"/>
          </a:xfrm>
        </p:spPr>
        <p:txBody>
          <a:bodyPr lIns="0" tIns="0" anchor="ctr">
            <a:noAutofit/>
          </a:bodyPr>
          <a:lstStyle>
            <a:lvl1pPr marL="460800" indent="0">
              <a:buNone/>
              <a:defRPr sz="1400" b="1">
                <a:solidFill>
                  <a:srgbClr val="495965"/>
                </a:solidFill>
              </a:defRPr>
            </a:lvl1pPr>
          </a:lstStyle>
          <a:p>
            <a:pPr lvl="0"/>
            <a:r>
              <a:rPr lang="en-US" dirty="0" smtClean="0"/>
              <a:t>Service Line</a:t>
            </a:r>
          </a:p>
        </p:txBody>
      </p:sp>
      <p:sp>
        <p:nvSpPr>
          <p:cNvPr id="19" name="TextBox 18"/>
          <p:cNvSpPr txBox="1"/>
          <p:nvPr userDrawn="1"/>
        </p:nvSpPr>
        <p:spPr>
          <a:xfrm>
            <a:off x="0" y="6409944"/>
            <a:ext cx="1276350" cy="214164"/>
          </a:xfrm>
          <a:prstGeom prst="rect">
            <a:avLst/>
          </a:prstGeom>
          <a:noFill/>
        </p:spPr>
        <p:txBody>
          <a:bodyPr wrap="none" lIns="468000" tIns="0" rIns="0" bIns="0" rtlCol="0" anchor="ctr">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800" baseline="0" smtClean="0">
                <a:solidFill>
                  <a:srgbClr val="495965"/>
                </a:solidFill>
                <a:latin typeface="Arial" pitchFamily="34" charset="0"/>
              </a:rPr>
              <a:t>© 2015 IHS</a:t>
            </a:r>
            <a:endParaRPr lang="en-GB" dirty="0">
              <a:solidFill>
                <a:srgbClr val="495965"/>
              </a:solidFill>
            </a:endParaRPr>
          </a:p>
        </p:txBody>
      </p:sp>
      <p:sp>
        <p:nvSpPr>
          <p:cNvPr id="20" name="Subtitle 2"/>
          <p:cNvSpPr>
            <a:spLocks noGrp="1"/>
          </p:cNvSpPr>
          <p:nvPr>
            <p:ph type="subTitle" idx="1" hasCustomPrompt="1"/>
          </p:nvPr>
        </p:nvSpPr>
        <p:spPr>
          <a:xfrm>
            <a:off x="0" y="2780132"/>
            <a:ext cx="8676456" cy="216808"/>
          </a:xfrm>
        </p:spPr>
        <p:txBody>
          <a:bodyPr wrap="square" lIns="0" tIns="0" rIns="0" bIns="0" anchor="t" anchorCtr="0">
            <a:noAutofit/>
          </a:bodyPr>
          <a:lstStyle>
            <a:lvl1pPr marL="460800" marR="0" indent="0" algn="l" defTabSz="914400" rtl="0" eaLnBrk="1" fontAlgn="auto" latinLnBrk="0" hangingPunct="1">
              <a:lnSpc>
                <a:spcPct val="100000"/>
              </a:lnSpc>
              <a:spcBef>
                <a:spcPts val="1200"/>
              </a:spcBef>
              <a:spcAft>
                <a:spcPts val="400"/>
              </a:spcAft>
              <a:buClr>
                <a:srgbClr val="666666"/>
              </a:buClr>
              <a:buSzPct val="25000"/>
              <a:buFont typeface="Arial" pitchFamily="34" charset="0"/>
              <a:buNone/>
              <a:tabLst/>
              <a:defRPr sz="1300" b="1" baseline="0">
                <a:solidFill>
                  <a:srgbClr val="49596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One line subtitle. Make this sentence case</a:t>
            </a:r>
          </a:p>
        </p:txBody>
      </p:sp>
      <p:sp>
        <p:nvSpPr>
          <p:cNvPr id="21" name="Text Placeholder 21"/>
          <p:cNvSpPr>
            <a:spLocks noGrp="1"/>
          </p:cNvSpPr>
          <p:nvPr>
            <p:ph type="body" sz="quarter" idx="15" hasCustomPrompt="1"/>
          </p:nvPr>
        </p:nvSpPr>
        <p:spPr>
          <a:xfrm>
            <a:off x="1259540" y="6408108"/>
            <a:ext cx="3621024" cy="216000"/>
          </a:xfrm>
          <a:noFill/>
        </p:spPr>
        <p:txBody>
          <a:bodyPr wrap="none" lIns="0" tIns="0" rIns="0" bIns="0" rtlCol="0" anchor="ctr">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800" b="0" kern="1200" baseline="0" dirty="0" smtClean="0">
                <a:solidFill>
                  <a:srgbClr val="495965"/>
                </a:solidFill>
                <a:latin typeface="Arial" pitchFamily="34" charset="0"/>
                <a:ea typeface="+mn-ea"/>
                <a:cs typeface="+mn-cs"/>
              </a:defRPr>
            </a:lvl1pPr>
          </a:lstStyle>
          <a:p>
            <a:pPr lvl="0"/>
            <a:r>
              <a:rPr lang="en-US" dirty="0" smtClean="0"/>
              <a:t>Report ID#</a:t>
            </a:r>
          </a:p>
        </p:txBody>
      </p:sp>
      <p:sp>
        <p:nvSpPr>
          <p:cNvPr id="15" name="Text Placeholder 31"/>
          <p:cNvSpPr>
            <a:spLocks noGrp="1"/>
          </p:cNvSpPr>
          <p:nvPr>
            <p:ph type="body" sz="quarter" idx="13" hasCustomPrompt="1"/>
          </p:nvPr>
        </p:nvSpPr>
        <p:spPr>
          <a:xfrm>
            <a:off x="0" y="4846957"/>
            <a:ext cx="7736114" cy="1390433"/>
          </a:xfrm>
        </p:spPr>
        <p:txBody>
          <a:bodyPr lIns="0" tIns="0" rIns="0" bIns="0" anchor="b">
            <a:noAutofit/>
          </a:bodyPr>
          <a:lstStyle>
            <a:lvl1pPr marL="460800" indent="0">
              <a:lnSpc>
                <a:spcPct val="100000"/>
              </a:lnSpc>
              <a:spcBef>
                <a:spcPts val="100"/>
              </a:spcBef>
              <a:spcAft>
                <a:spcPts val="0"/>
              </a:spcAft>
              <a:buNone/>
              <a:defRPr sz="1000" b="0" baseline="0">
                <a:solidFill>
                  <a:srgbClr val="495965"/>
                </a:solidFill>
              </a:defRPr>
            </a:lvl1pPr>
          </a:lstStyle>
          <a:p>
            <a:pPr lvl="0"/>
            <a:r>
              <a:rPr lang="en-US" dirty="0" smtClean="0"/>
              <a:t>First and Last Name in Bold, Title, Phone Number, </a:t>
            </a:r>
            <a:r>
              <a:rPr lang="en-US" dirty="0" err="1" smtClean="0"/>
              <a:t>first.last@ihs.com</a:t>
            </a:r>
            <a:endParaRPr lang="en-US" dirty="0"/>
          </a:p>
        </p:txBody>
      </p:sp>
      <p:sp>
        <p:nvSpPr>
          <p:cNvPr id="22" name="Text Placeholder 29"/>
          <p:cNvSpPr>
            <a:spLocks noGrp="1"/>
          </p:cNvSpPr>
          <p:nvPr>
            <p:ph type="body" sz="quarter" idx="12" hasCustomPrompt="1"/>
          </p:nvPr>
        </p:nvSpPr>
        <p:spPr>
          <a:xfrm>
            <a:off x="4543368" y="1027340"/>
            <a:ext cx="4133088" cy="292608"/>
          </a:xfrm>
        </p:spPr>
        <p:txBody>
          <a:bodyPr rIns="0" anchor="b">
            <a:noAutofit/>
          </a:bodyPr>
          <a:lstStyle>
            <a:lvl1pPr marL="0" indent="0" algn="r">
              <a:buNone/>
              <a:tabLst/>
              <a:defRPr sz="1400" b="0">
                <a:solidFill>
                  <a:srgbClr val="495965"/>
                </a:solidFill>
              </a:defRPr>
            </a:lvl1pPr>
          </a:lstStyle>
          <a:p>
            <a:pPr lvl="0"/>
            <a:r>
              <a:rPr lang="en-US" dirty="0" smtClean="0"/>
              <a:t>Report Type</a:t>
            </a:r>
            <a:endParaRPr lang="en-US" dirty="0"/>
          </a:p>
        </p:txBody>
      </p:sp>
      <p:sp>
        <p:nvSpPr>
          <p:cNvPr id="17" name="TextBox 16"/>
          <p:cNvSpPr txBox="1"/>
          <p:nvPr userDrawn="1"/>
        </p:nvSpPr>
        <p:spPr>
          <a:xfrm>
            <a:off x="7802264" y="3124835"/>
            <a:ext cx="875011" cy="276999"/>
          </a:xfrm>
          <a:prstGeom prst="rect">
            <a:avLst/>
          </a:prstGeom>
          <a:noFill/>
        </p:spPr>
        <p:txBody>
          <a:bodyPr wrap="square" lIns="0" rIns="0" rtlCol="0" anchor="ctr" anchorCtr="0">
            <a:spAutoFit/>
          </a:bodyPr>
          <a:lstStyle/>
          <a:p>
            <a:pPr algn="r"/>
            <a:r>
              <a:rPr lang="en-GB" sz="1200" b="0" baseline="0" dirty="0" smtClean="0">
                <a:solidFill>
                  <a:srgbClr val="495965"/>
                </a:solidFill>
                <a:latin typeface="Arial" pitchFamily="34" charset="0"/>
                <a:cs typeface="Arial" pitchFamily="34" charset="0"/>
              </a:rPr>
              <a:t>ihs.com</a:t>
            </a:r>
            <a:endParaRPr lang="en-GB" sz="1200" b="0" baseline="0" dirty="0">
              <a:solidFill>
                <a:srgbClr val="495965"/>
              </a:solidFill>
              <a:latin typeface="Arial" pitchFamily="34" charset="0"/>
              <a:cs typeface="Arial" pitchFamily="34" charset="0"/>
            </a:endParaRPr>
          </a:p>
        </p:txBody>
      </p:sp>
      <p:sp>
        <p:nvSpPr>
          <p:cNvPr id="23" name="Text Placeholder 33"/>
          <p:cNvSpPr>
            <a:spLocks noGrp="1"/>
          </p:cNvSpPr>
          <p:nvPr>
            <p:ph type="body" sz="quarter" idx="14" hasCustomPrompt="1"/>
          </p:nvPr>
        </p:nvSpPr>
        <p:spPr>
          <a:xfrm>
            <a:off x="467868" y="3174108"/>
            <a:ext cx="3621024" cy="246888"/>
          </a:xfrm>
        </p:spPr>
        <p:txBody>
          <a:bodyPr lIns="0">
            <a:noAutofit/>
          </a:bodyPr>
          <a:lstStyle>
            <a:lvl1pPr marL="0" indent="0">
              <a:buNone/>
              <a:defRPr sz="1200" b="0" baseline="0">
                <a:solidFill>
                  <a:srgbClr val="495965"/>
                </a:solidFill>
              </a:defRPr>
            </a:lvl1pPr>
            <a:lvl2pPr>
              <a:buNone/>
              <a:defRPr sz="1400"/>
            </a:lvl2pPr>
            <a:lvl3pPr>
              <a:buNone/>
              <a:defRPr sz="1400"/>
            </a:lvl3pPr>
            <a:lvl4pPr>
              <a:buNone/>
              <a:defRPr sz="1400"/>
            </a:lvl4pPr>
            <a:lvl5pPr>
              <a:buNone/>
              <a:defRPr sz="1400"/>
            </a:lvl5pPr>
          </a:lstStyle>
          <a:p>
            <a:pPr lvl="0"/>
            <a:r>
              <a:rPr lang="en-US" smtClean="0"/>
              <a:t>DD Month 20xx</a:t>
            </a:r>
            <a:endParaRPr lang="en-US" dirty="0"/>
          </a:p>
        </p:txBody>
      </p:sp>
      <p:cxnSp>
        <p:nvCxnSpPr>
          <p:cNvPr id="24" name="Straight Connector 23"/>
          <p:cNvCxnSpPr/>
          <p:nvPr userDrawn="1"/>
        </p:nvCxnSpPr>
        <p:spPr>
          <a:xfrm>
            <a:off x="466725" y="3110969"/>
            <a:ext cx="8210550" cy="0"/>
          </a:xfrm>
          <a:prstGeom prst="line">
            <a:avLst/>
          </a:prstGeom>
          <a:ln>
            <a:solidFill>
              <a:srgbClr val="495965"/>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userDrawn="1"/>
        </p:nvSpPr>
        <p:spPr>
          <a:xfrm>
            <a:off x="0" y="665282"/>
            <a:ext cx="6228230" cy="430887"/>
          </a:xfrm>
          <a:prstGeom prst="rect">
            <a:avLst/>
          </a:prstGeom>
          <a:noFill/>
        </p:spPr>
        <p:txBody>
          <a:bodyPr wrap="square" rtlCol="0">
            <a:spAutoFit/>
          </a:bodyPr>
          <a:lstStyle/>
          <a:p>
            <a:pPr marL="374400"/>
            <a:r>
              <a:rPr lang="en-US" sz="2100" b="1" dirty="0" smtClean="0">
                <a:solidFill>
                  <a:srgbClr val="495965"/>
                </a:solidFill>
              </a:rPr>
              <a:t>IHS</a:t>
            </a:r>
            <a:endParaRPr lang="en-US" sz="2100" b="1" dirty="0">
              <a:solidFill>
                <a:srgbClr val="495965"/>
              </a:solidFill>
            </a:endParaRPr>
          </a:p>
        </p:txBody>
      </p:sp>
      <p:sp>
        <p:nvSpPr>
          <p:cNvPr id="26" name="Text Placeholder 17"/>
          <p:cNvSpPr>
            <a:spLocks noGrp="1"/>
          </p:cNvSpPr>
          <p:nvPr>
            <p:ph type="body" sz="quarter" idx="16" hasCustomPrompt="1"/>
          </p:nvPr>
        </p:nvSpPr>
        <p:spPr>
          <a:xfrm>
            <a:off x="981068" y="712786"/>
            <a:ext cx="3937000" cy="304800"/>
          </a:xfrm>
        </p:spPr>
        <p:txBody>
          <a:bodyPr/>
          <a:lstStyle>
            <a:lvl1pPr>
              <a:buNone/>
              <a:defRPr sz="2100" b="1" cap="all" baseline="0">
                <a:solidFill>
                  <a:srgbClr val="495965"/>
                </a:solidFill>
              </a:defRPr>
            </a:lvl1pPr>
          </a:lstStyle>
          <a:p>
            <a:pPr lvl="0"/>
            <a:r>
              <a:rPr lang="en-US" dirty="0" smtClean="0"/>
              <a:t>Business Line In All Caps</a:t>
            </a:r>
            <a:endParaRPr lang="en-US" dirty="0"/>
          </a:p>
        </p:txBody>
      </p:sp>
      <p:pic>
        <p:nvPicPr>
          <p:cNvPr id="29" name="Picture 28" descr="image1.png"/>
          <p:cNvPicPr>
            <a:picLocks noChangeAspect="1"/>
          </p:cNvPicPr>
          <p:nvPr userDrawn="1"/>
        </p:nvPicPr>
        <p:blipFill>
          <a:blip r:embed="rId2" cstate="print"/>
          <a:stretch>
            <a:fillRect/>
          </a:stretch>
        </p:blipFill>
        <p:spPr>
          <a:xfrm>
            <a:off x="7968949" y="5834493"/>
            <a:ext cx="705946" cy="705946"/>
          </a:xfrm>
          <a:prstGeom prst="rect">
            <a:avLst/>
          </a:prstGeom>
        </p:spPr>
      </p:pic>
    </p:spTree>
    <p:extLst>
      <p:ext uri="{BB962C8B-B14F-4D97-AF65-F5344CB8AC3E}">
        <p14:creationId xmlns:p14="http://schemas.microsoft.com/office/powerpoint/2010/main" val="2363455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Short title, 2 line subtitle">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0" y="1788894"/>
            <a:ext cx="8676456" cy="631965"/>
          </a:xfrm>
          <a:prstGeom prst="rect">
            <a:avLst/>
          </a:prstGeom>
        </p:spPr>
        <p:txBody>
          <a:bodyPr wrap="none" lIns="0" rIns="90000" anchor="ctr">
            <a:noAutofit/>
          </a:bodyPr>
          <a:lstStyle>
            <a:lvl1pPr marL="460800" indent="0">
              <a:defRPr sz="3500" b="1" baseline="0">
                <a:solidFill>
                  <a:schemeClr val="tx2"/>
                </a:solidFill>
              </a:defRPr>
            </a:lvl1pPr>
          </a:lstStyle>
          <a:p>
            <a:r>
              <a:rPr lang="en-US" dirty="0" smtClean="0"/>
              <a:t>Short Report Title</a:t>
            </a:r>
            <a:endParaRPr lang="en-US" dirty="0"/>
          </a:p>
        </p:txBody>
      </p:sp>
      <p:sp>
        <p:nvSpPr>
          <p:cNvPr id="12" name="Line 25"/>
          <p:cNvSpPr>
            <a:spLocks noChangeShapeType="1"/>
          </p:cNvSpPr>
          <p:nvPr userDrawn="1"/>
        </p:nvSpPr>
        <p:spPr bwMode="auto">
          <a:xfrm>
            <a:off x="467544" y="1044000"/>
            <a:ext cx="8208912" cy="0"/>
          </a:xfrm>
          <a:prstGeom prst="line">
            <a:avLst/>
          </a:prstGeom>
          <a:noFill/>
          <a:ln w="6350">
            <a:solidFill>
              <a:srgbClr val="495965"/>
            </a:solidFill>
            <a:round/>
            <a:headEnd/>
            <a:tailEnd/>
          </a:ln>
        </p:spPr>
        <p:txBody>
          <a:bodyPr/>
          <a:lstStyle/>
          <a:p>
            <a:endParaRPr lang="en-US" dirty="0"/>
          </a:p>
        </p:txBody>
      </p:sp>
      <p:sp>
        <p:nvSpPr>
          <p:cNvPr id="28" name="Text Placeholder 27"/>
          <p:cNvSpPr>
            <a:spLocks noGrp="1"/>
          </p:cNvSpPr>
          <p:nvPr>
            <p:ph type="body" sz="quarter" idx="11" hasCustomPrompt="1"/>
          </p:nvPr>
        </p:nvSpPr>
        <p:spPr>
          <a:xfrm>
            <a:off x="0" y="1586503"/>
            <a:ext cx="8676456" cy="219456"/>
          </a:xfrm>
        </p:spPr>
        <p:txBody>
          <a:bodyPr lIns="0" tIns="0" anchor="ctr">
            <a:noAutofit/>
          </a:bodyPr>
          <a:lstStyle>
            <a:lvl1pPr marL="460800" indent="0">
              <a:buNone/>
              <a:defRPr sz="1400" b="1">
                <a:solidFill>
                  <a:srgbClr val="495965"/>
                </a:solidFill>
              </a:defRPr>
            </a:lvl1pPr>
          </a:lstStyle>
          <a:p>
            <a:pPr lvl="0"/>
            <a:r>
              <a:rPr lang="en-US" dirty="0" smtClean="0"/>
              <a:t>Service Line</a:t>
            </a:r>
          </a:p>
        </p:txBody>
      </p:sp>
      <p:sp>
        <p:nvSpPr>
          <p:cNvPr id="19" name="TextBox 18"/>
          <p:cNvSpPr txBox="1"/>
          <p:nvPr userDrawn="1"/>
        </p:nvSpPr>
        <p:spPr>
          <a:xfrm>
            <a:off x="0" y="6409944"/>
            <a:ext cx="1276350" cy="214164"/>
          </a:xfrm>
          <a:prstGeom prst="rect">
            <a:avLst/>
          </a:prstGeom>
          <a:noFill/>
        </p:spPr>
        <p:txBody>
          <a:bodyPr wrap="none" lIns="468000" tIns="0" rIns="0" bIns="0" rtlCol="0" anchor="ctr">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800" baseline="0" smtClean="0">
                <a:solidFill>
                  <a:srgbClr val="495965"/>
                </a:solidFill>
                <a:latin typeface="Arial" pitchFamily="34" charset="0"/>
              </a:rPr>
              <a:t>© 2015 IHS</a:t>
            </a:r>
            <a:endParaRPr lang="en-GB" dirty="0">
              <a:solidFill>
                <a:srgbClr val="495965"/>
              </a:solidFill>
            </a:endParaRPr>
          </a:p>
        </p:txBody>
      </p:sp>
      <p:sp>
        <p:nvSpPr>
          <p:cNvPr id="20" name="Subtitle 2"/>
          <p:cNvSpPr>
            <a:spLocks noGrp="1"/>
          </p:cNvSpPr>
          <p:nvPr>
            <p:ph type="subTitle" idx="1" hasCustomPrompt="1"/>
          </p:nvPr>
        </p:nvSpPr>
        <p:spPr>
          <a:xfrm>
            <a:off x="0" y="2406812"/>
            <a:ext cx="8676456" cy="432000"/>
          </a:xfrm>
        </p:spPr>
        <p:txBody>
          <a:bodyPr wrap="square" lIns="0" tIns="0" rIns="0" bIns="0" anchor="t" anchorCtr="0">
            <a:noAutofit/>
          </a:bodyPr>
          <a:lstStyle>
            <a:lvl1pPr marL="460800" indent="0" algn="l">
              <a:buNone/>
              <a:defRPr sz="1300" b="1" baseline="0">
                <a:solidFill>
                  <a:srgbClr val="49596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Two line subtitle. Make this sentence case. </a:t>
            </a:r>
            <a:r>
              <a:rPr lang="en-US" dirty="0" err="1" smtClean="0"/>
              <a:t>Xxxxxxxxxx</a:t>
            </a:r>
            <a:r>
              <a:rPr lang="en-US" dirty="0" smtClean="0"/>
              <a:t> </a:t>
            </a:r>
            <a:r>
              <a:rPr lang="en-US" dirty="0" err="1" smtClean="0"/>
              <a:t>xxxxxxxxxx</a:t>
            </a:r>
            <a:r>
              <a:rPr lang="en-US" dirty="0" smtClean="0"/>
              <a:t> </a:t>
            </a:r>
            <a:r>
              <a:rPr lang="en-US" dirty="0" err="1" smtClean="0"/>
              <a:t>xxxxxxxxxxxx</a:t>
            </a:r>
            <a:r>
              <a:rPr lang="en-US" dirty="0" smtClean="0"/>
              <a:t> </a:t>
            </a:r>
            <a:r>
              <a:rPr lang="en-US" dirty="0" err="1" smtClean="0"/>
              <a:t>xxxxxxxxxxx</a:t>
            </a:r>
            <a:r>
              <a:rPr lang="en-US" dirty="0" smtClean="0"/>
              <a:t> </a:t>
            </a:r>
            <a:r>
              <a:rPr lang="en-US" dirty="0" err="1" smtClean="0"/>
              <a:t>xxxxxxxxxxxxx</a:t>
            </a:r>
            <a:r>
              <a:rPr lang="en-US" dirty="0" smtClean="0"/>
              <a:t> </a:t>
            </a:r>
            <a:r>
              <a:rPr lang="en-US" dirty="0" err="1" smtClean="0"/>
              <a:t>xxxxxxxxxxx</a:t>
            </a:r>
            <a:r>
              <a:rPr lang="en-US" dirty="0" smtClean="0"/>
              <a:t> </a:t>
            </a:r>
            <a:r>
              <a:rPr lang="en-US" dirty="0" err="1" smtClean="0"/>
              <a:t>xxxxxxxxxxxxxxxxx</a:t>
            </a:r>
            <a:r>
              <a:rPr lang="en-US" dirty="0" smtClean="0"/>
              <a:t> </a:t>
            </a:r>
            <a:r>
              <a:rPr lang="en-US" dirty="0" err="1" smtClean="0"/>
              <a:t>xxxxxxxxxxxxxxxxx</a:t>
            </a:r>
            <a:r>
              <a:rPr lang="en-US" dirty="0" smtClean="0"/>
              <a:t> </a:t>
            </a:r>
            <a:r>
              <a:rPr lang="en-US" dirty="0" err="1" smtClean="0"/>
              <a:t>xxxxxxxxxxxxxxxxxxxx</a:t>
            </a:r>
            <a:endParaRPr lang="en-US" dirty="0" smtClean="0"/>
          </a:p>
        </p:txBody>
      </p:sp>
      <p:sp>
        <p:nvSpPr>
          <p:cNvPr id="25" name="Text Placeholder 21"/>
          <p:cNvSpPr>
            <a:spLocks noGrp="1"/>
          </p:cNvSpPr>
          <p:nvPr>
            <p:ph type="body" sz="quarter" idx="15" hasCustomPrompt="1"/>
          </p:nvPr>
        </p:nvSpPr>
        <p:spPr>
          <a:xfrm>
            <a:off x="1259540" y="6408108"/>
            <a:ext cx="3621024" cy="216000"/>
          </a:xfrm>
          <a:noFill/>
        </p:spPr>
        <p:txBody>
          <a:bodyPr wrap="none" lIns="0" tIns="0" rIns="0" bIns="0" rtlCol="0" anchor="ctr">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800" b="0" kern="1200" baseline="0" dirty="0" smtClean="0">
                <a:solidFill>
                  <a:srgbClr val="495965"/>
                </a:solidFill>
                <a:latin typeface="Arial" pitchFamily="34" charset="0"/>
                <a:ea typeface="+mn-ea"/>
                <a:cs typeface="+mn-cs"/>
              </a:defRPr>
            </a:lvl1pPr>
          </a:lstStyle>
          <a:p>
            <a:pPr lvl="0"/>
            <a:r>
              <a:rPr lang="en-US" dirty="0" smtClean="0"/>
              <a:t>Report ID#</a:t>
            </a:r>
          </a:p>
        </p:txBody>
      </p:sp>
      <p:sp>
        <p:nvSpPr>
          <p:cNvPr id="15" name="Text Placeholder 31"/>
          <p:cNvSpPr>
            <a:spLocks noGrp="1"/>
          </p:cNvSpPr>
          <p:nvPr>
            <p:ph type="body" sz="quarter" idx="13" hasCustomPrompt="1"/>
          </p:nvPr>
        </p:nvSpPr>
        <p:spPr>
          <a:xfrm>
            <a:off x="0" y="4846957"/>
            <a:ext cx="7736114" cy="1390433"/>
          </a:xfrm>
        </p:spPr>
        <p:txBody>
          <a:bodyPr lIns="0" tIns="0" rIns="0" bIns="0" anchor="b">
            <a:noAutofit/>
          </a:bodyPr>
          <a:lstStyle>
            <a:lvl1pPr marL="460800" indent="0">
              <a:lnSpc>
                <a:spcPct val="100000"/>
              </a:lnSpc>
              <a:spcBef>
                <a:spcPts val="100"/>
              </a:spcBef>
              <a:spcAft>
                <a:spcPts val="0"/>
              </a:spcAft>
              <a:buNone/>
              <a:defRPr sz="1000" b="0" baseline="0">
                <a:solidFill>
                  <a:srgbClr val="495965"/>
                </a:solidFill>
              </a:defRPr>
            </a:lvl1pPr>
          </a:lstStyle>
          <a:p>
            <a:pPr lvl="0"/>
            <a:r>
              <a:rPr lang="en-US" dirty="0" smtClean="0"/>
              <a:t>First and Last Name in Bold, Title, Phone Number, </a:t>
            </a:r>
            <a:r>
              <a:rPr lang="en-US" dirty="0" err="1" smtClean="0"/>
              <a:t>first.last@ihs.com</a:t>
            </a:r>
            <a:endParaRPr lang="en-US" dirty="0"/>
          </a:p>
        </p:txBody>
      </p:sp>
      <p:sp>
        <p:nvSpPr>
          <p:cNvPr id="22" name="Text Placeholder 29"/>
          <p:cNvSpPr>
            <a:spLocks noGrp="1"/>
          </p:cNvSpPr>
          <p:nvPr>
            <p:ph type="body" sz="quarter" idx="12" hasCustomPrompt="1"/>
          </p:nvPr>
        </p:nvSpPr>
        <p:spPr>
          <a:xfrm>
            <a:off x="4543368" y="1027340"/>
            <a:ext cx="4133088" cy="292608"/>
          </a:xfrm>
        </p:spPr>
        <p:txBody>
          <a:bodyPr rIns="0" anchor="b">
            <a:noAutofit/>
          </a:bodyPr>
          <a:lstStyle>
            <a:lvl1pPr marL="0" indent="0" algn="r">
              <a:buNone/>
              <a:tabLst/>
              <a:defRPr sz="1400" b="0">
                <a:solidFill>
                  <a:srgbClr val="495965"/>
                </a:solidFill>
              </a:defRPr>
            </a:lvl1pPr>
          </a:lstStyle>
          <a:p>
            <a:pPr lvl="0"/>
            <a:r>
              <a:rPr lang="en-US" dirty="0" smtClean="0"/>
              <a:t>Report Type</a:t>
            </a:r>
            <a:endParaRPr lang="en-US" dirty="0"/>
          </a:p>
        </p:txBody>
      </p:sp>
      <p:sp>
        <p:nvSpPr>
          <p:cNvPr id="17" name="TextBox 16"/>
          <p:cNvSpPr txBox="1"/>
          <p:nvPr userDrawn="1"/>
        </p:nvSpPr>
        <p:spPr>
          <a:xfrm>
            <a:off x="7802264" y="2972435"/>
            <a:ext cx="875011" cy="276999"/>
          </a:xfrm>
          <a:prstGeom prst="rect">
            <a:avLst/>
          </a:prstGeom>
          <a:noFill/>
        </p:spPr>
        <p:txBody>
          <a:bodyPr wrap="square" lIns="0" rIns="0" rtlCol="0" anchor="ctr" anchorCtr="0">
            <a:spAutoFit/>
          </a:bodyPr>
          <a:lstStyle/>
          <a:p>
            <a:pPr algn="r"/>
            <a:r>
              <a:rPr lang="en-GB" sz="1200" b="0" baseline="0" dirty="0" smtClean="0">
                <a:solidFill>
                  <a:srgbClr val="495965"/>
                </a:solidFill>
                <a:latin typeface="Arial" pitchFamily="34" charset="0"/>
                <a:cs typeface="Arial" pitchFamily="34" charset="0"/>
              </a:rPr>
              <a:t>ihs.com</a:t>
            </a:r>
            <a:endParaRPr lang="en-GB" sz="1200" b="0" baseline="0" dirty="0">
              <a:solidFill>
                <a:srgbClr val="495965"/>
              </a:solidFill>
              <a:latin typeface="Arial" pitchFamily="34" charset="0"/>
              <a:cs typeface="Arial" pitchFamily="34" charset="0"/>
            </a:endParaRPr>
          </a:p>
        </p:txBody>
      </p:sp>
      <p:sp>
        <p:nvSpPr>
          <p:cNvPr id="23" name="Text Placeholder 33"/>
          <p:cNvSpPr>
            <a:spLocks noGrp="1"/>
          </p:cNvSpPr>
          <p:nvPr>
            <p:ph type="body" sz="quarter" idx="14" hasCustomPrompt="1"/>
          </p:nvPr>
        </p:nvSpPr>
        <p:spPr>
          <a:xfrm>
            <a:off x="467868" y="3021708"/>
            <a:ext cx="3621024" cy="246888"/>
          </a:xfrm>
        </p:spPr>
        <p:txBody>
          <a:bodyPr lIns="0">
            <a:noAutofit/>
          </a:bodyPr>
          <a:lstStyle>
            <a:lvl1pPr marL="0" indent="0">
              <a:buNone/>
              <a:defRPr sz="1200" b="0" baseline="0">
                <a:solidFill>
                  <a:srgbClr val="495965"/>
                </a:solidFill>
              </a:defRPr>
            </a:lvl1pPr>
            <a:lvl2pPr>
              <a:buNone/>
              <a:defRPr sz="1400"/>
            </a:lvl2pPr>
            <a:lvl3pPr>
              <a:buNone/>
              <a:defRPr sz="1400"/>
            </a:lvl3pPr>
            <a:lvl4pPr>
              <a:buNone/>
              <a:defRPr sz="1400"/>
            </a:lvl4pPr>
            <a:lvl5pPr>
              <a:buNone/>
              <a:defRPr sz="1400"/>
            </a:lvl5pPr>
          </a:lstStyle>
          <a:p>
            <a:pPr lvl="0"/>
            <a:r>
              <a:rPr lang="en-US" smtClean="0"/>
              <a:t>DD Month 20xx</a:t>
            </a:r>
            <a:endParaRPr lang="en-US" dirty="0"/>
          </a:p>
        </p:txBody>
      </p:sp>
      <p:cxnSp>
        <p:nvCxnSpPr>
          <p:cNvPr id="26" name="Straight Connector 25"/>
          <p:cNvCxnSpPr/>
          <p:nvPr userDrawn="1"/>
        </p:nvCxnSpPr>
        <p:spPr>
          <a:xfrm>
            <a:off x="466725" y="2958569"/>
            <a:ext cx="8210550" cy="0"/>
          </a:xfrm>
          <a:prstGeom prst="line">
            <a:avLst/>
          </a:prstGeom>
          <a:ln>
            <a:solidFill>
              <a:srgbClr val="495965"/>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userDrawn="1"/>
        </p:nvSpPr>
        <p:spPr>
          <a:xfrm>
            <a:off x="0" y="665282"/>
            <a:ext cx="6228230" cy="430887"/>
          </a:xfrm>
          <a:prstGeom prst="rect">
            <a:avLst/>
          </a:prstGeom>
          <a:noFill/>
        </p:spPr>
        <p:txBody>
          <a:bodyPr wrap="square" rtlCol="0">
            <a:spAutoFit/>
          </a:bodyPr>
          <a:lstStyle/>
          <a:p>
            <a:pPr marL="374400"/>
            <a:r>
              <a:rPr lang="en-US" sz="2100" b="1" dirty="0" smtClean="0">
                <a:solidFill>
                  <a:srgbClr val="495965"/>
                </a:solidFill>
              </a:rPr>
              <a:t>IHS</a:t>
            </a:r>
            <a:endParaRPr lang="en-US" sz="2100" b="1" dirty="0">
              <a:solidFill>
                <a:srgbClr val="495965"/>
              </a:solidFill>
            </a:endParaRPr>
          </a:p>
        </p:txBody>
      </p:sp>
      <p:sp>
        <p:nvSpPr>
          <p:cNvPr id="21" name="Text Placeholder 17"/>
          <p:cNvSpPr>
            <a:spLocks noGrp="1"/>
          </p:cNvSpPr>
          <p:nvPr>
            <p:ph type="body" sz="quarter" idx="16" hasCustomPrompt="1"/>
          </p:nvPr>
        </p:nvSpPr>
        <p:spPr>
          <a:xfrm>
            <a:off x="981068" y="712786"/>
            <a:ext cx="3937000" cy="304800"/>
          </a:xfrm>
        </p:spPr>
        <p:txBody>
          <a:bodyPr/>
          <a:lstStyle>
            <a:lvl1pPr>
              <a:buNone/>
              <a:defRPr sz="2100" b="1" cap="all" baseline="0">
                <a:solidFill>
                  <a:srgbClr val="495965"/>
                </a:solidFill>
              </a:defRPr>
            </a:lvl1pPr>
          </a:lstStyle>
          <a:p>
            <a:pPr lvl="0"/>
            <a:r>
              <a:rPr lang="en-US" dirty="0" smtClean="0"/>
              <a:t>Business Line In All Caps</a:t>
            </a:r>
            <a:endParaRPr lang="en-US" dirty="0"/>
          </a:p>
        </p:txBody>
      </p:sp>
      <p:pic>
        <p:nvPicPr>
          <p:cNvPr id="29" name="Picture 28" descr="image1.png"/>
          <p:cNvPicPr>
            <a:picLocks noChangeAspect="1"/>
          </p:cNvPicPr>
          <p:nvPr userDrawn="1"/>
        </p:nvPicPr>
        <p:blipFill>
          <a:blip r:embed="rId2" cstate="print"/>
          <a:stretch>
            <a:fillRect/>
          </a:stretch>
        </p:blipFill>
        <p:spPr>
          <a:xfrm>
            <a:off x="7968949" y="5834493"/>
            <a:ext cx="705946" cy="705946"/>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Long title, 2 line subtitle">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0" y="1803280"/>
            <a:ext cx="8676456" cy="473560"/>
          </a:xfrm>
          <a:prstGeom prst="rect">
            <a:avLst/>
          </a:prstGeom>
        </p:spPr>
        <p:txBody>
          <a:bodyPr wrap="none" lIns="0" rIns="90000" anchor="ctr">
            <a:noAutofit/>
          </a:bodyPr>
          <a:lstStyle>
            <a:lvl1pPr marL="460800" indent="0">
              <a:defRPr sz="2800" b="1" baseline="0">
                <a:solidFill>
                  <a:schemeClr val="tx2"/>
                </a:solidFill>
              </a:defRPr>
            </a:lvl1pPr>
          </a:lstStyle>
          <a:p>
            <a:r>
              <a:rPr lang="en-US" dirty="0" smtClean="0"/>
              <a:t>Long Report Title</a:t>
            </a:r>
            <a:endParaRPr lang="en-US" dirty="0"/>
          </a:p>
        </p:txBody>
      </p:sp>
      <p:sp>
        <p:nvSpPr>
          <p:cNvPr id="12" name="Line 25"/>
          <p:cNvSpPr>
            <a:spLocks noChangeShapeType="1"/>
          </p:cNvSpPr>
          <p:nvPr userDrawn="1"/>
        </p:nvSpPr>
        <p:spPr bwMode="auto">
          <a:xfrm>
            <a:off x="467544" y="1044000"/>
            <a:ext cx="8208912" cy="0"/>
          </a:xfrm>
          <a:prstGeom prst="line">
            <a:avLst/>
          </a:prstGeom>
          <a:noFill/>
          <a:ln w="6350">
            <a:solidFill>
              <a:schemeClr val="bg1">
                <a:lumMod val="50000"/>
              </a:schemeClr>
            </a:solidFill>
            <a:round/>
            <a:headEnd/>
            <a:tailEnd/>
          </a:ln>
        </p:spPr>
        <p:txBody>
          <a:bodyPr/>
          <a:lstStyle/>
          <a:p>
            <a:endParaRPr lang="en-US" dirty="0"/>
          </a:p>
        </p:txBody>
      </p:sp>
      <p:sp>
        <p:nvSpPr>
          <p:cNvPr id="28" name="Text Placeholder 27"/>
          <p:cNvSpPr>
            <a:spLocks noGrp="1"/>
          </p:cNvSpPr>
          <p:nvPr>
            <p:ph type="body" sz="quarter" idx="11" hasCustomPrompt="1"/>
          </p:nvPr>
        </p:nvSpPr>
        <p:spPr>
          <a:xfrm>
            <a:off x="0" y="1586503"/>
            <a:ext cx="8676456" cy="219456"/>
          </a:xfrm>
        </p:spPr>
        <p:txBody>
          <a:bodyPr lIns="0" tIns="0" anchor="ctr">
            <a:noAutofit/>
          </a:bodyPr>
          <a:lstStyle>
            <a:lvl1pPr marL="460800" indent="0">
              <a:buNone/>
              <a:defRPr sz="1400" b="1">
                <a:solidFill>
                  <a:srgbClr val="495965"/>
                </a:solidFill>
              </a:defRPr>
            </a:lvl1pPr>
          </a:lstStyle>
          <a:p>
            <a:pPr lvl="0"/>
            <a:r>
              <a:rPr lang="en-US" dirty="0" smtClean="0"/>
              <a:t>Service Line</a:t>
            </a:r>
          </a:p>
        </p:txBody>
      </p:sp>
      <p:sp>
        <p:nvSpPr>
          <p:cNvPr id="19" name="TextBox 18"/>
          <p:cNvSpPr txBox="1"/>
          <p:nvPr userDrawn="1"/>
        </p:nvSpPr>
        <p:spPr>
          <a:xfrm>
            <a:off x="0" y="6409944"/>
            <a:ext cx="1276350" cy="214164"/>
          </a:xfrm>
          <a:prstGeom prst="rect">
            <a:avLst/>
          </a:prstGeom>
          <a:noFill/>
        </p:spPr>
        <p:txBody>
          <a:bodyPr wrap="none" lIns="468000" tIns="0" rIns="0" bIns="0" rtlCol="0" anchor="ctr">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800" baseline="0" smtClean="0">
                <a:solidFill>
                  <a:srgbClr val="495965"/>
                </a:solidFill>
                <a:latin typeface="Arial" pitchFamily="34" charset="0"/>
              </a:rPr>
              <a:t>© 2015 IHS</a:t>
            </a:r>
            <a:endParaRPr lang="en-GB" dirty="0">
              <a:solidFill>
                <a:srgbClr val="495965"/>
              </a:solidFill>
            </a:endParaRPr>
          </a:p>
        </p:txBody>
      </p:sp>
      <p:sp>
        <p:nvSpPr>
          <p:cNvPr id="20" name="Subtitle 2"/>
          <p:cNvSpPr>
            <a:spLocks noGrp="1"/>
          </p:cNvSpPr>
          <p:nvPr>
            <p:ph type="subTitle" idx="1" hasCustomPrompt="1"/>
          </p:nvPr>
        </p:nvSpPr>
        <p:spPr>
          <a:xfrm>
            <a:off x="0" y="2287762"/>
            <a:ext cx="8676456" cy="432000"/>
          </a:xfrm>
        </p:spPr>
        <p:txBody>
          <a:bodyPr wrap="square" lIns="0" tIns="0" rIns="0" bIns="0" anchor="t" anchorCtr="0">
            <a:noAutofit/>
          </a:bodyPr>
          <a:lstStyle>
            <a:lvl1pPr marL="460800" indent="0" algn="l">
              <a:buNone/>
              <a:defRPr sz="1300" b="1" baseline="0">
                <a:solidFill>
                  <a:srgbClr val="49596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Two line subtitle. Make this sentence case. </a:t>
            </a:r>
            <a:r>
              <a:rPr lang="en-US" dirty="0" err="1" smtClean="0"/>
              <a:t>Xxxxxxxxxx</a:t>
            </a:r>
            <a:r>
              <a:rPr lang="en-US" dirty="0" smtClean="0"/>
              <a:t> </a:t>
            </a:r>
            <a:r>
              <a:rPr lang="en-US" dirty="0" err="1" smtClean="0"/>
              <a:t>xxxxxxxxxx</a:t>
            </a:r>
            <a:r>
              <a:rPr lang="en-US" dirty="0" smtClean="0"/>
              <a:t> </a:t>
            </a:r>
            <a:r>
              <a:rPr lang="en-US" dirty="0" err="1" smtClean="0"/>
              <a:t>xxxxxxxxxxxx</a:t>
            </a:r>
            <a:r>
              <a:rPr lang="en-US" dirty="0" smtClean="0"/>
              <a:t> </a:t>
            </a:r>
            <a:r>
              <a:rPr lang="en-US" dirty="0" err="1" smtClean="0"/>
              <a:t>xxxxxxxxxxx</a:t>
            </a:r>
            <a:r>
              <a:rPr lang="en-US" dirty="0" smtClean="0"/>
              <a:t> </a:t>
            </a:r>
            <a:r>
              <a:rPr lang="en-US" dirty="0" err="1" smtClean="0"/>
              <a:t>xxxxxxxxxxxxx</a:t>
            </a:r>
            <a:r>
              <a:rPr lang="en-US" dirty="0" smtClean="0"/>
              <a:t> </a:t>
            </a:r>
            <a:r>
              <a:rPr lang="en-US" dirty="0" err="1" smtClean="0"/>
              <a:t>xxxxxxxxxxx</a:t>
            </a:r>
            <a:r>
              <a:rPr lang="en-US" dirty="0" smtClean="0"/>
              <a:t> </a:t>
            </a:r>
            <a:r>
              <a:rPr lang="en-US" dirty="0" err="1" smtClean="0"/>
              <a:t>xxxxxxxxxxxxxxxxx</a:t>
            </a:r>
            <a:r>
              <a:rPr lang="en-US" dirty="0" smtClean="0"/>
              <a:t> </a:t>
            </a:r>
            <a:r>
              <a:rPr lang="en-US" dirty="0" err="1" smtClean="0"/>
              <a:t>xxxxxxxxxxxxxxxxx</a:t>
            </a:r>
            <a:r>
              <a:rPr lang="en-US" dirty="0" smtClean="0"/>
              <a:t> </a:t>
            </a:r>
            <a:r>
              <a:rPr lang="en-US" dirty="0" err="1" smtClean="0"/>
              <a:t>xxxxxxxxxxxxxxxxxxxx</a:t>
            </a:r>
            <a:endParaRPr lang="en-US" dirty="0" smtClean="0"/>
          </a:p>
        </p:txBody>
      </p:sp>
      <p:sp>
        <p:nvSpPr>
          <p:cNvPr id="21" name="Text Placeholder 21"/>
          <p:cNvSpPr>
            <a:spLocks noGrp="1"/>
          </p:cNvSpPr>
          <p:nvPr>
            <p:ph type="body" sz="quarter" idx="15" hasCustomPrompt="1"/>
          </p:nvPr>
        </p:nvSpPr>
        <p:spPr>
          <a:xfrm>
            <a:off x="1259540" y="6408108"/>
            <a:ext cx="3621024" cy="216000"/>
          </a:xfrm>
          <a:noFill/>
        </p:spPr>
        <p:txBody>
          <a:bodyPr wrap="none" lIns="0" tIns="0" rIns="0" bIns="0" rtlCol="0" anchor="ctr">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800" b="0" kern="1200" baseline="0" dirty="0" smtClean="0">
                <a:solidFill>
                  <a:srgbClr val="495965"/>
                </a:solidFill>
                <a:latin typeface="Arial" pitchFamily="34" charset="0"/>
                <a:ea typeface="+mn-ea"/>
                <a:cs typeface="+mn-cs"/>
              </a:defRPr>
            </a:lvl1pPr>
          </a:lstStyle>
          <a:p>
            <a:pPr lvl="0"/>
            <a:r>
              <a:rPr lang="en-US" dirty="0" smtClean="0"/>
              <a:t>Report ID#</a:t>
            </a:r>
          </a:p>
        </p:txBody>
      </p:sp>
      <p:sp>
        <p:nvSpPr>
          <p:cNvPr id="15" name="Text Placeholder 31"/>
          <p:cNvSpPr>
            <a:spLocks noGrp="1"/>
          </p:cNvSpPr>
          <p:nvPr>
            <p:ph type="body" sz="quarter" idx="13" hasCustomPrompt="1"/>
          </p:nvPr>
        </p:nvSpPr>
        <p:spPr>
          <a:xfrm>
            <a:off x="0" y="4846957"/>
            <a:ext cx="7736114" cy="1390433"/>
          </a:xfrm>
        </p:spPr>
        <p:txBody>
          <a:bodyPr lIns="0" tIns="0" rIns="0" bIns="0" anchor="b">
            <a:noAutofit/>
          </a:bodyPr>
          <a:lstStyle>
            <a:lvl1pPr marL="460800" indent="0">
              <a:lnSpc>
                <a:spcPct val="100000"/>
              </a:lnSpc>
              <a:spcBef>
                <a:spcPts val="100"/>
              </a:spcBef>
              <a:spcAft>
                <a:spcPts val="0"/>
              </a:spcAft>
              <a:buNone/>
              <a:defRPr sz="1000" b="0" baseline="0">
                <a:solidFill>
                  <a:srgbClr val="495965"/>
                </a:solidFill>
              </a:defRPr>
            </a:lvl1pPr>
          </a:lstStyle>
          <a:p>
            <a:pPr lvl="0"/>
            <a:r>
              <a:rPr lang="en-US" dirty="0" smtClean="0"/>
              <a:t>First and Last Name in Bold, Title, Phone Number, </a:t>
            </a:r>
            <a:r>
              <a:rPr lang="en-US" dirty="0" err="1" smtClean="0"/>
              <a:t>first.last@ihs.com</a:t>
            </a:r>
            <a:endParaRPr lang="en-US" dirty="0"/>
          </a:p>
        </p:txBody>
      </p:sp>
      <p:sp>
        <p:nvSpPr>
          <p:cNvPr id="22" name="Text Placeholder 29"/>
          <p:cNvSpPr>
            <a:spLocks noGrp="1"/>
          </p:cNvSpPr>
          <p:nvPr>
            <p:ph type="body" sz="quarter" idx="12" hasCustomPrompt="1"/>
          </p:nvPr>
        </p:nvSpPr>
        <p:spPr>
          <a:xfrm>
            <a:off x="4543368" y="1027340"/>
            <a:ext cx="4133088" cy="292608"/>
          </a:xfrm>
        </p:spPr>
        <p:txBody>
          <a:bodyPr rIns="0" anchor="b">
            <a:noAutofit/>
          </a:bodyPr>
          <a:lstStyle>
            <a:lvl1pPr marL="0" indent="0" algn="r">
              <a:buNone/>
              <a:tabLst/>
              <a:defRPr sz="1400" b="0">
                <a:solidFill>
                  <a:srgbClr val="495965"/>
                </a:solidFill>
              </a:defRPr>
            </a:lvl1pPr>
          </a:lstStyle>
          <a:p>
            <a:pPr lvl="0"/>
            <a:r>
              <a:rPr lang="en-US" dirty="0" smtClean="0"/>
              <a:t>Report Type</a:t>
            </a:r>
            <a:endParaRPr lang="en-US" dirty="0"/>
          </a:p>
        </p:txBody>
      </p:sp>
      <p:sp>
        <p:nvSpPr>
          <p:cNvPr id="17" name="TextBox 16"/>
          <p:cNvSpPr txBox="1"/>
          <p:nvPr userDrawn="1"/>
        </p:nvSpPr>
        <p:spPr>
          <a:xfrm>
            <a:off x="7802264" y="2827655"/>
            <a:ext cx="875011" cy="276999"/>
          </a:xfrm>
          <a:prstGeom prst="rect">
            <a:avLst/>
          </a:prstGeom>
          <a:noFill/>
        </p:spPr>
        <p:txBody>
          <a:bodyPr wrap="square" lIns="0" rIns="0" rtlCol="0" anchor="ctr" anchorCtr="0">
            <a:spAutoFit/>
          </a:bodyPr>
          <a:lstStyle/>
          <a:p>
            <a:pPr algn="r"/>
            <a:r>
              <a:rPr lang="en-GB" sz="1200" b="0" baseline="0" dirty="0" smtClean="0">
                <a:solidFill>
                  <a:srgbClr val="495965"/>
                </a:solidFill>
                <a:latin typeface="Arial" pitchFamily="34" charset="0"/>
                <a:cs typeface="Arial" pitchFamily="34" charset="0"/>
              </a:rPr>
              <a:t>ihs.com</a:t>
            </a:r>
            <a:endParaRPr lang="en-GB" sz="1200" b="0" baseline="0" dirty="0">
              <a:solidFill>
                <a:srgbClr val="495965"/>
              </a:solidFill>
              <a:latin typeface="Arial" pitchFamily="34" charset="0"/>
              <a:cs typeface="Arial" pitchFamily="34" charset="0"/>
            </a:endParaRPr>
          </a:p>
        </p:txBody>
      </p:sp>
      <p:sp>
        <p:nvSpPr>
          <p:cNvPr id="23" name="Text Placeholder 33"/>
          <p:cNvSpPr>
            <a:spLocks noGrp="1"/>
          </p:cNvSpPr>
          <p:nvPr>
            <p:ph type="body" sz="quarter" idx="14" hasCustomPrompt="1"/>
          </p:nvPr>
        </p:nvSpPr>
        <p:spPr>
          <a:xfrm>
            <a:off x="467868" y="2876928"/>
            <a:ext cx="3621024" cy="246888"/>
          </a:xfrm>
        </p:spPr>
        <p:txBody>
          <a:bodyPr lIns="0">
            <a:noAutofit/>
          </a:bodyPr>
          <a:lstStyle>
            <a:lvl1pPr marL="0" indent="0">
              <a:buNone/>
              <a:defRPr sz="1200" b="0" baseline="0">
                <a:solidFill>
                  <a:srgbClr val="495965"/>
                </a:solidFill>
              </a:defRPr>
            </a:lvl1pPr>
            <a:lvl2pPr>
              <a:buNone/>
              <a:defRPr sz="1400"/>
            </a:lvl2pPr>
            <a:lvl3pPr>
              <a:buNone/>
              <a:defRPr sz="1400"/>
            </a:lvl3pPr>
            <a:lvl4pPr>
              <a:buNone/>
              <a:defRPr sz="1400"/>
            </a:lvl4pPr>
            <a:lvl5pPr>
              <a:buNone/>
              <a:defRPr sz="1400"/>
            </a:lvl5pPr>
          </a:lstStyle>
          <a:p>
            <a:pPr lvl="0"/>
            <a:r>
              <a:rPr lang="en-US" smtClean="0"/>
              <a:t>DD Month 20xx</a:t>
            </a:r>
            <a:endParaRPr lang="en-US" dirty="0"/>
          </a:p>
        </p:txBody>
      </p:sp>
      <p:cxnSp>
        <p:nvCxnSpPr>
          <p:cNvPr id="24" name="Straight Connector 23"/>
          <p:cNvCxnSpPr/>
          <p:nvPr userDrawn="1"/>
        </p:nvCxnSpPr>
        <p:spPr>
          <a:xfrm>
            <a:off x="466725" y="2813789"/>
            <a:ext cx="8210550" cy="0"/>
          </a:xfrm>
          <a:prstGeom prst="line">
            <a:avLst/>
          </a:prstGeom>
          <a:ln>
            <a:solidFill>
              <a:srgbClr val="495965"/>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userDrawn="1"/>
        </p:nvSpPr>
        <p:spPr>
          <a:xfrm>
            <a:off x="0" y="665282"/>
            <a:ext cx="6228230" cy="430887"/>
          </a:xfrm>
          <a:prstGeom prst="rect">
            <a:avLst/>
          </a:prstGeom>
          <a:noFill/>
        </p:spPr>
        <p:txBody>
          <a:bodyPr wrap="square" rtlCol="0">
            <a:spAutoFit/>
          </a:bodyPr>
          <a:lstStyle/>
          <a:p>
            <a:pPr marL="374400"/>
            <a:r>
              <a:rPr lang="en-US" sz="2100" b="1" dirty="0" smtClean="0">
                <a:solidFill>
                  <a:srgbClr val="495965"/>
                </a:solidFill>
              </a:rPr>
              <a:t>IHS</a:t>
            </a:r>
            <a:endParaRPr lang="en-US" sz="2100" b="1" dirty="0">
              <a:solidFill>
                <a:srgbClr val="495965"/>
              </a:solidFill>
            </a:endParaRPr>
          </a:p>
        </p:txBody>
      </p:sp>
      <p:sp>
        <p:nvSpPr>
          <p:cNvPr id="26" name="Text Placeholder 17"/>
          <p:cNvSpPr>
            <a:spLocks noGrp="1"/>
          </p:cNvSpPr>
          <p:nvPr>
            <p:ph type="body" sz="quarter" idx="16" hasCustomPrompt="1"/>
          </p:nvPr>
        </p:nvSpPr>
        <p:spPr>
          <a:xfrm>
            <a:off x="981068" y="712786"/>
            <a:ext cx="3937000" cy="304800"/>
          </a:xfrm>
        </p:spPr>
        <p:txBody>
          <a:bodyPr/>
          <a:lstStyle>
            <a:lvl1pPr>
              <a:buNone/>
              <a:defRPr sz="2100" b="1" cap="all" baseline="0">
                <a:solidFill>
                  <a:srgbClr val="495965"/>
                </a:solidFill>
              </a:defRPr>
            </a:lvl1pPr>
          </a:lstStyle>
          <a:p>
            <a:pPr lvl="0"/>
            <a:r>
              <a:rPr lang="en-US" dirty="0" smtClean="0"/>
              <a:t>Business Line In All Caps</a:t>
            </a:r>
            <a:endParaRPr lang="en-US" dirty="0"/>
          </a:p>
        </p:txBody>
      </p:sp>
      <p:pic>
        <p:nvPicPr>
          <p:cNvPr id="29" name="Picture 28" descr="image1.png"/>
          <p:cNvPicPr>
            <a:picLocks noChangeAspect="1"/>
          </p:cNvPicPr>
          <p:nvPr userDrawn="1"/>
        </p:nvPicPr>
        <p:blipFill>
          <a:blip r:embed="rId2" cstate="print"/>
          <a:stretch>
            <a:fillRect/>
          </a:stretch>
        </p:blipFill>
        <p:spPr>
          <a:xfrm>
            <a:off x="7968949" y="5834493"/>
            <a:ext cx="705946" cy="705946"/>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2 line long title, 2 line subtitle">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0" y="1811391"/>
            <a:ext cx="8676456" cy="969519"/>
          </a:xfrm>
          <a:prstGeom prst="rect">
            <a:avLst/>
          </a:prstGeom>
        </p:spPr>
        <p:txBody>
          <a:bodyPr wrap="square" lIns="0" rIns="90000" anchor="ctr" anchorCtr="0">
            <a:noAutofit/>
          </a:bodyPr>
          <a:lstStyle>
            <a:lvl1pPr marL="460800" indent="0">
              <a:defRPr sz="2800" b="1" baseline="0">
                <a:solidFill>
                  <a:schemeClr val="tx2"/>
                </a:solidFill>
              </a:defRPr>
            </a:lvl1pPr>
          </a:lstStyle>
          <a:p>
            <a:r>
              <a:rPr lang="en-US" dirty="0" smtClean="0"/>
              <a:t>Long Report Title, Long Report Title, Long Report Title, Long Report Title, Long Report</a:t>
            </a:r>
            <a:endParaRPr lang="en-US" dirty="0"/>
          </a:p>
        </p:txBody>
      </p:sp>
      <p:sp>
        <p:nvSpPr>
          <p:cNvPr id="12" name="Line 25"/>
          <p:cNvSpPr>
            <a:spLocks noChangeShapeType="1"/>
          </p:cNvSpPr>
          <p:nvPr userDrawn="1"/>
        </p:nvSpPr>
        <p:spPr bwMode="auto">
          <a:xfrm>
            <a:off x="467544" y="1044000"/>
            <a:ext cx="8208912" cy="0"/>
          </a:xfrm>
          <a:prstGeom prst="line">
            <a:avLst/>
          </a:prstGeom>
          <a:noFill/>
          <a:ln w="6350">
            <a:solidFill>
              <a:schemeClr val="bg1">
                <a:lumMod val="50000"/>
              </a:schemeClr>
            </a:solidFill>
            <a:round/>
            <a:headEnd/>
            <a:tailEnd/>
          </a:ln>
        </p:spPr>
        <p:txBody>
          <a:bodyPr/>
          <a:lstStyle/>
          <a:p>
            <a:endParaRPr lang="en-US" dirty="0"/>
          </a:p>
        </p:txBody>
      </p:sp>
      <p:sp>
        <p:nvSpPr>
          <p:cNvPr id="28" name="Text Placeholder 27"/>
          <p:cNvSpPr>
            <a:spLocks noGrp="1"/>
          </p:cNvSpPr>
          <p:nvPr>
            <p:ph type="body" sz="quarter" idx="11" hasCustomPrompt="1"/>
          </p:nvPr>
        </p:nvSpPr>
        <p:spPr>
          <a:xfrm>
            <a:off x="819" y="1586503"/>
            <a:ext cx="8676456" cy="219456"/>
          </a:xfrm>
        </p:spPr>
        <p:txBody>
          <a:bodyPr lIns="0" tIns="0" anchor="ctr">
            <a:noAutofit/>
          </a:bodyPr>
          <a:lstStyle>
            <a:lvl1pPr marL="460800" indent="0">
              <a:buNone/>
              <a:defRPr sz="1400" b="1">
                <a:solidFill>
                  <a:srgbClr val="495965"/>
                </a:solidFill>
              </a:defRPr>
            </a:lvl1pPr>
          </a:lstStyle>
          <a:p>
            <a:pPr lvl="0"/>
            <a:r>
              <a:rPr lang="en-US" dirty="0" smtClean="0"/>
              <a:t>Service Line</a:t>
            </a:r>
          </a:p>
        </p:txBody>
      </p:sp>
      <p:sp>
        <p:nvSpPr>
          <p:cNvPr id="19" name="TextBox 18"/>
          <p:cNvSpPr txBox="1"/>
          <p:nvPr userDrawn="1"/>
        </p:nvSpPr>
        <p:spPr>
          <a:xfrm>
            <a:off x="819" y="6409944"/>
            <a:ext cx="1276350" cy="214164"/>
          </a:xfrm>
          <a:prstGeom prst="rect">
            <a:avLst/>
          </a:prstGeom>
          <a:noFill/>
        </p:spPr>
        <p:txBody>
          <a:bodyPr wrap="none" lIns="468000" tIns="0" rIns="0" bIns="0" rtlCol="0" anchor="ctr">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800" baseline="0" smtClean="0">
                <a:solidFill>
                  <a:srgbClr val="495965"/>
                </a:solidFill>
                <a:latin typeface="Arial" pitchFamily="34" charset="0"/>
              </a:rPr>
              <a:t>© 2015 IHS</a:t>
            </a:r>
            <a:endParaRPr lang="en-GB" dirty="0">
              <a:solidFill>
                <a:srgbClr val="495965"/>
              </a:solidFill>
            </a:endParaRPr>
          </a:p>
        </p:txBody>
      </p:sp>
      <p:sp>
        <p:nvSpPr>
          <p:cNvPr id="20" name="Subtitle 2"/>
          <p:cNvSpPr>
            <a:spLocks noGrp="1"/>
          </p:cNvSpPr>
          <p:nvPr>
            <p:ph type="subTitle" idx="1" hasCustomPrompt="1"/>
          </p:nvPr>
        </p:nvSpPr>
        <p:spPr>
          <a:xfrm>
            <a:off x="819" y="2780132"/>
            <a:ext cx="8676456" cy="432000"/>
          </a:xfrm>
        </p:spPr>
        <p:txBody>
          <a:bodyPr wrap="square" lIns="0" tIns="0" rIns="0" bIns="0" anchor="t" anchorCtr="0">
            <a:noAutofit/>
          </a:bodyPr>
          <a:lstStyle>
            <a:lvl1pPr marL="460800" marR="0" indent="0" algn="l" defTabSz="914400" rtl="0" eaLnBrk="1" fontAlgn="auto" latinLnBrk="0" hangingPunct="1">
              <a:lnSpc>
                <a:spcPct val="100000"/>
              </a:lnSpc>
              <a:spcBef>
                <a:spcPts val="1200"/>
              </a:spcBef>
              <a:spcAft>
                <a:spcPts val="400"/>
              </a:spcAft>
              <a:buClr>
                <a:srgbClr val="666666"/>
              </a:buClr>
              <a:buSzPct val="25000"/>
              <a:buFont typeface="Arial" pitchFamily="34" charset="0"/>
              <a:buNone/>
              <a:tabLst/>
              <a:defRPr sz="1300" b="1" baseline="0">
                <a:solidFill>
                  <a:srgbClr val="49596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Two line subtitle. Make this sentence case. </a:t>
            </a:r>
            <a:r>
              <a:rPr lang="en-US" dirty="0" err="1" smtClean="0"/>
              <a:t>Xxxxxxxxxx</a:t>
            </a:r>
            <a:r>
              <a:rPr lang="en-US" dirty="0" smtClean="0"/>
              <a:t> </a:t>
            </a:r>
            <a:r>
              <a:rPr lang="en-US" dirty="0" err="1" smtClean="0"/>
              <a:t>xxxxxxxxxx</a:t>
            </a:r>
            <a:r>
              <a:rPr lang="en-US" dirty="0" smtClean="0"/>
              <a:t> </a:t>
            </a:r>
            <a:r>
              <a:rPr lang="en-US" dirty="0" err="1" smtClean="0"/>
              <a:t>xxxxxxxxxxxx</a:t>
            </a:r>
            <a:r>
              <a:rPr lang="en-US" dirty="0" smtClean="0"/>
              <a:t> </a:t>
            </a:r>
            <a:r>
              <a:rPr lang="en-US" dirty="0" err="1" smtClean="0"/>
              <a:t>xxxxxxxxxxx</a:t>
            </a:r>
            <a:r>
              <a:rPr lang="en-US" dirty="0" smtClean="0"/>
              <a:t> </a:t>
            </a:r>
            <a:r>
              <a:rPr lang="en-US" dirty="0" err="1" smtClean="0"/>
              <a:t>xxxxxxxxxxxxx</a:t>
            </a:r>
            <a:r>
              <a:rPr lang="en-US" dirty="0" smtClean="0"/>
              <a:t> </a:t>
            </a:r>
            <a:r>
              <a:rPr lang="en-US" dirty="0" err="1" smtClean="0"/>
              <a:t>xxxxxxxxxxx</a:t>
            </a:r>
            <a:r>
              <a:rPr lang="en-US" dirty="0" smtClean="0"/>
              <a:t> </a:t>
            </a:r>
            <a:r>
              <a:rPr lang="en-US" dirty="0" err="1" smtClean="0"/>
              <a:t>xxxxxxxxxxxxxxxxx</a:t>
            </a:r>
            <a:r>
              <a:rPr lang="en-US" dirty="0" smtClean="0"/>
              <a:t> </a:t>
            </a:r>
            <a:r>
              <a:rPr lang="en-US" dirty="0" err="1" smtClean="0"/>
              <a:t>xxxxxxxxxxxxxxxxx</a:t>
            </a:r>
            <a:r>
              <a:rPr lang="en-US" dirty="0" smtClean="0"/>
              <a:t> </a:t>
            </a:r>
            <a:r>
              <a:rPr lang="en-US" dirty="0" err="1" smtClean="0"/>
              <a:t>xxxxxxxxxxxxxxxxxxxx</a:t>
            </a:r>
            <a:endParaRPr lang="en-US" dirty="0" smtClean="0"/>
          </a:p>
        </p:txBody>
      </p:sp>
      <p:sp>
        <p:nvSpPr>
          <p:cNvPr id="21" name="Text Placeholder 21"/>
          <p:cNvSpPr>
            <a:spLocks noGrp="1"/>
          </p:cNvSpPr>
          <p:nvPr>
            <p:ph type="body" sz="quarter" idx="15" hasCustomPrompt="1"/>
          </p:nvPr>
        </p:nvSpPr>
        <p:spPr>
          <a:xfrm>
            <a:off x="1259540" y="6408108"/>
            <a:ext cx="3621024" cy="216000"/>
          </a:xfrm>
          <a:noFill/>
        </p:spPr>
        <p:txBody>
          <a:bodyPr wrap="none" lIns="0" tIns="0" rIns="0" bIns="0" rtlCol="0" anchor="ctr">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800" b="0" kern="1200" baseline="0" dirty="0" smtClean="0">
                <a:solidFill>
                  <a:srgbClr val="495965"/>
                </a:solidFill>
                <a:latin typeface="Arial" pitchFamily="34" charset="0"/>
                <a:ea typeface="+mn-ea"/>
                <a:cs typeface="+mn-cs"/>
              </a:defRPr>
            </a:lvl1pPr>
          </a:lstStyle>
          <a:p>
            <a:pPr lvl="0"/>
            <a:r>
              <a:rPr lang="en-US" dirty="0" smtClean="0"/>
              <a:t>Report ID#</a:t>
            </a:r>
          </a:p>
        </p:txBody>
      </p:sp>
      <p:sp>
        <p:nvSpPr>
          <p:cNvPr id="15" name="Text Placeholder 31"/>
          <p:cNvSpPr>
            <a:spLocks noGrp="1"/>
          </p:cNvSpPr>
          <p:nvPr>
            <p:ph type="body" sz="quarter" idx="13" hasCustomPrompt="1"/>
          </p:nvPr>
        </p:nvSpPr>
        <p:spPr>
          <a:xfrm>
            <a:off x="0" y="4846957"/>
            <a:ext cx="7736114" cy="1390433"/>
          </a:xfrm>
        </p:spPr>
        <p:txBody>
          <a:bodyPr lIns="0" tIns="0" rIns="0" bIns="0" anchor="b">
            <a:noAutofit/>
          </a:bodyPr>
          <a:lstStyle>
            <a:lvl1pPr marL="460800" indent="0">
              <a:lnSpc>
                <a:spcPct val="100000"/>
              </a:lnSpc>
              <a:spcBef>
                <a:spcPts val="100"/>
              </a:spcBef>
              <a:spcAft>
                <a:spcPts val="0"/>
              </a:spcAft>
              <a:buNone/>
              <a:defRPr sz="1000" b="0" baseline="0">
                <a:solidFill>
                  <a:srgbClr val="495965"/>
                </a:solidFill>
              </a:defRPr>
            </a:lvl1pPr>
          </a:lstStyle>
          <a:p>
            <a:pPr lvl="0"/>
            <a:r>
              <a:rPr lang="en-US" dirty="0" smtClean="0"/>
              <a:t>First and Last Name in Bold, Title, Phone Number, </a:t>
            </a:r>
            <a:r>
              <a:rPr lang="en-US" dirty="0" err="1" smtClean="0"/>
              <a:t>first.last@ihs.com</a:t>
            </a:r>
            <a:endParaRPr lang="en-US" dirty="0"/>
          </a:p>
        </p:txBody>
      </p:sp>
      <p:sp>
        <p:nvSpPr>
          <p:cNvPr id="22" name="Text Placeholder 29"/>
          <p:cNvSpPr>
            <a:spLocks noGrp="1"/>
          </p:cNvSpPr>
          <p:nvPr>
            <p:ph type="body" sz="quarter" idx="12" hasCustomPrompt="1"/>
          </p:nvPr>
        </p:nvSpPr>
        <p:spPr>
          <a:xfrm>
            <a:off x="4543368" y="1027340"/>
            <a:ext cx="4133088" cy="292608"/>
          </a:xfrm>
        </p:spPr>
        <p:txBody>
          <a:bodyPr rIns="0" anchor="b">
            <a:noAutofit/>
          </a:bodyPr>
          <a:lstStyle>
            <a:lvl1pPr marL="0" indent="0" algn="r">
              <a:buNone/>
              <a:tabLst/>
              <a:defRPr sz="1400" b="0">
                <a:solidFill>
                  <a:srgbClr val="495965"/>
                </a:solidFill>
              </a:defRPr>
            </a:lvl1pPr>
          </a:lstStyle>
          <a:p>
            <a:pPr lvl="0"/>
            <a:r>
              <a:rPr lang="en-US" dirty="0" smtClean="0"/>
              <a:t>Report Type</a:t>
            </a:r>
            <a:endParaRPr lang="en-US" dirty="0"/>
          </a:p>
        </p:txBody>
      </p:sp>
      <p:sp>
        <p:nvSpPr>
          <p:cNvPr id="17" name="TextBox 16"/>
          <p:cNvSpPr txBox="1"/>
          <p:nvPr userDrawn="1"/>
        </p:nvSpPr>
        <p:spPr>
          <a:xfrm>
            <a:off x="7802264" y="3315335"/>
            <a:ext cx="875011" cy="276999"/>
          </a:xfrm>
          <a:prstGeom prst="rect">
            <a:avLst/>
          </a:prstGeom>
          <a:noFill/>
        </p:spPr>
        <p:txBody>
          <a:bodyPr wrap="square" lIns="0" rIns="0" rtlCol="0" anchor="ctr" anchorCtr="0">
            <a:spAutoFit/>
          </a:bodyPr>
          <a:lstStyle/>
          <a:p>
            <a:pPr algn="r"/>
            <a:r>
              <a:rPr lang="en-GB" sz="1200" b="0" baseline="0" dirty="0" smtClean="0">
                <a:solidFill>
                  <a:srgbClr val="495965"/>
                </a:solidFill>
                <a:latin typeface="Arial" pitchFamily="34" charset="0"/>
                <a:cs typeface="Arial" pitchFamily="34" charset="0"/>
              </a:rPr>
              <a:t>ihs.com</a:t>
            </a:r>
            <a:endParaRPr lang="en-GB" sz="1200" b="0" baseline="0" dirty="0">
              <a:solidFill>
                <a:srgbClr val="495965"/>
              </a:solidFill>
              <a:latin typeface="Arial" pitchFamily="34" charset="0"/>
              <a:cs typeface="Arial" pitchFamily="34" charset="0"/>
            </a:endParaRPr>
          </a:p>
        </p:txBody>
      </p:sp>
      <p:sp>
        <p:nvSpPr>
          <p:cNvPr id="23" name="Text Placeholder 33"/>
          <p:cNvSpPr>
            <a:spLocks noGrp="1"/>
          </p:cNvSpPr>
          <p:nvPr>
            <p:ph type="body" sz="quarter" idx="14" hasCustomPrompt="1"/>
          </p:nvPr>
        </p:nvSpPr>
        <p:spPr>
          <a:xfrm>
            <a:off x="467868" y="3364608"/>
            <a:ext cx="3621024" cy="246888"/>
          </a:xfrm>
        </p:spPr>
        <p:txBody>
          <a:bodyPr lIns="0">
            <a:noAutofit/>
          </a:bodyPr>
          <a:lstStyle>
            <a:lvl1pPr marL="0" indent="0">
              <a:buNone/>
              <a:defRPr sz="1200" b="0" baseline="0">
                <a:solidFill>
                  <a:srgbClr val="495965"/>
                </a:solidFill>
              </a:defRPr>
            </a:lvl1pPr>
            <a:lvl2pPr>
              <a:buNone/>
              <a:defRPr sz="1400"/>
            </a:lvl2pPr>
            <a:lvl3pPr>
              <a:buNone/>
              <a:defRPr sz="1400"/>
            </a:lvl3pPr>
            <a:lvl4pPr>
              <a:buNone/>
              <a:defRPr sz="1400"/>
            </a:lvl4pPr>
            <a:lvl5pPr>
              <a:buNone/>
              <a:defRPr sz="1400"/>
            </a:lvl5pPr>
          </a:lstStyle>
          <a:p>
            <a:pPr lvl="0"/>
            <a:r>
              <a:rPr lang="en-US" smtClean="0"/>
              <a:t>DD Month 20xx</a:t>
            </a:r>
            <a:endParaRPr lang="en-US" dirty="0"/>
          </a:p>
        </p:txBody>
      </p:sp>
      <p:cxnSp>
        <p:nvCxnSpPr>
          <p:cNvPr id="24" name="Straight Connector 23"/>
          <p:cNvCxnSpPr/>
          <p:nvPr userDrawn="1"/>
        </p:nvCxnSpPr>
        <p:spPr>
          <a:xfrm>
            <a:off x="466725" y="3301469"/>
            <a:ext cx="8210550" cy="0"/>
          </a:xfrm>
          <a:prstGeom prst="line">
            <a:avLst/>
          </a:prstGeom>
          <a:ln>
            <a:solidFill>
              <a:srgbClr val="495965"/>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userDrawn="1"/>
        </p:nvSpPr>
        <p:spPr>
          <a:xfrm>
            <a:off x="0" y="665282"/>
            <a:ext cx="6228230" cy="430887"/>
          </a:xfrm>
          <a:prstGeom prst="rect">
            <a:avLst/>
          </a:prstGeom>
          <a:noFill/>
        </p:spPr>
        <p:txBody>
          <a:bodyPr wrap="square" rtlCol="0">
            <a:spAutoFit/>
          </a:bodyPr>
          <a:lstStyle/>
          <a:p>
            <a:pPr marL="374400"/>
            <a:r>
              <a:rPr lang="en-US" sz="2100" b="1" dirty="0" smtClean="0">
                <a:solidFill>
                  <a:srgbClr val="495965"/>
                </a:solidFill>
              </a:rPr>
              <a:t>IHS</a:t>
            </a:r>
            <a:endParaRPr lang="en-US" sz="2100" b="1" dirty="0">
              <a:solidFill>
                <a:srgbClr val="495965"/>
              </a:solidFill>
            </a:endParaRPr>
          </a:p>
        </p:txBody>
      </p:sp>
      <p:sp>
        <p:nvSpPr>
          <p:cNvPr id="26" name="Text Placeholder 17"/>
          <p:cNvSpPr>
            <a:spLocks noGrp="1"/>
          </p:cNvSpPr>
          <p:nvPr>
            <p:ph type="body" sz="quarter" idx="16" hasCustomPrompt="1"/>
          </p:nvPr>
        </p:nvSpPr>
        <p:spPr>
          <a:xfrm>
            <a:off x="981068" y="712786"/>
            <a:ext cx="3937000" cy="304800"/>
          </a:xfrm>
        </p:spPr>
        <p:txBody>
          <a:bodyPr/>
          <a:lstStyle>
            <a:lvl1pPr>
              <a:buNone/>
              <a:defRPr sz="2100" b="1" cap="all" baseline="0">
                <a:solidFill>
                  <a:srgbClr val="495965"/>
                </a:solidFill>
              </a:defRPr>
            </a:lvl1pPr>
          </a:lstStyle>
          <a:p>
            <a:pPr lvl="0"/>
            <a:r>
              <a:rPr lang="en-US" dirty="0" smtClean="0"/>
              <a:t>Business Line In All Caps</a:t>
            </a:r>
            <a:endParaRPr lang="en-US" dirty="0"/>
          </a:p>
        </p:txBody>
      </p:sp>
      <p:pic>
        <p:nvPicPr>
          <p:cNvPr id="29" name="Picture 28" descr="image1.png"/>
          <p:cNvPicPr>
            <a:picLocks noChangeAspect="1"/>
          </p:cNvPicPr>
          <p:nvPr userDrawn="1"/>
        </p:nvPicPr>
        <p:blipFill>
          <a:blip r:embed="rId2" cstate="print"/>
          <a:stretch>
            <a:fillRect/>
          </a:stretch>
        </p:blipFill>
        <p:spPr>
          <a:xfrm>
            <a:off x="7968949" y="5834493"/>
            <a:ext cx="705946" cy="705946"/>
          </a:xfrm>
          <a:prstGeom prst="rect">
            <a:avLst/>
          </a:prstGeom>
        </p:spPr>
      </p:pic>
    </p:spTree>
    <p:extLst>
      <p:ext uri="{BB962C8B-B14F-4D97-AF65-F5344CB8AC3E}">
        <p14:creationId xmlns:p14="http://schemas.microsoft.com/office/powerpoint/2010/main" val="4202732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IHS-blue-outlined-2x.png"/>
          <p:cNvPicPr>
            <a:picLocks noChangeAspect="1"/>
          </p:cNvPicPr>
          <p:nvPr/>
        </p:nvPicPr>
        <p:blipFill>
          <a:blip r:embed="rId29"/>
          <a:stretch>
            <a:fillRect/>
          </a:stretch>
        </p:blipFill>
        <p:spPr>
          <a:xfrm>
            <a:off x="8448735" y="248050"/>
            <a:ext cx="230400" cy="230400"/>
          </a:xfrm>
          <a:prstGeom prst="rect">
            <a:avLst/>
          </a:prstGeom>
        </p:spPr>
      </p:pic>
      <p:sp>
        <p:nvSpPr>
          <p:cNvPr id="3" name="Text Placeholder 2"/>
          <p:cNvSpPr>
            <a:spLocks noGrp="1"/>
          </p:cNvSpPr>
          <p:nvPr>
            <p:ph type="body" idx="1"/>
          </p:nvPr>
        </p:nvSpPr>
        <p:spPr>
          <a:xfrm>
            <a:off x="466725" y="1484312"/>
            <a:ext cx="8210550" cy="4752975"/>
          </a:xfrm>
          <a:prstGeom prst="rect">
            <a:avLst/>
          </a:prstGeom>
        </p:spPr>
        <p:txBody>
          <a:bodyPr vert="horz" lIns="0" tIns="0" rIns="0" bIns="0" rtlCol="0">
            <a:noAutofit/>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dirty="0"/>
          </a:p>
        </p:txBody>
      </p:sp>
      <p:sp>
        <p:nvSpPr>
          <p:cNvPr id="14" name="Title Placeholder 1"/>
          <p:cNvSpPr>
            <a:spLocks noGrp="1"/>
          </p:cNvSpPr>
          <p:nvPr>
            <p:ph type="title"/>
          </p:nvPr>
        </p:nvSpPr>
        <p:spPr>
          <a:xfrm>
            <a:off x="466726" y="549275"/>
            <a:ext cx="8210550" cy="755489"/>
          </a:xfrm>
          <a:prstGeom prst="rect">
            <a:avLst/>
          </a:prstGeom>
        </p:spPr>
        <p:txBody>
          <a:bodyPr vert="horz" lIns="0" tIns="0" rIns="0" bIns="0" rtlCol="0" anchor="t">
            <a:noAutofit/>
          </a:bodyPr>
          <a:lstStyle/>
          <a:p>
            <a:r>
              <a:rPr lang="en-US" altLang="ko-KR" smtClean="0"/>
              <a:t>Click to edit Master title style</a:t>
            </a:r>
            <a:endParaRPr lang="en-US" dirty="0"/>
          </a:p>
        </p:txBody>
      </p:sp>
      <p:sp>
        <p:nvSpPr>
          <p:cNvPr id="15" name="Footer Placeholder 4"/>
          <p:cNvSpPr>
            <a:spLocks noGrp="1"/>
          </p:cNvSpPr>
          <p:nvPr>
            <p:ph type="ftr" sz="quarter" idx="3"/>
          </p:nvPr>
        </p:nvSpPr>
        <p:spPr>
          <a:xfrm>
            <a:off x="466725" y="272214"/>
            <a:ext cx="7720975" cy="190800"/>
          </a:xfrm>
          <a:prstGeom prst="rect">
            <a:avLst/>
          </a:prstGeom>
        </p:spPr>
        <p:txBody>
          <a:bodyPr vert="horz" lIns="0" tIns="0" rIns="0" bIns="0" rtlCol="0" anchor="ctr"/>
          <a:lstStyle>
            <a:lvl1pPr algn="r">
              <a:defRPr sz="800">
                <a:solidFill>
                  <a:srgbClr val="495965"/>
                </a:solidFill>
              </a:defRPr>
            </a:lvl1pPr>
          </a:lstStyle>
          <a:p>
            <a:r>
              <a:rPr lang="en-US" smtClean="0"/>
              <a:t>Quantum Dot Display Technology &amp; Market Report - H2 2015</a:t>
            </a:r>
            <a:endParaRPr lang="en-US" dirty="0"/>
          </a:p>
        </p:txBody>
      </p:sp>
      <p:sp>
        <p:nvSpPr>
          <p:cNvPr id="16" name="Slide Number Placeholder 5"/>
          <p:cNvSpPr>
            <a:spLocks noGrp="1"/>
          </p:cNvSpPr>
          <p:nvPr>
            <p:ph type="sldNum" sz="quarter" idx="4"/>
          </p:nvPr>
        </p:nvSpPr>
        <p:spPr>
          <a:xfrm>
            <a:off x="6615113" y="6448345"/>
            <a:ext cx="2062162" cy="365125"/>
          </a:xfrm>
          <a:prstGeom prst="rect">
            <a:avLst/>
          </a:prstGeom>
        </p:spPr>
        <p:txBody>
          <a:bodyPr vert="horz" lIns="0" tIns="0" rIns="0" bIns="0" rtlCol="0" anchor="ctr"/>
          <a:lstStyle>
            <a:lvl1pPr algn="r">
              <a:defRPr sz="800">
                <a:solidFill>
                  <a:srgbClr val="495965"/>
                </a:solidFill>
              </a:defRPr>
            </a:lvl1pPr>
          </a:lstStyle>
          <a:p>
            <a:fld id="{24C46141-E31C-41A4-BE53-0A6DFD9041A4}" type="slidenum">
              <a:rPr lang="en-US" smtClean="0"/>
              <a:pPr/>
              <a:t>‹#›</a:t>
            </a:fld>
            <a:endParaRPr lang="en-US" dirty="0"/>
          </a:p>
        </p:txBody>
      </p:sp>
      <p:sp>
        <p:nvSpPr>
          <p:cNvPr id="17" name="TextBox 16"/>
          <p:cNvSpPr txBox="1"/>
          <p:nvPr/>
        </p:nvSpPr>
        <p:spPr>
          <a:xfrm>
            <a:off x="466725" y="6571257"/>
            <a:ext cx="535403" cy="123111"/>
          </a:xfrm>
          <a:prstGeom prst="rect">
            <a:avLst/>
          </a:prstGeom>
          <a:noFill/>
        </p:spPr>
        <p:txBody>
          <a:bodyPr wrap="none" lIns="0" tIns="0" rIns="0" bIns="0" rtlCol="0">
            <a:spAutoFit/>
          </a:bodyPr>
          <a:lstStyle/>
          <a:p>
            <a:pPr lvl="0"/>
            <a:r>
              <a:rPr lang="en-US" sz="800" b="0" kern="1200" cap="all" spc="0" baseline="0" smtClean="0">
                <a:solidFill>
                  <a:srgbClr val="495965"/>
                </a:solidFill>
                <a:latin typeface="+mn-lt"/>
                <a:ea typeface="+mn-ea"/>
                <a:cs typeface="+mn-cs"/>
              </a:rPr>
              <a:t>© 2015 IHS</a:t>
            </a:r>
            <a:endParaRPr lang="en-US" sz="800" b="0" kern="1200" cap="all" spc="0" baseline="0" dirty="0">
              <a:solidFill>
                <a:srgbClr val="495965"/>
              </a:solidFill>
              <a:latin typeface="+mn-lt"/>
              <a:ea typeface="+mn-ea"/>
              <a:cs typeface="+mn-cs"/>
            </a:endParaRPr>
          </a:p>
        </p:txBody>
      </p:sp>
      <p:cxnSp>
        <p:nvCxnSpPr>
          <p:cNvPr id="18" name="Straight Connector 17"/>
          <p:cNvCxnSpPr/>
          <p:nvPr/>
        </p:nvCxnSpPr>
        <p:spPr>
          <a:xfrm>
            <a:off x="466725" y="6427233"/>
            <a:ext cx="8210550" cy="0"/>
          </a:xfrm>
          <a:prstGeom prst="line">
            <a:avLst/>
          </a:prstGeom>
          <a:ln w="6350">
            <a:solidFill>
              <a:srgbClr val="495965"/>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53" r:id="rId1"/>
    <p:sldLayoutId id="2147483745" r:id="rId2"/>
    <p:sldLayoutId id="2147483746" r:id="rId3"/>
    <p:sldLayoutId id="2147483754" r:id="rId4"/>
    <p:sldLayoutId id="2147483748" r:id="rId5"/>
    <p:sldLayoutId id="2147483749" r:id="rId6"/>
    <p:sldLayoutId id="2147483755" r:id="rId7"/>
    <p:sldLayoutId id="2147483751" r:id="rId8"/>
    <p:sldLayoutId id="2147483752" r:id="rId9"/>
    <p:sldLayoutId id="2147483763" r:id="rId10"/>
    <p:sldLayoutId id="2147483764" r:id="rId11"/>
    <p:sldLayoutId id="2147483762" r:id="rId12"/>
    <p:sldLayoutId id="2147483720" r:id="rId13"/>
    <p:sldLayoutId id="2147483761" r:id="rId14"/>
    <p:sldLayoutId id="2147483759" r:id="rId15"/>
    <p:sldLayoutId id="2147483722" r:id="rId16"/>
    <p:sldLayoutId id="2147483728" r:id="rId17"/>
    <p:sldLayoutId id="2147483730" r:id="rId18"/>
    <p:sldLayoutId id="2147483724" r:id="rId19"/>
    <p:sldLayoutId id="2147483731" r:id="rId20"/>
    <p:sldLayoutId id="2147483732" r:id="rId21"/>
    <p:sldLayoutId id="2147483733" r:id="rId22"/>
    <p:sldLayoutId id="2147483723" r:id="rId23"/>
    <p:sldLayoutId id="2147483725" r:id="rId24"/>
    <p:sldLayoutId id="2147483726" r:id="rId25"/>
    <p:sldLayoutId id="2147483756" r:id="rId26"/>
    <p:sldLayoutId id="2147483765" r:id="rId27"/>
  </p:sldLayoutIdLst>
  <p:hf hdr="0" dt="0"/>
  <p:txStyles>
    <p:titleStyle>
      <a:lvl1pPr algn="l" defTabSz="914400" rtl="0" eaLnBrk="1" latinLnBrk="1" hangingPunct="1">
        <a:spcBef>
          <a:spcPct val="0"/>
        </a:spcBef>
        <a:buNone/>
        <a:defRPr sz="2400" b="1" kern="1200" spc="0" baseline="0">
          <a:solidFill>
            <a:schemeClr val="tx2"/>
          </a:solidFill>
          <a:latin typeface="+mj-lt"/>
          <a:ea typeface="+mj-ea"/>
          <a:cs typeface="+mj-cs"/>
        </a:defRPr>
      </a:lvl1pPr>
    </p:titleStyle>
    <p:bodyStyle>
      <a:lvl1pPr marL="177800" indent="-177800" algn="l" defTabSz="914400" rtl="0" eaLnBrk="1" latinLnBrk="1" hangingPunct="1">
        <a:spcBef>
          <a:spcPts val="600"/>
        </a:spcBef>
        <a:spcAft>
          <a:spcPts val="400"/>
        </a:spcAft>
        <a:buClrTx/>
        <a:buSzPct val="90000"/>
        <a:buFont typeface="Arial" pitchFamily="34" charset="0"/>
        <a:buChar char="•"/>
        <a:defRPr lang="en-US" sz="1200" b="0" kern="1200" baseline="0" dirty="0" smtClean="0">
          <a:solidFill>
            <a:schemeClr val="tx1"/>
          </a:solidFill>
          <a:latin typeface="+mn-lt"/>
          <a:ea typeface="+mn-ea"/>
          <a:cs typeface="+mn-cs"/>
        </a:defRPr>
      </a:lvl1pPr>
      <a:lvl2pPr marL="355600" indent="-177800" algn="l" defTabSz="914400" rtl="0" eaLnBrk="1" latinLnBrk="1" hangingPunct="1">
        <a:spcBef>
          <a:spcPts val="0"/>
        </a:spcBef>
        <a:spcAft>
          <a:spcPts val="600"/>
        </a:spcAft>
        <a:buClrTx/>
        <a:buSzPct val="90000"/>
        <a:buFont typeface="Arial" pitchFamily="34" charset="0"/>
        <a:buChar char="•"/>
        <a:defRPr sz="1100" kern="1200" baseline="0">
          <a:solidFill>
            <a:schemeClr val="tx1"/>
          </a:solidFill>
          <a:latin typeface="+mn-lt"/>
          <a:ea typeface="+mn-ea"/>
          <a:cs typeface="+mn-cs"/>
        </a:defRPr>
      </a:lvl2pPr>
      <a:lvl3pPr marL="533400" indent="-179388" algn="l" defTabSz="914400" rtl="0" eaLnBrk="1" latinLnBrk="1" hangingPunct="1">
        <a:spcBef>
          <a:spcPts val="0"/>
        </a:spcBef>
        <a:spcAft>
          <a:spcPts val="600"/>
        </a:spcAft>
        <a:buClrTx/>
        <a:buSzPct val="90000"/>
        <a:buFont typeface="Arial" pitchFamily="34" charset="0"/>
        <a:buChar char="•"/>
        <a:defRPr sz="1100" kern="1200" baseline="0">
          <a:solidFill>
            <a:schemeClr val="tx1"/>
          </a:solidFill>
          <a:latin typeface="+mn-lt"/>
          <a:ea typeface="+mn-ea"/>
          <a:cs typeface="+mn-cs"/>
        </a:defRPr>
      </a:lvl3pPr>
      <a:lvl4pPr marL="727075" indent="-179388" algn="l" defTabSz="914400" rtl="0" eaLnBrk="1" latinLnBrk="1" hangingPunct="1">
        <a:spcBef>
          <a:spcPts val="0"/>
        </a:spcBef>
        <a:spcAft>
          <a:spcPts val="600"/>
        </a:spcAft>
        <a:buClrTx/>
        <a:buSzPct val="90000"/>
        <a:buFont typeface="Arial" pitchFamily="34" charset="0"/>
        <a:buChar char="•"/>
        <a:defRPr sz="1100" kern="1200" baseline="0">
          <a:solidFill>
            <a:schemeClr val="tx1"/>
          </a:solidFill>
          <a:latin typeface="+mn-lt"/>
          <a:ea typeface="+mn-ea"/>
          <a:cs typeface="+mn-cs"/>
        </a:defRPr>
      </a:lvl4pPr>
      <a:lvl5pPr marL="906463" indent="-179388" algn="l" defTabSz="914400" rtl="0" eaLnBrk="1" latinLnBrk="1" hangingPunct="1">
        <a:spcBef>
          <a:spcPts val="0"/>
        </a:spcBef>
        <a:spcAft>
          <a:spcPts val="600"/>
        </a:spcAft>
        <a:buClrTx/>
        <a:buSzPct val="90000"/>
        <a:buFont typeface="Arial" pitchFamily="34" charset="0"/>
        <a:buChar char="•"/>
        <a:defRPr sz="1100" kern="1200" baseline="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1" hangingPunct="1">
        <a:defRPr sz="1000" kern="1200">
          <a:solidFill>
            <a:schemeClr val="tx1"/>
          </a:solidFill>
          <a:latin typeface="+mn-lt"/>
          <a:ea typeface="+mn-ea"/>
          <a:cs typeface="+mn-cs"/>
        </a:defRPr>
      </a:lvl1pPr>
      <a:lvl2pPr marL="457200" algn="l" defTabSz="914400" rtl="0" eaLnBrk="1" latinLnBrk="1" hangingPunct="1">
        <a:defRPr sz="1000" kern="1200">
          <a:solidFill>
            <a:schemeClr val="tx1"/>
          </a:solidFill>
          <a:latin typeface="+mn-lt"/>
          <a:ea typeface="+mn-ea"/>
          <a:cs typeface="+mn-cs"/>
        </a:defRPr>
      </a:lvl2pPr>
      <a:lvl3pPr marL="914400" algn="l" defTabSz="914400" rtl="0" eaLnBrk="1" latinLnBrk="1" hangingPunct="1">
        <a:defRPr sz="1000" kern="1200">
          <a:solidFill>
            <a:schemeClr val="tx1"/>
          </a:solidFill>
          <a:latin typeface="+mn-lt"/>
          <a:ea typeface="+mn-ea"/>
          <a:cs typeface="+mn-cs"/>
        </a:defRPr>
      </a:lvl3pPr>
      <a:lvl4pPr marL="1371600" algn="l" defTabSz="914400" rtl="0" eaLnBrk="1" latinLnBrk="1" hangingPunct="1">
        <a:defRPr sz="1000" kern="1200">
          <a:solidFill>
            <a:schemeClr val="tx1"/>
          </a:solidFill>
          <a:latin typeface="+mn-lt"/>
          <a:ea typeface="+mn-ea"/>
          <a:cs typeface="+mn-cs"/>
        </a:defRPr>
      </a:lvl4pPr>
      <a:lvl5pPr marL="1828800" algn="l" defTabSz="914400" rtl="0" eaLnBrk="1" latinLnBrk="1" hangingPunct="1">
        <a:defRPr sz="1000" kern="1200">
          <a:solidFill>
            <a:schemeClr val="tx1"/>
          </a:solidFill>
          <a:latin typeface="+mn-lt"/>
          <a:ea typeface="+mn-ea"/>
          <a:cs typeface="+mn-cs"/>
        </a:defRPr>
      </a:lvl5pPr>
      <a:lvl6pPr marL="2286000" algn="l" defTabSz="914400" rtl="0" eaLnBrk="1" latinLnBrk="1" hangingPunct="1">
        <a:defRPr sz="1000" kern="1200">
          <a:solidFill>
            <a:schemeClr val="tx1"/>
          </a:solidFill>
          <a:latin typeface="+mn-lt"/>
          <a:ea typeface="+mn-ea"/>
          <a:cs typeface="+mn-cs"/>
        </a:defRPr>
      </a:lvl6pPr>
      <a:lvl7pPr marL="2743200" algn="l" defTabSz="914400" rtl="0" eaLnBrk="1" latinLnBrk="1" hangingPunct="1">
        <a:defRPr sz="1000" kern="1200">
          <a:solidFill>
            <a:schemeClr val="tx1"/>
          </a:solidFill>
          <a:latin typeface="+mn-lt"/>
          <a:ea typeface="+mn-ea"/>
          <a:cs typeface="+mn-cs"/>
        </a:defRPr>
      </a:lvl7pPr>
      <a:lvl8pPr marL="3200400" algn="l" defTabSz="914400" rtl="0" eaLnBrk="1" latinLnBrk="1" hangingPunct="1">
        <a:defRPr sz="1000" kern="1200">
          <a:solidFill>
            <a:schemeClr val="tx1"/>
          </a:solidFill>
          <a:latin typeface="+mn-lt"/>
          <a:ea typeface="+mn-ea"/>
          <a:cs typeface="+mn-cs"/>
        </a:defRPr>
      </a:lvl8pPr>
      <a:lvl9pPr marL="3657600" algn="l" defTabSz="914400" rtl="0" eaLnBrk="1" latinLnBrk="1" hangingPunct="1">
        <a:defRPr sz="1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first.last@ihs.com"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hyperlink" Target="mailto:.Kihyun.Kimast@ihs.com"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100.xml.rels><?xml version="1.0" encoding="UTF-8" standalone="yes"?>
<Relationships xmlns="http://schemas.openxmlformats.org/package/2006/relationships"><Relationship Id="rId3" Type="http://schemas.openxmlformats.org/officeDocument/2006/relationships/chart" Target="../charts/chart63.xml"/><Relationship Id="rId2" Type="http://schemas.openxmlformats.org/officeDocument/2006/relationships/chart" Target="../charts/chart62.xml"/><Relationship Id="rId1" Type="http://schemas.openxmlformats.org/officeDocument/2006/relationships/slideLayout" Target="../slideLayouts/slideLayout15.xml"/><Relationship Id="rId4" Type="http://schemas.openxmlformats.org/officeDocument/2006/relationships/comments" Target="../comments/commen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2.xml.rels><?xml version="1.0" encoding="UTF-8" standalone="yes"?>
<Relationships xmlns="http://schemas.openxmlformats.org/package/2006/relationships"><Relationship Id="rId3" Type="http://schemas.openxmlformats.org/officeDocument/2006/relationships/chart" Target="../charts/chart65.xml"/><Relationship Id="rId2" Type="http://schemas.openxmlformats.org/officeDocument/2006/relationships/chart" Target="../charts/chart64.xml"/><Relationship Id="rId1" Type="http://schemas.openxmlformats.org/officeDocument/2006/relationships/slideLayout" Target="../slideLayouts/slideLayout1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8" Type="http://schemas.openxmlformats.org/officeDocument/2006/relationships/image" Target="../media/image22.gif"/><Relationship Id="rId13" Type="http://schemas.openxmlformats.org/officeDocument/2006/relationships/image" Target="../media/image27.jpeg"/><Relationship Id="rId3" Type="http://schemas.openxmlformats.org/officeDocument/2006/relationships/image" Target="../media/image17.jpeg"/><Relationship Id="rId7" Type="http://schemas.openxmlformats.org/officeDocument/2006/relationships/image" Target="../media/image21.jpeg"/><Relationship Id="rId12" Type="http://schemas.openxmlformats.org/officeDocument/2006/relationships/image" Target="../media/image26.jpeg"/><Relationship Id="rId2" Type="http://schemas.openxmlformats.org/officeDocument/2006/relationships/image" Target="../media/image16.jpeg"/><Relationship Id="rId1" Type="http://schemas.openxmlformats.org/officeDocument/2006/relationships/slideLayout" Target="../slideLayouts/slideLayout15.xml"/><Relationship Id="rId6" Type="http://schemas.openxmlformats.org/officeDocument/2006/relationships/image" Target="../media/image20.jpeg"/><Relationship Id="rId11" Type="http://schemas.openxmlformats.org/officeDocument/2006/relationships/image" Target="../media/image25.jpeg"/><Relationship Id="rId5" Type="http://schemas.openxmlformats.org/officeDocument/2006/relationships/image" Target="../media/image19.jpeg"/><Relationship Id="rId10" Type="http://schemas.openxmlformats.org/officeDocument/2006/relationships/image" Target="../media/image24.jpeg"/><Relationship Id="rId4" Type="http://schemas.openxmlformats.org/officeDocument/2006/relationships/image" Target="../media/image18.jpeg"/><Relationship Id="rId9" Type="http://schemas.openxmlformats.org/officeDocument/2006/relationships/image" Target="../media/image23.jpeg"/><Relationship Id="rId14" Type="http://schemas.openxmlformats.org/officeDocument/2006/relationships/image" Target="../media/image28.jpeg"/></Relationships>
</file>

<file path=ppt/slides/_rels/slide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15.xml"/><Relationship Id="rId5" Type="http://schemas.openxmlformats.org/officeDocument/2006/relationships/chart" Target="../charts/chart9.xml"/><Relationship Id="rId4" Type="http://schemas.openxmlformats.org/officeDocument/2006/relationships/chart" Target="../charts/char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15.xml"/><Relationship Id="rId5" Type="http://schemas.openxmlformats.org/officeDocument/2006/relationships/chart" Target="../charts/chart13.xml"/><Relationship Id="rId4" Type="http://schemas.openxmlformats.org/officeDocument/2006/relationships/chart" Target="../charts/char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chart" Target="../charts/chart14.xml"/><Relationship Id="rId1" Type="http://schemas.openxmlformats.org/officeDocument/2006/relationships/slideLayout" Target="../slideLayouts/slideLayout15.xml"/><Relationship Id="rId5" Type="http://schemas.openxmlformats.org/officeDocument/2006/relationships/chart" Target="../charts/chart17.xml"/><Relationship Id="rId4" Type="http://schemas.openxmlformats.org/officeDocument/2006/relationships/chart" Target="../charts/chart1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chart" Target="../charts/chart18.xml"/><Relationship Id="rId1" Type="http://schemas.openxmlformats.org/officeDocument/2006/relationships/slideLayout" Target="../slideLayouts/slideLayout15.xml"/><Relationship Id="rId5" Type="http://schemas.openxmlformats.org/officeDocument/2006/relationships/chart" Target="../charts/chart21.xml"/><Relationship Id="rId4" Type="http://schemas.openxmlformats.org/officeDocument/2006/relationships/chart" Target="../charts/chart2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5.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15.xml"/></Relationships>
</file>

<file path=ppt/slides/_rels/slide66.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1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7.xml.rels><?xml version="1.0" encoding="UTF-8" standalone="yes"?>
<Relationships xmlns="http://schemas.openxmlformats.org/package/2006/relationships"><Relationship Id="rId2" Type="http://schemas.openxmlformats.org/officeDocument/2006/relationships/chart" Target="../charts/chart23.xml"/><Relationship Id="rId1" Type="http://schemas.openxmlformats.org/officeDocument/2006/relationships/slideLayout" Target="../slideLayouts/slideLayout15.xml"/></Relationships>
</file>

<file path=ppt/slides/_rels/slide78.xml.rels><?xml version="1.0" encoding="UTF-8" standalone="yes"?>
<Relationships xmlns="http://schemas.openxmlformats.org/package/2006/relationships"><Relationship Id="rId2" Type="http://schemas.openxmlformats.org/officeDocument/2006/relationships/chart" Target="../charts/chart24.xml"/><Relationship Id="rId1" Type="http://schemas.openxmlformats.org/officeDocument/2006/relationships/slideLayout" Target="../slideLayouts/slideLayout15.xml"/></Relationships>
</file>

<file path=ppt/slides/_rels/slide79.xml.rels><?xml version="1.0" encoding="UTF-8" standalone="yes"?>
<Relationships xmlns="http://schemas.openxmlformats.org/package/2006/relationships"><Relationship Id="rId3" Type="http://schemas.openxmlformats.org/officeDocument/2006/relationships/chart" Target="../charts/chart26.xml"/><Relationship Id="rId2" Type="http://schemas.openxmlformats.org/officeDocument/2006/relationships/chart" Target="../charts/chart25.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0.xml.rels><?xml version="1.0" encoding="UTF-8" standalone="yes"?>
<Relationships xmlns="http://schemas.openxmlformats.org/package/2006/relationships"><Relationship Id="rId3" Type="http://schemas.openxmlformats.org/officeDocument/2006/relationships/chart" Target="../charts/chart28.xml"/><Relationship Id="rId2" Type="http://schemas.openxmlformats.org/officeDocument/2006/relationships/chart" Target="../charts/chart27.xml"/><Relationship Id="rId1" Type="http://schemas.openxmlformats.org/officeDocument/2006/relationships/slideLayout" Target="../slideLayouts/slideLayout15.xml"/></Relationships>
</file>

<file path=ppt/slides/_rels/slide81.xml.rels><?xml version="1.0" encoding="UTF-8" standalone="yes"?>
<Relationships xmlns="http://schemas.openxmlformats.org/package/2006/relationships"><Relationship Id="rId3" Type="http://schemas.openxmlformats.org/officeDocument/2006/relationships/chart" Target="../charts/chart30.xml"/><Relationship Id="rId2" Type="http://schemas.openxmlformats.org/officeDocument/2006/relationships/chart" Target="../charts/chart29.xml"/><Relationship Id="rId1" Type="http://schemas.openxmlformats.org/officeDocument/2006/relationships/slideLayout" Target="../slideLayouts/slideLayout15.xml"/></Relationships>
</file>

<file path=ppt/slides/_rels/slide82.xml.rels><?xml version="1.0" encoding="UTF-8" standalone="yes"?>
<Relationships xmlns="http://schemas.openxmlformats.org/package/2006/relationships"><Relationship Id="rId3" Type="http://schemas.openxmlformats.org/officeDocument/2006/relationships/chart" Target="../charts/chart32.xml"/><Relationship Id="rId2" Type="http://schemas.openxmlformats.org/officeDocument/2006/relationships/chart" Target="../charts/chart31.xml"/><Relationship Id="rId1" Type="http://schemas.openxmlformats.org/officeDocument/2006/relationships/slideLayout" Target="../slideLayouts/slideLayout15.xml"/></Relationships>
</file>

<file path=ppt/slides/_rels/slide83.xml.rels><?xml version="1.0" encoding="UTF-8" standalone="yes"?>
<Relationships xmlns="http://schemas.openxmlformats.org/package/2006/relationships"><Relationship Id="rId3" Type="http://schemas.openxmlformats.org/officeDocument/2006/relationships/chart" Target="../charts/chart34.xml"/><Relationship Id="rId2" Type="http://schemas.openxmlformats.org/officeDocument/2006/relationships/chart" Target="../charts/chart33.xml"/><Relationship Id="rId1" Type="http://schemas.openxmlformats.org/officeDocument/2006/relationships/slideLayout" Target="../slideLayouts/slideLayout1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6.xml.rels><?xml version="1.0" encoding="UTF-8" standalone="yes"?>
<Relationships xmlns="http://schemas.openxmlformats.org/package/2006/relationships"><Relationship Id="rId3" Type="http://schemas.openxmlformats.org/officeDocument/2006/relationships/chart" Target="../charts/chart36.xml"/><Relationship Id="rId2" Type="http://schemas.openxmlformats.org/officeDocument/2006/relationships/chart" Target="../charts/chart35.xml"/><Relationship Id="rId1" Type="http://schemas.openxmlformats.org/officeDocument/2006/relationships/slideLayout" Target="../slideLayouts/slideLayout15.xml"/></Relationships>
</file>

<file path=ppt/slides/_rels/slide87.xml.rels><?xml version="1.0" encoding="UTF-8" standalone="yes"?>
<Relationships xmlns="http://schemas.openxmlformats.org/package/2006/relationships"><Relationship Id="rId3" Type="http://schemas.openxmlformats.org/officeDocument/2006/relationships/chart" Target="../charts/chart38.xml"/><Relationship Id="rId2" Type="http://schemas.openxmlformats.org/officeDocument/2006/relationships/chart" Target="../charts/chart37.xml"/><Relationship Id="rId1" Type="http://schemas.openxmlformats.org/officeDocument/2006/relationships/slideLayout" Target="../slideLayouts/slideLayout15.xml"/></Relationships>
</file>

<file path=ppt/slides/_rels/slide88.xml.rels><?xml version="1.0" encoding="UTF-8" standalone="yes"?>
<Relationships xmlns="http://schemas.openxmlformats.org/package/2006/relationships"><Relationship Id="rId3" Type="http://schemas.openxmlformats.org/officeDocument/2006/relationships/chart" Target="../charts/chart40.xml"/><Relationship Id="rId2" Type="http://schemas.openxmlformats.org/officeDocument/2006/relationships/chart" Target="../charts/chart39.xml"/><Relationship Id="rId1" Type="http://schemas.openxmlformats.org/officeDocument/2006/relationships/slideLayout" Target="../slideLayouts/slideLayout15.xml"/></Relationships>
</file>

<file path=ppt/slides/_rels/slide89.xml.rels><?xml version="1.0" encoding="UTF-8" standalone="yes"?>
<Relationships xmlns="http://schemas.openxmlformats.org/package/2006/relationships"><Relationship Id="rId2" Type="http://schemas.openxmlformats.org/officeDocument/2006/relationships/chart" Target="../charts/chart41.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0.xml.rels><?xml version="1.0" encoding="UTF-8" standalone="yes"?>
<Relationships xmlns="http://schemas.openxmlformats.org/package/2006/relationships"><Relationship Id="rId3" Type="http://schemas.openxmlformats.org/officeDocument/2006/relationships/chart" Target="../charts/chart43.xml"/><Relationship Id="rId2" Type="http://schemas.openxmlformats.org/officeDocument/2006/relationships/chart" Target="../charts/chart42.xml"/><Relationship Id="rId1" Type="http://schemas.openxmlformats.org/officeDocument/2006/relationships/slideLayout" Target="../slideLayouts/slideLayout15.xml"/></Relationships>
</file>

<file path=ppt/slides/_rels/slide91.xml.rels><?xml version="1.0" encoding="UTF-8" standalone="yes"?>
<Relationships xmlns="http://schemas.openxmlformats.org/package/2006/relationships"><Relationship Id="rId3" Type="http://schemas.openxmlformats.org/officeDocument/2006/relationships/chart" Target="../charts/chart45.xml"/><Relationship Id="rId2" Type="http://schemas.openxmlformats.org/officeDocument/2006/relationships/chart" Target="../charts/chart44.xml"/><Relationship Id="rId1" Type="http://schemas.openxmlformats.org/officeDocument/2006/relationships/slideLayout" Target="../slideLayouts/slideLayout15.xml"/></Relationships>
</file>

<file path=ppt/slides/_rels/slide92.xml.rels><?xml version="1.0" encoding="UTF-8" standalone="yes"?>
<Relationships xmlns="http://schemas.openxmlformats.org/package/2006/relationships"><Relationship Id="rId3" Type="http://schemas.openxmlformats.org/officeDocument/2006/relationships/chart" Target="../charts/chart47.xml"/><Relationship Id="rId2" Type="http://schemas.openxmlformats.org/officeDocument/2006/relationships/chart" Target="../charts/chart46.xml"/><Relationship Id="rId1" Type="http://schemas.openxmlformats.org/officeDocument/2006/relationships/slideLayout" Target="../slideLayouts/slideLayout15.xml"/></Relationships>
</file>

<file path=ppt/slides/_rels/slide93.xml.rels><?xml version="1.0" encoding="UTF-8" standalone="yes"?>
<Relationships xmlns="http://schemas.openxmlformats.org/package/2006/relationships"><Relationship Id="rId3" Type="http://schemas.openxmlformats.org/officeDocument/2006/relationships/chart" Target="../charts/chart49.xml"/><Relationship Id="rId2" Type="http://schemas.openxmlformats.org/officeDocument/2006/relationships/chart" Target="../charts/chart48.xml"/><Relationship Id="rId1" Type="http://schemas.openxmlformats.org/officeDocument/2006/relationships/slideLayout" Target="../slideLayouts/slideLayout15.xml"/></Relationships>
</file>

<file path=ppt/slides/_rels/slide94.xml.rels><?xml version="1.0" encoding="UTF-8" standalone="yes"?>
<Relationships xmlns="http://schemas.openxmlformats.org/package/2006/relationships"><Relationship Id="rId3" Type="http://schemas.openxmlformats.org/officeDocument/2006/relationships/chart" Target="../charts/chart51.xml"/><Relationship Id="rId2" Type="http://schemas.openxmlformats.org/officeDocument/2006/relationships/chart" Target="../charts/chart50.xml"/><Relationship Id="rId1" Type="http://schemas.openxmlformats.org/officeDocument/2006/relationships/slideLayout" Target="../slideLayouts/slideLayout15.xml"/></Relationships>
</file>

<file path=ppt/slides/_rels/slide95.xml.rels><?xml version="1.0" encoding="UTF-8" standalone="yes"?>
<Relationships xmlns="http://schemas.openxmlformats.org/package/2006/relationships"><Relationship Id="rId3" Type="http://schemas.openxmlformats.org/officeDocument/2006/relationships/chart" Target="../charts/chart53.xml"/><Relationship Id="rId2" Type="http://schemas.openxmlformats.org/officeDocument/2006/relationships/chart" Target="../charts/chart52.xml"/><Relationship Id="rId1" Type="http://schemas.openxmlformats.org/officeDocument/2006/relationships/slideLayout" Target="../slideLayouts/slideLayout15.xml"/></Relationships>
</file>

<file path=ppt/slides/_rels/slide96.xml.rels><?xml version="1.0" encoding="UTF-8" standalone="yes"?>
<Relationships xmlns="http://schemas.openxmlformats.org/package/2006/relationships"><Relationship Id="rId3" Type="http://schemas.openxmlformats.org/officeDocument/2006/relationships/chart" Target="../charts/chart55.xml"/><Relationship Id="rId2" Type="http://schemas.openxmlformats.org/officeDocument/2006/relationships/chart" Target="../charts/chart54.xml"/><Relationship Id="rId1" Type="http://schemas.openxmlformats.org/officeDocument/2006/relationships/slideLayout" Target="../slideLayouts/slideLayout15.xml"/></Relationships>
</file>

<file path=ppt/slides/_rels/slide97.xml.rels><?xml version="1.0" encoding="UTF-8" standalone="yes"?>
<Relationships xmlns="http://schemas.openxmlformats.org/package/2006/relationships"><Relationship Id="rId3" Type="http://schemas.openxmlformats.org/officeDocument/2006/relationships/chart" Target="../charts/chart57.xml"/><Relationship Id="rId2" Type="http://schemas.openxmlformats.org/officeDocument/2006/relationships/chart" Target="../charts/chart56.xml"/><Relationship Id="rId1" Type="http://schemas.openxmlformats.org/officeDocument/2006/relationships/slideLayout" Target="../slideLayouts/slideLayout15.xml"/></Relationships>
</file>

<file path=ppt/slides/_rels/slide98.xml.rels><?xml version="1.0" encoding="UTF-8" standalone="yes"?>
<Relationships xmlns="http://schemas.openxmlformats.org/package/2006/relationships"><Relationship Id="rId3" Type="http://schemas.openxmlformats.org/officeDocument/2006/relationships/chart" Target="../charts/chart59.xml"/><Relationship Id="rId2" Type="http://schemas.openxmlformats.org/officeDocument/2006/relationships/chart" Target="../charts/chart58.xml"/><Relationship Id="rId1" Type="http://schemas.openxmlformats.org/officeDocument/2006/relationships/slideLayout" Target="../slideLayouts/slideLayout15.xml"/></Relationships>
</file>

<file path=ppt/slides/_rels/slide99.xml.rels><?xml version="1.0" encoding="UTF-8" standalone="yes"?>
<Relationships xmlns="http://schemas.openxmlformats.org/package/2006/relationships"><Relationship Id="rId3" Type="http://schemas.openxmlformats.org/officeDocument/2006/relationships/chart" Target="../charts/chart61.xml"/><Relationship Id="rId2" Type="http://schemas.openxmlformats.org/officeDocument/2006/relationships/chart" Target="../charts/chart60.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altLang="ko-KR" dirty="0">
                <a:solidFill>
                  <a:srgbClr val="0097D1"/>
                </a:solidFill>
              </a:rPr>
              <a:t>Wide color gamut display market firmly on growth path</a:t>
            </a:r>
            <a:endParaRPr lang="en-US" dirty="0">
              <a:solidFill>
                <a:srgbClr val="0097D1"/>
              </a:solidFill>
            </a:endParaRPr>
          </a:p>
        </p:txBody>
      </p:sp>
      <p:sp>
        <p:nvSpPr>
          <p:cNvPr id="15" name="Text Placeholder 14"/>
          <p:cNvSpPr>
            <a:spLocks noGrp="1"/>
          </p:cNvSpPr>
          <p:nvPr>
            <p:ph type="body" sz="quarter" idx="11"/>
          </p:nvPr>
        </p:nvSpPr>
        <p:spPr/>
        <p:txBody>
          <a:bodyPr/>
          <a:lstStyle/>
          <a:p>
            <a:r>
              <a:rPr lang="en-US" dirty="0" smtClean="0"/>
              <a:t>Display Chemical </a:t>
            </a:r>
            <a:r>
              <a:rPr lang="en-US" dirty="0"/>
              <a:t>M</a:t>
            </a:r>
            <a:r>
              <a:rPr lang="en-US" dirty="0" smtClean="0"/>
              <a:t>aterials </a:t>
            </a:r>
            <a:endParaRPr lang="en-US" dirty="0"/>
          </a:p>
        </p:txBody>
      </p:sp>
      <p:sp>
        <p:nvSpPr>
          <p:cNvPr id="6" name="Text Placeholder 5"/>
          <p:cNvSpPr>
            <a:spLocks noGrp="1"/>
          </p:cNvSpPr>
          <p:nvPr>
            <p:ph type="body" sz="quarter" idx="13"/>
          </p:nvPr>
        </p:nvSpPr>
        <p:spPr/>
        <p:txBody>
          <a:bodyPr/>
          <a:lstStyle/>
          <a:p>
            <a:r>
              <a:rPr lang="en-US" b="1" dirty="0" smtClean="0"/>
              <a:t>Richard </a:t>
            </a:r>
            <a:r>
              <a:rPr lang="en-US" b="1" dirty="0" smtClean="0"/>
              <a:t>Son, </a:t>
            </a:r>
            <a:r>
              <a:rPr lang="en-US" dirty="0" smtClean="0"/>
              <a:t>Senior analyst, +82 031 8039 8768, </a:t>
            </a:r>
            <a:r>
              <a:rPr lang="en-US" dirty="0" smtClean="0">
                <a:hlinkClick r:id="rId3"/>
              </a:rPr>
              <a:t>Richard.son@ihs.com</a:t>
            </a:r>
            <a:r>
              <a:rPr lang="en-US" dirty="0" smtClean="0"/>
              <a:t> </a:t>
            </a:r>
          </a:p>
          <a:p>
            <a:r>
              <a:rPr lang="en-US" b="1" dirty="0" err="1" smtClean="0"/>
              <a:t>Kihyun</a:t>
            </a:r>
            <a:r>
              <a:rPr lang="en-US" b="1" dirty="0" smtClean="0"/>
              <a:t> Kim, </a:t>
            </a:r>
            <a:r>
              <a:rPr lang="en-US" dirty="0" smtClean="0"/>
              <a:t>Senior analyst, +82 031 8039 8715, </a:t>
            </a:r>
            <a:r>
              <a:rPr lang="en-US" dirty="0" smtClean="0">
                <a:hlinkClick r:id="rId4"/>
              </a:rPr>
              <a:t>.Kihyun.Kim@ihs.com</a:t>
            </a:r>
            <a:r>
              <a:rPr lang="en-US" dirty="0" smtClean="0"/>
              <a:t> </a:t>
            </a:r>
          </a:p>
        </p:txBody>
      </p:sp>
      <p:sp>
        <p:nvSpPr>
          <p:cNvPr id="16" name="Text Placeholder 15"/>
          <p:cNvSpPr>
            <a:spLocks noGrp="1"/>
          </p:cNvSpPr>
          <p:nvPr>
            <p:ph type="body" sz="quarter" idx="12"/>
          </p:nvPr>
        </p:nvSpPr>
        <p:spPr>
          <a:xfrm>
            <a:off x="3707904" y="1027340"/>
            <a:ext cx="4968552" cy="292608"/>
          </a:xfrm>
        </p:spPr>
        <p:txBody>
          <a:bodyPr/>
          <a:lstStyle/>
          <a:p>
            <a:r>
              <a:rPr lang="en-US" dirty="0"/>
              <a:t>Quantum Dot Display Technology &amp; Market Report - H2 </a:t>
            </a:r>
            <a:r>
              <a:rPr lang="en-US" dirty="0" smtClean="0"/>
              <a:t>2015</a:t>
            </a:r>
            <a:endParaRPr lang="en-US" dirty="0"/>
          </a:p>
        </p:txBody>
      </p:sp>
      <p:sp>
        <p:nvSpPr>
          <p:cNvPr id="17" name="Text Placeholder 16"/>
          <p:cNvSpPr>
            <a:spLocks noGrp="1"/>
          </p:cNvSpPr>
          <p:nvPr>
            <p:ph type="body" sz="quarter" idx="14"/>
          </p:nvPr>
        </p:nvSpPr>
        <p:spPr/>
        <p:txBody>
          <a:bodyPr/>
          <a:lstStyle/>
          <a:p>
            <a:r>
              <a:rPr lang="en-US" dirty="0" smtClean="0"/>
              <a:t>August 2015</a:t>
            </a:r>
            <a:endParaRPr lang="en-US" dirty="0"/>
          </a:p>
        </p:txBody>
      </p:sp>
      <p:sp>
        <p:nvSpPr>
          <p:cNvPr id="33" name="텍스트 개체 틀 32"/>
          <p:cNvSpPr>
            <a:spLocks noGrp="1"/>
          </p:cNvSpPr>
          <p:nvPr>
            <p:ph type="body" sz="quarter" idx="16"/>
          </p:nvPr>
        </p:nvSpPr>
        <p:spPr/>
        <p:txBody>
          <a:bodyPr/>
          <a:lstStyle/>
          <a:p>
            <a:r>
              <a:rPr lang="en-US" altLang="ko-KR" dirty="0" smtClean="0"/>
              <a:t>Technology</a:t>
            </a:r>
            <a:endParaRPr lang="ko-KR" altLang="en-US" dirty="0"/>
          </a:p>
        </p:txBody>
      </p:sp>
      <p:sp>
        <p:nvSpPr>
          <p:cNvPr id="2" name="Text Placeholder 1"/>
          <p:cNvSpPr>
            <a:spLocks noGrp="1"/>
          </p:cNvSpPr>
          <p:nvPr>
            <p:ph type="body" sz="quarter" idx="15"/>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1654822-CBA3-4BDF-80A9-3FE33B17E59A}" type="slidenum">
              <a:rPr lang="en-US" smtClean="0"/>
              <a:pPr/>
              <a:t>10</a:t>
            </a:fld>
            <a:endParaRPr lang="en-US" dirty="0"/>
          </a:p>
        </p:txBody>
      </p:sp>
      <p:sp>
        <p:nvSpPr>
          <p:cNvPr id="3" name="Content Placeholder 2"/>
          <p:cNvSpPr>
            <a:spLocks noGrp="1"/>
          </p:cNvSpPr>
          <p:nvPr>
            <p:ph idx="1"/>
          </p:nvPr>
        </p:nvSpPr>
        <p:spPr/>
        <p:txBody>
          <a:bodyPr/>
          <a:lstStyle/>
          <a:p>
            <a:pPr algn="just"/>
            <a:r>
              <a:rPr lang="en-US" altLang="ko-KR" dirty="0"/>
              <a:t>The five </a:t>
            </a:r>
            <a:r>
              <a:rPr lang="en-US" altLang="ko-KR" dirty="0" smtClean="0"/>
              <a:t>color gamut standards </a:t>
            </a:r>
            <a:r>
              <a:rPr lang="en-US" altLang="ko-KR" dirty="0"/>
              <a:t>mentioned earlier </a:t>
            </a:r>
            <a:r>
              <a:rPr lang="en-US" altLang="ko-KR" dirty="0" smtClean="0"/>
              <a:t>can be found in the CIE color space chromaticity diagram </a:t>
            </a:r>
            <a:r>
              <a:rPr lang="en-US" altLang="ko-KR" dirty="0"/>
              <a:t>on the </a:t>
            </a:r>
            <a:r>
              <a:rPr lang="en-US" altLang="ko-KR" dirty="0" smtClean="0"/>
              <a:t>right.</a:t>
            </a:r>
            <a:endParaRPr lang="en-US" altLang="ko-KR" dirty="0"/>
          </a:p>
          <a:p>
            <a:pPr algn="just"/>
            <a:r>
              <a:rPr lang="en-US" altLang="ko-KR" dirty="0"/>
              <a:t>Most displays currently being used are produced based </a:t>
            </a:r>
            <a:r>
              <a:rPr lang="en-US" altLang="ko-KR" dirty="0" smtClean="0"/>
              <a:t>on the </a:t>
            </a:r>
            <a:r>
              <a:rPr lang="en-US" altLang="ko-KR" dirty="0" err="1"/>
              <a:t>sRGB</a:t>
            </a:r>
            <a:r>
              <a:rPr lang="en-US" altLang="ko-KR" dirty="0"/>
              <a:t> color space that </a:t>
            </a:r>
            <a:r>
              <a:rPr lang="en-US" altLang="ko-KR" dirty="0" smtClean="0"/>
              <a:t>can reproduce the narrowest color space in </a:t>
            </a:r>
            <a:r>
              <a:rPr lang="en-US" altLang="ko-KR" dirty="0"/>
              <a:t>the </a:t>
            </a:r>
            <a:r>
              <a:rPr lang="en-US" altLang="ko-KR" dirty="0" smtClean="0"/>
              <a:t>triangle </a:t>
            </a:r>
            <a:r>
              <a:rPr lang="en-US" altLang="ko-KR" dirty="0"/>
              <a:t>on the </a:t>
            </a:r>
            <a:r>
              <a:rPr lang="en-US" altLang="ko-KR" dirty="0" smtClean="0"/>
              <a:t>right. </a:t>
            </a:r>
            <a:r>
              <a:rPr lang="en-US" altLang="ko-KR" dirty="0"/>
              <a:t>This </a:t>
            </a:r>
            <a:r>
              <a:rPr lang="en-US" altLang="ko-KR" dirty="0" smtClean="0"/>
              <a:t>can create </a:t>
            </a:r>
            <a:r>
              <a:rPr lang="en-US" altLang="ko-KR" dirty="0"/>
              <a:t>72% of color based </a:t>
            </a:r>
            <a:r>
              <a:rPr lang="en-US" altLang="ko-KR" dirty="0" smtClean="0"/>
              <a:t>on the </a:t>
            </a:r>
            <a:r>
              <a:rPr lang="en-US" altLang="ko-KR" dirty="0"/>
              <a:t>NTSC 1953 and show soft level of cyan and low color depth to green. </a:t>
            </a:r>
          </a:p>
          <a:p>
            <a:pPr algn="just"/>
            <a:r>
              <a:rPr lang="en-US" altLang="ko-KR" dirty="0" smtClean="0"/>
              <a:t>The REC. 2020 with the widest color space has 34</a:t>
            </a:r>
            <a:r>
              <a:rPr lang="en-US" altLang="ko-KR" dirty="0"/>
              <a:t>% more space than </a:t>
            </a:r>
            <a:r>
              <a:rPr lang="en-US" altLang="ko-KR" dirty="0" smtClean="0"/>
              <a:t>the NTSC </a:t>
            </a:r>
            <a:r>
              <a:rPr lang="en-US" altLang="ko-KR" dirty="0"/>
              <a:t>1953, </a:t>
            </a:r>
            <a:r>
              <a:rPr lang="en-US" altLang="ko-KR" dirty="0" smtClean="0"/>
              <a:t>and displays using QDs are considered to be able to show much of color gamut specified by the REC. 2020 of </a:t>
            </a:r>
            <a:r>
              <a:rPr lang="en-US" altLang="ko-KR" dirty="0"/>
              <a:t>the </a:t>
            </a:r>
            <a:r>
              <a:rPr lang="en-US" altLang="ko-KR" dirty="0" smtClean="0"/>
              <a:t>ITU, bringing great attention to QD TVs. </a:t>
            </a:r>
            <a:endParaRPr lang="en-US" altLang="ko-KR" dirty="0"/>
          </a:p>
          <a:p>
            <a:pPr algn="just"/>
            <a:r>
              <a:rPr lang="en-US" altLang="ko-KR" dirty="0"/>
              <a:t>QD can </a:t>
            </a:r>
            <a:r>
              <a:rPr lang="en-US" altLang="ko-KR" dirty="0" smtClean="0"/>
              <a:t>express depth </a:t>
            </a:r>
            <a:r>
              <a:rPr lang="en-US" altLang="ko-KR" dirty="0"/>
              <a:t>in green and red colors and can even reach 90% of </a:t>
            </a:r>
            <a:r>
              <a:rPr lang="en-US" altLang="ko-KR" dirty="0" smtClean="0"/>
              <a:t>the NTSC 1953 standard. </a:t>
            </a:r>
            <a:endParaRPr lang="en-US" altLang="ko-KR" dirty="0"/>
          </a:p>
          <a:p>
            <a:pPr algn="just"/>
            <a:r>
              <a:rPr lang="en-US" altLang="ko-KR" dirty="0" smtClean="0"/>
              <a:t>QD is considered better </a:t>
            </a:r>
            <a:r>
              <a:rPr lang="en-US" altLang="ko-KR" dirty="0"/>
              <a:t>than light-emitting diode (LED) or OLED </a:t>
            </a:r>
            <a:r>
              <a:rPr lang="en-US" altLang="ko-KR" dirty="0" smtClean="0"/>
              <a:t>display technology in reproducing such a wide </a:t>
            </a:r>
            <a:r>
              <a:rPr lang="en-US" altLang="ko-KR" dirty="0"/>
              <a:t>color </a:t>
            </a:r>
            <a:r>
              <a:rPr lang="en-US" altLang="ko-KR" dirty="0" smtClean="0"/>
              <a:t>space.</a:t>
            </a:r>
            <a:endParaRPr lang="ko-KR" altLang="en-US" sz="1400" dirty="0"/>
          </a:p>
        </p:txBody>
      </p:sp>
      <p:sp>
        <p:nvSpPr>
          <p:cNvPr id="7" name="Content Placeholder 6"/>
          <p:cNvSpPr>
            <a:spLocks noGrp="1"/>
          </p:cNvSpPr>
          <p:nvPr>
            <p:ph idx="11"/>
          </p:nvPr>
        </p:nvSpPr>
        <p:spPr/>
        <p:txBody>
          <a:bodyPr/>
          <a:lstStyle/>
          <a:p>
            <a:endParaRPr lang="ko-KR" altLang="en-US" dirty="0"/>
          </a:p>
        </p:txBody>
      </p:sp>
      <p:sp>
        <p:nvSpPr>
          <p:cNvPr id="5" name="Footer Placeholder 4"/>
          <p:cNvSpPr>
            <a:spLocks noGrp="1"/>
          </p:cNvSpPr>
          <p:nvPr>
            <p:ph type="ftr" sz="quarter" idx="12"/>
          </p:nvPr>
        </p:nvSpPr>
        <p:spPr/>
        <p:txBody>
          <a:bodyPr/>
          <a:lstStyle/>
          <a:p>
            <a:r>
              <a:rPr lang="en-US" smtClean="0"/>
              <a:t>Quantum Dot Display Technology &amp; Market Report - H2 2015</a:t>
            </a:r>
            <a:endParaRPr lang="en-US" dirty="0"/>
          </a:p>
        </p:txBody>
      </p:sp>
      <p:sp>
        <p:nvSpPr>
          <p:cNvPr id="8" name="txtboxInfographicTitleBar"/>
          <p:cNvSpPr/>
          <p:nvPr/>
        </p:nvSpPr>
        <p:spPr>
          <a:xfrm>
            <a:off x="4719545" y="1477322"/>
            <a:ext cx="3956462" cy="288000"/>
          </a:xfrm>
          <a:prstGeom prst="rect">
            <a:avLst/>
          </a:prstGeom>
          <a:solidFill>
            <a:srgbClr val="707C8A"/>
          </a:solid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altLang="ko-KR" sz="1200" b="1" dirty="0" smtClean="0">
                <a:solidFill>
                  <a:srgbClr val="FFFFFF"/>
                </a:solidFill>
              </a:rPr>
              <a:t>CIE </a:t>
            </a:r>
            <a:r>
              <a:rPr lang="en-US" altLang="ko-KR" sz="1200" b="1" dirty="0">
                <a:solidFill>
                  <a:srgbClr val="FFFFFF"/>
                </a:solidFill>
              </a:rPr>
              <a:t>1931 </a:t>
            </a:r>
            <a:r>
              <a:rPr lang="en-US" altLang="ko-KR" sz="1200" b="1" dirty="0" smtClean="0">
                <a:solidFill>
                  <a:srgbClr val="FFFFFF"/>
                </a:solidFill>
              </a:rPr>
              <a:t>c</a:t>
            </a:r>
            <a:r>
              <a:rPr lang="en-US" altLang="ko-KR" sz="1200" b="1" dirty="0" smtClean="0"/>
              <a:t>olor </a:t>
            </a:r>
            <a:r>
              <a:rPr lang="en-US" altLang="ko-KR" sz="1200" b="1" dirty="0"/>
              <a:t>space chromaticity diagram</a:t>
            </a:r>
            <a:endParaRPr lang="en-US" sz="1200" b="1" dirty="0">
              <a:solidFill>
                <a:srgbClr val="FFFFFF"/>
              </a:solidFill>
            </a:endParaRPr>
          </a:p>
        </p:txBody>
      </p:sp>
      <p:sp>
        <p:nvSpPr>
          <p:cNvPr id="9" name="txtboxInfographicBorder"/>
          <p:cNvSpPr/>
          <p:nvPr/>
        </p:nvSpPr>
        <p:spPr>
          <a:xfrm>
            <a:off x="4719600" y="1478731"/>
            <a:ext cx="3956461" cy="4758558"/>
          </a:xfrm>
          <a:prstGeom prst="rect">
            <a:avLst/>
          </a:prstGeom>
          <a:noFill/>
          <a:ln w="19050">
            <a:solidFill>
              <a:srgbClr val="707C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xtboxInfographicCopyright"/>
          <p:cNvSpPr txBox="1"/>
          <p:nvPr/>
        </p:nvSpPr>
        <p:spPr>
          <a:xfrm>
            <a:off x="8405263" y="5863749"/>
            <a:ext cx="271193" cy="384012"/>
          </a:xfrm>
          <a:prstGeom prst="rect">
            <a:avLst/>
          </a:prstGeom>
          <a:noFill/>
        </p:spPr>
        <p:txBody>
          <a:bodyPr wrap="none" lIns="0" tIns="0" rIns="72000" bIns="72000" rtlCol="0" anchor="b">
            <a:noAutofit/>
          </a:bodyPr>
          <a:lstStyle/>
          <a:p>
            <a:pPr algn="r"/>
            <a:r>
              <a:rPr lang="en-US" sz="700" dirty="0" smtClean="0">
                <a:solidFill>
                  <a:srgbClr val="707C8A"/>
                </a:solidFill>
              </a:rPr>
              <a:t>© 2015 IHS</a:t>
            </a:r>
            <a:endParaRPr lang="en-US" sz="700" dirty="0">
              <a:solidFill>
                <a:srgbClr val="707C8A"/>
              </a:solidFill>
            </a:endParaRPr>
          </a:p>
        </p:txBody>
      </p:sp>
      <p:sp>
        <p:nvSpPr>
          <p:cNvPr id="11" name="txtboxInfographicSourceLine"/>
          <p:cNvSpPr txBox="1"/>
          <p:nvPr/>
        </p:nvSpPr>
        <p:spPr>
          <a:xfrm>
            <a:off x="4719545" y="5863749"/>
            <a:ext cx="332434" cy="384012"/>
          </a:xfrm>
          <a:prstGeom prst="rect">
            <a:avLst/>
          </a:prstGeom>
          <a:noFill/>
        </p:spPr>
        <p:txBody>
          <a:bodyPr wrap="none" lIns="72000" tIns="0" rIns="0" bIns="72000" rtlCol="0" anchor="b">
            <a:noAutofit/>
          </a:bodyPr>
          <a:lstStyle/>
          <a:p>
            <a:endParaRPr lang="en-US" sz="700" dirty="0" smtClean="0">
              <a:solidFill>
                <a:srgbClr val="707C8A"/>
              </a:solidFill>
            </a:endParaRPr>
          </a:p>
          <a:p>
            <a:endParaRPr lang="en-US" sz="700" dirty="0" smtClean="0">
              <a:solidFill>
                <a:srgbClr val="707C8A"/>
              </a:solidFill>
            </a:endParaRPr>
          </a:p>
          <a:p>
            <a:r>
              <a:rPr lang="en-US" sz="700" dirty="0" smtClean="0">
                <a:solidFill>
                  <a:srgbClr val="707C8A"/>
                </a:solidFill>
              </a:rPr>
              <a:t>Source: IHS</a:t>
            </a:r>
            <a:endParaRPr lang="en-US" sz="700" dirty="0">
              <a:solidFill>
                <a:srgbClr val="707C8A"/>
              </a:solidFill>
            </a:endParaRPr>
          </a:p>
        </p:txBody>
      </p:sp>
      <p:grpSp>
        <p:nvGrpSpPr>
          <p:cNvPr id="12" name="그룹 73"/>
          <p:cNvGrpSpPr/>
          <p:nvPr/>
        </p:nvGrpSpPr>
        <p:grpSpPr>
          <a:xfrm>
            <a:off x="4982468" y="2011640"/>
            <a:ext cx="3388944" cy="3943413"/>
            <a:chOff x="512488" y="1794518"/>
            <a:chExt cx="3727838" cy="4011478"/>
          </a:xfrm>
        </p:grpSpPr>
        <p:grpSp>
          <p:nvGrpSpPr>
            <p:cNvPr id="13" name="그룹 78"/>
            <p:cNvGrpSpPr/>
            <p:nvPr/>
          </p:nvGrpSpPr>
          <p:grpSpPr>
            <a:xfrm>
              <a:off x="512488" y="1794518"/>
              <a:ext cx="3727838" cy="4011478"/>
              <a:chOff x="512488" y="1794518"/>
              <a:chExt cx="3727838" cy="4011478"/>
            </a:xfrm>
          </p:grpSpPr>
          <p:pic>
            <p:nvPicPr>
              <p:cNvPr id="17" name="그림 86" descr="http://upload.wikimedia.org/wikipedia/commons/thumb/0/02/CIExy1931.svg/476px-CIExy1931.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488" y="1794518"/>
                <a:ext cx="3727838" cy="4011478"/>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직선 연결선 87"/>
              <p:cNvCxnSpPr/>
              <p:nvPr/>
            </p:nvCxnSpPr>
            <p:spPr>
              <a:xfrm>
                <a:off x="2157368" y="3138880"/>
                <a:ext cx="1420116" cy="121263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직선 연결선 88"/>
              <p:cNvCxnSpPr/>
              <p:nvPr/>
            </p:nvCxnSpPr>
            <p:spPr>
              <a:xfrm flipH="1">
                <a:off x="1551837" y="3136572"/>
                <a:ext cx="620001" cy="22861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직선 연결선 91"/>
              <p:cNvCxnSpPr/>
              <p:nvPr/>
            </p:nvCxnSpPr>
            <p:spPr>
              <a:xfrm flipH="1">
                <a:off x="1558532" y="4337040"/>
                <a:ext cx="2004482" cy="108566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4" name="직선 연결선 79"/>
            <p:cNvCxnSpPr/>
            <p:nvPr/>
          </p:nvCxnSpPr>
          <p:spPr>
            <a:xfrm flipV="1">
              <a:off x="1480353" y="4313044"/>
              <a:ext cx="2118394" cy="108375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직선 연결선 81"/>
            <p:cNvCxnSpPr/>
            <p:nvPr/>
          </p:nvCxnSpPr>
          <p:spPr>
            <a:xfrm>
              <a:off x="1803205" y="2677974"/>
              <a:ext cx="1793848" cy="1651848"/>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 name="직선 연결선 82"/>
            <p:cNvCxnSpPr/>
            <p:nvPr/>
          </p:nvCxnSpPr>
          <p:spPr>
            <a:xfrm flipH="1">
              <a:off x="1480353" y="2677360"/>
              <a:ext cx="292217" cy="2687105"/>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21" name="직선 연결선 74"/>
          <p:cNvCxnSpPr/>
          <p:nvPr/>
        </p:nvCxnSpPr>
        <p:spPr>
          <a:xfrm>
            <a:off x="6103738" y="2721197"/>
            <a:ext cx="1799736" cy="1668511"/>
          </a:xfrm>
          <a:prstGeom prst="line">
            <a:avLst/>
          </a:prstGeom>
          <a:ln w="254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직선 연결선 75"/>
          <p:cNvCxnSpPr/>
          <p:nvPr/>
        </p:nvCxnSpPr>
        <p:spPr>
          <a:xfrm flipV="1">
            <a:off x="5884521" y="4402598"/>
            <a:ext cx="2014759" cy="1110655"/>
          </a:xfrm>
          <a:prstGeom prst="line">
            <a:avLst/>
          </a:prstGeom>
          <a:ln w="254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직선 연결선 76"/>
          <p:cNvCxnSpPr/>
          <p:nvPr/>
        </p:nvCxnSpPr>
        <p:spPr>
          <a:xfrm flipV="1">
            <a:off x="5891216" y="2721198"/>
            <a:ext cx="145830" cy="2762113"/>
          </a:xfrm>
          <a:prstGeom prst="line">
            <a:avLst/>
          </a:prstGeom>
          <a:ln w="254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직선 연결선 50"/>
          <p:cNvCxnSpPr/>
          <p:nvPr/>
        </p:nvCxnSpPr>
        <p:spPr>
          <a:xfrm>
            <a:off x="6220809" y="2842694"/>
            <a:ext cx="1587044" cy="1547641"/>
          </a:xfrm>
          <a:prstGeom prst="line">
            <a:avLst/>
          </a:prstGeom>
          <a:ln w="25400" cmpd="dbl">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5" name="직선 연결선 51"/>
          <p:cNvCxnSpPr/>
          <p:nvPr/>
        </p:nvCxnSpPr>
        <p:spPr>
          <a:xfrm flipH="1">
            <a:off x="5819536" y="2842694"/>
            <a:ext cx="401273" cy="2646146"/>
          </a:xfrm>
          <a:prstGeom prst="line">
            <a:avLst/>
          </a:prstGeom>
          <a:ln w="25400" cmpd="dbl">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6" name="직선 연결선 52"/>
          <p:cNvCxnSpPr/>
          <p:nvPr/>
        </p:nvCxnSpPr>
        <p:spPr>
          <a:xfrm flipH="1">
            <a:off x="5803371" y="4367022"/>
            <a:ext cx="2027342" cy="1114991"/>
          </a:xfrm>
          <a:prstGeom prst="line">
            <a:avLst/>
          </a:prstGeom>
          <a:ln w="25400" cmpd="dbl">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7" name="직선 연결선 53"/>
          <p:cNvCxnSpPr/>
          <p:nvPr/>
        </p:nvCxnSpPr>
        <p:spPr>
          <a:xfrm>
            <a:off x="5835529" y="2332377"/>
            <a:ext cx="2299495" cy="2188633"/>
          </a:xfrm>
          <a:prstGeom prst="line">
            <a:avLst/>
          </a:prstGeom>
          <a:ln w="25400" cmpd="sng">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28" name="직선 연결선 55"/>
          <p:cNvCxnSpPr/>
          <p:nvPr/>
        </p:nvCxnSpPr>
        <p:spPr>
          <a:xfrm flipH="1">
            <a:off x="5735560" y="2332377"/>
            <a:ext cx="99970" cy="3243739"/>
          </a:xfrm>
          <a:prstGeom prst="line">
            <a:avLst/>
          </a:prstGeom>
          <a:ln w="25400" cmpd="sng">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29" name="직선 연결선 56"/>
          <p:cNvCxnSpPr/>
          <p:nvPr/>
        </p:nvCxnSpPr>
        <p:spPr>
          <a:xfrm flipH="1">
            <a:off x="5735560" y="4521011"/>
            <a:ext cx="2422325" cy="1055106"/>
          </a:xfrm>
          <a:prstGeom prst="line">
            <a:avLst/>
          </a:prstGeom>
          <a:ln w="25400" cmpd="sng">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30" name="직선 연결선 58"/>
          <p:cNvCxnSpPr/>
          <p:nvPr/>
        </p:nvCxnSpPr>
        <p:spPr>
          <a:xfrm>
            <a:off x="7363105" y="1989229"/>
            <a:ext cx="30200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635452" y="1878015"/>
            <a:ext cx="956345" cy="219705"/>
          </a:xfrm>
          <a:prstGeom prst="rect">
            <a:avLst/>
          </a:prstGeom>
          <a:noFill/>
        </p:spPr>
        <p:txBody>
          <a:bodyPr wrap="square" lIns="72000" rIns="72000" rtlCol="0">
            <a:spAutoFit/>
          </a:bodyPr>
          <a:lstStyle/>
          <a:p>
            <a:r>
              <a:rPr lang="en-US" altLang="ko-KR" sz="800" dirty="0" err="1" smtClean="0"/>
              <a:t>sRGB</a:t>
            </a:r>
            <a:r>
              <a:rPr lang="en-US" altLang="ko-KR" sz="800" dirty="0" smtClean="0"/>
              <a:t> / REC.709</a:t>
            </a:r>
            <a:endParaRPr lang="ko-KR" altLang="en-US" sz="800" dirty="0" err="1" smtClean="0"/>
          </a:p>
        </p:txBody>
      </p:sp>
      <p:cxnSp>
        <p:nvCxnSpPr>
          <p:cNvPr id="32" name="직선 연결선 61"/>
          <p:cNvCxnSpPr/>
          <p:nvPr/>
        </p:nvCxnSpPr>
        <p:spPr>
          <a:xfrm>
            <a:off x="7368402" y="2140667"/>
            <a:ext cx="302003"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636850" y="2029453"/>
            <a:ext cx="956345" cy="219705"/>
          </a:xfrm>
          <a:prstGeom prst="rect">
            <a:avLst/>
          </a:prstGeom>
          <a:noFill/>
        </p:spPr>
        <p:txBody>
          <a:bodyPr wrap="square" lIns="72000" rIns="72000" rtlCol="0">
            <a:spAutoFit/>
          </a:bodyPr>
          <a:lstStyle/>
          <a:p>
            <a:r>
              <a:rPr lang="en-US" altLang="ko-KR" sz="800" dirty="0" smtClean="0"/>
              <a:t>NTSC 1953</a:t>
            </a:r>
            <a:endParaRPr lang="ko-KR" altLang="en-US" sz="800" dirty="0" err="1" smtClean="0"/>
          </a:p>
        </p:txBody>
      </p:sp>
      <p:cxnSp>
        <p:nvCxnSpPr>
          <p:cNvPr id="34" name="직선 연결선 63"/>
          <p:cNvCxnSpPr/>
          <p:nvPr/>
        </p:nvCxnSpPr>
        <p:spPr>
          <a:xfrm>
            <a:off x="7369800" y="2278972"/>
            <a:ext cx="302003" cy="0"/>
          </a:xfrm>
          <a:prstGeom prst="line">
            <a:avLst/>
          </a:prstGeom>
          <a:ln w="254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638248" y="2167758"/>
            <a:ext cx="956345" cy="219705"/>
          </a:xfrm>
          <a:prstGeom prst="rect">
            <a:avLst/>
          </a:prstGeom>
          <a:noFill/>
        </p:spPr>
        <p:txBody>
          <a:bodyPr wrap="square" lIns="72000" rIns="72000" rtlCol="0">
            <a:spAutoFit/>
          </a:bodyPr>
          <a:lstStyle/>
          <a:p>
            <a:r>
              <a:rPr lang="en-US" altLang="ko-KR" sz="800" dirty="0" smtClean="0"/>
              <a:t>Adobe RGB</a:t>
            </a:r>
            <a:endParaRPr lang="ko-KR" altLang="en-US" sz="800" dirty="0" err="1" smtClean="0"/>
          </a:p>
        </p:txBody>
      </p:sp>
      <p:cxnSp>
        <p:nvCxnSpPr>
          <p:cNvPr id="36" name="직선 연결선 68"/>
          <p:cNvCxnSpPr/>
          <p:nvPr/>
        </p:nvCxnSpPr>
        <p:spPr>
          <a:xfrm>
            <a:off x="7371198" y="2425831"/>
            <a:ext cx="302003" cy="0"/>
          </a:xfrm>
          <a:prstGeom prst="line">
            <a:avLst/>
          </a:prstGeom>
          <a:ln w="25400" cmpd="dbl">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639646" y="2323172"/>
            <a:ext cx="956345" cy="219705"/>
          </a:xfrm>
          <a:prstGeom prst="rect">
            <a:avLst/>
          </a:prstGeom>
          <a:noFill/>
        </p:spPr>
        <p:txBody>
          <a:bodyPr wrap="square" lIns="72000" rIns="72000" rtlCol="0">
            <a:spAutoFit/>
          </a:bodyPr>
          <a:lstStyle/>
          <a:p>
            <a:r>
              <a:rPr lang="en-US" altLang="ko-KR" sz="800" dirty="0" smtClean="0"/>
              <a:t>DCI-P3</a:t>
            </a:r>
            <a:endParaRPr lang="ko-KR" altLang="en-US" sz="800" dirty="0" err="1" smtClean="0"/>
          </a:p>
        </p:txBody>
      </p:sp>
      <p:cxnSp>
        <p:nvCxnSpPr>
          <p:cNvPr id="38" name="직선 연결선 71"/>
          <p:cNvCxnSpPr/>
          <p:nvPr/>
        </p:nvCxnSpPr>
        <p:spPr>
          <a:xfrm>
            <a:off x="7369050" y="2581245"/>
            <a:ext cx="302003" cy="0"/>
          </a:xfrm>
          <a:prstGeom prst="line">
            <a:avLst/>
          </a:prstGeom>
          <a:ln w="25400" cmpd="sng">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7637498" y="2465452"/>
            <a:ext cx="956345" cy="219705"/>
          </a:xfrm>
          <a:prstGeom prst="rect">
            <a:avLst/>
          </a:prstGeom>
          <a:noFill/>
        </p:spPr>
        <p:txBody>
          <a:bodyPr wrap="square" lIns="72000" rIns="72000" rtlCol="0">
            <a:spAutoFit/>
          </a:bodyPr>
          <a:lstStyle/>
          <a:p>
            <a:r>
              <a:rPr lang="en-US" altLang="ko-KR" sz="800" dirty="0" smtClean="0"/>
              <a:t>REC.2020</a:t>
            </a:r>
            <a:endParaRPr lang="ko-KR" altLang="en-US" sz="800" dirty="0" err="1" smtClean="0"/>
          </a:p>
        </p:txBody>
      </p:sp>
    </p:spTree>
    <p:extLst>
      <p:ext uri="{BB962C8B-B14F-4D97-AF65-F5344CB8AC3E}">
        <p14:creationId xmlns:p14="http://schemas.microsoft.com/office/powerpoint/2010/main" val="40863349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4313"/>
            <a:ext cx="8220075" cy="792559"/>
          </a:xfrm>
        </p:spPr>
        <p:txBody>
          <a:bodyPr/>
          <a:lstStyle/>
          <a:p>
            <a:pPr marL="0" indent="0" algn="just">
              <a:buNone/>
            </a:pPr>
            <a:r>
              <a:rPr lang="en-US" altLang="ko-KR" dirty="0" smtClean="0"/>
              <a:t>9.2. By type</a:t>
            </a:r>
          </a:p>
          <a:p>
            <a:pPr lvl="1" algn="just"/>
            <a:r>
              <a:rPr lang="en-US" altLang="ko-KR" dirty="0" smtClean="0"/>
              <a:t>Smartphones with chip-type QD displays are expected to make debut in 2018.</a:t>
            </a:r>
            <a:endParaRPr lang="ko-KR" altLang="en-US" dirty="0"/>
          </a:p>
        </p:txBody>
      </p:sp>
      <p:sp>
        <p:nvSpPr>
          <p:cNvPr id="4" name="Slide Number Placeholder 3"/>
          <p:cNvSpPr>
            <a:spLocks noGrp="1"/>
          </p:cNvSpPr>
          <p:nvPr>
            <p:ph type="sldNum" sz="quarter" idx="10"/>
          </p:nvPr>
        </p:nvSpPr>
        <p:spPr/>
        <p:txBody>
          <a:bodyPr/>
          <a:lstStyle/>
          <a:p>
            <a:fld id="{C1654822-CBA3-4BDF-80A9-3FE33B17E59A}" type="slidenum">
              <a:rPr lang="en-US" smtClean="0"/>
              <a:pPr/>
              <a:t>100</a:t>
            </a:fld>
            <a:endParaRPr lang="en-US" dirty="0"/>
          </a:p>
        </p:txBody>
      </p:sp>
      <p:sp>
        <p:nvSpPr>
          <p:cNvPr id="5" name="Footer Placeholder 4"/>
          <p:cNvSpPr>
            <a:spLocks noGrp="1"/>
          </p:cNvSpPr>
          <p:nvPr>
            <p:ph type="ftr" sz="quarter" idx="11"/>
          </p:nvPr>
        </p:nvSpPr>
        <p:spPr/>
        <p:txBody>
          <a:bodyPr/>
          <a:lstStyle/>
          <a:p>
            <a:r>
              <a:rPr lang="en-US" smtClean="0"/>
              <a:t>Quantum Dot Display Technology &amp; Market Report - H2 2015</a:t>
            </a:r>
            <a:endParaRPr lang="en-US" dirty="0"/>
          </a:p>
        </p:txBody>
      </p:sp>
      <p:graphicFrame>
        <p:nvGraphicFramePr>
          <p:cNvPr id="8" name="Chart 7"/>
          <p:cNvGraphicFramePr>
            <a:graphicFrameLocks/>
          </p:cNvGraphicFramePr>
          <p:nvPr>
            <p:extLst>
              <p:ext uri="{D42A27DB-BD31-4B8C-83A1-F6EECF244321}">
                <p14:modId xmlns:p14="http://schemas.microsoft.com/office/powerpoint/2010/main" val="586357075"/>
              </p:ext>
            </p:extLst>
          </p:nvPr>
        </p:nvGraphicFramePr>
        <p:xfrm>
          <a:off x="468313" y="2637288"/>
          <a:ext cx="3960000" cy="3600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p:cNvGraphicFramePr>
            <a:graphicFrameLocks/>
          </p:cNvGraphicFramePr>
          <p:nvPr>
            <p:extLst>
              <p:ext uri="{D42A27DB-BD31-4B8C-83A1-F6EECF244321}">
                <p14:modId xmlns:p14="http://schemas.microsoft.com/office/powerpoint/2010/main" val="687344655"/>
              </p:ext>
            </p:extLst>
          </p:nvPr>
        </p:nvGraphicFramePr>
        <p:xfrm>
          <a:off x="4715688" y="2656963"/>
          <a:ext cx="3960000" cy="35803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220332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10. </a:t>
            </a:r>
            <a:r>
              <a:rPr lang="en-US" altLang="ko-KR" dirty="0"/>
              <a:t>C</a:t>
            </a:r>
            <a:r>
              <a:rPr lang="en-US" altLang="ko-KR" dirty="0" smtClean="0"/>
              <a:t>admium and cadmium-free QD display market forecast</a:t>
            </a:r>
            <a:endParaRPr lang="ko-KR" altLang="en-US" dirty="0"/>
          </a:p>
        </p:txBody>
      </p:sp>
      <p:sp>
        <p:nvSpPr>
          <p:cNvPr id="3" name="Content Placeholder 2"/>
          <p:cNvSpPr>
            <a:spLocks noGrp="1"/>
          </p:cNvSpPr>
          <p:nvPr>
            <p:ph idx="1"/>
          </p:nvPr>
        </p:nvSpPr>
        <p:spPr/>
        <p:txBody>
          <a:bodyPr/>
          <a:lstStyle/>
          <a:p>
            <a:pPr marL="0" indent="0">
              <a:buNone/>
            </a:pPr>
            <a:r>
              <a:rPr lang="en-US" altLang="ko-KR" dirty="0" smtClean="0"/>
              <a:t>10.1. Overview</a:t>
            </a:r>
          </a:p>
          <a:p>
            <a:pPr lvl="1" algn="just"/>
            <a:r>
              <a:rPr lang="en-US" altLang="ko-KR" dirty="0" smtClean="0"/>
              <a:t>Sale of home appliances that contain cadmium (Cd) is prohibited across Europe following the enforcement of Restriction of Hazardous Substances (RoHS) directive by the European Union.</a:t>
            </a:r>
          </a:p>
          <a:p>
            <a:pPr lvl="1" algn="just"/>
            <a:r>
              <a:rPr lang="en-US" altLang="ko-KR" dirty="0" smtClean="0"/>
              <a:t>The European Union’s RoHS directive has set a strict standard to most manufacturers of electrical and electronic goods in using materials and components that contain Cd. There is also a negative perception among consumers in using products that contain heavy metal Cd.</a:t>
            </a:r>
            <a:endParaRPr lang="en-US" altLang="ko-KR" dirty="0"/>
          </a:p>
          <a:p>
            <a:pPr lvl="1" algn="just"/>
            <a:r>
              <a:rPr lang="en-US" altLang="ko-KR" dirty="0" smtClean="0"/>
              <a:t>As previously mentioned, QD materials can be divided into Cd and Cd-free ones depending on what substances it is made of. Compared to Cd-free QD, Cd-based QD is known for its superb features, such as higher luminance efficiency and a more credible lifetime. However, inevitably, consumers have a negative perception on Cd. From the standpoint of manufacturers, they worry about their corporate image to get tainted so they feel burdened in taking Cd-based QD technology.</a:t>
            </a:r>
            <a:endParaRPr lang="en-US" altLang="ko-KR" dirty="0"/>
          </a:p>
          <a:p>
            <a:pPr lvl="1" algn="just"/>
            <a:r>
              <a:rPr lang="en-US" altLang="ko-KR" dirty="0" smtClean="0"/>
              <a:t>Reflecting such concerns, Samsung Electronics and LG Electronics, the two giant TV makers, have released Cd-free QD TVs. In particular, Samsung Electronics is focusing on expanding sales of Cd-free TVs by developing and mass producing Cd-free QD materials in strategic partnerships with Samsung Advanced Institute of Technology and </a:t>
            </a:r>
            <a:r>
              <a:rPr lang="en-US" altLang="ko-KR" dirty="0" err="1" smtClean="0"/>
              <a:t>Hansol</a:t>
            </a:r>
            <a:r>
              <a:rPr lang="en-US" altLang="ko-KR" dirty="0" smtClean="0"/>
              <a:t> Chemical Co.</a:t>
            </a:r>
            <a:endParaRPr lang="en-US" altLang="ko-KR" dirty="0"/>
          </a:p>
          <a:p>
            <a:pPr lvl="1" algn="just"/>
            <a:r>
              <a:rPr lang="en-US" altLang="ko-KR" dirty="0" smtClean="0"/>
              <a:t>The European Union once considered extending the exemption for the </a:t>
            </a:r>
            <a:r>
              <a:rPr lang="en-US" altLang="ko-KR" dirty="0"/>
              <a:t>use of </a:t>
            </a:r>
            <a:r>
              <a:rPr lang="en-US" altLang="ko-KR" dirty="0" smtClean="0"/>
              <a:t>Cd QD </a:t>
            </a:r>
            <a:r>
              <a:rPr lang="en-US" altLang="ko-KR" dirty="0"/>
              <a:t>technology until </a:t>
            </a:r>
            <a:r>
              <a:rPr lang="en-US" altLang="ko-KR" dirty="0" smtClean="0"/>
              <a:t>June 2018, citing concerns of QD-related manufacturers that the lifespan and efficiency of Cd-based QD materials are longer and superior to Cd-free ones and that it has been taking longer than expected to improve Cd-free QD performance. However, a bill for the extension of the exemption was rejected in a vote in June 2015, making it difficult for Cd QD products to enter the European market.</a:t>
            </a:r>
          </a:p>
          <a:p>
            <a:pPr lvl="1" algn="just"/>
            <a:r>
              <a:rPr lang="en-US" altLang="ko-KR" dirty="0" smtClean="0"/>
              <a:t>Therefore, with Cd substances that are fundamentally hazardous to human body and strict environment regulations enforced on Cd usage across the globe, Cd-free QD is forecast to dominate the QD display market.</a:t>
            </a:r>
            <a:endParaRPr lang="ko-KR" altLang="en-US" dirty="0"/>
          </a:p>
        </p:txBody>
      </p:sp>
      <p:sp>
        <p:nvSpPr>
          <p:cNvPr id="4" name="Slide Number Placeholder 3"/>
          <p:cNvSpPr>
            <a:spLocks noGrp="1"/>
          </p:cNvSpPr>
          <p:nvPr>
            <p:ph type="sldNum" sz="quarter" idx="10"/>
          </p:nvPr>
        </p:nvSpPr>
        <p:spPr/>
        <p:txBody>
          <a:bodyPr/>
          <a:lstStyle/>
          <a:p>
            <a:fld id="{C1654822-CBA3-4BDF-80A9-3FE33B17E59A}" type="slidenum">
              <a:rPr lang="en-US" smtClean="0"/>
              <a:pPr/>
              <a:t>101</a:t>
            </a:fld>
            <a:endParaRPr lang="en-US" dirty="0"/>
          </a:p>
        </p:txBody>
      </p:sp>
      <p:sp>
        <p:nvSpPr>
          <p:cNvPr id="5" name="Footer Placeholder 4"/>
          <p:cNvSpPr>
            <a:spLocks noGrp="1"/>
          </p:cNvSpPr>
          <p:nvPr>
            <p:ph type="ftr" sz="quarter" idx="11"/>
          </p:nvPr>
        </p:nvSpPr>
        <p:spPr/>
        <p:txBody>
          <a:bodyPr/>
          <a:lstStyle/>
          <a:p>
            <a:r>
              <a:rPr lang="en-US" smtClean="0"/>
              <a:t>Quantum Dot Display Technology &amp; Market Report - H2 2015</a:t>
            </a:r>
            <a:endParaRPr lang="en-US" dirty="0"/>
          </a:p>
        </p:txBody>
      </p:sp>
    </p:spTree>
    <p:extLst>
      <p:ext uri="{BB962C8B-B14F-4D97-AF65-F5344CB8AC3E}">
        <p14:creationId xmlns:p14="http://schemas.microsoft.com/office/powerpoint/2010/main" val="136291742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484313"/>
            <a:ext cx="8220075" cy="792559"/>
          </a:xfrm>
        </p:spPr>
        <p:txBody>
          <a:bodyPr/>
          <a:lstStyle/>
          <a:p>
            <a:pPr marL="0" indent="0">
              <a:buNone/>
            </a:pPr>
            <a:r>
              <a:rPr lang="en-US" altLang="ko-KR" dirty="0" smtClean="0"/>
              <a:t>10.2. Market forecast</a:t>
            </a:r>
          </a:p>
          <a:p>
            <a:pPr lvl="1" algn="just"/>
            <a:r>
              <a:rPr lang="en-US" altLang="ko-KR" dirty="0" smtClean="0"/>
              <a:t>The Cd-free QD display market is forecast to grow steadily in line with environment regulation guidelines and rising demand for  environment-friendly materials by companies.</a:t>
            </a:r>
          </a:p>
        </p:txBody>
      </p:sp>
      <p:sp>
        <p:nvSpPr>
          <p:cNvPr id="4" name="Slide Number Placeholder 3"/>
          <p:cNvSpPr>
            <a:spLocks noGrp="1"/>
          </p:cNvSpPr>
          <p:nvPr>
            <p:ph type="sldNum" sz="quarter" idx="10"/>
          </p:nvPr>
        </p:nvSpPr>
        <p:spPr/>
        <p:txBody>
          <a:bodyPr/>
          <a:lstStyle/>
          <a:p>
            <a:fld id="{C1654822-CBA3-4BDF-80A9-3FE33B17E59A}" type="slidenum">
              <a:rPr lang="en-US" smtClean="0"/>
              <a:pPr/>
              <a:t>102</a:t>
            </a:fld>
            <a:endParaRPr lang="en-US" dirty="0"/>
          </a:p>
        </p:txBody>
      </p:sp>
      <p:sp>
        <p:nvSpPr>
          <p:cNvPr id="5" name="Footer Placeholder 4"/>
          <p:cNvSpPr>
            <a:spLocks noGrp="1"/>
          </p:cNvSpPr>
          <p:nvPr>
            <p:ph type="ftr" sz="quarter" idx="11"/>
          </p:nvPr>
        </p:nvSpPr>
        <p:spPr/>
        <p:txBody>
          <a:bodyPr/>
          <a:lstStyle/>
          <a:p>
            <a:r>
              <a:rPr lang="en-US" smtClean="0"/>
              <a:t>Quantum Dot Display Technology &amp; Market Report - H2 2015</a:t>
            </a:r>
            <a:endParaRPr lang="en-US" dirty="0"/>
          </a:p>
        </p:txBody>
      </p:sp>
      <p:graphicFrame>
        <p:nvGraphicFramePr>
          <p:cNvPr id="7" name="Chart 6"/>
          <p:cNvGraphicFramePr>
            <a:graphicFrameLocks/>
          </p:cNvGraphicFramePr>
          <p:nvPr>
            <p:extLst>
              <p:ext uri="{D42A27DB-BD31-4B8C-83A1-F6EECF244321}">
                <p14:modId xmlns:p14="http://schemas.microsoft.com/office/powerpoint/2010/main" val="41145071"/>
              </p:ext>
            </p:extLst>
          </p:nvPr>
        </p:nvGraphicFramePr>
        <p:xfrm>
          <a:off x="4715688" y="2637288"/>
          <a:ext cx="3960000" cy="3600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p:cNvGraphicFramePr>
            <a:graphicFrameLocks/>
          </p:cNvGraphicFramePr>
          <p:nvPr>
            <p:extLst>
              <p:ext uri="{D42A27DB-BD31-4B8C-83A1-F6EECF244321}">
                <p14:modId xmlns:p14="http://schemas.microsoft.com/office/powerpoint/2010/main" val="2408497665"/>
              </p:ext>
            </p:extLst>
          </p:nvPr>
        </p:nvGraphicFramePr>
        <p:xfrm>
          <a:off x="468313" y="2637288"/>
          <a:ext cx="3960000" cy="3600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9759168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Report introduction</a:t>
            </a:r>
            <a:endParaRPr lang="ko-KR" altLang="en-US" dirty="0"/>
          </a:p>
        </p:txBody>
      </p:sp>
      <p:sp>
        <p:nvSpPr>
          <p:cNvPr id="3" name="Content Placeholder 2"/>
          <p:cNvSpPr>
            <a:spLocks noGrp="1"/>
          </p:cNvSpPr>
          <p:nvPr>
            <p:ph idx="1"/>
          </p:nvPr>
        </p:nvSpPr>
        <p:spPr>
          <a:xfrm>
            <a:off x="457200" y="1484313"/>
            <a:ext cx="8220075" cy="2736775"/>
          </a:xfrm>
        </p:spPr>
        <p:txBody>
          <a:bodyPr/>
          <a:lstStyle/>
          <a:p>
            <a:pPr algn="just"/>
            <a:r>
              <a:rPr lang="en-US" altLang="ko-KR" dirty="0" smtClean="0"/>
              <a:t>This report forecast the growth potential of the wide-color gamut display </a:t>
            </a:r>
            <a:r>
              <a:rPr lang="en-US" altLang="ko-KR" dirty="0"/>
              <a:t>market </a:t>
            </a:r>
            <a:r>
              <a:rPr lang="en-US" altLang="ko-KR" dirty="0" smtClean="0"/>
              <a:t>through the analysis of wide-color </a:t>
            </a:r>
            <a:r>
              <a:rPr lang="en-US" altLang="ko-KR" dirty="0"/>
              <a:t>gamut display technology and market </a:t>
            </a:r>
            <a:r>
              <a:rPr lang="en-US" altLang="ko-KR" dirty="0" smtClean="0"/>
              <a:t>trend. In particular, the report looked into the QD display market that top-tier set makers are aggressively taking initiatives. The report also examined QD manufacturing processes and possible applications. Also , it studied the QD supply chain management (SCM) to forecast the market from various areas.</a:t>
            </a:r>
          </a:p>
          <a:p>
            <a:pPr algn="just"/>
            <a:r>
              <a:rPr lang="en-US" altLang="ko-KR" dirty="0" smtClean="0">
                <a:ea typeface="맑은 고딕" pitchFamily="50" charset="-127"/>
              </a:rPr>
              <a:t>Data in </a:t>
            </a:r>
            <a:r>
              <a:rPr lang="en-US" altLang="ko-KR" dirty="0">
                <a:ea typeface="맑은 고딕" pitchFamily="50" charset="-127"/>
              </a:rPr>
              <a:t>this report have been </a:t>
            </a:r>
            <a:r>
              <a:rPr lang="en-US" altLang="ko-KR" dirty="0" smtClean="0">
                <a:ea typeface="맑은 고딕" pitchFamily="50" charset="-127"/>
              </a:rPr>
              <a:t>collected and analyzed with </a:t>
            </a:r>
            <a:r>
              <a:rPr lang="en-US" altLang="ko-KR" dirty="0">
                <a:ea typeface="맑은 고딕" pitchFamily="50" charset="-127"/>
              </a:rPr>
              <a:t>various methods. </a:t>
            </a:r>
            <a:r>
              <a:rPr lang="en-US" altLang="ko-KR" dirty="0" smtClean="0">
                <a:ea typeface="맑은 고딕" pitchFamily="50" charset="-127"/>
              </a:rPr>
              <a:t>Base data is gathered directly from key players in the QD display supply chain. IHS also collected latest information </a:t>
            </a:r>
            <a:r>
              <a:rPr lang="en-US" altLang="ko-KR" dirty="0">
                <a:ea typeface="맑은 고딕" pitchFamily="50" charset="-127"/>
              </a:rPr>
              <a:t>on a </a:t>
            </a:r>
            <a:r>
              <a:rPr lang="en-US" altLang="ko-KR" dirty="0" smtClean="0">
                <a:ea typeface="맑은 고딕" pitchFamily="50" charset="-127"/>
              </a:rPr>
              <a:t>regular </a:t>
            </a:r>
            <a:r>
              <a:rPr lang="en-US" altLang="ko-KR" dirty="0">
                <a:ea typeface="맑은 고딕" pitchFamily="50" charset="-127"/>
              </a:rPr>
              <a:t>basis </a:t>
            </a:r>
            <a:r>
              <a:rPr lang="en-US" altLang="ko-KR" dirty="0" smtClean="0">
                <a:ea typeface="맑은 고딕" pitchFamily="50" charset="-127"/>
              </a:rPr>
              <a:t>from </a:t>
            </a:r>
            <a:r>
              <a:rPr lang="en-US" altLang="ko-KR" dirty="0">
                <a:ea typeface="맑은 고딕" pitchFamily="50" charset="-127"/>
              </a:rPr>
              <a:t>conferences and industry </a:t>
            </a:r>
            <a:r>
              <a:rPr lang="en-US" altLang="ko-KR" dirty="0" smtClean="0">
                <a:ea typeface="맑은 고딕" pitchFamily="50" charset="-127"/>
              </a:rPr>
              <a:t>exhibitions; </a:t>
            </a:r>
            <a:r>
              <a:rPr lang="en-US" altLang="ko-KR" dirty="0">
                <a:ea typeface="맑은 고딕" pitchFamily="50" charset="-127"/>
              </a:rPr>
              <a:t>company </a:t>
            </a:r>
            <a:r>
              <a:rPr lang="en-US" altLang="ko-KR" dirty="0" smtClean="0">
                <a:ea typeface="맑은 고딕" pitchFamily="50" charset="-127"/>
              </a:rPr>
              <a:t>earnings results </a:t>
            </a:r>
            <a:r>
              <a:rPr lang="en-US" altLang="ko-KR" dirty="0">
                <a:ea typeface="맑은 고딕" pitchFamily="50" charset="-127"/>
              </a:rPr>
              <a:t>and analysis </a:t>
            </a:r>
            <a:r>
              <a:rPr lang="en-US" altLang="ko-KR" dirty="0" smtClean="0">
                <a:ea typeface="맑은 고딕" pitchFamily="50" charset="-127"/>
              </a:rPr>
              <a:t>documents; </a:t>
            </a:r>
            <a:r>
              <a:rPr lang="en-US" altLang="ko-KR" dirty="0">
                <a:ea typeface="맑은 고딕" pitchFamily="50" charset="-127"/>
              </a:rPr>
              <a:t>press </a:t>
            </a:r>
            <a:r>
              <a:rPr lang="en-US" altLang="ko-KR" dirty="0" smtClean="0">
                <a:ea typeface="맑은 고딕" pitchFamily="50" charset="-127"/>
              </a:rPr>
              <a:t>releases; and </a:t>
            </a:r>
            <a:r>
              <a:rPr lang="en-US" altLang="ko-KR" dirty="0">
                <a:ea typeface="맑은 고딕" pitchFamily="50" charset="-127"/>
              </a:rPr>
              <a:t>internet searching. </a:t>
            </a:r>
            <a:endParaRPr lang="en-US" altLang="ko-KR" dirty="0">
              <a:solidFill>
                <a:srgbClr val="FF0000"/>
              </a:solidFill>
            </a:endParaRPr>
          </a:p>
          <a:p>
            <a:pPr marL="177800" lvl="1" algn="just">
              <a:spcBef>
                <a:spcPts val="600"/>
              </a:spcBef>
              <a:spcAft>
                <a:spcPts val="400"/>
              </a:spcAft>
            </a:pPr>
            <a:r>
              <a:rPr lang="en-US" altLang="ko-KR" sz="1200" dirty="0" smtClean="0">
                <a:ea typeface="맑은 고딕" pitchFamily="50" charset="-127"/>
              </a:rPr>
              <a:t>The </a:t>
            </a:r>
            <a:r>
              <a:rPr lang="en-US" altLang="ko-KR" sz="1200" dirty="0">
                <a:ea typeface="맑은 고딕" pitchFamily="50" charset="-127"/>
              </a:rPr>
              <a:t>collected information </a:t>
            </a:r>
            <a:r>
              <a:rPr lang="en-US" altLang="ko-KR" sz="1200" dirty="0" smtClean="0">
                <a:ea typeface="맑은 고딕" pitchFamily="50" charset="-127"/>
              </a:rPr>
              <a:t>was </a:t>
            </a:r>
            <a:r>
              <a:rPr lang="en-US" altLang="ko-KR" sz="1200" dirty="0">
                <a:ea typeface="맑은 고딕" pitchFamily="50" charset="-127"/>
              </a:rPr>
              <a:t>analyzed </a:t>
            </a:r>
            <a:r>
              <a:rPr lang="en-US" altLang="ko-KR" sz="1200" dirty="0" smtClean="0">
                <a:ea typeface="맑은 고딕" pitchFamily="50" charset="-127"/>
              </a:rPr>
              <a:t>through a thorough fact-checking process, comparison with </a:t>
            </a:r>
            <a:r>
              <a:rPr lang="en-US" altLang="ko-KR" sz="1200" dirty="0">
                <a:ea typeface="맑은 고딕" pitchFamily="50" charset="-127"/>
              </a:rPr>
              <a:t>the </a:t>
            </a:r>
            <a:r>
              <a:rPr lang="en-US" altLang="ko-KR" sz="1200" dirty="0" smtClean="0">
                <a:ea typeface="맑은 고딕" pitchFamily="50" charset="-127"/>
              </a:rPr>
              <a:t>analysis made in </a:t>
            </a:r>
            <a:r>
              <a:rPr lang="en-US" altLang="ko-KR" sz="1200" dirty="0">
                <a:ea typeface="맑은 고딕" pitchFamily="50" charset="-127"/>
              </a:rPr>
              <a:t>other reports, and </a:t>
            </a:r>
            <a:r>
              <a:rPr lang="en-US" altLang="ko-KR" sz="1200" dirty="0" smtClean="0">
                <a:ea typeface="맑은 고딕" pitchFamily="50" charset="-127"/>
              </a:rPr>
              <a:t>both </a:t>
            </a:r>
            <a:r>
              <a:rPr lang="en-US" altLang="ko-KR" sz="1200" dirty="0">
                <a:ea typeface="맑은 고딕" pitchFamily="50" charset="-127"/>
              </a:rPr>
              <a:t>diachronic and synchronic study </a:t>
            </a:r>
            <a:r>
              <a:rPr lang="en-US" altLang="ko-KR" sz="1200" dirty="0" smtClean="0">
                <a:ea typeface="맑은 고딕" pitchFamily="50" charset="-127"/>
              </a:rPr>
              <a:t>based </a:t>
            </a:r>
            <a:r>
              <a:rPr lang="en-US" altLang="ko-KR" sz="1200" dirty="0">
                <a:ea typeface="맑은 고딕" pitchFamily="50" charset="-127"/>
              </a:rPr>
              <a:t>on the exiting analysis data. In particular, the analysis on the past supply and demand conditions and technology comparison were based upon the forecasts on the specific sectors  and </a:t>
            </a:r>
            <a:r>
              <a:rPr lang="en-US" altLang="ko-KR" sz="1200" dirty="0" smtClean="0">
                <a:ea typeface="맑은 고딕" pitchFamily="50" charset="-127"/>
              </a:rPr>
              <a:t>periodic and topical reports released </a:t>
            </a:r>
            <a:r>
              <a:rPr lang="en-US" altLang="ko-KR" sz="1200" dirty="0">
                <a:ea typeface="맑은 고딕" pitchFamily="50" charset="-127"/>
              </a:rPr>
              <a:t>by IHS</a:t>
            </a:r>
            <a:r>
              <a:rPr lang="en-US" altLang="ko-KR" sz="1200" dirty="0" smtClean="0">
                <a:ea typeface="맑은 고딕" pitchFamily="50" charset="-127"/>
              </a:rPr>
              <a:t>.</a:t>
            </a:r>
          </a:p>
          <a:p>
            <a:pPr algn="just"/>
            <a:r>
              <a:rPr lang="en-US" altLang="ko-KR" dirty="0"/>
              <a:t>Market analysis method</a:t>
            </a:r>
          </a:p>
          <a:p>
            <a:pPr lvl="2" algn="just">
              <a:buFont typeface="Wingdings" panose="05000000000000000000" pitchFamily="2" charset="2"/>
              <a:buChar char="Ø"/>
            </a:pPr>
            <a:r>
              <a:rPr lang="en-US" altLang="ko-KR" dirty="0"/>
              <a:t>Outlook for </a:t>
            </a:r>
            <a:r>
              <a:rPr lang="en-US" altLang="ko-KR" dirty="0" smtClean="0"/>
              <a:t>the wide-color gamut display market</a:t>
            </a:r>
            <a:endParaRPr lang="en-US" altLang="ko-KR" dirty="0"/>
          </a:p>
          <a:p>
            <a:pPr lvl="2" algn="just"/>
            <a:endParaRPr lang="en-US" altLang="ko-KR" dirty="0"/>
          </a:p>
          <a:p>
            <a:pPr lvl="2" algn="just"/>
            <a:endParaRPr lang="en-US" altLang="ko-KR" dirty="0"/>
          </a:p>
          <a:p>
            <a:pPr lvl="2" algn="just"/>
            <a:endParaRPr lang="en-US" altLang="ko-KR" dirty="0"/>
          </a:p>
          <a:p>
            <a:pPr lvl="2" algn="just"/>
            <a:endParaRPr lang="en-US" altLang="ko-KR" dirty="0"/>
          </a:p>
          <a:p>
            <a:pPr lvl="2" algn="just"/>
            <a:endParaRPr lang="en-US" altLang="ko-KR" dirty="0"/>
          </a:p>
          <a:p>
            <a:pPr lvl="2" algn="just"/>
            <a:endParaRPr lang="en-US" altLang="ko-KR" dirty="0"/>
          </a:p>
          <a:p>
            <a:pPr lvl="2" algn="just"/>
            <a:endParaRPr lang="en-US" altLang="ko-KR" dirty="0"/>
          </a:p>
          <a:p>
            <a:pPr marL="354012" lvl="2" indent="0" algn="just">
              <a:buNone/>
            </a:pPr>
            <a:endParaRPr lang="ko-KR" altLang="en-US" dirty="0"/>
          </a:p>
          <a:p>
            <a:pPr algn="just"/>
            <a:endParaRPr lang="ko-KR" altLang="en-US" dirty="0"/>
          </a:p>
        </p:txBody>
      </p:sp>
      <p:sp>
        <p:nvSpPr>
          <p:cNvPr id="4" name="Slide Number Placeholder 3"/>
          <p:cNvSpPr>
            <a:spLocks noGrp="1"/>
          </p:cNvSpPr>
          <p:nvPr>
            <p:ph type="sldNum" sz="quarter" idx="10"/>
          </p:nvPr>
        </p:nvSpPr>
        <p:spPr/>
        <p:txBody>
          <a:bodyPr/>
          <a:lstStyle/>
          <a:p>
            <a:fld id="{C1654822-CBA3-4BDF-80A9-3FE33B17E59A}" type="slidenum">
              <a:rPr lang="en-US" smtClean="0"/>
              <a:pPr/>
              <a:t>103</a:t>
            </a:fld>
            <a:endParaRPr lang="en-US" dirty="0"/>
          </a:p>
        </p:txBody>
      </p:sp>
      <p:sp>
        <p:nvSpPr>
          <p:cNvPr id="5" name="Footer Placeholder 4"/>
          <p:cNvSpPr>
            <a:spLocks noGrp="1"/>
          </p:cNvSpPr>
          <p:nvPr>
            <p:ph type="ftr" sz="quarter" idx="11"/>
          </p:nvPr>
        </p:nvSpPr>
        <p:spPr/>
        <p:txBody>
          <a:bodyPr/>
          <a:lstStyle/>
          <a:p>
            <a:r>
              <a:rPr lang="en-US" smtClean="0"/>
              <a:t>Quantum Dot Display Technology &amp; Market Report - H2 2015</a:t>
            </a:r>
            <a:endParaRPr lang="en-US" dirty="0"/>
          </a:p>
        </p:txBody>
      </p:sp>
      <p:grpSp>
        <p:nvGrpSpPr>
          <p:cNvPr id="22" name="Group 9"/>
          <p:cNvGrpSpPr/>
          <p:nvPr/>
        </p:nvGrpSpPr>
        <p:grpSpPr>
          <a:xfrm>
            <a:off x="467430" y="4401668"/>
            <a:ext cx="8219369" cy="1835643"/>
            <a:chOff x="467430" y="836628"/>
            <a:chExt cx="8209845" cy="5329222"/>
          </a:xfrm>
        </p:grpSpPr>
        <p:sp>
          <p:nvSpPr>
            <p:cNvPr id="23" name="txtboxInfographicTitleBar"/>
            <p:cNvSpPr/>
            <p:nvPr/>
          </p:nvSpPr>
          <p:spPr>
            <a:xfrm>
              <a:off x="467430" y="836628"/>
              <a:ext cx="8208912" cy="627089"/>
            </a:xfrm>
            <a:prstGeom prst="rect">
              <a:avLst/>
            </a:prstGeom>
            <a:solidFill>
              <a:srgbClr val="707C8A"/>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900" b="1" dirty="0" smtClean="0">
                  <a:solidFill>
                    <a:srgbClr val="FFFFFF"/>
                  </a:solidFill>
                </a:rPr>
                <a:t>Market forecast methodology</a:t>
              </a:r>
              <a:endParaRPr lang="en-US" sz="900" b="1" dirty="0">
                <a:solidFill>
                  <a:srgbClr val="FFFFFF"/>
                </a:solidFill>
              </a:endParaRPr>
            </a:p>
          </p:txBody>
        </p:sp>
        <p:sp>
          <p:nvSpPr>
            <p:cNvPr id="24" name="txtboxInfographicBorder"/>
            <p:cNvSpPr/>
            <p:nvPr/>
          </p:nvSpPr>
          <p:spPr>
            <a:xfrm>
              <a:off x="467544" y="838200"/>
              <a:ext cx="8208912" cy="5327649"/>
            </a:xfrm>
            <a:prstGeom prst="rect">
              <a:avLst/>
            </a:prstGeom>
            <a:noFill/>
            <a:ln w="6350">
              <a:solidFill>
                <a:srgbClr val="707C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xtboxInfographicCopyright"/>
            <p:cNvSpPr txBox="1"/>
            <p:nvPr/>
          </p:nvSpPr>
          <p:spPr>
            <a:xfrm>
              <a:off x="7334612" y="5479796"/>
              <a:ext cx="1342663" cy="686054"/>
            </a:xfrm>
            <a:prstGeom prst="rect">
              <a:avLst/>
            </a:prstGeom>
            <a:noFill/>
          </p:spPr>
          <p:txBody>
            <a:bodyPr wrap="none" lIns="0" tIns="0" rIns="72000" bIns="72000" rtlCol="0" anchor="b">
              <a:noAutofit/>
            </a:bodyPr>
            <a:lstStyle/>
            <a:p>
              <a:pPr algn="r"/>
              <a:r>
                <a:rPr lang="en-US" sz="500" dirty="0" smtClean="0">
                  <a:solidFill>
                    <a:srgbClr val="707C8A"/>
                  </a:solidFill>
                </a:rPr>
                <a:t>© 2015 IHS</a:t>
              </a:r>
              <a:endParaRPr lang="en-US" sz="500" dirty="0">
                <a:solidFill>
                  <a:srgbClr val="707C8A"/>
                </a:solidFill>
              </a:endParaRPr>
            </a:p>
          </p:txBody>
        </p:sp>
        <p:sp>
          <p:nvSpPr>
            <p:cNvPr id="26" name="txtboxInfographicSourceLine"/>
            <p:cNvSpPr txBox="1"/>
            <p:nvPr/>
          </p:nvSpPr>
          <p:spPr>
            <a:xfrm>
              <a:off x="467430" y="5822822"/>
              <a:ext cx="5112711" cy="343027"/>
            </a:xfrm>
            <a:prstGeom prst="rect">
              <a:avLst/>
            </a:prstGeom>
            <a:noFill/>
          </p:spPr>
          <p:txBody>
            <a:bodyPr wrap="none" lIns="72000" tIns="0" rIns="0" bIns="72000" rtlCol="0" anchor="b">
              <a:noAutofit/>
            </a:bodyPr>
            <a:lstStyle/>
            <a:p>
              <a:endParaRPr lang="en-US" sz="500" dirty="0" smtClean="0">
                <a:solidFill>
                  <a:srgbClr val="707C8A"/>
                </a:solidFill>
              </a:endParaRPr>
            </a:p>
            <a:p>
              <a:endParaRPr lang="en-US" sz="500" dirty="0" smtClean="0">
                <a:solidFill>
                  <a:srgbClr val="707C8A"/>
                </a:solidFill>
              </a:endParaRPr>
            </a:p>
            <a:p>
              <a:r>
                <a:rPr lang="en-US" sz="500" dirty="0" smtClean="0">
                  <a:solidFill>
                    <a:srgbClr val="707C8A"/>
                  </a:solidFill>
                </a:rPr>
                <a:t>Source: IHS</a:t>
              </a:r>
              <a:endParaRPr lang="en-US" sz="500" dirty="0">
                <a:solidFill>
                  <a:srgbClr val="707C8A"/>
                </a:solidFill>
              </a:endParaRPr>
            </a:p>
          </p:txBody>
        </p:sp>
      </p:grpSp>
      <p:grpSp>
        <p:nvGrpSpPr>
          <p:cNvPr id="8" name="Group 7"/>
          <p:cNvGrpSpPr/>
          <p:nvPr/>
        </p:nvGrpSpPr>
        <p:grpSpPr>
          <a:xfrm>
            <a:off x="1138880" y="4749925"/>
            <a:ext cx="7160084" cy="1287022"/>
            <a:chOff x="1138880" y="4685574"/>
            <a:chExt cx="7160084" cy="1415724"/>
          </a:xfrm>
        </p:grpSpPr>
        <p:sp>
          <p:nvSpPr>
            <p:cNvPr id="6" name="오각형 22"/>
            <p:cNvSpPr/>
            <p:nvPr/>
          </p:nvSpPr>
          <p:spPr>
            <a:xfrm>
              <a:off x="1138880" y="4685574"/>
              <a:ext cx="2208346" cy="1415723"/>
            </a:xfrm>
            <a:prstGeom prst="homePlate">
              <a:avLst>
                <a:gd name="adj" fmla="val 21282"/>
              </a:avLst>
            </a:prstGeom>
            <a:solidFill>
              <a:srgbClr val="A1ABB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72000" rIns="108000" bIns="72000" rtlCol="0" anchor="t">
              <a:noAutofit/>
            </a:bodyPr>
            <a:lstStyle/>
            <a:p>
              <a:pPr algn="ctr"/>
              <a:r>
                <a:rPr lang="en-US" altLang="ko-KR" sz="800" b="1" dirty="0" smtClean="0">
                  <a:solidFill>
                    <a:schemeClr val="tx1"/>
                  </a:solidFill>
                </a:rPr>
                <a:t>Wide color gamut market analysis </a:t>
              </a:r>
            </a:p>
          </p:txBody>
        </p:sp>
        <p:sp>
          <p:nvSpPr>
            <p:cNvPr id="9" name="갈매기형 수장 25"/>
            <p:cNvSpPr/>
            <p:nvPr/>
          </p:nvSpPr>
          <p:spPr>
            <a:xfrm>
              <a:off x="3251954" y="4685574"/>
              <a:ext cx="2592287" cy="1415724"/>
            </a:xfrm>
            <a:prstGeom prst="chevron">
              <a:avLst>
                <a:gd name="adj" fmla="val 17157"/>
              </a:avLst>
            </a:prstGeom>
            <a:solidFill>
              <a:srgbClr val="A1ABB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72000" rIns="108000" bIns="72000" rtlCol="0" anchor="t">
              <a:noAutofit/>
            </a:bodyPr>
            <a:lstStyle/>
            <a:p>
              <a:pPr algn="ctr"/>
              <a:r>
                <a:rPr lang="en-US" altLang="ko-KR" sz="800" b="1" dirty="0" smtClean="0">
                  <a:solidFill>
                    <a:schemeClr val="tx1"/>
                  </a:solidFill>
                </a:rPr>
                <a:t>Wide color gamut technology analysis</a:t>
              </a:r>
              <a:endParaRPr lang="ko-KR" altLang="en-US" sz="800" b="1" dirty="0">
                <a:solidFill>
                  <a:schemeClr val="tx1"/>
                </a:solidFill>
              </a:endParaRPr>
            </a:p>
          </p:txBody>
        </p:sp>
        <p:sp>
          <p:nvSpPr>
            <p:cNvPr id="10" name="직사각형 26"/>
            <p:cNvSpPr/>
            <p:nvPr/>
          </p:nvSpPr>
          <p:spPr>
            <a:xfrm>
              <a:off x="3567058" y="5083620"/>
              <a:ext cx="2064330" cy="340034"/>
            </a:xfrm>
            <a:prstGeom prst="rect">
              <a:avLst/>
            </a:prstGeom>
            <a:solidFill>
              <a:schemeClr val="accent6"/>
            </a:solid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108000" tIns="72000" rIns="108000" bIns="72000" rtlCol="0" anchor="ctr">
              <a:noAutofit/>
            </a:bodyPr>
            <a:lstStyle/>
            <a:p>
              <a:pPr algn="ctr"/>
              <a:r>
                <a:rPr lang="en-US" altLang="ko-KR" sz="800" b="1" dirty="0" smtClean="0">
                  <a:solidFill>
                    <a:schemeClr val="tx1"/>
                  </a:solidFill>
                </a:rPr>
                <a:t>Technology and manufacturing cost analysis</a:t>
              </a:r>
              <a:endParaRPr lang="ko-KR" altLang="en-US" sz="800" b="1" dirty="0">
                <a:solidFill>
                  <a:schemeClr val="tx1"/>
                </a:solidFill>
              </a:endParaRPr>
            </a:p>
          </p:txBody>
        </p:sp>
        <p:sp>
          <p:nvSpPr>
            <p:cNvPr id="11" name="직사각형 27"/>
            <p:cNvSpPr/>
            <p:nvPr/>
          </p:nvSpPr>
          <p:spPr>
            <a:xfrm>
              <a:off x="3566667" y="5467447"/>
              <a:ext cx="2059377" cy="347506"/>
            </a:xfrm>
            <a:prstGeom prst="rect">
              <a:avLst/>
            </a:prstGeom>
            <a:solidFill>
              <a:schemeClr val="accent6"/>
            </a:solid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108000" tIns="72000" rIns="108000" bIns="72000" rtlCol="0" anchor="ctr">
              <a:noAutofit/>
            </a:bodyPr>
            <a:lstStyle/>
            <a:p>
              <a:pPr algn="ctr"/>
              <a:r>
                <a:rPr lang="en-US" altLang="ko-KR" sz="800" b="1" dirty="0" smtClean="0">
                  <a:solidFill>
                    <a:schemeClr val="tx1"/>
                  </a:solidFill>
                </a:rPr>
                <a:t>Survey about supply price </a:t>
              </a:r>
            </a:p>
            <a:p>
              <a:pPr algn="ctr"/>
              <a:r>
                <a:rPr lang="en-US" altLang="ko-KR" sz="800" b="1" dirty="0" smtClean="0">
                  <a:solidFill>
                    <a:schemeClr val="tx1"/>
                  </a:solidFill>
                </a:rPr>
                <a:t>by wide color gamut solutions</a:t>
              </a:r>
              <a:endParaRPr lang="ko-KR" altLang="en-US" sz="800" b="1" dirty="0" smtClean="0">
                <a:solidFill>
                  <a:schemeClr val="tx1"/>
                </a:solidFill>
              </a:endParaRPr>
            </a:p>
          </p:txBody>
        </p:sp>
        <p:sp>
          <p:nvSpPr>
            <p:cNvPr id="13" name="갈매기형 수장 29"/>
            <p:cNvSpPr/>
            <p:nvPr/>
          </p:nvSpPr>
          <p:spPr>
            <a:xfrm>
              <a:off x="5770498" y="4685574"/>
              <a:ext cx="2528466" cy="1415723"/>
            </a:xfrm>
            <a:prstGeom prst="chevron">
              <a:avLst>
                <a:gd name="adj" fmla="val 11765"/>
              </a:avLst>
            </a:prstGeom>
            <a:solidFill>
              <a:srgbClr val="A1ABB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72000" rIns="108000" bIns="72000" rtlCol="0" anchor="t">
              <a:noAutofit/>
            </a:bodyPr>
            <a:lstStyle/>
            <a:p>
              <a:pPr algn="ctr"/>
              <a:r>
                <a:rPr lang="en-US" altLang="ko-KR" sz="800" b="1" dirty="0" smtClean="0">
                  <a:solidFill>
                    <a:schemeClr val="tx1"/>
                  </a:solidFill>
                </a:rPr>
                <a:t>Wide color gamut market forecast</a:t>
              </a:r>
            </a:p>
          </p:txBody>
        </p:sp>
        <p:sp>
          <p:nvSpPr>
            <p:cNvPr id="14" name="직사각형 30"/>
            <p:cNvSpPr/>
            <p:nvPr/>
          </p:nvSpPr>
          <p:spPr>
            <a:xfrm>
              <a:off x="5967526" y="5066878"/>
              <a:ext cx="720000" cy="339996"/>
            </a:xfrm>
            <a:prstGeom prst="rect">
              <a:avLst/>
            </a:prstGeom>
            <a:solidFill>
              <a:schemeClr val="accent6"/>
            </a:solid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108000" tIns="72000" rIns="108000" bIns="72000" rtlCol="0" anchor="ctr">
              <a:noAutofit/>
            </a:bodyPr>
            <a:lstStyle/>
            <a:p>
              <a:pPr algn="ctr"/>
              <a:r>
                <a:rPr lang="en-US" altLang="ko-KR" sz="800" b="1" dirty="0" smtClean="0">
                  <a:solidFill>
                    <a:schemeClr val="tx1"/>
                  </a:solidFill>
                </a:rPr>
                <a:t>Volume</a:t>
              </a:r>
              <a:endParaRPr lang="en-US" altLang="ko-KR" sz="800" b="1" dirty="0">
                <a:solidFill>
                  <a:schemeClr val="tx1"/>
                </a:solidFill>
              </a:endParaRPr>
            </a:p>
          </p:txBody>
        </p:sp>
        <p:sp>
          <p:nvSpPr>
            <p:cNvPr id="15" name="직사각형 31"/>
            <p:cNvSpPr/>
            <p:nvPr/>
          </p:nvSpPr>
          <p:spPr>
            <a:xfrm>
              <a:off x="5967526" y="5458814"/>
              <a:ext cx="2212502" cy="339996"/>
            </a:xfrm>
            <a:prstGeom prst="rect">
              <a:avLst/>
            </a:prstGeom>
            <a:solidFill>
              <a:schemeClr val="accent6"/>
            </a:solid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108000" tIns="72000" rIns="108000" bIns="72000" rtlCol="0" anchor="ctr">
              <a:noAutofit/>
            </a:bodyPr>
            <a:lstStyle/>
            <a:p>
              <a:pPr algn="ctr"/>
              <a:r>
                <a:rPr lang="en-US" altLang="ko-KR" sz="800" b="1" dirty="0" smtClean="0">
                  <a:solidFill>
                    <a:schemeClr val="tx1"/>
                  </a:solidFill>
                </a:rPr>
                <a:t>By solutions, By applications, By type</a:t>
              </a:r>
            </a:p>
          </p:txBody>
        </p:sp>
        <p:sp>
          <p:nvSpPr>
            <p:cNvPr id="27" name="직사각형 44"/>
            <p:cNvSpPr/>
            <p:nvPr/>
          </p:nvSpPr>
          <p:spPr>
            <a:xfrm>
              <a:off x="1208519" y="5021888"/>
              <a:ext cx="1915053" cy="228130"/>
            </a:xfrm>
            <a:prstGeom prst="rect">
              <a:avLst/>
            </a:prstGeom>
            <a:solidFill>
              <a:schemeClr val="accent6"/>
            </a:solid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108000" tIns="72000" rIns="108000" bIns="72000" rtlCol="0" anchor="ctr">
              <a:noAutofit/>
            </a:bodyPr>
            <a:lstStyle/>
            <a:p>
              <a:pPr algn="ctr"/>
              <a:r>
                <a:rPr lang="en-US" altLang="ko-KR" sz="800" b="1" dirty="0" smtClean="0">
                  <a:solidFill>
                    <a:schemeClr val="tx1"/>
                  </a:solidFill>
                </a:rPr>
                <a:t>By applications, By size, By Resolutions etc.</a:t>
              </a:r>
              <a:endParaRPr lang="ko-KR" altLang="en-US" sz="800" b="1" dirty="0" smtClean="0">
                <a:solidFill>
                  <a:schemeClr val="tx1"/>
                </a:solidFill>
              </a:endParaRPr>
            </a:p>
          </p:txBody>
        </p:sp>
        <p:sp>
          <p:nvSpPr>
            <p:cNvPr id="30" name="직사각형 44"/>
            <p:cNvSpPr/>
            <p:nvPr/>
          </p:nvSpPr>
          <p:spPr>
            <a:xfrm>
              <a:off x="1194857" y="5313780"/>
              <a:ext cx="1915053" cy="259606"/>
            </a:xfrm>
            <a:prstGeom prst="rect">
              <a:avLst/>
            </a:prstGeom>
            <a:solidFill>
              <a:schemeClr val="accent6"/>
            </a:solid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108000" tIns="72000" rIns="108000" bIns="72000" rtlCol="0" anchor="ctr">
              <a:noAutofit/>
            </a:bodyPr>
            <a:lstStyle/>
            <a:p>
              <a:pPr algn="ctr"/>
              <a:r>
                <a:rPr lang="en-US" altLang="ko-KR" sz="800" b="1" dirty="0" smtClean="0">
                  <a:solidFill>
                    <a:schemeClr val="tx1"/>
                  </a:solidFill>
                </a:rPr>
                <a:t>Wide color gamut display penetration rate  </a:t>
              </a:r>
              <a:endParaRPr lang="ko-KR" altLang="en-US" sz="800" b="1" dirty="0" smtClean="0">
                <a:solidFill>
                  <a:schemeClr val="tx1"/>
                </a:solidFill>
              </a:endParaRPr>
            </a:p>
          </p:txBody>
        </p:sp>
        <p:sp>
          <p:nvSpPr>
            <p:cNvPr id="32" name="직사각형 44"/>
            <p:cNvSpPr/>
            <p:nvPr/>
          </p:nvSpPr>
          <p:spPr>
            <a:xfrm>
              <a:off x="1194857" y="5637672"/>
              <a:ext cx="1915053" cy="259606"/>
            </a:xfrm>
            <a:prstGeom prst="rect">
              <a:avLst/>
            </a:prstGeom>
            <a:solidFill>
              <a:schemeClr val="accent6"/>
            </a:solid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108000" tIns="72000" rIns="108000" bIns="72000" rtlCol="0" anchor="ctr">
              <a:noAutofit/>
            </a:bodyPr>
            <a:lstStyle/>
            <a:p>
              <a:pPr algn="ctr"/>
              <a:r>
                <a:rPr lang="en-US" altLang="ko-KR" sz="800" b="1" dirty="0" smtClean="0">
                  <a:solidFill>
                    <a:schemeClr val="tx1"/>
                  </a:solidFill>
                </a:rPr>
                <a:t>Supply chain  </a:t>
              </a:r>
              <a:endParaRPr lang="ko-KR" altLang="en-US" sz="800" b="1" dirty="0" smtClean="0">
                <a:solidFill>
                  <a:schemeClr val="tx1"/>
                </a:solidFill>
              </a:endParaRPr>
            </a:p>
          </p:txBody>
        </p:sp>
        <p:sp>
          <p:nvSpPr>
            <p:cNvPr id="35" name="직사각형 30"/>
            <p:cNvSpPr/>
            <p:nvPr/>
          </p:nvSpPr>
          <p:spPr>
            <a:xfrm>
              <a:off x="6721544" y="5066877"/>
              <a:ext cx="720000" cy="339996"/>
            </a:xfrm>
            <a:prstGeom prst="rect">
              <a:avLst/>
            </a:prstGeom>
            <a:solidFill>
              <a:schemeClr val="accent6"/>
            </a:solid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108000" tIns="72000" rIns="108000" bIns="72000" rtlCol="0" anchor="ctr">
              <a:noAutofit/>
            </a:bodyPr>
            <a:lstStyle/>
            <a:p>
              <a:pPr algn="ctr"/>
              <a:r>
                <a:rPr lang="en-US" altLang="ko-KR" sz="800" b="1" dirty="0" smtClean="0">
                  <a:solidFill>
                    <a:schemeClr val="tx1"/>
                  </a:solidFill>
                </a:rPr>
                <a:t>Area</a:t>
              </a:r>
              <a:endParaRPr lang="en-US" altLang="ko-KR" sz="800" b="1" dirty="0">
                <a:solidFill>
                  <a:schemeClr val="tx1"/>
                </a:solidFill>
              </a:endParaRPr>
            </a:p>
          </p:txBody>
        </p:sp>
        <p:sp>
          <p:nvSpPr>
            <p:cNvPr id="36" name="직사각형 30"/>
            <p:cNvSpPr/>
            <p:nvPr/>
          </p:nvSpPr>
          <p:spPr>
            <a:xfrm>
              <a:off x="7460027" y="5066877"/>
              <a:ext cx="720000" cy="339996"/>
            </a:xfrm>
            <a:prstGeom prst="rect">
              <a:avLst/>
            </a:prstGeom>
            <a:solidFill>
              <a:schemeClr val="accent6"/>
            </a:solid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108000" tIns="72000" rIns="108000" bIns="72000" rtlCol="0" anchor="ctr">
              <a:noAutofit/>
            </a:bodyPr>
            <a:lstStyle/>
            <a:p>
              <a:pPr algn="ctr"/>
              <a:r>
                <a:rPr lang="en-US" altLang="ko-KR" sz="800" b="1" dirty="0" smtClean="0">
                  <a:solidFill>
                    <a:schemeClr val="tx1"/>
                  </a:solidFill>
                </a:rPr>
                <a:t>Value</a:t>
              </a:r>
              <a:endParaRPr lang="en-US" altLang="ko-KR" sz="800" b="1" dirty="0">
                <a:solidFill>
                  <a:schemeClr val="tx1"/>
                </a:solidFill>
              </a:endParaRPr>
            </a:p>
          </p:txBody>
        </p:sp>
      </p:grpSp>
    </p:spTree>
    <p:extLst>
      <p:ext uri="{BB962C8B-B14F-4D97-AF65-F5344CB8AC3E}">
        <p14:creationId xmlns:p14="http://schemas.microsoft.com/office/powerpoint/2010/main" val="3943135184"/>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1654822-CBA3-4BDF-80A9-3FE33B17E59A}" type="slidenum">
              <a:rPr lang="en-US" smtClean="0"/>
              <a:pPr/>
              <a:t>104</a:t>
            </a:fld>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altLang="ko-KR" dirty="0" smtClean="0"/>
              <a:t>Definitions:</a:t>
            </a:r>
            <a:endParaRPr lang="en-US" altLang="ko-KR" dirty="0"/>
          </a:p>
          <a:p>
            <a:pPr marL="349250" lvl="2" indent="-171450">
              <a:buFont typeface="Wingdings" panose="05000000000000000000" pitchFamily="2" charset="2"/>
              <a:buChar char="§"/>
              <a:tabLst>
                <a:tab pos="630238" algn="l"/>
              </a:tabLst>
            </a:pPr>
            <a:r>
              <a:rPr lang="en-US" altLang="ko-KR" dirty="0" smtClean="0"/>
              <a:t>WCG: Wide </a:t>
            </a:r>
            <a:r>
              <a:rPr lang="en-US" altLang="ko-KR" dirty="0"/>
              <a:t>c</a:t>
            </a:r>
            <a:r>
              <a:rPr lang="en-US" altLang="ko-KR" dirty="0" smtClean="0"/>
              <a:t>olor gamut</a:t>
            </a:r>
          </a:p>
          <a:p>
            <a:pPr marL="349250" lvl="2" indent="-171450">
              <a:buFont typeface="Wingdings" panose="05000000000000000000" pitchFamily="2" charset="2"/>
              <a:buChar char="§"/>
              <a:tabLst>
                <a:tab pos="630238" algn="l"/>
              </a:tabLst>
            </a:pPr>
            <a:r>
              <a:rPr lang="en-US" altLang="ko-KR" dirty="0" smtClean="0"/>
              <a:t>MBE</a:t>
            </a:r>
            <a:r>
              <a:rPr lang="en-US" altLang="ko-KR" dirty="0"/>
              <a:t>: Molecular </a:t>
            </a:r>
            <a:r>
              <a:rPr lang="en-US" altLang="ko-KR" dirty="0" smtClean="0"/>
              <a:t>beam epitaxy </a:t>
            </a:r>
            <a:endParaRPr lang="en-US" altLang="ko-KR" dirty="0"/>
          </a:p>
          <a:p>
            <a:pPr marL="349250" lvl="2" indent="-171450">
              <a:buFont typeface="Wingdings" panose="05000000000000000000" pitchFamily="2" charset="2"/>
              <a:buChar char="§"/>
              <a:tabLst>
                <a:tab pos="630238" algn="l"/>
              </a:tabLst>
            </a:pPr>
            <a:r>
              <a:rPr lang="en-US" altLang="ko-KR" dirty="0"/>
              <a:t>MOCVD: Metal </a:t>
            </a:r>
            <a:r>
              <a:rPr lang="en-US" altLang="ko-KR" dirty="0" smtClean="0"/>
              <a:t>organic </a:t>
            </a:r>
            <a:r>
              <a:rPr lang="en-US" altLang="ko-KR" dirty="0"/>
              <a:t>c</a:t>
            </a:r>
            <a:r>
              <a:rPr lang="en-US" altLang="ko-KR" dirty="0" smtClean="0"/>
              <a:t>hemical vapor deposition </a:t>
            </a:r>
            <a:endParaRPr lang="en-US" altLang="ko-KR" dirty="0"/>
          </a:p>
          <a:p>
            <a:pPr marL="349250" lvl="2" indent="-171450">
              <a:buFont typeface="Wingdings" panose="05000000000000000000" pitchFamily="2" charset="2"/>
              <a:buChar char="§"/>
              <a:tabLst>
                <a:tab pos="630238" algn="l"/>
              </a:tabLst>
            </a:pPr>
            <a:r>
              <a:rPr lang="fr-FR" altLang="ko-KR" dirty="0"/>
              <a:t>CIE: Commission </a:t>
            </a:r>
            <a:r>
              <a:rPr lang="fr-FR" altLang="ko-KR" dirty="0" smtClean="0"/>
              <a:t>internationale </a:t>
            </a:r>
            <a:r>
              <a:rPr lang="fr-FR" altLang="ko-KR" dirty="0"/>
              <a:t>de l'éclairage </a:t>
            </a:r>
          </a:p>
          <a:p>
            <a:pPr marL="349250" lvl="2" indent="-171450">
              <a:buFont typeface="Wingdings" panose="05000000000000000000" pitchFamily="2" charset="2"/>
              <a:buChar char="§"/>
              <a:tabLst>
                <a:tab pos="630238" algn="l"/>
              </a:tabLst>
            </a:pPr>
            <a:r>
              <a:rPr lang="en-US" altLang="ko-KR" dirty="0"/>
              <a:t>ICP: Inductively </a:t>
            </a:r>
            <a:r>
              <a:rPr lang="en-US" altLang="ko-KR" dirty="0" smtClean="0"/>
              <a:t>coupled plasma</a:t>
            </a:r>
            <a:endParaRPr lang="en-US" altLang="ko-KR" dirty="0"/>
          </a:p>
          <a:p>
            <a:pPr marL="349250" lvl="2" indent="-171450">
              <a:buFont typeface="Wingdings" panose="05000000000000000000" pitchFamily="2" charset="2"/>
              <a:buChar char="§"/>
              <a:tabLst>
                <a:tab pos="630238" algn="l"/>
              </a:tabLst>
            </a:pPr>
            <a:r>
              <a:rPr lang="en-US" altLang="ko-KR" dirty="0"/>
              <a:t>LCD: Liquid </a:t>
            </a:r>
            <a:r>
              <a:rPr lang="en-US" altLang="ko-KR" dirty="0" smtClean="0"/>
              <a:t>crystal display</a:t>
            </a:r>
            <a:endParaRPr lang="en-US" altLang="ko-KR" dirty="0"/>
          </a:p>
          <a:p>
            <a:pPr marL="349250" lvl="2" indent="-171450">
              <a:buFont typeface="Wingdings" panose="05000000000000000000" pitchFamily="2" charset="2"/>
              <a:buChar char="§"/>
              <a:tabLst>
                <a:tab pos="630238" algn="l"/>
              </a:tabLst>
            </a:pPr>
            <a:r>
              <a:rPr lang="en-US" altLang="ko-KR" dirty="0"/>
              <a:t>OLED: Organic </a:t>
            </a:r>
            <a:r>
              <a:rPr lang="en-US" altLang="ko-KR" dirty="0" smtClean="0"/>
              <a:t>light emitting </a:t>
            </a:r>
            <a:r>
              <a:rPr lang="en-US" altLang="ko-KR" dirty="0"/>
              <a:t>d</a:t>
            </a:r>
            <a:r>
              <a:rPr lang="en-US" altLang="ko-KR" dirty="0" smtClean="0"/>
              <a:t>iodes</a:t>
            </a:r>
            <a:endParaRPr lang="en-US" altLang="ko-KR" dirty="0"/>
          </a:p>
          <a:p>
            <a:pPr marL="349250" lvl="2" indent="-171450">
              <a:buFont typeface="Wingdings" panose="05000000000000000000" pitchFamily="2" charset="2"/>
              <a:buChar char="§"/>
              <a:tabLst>
                <a:tab pos="630238" algn="l"/>
              </a:tabLst>
            </a:pPr>
            <a:r>
              <a:rPr lang="en-US" altLang="ko-KR" dirty="0"/>
              <a:t>BLU: </a:t>
            </a:r>
            <a:r>
              <a:rPr lang="en-US" altLang="ko-KR" dirty="0" smtClean="0"/>
              <a:t>Backlight unit</a:t>
            </a:r>
            <a:endParaRPr lang="en-US" altLang="ko-KR" dirty="0"/>
          </a:p>
          <a:p>
            <a:pPr marL="349250" lvl="2" indent="-171450">
              <a:buFont typeface="Wingdings" panose="05000000000000000000" pitchFamily="2" charset="2"/>
              <a:buChar char="§"/>
              <a:tabLst>
                <a:tab pos="630238" algn="l"/>
              </a:tabLst>
            </a:pPr>
            <a:r>
              <a:rPr lang="en-US" altLang="ko-KR" dirty="0"/>
              <a:t>EL: Electroluminescence</a:t>
            </a:r>
          </a:p>
          <a:p>
            <a:pPr marL="349250" lvl="2" indent="-171450">
              <a:buFont typeface="Wingdings" panose="05000000000000000000" pitchFamily="2" charset="2"/>
              <a:buChar char="§"/>
              <a:tabLst>
                <a:tab pos="630238" algn="l"/>
              </a:tabLst>
            </a:pPr>
            <a:r>
              <a:rPr lang="en-US" altLang="ko-KR" dirty="0"/>
              <a:t>PL: Photoluminescence</a:t>
            </a:r>
          </a:p>
          <a:p>
            <a:pPr marL="349250" lvl="2" indent="-171450">
              <a:buFont typeface="Wingdings" panose="05000000000000000000" pitchFamily="2" charset="2"/>
              <a:buChar char="§"/>
              <a:tabLst>
                <a:tab pos="630238" algn="l"/>
              </a:tabLst>
            </a:pPr>
            <a:r>
              <a:rPr lang="en-US" altLang="ko-KR" dirty="0"/>
              <a:t>AC: Alternating </a:t>
            </a:r>
            <a:r>
              <a:rPr lang="en-US" altLang="ko-KR" dirty="0" smtClean="0"/>
              <a:t>current</a:t>
            </a:r>
            <a:endParaRPr lang="en-US" altLang="ko-KR" dirty="0"/>
          </a:p>
          <a:p>
            <a:pPr marL="349250" lvl="2" indent="-171450">
              <a:buFont typeface="Wingdings" panose="05000000000000000000" pitchFamily="2" charset="2"/>
              <a:buChar char="§"/>
              <a:tabLst>
                <a:tab pos="630238" algn="l"/>
              </a:tabLst>
            </a:pPr>
            <a:r>
              <a:rPr lang="en-US" altLang="ko-KR" dirty="0"/>
              <a:t>MRI: Magnetic </a:t>
            </a:r>
            <a:r>
              <a:rPr lang="en-US" altLang="ko-KR" dirty="0" smtClean="0"/>
              <a:t>resonance </a:t>
            </a:r>
            <a:r>
              <a:rPr lang="en-US" altLang="ko-KR" dirty="0"/>
              <a:t>i</a:t>
            </a:r>
            <a:r>
              <a:rPr lang="en-US" altLang="ko-KR" dirty="0" smtClean="0"/>
              <a:t>maging</a:t>
            </a:r>
            <a:endParaRPr lang="en-US" altLang="ko-KR" dirty="0"/>
          </a:p>
          <a:p>
            <a:pPr marL="349250" lvl="2" indent="-171450">
              <a:buFont typeface="Wingdings" panose="05000000000000000000" pitchFamily="2" charset="2"/>
              <a:buChar char="§"/>
              <a:tabLst>
                <a:tab pos="630238" algn="l"/>
              </a:tabLst>
            </a:pPr>
            <a:r>
              <a:rPr lang="en-US" altLang="ko-KR" dirty="0"/>
              <a:t>SPECT: Single </a:t>
            </a:r>
            <a:r>
              <a:rPr lang="en-US" altLang="ko-KR" dirty="0" smtClean="0"/>
              <a:t>photon </a:t>
            </a:r>
            <a:r>
              <a:rPr lang="en-US" altLang="ko-KR" dirty="0"/>
              <a:t>e</a:t>
            </a:r>
            <a:r>
              <a:rPr lang="en-US" altLang="ko-KR" dirty="0" smtClean="0"/>
              <a:t>mission computed tomography</a:t>
            </a:r>
            <a:endParaRPr lang="en-US" altLang="ko-KR" dirty="0"/>
          </a:p>
          <a:p>
            <a:pPr marL="349250" lvl="2" indent="-171450">
              <a:buFont typeface="Wingdings" panose="05000000000000000000" pitchFamily="2" charset="2"/>
              <a:buChar char="§"/>
              <a:tabLst>
                <a:tab pos="630238" algn="l"/>
              </a:tabLst>
            </a:pPr>
            <a:r>
              <a:rPr lang="en-US" altLang="ko-KR" dirty="0"/>
              <a:t>PET: Positron </a:t>
            </a:r>
            <a:r>
              <a:rPr lang="en-US" altLang="ko-KR" dirty="0" smtClean="0"/>
              <a:t>emission tomography</a:t>
            </a:r>
            <a:endParaRPr lang="en-US" altLang="ko-KR" dirty="0"/>
          </a:p>
          <a:p>
            <a:pPr marL="349250" lvl="2" indent="-171450">
              <a:buFont typeface="Wingdings" panose="05000000000000000000" pitchFamily="2" charset="2"/>
              <a:buChar char="§"/>
              <a:tabLst>
                <a:tab pos="630238" algn="l"/>
              </a:tabLst>
            </a:pPr>
            <a:r>
              <a:rPr lang="en-US" altLang="ko-KR" dirty="0"/>
              <a:t>CT: Computed </a:t>
            </a:r>
            <a:r>
              <a:rPr lang="en-US" altLang="ko-KR" dirty="0" smtClean="0"/>
              <a:t>tomography</a:t>
            </a:r>
            <a:endParaRPr lang="en-US" altLang="ko-KR" dirty="0"/>
          </a:p>
          <a:p>
            <a:pPr marL="349250" lvl="2" indent="-171450">
              <a:buFont typeface="Wingdings" panose="05000000000000000000" pitchFamily="2" charset="2"/>
              <a:buChar char="§"/>
              <a:tabLst>
                <a:tab pos="630238" algn="l"/>
              </a:tabLst>
            </a:pPr>
            <a:r>
              <a:rPr lang="en-US" altLang="ko-KR" dirty="0"/>
              <a:t>MEG: Multiple </a:t>
            </a:r>
            <a:r>
              <a:rPr lang="en-US" altLang="ko-KR" dirty="0" err="1" smtClean="0"/>
              <a:t>exciton</a:t>
            </a:r>
            <a:r>
              <a:rPr lang="en-US" altLang="ko-KR" dirty="0" smtClean="0"/>
              <a:t> </a:t>
            </a:r>
            <a:r>
              <a:rPr lang="en-US" altLang="ko-KR" dirty="0"/>
              <a:t>g</a:t>
            </a:r>
            <a:r>
              <a:rPr lang="en-US" altLang="ko-KR" dirty="0" smtClean="0"/>
              <a:t>eneration</a:t>
            </a:r>
            <a:endParaRPr lang="en-US" altLang="ko-KR" dirty="0"/>
          </a:p>
          <a:p>
            <a:pPr marL="349250" lvl="2" indent="-171450">
              <a:buFont typeface="Wingdings" panose="05000000000000000000" pitchFamily="2" charset="2"/>
              <a:buChar char="§"/>
              <a:tabLst>
                <a:tab pos="630238" algn="l"/>
              </a:tabLst>
            </a:pPr>
            <a:r>
              <a:rPr lang="en-US" altLang="ko-KR" dirty="0"/>
              <a:t>CRI: Color </a:t>
            </a:r>
            <a:r>
              <a:rPr lang="en-US" altLang="ko-KR" dirty="0" smtClean="0"/>
              <a:t>rendering index</a:t>
            </a:r>
            <a:endParaRPr lang="en-US" altLang="ko-KR" dirty="0"/>
          </a:p>
        </p:txBody>
      </p:sp>
      <p:sp>
        <p:nvSpPr>
          <p:cNvPr id="7" name="Content Placeholder 6"/>
          <p:cNvSpPr>
            <a:spLocks noGrp="1"/>
          </p:cNvSpPr>
          <p:nvPr>
            <p:ph idx="11"/>
          </p:nvPr>
        </p:nvSpPr>
        <p:spPr/>
        <p:txBody>
          <a:bodyPr/>
          <a:lstStyle/>
          <a:p>
            <a:pPr marL="349250" lvl="2" indent="-171450">
              <a:buFont typeface="Wingdings" panose="05000000000000000000" pitchFamily="2" charset="2"/>
              <a:buChar char="§"/>
              <a:tabLst>
                <a:tab pos="630238" algn="l"/>
              </a:tabLst>
            </a:pPr>
            <a:r>
              <a:rPr lang="en-US" altLang="ko-KR" dirty="0"/>
              <a:t>CCT: Correlated </a:t>
            </a:r>
            <a:r>
              <a:rPr lang="en-US" altLang="ko-KR" dirty="0" smtClean="0"/>
              <a:t>color </a:t>
            </a:r>
            <a:r>
              <a:rPr lang="en-US" altLang="ko-KR" dirty="0"/>
              <a:t>t</a:t>
            </a:r>
            <a:r>
              <a:rPr lang="en-US" altLang="ko-KR" dirty="0" smtClean="0"/>
              <a:t>emperature</a:t>
            </a:r>
          </a:p>
          <a:p>
            <a:pPr marL="349250" lvl="2" indent="-171450">
              <a:buFont typeface="Wingdings" panose="05000000000000000000" pitchFamily="2" charset="2"/>
              <a:buChar char="§"/>
              <a:tabLst>
                <a:tab pos="630238" algn="l"/>
              </a:tabLst>
            </a:pPr>
            <a:r>
              <a:rPr lang="en-US" altLang="ko-KR" dirty="0" smtClean="0"/>
              <a:t>YAG</a:t>
            </a:r>
            <a:r>
              <a:rPr lang="en-US" altLang="ko-KR" dirty="0"/>
              <a:t>: Yttrium </a:t>
            </a:r>
            <a:r>
              <a:rPr lang="en-US" altLang="ko-KR" dirty="0" smtClean="0"/>
              <a:t>aluminum </a:t>
            </a:r>
            <a:r>
              <a:rPr lang="en-US" altLang="ko-KR" dirty="0"/>
              <a:t>g</a:t>
            </a:r>
            <a:r>
              <a:rPr lang="en-US" altLang="ko-KR" dirty="0" smtClean="0"/>
              <a:t>arnet</a:t>
            </a:r>
            <a:endParaRPr lang="en-US" altLang="ko-KR" dirty="0"/>
          </a:p>
          <a:p>
            <a:pPr marL="349250" lvl="2" indent="-171450">
              <a:buFont typeface="Wingdings" panose="05000000000000000000" pitchFamily="2" charset="2"/>
              <a:buChar char="§"/>
              <a:tabLst>
                <a:tab pos="630238" algn="l"/>
              </a:tabLst>
            </a:pPr>
            <a:r>
              <a:rPr lang="en-US" altLang="ko-KR" dirty="0"/>
              <a:t>FET: </a:t>
            </a:r>
            <a:r>
              <a:rPr lang="en-US" altLang="ko-KR" dirty="0" smtClean="0"/>
              <a:t>Field-effect transistor</a:t>
            </a:r>
            <a:endParaRPr lang="en-US" altLang="ko-KR" dirty="0"/>
          </a:p>
          <a:p>
            <a:pPr marL="349250" lvl="2" indent="-171450">
              <a:buFont typeface="Wingdings" panose="05000000000000000000" pitchFamily="2" charset="2"/>
              <a:buChar char="§"/>
              <a:tabLst>
                <a:tab pos="630238" algn="l"/>
              </a:tabLst>
            </a:pPr>
            <a:r>
              <a:rPr lang="en-US" altLang="ko-KR" dirty="0"/>
              <a:t>IR: Infrared </a:t>
            </a:r>
            <a:r>
              <a:rPr lang="en-US" altLang="ko-KR" dirty="0" smtClean="0"/>
              <a:t>ray </a:t>
            </a:r>
            <a:endParaRPr lang="en-US" altLang="ko-KR" dirty="0"/>
          </a:p>
          <a:p>
            <a:pPr marL="349250" lvl="2" indent="-171450">
              <a:buFont typeface="Wingdings" panose="05000000000000000000" pitchFamily="2" charset="2"/>
              <a:buChar char="§"/>
              <a:tabLst>
                <a:tab pos="630238" algn="l"/>
              </a:tabLst>
            </a:pPr>
            <a:r>
              <a:rPr lang="en-US" altLang="ko-KR" dirty="0"/>
              <a:t>UV: Ultraviolet </a:t>
            </a:r>
            <a:r>
              <a:rPr lang="en-US" altLang="ko-KR" dirty="0" smtClean="0"/>
              <a:t>ray </a:t>
            </a:r>
            <a:endParaRPr lang="en-US" altLang="ko-KR" dirty="0"/>
          </a:p>
          <a:p>
            <a:pPr marL="349250" lvl="2" indent="-171450">
              <a:buFont typeface="Wingdings" panose="05000000000000000000" pitchFamily="2" charset="2"/>
              <a:buChar char="§"/>
              <a:tabLst>
                <a:tab pos="630238" algn="l"/>
              </a:tabLst>
            </a:pPr>
            <a:r>
              <a:rPr lang="en-US" altLang="ko-KR" dirty="0"/>
              <a:t>FWHM: Full </a:t>
            </a:r>
            <a:r>
              <a:rPr lang="en-US" altLang="ko-KR" dirty="0" smtClean="0"/>
              <a:t>width </a:t>
            </a:r>
            <a:r>
              <a:rPr lang="en-US" altLang="ko-KR" dirty="0"/>
              <a:t>at </a:t>
            </a:r>
            <a:r>
              <a:rPr lang="en-US" altLang="ko-KR" dirty="0" smtClean="0"/>
              <a:t>high </a:t>
            </a:r>
            <a:r>
              <a:rPr lang="en-US" altLang="ko-KR" dirty="0"/>
              <a:t>m</a:t>
            </a:r>
            <a:r>
              <a:rPr lang="en-US" altLang="ko-KR" dirty="0" smtClean="0"/>
              <a:t>aximum</a:t>
            </a:r>
            <a:endParaRPr lang="en-US" altLang="ko-KR" dirty="0"/>
          </a:p>
          <a:p>
            <a:pPr marL="349250" lvl="2" indent="-171450">
              <a:buFont typeface="Wingdings" panose="05000000000000000000" pitchFamily="2" charset="2"/>
              <a:buChar char="§"/>
              <a:tabLst>
                <a:tab pos="630238" algn="l"/>
              </a:tabLst>
            </a:pPr>
            <a:r>
              <a:rPr lang="en-US" altLang="ko-KR" dirty="0"/>
              <a:t>LGP: </a:t>
            </a:r>
            <a:r>
              <a:rPr lang="en-US" altLang="ko-KR" dirty="0" smtClean="0"/>
              <a:t>Light guide </a:t>
            </a:r>
            <a:r>
              <a:rPr lang="en-US" altLang="ko-KR" dirty="0"/>
              <a:t>p</a:t>
            </a:r>
            <a:r>
              <a:rPr lang="en-US" altLang="ko-KR" dirty="0" smtClean="0"/>
              <a:t>anel</a:t>
            </a:r>
            <a:endParaRPr lang="en-US" altLang="ko-KR" dirty="0"/>
          </a:p>
          <a:p>
            <a:pPr marL="349250" lvl="2" indent="-171450">
              <a:buFont typeface="Wingdings" panose="05000000000000000000" pitchFamily="2" charset="2"/>
              <a:buChar char="§"/>
              <a:tabLst>
                <a:tab pos="630238" algn="l"/>
              </a:tabLst>
            </a:pPr>
            <a:r>
              <a:rPr lang="en-US" altLang="ko-KR" dirty="0"/>
              <a:t>CCFL: Cold </a:t>
            </a:r>
            <a:r>
              <a:rPr lang="en-US" altLang="ko-KR" dirty="0" smtClean="0"/>
              <a:t>cathode fluorescent lamp</a:t>
            </a:r>
            <a:endParaRPr lang="en-US" altLang="ko-KR" dirty="0"/>
          </a:p>
          <a:p>
            <a:pPr marL="349250" lvl="2" indent="-171450">
              <a:buFont typeface="Wingdings" panose="05000000000000000000" pitchFamily="2" charset="2"/>
              <a:buChar char="§"/>
              <a:tabLst>
                <a:tab pos="630238" algn="l"/>
              </a:tabLst>
            </a:pPr>
            <a:r>
              <a:rPr lang="en-US" altLang="ko-KR" dirty="0"/>
              <a:t>SCM: Supply </a:t>
            </a:r>
            <a:r>
              <a:rPr lang="en-US" altLang="ko-KR" dirty="0" smtClean="0"/>
              <a:t>chain management</a:t>
            </a:r>
            <a:endParaRPr lang="en-US" altLang="ko-KR" dirty="0"/>
          </a:p>
          <a:p>
            <a:pPr marL="349250" lvl="2" indent="-171450">
              <a:buFont typeface="Wingdings" panose="05000000000000000000" pitchFamily="2" charset="2"/>
              <a:buChar char="§"/>
              <a:tabLst>
                <a:tab pos="630238" algn="l"/>
              </a:tabLst>
            </a:pPr>
            <a:r>
              <a:rPr lang="en-US" altLang="ko-KR" dirty="0"/>
              <a:t>EIL: Electron </a:t>
            </a:r>
            <a:r>
              <a:rPr lang="en-US" altLang="ko-KR" dirty="0" smtClean="0"/>
              <a:t>injection layer</a:t>
            </a:r>
            <a:endParaRPr lang="en-US" altLang="ko-KR" dirty="0"/>
          </a:p>
          <a:p>
            <a:pPr marL="349250" lvl="2" indent="-171450">
              <a:buFont typeface="Wingdings" panose="05000000000000000000" pitchFamily="2" charset="2"/>
              <a:buChar char="§"/>
              <a:tabLst>
                <a:tab pos="630238" algn="l"/>
              </a:tabLst>
            </a:pPr>
            <a:r>
              <a:rPr lang="en-US" altLang="ko-KR" dirty="0"/>
              <a:t>HIL: Hole </a:t>
            </a:r>
            <a:r>
              <a:rPr lang="en-US" altLang="ko-KR" dirty="0" smtClean="0"/>
              <a:t>injection layer</a:t>
            </a:r>
            <a:endParaRPr lang="en-US" altLang="ko-KR" dirty="0"/>
          </a:p>
          <a:p>
            <a:pPr marL="349250" lvl="2" indent="-171450">
              <a:buFont typeface="Wingdings" panose="05000000000000000000" pitchFamily="2" charset="2"/>
              <a:buChar char="§"/>
              <a:tabLst>
                <a:tab pos="630238" algn="l"/>
              </a:tabLst>
            </a:pPr>
            <a:r>
              <a:rPr lang="en-US" altLang="ko-KR" dirty="0"/>
              <a:t>ETL: Electron </a:t>
            </a:r>
            <a:r>
              <a:rPr lang="en-US" altLang="ko-KR" dirty="0" smtClean="0"/>
              <a:t>transport layer</a:t>
            </a:r>
            <a:endParaRPr lang="en-US" altLang="ko-KR" dirty="0"/>
          </a:p>
          <a:p>
            <a:pPr marL="349250" lvl="2" indent="-171450">
              <a:buFont typeface="Wingdings" panose="05000000000000000000" pitchFamily="2" charset="2"/>
              <a:buChar char="§"/>
              <a:tabLst>
                <a:tab pos="630238" algn="l"/>
              </a:tabLst>
            </a:pPr>
            <a:r>
              <a:rPr lang="en-US" altLang="ko-KR" dirty="0"/>
              <a:t>HTL: Hole </a:t>
            </a:r>
            <a:r>
              <a:rPr lang="en-US" altLang="ko-KR" dirty="0" smtClean="0"/>
              <a:t>transport layer</a:t>
            </a:r>
            <a:endParaRPr lang="en-US" altLang="ko-KR" dirty="0"/>
          </a:p>
          <a:p>
            <a:pPr marL="349250" lvl="2" indent="-171450">
              <a:buFont typeface="Wingdings" panose="05000000000000000000" pitchFamily="2" charset="2"/>
              <a:buChar char="§"/>
              <a:tabLst>
                <a:tab pos="630238" algn="l"/>
              </a:tabLst>
            </a:pPr>
            <a:r>
              <a:rPr lang="en-US" altLang="ko-KR" dirty="0"/>
              <a:t>FMM: Fine </a:t>
            </a:r>
            <a:r>
              <a:rPr lang="en-US" altLang="ko-KR" dirty="0" smtClean="0"/>
              <a:t>metal </a:t>
            </a:r>
            <a:r>
              <a:rPr lang="en-US" altLang="ko-KR" dirty="0"/>
              <a:t>m</a:t>
            </a:r>
            <a:r>
              <a:rPr lang="en-US" altLang="ko-KR" dirty="0" smtClean="0"/>
              <a:t>ask</a:t>
            </a:r>
            <a:endParaRPr lang="en-US" altLang="ko-KR" dirty="0"/>
          </a:p>
          <a:p>
            <a:pPr marL="349250" lvl="2" indent="-171450">
              <a:buFont typeface="Wingdings" panose="05000000000000000000" pitchFamily="2" charset="2"/>
              <a:buChar char="§"/>
              <a:tabLst>
                <a:tab pos="630238" algn="l"/>
              </a:tabLst>
            </a:pPr>
            <a:r>
              <a:rPr lang="en-US" altLang="ko-KR" dirty="0"/>
              <a:t>HOMO :Highest </a:t>
            </a:r>
            <a:r>
              <a:rPr lang="en-US" altLang="ko-KR" dirty="0" smtClean="0"/>
              <a:t>occupied </a:t>
            </a:r>
            <a:r>
              <a:rPr lang="en-US" altLang="ko-KR" dirty="0"/>
              <a:t>m</a:t>
            </a:r>
            <a:r>
              <a:rPr lang="en-US" altLang="ko-KR" dirty="0" smtClean="0"/>
              <a:t>olecular orbital</a:t>
            </a:r>
            <a:endParaRPr lang="en-US" altLang="ko-KR" dirty="0"/>
          </a:p>
          <a:p>
            <a:pPr marL="349250" lvl="2" indent="-171450">
              <a:buFont typeface="Wingdings" panose="05000000000000000000" pitchFamily="2" charset="2"/>
              <a:buChar char="§"/>
              <a:tabLst>
                <a:tab pos="630238" algn="l"/>
              </a:tabLst>
            </a:pPr>
            <a:r>
              <a:rPr lang="en-US" altLang="ko-KR" dirty="0"/>
              <a:t>ITO: </a:t>
            </a:r>
            <a:r>
              <a:rPr lang="en-US" altLang="ko-KR" dirty="0" smtClean="0"/>
              <a:t>Indium tin oxide</a:t>
            </a:r>
            <a:endParaRPr lang="en-US" altLang="ko-KR" dirty="0"/>
          </a:p>
          <a:p>
            <a:pPr marL="349250" lvl="2" indent="-171450">
              <a:buFont typeface="Wingdings" panose="05000000000000000000" pitchFamily="2" charset="2"/>
              <a:buChar char="§"/>
              <a:tabLst>
                <a:tab pos="630238" algn="l"/>
              </a:tabLst>
            </a:pPr>
            <a:r>
              <a:rPr lang="en-US" altLang="ko-KR" dirty="0"/>
              <a:t>EQE: External </a:t>
            </a:r>
            <a:r>
              <a:rPr lang="en-US" altLang="ko-KR" dirty="0" smtClean="0"/>
              <a:t>quantum </a:t>
            </a:r>
            <a:r>
              <a:rPr lang="en-US" altLang="ko-KR" dirty="0"/>
              <a:t>e</a:t>
            </a:r>
            <a:r>
              <a:rPr lang="en-US" altLang="ko-KR" dirty="0" smtClean="0"/>
              <a:t>fficiency</a:t>
            </a:r>
            <a:endParaRPr lang="en-US" altLang="ko-KR" dirty="0"/>
          </a:p>
          <a:p>
            <a:pPr marL="349250" lvl="2" indent="-171450">
              <a:buFont typeface="Wingdings" panose="05000000000000000000" pitchFamily="2" charset="2"/>
              <a:buChar char="§"/>
              <a:tabLst>
                <a:tab pos="630238" algn="l"/>
              </a:tabLst>
            </a:pPr>
            <a:r>
              <a:rPr lang="en-US" altLang="ko-KR" dirty="0"/>
              <a:t>UHD: Ultra </a:t>
            </a:r>
            <a:r>
              <a:rPr lang="en-US" altLang="ko-KR" dirty="0" smtClean="0"/>
              <a:t>high </a:t>
            </a:r>
            <a:r>
              <a:rPr lang="en-US" altLang="ko-KR" dirty="0"/>
              <a:t>d</a:t>
            </a:r>
            <a:r>
              <a:rPr lang="en-US" altLang="ko-KR" dirty="0" smtClean="0"/>
              <a:t>efinition</a:t>
            </a:r>
            <a:endParaRPr lang="ko-KR" altLang="en-US" dirty="0"/>
          </a:p>
          <a:p>
            <a:endParaRPr lang="ko-KR" altLang="en-US" dirty="0"/>
          </a:p>
          <a:p>
            <a:endParaRPr lang="ko-KR" altLang="en-US" dirty="0"/>
          </a:p>
        </p:txBody>
      </p:sp>
      <p:sp>
        <p:nvSpPr>
          <p:cNvPr id="5" name="Footer Placeholder 4"/>
          <p:cNvSpPr>
            <a:spLocks noGrp="1"/>
          </p:cNvSpPr>
          <p:nvPr>
            <p:ph type="ftr" sz="quarter" idx="12"/>
          </p:nvPr>
        </p:nvSpPr>
        <p:spPr/>
        <p:txBody>
          <a:bodyPr/>
          <a:lstStyle/>
          <a:p>
            <a:r>
              <a:rPr lang="en-US" smtClean="0"/>
              <a:t>Quantum Dot Display Technology &amp; Market Report - H2 2015</a:t>
            </a:r>
            <a:endParaRPr lang="en-US" dirty="0"/>
          </a:p>
        </p:txBody>
      </p:sp>
    </p:spTree>
    <p:extLst>
      <p:ext uri="{BB962C8B-B14F-4D97-AF65-F5344CB8AC3E}">
        <p14:creationId xmlns:p14="http://schemas.microsoft.com/office/powerpoint/2010/main" val="291387869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19588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8381" y="1575357"/>
            <a:ext cx="8201638" cy="1800225"/>
          </a:xfrm>
          <a:solidFill>
            <a:schemeClr val="bg1"/>
          </a:solidFill>
        </p:spPr>
        <p:txBody>
          <a:bodyPr/>
          <a:lstStyle/>
          <a:p>
            <a:pPr algn="just"/>
            <a:r>
              <a:rPr lang="en-US" dirty="0" smtClean="0"/>
              <a:t>There </a:t>
            </a:r>
            <a:r>
              <a:rPr lang="en-US" dirty="0"/>
              <a:t>are largely </a:t>
            </a:r>
            <a:r>
              <a:rPr lang="en-US" dirty="0" smtClean="0"/>
              <a:t>four </a:t>
            </a:r>
            <a:r>
              <a:rPr lang="en-US" dirty="0"/>
              <a:t>wide color gamut solutions </a:t>
            </a:r>
            <a:r>
              <a:rPr lang="en-US" dirty="0" smtClean="0"/>
              <a:t>including color filter-, LED-, QD-</a:t>
            </a:r>
            <a:r>
              <a:rPr lang="en-US" dirty="0"/>
              <a:t>, and </a:t>
            </a:r>
            <a:r>
              <a:rPr lang="en-US" dirty="0" smtClean="0"/>
              <a:t>OLED-based </a:t>
            </a:r>
            <a:r>
              <a:rPr lang="en-US" dirty="0"/>
              <a:t>technologies</a:t>
            </a:r>
            <a:r>
              <a:rPr lang="en-US" altLang="ko-KR" dirty="0" smtClean="0"/>
              <a:t> </a:t>
            </a:r>
            <a:endParaRPr lang="en-US" altLang="ko-KR" dirty="0"/>
          </a:p>
          <a:p>
            <a:pPr algn="just"/>
            <a:r>
              <a:rPr lang="en-US" altLang="ko-KR" dirty="0" smtClean="0"/>
              <a:t>In particular, the technologies involving </a:t>
            </a:r>
            <a:r>
              <a:rPr lang="en-US" altLang="ko-KR" dirty="0"/>
              <a:t>color </a:t>
            </a:r>
            <a:r>
              <a:rPr lang="en-US" altLang="ko-KR" dirty="0" smtClean="0"/>
              <a:t>filters and LED phosphors, which are components of an LCD panel, have been applied to </a:t>
            </a:r>
            <a:r>
              <a:rPr lang="en-US" altLang="ko-KR" dirty="0"/>
              <a:t>improve color </a:t>
            </a:r>
            <a:r>
              <a:rPr lang="en-US" altLang="ko-KR" dirty="0" smtClean="0"/>
              <a:t>gamut since 2004. </a:t>
            </a:r>
            <a:r>
              <a:rPr lang="en-US" altLang="ko-KR" dirty="0"/>
              <a:t>The </a:t>
            </a:r>
            <a:r>
              <a:rPr lang="en-US" altLang="ko-KR" dirty="0" smtClean="0"/>
              <a:t>QD technology, which </a:t>
            </a:r>
            <a:r>
              <a:rPr lang="en-US" altLang="ko-KR" dirty="0"/>
              <a:t>adds QD sheets or </a:t>
            </a:r>
            <a:r>
              <a:rPr lang="en-US" altLang="ko-KR" dirty="0" smtClean="0"/>
              <a:t>QD tubes </a:t>
            </a:r>
            <a:r>
              <a:rPr lang="en-US" altLang="ko-KR" dirty="0"/>
              <a:t>on LCD </a:t>
            </a:r>
            <a:r>
              <a:rPr lang="en-US" altLang="ko-KR" dirty="0" smtClean="0"/>
              <a:t>modules, </a:t>
            </a:r>
            <a:r>
              <a:rPr lang="en-US" altLang="ko-KR" dirty="0"/>
              <a:t>started being applied in 2013 </a:t>
            </a:r>
            <a:r>
              <a:rPr lang="en-US" altLang="ko-KR" dirty="0" smtClean="0"/>
              <a:t>to </a:t>
            </a:r>
            <a:r>
              <a:rPr lang="en-US" altLang="ko-KR" dirty="0"/>
              <a:t>enhance the color gamut of LCD panels. </a:t>
            </a:r>
          </a:p>
          <a:p>
            <a:pPr algn="just"/>
            <a:r>
              <a:rPr lang="en-US" altLang="ko-KR" dirty="0" smtClean="0"/>
              <a:t>The OLED </a:t>
            </a:r>
            <a:r>
              <a:rPr lang="en-US" dirty="0"/>
              <a:t>delivers nearly 100% NTSC color </a:t>
            </a:r>
            <a:r>
              <a:rPr lang="en-US" dirty="0" smtClean="0"/>
              <a:t>gamut.</a:t>
            </a:r>
            <a:r>
              <a:rPr lang="en-US" dirty="0"/>
              <a:t> </a:t>
            </a:r>
            <a:r>
              <a:rPr lang="en-US" dirty="0" smtClean="0"/>
              <a:t>In the </a:t>
            </a:r>
            <a:r>
              <a:rPr lang="en-US" altLang="ko-KR" dirty="0" smtClean="0"/>
              <a:t>RGB OLED display, each red</a:t>
            </a:r>
            <a:r>
              <a:rPr lang="en-US" altLang="ko-KR" dirty="0"/>
              <a:t>, green, and blue </a:t>
            </a:r>
            <a:r>
              <a:rPr lang="en-US" altLang="ko-KR" dirty="0" smtClean="0"/>
              <a:t>subpixel emits light without a </a:t>
            </a:r>
            <a:r>
              <a:rPr lang="en-US" altLang="ko-KR" dirty="0"/>
              <a:t>color filter, so </a:t>
            </a:r>
            <a:r>
              <a:rPr lang="en-US" altLang="ko-KR" dirty="0" smtClean="0"/>
              <a:t>its </a:t>
            </a:r>
            <a:r>
              <a:rPr lang="en-US" altLang="ko-KR" dirty="0"/>
              <a:t>color gamut rate </a:t>
            </a:r>
            <a:r>
              <a:rPr lang="en-US" altLang="ko-KR" dirty="0" smtClean="0"/>
              <a:t>is </a:t>
            </a:r>
            <a:r>
              <a:rPr lang="en-US" altLang="ko-KR" dirty="0"/>
              <a:t>determined by the color </a:t>
            </a:r>
            <a:r>
              <a:rPr lang="en-US" altLang="ko-KR" dirty="0" smtClean="0"/>
              <a:t>density </a:t>
            </a:r>
            <a:r>
              <a:rPr lang="en-US" altLang="ko-KR" dirty="0"/>
              <a:t>of </a:t>
            </a:r>
            <a:r>
              <a:rPr lang="en-US" altLang="ko-KR" dirty="0" smtClean="0"/>
              <a:t>emitting materials. </a:t>
            </a:r>
            <a:r>
              <a:rPr lang="en-US" altLang="ko-KR" dirty="0"/>
              <a:t>T</a:t>
            </a:r>
            <a:r>
              <a:rPr lang="en-US" altLang="ko-KR" dirty="0" smtClean="0"/>
              <a:t>he </a:t>
            </a:r>
            <a:r>
              <a:rPr lang="en-US" altLang="ko-KR" dirty="0"/>
              <a:t>RGB OLED</a:t>
            </a:r>
            <a:r>
              <a:rPr lang="en-US" altLang="ko-KR" dirty="0" smtClean="0"/>
              <a:t> has a wide </a:t>
            </a:r>
            <a:r>
              <a:rPr lang="en-US" altLang="ko-KR" dirty="0"/>
              <a:t>color </a:t>
            </a:r>
            <a:r>
              <a:rPr lang="en-US" altLang="ko-KR" dirty="0" smtClean="0"/>
              <a:t>gamut. </a:t>
            </a:r>
            <a:endParaRPr lang="ko-KR" altLang="en-US" dirty="0"/>
          </a:p>
          <a:p>
            <a:pPr algn="just"/>
            <a:endParaRPr lang="en-US" altLang="ko-KR" dirty="0"/>
          </a:p>
          <a:p>
            <a:pPr algn="just"/>
            <a:endParaRPr lang="ko-KR" altLang="en-US" dirty="0"/>
          </a:p>
        </p:txBody>
      </p:sp>
      <p:sp>
        <p:nvSpPr>
          <p:cNvPr id="2" name="Title 1"/>
          <p:cNvSpPr>
            <a:spLocks noGrp="1"/>
          </p:cNvSpPr>
          <p:nvPr>
            <p:ph type="title"/>
          </p:nvPr>
        </p:nvSpPr>
        <p:spPr/>
        <p:txBody>
          <a:bodyPr/>
          <a:lstStyle/>
          <a:p>
            <a:r>
              <a:rPr lang="en-US" altLang="ko-KR" dirty="0" smtClean="0"/>
              <a:t>2. Wide color gamut solutions</a:t>
            </a:r>
            <a:endParaRPr lang="ko-KR" altLang="en-US" dirty="0"/>
          </a:p>
        </p:txBody>
      </p:sp>
      <p:sp>
        <p:nvSpPr>
          <p:cNvPr id="4" name="Slide Number Placeholder 3"/>
          <p:cNvSpPr>
            <a:spLocks noGrp="1"/>
          </p:cNvSpPr>
          <p:nvPr>
            <p:ph type="sldNum" sz="quarter" idx="10"/>
          </p:nvPr>
        </p:nvSpPr>
        <p:spPr/>
        <p:txBody>
          <a:bodyPr/>
          <a:lstStyle/>
          <a:p>
            <a:fld id="{C1654822-CBA3-4BDF-80A9-3FE33B17E59A}" type="slidenum">
              <a:rPr lang="en-US" smtClean="0"/>
              <a:pPr/>
              <a:t>11</a:t>
            </a:fld>
            <a:endParaRPr lang="en-US" dirty="0"/>
          </a:p>
        </p:txBody>
      </p:sp>
      <p:sp>
        <p:nvSpPr>
          <p:cNvPr id="5" name="Footer Placeholder 4"/>
          <p:cNvSpPr>
            <a:spLocks noGrp="1"/>
          </p:cNvSpPr>
          <p:nvPr>
            <p:ph type="ftr" sz="quarter" idx="11"/>
          </p:nvPr>
        </p:nvSpPr>
        <p:spPr/>
        <p:txBody>
          <a:bodyPr/>
          <a:lstStyle/>
          <a:p>
            <a:r>
              <a:rPr lang="en-US" smtClean="0"/>
              <a:t>Quantum Dot Display Technology &amp; Market Report - H2 2015</a:t>
            </a:r>
            <a:endParaRPr lang="en-US" dirty="0"/>
          </a:p>
        </p:txBody>
      </p:sp>
      <p:graphicFrame>
        <p:nvGraphicFramePr>
          <p:cNvPr id="110" name="표 5"/>
          <p:cNvGraphicFramePr>
            <a:graphicFrameLocks noGrp="1"/>
          </p:cNvGraphicFramePr>
          <p:nvPr>
            <p:extLst>
              <p:ext uri="{D42A27DB-BD31-4B8C-83A1-F6EECF244321}">
                <p14:modId xmlns:p14="http://schemas.microsoft.com/office/powerpoint/2010/main" val="2220474414"/>
              </p:ext>
            </p:extLst>
          </p:nvPr>
        </p:nvGraphicFramePr>
        <p:xfrm>
          <a:off x="5507336" y="4153142"/>
          <a:ext cx="3168352" cy="2084146"/>
        </p:xfrm>
        <a:graphic>
          <a:graphicData uri="http://schemas.openxmlformats.org/drawingml/2006/table">
            <a:tbl>
              <a:tblPr lastRow="1">
                <a:tableStyleId>{4F348D8D-2592-4D36-8BCA-CF58A03317E7}</a:tableStyleId>
              </a:tblPr>
              <a:tblGrid>
                <a:gridCol w="1760196"/>
                <a:gridCol w="1408156"/>
              </a:tblGrid>
              <a:tr h="216000">
                <a:tc gridSpan="2">
                  <a:txBody>
                    <a:bodyPr/>
                    <a:lstStyle/>
                    <a:p>
                      <a:pPr algn="l" fontAlgn="ctr"/>
                      <a:r>
                        <a:rPr lang="en-US" sz="900" b="1" i="0" u="none" strike="noStrike" dirty="0" smtClean="0">
                          <a:solidFill>
                            <a:schemeClr val="bg1"/>
                          </a:solidFill>
                          <a:effectLst/>
                          <a:latin typeface="Arial"/>
                        </a:rPr>
                        <a:t>NTSC</a:t>
                      </a:r>
                      <a:r>
                        <a:rPr lang="en-US" sz="900" b="1" i="0" u="none" strike="noStrike" baseline="0" dirty="0" smtClean="0">
                          <a:solidFill>
                            <a:schemeClr val="bg1"/>
                          </a:solidFill>
                          <a:effectLst/>
                          <a:latin typeface="Arial"/>
                        </a:rPr>
                        <a:t> Ratio by TV technology</a:t>
                      </a:r>
                      <a:endParaRPr lang="en-US" sz="900" b="1" i="0" u="none" strike="noStrike" dirty="0">
                        <a:solidFill>
                          <a:schemeClr val="bg1"/>
                        </a:solidFill>
                        <a:effectLst/>
                        <a:latin typeface="Arial"/>
                      </a:endParaRPr>
                    </a:p>
                  </a:txBody>
                  <a:tcPr marL="35560" marR="35560" marT="19050" marB="19050" anchor="ctr">
                    <a:solidFill>
                      <a:srgbClr val="707C8A"/>
                    </a:solidFill>
                  </a:tcPr>
                </a:tc>
                <a:tc hMerge="1">
                  <a:txBody>
                    <a:bodyPr/>
                    <a:lstStyle/>
                    <a:p>
                      <a:pPr algn="ctr" fontAlgn="ctr"/>
                      <a:endParaRPr lang="ko-KR" altLang="en-US" sz="1400" b="1" i="0" u="none" strike="noStrike" dirty="0">
                        <a:solidFill>
                          <a:schemeClr val="tx1"/>
                        </a:solidFill>
                        <a:effectLst/>
                        <a:latin typeface="Arial"/>
                      </a:endParaRPr>
                    </a:p>
                  </a:txBody>
                  <a:tcPr marL="35560" marR="35560" marT="54000" marB="54000" anchor="ctr">
                    <a:lnB w="12700" cap="flat" cmpd="sng" algn="ctr">
                      <a:solidFill>
                        <a:srgbClr val="707C8A"/>
                      </a:solidFill>
                      <a:prstDash val="solid"/>
                      <a:round/>
                      <a:headEnd type="none" w="med" len="med"/>
                      <a:tailEnd type="none" w="med" len="med"/>
                    </a:lnB>
                    <a:solidFill>
                      <a:scrgbClr r="0" g="0" b="0">
                        <a:alpha val="0"/>
                      </a:scrgbClr>
                    </a:solidFill>
                  </a:tcPr>
                </a:tc>
              </a:tr>
              <a:tr h="170375">
                <a:tc>
                  <a:txBody>
                    <a:bodyPr/>
                    <a:lstStyle/>
                    <a:p>
                      <a:pPr algn="l" fontAlgn="ctr"/>
                      <a:r>
                        <a:rPr lang="en-US" sz="700" b="1" i="0" u="none" strike="noStrike" dirty="0">
                          <a:solidFill>
                            <a:schemeClr val="tx1"/>
                          </a:solidFill>
                          <a:effectLst/>
                          <a:latin typeface="Arial"/>
                        </a:rPr>
                        <a:t>TV</a:t>
                      </a:r>
                    </a:p>
                  </a:txBody>
                  <a:tcPr marL="35560" marR="35560" marT="19050" marB="19050">
                    <a:lnB w="12700">
                      <a:solidFill>
                        <a:srgbClr val="707C8A"/>
                      </a:solidFill>
                    </a:lnB>
                    <a:solidFill>
                      <a:scrgbClr r="0" g="0" b="0">
                        <a:alpha val="0"/>
                      </a:scrgbClr>
                    </a:solidFill>
                  </a:tcPr>
                </a:tc>
                <a:tc>
                  <a:txBody>
                    <a:bodyPr/>
                    <a:lstStyle/>
                    <a:p>
                      <a:pPr algn="r" fontAlgn="ctr"/>
                      <a:r>
                        <a:rPr lang="en-US" sz="700" b="1" i="0" u="none" strike="noStrike" dirty="0">
                          <a:solidFill>
                            <a:schemeClr val="tx1"/>
                          </a:solidFill>
                          <a:effectLst/>
                          <a:latin typeface="Arial"/>
                        </a:rPr>
                        <a:t>Color </a:t>
                      </a:r>
                      <a:r>
                        <a:rPr lang="en-US" sz="700" b="1" i="0" u="none" strike="noStrike" dirty="0" smtClean="0">
                          <a:solidFill>
                            <a:schemeClr val="tx1"/>
                          </a:solidFill>
                          <a:effectLst/>
                          <a:latin typeface="Arial"/>
                        </a:rPr>
                        <a:t>gamut (NTSC %</a:t>
                      </a:r>
                      <a:r>
                        <a:rPr lang="en-US" altLang="ko-KR" sz="700" b="1" i="0" u="none" strike="noStrike" dirty="0" smtClean="0">
                          <a:solidFill>
                            <a:schemeClr val="tx1"/>
                          </a:solidFill>
                          <a:effectLst/>
                          <a:latin typeface="Arial"/>
                        </a:rPr>
                        <a:t>)</a:t>
                      </a:r>
                      <a:endParaRPr lang="ko-KR" altLang="en-US" sz="700" b="1" i="0" u="none" strike="noStrike" dirty="0">
                        <a:solidFill>
                          <a:schemeClr val="tx1"/>
                        </a:solidFill>
                        <a:effectLst/>
                        <a:latin typeface="Arial"/>
                      </a:endParaRPr>
                    </a:p>
                  </a:txBody>
                  <a:tcPr marL="35560" marR="35560" marT="19050" marB="19050">
                    <a:lnB w="12700">
                      <a:solidFill>
                        <a:srgbClr val="707C8A"/>
                      </a:solidFill>
                    </a:lnB>
                    <a:solidFill>
                      <a:scrgbClr r="0" g="0" b="0">
                        <a:alpha val="0"/>
                      </a:scrgbClr>
                    </a:solidFill>
                  </a:tcPr>
                </a:tc>
              </a:tr>
              <a:tr h="170375">
                <a:tc>
                  <a:txBody>
                    <a:bodyPr/>
                    <a:lstStyle/>
                    <a:p>
                      <a:pPr algn="l" fontAlgn="ctr"/>
                      <a:r>
                        <a:rPr lang="en-US" sz="700" b="0" i="0" u="none" strike="noStrike" dirty="0">
                          <a:solidFill>
                            <a:schemeClr val="tx1"/>
                          </a:solidFill>
                          <a:effectLst/>
                          <a:latin typeface="Arial"/>
                        </a:rPr>
                        <a:t>CRT</a:t>
                      </a:r>
                    </a:p>
                  </a:txBody>
                  <a:tcPr marL="35560" marR="35560" marT="19050" marB="19050" anchor="ctr">
                    <a:lnT w="12700">
                      <a:solidFill>
                        <a:srgbClr val="707C8A"/>
                      </a:solidFill>
                    </a:lnT>
                    <a:solidFill>
                      <a:scrgbClr r="0" g="0" b="0">
                        <a:alpha val="0"/>
                      </a:scrgbClr>
                    </a:solidFill>
                  </a:tcPr>
                </a:tc>
                <a:tc>
                  <a:txBody>
                    <a:bodyPr/>
                    <a:lstStyle/>
                    <a:p>
                      <a:pPr algn="r" fontAlgn="ctr"/>
                      <a:r>
                        <a:rPr lang="en-US" sz="700" b="0" i="0" u="none" strike="noStrike" dirty="0">
                          <a:solidFill>
                            <a:schemeClr val="tx1"/>
                          </a:solidFill>
                          <a:effectLst/>
                          <a:latin typeface="Arial"/>
                        </a:rPr>
                        <a:t>78% ~ 82%</a:t>
                      </a:r>
                    </a:p>
                  </a:txBody>
                  <a:tcPr marL="35560" marR="35560" marT="19050" marB="19050" anchor="ctr">
                    <a:lnT w="12700">
                      <a:solidFill>
                        <a:srgbClr val="707C8A"/>
                      </a:solidFill>
                    </a:lnT>
                    <a:solidFill>
                      <a:scrgbClr r="0" g="0" b="0">
                        <a:alpha val="0"/>
                      </a:scrgbClr>
                    </a:solidFill>
                  </a:tcPr>
                </a:tc>
              </a:tr>
              <a:tr h="170375">
                <a:tc>
                  <a:txBody>
                    <a:bodyPr/>
                    <a:lstStyle/>
                    <a:p>
                      <a:pPr algn="l" fontAlgn="ctr"/>
                      <a:r>
                        <a:rPr lang="en-US" sz="700" b="0" i="0" u="none" strike="noStrike" dirty="0">
                          <a:solidFill>
                            <a:schemeClr val="tx1"/>
                          </a:solidFill>
                          <a:effectLst/>
                          <a:latin typeface="Arial"/>
                        </a:rPr>
                        <a:t>PDP</a:t>
                      </a:r>
                    </a:p>
                  </a:txBody>
                  <a:tcPr marL="35560" marR="35560" marT="19050" marB="19050" anchor="ctr">
                    <a:solidFill>
                      <a:scrgbClr r="0" g="0" b="0">
                        <a:alpha val="0"/>
                      </a:scrgbClr>
                    </a:solidFill>
                  </a:tcPr>
                </a:tc>
                <a:tc>
                  <a:txBody>
                    <a:bodyPr/>
                    <a:lstStyle/>
                    <a:p>
                      <a:pPr algn="r" fontAlgn="ctr"/>
                      <a:r>
                        <a:rPr lang="en-US" sz="700" b="0" i="0" u="none" strike="noStrike" dirty="0">
                          <a:solidFill>
                            <a:schemeClr val="tx1"/>
                          </a:solidFill>
                          <a:effectLst/>
                          <a:latin typeface="Arial"/>
                        </a:rPr>
                        <a:t>90% ~ 95%</a:t>
                      </a:r>
                    </a:p>
                  </a:txBody>
                  <a:tcPr marL="35560" marR="35560" marT="19050" marB="19050" anchor="ctr">
                    <a:solidFill>
                      <a:scrgbClr r="0" g="0" b="0">
                        <a:alpha val="0"/>
                      </a:scrgbClr>
                    </a:solidFill>
                  </a:tcPr>
                </a:tc>
              </a:tr>
              <a:tr h="170375">
                <a:tc>
                  <a:txBody>
                    <a:bodyPr/>
                    <a:lstStyle/>
                    <a:p>
                      <a:pPr algn="l" fontAlgn="ctr"/>
                      <a:r>
                        <a:rPr lang="en-US" sz="700" b="0" i="0" u="none" strike="noStrike" dirty="0">
                          <a:solidFill>
                            <a:schemeClr val="tx1"/>
                          </a:solidFill>
                          <a:effectLst/>
                          <a:latin typeface="Arial"/>
                        </a:rPr>
                        <a:t>OLED</a:t>
                      </a:r>
                    </a:p>
                  </a:txBody>
                  <a:tcPr marL="35560" marR="35560" marT="19050" marB="19050" anchor="ctr">
                    <a:solidFill>
                      <a:scrgbClr r="0" g="0" b="0">
                        <a:alpha val="0"/>
                      </a:scrgbClr>
                    </a:solidFill>
                  </a:tcPr>
                </a:tc>
                <a:tc>
                  <a:txBody>
                    <a:bodyPr/>
                    <a:lstStyle/>
                    <a:p>
                      <a:pPr algn="r" fontAlgn="ctr"/>
                      <a:r>
                        <a:rPr lang="en-US" altLang="ko-KR" sz="700" b="0" i="0" u="none" strike="noStrike" dirty="0">
                          <a:solidFill>
                            <a:schemeClr val="tx1"/>
                          </a:solidFill>
                          <a:effectLst/>
                          <a:latin typeface="Arial"/>
                        </a:rPr>
                        <a:t>100% ~ 110%</a:t>
                      </a:r>
                    </a:p>
                  </a:txBody>
                  <a:tcPr marL="35560" marR="35560" marT="19050" marB="19050" anchor="ctr">
                    <a:solidFill>
                      <a:scrgbClr r="0" g="0" b="0">
                        <a:alpha val="0"/>
                      </a:scrgbClr>
                    </a:solidFill>
                  </a:tcPr>
                </a:tc>
              </a:tr>
              <a:tr h="170375">
                <a:tc>
                  <a:txBody>
                    <a:bodyPr/>
                    <a:lstStyle/>
                    <a:p>
                      <a:pPr algn="l" fontAlgn="ctr"/>
                      <a:r>
                        <a:rPr lang="en-US" sz="700" b="0" i="0" u="none" strike="noStrike" dirty="0">
                          <a:solidFill>
                            <a:schemeClr val="tx1"/>
                          </a:solidFill>
                          <a:effectLst/>
                          <a:latin typeface="Arial"/>
                        </a:rPr>
                        <a:t>LCD (CCFL)</a:t>
                      </a:r>
                    </a:p>
                  </a:txBody>
                  <a:tcPr marL="35560" marR="35560" marT="19050" marB="19050" anchor="ctr">
                    <a:solidFill>
                      <a:scrgbClr r="0" g="0" b="0">
                        <a:alpha val="0"/>
                      </a:scrgbClr>
                    </a:solidFill>
                  </a:tcPr>
                </a:tc>
                <a:tc>
                  <a:txBody>
                    <a:bodyPr/>
                    <a:lstStyle/>
                    <a:p>
                      <a:pPr algn="r" fontAlgn="ctr"/>
                      <a:r>
                        <a:rPr lang="en-US" sz="700" b="0" i="0" u="none" strike="noStrike" dirty="0">
                          <a:solidFill>
                            <a:schemeClr val="tx1"/>
                          </a:solidFill>
                          <a:effectLst/>
                          <a:latin typeface="Arial"/>
                        </a:rPr>
                        <a:t>54% ~ 73%</a:t>
                      </a:r>
                    </a:p>
                  </a:txBody>
                  <a:tcPr marL="35560" marR="35560" marT="19050" marB="19050" anchor="ctr">
                    <a:solidFill>
                      <a:scrgbClr r="0" g="0" b="0">
                        <a:alpha val="0"/>
                      </a:scrgbClr>
                    </a:solidFill>
                  </a:tcPr>
                </a:tc>
              </a:tr>
              <a:tr h="170375">
                <a:tc>
                  <a:txBody>
                    <a:bodyPr/>
                    <a:lstStyle/>
                    <a:p>
                      <a:pPr algn="l" fontAlgn="ctr"/>
                      <a:r>
                        <a:rPr lang="en-US" sz="700" b="0" i="0" u="none" strike="noStrike" dirty="0">
                          <a:solidFill>
                            <a:schemeClr val="tx1"/>
                          </a:solidFill>
                          <a:effectLst/>
                          <a:latin typeface="Arial"/>
                        </a:rPr>
                        <a:t>LCD (WCG CCFL)</a:t>
                      </a:r>
                    </a:p>
                  </a:txBody>
                  <a:tcPr marL="35560" marR="35560" marT="19050" marB="19050" anchor="ctr">
                    <a:solidFill>
                      <a:scrgbClr r="0" g="0" b="0">
                        <a:alpha val="0"/>
                      </a:scrgbClr>
                    </a:solidFill>
                  </a:tcPr>
                </a:tc>
                <a:tc>
                  <a:txBody>
                    <a:bodyPr/>
                    <a:lstStyle/>
                    <a:p>
                      <a:pPr algn="r" fontAlgn="ctr"/>
                      <a:r>
                        <a:rPr lang="en-US" sz="700" b="0" i="0" u="none" strike="noStrike" dirty="0">
                          <a:solidFill>
                            <a:schemeClr val="tx1"/>
                          </a:solidFill>
                          <a:effectLst/>
                          <a:latin typeface="Arial"/>
                        </a:rPr>
                        <a:t>85% ~ 95%</a:t>
                      </a:r>
                    </a:p>
                  </a:txBody>
                  <a:tcPr marL="35560" marR="35560" marT="19050" marB="19050" anchor="ctr">
                    <a:solidFill>
                      <a:scrgbClr r="0" g="0" b="0">
                        <a:alpha val="0"/>
                      </a:scrgbClr>
                    </a:solidFill>
                  </a:tcPr>
                </a:tc>
              </a:tr>
              <a:tr h="170375">
                <a:tc>
                  <a:txBody>
                    <a:bodyPr/>
                    <a:lstStyle/>
                    <a:p>
                      <a:pPr algn="l" fontAlgn="ctr"/>
                      <a:r>
                        <a:rPr lang="en-US" sz="700" b="0" i="0" u="none" strike="noStrike" dirty="0">
                          <a:solidFill>
                            <a:schemeClr val="tx1"/>
                          </a:solidFill>
                          <a:effectLst/>
                          <a:latin typeface="Arial"/>
                        </a:rPr>
                        <a:t>LCD (White LED)</a:t>
                      </a:r>
                    </a:p>
                  </a:txBody>
                  <a:tcPr marL="35560" marR="35560" marT="19050" marB="19050" anchor="ctr">
                    <a:solidFill>
                      <a:scrgbClr r="0" g="0" b="0">
                        <a:alpha val="0"/>
                      </a:scrgbClr>
                    </a:solidFill>
                  </a:tcPr>
                </a:tc>
                <a:tc>
                  <a:txBody>
                    <a:bodyPr/>
                    <a:lstStyle/>
                    <a:p>
                      <a:pPr algn="r" fontAlgn="ctr"/>
                      <a:r>
                        <a:rPr lang="en-US" sz="700" b="0" i="0" u="none" strike="noStrike" dirty="0">
                          <a:solidFill>
                            <a:schemeClr val="tx1"/>
                          </a:solidFill>
                          <a:effectLst/>
                          <a:latin typeface="Arial"/>
                        </a:rPr>
                        <a:t>68% ~ 78%</a:t>
                      </a:r>
                    </a:p>
                  </a:txBody>
                  <a:tcPr marL="35560" marR="35560" marT="19050" marB="19050" anchor="ctr">
                    <a:solidFill>
                      <a:scrgbClr r="0" g="0" b="0">
                        <a:alpha val="0"/>
                      </a:scrgbClr>
                    </a:solidFill>
                  </a:tcPr>
                </a:tc>
              </a:tr>
              <a:tr h="170375">
                <a:tc>
                  <a:txBody>
                    <a:bodyPr/>
                    <a:lstStyle/>
                    <a:p>
                      <a:pPr algn="l" fontAlgn="ctr"/>
                      <a:r>
                        <a:rPr lang="en-US" sz="700" b="0" i="0" u="none" strike="noStrike" dirty="0">
                          <a:solidFill>
                            <a:schemeClr val="tx1"/>
                          </a:solidFill>
                          <a:effectLst/>
                          <a:latin typeface="Arial"/>
                        </a:rPr>
                        <a:t>LCD </a:t>
                      </a:r>
                      <a:r>
                        <a:rPr lang="en-US" sz="700" b="0" i="0" u="none" strike="noStrike" dirty="0" smtClean="0">
                          <a:solidFill>
                            <a:schemeClr val="tx1"/>
                          </a:solidFill>
                          <a:effectLst/>
                          <a:latin typeface="Arial"/>
                        </a:rPr>
                        <a:t>(C/F</a:t>
                      </a:r>
                      <a:r>
                        <a:rPr lang="en-US" sz="700" b="0" i="0" u="none" strike="noStrike" baseline="0" dirty="0" smtClean="0">
                          <a:solidFill>
                            <a:schemeClr val="tx1"/>
                          </a:solidFill>
                          <a:effectLst/>
                          <a:latin typeface="Arial"/>
                        </a:rPr>
                        <a:t> improvement + </a:t>
                      </a:r>
                      <a:r>
                        <a:rPr lang="en-US" sz="700" b="0" i="0" u="none" strike="noStrike" dirty="0" smtClean="0">
                          <a:solidFill>
                            <a:schemeClr val="tx1"/>
                          </a:solidFill>
                          <a:effectLst/>
                          <a:latin typeface="Arial"/>
                        </a:rPr>
                        <a:t>LED</a:t>
                      </a:r>
                      <a:r>
                        <a:rPr lang="en-US" sz="700" b="0" i="0" u="none" strike="noStrike" dirty="0">
                          <a:solidFill>
                            <a:schemeClr val="tx1"/>
                          </a:solidFill>
                          <a:effectLst/>
                          <a:latin typeface="Arial"/>
                        </a:rPr>
                        <a:t>)</a:t>
                      </a:r>
                    </a:p>
                  </a:txBody>
                  <a:tcPr marL="35560" marR="35560" marT="19050" marB="19050" anchor="ctr">
                    <a:solidFill>
                      <a:scrgbClr r="0" g="0" b="0">
                        <a:alpha val="0"/>
                      </a:scrgbClr>
                    </a:solidFill>
                  </a:tcPr>
                </a:tc>
                <a:tc>
                  <a:txBody>
                    <a:bodyPr/>
                    <a:lstStyle/>
                    <a:p>
                      <a:pPr algn="r" fontAlgn="ctr"/>
                      <a:r>
                        <a:rPr lang="en-US" sz="700" b="0" i="0" u="none" strike="noStrike" dirty="0" smtClean="0">
                          <a:solidFill>
                            <a:schemeClr val="tx1"/>
                          </a:solidFill>
                          <a:effectLst/>
                          <a:latin typeface="Arial"/>
                        </a:rPr>
                        <a:t>95%↓</a:t>
                      </a:r>
                      <a:endParaRPr lang="en-US" sz="700" b="0" i="0" u="none" strike="noStrike" dirty="0">
                        <a:solidFill>
                          <a:schemeClr val="tx1"/>
                        </a:solidFill>
                        <a:effectLst/>
                        <a:latin typeface="Arial"/>
                      </a:endParaRPr>
                    </a:p>
                  </a:txBody>
                  <a:tcPr marL="35560" marR="35560" marT="19050" marB="19050" anchor="ctr">
                    <a:solidFill>
                      <a:scrgbClr r="0" g="0" b="0">
                        <a:alpha val="0"/>
                      </a:scrgbClr>
                    </a:solidFill>
                  </a:tcPr>
                </a:tc>
              </a:tr>
              <a:tr h="170375">
                <a:tc>
                  <a:txBody>
                    <a:bodyPr/>
                    <a:lstStyle/>
                    <a:p>
                      <a:pPr algn="l" fontAlgn="ctr"/>
                      <a:r>
                        <a:rPr lang="en-US" sz="700" b="0" i="0" u="none" strike="noStrike" dirty="0">
                          <a:solidFill>
                            <a:schemeClr val="tx1"/>
                          </a:solidFill>
                          <a:effectLst/>
                          <a:latin typeface="Arial"/>
                        </a:rPr>
                        <a:t>LCD (RGB LED)</a:t>
                      </a:r>
                    </a:p>
                  </a:txBody>
                  <a:tcPr marL="35560" marR="35560" marT="19050" marB="19050" anchor="ctr">
                    <a:lnB>
                      <a:noFill/>
                    </a:lnB>
                    <a:solidFill>
                      <a:scrgbClr r="0" g="0" b="0">
                        <a:alpha val="0"/>
                      </a:scrgbClr>
                    </a:solidFill>
                  </a:tcPr>
                </a:tc>
                <a:tc>
                  <a:txBody>
                    <a:bodyPr/>
                    <a:lstStyle/>
                    <a:p>
                      <a:pPr algn="r" fontAlgn="ctr"/>
                      <a:r>
                        <a:rPr lang="en-US" sz="700" b="0" i="0" u="none" strike="noStrike" dirty="0">
                          <a:solidFill>
                            <a:schemeClr val="tx1"/>
                          </a:solidFill>
                          <a:effectLst/>
                          <a:latin typeface="Arial"/>
                        </a:rPr>
                        <a:t>95% ~ </a:t>
                      </a:r>
                      <a:r>
                        <a:rPr lang="en-US" sz="700" b="0" i="0" u="none" strike="noStrike" dirty="0" smtClean="0">
                          <a:solidFill>
                            <a:schemeClr val="tx1"/>
                          </a:solidFill>
                          <a:effectLst/>
                          <a:latin typeface="Arial"/>
                        </a:rPr>
                        <a:t>100%</a:t>
                      </a:r>
                      <a:endParaRPr lang="en-US" sz="700" b="0" i="0" u="none" strike="noStrike" dirty="0">
                        <a:solidFill>
                          <a:schemeClr val="tx1"/>
                        </a:solidFill>
                        <a:effectLst/>
                        <a:latin typeface="Arial"/>
                      </a:endParaRPr>
                    </a:p>
                  </a:txBody>
                  <a:tcPr marL="35560" marR="35560" marT="19050" marB="19050" anchor="ctr">
                    <a:lnB>
                      <a:noFill/>
                    </a:lnB>
                    <a:solidFill>
                      <a:scrgbClr r="0" g="0" b="0">
                        <a:alpha val="0"/>
                      </a:scrgbClr>
                    </a:solidFill>
                  </a:tcPr>
                </a:tc>
              </a:tr>
              <a:tr h="170375">
                <a:tc>
                  <a:txBody>
                    <a:bodyPr/>
                    <a:lstStyle/>
                    <a:p>
                      <a:pPr algn="l" fontAlgn="ctr"/>
                      <a:r>
                        <a:rPr lang="en-US" sz="700" b="0" i="0" u="none" strike="noStrike" dirty="0" smtClean="0">
                          <a:solidFill>
                            <a:schemeClr val="tx1"/>
                          </a:solidFill>
                          <a:effectLst/>
                          <a:latin typeface="Arial"/>
                        </a:rPr>
                        <a:t>LCD</a:t>
                      </a:r>
                      <a:r>
                        <a:rPr lang="en-US" sz="700" b="0" i="0" u="none" strike="noStrike" baseline="0" dirty="0" smtClean="0">
                          <a:solidFill>
                            <a:schemeClr val="tx1"/>
                          </a:solidFill>
                          <a:effectLst/>
                          <a:latin typeface="Arial"/>
                        </a:rPr>
                        <a:t> (</a:t>
                      </a:r>
                      <a:r>
                        <a:rPr lang="en-US" sz="700" b="0" i="0" u="none" strike="noStrike" dirty="0" smtClean="0">
                          <a:solidFill>
                            <a:schemeClr val="tx1"/>
                          </a:solidFill>
                          <a:effectLst/>
                          <a:latin typeface="Arial"/>
                        </a:rPr>
                        <a:t>QD</a:t>
                      </a:r>
                      <a:r>
                        <a:rPr lang="en-US" sz="700" b="0" i="0" u="none" strike="noStrike" baseline="0" dirty="0" smtClean="0">
                          <a:solidFill>
                            <a:schemeClr val="tx1"/>
                          </a:solidFill>
                          <a:effectLst/>
                          <a:latin typeface="Arial"/>
                        </a:rPr>
                        <a:t>) </a:t>
                      </a:r>
                      <a:endParaRPr lang="en-US" sz="700" b="0" i="0" u="none" strike="noStrike" dirty="0">
                        <a:solidFill>
                          <a:schemeClr val="tx1"/>
                        </a:solidFill>
                        <a:effectLst/>
                        <a:latin typeface="Arial"/>
                      </a:endParaRPr>
                    </a:p>
                  </a:txBody>
                  <a:tcPr marL="35560" marR="35560" marT="19050" marB="19050" anchor="ctr">
                    <a:lnT>
                      <a:noFill/>
                    </a:lnT>
                    <a:lnB w="12700">
                      <a:solidFill>
                        <a:srgbClr val="707C8A"/>
                      </a:solidFill>
                    </a:lnB>
                    <a:solidFill>
                      <a:scrgbClr r="0" g="0" b="0">
                        <a:alpha val="0"/>
                      </a:scrgbClr>
                    </a:solidFill>
                  </a:tcPr>
                </a:tc>
                <a:tc>
                  <a:txBody>
                    <a:bodyPr/>
                    <a:lstStyle/>
                    <a:p>
                      <a:pPr algn="r" fontAlgn="ctr"/>
                      <a:r>
                        <a:rPr lang="en-US" sz="700" b="0" i="0" u="none" strike="noStrike" dirty="0" smtClean="0">
                          <a:solidFill>
                            <a:schemeClr val="tx1"/>
                          </a:solidFill>
                          <a:effectLst/>
                          <a:latin typeface="Arial"/>
                        </a:rPr>
                        <a:t>100%↑</a:t>
                      </a:r>
                      <a:endParaRPr lang="en-US" sz="700" b="0" i="0" u="none" strike="noStrike" dirty="0">
                        <a:solidFill>
                          <a:schemeClr val="tx1"/>
                        </a:solidFill>
                        <a:effectLst/>
                        <a:latin typeface="Arial"/>
                      </a:endParaRPr>
                    </a:p>
                  </a:txBody>
                  <a:tcPr marL="35560" marR="35560" marT="19050" marB="19050" anchor="ctr">
                    <a:lnT>
                      <a:noFill/>
                    </a:lnT>
                    <a:lnB w="12700">
                      <a:solidFill>
                        <a:srgbClr val="707C8A"/>
                      </a:solidFill>
                    </a:lnB>
                    <a:solidFill>
                      <a:scrgbClr r="0" g="0" b="0">
                        <a:alpha val="0"/>
                      </a:scrgbClr>
                    </a:solidFill>
                  </a:tcPr>
                </a:tc>
              </a:tr>
              <a:tr h="164396">
                <a:tc>
                  <a:txBody>
                    <a:bodyPr/>
                    <a:lstStyle/>
                    <a:p>
                      <a:pPr marL="0" algn="l" defTabSz="914400" rtl="0" eaLnBrk="1" fontAlgn="ctr" latinLnBrk="1" hangingPunct="1">
                        <a:buNone/>
                      </a:pPr>
                      <a:r>
                        <a:rPr lang="en-US" sz="500" b="0" i="0" u="none" strike="noStrike" smtClean="0">
                          <a:solidFill>
                            <a:srgbClr val="707C8A"/>
                          </a:solidFill>
                          <a:effectLst/>
                          <a:latin typeface="Arial"/>
                        </a:rPr>
                        <a:t>Source: IHS</a:t>
                      </a:r>
                      <a:endParaRPr lang="en-US" sz="500" b="0" i="0" u="none" strike="noStrike" dirty="0">
                        <a:solidFill>
                          <a:srgbClr val="707C8A"/>
                        </a:solidFill>
                        <a:effectLst/>
                        <a:latin typeface="Arial"/>
                      </a:endParaRPr>
                    </a:p>
                  </a:txBody>
                  <a:tcPr marL="35560" marR="35560" marT="35560" marB="0" anchor="b">
                    <a:lnT w="12700">
                      <a:solidFill>
                        <a:srgbClr val="707C8A"/>
                      </a:solidFill>
                    </a:lnT>
                    <a:solidFill>
                      <a:scrgbClr r="0" g="0" b="0">
                        <a:alpha val="0"/>
                      </a:scrgbClr>
                    </a:solidFill>
                  </a:tcPr>
                </a:tc>
                <a:tc>
                  <a:txBody>
                    <a:bodyPr/>
                    <a:lstStyle/>
                    <a:p>
                      <a:pPr marL="0" algn="r" defTabSz="914400" rtl="0" eaLnBrk="1" fontAlgn="ctr" latinLnBrk="1" hangingPunct="1">
                        <a:buNone/>
                      </a:pPr>
                      <a:r>
                        <a:rPr lang="en-US" sz="500" b="0" i="0" u="none" strike="noStrike" dirty="0" smtClean="0">
                          <a:solidFill>
                            <a:srgbClr val="707C8A"/>
                          </a:solidFill>
                          <a:effectLst/>
                          <a:latin typeface="Arial"/>
                        </a:rPr>
                        <a:t>© 2015 IHS</a:t>
                      </a:r>
                      <a:endParaRPr lang="en-US" sz="500" b="0" i="0" u="none" strike="noStrike" dirty="0">
                        <a:solidFill>
                          <a:srgbClr val="707C8A"/>
                        </a:solidFill>
                        <a:effectLst/>
                        <a:latin typeface="Arial"/>
                      </a:endParaRPr>
                    </a:p>
                  </a:txBody>
                  <a:tcPr marL="35560" marR="35560" marT="35560" marB="0" anchor="b">
                    <a:lnT w="12700">
                      <a:solidFill>
                        <a:srgbClr val="707C8A"/>
                      </a:solidFill>
                    </a:lnT>
                    <a:solidFill>
                      <a:scrgbClr r="0" g="0" b="0">
                        <a:alpha val="0"/>
                      </a:scrgbClr>
                    </a:solidFill>
                  </a:tcPr>
                </a:tc>
              </a:tr>
            </a:tbl>
          </a:graphicData>
        </a:graphic>
      </p:graphicFrame>
      <p:grpSp>
        <p:nvGrpSpPr>
          <p:cNvPr id="19" name="Group 18"/>
          <p:cNvGrpSpPr/>
          <p:nvPr/>
        </p:nvGrpSpPr>
        <p:grpSpPr>
          <a:xfrm>
            <a:off x="610071" y="4498638"/>
            <a:ext cx="4608513" cy="1483159"/>
            <a:chOff x="615626" y="4398611"/>
            <a:chExt cx="4608513" cy="1483159"/>
          </a:xfrm>
        </p:grpSpPr>
        <p:sp>
          <p:nvSpPr>
            <p:cNvPr id="6" name="Rectangle 5"/>
            <p:cNvSpPr/>
            <p:nvPr/>
          </p:nvSpPr>
          <p:spPr>
            <a:xfrm>
              <a:off x="1618398" y="5286413"/>
              <a:ext cx="1239823" cy="252000"/>
            </a:xfrm>
            <a:prstGeom prst="rect">
              <a:avLst/>
            </a:prstGeom>
            <a:solidFill>
              <a:srgbClr val="0097D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smtClean="0">
                  <a:solidFill>
                    <a:schemeClr val="bg1"/>
                  </a:solidFill>
                </a:rPr>
                <a:t>Blue chip + RG phosphor </a:t>
              </a:r>
              <a:endParaRPr lang="ko-KR" altLang="en-US" sz="700" dirty="0" smtClean="0">
                <a:solidFill>
                  <a:schemeClr val="bg1"/>
                </a:solidFill>
              </a:endParaRPr>
            </a:p>
          </p:txBody>
        </p:sp>
        <p:sp>
          <p:nvSpPr>
            <p:cNvPr id="7" name="Rectangle 6"/>
            <p:cNvSpPr/>
            <p:nvPr/>
          </p:nvSpPr>
          <p:spPr>
            <a:xfrm>
              <a:off x="1618398" y="5584605"/>
              <a:ext cx="1239823" cy="252000"/>
            </a:xfrm>
            <a:prstGeom prst="rect">
              <a:avLst/>
            </a:prstGeom>
            <a:solidFill>
              <a:srgbClr val="0097D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smtClean="0">
                  <a:solidFill>
                    <a:schemeClr val="bg1"/>
                  </a:solidFill>
                </a:rPr>
                <a:t>Blue, green chip +</a:t>
              </a:r>
            </a:p>
            <a:p>
              <a:pPr algn="ctr"/>
              <a:r>
                <a:rPr lang="en-US" altLang="ko-KR" sz="700" dirty="0">
                  <a:solidFill>
                    <a:schemeClr val="bg1"/>
                  </a:solidFill>
                </a:rPr>
                <a:t>r</a:t>
              </a:r>
              <a:r>
                <a:rPr lang="en-US" altLang="ko-KR" sz="700" dirty="0" smtClean="0">
                  <a:solidFill>
                    <a:schemeClr val="bg1"/>
                  </a:solidFill>
                </a:rPr>
                <a:t>ed phosphor</a:t>
              </a:r>
              <a:endParaRPr lang="ko-KR" altLang="en-US" sz="700" dirty="0" smtClean="0">
                <a:solidFill>
                  <a:schemeClr val="bg1"/>
                </a:solidFill>
              </a:endParaRPr>
            </a:p>
          </p:txBody>
        </p:sp>
        <p:sp>
          <p:nvSpPr>
            <p:cNvPr id="8" name="Rectangle 7"/>
            <p:cNvSpPr/>
            <p:nvPr/>
          </p:nvSpPr>
          <p:spPr>
            <a:xfrm>
              <a:off x="615626" y="4776464"/>
              <a:ext cx="864096" cy="495914"/>
            </a:xfrm>
            <a:prstGeom prst="rect">
              <a:avLst/>
            </a:prstGeom>
            <a:noFill/>
            <a:ln w="19050">
              <a:solidFill>
                <a:srgbClr val="96BC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smtClean="0">
                  <a:solidFill>
                    <a:schemeClr val="tx1"/>
                  </a:solidFill>
                </a:rPr>
                <a:t>Color filter  </a:t>
              </a:r>
              <a:endParaRPr lang="ko-KR" altLang="en-US" sz="700" dirty="0" smtClean="0">
                <a:solidFill>
                  <a:schemeClr val="tx1"/>
                </a:solidFill>
              </a:endParaRPr>
            </a:p>
          </p:txBody>
        </p:sp>
        <p:sp>
          <p:nvSpPr>
            <p:cNvPr id="9" name="Rectangle 8"/>
            <p:cNvSpPr/>
            <p:nvPr/>
          </p:nvSpPr>
          <p:spPr>
            <a:xfrm>
              <a:off x="1543314" y="4776465"/>
              <a:ext cx="1376568" cy="171825"/>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dirty="0" smtClean="0">
                  <a:solidFill>
                    <a:srgbClr val="231F20"/>
                  </a:solidFill>
                </a:rPr>
                <a:t>LED solutions </a:t>
              </a:r>
            </a:p>
          </p:txBody>
        </p:sp>
        <p:sp>
          <p:nvSpPr>
            <p:cNvPr id="10" name="Rectangle 9"/>
            <p:cNvSpPr/>
            <p:nvPr/>
          </p:nvSpPr>
          <p:spPr>
            <a:xfrm>
              <a:off x="1618398" y="4998381"/>
              <a:ext cx="1239823" cy="252000"/>
            </a:xfrm>
            <a:prstGeom prst="rect">
              <a:avLst/>
            </a:prstGeom>
            <a:solidFill>
              <a:srgbClr val="0097D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smtClean="0">
                  <a:solidFill>
                    <a:schemeClr val="bg1"/>
                  </a:solidFill>
                </a:rPr>
                <a:t>Red, green, blue </a:t>
              </a:r>
              <a:r>
                <a:rPr lang="en-US" altLang="ko-KR" sz="700" dirty="0">
                  <a:solidFill>
                    <a:schemeClr val="bg1"/>
                  </a:solidFill>
                </a:rPr>
                <a:t>c</a:t>
              </a:r>
              <a:r>
                <a:rPr lang="en-US" altLang="ko-KR" sz="700" dirty="0" smtClean="0">
                  <a:solidFill>
                    <a:schemeClr val="bg1"/>
                  </a:solidFill>
                </a:rPr>
                <a:t>hip</a:t>
              </a:r>
              <a:endParaRPr lang="ko-KR" altLang="en-US" sz="700" dirty="0" smtClean="0">
                <a:solidFill>
                  <a:schemeClr val="bg1"/>
                </a:solidFill>
              </a:endParaRPr>
            </a:p>
          </p:txBody>
        </p:sp>
        <p:sp>
          <p:nvSpPr>
            <p:cNvPr id="11" name="Rectangle 10"/>
            <p:cNvSpPr/>
            <p:nvPr/>
          </p:nvSpPr>
          <p:spPr>
            <a:xfrm>
              <a:off x="2992058" y="4776465"/>
              <a:ext cx="1151960" cy="171825"/>
            </a:xfrm>
            <a:prstGeom prst="rect">
              <a:avLst/>
            </a:prstGeom>
            <a:noFill/>
            <a:ln w="19050">
              <a:solidFill>
                <a:srgbClr val="F794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dirty="0" smtClean="0">
                  <a:solidFill>
                    <a:srgbClr val="231F20"/>
                  </a:solidFill>
                </a:rPr>
                <a:t>QD </a:t>
              </a:r>
            </a:p>
          </p:txBody>
        </p:sp>
        <p:sp>
          <p:nvSpPr>
            <p:cNvPr id="13" name="Rectangle 12"/>
            <p:cNvSpPr/>
            <p:nvPr/>
          </p:nvSpPr>
          <p:spPr>
            <a:xfrm>
              <a:off x="3072604" y="5291318"/>
              <a:ext cx="999406" cy="252000"/>
            </a:xfrm>
            <a:prstGeom prst="rect">
              <a:avLst/>
            </a:prstGeom>
            <a:solidFill>
              <a:srgbClr val="FDBA4D"/>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smtClean="0">
                  <a:solidFill>
                    <a:schemeClr val="tx1"/>
                  </a:solidFill>
                </a:rPr>
                <a:t>Tube</a:t>
              </a:r>
            </a:p>
          </p:txBody>
        </p:sp>
        <p:sp>
          <p:nvSpPr>
            <p:cNvPr id="14" name="Rectangle 13"/>
            <p:cNvSpPr/>
            <p:nvPr/>
          </p:nvSpPr>
          <p:spPr>
            <a:xfrm>
              <a:off x="3072604" y="5589510"/>
              <a:ext cx="999406" cy="252000"/>
            </a:xfrm>
            <a:prstGeom prst="rect">
              <a:avLst/>
            </a:prstGeom>
            <a:solidFill>
              <a:srgbClr val="FDBA4D"/>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smtClean="0">
                  <a:solidFill>
                    <a:schemeClr val="tx1"/>
                  </a:solidFill>
                </a:rPr>
                <a:t>Sheet, film</a:t>
              </a:r>
            </a:p>
          </p:txBody>
        </p:sp>
        <p:sp>
          <p:nvSpPr>
            <p:cNvPr id="15" name="Rectangle 14"/>
            <p:cNvSpPr/>
            <p:nvPr/>
          </p:nvSpPr>
          <p:spPr>
            <a:xfrm>
              <a:off x="3072604" y="5003286"/>
              <a:ext cx="999406" cy="252000"/>
            </a:xfrm>
            <a:prstGeom prst="rect">
              <a:avLst/>
            </a:prstGeom>
            <a:solidFill>
              <a:srgbClr val="FDBA4D"/>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smtClean="0">
                  <a:solidFill>
                    <a:schemeClr val="tx1"/>
                  </a:solidFill>
                </a:rPr>
                <a:t>QD applied LED package </a:t>
              </a:r>
              <a:endParaRPr lang="ko-KR" altLang="en-US" sz="700" dirty="0" smtClean="0">
                <a:solidFill>
                  <a:schemeClr val="tx1"/>
                </a:solidFill>
              </a:endParaRPr>
            </a:p>
          </p:txBody>
        </p:sp>
        <p:sp>
          <p:nvSpPr>
            <p:cNvPr id="24" name="Rectangle 23"/>
            <p:cNvSpPr/>
            <p:nvPr/>
          </p:nvSpPr>
          <p:spPr>
            <a:xfrm>
              <a:off x="1543314" y="4948370"/>
              <a:ext cx="1376568" cy="933399"/>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ltLang="ko-KR" sz="700" b="1" dirty="0" smtClean="0">
                <a:solidFill>
                  <a:srgbClr val="231F20"/>
                </a:solidFill>
              </a:endParaRPr>
            </a:p>
          </p:txBody>
        </p:sp>
        <p:sp>
          <p:nvSpPr>
            <p:cNvPr id="25" name="Rectangle 24"/>
            <p:cNvSpPr/>
            <p:nvPr/>
          </p:nvSpPr>
          <p:spPr>
            <a:xfrm>
              <a:off x="2992058" y="4948370"/>
              <a:ext cx="1151960" cy="933399"/>
            </a:xfrm>
            <a:prstGeom prst="rect">
              <a:avLst/>
            </a:prstGeom>
            <a:noFill/>
            <a:ln w="19050">
              <a:solidFill>
                <a:srgbClr val="F7941D"/>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ltLang="ko-KR" sz="700" b="1" dirty="0" smtClean="0">
                <a:solidFill>
                  <a:srgbClr val="231F20"/>
                </a:solidFill>
              </a:endParaRPr>
            </a:p>
          </p:txBody>
        </p:sp>
        <p:sp>
          <p:nvSpPr>
            <p:cNvPr id="26" name="Rectangle 25"/>
            <p:cNvSpPr/>
            <p:nvPr/>
          </p:nvSpPr>
          <p:spPr>
            <a:xfrm>
              <a:off x="615626" y="5344682"/>
              <a:ext cx="864096" cy="537087"/>
            </a:xfrm>
            <a:prstGeom prst="rect">
              <a:avLst/>
            </a:prstGeom>
            <a:noFill/>
            <a:ln w="19050">
              <a:solidFill>
                <a:srgbClr val="D3D2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dirty="0" smtClean="0">
                  <a:solidFill>
                    <a:schemeClr val="tx1"/>
                  </a:solidFill>
                </a:rPr>
                <a:t>WCG CCFL</a:t>
              </a:r>
            </a:p>
            <a:p>
              <a:pPr algn="ctr"/>
              <a:r>
                <a:rPr lang="en-US" altLang="ko-KR" sz="700" b="1" dirty="0" smtClean="0">
                  <a:solidFill>
                    <a:schemeClr val="tx1"/>
                  </a:solidFill>
                </a:rPr>
                <a:t>(X)  </a:t>
              </a:r>
              <a:endParaRPr lang="ko-KR" altLang="en-US" sz="700" b="1" dirty="0" smtClean="0">
                <a:solidFill>
                  <a:schemeClr val="tx1"/>
                </a:solidFill>
              </a:endParaRPr>
            </a:p>
          </p:txBody>
        </p:sp>
        <p:sp>
          <p:nvSpPr>
            <p:cNvPr id="33" name="Rectangle 32"/>
            <p:cNvSpPr/>
            <p:nvPr/>
          </p:nvSpPr>
          <p:spPr>
            <a:xfrm>
              <a:off x="4216027" y="4776465"/>
              <a:ext cx="1008112" cy="1105305"/>
            </a:xfrm>
            <a:prstGeom prst="rect">
              <a:avLst/>
            </a:prstGeom>
            <a:noFill/>
            <a:ln w="19050">
              <a:solidFill>
                <a:srgbClr val="A8A8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700" b="1" dirty="0" smtClean="0">
                <a:solidFill>
                  <a:srgbClr val="231F20"/>
                </a:solidFill>
              </a:endParaRPr>
            </a:p>
          </p:txBody>
        </p:sp>
        <p:sp>
          <p:nvSpPr>
            <p:cNvPr id="34" name="Rectangle 33"/>
            <p:cNvSpPr/>
            <p:nvPr/>
          </p:nvSpPr>
          <p:spPr>
            <a:xfrm>
              <a:off x="4284122" y="4836739"/>
              <a:ext cx="868008" cy="446033"/>
            </a:xfrm>
            <a:prstGeom prst="rect">
              <a:avLst/>
            </a:prstGeom>
            <a:solidFill>
              <a:srgbClr val="A1ABB2"/>
            </a:solidFill>
            <a:ln>
              <a:solidFill>
                <a:srgbClr val="A8A8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smtClean="0">
                  <a:solidFill>
                    <a:srgbClr val="231F20"/>
                  </a:solidFill>
                </a:rPr>
                <a:t>RGB OLED</a:t>
              </a:r>
            </a:p>
          </p:txBody>
        </p:sp>
        <p:sp>
          <p:nvSpPr>
            <p:cNvPr id="35" name="Rectangle 34"/>
            <p:cNvSpPr/>
            <p:nvPr/>
          </p:nvSpPr>
          <p:spPr>
            <a:xfrm>
              <a:off x="4284122" y="5319044"/>
              <a:ext cx="868008" cy="500836"/>
            </a:xfrm>
            <a:prstGeom prst="rect">
              <a:avLst/>
            </a:prstGeom>
            <a:solidFill>
              <a:schemeClr val="bg1"/>
            </a:solidFill>
            <a:ln w="19050">
              <a:solidFill>
                <a:srgbClr val="A8A8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smtClean="0">
                  <a:solidFill>
                    <a:srgbClr val="231F20"/>
                  </a:solidFill>
                </a:rPr>
                <a:t>White OLED</a:t>
              </a:r>
            </a:p>
          </p:txBody>
        </p:sp>
        <p:sp>
          <p:nvSpPr>
            <p:cNvPr id="80" name="TextBox 79"/>
            <p:cNvSpPr txBox="1"/>
            <p:nvPr/>
          </p:nvSpPr>
          <p:spPr>
            <a:xfrm>
              <a:off x="1937409" y="4398611"/>
              <a:ext cx="576064" cy="200055"/>
            </a:xfrm>
            <a:prstGeom prst="rect">
              <a:avLst/>
            </a:prstGeom>
            <a:noFill/>
          </p:spPr>
          <p:txBody>
            <a:bodyPr wrap="square" lIns="72000" rIns="72000" rtlCol="0" anchor="ctr">
              <a:spAutoFit/>
            </a:bodyPr>
            <a:lstStyle/>
            <a:p>
              <a:pPr algn="ctr"/>
              <a:r>
                <a:rPr lang="en-US" altLang="ko-KR" sz="700" dirty="0" smtClean="0"/>
                <a:t>LCD</a:t>
              </a:r>
              <a:endParaRPr lang="ko-KR" altLang="en-US" sz="700" dirty="0" err="1" smtClean="0"/>
            </a:p>
          </p:txBody>
        </p:sp>
        <p:sp>
          <p:nvSpPr>
            <p:cNvPr id="81" name="TextBox 80"/>
            <p:cNvSpPr txBox="1"/>
            <p:nvPr/>
          </p:nvSpPr>
          <p:spPr>
            <a:xfrm>
              <a:off x="4330764" y="4400110"/>
              <a:ext cx="774996" cy="200055"/>
            </a:xfrm>
            <a:prstGeom prst="rect">
              <a:avLst/>
            </a:prstGeom>
            <a:noFill/>
          </p:spPr>
          <p:txBody>
            <a:bodyPr wrap="square" lIns="72000" rIns="72000" rtlCol="0" anchor="ctr">
              <a:spAutoFit/>
            </a:bodyPr>
            <a:lstStyle/>
            <a:p>
              <a:pPr algn="ctr"/>
              <a:r>
                <a:rPr lang="en-US" altLang="ko-KR" sz="700" dirty="0" smtClean="0"/>
                <a:t>OLED</a:t>
              </a:r>
              <a:endParaRPr lang="ko-KR" altLang="en-US" sz="700" dirty="0" err="1" smtClean="0"/>
            </a:p>
          </p:txBody>
        </p:sp>
        <p:cxnSp>
          <p:nvCxnSpPr>
            <p:cNvPr id="83" name="Elbow Connector 82"/>
            <p:cNvCxnSpPr>
              <a:stCxn id="80" idx="2"/>
              <a:endCxn id="8" idx="0"/>
            </p:cNvCxnSpPr>
            <p:nvPr/>
          </p:nvCxnSpPr>
          <p:spPr>
            <a:xfrm rot="5400000">
              <a:off x="1547659" y="4098682"/>
              <a:ext cx="177798" cy="1177767"/>
            </a:xfrm>
            <a:prstGeom prst="bentConnector3">
              <a:avLst>
                <a:gd name="adj1" fmla="val 50000"/>
              </a:avLst>
            </a:prstGeom>
            <a:ln>
              <a:solidFill>
                <a:srgbClr val="495965"/>
              </a:solidFill>
            </a:ln>
          </p:spPr>
          <p:style>
            <a:lnRef idx="1">
              <a:schemeClr val="accent1"/>
            </a:lnRef>
            <a:fillRef idx="0">
              <a:schemeClr val="accent1"/>
            </a:fillRef>
            <a:effectRef idx="0">
              <a:schemeClr val="accent1"/>
            </a:effectRef>
            <a:fontRef idx="minor">
              <a:schemeClr val="tx1"/>
            </a:fontRef>
          </p:style>
        </p:cxnSp>
        <p:cxnSp>
          <p:nvCxnSpPr>
            <p:cNvPr id="85" name="Elbow Connector 84"/>
            <p:cNvCxnSpPr>
              <a:stCxn id="80" idx="2"/>
              <a:endCxn id="11" idx="0"/>
            </p:cNvCxnSpPr>
            <p:nvPr/>
          </p:nvCxnSpPr>
          <p:spPr>
            <a:xfrm rot="16200000" flipH="1">
              <a:off x="2807840" y="4016266"/>
              <a:ext cx="177799" cy="1342597"/>
            </a:xfrm>
            <a:prstGeom prst="bentConnector3">
              <a:avLst>
                <a:gd name="adj1" fmla="val 50000"/>
              </a:avLst>
            </a:prstGeom>
            <a:ln>
              <a:solidFill>
                <a:srgbClr val="495965"/>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81" idx="2"/>
              <a:endCxn id="33" idx="0"/>
            </p:cNvCxnSpPr>
            <p:nvPr/>
          </p:nvCxnSpPr>
          <p:spPr>
            <a:xfrm>
              <a:off x="4718262" y="4600165"/>
              <a:ext cx="1821" cy="176300"/>
            </a:xfrm>
            <a:prstGeom prst="line">
              <a:avLst/>
            </a:prstGeom>
            <a:ln>
              <a:solidFill>
                <a:srgbClr val="495965"/>
              </a:solidFill>
            </a:ln>
          </p:spPr>
          <p:style>
            <a:lnRef idx="1">
              <a:schemeClr val="accent1"/>
            </a:lnRef>
            <a:fillRef idx="0">
              <a:schemeClr val="accent1"/>
            </a:fillRef>
            <a:effectRef idx="0">
              <a:schemeClr val="accent1"/>
            </a:effectRef>
            <a:fontRef idx="minor">
              <a:schemeClr val="tx1"/>
            </a:fontRef>
          </p:style>
        </p:cxnSp>
        <p:cxnSp>
          <p:nvCxnSpPr>
            <p:cNvPr id="107" name="Elbow Connector 106"/>
            <p:cNvCxnSpPr>
              <a:stCxn id="80" idx="2"/>
              <a:endCxn id="9" idx="0"/>
            </p:cNvCxnSpPr>
            <p:nvPr/>
          </p:nvCxnSpPr>
          <p:spPr>
            <a:xfrm rot="16200000" flipH="1">
              <a:off x="2139620" y="4684486"/>
              <a:ext cx="177799" cy="6157"/>
            </a:xfrm>
            <a:prstGeom prst="bentConnector3">
              <a:avLst>
                <a:gd name="adj1" fmla="val 50000"/>
              </a:avLst>
            </a:prstGeom>
            <a:ln>
              <a:solidFill>
                <a:srgbClr val="495965"/>
              </a:solidFill>
            </a:ln>
          </p:spPr>
          <p:style>
            <a:lnRef idx="1">
              <a:schemeClr val="accent1"/>
            </a:lnRef>
            <a:fillRef idx="0">
              <a:schemeClr val="accent1"/>
            </a:fillRef>
            <a:effectRef idx="0">
              <a:schemeClr val="accent1"/>
            </a:effectRef>
            <a:fontRef idx="minor">
              <a:schemeClr val="tx1"/>
            </a:fontRef>
          </p:style>
        </p:cxnSp>
      </p:grpSp>
      <p:sp>
        <p:nvSpPr>
          <p:cNvPr id="40" name="txtboxInfographicTitleBar"/>
          <p:cNvSpPr/>
          <p:nvPr/>
        </p:nvSpPr>
        <p:spPr>
          <a:xfrm>
            <a:off x="468313" y="4148329"/>
            <a:ext cx="4892030" cy="216000"/>
          </a:xfrm>
          <a:prstGeom prst="rect">
            <a:avLst/>
          </a:prstGeom>
          <a:solidFill>
            <a:srgbClr val="707C8A"/>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900" b="1" dirty="0" smtClean="0">
                <a:solidFill>
                  <a:srgbClr val="FFFFFF"/>
                </a:solidFill>
              </a:rPr>
              <a:t>Wide color gamut solution</a:t>
            </a:r>
            <a:endParaRPr lang="en-US" sz="900" b="1" dirty="0">
              <a:solidFill>
                <a:srgbClr val="FFFFFF"/>
              </a:solidFill>
            </a:endParaRPr>
          </a:p>
        </p:txBody>
      </p:sp>
      <p:sp>
        <p:nvSpPr>
          <p:cNvPr id="41" name="txtboxInfographicBorder"/>
          <p:cNvSpPr/>
          <p:nvPr/>
        </p:nvSpPr>
        <p:spPr>
          <a:xfrm>
            <a:off x="468381" y="4148944"/>
            <a:ext cx="4892030" cy="2087050"/>
          </a:xfrm>
          <a:prstGeom prst="rect">
            <a:avLst/>
          </a:prstGeom>
          <a:noFill/>
          <a:ln w="6350">
            <a:solidFill>
              <a:srgbClr val="707C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xtboxInfographicCopyright"/>
          <p:cNvSpPr txBox="1"/>
          <p:nvPr/>
        </p:nvSpPr>
        <p:spPr>
          <a:xfrm>
            <a:off x="4560751" y="5967240"/>
            <a:ext cx="800148" cy="268754"/>
          </a:xfrm>
          <a:prstGeom prst="rect">
            <a:avLst/>
          </a:prstGeom>
          <a:noFill/>
        </p:spPr>
        <p:txBody>
          <a:bodyPr wrap="none" lIns="0" tIns="0" rIns="72000" bIns="72000" rtlCol="0" anchor="b">
            <a:noAutofit/>
          </a:bodyPr>
          <a:lstStyle/>
          <a:p>
            <a:pPr algn="r"/>
            <a:r>
              <a:rPr lang="en-US" sz="500" dirty="0" smtClean="0">
                <a:solidFill>
                  <a:srgbClr val="707C8A"/>
                </a:solidFill>
              </a:rPr>
              <a:t>© 2015 IHS</a:t>
            </a:r>
            <a:endParaRPr lang="en-US" sz="500" dirty="0">
              <a:solidFill>
                <a:srgbClr val="707C8A"/>
              </a:solidFill>
            </a:endParaRPr>
          </a:p>
        </p:txBody>
      </p:sp>
      <p:sp>
        <p:nvSpPr>
          <p:cNvPr id="43" name="txtboxInfographicSourceLine"/>
          <p:cNvSpPr txBox="1"/>
          <p:nvPr/>
        </p:nvSpPr>
        <p:spPr>
          <a:xfrm>
            <a:off x="468313" y="5899887"/>
            <a:ext cx="3046876" cy="336107"/>
          </a:xfrm>
          <a:prstGeom prst="rect">
            <a:avLst/>
          </a:prstGeom>
          <a:noFill/>
        </p:spPr>
        <p:txBody>
          <a:bodyPr wrap="none" lIns="72000" tIns="0" rIns="0" bIns="72000" rtlCol="0" anchor="b">
            <a:noAutofit/>
          </a:bodyPr>
          <a:lstStyle/>
          <a:p>
            <a:endParaRPr lang="en-US" sz="500" dirty="0" smtClean="0">
              <a:solidFill>
                <a:srgbClr val="707C8A"/>
              </a:solidFill>
            </a:endParaRPr>
          </a:p>
          <a:p>
            <a:endParaRPr lang="en-US" sz="500" dirty="0" smtClean="0">
              <a:solidFill>
                <a:srgbClr val="707C8A"/>
              </a:solidFill>
            </a:endParaRPr>
          </a:p>
          <a:p>
            <a:r>
              <a:rPr lang="en-US" sz="500" dirty="0" smtClean="0">
                <a:solidFill>
                  <a:srgbClr val="707C8A"/>
                </a:solidFill>
              </a:rPr>
              <a:t>Source: IHS</a:t>
            </a:r>
            <a:endParaRPr lang="en-US" sz="500" dirty="0">
              <a:solidFill>
                <a:srgbClr val="707C8A"/>
              </a:solidFill>
            </a:endParaRPr>
          </a:p>
        </p:txBody>
      </p:sp>
    </p:spTree>
    <p:extLst>
      <p:ext uri="{BB962C8B-B14F-4D97-AF65-F5344CB8AC3E}">
        <p14:creationId xmlns:p14="http://schemas.microsoft.com/office/powerpoint/2010/main" val="26692014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3. History of wide color gamut display </a:t>
            </a:r>
            <a:endParaRPr lang="ko-KR" altLang="en-US" dirty="0"/>
          </a:p>
        </p:txBody>
      </p:sp>
      <p:sp>
        <p:nvSpPr>
          <p:cNvPr id="3" name="Content Placeholder 2"/>
          <p:cNvSpPr>
            <a:spLocks noGrp="1"/>
          </p:cNvSpPr>
          <p:nvPr>
            <p:ph idx="1"/>
          </p:nvPr>
        </p:nvSpPr>
        <p:spPr/>
        <p:txBody>
          <a:bodyPr/>
          <a:lstStyle/>
          <a:p>
            <a:pPr algn="just" latinLnBrk="0"/>
            <a:r>
              <a:rPr lang="en-US" altLang="ko-KR" dirty="0"/>
              <a:t>With  the end of the </a:t>
            </a:r>
            <a:r>
              <a:rPr lang="en-US" altLang="ko-KR" dirty="0" smtClean="0"/>
              <a:t>CRT era and </a:t>
            </a:r>
            <a:r>
              <a:rPr lang="en-US" altLang="ko-KR" dirty="0"/>
              <a:t>the rapid growth of flat-screen TVs, TV makers </a:t>
            </a:r>
            <a:r>
              <a:rPr lang="en-US" altLang="ko-KR" dirty="0" smtClean="0"/>
              <a:t>have been seeking ways to differentiate </a:t>
            </a:r>
            <a:r>
              <a:rPr lang="en-US" altLang="ko-KR" dirty="0"/>
              <a:t>their products </a:t>
            </a:r>
            <a:r>
              <a:rPr lang="en-US" altLang="ko-KR" dirty="0" smtClean="0"/>
              <a:t>from others on the market. </a:t>
            </a:r>
            <a:endParaRPr lang="en-US" altLang="ko-KR" dirty="0"/>
          </a:p>
          <a:p>
            <a:pPr algn="just" latinLnBrk="0"/>
            <a:r>
              <a:rPr lang="en-US" altLang="ko-KR" dirty="0" smtClean="0">
                <a:sym typeface="Wingdings" panose="05000000000000000000" pitchFamily="2" charset="2"/>
              </a:rPr>
              <a:t>First, they have made difference in a response </a:t>
            </a:r>
            <a:r>
              <a:rPr lang="en-US" altLang="ko-KR" dirty="0">
                <a:sym typeface="Wingdings" panose="05000000000000000000" pitchFamily="2" charset="2"/>
              </a:rPr>
              <a:t>rate. </a:t>
            </a:r>
            <a:r>
              <a:rPr lang="en-US" altLang="ko-KR" dirty="0" smtClean="0">
                <a:sym typeface="Wingdings" panose="05000000000000000000" pitchFamily="2" charset="2"/>
              </a:rPr>
              <a:t>Adjusting a response time is part of panel </a:t>
            </a:r>
            <a:r>
              <a:rPr lang="en-US" altLang="ko-KR" dirty="0">
                <a:sym typeface="Wingdings" panose="05000000000000000000" pitchFamily="2" charset="2"/>
              </a:rPr>
              <a:t>technology, </a:t>
            </a:r>
            <a:r>
              <a:rPr lang="en-US" altLang="ko-KR" dirty="0" smtClean="0">
                <a:sym typeface="Wingdings" panose="05000000000000000000" pitchFamily="2" charset="2"/>
              </a:rPr>
              <a:t>and all TV makers have made efforts to reduce response times. LCD is known to have a slow response time, </a:t>
            </a:r>
            <a:r>
              <a:rPr lang="en-US" altLang="ko-KR" dirty="0">
                <a:sym typeface="Wingdings" panose="05000000000000000000" pitchFamily="2" charset="2"/>
              </a:rPr>
              <a:t>which is </a:t>
            </a:r>
            <a:r>
              <a:rPr lang="en-US" altLang="ko-KR" dirty="0" smtClean="0">
                <a:sym typeface="Wingdings" panose="05000000000000000000" pitchFamily="2" charset="2"/>
              </a:rPr>
              <a:t>one of its </a:t>
            </a:r>
            <a:r>
              <a:rPr lang="en-US" altLang="ko-KR" dirty="0">
                <a:sym typeface="Wingdings" panose="05000000000000000000" pitchFamily="2" charset="2"/>
              </a:rPr>
              <a:t>structural </a:t>
            </a:r>
            <a:r>
              <a:rPr lang="en-US" altLang="ko-KR" dirty="0" smtClean="0">
                <a:sym typeface="Wingdings" panose="05000000000000000000" pitchFamily="2" charset="2"/>
              </a:rPr>
              <a:t>drawbacks. </a:t>
            </a:r>
            <a:r>
              <a:rPr lang="en-US" altLang="ko-KR" dirty="0">
                <a:sym typeface="Wingdings" panose="05000000000000000000" pitchFamily="2" charset="2"/>
              </a:rPr>
              <a:t>The rate started at 40 milliseconds (</a:t>
            </a:r>
            <a:r>
              <a:rPr lang="en-US" altLang="ko-KR" dirty="0" err="1">
                <a:sym typeface="Wingdings" panose="05000000000000000000" pitchFamily="2" charset="2"/>
              </a:rPr>
              <a:t>ms</a:t>
            </a:r>
            <a:r>
              <a:rPr lang="en-US" altLang="ko-KR" dirty="0">
                <a:sym typeface="Wingdings" panose="05000000000000000000" pitchFamily="2" charset="2"/>
              </a:rPr>
              <a:t>) in the early 2000s, but was </a:t>
            </a:r>
            <a:r>
              <a:rPr lang="en-US" altLang="ko-KR" dirty="0" smtClean="0">
                <a:sym typeface="Wingdings" panose="05000000000000000000" pitchFamily="2" charset="2"/>
              </a:rPr>
              <a:t>cut to 25 </a:t>
            </a:r>
            <a:r>
              <a:rPr lang="en-US" altLang="ko-KR" dirty="0">
                <a:sym typeface="Wingdings" panose="05000000000000000000" pitchFamily="2" charset="2"/>
              </a:rPr>
              <a:t>ms,16 </a:t>
            </a:r>
            <a:r>
              <a:rPr lang="en-US" altLang="ko-KR" dirty="0" err="1">
                <a:sym typeface="Wingdings" panose="05000000000000000000" pitchFamily="2" charset="2"/>
              </a:rPr>
              <a:t>ms</a:t>
            </a:r>
            <a:r>
              <a:rPr lang="en-US" altLang="ko-KR" dirty="0">
                <a:sym typeface="Wingdings" panose="05000000000000000000" pitchFamily="2" charset="2"/>
              </a:rPr>
              <a:t>, and 8 </a:t>
            </a:r>
            <a:r>
              <a:rPr lang="en-US" altLang="ko-KR" dirty="0" err="1">
                <a:sym typeface="Wingdings" panose="05000000000000000000" pitchFamily="2" charset="2"/>
              </a:rPr>
              <a:t>ms.</a:t>
            </a:r>
            <a:r>
              <a:rPr lang="en-US" altLang="ko-KR" dirty="0">
                <a:sym typeface="Wingdings" panose="05000000000000000000" pitchFamily="2" charset="2"/>
              </a:rPr>
              <a:t> Finally, it was lowered to 5 </a:t>
            </a:r>
            <a:r>
              <a:rPr lang="en-US" altLang="ko-KR" dirty="0" err="1">
                <a:sym typeface="Wingdings" panose="05000000000000000000" pitchFamily="2" charset="2"/>
              </a:rPr>
              <a:t>ms</a:t>
            </a:r>
            <a:r>
              <a:rPr lang="en-US" altLang="ko-KR" dirty="0">
                <a:sym typeface="Wingdings" panose="05000000000000000000" pitchFamily="2" charset="2"/>
              </a:rPr>
              <a:t>, an undetectable </a:t>
            </a:r>
            <a:r>
              <a:rPr lang="en-US" altLang="ko-KR" dirty="0" smtClean="0">
                <a:sym typeface="Wingdings" panose="05000000000000000000" pitchFamily="2" charset="2"/>
              </a:rPr>
              <a:t>time with </a:t>
            </a:r>
            <a:r>
              <a:rPr lang="en-US" altLang="ko-KR" dirty="0">
                <a:sym typeface="Wingdings" panose="05000000000000000000" pitchFamily="2" charset="2"/>
              </a:rPr>
              <a:t>human </a:t>
            </a:r>
            <a:r>
              <a:rPr lang="en-US" altLang="ko-KR" dirty="0" smtClean="0">
                <a:sym typeface="Wingdings" panose="05000000000000000000" pitchFamily="2" charset="2"/>
              </a:rPr>
              <a:t>eyes. </a:t>
            </a:r>
            <a:endParaRPr lang="en-US" altLang="ko-KR" dirty="0">
              <a:sym typeface="Wingdings" panose="05000000000000000000" pitchFamily="2" charset="2"/>
            </a:endParaRPr>
          </a:p>
          <a:p>
            <a:pPr algn="just" latinLnBrk="0"/>
            <a:r>
              <a:rPr lang="en-US" altLang="ko-KR" dirty="0" smtClean="0">
                <a:sym typeface="Wingdings" panose="05000000000000000000" pitchFamily="2" charset="2"/>
              </a:rPr>
              <a:t>TV makers have also tried to </a:t>
            </a:r>
            <a:r>
              <a:rPr lang="en-US" altLang="ko-KR" dirty="0">
                <a:sym typeface="Wingdings" panose="05000000000000000000" pitchFamily="2" charset="2"/>
              </a:rPr>
              <a:t>i</a:t>
            </a:r>
            <a:r>
              <a:rPr lang="en-US" altLang="ko-KR" dirty="0" smtClean="0">
                <a:sym typeface="Wingdings" panose="05000000000000000000" pitchFamily="2" charset="2"/>
              </a:rPr>
              <a:t>ncrease </a:t>
            </a:r>
            <a:r>
              <a:rPr lang="en-US" altLang="ko-KR" dirty="0">
                <a:sym typeface="Wingdings" panose="05000000000000000000" pitchFamily="2" charset="2"/>
              </a:rPr>
              <a:t>scanning </a:t>
            </a:r>
            <a:r>
              <a:rPr lang="en-US" altLang="ko-KR" dirty="0" smtClean="0">
                <a:sym typeface="Wingdings" panose="05000000000000000000" pitchFamily="2" charset="2"/>
              </a:rPr>
              <a:t>speed to produce </a:t>
            </a:r>
            <a:r>
              <a:rPr lang="en-US" altLang="ko-KR" dirty="0">
                <a:sym typeface="Wingdings" panose="05000000000000000000" pitchFamily="2" charset="2"/>
              </a:rPr>
              <a:t>a soft </a:t>
            </a:r>
            <a:r>
              <a:rPr lang="en-US" altLang="ko-KR" dirty="0" smtClean="0">
                <a:sym typeface="Wingdings" panose="05000000000000000000" pitchFamily="2" charset="2"/>
              </a:rPr>
              <a:t>screen and lessen </a:t>
            </a:r>
            <a:r>
              <a:rPr lang="en-US" altLang="ko-KR" dirty="0">
                <a:sym typeface="Wingdings" panose="05000000000000000000" pitchFamily="2" charset="2"/>
              </a:rPr>
              <a:t>fatigue on the eyes. It started from 60 hertz (Hz) and then evolved to 120 </a:t>
            </a:r>
            <a:r>
              <a:rPr lang="en-US" altLang="ko-KR" dirty="0" smtClean="0">
                <a:sym typeface="Wingdings" panose="05000000000000000000" pitchFamily="2" charset="2"/>
              </a:rPr>
              <a:t>Hz and </a:t>
            </a:r>
            <a:r>
              <a:rPr lang="en-US" altLang="ko-KR" dirty="0">
                <a:sym typeface="Wingdings" panose="05000000000000000000" pitchFamily="2" charset="2"/>
              </a:rPr>
              <a:t>240 Hz. There are some products that went above 240 Hz, but those high scanning speed rates above 240 Hz </a:t>
            </a:r>
            <a:r>
              <a:rPr lang="en-US" altLang="ko-KR" dirty="0" smtClean="0">
                <a:sym typeface="Wingdings" panose="05000000000000000000" pitchFamily="2" charset="2"/>
              </a:rPr>
              <a:t>are nothing more than numbers that are generally used in marketing </a:t>
            </a:r>
            <a:r>
              <a:rPr lang="en-US" altLang="ko-KR" dirty="0">
                <a:sym typeface="Wingdings" panose="05000000000000000000" pitchFamily="2" charset="2"/>
              </a:rPr>
              <a:t>by the </a:t>
            </a:r>
            <a:r>
              <a:rPr lang="en-US" altLang="ko-KR" dirty="0" smtClean="0">
                <a:sym typeface="Wingdings" panose="05000000000000000000" pitchFamily="2" charset="2"/>
              </a:rPr>
              <a:t>manufacturers. So far, 240Hz</a:t>
            </a:r>
            <a:r>
              <a:rPr lang="en-US" altLang="ko-KR" dirty="0">
                <a:sym typeface="Wingdings" panose="05000000000000000000" pitchFamily="2" charset="2"/>
              </a:rPr>
              <a:t> </a:t>
            </a:r>
            <a:r>
              <a:rPr lang="en-US" altLang="ko-KR" dirty="0" smtClean="0">
                <a:sym typeface="Wingdings" panose="05000000000000000000" pitchFamily="2" charset="2"/>
              </a:rPr>
              <a:t>is the highest.  </a:t>
            </a:r>
            <a:endParaRPr lang="en-US" altLang="ko-KR" dirty="0">
              <a:sym typeface="Wingdings" panose="05000000000000000000" pitchFamily="2" charset="2"/>
            </a:endParaRPr>
          </a:p>
          <a:p>
            <a:pPr algn="just" latinLnBrk="0"/>
            <a:r>
              <a:rPr lang="en-US" altLang="ko-KR" dirty="0" smtClean="0">
                <a:sym typeface="Wingdings" panose="05000000000000000000" pitchFamily="2" charset="2"/>
              </a:rPr>
              <a:t>Since the </a:t>
            </a:r>
            <a:r>
              <a:rPr lang="en-US" altLang="ko-KR" dirty="0">
                <a:sym typeface="Wingdings" panose="05000000000000000000" pitchFamily="2" charset="2"/>
              </a:rPr>
              <a:t>flat-screen TV </a:t>
            </a:r>
            <a:r>
              <a:rPr lang="en-US" altLang="ko-KR" dirty="0" smtClean="0">
                <a:sym typeface="Wingdings" panose="05000000000000000000" pitchFamily="2" charset="2"/>
              </a:rPr>
              <a:t>first hit the market, </a:t>
            </a:r>
            <a:r>
              <a:rPr lang="en-US" altLang="ko-KR" dirty="0">
                <a:sym typeface="Wingdings" panose="05000000000000000000" pitchFamily="2" charset="2"/>
              </a:rPr>
              <a:t>design has emerged as a strong differentiation point. The </a:t>
            </a:r>
            <a:r>
              <a:rPr lang="en-US" altLang="ko-KR" dirty="0" smtClean="0">
                <a:sym typeface="Wingdings" panose="05000000000000000000" pitchFamily="2" charset="2"/>
              </a:rPr>
              <a:t>overall design </a:t>
            </a:r>
            <a:r>
              <a:rPr lang="en-US" altLang="ko-KR" dirty="0">
                <a:sym typeface="Wingdings" panose="05000000000000000000" pitchFamily="2" charset="2"/>
              </a:rPr>
              <a:t>trends have moved from </a:t>
            </a:r>
            <a:r>
              <a:rPr lang="en-US" altLang="ko-KR" dirty="0" smtClean="0">
                <a:sym typeface="Wingdings" panose="05000000000000000000" pitchFamily="2" charset="2"/>
              </a:rPr>
              <a:t>slim to narrow bezel, to </a:t>
            </a:r>
            <a:r>
              <a:rPr lang="en-US" altLang="ko-KR" dirty="0">
                <a:sym typeface="Wingdings" panose="05000000000000000000" pitchFamily="2" charset="2"/>
              </a:rPr>
              <a:t>ultra slim, and </a:t>
            </a:r>
            <a:r>
              <a:rPr lang="en-US" altLang="ko-KR" dirty="0" smtClean="0">
                <a:sym typeface="Wingdings" panose="05000000000000000000" pitchFamily="2" charset="2"/>
              </a:rPr>
              <a:t>then to curved </a:t>
            </a:r>
            <a:r>
              <a:rPr lang="en-US" altLang="ko-KR" dirty="0">
                <a:sym typeface="Wingdings" panose="05000000000000000000" pitchFamily="2" charset="2"/>
              </a:rPr>
              <a:t>TV.</a:t>
            </a:r>
          </a:p>
          <a:p>
            <a:pPr algn="just" latinLnBrk="0"/>
            <a:r>
              <a:rPr lang="en-US" altLang="ko-KR" dirty="0">
                <a:sym typeface="Wingdings" panose="05000000000000000000" pitchFamily="2" charset="2"/>
              </a:rPr>
              <a:t>In the meantime, </a:t>
            </a:r>
            <a:r>
              <a:rPr lang="en-US" altLang="ko-KR" dirty="0" smtClean="0">
                <a:sym typeface="Wingdings" panose="05000000000000000000" pitchFamily="2" charset="2"/>
              </a:rPr>
              <a:t>as resolution, which </a:t>
            </a:r>
            <a:r>
              <a:rPr lang="en-US" altLang="ko-KR" dirty="0">
                <a:sym typeface="Wingdings" panose="05000000000000000000" pitchFamily="2" charset="2"/>
              </a:rPr>
              <a:t>is closely linked to broadcasting and </a:t>
            </a:r>
            <a:r>
              <a:rPr lang="en-US" altLang="ko-KR" dirty="0" smtClean="0">
                <a:sym typeface="Wingdings" panose="05000000000000000000" pitchFamily="2" charset="2"/>
              </a:rPr>
              <a:t>content, has developed in </a:t>
            </a:r>
            <a:r>
              <a:rPr lang="en-US" altLang="ko-KR" dirty="0">
                <a:sym typeface="Wingdings" panose="05000000000000000000" pitchFamily="2" charset="2"/>
              </a:rPr>
              <a:t>line with the </a:t>
            </a:r>
            <a:r>
              <a:rPr lang="en-US" altLang="ko-KR" dirty="0" smtClean="0">
                <a:sym typeface="Wingdings" panose="05000000000000000000" pitchFamily="2" charset="2"/>
              </a:rPr>
              <a:t>changes in </a:t>
            </a:r>
            <a:r>
              <a:rPr lang="en-US" altLang="ko-KR" dirty="0">
                <a:sym typeface="Wingdings" panose="05000000000000000000" pitchFamily="2" charset="2"/>
              </a:rPr>
              <a:t>the broadcasting equipment technologies. The general trends are moving from standard definition (SD) to high definition (HD), to full high definition (FHD), and </a:t>
            </a:r>
            <a:r>
              <a:rPr lang="en-US" altLang="ko-KR" dirty="0" smtClean="0">
                <a:sym typeface="Wingdings" panose="05000000000000000000" pitchFamily="2" charset="2"/>
              </a:rPr>
              <a:t>then to </a:t>
            </a:r>
            <a:r>
              <a:rPr lang="en-US" altLang="ko-KR" dirty="0">
                <a:sym typeface="Wingdings" panose="05000000000000000000" pitchFamily="2" charset="2"/>
              </a:rPr>
              <a:t>ultra high definition (UHD). More detailed information will be presented in the UHD TV chapter. </a:t>
            </a:r>
            <a:endParaRPr lang="en-US" altLang="ko-KR" dirty="0"/>
          </a:p>
          <a:p>
            <a:pPr algn="just" latinLnBrk="0"/>
            <a:r>
              <a:rPr lang="en-US" altLang="ko-KR" dirty="0"/>
              <a:t>It is hard to define color gamut as an individual differentiation point. Rather, it is related with the development and the change in light source. However, ever since Sony released its QD TV in 2013, color gamut has been positioned as a differentiation point among the premium products. Samsung </a:t>
            </a:r>
            <a:r>
              <a:rPr lang="en-US" altLang="ko-KR" dirty="0" smtClean="0"/>
              <a:t>Electronics Co., </a:t>
            </a:r>
            <a:r>
              <a:rPr lang="en-US" altLang="ko-KR" dirty="0"/>
              <a:t>the </a:t>
            </a:r>
            <a:r>
              <a:rPr lang="en-US" altLang="ko-KR" dirty="0" smtClean="0"/>
              <a:t>leader in the </a:t>
            </a:r>
            <a:r>
              <a:rPr lang="en-US" altLang="ko-KR" dirty="0"/>
              <a:t>flat-screen </a:t>
            </a:r>
            <a:r>
              <a:rPr lang="en-US" altLang="ko-KR" dirty="0" smtClean="0"/>
              <a:t>TV market, released QD TVs </a:t>
            </a:r>
            <a:r>
              <a:rPr lang="en-US" altLang="ko-KR" dirty="0"/>
              <a:t>in 2015, and QD </a:t>
            </a:r>
            <a:r>
              <a:rPr lang="en-US" altLang="ko-KR" dirty="0" smtClean="0"/>
              <a:t>TVs have emerged as </a:t>
            </a:r>
            <a:r>
              <a:rPr lang="en-US" altLang="ko-KR" dirty="0"/>
              <a:t>the much-touted issue in the 2015 TV market along with UHD and curved TV. </a:t>
            </a:r>
          </a:p>
          <a:p>
            <a:endParaRPr lang="ko-KR" altLang="en-US" dirty="0"/>
          </a:p>
        </p:txBody>
      </p:sp>
      <p:sp>
        <p:nvSpPr>
          <p:cNvPr id="4" name="Slide Number Placeholder 3"/>
          <p:cNvSpPr>
            <a:spLocks noGrp="1"/>
          </p:cNvSpPr>
          <p:nvPr>
            <p:ph type="sldNum" sz="quarter" idx="10"/>
          </p:nvPr>
        </p:nvSpPr>
        <p:spPr/>
        <p:txBody>
          <a:bodyPr/>
          <a:lstStyle/>
          <a:p>
            <a:fld id="{C1654822-CBA3-4BDF-80A9-3FE33B17E59A}" type="slidenum">
              <a:rPr lang="en-US" smtClean="0"/>
              <a:pPr/>
              <a:t>12</a:t>
            </a:fld>
            <a:endParaRPr lang="en-US" dirty="0"/>
          </a:p>
        </p:txBody>
      </p:sp>
      <p:sp>
        <p:nvSpPr>
          <p:cNvPr id="5" name="Footer Placeholder 4"/>
          <p:cNvSpPr>
            <a:spLocks noGrp="1"/>
          </p:cNvSpPr>
          <p:nvPr>
            <p:ph type="ftr" sz="quarter" idx="11"/>
          </p:nvPr>
        </p:nvSpPr>
        <p:spPr/>
        <p:txBody>
          <a:bodyPr/>
          <a:lstStyle/>
          <a:p>
            <a:r>
              <a:rPr lang="en-US" smtClean="0"/>
              <a:t>Quantum Dot Display Technology &amp; Market Report - H2 2015</a:t>
            </a:r>
            <a:endParaRPr lang="en-US" dirty="0"/>
          </a:p>
        </p:txBody>
      </p:sp>
    </p:spTree>
    <p:extLst>
      <p:ext uri="{BB962C8B-B14F-4D97-AF65-F5344CB8AC3E}">
        <p14:creationId xmlns:p14="http://schemas.microsoft.com/office/powerpoint/2010/main" val="1804296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latinLnBrk="0"/>
            <a:r>
              <a:rPr lang="en-US" altLang="ko-KR" dirty="0">
                <a:latin typeface="+mj-lt"/>
              </a:rPr>
              <a:t>Before 2004, the term </a:t>
            </a:r>
            <a:r>
              <a:rPr lang="en-US" altLang="ko-KR" dirty="0" smtClean="0">
                <a:latin typeface="+mj-lt"/>
              </a:rPr>
              <a:t>of color </a:t>
            </a:r>
            <a:r>
              <a:rPr lang="en-US" altLang="ko-KR" dirty="0">
                <a:latin typeface="+mj-lt"/>
              </a:rPr>
              <a:t>gamut was hardly used in the flat screen TV </a:t>
            </a:r>
            <a:r>
              <a:rPr lang="en-US" altLang="ko-KR" dirty="0" smtClean="0">
                <a:latin typeface="+mj-lt"/>
              </a:rPr>
              <a:t>industry, but some </a:t>
            </a:r>
            <a:r>
              <a:rPr lang="en-US" altLang="ko-KR" dirty="0">
                <a:latin typeface="+mj-lt"/>
              </a:rPr>
              <a:t>PDP makers had used color gamut as a differentiation </a:t>
            </a:r>
            <a:r>
              <a:rPr lang="en-US" altLang="ko-KR" dirty="0" smtClean="0">
                <a:latin typeface="+mj-lt"/>
              </a:rPr>
              <a:t>tool to win in the competition against LCD TVs that had successfully eaten away at PDP share with better price </a:t>
            </a:r>
            <a:r>
              <a:rPr lang="en-US" altLang="ko-KR" dirty="0">
                <a:latin typeface="+mj-lt"/>
              </a:rPr>
              <a:t>and </a:t>
            </a:r>
            <a:r>
              <a:rPr lang="en-US" altLang="ko-KR" dirty="0" smtClean="0">
                <a:latin typeface="+mj-lt"/>
              </a:rPr>
              <a:t>a wider range of sizes. </a:t>
            </a:r>
            <a:r>
              <a:rPr lang="en-US" altLang="ko-KR" dirty="0" smtClean="0">
                <a:solidFill>
                  <a:srgbClr val="FF0000"/>
                </a:solidFill>
                <a:latin typeface="+mj-lt"/>
              </a:rPr>
              <a:t> </a:t>
            </a:r>
            <a:endParaRPr lang="en-US" altLang="ko-KR" dirty="0">
              <a:solidFill>
                <a:srgbClr val="FF0000"/>
              </a:solidFill>
              <a:latin typeface="+mj-lt"/>
            </a:endParaRPr>
          </a:p>
          <a:p>
            <a:pPr algn="just" latinLnBrk="0"/>
            <a:r>
              <a:rPr lang="en-US" altLang="ko-KR" dirty="0">
                <a:latin typeface="+mj-lt"/>
              </a:rPr>
              <a:t>However, after LCD gained a competitive edge in brightness, price, and resolution over PDP, competition </a:t>
            </a:r>
            <a:r>
              <a:rPr lang="en-US" altLang="ko-KR" dirty="0" smtClean="0">
                <a:latin typeface="+mj-lt"/>
              </a:rPr>
              <a:t>intensified among LCD </a:t>
            </a:r>
            <a:r>
              <a:rPr lang="en-US" altLang="ko-KR" dirty="0">
                <a:latin typeface="+mj-lt"/>
              </a:rPr>
              <a:t>TV makers, not between PDP and </a:t>
            </a:r>
            <a:r>
              <a:rPr lang="en-US" altLang="ko-KR" dirty="0" smtClean="0">
                <a:latin typeface="+mj-lt"/>
              </a:rPr>
              <a:t>LCD TVs. </a:t>
            </a:r>
            <a:r>
              <a:rPr lang="en-US" altLang="ko-KR" dirty="0">
                <a:latin typeface="+mj-lt"/>
              </a:rPr>
              <a:t>In May 2004, Sony released the Qualia 005, a completely innovative product that could change the entire LCD TV paradigm. The Qualia 005 was released in 40 and 46 inches and sold around 10,000 units. However, </a:t>
            </a:r>
            <a:r>
              <a:rPr lang="en-US" altLang="ko-KR" dirty="0" smtClean="0">
                <a:latin typeface="+mj-lt"/>
              </a:rPr>
              <a:t>with limitations in </a:t>
            </a:r>
            <a:r>
              <a:rPr lang="en-US" altLang="ko-KR" dirty="0">
                <a:latin typeface="+mj-lt"/>
              </a:rPr>
              <a:t>LED technology, the product </a:t>
            </a:r>
            <a:r>
              <a:rPr lang="en-US" altLang="ko-KR" dirty="0" smtClean="0">
                <a:latin typeface="+mj-lt"/>
              </a:rPr>
              <a:t>that employed high-power LED suffered from heat radiation and RGB LED controlling issues and it was recalled in the end. </a:t>
            </a:r>
            <a:r>
              <a:rPr lang="en-US" altLang="ko-KR" dirty="0">
                <a:latin typeface="+mj-lt"/>
              </a:rPr>
              <a:t>Still, this </a:t>
            </a:r>
            <a:r>
              <a:rPr lang="en-US" altLang="ko-KR" dirty="0" smtClean="0">
                <a:latin typeface="+mj-lt"/>
              </a:rPr>
              <a:t>helped LED to emerge as a key TV light source and led color </a:t>
            </a:r>
            <a:r>
              <a:rPr lang="en-US" altLang="ko-KR" dirty="0">
                <a:latin typeface="+mj-lt"/>
              </a:rPr>
              <a:t>or color gamut to </a:t>
            </a:r>
            <a:r>
              <a:rPr lang="en-US" altLang="ko-KR" dirty="0" smtClean="0">
                <a:latin typeface="+mj-lt"/>
              </a:rPr>
              <a:t>be one of important marketing points. </a:t>
            </a:r>
            <a:endParaRPr lang="en-US" altLang="ko-KR" dirty="0">
              <a:latin typeface="+mj-lt"/>
            </a:endParaRPr>
          </a:p>
          <a:p>
            <a:pPr algn="just" latinLnBrk="0"/>
            <a:r>
              <a:rPr lang="en-US" altLang="ko-KR" dirty="0" smtClean="0">
                <a:latin typeface="+mj-lt"/>
              </a:rPr>
              <a:t>LED not </a:t>
            </a:r>
            <a:r>
              <a:rPr lang="en-US" altLang="ko-KR" dirty="0">
                <a:latin typeface="+mj-lt"/>
              </a:rPr>
              <a:t>only made the concept of color gamut to gain attention but also built an image of premium product. Furthermore, it paved the way for </a:t>
            </a:r>
            <a:r>
              <a:rPr lang="en-US" altLang="ko-KR" dirty="0" smtClean="0">
                <a:latin typeface="+mj-lt"/>
              </a:rPr>
              <a:t>advancements in CCFL technology. </a:t>
            </a:r>
            <a:r>
              <a:rPr lang="en-US" altLang="ko-KR" dirty="0">
                <a:latin typeface="+mj-lt"/>
              </a:rPr>
              <a:t>Hybrid of CCFL and LED, flat LED, HCFL, and e</a:t>
            </a:r>
            <a:r>
              <a:rPr lang="en-US" dirty="0">
                <a:latin typeface="+mj-lt"/>
              </a:rPr>
              <a:t>xternal electrode fluorescent lamp (</a:t>
            </a:r>
            <a:r>
              <a:rPr lang="en-US" altLang="ko-KR" dirty="0">
                <a:latin typeface="+mj-lt"/>
              </a:rPr>
              <a:t>EEFL) were </a:t>
            </a:r>
            <a:r>
              <a:rPr lang="en-US" altLang="ko-KR" dirty="0" smtClean="0">
                <a:latin typeface="+mj-lt"/>
              </a:rPr>
              <a:t>developed in a bid to </a:t>
            </a:r>
            <a:r>
              <a:rPr lang="en-US" altLang="ko-KR" dirty="0">
                <a:latin typeface="+mj-lt"/>
              </a:rPr>
              <a:t>enhance </a:t>
            </a:r>
            <a:r>
              <a:rPr lang="en-US" altLang="ko-KR" dirty="0" smtClean="0">
                <a:latin typeface="+mj-lt"/>
              </a:rPr>
              <a:t>TV performance and helped facilitate the </a:t>
            </a:r>
            <a:r>
              <a:rPr lang="en-US" altLang="ko-KR" dirty="0">
                <a:latin typeface="+mj-lt"/>
              </a:rPr>
              <a:t>LED </a:t>
            </a:r>
            <a:r>
              <a:rPr lang="en-US" altLang="ko-KR" dirty="0" smtClean="0">
                <a:latin typeface="+mj-lt"/>
              </a:rPr>
              <a:t>industry growth.</a:t>
            </a:r>
            <a:endParaRPr lang="en-US" altLang="ko-KR" dirty="0">
              <a:latin typeface="+mj-lt"/>
            </a:endParaRPr>
          </a:p>
          <a:p>
            <a:pPr algn="just" latinLnBrk="0"/>
            <a:r>
              <a:rPr lang="en-US" altLang="ko-KR" dirty="0">
                <a:latin typeface="+mj-lt"/>
              </a:rPr>
              <a:t>CCFL developed</a:t>
            </a:r>
            <a:r>
              <a:rPr lang="ko-KR" altLang="en-US" dirty="0">
                <a:latin typeface="+mj-lt"/>
              </a:rPr>
              <a:t> </a:t>
            </a:r>
            <a:r>
              <a:rPr lang="en-US" altLang="ko-KR" dirty="0">
                <a:latin typeface="+mj-lt"/>
              </a:rPr>
              <a:t>into a wide color gamut (WCG) CCFL, and this light source was first launched by Sony, later followed by </a:t>
            </a:r>
            <a:r>
              <a:rPr lang="en-US" altLang="ko-KR" dirty="0" smtClean="0">
                <a:latin typeface="+mj-lt"/>
              </a:rPr>
              <a:t>rivals. White </a:t>
            </a:r>
            <a:r>
              <a:rPr lang="en-US" altLang="ko-KR" dirty="0">
                <a:latin typeface="+mj-lt"/>
              </a:rPr>
              <a:t>LED (blue LED + fluorescent material) </a:t>
            </a:r>
            <a:r>
              <a:rPr lang="en-US" altLang="ko-KR" dirty="0" smtClean="0">
                <a:latin typeface="+mj-lt"/>
              </a:rPr>
              <a:t>was developed as </a:t>
            </a:r>
            <a:r>
              <a:rPr lang="en-US" altLang="ko-KR" dirty="0" smtClean="0"/>
              <a:t>a </a:t>
            </a:r>
            <a:r>
              <a:rPr lang="en-US" altLang="ko-KR" dirty="0"/>
              <a:t>revolutionary solution</a:t>
            </a:r>
            <a:r>
              <a:rPr lang="en-US" altLang="ko-KR" dirty="0" smtClean="0">
                <a:latin typeface="+mj-lt"/>
              </a:rPr>
              <a:t> that could replace </a:t>
            </a:r>
            <a:r>
              <a:rPr lang="en-US" altLang="ko-KR" dirty="0">
                <a:latin typeface="+mj-lt"/>
              </a:rPr>
              <a:t>RGB LED, </a:t>
            </a:r>
            <a:r>
              <a:rPr lang="en-US" altLang="ko-KR" dirty="0" smtClean="0">
                <a:latin typeface="+mj-lt"/>
              </a:rPr>
              <a:t>shifting the industry’s focus to stability </a:t>
            </a:r>
            <a:r>
              <a:rPr lang="en-US" altLang="ko-KR" dirty="0">
                <a:latin typeface="+mj-lt"/>
              </a:rPr>
              <a:t>and reliability </a:t>
            </a:r>
            <a:r>
              <a:rPr lang="en-US" altLang="ko-KR" dirty="0" smtClean="0">
                <a:latin typeface="+mj-lt"/>
              </a:rPr>
              <a:t>from color gamut. And then the birth of edge LED with white LEDs attached on the panel edges again shifted the TV industry’s focus to large </a:t>
            </a:r>
            <a:r>
              <a:rPr lang="en-US" altLang="ko-KR" dirty="0">
                <a:latin typeface="+mj-lt"/>
              </a:rPr>
              <a:t>size and design (form factor). </a:t>
            </a:r>
          </a:p>
          <a:p>
            <a:pPr algn="just" latinLnBrk="0"/>
            <a:r>
              <a:rPr lang="en-US" altLang="ko-KR" dirty="0">
                <a:latin typeface="+mj-lt"/>
              </a:rPr>
              <a:t>Later, with the improvements </a:t>
            </a:r>
            <a:r>
              <a:rPr lang="en-US" altLang="ko-KR" dirty="0" smtClean="0">
                <a:latin typeface="+mj-lt"/>
              </a:rPr>
              <a:t>in color </a:t>
            </a:r>
            <a:r>
              <a:rPr lang="en-US" altLang="ko-KR" dirty="0">
                <a:latin typeface="+mj-lt"/>
              </a:rPr>
              <a:t>filters and pixels, </a:t>
            </a:r>
            <a:r>
              <a:rPr lang="en-US" altLang="ko-KR" dirty="0" smtClean="0">
                <a:latin typeface="+mj-lt"/>
              </a:rPr>
              <a:t>TV makers started to roll out TVs with enhanced </a:t>
            </a:r>
            <a:r>
              <a:rPr lang="en-US" altLang="ko-KR" dirty="0">
                <a:latin typeface="+mj-lt"/>
              </a:rPr>
              <a:t>color gamut. However, </a:t>
            </a:r>
            <a:r>
              <a:rPr lang="en-US" altLang="ko-KR" dirty="0" smtClean="0">
                <a:latin typeface="+mj-lt"/>
              </a:rPr>
              <a:t>price, brand </a:t>
            </a:r>
            <a:r>
              <a:rPr lang="en-US" altLang="ko-KR" dirty="0">
                <a:latin typeface="+mj-lt"/>
              </a:rPr>
              <a:t>awareness, design, resolution, and three </a:t>
            </a:r>
            <a:r>
              <a:rPr lang="en-US" altLang="ko-KR" dirty="0" smtClean="0">
                <a:latin typeface="+mj-lt"/>
              </a:rPr>
              <a:t>dimension have become more important elements in choosing TVs, taking color </a:t>
            </a:r>
            <a:r>
              <a:rPr lang="en-US" altLang="ko-KR" dirty="0">
                <a:latin typeface="+mj-lt"/>
              </a:rPr>
              <a:t>gamut </a:t>
            </a:r>
            <a:r>
              <a:rPr lang="en-US" altLang="ko-KR" dirty="0" smtClean="0">
                <a:latin typeface="+mj-lt"/>
              </a:rPr>
              <a:t>off the list </a:t>
            </a:r>
            <a:r>
              <a:rPr lang="en-US" altLang="ko-KR" dirty="0">
                <a:latin typeface="+mj-lt"/>
              </a:rPr>
              <a:t>of </a:t>
            </a:r>
            <a:r>
              <a:rPr lang="en-US" altLang="ko-KR" dirty="0" smtClean="0">
                <a:latin typeface="+mj-lt"/>
              </a:rPr>
              <a:t>top considerations. </a:t>
            </a:r>
            <a:endParaRPr lang="en-US" altLang="ko-KR" dirty="0">
              <a:latin typeface="+mj-lt"/>
            </a:endParaRPr>
          </a:p>
          <a:p>
            <a:pPr algn="just" latinLnBrk="0"/>
            <a:r>
              <a:rPr lang="en-US" altLang="ko-KR" dirty="0">
                <a:latin typeface="+mj-lt"/>
              </a:rPr>
              <a:t>Nevertheless, with the TV market </a:t>
            </a:r>
            <a:r>
              <a:rPr lang="en-US" altLang="ko-KR" dirty="0" smtClean="0">
                <a:latin typeface="+mj-lt"/>
              </a:rPr>
              <a:t>maturing without much differentiating factors</a:t>
            </a:r>
            <a:r>
              <a:rPr lang="en-US" altLang="ko-KR" dirty="0">
                <a:latin typeface="+mj-lt"/>
              </a:rPr>
              <a:t>, it is presumed that QD TVs with enhanced color gamut will </a:t>
            </a:r>
            <a:r>
              <a:rPr lang="en-US" altLang="ko-KR" dirty="0" smtClean="0">
                <a:latin typeface="+mj-lt"/>
              </a:rPr>
              <a:t>likely draw much attention throughout 2</a:t>
            </a:r>
            <a:r>
              <a:rPr lang="en-US" altLang="ko-KR" dirty="0" smtClean="0"/>
              <a:t>015</a:t>
            </a:r>
            <a:r>
              <a:rPr lang="en-US" altLang="ko-KR" dirty="0"/>
              <a:t>.</a:t>
            </a:r>
          </a:p>
        </p:txBody>
      </p:sp>
      <p:sp>
        <p:nvSpPr>
          <p:cNvPr id="4" name="Slide Number Placeholder 3"/>
          <p:cNvSpPr>
            <a:spLocks noGrp="1"/>
          </p:cNvSpPr>
          <p:nvPr>
            <p:ph type="sldNum" sz="quarter" idx="10"/>
          </p:nvPr>
        </p:nvSpPr>
        <p:spPr/>
        <p:txBody>
          <a:bodyPr/>
          <a:lstStyle/>
          <a:p>
            <a:fld id="{C1654822-CBA3-4BDF-80A9-3FE33B17E59A}" type="slidenum">
              <a:rPr lang="en-US" smtClean="0"/>
              <a:pPr/>
              <a:t>13</a:t>
            </a:fld>
            <a:endParaRPr lang="en-US" dirty="0"/>
          </a:p>
        </p:txBody>
      </p:sp>
      <p:sp>
        <p:nvSpPr>
          <p:cNvPr id="5" name="Footer Placeholder 4"/>
          <p:cNvSpPr>
            <a:spLocks noGrp="1"/>
          </p:cNvSpPr>
          <p:nvPr>
            <p:ph type="ftr" sz="quarter" idx="11"/>
          </p:nvPr>
        </p:nvSpPr>
        <p:spPr/>
        <p:txBody>
          <a:bodyPr/>
          <a:lstStyle/>
          <a:p>
            <a:r>
              <a:rPr lang="en-US" smtClean="0"/>
              <a:t>Quantum Dot Display Technology &amp; Market Report - H2 2015</a:t>
            </a:r>
            <a:endParaRPr lang="en-US" dirty="0"/>
          </a:p>
        </p:txBody>
      </p:sp>
    </p:spTree>
    <p:extLst>
      <p:ext uri="{BB962C8B-B14F-4D97-AF65-F5344CB8AC3E}">
        <p14:creationId xmlns:p14="http://schemas.microsoft.com/office/powerpoint/2010/main" val="14650897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ontent Placeholder 85"/>
          <p:cNvSpPr>
            <a:spLocks noGrp="1"/>
          </p:cNvSpPr>
          <p:nvPr>
            <p:ph idx="1"/>
          </p:nvPr>
        </p:nvSpPr>
        <p:spPr>
          <a:xfrm>
            <a:off x="457200" y="1484313"/>
            <a:ext cx="8220075" cy="2233986"/>
          </a:xfrm>
        </p:spPr>
        <p:txBody>
          <a:bodyPr/>
          <a:lstStyle/>
          <a:p>
            <a:pPr algn="just"/>
            <a:r>
              <a:rPr lang="en-US" altLang="ko-KR" dirty="0" smtClean="0"/>
              <a:t>The </a:t>
            </a:r>
            <a:r>
              <a:rPr lang="en-US" altLang="ko-KR" dirty="0"/>
              <a:t>picture below describes </a:t>
            </a:r>
            <a:r>
              <a:rPr lang="en-US" altLang="ko-KR" dirty="0" smtClean="0"/>
              <a:t>the </a:t>
            </a:r>
            <a:r>
              <a:rPr lang="en-US" altLang="ko-KR" dirty="0"/>
              <a:t>development trends of wide color gamut TVs by </a:t>
            </a:r>
            <a:r>
              <a:rPr lang="en-US" altLang="ko-KR" dirty="0" smtClean="0"/>
              <a:t>maker. Starting with RGB LED-based TVs produced by </a:t>
            </a:r>
            <a:r>
              <a:rPr lang="en-US" dirty="0"/>
              <a:t>Sony Corp.</a:t>
            </a:r>
            <a:r>
              <a:rPr lang="en-US" altLang="ko-KR" dirty="0" smtClean="0"/>
              <a:t>, various wide color gamut TVs  </a:t>
            </a:r>
            <a:r>
              <a:rPr lang="en-US" altLang="ko-KR" dirty="0"/>
              <a:t>were </a:t>
            </a:r>
            <a:r>
              <a:rPr lang="en-US" altLang="ko-KR" dirty="0" smtClean="0"/>
              <a:t>released on the market. As color </a:t>
            </a:r>
            <a:r>
              <a:rPr lang="en-US" altLang="ko-KR" dirty="0"/>
              <a:t>gamut </a:t>
            </a:r>
            <a:r>
              <a:rPr lang="en-US" altLang="ko-KR" dirty="0" smtClean="0"/>
              <a:t>began being </a:t>
            </a:r>
            <a:r>
              <a:rPr lang="en-US" altLang="ko-KR" dirty="0"/>
              <a:t>recognized as a differentiator, products </a:t>
            </a:r>
            <a:r>
              <a:rPr lang="en-US" altLang="ko-KR" dirty="0" smtClean="0"/>
              <a:t>adopting wide color gamut (WCG) c</a:t>
            </a:r>
            <a:r>
              <a:rPr lang="en-US" dirty="0" smtClean="0"/>
              <a:t>old cathode fluorescent light (</a:t>
            </a:r>
            <a:r>
              <a:rPr lang="en-US" altLang="ko-KR" dirty="0" smtClean="0"/>
              <a:t>CCFL) </a:t>
            </a:r>
            <a:r>
              <a:rPr lang="en-US" altLang="ko-KR" dirty="0"/>
              <a:t>were </a:t>
            </a:r>
            <a:r>
              <a:rPr lang="en-US" altLang="ko-KR" dirty="0" smtClean="0"/>
              <a:t>introduced. </a:t>
            </a:r>
            <a:r>
              <a:rPr lang="en-US" altLang="ko-KR" dirty="0"/>
              <a:t>After </a:t>
            </a:r>
            <a:r>
              <a:rPr lang="en-US" altLang="ko-KR" dirty="0" smtClean="0"/>
              <a:t>that, Sharp Corp. released TVs using a four color </a:t>
            </a:r>
            <a:r>
              <a:rPr lang="en-US" altLang="ko-KR" dirty="0"/>
              <a:t>(RGBY) </a:t>
            </a:r>
            <a:r>
              <a:rPr lang="en-US" altLang="ko-KR" dirty="0" smtClean="0"/>
              <a:t>pixel structure. Recently, wide </a:t>
            </a:r>
            <a:r>
              <a:rPr lang="en-US" altLang="ko-KR" dirty="0"/>
              <a:t>color gamut TVs using </a:t>
            </a:r>
            <a:r>
              <a:rPr lang="en-US" altLang="ko-KR" dirty="0" smtClean="0"/>
              <a:t>QD solutions</a:t>
            </a:r>
            <a:r>
              <a:rPr lang="en-US" altLang="ko-KR" dirty="0"/>
              <a:t>, improved LED packages, and </a:t>
            </a:r>
            <a:r>
              <a:rPr lang="en-US" altLang="ko-KR" dirty="0" smtClean="0"/>
              <a:t>enhanced color filter dyes are </a:t>
            </a:r>
            <a:r>
              <a:rPr lang="en-US" altLang="ko-KR" dirty="0"/>
              <a:t>being produced. </a:t>
            </a:r>
            <a:endParaRPr lang="ko-KR" altLang="en-US" dirty="0"/>
          </a:p>
          <a:p>
            <a:endParaRPr lang="ko-KR" altLang="en-US" dirty="0"/>
          </a:p>
        </p:txBody>
      </p:sp>
      <p:sp>
        <p:nvSpPr>
          <p:cNvPr id="4" name="Slide Number Placeholder 3"/>
          <p:cNvSpPr>
            <a:spLocks noGrp="1"/>
          </p:cNvSpPr>
          <p:nvPr>
            <p:ph type="sldNum" sz="quarter" idx="10"/>
          </p:nvPr>
        </p:nvSpPr>
        <p:spPr/>
        <p:txBody>
          <a:bodyPr/>
          <a:lstStyle/>
          <a:p>
            <a:fld id="{C1654822-CBA3-4BDF-80A9-3FE33B17E59A}" type="slidenum">
              <a:rPr lang="en-US" smtClean="0"/>
              <a:pPr/>
              <a:t>14</a:t>
            </a:fld>
            <a:endParaRPr lang="en-US" dirty="0"/>
          </a:p>
        </p:txBody>
      </p:sp>
      <p:sp>
        <p:nvSpPr>
          <p:cNvPr id="5" name="Footer Placeholder 4"/>
          <p:cNvSpPr>
            <a:spLocks noGrp="1"/>
          </p:cNvSpPr>
          <p:nvPr>
            <p:ph type="ftr" sz="quarter" idx="11"/>
          </p:nvPr>
        </p:nvSpPr>
        <p:spPr/>
        <p:txBody>
          <a:bodyPr/>
          <a:lstStyle/>
          <a:p>
            <a:r>
              <a:rPr lang="en-US" smtClean="0"/>
              <a:t>Quantum Dot Display Technology &amp; Market Report - H2 2015</a:t>
            </a:r>
            <a:endParaRPr lang="en-US" dirty="0"/>
          </a:p>
        </p:txBody>
      </p:sp>
      <p:grpSp>
        <p:nvGrpSpPr>
          <p:cNvPr id="61" name="Group 9"/>
          <p:cNvGrpSpPr/>
          <p:nvPr/>
        </p:nvGrpSpPr>
        <p:grpSpPr>
          <a:xfrm>
            <a:off x="468312" y="3718299"/>
            <a:ext cx="8207375" cy="2506419"/>
            <a:chOff x="467430" y="836633"/>
            <a:chExt cx="8209845" cy="5329217"/>
          </a:xfrm>
        </p:grpSpPr>
        <p:sp>
          <p:nvSpPr>
            <p:cNvPr id="65" name="txtboxInfographicSourceLine"/>
            <p:cNvSpPr txBox="1"/>
            <p:nvPr/>
          </p:nvSpPr>
          <p:spPr>
            <a:xfrm>
              <a:off x="467430" y="5307864"/>
              <a:ext cx="5112711" cy="857986"/>
            </a:xfrm>
            <a:prstGeom prst="rect">
              <a:avLst/>
            </a:prstGeom>
            <a:noFill/>
          </p:spPr>
          <p:txBody>
            <a:bodyPr wrap="none" lIns="72000" tIns="0" rIns="0" bIns="72000" rtlCol="0" anchor="b">
              <a:noAutofit/>
            </a:bodyPr>
            <a:lstStyle/>
            <a:p>
              <a:endParaRPr lang="en-US" sz="500" dirty="0" smtClean="0">
                <a:solidFill>
                  <a:srgbClr val="707C8A"/>
                </a:solidFill>
              </a:endParaRPr>
            </a:p>
            <a:p>
              <a:endParaRPr lang="en-US" sz="500" dirty="0" smtClean="0">
                <a:solidFill>
                  <a:srgbClr val="707C8A"/>
                </a:solidFill>
              </a:endParaRPr>
            </a:p>
            <a:p>
              <a:r>
                <a:rPr lang="en-US" sz="500" dirty="0" smtClean="0">
                  <a:solidFill>
                    <a:srgbClr val="707C8A"/>
                  </a:solidFill>
                </a:rPr>
                <a:t>Source: IHS</a:t>
              </a:r>
              <a:endParaRPr lang="en-US" sz="500" dirty="0">
                <a:solidFill>
                  <a:srgbClr val="707C8A"/>
                </a:solidFill>
              </a:endParaRPr>
            </a:p>
          </p:txBody>
        </p:sp>
        <p:sp>
          <p:nvSpPr>
            <p:cNvPr id="62" name="txtboxInfographicTitleBar"/>
            <p:cNvSpPr/>
            <p:nvPr/>
          </p:nvSpPr>
          <p:spPr>
            <a:xfrm>
              <a:off x="467430" y="836633"/>
              <a:ext cx="8208912" cy="459265"/>
            </a:xfrm>
            <a:prstGeom prst="rect">
              <a:avLst/>
            </a:prstGeom>
            <a:solidFill>
              <a:srgbClr val="707C8A"/>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altLang="ko-KR" sz="900" b="1" dirty="0">
                  <a:solidFill>
                    <a:srgbClr val="FFFFFF"/>
                  </a:solidFill>
                </a:rPr>
                <a:t>Development trends of wide color gamut TV by maker</a:t>
              </a:r>
              <a:endParaRPr lang="en-US" sz="900" b="1" dirty="0">
                <a:solidFill>
                  <a:srgbClr val="FFFFFF"/>
                </a:solidFill>
              </a:endParaRPr>
            </a:p>
          </p:txBody>
        </p:sp>
        <p:sp>
          <p:nvSpPr>
            <p:cNvPr id="63" name="txtboxInfographicBorder"/>
            <p:cNvSpPr/>
            <p:nvPr/>
          </p:nvSpPr>
          <p:spPr>
            <a:xfrm>
              <a:off x="467544" y="838200"/>
              <a:ext cx="8208912" cy="5327649"/>
            </a:xfrm>
            <a:prstGeom prst="rect">
              <a:avLst/>
            </a:prstGeom>
            <a:noFill/>
            <a:ln w="6350">
              <a:solidFill>
                <a:srgbClr val="707C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xtboxInfographicCopyright"/>
            <p:cNvSpPr txBox="1"/>
            <p:nvPr/>
          </p:nvSpPr>
          <p:spPr>
            <a:xfrm>
              <a:off x="7334612" y="5479796"/>
              <a:ext cx="1342663" cy="686054"/>
            </a:xfrm>
            <a:prstGeom prst="rect">
              <a:avLst/>
            </a:prstGeom>
            <a:noFill/>
          </p:spPr>
          <p:txBody>
            <a:bodyPr wrap="none" lIns="0" tIns="0" rIns="72000" bIns="72000" rtlCol="0" anchor="b">
              <a:noAutofit/>
            </a:bodyPr>
            <a:lstStyle/>
            <a:p>
              <a:pPr algn="r"/>
              <a:r>
                <a:rPr lang="en-US" sz="500" smtClean="0">
                  <a:solidFill>
                    <a:srgbClr val="707C8A"/>
                  </a:solidFill>
                </a:rPr>
                <a:t>© 2015 IHS</a:t>
              </a:r>
              <a:endParaRPr lang="en-US" sz="500" dirty="0">
                <a:solidFill>
                  <a:srgbClr val="707C8A"/>
                </a:solidFill>
              </a:endParaRPr>
            </a:p>
          </p:txBody>
        </p:sp>
      </p:grpSp>
      <p:grpSp>
        <p:nvGrpSpPr>
          <p:cNvPr id="3" name="Group 2"/>
          <p:cNvGrpSpPr/>
          <p:nvPr/>
        </p:nvGrpSpPr>
        <p:grpSpPr>
          <a:xfrm>
            <a:off x="748263" y="4097163"/>
            <a:ext cx="7496145" cy="1804892"/>
            <a:chOff x="653793" y="4016163"/>
            <a:chExt cx="8240002" cy="2090002"/>
          </a:xfrm>
        </p:grpSpPr>
        <p:sp>
          <p:nvSpPr>
            <p:cNvPr id="8" name="Pentagon 7"/>
            <p:cNvSpPr/>
            <p:nvPr/>
          </p:nvSpPr>
          <p:spPr>
            <a:xfrm>
              <a:off x="839770" y="4016163"/>
              <a:ext cx="864000" cy="162000"/>
            </a:xfrm>
            <a:prstGeom prst="homePlate">
              <a:avLst/>
            </a:prstGeom>
            <a:solidFill>
              <a:srgbClr val="D8DC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spc="20" dirty="0" smtClean="0">
                  <a:solidFill>
                    <a:schemeClr val="tx1"/>
                  </a:solidFill>
                  <a:latin typeface="+mj-lt"/>
                </a:rPr>
                <a:t>2004</a:t>
              </a:r>
              <a:endParaRPr lang="ko-KR" altLang="en-US" sz="700" spc="20" dirty="0" smtClean="0">
                <a:solidFill>
                  <a:schemeClr val="tx1"/>
                </a:solidFill>
                <a:latin typeface="+mj-lt"/>
              </a:endParaRPr>
            </a:p>
          </p:txBody>
        </p:sp>
        <p:sp>
          <p:nvSpPr>
            <p:cNvPr id="9" name="Chevron 8"/>
            <p:cNvSpPr/>
            <p:nvPr/>
          </p:nvSpPr>
          <p:spPr>
            <a:xfrm>
              <a:off x="3874014" y="4016163"/>
              <a:ext cx="864000" cy="162000"/>
            </a:xfrm>
            <a:prstGeom prst="chevron">
              <a:avLst/>
            </a:prstGeom>
            <a:solidFill>
              <a:srgbClr val="D8DC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spc="20" dirty="0" smtClean="0">
                  <a:solidFill>
                    <a:schemeClr val="tx1"/>
                  </a:solidFill>
                  <a:latin typeface="+mj-lt"/>
                </a:rPr>
                <a:t>2010</a:t>
              </a:r>
              <a:endParaRPr lang="ko-KR" altLang="en-US" sz="700" spc="20" dirty="0" smtClean="0">
                <a:solidFill>
                  <a:schemeClr val="tx1"/>
                </a:solidFill>
                <a:latin typeface="+mj-lt"/>
              </a:endParaRPr>
            </a:p>
          </p:txBody>
        </p:sp>
        <p:sp>
          <p:nvSpPr>
            <p:cNvPr id="11" name="Chevron 10"/>
            <p:cNvSpPr/>
            <p:nvPr/>
          </p:nvSpPr>
          <p:spPr>
            <a:xfrm>
              <a:off x="1645310" y="4016163"/>
              <a:ext cx="495510" cy="162000"/>
            </a:xfrm>
            <a:prstGeom prst="chevron">
              <a:avLst/>
            </a:prstGeom>
            <a:solidFill>
              <a:srgbClr val="D8DC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spc="20" dirty="0" smtClean="0">
                <a:solidFill>
                  <a:schemeClr val="tx1"/>
                </a:solidFill>
                <a:latin typeface="+mj-lt"/>
              </a:endParaRPr>
            </a:p>
          </p:txBody>
        </p:sp>
        <p:sp>
          <p:nvSpPr>
            <p:cNvPr id="14" name="Chevron 13"/>
            <p:cNvSpPr/>
            <p:nvPr/>
          </p:nvSpPr>
          <p:spPr>
            <a:xfrm>
              <a:off x="2090810" y="4016163"/>
              <a:ext cx="567518" cy="162000"/>
            </a:xfrm>
            <a:prstGeom prst="chevron">
              <a:avLst/>
            </a:prstGeom>
            <a:solidFill>
              <a:srgbClr val="D8DC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spc="20" dirty="0" smtClean="0">
                <a:solidFill>
                  <a:schemeClr val="tx1"/>
                </a:solidFill>
                <a:latin typeface="+mj-lt"/>
              </a:endParaRPr>
            </a:p>
          </p:txBody>
        </p:sp>
        <p:sp>
          <p:nvSpPr>
            <p:cNvPr id="15" name="Chevron 14"/>
            <p:cNvSpPr/>
            <p:nvPr/>
          </p:nvSpPr>
          <p:spPr>
            <a:xfrm>
              <a:off x="2615598" y="4016163"/>
              <a:ext cx="864000" cy="162000"/>
            </a:xfrm>
            <a:prstGeom prst="chevron">
              <a:avLst/>
            </a:prstGeom>
            <a:solidFill>
              <a:srgbClr val="D8DC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spc="20" dirty="0" smtClean="0">
                  <a:solidFill>
                    <a:schemeClr val="tx1"/>
                  </a:solidFill>
                  <a:latin typeface="+mj-lt"/>
                </a:rPr>
                <a:t>2007</a:t>
              </a:r>
              <a:endParaRPr lang="ko-KR" altLang="en-US" sz="700" spc="20" dirty="0" smtClean="0">
                <a:solidFill>
                  <a:schemeClr val="tx1"/>
                </a:solidFill>
                <a:latin typeface="+mj-lt"/>
              </a:endParaRPr>
            </a:p>
          </p:txBody>
        </p:sp>
        <p:sp>
          <p:nvSpPr>
            <p:cNvPr id="16" name="Chevron 15"/>
            <p:cNvSpPr/>
            <p:nvPr/>
          </p:nvSpPr>
          <p:spPr>
            <a:xfrm>
              <a:off x="4979676" y="4016163"/>
              <a:ext cx="864000" cy="162000"/>
            </a:xfrm>
            <a:prstGeom prst="chevron">
              <a:avLst/>
            </a:prstGeom>
            <a:solidFill>
              <a:srgbClr val="D8DC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spc="20" dirty="0" smtClean="0">
                  <a:solidFill>
                    <a:schemeClr val="tx1"/>
                  </a:solidFill>
                  <a:latin typeface="+mj-lt"/>
                </a:rPr>
                <a:t>2012</a:t>
              </a:r>
            </a:p>
          </p:txBody>
        </p:sp>
        <p:sp>
          <p:nvSpPr>
            <p:cNvPr id="17" name="Chevron 16"/>
            <p:cNvSpPr/>
            <p:nvPr/>
          </p:nvSpPr>
          <p:spPr>
            <a:xfrm>
              <a:off x="5797402" y="4016163"/>
              <a:ext cx="864000" cy="162000"/>
            </a:xfrm>
            <a:prstGeom prst="chevron">
              <a:avLst/>
            </a:prstGeom>
            <a:solidFill>
              <a:srgbClr val="D8DC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spc="20" dirty="0" smtClean="0">
                  <a:solidFill>
                    <a:schemeClr val="tx1"/>
                  </a:solidFill>
                  <a:latin typeface="+mj-lt"/>
                </a:rPr>
                <a:t>2013</a:t>
              </a:r>
            </a:p>
          </p:txBody>
        </p:sp>
        <p:sp>
          <p:nvSpPr>
            <p:cNvPr id="18" name="Chevron 17"/>
            <p:cNvSpPr/>
            <p:nvPr/>
          </p:nvSpPr>
          <p:spPr>
            <a:xfrm>
              <a:off x="6610222" y="4016163"/>
              <a:ext cx="864000" cy="162000"/>
            </a:xfrm>
            <a:prstGeom prst="chevron">
              <a:avLst/>
            </a:prstGeom>
            <a:solidFill>
              <a:srgbClr val="D8DC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spc="20" dirty="0" smtClean="0">
                  <a:solidFill>
                    <a:schemeClr val="tx1"/>
                  </a:solidFill>
                  <a:latin typeface="+mj-lt"/>
                </a:rPr>
                <a:t>2014</a:t>
              </a:r>
            </a:p>
          </p:txBody>
        </p:sp>
        <p:sp>
          <p:nvSpPr>
            <p:cNvPr id="19" name="Chevron 18"/>
            <p:cNvSpPr/>
            <p:nvPr/>
          </p:nvSpPr>
          <p:spPr>
            <a:xfrm>
              <a:off x="7427434" y="4016163"/>
              <a:ext cx="864000" cy="162000"/>
            </a:xfrm>
            <a:prstGeom prst="chevron">
              <a:avLst/>
            </a:prstGeom>
            <a:solidFill>
              <a:srgbClr val="D8DC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spc="20" dirty="0" smtClean="0">
                  <a:solidFill>
                    <a:schemeClr val="tx1"/>
                  </a:solidFill>
                  <a:latin typeface="+mj-lt"/>
                </a:rPr>
                <a:t>2015</a:t>
              </a:r>
            </a:p>
          </p:txBody>
        </p:sp>
        <p:sp>
          <p:nvSpPr>
            <p:cNvPr id="22" name="TextBox 21"/>
            <p:cNvSpPr txBox="1"/>
            <p:nvPr/>
          </p:nvSpPr>
          <p:spPr>
            <a:xfrm>
              <a:off x="653793" y="4516594"/>
              <a:ext cx="1351468" cy="320558"/>
            </a:xfrm>
            <a:prstGeom prst="rect">
              <a:avLst/>
            </a:prstGeom>
            <a:noFill/>
            <a:ln>
              <a:noFill/>
            </a:ln>
          </p:spPr>
          <p:txBody>
            <a:bodyPr wrap="square" lIns="72000" tIns="72000" rIns="72000" bIns="72000" rtlCol="0">
              <a:noAutofit/>
            </a:bodyPr>
            <a:lstStyle/>
            <a:p>
              <a:pPr algn="ctr"/>
              <a:r>
                <a:rPr lang="en-US" sz="700" dirty="0" smtClean="0">
                  <a:solidFill>
                    <a:prstClr val="black"/>
                  </a:solidFill>
                  <a:latin typeface="+mj-lt"/>
                  <a:ea typeface="Verdana" panose="020B0604030504040204" pitchFamily="34" charset="0"/>
                  <a:cs typeface="Verdana" panose="020B0604030504040204" pitchFamily="34" charset="0"/>
                </a:rPr>
                <a:t>Qualia005</a:t>
              </a:r>
            </a:p>
            <a:p>
              <a:pPr algn="ctr"/>
              <a:r>
                <a:rPr lang="en-US" sz="700" dirty="0" smtClean="0">
                  <a:solidFill>
                    <a:prstClr val="black"/>
                  </a:solidFill>
                  <a:latin typeface="+mj-lt"/>
                  <a:ea typeface="Verdana" panose="020B0604030504040204" pitchFamily="34" charset="0"/>
                  <a:cs typeface="Verdana" panose="020B0604030504040204" pitchFamily="34" charset="0"/>
                </a:rPr>
                <a:t>40”/46” by </a:t>
              </a:r>
              <a:r>
                <a:rPr lang="en-US" sz="700" dirty="0">
                  <a:solidFill>
                    <a:prstClr val="black"/>
                  </a:solidFill>
                  <a:latin typeface="+mj-lt"/>
                  <a:ea typeface="Verdana" panose="020B0604030504040204" pitchFamily="34" charset="0"/>
                  <a:cs typeface="Verdana" panose="020B0604030504040204" pitchFamily="34" charset="0"/>
                </a:rPr>
                <a:t>S</a:t>
              </a:r>
              <a:r>
                <a:rPr lang="en-US" sz="700" dirty="0" smtClean="0">
                  <a:solidFill>
                    <a:prstClr val="black"/>
                  </a:solidFill>
                  <a:latin typeface="+mj-lt"/>
                  <a:ea typeface="Verdana" panose="020B0604030504040204" pitchFamily="34" charset="0"/>
                  <a:cs typeface="Verdana" panose="020B0604030504040204" pitchFamily="34" charset="0"/>
                </a:rPr>
                <a:t>ony</a:t>
              </a:r>
            </a:p>
          </p:txBody>
        </p:sp>
        <p:sp>
          <p:nvSpPr>
            <p:cNvPr id="25" name="TextBox 24"/>
            <p:cNvSpPr txBox="1"/>
            <p:nvPr/>
          </p:nvSpPr>
          <p:spPr>
            <a:xfrm>
              <a:off x="756345" y="4838810"/>
              <a:ext cx="1655415" cy="469872"/>
            </a:xfrm>
            <a:prstGeom prst="rect">
              <a:avLst/>
            </a:prstGeom>
            <a:noFill/>
            <a:ln>
              <a:noFill/>
            </a:ln>
          </p:spPr>
          <p:txBody>
            <a:bodyPr wrap="square" lIns="72000" tIns="72000" rIns="72000" bIns="72000" rtlCol="0" anchor="ctr">
              <a:noAutofit/>
            </a:bodyPr>
            <a:lstStyle/>
            <a:p>
              <a:pPr algn="ctr"/>
              <a:r>
                <a:rPr lang="en-US" sz="700" dirty="0" err="1" smtClean="0">
                  <a:solidFill>
                    <a:prstClr val="black"/>
                  </a:solidFill>
                  <a:latin typeface="+mj-lt"/>
                  <a:ea typeface="Verdana" panose="020B0604030504040204" pitchFamily="34" charset="0"/>
                  <a:cs typeface="Verdana" panose="020B0604030504040204" pitchFamily="34" charset="0"/>
                </a:rPr>
                <a:t>LExxMxx</a:t>
              </a:r>
              <a:endParaRPr lang="en-US" sz="700" dirty="0" smtClean="0">
                <a:solidFill>
                  <a:prstClr val="black"/>
                </a:solidFill>
                <a:latin typeface="+mj-lt"/>
                <a:ea typeface="Verdana" panose="020B0604030504040204" pitchFamily="34" charset="0"/>
                <a:cs typeface="Verdana" panose="020B0604030504040204" pitchFamily="34" charset="0"/>
              </a:endParaRPr>
            </a:p>
            <a:p>
              <a:pPr algn="ctr"/>
              <a:r>
                <a:rPr lang="en-US" sz="700" dirty="0" smtClean="0">
                  <a:solidFill>
                    <a:prstClr val="black"/>
                  </a:solidFill>
                  <a:latin typeface="+mj-lt"/>
                  <a:ea typeface="Verdana" panose="020B0604030504040204" pitchFamily="34" charset="0"/>
                  <a:cs typeface="Verdana" panose="020B0604030504040204" pitchFamily="34" charset="0"/>
                </a:rPr>
                <a:t>40”/46” by Samsung</a:t>
              </a:r>
            </a:p>
          </p:txBody>
        </p:sp>
        <p:sp>
          <p:nvSpPr>
            <p:cNvPr id="26" name="TextBox 25"/>
            <p:cNvSpPr txBox="1"/>
            <p:nvPr/>
          </p:nvSpPr>
          <p:spPr>
            <a:xfrm>
              <a:off x="1733233" y="4896085"/>
              <a:ext cx="1686639" cy="281845"/>
            </a:xfrm>
            <a:prstGeom prst="rect">
              <a:avLst/>
            </a:prstGeom>
            <a:noFill/>
            <a:ln>
              <a:noFill/>
            </a:ln>
          </p:spPr>
          <p:txBody>
            <a:bodyPr wrap="square" lIns="72000" tIns="72000" rIns="72000" bIns="72000" rtlCol="0">
              <a:noAutofit/>
            </a:bodyPr>
            <a:lstStyle/>
            <a:p>
              <a:pPr algn="ctr"/>
              <a:r>
                <a:rPr lang="en-US" sz="700" dirty="0" smtClean="0">
                  <a:solidFill>
                    <a:prstClr val="black"/>
                  </a:solidFill>
                  <a:latin typeface="+mj-lt"/>
                  <a:ea typeface="Verdana" panose="020B0604030504040204" pitchFamily="34" charset="0"/>
                  <a:cs typeface="Verdana" panose="020B0604030504040204" pitchFamily="34" charset="0"/>
                </a:rPr>
                <a:t>LCD Module</a:t>
              </a:r>
            </a:p>
            <a:p>
              <a:pPr algn="ctr"/>
              <a:r>
                <a:rPr lang="en-US" sz="700" dirty="0" smtClean="0">
                  <a:solidFill>
                    <a:prstClr val="black"/>
                  </a:solidFill>
                  <a:latin typeface="+mj-lt"/>
                  <a:ea typeface="Verdana" panose="020B0604030504040204" pitchFamily="34" charset="0"/>
                  <a:cs typeface="Verdana" panose="020B0604030504040204" pitchFamily="34" charset="0"/>
                </a:rPr>
                <a:t>47” by LG </a:t>
              </a:r>
            </a:p>
          </p:txBody>
        </p:sp>
        <p:sp>
          <p:nvSpPr>
            <p:cNvPr id="29" name="TextBox 28"/>
            <p:cNvSpPr txBox="1"/>
            <p:nvPr/>
          </p:nvSpPr>
          <p:spPr>
            <a:xfrm>
              <a:off x="1043608" y="5641731"/>
              <a:ext cx="1656184" cy="281845"/>
            </a:xfrm>
            <a:prstGeom prst="rect">
              <a:avLst/>
            </a:prstGeom>
            <a:noFill/>
            <a:ln>
              <a:noFill/>
            </a:ln>
          </p:spPr>
          <p:txBody>
            <a:bodyPr wrap="square" lIns="72000" tIns="72000" rIns="72000" bIns="72000" rtlCol="0">
              <a:noAutofit/>
            </a:bodyPr>
            <a:lstStyle/>
            <a:p>
              <a:pPr algn="ctr"/>
              <a:r>
                <a:rPr lang="en-US" sz="700" dirty="0" smtClean="0">
                  <a:solidFill>
                    <a:prstClr val="black"/>
                  </a:solidFill>
                  <a:latin typeface="+mj-lt"/>
                  <a:ea typeface="Verdana" panose="020B0604030504040204" pitchFamily="34" charset="0"/>
                  <a:cs typeface="Verdana" panose="020B0604030504040204" pitchFamily="34" charset="0"/>
                </a:rPr>
                <a:t>V/W/XBR Series by Sony</a:t>
              </a:r>
            </a:p>
          </p:txBody>
        </p:sp>
        <p:sp>
          <p:nvSpPr>
            <p:cNvPr id="30" name="TextBox 29"/>
            <p:cNvSpPr txBox="1"/>
            <p:nvPr/>
          </p:nvSpPr>
          <p:spPr>
            <a:xfrm>
              <a:off x="1420740" y="5824320"/>
              <a:ext cx="1783108" cy="281845"/>
            </a:xfrm>
            <a:prstGeom prst="rect">
              <a:avLst/>
            </a:prstGeom>
            <a:noFill/>
            <a:ln>
              <a:noFill/>
            </a:ln>
          </p:spPr>
          <p:txBody>
            <a:bodyPr wrap="square" lIns="72000" tIns="72000" rIns="72000" bIns="72000" rtlCol="0">
              <a:noAutofit/>
            </a:bodyPr>
            <a:lstStyle/>
            <a:p>
              <a:pPr algn="ctr"/>
              <a:r>
                <a:rPr lang="en-US" sz="700" dirty="0" smtClean="0">
                  <a:solidFill>
                    <a:prstClr val="black"/>
                  </a:solidFill>
                  <a:latin typeface="+mj-lt"/>
                  <a:ea typeface="Verdana" panose="020B0604030504040204" pitchFamily="34" charset="0"/>
                  <a:cs typeface="Verdana" panose="020B0604030504040204" pitchFamily="34" charset="0"/>
                </a:rPr>
                <a:t>Mosel Series by Samsung</a:t>
              </a:r>
            </a:p>
          </p:txBody>
        </p:sp>
        <p:sp>
          <p:nvSpPr>
            <p:cNvPr id="41" name="Rectangle 40"/>
            <p:cNvSpPr/>
            <p:nvPr/>
          </p:nvSpPr>
          <p:spPr>
            <a:xfrm>
              <a:off x="827585" y="4479146"/>
              <a:ext cx="2160240" cy="792239"/>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latin typeface="+mj-lt"/>
              </a:endParaRPr>
            </a:p>
          </p:txBody>
        </p:sp>
        <p:sp>
          <p:nvSpPr>
            <p:cNvPr id="34" name="Rectangle 33"/>
            <p:cNvSpPr/>
            <p:nvPr/>
          </p:nvSpPr>
          <p:spPr>
            <a:xfrm>
              <a:off x="882500" y="4359111"/>
              <a:ext cx="732978" cy="2363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ko-KR" sz="700" b="1" i="1" spc="20" dirty="0" smtClean="0">
                  <a:solidFill>
                    <a:schemeClr val="tx1"/>
                  </a:solidFill>
                  <a:latin typeface="+mj-lt"/>
                </a:rPr>
                <a:t>RGB LED</a:t>
              </a:r>
              <a:endParaRPr lang="ko-KR" altLang="en-US" sz="700" b="1" i="1" spc="20" dirty="0" smtClean="0">
                <a:solidFill>
                  <a:schemeClr val="tx1"/>
                </a:solidFill>
                <a:latin typeface="+mj-lt"/>
              </a:endParaRPr>
            </a:p>
          </p:txBody>
        </p:sp>
        <p:sp>
          <p:nvSpPr>
            <p:cNvPr id="43" name="Rectangle 42"/>
            <p:cNvSpPr/>
            <p:nvPr/>
          </p:nvSpPr>
          <p:spPr>
            <a:xfrm>
              <a:off x="1087254" y="5505051"/>
              <a:ext cx="2152865" cy="554875"/>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latin typeface="+mj-lt"/>
              </a:endParaRPr>
            </a:p>
          </p:txBody>
        </p:sp>
        <p:sp>
          <p:nvSpPr>
            <p:cNvPr id="42" name="Rectangle 41"/>
            <p:cNvSpPr/>
            <p:nvPr/>
          </p:nvSpPr>
          <p:spPr>
            <a:xfrm>
              <a:off x="1166892" y="5389036"/>
              <a:ext cx="1584000" cy="2363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ko-KR" sz="700" b="1" i="1" spc="20" dirty="0" smtClean="0">
                  <a:solidFill>
                    <a:schemeClr val="tx1"/>
                  </a:solidFill>
                  <a:latin typeface="+mj-lt"/>
                </a:rPr>
                <a:t>Wide color gamut CCFL</a:t>
              </a:r>
              <a:endParaRPr lang="ko-KR" altLang="en-US" sz="700" b="1" i="1" spc="20" dirty="0" smtClean="0">
                <a:solidFill>
                  <a:schemeClr val="tx1"/>
                </a:solidFill>
                <a:latin typeface="+mj-lt"/>
              </a:endParaRPr>
            </a:p>
          </p:txBody>
        </p:sp>
        <p:sp>
          <p:nvSpPr>
            <p:cNvPr id="47" name="Rectangle 46"/>
            <p:cNvSpPr/>
            <p:nvPr/>
          </p:nvSpPr>
          <p:spPr>
            <a:xfrm>
              <a:off x="3639536" y="4479147"/>
              <a:ext cx="1364512" cy="329085"/>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latin typeface="+mj-lt"/>
              </a:endParaRPr>
            </a:p>
          </p:txBody>
        </p:sp>
        <p:sp>
          <p:nvSpPr>
            <p:cNvPr id="48" name="Rectangle 47"/>
            <p:cNvSpPr/>
            <p:nvPr/>
          </p:nvSpPr>
          <p:spPr>
            <a:xfrm>
              <a:off x="3759180" y="4371682"/>
              <a:ext cx="1008000" cy="2363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ko-KR" sz="700" b="1" i="1" spc="20" dirty="0" smtClean="0">
                  <a:solidFill>
                    <a:schemeClr val="tx1"/>
                  </a:solidFill>
                  <a:latin typeface="+mj-lt"/>
                </a:rPr>
                <a:t>4 Color Pixels</a:t>
              </a:r>
              <a:endParaRPr lang="ko-KR" altLang="en-US" sz="700" b="1" i="1" spc="20" dirty="0" smtClean="0">
                <a:solidFill>
                  <a:schemeClr val="tx1"/>
                </a:solidFill>
                <a:latin typeface="+mj-lt"/>
              </a:endParaRPr>
            </a:p>
          </p:txBody>
        </p:sp>
        <p:sp>
          <p:nvSpPr>
            <p:cNvPr id="50" name="TextBox 49"/>
            <p:cNvSpPr txBox="1"/>
            <p:nvPr/>
          </p:nvSpPr>
          <p:spPr>
            <a:xfrm>
              <a:off x="3559085" y="4544591"/>
              <a:ext cx="1512065" cy="281845"/>
            </a:xfrm>
            <a:prstGeom prst="rect">
              <a:avLst/>
            </a:prstGeom>
            <a:noFill/>
            <a:ln>
              <a:noFill/>
            </a:ln>
          </p:spPr>
          <p:txBody>
            <a:bodyPr wrap="square" lIns="72000" tIns="72000" rIns="72000" bIns="72000" rtlCol="0">
              <a:noAutofit/>
            </a:bodyPr>
            <a:lstStyle/>
            <a:p>
              <a:pPr algn="ctr"/>
              <a:r>
                <a:rPr lang="en-US" sz="700" dirty="0" err="1" smtClean="0">
                  <a:solidFill>
                    <a:prstClr val="black"/>
                  </a:solidFill>
                  <a:latin typeface="+mj-lt"/>
                  <a:ea typeface="Verdana" panose="020B0604030504040204" pitchFamily="34" charset="0"/>
                  <a:cs typeface="Verdana" panose="020B0604030504040204" pitchFamily="34" charset="0"/>
                </a:rPr>
                <a:t>Quadtron</a:t>
              </a:r>
              <a:r>
                <a:rPr lang="en-US" sz="700" dirty="0" smtClean="0">
                  <a:solidFill>
                    <a:prstClr val="black"/>
                  </a:solidFill>
                  <a:latin typeface="+mj-lt"/>
                  <a:ea typeface="Verdana" panose="020B0604030504040204" pitchFamily="34" charset="0"/>
                  <a:cs typeface="Verdana" panose="020B0604030504040204" pitchFamily="34" charset="0"/>
                </a:rPr>
                <a:t> series by Sharp</a:t>
              </a:r>
            </a:p>
          </p:txBody>
        </p:sp>
        <p:sp>
          <p:nvSpPr>
            <p:cNvPr id="51" name="Rectangle 50"/>
            <p:cNvSpPr/>
            <p:nvPr/>
          </p:nvSpPr>
          <p:spPr>
            <a:xfrm>
              <a:off x="5034592" y="5902055"/>
              <a:ext cx="3297558" cy="140101"/>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latin typeface="+mj-lt"/>
              </a:endParaRPr>
            </a:p>
          </p:txBody>
        </p:sp>
        <p:sp>
          <p:nvSpPr>
            <p:cNvPr id="52" name="Rectangle 51"/>
            <p:cNvSpPr/>
            <p:nvPr/>
          </p:nvSpPr>
          <p:spPr>
            <a:xfrm>
              <a:off x="5093228" y="5851058"/>
              <a:ext cx="720000" cy="1281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i="1" spc="20" dirty="0" smtClean="0">
                  <a:solidFill>
                    <a:schemeClr val="tx1"/>
                  </a:solidFill>
                  <a:latin typeface="+mj-lt"/>
                </a:rPr>
                <a:t>OLED TV</a:t>
              </a:r>
              <a:endParaRPr lang="ko-KR" altLang="en-US" sz="700" b="1" i="1" spc="20" dirty="0" smtClean="0">
                <a:solidFill>
                  <a:schemeClr val="tx1"/>
                </a:solidFill>
                <a:latin typeface="+mj-lt"/>
              </a:endParaRPr>
            </a:p>
          </p:txBody>
        </p:sp>
        <p:sp>
          <p:nvSpPr>
            <p:cNvPr id="54" name="Rectangle 53"/>
            <p:cNvSpPr/>
            <p:nvPr/>
          </p:nvSpPr>
          <p:spPr>
            <a:xfrm>
              <a:off x="5821774" y="4479147"/>
              <a:ext cx="2511734" cy="923542"/>
            </a:xfrm>
            <a:prstGeom prst="rect">
              <a:avLst/>
            </a:prstGeom>
            <a:solidFill>
              <a:srgbClr val="D8DCDB"/>
            </a:solidFill>
            <a:ln w="158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latin typeface="+mj-lt"/>
              </a:endParaRPr>
            </a:p>
          </p:txBody>
        </p:sp>
        <p:sp>
          <p:nvSpPr>
            <p:cNvPr id="55" name="Rectangle 54"/>
            <p:cNvSpPr/>
            <p:nvPr/>
          </p:nvSpPr>
          <p:spPr>
            <a:xfrm>
              <a:off x="5753406" y="4299289"/>
              <a:ext cx="936000" cy="2363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ko-KR" sz="700" b="1" i="1" spc="20" dirty="0" smtClean="0">
                  <a:solidFill>
                    <a:schemeClr val="tx1"/>
                  </a:solidFill>
                  <a:latin typeface="+mj-lt"/>
                </a:rPr>
                <a:t>QD </a:t>
              </a:r>
            </a:p>
            <a:p>
              <a:pPr algn="ctr"/>
              <a:r>
                <a:rPr lang="en-US" altLang="ko-KR" sz="700" b="1" i="1" spc="20" dirty="0" smtClean="0">
                  <a:solidFill>
                    <a:schemeClr val="tx1"/>
                  </a:solidFill>
                  <a:latin typeface="+mj-lt"/>
                </a:rPr>
                <a:t>technology </a:t>
              </a:r>
              <a:endParaRPr lang="ko-KR" altLang="en-US" sz="700" b="1" i="1" spc="20" dirty="0" smtClean="0">
                <a:solidFill>
                  <a:schemeClr val="tx1"/>
                </a:solidFill>
                <a:latin typeface="+mj-lt"/>
              </a:endParaRPr>
            </a:p>
          </p:txBody>
        </p:sp>
        <p:sp>
          <p:nvSpPr>
            <p:cNvPr id="56" name="TextBox 55"/>
            <p:cNvSpPr txBox="1"/>
            <p:nvPr/>
          </p:nvSpPr>
          <p:spPr>
            <a:xfrm>
              <a:off x="5837149" y="5104825"/>
              <a:ext cx="730343" cy="281845"/>
            </a:xfrm>
            <a:prstGeom prst="rect">
              <a:avLst/>
            </a:prstGeom>
            <a:noFill/>
            <a:ln>
              <a:noFill/>
            </a:ln>
          </p:spPr>
          <p:txBody>
            <a:bodyPr wrap="square" lIns="72000" tIns="72000" rIns="72000" bIns="72000" rtlCol="0">
              <a:noAutofit/>
            </a:bodyPr>
            <a:lstStyle/>
            <a:p>
              <a:pPr algn="ctr"/>
              <a:r>
                <a:rPr lang="en-US" sz="700" dirty="0">
                  <a:solidFill>
                    <a:srgbClr val="0097D1"/>
                  </a:solidFill>
                  <a:latin typeface="+mj-lt"/>
                  <a:ea typeface="Verdana" panose="020B0604030504040204" pitchFamily="34" charset="0"/>
                  <a:cs typeface="Verdana" panose="020B0604030504040204" pitchFamily="34" charset="0"/>
                </a:rPr>
                <a:t>B</a:t>
              </a:r>
              <a:r>
                <a:rPr lang="en-US" sz="700" dirty="0" smtClean="0">
                  <a:solidFill>
                    <a:srgbClr val="0097D1"/>
                  </a:solidFill>
                  <a:latin typeface="+mj-lt"/>
                  <a:ea typeface="Verdana" panose="020B0604030504040204" pitchFamily="34" charset="0"/>
                  <a:cs typeface="Verdana" panose="020B0604030504040204" pitchFamily="34" charset="0"/>
                </a:rPr>
                <a:t>y Sony</a:t>
              </a:r>
            </a:p>
          </p:txBody>
        </p:sp>
        <p:sp>
          <p:nvSpPr>
            <p:cNvPr id="60" name="TextBox 59"/>
            <p:cNvSpPr txBox="1"/>
            <p:nvPr/>
          </p:nvSpPr>
          <p:spPr>
            <a:xfrm>
              <a:off x="6640641" y="4799686"/>
              <a:ext cx="883687" cy="281845"/>
            </a:xfrm>
            <a:prstGeom prst="rect">
              <a:avLst/>
            </a:prstGeom>
            <a:noFill/>
            <a:ln>
              <a:noFill/>
            </a:ln>
          </p:spPr>
          <p:txBody>
            <a:bodyPr wrap="square" lIns="72000" tIns="72000" rIns="72000" bIns="72000" rtlCol="0">
              <a:noAutofit/>
            </a:bodyPr>
            <a:lstStyle/>
            <a:p>
              <a:r>
                <a:rPr lang="en-US" sz="700" dirty="0" smtClean="0">
                  <a:solidFill>
                    <a:srgbClr val="0097D1"/>
                  </a:solidFill>
                  <a:latin typeface="+mj-lt"/>
                  <a:ea typeface="Verdana" panose="020B0604030504040204" pitchFamily="34" charset="0"/>
                  <a:cs typeface="Verdana" panose="020B0604030504040204" pitchFamily="34" charset="0"/>
                </a:rPr>
                <a:t>By Hisense</a:t>
              </a:r>
            </a:p>
            <a:p>
              <a:r>
                <a:rPr lang="en-US" sz="700" dirty="0" smtClean="0">
                  <a:solidFill>
                    <a:srgbClr val="0097D1"/>
                  </a:solidFill>
                  <a:latin typeface="+mj-lt"/>
                  <a:ea typeface="Verdana" panose="020B0604030504040204" pitchFamily="34" charset="0"/>
                  <a:cs typeface="Verdana" panose="020B0604030504040204" pitchFamily="34" charset="0"/>
                </a:rPr>
                <a:t>By TCL</a:t>
              </a:r>
              <a:endParaRPr lang="en-US" sz="700" dirty="0">
                <a:solidFill>
                  <a:srgbClr val="0097D1"/>
                </a:solidFill>
                <a:latin typeface="+mj-lt"/>
                <a:ea typeface="Verdana" panose="020B0604030504040204" pitchFamily="34" charset="0"/>
                <a:cs typeface="Verdana" panose="020B0604030504040204" pitchFamily="34" charset="0"/>
              </a:endParaRPr>
            </a:p>
            <a:p>
              <a:endParaRPr lang="en-US" sz="700" dirty="0" smtClean="0">
                <a:solidFill>
                  <a:srgbClr val="0097D1"/>
                </a:solidFill>
                <a:latin typeface="+mj-lt"/>
                <a:ea typeface="Verdana" panose="020B0604030504040204" pitchFamily="34" charset="0"/>
                <a:cs typeface="Verdana" panose="020B0604030504040204" pitchFamily="34" charset="0"/>
              </a:endParaRPr>
            </a:p>
          </p:txBody>
        </p:sp>
        <p:cxnSp>
          <p:nvCxnSpPr>
            <p:cNvPr id="67" name="Straight Arrow Connector 66"/>
            <p:cNvCxnSpPr>
              <a:stCxn id="8" idx="2"/>
              <a:endCxn id="34" idx="0"/>
            </p:cNvCxnSpPr>
            <p:nvPr/>
          </p:nvCxnSpPr>
          <p:spPr>
            <a:xfrm>
              <a:off x="1231270" y="4178163"/>
              <a:ext cx="17719" cy="180948"/>
            </a:xfrm>
            <a:prstGeom prst="straightConnector1">
              <a:avLst/>
            </a:prstGeom>
            <a:ln>
              <a:solidFill>
                <a:srgbClr val="495965"/>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9" idx="2"/>
              <a:endCxn id="48" idx="0"/>
            </p:cNvCxnSpPr>
            <p:nvPr/>
          </p:nvCxnSpPr>
          <p:spPr>
            <a:xfrm flipH="1">
              <a:off x="4263180" y="4178163"/>
              <a:ext cx="2334" cy="193519"/>
            </a:xfrm>
            <a:prstGeom prst="straightConnector1">
              <a:avLst/>
            </a:prstGeom>
            <a:ln>
              <a:solidFill>
                <a:srgbClr val="495965"/>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17" idx="2"/>
              <a:endCxn id="55" idx="0"/>
            </p:cNvCxnSpPr>
            <p:nvPr/>
          </p:nvCxnSpPr>
          <p:spPr>
            <a:xfrm>
              <a:off x="6188902" y="4178163"/>
              <a:ext cx="32504" cy="121126"/>
            </a:xfrm>
            <a:prstGeom prst="straightConnector1">
              <a:avLst/>
            </a:prstGeom>
            <a:ln>
              <a:solidFill>
                <a:srgbClr val="495965"/>
              </a:solidFill>
              <a:tailEnd type="arrow"/>
            </a:ln>
          </p:spPr>
          <p:style>
            <a:lnRef idx="1">
              <a:schemeClr val="accent1"/>
            </a:lnRef>
            <a:fillRef idx="0">
              <a:schemeClr val="accent1"/>
            </a:fillRef>
            <a:effectRef idx="0">
              <a:schemeClr val="accent1"/>
            </a:effectRef>
            <a:fontRef idx="minor">
              <a:schemeClr val="tx1"/>
            </a:fontRef>
          </p:style>
        </p:cxnSp>
        <p:sp>
          <p:nvSpPr>
            <p:cNvPr id="84" name="Chevron 83"/>
            <p:cNvSpPr/>
            <p:nvPr/>
          </p:nvSpPr>
          <p:spPr>
            <a:xfrm>
              <a:off x="4674592" y="4016163"/>
              <a:ext cx="360000" cy="162000"/>
            </a:xfrm>
            <a:prstGeom prst="chevron">
              <a:avLst/>
            </a:prstGeom>
            <a:solidFill>
              <a:srgbClr val="D8DC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spc="20" dirty="0" smtClean="0">
                <a:solidFill>
                  <a:schemeClr val="tx1"/>
                </a:solidFill>
                <a:latin typeface="+mj-lt"/>
              </a:endParaRPr>
            </a:p>
          </p:txBody>
        </p:sp>
        <p:sp>
          <p:nvSpPr>
            <p:cNvPr id="88" name="Rectangle 87"/>
            <p:cNvSpPr/>
            <p:nvPr/>
          </p:nvSpPr>
          <p:spPr>
            <a:xfrm>
              <a:off x="5364048" y="5552113"/>
              <a:ext cx="2969460" cy="230375"/>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latin typeface="+mj-lt"/>
              </a:endParaRPr>
            </a:p>
          </p:txBody>
        </p:sp>
        <p:sp>
          <p:nvSpPr>
            <p:cNvPr id="74" name="Rectangle 73"/>
            <p:cNvSpPr/>
            <p:nvPr/>
          </p:nvSpPr>
          <p:spPr>
            <a:xfrm>
              <a:off x="5136883" y="5414655"/>
              <a:ext cx="1678285" cy="2363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ko-KR" sz="700" b="1" i="1" spc="20" dirty="0" smtClean="0">
                  <a:solidFill>
                    <a:schemeClr val="tx1"/>
                  </a:solidFill>
                  <a:latin typeface="+mj-lt"/>
                </a:rPr>
                <a:t>LED solution + Color filter by LED/LCD panel makers</a:t>
              </a:r>
              <a:endParaRPr lang="ko-KR" altLang="en-US" sz="700" b="1" i="1" spc="20" dirty="0" smtClean="0">
                <a:solidFill>
                  <a:schemeClr val="tx1"/>
                </a:solidFill>
                <a:latin typeface="+mj-lt"/>
              </a:endParaRPr>
            </a:p>
          </p:txBody>
        </p:sp>
        <p:sp>
          <p:nvSpPr>
            <p:cNvPr id="33" name="TextBox 32"/>
            <p:cNvSpPr txBox="1"/>
            <p:nvPr/>
          </p:nvSpPr>
          <p:spPr>
            <a:xfrm>
              <a:off x="7380312" y="4485145"/>
              <a:ext cx="1513483" cy="314541"/>
            </a:xfrm>
            <a:prstGeom prst="rect">
              <a:avLst/>
            </a:prstGeom>
            <a:noFill/>
            <a:ln>
              <a:noFill/>
            </a:ln>
          </p:spPr>
          <p:txBody>
            <a:bodyPr wrap="square" lIns="72000" tIns="72000" rIns="72000" bIns="72000" rtlCol="0" anchor="ctr">
              <a:noAutofit/>
            </a:bodyPr>
            <a:lstStyle/>
            <a:p>
              <a:r>
                <a:rPr lang="en-US" sz="700" dirty="0" smtClean="0">
                  <a:solidFill>
                    <a:srgbClr val="0097D1"/>
                  </a:solidFill>
                  <a:latin typeface="+mj-lt"/>
                  <a:ea typeface="Verdana" panose="020B0604030504040204" pitchFamily="34" charset="0"/>
                  <a:cs typeface="Verdana" panose="020B0604030504040204" pitchFamily="34" charset="0"/>
                </a:rPr>
                <a:t>SUHD TV by Samsung</a:t>
              </a:r>
            </a:p>
            <a:p>
              <a:r>
                <a:rPr lang="en-US" sz="700" dirty="0" smtClean="0">
                  <a:solidFill>
                    <a:srgbClr val="0097D1"/>
                  </a:solidFill>
                  <a:latin typeface="+mj-lt"/>
                  <a:ea typeface="Verdana" panose="020B0604030504040204" pitchFamily="34" charset="0"/>
                  <a:cs typeface="Verdana" panose="020B0604030504040204" pitchFamily="34" charset="0"/>
                </a:rPr>
                <a:t>Color Prime TV by LG</a:t>
              </a:r>
            </a:p>
          </p:txBody>
        </p:sp>
      </p:grpSp>
    </p:spTree>
    <p:extLst>
      <p:ext uri="{BB962C8B-B14F-4D97-AF65-F5344CB8AC3E}">
        <p14:creationId xmlns:p14="http://schemas.microsoft.com/office/powerpoint/2010/main" val="378796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C1654822-CBA3-4BDF-80A9-3FE33B17E59A}" type="slidenum">
              <a:rPr lang="en-US" smtClean="0"/>
              <a:pPr/>
              <a:t>15</a:t>
            </a:fld>
            <a:endParaRPr lang="en-US"/>
          </a:p>
        </p:txBody>
      </p:sp>
      <p:sp>
        <p:nvSpPr>
          <p:cNvPr id="7" name="Title 6"/>
          <p:cNvSpPr>
            <a:spLocks noGrp="1"/>
          </p:cNvSpPr>
          <p:nvPr>
            <p:ph type="title"/>
          </p:nvPr>
        </p:nvSpPr>
        <p:spPr/>
        <p:txBody>
          <a:bodyPr/>
          <a:lstStyle/>
          <a:p>
            <a:r>
              <a:rPr lang="en-US" altLang="ko-KR" dirty="0" smtClean="0"/>
              <a:t>III. Wide color gamut solutions and industry trends </a:t>
            </a:r>
            <a:endParaRPr lang="ko-KR" altLang="en-US" dirty="0"/>
          </a:p>
        </p:txBody>
      </p:sp>
      <p:sp>
        <p:nvSpPr>
          <p:cNvPr id="6" name="Footer Placeholder 5"/>
          <p:cNvSpPr>
            <a:spLocks noGrp="1"/>
          </p:cNvSpPr>
          <p:nvPr>
            <p:ph type="ftr" sz="quarter" idx="11"/>
          </p:nvPr>
        </p:nvSpPr>
        <p:spPr/>
        <p:txBody>
          <a:bodyPr/>
          <a:lstStyle/>
          <a:p>
            <a:r>
              <a:rPr lang="en-US" smtClean="0"/>
              <a:t>Quantum Dot Display Technology &amp; Market Report - H2 2015</a:t>
            </a:r>
            <a:endParaRPr lang="en-US" dirty="0"/>
          </a:p>
        </p:txBody>
      </p:sp>
    </p:spTree>
    <p:extLst>
      <p:ext uri="{BB962C8B-B14F-4D97-AF65-F5344CB8AC3E}">
        <p14:creationId xmlns:p14="http://schemas.microsoft.com/office/powerpoint/2010/main" val="6342660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1. QD solution</a:t>
            </a:r>
            <a:r>
              <a:rPr lang="ko-KR" altLang="en-US" dirty="0" smtClean="0"/>
              <a:t> </a:t>
            </a:r>
            <a:endParaRPr lang="ko-KR" altLang="en-US" dirty="0"/>
          </a:p>
        </p:txBody>
      </p:sp>
      <p:sp>
        <p:nvSpPr>
          <p:cNvPr id="3" name="Content Placeholder 2"/>
          <p:cNvSpPr>
            <a:spLocks noGrp="1"/>
          </p:cNvSpPr>
          <p:nvPr>
            <p:ph idx="1"/>
          </p:nvPr>
        </p:nvSpPr>
        <p:spPr>
          <a:xfrm>
            <a:off x="457200" y="1484313"/>
            <a:ext cx="8220075" cy="2699860"/>
          </a:xfrm>
        </p:spPr>
        <p:txBody>
          <a:bodyPr/>
          <a:lstStyle/>
          <a:p>
            <a:pPr marL="0" indent="0">
              <a:buNone/>
            </a:pPr>
            <a:r>
              <a:rPr lang="en-US" altLang="ko-KR" dirty="0" smtClean="0"/>
              <a:t>1.1. QD structure and characteristics</a:t>
            </a:r>
          </a:p>
          <a:p>
            <a:pPr marL="354200" lvl="2" algn="just" latinLnBrk="0"/>
            <a:r>
              <a:rPr lang="en-US" dirty="0"/>
              <a:t>A </a:t>
            </a:r>
            <a:r>
              <a:rPr lang="en-US" dirty="0" smtClean="0"/>
              <a:t>QD</a:t>
            </a:r>
            <a:r>
              <a:rPr lang="en-US" dirty="0"/>
              <a:t> is a semiconductor nanocrystal composed of two or more elements. Generally, two </a:t>
            </a:r>
            <a:r>
              <a:rPr lang="en-US" dirty="0" smtClean="0"/>
              <a:t>elements among </a:t>
            </a:r>
            <a:r>
              <a:rPr lang="en-US" dirty="0" err="1" smtClean="0"/>
              <a:t>ZnS</a:t>
            </a:r>
            <a:r>
              <a:rPr lang="en-US" dirty="0"/>
              <a:t>, </a:t>
            </a:r>
            <a:r>
              <a:rPr lang="en-US" dirty="0" err="1"/>
              <a:t>CdS</a:t>
            </a:r>
            <a:r>
              <a:rPr lang="en-US" dirty="0"/>
              <a:t>, </a:t>
            </a:r>
            <a:r>
              <a:rPr lang="en-US" dirty="0" err="1"/>
              <a:t>CdSe</a:t>
            </a:r>
            <a:r>
              <a:rPr lang="en-US" dirty="0"/>
              <a:t>, and gallium nitride (</a:t>
            </a:r>
            <a:r>
              <a:rPr lang="en-US" dirty="0" err="1"/>
              <a:t>GaN</a:t>
            </a:r>
            <a:r>
              <a:rPr lang="en-US" dirty="0"/>
              <a:t>), form </a:t>
            </a:r>
            <a:r>
              <a:rPr lang="en-US" dirty="0" smtClean="0"/>
              <a:t>a </a:t>
            </a:r>
            <a:r>
              <a:rPr lang="en-US" dirty="0" err="1"/>
              <a:t>Wurtzite</a:t>
            </a:r>
            <a:r>
              <a:rPr lang="en-US" dirty="0"/>
              <a:t> crystal structure. It is a very small particle with a size of several nanometers. It shows quantum mechanical properties, such as quantum limit effect and quantum size effect. Studies are underway for its application in various industries, such as biology and </a:t>
            </a:r>
            <a:r>
              <a:rPr lang="en-US" dirty="0" smtClean="0"/>
              <a:t>display devices. </a:t>
            </a:r>
            <a:r>
              <a:rPr lang="en-US" dirty="0"/>
              <a:t>Depending on the application industry, </a:t>
            </a:r>
            <a:r>
              <a:rPr lang="en-US" dirty="0" smtClean="0"/>
              <a:t>QDs </a:t>
            </a:r>
            <a:r>
              <a:rPr lang="en-US" dirty="0"/>
              <a:t>with slightly different structures and shapes are used </a:t>
            </a:r>
            <a:r>
              <a:rPr lang="en-US" dirty="0" smtClean="0"/>
              <a:t>for different functions. QD structure </a:t>
            </a:r>
            <a:r>
              <a:rPr lang="en-US" dirty="0"/>
              <a:t>can be divided into core, shell, and ligand depending on functions.</a:t>
            </a:r>
            <a:endParaRPr lang="ko-KR" altLang="ko-KR" dirty="0">
              <a:ea typeface="맑은 고딕" panose="020B0503020000020004" pitchFamily="50" charset="-127"/>
            </a:endParaRPr>
          </a:p>
          <a:p>
            <a:pPr marL="354200" lvl="2" algn="just" latinLnBrk="0"/>
            <a:r>
              <a:rPr lang="en-US" dirty="0"/>
              <a:t>First, core is the most important part that determines </a:t>
            </a:r>
            <a:r>
              <a:rPr lang="en-US" dirty="0" smtClean="0"/>
              <a:t>QD’s </a:t>
            </a:r>
            <a:r>
              <a:rPr lang="en-US" dirty="0"/>
              <a:t>main properties. All the functions, such as absorption or emission of light, and injection and transportation of electrons are controlled by the core. </a:t>
            </a:r>
            <a:r>
              <a:rPr lang="en-US" dirty="0" smtClean="0"/>
              <a:t>Sometimes a QD is </a:t>
            </a:r>
            <a:r>
              <a:rPr lang="en-US" dirty="0"/>
              <a:t>composed only of core without </a:t>
            </a:r>
            <a:r>
              <a:rPr lang="en-US" dirty="0" smtClean="0"/>
              <a:t>shell</a:t>
            </a:r>
            <a:r>
              <a:rPr lang="en-US" dirty="0"/>
              <a:t> </a:t>
            </a:r>
            <a:r>
              <a:rPr lang="en-US" dirty="0" smtClean="0"/>
              <a:t>and the </a:t>
            </a:r>
            <a:r>
              <a:rPr lang="en-US" dirty="0"/>
              <a:t>core can be regarded as the </a:t>
            </a:r>
            <a:r>
              <a:rPr lang="en-US" dirty="0" smtClean="0"/>
              <a:t>QD </a:t>
            </a:r>
            <a:r>
              <a:rPr lang="en-US" dirty="0"/>
              <a:t>itself. </a:t>
            </a:r>
            <a:r>
              <a:rPr lang="en-US" dirty="0" smtClean="0"/>
              <a:t>The size of core plays a key role in determining light-emitting </a:t>
            </a:r>
            <a:r>
              <a:rPr lang="en-US" dirty="0"/>
              <a:t>wavelength </a:t>
            </a:r>
            <a:r>
              <a:rPr lang="en-US" dirty="0" smtClean="0"/>
              <a:t>according </a:t>
            </a:r>
            <a:r>
              <a:rPr lang="en-US" dirty="0"/>
              <a:t>to the size of </a:t>
            </a:r>
            <a:r>
              <a:rPr lang="en-US" dirty="0" smtClean="0"/>
              <a:t>QDs. </a:t>
            </a:r>
            <a:r>
              <a:rPr lang="en-US" dirty="0"/>
              <a:t>It is mainly composed of II-VI group elements, such as </a:t>
            </a:r>
            <a:r>
              <a:rPr lang="en-US" dirty="0" err="1"/>
              <a:t>CdSe</a:t>
            </a:r>
            <a:r>
              <a:rPr lang="en-US" dirty="0"/>
              <a:t> or </a:t>
            </a:r>
            <a:r>
              <a:rPr lang="en-US" dirty="0" err="1"/>
              <a:t>CdS</a:t>
            </a:r>
            <a:r>
              <a:rPr lang="en-US" dirty="0"/>
              <a:t>, and for semiconductors with small band gap, </a:t>
            </a:r>
            <a:r>
              <a:rPr lang="en-US" dirty="0" err="1"/>
              <a:t>PbSe</a:t>
            </a:r>
            <a:r>
              <a:rPr lang="en-US" dirty="0"/>
              <a:t> and </a:t>
            </a:r>
            <a:r>
              <a:rPr lang="en-US" dirty="0" err="1"/>
              <a:t>PbS</a:t>
            </a:r>
            <a:r>
              <a:rPr lang="en-US" dirty="0"/>
              <a:t> are used. Recently, development of </a:t>
            </a:r>
            <a:r>
              <a:rPr lang="en-US" dirty="0" smtClean="0"/>
              <a:t>QD that uses </a:t>
            </a:r>
            <a:r>
              <a:rPr lang="en-US" dirty="0"/>
              <a:t>III-V group elements, such as </a:t>
            </a:r>
            <a:r>
              <a:rPr lang="en-US" dirty="0" err="1"/>
              <a:t>InP</a:t>
            </a:r>
            <a:r>
              <a:rPr lang="en-US" dirty="0"/>
              <a:t> and </a:t>
            </a:r>
            <a:r>
              <a:rPr lang="en-US" dirty="0" err="1"/>
              <a:t>GaP</a:t>
            </a:r>
            <a:r>
              <a:rPr lang="en-US" dirty="0"/>
              <a:t>, is underway to avoid the use of heavy metals like cadmium and lead.</a:t>
            </a:r>
            <a:endParaRPr lang="ko-KR" altLang="ko-KR" dirty="0">
              <a:ea typeface="맑은 고딕" panose="020B0503020000020004" pitchFamily="50" charset="-127"/>
            </a:endParaRPr>
          </a:p>
          <a:p>
            <a:endParaRPr lang="ko-KR" altLang="en-US" dirty="0"/>
          </a:p>
        </p:txBody>
      </p:sp>
      <p:sp>
        <p:nvSpPr>
          <p:cNvPr id="4" name="Slide Number Placeholder 3"/>
          <p:cNvSpPr>
            <a:spLocks noGrp="1"/>
          </p:cNvSpPr>
          <p:nvPr>
            <p:ph type="sldNum" sz="quarter" idx="10"/>
          </p:nvPr>
        </p:nvSpPr>
        <p:spPr/>
        <p:txBody>
          <a:bodyPr/>
          <a:lstStyle/>
          <a:p>
            <a:fld id="{C1654822-CBA3-4BDF-80A9-3FE33B17E59A}" type="slidenum">
              <a:rPr lang="en-US" smtClean="0"/>
              <a:pPr/>
              <a:t>16</a:t>
            </a:fld>
            <a:endParaRPr lang="en-US" dirty="0"/>
          </a:p>
        </p:txBody>
      </p:sp>
      <p:sp>
        <p:nvSpPr>
          <p:cNvPr id="5" name="Footer Placeholder 4"/>
          <p:cNvSpPr>
            <a:spLocks noGrp="1"/>
          </p:cNvSpPr>
          <p:nvPr>
            <p:ph type="ftr" sz="quarter" idx="11"/>
          </p:nvPr>
        </p:nvSpPr>
        <p:spPr/>
        <p:txBody>
          <a:bodyPr/>
          <a:lstStyle/>
          <a:p>
            <a:r>
              <a:rPr lang="en-US" smtClean="0"/>
              <a:t>Quantum Dot Display Technology &amp; Market Report - H2 2015</a:t>
            </a:r>
            <a:endParaRPr lang="en-US" dirty="0"/>
          </a:p>
        </p:txBody>
      </p:sp>
      <p:grpSp>
        <p:nvGrpSpPr>
          <p:cNvPr id="21" name="Group 20"/>
          <p:cNvGrpSpPr/>
          <p:nvPr/>
        </p:nvGrpSpPr>
        <p:grpSpPr>
          <a:xfrm>
            <a:off x="3687674" y="4653136"/>
            <a:ext cx="4974123" cy="1363698"/>
            <a:chOff x="3659436" y="4620763"/>
            <a:chExt cx="4974123" cy="1500068"/>
          </a:xfrm>
        </p:grpSpPr>
        <p:sp>
          <p:nvSpPr>
            <p:cNvPr id="6" name="직사각형 7"/>
            <p:cNvSpPr/>
            <p:nvPr/>
          </p:nvSpPr>
          <p:spPr>
            <a:xfrm rot="16200000">
              <a:off x="3317393" y="5380724"/>
              <a:ext cx="895753" cy="2116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spc="20" dirty="0" smtClean="0">
                  <a:solidFill>
                    <a:schemeClr val="bg1"/>
                  </a:solidFill>
                </a:rPr>
                <a:t>Shell</a:t>
              </a:r>
              <a:endParaRPr lang="ko-KR" altLang="en-US" sz="700" b="1" spc="20" dirty="0" smtClean="0">
                <a:solidFill>
                  <a:schemeClr val="bg1"/>
                </a:solidFill>
              </a:endParaRPr>
            </a:p>
          </p:txBody>
        </p:sp>
        <p:sp>
          <p:nvSpPr>
            <p:cNvPr id="7" name="직사각형 8"/>
            <p:cNvSpPr/>
            <p:nvPr/>
          </p:nvSpPr>
          <p:spPr>
            <a:xfrm rot="16200000">
              <a:off x="4032812" y="5384941"/>
              <a:ext cx="895789" cy="203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spc="20" dirty="0" smtClean="0">
                  <a:solidFill>
                    <a:schemeClr val="bg1"/>
                  </a:solidFill>
                </a:rPr>
                <a:t>Shell</a:t>
              </a:r>
              <a:endParaRPr lang="ko-KR" altLang="en-US" sz="700" b="1" spc="20" dirty="0" smtClean="0">
                <a:solidFill>
                  <a:schemeClr val="bg1"/>
                </a:solidFill>
              </a:endParaRPr>
            </a:p>
          </p:txBody>
        </p:sp>
        <p:sp>
          <p:nvSpPr>
            <p:cNvPr id="8" name="직사각형 9"/>
            <p:cNvSpPr/>
            <p:nvPr/>
          </p:nvSpPr>
          <p:spPr>
            <a:xfrm>
              <a:off x="3888038" y="5197731"/>
              <a:ext cx="468000" cy="580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spc="20" dirty="0" smtClean="0">
                  <a:solidFill>
                    <a:schemeClr val="bg1"/>
                  </a:solidFill>
                </a:rPr>
                <a:t>Core</a:t>
              </a:r>
              <a:endParaRPr lang="ko-KR" altLang="en-US" sz="700" b="1" spc="20" dirty="0" smtClean="0">
                <a:solidFill>
                  <a:schemeClr val="bg1"/>
                </a:solidFill>
              </a:endParaRPr>
            </a:p>
          </p:txBody>
        </p:sp>
        <p:sp>
          <p:nvSpPr>
            <p:cNvPr id="9" name="직사각형 10"/>
            <p:cNvSpPr/>
            <p:nvPr/>
          </p:nvSpPr>
          <p:spPr>
            <a:xfrm rot="16200000">
              <a:off x="4790645" y="5387211"/>
              <a:ext cx="895753" cy="2116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spc="20" dirty="0" smtClean="0">
                  <a:solidFill>
                    <a:schemeClr val="bg1"/>
                  </a:solidFill>
                </a:rPr>
                <a:t>Shell</a:t>
              </a:r>
              <a:endParaRPr lang="ko-KR" altLang="en-US" sz="700" b="1" spc="20" dirty="0" smtClean="0">
                <a:solidFill>
                  <a:schemeClr val="bg1"/>
                </a:solidFill>
              </a:endParaRPr>
            </a:p>
          </p:txBody>
        </p:sp>
        <p:sp>
          <p:nvSpPr>
            <p:cNvPr id="10" name="직사각형 11"/>
            <p:cNvSpPr/>
            <p:nvPr/>
          </p:nvSpPr>
          <p:spPr>
            <a:xfrm rot="16200000">
              <a:off x="5497597" y="5391427"/>
              <a:ext cx="895789" cy="203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spc="20" dirty="0" smtClean="0">
                  <a:solidFill>
                    <a:schemeClr val="bg1"/>
                  </a:solidFill>
                </a:rPr>
                <a:t>Shell</a:t>
              </a:r>
              <a:endParaRPr lang="ko-KR" altLang="en-US" sz="700" b="1" spc="20" dirty="0" smtClean="0">
                <a:solidFill>
                  <a:schemeClr val="bg1"/>
                </a:solidFill>
              </a:endParaRPr>
            </a:p>
          </p:txBody>
        </p:sp>
        <p:sp>
          <p:nvSpPr>
            <p:cNvPr id="11" name="직사각형 12"/>
            <p:cNvSpPr/>
            <p:nvPr/>
          </p:nvSpPr>
          <p:spPr>
            <a:xfrm>
              <a:off x="5361290" y="4895907"/>
              <a:ext cx="468000" cy="5823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spc="20" dirty="0" smtClean="0">
                  <a:solidFill>
                    <a:schemeClr val="bg1"/>
                  </a:solidFill>
                </a:rPr>
                <a:t>Core</a:t>
              </a:r>
              <a:endParaRPr lang="ko-KR" altLang="en-US" sz="700" b="1" spc="20" dirty="0" smtClean="0">
                <a:solidFill>
                  <a:schemeClr val="bg1"/>
                </a:solidFill>
              </a:endParaRPr>
            </a:p>
          </p:txBody>
        </p:sp>
        <p:sp>
          <p:nvSpPr>
            <p:cNvPr id="12" name="직사각형 13"/>
            <p:cNvSpPr/>
            <p:nvPr/>
          </p:nvSpPr>
          <p:spPr>
            <a:xfrm rot="16200000">
              <a:off x="5764344" y="5387206"/>
              <a:ext cx="895753" cy="2116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spc="20" dirty="0" smtClean="0">
                  <a:solidFill>
                    <a:schemeClr val="bg1"/>
                  </a:solidFill>
                </a:rPr>
                <a:t>Shell</a:t>
              </a:r>
              <a:endParaRPr lang="ko-KR" altLang="en-US" sz="700" b="1" spc="20" dirty="0" smtClean="0">
                <a:solidFill>
                  <a:schemeClr val="bg1"/>
                </a:solidFill>
              </a:endParaRPr>
            </a:p>
          </p:txBody>
        </p:sp>
        <p:sp>
          <p:nvSpPr>
            <p:cNvPr id="13" name="직사각형 14"/>
            <p:cNvSpPr/>
            <p:nvPr/>
          </p:nvSpPr>
          <p:spPr>
            <a:xfrm rot="16200000">
              <a:off x="6471296" y="5391423"/>
              <a:ext cx="895789" cy="203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spc="20" dirty="0" smtClean="0">
                  <a:solidFill>
                    <a:schemeClr val="bg1"/>
                  </a:solidFill>
                </a:rPr>
                <a:t>Shell</a:t>
              </a:r>
              <a:endParaRPr lang="ko-KR" altLang="en-US" sz="700" b="1" spc="20" dirty="0" smtClean="0">
                <a:solidFill>
                  <a:schemeClr val="bg1"/>
                </a:solidFill>
              </a:endParaRPr>
            </a:p>
          </p:txBody>
        </p:sp>
        <p:sp>
          <p:nvSpPr>
            <p:cNvPr id="14" name="직사각형 15"/>
            <p:cNvSpPr/>
            <p:nvPr/>
          </p:nvSpPr>
          <p:spPr>
            <a:xfrm>
              <a:off x="6334989" y="5538507"/>
              <a:ext cx="468000" cy="5823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spc="20" dirty="0" smtClean="0">
                  <a:solidFill>
                    <a:schemeClr val="bg1"/>
                  </a:solidFill>
                </a:rPr>
                <a:t>Core</a:t>
              </a:r>
              <a:endParaRPr lang="ko-KR" altLang="en-US" sz="700" b="1" spc="20" dirty="0" smtClean="0">
                <a:solidFill>
                  <a:schemeClr val="bg1"/>
                </a:solidFill>
              </a:endParaRPr>
            </a:p>
          </p:txBody>
        </p:sp>
        <p:sp>
          <p:nvSpPr>
            <p:cNvPr id="15" name="직사각형 16"/>
            <p:cNvSpPr/>
            <p:nvPr/>
          </p:nvSpPr>
          <p:spPr>
            <a:xfrm rot="16200000">
              <a:off x="7446127" y="5312127"/>
              <a:ext cx="461784" cy="2116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spc="20" dirty="0" smtClean="0">
                  <a:solidFill>
                    <a:schemeClr val="bg1"/>
                  </a:solidFill>
                </a:rPr>
                <a:t>Shell</a:t>
              </a:r>
              <a:endParaRPr lang="ko-KR" altLang="en-US" sz="700" b="1" spc="20" dirty="0" smtClean="0">
                <a:solidFill>
                  <a:schemeClr val="bg1"/>
                </a:solidFill>
              </a:endParaRPr>
            </a:p>
          </p:txBody>
        </p:sp>
        <p:sp>
          <p:nvSpPr>
            <p:cNvPr id="16" name="직사각형 17"/>
            <p:cNvSpPr/>
            <p:nvPr/>
          </p:nvSpPr>
          <p:spPr>
            <a:xfrm rot="16200000">
              <a:off x="8163580" y="5326822"/>
              <a:ext cx="440815" cy="203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spc="20" dirty="0" smtClean="0">
                  <a:solidFill>
                    <a:schemeClr val="bg1"/>
                  </a:solidFill>
                </a:rPr>
                <a:t>Shell</a:t>
              </a:r>
              <a:endParaRPr lang="ko-KR" altLang="en-US" sz="700" b="1" spc="20" dirty="0" smtClean="0">
                <a:solidFill>
                  <a:schemeClr val="bg1"/>
                </a:solidFill>
              </a:endParaRPr>
            </a:p>
          </p:txBody>
        </p:sp>
        <p:sp>
          <p:nvSpPr>
            <p:cNvPr id="17" name="직사각형 18"/>
            <p:cNvSpPr/>
            <p:nvPr/>
          </p:nvSpPr>
          <p:spPr>
            <a:xfrm>
              <a:off x="7799786" y="5155545"/>
              <a:ext cx="468000" cy="5823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spc="20" dirty="0" smtClean="0">
                  <a:solidFill>
                    <a:schemeClr val="bg1"/>
                  </a:solidFill>
                </a:rPr>
                <a:t>Core</a:t>
              </a:r>
              <a:endParaRPr lang="ko-KR" altLang="en-US" sz="700" b="1" spc="20" dirty="0" smtClean="0">
                <a:solidFill>
                  <a:schemeClr val="bg1"/>
                </a:solidFill>
              </a:endParaRPr>
            </a:p>
          </p:txBody>
        </p:sp>
        <p:sp>
          <p:nvSpPr>
            <p:cNvPr id="23" name="TextBox 22"/>
            <p:cNvSpPr txBox="1"/>
            <p:nvPr/>
          </p:nvSpPr>
          <p:spPr>
            <a:xfrm>
              <a:off x="3824538" y="4620773"/>
              <a:ext cx="691695" cy="200055"/>
            </a:xfrm>
            <a:prstGeom prst="rect">
              <a:avLst/>
            </a:prstGeom>
            <a:noFill/>
          </p:spPr>
          <p:txBody>
            <a:bodyPr wrap="square" lIns="72000" rIns="72000" rtlCol="0">
              <a:spAutoFit/>
            </a:bodyPr>
            <a:lstStyle/>
            <a:p>
              <a:r>
                <a:rPr lang="en-US" altLang="ko-KR" sz="700" b="1" dirty="0" smtClean="0"/>
                <a:t>Type I</a:t>
              </a:r>
              <a:endParaRPr lang="ko-KR" altLang="en-US" sz="700" b="1" dirty="0" err="1" smtClean="0"/>
            </a:p>
          </p:txBody>
        </p:sp>
        <p:sp>
          <p:nvSpPr>
            <p:cNvPr id="24" name="TextBox 23"/>
            <p:cNvSpPr txBox="1"/>
            <p:nvPr/>
          </p:nvSpPr>
          <p:spPr>
            <a:xfrm>
              <a:off x="5730426" y="4620768"/>
              <a:ext cx="691695" cy="200055"/>
            </a:xfrm>
            <a:prstGeom prst="rect">
              <a:avLst/>
            </a:prstGeom>
            <a:noFill/>
          </p:spPr>
          <p:txBody>
            <a:bodyPr wrap="square" lIns="72000" rIns="72000" rtlCol="0">
              <a:spAutoFit/>
            </a:bodyPr>
            <a:lstStyle/>
            <a:p>
              <a:r>
                <a:rPr lang="en-US" altLang="ko-KR" sz="700" b="1" dirty="0" smtClean="0"/>
                <a:t>Type II</a:t>
              </a:r>
              <a:endParaRPr lang="ko-KR" altLang="en-US" sz="700" b="1" dirty="0" err="1" smtClean="0"/>
            </a:p>
          </p:txBody>
        </p:sp>
        <p:sp>
          <p:nvSpPr>
            <p:cNvPr id="25" name="TextBox 24"/>
            <p:cNvSpPr txBox="1"/>
            <p:nvPr/>
          </p:nvSpPr>
          <p:spPr>
            <a:xfrm>
              <a:off x="7404427" y="4620763"/>
              <a:ext cx="1229132" cy="200055"/>
            </a:xfrm>
            <a:prstGeom prst="rect">
              <a:avLst/>
            </a:prstGeom>
            <a:noFill/>
          </p:spPr>
          <p:txBody>
            <a:bodyPr wrap="square" lIns="72000" rIns="72000" rtlCol="0">
              <a:spAutoFit/>
            </a:bodyPr>
            <a:lstStyle/>
            <a:p>
              <a:r>
                <a:rPr lang="en-US" altLang="ko-KR" sz="700" b="1" dirty="0" smtClean="0"/>
                <a:t>Reverse Type I</a:t>
              </a:r>
              <a:endParaRPr lang="ko-KR" altLang="en-US" sz="700" b="1" dirty="0" err="1" smtClean="0"/>
            </a:p>
          </p:txBody>
        </p:sp>
      </p:grpSp>
      <p:grpSp>
        <p:nvGrpSpPr>
          <p:cNvPr id="26" name="Group 9"/>
          <p:cNvGrpSpPr/>
          <p:nvPr/>
        </p:nvGrpSpPr>
        <p:grpSpPr>
          <a:xfrm>
            <a:off x="3549229" y="4293336"/>
            <a:ext cx="5127227" cy="1927891"/>
            <a:chOff x="467430" y="690558"/>
            <a:chExt cx="8233385" cy="5475292"/>
          </a:xfrm>
        </p:grpSpPr>
        <p:sp>
          <p:nvSpPr>
            <p:cNvPr id="27" name="txtboxInfographicTitleBar"/>
            <p:cNvSpPr/>
            <p:nvPr/>
          </p:nvSpPr>
          <p:spPr>
            <a:xfrm>
              <a:off x="467430" y="692120"/>
              <a:ext cx="8233385" cy="613449"/>
            </a:xfrm>
            <a:prstGeom prst="rect">
              <a:avLst/>
            </a:prstGeom>
            <a:solidFill>
              <a:srgbClr val="707C8A"/>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altLang="ko-KR" sz="900" b="1" dirty="0">
                  <a:solidFill>
                    <a:srgbClr val="FFFFFF"/>
                  </a:solidFill>
                </a:rPr>
                <a:t>Types of </a:t>
              </a:r>
              <a:r>
                <a:rPr lang="en-US" altLang="ko-KR" sz="900" b="1" dirty="0" smtClean="0">
                  <a:solidFill>
                    <a:srgbClr val="FFFFFF"/>
                  </a:solidFill>
                </a:rPr>
                <a:t>QD </a:t>
              </a:r>
              <a:r>
                <a:rPr lang="en-US" altLang="ko-KR" sz="900" b="1" dirty="0">
                  <a:solidFill>
                    <a:srgbClr val="FFFFFF"/>
                  </a:solidFill>
                </a:rPr>
                <a:t>by band gap size and location of core and shell </a:t>
              </a:r>
            </a:p>
          </p:txBody>
        </p:sp>
        <p:sp>
          <p:nvSpPr>
            <p:cNvPr id="28" name="txtboxInfographicBorder"/>
            <p:cNvSpPr/>
            <p:nvPr/>
          </p:nvSpPr>
          <p:spPr>
            <a:xfrm>
              <a:off x="467544" y="690558"/>
              <a:ext cx="8208912" cy="5475292"/>
            </a:xfrm>
            <a:prstGeom prst="rect">
              <a:avLst/>
            </a:prstGeom>
            <a:noFill/>
            <a:ln w="6350">
              <a:solidFill>
                <a:srgbClr val="707C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xtboxInfographicCopyright"/>
            <p:cNvSpPr txBox="1"/>
            <p:nvPr/>
          </p:nvSpPr>
          <p:spPr>
            <a:xfrm>
              <a:off x="7334612" y="5479796"/>
              <a:ext cx="1342663" cy="686054"/>
            </a:xfrm>
            <a:prstGeom prst="rect">
              <a:avLst/>
            </a:prstGeom>
            <a:noFill/>
          </p:spPr>
          <p:txBody>
            <a:bodyPr wrap="none" lIns="0" tIns="0" rIns="72000" bIns="72000" rtlCol="0" anchor="b">
              <a:noAutofit/>
            </a:bodyPr>
            <a:lstStyle/>
            <a:p>
              <a:pPr algn="r"/>
              <a:r>
                <a:rPr lang="en-US" sz="500" smtClean="0">
                  <a:solidFill>
                    <a:srgbClr val="707C8A"/>
                  </a:solidFill>
                </a:rPr>
                <a:t>© 2015 IHS</a:t>
              </a:r>
              <a:endParaRPr lang="en-US" sz="500" dirty="0">
                <a:solidFill>
                  <a:srgbClr val="707C8A"/>
                </a:solidFill>
              </a:endParaRPr>
            </a:p>
          </p:txBody>
        </p:sp>
        <p:sp>
          <p:nvSpPr>
            <p:cNvPr id="30" name="txtboxInfographicSourceLine"/>
            <p:cNvSpPr txBox="1"/>
            <p:nvPr/>
          </p:nvSpPr>
          <p:spPr>
            <a:xfrm>
              <a:off x="467430" y="5307864"/>
              <a:ext cx="5112711" cy="857986"/>
            </a:xfrm>
            <a:prstGeom prst="rect">
              <a:avLst/>
            </a:prstGeom>
            <a:noFill/>
          </p:spPr>
          <p:txBody>
            <a:bodyPr wrap="none" lIns="72000" tIns="0" rIns="0" bIns="72000" rtlCol="0" anchor="b">
              <a:noAutofit/>
            </a:bodyPr>
            <a:lstStyle/>
            <a:p>
              <a:endParaRPr lang="en-US" sz="500" dirty="0" smtClean="0">
                <a:solidFill>
                  <a:srgbClr val="707C8A"/>
                </a:solidFill>
              </a:endParaRPr>
            </a:p>
            <a:p>
              <a:endParaRPr lang="en-US" sz="500" dirty="0" smtClean="0">
                <a:solidFill>
                  <a:srgbClr val="707C8A"/>
                </a:solidFill>
              </a:endParaRPr>
            </a:p>
            <a:p>
              <a:r>
                <a:rPr lang="en-US" sz="500" dirty="0" smtClean="0">
                  <a:solidFill>
                    <a:srgbClr val="707C8A"/>
                  </a:solidFill>
                </a:rPr>
                <a:t>Source: IHS</a:t>
              </a:r>
              <a:endParaRPr lang="en-US" sz="500" dirty="0">
                <a:solidFill>
                  <a:srgbClr val="707C8A"/>
                </a:solidFill>
              </a:endParaRPr>
            </a:p>
          </p:txBody>
        </p:sp>
      </p:grpSp>
      <p:grpSp>
        <p:nvGrpSpPr>
          <p:cNvPr id="32" name="Group 9"/>
          <p:cNvGrpSpPr/>
          <p:nvPr/>
        </p:nvGrpSpPr>
        <p:grpSpPr>
          <a:xfrm>
            <a:off x="468313" y="4293335"/>
            <a:ext cx="2807263" cy="1943952"/>
            <a:chOff x="467430" y="836629"/>
            <a:chExt cx="8209026" cy="5520907"/>
          </a:xfrm>
        </p:grpSpPr>
        <p:sp>
          <p:nvSpPr>
            <p:cNvPr id="33" name="txtboxInfographicTitleBar"/>
            <p:cNvSpPr/>
            <p:nvPr/>
          </p:nvSpPr>
          <p:spPr>
            <a:xfrm>
              <a:off x="467430" y="836629"/>
              <a:ext cx="8208912" cy="613449"/>
            </a:xfrm>
            <a:prstGeom prst="rect">
              <a:avLst/>
            </a:prstGeom>
            <a:solidFill>
              <a:srgbClr val="707C8A"/>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900" b="1" dirty="0" smtClean="0">
                  <a:solidFill>
                    <a:srgbClr val="FFFFFF"/>
                  </a:solidFill>
                </a:rPr>
                <a:t>QD structure</a:t>
              </a:r>
              <a:endParaRPr lang="en-US" sz="900" b="1" dirty="0">
                <a:solidFill>
                  <a:srgbClr val="FFFFFF"/>
                </a:solidFill>
              </a:endParaRPr>
            </a:p>
          </p:txBody>
        </p:sp>
        <p:sp>
          <p:nvSpPr>
            <p:cNvPr id="34" name="txtboxInfographicBorder"/>
            <p:cNvSpPr/>
            <p:nvPr/>
          </p:nvSpPr>
          <p:spPr>
            <a:xfrm>
              <a:off x="467544" y="838198"/>
              <a:ext cx="8208912" cy="5519338"/>
            </a:xfrm>
            <a:prstGeom prst="rect">
              <a:avLst/>
            </a:prstGeom>
            <a:noFill/>
            <a:ln w="6350">
              <a:solidFill>
                <a:srgbClr val="707C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xtboxInfographicCopyright"/>
            <p:cNvSpPr txBox="1"/>
            <p:nvPr/>
          </p:nvSpPr>
          <p:spPr>
            <a:xfrm>
              <a:off x="7333680" y="5644050"/>
              <a:ext cx="1342663" cy="686055"/>
            </a:xfrm>
            <a:prstGeom prst="rect">
              <a:avLst/>
            </a:prstGeom>
            <a:noFill/>
          </p:spPr>
          <p:txBody>
            <a:bodyPr wrap="none" lIns="0" tIns="0" rIns="72000" bIns="72000" rtlCol="0" anchor="b">
              <a:noAutofit/>
            </a:bodyPr>
            <a:lstStyle/>
            <a:p>
              <a:pPr algn="r"/>
              <a:r>
                <a:rPr lang="en-US" sz="500" dirty="0" smtClean="0">
                  <a:solidFill>
                    <a:srgbClr val="707C8A"/>
                  </a:solidFill>
                </a:rPr>
                <a:t>© 2015 IHS</a:t>
              </a:r>
              <a:endParaRPr lang="en-US" sz="500" dirty="0">
                <a:solidFill>
                  <a:srgbClr val="707C8A"/>
                </a:solidFill>
              </a:endParaRPr>
            </a:p>
          </p:txBody>
        </p:sp>
        <p:sp>
          <p:nvSpPr>
            <p:cNvPr id="36" name="txtboxInfographicSourceLine"/>
            <p:cNvSpPr txBox="1"/>
            <p:nvPr/>
          </p:nvSpPr>
          <p:spPr>
            <a:xfrm>
              <a:off x="467430" y="5492800"/>
              <a:ext cx="5112712" cy="857987"/>
            </a:xfrm>
            <a:prstGeom prst="rect">
              <a:avLst/>
            </a:prstGeom>
            <a:noFill/>
          </p:spPr>
          <p:txBody>
            <a:bodyPr wrap="none" lIns="72000" tIns="0" rIns="0" bIns="72000" rtlCol="0" anchor="b">
              <a:noAutofit/>
            </a:bodyPr>
            <a:lstStyle/>
            <a:p>
              <a:endParaRPr lang="en-US" sz="500" dirty="0" smtClean="0">
                <a:solidFill>
                  <a:srgbClr val="707C8A"/>
                </a:solidFill>
              </a:endParaRPr>
            </a:p>
            <a:p>
              <a:endParaRPr lang="en-US" sz="500" dirty="0" smtClean="0">
                <a:solidFill>
                  <a:srgbClr val="707C8A"/>
                </a:solidFill>
              </a:endParaRPr>
            </a:p>
            <a:p>
              <a:r>
                <a:rPr lang="en-US" sz="500" dirty="0" smtClean="0">
                  <a:solidFill>
                    <a:srgbClr val="707C8A"/>
                  </a:solidFill>
                </a:rPr>
                <a:t>Source: IHS</a:t>
              </a:r>
              <a:endParaRPr lang="en-US" sz="500" dirty="0">
                <a:solidFill>
                  <a:srgbClr val="707C8A"/>
                </a:solidFill>
              </a:endParaRPr>
            </a:p>
          </p:txBody>
        </p:sp>
      </p:grpSp>
      <p:grpSp>
        <p:nvGrpSpPr>
          <p:cNvPr id="134" name="Group 133"/>
          <p:cNvGrpSpPr/>
          <p:nvPr/>
        </p:nvGrpSpPr>
        <p:grpSpPr>
          <a:xfrm>
            <a:off x="850400" y="4600457"/>
            <a:ext cx="1881045" cy="1420831"/>
            <a:chOff x="769501" y="4094036"/>
            <a:chExt cx="1979673" cy="1950707"/>
          </a:xfrm>
        </p:grpSpPr>
        <p:sp>
          <p:nvSpPr>
            <p:cNvPr id="37" name="Oval 36"/>
            <p:cNvSpPr/>
            <p:nvPr/>
          </p:nvSpPr>
          <p:spPr>
            <a:xfrm>
              <a:off x="1062964" y="4633222"/>
              <a:ext cx="1686210" cy="1411521"/>
            </a:xfrm>
            <a:prstGeom prst="ellipse">
              <a:avLst/>
            </a:prstGeom>
            <a:solidFill>
              <a:srgbClr val="4670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dirty="0" smtClean="0">
                <a:solidFill>
                  <a:schemeClr val="bg1"/>
                </a:solidFill>
              </a:endParaRPr>
            </a:p>
          </p:txBody>
        </p:sp>
        <p:sp>
          <p:nvSpPr>
            <p:cNvPr id="38" name="타원 6"/>
            <p:cNvSpPr/>
            <p:nvPr/>
          </p:nvSpPr>
          <p:spPr>
            <a:xfrm>
              <a:off x="1444889" y="4958094"/>
              <a:ext cx="899312" cy="753462"/>
            </a:xfrm>
            <a:prstGeom prst="ellipse">
              <a:avLst/>
            </a:prstGeom>
            <a:solidFill>
              <a:schemeClr val="accent3">
                <a:lumMod val="75000"/>
              </a:schemeClr>
            </a:solidFill>
            <a:ln w="25400">
              <a:solidFill>
                <a:srgbClr val="F04E2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39" name="TextBox 38"/>
            <p:cNvSpPr txBox="1"/>
            <p:nvPr/>
          </p:nvSpPr>
          <p:spPr>
            <a:xfrm>
              <a:off x="1174517" y="4721234"/>
              <a:ext cx="1450939" cy="260957"/>
            </a:xfrm>
            <a:prstGeom prst="rect">
              <a:avLst/>
            </a:prstGeom>
            <a:noFill/>
          </p:spPr>
          <p:txBody>
            <a:bodyPr wrap="square" rtlCol="0">
              <a:spAutoFit/>
            </a:bodyPr>
            <a:lstStyle/>
            <a:p>
              <a:pPr algn="ctr"/>
              <a:r>
                <a:rPr lang="en-US" altLang="ko-KR" sz="700" dirty="0" err="1" smtClean="0">
                  <a:solidFill>
                    <a:schemeClr val="bg1"/>
                  </a:solidFill>
                </a:rPr>
                <a:t>ZnS</a:t>
              </a:r>
              <a:r>
                <a:rPr lang="en-US" altLang="ko-KR" sz="700" dirty="0" smtClean="0">
                  <a:solidFill>
                    <a:schemeClr val="bg1"/>
                  </a:solidFill>
                </a:rPr>
                <a:t>, </a:t>
              </a:r>
              <a:r>
                <a:rPr lang="en-US" altLang="ko-KR" sz="700" dirty="0" err="1" smtClean="0">
                  <a:solidFill>
                    <a:schemeClr val="bg1"/>
                  </a:solidFill>
                </a:rPr>
                <a:t>ZnSe</a:t>
              </a:r>
              <a:r>
                <a:rPr lang="en-US" altLang="ko-KR" sz="700" dirty="0" smtClean="0">
                  <a:solidFill>
                    <a:schemeClr val="bg1"/>
                  </a:solidFill>
                </a:rPr>
                <a:t>, </a:t>
              </a:r>
              <a:r>
                <a:rPr lang="en-US" altLang="ko-KR" sz="700" dirty="0" err="1" smtClean="0">
                  <a:solidFill>
                    <a:schemeClr val="bg1"/>
                  </a:solidFill>
                </a:rPr>
                <a:t>CdS</a:t>
              </a:r>
              <a:endParaRPr lang="en-US" altLang="ko-KR" sz="700" dirty="0" smtClean="0">
                <a:solidFill>
                  <a:schemeClr val="bg1"/>
                </a:solidFill>
              </a:endParaRPr>
            </a:p>
          </p:txBody>
        </p:sp>
        <p:sp>
          <p:nvSpPr>
            <p:cNvPr id="40" name="TextBox 39"/>
            <p:cNvSpPr txBox="1"/>
            <p:nvPr/>
          </p:nvSpPr>
          <p:spPr>
            <a:xfrm>
              <a:off x="1695026" y="5746802"/>
              <a:ext cx="411216" cy="260957"/>
            </a:xfrm>
            <a:prstGeom prst="rect">
              <a:avLst/>
            </a:prstGeom>
            <a:noFill/>
          </p:spPr>
          <p:txBody>
            <a:bodyPr wrap="square" rtlCol="0">
              <a:spAutoFit/>
            </a:bodyPr>
            <a:lstStyle/>
            <a:p>
              <a:r>
                <a:rPr lang="en-US" altLang="ko-KR" sz="700" dirty="0" err="1" smtClean="0">
                  <a:solidFill>
                    <a:schemeClr val="bg1"/>
                  </a:solidFill>
                </a:rPr>
                <a:t>ZnS</a:t>
              </a:r>
              <a:endParaRPr lang="ko-KR" altLang="en-US" sz="700" dirty="0">
                <a:solidFill>
                  <a:schemeClr val="bg1"/>
                </a:solidFill>
              </a:endParaRPr>
            </a:p>
          </p:txBody>
        </p:sp>
        <p:sp>
          <p:nvSpPr>
            <p:cNvPr id="41" name="TextBox 40"/>
            <p:cNvSpPr txBox="1"/>
            <p:nvPr/>
          </p:nvSpPr>
          <p:spPr>
            <a:xfrm>
              <a:off x="2129067" y="4094036"/>
              <a:ext cx="620107" cy="177945"/>
            </a:xfrm>
            <a:prstGeom prst="rect">
              <a:avLst/>
            </a:prstGeom>
            <a:solidFill>
              <a:schemeClr val="accent3">
                <a:lumMod val="75000"/>
              </a:schemeClr>
            </a:solidFill>
            <a:ln>
              <a:noFill/>
            </a:ln>
          </p:spPr>
          <p:txBody>
            <a:bodyPr wrap="square" rtlCol="0" anchor="ctr">
              <a:noAutofit/>
            </a:bodyPr>
            <a:lstStyle/>
            <a:p>
              <a:pPr algn="ctr"/>
              <a:r>
                <a:rPr lang="en-US" altLang="ko-KR" sz="700" b="1" dirty="0" smtClean="0">
                  <a:solidFill>
                    <a:schemeClr val="bg1"/>
                  </a:solidFill>
                </a:rPr>
                <a:t>1.Core</a:t>
              </a:r>
              <a:endParaRPr lang="ko-KR" altLang="en-US" sz="700" b="1" dirty="0">
                <a:solidFill>
                  <a:schemeClr val="bg1"/>
                </a:solidFill>
              </a:endParaRPr>
            </a:p>
          </p:txBody>
        </p:sp>
        <p:sp>
          <p:nvSpPr>
            <p:cNvPr id="42" name="TextBox 41"/>
            <p:cNvSpPr txBox="1"/>
            <p:nvPr/>
          </p:nvSpPr>
          <p:spPr>
            <a:xfrm>
              <a:off x="1331640" y="4216123"/>
              <a:ext cx="512947" cy="117589"/>
            </a:xfrm>
            <a:prstGeom prst="rect">
              <a:avLst/>
            </a:prstGeom>
            <a:solidFill>
              <a:srgbClr val="467082"/>
            </a:solidFill>
          </p:spPr>
          <p:txBody>
            <a:bodyPr wrap="square" rtlCol="0" anchor="ctr">
              <a:noAutofit/>
            </a:bodyPr>
            <a:lstStyle/>
            <a:p>
              <a:r>
                <a:rPr lang="en-US" altLang="ko-KR" sz="700" b="1" dirty="0" smtClean="0">
                  <a:solidFill>
                    <a:schemeClr val="bg1"/>
                  </a:solidFill>
                </a:rPr>
                <a:t>2.Shell</a:t>
              </a:r>
              <a:endParaRPr lang="ko-KR" altLang="en-US" sz="700" b="1" dirty="0">
                <a:solidFill>
                  <a:schemeClr val="bg1"/>
                </a:solidFill>
              </a:endParaRPr>
            </a:p>
          </p:txBody>
        </p:sp>
        <p:cxnSp>
          <p:nvCxnSpPr>
            <p:cNvPr id="43" name="Elbow Connector 42"/>
            <p:cNvCxnSpPr>
              <a:endCxn id="41" idx="2"/>
            </p:cNvCxnSpPr>
            <p:nvPr/>
          </p:nvCxnSpPr>
          <p:spPr>
            <a:xfrm rot="5400000" flipH="1" flipV="1">
              <a:off x="1746923" y="4431130"/>
              <a:ext cx="851346" cy="533050"/>
            </a:xfrm>
            <a:prstGeom prst="bentConnector3">
              <a:avLst>
                <a:gd name="adj1" fmla="val 59034"/>
              </a:avLst>
            </a:prstGeom>
            <a:ln w="19050">
              <a:solidFill>
                <a:srgbClr val="BED158"/>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659264" y="5182353"/>
              <a:ext cx="490307" cy="401473"/>
            </a:xfrm>
            <a:prstGeom prst="rect">
              <a:avLst/>
            </a:prstGeom>
            <a:noFill/>
          </p:spPr>
          <p:txBody>
            <a:bodyPr wrap="square" rtlCol="0" anchor="ctr">
              <a:spAutoFit/>
            </a:bodyPr>
            <a:lstStyle/>
            <a:p>
              <a:pPr algn="ctr"/>
              <a:r>
                <a:rPr lang="en-US" altLang="ko-KR" sz="700" b="1" dirty="0" err="1" smtClean="0">
                  <a:solidFill>
                    <a:schemeClr val="bg1"/>
                  </a:solidFill>
                </a:rPr>
                <a:t>CdSe</a:t>
              </a:r>
              <a:r>
                <a:rPr lang="en-US" altLang="ko-KR" sz="700" b="1" dirty="0" smtClean="0">
                  <a:solidFill>
                    <a:schemeClr val="bg1"/>
                  </a:solidFill>
                </a:rPr>
                <a:t>, </a:t>
              </a:r>
              <a:r>
                <a:rPr lang="en-US" altLang="ko-KR" sz="700" b="1" dirty="0" err="1" smtClean="0">
                  <a:solidFill>
                    <a:schemeClr val="bg1"/>
                  </a:solidFill>
                </a:rPr>
                <a:t>Inp</a:t>
              </a:r>
              <a:endParaRPr lang="ko-KR" altLang="en-US" sz="700" b="1" dirty="0">
                <a:solidFill>
                  <a:schemeClr val="bg1"/>
                </a:solidFill>
              </a:endParaRPr>
            </a:p>
          </p:txBody>
        </p:sp>
        <p:grpSp>
          <p:nvGrpSpPr>
            <p:cNvPr id="47" name="Group 46"/>
            <p:cNvGrpSpPr/>
            <p:nvPr/>
          </p:nvGrpSpPr>
          <p:grpSpPr>
            <a:xfrm rot="9059116">
              <a:off x="895833" y="5536593"/>
              <a:ext cx="258118" cy="166832"/>
              <a:chOff x="5142968" y="4895609"/>
              <a:chExt cx="413305" cy="319121"/>
            </a:xfrm>
          </p:grpSpPr>
          <p:cxnSp>
            <p:nvCxnSpPr>
              <p:cNvPr id="48" name="직선 연결선 23"/>
              <p:cNvCxnSpPr/>
              <p:nvPr/>
            </p:nvCxnSpPr>
            <p:spPr>
              <a:xfrm flipV="1">
                <a:off x="5142968" y="5103907"/>
                <a:ext cx="118737" cy="37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9" name="그룹 30"/>
              <p:cNvGrpSpPr/>
              <p:nvPr/>
            </p:nvGrpSpPr>
            <p:grpSpPr>
              <a:xfrm rot="1343652">
                <a:off x="5291123" y="4895609"/>
                <a:ext cx="265150" cy="319121"/>
                <a:chOff x="3684183" y="4851391"/>
                <a:chExt cx="305251" cy="362577"/>
              </a:xfrm>
            </p:grpSpPr>
            <p:cxnSp>
              <p:nvCxnSpPr>
                <p:cNvPr id="50" name="직선 연결선 120"/>
                <p:cNvCxnSpPr/>
                <p:nvPr/>
              </p:nvCxnSpPr>
              <p:spPr>
                <a:xfrm flipV="1">
                  <a:off x="3684183" y="5012267"/>
                  <a:ext cx="0" cy="142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직선 연결선 121"/>
                <p:cNvCxnSpPr/>
                <p:nvPr/>
              </p:nvCxnSpPr>
              <p:spPr>
                <a:xfrm>
                  <a:off x="3689007" y="5019549"/>
                  <a:ext cx="88308" cy="640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직선 연결선 122"/>
                <p:cNvCxnSpPr/>
                <p:nvPr/>
              </p:nvCxnSpPr>
              <p:spPr>
                <a:xfrm>
                  <a:off x="3777315" y="4927600"/>
                  <a:ext cx="0" cy="1470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직선 연결선 123"/>
                <p:cNvCxnSpPr/>
                <p:nvPr/>
              </p:nvCxnSpPr>
              <p:spPr>
                <a:xfrm>
                  <a:off x="3782138" y="4934873"/>
                  <a:ext cx="88308" cy="640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직선 연결선 124"/>
                <p:cNvCxnSpPr/>
                <p:nvPr/>
              </p:nvCxnSpPr>
              <p:spPr>
                <a:xfrm>
                  <a:off x="3870446" y="4851391"/>
                  <a:ext cx="0" cy="1470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직선 연결선 125"/>
                <p:cNvCxnSpPr/>
                <p:nvPr/>
              </p:nvCxnSpPr>
              <p:spPr>
                <a:xfrm>
                  <a:off x="3875269" y="4858664"/>
                  <a:ext cx="88308" cy="320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직선 연결선 126"/>
                <p:cNvCxnSpPr/>
                <p:nvPr/>
              </p:nvCxnSpPr>
              <p:spPr>
                <a:xfrm rot="11213638" flipV="1">
                  <a:off x="3989434" y="4933853"/>
                  <a:ext cx="0" cy="142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직선 연결선 127"/>
                <p:cNvCxnSpPr/>
                <p:nvPr/>
              </p:nvCxnSpPr>
              <p:spPr>
                <a:xfrm rot="11213638">
                  <a:off x="3892810" y="4999115"/>
                  <a:ext cx="88308" cy="640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직선 연결선 128"/>
                <p:cNvCxnSpPr/>
                <p:nvPr/>
              </p:nvCxnSpPr>
              <p:spPr>
                <a:xfrm rot="11213638">
                  <a:off x="3887069" y="5002468"/>
                  <a:ext cx="0" cy="1470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직선 연결선 129"/>
                <p:cNvCxnSpPr/>
                <p:nvPr/>
              </p:nvCxnSpPr>
              <p:spPr>
                <a:xfrm rot="11213638">
                  <a:off x="3790188" y="5072000"/>
                  <a:ext cx="88308" cy="640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직선 연결선 130"/>
                <p:cNvCxnSpPr/>
                <p:nvPr/>
              </p:nvCxnSpPr>
              <p:spPr>
                <a:xfrm rot="11213638">
                  <a:off x="3785464" y="5066947"/>
                  <a:ext cx="0" cy="1470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직선 연결선 131"/>
                <p:cNvCxnSpPr/>
                <p:nvPr/>
              </p:nvCxnSpPr>
              <p:spPr>
                <a:xfrm rot="11213638">
                  <a:off x="3686660" y="5168409"/>
                  <a:ext cx="88308" cy="320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62" name="Group 61"/>
            <p:cNvGrpSpPr/>
            <p:nvPr/>
          </p:nvGrpSpPr>
          <p:grpSpPr>
            <a:xfrm rot="9161786">
              <a:off x="976017" y="5697324"/>
              <a:ext cx="258118" cy="166832"/>
              <a:chOff x="5142968" y="4895609"/>
              <a:chExt cx="413305" cy="319121"/>
            </a:xfrm>
          </p:grpSpPr>
          <p:cxnSp>
            <p:nvCxnSpPr>
              <p:cNvPr id="63" name="직선 연결선 23"/>
              <p:cNvCxnSpPr/>
              <p:nvPr/>
            </p:nvCxnSpPr>
            <p:spPr>
              <a:xfrm flipV="1">
                <a:off x="5142968" y="5103907"/>
                <a:ext cx="118737" cy="37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4" name="그룹 30"/>
              <p:cNvGrpSpPr/>
              <p:nvPr/>
            </p:nvGrpSpPr>
            <p:grpSpPr>
              <a:xfrm rot="1343652">
                <a:off x="5291123" y="4895609"/>
                <a:ext cx="265150" cy="319121"/>
                <a:chOff x="3684183" y="4851391"/>
                <a:chExt cx="305251" cy="362577"/>
              </a:xfrm>
            </p:grpSpPr>
            <p:cxnSp>
              <p:nvCxnSpPr>
                <p:cNvPr id="65" name="직선 연결선 120"/>
                <p:cNvCxnSpPr/>
                <p:nvPr/>
              </p:nvCxnSpPr>
              <p:spPr>
                <a:xfrm flipV="1">
                  <a:off x="3684183" y="5012267"/>
                  <a:ext cx="0" cy="142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직선 연결선 121"/>
                <p:cNvCxnSpPr/>
                <p:nvPr/>
              </p:nvCxnSpPr>
              <p:spPr>
                <a:xfrm>
                  <a:off x="3689007" y="5019549"/>
                  <a:ext cx="88308" cy="640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직선 연결선 122"/>
                <p:cNvCxnSpPr/>
                <p:nvPr/>
              </p:nvCxnSpPr>
              <p:spPr>
                <a:xfrm>
                  <a:off x="3777315" y="4927600"/>
                  <a:ext cx="0" cy="1470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직선 연결선 123"/>
                <p:cNvCxnSpPr/>
                <p:nvPr/>
              </p:nvCxnSpPr>
              <p:spPr>
                <a:xfrm>
                  <a:off x="3782138" y="4934873"/>
                  <a:ext cx="88308" cy="640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직선 연결선 124"/>
                <p:cNvCxnSpPr/>
                <p:nvPr/>
              </p:nvCxnSpPr>
              <p:spPr>
                <a:xfrm>
                  <a:off x="3870446" y="4851391"/>
                  <a:ext cx="0" cy="1470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직선 연결선 125"/>
                <p:cNvCxnSpPr/>
                <p:nvPr/>
              </p:nvCxnSpPr>
              <p:spPr>
                <a:xfrm>
                  <a:off x="3875269" y="4858664"/>
                  <a:ext cx="88308" cy="320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직선 연결선 126"/>
                <p:cNvCxnSpPr/>
                <p:nvPr/>
              </p:nvCxnSpPr>
              <p:spPr>
                <a:xfrm rot="11213638" flipV="1">
                  <a:off x="3989434" y="4933853"/>
                  <a:ext cx="0" cy="142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직선 연결선 127"/>
                <p:cNvCxnSpPr/>
                <p:nvPr/>
              </p:nvCxnSpPr>
              <p:spPr>
                <a:xfrm rot="11213638">
                  <a:off x="3892810" y="4999115"/>
                  <a:ext cx="88308" cy="640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직선 연결선 128"/>
                <p:cNvCxnSpPr/>
                <p:nvPr/>
              </p:nvCxnSpPr>
              <p:spPr>
                <a:xfrm rot="11213638">
                  <a:off x="3887069" y="5002468"/>
                  <a:ext cx="0" cy="1470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직선 연결선 129"/>
                <p:cNvCxnSpPr/>
                <p:nvPr/>
              </p:nvCxnSpPr>
              <p:spPr>
                <a:xfrm rot="11213638">
                  <a:off x="3790188" y="5072000"/>
                  <a:ext cx="88308" cy="640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직선 연결선 130"/>
                <p:cNvCxnSpPr/>
                <p:nvPr/>
              </p:nvCxnSpPr>
              <p:spPr>
                <a:xfrm rot="11213638">
                  <a:off x="3785464" y="5066947"/>
                  <a:ext cx="0" cy="1470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직선 연결선 131"/>
                <p:cNvCxnSpPr/>
                <p:nvPr/>
              </p:nvCxnSpPr>
              <p:spPr>
                <a:xfrm rot="11213638">
                  <a:off x="3686660" y="5168409"/>
                  <a:ext cx="88308" cy="320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77" name="TextBox 76"/>
            <p:cNvSpPr txBox="1"/>
            <p:nvPr/>
          </p:nvSpPr>
          <p:spPr>
            <a:xfrm>
              <a:off x="769501" y="4397261"/>
              <a:ext cx="667431" cy="260957"/>
            </a:xfrm>
            <a:prstGeom prst="rect">
              <a:avLst/>
            </a:prstGeom>
            <a:noFill/>
            <a:ln>
              <a:noFill/>
            </a:ln>
          </p:spPr>
          <p:txBody>
            <a:bodyPr wrap="square" rtlCol="0">
              <a:spAutoFit/>
            </a:bodyPr>
            <a:lstStyle/>
            <a:p>
              <a:r>
                <a:rPr lang="en-US" altLang="ko-KR" sz="700" dirty="0" smtClean="0">
                  <a:solidFill>
                    <a:srgbClr val="231F20"/>
                  </a:solidFill>
                </a:rPr>
                <a:t>3.Ligands</a:t>
              </a:r>
              <a:endParaRPr lang="ko-KR" altLang="en-US" sz="700" dirty="0">
                <a:solidFill>
                  <a:srgbClr val="231F20"/>
                </a:solidFill>
              </a:endParaRPr>
            </a:p>
          </p:txBody>
        </p:sp>
        <p:cxnSp>
          <p:nvCxnSpPr>
            <p:cNvPr id="78" name="Elbow Connector 77"/>
            <p:cNvCxnSpPr/>
            <p:nvPr/>
          </p:nvCxnSpPr>
          <p:spPr>
            <a:xfrm rot="5400000" flipH="1" flipV="1">
              <a:off x="1267954" y="4517614"/>
              <a:ext cx="496514" cy="128709"/>
            </a:xfrm>
            <a:prstGeom prst="bentConnector3">
              <a:avLst>
                <a:gd name="adj1" fmla="val 50000"/>
              </a:avLst>
            </a:prstGeom>
            <a:ln w="12700">
              <a:solidFill>
                <a:srgbClr val="103C68"/>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79" name="Group 78"/>
            <p:cNvGrpSpPr/>
            <p:nvPr/>
          </p:nvGrpSpPr>
          <p:grpSpPr>
            <a:xfrm rot="11296148">
              <a:off x="807718" y="5251408"/>
              <a:ext cx="258118" cy="166832"/>
              <a:chOff x="5142968" y="4895609"/>
              <a:chExt cx="413305" cy="319121"/>
            </a:xfrm>
          </p:grpSpPr>
          <p:cxnSp>
            <p:nvCxnSpPr>
              <p:cNvPr id="80" name="직선 연결선 23"/>
              <p:cNvCxnSpPr/>
              <p:nvPr/>
            </p:nvCxnSpPr>
            <p:spPr>
              <a:xfrm flipV="1">
                <a:off x="5142968" y="5103907"/>
                <a:ext cx="118737" cy="37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1" name="그룹 30"/>
              <p:cNvGrpSpPr/>
              <p:nvPr/>
            </p:nvGrpSpPr>
            <p:grpSpPr>
              <a:xfrm rot="1343652">
                <a:off x="5291123" y="4895609"/>
                <a:ext cx="265150" cy="319121"/>
                <a:chOff x="3684183" y="4851391"/>
                <a:chExt cx="305251" cy="362577"/>
              </a:xfrm>
            </p:grpSpPr>
            <p:cxnSp>
              <p:nvCxnSpPr>
                <p:cNvPr id="82" name="직선 연결선 120"/>
                <p:cNvCxnSpPr/>
                <p:nvPr/>
              </p:nvCxnSpPr>
              <p:spPr>
                <a:xfrm flipV="1">
                  <a:off x="3684183" y="5012267"/>
                  <a:ext cx="0" cy="142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직선 연결선 121"/>
                <p:cNvCxnSpPr/>
                <p:nvPr/>
              </p:nvCxnSpPr>
              <p:spPr>
                <a:xfrm>
                  <a:off x="3689007" y="5019549"/>
                  <a:ext cx="88308" cy="640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직선 연결선 122"/>
                <p:cNvCxnSpPr/>
                <p:nvPr/>
              </p:nvCxnSpPr>
              <p:spPr>
                <a:xfrm>
                  <a:off x="3777315" y="4927600"/>
                  <a:ext cx="0" cy="1470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직선 연결선 123"/>
                <p:cNvCxnSpPr/>
                <p:nvPr/>
              </p:nvCxnSpPr>
              <p:spPr>
                <a:xfrm>
                  <a:off x="3782138" y="4934873"/>
                  <a:ext cx="88308" cy="640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직선 연결선 124"/>
                <p:cNvCxnSpPr/>
                <p:nvPr/>
              </p:nvCxnSpPr>
              <p:spPr>
                <a:xfrm>
                  <a:off x="3870446" y="4851391"/>
                  <a:ext cx="0" cy="1470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직선 연결선 125"/>
                <p:cNvCxnSpPr/>
                <p:nvPr/>
              </p:nvCxnSpPr>
              <p:spPr>
                <a:xfrm>
                  <a:off x="3875269" y="4858664"/>
                  <a:ext cx="88308" cy="320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직선 연결선 126"/>
                <p:cNvCxnSpPr/>
                <p:nvPr/>
              </p:nvCxnSpPr>
              <p:spPr>
                <a:xfrm rot="11213638" flipV="1">
                  <a:off x="3989434" y="4933853"/>
                  <a:ext cx="0" cy="142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직선 연결선 127"/>
                <p:cNvCxnSpPr/>
                <p:nvPr/>
              </p:nvCxnSpPr>
              <p:spPr>
                <a:xfrm rot="11213638">
                  <a:off x="3892810" y="4999115"/>
                  <a:ext cx="88308" cy="640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직선 연결선 128"/>
                <p:cNvCxnSpPr/>
                <p:nvPr/>
              </p:nvCxnSpPr>
              <p:spPr>
                <a:xfrm rot="11213638">
                  <a:off x="3887069" y="5002468"/>
                  <a:ext cx="0" cy="1470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직선 연결선 129"/>
                <p:cNvCxnSpPr/>
                <p:nvPr/>
              </p:nvCxnSpPr>
              <p:spPr>
                <a:xfrm rot="11213638">
                  <a:off x="3790188" y="5072000"/>
                  <a:ext cx="88308" cy="640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직선 연결선 130"/>
                <p:cNvCxnSpPr/>
                <p:nvPr/>
              </p:nvCxnSpPr>
              <p:spPr>
                <a:xfrm rot="11213638">
                  <a:off x="3785464" y="5066947"/>
                  <a:ext cx="0" cy="1470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직선 연결선 131"/>
                <p:cNvCxnSpPr/>
                <p:nvPr/>
              </p:nvCxnSpPr>
              <p:spPr>
                <a:xfrm rot="11213638">
                  <a:off x="3686660" y="5168409"/>
                  <a:ext cx="88308" cy="320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94" name="Group 93"/>
            <p:cNvGrpSpPr/>
            <p:nvPr/>
          </p:nvGrpSpPr>
          <p:grpSpPr>
            <a:xfrm rot="9161786">
              <a:off x="841189" y="5412139"/>
              <a:ext cx="258118" cy="166832"/>
              <a:chOff x="5142968" y="4895609"/>
              <a:chExt cx="413305" cy="319121"/>
            </a:xfrm>
          </p:grpSpPr>
          <p:cxnSp>
            <p:nvCxnSpPr>
              <p:cNvPr id="95" name="직선 연결선 23"/>
              <p:cNvCxnSpPr/>
              <p:nvPr/>
            </p:nvCxnSpPr>
            <p:spPr>
              <a:xfrm flipV="1">
                <a:off x="5142968" y="5103907"/>
                <a:ext cx="118737" cy="37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6" name="그룹 30"/>
              <p:cNvGrpSpPr/>
              <p:nvPr/>
            </p:nvGrpSpPr>
            <p:grpSpPr>
              <a:xfrm rot="1343652">
                <a:off x="5291123" y="4895609"/>
                <a:ext cx="265150" cy="319121"/>
                <a:chOff x="3684183" y="4851391"/>
                <a:chExt cx="305251" cy="362577"/>
              </a:xfrm>
            </p:grpSpPr>
            <p:cxnSp>
              <p:nvCxnSpPr>
                <p:cNvPr id="97" name="직선 연결선 120"/>
                <p:cNvCxnSpPr/>
                <p:nvPr/>
              </p:nvCxnSpPr>
              <p:spPr>
                <a:xfrm flipV="1">
                  <a:off x="3684183" y="5012267"/>
                  <a:ext cx="0" cy="142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직선 연결선 121"/>
                <p:cNvCxnSpPr/>
                <p:nvPr/>
              </p:nvCxnSpPr>
              <p:spPr>
                <a:xfrm>
                  <a:off x="3689007" y="5019549"/>
                  <a:ext cx="88308" cy="640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직선 연결선 122"/>
                <p:cNvCxnSpPr/>
                <p:nvPr/>
              </p:nvCxnSpPr>
              <p:spPr>
                <a:xfrm>
                  <a:off x="3777315" y="4927600"/>
                  <a:ext cx="0" cy="1470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직선 연결선 123"/>
                <p:cNvCxnSpPr/>
                <p:nvPr/>
              </p:nvCxnSpPr>
              <p:spPr>
                <a:xfrm>
                  <a:off x="3782138" y="4934873"/>
                  <a:ext cx="88308" cy="640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직선 연결선 124"/>
                <p:cNvCxnSpPr/>
                <p:nvPr/>
              </p:nvCxnSpPr>
              <p:spPr>
                <a:xfrm>
                  <a:off x="3870446" y="4851391"/>
                  <a:ext cx="0" cy="1470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직선 연결선 125"/>
                <p:cNvCxnSpPr/>
                <p:nvPr/>
              </p:nvCxnSpPr>
              <p:spPr>
                <a:xfrm>
                  <a:off x="3875269" y="4858664"/>
                  <a:ext cx="88308" cy="320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직선 연결선 126"/>
                <p:cNvCxnSpPr/>
                <p:nvPr/>
              </p:nvCxnSpPr>
              <p:spPr>
                <a:xfrm rot="11213638" flipV="1">
                  <a:off x="3989434" y="4933853"/>
                  <a:ext cx="0" cy="142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직선 연결선 127"/>
                <p:cNvCxnSpPr/>
                <p:nvPr/>
              </p:nvCxnSpPr>
              <p:spPr>
                <a:xfrm rot="11213638">
                  <a:off x="3892810" y="4999115"/>
                  <a:ext cx="88308" cy="640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직선 연결선 128"/>
                <p:cNvCxnSpPr/>
                <p:nvPr/>
              </p:nvCxnSpPr>
              <p:spPr>
                <a:xfrm rot="11213638">
                  <a:off x="3887069" y="5002468"/>
                  <a:ext cx="0" cy="1470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직선 연결선 129"/>
                <p:cNvCxnSpPr/>
                <p:nvPr/>
              </p:nvCxnSpPr>
              <p:spPr>
                <a:xfrm rot="11213638">
                  <a:off x="3790188" y="5072000"/>
                  <a:ext cx="88308" cy="640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직선 연결선 130"/>
                <p:cNvCxnSpPr/>
                <p:nvPr/>
              </p:nvCxnSpPr>
              <p:spPr>
                <a:xfrm rot="11213638">
                  <a:off x="3785464" y="5066947"/>
                  <a:ext cx="0" cy="1470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직선 연결선 131"/>
                <p:cNvCxnSpPr/>
                <p:nvPr/>
              </p:nvCxnSpPr>
              <p:spPr>
                <a:xfrm rot="11213638">
                  <a:off x="3686660" y="5168409"/>
                  <a:ext cx="88308" cy="320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09" name="Group 108"/>
            <p:cNvGrpSpPr/>
            <p:nvPr/>
          </p:nvGrpSpPr>
          <p:grpSpPr>
            <a:xfrm rot="11296148">
              <a:off x="830080" y="5071935"/>
              <a:ext cx="258118" cy="166832"/>
              <a:chOff x="5142968" y="4895609"/>
              <a:chExt cx="413305" cy="319121"/>
            </a:xfrm>
          </p:grpSpPr>
          <p:cxnSp>
            <p:nvCxnSpPr>
              <p:cNvPr id="110" name="직선 연결선 23"/>
              <p:cNvCxnSpPr/>
              <p:nvPr/>
            </p:nvCxnSpPr>
            <p:spPr>
              <a:xfrm flipV="1">
                <a:off x="5142968" y="5103907"/>
                <a:ext cx="118737" cy="37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1" name="그룹 30"/>
              <p:cNvGrpSpPr/>
              <p:nvPr/>
            </p:nvGrpSpPr>
            <p:grpSpPr>
              <a:xfrm rot="1343652">
                <a:off x="5291123" y="4895609"/>
                <a:ext cx="265150" cy="319121"/>
                <a:chOff x="3684183" y="4851391"/>
                <a:chExt cx="305251" cy="362577"/>
              </a:xfrm>
            </p:grpSpPr>
            <p:cxnSp>
              <p:nvCxnSpPr>
                <p:cNvPr id="112" name="직선 연결선 120"/>
                <p:cNvCxnSpPr/>
                <p:nvPr/>
              </p:nvCxnSpPr>
              <p:spPr>
                <a:xfrm flipV="1">
                  <a:off x="3684183" y="5012267"/>
                  <a:ext cx="0" cy="142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직선 연결선 121"/>
                <p:cNvCxnSpPr/>
                <p:nvPr/>
              </p:nvCxnSpPr>
              <p:spPr>
                <a:xfrm>
                  <a:off x="3689007" y="5019549"/>
                  <a:ext cx="88308" cy="640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직선 연결선 122"/>
                <p:cNvCxnSpPr/>
                <p:nvPr/>
              </p:nvCxnSpPr>
              <p:spPr>
                <a:xfrm>
                  <a:off x="3777315" y="4927600"/>
                  <a:ext cx="0" cy="1470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직선 연결선 123"/>
                <p:cNvCxnSpPr/>
                <p:nvPr/>
              </p:nvCxnSpPr>
              <p:spPr>
                <a:xfrm>
                  <a:off x="3782138" y="4934873"/>
                  <a:ext cx="88308" cy="640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직선 연결선 124"/>
                <p:cNvCxnSpPr/>
                <p:nvPr/>
              </p:nvCxnSpPr>
              <p:spPr>
                <a:xfrm>
                  <a:off x="3870446" y="4851391"/>
                  <a:ext cx="0" cy="1470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직선 연결선 125"/>
                <p:cNvCxnSpPr/>
                <p:nvPr/>
              </p:nvCxnSpPr>
              <p:spPr>
                <a:xfrm>
                  <a:off x="3875269" y="4858664"/>
                  <a:ext cx="88308" cy="320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직선 연결선 126"/>
                <p:cNvCxnSpPr/>
                <p:nvPr/>
              </p:nvCxnSpPr>
              <p:spPr>
                <a:xfrm rot="11213638" flipV="1">
                  <a:off x="3989434" y="4933853"/>
                  <a:ext cx="0" cy="142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직선 연결선 127"/>
                <p:cNvCxnSpPr/>
                <p:nvPr/>
              </p:nvCxnSpPr>
              <p:spPr>
                <a:xfrm rot="11213638">
                  <a:off x="3892810" y="4999115"/>
                  <a:ext cx="88308" cy="640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직선 연결선 128"/>
                <p:cNvCxnSpPr/>
                <p:nvPr/>
              </p:nvCxnSpPr>
              <p:spPr>
                <a:xfrm rot="11213638">
                  <a:off x="3887069" y="5002468"/>
                  <a:ext cx="0" cy="1470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직선 연결선 129"/>
                <p:cNvCxnSpPr/>
                <p:nvPr/>
              </p:nvCxnSpPr>
              <p:spPr>
                <a:xfrm rot="11213638">
                  <a:off x="3790188" y="5072000"/>
                  <a:ext cx="88308" cy="640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직선 연결선 130"/>
                <p:cNvCxnSpPr/>
                <p:nvPr/>
              </p:nvCxnSpPr>
              <p:spPr>
                <a:xfrm rot="11213638">
                  <a:off x="3785464" y="5066947"/>
                  <a:ext cx="0" cy="1470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직선 연결선 131"/>
                <p:cNvCxnSpPr/>
                <p:nvPr/>
              </p:nvCxnSpPr>
              <p:spPr>
                <a:xfrm rot="11213638">
                  <a:off x="3686660" y="5168409"/>
                  <a:ext cx="88308" cy="320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24" name="Elbow Connector 123"/>
            <p:cNvCxnSpPr>
              <a:endCxn id="77" idx="2"/>
            </p:cNvCxnSpPr>
            <p:nvPr/>
          </p:nvCxnSpPr>
          <p:spPr>
            <a:xfrm rot="5400000" flipH="1" flipV="1">
              <a:off x="758397" y="4819861"/>
              <a:ext cx="506461" cy="183179"/>
            </a:xfrm>
            <a:prstGeom prst="bentConnector3">
              <a:avLst>
                <a:gd name="adj1" fmla="val 50000"/>
              </a:avLst>
            </a:prstGeom>
            <a:ln w="12700">
              <a:solidFill>
                <a:srgbClr val="103C68"/>
              </a:solidFill>
              <a:headEnd type="ova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97998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54200" lvl="2" algn="just" latinLnBrk="0"/>
            <a:r>
              <a:rPr lang="en-US" dirty="0">
                <a:latin typeface="+mj-lt"/>
              </a:rPr>
              <a:t>The basic role of shell is to protect the surface of </a:t>
            </a:r>
            <a:r>
              <a:rPr lang="en-US" dirty="0" smtClean="0">
                <a:latin typeface="+mj-lt"/>
              </a:rPr>
              <a:t>QD core</a:t>
            </a:r>
            <a:r>
              <a:rPr lang="en-US" dirty="0">
                <a:latin typeface="+mj-lt"/>
              </a:rPr>
              <a:t>. The </a:t>
            </a:r>
            <a:r>
              <a:rPr lang="en-US" dirty="0" smtClean="0">
                <a:latin typeface="+mj-lt"/>
              </a:rPr>
              <a:t>core </a:t>
            </a:r>
            <a:r>
              <a:rPr lang="en-US" dirty="0">
                <a:latin typeface="+mj-lt"/>
              </a:rPr>
              <a:t>crystal is very small, so its surface area compared to volume is much wider than bulk semiconductor’s. Also, the atoms on the crystal surface are unstable with many dangling bonds that haven’t fully combined, so it is easy to cause defects </a:t>
            </a:r>
            <a:r>
              <a:rPr lang="en-US" dirty="0" smtClean="0">
                <a:latin typeface="+mj-lt"/>
              </a:rPr>
              <a:t>following external </a:t>
            </a:r>
            <a:r>
              <a:rPr lang="en-US" dirty="0">
                <a:latin typeface="+mj-lt"/>
              </a:rPr>
              <a:t>exposure. Defects on the core surface have fatal impact on </a:t>
            </a:r>
            <a:r>
              <a:rPr lang="en-US" dirty="0" smtClean="0">
                <a:latin typeface="+mj-lt"/>
              </a:rPr>
              <a:t>QD </a:t>
            </a:r>
            <a:r>
              <a:rPr lang="en-US" dirty="0">
                <a:latin typeface="+mj-lt"/>
              </a:rPr>
              <a:t>semiconductor properties by forming traps and lowering light-emitting efficiency. Shell that protects core must be formed to reduce dangling bonds and prevent defects. Shell is mainly composed of II-VI group elements that have large band gap, such as </a:t>
            </a:r>
            <a:r>
              <a:rPr lang="en-US" dirty="0" err="1">
                <a:latin typeface="+mj-lt"/>
              </a:rPr>
              <a:t>ZnS</a:t>
            </a:r>
            <a:r>
              <a:rPr lang="en-US" dirty="0">
                <a:latin typeface="+mj-lt"/>
              </a:rPr>
              <a:t>. Ever since M. A. Hines and others reported core/shell structured </a:t>
            </a:r>
            <a:r>
              <a:rPr lang="en-US" dirty="0" smtClean="0">
                <a:latin typeface="+mj-lt"/>
              </a:rPr>
              <a:t>QD </a:t>
            </a:r>
            <a:r>
              <a:rPr lang="en-US" dirty="0">
                <a:latin typeface="+mj-lt"/>
              </a:rPr>
              <a:t>in 1996 for the first time, the stability of </a:t>
            </a:r>
            <a:r>
              <a:rPr lang="en-US" dirty="0" smtClean="0">
                <a:latin typeface="+mj-lt"/>
              </a:rPr>
              <a:t>QDs </a:t>
            </a:r>
            <a:r>
              <a:rPr lang="en-US" dirty="0">
                <a:latin typeface="+mj-lt"/>
              </a:rPr>
              <a:t>has improved rapidly.</a:t>
            </a:r>
            <a:endParaRPr lang="ko-KR" altLang="ko-KR" dirty="0">
              <a:latin typeface="+mj-lt"/>
              <a:ea typeface="맑은 고딕" panose="020B0503020000020004" pitchFamily="50" charset="-127"/>
            </a:endParaRPr>
          </a:p>
          <a:p>
            <a:pPr marL="354200" lvl="2" algn="just" latinLnBrk="0"/>
            <a:r>
              <a:rPr lang="en-US" dirty="0" smtClean="0">
                <a:latin typeface="+mj-lt"/>
              </a:rPr>
              <a:t>QDs </a:t>
            </a:r>
            <a:r>
              <a:rPr lang="en-US" dirty="0">
                <a:latin typeface="+mj-lt"/>
              </a:rPr>
              <a:t>with </a:t>
            </a:r>
            <a:r>
              <a:rPr lang="en-US" dirty="0" smtClean="0">
                <a:latin typeface="+mj-lt"/>
              </a:rPr>
              <a:t>a core/shell </a:t>
            </a:r>
            <a:r>
              <a:rPr lang="en-US" dirty="0">
                <a:latin typeface="+mj-lt"/>
              </a:rPr>
              <a:t>structure is divided into Type I, Type II, and Reverse Type I depending on the size and location of the band gap of the </a:t>
            </a:r>
            <a:r>
              <a:rPr lang="en-US" dirty="0" smtClean="0">
                <a:latin typeface="+mj-lt"/>
              </a:rPr>
              <a:t>substance, which a QD is </a:t>
            </a:r>
            <a:r>
              <a:rPr lang="en-US" dirty="0">
                <a:latin typeface="+mj-lt"/>
              </a:rPr>
              <a:t>composed of. Type I structure is in the form of the core band gap completely being confined in between larger band gaps of the shell. By enhancing the stability of </a:t>
            </a:r>
            <a:r>
              <a:rPr lang="en-US" dirty="0" smtClean="0">
                <a:latin typeface="+mj-lt"/>
              </a:rPr>
              <a:t>QDs </a:t>
            </a:r>
            <a:r>
              <a:rPr lang="en-US" dirty="0">
                <a:latin typeface="+mj-lt"/>
              </a:rPr>
              <a:t>and maximizing the </a:t>
            </a:r>
            <a:r>
              <a:rPr lang="en-US" dirty="0" err="1">
                <a:latin typeface="+mj-lt"/>
              </a:rPr>
              <a:t>exciton</a:t>
            </a:r>
            <a:r>
              <a:rPr lang="en-US" dirty="0">
                <a:latin typeface="+mj-lt"/>
              </a:rPr>
              <a:t> confinement effects in the core, high light-emitting efficiency can be gained. Thus, </a:t>
            </a:r>
            <a:r>
              <a:rPr lang="en-US" dirty="0" smtClean="0">
                <a:latin typeface="+mj-lt"/>
              </a:rPr>
              <a:t>QDs </a:t>
            </a:r>
            <a:r>
              <a:rPr lang="en-US" dirty="0">
                <a:latin typeface="+mj-lt"/>
              </a:rPr>
              <a:t>used in displays or LEDs to emit light mostly use Type I core/shell structure. Its representative examples include </a:t>
            </a:r>
            <a:r>
              <a:rPr lang="en-US" dirty="0" err="1">
                <a:latin typeface="+mj-lt"/>
              </a:rPr>
              <a:t>CdSe</a:t>
            </a:r>
            <a:r>
              <a:rPr lang="en-US" dirty="0">
                <a:latin typeface="+mj-lt"/>
              </a:rPr>
              <a:t>/</a:t>
            </a:r>
            <a:r>
              <a:rPr lang="en-US" dirty="0" err="1">
                <a:latin typeface="+mj-lt"/>
              </a:rPr>
              <a:t>ZnS</a:t>
            </a:r>
            <a:r>
              <a:rPr lang="en-US" dirty="0">
                <a:latin typeface="+mj-lt"/>
              </a:rPr>
              <a:t>, </a:t>
            </a:r>
            <a:r>
              <a:rPr lang="en-US" dirty="0" err="1">
                <a:latin typeface="+mj-lt"/>
              </a:rPr>
              <a:t>CdSe</a:t>
            </a:r>
            <a:r>
              <a:rPr lang="en-US" dirty="0">
                <a:latin typeface="+mj-lt"/>
              </a:rPr>
              <a:t>/</a:t>
            </a:r>
            <a:r>
              <a:rPr lang="en-US" dirty="0" err="1">
                <a:latin typeface="+mj-lt"/>
              </a:rPr>
              <a:t>ZnSe</a:t>
            </a:r>
            <a:r>
              <a:rPr lang="en-US" dirty="0">
                <a:latin typeface="+mj-lt"/>
              </a:rPr>
              <a:t>, </a:t>
            </a:r>
            <a:r>
              <a:rPr lang="en-US" dirty="0" err="1">
                <a:latin typeface="+mj-lt"/>
              </a:rPr>
              <a:t>CdSe</a:t>
            </a:r>
            <a:r>
              <a:rPr lang="en-US" dirty="0">
                <a:latin typeface="+mj-lt"/>
              </a:rPr>
              <a:t>/</a:t>
            </a:r>
            <a:r>
              <a:rPr lang="en-US" dirty="0" err="1">
                <a:latin typeface="+mj-lt"/>
              </a:rPr>
              <a:t>CdS</a:t>
            </a:r>
            <a:r>
              <a:rPr lang="en-US" dirty="0">
                <a:latin typeface="+mj-lt"/>
              </a:rPr>
              <a:t>, and </a:t>
            </a:r>
            <a:r>
              <a:rPr lang="en-US" dirty="0" err="1">
                <a:latin typeface="+mj-lt"/>
              </a:rPr>
              <a:t>InP</a:t>
            </a:r>
            <a:r>
              <a:rPr lang="en-US" dirty="0">
                <a:latin typeface="+mj-lt"/>
              </a:rPr>
              <a:t>/</a:t>
            </a:r>
            <a:r>
              <a:rPr lang="en-US" dirty="0" err="1">
                <a:latin typeface="+mj-lt"/>
              </a:rPr>
              <a:t>ZnS</a:t>
            </a:r>
            <a:r>
              <a:rPr lang="en-US" dirty="0">
                <a:latin typeface="+mj-lt"/>
              </a:rPr>
              <a:t>.</a:t>
            </a:r>
            <a:r>
              <a:rPr lang="en-US" dirty="0">
                <a:latin typeface="+mj-lt"/>
                <a:ea typeface="맑은 고딕" panose="020B0503020000020004" pitchFamily="50" charset="-127"/>
              </a:rPr>
              <a:t> </a:t>
            </a:r>
            <a:r>
              <a:rPr lang="en-US" dirty="0">
                <a:latin typeface="+mj-lt"/>
              </a:rPr>
              <a:t>Type II structure is in the form of band gaps of core and shell being placed against each another to form a staircase like structure. According to the location of core/shell bands, electrons or holes’ confinement degree can be adjusted. In addition, sometimes core/shell boundary surface plays the role of a band gap. Its representative examples include </a:t>
            </a:r>
            <a:r>
              <a:rPr lang="en-US" dirty="0" err="1">
                <a:latin typeface="+mj-lt"/>
              </a:rPr>
              <a:t>CdTe</a:t>
            </a:r>
            <a:r>
              <a:rPr lang="en-US" dirty="0">
                <a:latin typeface="+mj-lt"/>
              </a:rPr>
              <a:t>/</a:t>
            </a:r>
            <a:r>
              <a:rPr lang="en-US" dirty="0" err="1">
                <a:latin typeface="+mj-lt"/>
              </a:rPr>
              <a:t>CdSe</a:t>
            </a:r>
            <a:r>
              <a:rPr lang="en-US" dirty="0">
                <a:latin typeface="+mj-lt"/>
              </a:rPr>
              <a:t> and </a:t>
            </a:r>
            <a:r>
              <a:rPr lang="en-US" dirty="0" err="1">
                <a:latin typeface="+mj-lt"/>
              </a:rPr>
              <a:t>CdSe</a:t>
            </a:r>
            <a:r>
              <a:rPr lang="en-US" dirty="0">
                <a:latin typeface="+mj-lt"/>
              </a:rPr>
              <a:t>/</a:t>
            </a:r>
            <a:r>
              <a:rPr lang="en-US" dirty="0" err="1">
                <a:latin typeface="+mj-lt"/>
              </a:rPr>
              <a:t>ZnTe</a:t>
            </a:r>
            <a:r>
              <a:rPr lang="en-US" dirty="0">
                <a:latin typeface="+mj-lt"/>
              </a:rPr>
              <a:t>. They are mainly applied to solar batteries.</a:t>
            </a:r>
            <a:r>
              <a:rPr lang="en-US" dirty="0">
                <a:latin typeface="+mj-lt"/>
                <a:ea typeface="맑은 고딕" panose="020B0503020000020004" pitchFamily="50" charset="-127"/>
              </a:rPr>
              <a:t> </a:t>
            </a:r>
            <a:r>
              <a:rPr lang="en-US" dirty="0">
                <a:latin typeface="+mj-lt"/>
              </a:rPr>
              <a:t>Reverse Type I is a structure that wraps core with shell whose band gap is smaller than core’s. The wave function of electrons or holes are located at the shell with a higher probability. There are </a:t>
            </a:r>
            <a:r>
              <a:rPr lang="en-US" dirty="0" smtClean="0">
                <a:latin typeface="+mj-lt"/>
              </a:rPr>
              <a:t>QDs</a:t>
            </a:r>
            <a:r>
              <a:rPr lang="en-US" dirty="0">
                <a:latin typeface="+mj-lt"/>
              </a:rPr>
              <a:t>, such as </a:t>
            </a:r>
            <a:r>
              <a:rPr lang="en-US" dirty="0" err="1">
                <a:latin typeface="+mj-lt"/>
              </a:rPr>
              <a:t>CdS</a:t>
            </a:r>
            <a:r>
              <a:rPr lang="en-US" dirty="0">
                <a:latin typeface="+mj-lt"/>
              </a:rPr>
              <a:t>/</a:t>
            </a:r>
            <a:r>
              <a:rPr lang="en-US" dirty="0" err="1">
                <a:latin typeface="+mj-lt"/>
              </a:rPr>
              <a:t>HgS</a:t>
            </a:r>
            <a:r>
              <a:rPr lang="en-US" dirty="0">
                <a:latin typeface="+mj-lt"/>
              </a:rPr>
              <a:t> and </a:t>
            </a:r>
            <a:r>
              <a:rPr lang="en-US" dirty="0" err="1">
                <a:latin typeface="+mj-lt"/>
              </a:rPr>
              <a:t>CdS</a:t>
            </a:r>
            <a:r>
              <a:rPr lang="en-US" dirty="0">
                <a:latin typeface="+mj-lt"/>
              </a:rPr>
              <a:t>/</a:t>
            </a:r>
            <a:r>
              <a:rPr lang="en-US" dirty="0" err="1">
                <a:latin typeface="+mj-lt"/>
              </a:rPr>
              <a:t>CdSe</a:t>
            </a:r>
            <a:r>
              <a:rPr lang="en-US" dirty="0">
                <a:latin typeface="+mj-lt"/>
              </a:rPr>
              <a:t>, but they are not used frequently. In </a:t>
            </a:r>
            <a:r>
              <a:rPr lang="en-US" dirty="0" smtClean="0">
                <a:latin typeface="+mj-lt"/>
              </a:rPr>
              <a:t>QDs</a:t>
            </a:r>
            <a:r>
              <a:rPr lang="en-US" dirty="0">
                <a:latin typeface="+mj-lt"/>
              </a:rPr>
              <a:t>, the shell protects the core, so as the shell gets thicker, the stability against external air or moisture will substantially improve and light-emitting efficiency will also rise. However, if a shell is too much thicker than the appropriate level, the light-emitting efficiency will fall. Also, core/shell boundary surface is a lamination between different substances, so it is inevitable to cause lattice mismatch stemming from different crystal intervals. Therefore, atoms of the core/shell boundary surface have such defects as dislocation and core deformation due to strong lattice strain. Such </a:t>
            </a:r>
            <a:r>
              <a:rPr lang="en-US" dirty="0" smtClean="0">
                <a:latin typeface="+mj-lt"/>
              </a:rPr>
              <a:t>QD </a:t>
            </a:r>
            <a:r>
              <a:rPr lang="en-US" dirty="0">
                <a:latin typeface="+mj-lt"/>
              </a:rPr>
              <a:t>defects reduce stability and light-emitting efficiency.</a:t>
            </a:r>
            <a:endParaRPr lang="ko-KR" altLang="ko-KR" dirty="0">
              <a:latin typeface="+mj-lt"/>
              <a:ea typeface="맑은 고딕" panose="020B0503020000020004" pitchFamily="50" charset="-127"/>
            </a:endParaRPr>
          </a:p>
          <a:p>
            <a:pPr lvl="2"/>
            <a:endParaRPr lang="ko-KR" altLang="en-US" dirty="0">
              <a:latin typeface="+mj-lt"/>
            </a:endParaRPr>
          </a:p>
        </p:txBody>
      </p:sp>
      <p:sp>
        <p:nvSpPr>
          <p:cNvPr id="4" name="Slide Number Placeholder 3"/>
          <p:cNvSpPr>
            <a:spLocks noGrp="1"/>
          </p:cNvSpPr>
          <p:nvPr>
            <p:ph type="sldNum" sz="quarter" idx="10"/>
          </p:nvPr>
        </p:nvSpPr>
        <p:spPr/>
        <p:txBody>
          <a:bodyPr/>
          <a:lstStyle/>
          <a:p>
            <a:fld id="{C1654822-CBA3-4BDF-80A9-3FE33B17E59A}" type="slidenum">
              <a:rPr lang="en-US" smtClean="0"/>
              <a:pPr/>
              <a:t>17</a:t>
            </a:fld>
            <a:endParaRPr lang="en-US" dirty="0"/>
          </a:p>
        </p:txBody>
      </p:sp>
      <p:sp>
        <p:nvSpPr>
          <p:cNvPr id="5" name="Footer Placeholder 4"/>
          <p:cNvSpPr>
            <a:spLocks noGrp="1"/>
          </p:cNvSpPr>
          <p:nvPr>
            <p:ph type="ftr" sz="quarter" idx="11"/>
          </p:nvPr>
        </p:nvSpPr>
        <p:spPr/>
        <p:txBody>
          <a:bodyPr/>
          <a:lstStyle/>
          <a:p>
            <a:r>
              <a:rPr lang="en-US" smtClean="0"/>
              <a:t>Quantum Dot Display Technology &amp; Market Report - H2 2015</a:t>
            </a:r>
            <a:endParaRPr lang="en-US" dirty="0"/>
          </a:p>
        </p:txBody>
      </p:sp>
    </p:spTree>
    <p:extLst>
      <p:ext uri="{BB962C8B-B14F-4D97-AF65-F5344CB8AC3E}">
        <p14:creationId xmlns:p14="http://schemas.microsoft.com/office/powerpoint/2010/main" val="18504692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4312"/>
            <a:ext cx="8220075" cy="2232025"/>
          </a:xfrm>
        </p:spPr>
        <p:txBody>
          <a:bodyPr/>
          <a:lstStyle/>
          <a:p>
            <a:pPr marL="355600" lvl="2" algn="just" latinLnBrk="0"/>
            <a:r>
              <a:rPr lang="en-US" dirty="0"/>
              <a:t>To overcome disadvantages of the </a:t>
            </a:r>
            <a:r>
              <a:rPr lang="en-US" dirty="0" smtClean="0"/>
              <a:t>core/shell </a:t>
            </a:r>
            <a:r>
              <a:rPr lang="en-US" dirty="0"/>
              <a:t>structure, several methods have been </a:t>
            </a:r>
            <a:r>
              <a:rPr lang="en-US" dirty="0" smtClean="0"/>
              <a:t>suggested, such as </a:t>
            </a:r>
            <a:r>
              <a:rPr lang="en-US" dirty="0" err="1" smtClean="0"/>
              <a:t>multishell</a:t>
            </a:r>
            <a:r>
              <a:rPr lang="en-US" dirty="0" smtClean="0"/>
              <a:t> </a:t>
            </a:r>
            <a:r>
              <a:rPr lang="en-US" dirty="0"/>
              <a:t>structure and core/shell alloy </a:t>
            </a:r>
            <a:r>
              <a:rPr lang="en-US" dirty="0" smtClean="0"/>
              <a:t>structure as below. A </a:t>
            </a:r>
            <a:r>
              <a:rPr lang="en-US" dirty="0" err="1" smtClean="0"/>
              <a:t>multishell</a:t>
            </a:r>
            <a:r>
              <a:rPr lang="en-US" dirty="0" smtClean="0"/>
              <a:t> </a:t>
            </a:r>
            <a:r>
              <a:rPr lang="en-US" dirty="0"/>
              <a:t>structure uses two ore more shell layers in </a:t>
            </a:r>
            <a:r>
              <a:rPr lang="en-US" dirty="0" smtClean="0"/>
              <a:t>a QD. </a:t>
            </a:r>
            <a:r>
              <a:rPr lang="en-US" dirty="0"/>
              <a:t>If the lattice spacing and band gap between core and shell substances are too big, it reduces the difference between the lattice mismatch of the core/shell boundary surface and band gap by again wrapping the substance, which has the lattice spacing and band gap of around middle of the two substance, with a shell. As shown in the picture below, lattice mismatch is minimized by wrapping</a:t>
            </a:r>
            <a:r>
              <a:rPr lang="en-US" dirty="0">
                <a:solidFill>
                  <a:srgbClr val="FF0000"/>
                </a:solidFill>
              </a:rPr>
              <a:t> </a:t>
            </a:r>
            <a:r>
              <a:rPr lang="en-US" dirty="0"/>
              <a:t>with a shell in the order that lattice spacing and band gap increases from core to shell. Through multilayers of a shell, </a:t>
            </a:r>
            <a:r>
              <a:rPr lang="en-US" dirty="0" err="1"/>
              <a:t>excitons</a:t>
            </a:r>
            <a:r>
              <a:rPr lang="en-US" dirty="0"/>
              <a:t> are </a:t>
            </a:r>
            <a:r>
              <a:rPr lang="en-US" dirty="0" smtClean="0"/>
              <a:t>stably confined in </a:t>
            </a:r>
            <a:r>
              <a:rPr lang="en-US" dirty="0"/>
              <a:t>the core, improving </a:t>
            </a:r>
            <a:r>
              <a:rPr lang="en-US" dirty="0" smtClean="0"/>
              <a:t>QD’s </a:t>
            </a:r>
            <a:r>
              <a:rPr lang="en-US" dirty="0"/>
              <a:t>stability and light-emitting efficiency. Also, it has an advantage of outstanding shell uniformity compared to when a single type of shell wraps the core thickly. </a:t>
            </a:r>
            <a:endParaRPr lang="en-US" dirty="0" smtClean="0"/>
          </a:p>
          <a:p>
            <a:pPr marL="355600" lvl="2" algn="just" latinLnBrk="0"/>
            <a:r>
              <a:rPr lang="en-US" dirty="0" smtClean="0"/>
              <a:t>Alloyed QDs </a:t>
            </a:r>
            <a:r>
              <a:rPr lang="en-US" dirty="0"/>
              <a:t>have a chemical composition in which the boundary between core and shell is </a:t>
            </a:r>
            <a:r>
              <a:rPr lang="en-US" dirty="0" smtClean="0"/>
              <a:t>ambiguous, </a:t>
            </a:r>
            <a:r>
              <a:rPr lang="en-US" dirty="0"/>
              <a:t>and the core elements gradually fall in the direction of core to </a:t>
            </a:r>
            <a:r>
              <a:rPr lang="en-US" dirty="0" smtClean="0"/>
              <a:t>shell, But </a:t>
            </a:r>
            <a:r>
              <a:rPr lang="en-US" dirty="0"/>
              <a:t>at the same time, shell elements gradually increase. This structure makes the energy difference between core and shell a funnel shape and not an abrupt junction shape. It also enables energy levels to naturally connect to shell from core, while reducing the boundary surface lattice mismatch. Also, the core size can be adjusted through the alloy process.</a:t>
            </a:r>
            <a:endParaRPr lang="ko-KR" altLang="en-US" dirty="0">
              <a:ea typeface="맑은 고딕" panose="020B0503020000020004" pitchFamily="50" charset="-127"/>
            </a:endParaRPr>
          </a:p>
          <a:p>
            <a:pPr lvl="1"/>
            <a:endParaRPr lang="ko-KR" altLang="en-US" dirty="0"/>
          </a:p>
        </p:txBody>
      </p:sp>
      <p:sp>
        <p:nvSpPr>
          <p:cNvPr id="4" name="Slide Number Placeholder 3"/>
          <p:cNvSpPr>
            <a:spLocks noGrp="1"/>
          </p:cNvSpPr>
          <p:nvPr>
            <p:ph type="sldNum" sz="quarter" idx="10"/>
          </p:nvPr>
        </p:nvSpPr>
        <p:spPr/>
        <p:txBody>
          <a:bodyPr/>
          <a:lstStyle/>
          <a:p>
            <a:fld id="{C1654822-CBA3-4BDF-80A9-3FE33B17E59A}" type="slidenum">
              <a:rPr lang="en-US" smtClean="0"/>
              <a:pPr/>
              <a:t>18</a:t>
            </a:fld>
            <a:endParaRPr lang="en-US" dirty="0"/>
          </a:p>
        </p:txBody>
      </p:sp>
      <p:sp>
        <p:nvSpPr>
          <p:cNvPr id="5" name="Footer Placeholder 4"/>
          <p:cNvSpPr>
            <a:spLocks noGrp="1"/>
          </p:cNvSpPr>
          <p:nvPr>
            <p:ph type="ftr" sz="quarter" idx="11"/>
          </p:nvPr>
        </p:nvSpPr>
        <p:spPr/>
        <p:txBody>
          <a:bodyPr/>
          <a:lstStyle/>
          <a:p>
            <a:r>
              <a:rPr lang="en-US" smtClean="0"/>
              <a:t>Quantum Dot Display Technology &amp; Market Report - H2 2015</a:t>
            </a:r>
            <a:endParaRPr lang="en-US" dirty="0"/>
          </a:p>
        </p:txBody>
      </p:sp>
      <p:grpSp>
        <p:nvGrpSpPr>
          <p:cNvPr id="30" name="Group 29"/>
          <p:cNvGrpSpPr/>
          <p:nvPr/>
        </p:nvGrpSpPr>
        <p:grpSpPr>
          <a:xfrm>
            <a:off x="2154801" y="4370540"/>
            <a:ext cx="5300177" cy="1622231"/>
            <a:chOff x="2154801" y="4196024"/>
            <a:chExt cx="5300177" cy="1803321"/>
          </a:xfrm>
        </p:grpSpPr>
        <p:sp>
          <p:nvSpPr>
            <p:cNvPr id="6" name="타원 20"/>
            <p:cNvSpPr/>
            <p:nvPr/>
          </p:nvSpPr>
          <p:spPr>
            <a:xfrm>
              <a:off x="4220736" y="4196024"/>
              <a:ext cx="711204" cy="610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7" name="타원 22"/>
            <p:cNvSpPr/>
            <p:nvPr/>
          </p:nvSpPr>
          <p:spPr>
            <a:xfrm>
              <a:off x="4313867" y="4268736"/>
              <a:ext cx="540000" cy="46376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8" name="타원 18"/>
            <p:cNvSpPr/>
            <p:nvPr/>
          </p:nvSpPr>
          <p:spPr>
            <a:xfrm>
              <a:off x="2264865" y="4196029"/>
              <a:ext cx="711204" cy="610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9" name="직사각형 5"/>
            <p:cNvSpPr/>
            <p:nvPr/>
          </p:nvSpPr>
          <p:spPr>
            <a:xfrm rot="16200000">
              <a:off x="1758887" y="5384498"/>
              <a:ext cx="1003495" cy="2116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spc="20" dirty="0" smtClean="0">
                  <a:solidFill>
                    <a:schemeClr val="bg1"/>
                  </a:solidFill>
                </a:rPr>
                <a:t>Shell</a:t>
              </a:r>
              <a:endParaRPr lang="ko-KR" altLang="en-US" sz="700" b="1" spc="20" dirty="0" smtClean="0">
                <a:solidFill>
                  <a:schemeClr val="bg1"/>
                </a:solidFill>
              </a:endParaRPr>
            </a:p>
          </p:txBody>
        </p:sp>
        <p:sp>
          <p:nvSpPr>
            <p:cNvPr id="10" name="직사각형 6"/>
            <p:cNvSpPr/>
            <p:nvPr/>
          </p:nvSpPr>
          <p:spPr>
            <a:xfrm rot="16200000">
              <a:off x="2474304" y="5388712"/>
              <a:ext cx="1003536" cy="203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spc="20" dirty="0" smtClean="0">
                  <a:solidFill>
                    <a:schemeClr val="bg1"/>
                  </a:solidFill>
                </a:rPr>
                <a:t>Shell</a:t>
              </a:r>
              <a:endParaRPr lang="ko-KR" altLang="en-US" sz="700" b="1" spc="20" dirty="0" smtClean="0">
                <a:solidFill>
                  <a:schemeClr val="bg1"/>
                </a:solidFill>
              </a:endParaRPr>
            </a:p>
          </p:txBody>
        </p:sp>
        <p:sp>
          <p:nvSpPr>
            <p:cNvPr id="11" name="직사각형 7"/>
            <p:cNvSpPr/>
            <p:nvPr/>
          </p:nvSpPr>
          <p:spPr>
            <a:xfrm>
              <a:off x="2391870" y="5166764"/>
              <a:ext cx="468000" cy="6508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spc="20" dirty="0" smtClean="0">
                  <a:solidFill>
                    <a:schemeClr val="bg1"/>
                  </a:solidFill>
                </a:rPr>
                <a:t>Core</a:t>
              </a:r>
              <a:endParaRPr lang="ko-KR" altLang="en-US" sz="700" b="1" spc="20" dirty="0" smtClean="0">
                <a:solidFill>
                  <a:schemeClr val="bg1"/>
                </a:solidFill>
              </a:endParaRPr>
            </a:p>
          </p:txBody>
        </p:sp>
        <p:sp>
          <p:nvSpPr>
            <p:cNvPr id="12" name="직사각형 8"/>
            <p:cNvSpPr/>
            <p:nvPr/>
          </p:nvSpPr>
          <p:spPr>
            <a:xfrm rot="16200000">
              <a:off x="3486149" y="5391764"/>
              <a:ext cx="1003495" cy="2116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spc="20" dirty="0" smtClean="0">
                  <a:solidFill>
                    <a:schemeClr val="bg1"/>
                  </a:solidFill>
                </a:rPr>
                <a:t>Shell</a:t>
              </a:r>
              <a:endParaRPr lang="ko-KR" altLang="en-US" sz="700" b="1" spc="20" dirty="0" smtClean="0">
                <a:solidFill>
                  <a:schemeClr val="bg1"/>
                </a:solidFill>
              </a:endParaRPr>
            </a:p>
          </p:txBody>
        </p:sp>
        <p:sp>
          <p:nvSpPr>
            <p:cNvPr id="13" name="직사각형 9"/>
            <p:cNvSpPr/>
            <p:nvPr/>
          </p:nvSpPr>
          <p:spPr>
            <a:xfrm rot="16200000">
              <a:off x="3830496" y="5406927"/>
              <a:ext cx="763511" cy="20320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spc="20" dirty="0" smtClean="0">
                  <a:solidFill>
                    <a:schemeClr val="bg1"/>
                  </a:solidFill>
                </a:rPr>
                <a:t>Shell</a:t>
              </a:r>
              <a:endParaRPr lang="ko-KR" altLang="en-US" sz="700" b="1" spc="20" dirty="0" smtClean="0">
                <a:solidFill>
                  <a:schemeClr val="bg1"/>
                </a:solidFill>
              </a:endParaRPr>
            </a:p>
          </p:txBody>
        </p:sp>
        <p:sp>
          <p:nvSpPr>
            <p:cNvPr id="14" name="직사각형 11"/>
            <p:cNvSpPr/>
            <p:nvPr/>
          </p:nvSpPr>
          <p:spPr>
            <a:xfrm rot="16200000">
              <a:off x="4637655" y="5391759"/>
              <a:ext cx="1003495" cy="2116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spc="20" dirty="0" smtClean="0">
                  <a:solidFill>
                    <a:schemeClr val="bg1"/>
                  </a:solidFill>
                </a:rPr>
                <a:t>Shell</a:t>
              </a:r>
              <a:endParaRPr lang="ko-KR" altLang="en-US" sz="700" b="1" spc="20" dirty="0" smtClean="0">
                <a:solidFill>
                  <a:schemeClr val="bg1"/>
                </a:solidFill>
              </a:endParaRPr>
            </a:p>
          </p:txBody>
        </p:sp>
        <p:sp>
          <p:nvSpPr>
            <p:cNvPr id="15" name="직사각형 13"/>
            <p:cNvSpPr/>
            <p:nvPr/>
          </p:nvSpPr>
          <p:spPr>
            <a:xfrm>
              <a:off x="4330789" y="5182346"/>
              <a:ext cx="468000" cy="6523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spc="20" dirty="0" smtClean="0">
                  <a:solidFill>
                    <a:schemeClr val="bg1"/>
                  </a:solidFill>
                </a:rPr>
                <a:t>Core</a:t>
              </a:r>
              <a:endParaRPr lang="ko-KR" altLang="en-US" sz="700" b="1" spc="20" dirty="0" smtClean="0">
                <a:solidFill>
                  <a:schemeClr val="bg1"/>
                </a:solidFill>
              </a:endParaRPr>
            </a:p>
          </p:txBody>
        </p:sp>
        <p:sp>
          <p:nvSpPr>
            <p:cNvPr id="16" name="타원 17"/>
            <p:cNvSpPr/>
            <p:nvPr/>
          </p:nvSpPr>
          <p:spPr>
            <a:xfrm>
              <a:off x="2472267" y="4370545"/>
              <a:ext cx="313267" cy="26904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17" name="직사각형 19"/>
            <p:cNvSpPr/>
            <p:nvPr/>
          </p:nvSpPr>
          <p:spPr>
            <a:xfrm rot="16200000">
              <a:off x="4533251" y="5406922"/>
              <a:ext cx="763511" cy="20320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spc="20" dirty="0" smtClean="0">
                  <a:solidFill>
                    <a:schemeClr val="bg1"/>
                  </a:solidFill>
                </a:rPr>
                <a:t>Shell</a:t>
              </a:r>
              <a:endParaRPr lang="ko-KR" altLang="en-US" sz="700" b="1" spc="20" dirty="0" smtClean="0">
                <a:solidFill>
                  <a:schemeClr val="bg1"/>
                </a:solidFill>
              </a:endParaRPr>
            </a:p>
          </p:txBody>
        </p:sp>
        <p:sp>
          <p:nvSpPr>
            <p:cNvPr id="18" name="타원 21"/>
            <p:cNvSpPr/>
            <p:nvPr/>
          </p:nvSpPr>
          <p:spPr>
            <a:xfrm>
              <a:off x="4428138" y="4370540"/>
              <a:ext cx="313267" cy="26904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19" name="타원 23"/>
            <p:cNvSpPr/>
            <p:nvPr/>
          </p:nvSpPr>
          <p:spPr>
            <a:xfrm>
              <a:off x="6396628" y="4196024"/>
              <a:ext cx="711204" cy="610802"/>
            </a:xfrm>
            <a:prstGeom prst="ellipse">
              <a:avLst/>
            </a:prstGeom>
            <a:gradFill flip="none" rotWithShape="1">
              <a:gsLst>
                <a:gs pos="0">
                  <a:srgbClr val="FBEAC7"/>
                </a:gs>
                <a:gs pos="17999">
                  <a:srgbClr val="FEE7F2"/>
                </a:gs>
                <a:gs pos="36000">
                  <a:srgbClr val="FAC77D"/>
                </a:gs>
                <a:gs pos="64000">
                  <a:schemeClr val="accent5"/>
                </a:gs>
                <a:gs pos="82001">
                  <a:srgbClr val="FBD49C"/>
                </a:gs>
                <a:gs pos="100000">
                  <a:schemeClr val="accent6"/>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20" name="직사각형 24"/>
            <p:cNvSpPr/>
            <p:nvPr/>
          </p:nvSpPr>
          <p:spPr>
            <a:xfrm rot="16200000">
              <a:off x="5653574" y="5384493"/>
              <a:ext cx="1003495" cy="2116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spc="20" dirty="0" smtClean="0">
                  <a:solidFill>
                    <a:schemeClr val="bg1"/>
                  </a:solidFill>
                </a:rPr>
                <a:t>Shell</a:t>
              </a:r>
              <a:endParaRPr lang="ko-KR" altLang="en-US" sz="700" b="1" spc="20" dirty="0" smtClean="0">
                <a:solidFill>
                  <a:schemeClr val="bg1"/>
                </a:solidFill>
              </a:endParaRPr>
            </a:p>
          </p:txBody>
        </p:sp>
        <p:sp>
          <p:nvSpPr>
            <p:cNvPr id="21" name="직사각형 25"/>
            <p:cNvSpPr/>
            <p:nvPr/>
          </p:nvSpPr>
          <p:spPr>
            <a:xfrm rot="16200000">
              <a:off x="6851610" y="5388707"/>
              <a:ext cx="1003536" cy="203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spc="20" dirty="0" smtClean="0">
                  <a:solidFill>
                    <a:schemeClr val="bg1"/>
                  </a:solidFill>
                </a:rPr>
                <a:t>Shell</a:t>
              </a:r>
              <a:endParaRPr lang="ko-KR" altLang="en-US" sz="700" b="1" spc="20" dirty="0" smtClean="0">
                <a:solidFill>
                  <a:schemeClr val="bg1"/>
                </a:solidFill>
              </a:endParaRPr>
            </a:p>
          </p:txBody>
        </p:sp>
        <p:sp>
          <p:nvSpPr>
            <p:cNvPr id="22" name="직사각형 26"/>
            <p:cNvSpPr/>
            <p:nvPr/>
          </p:nvSpPr>
          <p:spPr>
            <a:xfrm>
              <a:off x="6523633" y="5166759"/>
              <a:ext cx="468000" cy="6508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spc="20" dirty="0" smtClean="0">
                  <a:solidFill>
                    <a:schemeClr val="bg1"/>
                  </a:solidFill>
                </a:rPr>
                <a:t>Core</a:t>
              </a:r>
              <a:endParaRPr lang="ko-KR" altLang="en-US" sz="700" b="1" spc="20" dirty="0" smtClean="0">
                <a:solidFill>
                  <a:schemeClr val="bg1"/>
                </a:solidFill>
              </a:endParaRPr>
            </a:p>
          </p:txBody>
        </p:sp>
        <p:sp>
          <p:nvSpPr>
            <p:cNvPr id="23" name="타원 27"/>
            <p:cNvSpPr/>
            <p:nvPr/>
          </p:nvSpPr>
          <p:spPr>
            <a:xfrm>
              <a:off x="6604030" y="4370540"/>
              <a:ext cx="313267" cy="269043"/>
            </a:xfrm>
            <a:prstGeom prst="ellipse">
              <a:avLst/>
            </a:prstGeom>
            <a:gradFill flip="none" rotWithShape="1">
              <a:gsLst>
                <a:gs pos="0">
                  <a:schemeClr val="accent1"/>
                </a:gs>
                <a:gs pos="89000">
                  <a:schemeClr val="accent1">
                    <a:tint val="44500"/>
                    <a:satMod val="160000"/>
                  </a:schemeClr>
                </a:gs>
                <a:gs pos="100000">
                  <a:schemeClr val="accent1">
                    <a:tint val="23500"/>
                    <a:satMod val="16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24" name="사다리꼴 28"/>
            <p:cNvSpPr/>
            <p:nvPr/>
          </p:nvSpPr>
          <p:spPr>
            <a:xfrm rot="5400000">
              <a:off x="5891225" y="5379641"/>
              <a:ext cx="1010804" cy="228600"/>
            </a:xfrm>
            <a:prstGeom prst="trapezoid">
              <a:avLst>
                <a:gd name="adj" fmla="val 84259"/>
              </a:avLst>
            </a:prstGeom>
            <a:gradFill>
              <a:gsLst>
                <a:gs pos="0">
                  <a:srgbClr val="5E9EFF"/>
                </a:gs>
                <a:gs pos="20000">
                  <a:srgbClr val="85C2FF"/>
                </a:gs>
                <a:gs pos="50000">
                  <a:srgbClr val="C4D6EB"/>
                </a:gs>
                <a:gs pos="100000">
                  <a:schemeClr val="accent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25" name="사다리꼴 29"/>
            <p:cNvSpPr/>
            <p:nvPr/>
          </p:nvSpPr>
          <p:spPr>
            <a:xfrm rot="16200000">
              <a:off x="6619381" y="5372365"/>
              <a:ext cx="1010804" cy="228600"/>
            </a:xfrm>
            <a:prstGeom prst="trapezoid">
              <a:avLst>
                <a:gd name="adj" fmla="val 84259"/>
              </a:avLst>
            </a:prstGeom>
            <a:gradFill>
              <a:gsLst>
                <a:gs pos="0">
                  <a:srgbClr val="5E9EFF"/>
                </a:gs>
                <a:gs pos="20000">
                  <a:srgbClr val="85C2FF"/>
                </a:gs>
                <a:gs pos="50000">
                  <a:srgbClr val="C4D6EB"/>
                </a:gs>
                <a:gs pos="100000">
                  <a:schemeClr val="accent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26" name="TextBox 25"/>
            <p:cNvSpPr txBox="1"/>
            <p:nvPr/>
          </p:nvSpPr>
          <p:spPr>
            <a:xfrm>
              <a:off x="2239506" y="4789410"/>
              <a:ext cx="791556" cy="200055"/>
            </a:xfrm>
            <a:prstGeom prst="rect">
              <a:avLst/>
            </a:prstGeom>
            <a:noFill/>
          </p:spPr>
          <p:txBody>
            <a:bodyPr wrap="square" lIns="72000" rIns="72000" rtlCol="0">
              <a:spAutoFit/>
            </a:bodyPr>
            <a:lstStyle/>
            <a:p>
              <a:r>
                <a:rPr lang="en-US" altLang="ko-KR" sz="700" b="1" dirty="0" smtClean="0"/>
                <a:t>Core/Shell</a:t>
              </a:r>
              <a:endParaRPr lang="ko-KR" altLang="en-US" sz="700" b="1" dirty="0" err="1" smtClean="0"/>
            </a:p>
          </p:txBody>
        </p:sp>
        <p:sp>
          <p:nvSpPr>
            <p:cNvPr id="27" name="TextBox 26"/>
            <p:cNvSpPr txBox="1"/>
            <p:nvPr/>
          </p:nvSpPr>
          <p:spPr>
            <a:xfrm>
              <a:off x="4009185" y="4789405"/>
              <a:ext cx="1138541" cy="200055"/>
            </a:xfrm>
            <a:prstGeom prst="rect">
              <a:avLst/>
            </a:prstGeom>
            <a:noFill/>
          </p:spPr>
          <p:txBody>
            <a:bodyPr wrap="square" lIns="72000" rIns="72000" rtlCol="0">
              <a:spAutoFit/>
            </a:bodyPr>
            <a:lstStyle/>
            <a:p>
              <a:r>
                <a:rPr lang="en-US" altLang="ko-KR" sz="700" b="1" dirty="0" smtClean="0"/>
                <a:t>Core/Shell/Shell</a:t>
              </a:r>
              <a:endParaRPr lang="ko-KR" altLang="en-US" sz="700" b="1" dirty="0" err="1" smtClean="0"/>
            </a:p>
          </p:txBody>
        </p:sp>
        <p:sp>
          <p:nvSpPr>
            <p:cNvPr id="28" name="TextBox 27"/>
            <p:cNvSpPr txBox="1"/>
            <p:nvPr/>
          </p:nvSpPr>
          <p:spPr>
            <a:xfrm>
              <a:off x="6121453" y="4789400"/>
              <a:ext cx="1299657" cy="200055"/>
            </a:xfrm>
            <a:prstGeom prst="rect">
              <a:avLst/>
            </a:prstGeom>
            <a:noFill/>
          </p:spPr>
          <p:txBody>
            <a:bodyPr wrap="square" lIns="72000" rIns="72000" rtlCol="0">
              <a:spAutoFit/>
            </a:bodyPr>
            <a:lstStyle/>
            <a:p>
              <a:r>
                <a:rPr lang="en-US" altLang="ko-KR" sz="700" b="1" dirty="0" smtClean="0"/>
                <a:t>Alloyed Core/Shell</a:t>
              </a:r>
              <a:endParaRPr lang="ko-KR" altLang="en-US" sz="700" b="1" dirty="0" err="1" smtClean="0"/>
            </a:p>
          </p:txBody>
        </p:sp>
      </p:grpSp>
      <p:sp>
        <p:nvSpPr>
          <p:cNvPr id="35" name="txtboxInfographicTitleBar"/>
          <p:cNvSpPr/>
          <p:nvPr/>
        </p:nvSpPr>
        <p:spPr>
          <a:xfrm>
            <a:off x="468314" y="3945710"/>
            <a:ext cx="8206441" cy="216000"/>
          </a:xfrm>
          <a:prstGeom prst="rect">
            <a:avLst/>
          </a:prstGeom>
          <a:solidFill>
            <a:srgbClr val="707C8A"/>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altLang="ko-KR" sz="1000" b="1" dirty="0">
                <a:solidFill>
                  <a:srgbClr val="FFFFFF"/>
                </a:solidFill>
              </a:rPr>
              <a:t>Multi-shell structure </a:t>
            </a:r>
            <a:r>
              <a:rPr lang="en-US" altLang="ko-KR" sz="1000" b="1" dirty="0" smtClean="0">
                <a:solidFill>
                  <a:srgbClr val="FFFFFF"/>
                </a:solidFill>
              </a:rPr>
              <a:t>QDs </a:t>
            </a:r>
            <a:r>
              <a:rPr lang="en-US" altLang="ko-KR" sz="1000" b="1" dirty="0">
                <a:solidFill>
                  <a:srgbClr val="FFFFFF"/>
                </a:solidFill>
              </a:rPr>
              <a:t>and their characteristics</a:t>
            </a:r>
            <a:endParaRPr lang="ko-KR" altLang="en-US" sz="1000" b="1" dirty="0">
              <a:solidFill>
                <a:srgbClr val="FFFFFF"/>
              </a:solidFill>
            </a:endParaRPr>
          </a:p>
        </p:txBody>
      </p:sp>
      <p:sp>
        <p:nvSpPr>
          <p:cNvPr id="36" name="txtboxInfographicBorder"/>
          <p:cNvSpPr/>
          <p:nvPr/>
        </p:nvSpPr>
        <p:spPr>
          <a:xfrm>
            <a:off x="468428" y="3946382"/>
            <a:ext cx="8206441" cy="2287501"/>
          </a:xfrm>
          <a:prstGeom prst="rect">
            <a:avLst/>
          </a:prstGeom>
          <a:noFill/>
          <a:ln w="6350">
            <a:solidFill>
              <a:srgbClr val="707C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37" name="txtboxInfographicCopyright"/>
          <p:cNvSpPr txBox="1"/>
          <p:nvPr/>
        </p:nvSpPr>
        <p:spPr>
          <a:xfrm>
            <a:off x="7333429" y="5939317"/>
            <a:ext cx="1342259" cy="294567"/>
          </a:xfrm>
          <a:prstGeom prst="rect">
            <a:avLst/>
          </a:prstGeom>
          <a:noFill/>
        </p:spPr>
        <p:txBody>
          <a:bodyPr wrap="none" lIns="0" tIns="0" rIns="72000" bIns="72000" rtlCol="0" anchor="b">
            <a:noAutofit/>
          </a:bodyPr>
          <a:lstStyle/>
          <a:p>
            <a:pPr algn="r"/>
            <a:r>
              <a:rPr lang="en-US" sz="500" smtClean="0">
                <a:solidFill>
                  <a:srgbClr val="707C8A"/>
                </a:solidFill>
              </a:rPr>
              <a:t>© 2015 IHS</a:t>
            </a:r>
            <a:endParaRPr lang="en-US" sz="500" dirty="0">
              <a:solidFill>
                <a:srgbClr val="707C8A"/>
              </a:solidFill>
            </a:endParaRPr>
          </a:p>
        </p:txBody>
      </p:sp>
      <p:sp>
        <p:nvSpPr>
          <p:cNvPr id="38" name="txtboxInfographicSourceLine"/>
          <p:cNvSpPr txBox="1"/>
          <p:nvPr/>
        </p:nvSpPr>
        <p:spPr>
          <a:xfrm>
            <a:off x="468314" y="5865496"/>
            <a:ext cx="5111172" cy="368388"/>
          </a:xfrm>
          <a:prstGeom prst="rect">
            <a:avLst/>
          </a:prstGeom>
          <a:noFill/>
        </p:spPr>
        <p:txBody>
          <a:bodyPr wrap="none" lIns="72000" tIns="0" rIns="0" bIns="72000" rtlCol="0" anchor="b">
            <a:noAutofit/>
          </a:bodyPr>
          <a:lstStyle/>
          <a:p>
            <a:endParaRPr lang="en-US" sz="500" dirty="0" smtClean="0">
              <a:solidFill>
                <a:srgbClr val="707C8A"/>
              </a:solidFill>
            </a:endParaRPr>
          </a:p>
          <a:p>
            <a:endParaRPr lang="en-US" sz="500" dirty="0" smtClean="0">
              <a:solidFill>
                <a:srgbClr val="707C8A"/>
              </a:solidFill>
            </a:endParaRPr>
          </a:p>
          <a:p>
            <a:r>
              <a:rPr lang="en-US" sz="500" dirty="0" smtClean="0">
                <a:solidFill>
                  <a:srgbClr val="707C8A"/>
                </a:solidFill>
              </a:rPr>
              <a:t>Source: IHS</a:t>
            </a:r>
            <a:endParaRPr lang="en-US" sz="500" dirty="0">
              <a:solidFill>
                <a:srgbClr val="707C8A"/>
              </a:solidFill>
            </a:endParaRPr>
          </a:p>
        </p:txBody>
      </p:sp>
    </p:spTree>
    <p:extLst>
      <p:ext uri="{BB962C8B-B14F-4D97-AF65-F5344CB8AC3E}">
        <p14:creationId xmlns:p14="http://schemas.microsoft.com/office/powerpoint/2010/main" val="17656834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lgn="just" latinLnBrk="0"/>
            <a:r>
              <a:rPr lang="en-US" dirty="0"/>
              <a:t>Besides, </a:t>
            </a:r>
            <a:r>
              <a:rPr lang="en-US" dirty="0" smtClean="0"/>
              <a:t>QD </a:t>
            </a:r>
            <a:r>
              <a:rPr lang="en-US" dirty="0"/>
              <a:t>properties can be controlled by doping metal substances, such as Cu or </a:t>
            </a:r>
            <a:r>
              <a:rPr lang="en-US" dirty="0" err="1"/>
              <a:t>Mn</a:t>
            </a:r>
            <a:r>
              <a:rPr lang="en-US" dirty="0"/>
              <a:t>, on the basic composition of </a:t>
            </a:r>
            <a:r>
              <a:rPr lang="en-US" dirty="0" smtClean="0"/>
              <a:t>QD core. </a:t>
            </a:r>
            <a:r>
              <a:rPr lang="en-US" dirty="0"/>
              <a:t>Doping methods include nucleation-doping that inserts impurities in the early reaction process of </a:t>
            </a:r>
            <a:r>
              <a:rPr lang="en-US" dirty="0" smtClean="0"/>
              <a:t>QDs </a:t>
            </a:r>
            <a:r>
              <a:rPr lang="en-US" dirty="0"/>
              <a:t>to grow doped </a:t>
            </a:r>
            <a:r>
              <a:rPr lang="en-US" dirty="0" smtClean="0"/>
              <a:t>QDs</a:t>
            </a:r>
            <a:r>
              <a:rPr lang="en-US" dirty="0"/>
              <a:t>. Another method is growth-doping, which adds impurities after </a:t>
            </a:r>
            <a:r>
              <a:rPr lang="en-US" dirty="0" smtClean="0"/>
              <a:t>the</a:t>
            </a:r>
            <a:r>
              <a:rPr lang="en-US" dirty="0"/>
              <a:t> </a:t>
            </a:r>
            <a:r>
              <a:rPr lang="en-US" dirty="0" smtClean="0"/>
              <a:t>core is formed. </a:t>
            </a:r>
            <a:r>
              <a:rPr lang="en-US" dirty="0"/>
              <a:t>If </a:t>
            </a:r>
            <a:r>
              <a:rPr lang="en-US" dirty="0" smtClean="0"/>
              <a:t>QDs </a:t>
            </a:r>
            <a:r>
              <a:rPr lang="en-US" dirty="0"/>
              <a:t>are doped with metal substances, light-emitting peak can vary upon the energy level of the doped substances. Its optical and chemical stability will also improve. </a:t>
            </a:r>
            <a:r>
              <a:rPr lang="en-US" dirty="0" smtClean="0"/>
              <a:t>However, </a:t>
            </a:r>
            <a:r>
              <a:rPr lang="en-US" dirty="0"/>
              <a:t>light-emitting efficiency is somewhat low and spectrum’s full width at the half-maximum (FWHM) is wide, so they are more used in bio-application rather than application in displays.</a:t>
            </a:r>
            <a:endParaRPr lang="en-US" altLang="ko-KR" dirty="0">
              <a:solidFill>
                <a:srgbClr val="FF0000"/>
              </a:solidFill>
            </a:endParaRPr>
          </a:p>
          <a:p>
            <a:pPr marL="355600" lvl="2" algn="just" latinLnBrk="0"/>
            <a:r>
              <a:rPr lang="en-US" dirty="0"/>
              <a:t>Lastly, ligand, which is attached to the </a:t>
            </a:r>
            <a:r>
              <a:rPr lang="en-US" dirty="0" smtClean="0"/>
              <a:t>QD </a:t>
            </a:r>
            <a:r>
              <a:rPr lang="en-US" dirty="0"/>
              <a:t>surface, is a very crucial factor, which enables stable diffusion of </a:t>
            </a:r>
            <a:r>
              <a:rPr lang="en-US" dirty="0" smtClean="0"/>
              <a:t>QDs </a:t>
            </a:r>
            <a:r>
              <a:rPr lang="en-US" dirty="0"/>
              <a:t>to solvents in a colloidal state. It plays the role of the electric and chemical passivation for dangling bond that exists in the surface by combining with atoms on the </a:t>
            </a:r>
            <a:r>
              <a:rPr lang="en-US" dirty="0" smtClean="0"/>
              <a:t>QD </a:t>
            </a:r>
            <a:r>
              <a:rPr lang="en-US" dirty="0"/>
              <a:t>surface. Also, it prevents agglomeration and growth of unwanted </a:t>
            </a:r>
            <a:r>
              <a:rPr lang="en-US" dirty="0" smtClean="0"/>
              <a:t>QDs </a:t>
            </a:r>
            <a:r>
              <a:rPr lang="en-US" dirty="0"/>
              <a:t>and determines its solubility in the solvents. In addition, </a:t>
            </a:r>
            <a:r>
              <a:rPr lang="en-US" dirty="0" smtClean="0"/>
              <a:t>QDs </a:t>
            </a:r>
            <a:r>
              <a:rPr lang="en-US" dirty="0"/>
              <a:t>can be used by changing types of ligand as appropriate or adding functional molecules. For example, in bio-application, </a:t>
            </a:r>
            <a:r>
              <a:rPr lang="en-US" dirty="0" smtClean="0"/>
              <a:t>QDs </a:t>
            </a:r>
            <a:r>
              <a:rPr lang="en-US" dirty="0"/>
              <a:t>can be transported to certain proteins or cells and be observed using fluorescence. If applied in transistors, electrical conductivity can be raised with the use of metallic ligand. This is mainly achieved in the form of ligand exchange using the difference between </a:t>
            </a:r>
            <a:r>
              <a:rPr lang="en-US" dirty="0" smtClean="0"/>
              <a:t>QD </a:t>
            </a:r>
            <a:r>
              <a:rPr lang="en-US" dirty="0"/>
              <a:t>surface and ligand anchor group’s reactivity.</a:t>
            </a:r>
            <a:r>
              <a:rPr lang="en-US" altLang="ko-KR" dirty="0">
                <a:latin typeface="맑은 고딕" panose="020B0503020000020004" pitchFamily="50" charset="-127"/>
                <a:ea typeface="맑은 고딕" panose="020B0503020000020004" pitchFamily="50" charset="-127"/>
              </a:rPr>
              <a:t> </a:t>
            </a:r>
            <a:endParaRPr lang="ko-KR" altLang="en-US" dirty="0">
              <a:latin typeface="맑은 고딕" panose="020B0503020000020004" pitchFamily="50" charset="-127"/>
              <a:ea typeface="맑은 고딕" panose="020B0503020000020004" pitchFamily="50" charset="-127"/>
            </a:endParaRPr>
          </a:p>
          <a:p>
            <a:pPr marL="177800" lvl="1" indent="0">
              <a:buNone/>
            </a:pPr>
            <a:endParaRPr lang="ko-KR" altLang="en-US" sz="1050" dirty="0"/>
          </a:p>
        </p:txBody>
      </p:sp>
      <p:sp>
        <p:nvSpPr>
          <p:cNvPr id="4" name="Slide Number Placeholder 3"/>
          <p:cNvSpPr>
            <a:spLocks noGrp="1"/>
          </p:cNvSpPr>
          <p:nvPr>
            <p:ph type="sldNum" sz="quarter" idx="10"/>
          </p:nvPr>
        </p:nvSpPr>
        <p:spPr/>
        <p:txBody>
          <a:bodyPr/>
          <a:lstStyle/>
          <a:p>
            <a:fld id="{C1654822-CBA3-4BDF-80A9-3FE33B17E59A}" type="slidenum">
              <a:rPr lang="en-US" smtClean="0"/>
              <a:pPr/>
              <a:t>19</a:t>
            </a:fld>
            <a:endParaRPr lang="en-US" dirty="0"/>
          </a:p>
        </p:txBody>
      </p:sp>
      <p:sp>
        <p:nvSpPr>
          <p:cNvPr id="5" name="Footer Placeholder 4"/>
          <p:cNvSpPr>
            <a:spLocks noGrp="1"/>
          </p:cNvSpPr>
          <p:nvPr>
            <p:ph type="ftr" sz="quarter" idx="11"/>
          </p:nvPr>
        </p:nvSpPr>
        <p:spPr/>
        <p:txBody>
          <a:bodyPr/>
          <a:lstStyle/>
          <a:p>
            <a:r>
              <a:rPr lang="en-US" smtClean="0"/>
              <a:t>Quantum Dot Display Technology &amp; Market Report - H2 2015</a:t>
            </a:r>
            <a:endParaRPr lang="en-US" dirty="0"/>
          </a:p>
        </p:txBody>
      </p:sp>
    </p:spTree>
    <p:extLst>
      <p:ext uri="{BB962C8B-B14F-4D97-AF65-F5344CB8AC3E}">
        <p14:creationId xmlns:p14="http://schemas.microsoft.com/office/powerpoint/2010/main" val="32607446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altLang="ko-KR" dirty="0"/>
              <a:t>I</a:t>
            </a:r>
            <a:r>
              <a:rPr lang="en-US" altLang="ko-KR" dirty="0" smtClean="0"/>
              <a:t>. Executive summary</a:t>
            </a:r>
            <a:r>
              <a:rPr lang="en-US" altLang="ko-KR" dirty="0"/>
              <a:t>	</a:t>
            </a:r>
            <a:r>
              <a:rPr lang="en-US" altLang="ko-KR" dirty="0" smtClean="0"/>
              <a:t>04</a:t>
            </a:r>
            <a:endParaRPr lang="en-US" altLang="ko-KR" dirty="0"/>
          </a:p>
          <a:p>
            <a:r>
              <a:rPr lang="en-US" altLang="ko-KR" dirty="0" smtClean="0"/>
              <a:t>II. Wide color gamut introduction	06</a:t>
            </a:r>
          </a:p>
          <a:p>
            <a:pPr lvl="1"/>
            <a:r>
              <a:rPr lang="en-US" altLang="ko-KR" dirty="0" smtClean="0"/>
              <a:t>1.</a:t>
            </a:r>
            <a:r>
              <a:rPr lang="en-US" altLang="ko-KR" dirty="0"/>
              <a:t> Wide color gamut definition </a:t>
            </a:r>
            <a:r>
              <a:rPr lang="en-US" altLang="ko-KR" dirty="0" smtClean="0"/>
              <a:t>	07</a:t>
            </a:r>
          </a:p>
          <a:p>
            <a:pPr lvl="1"/>
            <a:r>
              <a:rPr lang="en-US" altLang="ko-KR" dirty="0" smtClean="0"/>
              <a:t>2. Wide </a:t>
            </a:r>
            <a:r>
              <a:rPr lang="en-US" altLang="ko-KR" dirty="0"/>
              <a:t>color gamut </a:t>
            </a:r>
            <a:r>
              <a:rPr lang="en-US" altLang="ko-KR" dirty="0" smtClean="0"/>
              <a:t>solutions</a:t>
            </a:r>
            <a:r>
              <a:rPr lang="en-US" altLang="ko-KR" dirty="0"/>
              <a:t>	</a:t>
            </a:r>
            <a:r>
              <a:rPr lang="en-US" altLang="ko-KR" dirty="0" smtClean="0"/>
              <a:t>11</a:t>
            </a:r>
            <a:endParaRPr lang="en-US" altLang="ko-KR" dirty="0"/>
          </a:p>
          <a:p>
            <a:pPr lvl="1"/>
            <a:r>
              <a:rPr lang="en-US" altLang="ko-KR" dirty="0" smtClean="0"/>
              <a:t>3. History of wide color gamut industry</a:t>
            </a:r>
            <a:r>
              <a:rPr lang="en-US" altLang="ko-KR" dirty="0"/>
              <a:t>	</a:t>
            </a:r>
            <a:r>
              <a:rPr lang="en-US" altLang="ko-KR" dirty="0" smtClean="0"/>
              <a:t>12</a:t>
            </a:r>
            <a:endParaRPr lang="en-US" altLang="ko-KR" dirty="0"/>
          </a:p>
          <a:p>
            <a:r>
              <a:rPr lang="en-US" altLang="ko-KR" dirty="0" smtClean="0"/>
              <a:t>III. </a:t>
            </a:r>
            <a:r>
              <a:rPr lang="en-US" altLang="ko-KR" dirty="0"/>
              <a:t>Wide color gamut solutions and industry trends 	</a:t>
            </a:r>
            <a:r>
              <a:rPr lang="en-US" altLang="ko-KR" dirty="0" smtClean="0"/>
              <a:t>15</a:t>
            </a:r>
            <a:endParaRPr lang="en-US" altLang="ko-KR" dirty="0"/>
          </a:p>
          <a:p>
            <a:pPr lvl="1"/>
            <a:r>
              <a:rPr lang="en-US" altLang="ko-KR" dirty="0" smtClean="0"/>
              <a:t>1. QD solution  </a:t>
            </a:r>
            <a:r>
              <a:rPr lang="en-US" altLang="ko-KR" dirty="0"/>
              <a:t>	</a:t>
            </a:r>
            <a:r>
              <a:rPr lang="en-US" altLang="ko-KR" dirty="0" smtClean="0"/>
              <a:t>16</a:t>
            </a:r>
            <a:endParaRPr lang="en-US" altLang="ko-KR" dirty="0"/>
          </a:p>
          <a:p>
            <a:pPr lvl="2"/>
            <a:r>
              <a:rPr lang="en-US" altLang="ko-KR" dirty="0"/>
              <a:t>1.1. QD structure and </a:t>
            </a:r>
            <a:r>
              <a:rPr lang="en-US" altLang="ko-KR" dirty="0" smtClean="0"/>
              <a:t>characteristics	16</a:t>
            </a:r>
          </a:p>
          <a:p>
            <a:pPr lvl="2"/>
            <a:r>
              <a:rPr lang="en-US" altLang="ko-KR" dirty="0" smtClean="0"/>
              <a:t>1.2. </a:t>
            </a:r>
            <a:r>
              <a:rPr lang="en-US" altLang="ko-KR" dirty="0"/>
              <a:t>Application of QD to </a:t>
            </a:r>
            <a:r>
              <a:rPr lang="en-US" altLang="ko-KR" dirty="0" smtClean="0"/>
              <a:t>LED</a:t>
            </a:r>
            <a:r>
              <a:rPr lang="en-US" altLang="ko-KR" dirty="0"/>
              <a:t>	</a:t>
            </a:r>
            <a:r>
              <a:rPr lang="en-US" altLang="ko-KR" dirty="0" smtClean="0"/>
              <a:t>20</a:t>
            </a:r>
            <a:endParaRPr lang="en-US" altLang="ko-KR" dirty="0"/>
          </a:p>
          <a:p>
            <a:pPr lvl="2"/>
            <a:r>
              <a:rPr lang="en-US" altLang="ko-KR" dirty="0" smtClean="0"/>
              <a:t>1.3. </a:t>
            </a:r>
            <a:r>
              <a:rPr lang="en-US" altLang="ko-KR" dirty="0"/>
              <a:t>QD LED application technologies</a:t>
            </a:r>
            <a:r>
              <a:rPr lang="ko-KR" altLang="en-US" dirty="0"/>
              <a:t> </a:t>
            </a:r>
            <a:r>
              <a:rPr lang="en-US" altLang="ko-KR" dirty="0"/>
              <a:t>	</a:t>
            </a:r>
            <a:r>
              <a:rPr lang="en-US" altLang="ko-KR" dirty="0" smtClean="0"/>
              <a:t>22</a:t>
            </a:r>
            <a:endParaRPr lang="en-US" altLang="ko-KR" dirty="0"/>
          </a:p>
          <a:p>
            <a:pPr lvl="2"/>
            <a:r>
              <a:rPr lang="en-US" altLang="ko-KR" dirty="0" smtClean="0"/>
              <a:t>1.4. </a:t>
            </a:r>
            <a:r>
              <a:rPr lang="en-US" altLang="ko-KR" dirty="0"/>
              <a:t>QD application technology for LCD </a:t>
            </a:r>
            <a:r>
              <a:rPr lang="en-US" altLang="ko-KR" dirty="0" smtClean="0"/>
              <a:t>BLU</a:t>
            </a:r>
            <a:r>
              <a:rPr lang="en-US" altLang="ko-KR" dirty="0"/>
              <a:t>	</a:t>
            </a:r>
            <a:r>
              <a:rPr lang="en-US" altLang="ko-KR" dirty="0" smtClean="0"/>
              <a:t>24</a:t>
            </a:r>
            <a:endParaRPr lang="en-US" altLang="ko-KR" dirty="0"/>
          </a:p>
          <a:p>
            <a:pPr lvl="2"/>
            <a:r>
              <a:rPr lang="en-US" altLang="ko-KR" dirty="0" smtClean="0"/>
              <a:t>1.5. </a:t>
            </a:r>
            <a:r>
              <a:rPr lang="en-US" altLang="ko-KR" dirty="0">
                <a:ea typeface="맑은 고딕" panose="020B0503020000020004" pitchFamily="50" charset="-127"/>
              </a:rPr>
              <a:t>QD applications in LCD BLU</a:t>
            </a:r>
            <a:r>
              <a:rPr lang="ko-KR" altLang="en-US" dirty="0"/>
              <a:t> </a:t>
            </a:r>
            <a:r>
              <a:rPr lang="en-US" altLang="ko-KR" dirty="0"/>
              <a:t>	</a:t>
            </a:r>
            <a:r>
              <a:rPr lang="en-US" altLang="ko-KR" dirty="0" smtClean="0"/>
              <a:t>26</a:t>
            </a:r>
            <a:endParaRPr lang="en-US" altLang="ko-KR" dirty="0"/>
          </a:p>
          <a:p>
            <a:pPr lvl="2"/>
            <a:r>
              <a:rPr lang="en-US" altLang="ko-KR" dirty="0" smtClean="0"/>
              <a:t>1.6. </a:t>
            </a:r>
            <a:r>
              <a:rPr lang="en-US" altLang="ko-KR" dirty="0"/>
              <a:t>On edge </a:t>
            </a:r>
            <a:r>
              <a:rPr lang="en-US" altLang="ko-KR" dirty="0" smtClean="0"/>
              <a:t>type (</a:t>
            </a:r>
            <a:r>
              <a:rPr lang="en-US" altLang="ko-KR" dirty="0"/>
              <a:t>Tube)</a:t>
            </a:r>
            <a:r>
              <a:rPr lang="ko-KR" altLang="en-US" dirty="0"/>
              <a:t> </a:t>
            </a:r>
            <a:r>
              <a:rPr lang="en-US" altLang="ko-KR" dirty="0"/>
              <a:t>	</a:t>
            </a:r>
            <a:r>
              <a:rPr lang="en-US" altLang="ko-KR" dirty="0" smtClean="0"/>
              <a:t>28</a:t>
            </a:r>
            <a:endParaRPr lang="en-US" altLang="ko-KR" dirty="0"/>
          </a:p>
          <a:p>
            <a:pPr lvl="2"/>
            <a:r>
              <a:rPr lang="en-US" altLang="ko-KR" dirty="0" smtClean="0"/>
              <a:t>1.7. </a:t>
            </a:r>
            <a:r>
              <a:rPr lang="en-US" altLang="ko-KR" dirty="0"/>
              <a:t>On surface </a:t>
            </a:r>
            <a:r>
              <a:rPr lang="en-US" altLang="ko-KR" dirty="0" smtClean="0"/>
              <a:t>type (</a:t>
            </a:r>
            <a:r>
              <a:rPr lang="en-US" altLang="ko-KR" dirty="0"/>
              <a:t>Film)</a:t>
            </a:r>
            <a:r>
              <a:rPr lang="ko-KR" altLang="en-US" dirty="0"/>
              <a:t> </a:t>
            </a:r>
            <a:r>
              <a:rPr lang="en-US" altLang="ko-KR" dirty="0"/>
              <a:t>	</a:t>
            </a:r>
            <a:r>
              <a:rPr lang="en-US" altLang="ko-KR" dirty="0" smtClean="0"/>
              <a:t>28</a:t>
            </a:r>
            <a:endParaRPr lang="en-US" altLang="ko-KR" dirty="0"/>
          </a:p>
          <a:p>
            <a:pPr lvl="2"/>
            <a:r>
              <a:rPr lang="en-US" altLang="ko-KR" dirty="0" smtClean="0"/>
              <a:t>1.8. </a:t>
            </a:r>
            <a:r>
              <a:rPr lang="en-US" altLang="ko-KR" dirty="0"/>
              <a:t>Development status and issues of QD-applied LCD </a:t>
            </a:r>
            <a:r>
              <a:rPr lang="en-US" altLang="ko-KR" dirty="0" smtClean="0"/>
              <a:t>BLU</a:t>
            </a:r>
            <a:r>
              <a:rPr lang="en-US" altLang="ko-KR" dirty="0"/>
              <a:t>	</a:t>
            </a:r>
            <a:r>
              <a:rPr lang="en-US" altLang="ko-KR" dirty="0" smtClean="0"/>
              <a:t>29</a:t>
            </a:r>
            <a:endParaRPr lang="en-US" altLang="ko-KR" dirty="0"/>
          </a:p>
          <a:p>
            <a:pPr lvl="2"/>
            <a:r>
              <a:rPr lang="en-US" altLang="ko-KR" dirty="0" smtClean="0"/>
              <a:t>1.9. </a:t>
            </a:r>
            <a:r>
              <a:rPr lang="en-US" dirty="0"/>
              <a:t>QLED technology (versus </a:t>
            </a:r>
            <a:r>
              <a:rPr lang="en-US" dirty="0" smtClean="0"/>
              <a:t>OLED)</a:t>
            </a:r>
            <a:r>
              <a:rPr lang="en-US" dirty="0"/>
              <a:t> </a:t>
            </a:r>
            <a:r>
              <a:rPr lang="en-US" dirty="0" smtClean="0"/>
              <a:t>                                                                        </a:t>
            </a:r>
            <a:r>
              <a:rPr lang="en-US" altLang="ko-KR" dirty="0" smtClean="0"/>
              <a:t>30</a:t>
            </a:r>
          </a:p>
          <a:p>
            <a:pPr lvl="2"/>
            <a:r>
              <a:rPr lang="en-US" altLang="ko-KR" dirty="0" smtClean="0"/>
              <a:t>1.10. </a:t>
            </a:r>
            <a:r>
              <a:rPr lang="en-US" dirty="0" smtClean="0"/>
              <a:t>Driving principle and device structure of QLED</a:t>
            </a:r>
            <a:r>
              <a:rPr lang="en-US" altLang="ko-KR" dirty="0" smtClean="0"/>
              <a:t>	33</a:t>
            </a:r>
          </a:p>
          <a:p>
            <a:pPr lvl="2"/>
            <a:r>
              <a:rPr lang="en-US" altLang="ko-KR" dirty="0" smtClean="0"/>
              <a:t>1.11. </a:t>
            </a:r>
            <a:r>
              <a:rPr lang="en-US" altLang="ko-KR" dirty="0"/>
              <a:t>Manufacturing of </a:t>
            </a:r>
            <a:r>
              <a:rPr lang="en-US" altLang="ko-KR" dirty="0" smtClean="0"/>
              <a:t>QLED</a:t>
            </a:r>
            <a:r>
              <a:rPr lang="en-US" altLang="ko-KR" dirty="0"/>
              <a:t>	</a:t>
            </a:r>
            <a:r>
              <a:rPr lang="en-US" altLang="ko-KR" dirty="0" smtClean="0"/>
              <a:t>35</a:t>
            </a:r>
            <a:endParaRPr lang="en-US" altLang="ko-KR" dirty="0"/>
          </a:p>
          <a:p>
            <a:pPr lvl="2"/>
            <a:r>
              <a:rPr lang="en-US" altLang="ko-KR" dirty="0" smtClean="0"/>
              <a:t>1.12. </a:t>
            </a:r>
            <a:r>
              <a:rPr lang="en-US" altLang="ko-KR" dirty="0"/>
              <a:t>QLED</a:t>
            </a:r>
            <a:r>
              <a:rPr lang="ko-KR" altLang="en-US" dirty="0"/>
              <a:t> </a:t>
            </a:r>
            <a:r>
              <a:rPr lang="en-US" altLang="ko-KR" dirty="0"/>
              <a:t>development status and outlook </a:t>
            </a:r>
            <a:r>
              <a:rPr lang="en-US" altLang="ko-KR" dirty="0" smtClean="0"/>
              <a:t>	37</a:t>
            </a:r>
          </a:p>
          <a:p>
            <a:pPr lvl="1"/>
            <a:r>
              <a:rPr lang="en-US" altLang="ko-KR" dirty="0" smtClean="0"/>
              <a:t>2. LED/CF solution </a:t>
            </a:r>
            <a:r>
              <a:rPr lang="en-US" altLang="ko-KR" dirty="0"/>
              <a:t>	</a:t>
            </a:r>
            <a:r>
              <a:rPr lang="en-US" altLang="ko-KR" dirty="0" smtClean="0"/>
              <a:t>39</a:t>
            </a:r>
            <a:endParaRPr lang="en-US" altLang="ko-KR" dirty="0"/>
          </a:p>
          <a:p>
            <a:pPr lvl="2"/>
            <a:r>
              <a:rPr lang="en-US" altLang="ko-KR" dirty="0" smtClean="0"/>
              <a:t>2.1. </a:t>
            </a:r>
            <a:r>
              <a:rPr lang="en-US" altLang="ko-KR" dirty="0"/>
              <a:t>Characteristics of wide color gamut </a:t>
            </a:r>
            <a:r>
              <a:rPr lang="en-US" altLang="ko-KR" dirty="0" smtClean="0"/>
              <a:t>LEDs</a:t>
            </a:r>
            <a:r>
              <a:rPr lang="en-US" altLang="ko-KR" dirty="0"/>
              <a:t>	</a:t>
            </a:r>
            <a:r>
              <a:rPr lang="en-US" altLang="ko-KR" dirty="0" smtClean="0"/>
              <a:t>39</a:t>
            </a:r>
            <a:endParaRPr lang="en-US" altLang="ko-KR" dirty="0"/>
          </a:p>
          <a:p>
            <a:pPr lvl="2"/>
            <a:r>
              <a:rPr lang="en-US" altLang="ko-KR" dirty="0"/>
              <a:t>2.2. KSF </a:t>
            </a:r>
            <a:r>
              <a:rPr lang="en-US" altLang="ko-KR" dirty="0" smtClean="0"/>
              <a:t>phosphor</a:t>
            </a:r>
            <a:r>
              <a:rPr lang="en-US" altLang="ko-KR" dirty="0"/>
              <a:t>	</a:t>
            </a:r>
            <a:r>
              <a:rPr lang="en-US" altLang="ko-KR" dirty="0" smtClean="0"/>
              <a:t>41</a:t>
            </a:r>
            <a:endParaRPr lang="en-US" altLang="ko-KR" dirty="0"/>
          </a:p>
          <a:p>
            <a:pPr lvl="2"/>
            <a:r>
              <a:rPr lang="en-US" altLang="ko-KR" dirty="0" smtClean="0"/>
              <a:t>2.3. </a:t>
            </a:r>
            <a:r>
              <a:rPr lang="en-US" altLang="ko-KR" dirty="0"/>
              <a:t>Color filter tuning 	</a:t>
            </a:r>
            <a:r>
              <a:rPr lang="en-US" altLang="ko-KR" dirty="0" smtClean="0"/>
              <a:t>43</a:t>
            </a:r>
            <a:endParaRPr lang="en-US" altLang="ko-KR" dirty="0"/>
          </a:p>
          <a:p>
            <a:pPr lvl="1"/>
            <a:r>
              <a:rPr lang="en-US" altLang="ko-KR" dirty="0" smtClean="0"/>
              <a:t>3. OLED solution</a:t>
            </a:r>
            <a:r>
              <a:rPr lang="en-US" altLang="ko-KR" dirty="0"/>
              <a:t>	</a:t>
            </a:r>
            <a:r>
              <a:rPr lang="en-US" altLang="ko-KR" dirty="0" smtClean="0"/>
              <a:t>44</a:t>
            </a:r>
            <a:endParaRPr lang="en-US" altLang="ko-KR" dirty="0"/>
          </a:p>
          <a:p>
            <a:pPr lvl="2"/>
            <a:r>
              <a:rPr lang="en-US" altLang="ko-KR" dirty="0" smtClean="0"/>
              <a:t>3.1. </a:t>
            </a:r>
            <a:r>
              <a:rPr lang="en-US" altLang="ko-KR" dirty="0"/>
              <a:t>OLED technology and characteristics 	</a:t>
            </a:r>
            <a:r>
              <a:rPr lang="en-US" altLang="ko-KR" dirty="0" smtClean="0"/>
              <a:t>44</a:t>
            </a:r>
            <a:endParaRPr lang="en-US" altLang="ko-KR" dirty="0"/>
          </a:p>
          <a:p>
            <a:pPr lvl="2"/>
            <a:r>
              <a:rPr lang="en-US" altLang="ko-KR" dirty="0" smtClean="0"/>
              <a:t>3.2</a:t>
            </a:r>
            <a:r>
              <a:rPr lang="en-US" altLang="ko-KR" dirty="0"/>
              <a:t>. Color gamut of the OLED solution </a:t>
            </a:r>
            <a:r>
              <a:rPr lang="ko-KR" altLang="en-US" dirty="0" smtClean="0"/>
              <a:t> </a:t>
            </a:r>
            <a:r>
              <a:rPr lang="en-US" altLang="ko-KR" dirty="0" smtClean="0"/>
              <a:t> 	46</a:t>
            </a:r>
          </a:p>
          <a:p>
            <a:pPr lvl="1"/>
            <a:r>
              <a:rPr lang="en-US" altLang="ko-KR" dirty="0" smtClean="0"/>
              <a:t>4. Other wide color gamut solution</a:t>
            </a:r>
            <a:r>
              <a:rPr lang="ko-KR" altLang="en-US" dirty="0" smtClean="0"/>
              <a:t> </a:t>
            </a:r>
            <a:r>
              <a:rPr lang="en-US" altLang="ko-KR" dirty="0" smtClean="0"/>
              <a:t> </a:t>
            </a:r>
            <a:r>
              <a:rPr lang="en-US" altLang="ko-KR" dirty="0"/>
              <a:t>	</a:t>
            </a:r>
            <a:r>
              <a:rPr lang="en-US" altLang="ko-KR" dirty="0" smtClean="0"/>
              <a:t>49</a:t>
            </a:r>
          </a:p>
          <a:p>
            <a:pPr lvl="2"/>
            <a:r>
              <a:rPr lang="en-US" altLang="ko-KR" dirty="0" smtClean="0"/>
              <a:t>4.1. Color gamut enhanced film</a:t>
            </a:r>
            <a:r>
              <a:rPr lang="ko-KR" altLang="en-US" dirty="0" smtClean="0"/>
              <a:t> </a:t>
            </a:r>
            <a:r>
              <a:rPr lang="en-US" altLang="ko-KR" dirty="0" smtClean="0"/>
              <a:t> </a:t>
            </a:r>
            <a:r>
              <a:rPr lang="en-US" altLang="ko-KR" dirty="0"/>
              <a:t>	</a:t>
            </a:r>
            <a:r>
              <a:rPr lang="en-US" altLang="ko-KR" dirty="0" smtClean="0"/>
              <a:t>49</a:t>
            </a:r>
            <a:endParaRPr lang="en-US" altLang="ko-KR" dirty="0"/>
          </a:p>
          <a:p>
            <a:pPr>
              <a:buNone/>
            </a:pPr>
            <a:r>
              <a:rPr lang="en-US" altLang="ko-KR" dirty="0" smtClean="0"/>
              <a:t>IV. wide color gamut display cost analysis 	50</a:t>
            </a:r>
          </a:p>
          <a:p>
            <a:pPr lvl="1"/>
            <a:r>
              <a:rPr lang="en-US" altLang="ko-KR" dirty="0" smtClean="0"/>
              <a:t>1. </a:t>
            </a:r>
            <a:r>
              <a:rPr lang="en-US" altLang="ko-KR" dirty="0"/>
              <a:t>Method of production cost analysis 	</a:t>
            </a:r>
            <a:r>
              <a:rPr lang="en-US" altLang="ko-KR" dirty="0" smtClean="0"/>
              <a:t>51</a:t>
            </a:r>
            <a:endParaRPr lang="en-US" altLang="ko-KR" dirty="0"/>
          </a:p>
          <a:p>
            <a:pPr lvl="1"/>
            <a:r>
              <a:rPr lang="en-US" altLang="ko-KR" dirty="0" smtClean="0"/>
              <a:t>2. </a:t>
            </a:r>
            <a:r>
              <a:rPr lang="en-US" altLang="ko-KR" dirty="0"/>
              <a:t>55-inch TV_3840x2160 	</a:t>
            </a:r>
            <a:r>
              <a:rPr lang="en-US" altLang="ko-KR" dirty="0" smtClean="0"/>
              <a:t>52</a:t>
            </a:r>
            <a:endParaRPr lang="en-US" altLang="ko-KR" dirty="0"/>
          </a:p>
          <a:p>
            <a:pPr lvl="2"/>
            <a:r>
              <a:rPr lang="en-US" altLang="ko-KR" dirty="0" smtClean="0"/>
              <a:t>2.1. </a:t>
            </a:r>
            <a:r>
              <a:rPr lang="en-US" altLang="ko-KR" dirty="0"/>
              <a:t>TV WCG BLU/Panel cost </a:t>
            </a:r>
            <a:r>
              <a:rPr lang="en-US" altLang="ko-KR" dirty="0" smtClean="0"/>
              <a:t>forecast</a:t>
            </a:r>
            <a:r>
              <a:rPr lang="en-US" altLang="ko-KR" dirty="0"/>
              <a:t>	</a:t>
            </a:r>
            <a:r>
              <a:rPr lang="en-US" altLang="ko-KR" dirty="0" smtClean="0"/>
              <a:t>53</a:t>
            </a:r>
            <a:endParaRPr lang="en-US" altLang="ko-KR" dirty="0"/>
          </a:p>
          <a:p>
            <a:pPr lvl="1"/>
            <a:r>
              <a:rPr lang="en-US" altLang="ko-KR" dirty="0" smtClean="0"/>
              <a:t>3.</a:t>
            </a:r>
            <a:r>
              <a:rPr lang="en-US" altLang="ko-KR" dirty="0"/>
              <a:t> 27-inch monitor_1920x1080 	</a:t>
            </a:r>
            <a:r>
              <a:rPr lang="en-US" altLang="ko-KR" dirty="0" smtClean="0"/>
              <a:t>55</a:t>
            </a:r>
            <a:endParaRPr lang="en-US" altLang="ko-KR" dirty="0"/>
          </a:p>
          <a:p>
            <a:pPr lvl="2"/>
            <a:r>
              <a:rPr lang="en-US" altLang="ko-KR" dirty="0" smtClean="0"/>
              <a:t>3.1. </a:t>
            </a:r>
            <a:r>
              <a:rPr lang="en-US" altLang="ko-KR" dirty="0"/>
              <a:t>Monitor WCG BLU/Panel cost </a:t>
            </a:r>
            <a:r>
              <a:rPr lang="en-US" altLang="ko-KR" dirty="0" smtClean="0"/>
              <a:t>forecast</a:t>
            </a:r>
            <a:r>
              <a:rPr lang="en-US" altLang="ko-KR" dirty="0"/>
              <a:t>	</a:t>
            </a:r>
            <a:r>
              <a:rPr lang="en-US" altLang="ko-KR" dirty="0" smtClean="0"/>
              <a:t>56</a:t>
            </a:r>
            <a:endParaRPr lang="en-US" altLang="ko-KR" dirty="0"/>
          </a:p>
          <a:p>
            <a:pPr lvl="1"/>
            <a:r>
              <a:rPr lang="en-US" altLang="ko-KR" dirty="0" smtClean="0"/>
              <a:t>4</a:t>
            </a:r>
            <a:r>
              <a:rPr lang="en-US" altLang="ko-KR" dirty="0"/>
              <a:t>. 15.6-inch notebook PC_1920x1080 </a:t>
            </a:r>
            <a:r>
              <a:rPr lang="en-US" altLang="ko-KR" dirty="0" smtClean="0"/>
              <a:t>	57</a:t>
            </a:r>
          </a:p>
          <a:p>
            <a:pPr lvl="2"/>
            <a:r>
              <a:rPr lang="en-US" altLang="ko-KR" dirty="0" smtClean="0"/>
              <a:t>4.1. </a:t>
            </a:r>
            <a:r>
              <a:rPr lang="en-US" altLang="ko-KR" dirty="0"/>
              <a:t>Notebook PC_WCG BLU/Panel cost </a:t>
            </a:r>
            <a:r>
              <a:rPr lang="en-US" altLang="ko-KR" dirty="0" smtClean="0"/>
              <a:t>forecast</a:t>
            </a:r>
            <a:r>
              <a:rPr lang="en-US" altLang="ko-KR" dirty="0"/>
              <a:t>	</a:t>
            </a:r>
            <a:r>
              <a:rPr lang="en-US" altLang="ko-KR" dirty="0" smtClean="0"/>
              <a:t>58</a:t>
            </a:r>
            <a:endParaRPr lang="en-US" altLang="ko-KR" dirty="0"/>
          </a:p>
          <a:p>
            <a:pPr lvl="1"/>
            <a:r>
              <a:rPr lang="en-US" altLang="ko-KR" dirty="0" smtClean="0"/>
              <a:t>5. </a:t>
            </a:r>
            <a:r>
              <a:rPr lang="en-US" altLang="ko-KR" dirty="0"/>
              <a:t>7-inch tablet PCs_1920x1080	</a:t>
            </a:r>
            <a:r>
              <a:rPr lang="en-US" altLang="ko-KR" dirty="0" smtClean="0"/>
              <a:t>59</a:t>
            </a:r>
          </a:p>
          <a:p>
            <a:pPr lvl="2"/>
            <a:r>
              <a:rPr lang="en-US" altLang="ko-KR" dirty="0" smtClean="0"/>
              <a:t>5.1. </a:t>
            </a:r>
            <a:r>
              <a:rPr lang="en-US" altLang="ko-KR" dirty="0"/>
              <a:t>Tablet PC WCG BLU/Panel cost </a:t>
            </a:r>
            <a:r>
              <a:rPr lang="en-US" altLang="ko-KR" dirty="0" smtClean="0"/>
              <a:t>forecast</a:t>
            </a:r>
            <a:r>
              <a:rPr lang="en-US" altLang="ko-KR" dirty="0"/>
              <a:t>	</a:t>
            </a:r>
            <a:r>
              <a:rPr lang="en-US" altLang="ko-KR" dirty="0" smtClean="0"/>
              <a:t>60</a:t>
            </a:r>
          </a:p>
          <a:p>
            <a:pPr lvl="1"/>
            <a:r>
              <a:rPr lang="en-US" altLang="ko-KR" dirty="0" smtClean="0"/>
              <a:t>6. </a:t>
            </a:r>
            <a:r>
              <a:rPr lang="en-US" altLang="ko-KR" dirty="0"/>
              <a:t>5.5-inch smartphone_1920x1080	</a:t>
            </a:r>
            <a:r>
              <a:rPr lang="en-US" altLang="ko-KR" dirty="0" smtClean="0"/>
              <a:t>61</a:t>
            </a:r>
            <a:endParaRPr lang="en-US" altLang="ko-KR" dirty="0"/>
          </a:p>
          <a:p>
            <a:pPr lvl="2"/>
            <a:r>
              <a:rPr lang="en-US" altLang="ko-KR" dirty="0" smtClean="0"/>
              <a:t>6.1</a:t>
            </a:r>
            <a:r>
              <a:rPr lang="en-US" altLang="ko-KR" dirty="0"/>
              <a:t>. Smartphone WCG BLU/Panel cost </a:t>
            </a:r>
            <a:r>
              <a:rPr lang="en-US" altLang="ko-KR" dirty="0" smtClean="0"/>
              <a:t>forecast</a:t>
            </a:r>
            <a:r>
              <a:rPr lang="en-US" altLang="ko-KR" dirty="0"/>
              <a:t>	</a:t>
            </a:r>
            <a:r>
              <a:rPr lang="en-US" altLang="ko-KR" dirty="0" smtClean="0"/>
              <a:t>62</a:t>
            </a:r>
            <a:endParaRPr lang="en-US" altLang="ko-KR" dirty="0"/>
          </a:p>
          <a:p>
            <a:r>
              <a:rPr lang="en-US" altLang="ko-KR" dirty="0" smtClean="0"/>
              <a:t>V. </a:t>
            </a:r>
            <a:r>
              <a:rPr lang="en-US" altLang="ko-KR" dirty="0"/>
              <a:t>Supply chain analysis 	</a:t>
            </a:r>
            <a:r>
              <a:rPr lang="en-US" altLang="ko-KR" dirty="0" smtClean="0"/>
              <a:t>63</a:t>
            </a:r>
            <a:endParaRPr lang="en-US" altLang="ko-KR" dirty="0"/>
          </a:p>
          <a:p>
            <a:pPr lvl="1"/>
            <a:r>
              <a:rPr lang="en-US" altLang="ko-KR" dirty="0" smtClean="0"/>
              <a:t>1.QD solution</a:t>
            </a:r>
            <a:r>
              <a:rPr lang="en-US" altLang="ko-KR" dirty="0"/>
              <a:t>	</a:t>
            </a:r>
            <a:r>
              <a:rPr lang="en-US" altLang="ko-KR" dirty="0" smtClean="0"/>
              <a:t>64</a:t>
            </a:r>
            <a:endParaRPr lang="en-US" altLang="ko-KR" dirty="0"/>
          </a:p>
          <a:p>
            <a:pPr lvl="2"/>
            <a:r>
              <a:rPr lang="en-US" altLang="ko-KR" dirty="0"/>
              <a:t>1.1. </a:t>
            </a:r>
            <a:r>
              <a:rPr lang="en-US" altLang="ko-KR" dirty="0" smtClean="0"/>
              <a:t>Overall</a:t>
            </a:r>
            <a:r>
              <a:rPr lang="en-US" altLang="ko-KR" dirty="0"/>
              <a:t>	</a:t>
            </a:r>
            <a:r>
              <a:rPr lang="en-US" altLang="ko-KR" dirty="0" smtClean="0"/>
              <a:t>64</a:t>
            </a:r>
            <a:endParaRPr lang="en-US" altLang="ko-KR" dirty="0"/>
          </a:p>
          <a:p>
            <a:pPr lvl="2"/>
            <a:r>
              <a:rPr lang="en-US" altLang="ko-KR" dirty="0"/>
              <a:t>1.2. QD film </a:t>
            </a:r>
            <a:r>
              <a:rPr lang="en-US" altLang="ko-KR" dirty="0" smtClean="0"/>
              <a:t>structure</a:t>
            </a:r>
            <a:r>
              <a:rPr lang="en-US" altLang="ko-KR" dirty="0"/>
              <a:t>	</a:t>
            </a:r>
            <a:r>
              <a:rPr lang="en-US" altLang="ko-KR" dirty="0" smtClean="0"/>
              <a:t>65</a:t>
            </a:r>
            <a:endParaRPr lang="en-US" altLang="ko-KR" dirty="0"/>
          </a:p>
          <a:p>
            <a:pPr lvl="2"/>
            <a:r>
              <a:rPr lang="en-US" altLang="ko-KR" dirty="0"/>
              <a:t>1.3. QD film production cost analysis_55 </a:t>
            </a:r>
            <a:r>
              <a:rPr lang="en-US" altLang="ko-KR" dirty="0" smtClean="0"/>
              <a:t>inches</a:t>
            </a:r>
            <a:r>
              <a:rPr lang="en-US" altLang="ko-KR" dirty="0"/>
              <a:t>	</a:t>
            </a:r>
            <a:r>
              <a:rPr lang="en-US" altLang="ko-KR" dirty="0" smtClean="0"/>
              <a:t>66</a:t>
            </a:r>
            <a:endParaRPr lang="en-US" altLang="ko-KR" dirty="0"/>
          </a:p>
          <a:p>
            <a:pPr lvl="2"/>
            <a:r>
              <a:rPr lang="en-US" altLang="ko-KR" dirty="0"/>
              <a:t>1.4. Characteristics</a:t>
            </a:r>
            <a:r>
              <a:rPr lang="en-US" altLang="ko-KR" sz="300" dirty="0"/>
              <a:t> </a:t>
            </a:r>
            <a:r>
              <a:rPr lang="en-US" altLang="ko-KR" dirty="0"/>
              <a:t>of QD solution supply chain in the TV </a:t>
            </a:r>
            <a:r>
              <a:rPr lang="en-US" altLang="ko-KR" dirty="0" smtClean="0"/>
              <a:t>market</a:t>
            </a:r>
            <a:r>
              <a:rPr lang="en-US" altLang="ko-KR" dirty="0"/>
              <a:t>	</a:t>
            </a:r>
            <a:r>
              <a:rPr lang="en-US" altLang="ko-KR" dirty="0" smtClean="0"/>
              <a:t>67</a:t>
            </a:r>
            <a:endParaRPr lang="en-US" altLang="ko-KR" dirty="0"/>
          </a:p>
          <a:p>
            <a:pPr lvl="2"/>
            <a:r>
              <a:rPr lang="en-US" altLang="ko-KR" dirty="0"/>
              <a:t>1.5. Samsung </a:t>
            </a:r>
            <a:r>
              <a:rPr lang="en-US" altLang="ko-KR" dirty="0" smtClean="0"/>
              <a:t>Electronics</a:t>
            </a:r>
            <a:r>
              <a:rPr lang="en-US" altLang="ko-KR" dirty="0"/>
              <a:t>	</a:t>
            </a:r>
            <a:r>
              <a:rPr lang="en-US" altLang="ko-KR" dirty="0" smtClean="0"/>
              <a:t>68</a:t>
            </a:r>
            <a:endParaRPr lang="en-US" altLang="ko-KR" dirty="0"/>
          </a:p>
          <a:p>
            <a:pPr lvl="2"/>
            <a:r>
              <a:rPr lang="en-US" altLang="ko-KR" dirty="0"/>
              <a:t>1.6. LG </a:t>
            </a:r>
            <a:r>
              <a:rPr lang="en-US" altLang="ko-KR" dirty="0" smtClean="0"/>
              <a:t>Electronics</a:t>
            </a:r>
            <a:r>
              <a:rPr lang="en-US" altLang="ko-KR" dirty="0"/>
              <a:t>	</a:t>
            </a:r>
            <a:r>
              <a:rPr lang="en-US" altLang="ko-KR" dirty="0" smtClean="0"/>
              <a:t>69</a:t>
            </a:r>
            <a:endParaRPr lang="en-US" altLang="ko-KR" dirty="0"/>
          </a:p>
          <a:p>
            <a:pPr lvl="2"/>
            <a:r>
              <a:rPr lang="en-US" altLang="ko-KR" dirty="0"/>
              <a:t>1.7. Chinese TV </a:t>
            </a:r>
            <a:r>
              <a:rPr lang="en-US" altLang="ko-KR" dirty="0" smtClean="0"/>
              <a:t>brands</a:t>
            </a:r>
            <a:r>
              <a:rPr lang="en-US" altLang="ko-KR" dirty="0"/>
              <a:t>	</a:t>
            </a:r>
            <a:r>
              <a:rPr lang="en-US" altLang="ko-KR" dirty="0" smtClean="0"/>
              <a:t>70</a:t>
            </a:r>
            <a:endParaRPr lang="en-US" altLang="ko-KR" dirty="0"/>
          </a:p>
          <a:p>
            <a:pPr lvl="2"/>
            <a:r>
              <a:rPr lang="en-US" altLang="ko-KR" dirty="0" smtClean="0"/>
              <a:t>1.8. </a:t>
            </a:r>
            <a:r>
              <a:rPr lang="en-US" altLang="ko-KR" dirty="0"/>
              <a:t>Monitors, notebook PCs, tablet PCs, and smartphones 	</a:t>
            </a:r>
            <a:r>
              <a:rPr lang="en-US" altLang="ko-KR" dirty="0" smtClean="0"/>
              <a:t>71</a:t>
            </a:r>
            <a:endParaRPr lang="en-US" altLang="ko-KR" dirty="0"/>
          </a:p>
        </p:txBody>
      </p:sp>
      <p:sp>
        <p:nvSpPr>
          <p:cNvPr id="3" name="Slide Number Placeholder 2"/>
          <p:cNvSpPr>
            <a:spLocks noGrp="1"/>
          </p:cNvSpPr>
          <p:nvPr>
            <p:ph type="sldNum" sz="quarter" idx="10"/>
          </p:nvPr>
        </p:nvSpPr>
        <p:spPr/>
        <p:txBody>
          <a:bodyPr/>
          <a:lstStyle/>
          <a:p>
            <a:fld id="{C1654822-CBA3-4BDF-80A9-3FE33B17E59A}" type="slidenum">
              <a:rPr lang="en-US" smtClean="0"/>
              <a:pPr/>
              <a:t>2</a:t>
            </a:fld>
            <a:endParaRPr lang="en-US" dirty="0"/>
          </a:p>
        </p:txBody>
      </p:sp>
      <p:sp>
        <p:nvSpPr>
          <p:cNvPr id="4" name="Footer Placeholder 3"/>
          <p:cNvSpPr>
            <a:spLocks noGrp="1"/>
          </p:cNvSpPr>
          <p:nvPr>
            <p:ph type="ftr" sz="quarter" idx="14"/>
          </p:nvPr>
        </p:nvSpPr>
        <p:spPr/>
        <p:txBody>
          <a:bodyPr/>
          <a:lstStyle/>
          <a:p>
            <a:r>
              <a:rPr lang="en-US" dirty="0" smtClean="0"/>
              <a:t>Quantum Dot Display Technology &amp; Market Report - H2 2015</a:t>
            </a:r>
            <a:endParaRPr lang="en-US" dirty="0"/>
          </a:p>
        </p:txBody>
      </p:sp>
    </p:spTree>
    <p:extLst>
      <p:ext uri="{BB962C8B-B14F-4D97-AF65-F5344CB8AC3E}">
        <p14:creationId xmlns:p14="http://schemas.microsoft.com/office/powerpoint/2010/main" val="30859670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altLang="ko-KR" dirty="0"/>
              <a:t>1.2. Application of </a:t>
            </a:r>
            <a:r>
              <a:rPr lang="en-US" altLang="ko-KR" dirty="0" smtClean="0"/>
              <a:t>QD </a:t>
            </a:r>
            <a:r>
              <a:rPr lang="en-US" altLang="ko-KR" dirty="0"/>
              <a:t>to LED</a:t>
            </a:r>
            <a:endParaRPr lang="ko-KR" altLang="en-US" dirty="0"/>
          </a:p>
          <a:p>
            <a:pPr lvl="1" algn="just"/>
            <a:r>
              <a:rPr lang="en-US" altLang="ko-KR" dirty="0">
                <a:ea typeface="맑은 고딕" panose="020B0503020000020004" pitchFamily="50" charset="-127"/>
              </a:rPr>
              <a:t>Recently, the color </a:t>
            </a:r>
            <a:r>
              <a:rPr lang="en-US" altLang="ko-KR" dirty="0" smtClean="0">
                <a:ea typeface="맑은 고딕" panose="020B0503020000020004" pitchFamily="50" charset="-127"/>
              </a:rPr>
              <a:t>changing </a:t>
            </a:r>
            <a:r>
              <a:rPr lang="en-US" altLang="ko-KR" dirty="0">
                <a:ea typeface="맑은 고딕" panose="020B0503020000020004" pitchFamily="50" charset="-127"/>
              </a:rPr>
              <a:t>technology using </a:t>
            </a:r>
            <a:r>
              <a:rPr lang="en-US" altLang="ko-KR" dirty="0" smtClean="0">
                <a:ea typeface="맑은 고딕" panose="020B0503020000020004" pitchFamily="50" charset="-127"/>
              </a:rPr>
              <a:t>QD </a:t>
            </a:r>
            <a:r>
              <a:rPr lang="en-US" altLang="ko-KR" dirty="0">
                <a:ea typeface="맑은 고딕" panose="020B0503020000020004" pitchFamily="50" charset="-127"/>
              </a:rPr>
              <a:t>as </a:t>
            </a:r>
            <a:r>
              <a:rPr lang="en-US" altLang="ko-KR" dirty="0" smtClean="0">
                <a:ea typeface="맑은 고딕" panose="020B0503020000020004" pitchFamily="50" charset="-127"/>
              </a:rPr>
              <a:t>LED </a:t>
            </a:r>
            <a:r>
              <a:rPr lang="en-US" altLang="ko-KR" dirty="0">
                <a:ea typeface="맑은 고딕" panose="020B0503020000020004" pitchFamily="50" charset="-127"/>
              </a:rPr>
              <a:t>phosphor has been drawing attention. Existing </a:t>
            </a:r>
            <a:r>
              <a:rPr lang="en-US" altLang="ko-KR" dirty="0" smtClean="0">
                <a:ea typeface="맑은 고딕" panose="020B0503020000020004" pitchFamily="50" charset="-127"/>
              </a:rPr>
              <a:t>phosphor </a:t>
            </a:r>
            <a:r>
              <a:rPr lang="en-US" altLang="ko-KR" dirty="0">
                <a:ea typeface="맑은 고딕" panose="020B0503020000020004" pitchFamily="50" charset="-127"/>
              </a:rPr>
              <a:t>has high luminous efficiency, but has just 100 nm FWHM due to the emission tail that is extended long towards the long wavelength after passing the main peak. It is hard to adjust the phosphor size and manufacture an uniform film using the phosphor. In addition, a large number of phosphors are made of </a:t>
            </a:r>
            <a:r>
              <a:rPr lang="en-US" altLang="ko-KR" dirty="0" smtClean="0">
                <a:ea typeface="맑은 고딕" panose="020B0503020000020004" pitchFamily="50" charset="-127"/>
              </a:rPr>
              <a:t>rare earth elements, </a:t>
            </a:r>
            <a:r>
              <a:rPr lang="en-US" altLang="ko-KR" dirty="0">
                <a:ea typeface="맑은 고딕" panose="020B0503020000020004" pitchFamily="50" charset="-127"/>
              </a:rPr>
              <a:t>of which supply and price are unstable. Because of such disadvantages, there are many difficulties to extract dark color with high purity from phosphor-used LED and minutely adjust the color space. Even though a phosphor is packaged on LED, its uneven size and non-uniform distribution cause the light scattering and degrade transmittance. </a:t>
            </a:r>
            <a:endParaRPr lang="ko-KR" altLang="ko-KR" dirty="0">
              <a:ea typeface="맑은 고딕" panose="020B0503020000020004" pitchFamily="50" charset="-127"/>
            </a:endParaRPr>
          </a:p>
          <a:p>
            <a:pPr lvl="1" algn="just"/>
            <a:r>
              <a:rPr lang="en-US" altLang="ko-KR" dirty="0">
                <a:ea typeface="맑은 고딕" panose="020B0503020000020004" pitchFamily="50" charset="-127"/>
              </a:rPr>
              <a:t>By comparison, </a:t>
            </a:r>
            <a:r>
              <a:rPr lang="en-US" altLang="ko-KR" dirty="0" smtClean="0">
                <a:ea typeface="맑은 고딕" panose="020B0503020000020004" pitchFamily="50" charset="-127"/>
              </a:rPr>
              <a:t>QDs </a:t>
            </a:r>
            <a:r>
              <a:rPr lang="en-US" altLang="ko-KR" dirty="0">
                <a:ea typeface="맑은 고딕" panose="020B0503020000020004" pitchFamily="50" charset="-127"/>
              </a:rPr>
              <a:t>have high luminous efficiency of higher than 80% in most of the visible wavelength range and a narrow spectrum width less than FWHM 30 nm. </a:t>
            </a:r>
            <a:r>
              <a:rPr lang="en-US" altLang="ko-KR" dirty="0" smtClean="0">
                <a:ea typeface="맑은 고딕" panose="020B0503020000020004" pitchFamily="50" charset="-127"/>
              </a:rPr>
              <a:t>Because it </a:t>
            </a:r>
            <a:r>
              <a:rPr lang="en-US" altLang="ko-KR" dirty="0">
                <a:ea typeface="맑은 고딕" panose="020B0503020000020004" pitchFamily="50" charset="-127"/>
              </a:rPr>
              <a:t>is also easy to adjust the wavelength from the visible light to the infrared range, </a:t>
            </a:r>
            <a:r>
              <a:rPr lang="en-US" altLang="ko-KR" dirty="0" smtClean="0">
                <a:ea typeface="맑은 고딕" panose="020B0503020000020004" pitchFamily="50" charset="-127"/>
              </a:rPr>
              <a:t>QDs can be an excellent LED </a:t>
            </a:r>
            <a:r>
              <a:rPr lang="en-US" altLang="ko-KR" dirty="0">
                <a:ea typeface="맑은 고딕" panose="020B0503020000020004" pitchFamily="50" charset="-127"/>
              </a:rPr>
              <a:t>phosphor. </a:t>
            </a:r>
            <a:r>
              <a:rPr lang="en-US" altLang="ko-KR" dirty="0" smtClean="0">
                <a:ea typeface="맑은 고딕" panose="020B0503020000020004" pitchFamily="50" charset="-127"/>
              </a:rPr>
              <a:t>QD </a:t>
            </a:r>
            <a:r>
              <a:rPr lang="en-US" altLang="ko-KR" dirty="0">
                <a:ea typeface="맑은 고딕" panose="020B0503020000020004" pitchFamily="50" charset="-127"/>
              </a:rPr>
              <a:t>as an LED phosphor </a:t>
            </a:r>
            <a:r>
              <a:rPr lang="en-US" altLang="ko-KR" dirty="0" smtClean="0">
                <a:ea typeface="맑은 고딕" panose="020B0503020000020004" pitchFamily="50" charset="-127"/>
              </a:rPr>
              <a:t>enables </a:t>
            </a:r>
            <a:r>
              <a:rPr lang="en-US" altLang="ko-KR" dirty="0">
                <a:ea typeface="맑은 고딕" panose="020B0503020000020004" pitchFamily="50" charset="-127"/>
              </a:rPr>
              <a:t>the </a:t>
            </a:r>
            <a:r>
              <a:rPr lang="en-US" altLang="ko-KR" dirty="0" smtClean="0">
                <a:ea typeface="맑은 고딕" panose="020B0503020000020004" pitchFamily="50" charset="-127"/>
              </a:rPr>
              <a:t>reproduction of very </a:t>
            </a:r>
            <a:r>
              <a:rPr lang="en-US" altLang="ko-KR" dirty="0">
                <a:ea typeface="맑은 고딕" panose="020B0503020000020004" pitchFamily="50" charset="-127"/>
              </a:rPr>
              <a:t>dark colors and </a:t>
            </a:r>
            <a:r>
              <a:rPr lang="en-US" altLang="ko-KR" dirty="0" smtClean="0">
                <a:ea typeface="맑은 고딕" panose="020B0503020000020004" pitchFamily="50" charset="-127"/>
              </a:rPr>
              <a:t>displays </a:t>
            </a:r>
            <a:r>
              <a:rPr lang="en-US" altLang="ko-KR" dirty="0">
                <a:ea typeface="맑은 고딕" panose="020B0503020000020004" pitchFamily="50" charset="-127"/>
              </a:rPr>
              <a:t>a broader array of colors (almost all colors) compared to the conventional LED or the LED using phosphor. Further, the size deviation of </a:t>
            </a:r>
            <a:r>
              <a:rPr lang="en-US" altLang="ko-KR" dirty="0" smtClean="0">
                <a:ea typeface="맑은 고딕" panose="020B0503020000020004" pitchFamily="50" charset="-127"/>
              </a:rPr>
              <a:t>QDs </a:t>
            </a:r>
            <a:r>
              <a:rPr lang="en-US" altLang="ko-KR" dirty="0">
                <a:ea typeface="맑은 고딕" panose="020B0503020000020004" pitchFamily="50" charset="-127"/>
              </a:rPr>
              <a:t>is less than 5%, meaning excellent </a:t>
            </a:r>
            <a:r>
              <a:rPr lang="en-US" altLang="ko-KR" dirty="0" err="1">
                <a:ea typeface="맑은 고딕" panose="020B0503020000020004" pitchFamily="50" charset="-127"/>
              </a:rPr>
              <a:t>monodispersity</a:t>
            </a:r>
            <a:r>
              <a:rPr lang="en-US" altLang="ko-KR" dirty="0">
                <a:ea typeface="맑은 고딕" panose="020B0503020000020004" pitchFamily="50" charset="-127"/>
              </a:rPr>
              <a:t>. It also has </a:t>
            </a:r>
            <a:r>
              <a:rPr lang="en-US" altLang="ko-KR" dirty="0" smtClean="0">
                <a:ea typeface="맑은 고딕" panose="020B0503020000020004" pitchFamily="50" charset="-127"/>
              </a:rPr>
              <a:t>excellent transmittance </a:t>
            </a:r>
            <a:r>
              <a:rPr lang="en-US" altLang="ko-KR" dirty="0">
                <a:ea typeface="맑은 고딕" panose="020B0503020000020004" pitchFamily="50" charset="-127"/>
              </a:rPr>
              <a:t>with even distribution within films and resins through surface modification.</a:t>
            </a:r>
          </a:p>
          <a:p>
            <a:pPr lvl="1" algn="just"/>
            <a:r>
              <a:rPr lang="en-US" altLang="ko-KR" dirty="0">
                <a:ea typeface="맑은 고딕" panose="020B0503020000020004" pitchFamily="50" charset="-127"/>
              </a:rPr>
              <a:t>There are various ways to apply </a:t>
            </a:r>
            <a:r>
              <a:rPr lang="en-US" altLang="ko-KR" dirty="0" smtClean="0">
                <a:ea typeface="맑은 고딕" panose="020B0503020000020004" pitchFamily="50" charset="-127"/>
              </a:rPr>
              <a:t>QDs </a:t>
            </a:r>
            <a:r>
              <a:rPr lang="en-US" altLang="ko-KR" dirty="0">
                <a:ea typeface="맑은 고딕" panose="020B0503020000020004" pitchFamily="50" charset="-127"/>
              </a:rPr>
              <a:t>to LED. When used in the manufacturing of white LED, they have many advantages and great properties compared with white LED using the conventional phosphor. As a light source to emit </a:t>
            </a:r>
            <a:r>
              <a:rPr lang="en-US" altLang="ko-KR" dirty="0" smtClean="0">
                <a:ea typeface="맑은 고딕" panose="020B0503020000020004" pitchFamily="50" charset="-127"/>
              </a:rPr>
              <a:t>QDs</a:t>
            </a:r>
            <a:r>
              <a:rPr lang="en-US" altLang="ko-KR" dirty="0">
                <a:ea typeface="맑은 고딕" panose="020B0503020000020004" pitchFamily="50" charset="-127"/>
              </a:rPr>
              <a:t>, </a:t>
            </a:r>
            <a:r>
              <a:rPr lang="en-US" altLang="ko-KR" dirty="0" err="1">
                <a:ea typeface="맑은 고딕" panose="020B0503020000020004" pitchFamily="50" charset="-127"/>
              </a:rPr>
              <a:t>GaN</a:t>
            </a:r>
            <a:r>
              <a:rPr lang="en-US" altLang="ko-KR" dirty="0">
                <a:ea typeface="맑은 고딕" panose="020B0503020000020004" pitchFamily="50" charset="-127"/>
              </a:rPr>
              <a:t>-based blue LED, which is cheap and easy to make, is used. If using red and green </a:t>
            </a:r>
            <a:r>
              <a:rPr lang="en-US" altLang="ko-KR" dirty="0" smtClean="0">
                <a:ea typeface="맑은 고딕" panose="020B0503020000020004" pitchFamily="50" charset="-127"/>
              </a:rPr>
              <a:t>QDs </a:t>
            </a:r>
            <a:r>
              <a:rPr lang="en-US" altLang="ko-KR" dirty="0">
                <a:ea typeface="맑은 고딕" panose="020B0503020000020004" pitchFamily="50" charset="-127"/>
              </a:rPr>
              <a:t>as a phosphor,</a:t>
            </a:r>
            <a:r>
              <a:rPr lang="ko-KR" altLang="ko-KR" dirty="0">
                <a:ea typeface="맑은 고딕" panose="020B0503020000020004" pitchFamily="50" charset="-127"/>
              </a:rPr>
              <a:t> </a:t>
            </a:r>
            <a:r>
              <a:rPr lang="en-US" altLang="ko-KR" dirty="0">
                <a:ea typeface="맑은 고딕" panose="020B0503020000020004" pitchFamily="50" charset="-127"/>
              </a:rPr>
              <a:t>a white light source with three wavelengths can be simply created. These methods can be applied to create various types of white light sources with four or five wavelengths if needed. By adjusting the emission spectrum location of </a:t>
            </a:r>
            <a:r>
              <a:rPr lang="en-US" altLang="ko-KR" dirty="0" smtClean="0">
                <a:ea typeface="맑은 고딕" panose="020B0503020000020004" pitchFamily="50" charset="-127"/>
              </a:rPr>
              <a:t>QDs </a:t>
            </a:r>
            <a:r>
              <a:rPr lang="en-US" altLang="ko-KR" dirty="0">
                <a:ea typeface="맑은 고딕" panose="020B0503020000020004" pitchFamily="50" charset="-127"/>
              </a:rPr>
              <a:t>and the ratio of each color, the lighting performance indicators such as</a:t>
            </a:r>
            <a:r>
              <a:rPr lang="ko-KR" altLang="ko-KR" dirty="0">
                <a:ea typeface="맑은 고딕" panose="020B0503020000020004" pitchFamily="50" charset="-127"/>
              </a:rPr>
              <a:t> </a:t>
            </a:r>
            <a:r>
              <a:rPr lang="en-US" altLang="ko-KR" dirty="0">
                <a:ea typeface="맑은 고딕" panose="020B0503020000020004" pitchFamily="50" charset="-127"/>
              </a:rPr>
              <a:t>CCT and CRI can be changed without difficulty. Another advantage is that it does not need to use Yttrium, a rare-earth element used in YAG. In the phase of LED packaging, </a:t>
            </a:r>
            <a:r>
              <a:rPr lang="en-US" altLang="ko-KR" dirty="0" smtClean="0">
                <a:ea typeface="맑은 고딕" panose="020B0503020000020004" pitchFamily="50" charset="-127"/>
              </a:rPr>
              <a:t>QDs </a:t>
            </a:r>
            <a:r>
              <a:rPr lang="en-US" altLang="ko-KR" dirty="0">
                <a:ea typeface="맑은 고딕" panose="020B0503020000020004" pitchFamily="50" charset="-127"/>
              </a:rPr>
              <a:t>can be applied to LED in the way of coating them in colloidal state or fixing them by mixing with resin. They can use almost all of the existing phosphor packaging processes as they are, thus being manufactured without a big change in the production process. </a:t>
            </a:r>
            <a:endParaRPr lang="ko-KR" altLang="ko-KR" dirty="0">
              <a:ea typeface="맑은 고딕" panose="020B0503020000020004" pitchFamily="50" charset="-127"/>
            </a:endParaRPr>
          </a:p>
          <a:p>
            <a:pPr marL="0" indent="0">
              <a:buNone/>
            </a:pPr>
            <a:endParaRPr lang="ko-KR" altLang="en-US" dirty="0"/>
          </a:p>
        </p:txBody>
      </p:sp>
      <p:sp>
        <p:nvSpPr>
          <p:cNvPr id="4" name="Slide Number Placeholder 3"/>
          <p:cNvSpPr>
            <a:spLocks noGrp="1"/>
          </p:cNvSpPr>
          <p:nvPr>
            <p:ph type="sldNum" sz="quarter" idx="10"/>
          </p:nvPr>
        </p:nvSpPr>
        <p:spPr/>
        <p:txBody>
          <a:bodyPr/>
          <a:lstStyle/>
          <a:p>
            <a:fld id="{C1654822-CBA3-4BDF-80A9-3FE33B17E59A}" type="slidenum">
              <a:rPr lang="en-US" smtClean="0"/>
              <a:pPr/>
              <a:t>20</a:t>
            </a:fld>
            <a:endParaRPr lang="en-US" dirty="0"/>
          </a:p>
        </p:txBody>
      </p:sp>
      <p:sp>
        <p:nvSpPr>
          <p:cNvPr id="5" name="Footer Placeholder 4"/>
          <p:cNvSpPr>
            <a:spLocks noGrp="1"/>
          </p:cNvSpPr>
          <p:nvPr>
            <p:ph type="ftr" sz="quarter" idx="11"/>
          </p:nvPr>
        </p:nvSpPr>
        <p:spPr/>
        <p:txBody>
          <a:bodyPr/>
          <a:lstStyle/>
          <a:p>
            <a:r>
              <a:rPr lang="en-US" smtClean="0"/>
              <a:t>Quantum Dot Display Technology &amp; Market Report - H2 2015</a:t>
            </a:r>
            <a:endParaRPr lang="en-US" dirty="0"/>
          </a:p>
        </p:txBody>
      </p:sp>
    </p:spTree>
    <p:extLst>
      <p:ext uri="{BB962C8B-B14F-4D97-AF65-F5344CB8AC3E}">
        <p14:creationId xmlns:p14="http://schemas.microsoft.com/office/powerpoint/2010/main" val="14673550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4313"/>
            <a:ext cx="8220075" cy="3267555"/>
          </a:xfrm>
        </p:spPr>
        <p:txBody>
          <a:bodyPr/>
          <a:lstStyle/>
          <a:p>
            <a:pPr marL="356400" lvl="1" algn="just"/>
            <a:r>
              <a:rPr lang="en-US" altLang="ko-KR" dirty="0" smtClean="0">
                <a:ea typeface="맑은 고딕" panose="020B0503020000020004" pitchFamily="50" charset="-127"/>
              </a:rPr>
              <a:t>Given </a:t>
            </a:r>
            <a:r>
              <a:rPr lang="en-US" altLang="ko-KR" dirty="0">
                <a:ea typeface="맑은 고딕" panose="020B0503020000020004" pitchFamily="50" charset="-127"/>
              </a:rPr>
              <a:t>that the LED using the conventional phosphor can employ only a limited number of phosphors and has low luminescence efficiency, blue LED using </a:t>
            </a:r>
            <a:r>
              <a:rPr lang="en-US" altLang="ko-KR" dirty="0" err="1">
                <a:ea typeface="맑은 고딕" panose="020B0503020000020004" pitchFamily="50" charset="-127"/>
              </a:rPr>
              <a:t>InGaN</a:t>
            </a:r>
            <a:r>
              <a:rPr lang="en-US" altLang="ko-KR" dirty="0">
                <a:ea typeface="맑은 고딕" panose="020B0503020000020004" pitchFamily="50" charset="-127"/>
              </a:rPr>
              <a:t> and YAG are the most widely used to make white LEDs. When </a:t>
            </a:r>
            <a:r>
              <a:rPr lang="en-US" altLang="ko-KR" dirty="0" smtClean="0">
                <a:ea typeface="맑은 고딕" panose="020B0503020000020004" pitchFamily="50" charset="-127"/>
              </a:rPr>
              <a:t>QDs </a:t>
            </a:r>
            <a:r>
              <a:rPr lang="en-US" altLang="ko-KR" dirty="0">
                <a:ea typeface="맑은 고딕" panose="020B0503020000020004" pitchFamily="50" charset="-127"/>
              </a:rPr>
              <a:t>are used as a phosphor, the LED is used as a high-power light source and </a:t>
            </a:r>
            <a:r>
              <a:rPr lang="en-US" altLang="ko-KR" dirty="0" smtClean="0">
                <a:ea typeface="맑은 고딕" panose="020B0503020000020004" pitchFamily="50" charset="-127"/>
              </a:rPr>
              <a:t>QDs </a:t>
            </a:r>
            <a:r>
              <a:rPr lang="en-US" altLang="ko-KR" dirty="0">
                <a:ea typeface="맑은 고딕" panose="020B0503020000020004" pitchFamily="50" charset="-127"/>
              </a:rPr>
              <a:t>are used as excitation light. </a:t>
            </a:r>
            <a:r>
              <a:rPr lang="en-US" altLang="ko-KR" dirty="0" smtClean="0">
                <a:ea typeface="맑은 고딕" panose="020B0503020000020004" pitchFamily="50" charset="-127"/>
              </a:rPr>
              <a:t>QDs </a:t>
            </a:r>
            <a:r>
              <a:rPr lang="en-US" altLang="ko-KR" dirty="0">
                <a:ea typeface="맑은 고딕" panose="020B0503020000020004" pitchFamily="50" charset="-127"/>
              </a:rPr>
              <a:t>are packaged together with resins as </a:t>
            </a:r>
            <a:r>
              <a:rPr lang="en-US" altLang="ko-KR" dirty="0" smtClean="0">
                <a:ea typeface="맑은 고딕" panose="020B0503020000020004" pitchFamily="50" charset="-127"/>
              </a:rPr>
              <a:t>the </a:t>
            </a:r>
            <a:r>
              <a:rPr lang="en-US" altLang="ko-KR" dirty="0">
                <a:ea typeface="맑은 고딕" panose="020B0503020000020004" pitchFamily="50" charset="-127"/>
              </a:rPr>
              <a:t>conventional phosphors, or fabricated in the form of a thin film to be placed in front of the LED.  </a:t>
            </a:r>
            <a:endParaRPr lang="ko-KR" altLang="ko-KR" dirty="0">
              <a:ea typeface="맑은 고딕" panose="020B0503020000020004" pitchFamily="50" charset="-127"/>
            </a:endParaRPr>
          </a:p>
          <a:p>
            <a:pPr lvl="1" algn="just"/>
            <a:r>
              <a:rPr lang="en-US" altLang="ko-KR" dirty="0">
                <a:ea typeface="맑은 고딕" panose="020B0503020000020004" pitchFamily="50" charset="-127"/>
              </a:rPr>
              <a:t>The control of the CCT of white light sources, which have low CCTs, is the most basic application of </a:t>
            </a:r>
            <a:r>
              <a:rPr lang="en-US" altLang="ko-KR" dirty="0" smtClean="0">
                <a:ea typeface="맑은 고딕" panose="020B0503020000020004" pitchFamily="50" charset="-127"/>
              </a:rPr>
              <a:t>QDs</a:t>
            </a:r>
            <a:r>
              <a:rPr lang="en-US" altLang="ko-KR" dirty="0">
                <a:ea typeface="맑은 고딕" panose="020B0503020000020004" pitchFamily="50" charset="-127"/>
              </a:rPr>
              <a:t>. This is conducted by coating red </a:t>
            </a:r>
            <a:r>
              <a:rPr lang="en-US" altLang="ko-KR" dirty="0" smtClean="0">
                <a:ea typeface="맑은 고딕" panose="020B0503020000020004" pitchFamily="50" charset="-127"/>
              </a:rPr>
              <a:t>QDs </a:t>
            </a:r>
            <a:r>
              <a:rPr lang="en-US" altLang="ko-KR" dirty="0">
                <a:ea typeface="맑은 고딕" panose="020B0503020000020004" pitchFamily="50" charset="-127"/>
              </a:rPr>
              <a:t>on the white LED lighting of the conventionally-used blue</a:t>
            </a:r>
            <a:r>
              <a:rPr lang="ko-KR" altLang="en-US" dirty="0">
                <a:ea typeface="맑은 고딕" panose="020B0503020000020004" pitchFamily="50" charset="-127"/>
              </a:rPr>
              <a:t> </a:t>
            </a:r>
            <a:r>
              <a:rPr lang="en-US" altLang="ko-KR" dirty="0">
                <a:ea typeface="맑은 고딕" panose="020B0503020000020004" pitchFamily="50" charset="-127"/>
              </a:rPr>
              <a:t>LED and YAG, which will lower the white LED’s CCT to 3,000–4,000 K and improve the CRI. It is not easy to distribute bulk phosphors and </a:t>
            </a:r>
            <a:r>
              <a:rPr lang="en-US" altLang="ko-KR" dirty="0" smtClean="0">
                <a:ea typeface="맑은 고딕" panose="020B0503020000020004" pitchFamily="50" charset="-127"/>
              </a:rPr>
              <a:t>QDs </a:t>
            </a:r>
            <a:r>
              <a:rPr lang="en-US" altLang="ko-KR" dirty="0">
                <a:ea typeface="맑은 고딕" panose="020B0503020000020004" pitchFamily="50" charset="-127"/>
              </a:rPr>
              <a:t>on resins evenly, so it is more effective to use only </a:t>
            </a:r>
            <a:r>
              <a:rPr lang="en-US" altLang="ko-KR" dirty="0" smtClean="0">
                <a:ea typeface="맑은 고딕" panose="020B0503020000020004" pitchFamily="50" charset="-127"/>
              </a:rPr>
              <a:t>QDs </a:t>
            </a:r>
            <a:r>
              <a:rPr lang="en-US" altLang="ko-KR" dirty="0">
                <a:ea typeface="맑은 고딕" panose="020B0503020000020004" pitchFamily="50" charset="-127"/>
              </a:rPr>
              <a:t>as phosphors.</a:t>
            </a:r>
          </a:p>
          <a:p>
            <a:pPr lvl="1" algn="just"/>
            <a:r>
              <a:rPr lang="en-US" altLang="ko-KR" dirty="0">
                <a:ea typeface="맑은 고딕" panose="020B0503020000020004" pitchFamily="50" charset="-127"/>
              </a:rPr>
              <a:t>When only blue LED and </a:t>
            </a:r>
            <a:r>
              <a:rPr lang="en-US" altLang="ko-KR" dirty="0" smtClean="0">
                <a:ea typeface="맑은 고딕" panose="020B0503020000020004" pitchFamily="50" charset="-127"/>
              </a:rPr>
              <a:t>QD </a:t>
            </a:r>
            <a:r>
              <a:rPr lang="en-US" altLang="ko-KR" dirty="0">
                <a:ea typeface="맑은 고딕" panose="020B0503020000020004" pitchFamily="50" charset="-127"/>
              </a:rPr>
              <a:t>phosphor are used, </a:t>
            </a:r>
            <a:r>
              <a:rPr lang="en-US" altLang="ko-KR" dirty="0" smtClean="0">
                <a:ea typeface="맑은 고딕" panose="020B0503020000020004" pitchFamily="50" charset="-127"/>
              </a:rPr>
              <a:t>it is possible to create a two-wavelength </a:t>
            </a:r>
            <a:r>
              <a:rPr lang="en-US" altLang="ko-KR" dirty="0">
                <a:ea typeface="맑은 고딕" panose="020B0503020000020004" pitchFamily="50" charset="-127"/>
              </a:rPr>
              <a:t>white LED </a:t>
            </a:r>
            <a:r>
              <a:rPr lang="en-US" altLang="ko-KR" dirty="0" smtClean="0">
                <a:ea typeface="맑은 고딕" panose="020B0503020000020004" pitchFamily="50" charset="-127"/>
              </a:rPr>
              <a:t>with </a:t>
            </a:r>
            <a:r>
              <a:rPr lang="en-US" altLang="ko-KR" dirty="0">
                <a:ea typeface="맑은 고딕" panose="020B0503020000020004" pitchFamily="50" charset="-127"/>
              </a:rPr>
              <a:t>orange </a:t>
            </a:r>
            <a:r>
              <a:rPr lang="en-US" altLang="ko-KR" dirty="0" smtClean="0">
                <a:ea typeface="맑은 고딕" panose="020B0503020000020004" pitchFamily="50" charset="-127"/>
              </a:rPr>
              <a:t>QD phosphors. </a:t>
            </a:r>
            <a:r>
              <a:rPr lang="en-US" altLang="ko-KR" dirty="0">
                <a:ea typeface="맑은 고딕" panose="020B0503020000020004" pitchFamily="50" charset="-127"/>
              </a:rPr>
              <a:t>If green and red </a:t>
            </a:r>
            <a:r>
              <a:rPr lang="en-US" altLang="ko-KR" dirty="0" smtClean="0">
                <a:ea typeface="맑은 고딕" panose="020B0503020000020004" pitchFamily="50" charset="-127"/>
              </a:rPr>
              <a:t>QDs </a:t>
            </a:r>
            <a:r>
              <a:rPr lang="en-US" altLang="ko-KR" dirty="0">
                <a:ea typeface="맑은 고딕" panose="020B0503020000020004" pitchFamily="50" charset="-127"/>
              </a:rPr>
              <a:t>are used as phosphors, a white LED with three wavelengths can be produced. Packaging all of green, orange, and red </a:t>
            </a:r>
            <a:r>
              <a:rPr lang="en-US" altLang="ko-KR" dirty="0" smtClean="0">
                <a:ea typeface="맑은 고딕" panose="020B0503020000020004" pitchFamily="50" charset="-127"/>
              </a:rPr>
              <a:t>QDs </a:t>
            </a:r>
            <a:r>
              <a:rPr lang="en-US" altLang="ko-KR" dirty="0">
                <a:ea typeface="맑은 고딕" panose="020B0503020000020004" pitchFamily="50" charset="-127"/>
              </a:rPr>
              <a:t>together can result in a white LED with four wavelengths. It is also possible to add other colors and mix them together. It requires the same process to form white LEDs in such a variety of structures. LEDs in various structures can also be tailored to the purposes. For example, a simple white LED with two wavelengths can be created, while a three-wavelength white LED can be made when RGB needs to be realized like display screens. If a high CRI is required as is for lighting, a white LED with more than four wavelengths can be produced.</a:t>
            </a:r>
          </a:p>
          <a:p>
            <a:endParaRPr lang="ko-KR" altLang="en-US" dirty="0"/>
          </a:p>
        </p:txBody>
      </p:sp>
      <p:sp>
        <p:nvSpPr>
          <p:cNvPr id="4" name="Slide Number Placeholder 3"/>
          <p:cNvSpPr>
            <a:spLocks noGrp="1"/>
          </p:cNvSpPr>
          <p:nvPr>
            <p:ph type="sldNum" sz="quarter" idx="10"/>
          </p:nvPr>
        </p:nvSpPr>
        <p:spPr/>
        <p:txBody>
          <a:bodyPr/>
          <a:lstStyle/>
          <a:p>
            <a:fld id="{C1654822-CBA3-4BDF-80A9-3FE33B17E59A}" type="slidenum">
              <a:rPr lang="en-US" smtClean="0"/>
              <a:pPr/>
              <a:t>21</a:t>
            </a:fld>
            <a:endParaRPr lang="en-US" dirty="0"/>
          </a:p>
        </p:txBody>
      </p:sp>
      <p:sp>
        <p:nvSpPr>
          <p:cNvPr id="5" name="Footer Placeholder 4"/>
          <p:cNvSpPr>
            <a:spLocks noGrp="1"/>
          </p:cNvSpPr>
          <p:nvPr>
            <p:ph type="ftr" sz="quarter" idx="11"/>
          </p:nvPr>
        </p:nvSpPr>
        <p:spPr/>
        <p:txBody>
          <a:bodyPr/>
          <a:lstStyle/>
          <a:p>
            <a:r>
              <a:rPr lang="en-US" smtClean="0"/>
              <a:t>Quantum Dot Display Technology &amp; Market Report - H2 2015</a:t>
            </a:r>
            <a:endParaRPr lang="en-US" dirty="0"/>
          </a:p>
        </p:txBody>
      </p:sp>
      <p:grpSp>
        <p:nvGrpSpPr>
          <p:cNvPr id="11" name="그룹 18"/>
          <p:cNvGrpSpPr/>
          <p:nvPr/>
        </p:nvGrpSpPr>
        <p:grpSpPr>
          <a:xfrm>
            <a:off x="992633" y="4921866"/>
            <a:ext cx="7324542" cy="1061844"/>
            <a:chOff x="2808282" y="3265897"/>
            <a:chExt cx="3527425" cy="1281569"/>
          </a:xfrm>
        </p:grpSpPr>
        <p:pic>
          <p:nvPicPr>
            <p:cNvPr id="12" name="그림 11"/>
            <p:cNvPicPr/>
            <p:nvPr/>
          </p:nvPicPr>
          <p:blipFill rotWithShape="1">
            <a:blip r:embed="rId2" cstate="print">
              <a:extLst>
                <a:ext uri="{28A0092B-C50C-407E-A947-70E740481C1C}">
                  <a14:useLocalDpi xmlns:a14="http://schemas.microsoft.com/office/drawing/2010/main" val="0"/>
                </a:ext>
              </a:extLst>
            </a:blip>
            <a:srcRect t="17526"/>
            <a:stretch/>
          </p:blipFill>
          <p:spPr>
            <a:xfrm>
              <a:off x="2808282" y="3462867"/>
              <a:ext cx="3527425" cy="1084599"/>
            </a:xfrm>
            <a:prstGeom prst="rect">
              <a:avLst/>
            </a:prstGeom>
          </p:spPr>
        </p:pic>
        <p:sp>
          <p:nvSpPr>
            <p:cNvPr id="13" name="TextBox 12"/>
            <p:cNvSpPr txBox="1"/>
            <p:nvPr/>
          </p:nvSpPr>
          <p:spPr>
            <a:xfrm>
              <a:off x="2825216" y="3265903"/>
              <a:ext cx="1634068" cy="241452"/>
            </a:xfrm>
            <a:prstGeom prst="rect">
              <a:avLst/>
            </a:prstGeom>
            <a:noFill/>
          </p:spPr>
          <p:txBody>
            <a:bodyPr wrap="square" lIns="72000" rIns="72000" rtlCol="0">
              <a:spAutoFit/>
            </a:bodyPr>
            <a:lstStyle/>
            <a:p>
              <a:r>
                <a:rPr lang="en-US" altLang="ko-KR" sz="700" b="1" dirty="0" smtClean="0"/>
                <a:t>QD package with polymer</a:t>
              </a:r>
              <a:endParaRPr lang="ko-KR" altLang="en-US" sz="700" b="1" dirty="0" err="1" smtClean="0"/>
            </a:p>
          </p:txBody>
        </p:sp>
        <p:sp>
          <p:nvSpPr>
            <p:cNvPr id="14" name="TextBox 13"/>
            <p:cNvSpPr txBox="1"/>
            <p:nvPr/>
          </p:nvSpPr>
          <p:spPr>
            <a:xfrm>
              <a:off x="5085899" y="3265897"/>
              <a:ext cx="993181" cy="241452"/>
            </a:xfrm>
            <a:prstGeom prst="rect">
              <a:avLst/>
            </a:prstGeom>
            <a:noFill/>
          </p:spPr>
          <p:txBody>
            <a:bodyPr wrap="square" lIns="72000" rIns="72000" rtlCol="0">
              <a:spAutoFit/>
            </a:bodyPr>
            <a:lstStyle/>
            <a:p>
              <a:r>
                <a:rPr lang="en-US" altLang="ko-KR" sz="700" b="1" dirty="0" smtClean="0"/>
                <a:t>QD film / plate</a:t>
              </a:r>
              <a:endParaRPr lang="ko-KR" altLang="en-US" sz="700" b="1" dirty="0" err="1" smtClean="0"/>
            </a:p>
          </p:txBody>
        </p:sp>
        <p:sp>
          <p:nvSpPr>
            <p:cNvPr id="15" name="직사각형 14"/>
            <p:cNvSpPr/>
            <p:nvPr/>
          </p:nvSpPr>
          <p:spPr>
            <a:xfrm>
              <a:off x="3324749" y="4284998"/>
              <a:ext cx="567266" cy="228600"/>
            </a:xfrm>
            <a:prstGeom prst="rect">
              <a:avLst/>
            </a:prstGeom>
            <a:solidFill>
              <a:srgbClr val="C7C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spc="20" dirty="0" smtClean="0">
                  <a:solidFill>
                    <a:schemeClr val="bg1"/>
                  </a:solidFill>
                </a:rPr>
                <a:t>Anvil</a:t>
              </a:r>
              <a:endParaRPr lang="ko-KR" altLang="en-US" sz="700" b="1" spc="20" dirty="0" smtClean="0">
                <a:solidFill>
                  <a:schemeClr val="bg1"/>
                </a:solidFill>
              </a:endParaRPr>
            </a:p>
          </p:txBody>
        </p:sp>
        <p:sp>
          <p:nvSpPr>
            <p:cNvPr id="16" name="직사각형 15"/>
            <p:cNvSpPr/>
            <p:nvPr/>
          </p:nvSpPr>
          <p:spPr>
            <a:xfrm>
              <a:off x="5264988" y="4285862"/>
              <a:ext cx="567266" cy="228600"/>
            </a:xfrm>
            <a:prstGeom prst="rect">
              <a:avLst/>
            </a:prstGeom>
            <a:solidFill>
              <a:srgbClr val="C7C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spc="20" dirty="0" smtClean="0">
                  <a:solidFill>
                    <a:schemeClr val="bg1"/>
                  </a:solidFill>
                </a:rPr>
                <a:t>Anvil</a:t>
              </a:r>
              <a:endParaRPr lang="ko-KR" altLang="en-US" sz="700" b="1" spc="20" dirty="0" smtClean="0">
                <a:solidFill>
                  <a:schemeClr val="bg1"/>
                </a:solidFill>
              </a:endParaRPr>
            </a:p>
          </p:txBody>
        </p:sp>
        <p:sp>
          <p:nvSpPr>
            <p:cNvPr id="17" name="직사각형 16"/>
            <p:cNvSpPr/>
            <p:nvPr/>
          </p:nvSpPr>
          <p:spPr>
            <a:xfrm>
              <a:off x="3371315" y="4098298"/>
              <a:ext cx="468000" cy="15300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spc="20" dirty="0" smtClean="0">
                  <a:solidFill>
                    <a:schemeClr val="tx2">
                      <a:lumMod val="50000"/>
                    </a:schemeClr>
                  </a:solidFill>
                </a:rPr>
                <a:t>Blue</a:t>
              </a:r>
              <a:endParaRPr lang="ko-KR" altLang="en-US" sz="700" b="1" spc="20" dirty="0" smtClean="0">
                <a:solidFill>
                  <a:schemeClr val="tx2">
                    <a:lumMod val="50000"/>
                  </a:schemeClr>
                </a:solidFill>
              </a:endParaRPr>
            </a:p>
          </p:txBody>
        </p:sp>
        <p:sp>
          <p:nvSpPr>
            <p:cNvPr id="18" name="직사각형 17"/>
            <p:cNvSpPr/>
            <p:nvPr/>
          </p:nvSpPr>
          <p:spPr>
            <a:xfrm>
              <a:off x="5318719" y="4098292"/>
              <a:ext cx="468000" cy="15300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spc="20" dirty="0" smtClean="0">
                  <a:solidFill>
                    <a:schemeClr val="tx2">
                      <a:lumMod val="50000"/>
                    </a:schemeClr>
                  </a:solidFill>
                </a:rPr>
                <a:t>Blue</a:t>
              </a:r>
              <a:endParaRPr lang="ko-KR" altLang="en-US" sz="700" b="1" spc="20" dirty="0" smtClean="0">
                <a:solidFill>
                  <a:schemeClr val="tx2">
                    <a:lumMod val="50000"/>
                  </a:schemeClr>
                </a:solidFill>
              </a:endParaRPr>
            </a:p>
          </p:txBody>
        </p:sp>
      </p:grpSp>
      <p:grpSp>
        <p:nvGrpSpPr>
          <p:cNvPr id="19" name="Group 9"/>
          <p:cNvGrpSpPr/>
          <p:nvPr/>
        </p:nvGrpSpPr>
        <p:grpSpPr>
          <a:xfrm>
            <a:off x="468313" y="4509120"/>
            <a:ext cx="8207375" cy="1721337"/>
            <a:chOff x="467430" y="836631"/>
            <a:chExt cx="8209845" cy="5329219"/>
          </a:xfrm>
        </p:grpSpPr>
        <p:sp>
          <p:nvSpPr>
            <p:cNvPr id="20" name="txtboxInfographicTitleBar"/>
            <p:cNvSpPr/>
            <p:nvPr/>
          </p:nvSpPr>
          <p:spPr>
            <a:xfrm>
              <a:off x="467430" y="836631"/>
              <a:ext cx="8208912" cy="668731"/>
            </a:xfrm>
            <a:prstGeom prst="rect">
              <a:avLst/>
            </a:prstGeom>
            <a:solidFill>
              <a:srgbClr val="707C8A"/>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altLang="ko-KR" sz="900" b="1" dirty="0">
                  <a:solidFill>
                    <a:srgbClr val="FFFFFF"/>
                  </a:solidFill>
                </a:rPr>
                <a:t>Application of </a:t>
              </a:r>
              <a:r>
                <a:rPr lang="en-US" altLang="ko-KR" sz="900" b="1" dirty="0" smtClean="0">
                  <a:solidFill>
                    <a:srgbClr val="FFFFFF"/>
                  </a:solidFill>
                </a:rPr>
                <a:t>QD </a:t>
              </a:r>
              <a:r>
                <a:rPr lang="en-US" altLang="ko-KR" sz="900" b="1" dirty="0">
                  <a:solidFill>
                    <a:srgbClr val="FFFFFF"/>
                  </a:solidFill>
                </a:rPr>
                <a:t>to LED</a:t>
              </a:r>
              <a:endParaRPr lang="ko-KR" altLang="en-US" sz="900" b="1" dirty="0">
                <a:solidFill>
                  <a:srgbClr val="FFFFFF"/>
                </a:solidFill>
              </a:endParaRPr>
            </a:p>
          </p:txBody>
        </p:sp>
        <p:sp>
          <p:nvSpPr>
            <p:cNvPr id="21" name="txtboxInfographicBorder"/>
            <p:cNvSpPr/>
            <p:nvPr/>
          </p:nvSpPr>
          <p:spPr>
            <a:xfrm>
              <a:off x="467544" y="838200"/>
              <a:ext cx="8208912" cy="5327649"/>
            </a:xfrm>
            <a:prstGeom prst="rect">
              <a:avLst/>
            </a:prstGeom>
            <a:noFill/>
            <a:ln w="6350">
              <a:solidFill>
                <a:srgbClr val="707C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xtboxInfographicCopyright"/>
            <p:cNvSpPr txBox="1"/>
            <p:nvPr/>
          </p:nvSpPr>
          <p:spPr>
            <a:xfrm>
              <a:off x="7334612" y="5479796"/>
              <a:ext cx="1342663" cy="686054"/>
            </a:xfrm>
            <a:prstGeom prst="rect">
              <a:avLst/>
            </a:prstGeom>
            <a:noFill/>
          </p:spPr>
          <p:txBody>
            <a:bodyPr wrap="none" lIns="0" tIns="0" rIns="72000" bIns="72000" rtlCol="0" anchor="b">
              <a:noAutofit/>
            </a:bodyPr>
            <a:lstStyle/>
            <a:p>
              <a:pPr algn="r"/>
              <a:r>
                <a:rPr lang="en-US" sz="500" dirty="0" smtClean="0">
                  <a:solidFill>
                    <a:srgbClr val="707C8A"/>
                  </a:solidFill>
                </a:rPr>
                <a:t>© 2015 IHS</a:t>
              </a:r>
              <a:endParaRPr lang="en-US" sz="500" dirty="0">
                <a:solidFill>
                  <a:srgbClr val="707C8A"/>
                </a:solidFill>
              </a:endParaRPr>
            </a:p>
          </p:txBody>
        </p:sp>
        <p:sp>
          <p:nvSpPr>
            <p:cNvPr id="23" name="txtboxInfographicSourceLine"/>
            <p:cNvSpPr txBox="1"/>
            <p:nvPr/>
          </p:nvSpPr>
          <p:spPr>
            <a:xfrm>
              <a:off x="467430" y="5307864"/>
              <a:ext cx="5112711" cy="857986"/>
            </a:xfrm>
            <a:prstGeom prst="rect">
              <a:avLst/>
            </a:prstGeom>
            <a:noFill/>
          </p:spPr>
          <p:txBody>
            <a:bodyPr wrap="none" lIns="72000" tIns="0" rIns="0" bIns="72000" rtlCol="0" anchor="b">
              <a:noAutofit/>
            </a:bodyPr>
            <a:lstStyle/>
            <a:p>
              <a:endParaRPr lang="en-US" sz="500" dirty="0" smtClean="0">
                <a:solidFill>
                  <a:srgbClr val="707C8A"/>
                </a:solidFill>
              </a:endParaRPr>
            </a:p>
            <a:p>
              <a:endParaRPr lang="en-US" sz="500" dirty="0" smtClean="0">
                <a:solidFill>
                  <a:srgbClr val="707C8A"/>
                </a:solidFill>
              </a:endParaRPr>
            </a:p>
            <a:p>
              <a:r>
                <a:rPr lang="en-US" sz="500" dirty="0" smtClean="0">
                  <a:solidFill>
                    <a:srgbClr val="707C8A"/>
                  </a:solidFill>
                </a:rPr>
                <a:t>Source: IHS</a:t>
              </a:r>
              <a:endParaRPr lang="en-US" sz="500" dirty="0">
                <a:solidFill>
                  <a:srgbClr val="707C8A"/>
                </a:solidFill>
              </a:endParaRPr>
            </a:p>
          </p:txBody>
        </p:sp>
      </p:grpSp>
    </p:spTree>
    <p:extLst>
      <p:ext uri="{BB962C8B-B14F-4D97-AF65-F5344CB8AC3E}">
        <p14:creationId xmlns:p14="http://schemas.microsoft.com/office/powerpoint/2010/main" val="15792607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4313"/>
            <a:ext cx="8220075" cy="2501104"/>
          </a:xfrm>
        </p:spPr>
        <p:txBody>
          <a:bodyPr/>
          <a:lstStyle/>
          <a:p>
            <a:pPr marL="0" indent="0">
              <a:buNone/>
            </a:pPr>
            <a:r>
              <a:rPr lang="en-US" altLang="ko-KR" dirty="0" smtClean="0"/>
              <a:t>1.3. QD </a:t>
            </a:r>
            <a:r>
              <a:rPr lang="en-US" altLang="ko-KR" dirty="0"/>
              <a:t>LED application technologies</a:t>
            </a:r>
            <a:r>
              <a:rPr lang="ko-KR" altLang="en-US" dirty="0"/>
              <a:t> </a:t>
            </a:r>
          </a:p>
          <a:p>
            <a:pPr marL="356400" lvl="1" algn="just"/>
            <a:r>
              <a:rPr lang="en-US" altLang="ko-KR" dirty="0">
                <a:ea typeface="맑은 고딕" panose="020B0503020000020004" pitchFamily="50" charset="-127"/>
              </a:rPr>
              <a:t>Like the conventional LED, </a:t>
            </a:r>
            <a:r>
              <a:rPr lang="en-US" altLang="ko-KR" dirty="0" smtClean="0">
                <a:ea typeface="맑은 고딕" panose="020B0503020000020004" pitchFamily="50" charset="-127"/>
              </a:rPr>
              <a:t>LED </a:t>
            </a:r>
            <a:r>
              <a:rPr lang="en-US" altLang="ko-KR" dirty="0">
                <a:ea typeface="맑은 고딕" panose="020B0503020000020004" pitchFamily="50" charset="-127"/>
              </a:rPr>
              <a:t>using </a:t>
            </a:r>
            <a:r>
              <a:rPr lang="en-US" altLang="ko-KR" dirty="0" smtClean="0">
                <a:ea typeface="맑은 고딕" panose="020B0503020000020004" pitchFamily="50" charset="-127"/>
              </a:rPr>
              <a:t>QDs </a:t>
            </a:r>
            <a:r>
              <a:rPr lang="en-US" altLang="ko-KR" dirty="0">
                <a:ea typeface="맑은 고딕" panose="020B0503020000020004" pitchFamily="50" charset="-127"/>
              </a:rPr>
              <a:t>as </a:t>
            </a:r>
            <a:r>
              <a:rPr lang="en-US" altLang="ko-KR" dirty="0" smtClean="0">
                <a:ea typeface="맑은 고딕" panose="020B0503020000020004" pitchFamily="50" charset="-127"/>
              </a:rPr>
              <a:t>phosphors can be used in various applications. </a:t>
            </a:r>
            <a:r>
              <a:rPr lang="en-US" altLang="ko-KR" dirty="0">
                <a:ea typeface="맑은 고딕" panose="020B0503020000020004" pitchFamily="50" charset="-127"/>
              </a:rPr>
              <a:t>They can be used wherever light is needed, ranging from display screens to electronic and direction boards, tiny flashlights, desk stands, indoor lighting, decorative illumination and display screens. In 2007, Evident Technologies Inc. introduced decorative lighting for Christmas </a:t>
            </a:r>
            <a:r>
              <a:rPr lang="en-US" altLang="ko-KR" dirty="0" smtClean="0">
                <a:ea typeface="맑은 고딕" panose="020B0503020000020004" pitchFamily="50" charset="-127"/>
              </a:rPr>
              <a:t>illuminations, </a:t>
            </a:r>
            <a:r>
              <a:rPr lang="en-US" altLang="ko-KR" dirty="0">
                <a:ea typeface="맑은 고딕" panose="020B0503020000020004" pitchFamily="50" charset="-127"/>
              </a:rPr>
              <a:t>which emit new, various colors by using </a:t>
            </a:r>
            <a:r>
              <a:rPr lang="en-US" altLang="ko-KR" dirty="0" smtClean="0">
                <a:ea typeface="맑은 고딕" panose="020B0503020000020004" pitchFamily="50" charset="-127"/>
              </a:rPr>
              <a:t>QDs. </a:t>
            </a:r>
            <a:endParaRPr lang="en-US" altLang="ko-KR" dirty="0">
              <a:solidFill>
                <a:srgbClr val="FF0000"/>
              </a:solidFill>
            </a:endParaRPr>
          </a:p>
          <a:p>
            <a:pPr marL="356400" lvl="1" algn="just"/>
            <a:r>
              <a:rPr lang="en-US" altLang="ko-KR" dirty="0">
                <a:ea typeface="맑은 고딕" panose="020B0503020000020004" pitchFamily="50" charset="-127"/>
              </a:rPr>
              <a:t>In particular, display screen and </a:t>
            </a:r>
            <a:r>
              <a:rPr lang="en-US" altLang="ko-KR" dirty="0" smtClean="0">
                <a:ea typeface="맑은 고딕" panose="020B0503020000020004" pitchFamily="50" charset="-127"/>
              </a:rPr>
              <a:t>lighting </a:t>
            </a:r>
            <a:r>
              <a:rPr lang="en-US" altLang="ko-KR" dirty="0">
                <a:ea typeface="맑은 고딕" panose="020B0503020000020004" pitchFamily="50" charset="-127"/>
              </a:rPr>
              <a:t>sectors are keen on </a:t>
            </a:r>
            <a:r>
              <a:rPr lang="en-US" altLang="ko-KR" dirty="0" smtClean="0">
                <a:ea typeface="맑은 고딕" panose="020B0503020000020004" pitchFamily="50" charset="-127"/>
              </a:rPr>
              <a:t>QD technology </a:t>
            </a:r>
            <a:r>
              <a:rPr lang="en-US" altLang="ko-KR" dirty="0">
                <a:ea typeface="맑은 고딕" panose="020B0503020000020004" pitchFamily="50" charset="-127"/>
              </a:rPr>
              <a:t>because they can make good use of great optical properties of </a:t>
            </a:r>
            <a:r>
              <a:rPr lang="en-US" altLang="ko-KR" dirty="0" smtClean="0">
                <a:ea typeface="맑은 고딕" panose="020B0503020000020004" pitchFamily="50" charset="-127"/>
              </a:rPr>
              <a:t>QDs. </a:t>
            </a:r>
            <a:r>
              <a:rPr lang="en-US" altLang="ko-KR" dirty="0">
                <a:ea typeface="맑은 고딕" panose="020B0503020000020004" pitchFamily="50" charset="-127"/>
              </a:rPr>
              <a:t>The display industry is aiming to use a white </a:t>
            </a:r>
            <a:r>
              <a:rPr lang="en-US" altLang="ko-KR" dirty="0" smtClean="0">
                <a:ea typeface="맑은 고딕" panose="020B0503020000020004" pitchFamily="50" charset="-127"/>
              </a:rPr>
              <a:t>QD-based </a:t>
            </a:r>
            <a:r>
              <a:rPr lang="en-US" altLang="ko-KR" dirty="0">
                <a:ea typeface="맑은 고딕" panose="020B0503020000020004" pitchFamily="50" charset="-127"/>
              </a:rPr>
              <a:t>LED as an LED backlight. If a </a:t>
            </a:r>
            <a:r>
              <a:rPr lang="en-US" altLang="ko-KR" dirty="0" smtClean="0">
                <a:ea typeface="맑은 고딕" panose="020B0503020000020004" pitchFamily="50" charset="-127"/>
              </a:rPr>
              <a:t>QD-based </a:t>
            </a:r>
            <a:r>
              <a:rPr lang="en-US" altLang="ko-KR" dirty="0">
                <a:ea typeface="맑은 고딕" panose="020B0503020000020004" pitchFamily="50" charset="-127"/>
              </a:rPr>
              <a:t>LED with three wavelengths is adopted as an LCD backlight, it can create a brighter and more efficient white color than the two-wavelength white LED using the conventional YAG. In addition, since the RGB spectrum has a far narrower FWHM than the transmittance spectrum of color filters that make RGB pixels, the RGB color purity in display screens increases, resulting in a rise in the whole color gamut. </a:t>
            </a:r>
            <a:endParaRPr lang="ko-KR" altLang="ko-KR" dirty="0">
              <a:ea typeface="맑은 고딕" panose="020B0503020000020004" pitchFamily="50" charset="-127"/>
            </a:endParaRPr>
          </a:p>
        </p:txBody>
      </p:sp>
      <p:sp>
        <p:nvSpPr>
          <p:cNvPr id="4" name="Slide Number Placeholder 3"/>
          <p:cNvSpPr>
            <a:spLocks noGrp="1"/>
          </p:cNvSpPr>
          <p:nvPr>
            <p:ph type="sldNum" sz="quarter" idx="10"/>
          </p:nvPr>
        </p:nvSpPr>
        <p:spPr/>
        <p:txBody>
          <a:bodyPr/>
          <a:lstStyle/>
          <a:p>
            <a:fld id="{C1654822-CBA3-4BDF-80A9-3FE33B17E59A}" type="slidenum">
              <a:rPr lang="en-US" smtClean="0"/>
              <a:pPr/>
              <a:t>22</a:t>
            </a:fld>
            <a:endParaRPr lang="en-US" dirty="0"/>
          </a:p>
        </p:txBody>
      </p:sp>
      <p:sp>
        <p:nvSpPr>
          <p:cNvPr id="5" name="Footer Placeholder 4"/>
          <p:cNvSpPr>
            <a:spLocks noGrp="1"/>
          </p:cNvSpPr>
          <p:nvPr>
            <p:ph type="ftr" sz="quarter" idx="11"/>
          </p:nvPr>
        </p:nvSpPr>
        <p:spPr/>
        <p:txBody>
          <a:bodyPr/>
          <a:lstStyle/>
          <a:p>
            <a:r>
              <a:rPr lang="en-US" smtClean="0"/>
              <a:t>Quantum Dot Display Technology &amp; Market Report - H2 2015</a:t>
            </a:r>
            <a:endParaRPr lang="en-US" dirty="0"/>
          </a:p>
        </p:txBody>
      </p:sp>
      <p:grpSp>
        <p:nvGrpSpPr>
          <p:cNvPr id="6" name="Group 5"/>
          <p:cNvGrpSpPr/>
          <p:nvPr/>
        </p:nvGrpSpPr>
        <p:grpSpPr>
          <a:xfrm>
            <a:off x="1907704" y="3985417"/>
            <a:ext cx="5256584" cy="2251871"/>
            <a:chOff x="2195736" y="3573015"/>
            <a:chExt cx="4752528" cy="2592289"/>
          </a:xfrm>
        </p:grpSpPr>
        <p:grpSp>
          <p:nvGrpSpPr>
            <p:cNvPr id="8" name="그룹 24"/>
            <p:cNvGrpSpPr/>
            <p:nvPr/>
          </p:nvGrpSpPr>
          <p:grpSpPr>
            <a:xfrm>
              <a:off x="2534218" y="3903778"/>
              <a:ext cx="4082892" cy="2011687"/>
              <a:chOff x="2349679" y="4043660"/>
              <a:chExt cx="4440330" cy="2187801"/>
            </a:xfrm>
          </p:grpSpPr>
          <p:pic>
            <p:nvPicPr>
              <p:cNvPr id="9" name="그림 10"/>
              <p:cNvPicPr/>
              <p:nvPr/>
            </p:nvPicPr>
            <p:blipFill rotWithShape="1">
              <a:blip r:embed="rId2">
                <a:extLst>
                  <a:ext uri="{28A0092B-C50C-407E-A947-70E740481C1C}">
                    <a14:useLocalDpi xmlns:a14="http://schemas.microsoft.com/office/drawing/2010/main" val="0"/>
                  </a:ext>
                </a:extLst>
              </a:blip>
              <a:srcRect t="9422" b="52374"/>
              <a:stretch/>
            </p:blipFill>
            <p:spPr>
              <a:xfrm>
                <a:off x="2349685" y="4250387"/>
                <a:ext cx="4440324" cy="872067"/>
              </a:xfrm>
              <a:prstGeom prst="rect">
                <a:avLst/>
              </a:prstGeom>
            </p:spPr>
          </p:pic>
          <p:sp>
            <p:nvSpPr>
              <p:cNvPr id="10" name="TextBox 9"/>
              <p:cNvSpPr txBox="1"/>
              <p:nvPr/>
            </p:nvSpPr>
            <p:spPr>
              <a:xfrm>
                <a:off x="2442822" y="4054161"/>
                <a:ext cx="1259521" cy="251040"/>
              </a:xfrm>
              <a:prstGeom prst="rect">
                <a:avLst/>
              </a:prstGeom>
              <a:solidFill>
                <a:schemeClr val="bg1"/>
              </a:solidFill>
            </p:spPr>
            <p:txBody>
              <a:bodyPr wrap="square" lIns="72000" rIns="72000" rtlCol="0">
                <a:spAutoFit/>
              </a:bodyPr>
              <a:lstStyle/>
              <a:p>
                <a:r>
                  <a:rPr lang="en-US" altLang="ko-KR" sz="700" b="1" dirty="0" smtClean="0"/>
                  <a:t>Blue LED + YAG</a:t>
                </a:r>
                <a:endParaRPr lang="ko-KR" altLang="en-US" sz="700" b="1" dirty="0" err="1" smtClean="0"/>
              </a:p>
            </p:txBody>
          </p:sp>
          <p:sp>
            <p:nvSpPr>
              <p:cNvPr id="11" name="TextBox 10"/>
              <p:cNvSpPr txBox="1"/>
              <p:nvPr/>
            </p:nvSpPr>
            <p:spPr>
              <a:xfrm>
                <a:off x="4093881" y="4054155"/>
                <a:ext cx="833725" cy="250459"/>
              </a:xfrm>
              <a:prstGeom prst="rect">
                <a:avLst/>
              </a:prstGeom>
              <a:solidFill>
                <a:schemeClr val="bg1"/>
              </a:solidFill>
            </p:spPr>
            <p:txBody>
              <a:bodyPr wrap="square" lIns="72000" rIns="72000" rtlCol="0">
                <a:spAutoFit/>
              </a:bodyPr>
              <a:lstStyle/>
              <a:p>
                <a:r>
                  <a:rPr lang="en-US" altLang="ko-KR" sz="700" b="1" dirty="0" smtClean="0"/>
                  <a:t>Color Filter</a:t>
                </a:r>
                <a:endParaRPr lang="ko-KR" altLang="en-US" sz="700" b="1" dirty="0" err="1" smtClean="0"/>
              </a:p>
            </p:txBody>
          </p:sp>
          <p:sp>
            <p:nvSpPr>
              <p:cNvPr id="12" name="TextBox 11"/>
              <p:cNvSpPr txBox="1"/>
              <p:nvPr/>
            </p:nvSpPr>
            <p:spPr>
              <a:xfrm>
                <a:off x="5490875" y="4043660"/>
                <a:ext cx="1299126" cy="251040"/>
              </a:xfrm>
              <a:prstGeom prst="rect">
                <a:avLst/>
              </a:prstGeom>
              <a:noFill/>
            </p:spPr>
            <p:txBody>
              <a:bodyPr wrap="square" lIns="72000" rIns="72000" rtlCol="0">
                <a:spAutoFit/>
              </a:bodyPr>
              <a:lstStyle/>
              <a:p>
                <a:r>
                  <a:rPr lang="en-US" altLang="ko-KR" sz="700" b="1" dirty="0" smtClean="0"/>
                  <a:t>Display Spectrum</a:t>
                </a:r>
                <a:endParaRPr lang="ko-KR" altLang="en-US" sz="700" b="1" dirty="0" err="1" smtClean="0"/>
              </a:p>
            </p:txBody>
          </p:sp>
          <p:pic>
            <p:nvPicPr>
              <p:cNvPr id="13" name="그림 14"/>
              <p:cNvPicPr/>
              <p:nvPr/>
            </p:nvPicPr>
            <p:blipFill rotWithShape="1">
              <a:blip r:embed="rId2">
                <a:extLst>
                  <a:ext uri="{28A0092B-C50C-407E-A947-70E740481C1C}">
                    <a14:useLocalDpi xmlns:a14="http://schemas.microsoft.com/office/drawing/2010/main" val="0"/>
                  </a:ext>
                </a:extLst>
              </a:blip>
              <a:srcRect t="61769" b="2623"/>
              <a:stretch/>
            </p:blipFill>
            <p:spPr>
              <a:xfrm>
                <a:off x="2349679" y="5418661"/>
                <a:ext cx="4440324" cy="812800"/>
              </a:xfrm>
              <a:prstGeom prst="rect">
                <a:avLst/>
              </a:prstGeom>
            </p:spPr>
          </p:pic>
          <p:sp>
            <p:nvSpPr>
              <p:cNvPr id="14" name="TextBox 13"/>
              <p:cNvSpPr txBox="1"/>
              <p:nvPr/>
            </p:nvSpPr>
            <p:spPr>
              <a:xfrm>
                <a:off x="2442815" y="5222601"/>
                <a:ext cx="1331166" cy="251040"/>
              </a:xfrm>
              <a:prstGeom prst="rect">
                <a:avLst/>
              </a:prstGeom>
              <a:solidFill>
                <a:schemeClr val="bg1"/>
              </a:solidFill>
            </p:spPr>
            <p:txBody>
              <a:bodyPr wrap="square" lIns="72000" rIns="72000" rtlCol="0">
                <a:spAutoFit/>
              </a:bodyPr>
              <a:lstStyle/>
              <a:p>
                <a:r>
                  <a:rPr lang="en-US" altLang="ko-KR" sz="700" b="1" dirty="0" smtClean="0"/>
                  <a:t>Blue LED + RG QDs</a:t>
                </a:r>
                <a:endParaRPr lang="ko-KR" altLang="en-US" sz="700" b="1" dirty="0" err="1" smtClean="0"/>
              </a:p>
            </p:txBody>
          </p:sp>
          <p:sp>
            <p:nvSpPr>
              <p:cNvPr id="15" name="TextBox 14"/>
              <p:cNvSpPr txBox="1"/>
              <p:nvPr/>
            </p:nvSpPr>
            <p:spPr>
              <a:xfrm>
                <a:off x="4093875" y="5222595"/>
                <a:ext cx="833725" cy="250459"/>
              </a:xfrm>
              <a:prstGeom prst="rect">
                <a:avLst/>
              </a:prstGeom>
              <a:solidFill>
                <a:schemeClr val="bg1"/>
              </a:solidFill>
            </p:spPr>
            <p:txBody>
              <a:bodyPr wrap="square" lIns="72000" rIns="72000" rtlCol="0">
                <a:spAutoFit/>
              </a:bodyPr>
              <a:lstStyle/>
              <a:p>
                <a:r>
                  <a:rPr lang="en-US" altLang="ko-KR" sz="700" b="1" dirty="0" smtClean="0"/>
                  <a:t>Color Filter</a:t>
                </a:r>
                <a:endParaRPr lang="ko-KR" altLang="en-US" sz="700" b="1" dirty="0" err="1" smtClean="0"/>
              </a:p>
            </p:txBody>
          </p:sp>
          <p:sp>
            <p:nvSpPr>
              <p:cNvPr id="16" name="TextBox 15"/>
              <p:cNvSpPr txBox="1"/>
              <p:nvPr/>
            </p:nvSpPr>
            <p:spPr>
              <a:xfrm>
                <a:off x="5490870" y="5212100"/>
                <a:ext cx="1299132" cy="251040"/>
              </a:xfrm>
              <a:prstGeom prst="rect">
                <a:avLst/>
              </a:prstGeom>
              <a:solidFill>
                <a:schemeClr val="bg1"/>
              </a:solidFill>
            </p:spPr>
            <p:txBody>
              <a:bodyPr wrap="square" lIns="72000" rIns="72000" rtlCol="0">
                <a:spAutoFit/>
              </a:bodyPr>
              <a:lstStyle/>
              <a:p>
                <a:r>
                  <a:rPr lang="en-US" altLang="ko-KR" sz="700" b="1" dirty="0" smtClean="0"/>
                  <a:t>Display Spectrum</a:t>
                </a:r>
                <a:endParaRPr lang="ko-KR" altLang="en-US" sz="700" b="1" dirty="0" err="1" smtClean="0"/>
              </a:p>
            </p:txBody>
          </p:sp>
          <p:sp>
            <p:nvSpPr>
              <p:cNvPr id="17" name="덧셈 기호 18"/>
              <p:cNvSpPr/>
              <p:nvPr/>
            </p:nvSpPr>
            <p:spPr>
              <a:xfrm>
                <a:off x="3546140" y="4627151"/>
                <a:ext cx="312407" cy="312407"/>
              </a:xfrm>
              <a:prstGeom prst="mathPl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b="1" spc="20" dirty="0" smtClean="0">
                  <a:solidFill>
                    <a:schemeClr val="bg1"/>
                  </a:solidFill>
                </a:endParaRPr>
              </a:p>
            </p:txBody>
          </p:sp>
          <p:sp>
            <p:nvSpPr>
              <p:cNvPr id="18" name="덧셈 기호 19"/>
              <p:cNvSpPr/>
              <p:nvPr/>
            </p:nvSpPr>
            <p:spPr>
              <a:xfrm>
                <a:off x="3546134" y="5753256"/>
                <a:ext cx="312407" cy="312407"/>
              </a:xfrm>
              <a:prstGeom prst="mathPl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b="1" spc="20" dirty="0" smtClean="0">
                  <a:solidFill>
                    <a:schemeClr val="bg1"/>
                  </a:solidFill>
                </a:endParaRPr>
              </a:p>
            </p:txBody>
          </p:sp>
          <p:sp>
            <p:nvSpPr>
              <p:cNvPr id="19" name="오른쪽 화살표 22"/>
              <p:cNvSpPr/>
              <p:nvPr/>
            </p:nvSpPr>
            <p:spPr>
              <a:xfrm>
                <a:off x="5160677" y="4596155"/>
                <a:ext cx="330199" cy="32615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b="1" spc="20" dirty="0" smtClean="0">
                  <a:solidFill>
                    <a:schemeClr val="bg1"/>
                  </a:solidFill>
                </a:endParaRPr>
              </a:p>
            </p:txBody>
          </p:sp>
          <p:sp>
            <p:nvSpPr>
              <p:cNvPr id="20" name="오른쪽 화살표 23"/>
              <p:cNvSpPr/>
              <p:nvPr/>
            </p:nvSpPr>
            <p:spPr>
              <a:xfrm>
                <a:off x="5177605" y="5722260"/>
                <a:ext cx="330199" cy="32615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b="1" spc="20" dirty="0" smtClean="0">
                  <a:solidFill>
                    <a:schemeClr val="bg1"/>
                  </a:solidFill>
                </a:endParaRPr>
              </a:p>
            </p:txBody>
          </p:sp>
        </p:grpSp>
        <p:grpSp>
          <p:nvGrpSpPr>
            <p:cNvPr id="25" name="Group 9"/>
            <p:cNvGrpSpPr/>
            <p:nvPr/>
          </p:nvGrpSpPr>
          <p:grpSpPr>
            <a:xfrm>
              <a:off x="2195736" y="3573015"/>
              <a:ext cx="4752528" cy="2592289"/>
              <a:chOff x="467430" y="836633"/>
              <a:chExt cx="8209845" cy="5329217"/>
            </a:xfrm>
          </p:grpSpPr>
          <p:sp>
            <p:nvSpPr>
              <p:cNvPr id="26" name="txtboxInfographicTitleBar"/>
              <p:cNvSpPr/>
              <p:nvPr/>
            </p:nvSpPr>
            <p:spPr>
              <a:xfrm>
                <a:off x="467430" y="836633"/>
                <a:ext cx="8208913" cy="511180"/>
              </a:xfrm>
              <a:prstGeom prst="rect">
                <a:avLst/>
              </a:prstGeom>
              <a:solidFill>
                <a:srgbClr val="707C8A"/>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altLang="ko-KR" sz="900" b="1" dirty="0">
                    <a:solidFill>
                      <a:srgbClr val="FFFFFF"/>
                    </a:solidFill>
                    <a:ea typeface="맑은 고딕" panose="020B0503020000020004" pitchFamily="50" charset="-127"/>
                  </a:rPr>
                  <a:t>Comparison of LCD display spectrum applying YAG and </a:t>
                </a:r>
                <a:r>
                  <a:rPr lang="en-US" altLang="ko-KR" sz="900" b="1" dirty="0" smtClean="0">
                    <a:solidFill>
                      <a:srgbClr val="FFFFFF"/>
                    </a:solidFill>
                    <a:ea typeface="맑은 고딕" panose="020B0503020000020004" pitchFamily="50" charset="-127"/>
                  </a:rPr>
                  <a:t>QD</a:t>
                </a:r>
                <a:endParaRPr lang="ko-KR" altLang="en-US" sz="900" b="1" dirty="0">
                  <a:solidFill>
                    <a:srgbClr val="FFFFFF"/>
                  </a:solidFill>
                </a:endParaRPr>
              </a:p>
            </p:txBody>
          </p:sp>
          <p:sp>
            <p:nvSpPr>
              <p:cNvPr id="27" name="txtboxInfographicBorder"/>
              <p:cNvSpPr/>
              <p:nvPr/>
            </p:nvSpPr>
            <p:spPr>
              <a:xfrm>
                <a:off x="467544" y="838200"/>
                <a:ext cx="8208912" cy="5327649"/>
              </a:xfrm>
              <a:prstGeom prst="rect">
                <a:avLst/>
              </a:prstGeom>
              <a:noFill/>
              <a:ln w="6350">
                <a:solidFill>
                  <a:srgbClr val="707C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xtboxInfographicCopyright"/>
              <p:cNvSpPr txBox="1"/>
              <p:nvPr/>
            </p:nvSpPr>
            <p:spPr>
              <a:xfrm>
                <a:off x="7334612" y="5479796"/>
                <a:ext cx="1342663" cy="686054"/>
              </a:xfrm>
              <a:prstGeom prst="rect">
                <a:avLst/>
              </a:prstGeom>
              <a:noFill/>
            </p:spPr>
            <p:txBody>
              <a:bodyPr wrap="none" lIns="0" tIns="0" rIns="72000" bIns="72000" rtlCol="0" anchor="b">
                <a:noAutofit/>
              </a:bodyPr>
              <a:lstStyle/>
              <a:p>
                <a:pPr algn="r"/>
                <a:r>
                  <a:rPr lang="en-US" sz="500" smtClean="0">
                    <a:solidFill>
                      <a:srgbClr val="707C8A"/>
                    </a:solidFill>
                  </a:rPr>
                  <a:t>© 2015 IHS</a:t>
                </a:r>
                <a:endParaRPr lang="en-US" sz="500" dirty="0">
                  <a:solidFill>
                    <a:srgbClr val="707C8A"/>
                  </a:solidFill>
                </a:endParaRPr>
              </a:p>
            </p:txBody>
          </p:sp>
          <p:sp>
            <p:nvSpPr>
              <p:cNvPr id="29" name="txtboxInfographicSourceLine"/>
              <p:cNvSpPr txBox="1"/>
              <p:nvPr/>
            </p:nvSpPr>
            <p:spPr>
              <a:xfrm>
                <a:off x="467430" y="5307864"/>
                <a:ext cx="5112711" cy="857986"/>
              </a:xfrm>
              <a:prstGeom prst="rect">
                <a:avLst/>
              </a:prstGeom>
              <a:noFill/>
            </p:spPr>
            <p:txBody>
              <a:bodyPr wrap="none" lIns="72000" tIns="0" rIns="0" bIns="72000" rtlCol="0" anchor="b">
                <a:noAutofit/>
              </a:bodyPr>
              <a:lstStyle/>
              <a:p>
                <a:endParaRPr lang="en-US" sz="500" dirty="0" smtClean="0">
                  <a:solidFill>
                    <a:srgbClr val="707C8A"/>
                  </a:solidFill>
                </a:endParaRPr>
              </a:p>
              <a:p>
                <a:endParaRPr lang="en-US" sz="500" dirty="0" smtClean="0">
                  <a:solidFill>
                    <a:srgbClr val="707C8A"/>
                  </a:solidFill>
                </a:endParaRPr>
              </a:p>
              <a:p>
                <a:r>
                  <a:rPr lang="en-US" sz="500" dirty="0" smtClean="0">
                    <a:solidFill>
                      <a:srgbClr val="707C8A"/>
                    </a:solidFill>
                  </a:rPr>
                  <a:t>Source: IHS</a:t>
                </a:r>
                <a:endParaRPr lang="en-US" sz="500" dirty="0">
                  <a:solidFill>
                    <a:srgbClr val="707C8A"/>
                  </a:solidFill>
                </a:endParaRPr>
              </a:p>
            </p:txBody>
          </p:sp>
        </p:grpSp>
      </p:grpSp>
    </p:spTree>
    <p:extLst>
      <p:ext uri="{BB962C8B-B14F-4D97-AF65-F5344CB8AC3E}">
        <p14:creationId xmlns:p14="http://schemas.microsoft.com/office/powerpoint/2010/main" val="14588247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4313"/>
            <a:ext cx="8220075" cy="2520950"/>
          </a:xfrm>
        </p:spPr>
        <p:txBody>
          <a:bodyPr/>
          <a:lstStyle/>
          <a:p>
            <a:pPr marL="356400" lvl="1" algn="just"/>
            <a:r>
              <a:rPr lang="en-US" altLang="ko-KR" dirty="0" smtClean="0">
                <a:ea typeface="맑은 고딕" panose="020B0503020000020004" pitchFamily="50" charset="-127"/>
              </a:rPr>
              <a:t>Other than packaging QDs with a </a:t>
            </a:r>
            <a:r>
              <a:rPr lang="en-US" altLang="ko-KR" dirty="0">
                <a:ea typeface="맑은 고딕" panose="020B0503020000020004" pitchFamily="50" charset="-127"/>
              </a:rPr>
              <a:t>blue LED to create white color, there are additional two ways to apply </a:t>
            </a:r>
            <a:r>
              <a:rPr lang="en-US" altLang="ko-KR" dirty="0" smtClean="0">
                <a:ea typeface="맑은 고딕" panose="020B0503020000020004" pitchFamily="50" charset="-127"/>
              </a:rPr>
              <a:t>QD technology in </a:t>
            </a:r>
            <a:r>
              <a:rPr lang="en-US" altLang="ko-KR" dirty="0">
                <a:ea typeface="맑은 고딕" panose="020B0503020000020004" pitchFamily="50" charset="-127"/>
              </a:rPr>
              <a:t>LCD BLUs. </a:t>
            </a:r>
            <a:endParaRPr lang="en-US" altLang="ko-KR" dirty="0"/>
          </a:p>
          <a:p>
            <a:pPr marL="356400" lvl="1" algn="just"/>
            <a:r>
              <a:rPr lang="en-US" altLang="ko-KR" dirty="0">
                <a:ea typeface="맑은 고딕" panose="020B0503020000020004" pitchFamily="50" charset="-127"/>
              </a:rPr>
              <a:t>First, red and green </a:t>
            </a:r>
            <a:r>
              <a:rPr lang="en-US" altLang="ko-KR" dirty="0" smtClean="0">
                <a:ea typeface="맑은 고딕" panose="020B0503020000020004" pitchFamily="50" charset="-127"/>
              </a:rPr>
              <a:t>QDs are </a:t>
            </a:r>
            <a:r>
              <a:rPr lang="en-US" altLang="ko-KR" dirty="0">
                <a:ea typeface="맑은 고딕" panose="020B0503020000020004" pitchFamily="50" charset="-127"/>
              </a:rPr>
              <a:t>fixed to a </a:t>
            </a:r>
            <a:r>
              <a:rPr lang="en-US" altLang="ko-KR" dirty="0" smtClean="0">
                <a:ea typeface="맑은 고딕" panose="020B0503020000020004" pitchFamily="50" charset="-127"/>
              </a:rPr>
              <a:t>resin and then </a:t>
            </a:r>
            <a:r>
              <a:rPr lang="en-US" altLang="ko-KR" dirty="0">
                <a:ea typeface="맑은 고딕" panose="020B0503020000020004" pitchFamily="50" charset="-127"/>
              </a:rPr>
              <a:t>made in the form of a thin tube or rod. Then, they are put in between a blue LED of </a:t>
            </a:r>
            <a:r>
              <a:rPr lang="en-US" altLang="ko-KR" dirty="0" smtClean="0">
                <a:ea typeface="맑은 고딕" panose="020B0503020000020004" pitchFamily="50" charset="-127"/>
              </a:rPr>
              <a:t>a BLU </a:t>
            </a:r>
            <a:r>
              <a:rPr lang="en-US" altLang="ko-KR" dirty="0">
                <a:ea typeface="맑은 고딕" panose="020B0503020000020004" pitchFamily="50" charset="-127"/>
              </a:rPr>
              <a:t>and a light guide </a:t>
            </a:r>
            <a:r>
              <a:rPr lang="en-US" altLang="ko-KR" dirty="0" smtClean="0">
                <a:ea typeface="맑은 고딕" panose="020B0503020000020004" pitchFamily="50" charset="-127"/>
              </a:rPr>
              <a:t>panel (LGP) </a:t>
            </a:r>
            <a:r>
              <a:rPr lang="en-US" altLang="ko-KR" dirty="0">
                <a:ea typeface="맑은 고딕" panose="020B0503020000020004" pitchFamily="50" charset="-127"/>
              </a:rPr>
              <a:t>to create a white backlight. In the other method, a film coated with red and green </a:t>
            </a:r>
            <a:r>
              <a:rPr lang="en-US" altLang="ko-KR" dirty="0" smtClean="0">
                <a:ea typeface="맑은 고딕" panose="020B0503020000020004" pitchFamily="50" charset="-127"/>
              </a:rPr>
              <a:t>QDs </a:t>
            </a:r>
            <a:r>
              <a:rPr lang="en-US" altLang="ko-KR" dirty="0">
                <a:ea typeface="맑은 고딕" panose="020B0503020000020004" pitchFamily="50" charset="-127"/>
              </a:rPr>
              <a:t>is placed on a </a:t>
            </a:r>
            <a:r>
              <a:rPr lang="en-US" altLang="ko-KR" dirty="0" smtClean="0">
                <a:ea typeface="맑은 고딕" panose="020B0503020000020004" pitchFamily="50" charset="-127"/>
              </a:rPr>
              <a:t>LGP </a:t>
            </a:r>
            <a:r>
              <a:rPr lang="en-US" altLang="ko-KR" dirty="0">
                <a:ea typeface="맑은 고딕" panose="020B0503020000020004" pitchFamily="50" charset="-127"/>
              </a:rPr>
              <a:t>to absorb the blue light emitting to the front through the </a:t>
            </a:r>
            <a:r>
              <a:rPr lang="en-US" altLang="ko-KR" dirty="0" smtClean="0">
                <a:ea typeface="맑은 고딕" panose="020B0503020000020004" pitchFamily="50" charset="-127"/>
              </a:rPr>
              <a:t>LGP </a:t>
            </a:r>
            <a:r>
              <a:rPr lang="en-US" altLang="ko-KR" dirty="0">
                <a:ea typeface="맑은 고딕" panose="020B0503020000020004" pitchFamily="50" charset="-127"/>
              </a:rPr>
              <a:t>in a blue LED and emit red and green </a:t>
            </a:r>
            <a:r>
              <a:rPr lang="en-US" altLang="ko-KR" dirty="0" smtClean="0">
                <a:ea typeface="맑은 고딕" panose="020B0503020000020004" pitchFamily="50" charset="-127"/>
              </a:rPr>
              <a:t>light </a:t>
            </a:r>
            <a:r>
              <a:rPr lang="en-US" altLang="ko-KR" dirty="0">
                <a:ea typeface="맑은 고딕" panose="020B0503020000020004" pitchFamily="50" charset="-127"/>
              </a:rPr>
              <a:t>of </a:t>
            </a:r>
            <a:r>
              <a:rPr lang="en-US" altLang="ko-KR" dirty="0" smtClean="0">
                <a:ea typeface="맑은 고딕" panose="020B0503020000020004" pitchFamily="50" charset="-127"/>
              </a:rPr>
              <a:t>QDs </a:t>
            </a:r>
            <a:r>
              <a:rPr lang="en-US" altLang="ko-KR" dirty="0">
                <a:ea typeface="맑은 고딕" panose="020B0503020000020004" pitchFamily="50" charset="-127"/>
              </a:rPr>
              <a:t>to create a white color. </a:t>
            </a:r>
          </a:p>
          <a:p>
            <a:pPr marL="356400" lvl="1" algn="just"/>
            <a:r>
              <a:rPr lang="en-US" altLang="ko-KR" dirty="0">
                <a:ea typeface="맑은 고딕" panose="020B0503020000020004" pitchFamily="50" charset="-127"/>
              </a:rPr>
              <a:t>Albeit in different forms, the </a:t>
            </a:r>
            <a:r>
              <a:rPr lang="en-US" altLang="ko-KR" dirty="0" smtClean="0">
                <a:ea typeface="맑은 고딕" panose="020B0503020000020004" pitchFamily="50" charset="-127"/>
              </a:rPr>
              <a:t>QD application technologies </a:t>
            </a:r>
            <a:r>
              <a:rPr lang="en-US" altLang="ko-KR" dirty="0">
                <a:ea typeface="맑은 고딕" panose="020B0503020000020004" pitchFamily="50" charset="-127"/>
              </a:rPr>
              <a:t>in BLUs are all the same: </a:t>
            </a:r>
            <a:r>
              <a:rPr lang="en-US" altLang="ko-KR" dirty="0" smtClean="0">
                <a:ea typeface="맑은 고딕" panose="020B0503020000020004" pitchFamily="50" charset="-127"/>
              </a:rPr>
              <a:t>Red </a:t>
            </a:r>
            <a:r>
              <a:rPr lang="en-US" altLang="ko-KR" dirty="0">
                <a:ea typeface="맑은 고딕" panose="020B0503020000020004" pitchFamily="50" charset="-127"/>
              </a:rPr>
              <a:t>and green </a:t>
            </a:r>
            <a:r>
              <a:rPr lang="en-US" altLang="ko-KR" dirty="0" smtClean="0">
                <a:ea typeface="맑은 고딕" panose="020B0503020000020004" pitchFamily="50" charset="-127"/>
              </a:rPr>
              <a:t>QDs </a:t>
            </a:r>
            <a:r>
              <a:rPr lang="en-US" altLang="ko-KR" dirty="0">
                <a:ea typeface="맑은 고딕" panose="020B0503020000020004" pitchFamily="50" charset="-127"/>
              </a:rPr>
              <a:t>absorb blue light and create a white color composed of RGB. Depending on the location of </a:t>
            </a:r>
            <a:r>
              <a:rPr lang="en-US" altLang="ko-KR" dirty="0" smtClean="0">
                <a:ea typeface="맑은 고딕" panose="020B0503020000020004" pitchFamily="50" charset="-127"/>
              </a:rPr>
              <a:t>QDs </a:t>
            </a:r>
            <a:r>
              <a:rPr lang="en-US" altLang="ko-KR" dirty="0">
                <a:ea typeface="맑은 고딕" panose="020B0503020000020004" pitchFamily="50" charset="-127"/>
              </a:rPr>
              <a:t>in BLUs, those technologies are divided into on-chip type </a:t>
            </a:r>
            <a:r>
              <a:rPr lang="en-US" altLang="ko-KR" dirty="0" smtClean="0">
                <a:ea typeface="맑은 고딕" panose="020B0503020000020004" pitchFamily="50" charset="-127"/>
              </a:rPr>
              <a:t>(QDs </a:t>
            </a:r>
            <a:r>
              <a:rPr lang="en-US" altLang="ko-KR" dirty="0">
                <a:ea typeface="맑은 고딕" panose="020B0503020000020004" pitchFamily="50" charset="-127"/>
              </a:rPr>
              <a:t>packaged in front of LED), on-edge type </a:t>
            </a:r>
            <a:r>
              <a:rPr lang="en-US" altLang="ko-KR" dirty="0" smtClean="0">
                <a:ea typeface="맑은 고딕" panose="020B0503020000020004" pitchFamily="50" charset="-127"/>
              </a:rPr>
              <a:t>(QDs placed </a:t>
            </a:r>
            <a:r>
              <a:rPr lang="en-US" altLang="ko-KR" dirty="0">
                <a:ea typeface="맑은 고딕" panose="020B0503020000020004" pitchFamily="50" charset="-127"/>
              </a:rPr>
              <a:t>between </a:t>
            </a:r>
            <a:r>
              <a:rPr lang="en-US" altLang="ko-KR" dirty="0" smtClean="0">
                <a:ea typeface="맑은 고딕" panose="020B0503020000020004" pitchFamily="50" charset="-127"/>
              </a:rPr>
              <a:t>a LED </a:t>
            </a:r>
            <a:r>
              <a:rPr lang="en-US" altLang="ko-KR" dirty="0">
                <a:ea typeface="맑은 고딕" panose="020B0503020000020004" pitchFamily="50" charset="-127"/>
              </a:rPr>
              <a:t>located on the rim of the panel of an edge-type BLU and a </a:t>
            </a:r>
            <a:r>
              <a:rPr lang="en-US" altLang="ko-KR" dirty="0" smtClean="0">
                <a:ea typeface="맑은 고딕" panose="020B0503020000020004" pitchFamily="50" charset="-127"/>
              </a:rPr>
              <a:t>LGP) </a:t>
            </a:r>
            <a:r>
              <a:rPr lang="en-US" altLang="ko-KR" dirty="0">
                <a:ea typeface="맑은 고딕" panose="020B0503020000020004" pitchFamily="50" charset="-127"/>
              </a:rPr>
              <a:t>and on-surface type </a:t>
            </a:r>
            <a:r>
              <a:rPr lang="en-US" altLang="ko-KR" dirty="0" smtClean="0">
                <a:ea typeface="맑은 고딕" panose="020B0503020000020004" pitchFamily="50" charset="-127"/>
              </a:rPr>
              <a:t>(QD </a:t>
            </a:r>
            <a:r>
              <a:rPr lang="en-US" altLang="ko-KR" dirty="0">
                <a:ea typeface="맑은 고딕" panose="020B0503020000020004" pitchFamily="50" charset="-127"/>
              </a:rPr>
              <a:t>film placed </a:t>
            </a:r>
            <a:r>
              <a:rPr lang="en-US" altLang="ko-KR" dirty="0" smtClean="0">
                <a:ea typeface="맑은 고딕" panose="020B0503020000020004" pitchFamily="50" charset="-127"/>
              </a:rPr>
              <a:t>above </a:t>
            </a:r>
            <a:r>
              <a:rPr lang="en-US" altLang="ko-KR" dirty="0">
                <a:ea typeface="맑은 고딕" panose="020B0503020000020004" pitchFamily="50" charset="-127"/>
              </a:rPr>
              <a:t>a </a:t>
            </a:r>
            <a:r>
              <a:rPr lang="en-US" altLang="ko-KR" dirty="0" smtClean="0">
                <a:ea typeface="맑은 고딕" panose="020B0503020000020004" pitchFamily="50" charset="-127"/>
              </a:rPr>
              <a:t>LGP). </a:t>
            </a:r>
            <a:r>
              <a:rPr lang="en-US" altLang="ko-KR" dirty="0">
                <a:ea typeface="맑은 고딕" panose="020B0503020000020004" pitchFamily="50" charset="-127"/>
              </a:rPr>
              <a:t>The figure below briefly describes three ways of how to place </a:t>
            </a:r>
            <a:r>
              <a:rPr lang="en-US" altLang="ko-KR" dirty="0" smtClean="0">
                <a:ea typeface="맑은 고딕" panose="020B0503020000020004" pitchFamily="50" charset="-127"/>
              </a:rPr>
              <a:t>QDs </a:t>
            </a:r>
            <a:r>
              <a:rPr lang="en-US" altLang="ko-KR" dirty="0">
                <a:ea typeface="맑은 고딕" panose="020B0503020000020004" pitchFamily="50" charset="-127"/>
              </a:rPr>
              <a:t>in BLUs. </a:t>
            </a:r>
            <a:r>
              <a:rPr lang="en-US" altLang="ko-KR" dirty="0" smtClean="0">
                <a:ea typeface="맑은 고딕" panose="020B0503020000020004" pitchFamily="50" charset="-127"/>
              </a:rPr>
              <a:t>Pros and cons of each </a:t>
            </a:r>
            <a:r>
              <a:rPr lang="en-US" altLang="ko-KR" dirty="0">
                <a:ea typeface="맑은 고딕" panose="020B0503020000020004" pitchFamily="50" charset="-127"/>
              </a:rPr>
              <a:t>technology will be described in the later chapters. </a:t>
            </a:r>
            <a:endParaRPr lang="ko-KR" altLang="ko-KR" dirty="0">
              <a:ea typeface="맑은 고딕" panose="020B0503020000020004" pitchFamily="50" charset="-127"/>
            </a:endParaRPr>
          </a:p>
          <a:p>
            <a:endParaRPr lang="ko-KR" altLang="en-US" dirty="0"/>
          </a:p>
        </p:txBody>
      </p:sp>
      <p:sp>
        <p:nvSpPr>
          <p:cNvPr id="4" name="Slide Number Placeholder 3"/>
          <p:cNvSpPr>
            <a:spLocks noGrp="1"/>
          </p:cNvSpPr>
          <p:nvPr>
            <p:ph type="sldNum" sz="quarter" idx="10"/>
          </p:nvPr>
        </p:nvSpPr>
        <p:spPr/>
        <p:txBody>
          <a:bodyPr/>
          <a:lstStyle/>
          <a:p>
            <a:fld id="{C1654822-CBA3-4BDF-80A9-3FE33B17E59A}" type="slidenum">
              <a:rPr lang="en-US" smtClean="0"/>
              <a:pPr/>
              <a:t>23</a:t>
            </a:fld>
            <a:endParaRPr lang="en-US" dirty="0"/>
          </a:p>
        </p:txBody>
      </p:sp>
      <p:sp>
        <p:nvSpPr>
          <p:cNvPr id="5" name="Footer Placeholder 4"/>
          <p:cNvSpPr>
            <a:spLocks noGrp="1"/>
          </p:cNvSpPr>
          <p:nvPr>
            <p:ph type="ftr" sz="quarter" idx="11"/>
          </p:nvPr>
        </p:nvSpPr>
        <p:spPr/>
        <p:txBody>
          <a:bodyPr/>
          <a:lstStyle/>
          <a:p>
            <a:r>
              <a:rPr lang="en-US" smtClean="0"/>
              <a:t>Quantum Dot Display Technology &amp; Market Report - H2 2015</a:t>
            </a:r>
            <a:endParaRPr lang="en-US" dirty="0"/>
          </a:p>
        </p:txBody>
      </p:sp>
      <p:pic>
        <p:nvPicPr>
          <p:cNvPr id="6" name="그림 10"/>
          <p:cNvPicPr/>
          <p:nvPr/>
        </p:nvPicPr>
        <p:blipFill rotWithShape="1">
          <a:blip r:embed="rId2" cstate="print">
            <a:extLst>
              <a:ext uri="{28A0092B-C50C-407E-A947-70E740481C1C}">
                <a14:useLocalDpi xmlns:a14="http://schemas.microsoft.com/office/drawing/2010/main" val="0"/>
              </a:ext>
            </a:extLst>
          </a:blip>
          <a:srcRect l="35219" t="40559" r="55069" b="20784"/>
          <a:stretch/>
        </p:blipFill>
        <p:spPr>
          <a:xfrm>
            <a:off x="3465813" y="4962687"/>
            <a:ext cx="556648" cy="482600"/>
          </a:xfrm>
          <a:prstGeom prst="rect">
            <a:avLst/>
          </a:prstGeom>
        </p:spPr>
      </p:pic>
      <p:pic>
        <p:nvPicPr>
          <p:cNvPr id="7" name="그림 12"/>
          <p:cNvPicPr/>
          <p:nvPr/>
        </p:nvPicPr>
        <p:blipFill rotWithShape="1">
          <a:blip r:embed="rId2" cstate="print">
            <a:extLst>
              <a:ext uri="{28A0092B-C50C-407E-A947-70E740481C1C}">
                <a14:useLocalDpi xmlns:a14="http://schemas.microsoft.com/office/drawing/2010/main" val="0"/>
              </a:ext>
            </a:extLst>
          </a:blip>
          <a:srcRect l="2290" t="40019" r="91792" b="19962"/>
          <a:stretch/>
        </p:blipFill>
        <p:spPr>
          <a:xfrm>
            <a:off x="1115993" y="4963920"/>
            <a:ext cx="341832" cy="503454"/>
          </a:xfrm>
          <a:prstGeom prst="rect">
            <a:avLst/>
          </a:prstGeom>
        </p:spPr>
      </p:pic>
      <p:sp>
        <p:nvSpPr>
          <p:cNvPr id="8" name="직사각형 13"/>
          <p:cNvSpPr/>
          <p:nvPr/>
        </p:nvSpPr>
        <p:spPr>
          <a:xfrm>
            <a:off x="1483222" y="5004324"/>
            <a:ext cx="1276858" cy="429355"/>
          </a:xfrm>
          <a:prstGeom prst="rect">
            <a:avLst/>
          </a:prstGeom>
          <a:gradFill flip="none" rotWithShape="1">
            <a:gsLst>
              <a:gs pos="0">
                <a:schemeClr val="accent1">
                  <a:tint val="66000"/>
                  <a:satMod val="160000"/>
                </a:schemeClr>
              </a:gs>
              <a:gs pos="40000">
                <a:schemeClr val="accent1">
                  <a:tint val="44500"/>
                  <a:satMod val="160000"/>
                </a:schemeClr>
              </a:gs>
              <a:gs pos="100000">
                <a:schemeClr val="accent1">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spc="20" dirty="0" smtClean="0">
                <a:solidFill>
                  <a:schemeClr val="tx2">
                    <a:lumMod val="50000"/>
                  </a:schemeClr>
                </a:solidFill>
              </a:rPr>
              <a:t>LGP</a:t>
            </a:r>
            <a:endParaRPr lang="ko-KR" altLang="en-US" sz="700" b="1" spc="20" dirty="0" smtClean="0">
              <a:solidFill>
                <a:schemeClr val="tx2">
                  <a:lumMod val="50000"/>
                </a:schemeClr>
              </a:solidFill>
            </a:endParaRPr>
          </a:p>
        </p:txBody>
      </p:sp>
      <p:sp>
        <p:nvSpPr>
          <p:cNvPr id="9" name="직사각형 14"/>
          <p:cNvSpPr/>
          <p:nvPr/>
        </p:nvSpPr>
        <p:spPr>
          <a:xfrm>
            <a:off x="1483222" y="5461005"/>
            <a:ext cx="1276858" cy="1524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spc="20" dirty="0" smtClean="0">
                <a:solidFill>
                  <a:schemeClr val="tx2">
                    <a:lumMod val="50000"/>
                  </a:schemeClr>
                </a:solidFill>
              </a:rPr>
              <a:t>Reflector</a:t>
            </a:r>
            <a:endParaRPr lang="ko-KR" altLang="en-US" sz="700" b="1" spc="20" dirty="0" smtClean="0">
              <a:solidFill>
                <a:schemeClr val="tx2">
                  <a:lumMod val="50000"/>
                </a:schemeClr>
              </a:solidFill>
            </a:endParaRPr>
          </a:p>
        </p:txBody>
      </p:sp>
      <p:sp>
        <p:nvSpPr>
          <p:cNvPr id="10" name="직사각형 15"/>
          <p:cNvSpPr/>
          <p:nvPr/>
        </p:nvSpPr>
        <p:spPr>
          <a:xfrm>
            <a:off x="1483222" y="4885276"/>
            <a:ext cx="1276858" cy="9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spc="20" dirty="0" smtClean="0">
                <a:solidFill>
                  <a:schemeClr val="tx2">
                    <a:lumMod val="50000"/>
                  </a:schemeClr>
                </a:solidFill>
              </a:rPr>
              <a:t>BEF</a:t>
            </a:r>
            <a:endParaRPr lang="ko-KR" altLang="en-US" sz="700" b="1" spc="20" dirty="0" smtClean="0">
              <a:solidFill>
                <a:schemeClr val="tx2">
                  <a:lumMod val="50000"/>
                </a:schemeClr>
              </a:solidFill>
            </a:endParaRPr>
          </a:p>
        </p:txBody>
      </p:sp>
      <p:sp>
        <p:nvSpPr>
          <p:cNvPr id="11" name="직사각형 16"/>
          <p:cNvSpPr/>
          <p:nvPr/>
        </p:nvSpPr>
        <p:spPr>
          <a:xfrm>
            <a:off x="1483216" y="4766732"/>
            <a:ext cx="1276858" cy="955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spc="20" dirty="0" smtClean="0">
                <a:solidFill>
                  <a:schemeClr val="bg1"/>
                </a:solidFill>
              </a:rPr>
              <a:t>D-BEF</a:t>
            </a:r>
            <a:endParaRPr lang="ko-KR" altLang="en-US" sz="700" b="1" spc="20" dirty="0" smtClean="0">
              <a:solidFill>
                <a:schemeClr val="bg1"/>
              </a:solidFill>
            </a:endParaRPr>
          </a:p>
        </p:txBody>
      </p:sp>
      <p:sp>
        <p:nvSpPr>
          <p:cNvPr id="12" name="TextBox 11"/>
          <p:cNvSpPr txBox="1"/>
          <p:nvPr/>
        </p:nvSpPr>
        <p:spPr>
          <a:xfrm>
            <a:off x="926594" y="4773581"/>
            <a:ext cx="648163" cy="200055"/>
          </a:xfrm>
          <a:prstGeom prst="rect">
            <a:avLst/>
          </a:prstGeom>
          <a:noFill/>
        </p:spPr>
        <p:txBody>
          <a:bodyPr wrap="square" lIns="72000" rIns="72000" rtlCol="0">
            <a:spAutoFit/>
          </a:bodyPr>
          <a:lstStyle/>
          <a:p>
            <a:r>
              <a:rPr lang="en-US" altLang="ko-KR" sz="700" b="1" dirty="0" smtClean="0"/>
              <a:t>Blue LED</a:t>
            </a:r>
            <a:endParaRPr lang="ko-KR" altLang="en-US" sz="700" b="1" dirty="0" err="1" smtClean="0"/>
          </a:p>
        </p:txBody>
      </p:sp>
      <p:cxnSp>
        <p:nvCxnSpPr>
          <p:cNvPr id="13" name="구부러진 연결선 32"/>
          <p:cNvCxnSpPr>
            <a:stCxn id="7" idx="3"/>
          </p:cNvCxnSpPr>
          <p:nvPr/>
        </p:nvCxnSpPr>
        <p:spPr>
          <a:xfrm flipH="1">
            <a:off x="1286909" y="5215647"/>
            <a:ext cx="170916" cy="397758"/>
          </a:xfrm>
          <a:prstGeom prst="curvedConnector4">
            <a:avLst>
              <a:gd name="adj1" fmla="val -29722"/>
              <a:gd name="adj2" fmla="val 62486"/>
            </a:avLst>
          </a:prstGeom>
          <a:ln>
            <a:solidFill>
              <a:srgbClr val="495965"/>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930432" y="5467841"/>
            <a:ext cx="900661" cy="307777"/>
          </a:xfrm>
          <a:prstGeom prst="rect">
            <a:avLst/>
          </a:prstGeom>
          <a:noFill/>
        </p:spPr>
        <p:txBody>
          <a:bodyPr wrap="square" lIns="72000" rIns="72000" rtlCol="0">
            <a:spAutoFit/>
          </a:bodyPr>
          <a:lstStyle/>
          <a:p>
            <a:r>
              <a:rPr lang="en-US" altLang="ko-KR" sz="700" b="1" dirty="0" smtClean="0"/>
              <a:t>RG </a:t>
            </a:r>
          </a:p>
          <a:p>
            <a:r>
              <a:rPr lang="en-US" altLang="ko-KR" sz="700" b="1" dirty="0" smtClean="0"/>
              <a:t>QDs</a:t>
            </a:r>
            <a:endParaRPr lang="ko-KR" altLang="en-US" sz="700" b="1" dirty="0" err="1" smtClean="0"/>
          </a:p>
        </p:txBody>
      </p:sp>
      <p:sp>
        <p:nvSpPr>
          <p:cNvPr id="15" name="직사각형 37"/>
          <p:cNvSpPr/>
          <p:nvPr/>
        </p:nvSpPr>
        <p:spPr>
          <a:xfrm>
            <a:off x="4031783" y="5004318"/>
            <a:ext cx="1276858" cy="429355"/>
          </a:xfrm>
          <a:prstGeom prst="rect">
            <a:avLst/>
          </a:prstGeom>
          <a:gradFill flip="none" rotWithShape="1">
            <a:gsLst>
              <a:gs pos="0">
                <a:schemeClr val="accent1">
                  <a:tint val="66000"/>
                  <a:satMod val="160000"/>
                </a:schemeClr>
              </a:gs>
              <a:gs pos="40000">
                <a:schemeClr val="accent1">
                  <a:tint val="44500"/>
                  <a:satMod val="160000"/>
                </a:schemeClr>
              </a:gs>
              <a:gs pos="100000">
                <a:schemeClr val="accent1">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spc="20" dirty="0" smtClean="0">
                <a:solidFill>
                  <a:schemeClr val="tx2">
                    <a:lumMod val="50000"/>
                  </a:schemeClr>
                </a:solidFill>
              </a:rPr>
              <a:t>LGP</a:t>
            </a:r>
            <a:endParaRPr lang="ko-KR" altLang="en-US" sz="700" b="1" spc="20" dirty="0" smtClean="0">
              <a:solidFill>
                <a:schemeClr val="tx2">
                  <a:lumMod val="50000"/>
                </a:schemeClr>
              </a:solidFill>
            </a:endParaRPr>
          </a:p>
        </p:txBody>
      </p:sp>
      <p:sp>
        <p:nvSpPr>
          <p:cNvPr id="16" name="직사각형 38"/>
          <p:cNvSpPr/>
          <p:nvPr/>
        </p:nvSpPr>
        <p:spPr>
          <a:xfrm>
            <a:off x="4031783" y="5460999"/>
            <a:ext cx="1276858" cy="1524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spc="20" dirty="0" smtClean="0">
                <a:solidFill>
                  <a:schemeClr val="tx2">
                    <a:lumMod val="50000"/>
                  </a:schemeClr>
                </a:solidFill>
              </a:rPr>
              <a:t>Reflector</a:t>
            </a:r>
            <a:endParaRPr lang="ko-KR" altLang="en-US" sz="700" b="1" spc="20" dirty="0" smtClean="0">
              <a:solidFill>
                <a:schemeClr val="tx2">
                  <a:lumMod val="50000"/>
                </a:schemeClr>
              </a:solidFill>
            </a:endParaRPr>
          </a:p>
        </p:txBody>
      </p:sp>
      <p:sp>
        <p:nvSpPr>
          <p:cNvPr id="17" name="직사각형 39"/>
          <p:cNvSpPr/>
          <p:nvPr/>
        </p:nvSpPr>
        <p:spPr>
          <a:xfrm>
            <a:off x="4031783" y="4885270"/>
            <a:ext cx="1276858" cy="9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spc="20" dirty="0" smtClean="0">
                <a:solidFill>
                  <a:schemeClr val="tx2">
                    <a:lumMod val="50000"/>
                  </a:schemeClr>
                </a:solidFill>
              </a:rPr>
              <a:t>BEF</a:t>
            </a:r>
            <a:endParaRPr lang="ko-KR" altLang="en-US" sz="700" b="1" spc="20" dirty="0" smtClean="0">
              <a:solidFill>
                <a:schemeClr val="tx2">
                  <a:lumMod val="50000"/>
                </a:schemeClr>
              </a:solidFill>
            </a:endParaRPr>
          </a:p>
        </p:txBody>
      </p:sp>
      <p:sp>
        <p:nvSpPr>
          <p:cNvPr id="18" name="직사각형 40"/>
          <p:cNvSpPr/>
          <p:nvPr/>
        </p:nvSpPr>
        <p:spPr>
          <a:xfrm>
            <a:off x="4031777" y="4766726"/>
            <a:ext cx="1276858" cy="955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spc="20" dirty="0" smtClean="0">
                <a:solidFill>
                  <a:schemeClr val="bg1"/>
                </a:solidFill>
              </a:rPr>
              <a:t>D-BEF</a:t>
            </a:r>
            <a:endParaRPr lang="ko-KR" altLang="en-US" sz="700" b="1" spc="20" dirty="0" smtClean="0">
              <a:solidFill>
                <a:schemeClr val="bg1"/>
              </a:solidFill>
            </a:endParaRPr>
          </a:p>
        </p:txBody>
      </p:sp>
      <p:sp>
        <p:nvSpPr>
          <p:cNvPr id="19" name="TextBox 18"/>
          <p:cNvSpPr txBox="1"/>
          <p:nvPr/>
        </p:nvSpPr>
        <p:spPr>
          <a:xfrm>
            <a:off x="3246546" y="4773575"/>
            <a:ext cx="648163" cy="200055"/>
          </a:xfrm>
          <a:prstGeom prst="rect">
            <a:avLst/>
          </a:prstGeom>
          <a:noFill/>
        </p:spPr>
        <p:txBody>
          <a:bodyPr wrap="square" lIns="72000" rIns="72000" rtlCol="0">
            <a:spAutoFit/>
          </a:bodyPr>
          <a:lstStyle/>
          <a:p>
            <a:r>
              <a:rPr lang="en-US" altLang="ko-KR" sz="700" b="1" dirty="0" smtClean="0"/>
              <a:t>Blue LED</a:t>
            </a:r>
            <a:endParaRPr lang="ko-KR" altLang="en-US" sz="700" b="1" dirty="0" err="1" smtClean="0"/>
          </a:p>
        </p:txBody>
      </p:sp>
      <p:sp>
        <p:nvSpPr>
          <p:cNvPr id="20" name="TextBox 19"/>
          <p:cNvSpPr txBox="1"/>
          <p:nvPr/>
        </p:nvSpPr>
        <p:spPr>
          <a:xfrm>
            <a:off x="3250384" y="5467835"/>
            <a:ext cx="906751" cy="415498"/>
          </a:xfrm>
          <a:prstGeom prst="rect">
            <a:avLst/>
          </a:prstGeom>
          <a:noFill/>
        </p:spPr>
        <p:txBody>
          <a:bodyPr wrap="square" lIns="72000" rIns="72000" rtlCol="0">
            <a:spAutoFit/>
          </a:bodyPr>
          <a:lstStyle/>
          <a:p>
            <a:r>
              <a:rPr lang="en-US" altLang="ko-KR" sz="700" b="1" dirty="0" smtClean="0"/>
              <a:t>RG </a:t>
            </a:r>
          </a:p>
          <a:p>
            <a:r>
              <a:rPr lang="en-US" altLang="ko-KR" sz="700" b="1" dirty="0" smtClean="0"/>
              <a:t>QDs</a:t>
            </a:r>
          </a:p>
          <a:p>
            <a:r>
              <a:rPr lang="en-US" altLang="ko-KR" sz="700" b="1" dirty="0" smtClean="0"/>
              <a:t>(Tube)</a:t>
            </a:r>
            <a:endParaRPr lang="ko-KR" altLang="en-US" sz="700" b="1" dirty="0" err="1" smtClean="0"/>
          </a:p>
        </p:txBody>
      </p:sp>
      <p:cxnSp>
        <p:nvCxnSpPr>
          <p:cNvPr id="21" name="직선 화살표 연결선 45"/>
          <p:cNvCxnSpPr/>
          <p:nvPr/>
        </p:nvCxnSpPr>
        <p:spPr>
          <a:xfrm flipH="1">
            <a:off x="3593707" y="5414526"/>
            <a:ext cx="224799" cy="198873"/>
          </a:xfrm>
          <a:prstGeom prst="straightConnector1">
            <a:avLst/>
          </a:prstGeom>
          <a:ln>
            <a:solidFill>
              <a:srgbClr val="495965"/>
            </a:solidFill>
            <a:tailEnd type="arrow"/>
          </a:ln>
        </p:spPr>
        <p:style>
          <a:lnRef idx="1">
            <a:schemeClr val="accent1"/>
          </a:lnRef>
          <a:fillRef idx="0">
            <a:schemeClr val="accent1"/>
          </a:fillRef>
          <a:effectRef idx="0">
            <a:schemeClr val="accent1"/>
          </a:effectRef>
          <a:fontRef idx="minor">
            <a:schemeClr val="tx1"/>
          </a:fontRef>
        </p:style>
      </p:cxnSp>
      <p:pic>
        <p:nvPicPr>
          <p:cNvPr id="22" name="그림 46"/>
          <p:cNvPicPr/>
          <p:nvPr/>
        </p:nvPicPr>
        <p:blipFill rotWithShape="1">
          <a:blip r:embed="rId2" cstate="print">
            <a:extLst>
              <a:ext uri="{28A0092B-C50C-407E-A947-70E740481C1C}">
                <a14:useLocalDpi xmlns:a14="http://schemas.microsoft.com/office/drawing/2010/main" val="0"/>
              </a:ext>
            </a:extLst>
          </a:blip>
          <a:srcRect l="35219" t="40559" r="59526" b="20784"/>
          <a:stretch/>
        </p:blipFill>
        <p:spPr>
          <a:xfrm>
            <a:off x="5883524" y="4972091"/>
            <a:ext cx="314279" cy="503557"/>
          </a:xfrm>
          <a:prstGeom prst="rect">
            <a:avLst/>
          </a:prstGeom>
        </p:spPr>
      </p:pic>
      <p:sp>
        <p:nvSpPr>
          <p:cNvPr id="23" name="직사각형 47"/>
          <p:cNvSpPr/>
          <p:nvPr/>
        </p:nvSpPr>
        <p:spPr>
          <a:xfrm>
            <a:off x="6241664" y="5004312"/>
            <a:ext cx="1276858" cy="429355"/>
          </a:xfrm>
          <a:prstGeom prst="rect">
            <a:avLst/>
          </a:prstGeom>
          <a:gradFill flip="none" rotWithShape="1">
            <a:gsLst>
              <a:gs pos="0">
                <a:schemeClr val="accent1">
                  <a:tint val="66000"/>
                  <a:satMod val="160000"/>
                </a:schemeClr>
              </a:gs>
              <a:gs pos="40000">
                <a:schemeClr val="accent1">
                  <a:tint val="44500"/>
                  <a:satMod val="160000"/>
                </a:schemeClr>
              </a:gs>
              <a:gs pos="100000">
                <a:schemeClr val="accent1">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spc="20" dirty="0" smtClean="0">
                <a:solidFill>
                  <a:schemeClr val="tx2">
                    <a:lumMod val="50000"/>
                  </a:schemeClr>
                </a:solidFill>
              </a:rPr>
              <a:t>LGP</a:t>
            </a:r>
            <a:endParaRPr lang="ko-KR" altLang="en-US" sz="700" b="1" spc="20" dirty="0" smtClean="0">
              <a:solidFill>
                <a:schemeClr val="tx2">
                  <a:lumMod val="50000"/>
                </a:schemeClr>
              </a:solidFill>
            </a:endParaRPr>
          </a:p>
        </p:txBody>
      </p:sp>
      <p:sp>
        <p:nvSpPr>
          <p:cNvPr id="24" name="직사각형 48"/>
          <p:cNvSpPr/>
          <p:nvPr/>
        </p:nvSpPr>
        <p:spPr>
          <a:xfrm>
            <a:off x="6241664" y="5460993"/>
            <a:ext cx="1276858" cy="1524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spc="20" dirty="0" smtClean="0">
                <a:solidFill>
                  <a:schemeClr val="tx2">
                    <a:lumMod val="50000"/>
                  </a:schemeClr>
                </a:solidFill>
              </a:rPr>
              <a:t>Reflector</a:t>
            </a:r>
            <a:endParaRPr lang="ko-KR" altLang="en-US" sz="700" b="1" spc="20" dirty="0" smtClean="0">
              <a:solidFill>
                <a:schemeClr val="tx2">
                  <a:lumMod val="50000"/>
                </a:schemeClr>
              </a:solidFill>
            </a:endParaRPr>
          </a:p>
        </p:txBody>
      </p:sp>
      <p:sp>
        <p:nvSpPr>
          <p:cNvPr id="25" name="직사각형 49"/>
          <p:cNvSpPr/>
          <p:nvPr/>
        </p:nvSpPr>
        <p:spPr>
          <a:xfrm>
            <a:off x="6241664" y="4800594"/>
            <a:ext cx="1276858" cy="9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spc="20" dirty="0" smtClean="0">
                <a:solidFill>
                  <a:schemeClr val="tx2">
                    <a:lumMod val="50000"/>
                  </a:schemeClr>
                </a:solidFill>
              </a:rPr>
              <a:t>BEF</a:t>
            </a:r>
            <a:endParaRPr lang="ko-KR" altLang="en-US" sz="700" b="1" spc="20" dirty="0" smtClean="0">
              <a:solidFill>
                <a:schemeClr val="tx2">
                  <a:lumMod val="50000"/>
                </a:schemeClr>
              </a:solidFill>
            </a:endParaRPr>
          </a:p>
        </p:txBody>
      </p:sp>
      <p:sp>
        <p:nvSpPr>
          <p:cNvPr id="26" name="직사각형 50"/>
          <p:cNvSpPr/>
          <p:nvPr/>
        </p:nvSpPr>
        <p:spPr>
          <a:xfrm>
            <a:off x="6241658" y="4682050"/>
            <a:ext cx="1276858" cy="955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spc="20" dirty="0" smtClean="0">
                <a:solidFill>
                  <a:schemeClr val="bg1"/>
                </a:solidFill>
              </a:rPr>
              <a:t>D-BEF</a:t>
            </a:r>
            <a:endParaRPr lang="ko-KR" altLang="en-US" sz="700" b="1" spc="20" dirty="0" smtClean="0">
              <a:solidFill>
                <a:schemeClr val="bg1"/>
              </a:solidFill>
            </a:endParaRPr>
          </a:p>
        </p:txBody>
      </p:sp>
      <p:sp>
        <p:nvSpPr>
          <p:cNvPr id="27" name="TextBox 26"/>
          <p:cNvSpPr txBox="1"/>
          <p:nvPr/>
        </p:nvSpPr>
        <p:spPr>
          <a:xfrm>
            <a:off x="5659635" y="4773569"/>
            <a:ext cx="648163" cy="200055"/>
          </a:xfrm>
          <a:prstGeom prst="rect">
            <a:avLst/>
          </a:prstGeom>
          <a:noFill/>
        </p:spPr>
        <p:txBody>
          <a:bodyPr wrap="square" lIns="72000" rIns="72000" rtlCol="0">
            <a:spAutoFit/>
          </a:bodyPr>
          <a:lstStyle/>
          <a:p>
            <a:r>
              <a:rPr lang="en-US" altLang="ko-KR" sz="700" b="1" dirty="0" smtClean="0"/>
              <a:t>Blue LED</a:t>
            </a:r>
            <a:endParaRPr lang="ko-KR" altLang="en-US" sz="700" b="1" dirty="0" err="1" smtClean="0"/>
          </a:p>
        </p:txBody>
      </p:sp>
      <p:sp>
        <p:nvSpPr>
          <p:cNvPr id="28" name="TextBox 27"/>
          <p:cNvSpPr txBox="1"/>
          <p:nvPr/>
        </p:nvSpPr>
        <p:spPr>
          <a:xfrm>
            <a:off x="7495714" y="4846911"/>
            <a:ext cx="1064084" cy="307777"/>
          </a:xfrm>
          <a:prstGeom prst="rect">
            <a:avLst/>
          </a:prstGeom>
          <a:noFill/>
        </p:spPr>
        <p:txBody>
          <a:bodyPr wrap="square" lIns="72000" rIns="72000" rtlCol="0">
            <a:spAutoFit/>
          </a:bodyPr>
          <a:lstStyle/>
          <a:p>
            <a:r>
              <a:rPr lang="en-US" altLang="ko-KR" sz="700" b="1" dirty="0" smtClean="0"/>
              <a:t>RG QDs</a:t>
            </a:r>
          </a:p>
          <a:p>
            <a:r>
              <a:rPr lang="en-US" altLang="ko-KR" sz="700" b="1" dirty="0" smtClean="0"/>
              <a:t>(Film)</a:t>
            </a:r>
            <a:endParaRPr lang="ko-KR" altLang="en-US" sz="700" b="1" dirty="0" err="1" smtClean="0"/>
          </a:p>
        </p:txBody>
      </p:sp>
      <p:pic>
        <p:nvPicPr>
          <p:cNvPr id="29" name="그림 54"/>
          <p:cNvPicPr/>
          <p:nvPr/>
        </p:nvPicPr>
        <p:blipFill rotWithShape="1">
          <a:blip r:embed="rId2" cstate="print">
            <a:extLst>
              <a:ext uri="{28A0092B-C50C-407E-A947-70E740481C1C}">
                <a14:useLocalDpi xmlns:a14="http://schemas.microsoft.com/office/drawing/2010/main" val="0"/>
              </a:ext>
            </a:extLst>
          </a:blip>
          <a:srcRect l="40592" t="40559" r="55486" b="20784"/>
          <a:stretch/>
        </p:blipFill>
        <p:spPr>
          <a:xfrm rot="16200000">
            <a:off x="6832117" y="4251050"/>
            <a:ext cx="75600" cy="1404000"/>
          </a:xfrm>
          <a:prstGeom prst="rect">
            <a:avLst/>
          </a:prstGeom>
        </p:spPr>
      </p:pic>
      <p:sp>
        <p:nvSpPr>
          <p:cNvPr id="30" name="TextBox 29"/>
          <p:cNvSpPr txBox="1"/>
          <p:nvPr/>
        </p:nvSpPr>
        <p:spPr>
          <a:xfrm>
            <a:off x="1743793" y="4379142"/>
            <a:ext cx="1086384" cy="200055"/>
          </a:xfrm>
          <a:prstGeom prst="rect">
            <a:avLst/>
          </a:prstGeom>
          <a:solidFill>
            <a:schemeClr val="bg1"/>
          </a:solidFill>
        </p:spPr>
        <p:txBody>
          <a:bodyPr wrap="square" lIns="72000" rIns="72000" rtlCol="0">
            <a:spAutoFit/>
          </a:bodyPr>
          <a:lstStyle/>
          <a:p>
            <a:r>
              <a:rPr lang="en-US" altLang="ko-KR" sz="700" b="1" dirty="0" smtClean="0"/>
              <a:t>On-chip</a:t>
            </a:r>
            <a:endParaRPr lang="ko-KR" altLang="en-US" sz="700" b="1" dirty="0" err="1" smtClean="0"/>
          </a:p>
        </p:txBody>
      </p:sp>
      <p:sp>
        <p:nvSpPr>
          <p:cNvPr id="31" name="TextBox 30"/>
          <p:cNvSpPr txBox="1"/>
          <p:nvPr/>
        </p:nvSpPr>
        <p:spPr>
          <a:xfrm>
            <a:off x="4275724" y="4387603"/>
            <a:ext cx="838143" cy="200055"/>
          </a:xfrm>
          <a:prstGeom prst="rect">
            <a:avLst/>
          </a:prstGeom>
          <a:solidFill>
            <a:schemeClr val="bg1"/>
          </a:solidFill>
        </p:spPr>
        <p:txBody>
          <a:bodyPr wrap="square" lIns="72000" rIns="72000" rtlCol="0">
            <a:spAutoFit/>
          </a:bodyPr>
          <a:lstStyle/>
          <a:p>
            <a:r>
              <a:rPr lang="en-US" altLang="ko-KR" sz="700" b="1" dirty="0" smtClean="0"/>
              <a:t>On-edge</a:t>
            </a:r>
            <a:endParaRPr lang="ko-KR" altLang="en-US" sz="700" b="1" dirty="0" err="1" smtClean="0"/>
          </a:p>
        </p:txBody>
      </p:sp>
      <p:sp>
        <p:nvSpPr>
          <p:cNvPr id="32" name="TextBox 31"/>
          <p:cNvSpPr txBox="1"/>
          <p:nvPr/>
        </p:nvSpPr>
        <p:spPr>
          <a:xfrm>
            <a:off x="6358528" y="4387597"/>
            <a:ext cx="1086384" cy="200055"/>
          </a:xfrm>
          <a:prstGeom prst="rect">
            <a:avLst/>
          </a:prstGeom>
          <a:solidFill>
            <a:schemeClr val="bg1"/>
          </a:solidFill>
        </p:spPr>
        <p:txBody>
          <a:bodyPr wrap="square" lIns="72000" rIns="72000" rtlCol="0">
            <a:spAutoFit/>
          </a:bodyPr>
          <a:lstStyle/>
          <a:p>
            <a:r>
              <a:rPr lang="en-US" altLang="ko-KR" sz="700" b="1" dirty="0" smtClean="0"/>
              <a:t>On-surface</a:t>
            </a:r>
            <a:endParaRPr lang="ko-KR" altLang="en-US" sz="700" b="1" dirty="0" err="1" smtClean="0"/>
          </a:p>
        </p:txBody>
      </p:sp>
      <p:grpSp>
        <p:nvGrpSpPr>
          <p:cNvPr id="38" name="Group 9"/>
          <p:cNvGrpSpPr/>
          <p:nvPr/>
        </p:nvGrpSpPr>
        <p:grpSpPr>
          <a:xfrm>
            <a:off x="466725" y="4005263"/>
            <a:ext cx="8210550" cy="2088033"/>
            <a:chOff x="467430" y="836635"/>
            <a:chExt cx="8209845" cy="5329215"/>
          </a:xfrm>
        </p:grpSpPr>
        <p:sp>
          <p:nvSpPr>
            <p:cNvPr id="39" name="txtboxInfographicTitleBar"/>
            <p:cNvSpPr/>
            <p:nvPr/>
          </p:nvSpPr>
          <p:spPr>
            <a:xfrm>
              <a:off x="467430" y="836635"/>
              <a:ext cx="8208912" cy="551289"/>
            </a:xfrm>
            <a:prstGeom prst="rect">
              <a:avLst/>
            </a:prstGeom>
            <a:solidFill>
              <a:srgbClr val="707C8A"/>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altLang="ko-KR" sz="900" b="1" dirty="0">
                  <a:solidFill>
                    <a:srgbClr val="FFFFFF"/>
                  </a:solidFill>
                </a:rPr>
                <a:t>Three </a:t>
              </a:r>
              <a:r>
                <a:rPr lang="en-US" altLang="ko-KR" sz="900" b="1" dirty="0" smtClean="0">
                  <a:solidFill>
                    <a:srgbClr val="FFFFFF"/>
                  </a:solidFill>
                </a:rPr>
                <a:t>methods of applying QDs </a:t>
              </a:r>
              <a:r>
                <a:rPr lang="en-US" altLang="ko-KR" sz="900" b="1" dirty="0">
                  <a:solidFill>
                    <a:srgbClr val="FFFFFF"/>
                  </a:solidFill>
                </a:rPr>
                <a:t>to BLU</a:t>
              </a:r>
            </a:p>
          </p:txBody>
        </p:sp>
        <p:sp>
          <p:nvSpPr>
            <p:cNvPr id="40" name="txtboxInfographicBorder"/>
            <p:cNvSpPr/>
            <p:nvPr/>
          </p:nvSpPr>
          <p:spPr>
            <a:xfrm>
              <a:off x="467544" y="838200"/>
              <a:ext cx="8208912" cy="5327649"/>
            </a:xfrm>
            <a:prstGeom prst="rect">
              <a:avLst/>
            </a:prstGeom>
            <a:noFill/>
            <a:ln w="6350">
              <a:solidFill>
                <a:srgbClr val="707C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xtboxInfographicCopyright"/>
            <p:cNvSpPr txBox="1"/>
            <p:nvPr/>
          </p:nvSpPr>
          <p:spPr>
            <a:xfrm>
              <a:off x="7334612" y="5479796"/>
              <a:ext cx="1342663" cy="686054"/>
            </a:xfrm>
            <a:prstGeom prst="rect">
              <a:avLst/>
            </a:prstGeom>
            <a:noFill/>
          </p:spPr>
          <p:txBody>
            <a:bodyPr wrap="none" lIns="0" tIns="0" rIns="72000" bIns="72000" rtlCol="0" anchor="b">
              <a:noAutofit/>
            </a:bodyPr>
            <a:lstStyle/>
            <a:p>
              <a:pPr algn="r"/>
              <a:r>
                <a:rPr lang="en-US" sz="500" smtClean="0">
                  <a:solidFill>
                    <a:srgbClr val="707C8A"/>
                  </a:solidFill>
                </a:rPr>
                <a:t>© 2015 IHS</a:t>
              </a:r>
              <a:endParaRPr lang="en-US" sz="500" dirty="0">
                <a:solidFill>
                  <a:srgbClr val="707C8A"/>
                </a:solidFill>
              </a:endParaRPr>
            </a:p>
          </p:txBody>
        </p:sp>
        <p:sp>
          <p:nvSpPr>
            <p:cNvPr id="42" name="txtboxInfographicSourceLine"/>
            <p:cNvSpPr txBox="1"/>
            <p:nvPr/>
          </p:nvSpPr>
          <p:spPr>
            <a:xfrm>
              <a:off x="467430" y="5307864"/>
              <a:ext cx="5112711" cy="857986"/>
            </a:xfrm>
            <a:prstGeom prst="rect">
              <a:avLst/>
            </a:prstGeom>
            <a:noFill/>
          </p:spPr>
          <p:txBody>
            <a:bodyPr wrap="none" lIns="72000" tIns="0" rIns="0" bIns="72000" rtlCol="0" anchor="b">
              <a:noAutofit/>
            </a:bodyPr>
            <a:lstStyle/>
            <a:p>
              <a:endParaRPr lang="en-US" sz="500" dirty="0" smtClean="0">
                <a:solidFill>
                  <a:srgbClr val="707C8A"/>
                </a:solidFill>
              </a:endParaRPr>
            </a:p>
            <a:p>
              <a:endParaRPr lang="en-US" sz="500" dirty="0" smtClean="0">
                <a:solidFill>
                  <a:srgbClr val="707C8A"/>
                </a:solidFill>
              </a:endParaRPr>
            </a:p>
            <a:p>
              <a:r>
                <a:rPr lang="en-US" sz="500" dirty="0" smtClean="0">
                  <a:solidFill>
                    <a:srgbClr val="707C8A"/>
                  </a:solidFill>
                </a:rPr>
                <a:t>Source: IHS</a:t>
              </a:r>
              <a:endParaRPr lang="en-US" sz="500" dirty="0">
                <a:solidFill>
                  <a:srgbClr val="707C8A"/>
                </a:solidFill>
              </a:endParaRPr>
            </a:p>
          </p:txBody>
        </p:sp>
      </p:grpSp>
    </p:spTree>
    <p:extLst>
      <p:ext uri="{BB962C8B-B14F-4D97-AF65-F5344CB8AC3E}">
        <p14:creationId xmlns:p14="http://schemas.microsoft.com/office/powerpoint/2010/main" val="34416519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altLang="ko-KR" dirty="0" smtClean="0"/>
              <a:t>1.4. QD application technology for LCD BLU</a:t>
            </a:r>
          </a:p>
          <a:p>
            <a:pPr marL="356400" lvl="1" algn="just"/>
            <a:r>
              <a:rPr lang="en-US" altLang="ko-KR" dirty="0">
                <a:ea typeface="맑은 고딕" panose="020B0503020000020004" pitchFamily="50" charset="-127"/>
              </a:rPr>
              <a:t>LCD is a </a:t>
            </a:r>
            <a:r>
              <a:rPr lang="en-US" altLang="ko-KR" dirty="0" smtClean="0">
                <a:ea typeface="맑은 고딕" panose="020B0503020000020004" pitchFamily="50" charset="-127"/>
              </a:rPr>
              <a:t>display, </a:t>
            </a:r>
            <a:r>
              <a:rPr lang="en-US" altLang="ko-KR" dirty="0">
                <a:ea typeface="맑은 고딕" panose="020B0503020000020004" pitchFamily="50" charset="-127"/>
              </a:rPr>
              <a:t>in which </a:t>
            </a:r>
            <a:r>
              <a:rPr lang="en-US" altLang="ko-KR" dirty="0" smtClean="0">
                <a:ea typeface="맑은 고딕" panose="020B0503020000020004" pitchFamily="50" charset="-127"/>
              </a:rPr>
              <a:t>liquid crystals are </a:t>
            </a:r>
            <a:r>
              <a:rPr lang="en-US" altLang="ko-KR" dirty="0">
                <a:ea typeface="맑은 고딕" panose="020B0503020000020004" pitchFamily="50" charset="-127"/>
              </a:rPr>
              <a:t>aligned </a:t>
            </a:r>
            <a:r>
              <a:rPr lang="en-US" altLang="ko-KR" dirty="0" smtClean="0">
                <a:ea typeface="맑은 고딕" panose="020B0503020000020004" pitchFamily="50" charset="-127"/>
              </a:rPr>
              <a:t>in </a:t>
            </a:r>
            <a:r>
              <a:rPr lang="en-US" altLang="ko-KR" dirty="0">
                <a:ea typeface="맑은 고딕" panose="020B0503020000020004" pitchFamily="50" charset="-127"/>
              </a:rPr>
              <a:t>one side between the two sheets of glass. With </a:t>
            </a:r>
            <a:r>
              <a:rPr lang="en-US" altLang="ko-KR" dirty="0" smtClean="0">
                <a:ea typeface="맑은 고딕" panose="020B0503020000020004" pitchFamily="50" charset="-127"/>
              </a:rPr>
              <a:t>liquid crystals </a:t>
            </a:r>
            <a:r>
              <a:rPr lang="en-US" altLang="ko-KR" dirty="0">
                <a:ea typeface="맑은 고딕" panose="020B0503020000020004" pitchFamily="50" charset="-127"/>
              </a:rPr>
              <a:t>that </a:t>
            </a:r>
            <a:r>
              <a:rPr lang="en-US" altLang="ko-KR" dirty="0" smtClean="0">
                <a:ea typeface="맑은 고딕" panose="020B0503020000020004" pitchFamily="50" charset="-127"/>
              </a:rPr>
              <a:t>change </a:t>
            </a:r>
            <a:r>
              <a:rPr lang="en-US" altLang="ko-KR" dirty="0">
                <a:ea typeface="맑은 고딕" panose="020B0503020000020004" pitchFamily="50" charset="-127"/>
              </a:rPr>
              <a:t>the alignment direction when applied with the electric field, the display works by controlling whether to block or transmit light. The part below the glass that </a:t>
            </a:r>
            <a:r>
              <a:rPr lang="en-US" altLang="ko-KR" dirty="0" smtClean="0">
                <a:ea typeface="맑은 고딕" panose="020B0503020000020004" pitchFamily="50" charset="-127"/>
              </a:rPr>
              <a:t>provides light source </a:t>
            </a:r>
            <a:r>
              <a:rPr lang="en-US" altLang="ko-KR" dirty="0">
                <a:ea typeface="맑은 고딕" panose="020B0503020000020004" pitchFamily="50" charset="-127"/>
              </a:rPr>
              <a:t>is called the backlight unit (BLU). BLU for displays are composed of a white light source, a </a:t>
            </a:r>
            <a:r>
              <a:rPr lang="en-US" altLang="ko-KR" dirty="0" smtClean="0">
                <a:ea typeface="맑은 고딕" panose="020B0503020000020004" pitchFamily="50" charset="-127"/>
              </a:rPr>
              <a:t>LGP </a:t>
            </a:r>
            <a:r>
              <a:rPr lang="en-US" altLang="ko-KR" dirty="0">
                <a:ea typeface="맑은 고딕" panose="020B0503020000020004" pitchFamily="50" charset="-127"/>
              </a:rPr>
              <a:t>to evenly diffuse the light, the diffuser sheet, and functional optical film. </a:t>
            </a:r>
            <a:endParaRPr lang="en-US" altLang="ko-KR" dirty="0">
              <a:solidFill>
                <a:srgbClr val="FF0000"/>
              </a:solidFill>
            </a:endParaRPr>
          </a:p>
          <a:p>
            <a:pPr marL="356400" lvl="1" algn="just"/>
            <a:r>
              <a:rPr lang="en-US" altLang="ko-KR" dirty="0">
                <a:ea typeface="맑은 고딕" panose="020B0503020000020004" pitchFamily="50" charset="-127"/>
              </a:rPr>
              <a:t>Cold cathode fluorescent lamp (CCFL) was used until a few years ago for the white light source. It has some advantages such as emitting superior white light and low prices, and that it can diffuse light evenly through the entire display as a line source. On the other hand, CCFL requires an inverter on the circuit to operate, has low brightness and low energy efficiency. </a:t>
            </a:r>
            <a:r>
              <a:rPr lang="en-US" altLang="ko-KR" dirty="0" smtClean="0">
                <a:ea typeface="맑은 고딕" panose="020B0503020000020004" pitchFamily="50" charset="-127"/>
              </a:rPr>
              <a:t>In </a:t>
            </a:r>
            <a:r>
              <a:rPr lang="en-US" altLang="ko-KR" dirty="0">
                <a:ea typeface="맑은 고딕" panose="020B0503020000020004" pitchFamily="50" charset="-127"/>
              </a:rPr>
              <a:t>addition, since it includes mercury, it may have adverse effects on the environment. Recently, LEDs are used more widely than CCFL as a light source for BLU. LEDs can operate with low power, has high brightness and high energy efficiency, and </a:t>
            </a:r>
            <a:r>
              <a:rPr lang="en-US" altLang="ko-KR" dirty="0" smtClean="0">
                <a:ea typeface="맑은 고딕" panose="020B0503020000020004" pitchFamily="50" charset="-127"/>
              </a:rPr>
              <a:t>its </a:t>
            </a:r>
            <a:r>
              <a:rPr lang="en-US" altLang="ko-KR" dirty="0">
                <a:ea typeface="맑은 고딕" panose="020B0503020000020004" pitchFamily="50" charset="-127"/>
              </a:rPr>
              <a:t>circuit is also extremely simple to design. However, since it is a point source, more development is needed for LEDs to be used on a wider surface, and if multiple LEDs are to be used, the price and heat emission also are factors to consider. </a:t>
            </a:r>
            <a:endParaRPr lang="en-US" altLang="ko-KR" dirty="0">
              <a:solidFill>
                <a:srgbClr val="FF0000"/>
              </a:solidFill>
            </a:endParaRPr>
          </a:p>
          <a:p>
            <a:pPr marL="356400" lvl="1" algn="just"/>
            <a:r>
              <a:rPr lang="en-US" altLang="ko-KR" dirty="0">
                <a:ea typeface="맑은 고딕" panose="020B0503020000020004" pitchFamily="50" charset="-127"/>
              </a:rPr>
              <a:t>LCD BLUs can be classified by the location of the light source, into the direct-type, in which the light source is placed evenly behind the LCD panel, and the edge-type in which the light source is placed on the edges of the LCD. Since the light source is evenly distributed behind the panel on the direct-type, it is possible to enhance the brightness, </a:t>
            </a:r>
            <a:r>
              <a:rPr lang="en-US" altLang="ko-KR" dirty="0" smtClean="0">
                <a:ea typeface="맑은 고딕" panose="020B0503020000020004" pitchFamily="50" charset="-127"/>
              </a:rPr>
              <a:t>color, </a:t>
            </a:r>
            <a:r>
              <a:rPr lang="en-US" altLang="ko-KR" dirty="0">
                <a:ea typeface="맑은 고딕" panose="020B0503020000020004" pitchFamily="50" charset="-127"/>
              </a:rPr>
              <a:t>and contrast. However, as for </a:t>
            </a:r>
            <a:r>
              <a:rPr lang="en-US" altLang="ko-KR" dirty="0" smtClean="0">
                <a:ea typeface="맑은 고딕" panose="020B0503020000020004" pitchFamily="50" charset="-127"/>
              </a:rPr>
              <a:t>the direct-type </a:t>
            </a:r>
            <a:r>
              <a:rPr lang="en-US" altLang="ko-KR" dirty="0">
                <a:ea typeface="맑은 고딕" panose="020B0503020000020004" pitchFamily="50" charset="-127"/>
              </a:rPr>
              <a:t>BLU that uses CCFL, the LCD becomes thicker, and as for </a:t>
            </a:r>
            <a:r>
              <a:rPr lang="en-US" altLang="ko-KR" dirty="0" smtClean="0">
                <a:ea typeface="맑은 고딕" panose="020B0503020000020004" pitchFamily="50" charset="-127"/>
              </a:rPr>
              <a:t>the BLU </a:t>
            </a:r>
            <a:r>
              <a:rPr lang="en-US" altLang="ko-KR" dirty="0">
                <a:ea typeface="맑은 고딕" panose="020B0503020000020004" pitchFamily="50" charset="-127"/>
              </a:rPr>
              <a:t>using LEDs, the price goes up and more heat is emitted. As for the edge-type, since it places the light source on the edges to diffuse the light on the overall surface, it is possible to produce a thin and light display. Therefore, most LCDs produced recently have been using edge-type BLUs.     </a:t>
            </a:r>
            <a:endParaRPr lang="en-US" altLang="ko-KR" dirty="0">
              <a:solidFill>
                <a:srgbClr val="FF0000"/>
              </a:solidFill>
            </a:endParaRPr>
          </a:p>
          <a:p>
            <a:pPr marL="356400" lvl="1" algn="just"/>
            <a:r>
              <a:rPr lang="en-US" altLang="ko-KR" dirty="0">
                <a:ea typeface="맑은 고딕" panose="020B0503020000020004" pitchFamily="50" charset="-127"/>
              </a:rPr>
              <a:t>The color gamut according to the type of backlight units is determined by the light source and the color filter spectrum. The color filter is composed of small pixels that each </a:t>
            </a:r>
            <a:r>
              <a:rPr lang="en-US" altLang="ko-KR" dirty="0" smtClean="0">
                <a:ea typeface="맑은 고딕" panose="020B0503020000020004" pitchFamily="50" charset="-127"/>
              </a:rPr>
              <a:t>transmits </a:t>
            </a:r>
            <a:r>
              <a:rPr lang="en-US" altLang="ko-KR" dirty="0">
                <a:ea typeface="맑은 고딕" panose="020B0503020000020004" pitchFamily="50" charset="-127"/>
              </a:rPr>
              <a:t>red, green, and blue colors, and therefore controls the red, green, blue colors emitted from the white light source in the backlight unit. To produce dark and bright colors, the color filter needs to have high transmittance for the color applied while blocking the wavelength of other colors. As for the white light source, it is better for the spectrum to focus on the range of a color to be produced, and the light source needs to be bright and efficient.   </a:t>
            </a:r>
            <a:endParaRPr lang="ko-KR" altLang="ko-KR" dirty="0">
              <a:ea typeface="맑은 고딕" panose="020B0503020000020004" pitchFamily="50" charset="-127"/>
            </a:endParaRPr>
          </a:p>
          <a:p>
            <a:endParaRPr lang="ko-KR" altLang="en-US" dirty="0"/>
          </a:p>
        </p:txBody>
      </p:sp>
      <p:sp>
        <p:nvSpPr>
          <p:cNvPr id="4" name="Slide Number Placeholder 3"/>
          <p:cNvSpPr>
            <a:spLocks noGrp="1"/>
          </p:cNvSpPr>
          <p:nvPr>
            <p:ph type="sldNum" sz="quarter" idx="10"/>
          </p:nvPr>
        </p:nvSpPr>
        <p:spPr/>
        <p:txBody>
          <a:bodyPr/>
          <a:lstStyle/>
          <a:p>
            <a:fld id="{C1654822-CBA3-4BDF-80A9-3FE33B17E59A}" type="slidenum">
              <a:rPr lang="en-US" smtClean="0"/>
              <a:pPr/>
              <a:t>24</a:t>
            </a:fld>
            <a:endParaRPr lang="en-US" dirty="0"/>
          </a:p>
        </p:txBody>
      </p:sp>
      <p:sp>
        <p:nvSpPr>
          <p:cNvPr id="5" name="Footer Placeholder 4"/>
          <p:cNvSpPr>
            <a:spLocks noGrp="1"/>
          </p:cNvSpPr>
          <p:nvPr>
            <p:ph type="ftr" sz="quarter" idx="11"/>
          </p:nvPr>
        </p:nvSpPr>
        <p:spPr/>
        <p:txBody>
          <a:bodyPr/>
          <a:lstStyle/>
          <a:p>
            <a:r>
              <a:rPr lang="en-US" smtClean="0"/>
              <a:t>Quantum Dot Display Technology &amp; Market Report - H2 2015</a:t>
            </a:r>
            <a:endParaRPr lang="en-US" dirty="0"/>
          </a:p>
        </p:txBody>
      </p:sp>
    </p:spTree>
    <p:extLst>
      <p:ext uri="{BB962C8B-B14F-4D97-AF65-F5344CB8AC3E}">
        <p14:creationId xmlns:p14="http://schemas.microsoft.com/office/powerpoint/2010/main" val="21127410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56400" lvl="1" algn="just"/>
            <a:r>
              <a:rPr lang="en-US" altLang="ko-KR" dirty="0">
                <a:ea typeface="맑은 고딕" panose="020B0503020000020004" pitchFamily="50" charset="-127"/>
              </a:rPr>
              <a:t>The ultra violet rays that come out through the discharged mercury of the CCFL excites the phosphors on the lamp surface to create light. Although it depends on the type of phosphors, there are multiple narrow peaks composed of red, green, and blue areas. Previously, the color gamut ratio was low at about 70% of the NTSC standards, but there have been advancements in the area and now CCFL can express colors in a wider range compared to </a:t>
            </a:r>
            <a:r>
              <a:rPr lang="en-US" altLang="ko-KR" dirty="0" err="1">
                <a:ea typeface="맑은 고딕" panose="020B0503020000020004" pitchFamily="50" charset="-127"/>
              </a:rPr>
              <a:t>sRGB</a:t>
            </a:r>
            <a:r>
              <a:rPr lang="en-US" altLang="ko-KR" dirty="0">
                <a:ea typeface="맑은 고딕" panose="020B0503020000020004" pitchFamily="50" charset="-127"/>
              </a:rPr>
              <a:t>. However, CCFL lamps have lower efficiency than LED, which means that it consumes more energy compared to LED, and also have limitations in slimming down the thickness. Therefore, their usage has been on the decline these days.</a:t>
            </a:r>
            <a:endParaRPr lang="en-US" altLang="ko-KR" dirty="0">
              <a:solidFill>
                <a:srgbClr val="FF0000"/>
              </a:solidFill>
            </a:endParaRPr>
          </a:p>
          <a:p>
            <a:pPr marL="356400" algn="just">
              <a:spcBef>
                <a:spcPts val="0"/>
              </a:spcBef>
              <a:spcAft>
                <a:spcPts val="600"/>
              </a:spcAft>
            </a:pPr>
            <a:r>
              <a:rPr lang="en-US" altLang="ko-KR" sz="1100" dirty="0">
                <a:ea typeface="맑은 고딕" panose="020B0503020000020004" pitchFamily="50" charset="-127"/>
              </a:rPr>
              <a:t>White LED light sources have superior energy efficiency and can be made into small sizes, thus being used in a wide variety of devices such as mobile devices, laptops, and even TVs. White light sources are made by placing an amber-colored phosphor such as YAG onto a blue LED. Since the blue LED expresses a dark blue color while the amber-colored phosphor is distributed on a wide wavelength range from green to red, it is hard to achieve wide color gamut. To solve this problem, phosphors with various colors are mixed together. </a:t>
            </a:r>
          </a:p>
          <a:p>
            <a:pPr marL="356400" algn="just">
              <a:spcBef>
                <a:spcPts val="0"/>
              </a:spcBef>
              <a:spcAft>
                <a:spcPts val="600"/>
              </a:spcAft>
            </a:pPr>
            <a:r>
              <a:rPr lang="en-US" altLang="ko-KR" sz="1100" dirty="0"/>
              <a:t>Some companies released the products with BLU using red, green, and blue LEDs to improve the color gamut. </a:t>
            </a:r>
            <a:r>
              <a:rPr lang="en-US" altLang="ko-KR" sz="1100" dirty="0" smtClean="0"/>
              <a:t>After the release of the </a:t>
            </a:r>
            <a:r>
              <a:rPr lang="en-US" altLang="ko-KR" sz="1100" dirty="0"/>
              <a:t>Qualia 005 </a:t>
            </a:r>
            <a:r>
              <a:rPr lang="en-US" altLang="ko-KR" sz="1100" dirty="0" smtClean="0"/>
              <a:t>by Sony, which failed to capture the market, </a:t>
            </a:r>
            <a:r>
              <a:rPr lang="en-US" altLang="ko-KR" sz="1100" dirty="0"/>
              <a:t>Samsung Electronics and LG Electronics also introduced the products with improved RGB LED in terms of  heat dissipation and performance. As a result, color gamut has emerged as an important factor that can determine the competitive edge of a product. </a:t>
            </a:r>
            <a:endParaRPr lang="ko-KR" altLang="en-US" sz="1100" dirty="0"/>
          </a:p>
          <a:p>
            <a:pPr lvl="1"/>
            <a:endParaRPr lang="ko-KR" altLang="en-US" dirty="0"/>
          </a:p>
        </p:txBody>
      </p:sp>
      <p:sp>
        <p:nvSpPr>
          <p:cNvPr id="4" name="Slide Number Placeholder 3"/>
          <p:cNvSpPr>
            <a:spLocks noGrp="1"/>
          </p:cNvSpPr>
          <p:nvPr>
            <p:ph type="sldNum" sz="quarter" idx="10"/>
          </p:nvPr>
        </p:nvSpPr>
        <p:spPr/>
        <p:txBody>
          <a:bodyPr/>
          <a:lstStyle/>
          <a:p>
            <a:fld id="{C1654822-CBA3-4BDF-80A9-3FE33B17E59A}" type="slidenum">
              <a:rPr lang="en-US" smtClean="0"/>
              <a:pPr/>
              <a:t>25</a:t>
            </a:fld>
            <a:endParaRPr lang="en-US" dirty="0"/>
          </a:p>
        </p:txBody>
      </p:sp>
      <p:sp>
        <p:nvSpPr>
          <p:cNvPr id="5" name="Footer Placeholder 4"/>
          <p:cNvSpPr>
            <a:spLocks noGrp="1"/>
          </p:cNvSpPr>
          <p:nvPr>
            <p:ph type="ftr" sz="quarter" idx="11"/>
          </p:nvPr>
        </p:nvSpPr>
        <p:spPr/>
        <p:txBody>
          <a:bodyPr/>
          <a:lstStyle/>
          <a:p>
            <a:r>
              <a:rPr lang="en-US" smtClean="0"/>
              <a:t>Quantum Dot Display Technology &amp; Market Report - H2 2015</a:t>
            </a:r>
            <a:endParaRPr lang="en-US" dirty="0"/>
          </a:p>
        </p:txBody>
      </p:sp>
      <p:graphicFrame>
        <p:nvGraphicFramePr>
          <p:cNvPr id="6" name="내용 개체 틀 5"/>
          <p:cNvGraphicFramePr>
            <a:graphicFrameLocks/>
          </p:cNvGraphicFramePr>
          <p:nvPr>
            <p:extLst>
              <p:ext uri="{D42A27DB-BD31-4B8C-83A1-F6EECF244321}">
                <p14:modId xmlns:p14="http://schemas.microsoft.com/office/powerpoint/2010/main" val="635029844"/>
              </p:ext>
            </p:extLst>
          </p:nvPr>
        </p:nvGraphicFramePr>
        <p:xfrm>
          <a:off x="1403648" y="4644336"/>
          <a:ext cx="6315100" cy="1587346"/>
        </p:xfrm>
        <a:graphic>
          <a:graphicData uri="http://schemas.openxmlformats.org/drawingml/2006/table">
            <a:tbl>
              <a:tblPr firstRow="1" firstCol="1" lastRow="1" bandRow="1">
                <a:tableStyleId>{4F348D8D-2592-4D36-8BCA-CF58A03317E7}</a:tableStyleId>
              </a:tblPr>
              <a:tblGrid>
                <a:gridCol w="1291904"/>
                <a:gridCol w="1255799"/>
                <a:gridCol w="1255799"/>
                <a:gridCol w="1255799"/>
                <a:gridCol w="1255799"/>
              </a:tblGrid>
              <a:tr h="216000">
                <a:tc gridSpan="5">
                  <a:txBody>
                    <a:bodyPr/>
                    <a:lstStyle/>
                    <a:p>
                      <a:pPr marL="0" marR="0" indent="0" algn="l" defTabSz="914400" rtl="0" eaLnBrk="1" fontAlgn="auto" latinLnBrk="1" hangingPunct="1">
                        <a:lnSpc>
                          <a:spcPct val="115000"/>
                        </a:lnSpc>
                        <a:spcBef>
                          <a:spcPts val="0"/>
                        </a:spcBef>
                        <a:spcAft>
                          <a:spcPts val="0"/>
                        </a:spcAft>
                        <a:buClrTx/>
                        <a:buSzTx/>
                        <a:buFontTx/>
                        <a:buNone/>
                        <a:tabLst/>
                        <a:defRPr/>
                      </a:pPr>
                      <a:r>
                        <a:rPr lang="en-US" altLang="ko-KR" sz="900" b="1" kern="1200" dirty="0" smtClean="0">
                          <a:solidFill>
                            <a:schemeClr val="bg1"/>
                          </a:solidFill>
                          <a:effectLst/>
                          <a:latin typeface="+mj-lt"/>
                          <a:ea typeface="맑은 고딕" panose="020B0503020000020004" pitchFamily="50" charset="-127"/>
                          <a:cs typeface="+mj-cs"/>
                        </a:rPr>
                        <a:t>Comparison of LCD BLU light sources</a:t>
                      </a:r>
                      <a:endParaRPr lang="ko-KR" altLang="en-US" sz="900" b="1" i="0" kern="100" dirty="0" smtClean="0">
                        <a:solidFill>
                          <a:schemeClr val="bg1"/>
                        </a:solidFill>
                        <a:effectLst/>
                        <a:latin typeface="+mj-lt"/>
                        <a:ea typeface="맑은 고딕" panose="020B0503020000020004" pitchFamily="50" charset="-127"/>
                        <a:cs typeface="Times New Roman"/>
                      </a:endParaRPr>
                    </a:p>
                  </a:txBody>
                  <a:tcPr marL="35560" marR="35560" marT="19050" marB="19050" anchor="ctr">
                    <a:solidFill>
                      <a:srgbClr val="707C8A"/>
                    </a:solidFill>
                  </a:tcPr>
                </a:tc>
                <a:tc hMerge="1">
                  <a:txBody>
                    <a:bodyPr/>
                    <a:lstStyle/>
                    <a:p>
                      <a:pPr algn="ctr" latinLnBrk="1">
                        <a:lnSpc>
                          <a:spcPct val="115000"/>
                        </a:lnSpc>
                        <a:spcAft>
                          <a:spcPts val="0"/>
                        </a:spcAft>
                      </a:pPr>
                      <a:endParaRPr lang="ko-KR" sz="800" b="1" i="0" kern="100" dirty="0">
                        <a:effectLst/>
                        <a:latin typeface="Arial"/>
                        <a:ea typeface="맑은 고딕"/>
                        <a:cs typeface="Times New Roman"/>
                      </a:endParaRPr>
                    </a:p>
                  </a:txBody>
                  <a:tcPr marL="88900" marR="88900" marT="46990" marB="46990"/>
                </a:tc>
                <a:tc hMerge="1">
                  <a:txBody>
                    <a:bodyPr/>
                    <a:lstStyle/>
                    <a:p>
                      <a:pPr algn="ctr" latinLnBrk="1">
                        <a:lnSpc>
                          <a:spcPct val="115000"/>
                        </a:lnSpc>
                        <a:spcAft>
                          <a:spcPts val="0"/>
                        </a:spcAft>
                      </a:pPr>
                      <a:endParaRPr lang="ko-KR" sz="800" b="1" i="0" kern="100" dirty="0">
                        <a:effectLst/>
                        <a:latin typeface="Arial"/>
                        <a:ea typeface="맑은 고딕"/>
                        <a:cs typeface="Times New Roman"/>
                      </a:endParaRPr>
                    </a:p>
                  </a:txBody>
                  <a:tcPr marL="88900" marR="88900" marT="46990" marB="46990"/>
                </a:tc>
                <a:tc hMerge="1">
                  <a:txBody>
                    <a:bodyPr/>
                    <a:lstStyle/>
                    <a:p>
                      <a:pPr algn="ctr" latinLnBrk="1">
                        <a:lnSpc>
                          <a:spcPct val="115000"/>
                        </a:lnSpc>
                        <a:spcAft>
                          <a:spcPts val="0"/>
                        </a:spcAft>
                      </a:pPr>
                      <a:endParaRPr lang="ko-KR" sz="800" b="1" i="0" kern="100">
                        <a:effectLst/>
                        <a:latin typeface="Arial"/>
                        <a:ea typeface="맑은 고딕"/>
                        <a:cs typeface="Times New Roman"/>
                      </a:endParaRPr>
                    </a:p>
                  </a:txBody>
                  <a:tcPr marL="88900" marR="88900" marT="46990" marB="46990"/>
                </a:tc>
                <a:tc hMerge="1">
                  <a:txBody>
                    <a:bodyPr/>
                    <a:lstStyle/>
                    <a:p>
                      <a:pPr algn="ctr" latinLnBrk="1">
                        <a:lnSpc>
                          <a:spcPct val="115000"/>
                        </a:lnSpc>
                        <a:spcAft>
                          <a:spcPts val="0"/>
                        </a:spcAft>
                      </a:pPr>
                      <a:endParaRPr lang="ko-KR" sz="800" b="1" i="0" kern="100" dirty="0">
                        <a:effectLst/>
                        <a:latin typeface="Arial"/>
                        <a:ea typeface="맑은 고딕"/>
                        <a:cs typeface="Times New Roman"/>
                      </a:endParaRPr>
                    </a:p>
                  </a:txBody>
                  <a:tcPr marL="88900" marR="88900" marT="46990" marB="46990"/>
                </a:tc>
              </a:tr>
              <a:tr h="127318">
                <a:tc>
                  <a:txBody>
                    <a:bodyPr/>
                    <a:lstStyle/>
                    <a:p>
                      <a:pPr algn="l" latinLnBrk="1">
                        <a:lnSpc>
                          <a:spcPct val="115000"/>
                        </a:lnSpc>
                        <a:spcAft>
                          <a:spcPts val="0"/>
                        </a:spcAft>
                      </a:pPr>
                      <a:r>
                        <a:rPr lang="en-US" sz="700" b="1" i="0" kern="100" dirty="0">
                          <a:solidFill>
                            <a:schemeClr val="tx1"/>
                          </a:solidFill>
                          <a:effectLst/>
                          <a:latin typeface="Arial"/>
                        </a:rPr>
                        <a:t> </a:t>
                      </a:r>
                      <a:endParaRPr lang="ko-KR" sz="700" b="1" i="0" kern="100" dirty="0">
                        <a:solidFill>
                          <a:schemeClr val="tx1"/>
                        </a:solidFill>
                        <a:effectLst/>
                        <a:latin typeface="Arial"/>
                        <a:ea typeface="맑은 고딕" panose="020B0503020000020004" pitchFamily="50" charset="-127"/>
                        <a:cs typeface="Times New Roman"/>
                      </a:endParaRPr>
                    </a:p>
                  </a:txBody>
                  <a:tcPr marL="35560" marR="35560" marT="19050" marB="19050">
                    <a:lnB w="12700" cap="flat" cmpd="sng" algn="ctr">
                      <a:solidFill>
                        <a:srgbClr val="707C8A"/>
                      </a:solidFill>
                      <a:prstDash val="solid"/>
                      <a:round/>
                      <a:headEnd type="none" w="med" len="med"/>
                      <a:tailEnd type="none" w="med" len="med"/>
                    </a:lnB>
                    <a:solidFill>
                      <a:scrgbClr r="0" g="0" b="0">
                        <a:alpha val="0"/>
                      </a:scrgbClr>
                    </a:solidFill>
                  </a:tcPr>
                </a:tc>
                <a:tc>
                  <a:txBody>
                    <a:bodyPr/>
                    <a:lstStyle/>
                    <a:p>
                      <a:pPr algn="r" latinLnBrk="1">
                        <a:lnSpc>
                          <a:spcPct val="115000"/>
                        </a:lnSpc>
                        <a:spcAft>
                          <a:spcPts val="0"/>
                        </a:spcAft>
                      </a:pPr>
                      <a:r>
                        <a:rPr lang="en-US" sz="700" b="1" i="0" kern="100" dirty="0">
                          <a:solidFill>
                            <a:schemeClr val="tx1"/>
                          </a:solidFill>
                          <a:effectLst/>
                          <a:latin typeface="Arial"/>
                        </a:rPr>
                        <a:t>CCFL</a:t>
                      </a:r>
                      <a:endParaRPr lang="ko-KR" sz="700" b="1" i="0" kern="100" dirty="0">
                        <a:solidFill>
                          <a:schemeClr val="tx1"/>
                        </a:solidFill>
                        <a:effectLst/>
                        <a:latin typeface="Arial"/>
                        <a:ea typeface="맑은 고딕" panose="020B0503020000020004" pitchFamily="50" charset="-127"/>
                        <a:cs typeface="Times New Roman"/>
                      </a:endParaRPr>
                    </a:p>
                  </a:txBody>
                  <a:tcPr marL="35560" marR="35560" marT="19050" marB="19050">
                    <a:lnB w="12700" cap="flat" cmpd="sng" algn="ctr">
                      <a:solidFill>
                        <a:srgbClr val="707C8A"/>
                      </a:solidFill>
                      <a:prstDash val="solid"/>
                      <a:round/>
                      <a:headEnd type="none" w="med" len="med"/>
                      <a:tailEnd type="none" w="med" len="med"/>
                    </a:lnB>
                    <a:solidFill>
                      <a:scrgbClr r="0" g="0" b="0">
                        <a:alpha val="0"/>
                      </a:scrgbClr>
                    </a:solidFill>
                  </a:tcPr>
                </a:tc>
                <a:tc>
                  <a:txBody>
                    <a:bodyPr/>
                    <a:lstStyle/>
                    <a:p>
                      <a:pPr algn="r" latinLnBrk="1">
                        <a:lnSpc>
                          <a:spcPct val="115000"/>
                        </a:lnSpc>
                        <a:spcAft>
                          <a:spcPts val="0"/>
                        </a:spcAft>
                      </a:pPr>
                      <a:r>
                        <a:rPr lang="en-US" sz="700" b="1" i="0" kern="100" dirty="0">
                          <a:solidFill>
                            <a:schemeClr val="tx1"/>
                          </a:solidFill>
                          <a:effectLst/>
                          <a:latin typeface="Arial"/>
                        </a:rPr>
                        <a:t>White LED</a:t>
                      </a:r>
                      <a:endParaRPr lang="ko-KR" sz="700" b="1" i="0" kern="100" dirty="0">
                        <a:solidFill>
                          <a:schemeClr val="tx1"/>
                        </a:solidFill>
                        <a:effectLst/>
                        <a:latin typeface="Arial"/>
                        <a:ea typeface="맑은 고딕" panose="020B0503020000020004" pitchFamily="50" charset="-127"/>
                        <a:cs typeface="Times New Roman"/>
                      </a:endParaRPr>
                    </a:p>
                  </a:txBody>
                  <a:tcPr marL="35560" marR="35560" marT="19050" marB="19050">
                    <a:lnB w="12700" cap="flat" cmpd="sng" algn="ctr">
                      <a:solidFill>
                        <a:srgbClr val="707C8A"/>
                      </a:solidFill>
                      <a:prstDash val="solid"/>
                      <a:round/>
                      <a:headEnd type="none" w="med" len="med"/>
                      <a:tailEnd type="none" w="med" len="med"/>
                    </a:lnB>
                    <a:solidFill>
                      <a:scrgbClr r="0" g="0" b="0">
                        <a:alpha val="0"/>
                      </a:scrgbClr>
                    </a:solidFill>
                  </a:tcPr>
                </a:tc>
                <a:tc>
                  <a:txBody>
                    <a:bodyPr/>
                    <a:lstStyle/>
                    <a:p>
                      <a:pPr algn="r" latinLnBrk="1">
                        <a:lnSpc>
                          <a:spcPct val="115000"/>
                        </a:lnSpc>
                        <a:spcAft>
                          <a:spcPts val="0"/>
                        </a:spcAft>
                      </a:pPr>
                      <a:r>
                        <a:rPr lang="en-US" sz="700" b="1" i="0" kern="100" dirty="0">
                          <a:solidFill>
                            <a:schemeClr val="tx1"/>
                          </a:solidFill>
                          <a:effectLst/>
                          <a:latin typeface="Arial"/>
                        </a:rPr>
                        <a:t>RGB LED</a:t>
                      </a:r>
                      <a:endParaRPr lang="ko-KR" sz="700" b="1" i="0" kern="100" dirty="0">
                        <a:solidFill>
                          <a:schemeClr val="tx1"/>
                        </a:solidFill>
                        <a:effectLst/>
                        <a:latin typeface="Arial"/>
                        <a:ea typeface="맑은 고딕" panose="020B0503020000020004" pitchFamily="50" charset="-127"/>
                        <a:cs typeface="Times New Roman"/>
                      </a:endParaRPr>
                    </a:p>
                  </a:txBody>
                  <a:tcPr marL="35560" marR="35560" marT="19050" marB="19050">
                    <a:lnB w="12700" cap="flat" cmpd="sng" algn="ctr">
                      <a:solidFill>
                        <a:srgbClr val="707C8A"/>
                      </a:solidFill>
                      <a:prstDash val="solid"/>
                      <a:round/>
                      <a:headEnd type="none" w="med" len="med"/>
                      <a:tailEnd type="none" w="med" len="med"/>
                    </a:lnB>
                    <a:solidFill>
                      <a:scrgbClr r="0" g="0" b="0">
                        <a:alpha val="0"/>
                      </a:scrgbClr>
                    </a:solidFill>
                  </a:tcPr>
                </a:tc>
                <a:tc>
                  <a:txBody>
                    <a:bodyPr/>
                    <a:lstStyle/>
                    <a:p>
                      <a:pPr algn="r" latinLnBrk="1">
                        <a:lnSpc>
                          <a:spcPct val="115000"/>
                        </a:lnSpc>
                        <a:spcAft>
                          <a:spcPts val="0"/>
                        </a:spcAft>
                      </a:pPr>
                      <a:r>
                        <a:rPr lang="en-US" sz="700" b="1" i="0" kern="100" dirty="0">
                          <a:solidFill>
                            <a:schemeClr val="tx1"/>
                          </a:solidFill>
                          <a:effectLst/>
                          <a:latin typeface="Arial"/>
                        </a:rPr>
                        <a:t>Blue LED + QD</a:t>
                      </a:r>
                      <a:endParaRPr lang="ko-KR" sz="700" b="1" i="0" kern="100" dirty="0">
                        <a:solidFill>
                          <a:schemeClr val="tx1"/>
                        </a:solidFill>
                        <a:effectLst/>
                        <a:latin typeface="Arial"/>
                        <a:ea typeface="맑은 고딕" panose="020B0503020000020004" pitchFamily="50" charset="-127"/>
                        <a:cs typeface="Times New Roman"/>
                      </a:endParaRPr>
                    </a:p>
                  </a:txBody>
                  <a:tcPr marL="35560" marR="35560" marT="19050" marB="19050">
                    <a:lnB w="12700" cap="flat" cmpd="sng" algn="ctr">
                      <a:solidFill>
                        <a:srgbClr val="707C8A"/>
                      </a:solidFill>
                      <a:prstDash val="solid"/>
                      <a:round/>
                      <a:headEnd type="none" w="med" len="med"/>
                      <a:tailEnd type="none" w="med" len="med"/>
                    </a:lnB>
                    <a:solidFill>
                      <a:scrgbClr r="0" g="0" b="0">
                        <a:alpha val="0"/>
                      </a:scrgbClr>
                    </a:solidFill>
                  </a:tcPr>
                </a:tc>
              </a:tr>
              <a:tr h="231194">
                <a:tc>
                  <a:txBody>
                    <a:bodyPr/>
                    <a:lstStyle/>
                    <a:p>
                      <a:pPr algn="l" latinLnBrk="1">
                        <a:lnSpc>
                          <a:spcPct val="115000"/>
                        </a:lnSpc>
                        <a:spcAft>
                          <a:spcPts val="0"/>
                        </a:spcAft>
                      </a:pPr>
                      <a:r>
                        <a:rPr lang="en-US" sz="700" b="0" i="0" kern="100" baseline="0" dirty="0">
                          <a:solidFill>
                            <a:schemeClr val="tx1"/>
                          </a:solidFill>
                          <a:effectLst/>
                          <a:latin typeface="Arial"/>
                        </a:rPr>
                        <a:t>Color gamut</a:t>
                      </a:r>
                      <a:endParaRPr lang="ko-KR" sz="700" b="0" i="0" kern="100" baseline="0" dirty="0">
                        <a:solidFill>
                          <a:schemeClr val="tx1"/>
                        </a:solidFill>
                        <a:effectLst/>
                        <a:latin typeface="Arial"/>
                        <a:ea typeface="맑은 고딕" panose="020B0503020000020004" pitchFamily="50" charset="-127"/>
                        <a:cs typeface="Times New Roman"/>
                      </a:endParaRPr>
                    </a:p>
                  </a:txBody>
                  <a:tcPr marL="35560" marR="35560" marT="19050" marB="19050" anchor="ctr">
                    <a:lnT w="12700" cap="flat" cmpd="sng" algn="ctr">
                      <a:solidFill>
                        <a:srgbClr val="707C8A"/>
                      </a:solidFill>
                      <a:prstDash val="solid"/>
                      <a:round/>
                      <a:headEnd type="none" w="med" len="med"/>
                      <a:tailEnd type="none" w="med" len="med"/>
                    </a:lnT>
                    <a:solidFill>
                      <a:scrgbClr r="0" g="0" b="0">
                        <a:alpha val="0"/>
                      </a:scrgbClr>
                    </a:solidFill>
                  </a:tcPr>
                </a:tc>
                <a:tc>
                  <a:txBody>
                    <a:bodyPr/>
                    <a:lstStyle/>
                    <a:p>
                      <a:pPr algn="r" latinLnBrk="1">
                        <a:lnSpc>
                          <a:spcPct val="115000"/>
                        </a:lnSpc>
                        <a:spcAft>
                          <a:spcPts val="0"/>
                        </a:spcAft>
                      </a:pPr>
                      <a:r>
                        <a:rPr lang="en-US" sz="700" b="0" i="0" kern="100" dirty="0">
                          <a:solidFill>
                            <a:schemeClr val="tx1"/>
                          </a:solidFill>
                          <a:effectLst/>
                          <a:latin typeface="Arial"/>
                        </a:rPr>
                        <a:t>Low-Mid:</a:t>
                      </a:r>
                      <a:endParaRPr lang="ko-KR" sz="700" b="0" i="0" kern="100" dirty="0">
                        <a:solidFill>
                          <a:schemeClr val="tx1"/>
                        </a:solidFill>
                        <a:effectLst/>
                        <a:latin typeface="Arial"/>
                      </a:endParaRPr>
                    </a:p>
                    <a:p>
                      <a:pPr algn="r" latinLnBrk="1">
                        <a:lnSpc>
                          <a:spcPct val="115000"/>
                        </a:lnSpc>
                        <a:spcAft>
                          <a:spcPts val="0"/>
                        </a:spcAft>
                      </a:pPr>
                      <a:r>
                        <a:rPr lang="en-US" sz="700" b="0" i="0" kern="100" dirty="0">
                          <a:solidFill>
                            <a:schemeClr val="tx1"/>
                          </a:solidFill>
                          <a:effectLst/>
                          <a:latin typeface="Arial"/>
                        </a:rPr>
                        <a:t>NTSC 70-90%</a:t>
                      </a:r>
                      <a:endParaRPr lang="ko-KR" sz="700" b="0" i="0" kern="100" dirty="0">
                        <a:solidFill>
                          <a:schemeClr val="tx1"/>
                        </a:solidFill>
                        <a:effectLst/>
                        <a:latin typeface="Arial"/>
                        <a:ea typeface="맑은 고딕" panose="020B0503020000020004" pitchFamily="50" charset="-127"/>
                        <a:cs typeface="Times New Roman"/>
                      </a:endParaRPr>
                    </a:p>
                  </a:txBody>
                  <a:tcPr marL="35560" marR="35560" marT="19050" marB="19050">
                    <a:lnT w="12700" cap="flat" cmpd="sng" algn="ctr">
                      <a:solidFill>
                        <a:srgbClr val="707C8A"/>
                      </a:solidFill>
                      <a:prstDash val="solid"/>
                      <a:round/>
                      <a:headEnd type="none" w="med" len="med"/>
                      <a:tailEnd type="none" w="med" len="med"/>
                    </a:lnT>
                    <a:solidFill>
                      <a:scrgbClr r="0" g="0" b="0">
                        <a:alpha val="0"/>
                      </a:scrgbClr>
                    </a:solidFill>
                  </a:tcPr>
                </a:tc>
                <a:tc>
                  <a:txBody>
                    <a:bodyPr/>
                    <a:lstStyle/>
                    <a:p>
                      <a:pPr algn="r" latinLnBrk="1">
                        <a:lnSpc>
                          <a:spcPct val="115000"/>
                        </a:lnSpc>
                        <a:spcAft>
                          <a:spcPts val="0"/>
                        </a:spcAft>
                      </a:pPr>
                      <a:r>
                        <a:rPr lang="en-US" sz="700" b="0" i="0" kern="100" dirty="0">
                          <a:solidFill>
                            <a:schemeClr val="tx1"/>
                          </a:solidFill>
                          <a:effectLst/>
                          <a:latin typeface="Arial"/>
                        </a:rPr>
                        <a:t>Mid:</a:t>
                      </a:r>
                      <a:endParaRPr lang="ko-KR" sz="700" b="0" i="0" kern="100" dirty="0">
                        <a:solidFill>
                          <a:schemeClr val="tx1"/>
                        </a:solidFill>
                        <a:effectLst/>
                        <a:latin typeface="Arial"/>
                      </a:endParaRPr>
                    </a:p>
                    <a:p>
                      <a:pPr algn="r" latinLnBrk="1">
                        <a:lnSpc>
                          <a:spcPct val="115000"/>
                        </a:lnSpc>
                        <a:spcAft>
                          <a:spcPts val="0"/>
                        </a:spcAft>
                      </a:pPr>
                      <a:r>
                        <a:rPr lang="en-US" sz="700" b="0" i="0" kern="100" dirty="0">
                          <a:solidFill>
                            <a:schemeClr val="tx1"/>
                          </a:solidFill>
                          <a:effectLst/>
                          <a:latin typeface="Arial"/>
                        </a:rPr>
                        <a:t>NTSC &lt;90%</a:t>
                      </a:r>
                      <a:endParaRPr lang="ko-KR" sz="700" b="0" i="0" kern="100" dirty="0">
                        <a:solidFill>
                          <a:schemeClr val="tx1"/>
                        </a:solidFill>
                        <a:effectLst/>
                        <a:latin typeface="Arial"/>
                        <a:ea typeface="맑은 고딕" panose="020B0503020000020004" pitchFamily="50" charset="-127"/>
                        <a:cs typeface="Times New Roman"/>
                      </a:endParaRPr>
                    </a:p>
                  </a:txBody>
                  <a:tcPr marL="35560" marR="35560" marT="19050" marB="19050">
                    <a:lnT w="12700" cap="flat" cmpd="sng" algn="ctr">
                      <a:solidFill>
                        <a:srgbClr val="707C8A"/>
                      </a:solidFill>
                      <a:prstDash val="solid"/>
                      <a:round/>
                      <a:headEnd type="none" w="med" len="med"/>
                      <a:tailEnd type="none" w="med" len="med"/>
                    </a:lnT>
                    <a:solidFill>
                      <a:scrgbClr r="0" g="0" b="0">
                        <a:alpha val="0"/>
                      </a:scrgbClr>
                    </a:solidFill>
                  </a:tcPr>
                </a:tc>
                <a:tc>
                  <a:txBody>
                    <a:bodyPr/>
                    <a:lstStyle/>
                    <a:p>
                      <a:pPr algn="r" latinLnBrk="1">
                        <a:lnSpc>
                          <a:spcPct val="115000"/>
                        </a:lnSpc>
                        <a:spcAft>
                          <a:spcPts val="0"/>
                        </a:spcAft>
                      </a:pPr>
                      <a:r>
                        <a:rPr lang="en-US" sz="700" b="0" i="0" kern="100" dirty="0">
                          <a:solidFill>
                            <a:schemeClr val="tx1"/>
                          </a:solidFill>
                          <a:effectLst/>
                          <a:latin typeface="Arial"/>
                        </a:rPr>
                        <a:t>Wide:</a:t>
                      </a:r>
                      <a:endParaRPr lang="ko-KR" sz="700" b="0" i="0" kern="100" dirty="0">
                        <a:solidFill>
                          <a:schemeClr val="tx1"/>
                        </a:solidFill>
                        <a:effectLst/>
                        <a:latin typeface="Arial"/>
                      </a:endParaRPr>
                    </a:p>
                    <a:p>
                      <a:pPr algn="r" latinLnBrk="1">
                        <a:lnSpc>
                          <a:spcPct val="115000"/>
                        </a:lnSpc>
                        <a:spcAft>
                          <a:spcPts val="0"/>
                        </a:spcAft>
                      </a:pPr>
                      <a:r>
                        <a:rPr lang="en-US" sz="700" b="0" i="0" kern="100" dirty="0">
                          <a:solidFill>
                            <a:schemeClr val="tx1"/>
                          </a:solidFill>
                          <a:effectLst/>
                          <a:latin typeface="Arial"/>
                        </a:rPr>
                        <a:t>NTSC &gt;100%</a:t>
                      </a:r>
                      <a:endParaRPr lang="ko-KR" sz="700" b="0" i="0" kern="100" dirty="0">
                        <a:solidFill>
                          <a:schemeClr val="tx1"/>
                        </a:solidFill>
                        <a:effectLst/>
                        <a:latin typeface="Arial"/>
                        <a:ea typeface="맑은 고딕" panose="020B0503020000020004" pitchFamily="50" charset="-127"/>
                        <a:cs typeface="Times New Roman"/>
                      </a:endParaRPr>
                    </a:p>
                  </a:txBody>
                  <a:tcPr marL="35560" marR="35560" marT="19050" marB="19050">
                    <a:lnT w="12700" cap="flat" cmpd="sng" algn="ctr">
                      <a:solidFill>
                        <a:srgbClr val="707C8A"/>
                      </a:solidFill>
                      <a:prstDash val="solid"/>
                      <a:round/>
                      <a:headEnd type="none" w="med" len="med"/>
                      <a:tailEnd type="none" w="med" len="med"/>
                    </a:lnT>
                    <a:solidFill>
                      <a:scrgbClr r="0" g="0" b="0">
                        <a:alpha val="0"/>
                      </a:scrgbClr>
                    </a:solidFill>
                  </a:tcPr>
                </a:tc>
                <a:tc>
                  <a:txBody>
                    <a:bodyPr/>
                    <a:lstStyle/>
                    <a:p>
                      <a:pPr algn="r" latinLnBrk="1">
                        <a:lnSpc>
                          <a:spcPct val="115000"/>
                        </a:lnSpc>
                        <a:spcAft>
                          <a:spcPts val="0"/>
                        </a:spcAft>
                      </a:pPr>
                      <a:r>
                        <a:rPr lang="en-US" sz="700" b="0" i="0" kern="100" dirty="0">
                          <a:solidFill>
                            <a:schemeClr val="tx1"/>
                          </a:solidFill>
                          <a:effectLst/>
                          <a:latin typeface="Arial"/>
                        </a:rPr>
                        <a:t>Wide:</a:t>
                      </a:r>
                      <a:endParaRPr lang="ko-KR" sz="700" b="0" i="0" kern="100" dirty="0">
                        <a:solidFill>
                          <a:schemeClr val="tx1"/>
                        </a:solidFill>
                        <a:effectLst/>
                        <a:latin typeface="Arial"/>
                      </a:endParaRPr>
                    </a:p>
                    <a:p>
                      <a:pPr algn="r" latinLnBrk="1">
                        <a:lnSpc>
                          <a:spcPct val="115000"/>
                        </a:lnSpc>
                        <a:spcAft>
                          <a:spcPts val="0"/>
                        </a:spcAft>
                      </a:pPr>
                      <a:r>
                        <a:rPr lang="en-US" sz="700" b="0" i="0" kern="100" dirty="0">
                          <a:solidFill>
                            <a:schemeClr val="tx1"/>
                          </a:solidFill>
                          <a:effectLst/>
                          <a:latin typeface="Arial"/>
                        </a:rPr>
                        <a:t>NTSC &gt;100%</a:t>
                      </a:r>
                      <a:endParaRPr lang="ko-KR" sz="700" b="0" i="0" kern="100" dirty="0">
                        <a:solidFill>
                          <a:schemeClr val="tx1"/>
                        </a:solidFill>
                        <a:effectLst/>
                        <a:latin typeface="Arial"/>
                        <a:ea typeface="맑은 고딕" panose="020B0503020000020004" pitchFamily="50" charset="-127"/>
                        <a:cs typeface="Times New Roman"/>
                      </a:endParaRPr>
                    </a:p>
                  </a:txBody>
                  <a:tcPr marL="35560" marR="35560" marT="19050" marB="19050">
                    <a:lnT w="12700" cap="flat" cmpd="sng" algn="ctr">
                      <a:solidFill>
                        <a:srgbClr val="707C8A"/>
                      </a:solidFill>
                      <a:prstDash val="solid"/>
                      <a:round/>
                      <a:headEnd type="none" w="med" len="med"/>
                      <a:tailEnd type="none" w="med" len="med"/>
                    </a:lnT>
                    <a:solidFill>
                      <a:scrgbClr r="0" g="0" b="0">
                        <a:alpha val="0"/>
                      </a:scrgbClr>
                    </a:solidFill>
                  </a:tcPr>
                </a:tc>
              </a:tr>
              <a:tr h="127318">
                <a:tc>
                  <a:txBody>
                    <a:bodyPr/>
                    <a:lstStyle/>
                    <a:p>
                      <a:pPr algn="l" latinLnBrk="1">
                        <a:lnSpc>
                          <a:spcPct val="115000"/>
                        </a:lnSpc>
                        <a:spcAft>
                          <a:spcPts val="0"/>
                        </a:spcAft>
                      </a:pPr>
                      <a:r>
                        <a:rPr lang="en-US" sz="700" b="0" i="0" kern="100" dirty="0">
                          <a:solidFill>
                            <a:schemeClr val="tx1"/>
                          </a:solidFill>
                          <a:effectLst/>
                          <a:latin typeface="Arial"/>
                        </a:rPr>
                        <a:t>Available color space</a:t>
                      </a:r>
                      <a:endParaRPr lang="ko-KR" sz="700" b="0" i="0" kern="100" dirty="0">
                        <a:solidFill>
                          <a:schemeClr val="tx1"/>
                        </a:solidFill>
                        <a:effectLst/>
                        <a:latin typeface="Arial"/>
                        <a:ea typeface="맑은 고딕" panose="020B0503020000020004" pitchFamily="50" charset="-127"/>
                        <a:cs typeface="Times New Roman"/>
                      </a:endParaRPr>
                    </a:p>
                  </a:txBody>
                  <a:tcPr marL="35560" marR="35560" marT="19050" marB="19050">
                    <a:solidFill>
                      <a:scrgbClr r="0" g="0" b="0">
                        <a:alpha val="0"/>
                      </a:scrgbClr>
                    </a:solidFill>
                  </a:tcPr>
                </a:tc>
                <a:tc>
                  <a:txBody>
                    <a:bodyPr/>
                    <a:lstStyle/>
                    <a:p>
                      <a:pPr algn="r" latinLnBrk="1">
                        <a:lnSpc>
                          <a:spcPct val="115000"/>
                        </a:lnSpc>
                        <a:spcAft>
                          <a:spcPts val="0"/>
                        </a:spcAft>
                      </a:pPr>
                      <a:r>
                        <a:rPr lang="en-US" sz="700" b="0" i="0" kern="100" dirty="0" err="1">
                          <a:solidFill>
                            <a:schemeClr val="tx1"/>
                          </a:solidFill>
                          <a:effectLst/>
                          <a:latin typeface="Arial"/>
                        </a:rPr>
                        <a:t>sRGB</a:t>
                      </a:r>
                      <a:endParaRPr lang="ko-KR" sz="700" b="0" i="0" kern="100" dirty="0">
                        <a:solidFill>
                          <a:schemeClr val="tx1"/>
                        </a:solidFill>
                        <a:effectLst/>
                        <a:latin typeface="Arial"/>
                        <a:ea typeface="맑은 고딕" panose="020B0503020000020004" pitchFamily="50" charset="-127"/>
                        <a:cs typeface="Times New Roman"/>
                      </a:endParaRPr>
                    </a:p>
                  </a:txBody>
                  <a:tcPr marL="35560" marR="35560" marT="19050" marB="19050">
                    <a:solidFill>
                      <a:scrgbClr r="0" g="0" b="0">
                        <a:alpha val="0"/>
                      </a:scrgbClr>
                    </a:solidFill>
                  </a:tcPr>
                </a:tc>
                <a:tc>
                  <a:txBody>
                    <a:bodyPr/>
                    <a:lstStyle/>
                    <a:p>
                      <a:pPr algn="r" latinLnBrk="1">
                        <a:lnSpc>
                          <a:spcPct val="115000"/>
                        </a:lnSpc>
                        <a:spcAft>
                          <a:spcPts val="0"/>
                        </a:spcAft>
                      </a:pPr>
                      <a:r>
                        <a:rPr lang="en-US" sz="700" b="0" i="0" kern="100" dirty="0" err="1">
                          <a:solidFill>
                            <a:schemeClr val="tx1"/>
                          </a:solidFill>
                          <a:effectLst/>
                          <a:latin typeface="Arial"/>
                        </a:rPr>
                        <a:t>sRGB</a:t>
                      </a:r>
                      <a:endParaRPr lang="ko-KR" sz="700" b="0" i="0" kern="100" dirty="0">
                        <a:solidFill>
                          <a:schemeClr val="tx1"/>
                        </a:solidFill>
                        <a:effectLst/>
                        <a:latin typeface="Arial"/>
                        <a:ea typeface="맑은 고딕" panose="020B0503020000020004" pitchFamily="50" charset="-127"/>
                        <a:cs typeface="Times New Roman"/>
                      </a:endParaRPr>
                    </a:p>
                  </a:txBody>
                  <a:tcPr marL="35560" marR="35560" marT="19050" marB="19050">
                    <a:solidFill>
                      <a:scrgbClr r="0" g="0" b="0">
                        <a:alpha val="0"/>
                      </a:scrgbClr>
                    </a:solidFill>
                  </a:tcPr>
                </a:tc>
                <a:tc>
                  <a:txBody>
                    <a:bodyPr/>
                    <a:lstStyle/>
                    <a:p>
                      <a:pPr algn="r" latinLnBrk="1">
                        <a:lnSpc>
                          <a:spcPct val="115000"/>
                        </a:lnSpc>
                        <a:spcAft>
                          <a:spcPts val="0"/>
                        </a:spcAft>
                      </a:pPr>
                      <a:r>
                        <a:rPr lang="en-US" sz="700" b="0" i="0" kern="100" dirty="0" err="1">
                          <a:solidFill>
                            <a:schemeClr val="tx1"/>
                          </a:solidFill>
                          <a:effectLst/>
                          <a:latin typeface="Arial"/>
                        </a:rPr>
                        <a:t>sRGB</a:t>
                      </a:r>
                      <a:r>
                        <a:rPr lang="en-US" sz="700" b="0" i="0" kern="100" dirty="0">
                          <a:solidFill>
                            <a:schemeClr val="tx1"/>
                          </a:solidFill>
                          <a:effectLst/>
                          <a:latin typeface="Arial"/>
                        </a:rPr>
                        <a:t>, Adobe RGB</a:t>
                      </a:r>
                      <a:endParaRPr lang="ko-KR" sz="700" b="0" i="0" kern="100" dirty="0">
                        <a:solidFill>
                          <a:schemeClr val="tx1"/>
                        </a:solidFill>
                        <a:effectLst/>
                        <a:latin typeface="Arial"/>
                        <a:ea typeface="맑은 고딕" panose="020B0503020000020004" pitchFamily="50" charset="-127"/>
                        <a:cs typeface="Times New Roman"/>
                      </a:endParaRPr>
                    </a:p>
                  </a:txBody>
                  <a:tcPr marL="35560" marR="35560" marT="19050" marB="19050">
                    <a:solidFill>
                      <a:scrgbClr r="0" g="0" b="0">
                        <a:alpha val="0"/>
                      </a:scrgbClr>
                    </a:solidFill>
                  </a:tcPr>
                </a:tc>
                <a:tc>
                  <a:txBody>
                    <a:bodyPr/>
                    <a:lstStyle/>
                    <a:p>
                      <a:pPr algn="r" latinLnBrk="1">
                        <a:lnSpc>
                          <a:spcPct val="115000"/>
                        </a:lnSpc>
                        <a:spcAft>
                          <a:spcPts val="0"/>
                        </a:spcAft>
                      </a:pPr>
                      <a:r>
                        <a:rPr lang="en-US" sz="700" b="0" i="0" kern="100">
                          <a:solidFill>
                            <a:schemeClr val="tx1"/>
                          </a:solidFill>
                          <a:effectLst/>
                          <a:latin typeface="Arial"/>
                        </a:rPr>
                        <a:t>sRGB, Adobe RGB</a:t>
                      </a:r>
                      <a:endParaRPr lang="ko-KR" sz="700" b="0" i="0" kern="100">
                        <a:solidFill>
                          <a:schemeClr val="tx1"/>
                        </a:solidFill>
                        <a:effectLst/>
                        <a:latin typeface="Arial"/>
                        <a:ea typeface="맑은 고딕" panose="020B0503020000020004" pitchFamily="50" charset="-127"/>
                        <a:cs typeface="Times New Roman"/>
                      </a:endParaRPr>
                    </a:p>
                  </a:txBody>
                  <a:tcPr marL="35560" marR="35560" marT="19050" marB="19050">
                    <a:solidFill>
                      <a:scrgbClr r="0" g="0" b="0">
                        <a:alpha val="0"/>
                      </a:scrgbClr>
                    </a:solidFill>
                  </a:tcPr>
                </a:tc>
              </a:tr>
              <a:tr h="127318">
                <a:tc>
                  <a:txBody>
                    <a:bodyPr/>
                    <a:lstStyle/>
                    <a:p>
                      <a:pPr algn="l" latinLnBrk="1">
                        <a:lnSpc>
                          <a:spcPct val="115000"/>
                        </a:lnSpc>
                        <a:spcAft>
                          <a:spcPts val="0"/>
                        </a:spcAft>
                      </a:pPr>
                      <a:r>
                        <a:rPr lang="en-US" sz="700" b="0" i="0" kern="100" dirty="0">
                          <a:solidFill>
                            <a:schemeClr val="tx1"/>
                          </a:solidFill>
                          <a:effectLst/>
                          <a:latin typeface="Arial"/>
                        </a:rPr>
                        <a:t>Power consumption</a:t>
                      </a:r>
                      <a:endParaRPr lang="ko-KR" sz="700" b="0" i="0" kern="100" dirty="0">
                        <a:solidFill>
                          <a:schemeClr val="tx1"/>
                        </a:solidFill>
                        <a:effectLst/>
                        <a:latin typeface="Arial"/>
                        <a:ea typeface="맑은 고딕" panose="020B0503020000020004" pitchFamily="50" charset="-127"/>
                        <a:cs typeface="Times New Roman"/>
                      </a:endParaRPr>
                    </a:p>
                  </a:txBody>
                  <a:tcPr marL="35560" marR="35560" marT="19050" marB="19050">
                    <a:solidFill>
                      <a:scrgbClr r="0" g="0" b="0">
                        <a:alpha val="0"/>
                      </a:scrgbClr>
                    </a:solidFill>
                  </a:tcPr>
                </a:tc>
                <a:tc>
                  <a:txBody>
                    <a:bodyPr/>
                    <a:lstStyle/>
                    <a:p>
                      <a:pPr algn="r" latinLnBrk="1">
                        <a:lnSpc>
                          <a:spcPct val="115000"/>
                        </a:lnSpc>
                        <a:spcAft>
                          <a:spcPts val="0"/>
                        </a:spcAft>
                      </a:pPr>
                      <a:r>
                        <a:rPr lang="en-US" sz="700" b="0" i="0" kern="100" dirty="0">
                          <a:solidFill>
                            <a:schemeClr val="tx1"/>
                          </a:solidFill>
                          <a:effectLst/>
                          <a:latin typeface="Arial"/>
                        </a:rPr>
                        <a:t>High</a:t>
                      </a:r>
                      <a:endParaRPr lang="ko-KR" sz="700" b="0" i="0" kern="100" dirty="0">
                        <a:solidFill>
                          <a:schemeClr val="tx1"/>
                        </a:solidFill>
                        <a:effectLst/>
                        <a:latin typeface="Arial"/>
                        <a:ea typeface="맑은 고딕" panose="020B0503020000020004" pitchFamily="50" charset="-127"/>
                        <a:cs typeface="Times New Roman"/>
                      </a:endParaRPr>
                    </a:p>
                  </a:txBody>
                  <a:tcPr marL="35560" marR="35560" marT="19050" marB="19050">
                    <a:solidFill>
                      <a:scrgbClr r="0" g="0" b="0">
                        <a:alpha val="0"/>
                      </a:scrgbClr>
                    </a:solidFill>
                  </a:tcPr>
                </a:tc>
                <a:tc>
                  <a:txBody>
                    <a:bodyPr/>
                    <a:lstStyle/>
                    <a:p>
                      <a:pPr algn="r" latinLnBrk="1">
                        <a:lnSpc>
                          <a:spcPct val="115000"/>
                        </a:lnSpc>
                        <a:spcAft>
                          <a:spcPts val="0"/>
                        </a:spcAft>
                      </a:pPr>
                      <a:r>
                        <a:rPr lang="en-US" sz="700" b="0" i="0" kern="100" dirty="0">
                          <a:solidFill>
                            <a:schemeClr val="tx1"/>
                          </a:solidFill>
                          <a:effectLst/>
                          <a:latin typeface="Arial"/>
                        </a:rPr>
                        <a:t>Low</a:t>
                      </a:r>
                      <a:endParaRPr lang="ko-KR" sz="700" b="0" i="0" kern="100" dirty="0">
                        <a:solidFill>
                          <a:schemeClr val="tx1"/>
                        </a:solidFill>
                        <a:effectLst/>
                        <a:latin typeface="Arial"/>
                        <a:ea typeface="맑은 고딕" panose="020B0503020000020004" pitchFamily="50" charset="-127"/>
                        <a:cs typeface="Times New Roman"/>
                      </a:endParaRPr>
                    </a:p>
                  </a:txBody>
                  <a:tcPr marL="35560" marR="35560" marT="19050" marB="19050">
                    <a:solidFill>
                      <a:scrgbClr r="0" g="0" b="0">
                        <a:alpha val="0"/>
                      </a:scrgbClr>
                    </a:solidFill>
                  </a:tcPr>
                </a:tc>
                <a:tc>
                  <a:txBody>
                    <a:bodyPr/>
                    <a:lstStyle/>
                    <a:p>
                      <a:pPr algn="r" latinLnBrk="1">
                        <a:lnSpc>
                          <a:spcPct val="115000"/>
                        </a:lnSpc>
                        <a:spcAft>
                          <a:spcPts val="0"/>
                        </a:spcAft>
                      </a:pPr>
                      <a:r>
                        <a:rPr lang="en-US" sz="700" b="0" i="0" kern="100" dirty="0">
                          <a:solidFill>
                            <a:schemeClr val="tx1"/>
                          </a:solidFill>
                          <a:effectLst/>
                          <a:latin typeface="Arial"/>
                        </a:rPr>
                        <a:t>Mid</a:t>
                      </a:r>
                      <a:endParaRPr lang="ko-KR" sz="700" b="0" i="0" kern="100" dirty="0">
                        <a:solidFill>
                          <a:schemeClr val="tx1"/>
                        </a:solidFill>
                        <a:effectLst/>
                        <a:latin typeface="Arial"/>
                        <a:ea typeface="맑은 고딕" panose="020B0503020000020004" pitchFamily="50" charset="-127"/>
                        <a:cs typeface="Times New Roman"/>
                      </a:endParaRPr>
                    </a:p>
                  </a:txBody>
                  <a:tcPr marL="35560" marR="35560" marT="19050" marB="19050">
                    <a:solidFill>
                      <a:scrgbClr r="0" g="0" b="0">
                        <a:alpha val="0"/>
                      </a:scrgbClr>
                    </a:solidFill>
                  </a:tcPr>
                </a:tc>
                <a:tc>
                  <a:txBody>
                    <a:bodyPr/>
                    <a:lstStyle/>
                    <a:p>
                      <a:pPr algn="r" latinLnBrk="1">
                        <a:lnSpc>
                          <a:spcPct val="115000"/>
                        </a:lnSpc>
                        <a:spcAft>
                          <a:spcPts val="0"/>
                        </a:spcAft>
                      </a:pPr>
                      <a:r>
                        <a:rPr lang="en-US" sz="700" b="0" i="0" kern="100" dirty="0" smtClean="0">
                          <a:solidFill>
                            <a:schemeClr val="tx1"/>
                          </a:solidFill>
                          <a:effectLst/>
                          <a:latin typeface="Arial"/>
                        </a:rPr>
                        <a:t>Low</a:t>
                      </a:r>
                      <a:endParaRPr lang="ko-KR" sz="700" b="0" i="0" kern="100" dirty="0">
                        <a:solidFill>
                          <a:schemeClr val="tx1"/>
                        </a:solidFill>
                        <a:effectLst/>
                        <a:latin typeface="Arial"/>
                        <a:ea typeface="맑은 고딕" panose="020B0503020000020004" pitchFamily="50" charset="-127"/>
                        <a:cs typeface="Times New Roman"/>
                      </a:endParaRPr>
                    </a:p>
                  </a:txBody>
                  <a:tcPr marL="35560" marR="35560" marT="19050" marB="19050">
                    <a:solidFill>
                      <a:scrgbClr r="0" g="0" b="0">
                        <a:alpha val="0"/>
                      </a:scrgbClr>
                    </a:solidFill>
                  </a:tcPr>
                </a:tc>
              </a:tr>
              <a:tr h="127318">
                <a:tc>
                  <a:txBody>
                    <a:bodyPr/>
                    <a:lstStyle/>
                    <a:p>
                      <a:pPr algn="l" latinLnBrk="1">
                        <a:lnSpc>
                          <a:spcPct val="115000"/>
                        </a:lnSpc>
                        <a:spcAft>
                          <a:spcPts val="0"/>
                        </a:spcAft>
                      </a:pPr>
                      <a:r>
                        <a:rPr lang="en-US" sz="700" b="0" i="0" kern="100" dirty="0">
                          <a:solidFill>
                            <a:schemeClr val="tx1"/>
                          </a:solidFill>
                          <a:effectLst/>
                          <a:latin typeface="Arial"/>
                        </a:rPr>
                        <a:t>BLU Size</a:t>
                      </a:r>
                      <a:endParaRPr lang="ko-KR" sz="700" b="0" i="0" kern="100" dirty="0">
                        <a:solidFill>
                          <a:schemeClr val="tx1"/>
                        </a:solidFill>
                        <a:effectLst/>
                        <a:latin typeface="Arial"/>
                        <a:ea typeface="맑은 고딕" panose="020B0503020000020004" pitchFamily="50" charset="-127"/>
                        <a:cs typeface="Times New Roman"/>
                      </a:endParaRPr>
                    </a:p>
                  </a:txBody>
                  <a:tcPr marL="35560" marR="35560" marT="19050" marB="19050">
                    <a:solidFill>
                      <a:scrgbClr r="0" g="0" b="0">
                        <a:alpha val="0"/>
                      </a:scrgbClr>
                    </a:solidFill>
                  </a:tcPr>
                </a:tc>
                <a:tc>
                  <a:txBody>
                    <a:bodyPr/>
                    <a:lstStyle/>
                    <a:p>
                      <a:pPr algn="r" latinLnBrk="1">
                        <a:lnSpc>
                          <a:spcPct val="115000"/>
                        </a:lnSpc>
                        <a:spcAft>
                          <a:spcPts val="0"/>
                        </a:spcAft>
                      </a:pPr>
                      <a:r>
                        <a:rPr lang="en-US" sz="700" b="0" i="0" kern="100" dirty="0">
                          <a:solidFill>
                            <a:schemeClr val="tx1"/>
                          </a:solidFill>
                          <a:effectLst/>
                          <a:latin typeface="Arial"/>
                        </a:rPr>
                        <a:t>Medium</a:t>
                      </a:r>
                      <a:endParaRPr lang="ko-KR" sz="700" b="0" i="0" kern="100" dirty="0">
                        <a:solidFill>
                          <a:schemeClr val="tx1"/>
                        </a:solidFill>
                        <a:effectLst/>
                        <a:latin typeface="Arial"/>
                        <a:ea typeface="맑은 고딕" panose="020B0503020000020004" pitchFamily="50" charset="-127"/>
                        <a:cs typeface="Times New Roman"/>
                      </a:endParaRPr>
                    </a:p>
                  </a:txBody>
                  <a:tcPr marL="35560" marR="35560" marT="19050" marB="19050">
                    <a:solidFill>
                      <a:scrgbClr r="0" g="0" b="0">
                        <a:alpha val="0"/>
                      </a:scrgbClr>
                    </a:solidFill>
                  </a:tcPr>
                </a:tc>
                <a:tc>
                  <a:txBody>
                    <a:bodyPr/>
                    <a:lstStyle/>
                    <a:p>
                      <a:pPr algn="r" latinLnBrk="1">
                        <a:lnSpc>
                          <a:spcPct val="115000"/>
                        </a:lnSpc>
                        <a:spcAft>
                          <a:spcPts val="0"/>
                        </a:spcAft>
                      </a:pPr>
                      <a:r>
                        <a:rPr lang="en-US" sz="700" b="0" i="0" kern="100" dirty="0">
                          <a:solidFill>
                            <a:schemeClr val="tx1"/>
                          </a:solidFill>
                          <a:effectLst/>
                          <a:latin typeface="Arial"/>
                        </a:rPr>
                        <a:t>Small</a:t>
                      </a:r>
                      <a:endParaRPr lang="ko-KR" sz="700" b="0" i="0" kern="100" dirty="0">
                        <a:solidFill>
                          <a:schemeClr val="tx1"/>
                        </a:solidFill>
                        <a:effectLst/>
                        <a:latin typeface="Arial"/>
                        <a:ea typeface="맑은 고딕" panose="020B0503020000020004" pitchFamily="50" charset="-127"/>
                        <a:cs typeface="Times New Roman"/>
                      </a:endParaRPr>
                    </a:p>
                  </a:txBody>
                  <a:tcPr marL="35560" marR="35560" marT="19050" marB="19050">
                    <a:solidFill>
                      <a:scrgbClr r="0" g="0" b="0">
                        <a:alpha val="0"/>
                      </a:scrgbClr>
                    </a:solidFill>
                  </a:tcPr>
                </a:tc>
                <a:tc>
                  <a:txBody>
                    <a:bodyPr/>
                    <a:lstStyle/>
                    <a:p>
                      <a:pPr algn="r" latinLnBrk="1">
                        <a:lnSpc>
                          <a:spcPct val="115000"/>
                        </a:lnSpc>
                        <a:spcAft>
                          <a:spcPts val="0"/>
                        </a:spcAft>
                      </a:pPr>
                      <a:r>
                        <a:rPr lang="en-US" sz="700" b="0" i="0" kern="100">
                          <a:solidFill>
                            <a:schemeClr val="tx1"/>
                          </a:solidFill>
                          <a:effectLst/>
                          <a:latin typeface="Arial"/>
                        </a:rPr>
                        <a:t>Small</a:t>
                      </a:r>
                      <a:endParaRPr lang="ko-KR" sz="700" b="0" i="0" kern="100">
                        <a:solidFill>
                          <a:schemeClr val="tx1"/>
                        </a:solidFill>
                        <a:effectLst/>
                        <a:latin typeface="Arial"/>
                        <a:ea typeface="맑은 고딕" panose="020B0503020000020004" pitchFamily="50" charset="-127"/>
                        <a:cs typeface="Times New Roman"/>
                      </a:endParaRPr>
                    </a:p>
                  </a:txBody>
                  <a:tcPr marL="35560" marR="35560" marT="19050" marB="19050">
                    <a:solidFill>
                      <a:scrgbClr r="0" g="0" b="0">
                        <a:alpha val="0"/>
                      </a:scrgbClr>
                    </a:solidFill>
                  </a:tcPr>
                </a:tc>
                <a:tc>
                  <a:txBody>
                    <a:bodyPr/>
                    <a:lstStyle/>
                    <a:p>
                      <a:pPr algn="r" latinLnBrk="1">
                        <a:lnSpc>
                          <a:spcPct val="115000"/>
                        </a:lnSpc>
                        <a:spcAft>
                          <a:spcPts val="0"/>
                        </a:spcAft>
                      </a:pPr>
                      <a:r>
                        <a:rPr lang="en-US" sz="700" b="0" i="0" kern="100" dirty="0">
                          <a:solidFill>
                            <a:schemeClr val="tx1"/>
                          </a:solidFill>
                          <a:effectLst/>
                          <a:latin typeface="Arial"/>
                        </a:rPr>
                        <a:t>Small</a:t>
                      </a:r>
                      <a:endParaRPr lang="ko-KR" sz="700" b="0" i="0" kern="100" dirty="0">
                        <a:solidFill>
                          <a:schemeClr val="tx1"/>
                        </a:solidFill>
                        <a:effectLst/>
                        <a:latin typeface="Arial"/>
                        <a:ea typeface="맑은 고딕" panose="020B0503020000020004" pitchFamily="50" charset="-127"/>
                        <a:cs typeface="Times New Roman"/>
                      </a:endParaRPr>
                    </a:p>
                  </a:txBody>
                  <a:tcPr marL="35560" marR="35560" marT="19050" marB="19050">
                    <a:solidFill>
                      <a:scrgbClr r="0" g="0" b="0">
                        <a:alpha val="0"/>
                      </a:scrgbClr>
                    </a:solidFill>
                  </a:tcPr>
                </a:tc>
              </a:tr>
              <a:tr h="127318">
                <a:tc>
                  <a:txBody>
                    <a:bodyPr/>
                    <a:lstStyle/>
                    <a:p>
                      <a:pPr algn="l" latinLnBrk="1">
                        <a:lnSpc>
                          <a:spcPct val="115000"/>
                        </a:lnSpc>
                        <a:spcAft>
                          <a:spcPts val="0"/>
                        </a:spcAft>
                      </a:pPr>
                      <a:r>
                        <a:rPr lang="en-US" sz="700" b="0" i="0" kern="100" dirty="0">
                          <a:solidFill>
                            <a:schemeClr val="tx1"/>
                          </a:solidFill>
                          <a:effectLst/>
                          <a:latin typeface="Arial"/>
                        </a:rPr>
                        <a:t>Thickness &amp; Bezel</a:t>
                      </a:r>
                      <a:endParaRPr lang="ko-KR" sz="700" b="0" i="0" kern="100" dirty="0">
                        <a:solidFill>
                          <a:schemeClr val="tx1"/>
                        </a:solidFill>
                        <a:effectLst/>
                        <a:latin typeface="Arial"/>
                        <a:ea typeface="맑은 고딕" panose="020B0503020000020004" pitchFamily="50" charset="-127"/>
                        <a:cs typeface="Times New Roman"/>
                      </a:endParaRPr>
                    </a:p>
                  </a:txBody>
                  <a:tcPr marL="35560" marR="35560" marT="19050" marB="19050">
                    <a:lnB>
                      <a:noFill/>
                    </a:lnB>
                    <a:solidFill>
                      <a:scrgbClr r="0" g="0" b="0">
                        <a:alpha val="0"/>
                      </a:scrgbClr>
                    </a:solidFill>
                  </a:tcPr>
                </a:tc>
                <a:tc>
                  <a:txBody>
                    <a:bodyPr/>
                    <a:lstStyle/>
                    <a:p>
                      <a:pPr algn="r" latinLnBrk="1">
                        <a:lnSpc>
                          <a:spcPct val="115000"/>
                        </a:lnSpc>
                        <a:spcAft>
                          <a:spcPts val="0"/>
                        </a:spcAft>
                      </a:pPr>
                      <a:r>
                        <a:rPr lang="en-US" sz="700" b="0" i="0" kern="100" dirty="0">
                          <a:solidFill>
                            <a:schemeClr val="tx1"/>
                          </a:solidFill>
                          <a:effectLst/>
                          <a:latin typeface="Arial"/>
                        </a:rPr>
                        <a:t>Medium</a:t>
                      </a:r>
                      <a:endParaRPr lang="ko-KR" sz="700" b="0" i="0" kern="100" dirty="0">
                        <a:solidFill>
                          <a:schemeClr val="tx1"/>
                        </a:solidFill>
                        <a:effectLst/>
                        <a:latin typeface="Arial"/>
                        <a:ea typeface="맑은 고딕" panose="020B0503020000020004" pitchFamily="50" charset="-127"/>
                        <a:cs typeface="Times New Roman"/>
                      </a:endParaRPr>
                    </a:p>
                  </a:txBody>
                  <a:tcPr marL="35560" marR="35560" marT="19050" marB="19050">
                    <a:lnB>
                      <a:noFill/>
                    </a:lnB>
                    <a:solidFill>
                      <a:scrgbClr r="0" g="0" b="0">
                        <a:alpha val="0"/>
                      </a:scrgbClr>
                    </a:solidFill>
                  </a:tcPr>
                </a:tc>
                <a:tc>
                  <a:txBody>
                    <a:bodyPr/>
                    <a:lstStyle/>
                    <a:p>
                      <a:pPr algn="r" latinLnBrk="1">
                        <a:lnSpc>
                          <a:spcPct val="115000"/>
                        </a:lnSpc>
                        <a:spcAft>
                          <a:spcPts val="0"/>
                        </a:spcAft>
                      </a:pPr>
                      <a:r>
                        <a:rPr lang="en-US" sz="700" b="0" i="0" kern="100" dirty="0">
                          <a:solidFill>
                            <a:schemeClr val="tx1"/>
                          </a:solidFill>
                          <a:effectLst/>
                          <a:latin typeface="Arial"/>
                        </a:rPr>
                        <a:t>Very thin</a:t>
                      </a:r>
                      <a:endParaRPr lang="ko-KR" sz="700" b="0" i="0" kern="100" dirty="0">
                        <a:solidFill>
                          <a:schemeClr val="tx1"/>
                        </a:solidFill>
                        <a:effectLst/>
                        <a:latin typeface="Arial"/>
                        <a:ea typeface="맑은 고딕" panose="020B0503020000020004" pitchFamily="50" charset="-127"/>
                        <a:cs typeface="Times New Roman"/>
                      </a:endParaRPr>
                    </a:p>
                  </a:txBody>
                  <a:tcPr marL="35560" marR="35560" marT="19050" marB="19050">
                    <a:lnB>
                      <a:noFill/>
                    </a:lnB>
                    <a:solidFill>
                      <a:scrgbClr r="0" g="0" b="0">
                        <a:alpha val="0"/>
                      </a:scrgbClr>
                    </a:solidFill>
                  </a:tcPr>
                </a:tc>
                <a:tc>
                  <a:txBody>
                    <a:bodyPr/>
                    <a:lstStyle/>
                    <a:p>
                      <a:pPr algn="r" latinLnBrk="1">
                        <a:lnSpc>
                          <a:spcPct val="115000"/>
                        </a:lnSpc>
                        <a:spcAft>
                          <a:spcPts val="0"/>
                        </a:spcAft>
                      </a:pPr>
                      <a:r>
                        <a:rPr lang="en-US" sz="700" b="0" i="0" kern="100" dirty="0">
                          <a:solidFill>
                            <a:schemeClr val="tx1"/>
                          </a:solidFill>
                          <a:effectLst/>
                          <a:latin typeface="Arial"/>
                        </a:rPr>
                        <a:t>Thin</a:t>
                      </a:r>
                      <a:endParaRPr lang="ko-KR" sz="700" b="0" i="0" kern="100" dirty="0">
                        <a:solidFill>
                          <a:schemeClr val="tx1"/>
                        </a:solidFill>
                        <a:effectLst/>
                        <a:latin typeface="Arial"/>
                        <a:ea typeface="맑은 고딕" panose="020B0503020000020004" pitchFamily="50" charset="-127"/>
                        <a:cs typeface="Times New Roman"/>
                      </a:endParaRPr>
                    </a:p>
                  </a:txBody>
                  <a:tcPr marL="35560" marR="35560" marT="19050" marB="19050">
                    <a:lnB>
                      <a:noFill/>
                    </a:lnB>
                    <a:solidFill>
                      <a:scrgbClr r="0" g="0" b="0">
                        <a:alpha val="0"/>
                      </a:scrgbClr>
                    </a:solidFill>
                  </a:tcPr>
                </a:tc>
                <a:tc>
                  <a:txBody>
                    <a:bodyPr/>
                    <a:lstStyle/>
                    <a:p>
                      <a:pPr algn="r" latinLnBrk="1">
                        <a:lnSpc>
                          <a:spcPct val="115000"/>
                        </a:lnSpc>
                        <a:spcAft>
                          <a:spcPts val="0"/>
                        </a:spcAft>
                      </a:pPr>
                      <a:r>
                        <a:rPr lang="en-US" sz="700" b="0" i="0" kern="100" dirty="0">
                          <a:solidFill>
                            <a:schemeClr val="tx1"/>
                          </a:solidFill>
                          <a:effectLst/>
                          <a:latin typeface="Arial"/>
                        </a:rPr>
                        <a:t>Thin-Very thin</a:t>
                      </a:r>
                      <a:endParaRPr lang="ko-KR" sz="700" b="0" i="0" kern="100" dirty="0">
                        <a:solidFill>
                          <a:schemeClr val="tx1"/>
                        </a:solidFill>
                        <a:effectLst/>
                        <a:latin typeface="Arial"/>
                        <a:ea typeface="맑은 고딕" panose="020B0503020000020004" pitchFamily="50" charset="-127"/>
                        <a:cs typeface="Times New Roman"/>
                      </a:endParaRPr>
                    </a:p>
                  </a:txBody>
                  <a:tcPr marL="35560" marR="35560" marT="19050" marB="19050">
                    <a:lnB>
                      <a:noFill/>
                    </a:lnB>
                    <a:solidFill>
                      <a:scrgbClr r="0" g="0" b="0">
                        <a:alpha val="0"/>
                      </a:scrgbClr>
                    </a:solidFill>
                  </a:tcPr>
                </a:tc>
              </a:tr>
              <a:tr h="127318">
                <a:tc>
                  <a:txBody>
                    <a:bodyPr/>
                    <a:lstStyle/>
                    <a:p>
                      <a:pPr algn="l" latinLnBrk="1">
                        <a:lnSpc>
                          <a:spcPct val="115000"/>
                        </a:lnSpc>
                        <a:spcAft>
                          <a:spcPts val="0"/>
                        </a:spcAft>
                      </a:pPr>
                      <a:r>
                        <a:rPr lang="en-US" sz="700" b="0" i="0" kern="100" dirty="0">
                          <a:solidFill>
                            <a:schemeClr val="tx1"/>
                          </a:solidFill>
                          <a:effectLst/>
                          <a:latin typeface="Arial"/>
                        </a:rPr>
                        <a:t>Cost</a:t>
                      </a:r>
                      <a:endParaRPr lang="ko-KR" sz="700" b="0" i="0" kern="100" dirty="0">
                        <a:solidFill>
                          <a:schemeClr val="tx1"/>
                        </a:solidFill>
                        <a:effectLst/>
                        <a:latin typeface="Arial"/>
                        <a:ea typeface="맑은 고딕" panose="020B0503020000020004" pitchFamily="50" charset="-127"/>
                        <a:cs typeface="Times New Roman"/>
                      </a:endParaRPr>
                    </a:p>
                  </a:txBody>
                  <a:tcPr marL="35560" marR="35560" marT="19050" marB="19050">
                    <a:lnT>
                      <a:noFill/>
                    </a:lnT>
                    <a:lnB w="12700" cap="flat" cmpd="sng" algn="ctr">
                      <a:solidFill>
                        <a:srgbClr val="707C8A"/>
                      </a:solidFill>
                      <a:prstDash val="solid"/>
                      <a:round/>
                      <a:headEnd type="none" w="med" len="med"/>
                      <a:tailEnd type="none" w="med" len="med"/>
                    </a:lnB>
                    <a:solidFill>
                      <a:scrgbClr r="0" g="0" b="0">
                        <a:alpha val="0"/>
                      </a:scrgbClr>
                    </a:solidFill>
                  </a:tcPr>
                </a:tc>
                <a:tc>
                  <a:txBody>
                    <a:bodyPr/>
                    <a:lstStyle/>
                    <a:p>
                      <a:pPr algn="r" latinLnBrk="1">
                        <a:lnSpc>
                          <a:spcPct val="115000"/>
                        </a:lnSpc>
                        <a:spcAft>
                          <a:spcPts val="0"/>
                        </a:spcAft>
                      </a:pPr>
                      <a:r>
                        <a:rPr lang="en-US" sz="700" b="0" i="0" kern="100" dirty="0">
                          <a:solidFill>
                            <a:schemeClr val="tx1"/>
                          </a:solidFill>
                          <a:effectLst/>
                          <a:latin typeface="Arial"/>
                        </a:rPr>
                        <a:t>Low</a:t>
                      </a:r>
                      <a:endParaRPr lang="ko-KR" sz="700" b="0" i="0" kern="100" dirty="0">
                        <a:solidFill>
                          <a:schemeClr val="tx1"/>
                        </a:solidFill>
                        <a:effectLst/>
                        <a:latin typeface="Arial"/>
                        <a:ea typeface="맑은 고딕" panose="020B0503020000020004" pitchFamily="50" charset="-127"/>
                        <a:cs typeface="Times New Roman"/>
                      </a:endParaRPr>
                    </a:p>
                  </a:txBody>
                  <a:tcPr marL="35560" marR="35560" marT="19050" marB="19050">
                    <a:lnT>
                      <a:noFill/>
                    </a:lnT>
                    <a:lnB w="12700" cap="flat" cmpd="sng" algn="ctr">
                      <a:solidFill>
                        <a:srgbClr val="707C8A"/>
                      </a:solidFill>
                      <a:prstDash val="solid"/>
                      <a:round/>
                      <a:headEnd type="none" w="med" len="med"/>
                      <a:tailEnd type="none" w="med" len="med"/>
                    </a:lnB>
                    <a:solidFill>
                      <a:scrgbClr r="0" g="0" b="0">
                        <a:alpha val="0"/>
                      </a:scrgbClr>
                    </a:solidFill>
                  </a:tcPr>
                </a:tc>
                <a:tc>
                  <a:txBody>
                    <a:bodyPr/>
                    <a:lstStyle/>
                    <a:p>
                      <a:pPr algn="r" latinLnBrk="1">
                        <a:lnSpc>
                          <a:spcPct val="115000"/>
                        </a:lnSpc>
                        <a:spcAft>
                          <a:spcPts val="0"/>
                        </a:spcAft>
                      </a:pPr>
                      <a:r>
                        <a:rPr lang="en-US" sz="700" b="0" i="0" kern="100" dirty="0" smtClean="0">
                          <a:solidFill>
                            <a:schemeClr val="tx1"/>
                          </a:solidFill>
                          <a:effectLst/>
                          <a:latin typeface="Arial"/>
                        </a:rPr>
                        <a:t>Low-mid</a:t>
                      </a:r>
                      <a:endParaRPr lang="ko-KR" sz="700" b="0" i="0" kern="100" dirty="0">
                        <a:solidFill>
                          <a:schemeClr val="tx1"/>
                        </a:solidFill>
                        <a:effectLst/>
                        <a:latin typeface="Arial"/>
                        <a:ea typeface="맑은 고딕" panose="020B0503020000020004" pitchFamily="50" charset="-127"/>
                        <a:cs typeface="Times New Roman"/>
                      </a:endParaRPr>
                    </a:p>
                  </a:txBody>
                  <a:tcPr marL="35560" marR="35560" marT="19050" marB="19050">
                    <a:lnT>
                      <a:noFill/>
                    </a:lnT>
                    <a:lnB w="12700" cap="flat" cmpd="sng" algn="ctr">
                      <a:solidFill>
                        <a:srgbClr val="707C8A"/>
                      </a:solidFill>
                      <a:prstDash val="solid"/>
                      <a:round/>
                      <a:headEnd type="none" w="med" len="med"/>
                      <a:tailEnd type="none" w="med" len="med"/>
                    </a:lnB>
                    <a:solidFill>
                      <a:scrgbClr r="0" g="0" b="0">
                        <a:alpha val="0"/>
                      </a:scrgbClr>
                    </a:solidFill>
                  </a:tcPr>
                </a:tc>
                <a:tc>
                  <a:txBody>
                    <a:bodyPr/>
                    <a:lstStyle/>
                    <a:p>
                      <a:pPr algn="r" latinLnBrk="1">
                        <a:lnSpc>
                          <a:spcPct val="115000"/>
                        </a:lnSpc>
                        <a:spcAft>
                          <a:spcPts val="0"/>
                        </a:spcAft>
                      </a:pPr>
                      <a:r>
                        <a:rPr lang="en-US" sz="700" b="0" i="0" kern="100" dirty="0" smtClean="0">
                          <a:solidFill>
                            <a:schemeClr val="tx1"/>
                          </a:solidFill>
                          <a:effectLst/>
                          <a:latin typeface="Arial"/>
                        </a:rPr>
                        <a:t>Mid-high</a:t>
                      </a:r>
                      <a:endParaRPr lang="ko-KR" sz="700" b="0" i="0" kern="100" dirty="0">
                        <a:solidFill>
                          <a:schemeClr val="tx1"/>
                        </a:solidFill>
                        <a:effectLst/>
                        <a:latin typeface="Arial"/>
                        <a:ea typeface="맑은 고딕" panose="020B0503020000020004" pitchFamily="50" charset="-127"/>
                        <a:cs typeface="Times New Roman"/>
                      </a:endParaRPr>
                    </a:p>
                  </a:txBody>
                  <a:tcPr marL="35560" marR="35560" marT="19050" marB="19050">
                    <a:lnT>
                      <a:noFill/>
                    </a:lnT>
                    <a:lnB w="12700" cap="flat" cmpd="sng" algn="ctr">
                      <a:solidFill>
                        <a:srgbClr val="707C8A"/>
                      </a:solidFill>
                      <a:prstDash val="solid"/>
                      <a:round/>
                      <a:headEnd type="none" w="med" len="med"/>
                      <a:tailEnd type="none" w="med" len="med"/>
                    </a:lnB>
                    <a:solidFill>
                      <a:scrgbClr r="0" g="0" b="0">
                        <a:alpha val="0"/>
                      </a:scrgbClr>
                    </a:solidFill>
                  </a:tcPr>
                </a:tc>
                <a:tc>
                  <a:txBody>
                    <a:bodyPr/>
                    <a:lstStyle/>
                    <a:p>
                      <a:pPr algn="r" latinLnBrk="1">
                        <a:lnSpc>
                          <a:spcPct val="115000"/>
                        </a:lnSpc>
                        <a:spcAft>
                          <a:spcPts val="0"/>
                        </a:spcAft>
                      </a:pPr>
                      <a:r>
                        <a:rPr lang="en-US" altLang="ko-KR" sz="700" b="0" i="0" kern="100" dirty="0" smtClean="0">
                          <a:solidFill>
                            <a:schemeClr val="tx1"/>
                          </a:solidFill>
                          <a:effectLst/>
                          <a:latin typeface="Arial"/>
                          <a:ea typeface="맑은 고딕" panose="020B0503020000020004" pitchFamily="50" charset="-127"/>
                          <a:cs typeface="Times New Roman"/>
                        </a:rPr>
                        <a:t>high</a:t>
                      </a:r>
                      <a:endParaRPr lang="ko-KR" sz="700" b="0" i="0" kern="100" dirty="0">
                        <a:solidFill>
                          <a:schemeClr val="tx1"/>
                        </a:solidFill>
                        <a:effectLst/>
                        <a:latin typeface="Arial"/>
                        <a:ea typeface="맑은 고딕" panose="020B0503020000020004" pitchFamily="50" charset="-127"/>
                        <a:cs typeface="Times New Roman"/>
                      </a:endParaRPr>
                    </a:p>
                  </a:txBody>
                  <a:tcPr marL="35560" marR="35560" marT="19050" marB="19050">
                    <a:lnT>
                      <a:noFill/>
                    </a:lnT>
                    <a:lnB w="12700" cap="flat" cmpd="sng" algn="ctr">
                      <a:solidFill>
                        <a:srgbClr val="707C8A"/>
                      </a:solidFill>
                      <a:prstDash val="solid"/>
                      <a:round/>
                      <a:headEnd type="none" w="med" len="med"/>
                      <a:tailEnd type="none" w="med" len="med"/>
                    </a:lnB>
                    <a:solidFill>
                      <a:scrgbClr r="0" g="0" b="0">
                        <a:alpha val="0"/>
                      </a:scrgbClr>
                    </a:solidFill>
                  </a:tcPr>
                </a:tc>
              </a:tr>
              <a:tr h="98016">
                <a:tc gridSpan="4">
                  <a:txBody>
                    <a:bodyPr/>
                    <a:lstStyle/>
                    <a:p>
                      <a:pPr marL="0" algn="l" defTabSz="914400" rtl="0" eaLnBrk="1" latinLnBrk="1" hangingPunct="1">
                        <a:lnSpc>
                          <a:spcPct val="115000"/>
                        </a:lnSpc>
                        <a:spcAft>
                          <a:spcPts val="0"/>
                        </a:spcAft>
                        <a:buNone/>
                      </a:pPr>
                      <a:r>
                        <a:rPr lang="en-US" altLang="ko-KR" sz="500" b="0" i="0" kern="100" dirty="0" smtClean="0">
                          <a:solidFill>
                            <a:srgbClr val="707C8A"/>
                          </a:solidFill>
                          <a:effectLst/>
                          <a:latin typeface="Arial"/>
                        </a:rPr>
                        <a:t>Source: IHS</a:t>
                      </a:r>
                      <a:endParaRPr lang="ko-KR" sz="500" b="0" i="0" kern="100" dirty="0">
                        <a:solidFill>
                          <a:srgbClr val="707C8A"/>
                        </a:solidFill>
                        <a:effectLst/>
                        <a:latin typeface="Arial"/>
                        <a:ea typeface="맑은 고딕" panose="020B0503020000020004" pitchFamily="50" charset="-127"/>
                        <a:cs typeface="Times New Roman"/>
                      </a:endParaRPr>
                    </a:p>
                  </a:txBody>
                  <a:tcPr marL="35560" marR="35560" marT="35560" marB="0" anchor="b">
                    <a:lnT w="12700" cap="flat" cmpd="sng" algn="ctr">
                      <a:solidFill>
                        <a:srgbClr val="707C8A"/>
                      </a:solidFill>
                      <a:prstDash val="solid"/>
                      <a:round/>
                      <a:headEnd type="none" w="med" len="med"/>
                      <a:tailEnd type="none" w="med" len="med"/>
                    </a:lnT>
                    <a:solidFill>
                      <a:scrgbClr r="0" g="0" b="0">
                        <a:alpha val="0"/>
                      </a:scrgbClr>
                    </a:solidFill>
                  </a:tcPr>
                </a:tc>
                <a:tc hMerge="1">
                  <a:txBody>
                    <a:bodyPr/>
                    <a:lstStyle/>
                    <a:p>
                      <a:pPr algn="ctr" latinLnBrk="1">
                        <a:lnSpc>
                          <a:spcPct val="115000"/>
                        </a:lnSpc>
                        <a:spcAft>
                          <a:spcPts val="0"/>
                        </a:spcAft>
                      </a:pPr>
                      <a:endParaRPr lang="ko-KR" sz="800" b="1" i="0" kern="100" dirty="0">
                        <a:effectLst/>
                        <a:latin typeface="Arial"/>
                        <a:ea typeface="맑은 고딕"/>
                        <a:cs typeface="Times New Roman"/>
                      </a:endParaRPr>
                    </a:p>
                  </a:txBody>
                  <a:tcPr marL="88900" marR="88900" marT="46990" marB="46990"/>
                </a:tc>
                <a:tc hMerge="1">
                  <a:txBody>
                    <a:bodyPr/>
                    <a:lstStyle/>
                    <a:p>
                      <a:pPr algn="ctr" latinLnBrk="1">
                        <a:lnSpc>
                          <a:spcPct val="115000"/>
                        </a:lnSpc>
                        <a:spcAft>
                          <a:spcPts val="0"/>
                        </a:spcAft>
                      </a:pPr>
                      <a:endParaRPr lang="ko-KR" sz="800" b="1" i="0" kern="100" dirty="0">
                        <a:effectLst/>
                        <a:latin typeface="Arial"/>
                        <a:ea typeface="맑은 고딕"/>
                        <a:cs typeface="Times New Roman"/>
                      </a:endParaRPr>
                    </a:p>
                  </a:txBody>
                  <a:tcPr marL="88900" marR="88900" marT="46990" marB="46990"/>
                </a:tc>
                <a:tc hMerge="1">
                  <a:txBody>
                    <a:bodyPr/>
                    <a:lstStyle/>
                    <a:p>
                      <a:pPr algn="ctr" latinLnBrk="1">
                        <a:lnSpc>
                          <a:spcPct val="115000"/>
                        </a:lnSpc>
                        <a:spcAft>
                          <a:spcPts val="0"/>
                        </a:spcAft>
                      </a:pPr>
                      <a:endParaRPr lang="ko-KR" sz="800" b="1" i="0" kern="100" dirty="0">
                        <a:effectLst/>
                        <a:latin typeface="Arial"/>
                        <a:ea typeface="맑은 고딕"/>
                        <a:cs typeface="Times New Roman"/>
                      </a:endParaRPr>
                    </a:p>
                  </a:txBody>
                  <a:tcPr marL="88900" marR="88900" marT="46990" marB="46990"/>
                </a:tc>
                <a:tc>
                  <a:txBody>
                    <a:bodyPr/>
                    <a:lstStyle/>
                    <a:p>
                      <a:pPr marL="0" algn="r" defTabSz="914400" rtl="0" eaLnBrk="1" latinLnBrk="1" hangingPunct="1">
                        <a:lnSpc>
                          <a:spcPct val="115000"/>
                        </a:lnSpc>
                        <a:spcAft>
                          <a:spcPts val="0"/>
                        </a:spcAft>
                        <a:buNone/>
                      </a:pPr>
                      <a:r>
                        <a:rPr lang="en-US" altLang="ko-KR" sz="500" b="0" i="0" kern="100" dirty="0" smtClean="0">
                          <a:solidFill>
                            <a:srgbClr val="707C8A"/>
                          </a:solidFill>
                          <a:effectLst/>
                          <a:latin typeface="Arial"/>
                          <a:ea typeface="맑은 고딕" panose="020B0503020000020004" pitchFamily="50" charset="-127"/>
                          <a:cs typeface="Times New Roman"/>
                        </a:rPr>
                        <a:t>© 2015 IHS</a:t>
                      </a:r>
                      <a:endParaRPr lang="ko-KR" sz="500" b="0" i="0" kern="100" dirty="0">
                        <a:solidFill>
                          <a:srgbClr val="707C8A"/>
                        </a:solidFill>
                        <a:effectLst/>
                        <a:latin typeface="Arial"/>
                        <a:ea typeface="맑은 고딕" panose="020B0503020000020004" pitchFamily="50" charset="-127"/>
                        <a:cs typeface="Times New Roman"/>
                      </a:endParaRPr>
                    </a:p>
                  </a:txBody>
                  <a:tcPr marL="35560" marR="35560" marT="35560" marB="0" anchor="b">
                    <a:lnT w="12700" cap="flat" cmpd="sng" algn="ctr">
                      <a:solidFill>
                        <a:srgbClr val="707C8A"/>
                      </a:solidFill>
                      <a:prstDash val="solid"/>
                      <a:round/>
                      <a:headEnd type="none" w="med" len="med"/>
                      <a:tailEnd type="none" w="med" len="med"/>
                    </a:lnT>
                    <a:solidFill>
                      <a:scrgbClr r="0" g="0" b="0">
                        <a:alpha val="0"/>
                      </a:scrgbClr>
                    </a:solidFill>
                  </a:tcPr>
                </a:tc>
              </a:tr>
            </a:tbl>
          </a:graphicData>
        </a:graphic>
      </p:graphicFrame>
    </p:spTree>
    <p:extLst>
      <p:ext uri="{BB962C8B-B14F-4D97-AF65-F5344CB8AC3E}">
        <p14:creationId xmlns:p14="http://schemas.microsoft.com/office/powerpoint/2010/main" val="14734938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altLang="ko-KR" dirty="0" smtClean="0"/>
              <a:t>1.5. </a:t>
            </a:r>
            <a:r>
              <a:rPr lang="en-US" altLang="ko-KR" dirty="0" smtClean="0">
                <a:ea typeface="맑은 고딕" panose="020B0503020000020004" pitchFamily="50" charset="-127"/>
              </a:rPr>
              <a:t>QD applications </a:t>
            </a:r>
            <a:r>
              <a:rPr lang="en-US" altLang="ko-KR" dirty="0">
                <a:ea typeface="맑은 고딕" panose="020B0503020000020004" pitchFamily="50" charset="-127"/>
              </a:rPr>
              <a:t>in LCD BLU</a:t>
            </a:r>
            <a:r>
              <a:rPr lang="ko-KR" altLang="en-US" dirty="0"/>
              <a:t> </a:t>
            </a:r>
          </a:p>
          <a:p>
            <a:pPr marL="356400" algn="just">
              <a:spcBef>
                <a:spcPts val="0"/>
              </a:spcBef>
              <a:spcAft>
                <a:spcPts val="600"/>
              </a:spcAft>
            </a:pPr>
            <a:r>
              <a:rPr lang="en-US" altLang="ko-KR" sz="1100" dirty="0" smtClean="0"/>
              <a:t>The </a:t>
            </a:r>
            <a:r>
              <a:rPr lang="en-US" altLang="ko-KR" sz="1100" dirty="0"/>
              <a:t>display industry, </a:t>
            </a:r>
            <a:r>
              <a:rPr lang="en-US" altLang="ko-KR" sz="1100" dirty="0" smtClean="0"/>
              <a:t>specifically the </a:t>
            </a:r>
            <a:r>
              <a:rPr lang="en-US" altLang="ko-KR" sz="1100" dirty="0"/>
              <a:t>TV industry, needs innovative products every year, and innovation is naturally linked to marketing strategies. Considering the current status of the leading TV makers, it is highly expected that innovation for 2015 will be brought about by color gamut, and innovation in color gamut can be found in the BLU.</a:t>
            </a:r>
          </a:p>
          <a:p>
            <a:pPr marL="356400" algn="just">
              <a:spcBef>
                <a:spcPts val="0"/>
              </a:spcBef>
              <a:spcAft>
                <a:spcPts val="600"/>
              </a:spcAft>
            </a:pPr>
            <a:r>
              <a:rPr lang="en-US" altLang="ko-KR" sz="1100" dirty="0">
                <a:ea typeface="맑은 고딕" panose="020B0503020000020004" pitchFamily="50" charset="-127"/>
              </a:rPr>
              <a:t>To overcome the drawbacks of the CCFL and LED backlights, methods using </a:t>
            </a:r>
            <a:r>
              <a:rPr lang="en-US" altLang="ko-KR" sz="1100" dirty="0" smtClean="0">
                <a:ea typeface="맑은 고딕" panose="020B0503020000020004" pitchFamily="50" charset="-127"/>
              </a:rPr>
              <a:t>QDs to </a:t>
            </a:r>
            <a:r>
              <a:rPr lang="en-US" altLang="ko-KR" sz="1100" dirty="0">
                <a:ea typeface="맑은 고딕" panose="020B0503020000020004" pitchFamily="50" charset="-127"/>
              </a:rPr>
              <a:t>create white light sources are gaining attention. </a:t>
            </a:r>
            <a:r>
              <a:rPr lang="en-US" altLang="ko-KR" sz="1100" dirty="0" smtClean="0">
                <a:ea typeface="맑은 고딕" panose="020B0503020000020004" pitchFamily="50" charset="-127"/>
              </a:rPr>
              <a:t>QDs </a:t>
            </a:r>
            <a:r>
              <a:rPr lang="en-US" altLang="ko-KR" sz="1100" dirty="0">
                <a:ea typeface="맑은 고딕" panose="020B0503020000020004" pitchFamily="50" charset="-127"/>
              </a:rPr>
              <a:t>have high luminous </a:t>
            </a:r>
            <a:r>
              <a:rPr lang="en-US" altLang="ko-KR" sz="1100" dirty="0" smtClean="0">
                <a:ea typeface="맑은 고딕" panose="020B0503020000020004" pitchFamily="50" charset="-127"/>
              </a:rPr>
              <a:t>efficiency </a:t>
            </a:r>
            <a:r>
              <a:rPr lang="en-US" altLang="ko-KR" sz="1100" dirty="0">
                <a:ea typeface="맑은 고딕" panose="020B0503020000020004" pitchFamily="50" charset="-127"/>
              </a:rPr>
              <a:t>and very narrow luminescence </a:t>
            </a:r>
            <a:r>
              <a:rPr lang="en-US" altLang="ko-KR" sz="1100" dirty="0" smtClean="0">
                <a:ea typeface="맑은 고딕" panose="020B0503020000020004" pitchFamily="50" charset="-127"/>
              </a:rPr>
              <a:t>spectrum, enabling </a:t>
            </a:r>
            <a:r>
              <a:rPr lang="en-US" altLang="ko-KR" sz="1100" dirty="0">
                <a:ea typeface="맑은 고딕" panose="020B0503020000020004" pitchFamily="50" charset="-127"/>
              </a:rPr>
              <a:t>the expression of dark colors. When green- and red light-emitting </a:t>
            </a:r>
            <a:r>
              <a:rPr lang="en-US" altLang="ko-KR" sz="1100" dirty="0" smtClean="0">
                <a:ea typeface="맑은 고딕" panose="020B0503020000020004" pitchFamily="50" charset="-127"/>
              </a:rPr>
              <a:t>QDs </a:t>
            </a:r>
            <a:r>
              <a:rPr lang="en-US" altLang="ko-KR" sz="1100" dirty="0">
                <a:ea typeface="맑은 고딕" panose="020B0503020000020004" pitchFamily="50" charset="-127"/>
              </a:rPr>
              <a:t>are used as phosphors on cheap but good-quality blue LEDs, white light is created with all three red, green, and blue wavelengths at a low cost, which have higher efficiency and greater optical properties than the conventional white LEDs. If this is used </a:t>
            </a:r>
            <a:r>
              <a:rPr lang="en-US" altLang="ko-KR" sz="1100" dirty="0" smtClean="0">
                <a:ea typeface="맑은 고딕" panose="020B0503020000020004" pitchFamily="50" charset="-127"/>
              </a:rPr>
              <a:t>in </a:t>
            </a:r>
            <a:r>
              <a:rPr lang="en-US" altLang="ko-KR" sz="1100" dirty="0">
                <a:ea typeface="맑은 고딕" panose="020B0503020000020004" pitchFamily="50" charset="-127"/>
              </a:rPr>
              <a:t>the LCD BLU, it is able to express a wide spectrum of colors, and the wavelengths can also be adjusted according to the display types and customer demands.</a:t>
            </a:r>
            <a:endParaRPr lang="en-US" altLang="ko-KR" sz="1100" dirty="0">
              <a:solidFill>
                <a:srgbClr val="FF0000"/>
              </a:solidFill>
            </a:endParaRPr>
          </a:p>
          <a:p>
            <a:pPr marL="356400" algn="just">
              <a:spcBef>
                <a:spcPts val="0"/>
              </a:spcBef>
              <a:spcAft>
                <a:spcPts val="600"/>
              </a:spcAft>
            </a:pPr>
            <a:r>
              <a:rPr lang="en-US" altLang="ko-KR" sz="1100" dirty="0">
                <a:ea typeface="맑은 고딕" panose="020B0503020000020004" pitchFamily="50" charset="-127"/>
              </a:rPr>
              <a:t>With QD Vision and Sony being the first movers to commercialize TVs using </a:t>
            </a:r>
            <a:r>
              <a:rPr lang="en-US" altLang="ko-KR" sz="1100" dirty="0" smtClean="0">
                <a:ea typeface="맑은 고딕" panose="020B0503020000020004" pitchFamily="50" charset="-127"/>
              </a:rPr>
              <a:t>QDs </a:t>
            </a:r>
            <a:r>
              <a:rPr lang="en-US" altLang="ko-KR" sz="1100" dirty="0">
                <a:ea typeface="맑은 고딕" panose="020B0503020000020004" pitchFamily="50" charset="-127"/>
              </a:rPr>
              <a:t>in the display field, </a:t>
            </a:r>
            <a:r>
              <a:rPr lang="en-US" altLang="ko-KR" sz="1100" dirty="0" smtClean="0">
                <a:ea typeface="맑은 고딕" panose="020B0503020000020004" pitchFamily="50" charset="-127"/>
              </a:rPr>
              <a:t>QD </a:t>
            </a:r>
            <a:r>
              <a:rPr lang="en-US" altLang="ko-KR" sz="1100" dirty="0">
                <a:ea typeface="맑은 고딕" panose="020B0503020000020004" pitchFamily="50" charset="-127"/>
              </a:rPr>
              <a:t>suppliers and film makers </a:t>
            </a:r>
            <a:r>
              <a:rPr lang="en-US" altLang="ko-KR" sz="1100" dirty="0" smtClean="0">
                <a:ea typeface="맑은 고딕" panose="020B0503020000020004" pitchFamily="50" charset="-127"/>
              </a:rPr>
              <a:t>are working together with display panel makers to </a:t>
            </a:r>
            <a:r>
              <a:rPr lang="en-US" altLang="ko-KR" sz="1100" dirty="0">
                <a:ea typeface="맑은 고딕" panose="020B0503020000020004" pitchFamily="50" charset="-127"/>
              </a:rPr>
              <a:t>commercialize displays </a:t>
            </a:r>
            <a:r>
              <a:rPr lang="en-US" altLang="ko-KR" sz="1100" dirty="0" smtClean="0">
                <a:ea typeface="맑은 고딕" panose="020B0503020000020004" pitchFamily="50" charset="-127"/>
              </a:rPr>
              <a:t>and TVs employing QD-based BLU.</a:t>
            </a:r>
          </a:p>
        </p:txBody>
      </p:sp>
      <p:sp>
        <p:nvSpPr>
          <p:cNvPr id="4" name="Slide Number Placeholder 3"/>
          <p:cNvSpPr>
            <a:spLocks noGrp="1"/>
          </p:cNvSpPr>
          <p:nvPr>
            <p:ph type="sldNum" sz="quarter" idx="10"/>
          </p:nvPr>
        </p:nvSpPr>
        <p:spPr/>
        <p:txBody>
          <a:bodyPr/>
          <a:lstStyle/>
          <a:p>
            <a:fld id="{C1654822-CBA3-4BDF-80A9-3FE33B17E59A}" type="slidenum">
              <a:rPr lang="en-US" smtClean="0"/>
              <a:pPr/>
              <a:t>26</a:t>
            </a:fld>
            <a:endParaRPr lang="en-US" dirty="0"/>
          </a:p>
        </p:txBody>
      </p:sp>
      <p:sp>
        <p:nvSpPr>
          <p:cNvPr id="5" name="Footer Placeholder 4"/>
          <p:cNvSpPr>
            <a:spLocks noGrp="1"/>
          </p:cNvSpPr>
          <p:nvPr>
            <p:ph type="ftr" sz="quarter" idx="11"/>
          </p:nvPr>
        </p:nvSpPr>
        <p:spPr/>
        <p:txBody>
          <a:bodyPr/>
          <a:lstStyle/>
          <a:p>
            <a:r>
              <a:rPr lang="en-US" smtClean="0"/>
              <a:t>Quantum Dot Display Technology &amp; Market Report - H2 2015</a:t>
            </a:r>
            <a:endParaRPr lang="en-US" dirty="0"/>
          </a:p>
        </p:txBody>
      </p:sp>
    </p:spTree>
    <p:extLst>
      <p:ext uri="{BB962C8B-B14F-4D97-AF65-F5344CB8AC3E}">
        <p14:creationId xmlns:p14="http://schemas.microsoft.com/office/powerpoint/2010/main" val="29114492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4313"/>
            <a:ext cx="8220075" cy="2521563"/>
          </a:xfrm>
        </p:spPr>
        <p:txBody>
          <a:bodyPr/>
          <a:lstStyle/>
          <a:p>
            <a:pPr marL="356400" algn="just">
              <a:spcBef>
                <a:spcPts val="0"/>
              </a:spcBef>
              <a:spcAft>
                <a:spcPts val="600"/>
              </a:spcAft>
            </a:pPr>
            <a:r>
              <a:rPr lang="en-US" altLang="ko-KR" sz="1100" dirty="0" smtClean="0">
                <a:ea typeface="맑은 고딕" panose="020B0503020000020004" pitchFamily="50" charset="-127"/>
              </a:rPr>
              <a:t>The QD-based </a:t>
            </a:r>
            <a:r>
              <a:rPr lang="en-US" altLang="ko-KR" sz="1100" dirty="0">
                <a:ea typeface="맑은 고딕" panose="020B0503020000020004" pitchFamily="50" charset="-127"/>
              </a:rPr>
              <a:t>BLU that had been released until now took the form of an optical component by putting red and green </a:t>
            </a:r>
            <a:r>
              <a:rPr lang="en-US" altLang="ko-KR" sz="1100" dirty="0" smtClean="0">
                <a:ea typeface="맑은 고딕" panose="020B0503020000020004" pitchFamily="50" charset="-127"/>
              </a:rPr>
              <a:t>QDs </a:t>
            </a:r>
            <a:r>
              <a:rPr lang="en-US" altLang="ko-KR" sz="1100" dirty="0">
                <a:ea typeface="맑은 고딕" panose="020B0503020000020004" pitchFamily="50" charset="-127"/>
              </a:rPr>
              <a:t>in a transparent, thin tube, stick, or film and used resin to fixate the </a:t>
            </a:r>
            <a:r>
              <a:rPr lang="en-US" altLang="ko-KR" sz="1100" dirty="0" smtClean="0">
                <a:ea typeface="맑은 고딕" panose="020B0503020000020004" pitchFamily="50" charset="-127"/>
              </a:rPr>
              <a:t>QD substance</a:t>
            </a:r>
            <a:r>
              <a:rPr lang="en-US" altLang="ko-KR" sz="1100" dirty="0">
                <a:ea typeface="맑은 고딕" panose="020B0503020000020004" pitchFamily="50" charset="-127"/>
              </a:rPr>
              <a:t>. Once this is put in front of a blue LED, it can make white light through color conversion by using all three colors.</a:t>
            </a:r>
            <a:endParaRPr lang="en-US" altLang="ko-KR" sz="1100" dirty="0">
              <a:solidFill>
                <a:srgbClr val="FF0000"/>
              </a:solidFill>
            </a:endParaRPr>
          </a:p>
          <a:p>
            <a:pPr marL="356400" algn="just">
              <a:spcAft>
                <a:spcPts val="600"/>
              </a:spcAft>
            </a:pPr>
            <a:r>
              <a:rPr lang="en-US" altLang="ko-KR" sz="1100" dirty="0">
                <a:ea typeface="맑은 고딕" panose="020B0503020000020004" pitchFamily="50" charset="-127"/>
              </a:rPr>
              <a:t>Such </a:t>
            </a:r>
            <a:r>
              <a:rPr lang="en-US" altLang="ko-KR" sz="1100" dirty="0" smtClean="0">
                <a:ea typeface="맑은 고딕" panose="020B0503020000020004" pitchFamily="50" charset="-127"/>
              </a:rPr>
              <a:t>QD </a:t>
            </a:r>
            <a:r>
              <a:rPr lang="en-US" altLang="ko-KR" sz="1100" dirty="0">
                <a:ea typeface="맑은 고딕" panose="020B0503020000020004" pitchFamily="50" charset="-127"/>
              </a:rPr>
              <a:t>optical components can be categorized into </a:t>
            </a:r>
            <a:r>
              <a:rPr lang="en-US" altLang="ko-KR" sz="1100" dirty="0" smtClean="0">
                <a:ea typeface="맑은 고딕" panose="020B0503020000020004" pitchFamily="50" charset="-127"/>
              </a:rPr>
              <a:t>on-chip </a:t>
            </a:r>
            <a:r>
              <a:rPr lang="en-US" altLang="ko-KR" sz="1100" dirty="0">
                <a:ea typeface="맑은 고딕" panose="020B0503020000020004" pitchFamily="50" charset="-127"/>
              </a:rPr>
              <a:t>type, on-edge type, and on-surface type according to where the component is placed within the BLU structure. In the on-chip type, </a:t>
            </a:r>
            <a:r>
              <a:rPr lang="en-US" altLang="ko-KR" sz="1100" dirty="0" smtClean="0">
                <a:ea typeface="맑은 고딕" panose="020B0503020000020004" pitchFamily="50" charset="-127"/>
              </a:rPr>
              <a:t>QDs are </a:t>
            </a:r>
            <a:r>
              <a:rPr lang="en-US" altLang="ko-KR" sz="1100" dirty="0">
                <a:ea typeface="맑은 고딕" panose="020B0503020000020004" pitchFamily="50" charset="-127"/>
              </a:rPr>
              <a:t>placed on top of the blue LED chip in the packaging stage, and as a result the LED device emits white light. However, </a:t>
            </a:r>
            <a:r>
              <a:rPr lang="en-US" altLang="ko-KR" sz="1100" dirty="0" smtClean="0">
                <a:ea typeface="맑은 고딕" panose="020B0503020000020004" pitchFamily="50" charset="-127"/>
              </a:rPr>
              <a:t>the on-chip type is vulnerable to high heat, so it has </a:t>
            </a:r>
            <a:r>
              <a:rPr lang="en-US" altLang="ko-KR" sz="1100" dirty="0">
                <a:ea typeface="맑은 고딕" panose="020B0503020000020004" pitchFamily="50" charset="-127"/>
              </a:rPr>
              <a:t>yet to be </a:t>
            </a:r>
            <a:r>
              <a:rPr lang="en-US" altLang="ko-KR" sz="1100" dirty="0" smtClean="0">
                <a:ea typeface="맑은 고딕" panose="020B0503020000020004" pitchFamily="50" charset="-127"/>
              </a:rPr>
              <a:t>commercialized.</a:t>
            </a:r>
          </a:p>
          <a:p>
            <a:pPr marL="356400" algn="just">
              <a:spcAft>
                <a:spcPts val="600"/>
              </a:spcAft>
            </a:pPr>
            <a:r>
              <a:rPr lang="en-US" altLang="ko-KR" sz="1100" dirty="0" smtClean="0">
                <a:ea typeface="맑은 고딕" panose="020B0503020000020004" pitchFamily="50" charset="-127"/>
              </a:rPr>
              <a:t>As </a:t>
            </a:r>
            <a:r>
              <a:rPr lang="en-US" altLang="ko-KR" sz="1100" dirty="0">
                <a:ea typeface="맑은 고딕" panose="020B0503020000020004" pitchFamily="50" charset="-127"/>
              </a:rPr>
              <a:t>for the on-edge type, the </a:t>
            </a:r>
            <a:r>
              <a:rPr lang="en-US" altLang="ko-KR" sz="1100" dirty="0" smtClean="0">
                <a:ea typeface="맑은 고딕" panose="020B0503020000020004" pitchFamily="50" charset="-127"/>
              </a:rPr>
              <a:t>QD </a:t>
            </a:r>
            <a:r>
              <a:rPr lang="en-US" altLang="ko-KR" sz="1100" dirty="0">
                <a:ea typeface="맑은 고딕" panose="020B0503020000020004" pitchFamily="50" charset="-127"/>
              </a:rPr>
              <a:t>component is placed in between the light guide panel and the LED light source on the edge to convey the white light made by the blue LED and </a:t>
            </a:r>
            <a:r>
              <a:rPr lang="en-US" altLang="ko-KR" sz="1100" dirty="0" smtClean="0">
                <a:ea typeface="맑은 고딕" panose="020B0503020000020004" pitchFamily="50" charset="-127"/>
              </a:rPr>
              <a:t>QDs </a:t>
            </a:r>
            <a:r>
              <a:rPr lang="en-US" altLang="ko-KR" sz="1100" dirty="0">
                <a:ea typeface="맑은 고딕" panose="020B0503020000020004" pitchFamily="50" charset="-127"/>
              </a:rPr>
              <a:t>to the front part through the light guide panel, and the on-surface type is placing </a:t>
            </a:r>
            <a:r>
              <a:rPr lang="en-US" altLang="ko-KR" sz="1100" dirty="0" smtClean="0">
                <a:ea typeface="맑은 고딕" panose="020B0503020000020004" pitchFamily="50" charset="-127"/>
              </a:rPr>
              <a:t>QDs </a:t>
            </a:r>
            <a:r>
              <a:rPr lang="en-US" altLang="ko-KR" sz="1100" dirty="0">
                <a:ea typeface="맑은 고딕" panose="020B0503020000020004" pitchFamily="50" charset="-127"/>
              </a:rPr>
              <a:t>on top of the light guide panel to transform the blue light into white light while passing through the </a:t>
            </a:r>
            <a:r>
              <a:rPr lang="en-US" altLang="ko-KR" sz="1100" dirty="0" smtClean="0">
                <a:ea typeface="맑은 고딕" panose="020B0503020000020004" pitchFamily="50" charset="-127"/>
              </a:rPr>
              <a:t>QD film</a:t>
            </a:r>
            <a:r>
              <a:rPr lang="en-US" altLang="ko-KR" sz="1100" dirty="0">
                <a:ea typeface="맑은 고딕" panose="020B0503020000020004" pitchFamily="50" charset="-127"/>
              </a:rPr>
              <a:t>. Recently, a number of firms are preparing </a:t>
            </a:r>
            <a:r>
              <a:rPr lang="en-US" altLang="ko-KR" sz="1100" dirty="0" smtClean="0">
                <a:ea typeface="맑은 고딕" panose="020B0503020000020004" pitchFamily="50" charset="-127"/>
              </a:rPr>
              <a:t>to commercialize the on-edge type.</a:t>
            </a:r>
            <a:endParaRPr lang="ko-KR" altLang="ko-KR" sz="1100" dirty="0">
              <a:ea typeface="맑은 고딕" panose="020B0503020000020004" pitchFamily="50" charset="-127"/>
            </a:endParaRPr>
          </a:p>
          <a:p>
            <a:pPr lvl="1"/>
            <a:endParaRPr lang="ko-KR" altLang="en-US" dirty="0"/>
          </a:p>
        </p:txBody>
      </p:sp>
      <p:sp>
        <p:nvSpPr>
          <p:cNvPr id="4" name="Slide Number Placeholder 3"/>
          <p:cNvSpPr>
            <a:spLocks noGrp="1"/>
          </p:cNvSpPr>
          <p:nvPr>
            <p:ph type="sldNum" sz="quarter" idx="10"/>
          </p:nvPr>
        </p:nvSpPr>
        <p:spPr/>
        <p:txBody>
          <a:bodyPr/>
          <a:lstStyle/>
          <a:p>
            <a:fld id="{C1654822-CBA3-4BDF-80A9-3FE33B17E59A}" type="slidenum">
              <a:rPr lang="en-US" smtClean="0"/>
              <a:pPr/>
              <a:t>27</a:t>
            </a:fld>
            <a:endParaRPr lang="en-US" dirty="0"/>
          </a:p>
        </p:txBody>
      </p:sp>
      <p:sp>
        <p:nvSpPr>
          <p:cNvPr id="5" name="Footer Placeholder 4"/>
          <p:cNvSpPr>
            <a:spLocks noGrp="1"/>
          </p:cNvSpPr>
          <p:nvPr>
            <p:ph type="ftr" sz="quarter" idx="11"/>
          </p:nvPr>
        </p:nvSpPr>
        <p:spPr/>
        <p:txBody>
          <a:bodyPr/>
          <a:lstStyle/>
          <a:p>
            <a:r>
              <a:rPr lang="en-US" smtClean="0"/>
              <a:t>Quantum Dot Display Technology &amp; Market Report - H2 2015</a:t>
            </a:r>
            <a:endParaRPr lang="en-US" dirty="0"/>
          </a:p>
        </p:txBody>
      </p:sp>
      <p:grpSp>
        <p:nvGrpSpPr>
          <p:cNvPr id="7" name="Group 6"/>
          <p:cNvGrpSpPr/>
          <p:nvPr/>
        </p:nvGrpSpPr>
        <p:grpSpPr>
          <a:xfrm>
            <a:off x="452184" y="4100452"/>
            <a:ext cx="8225180" cy="2131933"/>
            <a:chOff x="452095" y="4005263"/>
            <a:chExt cx="8225180" cy="2131933"/>
          </a:xfrm>
        </p:grpSpPr>
        <p:pic>
          <p:nvPicPr>
            <p:cNvPr id="6" name="그림 5"/>
            <p:cNvPicPr/>
            <p:nvPr/>
          </p:nvPicPr>
          <p:blipFill>
            <a:blip r:embed="rId2" cstate="print">
              <a:extLst>
                <a:ext uri="{28A0092B-C50C-407E-A947-70E740481C1C}">
                  <a14:useLocalDpi xmlns:a14="http://schemas.microsoft.com/office/drawing/2010/main" val="0"/>
                </a:ext>
              </a:extLst>
            </a:blip>
            <a:stretch>
              <a:fillRect/>
            </a:stretch>
          </p:blipFill>
          <p:spPr>
            <a:xfrm>
              <a:off x="1706240" y="4362481"/>
              <a:ext cx="5731510" cy="1462013"/>
            </a:xfrm>
            <a:prstGeom prst="rect">
              <a:avLst/>
            </a:prstGeom>
          </p:spPr>
        </p:pic>
        <p:grpSp>
          <p:nvGrpSpPr>
            <p:cNvPr id="12" name="Group 9"/>
            <p:cNvGrpSpPr/>
            <p:nvPr/>
          </p:nvGrpSpPr>
          <p:grpSpPr>
            <a:xfrm>
              <a:off x="452095" y="4005263"/>
              <a:ext cx="8225180" cy="2131933"/>
              <a:chOff x="452801" y="836635"/>
              <a:chExt cx="8224474" cy="5441260"/>
            </a:xfrm>
          </p:grpSpPr>
          <p:sp>
            <p:nvSpPr>
              <p:cNvPr id="13" name="txtboxInfographicTitleBar"/>
              <p:cNvSpPr/>
              <p:nvPr/>
            </p:nvSpPr>
            <p:spPr>
              <a:xfrm>
                <a:off x="452801" y="836635"/>
                <a:ext cx="8208912" cy="551289"/>
              </a:xfrm>
              <a:prstGeom prst="rect">
                <a:avLst/>
              </a:prstGeom>
              <a:solidFill>
                <a:srgbClr val="707C8A"/>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altLang="ko-KR" sz="900" b="1" dirty="0" smtClean="0">
                    <a:solidFill>
                      <a:srgbClr val="FFFFFF"/>
                    </a:solidFill>
                  </a:rPr>
                  <a:t>QD application </a:t>
                </a:r>
                <a:r>
                  <a:rPr lang="en-US" altLang="ko-KR" sz="900" b="1" dirty="0">
                    <a:solidFill>
                      <a:srgbClr val="FFFFFF"/>
                    </a:solidFill>
                  </a:rPr>
                  <a:t>to BLU</a:t>
                </a:r>
                <a:endParaRPr lang="ko-KR" altLang="en-US" sz="900" b="1" dirty="0">
                  <a:solidFill>
                    <a:srgbClr val="FFFFFF"/>
                  </a:solidFill>
                </a:endParaRPr>
              </a:p>
            </p:txBody>
          </p:sp>
          <p:sp>
            <p:nvSpPr>
              <p:cNvPr id="14" name="txtboxInfographicBorder"/>
              <p:cNvSpPr/>
              <p:nvPr/>
            </p:nvSpPr>
            <p:spPr>
              <a:xfrm>
                <a:off x="453055" y="950247"/>
                <a:ext cx="8208912" cy="5327648"/>
              </a:xfrm>
              <a:prstGeom prst="rect">
                <a:avLst/>
              </a:prstGeom>
              <a:noFill/>
              <a:ln w="6350">
                <a:solidFill>
                  <a:srgbClr val="707C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xtboxInfographicCopyright"/>
              <p:cNvSpPr txBox="1"/>
              <p:nvPr/>
            </p:nvSpPr>
            <p:spPr>
              <a:xfrm>
                <a:off x="7334612" y="5479796"/>
                <a:ext cx="1342663" cy="686054"/>
              </a:xfrm>
              <a:prstGeom prst="rect">
                <a:avLst/>
              </a:prstGeom>
              <a:noFill/>
            </p:spPr>
            <p:txBody>
              <a:bodyPr wrap="none" lIns="0" tIns="0" rIns="72000" bIns="72000" rtlCol="0" anchor="b">
                <a:noAutofit/>
              </a:bodyPr>
              <a:lstStyle/>
              <a:p>
                <a:pPr algn="r"/>
                <a:r>
                  <a:rPr lang="en-US" sz="500" dirty="0" smtClean="0">
                    <a:solidFill>
                      <a:srgbClr val="707C8A"/>
                    </a:solidFill>
                  </a:rPr>
                  <a:t>© 2015 IHS</a:t>
                </a:r>
                <a:endParaRPr lang="en-US" sz="500" dirty="0">
                  <a:solidFill>
                    <a:srgbClr val="707C8A"/>
                  </a:solidFill>
                </a:endParaRPr>
              </a:p>
            </p:txBody>
          </p:sp>
          <p:sp>
            <p:nvSpPr>
              <p:cNvPr id="16" name="txtboxInfographicSourceLine"/>
              <p:cNvSpPr txBox="1"/>
              <p:nvPr/>
            </p:nvSpPr>
            <p:spPr>
              <a:xfrm>
                <a:off x="467430" y="5307864"/>
                <a:ext cx="5112711" cy="857986"/>
              </a:xfrm>
              <a:prstGeom prst="rect">
                <a:avLst/>
              </a:prstGeom>
              <a:noFill/>
            </p:spPr>
            <p:txBody>
              <a:bodyPr wrap="none" lIns="72000" tIns="0" rIns="0" bIns="72000" rtlCol="0" anchor="b">
                <a:noAutofit/>
              </a:bodyPr>
              <a:lstStyle/>
              <a:p>
                <a:endParaRPr lang="en-US" sz="500" dirty="0" smtClean="0">
                  <a:solidFill>
                    <a:srgbClr val="707C8A"/>
                  </a:solidFill>
                </a:endParaRPr>
              </a:p>
              <a:p>
                <a:endParaRPr lang="en-US" sz="500" dirty="0" smtClean="0">
                  <a:solidFill>
                    <a:srgbClr val="707C8A"/>
                  </a:solidFill>
                </a:endParaRPr>
              </a:p>
              <a:p>
                <a:r>
                  <a:rPr lang="en-US" sz="500" dirty="0" smtClean="0">
                    <a:solidFill>
                      <a:srgbClr val="707C8A"/>
                    </a:solidFill>
                  </a:rPr>
                  <a:t>Source: IHS</a:t>
                </a:r>
                <a:endParaRPr lang="en-US" sz="500" dirty="0">
                  <a:solidFill>
                    <a:srgbClr val="707C8A"/>
                  </a:solidFill>
                </a:endParaRPr>
              </a:p>
            </p:txBody>
          </p:sp>
        </p:grpSp>
      </p:grpSp>
    </p:spTree>
    <p:extLst>
      <p:ext uri="{BB962C8B-B14F-4D97-AF65-F5344CB8AC3E}">
        <p14:creationId xmlns:p14="http://schemas.microsoft.com/office/powerpoint/2010/main" val="28058215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1484313"/>
            <a:ext cx="8220074" cy="2376735"/>
          </a:xfrm>
          <a:noFill/>
        </p:spPr>
        <p:txBody>
          <a:bodyPr/>
          <a:lstStyle/>
          <a:p>
            <a:pPr marL="0" indent="0">
              <a:buNone/>
            </a:pPr>
            <a:r>
              <a:rPr lang="en-US" altLang="ko-KR" dirty="0" smtClean="0"/>
              <a:t>1.6. On-edge type (Tube</a:t>
            </a:r>
            <a:r>
              <a:rPr lang="en-US" altLang="ko-KR" dirty="0"/>
              <a:t>)</a:t>
            </a:r>
            <a:endParaRPr lang="ko-KR" altLang="en-US" dirty="0"/>
          </a:p>
          <a:p>
            <a:pPr marL="356400" algn="just">
              <a:spcBef>
                <a:spcPts val="0"/>
              </a:spcBef>
              <a:spcAft>
                <a:spcPts val="600"/>
              </a:spcAft>
            </a:pPr>
            <a:r>
              <a:rPr lang="en-US" altLang="ko-KR" sz="1100" dirty="0">
                <a:ea typeface="맑은 고딕" panose="020B0503020000020004" pitchFamily="50" charset="-127"/>
              </a:rPr>
              <a:t>The on-edge type involves putting red and green </a:t>
            </a:r>
            <a:r>
              <a:rPr lang="en-US" altLang="ko-KR" sz="1100" dirty="0" smtClean="0">
                <a:ea typeface="맑은 고딕" panose="020B0503020000020004" pitchFamily="50" charset="-127"/>
              </a:rPr>
              <a:t>QDs into </a:t>
            </a:r>
            <a:r>
              <a:rPr lang="en-US" altLang="ko-KR" sz="1100" dirty="0">
                <a:ea typeface="맑은 고딕" panose="020B0503020000020004" pitchFamily="50" charset="-127"/>
              </a:rPr>
              <a:t>a transparent tube or stick to fixate it with resin, then placing the tube between the blue LED and light guide plate of the BLU to create white light. I</a:t>
            </a:r>
            <a:r>
              <a:rPr lang="en-US" altLang="ko-KR" sz="1100" dirty="0" smtClean="0">
                <a:ea typeface="맑은 고딕" panose="020B0503020000020004" pitchFamily="50" charset="-127"/>
              </a:rPr>
              <a:t>t </a:t>
            </a:r>
            <a:r>
              <a:rPr lang="en-US" altLang="ko-KR" sz="1100" dirty="0">
                <a:ea typeface="맑은 고딕" panose="020B0503020000020004" pitchFamily="50" charset="-127"/>
              </a:rPr>
              <a:t>is thin and small, </a:t>
            </a:r>
            <a:r>
              <a:rPr lang="en-US" altLang="ko-KR" sz="1100" dirty="0" smtClean="0">
                <a:ea typeface="맑은 고딕" panose="020B0503020000020004" pitchFamily="50" charset="-127"/>
              </a:rPr>
              <a:t>so the </a:t>
            </a:r>
            <a:r>
              <a:rPr lang="en-US" altLang="ko-KR" sz="1100" dirty="0">
                <a:ea typeface="맑은 고딕" panose="020B0503020000020004" pitchFamily="50" charset="-127"/>
              </a:rPr>
              <a:t>addition of a </a:t>
            </a:r>
            <a:r>
              <a:rPr lang="en-US" altLang="ko-KR" sz="1100" dirty="0" smtClean="0">
                <a:ea typeface="맑은 고딕" panose="020B0503020000020004" pitchFamily="50" charset="-127"/>
              </a:rPr>
              <a:t>QD optical </a:t>
            </a:r>
            <a:r>
              <a:rPr lang="en-US" altLang="ko-KR" sz="1100" dirty="0">
                <a:ea typeface="맑은 고딕" panose="020B0503020000020004" pitchFamily="50" charset="-127"/>
              </a:rPr>
              <a:t>module barely change the entire size and thickness of medium- to </a:t>
            </a:r>
            <a:r>
              <a:rPr lang="en-US" altLang="ko-KR" sz="1100" dirty="0" smtClean="0">
                <a:ea typeface="맑은 고딕" panose="020B0503020000020004" pitchFamily="50" charset="-127"/>
              </a:rPr>
              <a:t>large-sized displays, </a:t>
            </a:r>
            <a:r>
              <a:rPr lang="en-US" altLang="ko-KR" sz="1100" dirty="0">
                <a:ea typeface="맑은 고딕" panose="020B0503020000020004" pitchFamily="50" charset="-127"/>
              </a:rPr>
              <a:t>such as TVs. </a:t>
            </a:r>
            <a:r>
              <a:rPr lang="en-US" altLang="ko-KR" sz="1100" dirty="0" smtClean="0">
                <a:ea typeface="맑은 고딕" panose="020B0503020000020004" pitchFamily="50" charset="-127"/>
              </a:rPr>
              <a:t>Also, </a:t>
            </a:r>
            <a:r>
              <a:rPr lang="en-US" altLang="ko-KR" sz="1100" dirty="0">
                <a:ea typeface="맑은 고딕" panose="020B0503020000020004" pitchFamily="50" charset="-127"/>
              </a:rPr>
              <a:t>this technology can be </a:t>
            </a:r>
            <a:r>
              <a:rPr lang="en-US" altLang="ko-KR" sz="1100" dirty="0" smtClean="0">
                <a:ea typeface="맑은 고딕" panose="020B0503020000020004" pitchFamily="50" charset="-127"/>
              </a:rPr>
              <a:t>easily applied </a:t>
            </a:r>
            <a:r>
              <a:rPr lang="en-US" altLang="ko-KR" sz="1100" dirty="0">
                <a:ea typeface="맑은 고딕" panose="020B0503020000020004" pitchFamily="50" charset="-127"/>
              </a:rPr>
              <a:t>in the existing designing and production </a:t>
            </a:r>
            <a:r>
              <a:rPr lang="en-US" altLang="ko-KR" sz="1100" dirty="0" smtClean="0">
                <a:ea typeface="맑은 고딕" panose="020B0503020000020004" pitchFamily="50" charset="-127"/>
              </a:rPr>
              <a:t>process. </a:t>
            </a:r>
            <a:r>
              <a:rPr lang="en-US" altLang="ko-KR" sz="1100" dirty="0">
                <a:ea typeface="맑은 고딕" panose="020B0503020000020004" pitchFamily="50" charset="-127"/>
              </a:rPr>
              <a:t>However, for mobile devices smaller than 10 </a:t>
            </a:r>
            <a:r>
              <a:rPr lang="en-US" altLang="ko-KR" sz="1100" dirty="0" smtClean="0">
                <a:ea typeface="맑은 고딕" panose="020B0503020000020004" pitchFamily="50" charset="-127"/>
              </a:rPr>
              <a:t>inches, </a:t>
            </a:r>
            <a:r>
              <a:rPr lang="en-US" altLang="ko-KR" sz="1100" dirty="0">
                <a:ea typeface="맑은 고딕" panose="020B0503020000020004" pitchFamily="50" charset="-127"/>
              </a:rPr>
              <a:t>such as smartphones or </a:t>
            </a:r>
            <a:r>
              <a:rPr lang="en-US" altLang="ko-KR" sz="1100" dirty="0" smtClean="0">
                <a:ea typeface="맑은 고딕" panose="020B0503020000020004" pitchFamily="50" charset="-127"/>
              </a:rPr>
              <a:t>tablet PCs </a:t>
            </a:r>
            <a:r>
              <a:rPr lang="en-US" altLang="ko-KR" sz="1100" dirty="0">
                <a:ea typeface="맑은 고딕" panose="020B0503020000020004" pitchFamily="50" charset="-127"/>
              </a:rPr>
              <a:t>where the bezel thickness and the overall size of the gadget is important, </a:t>
            </a:r>
            <a:r>
              <a:rPr lang="en-US" altLang="ko-KR" sz="1100" dirty="0" smtClean="0">
                <a:ea typeface="맑은 고딕" panose="020B0503020000020004" pitchFamily="50" charset="-127"/>
              </a:rPr>
              <a:t>even </a:t>
            </a:r>
            <a:r>
              <a:rPr lang="en-US" altLang="ko-KR" sz="1100" dirty="0">
                <a:ea typeface="맑은 고딕" panose="020B0503020000020004" pitchFamily="50" charset="-127"/>
              </a:rPr>
              <a:t>the smallest increase of a couple of millimeters may make a huge </a:t>
            </a:r>
            <a:r>
              <a:rPr lang="en-US" altLang="ko-KR" sz="1100" dirty="0" smtClean="0">
                <a:ea typeface="맑은 고딕" panose="020B0503020000020004" pitchFamily="50" charset="-127"/>
              </a:rPr>
              <a:t>difference, so this type has yet to be applied to them.</a:t>
            </a:r>
            <a:endParaRPr lang="en-US" altLang="ko-KR" sz="1100" dirty="0" smtClean="0">
              <a:solidFill>
                <a:srgbClr val="FF0000"/>
              </a:solidFill>
            </a:endParaRPr>
          </a:p>
          <a:p>
            <a:pPr marL="356400" lvl="1" indent="-179388" algn="just">
              <a:buClr>
                <a:srgbClr val="666666"/>
              </a:buClr>
            </a:pPr>
            <a:r>
              <a:rPr lang="en-US" altLang="ko-KR" dirty="0" smtClean="0">
                <a:solidFill>
                  <a:srgbClr val="000000"/>
                </a:solidFill>
                <a:ea typeface="맑은 고딕" panose="020B0503020000020004" pitchFamily="50" charset="-127"/>
              </a:rPr>
              <a:t>When compared with the on-chip type, where the QDs are packaged in the LED, the on-edge type consumes more materials. However, this type does not need to get the LED heat directly, and since the light flux that QDs receive is much lower, there is less degradation from heat and light. Compared to the on-surface type, the on-edge type consumes less QDs, thus relieving the burden on cost when producing in large volumes. Therefore, this type can be more widely applied on large panels of over 40 inches. Since the isotropic light coming out from the QD component may hinder the light emission in the direction of the LED and create losses, it is essential to use this light emission through optical designing reduce the loss in brightness.  </a:t>
            </a:r>
            <a:endParaRPr lang="en-US" altLang="ko-KR" dirty="0">
              <a:solidFill>
                <a:srgbClr val="FF0000"/>
              </a:solidFill>
            </a:endParaRPr>
          </a:p>
        </p:txBody>
      </p:sp>
      <p:sp>
        <p:nvSpPr>
          <p:cNvPr id="7" name="Content Placeholder 6"/>
          <p:cNvSpPr>
            <a:spLocks noGrp="1"/>
          </p:cNvSpPr>
          <p:nvPr>
            <p:ph idx="11"/>
          </p:nvPr>
        </p:nvSpPr>
        <p:spPr>
          <a:xfrm>
            <a:off x="459547" y="3874304"/>
            <a:ext cx="8220074" cy="2362984"/>
          </a:xfrm>
          <a:noFill/>
        </p:spPr>
        <p:txBody>
          <a:bodyPr/>
          <a:lstStyle/>
          <a:p>
            <a:pPr marL="0" indent="0">
              <a:buNone/>
            </a:pPr>
            <a:r>
              <a:rPr lang="en-US" altLang="ko-KR" dirty="0"/>
              <a:t>1.7. On-surface </a:t>
            </a:r>
            <a:r>
              <a:rPr lang="en-US" altLang="ko-KR" dirty="0" smtClean="0"/>
              <a:t>type (</a:t>
            </a:r>
            <a:r>
              <a:rPr lang="en-US" altLang="ko-KR" dirty="0"/>
              <a:t>Film)</a:t>
            </a:r>
          </a:p>
          <a:p>
            <a:pPr marL="356400" lvl="1" algn="just"/>
            <a:r>
              <a:rPr lang="en-US" altLang="ko-KR" dirty="0">
                <a:ea typeface="맑은 고딕" panose="020B0503020000020004" pitchFamily="50" charset="-127"/>
              </a:rPr>
              <a:t>The on-surface type refers to </a:t>
            </a:r>
            <a:r>
              <a:rPr lang="en-US" altLang="ko-KR" dirty="0" smtClean="0">
                <a:ea typeface="맑은 고딕" panose="020B0503020000020004" pitchFamily="50" charset="-127"/>
              </a:rPr>
              <a:t>a film coated with </a:t>
            </a:r>
            <a:r>
              <a:rPr lang="en-US" altLang="ko-KR" dirty="0">
                <a:ea typeface="맑은 고딕" panose="020B0503020000020004" pitchFamily="50" charset="-127"/>
              </a:rPr>
              <a:t>red and green </a:t>
            </a:r>
            <a:r>
              <a:rPr lang="en-US" altLang="ko-KR" dirty="0" smtClean="0">
                <a:ea typeface="맑은 고딕" panose="020B0503020000020004" pitchFamily="50" charset="-127"/>
              </a:rPr>
              <a:t>QDs</a:t>
            </a:r>
            <a:r>
              <a:rPr lang="en-US" altLang="ko-KR" dirty="0">
                <a:ea typeface="맑은 고딕" panose="020B0503020000020004" pitchFamily="50" charset="-127"/>
              </a:rPr>
              <a:t>. This is then placed on top of the light guide panel in the BLU, and then the blue light </a:t>
            </a:r>
            <a:r>
              <a:rPr lang="en-US" altLang="ko-KR" dirty="0" smtClean="0">
                <a:ea typeface="맑은 고딕" panose="020B0503020000020004" pitchFamily="50" charset="-127"/>
              </a:rPr>
              <a:t>spread </a:t>
            </a:r>
            <a:r>
              <a:rPr lang="en-US" altLang="ko-KR" dirty="0">
                <a:ea typeface="맑은 고딕" panose="020B0503020000020004" pitchFamily="50" charset="-127"/>
              </a:rPr>
              <a:t>across the surface from the light guide panel is absorbed by the </a:t>
            </a:r>
            <a:r>
              <a:rPr lang="en-US" altLang="ko-KR" dirty="0" smtClean="0">
                <a:ea typeface="맑은 고딕" panose="020B0503020000020004" pitchFamily="50" charset="-127"/>
              </a:rPr>
              <a:t>QD film</a:t>
            </a:r>
            <a:r>
              <a:rPr lang="en-US" altLang="ko-KR" dirty="0">
                <a:ea typeface="맑은 고딕" panose="020B0503020000020004" pitchFamily="50" charset="-127"/>
              </a:rPr>
              <a:t>, mixing with red and green light to create white light. Since the on-surface type </a:t>
            </a:r>
            <a:r>
              <a:rPr lang="en-US" altLang="ko-KR" dirty="0" smtClean="0">
                <a:ea typeface="맑은 고딕" panose="020B0503020000020004" pitchFamily="50" charset="-127"/>
              </a:rPr>
              <a:t>QD component </a:t>
            </a:r>
            <a:r>
              <a:rPr lang="en-US" altLang="ko-KR" dirty="0">
                <a:ea typeface="맑은 고딕" panose="020B0503020000020004" pitchFamily="50" charset="-127"/>
              </a:rPr>
              <a:t>is a thin film, it can be applied on small LCD panels without altering the size or thickness and without any changes to the overall structure of the device, and it can be applied in the existing production </a:t>
            </a:r>
            <a:r>
              <a:rPr lang="en-US" altLang="ko-KR" dirty="0" smtClean="0">
                <a:ea typeface="맑은 고딕" panose="020B0503020000020004" pitchFamily="50" charset="-127"/>
              </a:rPr>
              <a:t>process. </a:t>
            </a:r>
            <a:r>
              <a:rPr lang="en-US" altLang="ko-KR" sz="1100" dirty="0" smtClean="0">
                <a:ea typeface="맑은 고딕" panose="020B0503020000020004" pitchFamily="50" charset="-127"/>
              </a:rPr>
              <a:t>However</a:t>
            </a:r>
            <a:r>
              <a:rPr lang="en-US" altLang="ko-KR" sz="1100" dirty="0">
                <a:ea typeface="맑은 고딕" panose="020B0503020000020004" pitchFamily="50" charset="-127"/>
              </a:rPr>
              <a:t>, this type may consume a lot of materials as it requires </a:t>
            </a:r>
            <a:r>
              <a:rPr lang="en-US" altLang="ko-KR" sz="1100" dirty="0" smtClean="0">
                <a:ea typeface="맑은 고딕" panose="020B0503020000020004" pitchFamily="50" charset="-127"/>
              </a:rPr>
              <a:t>QDs to </a:t>
            </a:r>
            <a:r>
              <a:rPr lang="en-US" altLang="ko-KR" sz="1100" dirty="0">
                <a:ea typeface="맑은 고딕" panose="020B0503020000020004" pitchFamily="50" charset="-127"/>
              </a:rPr>
              <a:t>be applied uniformly across the entire film, and needs a film in the same size as the display. In addition, it is required to develop a barrier film that covers the </a:t>
            </a:r>
            <a:r>
              <a:rPr lang="en-US" altLang="ko-KR" sz="1100" dirty="0" smtClean="0">
                <a:ea typeface="맑은 고딕" panose="020B0503020000020004" pitchFamily="50" charset="-127"/>
              </a:rPr>
              <a:t>QDs. </a:t>
            </a:r>
            <a:endParaRPr lang="en-US" altLang="ko-KR" sz="1100" dirty="0" smtClean="0">
              <a:solidFill>
                <a:srgbClr val="FF0000"/>
              </a:solidFill>
            </a:endParaRPr>
          </a:p>
          <a:p>
            <a:pPr marL="356400" lvl="1" algn="just"/>
            <a:r>
              <a:rPr lang="en-US" altLang="ko-KR" dirty="0" smtClean="0">
                <a:ea typeface="맑은 고딕" panose="020B0503020000020004" pitchFamily="50" charset="-127"/>
              </a:rPr>
              <a:t>Compared </a:t>
            </a:r>
            <a:r>
              <a:rPr lang="en-US" altLang="ko-KR" dirty="0">
                <a:ea typeface="맑은 고딕" panose="020B0503020000020004" pitchFamily="50" charset="-127"/>
              </a:rPr>
              <a:t>to the on-chip and on-edge types, the component is placed the farthest away from the light source under this type. Therefore, the heat and light flux put on the </a:t>
            </a:r>
            <a:r>
              <a:rPr lang="en-US" altLang="ko-KR" dirty="0" smtClean="0">
                <a:ea typeface="맑은 고딕" panose="020B0503020000020004" pitchFamily="50" charset="-127"/>
              </a:rPr>
              <a:t>QDs is </a:t>
            </a:r>
            <a:r>
              <a:rPr lang="en-US" altLang="ko-KR" dirty="0">
                <a:ea typeface="맑은 고딕" panose="020B0503020000020004" pitchFamily="50" charset="-127"/>
              </a:rPr>
              <a:t>the lowest, making this type the best choice in terms of stability. In addition, there is little loss in light, and since the component also takes the role of a diffusor, there is no need for additional </a:t>
            </a:r>
            <a:r>
              <a:rPr lang="en-US" altLang="ko-KR" dirty="0" smtClean="0">
                <a:ea typeface="맑은 고딕" panose="020B0503020000020004" pitchFamily="50" charset="-127"/>
              </a:rPr>
              <a:t>film, </a:t>
            </a:r>
            <a:r>
              <a:rPr lang="en-US" altLang="ko-KR" dirty="0">
                <a:ea typeface="맑은 고딕" panose="020B0503020000020004" pitchFamily="50" charset="-127"/>
              </a:rPr>
              <a:t>such as the prism sheet. Given that </a:t>
            </a:r>
            <a:r>
              <a:rPr lang="en-US" altLang="ko-KR" dirty="0" smtClean="0">
                <a:ea typeface="맑은 고딕" panose="020B0503020000020004" pitchFamily="50" charset="-127"/>
              </a:rPr>
              <a:t>a large amount QDs need </a:t>
            </a:r>
            <a:r>
              <a:rPr lang="en-US" altLang="ko-KR" dirty="0">
                <a:ea typeface="맑은 고딕" panose="020B0503020000020004" pitchFamily="50" charset="-127"/>
              </a:rPr>
              <a:t>to be uniformly spread across a wide area of film, the cost will be the key to whether to apply it to large-size display panels.</a:t>
            </a:r>
            <a:endParaRPr lang="en-US" altLang="ko-KR" dirty="0">
              <a:solidFill>
                <a:srgbClr val="FF0000"/>
              </a:solidFill>
            </a:endParaRPr>
          </a:p>
          <a:p>
            <a:pPr lvl="1"/>
            <a:endParaRPr lang="ko-KR" altLang="en-US" dirty="0"/>
          </a:p>
          <a:p>
            <a:endParaRPr lang="ko-KR" altLang="en-US" dirty="0"/>
          </a:p>
        </p:txBody>
      </p:sp>
      <p:sp>
        <p:nvSpPr>
          <p:cNvPr id="4" name="Slide Number Placeholder 3"/>
          <p:cNvSpPr>
            <a:spLocks noGrp="1"/>
          </p:cNvSpPr>
          <p:nvPr>
            <p:ph type="sldNum" sz="quarter" idx="10"/>
          </p:nvPr>
        </p:nvSpPr>
        <p:spPr/>
        <p:txBody>
          <a:bodyPr/>
          <a:lstStyle/>
          <a:p>
            <a:fld id="{C1654822-CBA3-4BDF-80A9-3FE33B17E59A}" type="slidenum">
              <a:rPr lang="en-US" smtClean="0"/>
              <a:pPr/>
              <a:t>28</a:t>
            </a:fld>
            <a:endParaRPr lang="en-US" dirty="0"/>
          </a:p>
        </p:txBody>
      </p:sp>
      <p:sp>
        <p:nvSpPr>
          <p:cNvPr id="5" name="Footer Placeholder 4"/>
          <p:cNvSpPr>
            <a:spLocks noGrp="1"/>
          </p:cNvSpPr>
          <p:nvPr>
            <p:ph type="ftr" sz="quarter" idx="12"/>
          </p:nvPr>
        </p:nvSpPr>
        <p:spPr/>
        <p:txBody>
          <a:bodyPr/>
          <a:lstStyle/>
          <a:p>
            <a:r>
              <a:rPr lang="en-US" smtClean="0"/>
              <a:t>Quantum Dot Display Technology &amp; Market Report - H2 2015</a:t>
            </a:r>
            <a:endParaRPr lang="en-US" dirty="0"/>
          </a:p>
        </p:txBody>
      </p:sp>
    </p:spTree>
    <p:extLst>
      <p:ext uri="{BB962C8B-B14F-4D97-AF65-F5344CB8AC3E}">
        <p14:creationId xmlns:p14="http://schemas.microsoft.com/office/powerpoint/2010/main" val="26321160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latinLnBrk="0">
              <a:buNone/>
            </a:pPr>
            <a:r>
              <a:rPr lang="en-US" altLang="ko-KR" dirty="0" smtClean="0"/>
              <a:t>1.8. </a:t>
            </a:r>
            <a:r>
              <a:rPr lang="en-US" altLang="ko-KR" dirty="0"/>
              <a:t>Development status and issues of </a:t>
            </a:r>
            <a:r>
              <a:rPr lang="en-US" altLang="ko-KR" dirty="0" smtClean="0"/>
              <a:t>QD-applied </a:t>
            </a:r>
            <a:r>
              <a:rPr lang="en-US" altLang="ko-KR" dirty="0"/>
              <a:t>LCD </a:t>
            </a:r>
            <a:r>
              <a:rPr lang="en-US" altLang="ko-KR" dirty="0" smtClean="0"/>
              <a:t>BLU</a:t>
            </a:r>
          </a:p>
          <a:p>
            <a:pPr lvl="1" algn="just" latinLnBrk="0"/>
            <a:r>
              <a:rPr lang="en-US" altLang="ko-KR" dirty="0" smtClean="0">
                <a:ea typeface="맑은 고딕" panose="020B0503020000020004" pitchFamily="50" charset="-127"/>
              </a:rPr>
              <a:t>Application </a:t>
            </a:r>
            <a:r>
              <a:rPr lang="en-US" altLang="ko-KR" dirty="0">
                <a:ea typeface="맑은 고딕" panose="020B0503020000020004" pitchFamily="50" charset="-127"/>
              </a:rPr>
              <a:t>of </a:t>
            </a:r>
            <a:r>
              <a:rPr lang="en-US" altLang="ko-KR" dirty="0" smtClean="0">
                <a:ea typeface="맑은 고딕" panose="020B0503020000020004" pitchFamily="50" charset="-127"/>
              </a:rPr>
              <a:t>QD technology </a:t>
            </a:r>
            <a:r>
              <a:rPr lang="en-US" altLang="ko-KR" dirty="0">
                <a:ea typeface="맑은 고딕" panose="020B0503020000020004" pitchFamily="50" charset="-127"/>
              </a:rPr>
              <a:t>on LCD BLU enhances the color gamut of the existing LCDs to allow a more natural and lively expression of color. In addition, the bluish-green colors that were previously difficult to realize with CCFL and LED can now be expressed much naturally with </a:t>
            </a:r>
            <a:r>
              <a:rPr lang="en-US" altLang="ko-KR" dirty="0" smtClean="0">
                <a:ea typeface="맑은 고딕" panose="020B0503020000020004" pitchFamily="50" charset="-127"/>
              </a:rPr>
              <a:t>QD technology</a:t>
            </a:r>
            <a:r>
              <a:rPr lang="en-US" altLang="ko-KR" dirty="0">
                <a:ea typeface="맑은 고딕" panose="020B0503020000020004" pitchFamily="50" charset="-127"/>
              </a:rPr>
              <a:t>. At the same time, the technology can provide set makers an opportunity to push ahead with marketing </a:t>
            </a:r>
            <a:r>
              <a:rPr lang="en-US" altLang="ko-KR" dirty="0" smtClean="0">
                <a:ea typeface="맑은 고딕" panose="020B0503020000020004" pitchFamily="50" charset="-127"/>
              </a:rPr>
              <a:t>strategies of </a:t>
            </a:r>
            <a:r>
              <a:rPr lang="en-US" altLang="ko-KR" dirty="0">
                <a:ea typeface="맑은 고딕" panose="020B0503020000020004" pitchFamily="50" charset="-127"/>
              </a:rPr>
              <a:t>highlighting the innovative feature of the product. </a:t>
            </a:r>
            <a:r>
              <a:rPr lang="en-US" altLang="ko-KR" dirty="0"/>
              <a:t>There are three methods of applying </a:t>
            </a:r>
            <a:r>
              <a:rPr lang="en-US" altLang="ko-KR" dirty="0" smtClean="0"/>
              <a:t>QDs to </a:t>
            </a:r>
            <a:r>
              <a:rPr lang="en-US" altLang="ko-KR" dirty="0"/>
              <a:t>the BLU. The on-chip type is expected to be commercialized </a:t>
            </a:r>
            <a:r>
              <a:rPr lang="en-US" altLang="ko-KR" dirty="0" smtClean="0"/>
              <a:t>after its vulnerability to high heat is </a:t>
            </a:r>
            <a:r>
              <a:rPr lang="en-US" altLang="ko-KR" dirty="0"/>
              <a:t>solved. However, it is the most cost-efficient method as it is applied with the same process as the one for LED application to the BLU. As for the on-edge type, it was the first method to be actually applied to the products including TVs. However, its current problems include uneven distribution of </a:t>
            </a:r>
            <a:r>
              <a:rPr lang="en-US" altLang="ko-KR" dirty="0" smtClean="0"/>
              <a:t>QDs</a:t>
            </a:r>
            <a:r>
              <a:rPr lang="en-US" altLang="ko-KR" dirty="0"/>
              <a:t>, its vulnerability to high </a:t>
            </a:r>
            <a:r>
              <a:rPr lang="en-US" altLang="ko-KR" dirty="0" smtClean="0"/>
              <a:t>heat, </a:t>
            </a:r>
            <a:r>
              <a:rPr lang="en-US" altLang="ko-KR" dirty="0"/>
              <a:t>and weak durability of the tube. The on-surface type is the most popular method among the set </a:t>
            </a:r>
            <a:r>
              <a:rPr lang="en-US" altLang="ko-KR" dirty="0" smtClean="0"/>
              <a:t>makers, </a:t>
            </a:r>
            <a:r>
              <a:rPr lang="en-US" altLang="ko-KR" dirty="0"/>
              <a:t>such as Samsung Electronics. Although it still has some problems including the establishment of the SCM and enhancement of the reliability, products </a:t>
            </a:r>
            <a:r>
              <a:rPr lang="en-US" altLang="ko-KR" dirty="0" smtClean="0"/>
              <a:t>using the </a:t>
            </a:r>
            <a:r>
              <a:rPr lang="en-US" altLang="ko-KR" dirty="0"/>
              <a:t>on-surface type will be launched in near future. </a:t>
            </a:r>
          </a:p>
          <a:p>
            <a:pPr marL="355600" lvl="2" algn="just" latinLnBrk="0">
              <a:spcBef>
                <a:spcPts val="600"/>
              </a:spcBef>
              <a:spcAft>
                <a:spcPts val="400"/>
              </a:spcAft>
            </a:pPr>
            <a:r>
              <a:rPr lang="en-US" altLang="ko-KR" dirty="0">
                <a:ea typeface="맑은 고딕" panose="020B0503020000020004" pitchFamily="50" charset="-127"/>
              </a:rPr>
              <a:t>There are several issues that must be addressed when using </a:t>
            </a:r>
            <a:r>
              <a:rPr lang="en-US" altLang="ko-KR" dirty="0" smtClean="0">
                <a:ea typeface="맑은 고딕" panose="020B0503020000020004" pitchFamily="50" charset="-127"/>
              </a:rPr>
              <a:t>QDs as </a:t>
            </a:r>
            <a:r>
              <a:rPr lang="en-US" altLang="ko-KR" dirty="0">
                <a:ea typeface="맑은 고딕" panose="020B0503020000020004" pitchFamily="50" charset="-127"/>
              </a:rPr>
              <a:t>phosphors. The most important is securing the </a:t>
            </a:r>
            <a:r>
              <a:rPr lang="en-US" altLang="ko-KR" dirty="0" err="1" smtClean="0">
                <a:ea typeface="맑은 고딕" panose="020B0503020000020004" pitchFamily="50" charset="-127"/>
              </a:rPr>
              <a:t>photostability</a:t>
            </a:r>
            <a:r>
              <a:rPr lang="en-US" altLang="ko-KR" dirty="0" smtClean="0">
                <a:ea typeface="맑은 고딕" panose="020B0503020000020004" pitchFamily="50" charset="-127"/>
              </a:rPr>
              <a:t> </a:t>
            </a:r>
            <a:r>
              <a:rPr lang="en-US" altLang="ko-KR" dirty="0">
                <a:ea typeface="맑은 고딕" panose="020B0503020000020004" pitchFamily="50" charset="-127"/>
              </a:rPr>
              <a:t>of </a:t>
            </a:r>
            <a:r>
              <a:rPr lang="en-US" altLang="ko-KR" dirty="0" smtClean="0">
                <a:ea typeface="맑은 고딕" panose="020B0503020000020004" pitchFamily="50" charset="-127"/>
              </a:rPr>
              <a:t>QDs</a:t>
            </a:r>
            <a:r>
              <a:rPr lang="en-US" altLang="ko-KR" dirty="0">
                <a:ea typeface="맑은 고딕" panose="020B0503020000020004" pitchFamily="50" charset="-127"/>
              </a:rPr>
              <a:t>. When used as phosphors, most </a:t>
            </a:r>
            <a:r>
              <a:rPr lang="en-US" altLang="ko-KR" dirty="0" smtClean="0">
                <a:ea typeface="맑은 고딕" panose="020B0503020000020004" pitchFamily="50" charset="-127"/>
              </a:rPr>
              <a:t>QDs are </a:t>
            </a:r>
            <a:r>
              <a:rPr lang="en-US" altLang="ko-KR" dirty="0">
                <a:ea typeface="맑은 고딕" panose="020B0503020000020004" pitchFamily="50" charset="-127"/>
              </a:rPr>
              <a:t>sealed in resin or film, so it is protected against the exposure to air, but when continuously emitting high power </a:t>
            </a:r>
            <a:r>
              <a:rPr lang="en-US" altLang="ko-KR" dirty="0" smtClean="0">
                <a:ea typeface="맑은 고딕" panose="020B0503020000020004" pitchFamily="50" charset="-127"/>
              </a:rPr>
              <a:t>light, </a:t>
            </a:r>
            <a:r>
              <a:rPr lang="en-US" altLang="ko-KR" dirty="0">
                <a:ea typeface="맑은 고딕" panose="020B0503020000020004" pitchFamily="50" charset="-127"/>
              </a:rPr>
              <a:t>such as UV rays and blue light sources, the luminous efficacy of </a:t>
            </a:r>
            <a:r>
              <a:rPr lang="en-US" altLang="ko-KR" dirty="0" smtClean="0">
                <a:ea typeface="맑은 고딕" panose="020B0503020000020004" pitchFamily="50" charset="-127"/>
              </a:rPr>
              <a:t>QDs will </a:t>
            </a:r>
            <a:r>
              <a:rPr lang="en-US" altLang="ko-KR" dirty="0">
                <a:ea typeface="맑은 고딕" panose="020B0503020000020004" pitchFamily="50" charset="-127"/>
              </a:rPr>
              <a:t>inevitably fall. Especially if the rate in which the efficacy falls differs when using two or more colors of </a:t>
            </a:r>
            <a:r>
              <a:rPr lang="en-US" altLang="ko-KR" dirty="0" smtClean="0">
                <a:ea typeface="맑은 고딕" panose="020B0503020000020004" pitchFamily="50" charset="-127"/>
              </a:rPr>
              <a:t>QDs for </a:t>
            </a:r>
            <a:r>
              <a:rPr lang="en-US" altLang="ko-KR" dirty="0">
                <a:ea typeface="맑은 고딕" panose="020B0503020000020004" pitchFamily="50" charset="-127"/>
              </a:rPr>
              <a:t>displays, the color coordinates of the display may go awry. The </a:t>
            </a:r>
            <a:r>
              <a:rPr lang="en-US" altLang="ko-KR" dirty="0" smtClean="0">
                <a:ea typeface="맑은 고딕" panose="020B0503020000020004" pitchFamily="50" charset="-127"/>
              </a:rPr>
              <a:t>QD stability </a:t>
            </a:r>
            <a:r>
              <a:rPr lang="en-US" altLang="ko-KR" dirty="0">
                <a:ea typeface="맑은 고딕" panose="020B0503020000020004" pitchFamily="50" charset="-127"/>
              </a:rPr>
              <a:t>released by the developers is around 30,000–50,000 hours depending on conditions, and the developers are raising the </a:t>
            </a:r>
            <a:r>
              <a:rPr lang="en-US" altLang="ko-KR" dirty="0" err="1" smtClean="0">
                <a:ea typeface="맑은 고딕" panose="020B0503020000020004" pitchFamily="50" charset="-127"/>
              </a:rPr>
              <a:t>photostability</a:t>
            </a:r>
            <a:r>
              <a:rPr lang="en-US" altLang="ko-KR" dirty="0" smtClean="0">
                <a:ea typeface="맑은 고딕" panose="020B0503020000020004" pitchFamily="50" charset="-127"/>
              </a:rPr>
              <a:t> </a:t>
            </a:r>
            <a:r>
              <a:rPr lang="en-US" altLang="ko-KR" dirty="0">
                <a:ea typeface="맑은 고딕" panose="020B0503020000020004" pitchFamily="50" charset="-127"/>
              </a:rPr>
              <a:t>of </a:t>
            </a:r>
            <a:r>
              <a:rPr lang="en-US" altLang="ko-KR" dirty="0" smtClean="0">
                <a:ea typeface="맑은 고딕" panose="020B0503020000020004" pitchFamily="50" charset="-127"/>
              </a:rPr>
              <a:t>QDs through </a:t>
            </a:r>
            <a:r>
              <a:rPr lang="en-US" altLang="ko-KR" dirty="0">
                <a:ea typeface="맑은 고딕" panose="020B0503020000020004" pitchFamily="50" charset="-127"/>
              </a:rPr>
              <a:t>the development of synthesis and surface modification technologies. Another issue is the development of the ligand and resin to seal </a:t>
            </a:r>
            <a:r>
              <a:rPr lang="en-US" altLang="ko-KR" dirty="0" smtClean="0">
                <a:ea typeface="맑은 고딕" panose="020B0503020000020004" pitchFamily="50" charset="-127"/>
              </a:rPr>
              <a:t>QDs</a:t>
            </a:r>
            <a:r>
              <a:rPr lang="en-US" altLang="ko-KR" dirty="0">
                <a:ea typeface="맑은 고딕" panose="020B0503020000020004" pitchFamily="50" charset="-127"/>
              </a:rPr>
              <a:t>. To uniformly spread </a:t>
            </a:r>
            <a:r>
              <a:rPr lang="en-US" altLang="ko-KR" dirty="0" smtClean="0">
                <a:ea typeface="맑은 고딕" panose="020B0503020000020004" pitchFamily="50" charset="-127"/>
              </a:rPr>
              <a:t>QDs on </a:t>
            </a:r>
            <a:r>
              <a:rPr lang="en-US" altLang="ko-KR" dirty="0">
                <a:ea typeface="맑은 고딕" panose="020B0503020000020004" pitchFamily="50" charset="-127"/>
              </a:rPr>
              <a:t>the resin, the surface of the </a:t>
            </a:r>
            <a:r>
              <a:rPr lang="en-US" altLang="ko-KR" dirty="0" smtClean="0">
                <a:ea typeface="맑은 고딕" panose="020B0503020000020004" pitchFamily="50" charset="-127"/>
              </a:rPr>
              <a:t>QDs needs </a:t>
            </a:r>
            <a:r>
              <a:rPr lang="en-US" altLang="ko-KR" dirty="0">
                <a:ea typeface="맑은 고딕" panose="020B0503020000020004" pitchFamily="50" charset="-127"/>
              </a:rPr>
              <a:t>to be modified. Given that the luminous </a:t>
            </a:r>
            <a:r>
              <a:rPr lang="en-US" altLang="ko-KR" dirty="0" smtClean="0">
                <a:ea typeface="맑은 고딕" panose="020B0503020000020004" pitchFamily="50" charset="-127"/>
              </a:rPr>
              <a:t>efficiency </a:t>
            </a:r>
            <a:r>
              <a:rPr lang="en-US" altLang="ko-KR" dirty="0">
                <a:ea typeface="맑은 고딕" panose="020B0503020000020004" pitchFamily="50" charset="-127"/>
              </a:rPr>
              <a:t>may decline depending on the type of ligand or method of modification, it is important to develop the related technology. Moreover, the resin may damage the </a:t>
            </a:r>
            <a:r>
              <a:rPr lang="en-US" altLang="ko-KR" dirty="0" smtClean="0">
                <a:ea typeface="맑은 고딕" panose="020B0503020000020004" pitchFamily="50" charset="-127"/>
              </a:rPr>
              <a:t>QDs in </a:t>
            </a:r>
            <a:r>
              <a:rPr lang="en-US" altLang="ko-KR" dirty="0">
                <a:ea typeface="맑은 고딕" panose="020B0503020000020004" pitchFamily="50" charset="-127"/>
              </a:rPr>
              <a:t>the curing process by light or heat, or due to the solvent. Apart from the above, researches are under way to increase the </a:t>
            </a:r>
            <a:r>
              <a:rPr lang="en-US" altLang="ko-KR" dirty="0" smtClean="0">
                <a:ea typeface="맑은 고딕" panose="020B0503020000020004" pitchFamily="50" charset="-127"/>
              </a:rPr>
              <a:t>emitting </a:t>
            </a:r>
            <a:r>
              <a:rPr lang="en-US" altLang="ko-KR" dirty="0">
                <a:ea typeface="맑은 고딕" panose="020B0503020000020004" pitchFamily="50" charset="-127"/>
              </a:rPr>
              <a:t>efficiency of </a:t>
            </a:r>
            <a:r>
              <a:rPr lang="en-US" altLang="ko-KR" dirty="0" smtClean="0">
                <a:ea typeface="맑은 고딕" panose="020B0503020000020004" pitchFamily="50" charset="-127"/>
              </a:rPr>
              <a:t>QDs and </a:t>
            </a:r>
            <a:r>
              <a:rPr lang="en-US" altLang="ko-KR" dirty="0">
                <a:ea typeface="맑은 고딕" panose="020B0503020000020004" pitchFamily="50" charset="-127"/>
              </a:rPr>
              <a:t>to develop cadmium-free </a:t>
            </a:r>
            <a:r>
              <a:rPr lang="en-US" altLang="ko-KR" dirty="0" smtClean="0">
                <a:ea typeface="맑은 고딕" panose="020B0503020000020004" pitchFamily="50" charset="-127"/>
              </a:rPr>
              <a:t>QDs</a:t>
            </a:r>
            <a:r>
              <a:rPr lang="en-US" altLang="ko-KR" dirty="0">
                <a:ea typeface="맑은 고딕" panose="020B0503020000020004" pitchFamily="50" charset="-127"/>
              </a:rPr>
              <a:t>. Considering that there are some commercial TV products using </a:t>
            </a:r>
            <a:r>
              <a:rPr lang="en-US" altLang="ko-KR" dirty="0" smtClean="0">
                <a:ea typeface="맑은 고딕" panose="020B0503020000020004" pitchFamily="50" charset="-127"/>
              </a:rPr>
              <a:t>QDs as </a:t>
            </a:r>
            <a:r>
              <a:rPr lang="en-US" altLang="ko-KR" dirty="0">
                <a:ea typeface="맑은 고딕" panose="020B0503020000020004" pitchFamily="50" charset="-127"/>
              </a:rPr>
              <a:t>phosphors, it is presumed that the major issues related to </a:t>
            </a:r>
            <a:r>
              <a:rPr lang="en-US" altLang="ko-KR" dirty="0" smtClean="0">
                <a:ea typeface="맑은 고딕" panose="020B0503020000020004" pitchFamily="50" charset="-127"/>
              </a:rPr>
              <a:t>QDs have </a:t>
            </a:r>
            <a:r>
              <a:rPr lang="en-US" altLang="ko-KR" dirty="0">
                <a:ea typeface="맑은 고딕" panose="020B0503020000020004" pitchFamily="50" charset="-127"/>
              </a:rPr>
              <a:t>been resolved smoothly. </a:t>
            </a:r>
            <a:endParaRPr lang="ko-KR" altLang="ko-KR" dirty="0">
              <a:ea typeface="맑은 고딕" panose="020B0503020000020004" pitchFamily="50" charset="-127"/>
            </a:endParaRPr>
          </a:p>
          <a:p>
            <a:pPr algn="just" latinLnBrk="0"/>
            <a:endParaRPr lang="ko-KR" altLang="en-US" dirty="0"/>
          </a:p>
        </p:txBody>
      </p:sp>
      <p:sp>
        <p:nvSpPr>
          <p:cNvPr id="4" name="Slide Number Placeholder 3"/>
          <p:cNvSpPr>
            <a:spLocks noGrp="1"/>
          </p:cNvSpPr>
          <p:nvPr>
            <p:ph type="sldNum" sz="quarter" idx="10"/>
          </p:nvPr>
        </p:nvSpPr>
        <p:spPr/>
        <p:txBody>
          <a:bodyPr/>
          <a:lstStyle/>
          <a:p>
            <a:fld id="{C1654822-CBA3-4BDF-80A9-3FE33B17E59A}" type="slidenum">
              <a:rPr lang="en-US" smtClean="0"/>
              <a:pPr/>
              <a:t>29</a:t>
            </a:fld>
            <a:endParaRPr lang="en-US" dirty="0"/>
          </a:p>
        </p:txBody>
      </p:sp>
      <p:sp>
        <p:nvSpPr>
          <p:cNvPr id="5" name="Footer Placeholder 4"/>
          <p:cNvSpPr>
            <a:spLocks noGrp="1"/>
          </p:cNvSpPr>
          <p:nvPr>
            <p:ph type="ftr" sz="quarter" idx="11"/>
          </p:nvPr>
        </p:nvSpPr>
        <p:spPr/>
        <p:txBody>
          <a:bodyPr/>
          <a:lstStyle/>
          <a:p>
            <a:r>
              <a:rPr lang="en-US" smtClean="0"/>
              <a:t>Quantum Dot Display Technology &amp; Market Report - H2 2015</a:t>
            </a:r>
            <a:endParaRPr lang="en-US" dirty="0"/>
          </a:p>
        </p:txBody>
      </p:sp>
    </p:spTree>
    <p:extLst>
      <p:ext uri="{BB962C8B-B14F-4D97-AF65-F5344CB8AC3E}">
        <p14:creationId xmlns:p14="http://schemas.microsoft.com/office/powerpoint/2010/main" val="9845152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pPr lvl="1"/>
            <a:r>
              <a:rPr lang="en-US" altLang="ko-KR" dirty="0"/>
              <a:t>2. </a:t>
            </a:r>
            <a:r>
              <a:rPr lang="en-US" altLang="ko-KR" dirty="0" smtClean="0"/>
              <a:t>LED solutions</a:t>
            </a:r>
            <a:r>
              <a:rPr lang="en-US" altLang="ko-KR" dirty="0"/>
              <a:t>	</a:t>
            </a:r>
            <a:r>
              <a:rPr lang="en-US" altLang="ko-KR" dirty="0" smtClean="0"/>
              <a:t>72</a:t>
            </a:r>
            <a:endParaRPr lang="en-US" altLang="ko-KR" dirty="0"/>
          </a:p>
          <a:p>
            <a:pPr lvl="2"/>
            <a:r>
              <a:rPr lang="en-US" altLang="ko-KR" dirty="0" smtClean="0"/>
              <a:t>2.1</a:t>
            </a:r>
            <a:r>
              <a:rPr lang="en-US" altLang="ko-KR" dirty="0"/>
              <a:t>. Samsung Electronics 	</a:t>
            </a:r>
            <a:r>
              <a:rPr lang="en-US" altLang="ko-KR" dirty="0" smtClean="0"/>
              <a:t>72</a:t>
            </a:r>
            <a:endParaRPr lang="en-US" altLang="ko-KR" dirty="0"/>
          </a:p>
          <a:p>
            <a:pPr lvl="2"/>
            <a:r>
              <a:rPr lang="en-US" altLang="ko-KR" dirty="0"/>
              <a:t>2.2. </a:t>
            </a:r>
            <a:r>
              <a:rPr lang="en-US" altLang="ko-KR" dirty="0" smtClean="0"/>
              <a:t>LG</a:t>
            </a:r>
            <a:r>
              <a:rPr lang="ko-KR" altLang="en-US" dirty="0"/>
              <a:t> </a:t>
            </a:r>
            <a:r>
              <a:rPr lang="en-US" altLang="ko-KR" dirty="0" smtClean="0"/>
              <a:t>Electronics </a:t>
            </a:r>
            <a:r>
              <a:rPr lang="ko-KR" altLang="en-US" dirty="0" smtClean="0"/>
              <a:t> </a:t>
            </a:r>
            <a:r>
              <a:rPr lang="en-US" altLang="ko-KR" dirty="0"/>
              <a:t>	</a:t>
            </a:r>
            <a:r>
              <a:rPr lang="en-US" altLang="ko-KR" dirty="0" smtClean="0"/>
              <a:t>72</a:t>
            </a:r>
            <a:endParaRPr lang="en-US" altLang="ko-KR" dirty="0"/>
          </a:p>
          <a:p>
            <a:pPr lvl="1"/>
            <a:r>
              <a:rPr lang="en-US" altLang="ko-KR" dirty="0"/>
              <a:t>3. OLED </a:t>
            </a:r>
            <a:r>
              <a:rPr lang="en-US" altLang="ko-KR" dirty="0" smtClean="0"/>
              <a:t>solution</a:t>
            </a:r>
            <a:r>
              <a:rPr lang="en-US" altLang="ko-KR" dirty="0"/>
              <a:t>	</a:t>
            </a:r>
            <a:r>
              <a:rPr lang="en-US" altLang="ko-KR" dirty="0" smtClean="0"/>
              <a:t>73</a:t>
            </a:r>
            <a:endParaRPr lang="en-US" altLang="ko-KR" dirty="0"/>
          </a:p>
          <a:p>
            <a:pPr lvl="2"/>
            <a:r>
              <a:rPr lang="en-US" altLang="ko-KR" dirty="0"/>
              <a:t>3.1. Small- and medium-sized OLED </a:t>
            </a:r>
            <a:r>
              <a:rPr lang="en-US" altLang="ko-KR" dirty="0" smtClean="0"/>
              <a:t>display</a:t>
            </a:r>
            <a:r>
              <a:rPr lang="en-US" altLang="ko-KR" dirty="0"/>
              <a:t>	</a:t>
            </a:r>
            <a:r>
              <a:rPr lang="en-US" altLang="ko-KR" dirty="0" smtClean="0"/>
              <a:t>73</a:t>
            </a:r>
            <a:endParaRPr lang="en-US" altLang="ko-KR" dirty="0"/>
          </a:p>
          <a:p>
            <a:pPr lvl="2"/>
            <a:r>
              <a:rPr lang="en-US" altLang="ko-KR" dirty="0"/>
              <a:t>3.2. Large-sized OLED display 	</a:t>
            </a:r>
            <a:r>
              <a:rPr lang="en-US" altLang="ko-KR" dirty="0" smtClean="0"/>
              <a:t>74</a:t>
            </a:r>
            <a:endParaRPr lang="en-US" altLang="ko-KR" dirty="0"/>
          </a:p>
          <a:p>
            <a:r>
              <a:rPr lang="en-US" altLang="ko-KR" dirty="0" smtClean="0"/>
              <a:t>VI</a:t>
            </a:r>
            <a:r>
              <a:rPr lang="en-US" altLang="ko-KR" dirty="0"/>
              <a:t>. Wide color gamut market forecast	</a:t>
            </a:r>
            <a:r>
              <a:rPr lang="en-US" altLang="ko-KR" dirty="0" smtClean="0"/>
              <a:t>75</a:t>
            </a:r>
            <a:endParaRPr lang="en-US" altLang="ko-KR" dirty="0"/>
          </a:p>
          <a:p>
            <a:pPr lvl="1"/>
            <a:r>
              <a:rPr lang="en-US" altLang="ko-KR" dirty="0"/>
              <a:t>1. Overview	</a:t>
            </a:r>
            <a:r>
              <a:rPr lang="en-US" altLang="ko-KR" dirty="0" smtClean="0"/>
              <a:t>76</a:t>
            </a:r>
            <a:endParaRPr lang="en-US" altLang="ko-KR" dirty="0"/>
          </a:p>
          <a:p>
            <a:pPr lvl="1"/>
            <a:r>
              <a:rPr lang="en-US" altLang="ko-KR" dirty="0"/>
              <a:t>2. Wide color gamut market in unit	</a:t>
            </a:r>
            <a:r>
              <a:rPr lang="en-US" altLang="ko-KR" dirty="0" smtClean="0"/>
              <a:t>77</a:t>
            </a:r>
            <a:endParaRPr lang="en-US" altLang="ko-KR" dirty="0"/>
          </a:p>
          <a:p>
            <a:pPr lvl="1"/>
            <a:r>
              <a:rPr lang="en-US" altLang="ko-KR" dirty="0"/>
              <a:t>3. Wide color gamut market in area	</a:t>
            </a:r>
            <a:r>
              <a:rPr lang="en-US" altLang="ko-KR" dirty="0" smtClean="0"/>
              <a:t>78</a:t>
            </a:r>
            <a:endParaRPr lang="en-US" altLang="ko-KR" dirty="0"/>
          </a:p>
          <a:p>
            <a:pPr lvl="1"/>
            <a:r>
              <a:rPr lang="en-US" altLang="ko-KR" dirty="0" smtClean="0"/>
              <a:t>4. By wide color gamut solutions	79</a:t>
            </a:r>
          </a:p>
          <a:p>
            <a:pPr lvl="2"/>
            <a:r>
              <a:rPr lang="en-US" altLang="ko-KR" dirty="0" smtClean="0"/>
              <a:t>4.1. </a:t>
            </a:r>
            <a:r>
              <a:rPr lang="en-US" altLang="ko-KR" dirty="0"/>
              <a:t>Wide color gamut market in </a:t>
            </a:r>
            <a:r>
              <a:rPr lang="en-US" altLang="ko-KR" dirty="0" smtClean="0"/>
              <a:t>volume</a:t>
            </a:r>
            <a:r>
              <a:rPr lang="en-US" altLang="ko-KR" dirty="0"/>
              <a:t>	</a:t>
            </a:r>
            <a:r>
              <a:rPr lang="en-US" altLang="ko-KR" dirty="0" smtClean="0"/>
              <a:t>79</a:t>
            </a:r>
            <a:endParaRPr lang="en-US" altLang="ko-KR" dirty="0"/>
          </a:p>
          <a:p>
            <a:pPr lvl="2"/>
            <a:r>
              <a:rPr lang="en-US" altLang="ko-KR" dirty="0" smtClean="0"/>
              <a:t>4.2. </a:t>
            </a:r>
            <a:r>
              <a:rPr lang="en-US" altLang="ko-KR" dirty="0"/>
              <a:t>Wide color gamut market in </a:t>
            </a:r>
            <a:r>
              <a:rPr lang="en-US" altLang="ko-KR" dirty="0" smtClean="0"/>
              <a:t>area</a:t>
            </a:r>
            <a:r>
              <a:rPr lang="en-US" altLang="ko-KR" dirty="0"/>
              <a:t>	</a:t>
            </a:r>
            <a:r>
              <a:rPr lang="en-US" altLang="ko-KR" dirty="0" smtClean="0"/>
              <a:t>80</a:t>
            </a:r>
            <a:endParaRPr lang="en-US" altLang="ko-KR" dirty="0"/>
          </a:p>
          <a:p>
            <a:pPr lvl="1"/>
            <a:r>
              <a:rPr lang="en-US" altLang="ko-KR" dirty="0" smtClean="0"/>
              <a:t>5</a:t>
            </a:r>
            <a:r>
              <a:rPr lang="en-US" altLang="ko-KR" dirty="0"/>
              <a:t>. By applications	</a:t>
            </a:r>
            <a:r>
              <a:rPr lang="en-US" altLang="ko-KR" dirty="0" smtClean="0"/>
              <a:t>81</a:t>
            </a:r>
            <a:endParaRPr lang="en-US" altLang="ko-KR" dirty="0"/>
          </a:p>
          <a:p>
            <a:pPr lvl="2"/>
            <a:r>
              <a:rPr lang="en-US" altLang="ko-KR" dirty="0" smtClean="0"/>
              <a:t>5.1</a:t>
            </a:r>
            <a:r>
              <a:rPr lang="en-US" altLang="ko-KR" dirty="0"/>
              <a:t>. Wide color gamut market in </a:t>
            </a:r>
            <a:r>
              <a:rPr lang="en-US" altLang="ko-KR" dirty="0" smtClean="0"/>
              <a:t>volume</a:t>
            </a:r>
            <a:r>
              <a:rPr lang="en-US" altLang="ko-KR" dirty="0"/>
              <a:t>	</a:t>
            </a:r>
            <a:r>
              <a:rPr lang="en-US" altLang="ko-KR" dirty="0" smtClean="0"/>
              <a:t>81</a:t>
            </a:r>
            <a:endParaRPr lang="en-US" altLang="ko-KR" dirty="0"/>
          </a:p>
          <a:p>
            <a:pPr lvl="2"/>
            <a:r>
              <a:rPr lang="en-US" altLang="ko-KR" dirty="0" smtClean="0"/>
              <a:t>5.2. </a:t>
            </a:r>
            <a:r>
              <a:rPr lang="en-US" altLang="ko-KR" dirty="0"/>
              <a:t>Wide color gamut market in </a:t>
            </a:r>
            <a:r>
              <a:rPr lang="en-US" altLang="ko-KR" dirty="0" smtClean="0"/>
              <a:t>area</a:t>
            </a:r>
            <a:r>
              <a:rPr lang="en-US" altLang="ko-KR" dirty="0"/>
              <a:t>	</a:t>
            </a:r>
            <a:r>
              <a:rPr lang="en-US" altLang="ko-KR" dirty="0" smtClean="0"/>
              <a:t>82</a:t>
            </a:r>
            <a:endParaRPr lang="en-US" altLang="ko-KR" dirty="0"/>
          </a:p>
          <a:p>
            <a:pPr lvl="1"/>
            <a:r>
              <a:rPr lang="en-US" altLang="ko-KR" dirty="0" smtClean="0"/>
              <a:t>6</a:t>
            </a:r>
            <a:r>
              <a:rPr lang="en-US" altLang="ko-KR" dirty="0"/>
              <a:t>. Penetration of wide color gamut display by applications	</a:t>
            </a:r>
            <a:r>
              <a:rPr lang="en-US" altLang="ko-KR" dirty="0" smtClean="0"/>
              <a:t>83</a:t>
            </a:r>
            <a:endParaRPr lang="en-US" altLang="ko-KR" dirty="0"/>
          </a:p>
          <a:p>
            <a:r>
              <a:rPr lang="en-US" altLang="ko-KR" dirty="0" smtClean="0"/>
              <a:t>VII</a:t>
            </a:r>
            <a:r>
              <a:rPr lang="en-US" altLang="ko-KR" dirty="0"/>
              <a:t>. </a:t>
            </a:r>
            <a:r>
              <a:rPr lang="en-US" altLang="ko-KR" dirty="0" smtClean="0"/>
              <a:t>QD </a:t>
            </a:r>
            <a:r>
              <a:rPr lang="en-US" altLang="ko-KR" dirty="0"/>
              <a:t>display market </a:t>
            </a:r>
            <a:r>
              <a:rPr lang="en-US" altLang="ko-KR" dirty="0" smtClean="0"/>
              <a:t>forecast                       84</a:t>
            </a:r>
            <a:endParaRPr lang="en-US" altLang="ko-KR" dirty="0"/>
          </a:p>
          <a:p>
            <a:pPr lvl="1"/>
            <a:r>
              <a:rPr lang="en-US" altLang="ko-KR" dirty="0" smtClean="0"/>
              <a:t>1</a:t>
            </a:r>
            <a:r>
              <a:rPr lang="en-US" altLang="ko-KR" dirty="0"/>
              <a:t>. Overall	</a:t>
            </a:r>
            <a:r>
              <a:rPr lang="en-US" altLang="ko-KR" dirty="0" smtClean="0"/>
              <a:t>85</a:t>
            </a:r>
            <a:endParaRPr lang="en-US" altLang="ko-KR" dirty="0"/>
          </a:p>
          <a:p>
            <a:pPr lvl="1"/>
            <a:r>
              <a:rPr lang="en-US" altLang="ko-KR" dirty="0"/>
              <a:t>2</a:t>
            </a:r>
            <a:r>
              <a:rPr lang="en-US" altLang="ko-KR" dirty="0" smtClean="0"/>
              <a:t>. </a:t>
            </a:r>
            <a:r>
              <a:rPr lang="en-US" altLang="ko-KR" dirty="0"/>
              <a:t>By </a:t>
            </a:r>
            <a:r>
              <a:rPr lang="en-US" altLang="ko-KR" dirty="0" smtClean="0"/>
              <a:t>applications</a:t>
            </a:r>
            <a:r>
              <a:rPr lang="en-US" altLang="ko-KR" dirty="0"/>
              <a:t>	</a:t>
            </a:r>
            <a:r>
              <a:rPr lang="en-US" altLang="ko-KR" dirty="0" smtClean="0"/>
              <a:t>87</a:t>
            </a:r>
            <a:endParaRPr lang="en-US" altLang="ko-KR" dirty="0"/>
          </a:p>
          <a:p>
            <a:pPr lvl="1"/>
            <a:r>
              <a:rPr lang="en-US" altLang="ko-KR" dirty="0"/>
              <a:t>2. By </a:t>
            </a:r>
            <a:r>
              <a:rPr lang="en-US" altLang="ko-KR" dirty="0" smtClean="0"/>
              <a:t>type</a:t>
            </a:r>
            <a:r>
              <a:rPr lang="en-US" altLang="ko-KR" dirty="0"/>
              <a:t>	</a:t>
            </a:r>
            <a:r>
              <a:rPr lang="en-US" altLang="ko-KR" dirty="0" smtClean="0"/>
              <a:t>88</a:t>
            </a:r>
            <a:endParaRPr lang="en-US" altLang="ko-KR" dirty="0"/>
          </a:p>
          <a:p>
            <a:pPr lvl="1"/>
            <a:r>
              <a:rPr lang="en-US" altLang="ko-KR" dirty="0" smtClean="0"/>
              <a:t>4</a:t>
            </a:r>
            <a:r>
              <a:rPr lang="en-US" altLang="ko-KR" dirty="0"/>
              <a:t>. Penetration forecast for QD solution by application	</a:t>
            </a:r>
            <a:r>
              <a:rPr lang="en-US" altLang="ko-KR" dirty="0" smtClean="0"/>
              <a:t>89</a:t>
            </a:r>
            <a:endParaRPr lang="en-US" altLang="ko-KR" dirty="0"/>
          </a:p>
          <a:p>
            <a:pPr lvl="1"/>
            <a:r>
              <a:rPr lang="en-US" altLang="ko-KR" dirty="0"/>
              <a:t>5. TV 	</a:t>
            </a:r>
            <a:r>
              <a:rPr lang="en-US" altLang="ko-KR" dirty="0" smtClean="0"/>
              <a:t>90</a:t>
            </a:r>
            <a:endParaRPr lang="en-US" altLang="ko-KR" dirty="0"/>
          </a:p>
          <a:p>
            <a:pPr lvl="2"/>
            <a:r>
              <a:rPr lang="en-US" altLang="ko-KR" dirty="0" smtClean="0"/>
              <a:t>5.1. Overall</a:t>
            </a:r>
            <a:r>
              <a:rPr lang="en-US" altLang="ko-KR" dirty="0"/>
              <a:t>	</a:t>
            </a:r>
            <a:r>
              <a:rPr lang="en-US" altLang="ko-KR" dirty="0" smtClean="0"/>
              <a:t>90</a:t>
            </a:r>
            <a:endParaRPr lang="en-US" altLang="ko-KR" dirty="0"/>
          </a:p>
          <a:p>
            <a:pPr lvl="2"/>
            <a:r>
              <a:rPr lang="en-US" altLang="ko-KR" dirty="0" smtClean="0"/>
              <a:t>5.2. </a:t>
            </a:r>
            <a:r>
              <a:rPr lang="en-US" altLang="ko-KR" dirty="0"/>
              <a:t>By </a:t>
            </a:r>
            <a:r>
              <a:rPr lang="en-US" altLang="ko-KR" dirty="0" smtClean="0"/>
              <a:t>type</a:t>
            </a:r>
            <a:r>
              <a:rPr lang="en-US" altLang="ko-KR" dirty="0"/>
              <a:t>	</a:t>
            </a:r>
            <a:r>
              <a:rPr lang="en-US" altLang="ko-KR" dirty="0" smtClean="0"/>
              <a:t>91</a:t>
            </a:r>
            <a:endParaRPr lang="en-US" altLang="ko-KR" dirty="0"/>
          </a:p>
          <a:p>
            <a:pPr lvl="2"/>
            <a:r>
              <a:rPr lang="en-US" altLang="ko-KR" dirty="0" smtClean="0"/>
              <a:t>5.3. </a:t>
            </a:r>
            <a:r>
              <a:rPr lang="en-US" altLang="ko-KR" dirty="0"/>
              <a:t>By </a:t>
            </a:r>
            <a:r>
              <a:rPr lang="en-US" altLang="ko-KR" dirty="0" smtClean="0"/>
              <a:t>size</a:t>
            </a:r>
            <a:r>
              <a:rPr lang="en-US" altLang="ko-KR" dirty="0"/>
              <a:t>	</a:t>
            </a:r>
            <a:r>
              <a:rPr lang="en-US" altLang="ko-KR" dirty="0" smtClean="0"/>
              <a:t>92</a:t>
            </a:r>
            <a:endParaRPr lang="en-US" altLang="ko-KR" dirty="0"/>
          </a:p>
          <a:p>
            <a:pPr lvl="1"/>
            <a:r>
              <a:rPr lang="en-US" altLang="ko-KR" dirty="0" smtClean="0"/>
              <a:t>6. Monitor	93</a:t>
            </a:r>
          </a:p>
          <a:p>
            <a:pPr lvl="2"/>
            <a:r>
              <a:rPr lang="en-US" altLang="ko-KR" dirty="0"/>
              <a:t>6.1. </a:t>
            </a:r>
            <a:r>
              <a:rPr lang="en-US" altLang="ko-KR" dirty="0" smtClean="0"/>
              <a:t>Overall</a:t>
            </a:r>
            <a:r>
              <a:rPr lang="en-US" altLang="ko-KR" dirty="0"/>
              <a:t>	</a:t>
            </a:r>
            <a:r>
              <a:rPr lang="en-US" altLang="ko-KR" dirty="0" smtClean="0"/>
              <a:t>93</a:t>
            </a:r>
            <a:endParaRPr lang="en-US" altLang="ko-KR" dirty="0"/>
          </a:p>
          <a:p>
            <a:pPr lvl="2"/>
            <a:r>
              <a:rPr lang="en-US" altLang="ko-KR" dirty="0" smtClean="0"/>
              <a:t>6.2. </a:t>
            </a:r>
            <a:r>
              <a:rPr lang="en-US" altLang="ko-KR" dirty="0"/>
              <a:t>By </a:t>
            </a:r>
            <a:r>
              <a:rPr lang="en-US" altLang="ko-KR" dirty="0" smtClean="0"/>
              <a:t>type</a:t>
            </a:r>
            <a:r>
              <a:rPr lang="en-US" altLang="ko-KR" dirty="0"/>
              <a:t>	</a:t>
            </a:r>
            <a:r>
              <a:rPr lang="en-US" altLang="ko-KR" dirty="0" smtClean="0"/>
              <a:t>94</a:t>
            </a:r>
            <a:endParaRPr lang="en-US" altLang="ko-KR" dirty="0"/>
          </a:p>
          <a:p>
            <a:pPr lvl="1"/>
            <a:r>
              <a:rPr lang="en-US" altLang="ko-KR" dirty="0" smtClean="0"/>
              <a:t>7. Notebook</a:t>
            </a:r>
            <a:r>
              <a:rPr lang="en-US" altLang="ko-KR" dirty="0"/>
              <a:t>	</a:t>
            </a:r>
            <a:r>
              <a:rPr lang="en-US" altLang="ko-KR" dirty="0" smtClean="0"/>
              <a:t>95</a:t>
            </a:r>
            <a:endParaRPr lang="en-US" altLang="ko-KR" dirty="0"/>
          </a:p>
          <a:p>
            <a:pPr lvl="2"/>
            <a:r>
              <a:rPr lang="en-US" altLang="ko-KR" dirty="0" smtClean="0"/>
              <a:t>7.1</a:t>
            </a:r>
            <a:r>
              <a:rPr lang="en-US" altLang="ko-KR" dirty="0"/>
              <a:t>. </a:t>
            </a:r>
            <a:r>
              <a:rPr lang="en-US" altLang="ko-KR" dirty="0" smtClean="0"/>
              <a:t>Overall</a:t>
            </a:r>
            <a:r>
              <a:rPr lang="en-US" altLang="ko-KR" dirty="0"/>
              <a:t>	</a:t>
            </a:r>
            <a:r>
              <a:rPr lang="en-US" altLang="ko-KR" dirty="0" smtClean="0"/>
              <a:t>95</a:t>
            </a:r>
            <a:endParaRPr lang="en-US" altLang="ko-KR" dirty="0"/>
          </a:p>
          <a:p>
            <a:pPr lvl="2"/>
            <a:r>
              <a:rPr lang="en-US" altLang="ko-KR" dirty="0" smtClean="0"/>
              <a:t>7.2. </a:t>
            </a:r>
            <a:r>
              <a:rPr lang="en-US" altLang="ko-KR" dirty="0"/>
              <a:t>By type 	</a:t>
            </a:r>
            <a:r>
              <a:rPr lang="en-US" altLang="ko-KR" dirty="0" smtClean="0"/>
              <a:t>96</a:t>
            </a:r>
            <a:endParaRPr lang="en-US" altLang="ko-KR" dirty="0"/>
          </a:p>
          <a:p>
            <a:pPr lvl="1"/>
            <a:r>
              <a:rPr lang="en-US" altLang="ko-KR" dirty="0" smtClean="0"/>
              <a:t>8. Tablet</a:t>
            </a:r>
            <a:r>
              <a:rPr lang="en-US" altLang="ko-KR" dirty="0"/>
              <a:t>	</a:t>
            </a:r>
            <a:r>
              <a:rPr lang="en-US" altLang="ko-KR" dirty="0" smtClean="0"/>
              <a:t>97</a:t>
            </a:r>
            <a:endParaRPr lang="en-US" altLang="ko-KR" dirty="0"/>
          </a:p>
          <a:p>
            <a:pPr lvl="2"/>
            <a:r>
              <a:rPr lang="en-US" altLang="ko-KR" dirty="0" smtClean="0"/>
              <a:t>8.1</a:t>
            </a:r>
            <a:r>
              <a:rPr lang="en-US" altLang="ko-KR" dirty="0"/>
              <a:t>. </a:t>
            </a:r>
            <a:r>
              <a:rPr lang="en-US" altLang="ko-KR" dirty="0" smtClean="0"/>
              <a:t>Overall</a:t>
            </a:r>
            <a:r>
              <a:rPr lang="en-US" altLang="ko-KR" dirty="0"/>
              <a:t>	</a:t>
            </a:r>
            <a:r>
              <a:rPr lang="en-US" altLang="ko-KR" dirty="0" smtClean="0"/>
              <a:t>97</a:t>
            </a:r>
            <a:endParaRPr lang="en-US" altLang="ko-KR" dirty="0"/>
          </a:p>
          <a:p>
            <a:pPr lvl="2"/>
            <a:r>
              <a:rPr lang="en-US" altLang="ko-KR" dirty="0" smtClean="0"/>
              <a:t>8.2. </a:t>
            </a:r>
            <a:r>
              <a:rPr lang="en-US" altLang="ko-KR" dirty="0"/>
              <a:t>By type 	</a:t>
            </a:r>
            <a:r>
              <a:rPr lang="en-US" altLang="ko-KR" dirty="0" smtClean="0"/>
              <a:t>98</a:t>
            </a:r>
            <a:endParaRPr lang="en-US" altLang="ko-KR" dirty="0"/>
          </a:p>
          <a:p>
            <a:pPr lvl="1"/>
            <a:r>
              <a:rPr lang="en-US" altLang="ko-KR" dirty="0" smtClean="0"/>
              <a:t>9. Smartphone</a:t>
            </a:r>
            <a:r>
              <a:rPr lang="en-US" altLang="ko-KR" dirty="0"/>
              <a:t>	</a:t>
            </a:r>
            <a:r>
              <a:rPr lang="en-US" altLang="ko-KR" dirty="0" smtClean="0"/>
              <a:t>99</a:t>
            </a:r>
            <a:endParaRPr lang="en-US" altLang="ko-KR" dirty="0"/>
          </a:p>
          <a:p>
            <a:pPr lvl="2"/>
            <a:r>
              <a:rPr lang="en-US" altLang="ko-KR" dirty="0" smtClean="0"/>
              <a:t>9.1. Overall</a:t>
            </a:r>
            <a:r>
              <a:rPr lang="en-US" altLang="ko-KR" dirty="0"/>
              <a:t>	</a:t>
            </a:r>
            <a:r>
              <a:rPr lang="en-US" altLang="ko-KR" dirty="0" smtClean="0"/>
              <a:t>99</a:t>
            </a:r>
            <a:endParaRPr lang="en-US" altLang="ko-KR" dirty="0"/>
          </a:p>
          <a:p>
            <a:pPr lvl="2"/>
            <a:r>
              <a:rPr lang="en-US" altLang="ko-KR" dirty="0" smtClean="0"/>
              <a:t>9.2. </a:t>
            </a:r>
            <a:r>
              <a:rPr lang="en-US" altLang="ko-KR" dirty="0"/>
              <a:t>By </a:t>
            </a:r>
            <a:r>
              <a:rPr lang="en-US" altLang="ko-KR" dirty="0" smtClean="0"/>
              <a:t>type</a:t>
            </a:r>
            <a:r>
              <a:rPr lang="en-US" altLang="ko-KR" dirty="0"/>
              <a:t>	</a:t>
            </a:r>
            <a:r>
              <a:rPr lang="en-US" altLang="ko-KR" dirty="0" smtClean="0"/>
              <a:t>100</a:t>
            </a:r>
            <a:endParaRPr lang="en-US" altLang="ko-KR" dirty="0"/>
          </a:p>
          <a:p>
            <a:pPr lvl="1"/>
            <a:r>
              <a:rPr lang="en-US" altLang="ko-KR" dirty="0" smtClean="0"/>
              <a:t>10. </a:t>
            </a:r>
            <a:r>
              <a:rPr lang="en-US" altLang="ko-KR" dirty="0"/>
              <a:t>Cadmium and cadmium-free QD display market forecast	</a:t>
            </a:r>
            <a:r>
              <a:rPr lang="en-US" altLang="ko-KR" dirty="0" smtClean="0"/>
              <a:t>101</a:t>
            </a:r>
            <a:endParaRPr lang="en-US" altLang="ko-KR" dirty="0"/>
          </a:p>
          <a:p>
            <a:pPr lvl="2"/>
            <a:r>
              <a:rPr lang="en-US" altLang="ko-KR" dirty="0" smtClean="0"/>
              <a:t>10.1</a:t>
            </a:r>
            <a:r>
              <a:rPr lang="en-US" altLang="ko-KR" dirty="0"/>
              <a:t>. </a:t>
            </a:r>
            <a:r>
              <a:rPr lang="en-US" altLang="ko-KR" dirty="0" smtClean="0"/>
              <a:t>Overview</a:t>
            </a:r>
            <a:r>
              <a:rPr lang="en-US" altLang="ko-KR" dirty="0"/>
              <a:t>	</a:t>
            </a:r>
            <a:r>
              <a:rPr lang="en-US" altLang="ko-KR" dirty="0" smtClean="0"/>
              <a:t>101</a:t>
            </a:r>
            <a:endParaRPr lang="en-US" altLang="ko-KR" dirty="0"/>
          </a:p>
          <a:p>
            <a:pPr lvl="2"/>
            <a:r>
              <a:rPr lang="en-US" altLang="ko-KR" dirty="0" smtClean="0"/>
              <a:t>10.2. </a:t>
            </a:r>
            <a:r>
              <a:rPr lang="en-US" altLang="ko-KR" dirty="0"/>
              <a:t>M</a:t>
            </a:r>
            <a:r>
              <a:rPr lang="en-US" altLang="ko-KR" dirty="0" smtClean="0"/>
              <a:t>arket forecast</a:t>
            </a:r>
            <a:r>
              <a:rPr lang="en-US" altLang="ko-KR" dirty="0"/>
              <a:t>	</a:t>
            </a:r>
            <a:r>
              <a:rPr lang="en-US" altLang="ko-KR" dirty="0" smtClean="0"/>
              <a:t>102</a:t>
            </a:r>
            <a:endParaRPr lang="en-US" altLang="ko-KR" dirty="0"/>
          </a:p>
          <a:p>
            <a:r>
              <a:rPr lang="en-US" altLang="ko-KR" dirty="0" smtClean="0"/>
              <a:t>Report introduction	103</a:t>
            </a:r>
            <a:endParaRPr lang="en-US" altLang="ko-KR" dirty="0"/>
          </a:p>
          <a:p>
            <a:endParaRPr lang="en-US" altLang="ko-KR" dirty="0"/>
          </a:p>
          <a:p>
            <a:pPr lvl="1"/>
            <a:endParaRPr lang="en-US" altLang="ko-KR" dirty="0"/>
          </a:p>
        </p:txBody>
      </p:sp>
      <p:sp>
        <p:nvSpPr>
          <p:cNvPr id="3" name="Slide Number Placeholder 2"/>
          <p:cNvSpPr>
            <a:spLocks noGrp="1"/>
          </p:cNvSpPr>
          <p:nvPr>
            <p:ph type="sldNum" sz="quarter" idx="10"/>
          </p:nvPr>
        </p:nvSpPr>
        <p:spPr/>
        <p:txBody>
          <a:bodyPr/>
          <a:lstStyle/>
          <a:p>
            <a:fld id="{C1654822-CBA3-4BDF-80A9-3FE33B17E59A}" type="slidenum">
              <a:rPr lang="en-US" smtClean="0"/>
              <a:pPr/>
              <a:t>3</a:t>
            </a:fld>
            <a:endParaRPr lang="en-US"/>
          </a:p>
        </p:txBody>
      </p:sp>
      <p:sp>
        <p:nvSpPr>
          <p:cNvPr id="4" name="Footer Placeholder 3"/>
          <p:cNvSpPr>
            <a:spLocks noGrp="1"/>
          </p:cNvSpPr>
          <p:nvPr>
            <p:ph type="ftr" sz="quarter" idx="14"/>
          </p:nvPr>
        </p:nvSpPr>
        <p:spPr/>
        <p:txBody>
          <a:bodyPr/>
          <a:lstStyle/>
          <a:p>
            <a:r>
              <a:rPr lang="en-US" smtClean="0"/>
              <a:t>Quantum Dot Display Technology &amp; Market Report - H2 2015</a:t>
            </a:r>
            <a:endParaRPr lang="en-US" dirty="0"/>
          </a:p>
        </p:txBody>
      </p:sp>
    </p:spTree>
    <p:extLst>
      <p:ext uri="{BB962C8B-B14F-4D97-AF65-F5344CB8AC3E}">
        <p14:creationId xmlns:p14="http://schemas.microsoft.com/office/powerpoint/2010/main" val="22387117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altLang="ko-KR" dirty="0" smtClean="0"/>
              <a:t>1.9. </a:t>
            </a:r>
            <a:r>
              <a:rPr lang="en-US" dirty="0"/>
              <a:t>QLED technology (</a:t>
            </a:r>
            <a:r>
              <a:rPr lang="en-US" dirty="0" smtClean="0"/>
              <a:t>versus </a:t>
            </a:r>
            <a:r>
              <a:rPr lang="en-US" dirty="0"/>
              <a:t>OLED)</a:t>
            </a:r>
            <a:endParaRPr lang="en-US" altLang="ko-KR" dirty="0"/>
          </a:p>
          <a:p>
            <a:pPr marL="356400" lvl="1" algn="just" latinLnBrk="0"/>
            <a:r>
              <a:rPr lang="en-US" dirty="0" smtClean="0"/>
              <a:t>QLED </a:t>
            </a:r>
            <a:r>
              <a:rPr lang="en-US" dirty="0"/>
              <a:t>or QD-LED refers to </a:t>
            </a:r>
            <a:r>
              <a:rPr lang="en-US" dirty="0" smtClean="0"/>
              <a:t>QDLED</a:t>
            </a:r>
            <a:r>
              <a:rPr lang="en-US" dirty="0"/>
              <a:t>, a technology that </a:t>
            </a:r>
            <a:r>
              <a:rPr lang="en-US" dirty="0" smtClean="0"/>
              <a:t>excites </a:t>
            </a:r>
            <a:r>
              <a:rPr lang="en-US" dirty="0"/>
              <a:t>electroluminescence </a:t>
            </a:r>
            <a:r>
              <a:rPr lang="en-US" dirty="0" smtClean="0"/>
              <a:t>in QDs by </a:t>
            </a:r>
            <a:r>
              <a:rPr lang="en-US" dirty="0"/>
              <a:t>injecting electrons and holes, similar to the OLED technology. It was developed based on the existing OLED technology. </a:t>
            </a:r>
            <a:r>
              <a:rPr lang="en-US" dirty="0" smtClean="0"/>
              <a:t>So </a:t>
            </a:r>
            <a:r>
              <a:rPr lang="en-US" dirty="0"/>
              <a:t>its structure, manufacturing process, and operating mechanism are quite similar to those of OLED. In addition, QLED has a thin film structure and has most of OLED’s </a:t>
            </a:r>
            <a:r>
              <a:rPr lang="en-US" dirty="0" smtClean="0"/>
              <a:t>strengths, </a:t>
            </a:r>
            <a:r>
              <a:rPr lang="en-US" dirty="0"/>
              <a:t>so it can be applied in flexible or transparent displays.</a:t>
            </a:r>
            <a:endParaRPr lang="en-US" altLang="ko-KR" dirty="0">
              <a:solidFill>
                <a:srgbClr val="FF0000"/>
              </a:solidFill>
            </a:endParaRPr>
          </a:p>
          <a:p>
            <a:pPr marL="356400" lvl="1" algn="just" latinLnBrk="0"/>
            <a:r>
              <a:rPr lang="en-US" dirty="0"/>
              <a:t>The biggest difference between QLED and OLED is found in their optical properties. The emission spectrum of QLED shows a very narrow line width. General organic lighting-emitting materials have slightly wide FWHM of 40–60 nm. The wider the FWHM is, the lower its color purity is. Because of this, OLED display sometimes uses more complex optical resonance structure for red, green, and </a:t>
            </a:r>
            <a:r>
              <a:rPr lang="en-US" dirty="0" smtClean="0"/>
              <a:t>blue, each, </a:t>
            </a:r>
            <a:r>
              <a:rPr lang="en-US" dirty="0"/>
              <a:t>to show more vivid colors. On the other hand, the FWHM of </a:t>
            </a:r>
            <a:r>
              <a:rPr lang="en-US" dirty="0" smtClean="0"/>
              <a:t>QDs is </a:t>
            </a:r>
            <a:r>
              <a:rPr lang="en-US" dirty="0"/>
              <a:t>very narrow at </a:t>
            </a:r>
            <a:r>
              <a:rPr lang="en-US" dirty="0" smtClean="0"/>
              <a:t>20–30 </a:t>
            </a:r>
            <a:r>
              <a:rPr lang="en-US" dirty="0"/>
              <a:t>nm, about half that of the organic </a:t>
            </a:r>
            <a:r>
              <a:rPr lang="en-US" dirty="0" smtClean="0"/>
              <a:t>materials </a:t>
            </a:r>
            <a:r>
              <a:rPr lang="en-US" dirty="0"/>
              <a:t>as shown in the picture below. Therefore, QLED can show deeper and more vivid colors than OLED without additionally using a complex optical structure. It can also show a wider color gamut than when applied in full-color displays.</a:t>
            </a:r>
            <a:endParaRPr lang="ko-KR" altLang="en-US" dirty="0">
              <a:ea typeface="맑은 고딕" panose="020B0503020000020004" pitchFamily="50" charset="-127"/>
            </a:endParaRPr>
          </a:p>
          <a:p>
            <a:pPr lvl="1"/>
            <a:endParaRPr lang="ko-KR" altLang="en-US" dirty="0"/>
          </a:p>
        </p:txBody>
      </p:sp>
      <p:sp>
        <p:nvSpPr>
          <p:cNvPr id="4" name="Slide Number Placeholder 3"/>
          <p:cNvSpPr>
            <a:spLocks noGrp="1"/>
          </p:cNvSpPr>
          <p:nvPr>
            <p:ph type="sldNum" sz="quarter" idx="10"/>
          </p:nvPr>
        </p:nvSpPr>
        <p:spPr/>
        <p:txBody>
          <a:bodyPr/>
          <a:lstStyle/>
          <a:p>
            <a:fld id="{C1654822-CBA3-4BDF-80A9-3FE33B17E59A}" type="slidenum">
              <a:rPr lang="en-US" smtClean="0"/>
              <a:pPr/>
              <a:t>30</a:t>
            </a:fld>
            <a:endParaRPr lang="en-US" dirty="0"/>
          </a:p>
        </p:txBody>
      </p:sp>
      <p:sp>
        <p:nvSpPr>
          <p:cNvPr id="5" name="Footer Placeholder 4"/>
          <p:cNvSpPr>
            <a:spLocks noGrp="1"/>
          </p:cNvSpPr>
          <p:nvPr>
            <p:ph type="ftr" sz="quarter" idx="11"/>
          </p:nvPr>
        </p:nvSpPr>
        <p:spPr/>
        <p:txBody>
          <a:bodyPr/>
          <a:lstStyle/>
          <a:p>
            <a:r>
              <a:rPr lang="en-US" smtClean="0"/>
              <a:t>Quantum Dot Display Technology &amp; Market Report - H2 2015</a:t>
            </a:r>
            <a:endParaRPr lang="en-US" dirty="0"/>
          </a:p>
        </p:txBody>
      </p:sp>
      <p:grpSp>
        <p:nvGrpSpPr>
          <p:cNvPr id="14" name="Group 13"/>
          <p:cNvGrpSpPr/>
          <p:nvPr/>
        </p:nvGrpSpPr>
        <p:grpSpPr>
          <a:xfrm>
            <a:off x="2397691" y="3933056"/>
            <a:ext cx="4392488" cy="2304256"/>
            <a:chOff x="2369030" y="3645024"/>
            <a:chExt cx="4392488" cy="2592288"/>
          </a:xfrm>
        </p:grpSpPr>
        <p:grpSp>
          <p:nvGrpSpPr>
            <p:cNvPr id="6" name="그룹 18"/>
            <p:cNvGrpSpPr/>
            <p:nvPr/>
          </p:nvGrpSpPr>
          <p:grpSpPr>
            <a:xfrm>
              <a:off x="2992237" y="3888025"/>
              <a:ext cx="3128929" cy="2300274"/>
              <a:chOff x="2933205" y="4130033"/>
              <a:chExt cx="3128929" cy="2300274"/>
            </a:xfrm>
          </p:grpSpPr>
          <p:pic>
            <p:nvPicPr>
              <p:cNvPr id="7" name="그림 5"/>
              <p:cNvPicPr/>
              <p:nvPr/>
            </p:nvPicPr>
            <p:blipFill rotWithShape="1">
              <a:blip r:embed="rId2" cstate="print">
                <a:extLst>
                  <a:ext uri="{28A0092B-C50C-407E-A947-70E740481C1C}">
                    <a14:useLocalDpi xmlns:a14="http://schemas.microsoft.com/office/drawing/2010/main" val="0"/>
                  </a:ext>
                </a:extLst>
              </a:blip>
              <a:srcRect l="6803" b="5044"/>
              <a:stretch/>
            </p:blipFill>
            <p:spPr>
              <a:xfrm>
                <a:off x="3107267" y="4130033"/>
                <a:ext cx="2954867" cy="2165721"/>
              </a:xfrm>
              <a:prstGeom prst="rect">
                <a:avLst/>
              </a:prstGeom>
            </p:spPr>
          </p:pic>
          <p:sp>
            <p:nvSpPr>
              <p:cNvPr id="8" name="TextBox 7"/>
              <p:cNvSpPr txBox="1"/>
              <p:nvPr/>
            </p:nvSpPr>
            <p:spPr>
              <a:xfrm>
                <a:off x="3504856" y="4265580"/>
                <a:ext cx="648163" cy="225062"/>
              </a:xfrm>
              <a:prstGeom prst="rect">
                <a:avLst/>
              </a:prstGeom>
              <a:solidFill>
                <a:schemeClr val="bg1"/>
              </a:solidFill>
            </p:spPr>
            <p:txBody>
              <a:bodyPr wrap="square" lIns="72000" rIns="72000" rtlCol="0">
                <a:spAutoFit/>
              </a:bodyPr>
              <a:lstStyle/>
              <a:p>
                <a:r>
                  <a:rPr lang="en-US" altLang="ko-KR" sz="700" b="1" dirty="0" smtClean="0"/>
                  <a:t>QLED</a:t>
                </a:r>
                <a:endParaRPr lang="ko-KR" altLang="en-US" sz="700" b="1" dirty="0" err="1" smtClean="0"/>
              </a:p>
            </p:txBody>
          </p:sp>
          <p:sp>
            <p:nvSpPr>
              <p:cNvPr id="9" name="TextBox 8"/>
              <p:cNvSpPr txBox="1"/>
              <p:nvPr/>
            </p:nvSpPr>
            <p:spPr>
              <a:xfrm>
                <a:off x="4519913" y="4265586"/>
                <a:ext cx="493043" cy="225062"/>
              </a:xfrm>
              <a:prstGeom prst="rect">
                <a:avLst/>
              </a:prstGeom>
              <a:solidFill>
                <a:schemeClr val="bg1"/>
              </a:solidFill>
            </p:spPr>
            <p:txBody>
              <a:bodyPr wrap="square" lIns="72000" rIns="72000" rtlCol="0">
                <a:spAutoFit/>
              </a:bodyPr>
              <a:lstStyle/>
              <a:p>
                <a:r>
                  <a:rPr lang="en-US" altLang="ko-KR" sz="700" b="1" dirty="0"/>
                  <a:t>O</a:t>
                </a:r>
                <a:r>
                  <a:rPr lang="en-US" altLang="ko-KR" sz="700" b="1" dirty="0" smtClean="0"/>
                  <a:t>LED</a:t>
                </a:r>
                <a:endParaRPr lang="ko-KR" altLang="en-US" sz="700" b="1" dirty="0" err="1" smtClean="0"/>
              </a:p>
            </p:txBody>
          </p:sp>
          <p:sp>
            <p:nvSpPr>
              <p:cNvPr id="10" name="TextBox 9"/>
              <p:cNvSpPr txBox="1"/>
              <p:nvPr/>
            </p:nvSpPr>
            <p:spPr>
              <a:xfrm>
                <a:off x="3937335" y="4420141"/>
                <a:ext cx="770132" cy="369332"/>
              </a:xfrm>
              <a:prstGeom prst="rect">
                <a:avLst/>
              </a:prstGeom>
              <a:solidFill>
                <a:schemeClr val="bg1"/>
              </a:solidFill>
            </p:spPr>
            <p:txBody>
              <a:bodyPr wrap="square" lIns="0" rIns="0" rtlCol="0">
                <a:spAutoFit/>
              </a:bodyPr>
              <a:lstStyle/>
              <a:p>
                <a:r>
                  <a:rPr lang="en-US" altLang="ko-KR" sz="600" b="1" dirty="0" smtClean="0"/>
                  <a:t>Red (</a:t>
                </a:r>
                <a:r>
                  <a:rPr lang="en-US" altLang="ko-KR" sz="600" b="1" dirty="0" err="1" smtClean="0"/>
                  <a:t>cdSeS</a:t>
                </a:r>
                <a:r>
                  <a:rPr lang="en-US" altLang="ko-KR" sz="600" b="1" dirty="0" smtClean="0"/>
                  <a:t>/</a:t>
                </a:r>
                <a:r>
                  <a:rPr lang="en-US" altLang="ko-KR" sz="600" b="1" dirty="0" err="1" smtClean="0"/>
                  <a:t>cdZns</a:t>
                </a:r>
                <a:r>
                  <a:rPr lang="en-US" altLang="ko-KR" sz="600" b="1" dirty="0" smtClean="0"/>
                  <a:t>)</a:t>
                </a:r>
                <a:br>
                  <a:rPr lang="en-US" altLang="ko-KR" sz="600" b="1" dirty="0" smtClean="0"/>
                </a:br>
                <a:r>
                  <a:rPr lang="en-US" altLang="ko-KR" sz="600" b="1" dirty="0" smtClean="0"/>
                  <a:t>Green (</a:t>
                </a:r>
                <a:r>
                  <a:rPr lang="en-US" altLang="ko-KR" sz="600" b="1" dirty="0" err="1" smtClean="0"/>
                  <a:t>CdSe@ZnS</a:t>
                </a:r>
                <a:r>
                  <a:rPr lang="en-US" altLang="ko-KR" sz="600" b="1" dirty="0" smtClean="0"/>
                  <a:t>)</a:t>
                </a:r>
                <a:br>
                  <a:rPr lang="en-US" altLang="ko-KR" sz="600" b="1" dirty="0" smtClean="0"/>
                </a:br>
                <a:r>
                  <a:rPr lang="en-US" altLang="ko-KR" sz="600" b="1" dirty="0" smtClean="0"/>
                  <a:t>Blue (</a:t>
                </a:r>
                <a:r>
                  <a:rPr lang="en-US" altLang="ko-KR" sz="600" b="1" dirty="0" err="1" smtClean="0"/>
                  <a:t>CdZnS</a:t>
                </a:r>
                <a:r>
                  <a:rPr lang="en-US" altLang="ko-KR" sz="600" b="1" dirty="0" smtClean="0"/>
                  <a:t>/</a:t>
                </a:r>
                <a:r>
                  <a:rPr lang="en-US" altLang="ko-KR" sz="600" b="1" dirty="0" err="1" smtClean="0"/>
                  <a:t>zNs</a:t>
                </a:r>
                <a:r>
                  <a:rPr lang="en-US" altLang="ko-KR" sz="600" b="1" dirty="0" smtClean="0"/>
                  <a:t>)</a:t>
                </a:r>
                <a:endParaRPr lang="ko-KR" altLang="en-US" sz="600" b="1" dirty="0" err="1" smtClean="0"/>
              </a:p>
            </p:txBody>
          </p:sp>
          <p:sp>
            <p:nvSpPr>
              <p:cNvPr id="11" name="TextBox 10"/>
              <p:cNvSpPr txBox="1"/>
              <p:nvPr/>
            </p:nvSpPr>
            <p:spPr>
              <a:xfrm>
                <a:off x="4925957" y="4410614"/>
                <a:ext cx="770132" cy="369332"/>
              </a:xfrm>
              <a:prstGeom prst="rect">
                <a:avLst/>
              </a:prstGeom>
              <a:solidFill>
                <a:schemeClr val="bg1"/>
              </a:solidFill>
            </p:spPr>
            <p:txBody>
              <a:bodyPr wrap="square" lIns="0" rIns="0" rtlCol="0">
                <a:spAutoFit/>
              </a:bodyPr>
              <a:lstStyle/>
              <a:p>
                <a:r>
                  <a:rPr lang="en-US" altLang="ko-KR" sz="600" b="1" dirty="0" smtClean="0"/>
                  <a:t>Red (</a:t>
                </a:r>
                <a:r>
                  <a:rPr lang="en-US" altLang="ko-KR" sz="600" b="1" dirty="0" err="1" smtClean="0"/>
                  <a:t>Ir</a:t>
                </a:r>
                <a:r>
                  <a:rPr lang="en-US" altLang="ko-KR" sz="600" b="1" dirty="0" smtClean="0"/>
                  <a:t>(</a:t>
                </a:r>
                <a:r>
                  <a:rPr lang="en-US" altLang="ko-KR" sz="600" b="1" dirty="0" err="1" smtClean="0"/>
                  <a:t>piq</a:t>
                </a:r>
                <a:r>
                  <a:rPr lang="en-US" altLang="ko-KR" sz="600" b="1" dirty="0" smtClean="0"/>
                  <a:t>)</a:t>
                </a:r>
                <a:r>
                  <a:rPr lang="en-US" altLang="ko-KR" sz="600" b="1" baseline="-25000" dirty="0" smtClean="0"/>
                  <a:t>2</a:t>
                </a:r>
                <a:r>
                  <a:rPr lang="en-US" altLang="ko-KR" sz="600" b="1" dirty="0" smtClean="0"/>
                  <a:t>(</a:t>
                </a:r>
                <a:r>
                  <a:rPr lang="en-US" altLang="ko-KR" sz="600" b="1" dirty="0" err="1" smtClean="0"/>
                  <a:t>acac</a:t>
                </a:r>
                <a:r>
                  <a:rPr lang="en-US" altLang="ko-KR" sz="600" b="1" dirty="0" smtClean="0"/>
                  <a:t>))</a:t>
                </a:r>
                <a:br>
                  <a:rPr lang="en-US" altLang="ko-KR" sz="600" b="1" dirty="0" smtClean="0"/>
                </a:br>
                <a:r>
                  <a:rPr lang="en-US" altLang="ko-KR" sz="600" b="1" dirty="0" smtClean="0"/>
                  <a:t>Green (</a:t>
                </a:r>
                <a:r>
                  <a:rPr lang="en-US" altLang="ko-KR" sz="600" b="1" dirty="0" err="1" smtClean="0"/>
                  <a:t>Ir</a:t>
                </a:r>
                <a:r>
                  <a:rPr lang="en-US" altLang="ko-KR" sz="600" b="1" dirty="0" smtClean="0"/>
                  <a:t>(</a:t>
                </a:r>
                <a:r>
                  <a:rPr lang="en-US" altLang="ko-KR" sz="600" b="1" dirty="0" err="1" smtClean="0"/>
                  <a:t>ppy</a:t>
                </a:r>
                <a:r>
                  <a:rPr lang="en-US" altLang="ko-KR" sz="600" b="1" dirty="0" smtClean="0"/>
                  <a:t>)</a:t>
                </a:r>
                <a:r>
                  <a:rPr lang="en-US" altLang="ko-KR" sz="600" b="1" baseline="-25000" dirty="0" smtClean="0"/>
                  <a:t>3</a:t>
                </a:r>
                <a:r>
                  <a:rPr lang="en-US" altLang="ko-KR" sz="600" b="1" dirty="0" smtClean="0"/>
                  <a:t>)</a:t>
                </a:r>
                <a:br>
                  <a:rPr lang="en-US" altLang="ko-KR" sz="600" b="1" dirty="0" smtClean="0"/>
                </a:br>
                <a:r>
                  <a:rPr lang="en-US" altLang="ko-KR" sz="600" b="1" dirty="0" smtClean="0"/>
                  <a:t>Blue (</a:t>
                </a:r>
                <a:r>
                  <a:rPr lang="en-US" altLang="ko-KR" sz="600" b="1" dirty="0" err="1" smtClean="0"/>
                  <a:t>Firpic</a:t>
                </a:r>
                <a:r>
                  <a:rPr lang="en-US" altLang="ko-KR" sz="600" b="1" dirty="0" smtClean="0"/>
                  <a:t>)</a:t>
                </a:r>
                <a:endParaRPr lang="ko-KR" altLang="en-US" sz="600" b="1" dirty="0" err="1" smtClean="0"/>
              </a:p>
            </p:txBody>
          </p:sp>
          <p:sp>
            <p:nvSpPr>
              <p:cNvPr id="12" name="TextBox 11"/>
              <p:cNvSpPr txBox="1"/>
              <p:nvPr/>
            </p:nvSpPr>
            <p:spPr>
              <a:xfrm rot="16200000">
                <a:off x="2260244" y="4938547"/>
                <a:ext cx="1545977" cy="200055"/>
              </a:xfrm>
              <a:prstGeom prst="rect">
                <a:avLst/>
              </a:prstGeom>
              <a:solidFill>
                <a:schemeClr val="bg1"/>
              </a:solidFill>
            </p:spPr>
            <p:txBody>
              <a:bodyPr wrap="square" lIns="72000" rIns="72000" rtlCol="0">
                <a:spAutoFit/>
              </a:bodyPr>
              <a:lstStyle/>
              <a:p>
                <a:r>
                  <a:rPr lang="en-US" altLang="ko-KR" sz="700" b="1" dirty="0" smtClean="0"/>
                  <a:t>Normalized EL intensity</a:t>
                </a:r>
                <a:endParaRPr lang="ko-KR" altLang="en-US" sz="700" b="1" dirty="0" err="1" smtClean="0"/>
              </a:p>
            </p:txBody>
          </p:sp>
          <p:sp>
            <p:nvSpPr>
              <p:cNvPr id="13" name="TextBox 12"/>
              <p:cNvSpPr txBox="1"/>
              <p:nvPr/>
            </p:nvSpPr>
            <p:spPr>
              <a:xfrm>
                <a:off x="4089742" y="6205245"/>
                <a:ext cx="958162" cy="225062"/>
              </a:xfrm>
              <a:prstGeom prst="rect">
                <a:avLst/>
              </a:prstGeom>
              <a:noFill/>
            </p:spPr>
            <p:txBody>
              <a:bodyPr wrap="square" lIns="72000" rIns="72000" rtlCol="0">
                <a:spAutoFit/>
              </a:bodyPr>
              <a:lstStyle/>
              <a:p>
                <a:r>
                  <a:rPr lang="en-US" altLang="ko-KR" sz="700" b="1" dirty="0" smtClean="0"/>
                  <a:t>Wavelength (nm)</a:t>
                </a:r>
                <a:endParaRPr lang="ko-KR" altLang="en-US" sz="700" b="1" dirty="0" err="1" smtClean="0"/>
              </a:p>
            </p:txBody>
          </p:sp>
        </p:grpSp>
        <p:grpSp>
          <p:nvGrpSpPr>
            <p:cNvPr id="19" name="Group 9"/>
            <p:cNvGrpSpPr/>
            <p:nvPr/>
          </p:nvGrpSpPr>
          <p:grpSpPr>
            <a:xfrm>
              <a:off x="2369030" y="3645024"/>
              <a:ext cx="4392488" cy="2592288"/>
              <a:chOff x="467430" y="836635"/>
              <a:chExt cx="8209845" cy="5329215"/>
            </a:xfrm>
          </p:grpSpPr>
          <p:sp>
            <p:nvSpPr>
              <p:cNvPr id="20" name="txtboxInfographicTitleBar"/>
              <p:cNvSpPr/>
              <p:nvPr/>
            </p:nvSpPr>
            <p:spPr>
              <a:xfrm>
                <a:off x="467430" y="836635"/>
                <a:ext cx="8208912" cy="499558"/>
              </a:xfrm>
              <a:prstGeom prst="rect">
                <a:avLst/>
              </a:prstGeom>
              <a:solidFill>
                <a:srgbClr val="707C8A"/>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altLang="ko-KR" sz="900" b="1" dirty="0">
                    <a:solidFill>
                      <a:srgbClr val="FFFFFF"/>
                    </a:solidFill>
                  </a:rPr>
                  <a:t>Comparison of EL spectrum of QLED</a:t>
                </a:r>
                <a:r>
                  <a:rPr lang="ko-KR" altLang="en-US" sz="900" b="1" dirty="0">
                    <a:solidFill>
                      <a:srgbClr val="FFFFFF"/>
                    </a:solidFill>
                  </a:rPr>
                  <a:t> </a:t>
                </a:r>
                <a:r>
                  <a:rPr lang="en-US" altLang="ko-KR" sz="900" b="1" dirty="0">
                    <a:solidFill>
                      <a:srgbClr val="FFFFFF"/>
                    </a:solidFill>
                  </a:rPr>
                  <a:t>and</a:t>
                </a:r>
                <a:r>
                  <a:rPr lang="ko-KR" altLang="en-US" sz="900" b="1" dirty="0">
                    <a:solidFill>
                      <a:srgbClr val="FFFFFF"/>
                    </a:solidFill>
                  </a:rPr>
                  <a:t> </a:t>
                </a:r>
                <a:r>
                  <a:rPr lang="en-US" altLang="ko-KR" sz="900" b="1" dirty="0">
                    <a:solidFill>
                      <a:srgbClr val="FFFFFF"/>
                    </a:solidFill>
                  </a:rPr>
                  <a:t>OLED</a:t>
                </a:r>
                <a:endParaRPr lang="ko-KR" altLang="en-US" sz="900" b="1" dirty="0">
                  <a:solidFill>
                    <a:srgbClr val="FFFFFF"/>
                  </a:solidFill>
                </a:endParaRPr>
              </a:p>
            </p:txBody>
          </p:sp>
          <p:sp>
            <p:nvSpPr>
              <p:cNvPr id="21" name="txtboxInfographicBorder"/>
              <p:cNvSpPr/>
              <p:nvPr/>
            </p:nvSpPr>
            <p:spPr>
              <a:xfrm>
                <a:off x="467544" y="838200"/>
                <a:ext cx="8208912" cy="5327649"/>
              </a:xfrm>
              <a:prstGeom prst="rect">
                <a:avLst/>
              </a:prstGeom>
              <a:noFill/>
              <a:ln w="6350">
                <a:solidFill>
                  <a:srgbClr val="707C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xtboxInfographicCopyright"/>
              <p:cNvSpPr txBox="1"/>
              <p:nvPr/>
            </p:nvSpPr>
            <p:spPr>
              <a:xfrm>
                <a:off x="7334612" y="5479796"/>
                <a:ext cx="1342663" cy="686054"/>
              </a:xfrm>
              <a:prstGeom prst="rect">
                <a:avLst/>
              </a:prstGeom>
              <a:noFill/>
            </p:spPr>
            <p:txBody>
              <a:bodyPr wrap="none" lIns="0" tIns="0" rIns="72000" bIns="72000" rtlCol="0" anchor="b">
                <a:noAutofit/>
              </a:bodyPr>
              <a:lstStyle/>
              <a:p>
                <a:pPr algn="r"/>
                <a:r>
                  <a:rPr lang="en-US" sz="500" smtClean="0">
                    <a:solidFill>
                      <a:srgbClr val="707C8A"/>
                    </a:solidFill>
                  </a:rPr>
                  <a:t>© 2015 IHS</a:t>
                </a:r>
                <a:endParaRPr lang="en-US" sz="500" dirty="0">
                  <a:solidFill>
                    <a:srgbClr val="707C8A"/>
                  </a:solidFill>
                </a:endParaRPr>
              </a:p>
            </p:txBody>
          </p:sp>
          <p:sp>
            <p:nvSpPr>
              <p:cNvPr id="23" name="txtboxInfographicSourceLine"/>
              <p:cNvSpPr txBox="1"/>
              <p:nvPr/>
            </p:nvSpPr>
            <p:spPr>
              <a:xfrm>
                <a:off x="467430" y="5292504"/>
                <a:ext cx="2448873" cy="857987"/>
              </a:xfrm>
              <a:prstGeom prst="rect">
                <a:avLst/>
              </a:prstGeom>
              <a:noFill/>
            </p:spPr>
            <p:txBody>
              <a:bodyPr wrap="none" lIns="72000" tIns="0" rIns="0" bIns="72000" rtlCol="0" anchor="b">
                <a:noAutofit/>
              </a:bodyPr>
              <a:lstStyle/>
              <a:p>
                <a:endParaRPr lang="en-US" sz="700" dirty="0" smtClean="0">
                  <a:solidFill>
                    <a:srgbClr val="707C8A"/>
                  </a:solidFill>
                </a:endParaRPr>
              </a:p>
              <a:p>
                <a:endParaRPr lang="en-US" sz="700" dirty="0" smtClean="0">
                  <a:solidFill>
                    <a:srgbClr val="707C8A"/>
                  </a:solidFill>
                </a:endParaRPr>
              </a:p>
              <a:p>
                <a:r>
                  <a:rPr lang="en-US" sz="500" dirty="0" smtClean="0">
                    <a:solidFill>
                      <a:srgbClr val="707C8A"/>
                    </a:solidFill>
                  </a:rPr>
                  <a:t>Source: IHS</a:t>
                </a:r>
                <a:endParaRPr lang="en-US" sz="500" dirty="0">
                  <a:solidFill>
                    <a:srgbClr val="707C8A"/>
                  </a:solidFill>
                </a:endParaRPr>
              </a:p>
            </p:txBody>
          </p:sp>
        </p:grpSp>
      </p:grpSp>
    </p:spTree>
    <p:extLst>
      <p:ext uri="{BB962C8B-B14F-4D97-AF65-F5344CB8AC3E}">
        <p14:creationId xmlns:p14="http://schemas.microsoft.com/office/powerpoint/2010/main" val="9660077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56400" lvl="1" algn="just" latinLnBrk="0"/>
            <a:r>
              <a:rPr lang="en-US" dirty="0" smtClean="0"/>
              <a:t>Another </a:t>
            </a:r>
            <a:r>
              <a:rPr lang="en-US" dirty="0"/>
              <a:t>advantageous property of QLED compared to OLED is that it can adjust the light-emitting color depending on the core size of </a:t>
            </a:r>
            <a:r>
              <a:rPr lang="en-US" dirty="0" smtClean="0"/>
              <a:t>QDs</a:t>
            </a:r>
            <a:r>
              <a:rPr lang="en-US" dirty="0"/>
              <a:t>, which is quantum size effects. In case of OLED, a new organic compound needs to be developed to control emission spectrum’s peak location. If a new substance is applied, it will affect the entire structure of the device. On the other hand, in case of </a:t>
            </a:r>
            <a:r>
              <a:rPr lang="en-US" dirty="0" smtClean="0"/>
              <a:t>QDs</a:t>
            </a:r>
            <a:r>
              <a:rPr lang="en-US" dirty="0"/>
              <a:t>, spectrum’s peak location can be controlled flexibly in the synthesis process without a large change in chemical composition of </a:t>
            </a:r>
            <a:r>
              <a:rPr lang="en-US" dirty="0" smtClean="0"/>
              <a:t>QDs</a:t>
            </a:r>
            <a:r>
              <a:rPr lang="en-US" dirty="0"/>
              <a:t>. Even if the wavelength is adjusted, the device’s structure doesn’t need to change.    </a:t>
            </a:r>
            <a:endParaRPr lang="en-US" altLang="ko-KR" dirty="0">
              <a:solidFill>
                <a:srgbClr val="FF0000"/>
              </a:solidFill>
            </a:endParaRPr>
          </a:p>
          <a:p>
            <a:pPr marL="356400" algn="just" latinLnBrk="0">
              <a:spcBef>
                <a:spcPts val="0"/>
              </a:spcBef>
              <a:spcAft>
                <a:spcPts val="600"/>
              </a:spcAft>
            </a:pPr>
            <a:r>
              <a:rPr lang="en-US" sz="1100" dirty="0"/>
              <a:t>In particular, for the blue color, QLED can express much darker blue color than OLED. For phosphorescent substance that transits heavy metal used in OLED from triplet state to ground state and emits light, internal quantum efficiency reaches nearly 100%, but there is a limit to expressing dark blue color. Because of this, fluorescent substance, which can express dark blue color, is still mostly used in OLED panel manufacturing despite its relatively low efficiency. In addition, resonance structure or color filters are used to increase color purity and reduce spectrum’s FWHM. On the other hand, </a:t>
            </a:r>
            <a:r>
              <a:rPr lang="en-US" sz="1100" dirty="0" smtClean="0"/>
              <a:t>QDs can </a:t>
            </a:r>
            <a:r>
              <a:rPr lang="en-US" sz="1100" dirty="0"/>
              <a:t>express darker blue color than OLED without using resonance structure or having a separate optical design. </a:t>
            </a:r>
            <a:endParaRPr lang="en-US" altLang="ko-KR" sz="1100" dirty="0">
              <a:solidFill>
                <a:srgbClr val="FF0000"/>
              </a:solidFill>
            </a:endParaRPr>
          </a:p>
          <a:p>
            <a:pPr marL="356400" lvl="1" algn="just" latinLnBrk="0"/>
            <a:r>
              <a:rPr lang="en-US" dirty="0"/>
              <a:t>T</a:t>
            </a:r>
            <a:r>
              <a:rPr lang="en-US" dirty="0" smtClean="0"/>
              <a:t>he </a:t>
            </a:r>
            <a:r>
              <a:rPr lang="en-US" dirty="0"/>
              <a:t>wavelength domain that QLED can express via synthesis of </a:t>
            </a:r>
            <a:r>
              <a:rPr lang="en-US" dirty="0" smtClean="0"/>
              <a:t>QDs isn’t </a:t>
            </a:r>
            <a:r>
              <a:rPr lang="en-US" dirty="0"/>
              <a:t>limited to the visible light domain, but can expand to the infrared light </a:t>
            </a:r>
            <a:r>
              <a:rPr lang="en-US" dirty="0" smtClean="0"/>
              <a:t>domain. This is why QLED </a:t>
            </a:r>
            <a:r>
              <a:rPr lang="en-US" dirty="0"/>
              <a:t>is superior to </a:t>
            </a:r>
            <a:r>
              <a:rPr lang="en-US" dirty="0" smtClean="0"/>
              <a:t>OLED, also. </a:t>
            </a:r>
            <a:r>
              <a:rPr lang="en-US" dirty="0"/>
              <a:t>Infrared light-emitting diode is mainly used in telecommunications or sensor sectors. But recently, most devices from mobile </a:t>
            </a:r>
            <a:r>
              <a:rPr lang="en-US" dirty="0" smtClean="0"/>
              <a:t>applications </a:t>
            </a:r>
            <a:r>
              <a:rPr lang="en-US" dirty="0"/>
              <a:t>to </a:t>
            </a:r>
            <a:r>
              <a:rPr lang="en-US" dirty="0" smtClean="0"/>
              <a:t>large-sized </a:t>
            </a:r>
            <a:r>
              <a:rPr lang="en-US" dirty="0"/>
              <a:t>ones require for touch </a:t>
            </a:r>
            <a:r>
              <a:rPr lang="en-US" dirty="0" smtClean="0"/>
              <a:t>sensor-embedded </a:t>
            </a:r>
            <a:r>
              <a:rPr lang="en-US" dirty="0"/>
              <a:t>displays. I</a:t>
            </a:r>
            <a:r>
              <a:rPr lang="en-US" dirty="0" smtClean="0"/>
              <a:t>nfrared </a:t>
            </a:r>
            <a:r>
              <a:rPr lang="en-US" dirty="0"/>
              <a:t>light can be </a:t>
            </a:r>
            <a:r>
              <a:rPr lang="en-US" dirty="0" smtClean="0"/>
              <a:t>used  </a:t>
            </a:r>
            <a:r>
              <a:rPr lang="en-US" dirty="0"/>
              <a:t>to make touch screen panels. Infrared light-receiving elements can also be made with </a:t>
            </a:r>
            <a:r>
              <a:rPr lang="en-US" dirty="0" smtClean="0"/>
              <a:t>QDs</a:t>
            </a:r>
            <a:r>
              <a:rPr lang="en-US" dirty="0"/>
              <a:t>, so integration of displays, and infrared light emitting and receiving elements will become feasible by using QDs.</a:t>
            </a:r>
            <a:endParaRPr lang="ko-KR" altLang="ko-KR" dirty="0">
              <a:latin typeface="맑은 고딕" panose="020B0503020000020004" pitchFamily="50" charset="-127"/>
              <a:ea typeface="맑은 고딕" panose="020B0503020000020004" pitchFamily="50" charset="-127"/>
            </a:endParaRPr>
          </a:p>
          <a:p>
            <a:endParaRPr lang="ko-KR" altLang="en-US" dirty="0"/>
          </a:p>
        </p:txBody>
      </p:sp>
      <p:sp>
        <p:nvSpPr>
          <p:cNvPr id="4" name="Slide Number Placeholder 3"/>
          <p:cNvSpPr>
            <a:spLocks noGrp="1"/>
          </p:cNvSpPr>
          <p:nvPr>
            <p:ph type="sldNum" sz="quarter" idx="10"/>
          </p:nvPr>
        </p:nvSpPr>
        <p:spPr/>
        <p:txBody>
          <a:bodyPr/>
          <a:lstStyle/>
          <a:p>
            <a:fld id="{C1654822-CBA3-4BDF-80A9-3FE33B17E59A}" type="slidenum">
              <a:rPr lang="en-US" smtClean="0"/>
              <a:pPr/>
              <a:t>31</a:t>
            </a:fld>
            <a:endParaRPr lang="en-US" dirty="0"/>
          </a:p>
        </p:txBody>
      </p:sp>
      <p:sp>
        <p:nvSpPr>
          <p:cNvPr id="5" name="Footer Placeholder 4"/>
          <p:cNvSpPr>
            <a:spLocks noGrp="1"/>
          </p:cNvSpPr>
          <p:nvPr>
            <p:ph type="ftr" sz="quarter" idx="11"/>
          </p:nvPr>
        </p:nvSpPr>
        <p:spPr/>
        <p:txBody>
          <a:bodyPr/>
          <a:lstStyle/>
          <a:p>
            <a:r>
              <a:rPr lang="en-US" smtClean="0"/>
              <a:t>Quantum Dot Display Technology &amp; Market Report - H2 2015</a:t>
            </a:r>
            <a:endParaRPr lang="en-US" dirty="0"/>
          </a:p>
        </p:txBody>
      </p:sp>
    </p:spTree>
    <p:extLst>
      <p:ext uri="{BB962C8B-B14F-4D97-AF65-F5344CB8AC3E}">
        <p14:creationId xmlns:p14="http://schemas.microsoft.com/office/powerpoint/2010/main" val="8220329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56400" lvl="1" algn="just" latinLnBrk="0"/>
            <a:r>
              <a:rPr lang="en-US" dirty="0" smtClean="0"/>
              <a:t>QDs only use solution processes, which makes patterning difficult. </a:t>
            </a:r>
            <a:r>
              <a:rPr lang="en-US" dirty="0"/>
              <a:t>But solution process method has a better potential than vacuum evaporation method in terms of cost or scaling up. Research and development on manufacturing OLED using solution process is actively underway as well, so if technologies advance, solution process-based </a:t>
            </a:r>
            <a:r>
              <a:rPr lang="en-US" dirty="0" smtClean="0"/>
              <a:t>QD patterning </a:t>
            </a:r>
            <a:r>
              <a:rPr lang="en-US" dirty="0"/>
              <a:t>can also be an advantage. Major features of QLED and OLED are stated in the table below .</a:t>
            </a:r>
            <a:endParaRPr lang="ko-KR" altLang="ko-KR" dirty="0">
              <a:latin typeface="맑은 고딕" panose="020B0503020000020004" pitchFamily="50" charset="-127"/>
              <a:ea typeface="맑은 고딕" panose="020B0503020000020004" pitchFamily="50" charset="-127"/>
            </a:endParaRPr>
          </a:p>
          <a:p>
            <a:pPr algn="just"/>
            <a:endParaRPr lang="ko-KR" altLang="en-US" dirty="0">
              <a:solidFill>
                <a:srgbClr val="FF0000"/>
              </a:solidFill>
            </a:endParaRPr>
          </a:p>
          <a:p>
            <a:endParaRPr lang="ko-KR" altLang="en-US" dirty="0"/>
          </a:p>
        </p:txBody>
      </p:sp>
      <p:sp>
        <p:nvSpPr>
          <p:cNvPr id="4" name="Slide Number Placeholder 3"/>
          <p:cNvSpPr>
            <a:spLocks noGrp="1"/>
          </p:cNvSpPr>
          <p:nvPr>
            <p:ph type="sldNum" sz="quarter" idx="10"/>
          </p:nvPr>
        </p:nvSpPr>
        <p:spPr/>
        <p:txBody>
          <a:bodyPr/>
          <a:lstStyle/>
          <a:p>
            <a:fld id="{C1654822-CBA3-4BDF-80A9-3FE33B17E59A}" type="slidenum">
              <a:rPr lang="en-US" smtClean="0"/>
              <a:pPr/>
              <a:t>32</a:t>
            </a:fld>
            <a:endParaRPr lang="en-US" dirty="0"/>
          </a:p>
        </p:txBody>
      </p:sp>
      <p:sp>
        <p:nvSpPr>
          <p:cNvPr id="5" name="Footer Placeholder 4"/>
          <p:cNvSpPr>
            <a:spLocks noGrp="1"/>
          </p:cNvSpPr>
          <p:nvPr>
            <p:ph type="ftr" sz="quarter" idx="11"/>
          </p:nvPr>
        </p:nvSpPr>
        <p:spPr/>
        <p:txBody>
          <a:bodyPr/>
          <a:lstStyle/>
          <a:p>
            <a:r>
              <a:rPr lang="en-US" smtClean="0"/>
              <a:t>Quantum Dot Display Technology &amp; Market Report - H2 2015</a:t>
            </a:r>
            <a:endParaRPr lang="en-US" dirty="0"/>
          </a:p>
        </p:txBody>
      </p:sp>
      <p:graphicFrame>
        <p:nvGraphicFramePr>
          <p:cNvPr id="6" name="표 5"/>
          <p:cNvGraphicFramePr>
            <a:graphicFrameLocks noGrp="1"/>
          </p:cNvGraphicFramePr>
          <p:nvPr>
            <p:extLst>
              <p:ext uri="{D42A27DB-BD31-4B8C-83A1-F6EECF244321}">
                <p14:modId xmlns:p14="http://schemas.microsoft.com/office/powerpoint/2010/main" val="2879190201"/>
              </p:ext>
            </p:extLst>
          </p:nvPr>
        </p:nvGraphicFramePr>
        <p:xfrm>
          <a:off x="475769" y="2676509"/>
          <a:ext cx="8223680" cy="3723334"/>
        </p:xfrm>
        <a:graphic>
          <a:graphicData uri="http://schemas.openxmlformats.org/drawingml/2006/table">
            <a:tbl>
              <a:tblPr firstRow="1" firstCol="1" lastRow="1" bandRow="1">
                <a:tableStyleId>{4F348D8D-2592-4D36-8BCA-CF58A03317E7}</a:tableStyleId>
              </a:tblPr>
              <a:tblGrid>
                <a:gridCol w="2040687"/>
                <a:gridCol w="3090981"/>
                <a:gridCol w="3092012"/>
              </a:tblGrid>
              <a:tr h="288000">
                <a:tc gridSpan="3">
                  <a:txBody>
                    <a:bodyPr/>
                    <a:lstStyle/>
                    <a:p>
                      <a:pPr algn="l" latinLnBrk="1">
                        <a:lnSpc>
                          <a:spcPct val="115000"/>
                        </a:lnSpc>
                        <a:spcAft>
                          <a:spcPts val="0"/>
                        </a:spcAft>
                        <a:tabLst>
                          <a:tab pos="907415" algn="ctr"/>
                        </a:tabLst>
                      </a:pPr>
                      <a:r>
                        <a:rPr lang="en-US" altLang="ko-KR" sz="1200" b="1" i="0" kern="100" dirty="0" smtClean="0">
                          <a:solidFill>
                            <a:schemeClr val="bg1"/>
                          </a:solidFill>
                          <a:effectLst/>
                          <a:latin typeface="Arial"/>
                        </a:rPr>
                        <a:t>Comparison</a:t>
                      </a:r>
                      <a:r>
                        <a:rPr lang="en-US" altLang="ko-KR" sz="1200" b="1" i="0" kern="100" baseline="0" dirty="0" smtClean="0">
                          <a:solidFill>
                            <a:schemeClr val="bg1"/>
                          </a:solidFill>
                          <a:effectLst/>
                          <a:latin typeface="Arial"/>
                        </a:rPr>
                        <a:t> of major properties of QLED and OLED</a:t>
                      </a:r>
                      <a:r>
                        <a:rPr lang="ko-KR" altLang="en-US" sz="1200" b="1" i="0" kern="100" dirty="0" smtClean="0">
                          <a:solidFill>
                            <a:schemeClr val="bg1"/>
                          </a:solidFill>
                          <a:effectLst/>
                          <a:latin typeface="Arial"/>
                        </a:rPr>
                        <a:t> </a:t>
                      </a:r>
                      <a:endParaRPr lang="ko-KR" altLang="en-US" sz="1200" b="1" i="0" kern="100" dirty="0">
                        <a:solidFill>
                          <a:schemeClr val="bg1"/>
                        </a:solidFill>
                        <a:effectLst/>
                        <a:latin typeface="Arial"/>
                        <a:ea typeface="맑은 고딕" panose="020B0503020000020004" pitchFamily="50" charset="-127"/>
                        <a:cs typeface="Times New Roman"/>
                      </a:endParaRPr>
                    </a:p>
                  </a:txBody>
                  <a:tcPr marL="35560" marR="35560" marT="50400" marB="54000" anchor="ctr">
                    <a:solidFill>
                      <a:srgbClr val="707C8A"/>
                    </a:solidFill>
                  </a:tcPr>
                </a:tc>
                <a:tc hMerge="1">
                  <a:txBody>
                    <a:bodyPr/>
                    <a:lstStyle/>
                    <a:p>
                      <a:pPr algn="ctr" latinLnBrk="1">
                        <a:lnSpc>
                          <a:spcPct val="115000"/>
                        </a:lnSpc>
                        <a:spcAft>
                          <a:spcPts val="0"/>
                        </a:spcAft>
                      </a:pPr>
                      <a:endParaRPr lang="ko-KR" sz="800" b="1" i="0" kern="100" dirty="0">
                        <a:effectLst/>
                        <a:latin typeface="Arial"/>
                        <a:ea typeface="맑은 고딕"/>
                        <a:cs typeface="Times New Roman"/>
                      </a:endParaRPr>
                    </a:p>
                  </a:txBody>
                  <a:tcPr marL="88900" marR="88900" marT="46990" marB="46990"/>
                </a:tc>
                <a:tc hMerge="1">
                  <a:txBody>
                    <a:bodyPr/>
                    <a:lstStyle/>
                    <a:p>
                      <a:pPr algn="ctr" latinLnBrk="1">
                        <a:lnSpc>
                          <a:spcPct val="115000"/>
                        </a:lnSpc>
                        <a:spcAft>
                          <a:spcPts val="0"/>
                        </a:spcAft>
                      </a:pPr>
                      <a:endParaRPr lang="ko-KR" sz="800" b="1" i="0" kern="100" dirty="0">
                        <a:effectLst/>
                        <a:latin typeface="Arial"/>
                        <a:ea typeface="맑은 고딕"/>
                        <a:cs typeface="Times New Roman"/>
                      </a:endParaRPr>
                    </a:p>
                  </a:txBody>
                  <a:tcPr marL="88900" marR="88900" marT="46990" marB="46990"/>
                </a:tc>
              </a:tr>
              <a:tr h="253207">
                <a:tc>
                  <a:txBody>
                    <a:bodyPr/>
                    <a:lstStyle/>
                    <a:p>
                      <a:pPr algn="l" latinLnBrk="1">
                        <a:lnSpc>
                          <a:spcPct val="115000"/>
                        </a:lnSpc>
                        <a:spcAft>
                          <a:spcPts val="0"/>
                        </a:spcAft>
                        <a:tabLst>
                          <a:tab pos="907415" algn="ctr"/>
                        </a:tabLst>
                      </a:pPr>
                      <a:r>
                        <a:rPr lang="en-US" sz="1000" b="1" i="0" kern="100" dirty="0">
                          <a:solidFill>
                            <a:schemeClr val="tx1"/>
                          </a:solidFill>
                          <a:effectLst/>
                          <a:latin typeface="Arial"/>
                        </a:rPr>
                        <a:t>Feature</a:t>
                      </a:r>
                      <a:endParaRPr lang="ko-KR" sz="1000" b="1" i="0" kern="100" dirty="0">
                        <a:solidFill>
                          <a:schemeClr val="tx1"/>
                        </a:solidFill>
                        <a:effectLst/>
                        <a:latin typeface="Arial"/>
                        <a:ea typeface="맑은 고딕" panose="020B0503020000020004" pitchFamily="50" charset="-127"/>
                        <a:cs typeface="Times New Roman"/>
                      </a:endParaRPr>
                    </a:p>
                  </a:txBody>
                  <a:tcPr marL="35560" marR="35560" marT="54000" marB="54000">
                    <a:lnB w="12700" cap="flat" cmpd="sng" algn="ctr">
                      <a:solidFill>
                        <a:srgbClr val="707C8A"/>
                      </a:solidFill>
                      <a:prstDash val="solid"/>
                      <a:round/>
                      <a:headEnd type="none" w="med" len="med"/>
                      <a:tailEnd type="none" w="med" len="med"/>
                    </a:lnB>
                    <a:solidFill>
                      <a:scrgbClr r="0" g="0" b="0">
                        <a:alpha val="0"/>
                      </a:scrgbClr>
                    </a:solidFill>
                  </a:tcPr>
                </a:tc>
                <a:tc>
                  <a:txBody>
                    <a:bodyPr/>
                    <a:lstStyle/>
                    <a:p>
                      <a:pPr algn="l" latinLnBrk="1">
                        <a:lnSpc>
                          <a:spcPct val="115000"/>
                        </a:lnSpc>
                        <a:spcAft>
                          <a:spcPts val="0"/>
                        </a:spcAft>
                      </a:pPr>
                      <a:r>
                        <a:rPr lang="en-US" sz="1000" b="1" i="0" kern="100" dirty="0">
                          <a:solidFill>
                            <a:schemeClr val="tx1"/>
                          </a:solidFill>
                          <a:effectLst/>
                          <a:latin typeface="Arial"/>
                        </a:rPr>
                        <a:t>QLED</a:t>
                      </a:r>
                      <a:endParaRPr lang="ko-KR" sz="1000" b="1" i="0" kern="100" dirty="0">
                        <a:solidFill>
                          <a:schemeClr val="tx1"/>
                        </a:solidFill>
                        <a:effectLst/>
                        <a:latin typeface="Arial"/>
                        <a:ea typeface="맑은 고딕" panose="020B0503020000020004" pitchFamily="50" charset="-127"/>
                        <a:cs typeface="Times New Roman"/>
                      </a:endParaRPr>
                    </a:p>
                  </a:txBody>
                  <a:tcPr marL="35560" marR="35560" marT="54000" marB="54000">
                    <a:lnB w="12700" cap="flat" cmpd="sng" algn="ctr">
                      <a:solidFill>
                        <a:srgbClr val="707C8A"/>
                      </a:solidFill>
                      <a:prstDash val="solid"/>
                      <a:round/>
                      <a:headEnd type="none" w="med" len="med"/>
                      <a:tailEnd type="none" w="med" len="med"/>
                    </a:lnB>
                    <a:solidFill>
                      <a:scrgbClr r="0" g="0" b="0">
                        <a:alpha val="0"/>
                      </a:scrgbClr>
                    </a:solidFill>
                  </a:tcPr>
                </a:tc>
                <a:tc>
                  <a:txBody>
                    <a:bodyPr/>
                    <a:lstStyle/>
                    <a:p>
                      <a:pPr algn="l" latinLnBrk="1">
                        <a:lnSpc>
                          <a:spcPct val="115000"/>
                        </a:lnSpc>
                        <a:spcAft>
                          <a:spcPts val="0"/>
                        </a:spcAft>
                      </a:pPr>
                      <a:r>
                        <a:rPr lang="en-US" sz="1000" b="1" i="0" kern="100" dirty="0">
                          <a:solidFill>
                            <a:schemeClr val="tx1"/>
                          </a:solidFill>
                          <a:effectLst/>
                          <a:latin typeface="Arial"/>
                        </a:rPr>
                        <a:t>OLED</a:t>
                      </a:r>
                      <a:endParaRPr lang="ko-KR" sz="1000" b="1" i="0" kern="100" dirty="0">
                        <a:solidFill>
                          <a:schemeClr val="tx1"/>
                        </a:solidFill>
                        <a:effectLst/>
                        <a:latin typeface="Arial"/>
                        <a:ea typeface="맑은 고딕" panose="020B0503020000020004" pitchFamily="50" charset="-127"/>
                        <a:cs typeface="Times New Roman"/>
                      </a:endParaRPr>
                    </a:p>
                  </a:txBody>
                  <a:tcPr marL="35560" marR="35560" marT="54000" marB="54000">
                    <a:lnB w="12700" cap="flat" cmpd="sng" algn="ctr">
                      <a:solidFill>
                        <a:srgbClr val="707C8A"/>
                      </a:solidFill>
                      <a:prstDash val="solid"/>
                      <a:round/>
                      <a:headEnd type="none" w="med" len="med"/>
                      <a:tailEnd type="none" w="med" len="med"/>
                    </a:lnB>
                    <a:solidFill>
                      <a:scrgbClr r="0" g="0" b="0">
                        <a:alpha val="0"/>
                      </a:scrgbClr>
                    </a:solidFill>
                  </a:tcPr>
                </a:tc>
              </a:tr>
              <a:tr h="253207">
                <a:tc>
                  <a:txBody>
                    <a:bodyPr/>
                    <a:lstStyle/>
                    <a:p>
                      <a:pPr algn="l" latinLnBrk="1">
                        <a:lnSpc>
                          <a:spcPct val="115000"/>
                        </a:lnSpc>
                        <a:spcAft>
                          <a:spcPts val="0"/>
                        </a:spcAft>
                      </a:pPr>
                      <a:r>
                        <a:rPr lang="en-US" sz="1000" b="0" i="0" kern="100" dirty="0">
                          <a:solidFill>
                            <a:schemeClr val="tx1"/>
                          </a:solidFill>
                          <a:effectLst/>
                          <a:latin typeface="Arial"/>
                        </a:rPr>
                        <a:t>Efficiency</a:t>
                      </a:r>
                      <a:endParaRPr lang="ko-KR" sz="1000" b="0" i="0" kern="100" dirty="0">
                        <a:solidFill>
                          <a:schemeClr val="tx1"/>
                        </a:solidFill>
                        <a:effectLst/>
                        <a:latin typeface="Arial"/>
                        <a:ea typeface="맑은 고딕" panose="020B0503020000020004" pitchFamily="50" charset="-127"/>
                        <a:cs typeface="Times New Roman"/>
                      </a:endParaRPr>
                    </a:p>
                  </a:txBody>
                  <a:tcPr marL="35560" marR="35560" marT="54000" marB="54000">
                    <a:lnT w="12700" cap="flat" cmpd="sng" algn="ctr">
                      <a:solidFill>
                        <a:srgbClr val="707C8A"/>
                      </a:solidFill>
                      <a:prstDash val="solid"/>
                      <a:round/>
                      <a:headEnd type="none" w="med" len="med"/>
                      <a:tailEnd type="none" w="med" len="med"/>
                    </a:lnT>
                    <a:solidFill>
                      <a:scrgbClr r="0" g="0" b="0">
                        <a:alpha val="0"/>
                      </a:scrgbClr>
                    </a:solidFill>
                  </a:tcPr>
                </a:tc>
                <a:tc>
                  <a:txBody>
                    <a:bodyPr/>
                    <a:lstStyle/>
                    <a:p>
                      <a:pPr algn="l" latinLnBrk="1">
                        <a:lnSpc>
                          <a:spcPct val="115000"/>
                        </a:lnSpc>
                        <a:spcAft>
                          <a:spcPts val="0"/>
                        </a:spcAft>
                      </a:pPr>
                      <a:r>
                        <a:rPr lang="en-US" sz="1000" b="0" i="0" kern="100" dirty="0">
                          <a:solidFill>
                            <a:schemeClr val="tx1"/>
                          </a:solidFill>
                          <a:effectLst/>
                          <a:latin typeface="Arial"/>
                        </a:rPr>
                        <a:t>Low – Mid</a:t>
                      </a:r>
                      <a:endParaRPr lang="ko-KR" sz="1000" b="0" i="0" kern="100" dirty="0">
                        <a:solidFill>
                          <a:schemeClr val="tx1"/>
                        </a:solidFill>
                        <a:effectLst/>
                        <a:latin typeface="Arial"/>
                        <a:ea typeface="맑은 고딕" panose="020B0503020000020004" pitchFamily="50" charset="-127"/>
                        <a:cs typeface="Times New Roman"/>
                      </a:endParaRPr>
                    </a:p>
                  </a:txBody>
                  <a:tcPr marL="35560" marR="35560" marT="54000" marB="54000">
                    <a:lnT w="12700" cap="flat" cmpd="sng" algn="ctr">
                      <a:solidFill>
                        <a:srgbClr val="707C8A"/>
                      </a:solidFill>
                      <a:prstDash val="solid"/>
                      <a:round/>
                      <a:headEnd type="none" w="med" len="med"/>
                      <a:tailEnd type="none" w="med" len="med"/>
                    </a:lnT>
                    <a:solidFill>
                      <a:scrgbClr r="0" g="0" b="0">
                        <a:alpha val="0"/>
                      </a:scrgbClr>
                    </a:solidFill>
                  </a:tcPr>
                </a:tc>
                <a:tc>
                  <a:txBody>
                    <a:bodyPr/>
                    <a:lstStyle/>
                    <a:p>
                      <a:pPr algn="l" latinLnBrk="1">
                        <a:lnSpc>
                          <a:spcPct val="115000"/>
                        </a:lnSpc>
                        <a:spcAft>
                          <a:spcPts val="0"/>
                        </a:spcAft>
                      </a:pPr>
                      <a:r>
                        <a:rPr lang="en-US" sz="1000" b="0" i="0" kern="100" dirty="0">
                          <a:solidFill>
                            <a:schemeClr val="tx1"/>
                          </a:solidFill>
                          <a:effectLst/>
                          <a:latin typeface="Arial"/>
                        </a:rPr>
                        <a:t>High</a:t>
                      </a:r>
                      <a:endParaRPr lang="ko-KR" sz="1000" b="0" i="0" kern="100" dirty="0">
                        <a:solidFill>
                          <a:schemeClr val="tx1"/>
                        </a:solidFill>
                        <a:effectLst/>
                        <a:latin typeface="Arial"/>
                        <a:ea typeface="맑은 고딕" panose="020B0503020000020004" pitchFamily="50" charset="-127"/>
                        <a:cs typeface="Times New Roman"/>
                      </a:endParaRPr>
                    </a:p>
                  </a:txBody>
                  <a:tcPr marL="35560" marR="35560" marT="54000" marB="54000">
                    <a:lnT w="12700" cap="flat" cmpd="sng" algn="ctr">
                      <a:solidFill>
                        <a:srgbClr val="707C8A"/>
                      </a:solidFill>
                      <a:prstDash val="solid"/>
                      <a:round/>
                      <a:headEnd type="none" w="med" len="med"/>
                      <a:tailEnd type="none" w="med" len="med"/>
                    </a:lnT>
                    <a:solidFill>
                      <a:scrgbClr r="0" g="0" b="0">
                        <a:alpha val="0"/>
                      </a:scrgbClr>
                    </a:solidFill>
                  </a:tcPr>
                </a:tc>
              </a:tr>
              <a:tr h="409872">
                <a:tc>
                  <a:txBody>
                    <a:bodyPr/>
                    <a:lstStyle/>
                    <a:p>
                      <a:pPr algn="l" latinLnBrk="1">
                        <a:lnSpc>
                          <a:spcPct val="115000"/>
                        </a:lnSpc>
                        <a:spcAft>
                          <a:spcPts val="0"/>
                        </a:spcAft>
                      </a:pPr>
                      <a:r>
                        <a:rPr lang="en-US" sz="1000" b="0" i="0" kern="100" dirty="0">
                          <a:solidFill>
                            <a:schemeClr val="tx1"/>
                          </a:solidFill>
                          <a:effectLst/>
                          <a:latin typeface="Arial"/>
                        </a:rPr>
                        <a:t>Emission bandwidth</a:t>
                      </a:r>
                      <a:endParaRPr lang="ko-KR" sz="1000" b="0" i="0" kern="100" dirty="0">
                        <a:solidFill>
                          <a:schemeClr val="tx1"/>
                        </a:solidFill>
                        <a:effectLst/>
                        <a:latin typeface="Arial"/>
                      </a:endParaRPr>
                    </a:p>
                    <a:p>
                      <a:pPr algn="l" latinLnBrk="1">
                        <a:lnSpc>
                          <a:spcPct val="115000"/>
                        </a:lnSpc>
                        <a:spcAft>
                          <a:spcPts val="0"/>
                        </a:spcAft>
                      </a:pPr>
                      <a:r>
                        <a:rPr lang="en-US" sz="1000" b="0" i="0" kern="100" dirty="0">
                          <a:solidFill>
                            <a:schemeClr val="tx1"/>
                          </a:solidFill>
                          <a:effectLst/>
                          <a:latin typeface="Arial"/>
                        </a:rPr>
                        <a:t>(color saturation)</a:t>
                      </a:r>
                      <a:endParaRPr lang="ko-KR" sz="1000" b="0" i="0" kern="100" dirty="0">
                        <a:solidFill>
                          <a:schemeClr val="tx1"/>
                        </a:solidFill>
                        <a:effectLst/>
                        <a:latin typeface="Arial"/>
                        <a:ea typeface="맑은 고딕" panose="020B0503020000020004" pitchFamily="50" charset="-127"/>
                        <a:cs typeface="Times New Roman"/>
                      </a:endParaRPr>
                    </a:p>
                  </a:txBody>
                  <a:tcPr marL="35560" marR="35560" marT="54000" marB="54000">
                    <a:solidFill>
                      <a:scrgbClr r="0" g="0" b="0">
                        <a:alpha val="0"/>
                      </a:scrgbClr>
                    </a:solidFill>
                  </a:tcPr>
                </a:tc>
                <a:tc>
                  <a:txBody>
                    <a:bodyPr/>
                    <a:lstStyle/>
                    <a:p>
                      <a:pPr algn="l" latinLnBrk="1">
                        <a:lnSpc>
                          <a:spcPct val="115000"/>
                        </a:lnSpc>
                        <a:spcAft>
                          <a:spcPts val="0"/>
                        </a:spcAft>
                      </a:pPr>
                      <a:r>
                        <a:rPr lang="en-US" sz="1000" b="0" i="0" kern="100" dirty="0">
                          <a:solidFill>
                            <a:schemeClr val="tx1"/>
                          </a:solidFill>
                          <a:effectLst/>
                          <a:latin typeface="Arial"/>
                        </a:rPr>
                        <a:t>Narrow</a:t>
                      </a:r>
                      <a:endParaRPr lang="ko-KR" sz="1000" b="0" i="0" kern="100" dirty="0">
                        <a:solidFill>
                          <a:schemeClr val="tx1"/>
                        </a:solidFill>
                        <a:effectLst/>
                        <a:latin typeface="Arial"/>
                      </a:endParaRPr>
                    </a:p>
                    <a:p>
                      <a:pPr algn="l" latinLnBrk="1">
                        <a:lnSpc>
                          <a:spcPct val="115000"/>
                        </a:lnSpc>
                        <a:spcAft>
                          <a:spcPts val="0"/>
                        </a:spcAft>
                      </a:pPr>
                      <a:r>
                        <a:rPr lang="en-US" sz="1000" b="0" i="0" kern="100" dirty="0">
                          <a:solidFill>
                            <a:schemeClr val="tx1"/>
                          </a:solidFill>
                          <a:effectLst/>
                          <a:latin typeface="Arial"/>
                        </a:rPr>
                        <a:t>(FWHM &lt;30 nm)</a:t>
                      </a:r>
                      <a:endParaRPr lang="ko-KR" sz="1000" b="0" i="0" kern="100" dirty="0">
                        <a:solidFill>
                          <a:schemeClr val="tx1"/>
                        </a:solidFill>
                        <a:effectLst/>
                        <a:latin typeface="Arial"/>
                        <a:ea typeface="맑은 고딕" panose="020B0503020000020004" pitchFamily="50" charset="-127"/>
                        <a:cs typeface="Times New Roman"/>
                      </a:endParaRPr>
                    </a:p>
                  </a:txBody>
                  <a:tcPr marL="35560" marR="35560" marT="54000" marB="54000">
                    <a:solidFill>
                      <a:scrgbClr r="0" g="0" b="0">
                        <a:alpha val="0"/>
                      </a:scrgbClr>
                    </a:solidFill>
                  </a:tcPr>
                </a:tc>
                <a:tc>
                  <a:txBody>
                    <a:bodyPr/>
                    <a:lstStyle/>
                    <a:p>
                      <a:pPr algn="l" latinLnBrk="1">
                        <a:lnSpc>
                          <a:spcPct val="115000"/>
                        </a:lnSpc>
                        <a:spcAft>
                          <a:spcPts val="0"/>
                        </a:spcAft>
                      </a:pPr>
                      <a:r>
                        <a:rPr lang="en-US" sz="1000" b="0" i="0" kern="100">
                          <a:solidFill>
                            <a:schemeClr val="tx1"/>
                          </a:solidFill>
                          <a:effectLst/>
                          <a:latin typeface="Arial"/>
                        </a:rPr>
                        <a:t>Broad</a:t>
                      </a:r>
                      <a:endParaRPr lang="ko-KR" sz="1000" b="0" i="0" kern="100">
                        <a:solidFill>
                          <a:schemeClr val="tx1"/>
                        </a:solidFill>
                        <a:effectLst/>
                        <a:latin typeface="Arial"/>
                      </a:endParaRPr>
                    </a:p>
                    <a:p>
                      <a:pPr algn="l" latinLnBrk="1">
                        <a:lnSpc>
                          <a:spcPct val="115000"/>
                        </a:lnSpc>
                        <a:spcAft>
                          <a:spcPts val="0"/>
                        </a:spcAft>
                      </a:pPr>
                      <a:r>
                        <a:rPr lang="en-US" sz="1000" b="0" i="0" kern="100">
                          <a:solidFill>
                            <a:schemeClr val="tx1"/>
                          </a:solidFill>
                          <a:effectLst/>
                          <a:latin typeface="Arial"/>
                        </a:rPr>
                        <a:t>(FWHM ~ 40-80 nm)</a:t>
                      </a:r>
                      <a:endParaRPr lang="ko-KR" sz="1000" b="0" i="0" kern="100">
                        <a:solidFill>
                          <a:schemeClr val="tx1"/>
                        </a:solidFill>
                        <a:effectLst/>
                        <a:latin typeface="Arial"/>
                        <a:ea typeface="맑은 고딕" panose="020B0503020000020004" pitchFamily="50" charset="-127"/>
                        <a:cs typeface="Times New Roman"/>
                      </a:endParaRPr>
                    </a:p>
                  </a:txBody>
                  <a:tcPr marL="35560" marR="35560" marT="54000" marB="54000">
                    <a:solidFill>
                      <a:scrgbClr r="0" g="0" b="0">
                        <a:alpha val="0"/>
                      </a:scrgbClr>
                    </a:solidFill>
                  </a:tcPr>
                </a:tc>
              </a:tr>
              <a:tr h="409872">
                <a:tc>
                  <a:txBody>
                    <a:bodyPr/>
                    <a:lstStyle/>
                    <a:p>
                      <a:pPr algn="l" latinLnBrk="1">
                        <a:lnSpc>
                          <a:spcPct val="115000"/>
                        </a:lnSpc>
                        <a:spcAft>
                          <a:spcPts val="0"/>
                        </a:spcAft>
                      </a:pPr>
                      <a:r>
                        <a:rPr lang="en-US" sz="1000" b="0" i="0" kern="100" dirty="0">
                          <a:solidFill>
                            <a:schemeClr val="tx1"/>
                          </a:solidFill>
                          <a:effectLst/>
                          <a:latin typeface="Arial"/>
                        </a:rPr>
                        <a:t>Color </a:t>
                      </a:r>
                      <a:r>
                        <a:rPr lang="en-US" sz="1000" b="0" i="0" kern="100" dirty="0" err="1">
                          <a:solidFill>
                            <a:schemeClr val="tx1"/>
                          </a:solidFill>
                          <a:effectLst/>
                          <a:latin typeface="Arial"/>
                        </a:rPr>
                        <a:t>tunability</a:t>
                      </a:r>
                      <a:endParaRPr lang="ko-KR" sz="1000" b="0" i="0" kern="100" dirty="0">
                        <a:solidFill>
                          <a:schemeClr val="tx1"/>
                        </a:solidFill>
                        <a:effectLst/>
                        <a:latin typeface="Arial"/>
                        <a:ea typeface="맑은 고딕" panose="020B0503020000020004" pitchFamily="50" charset="-127"/>
                        <a:cs typeface="Times New Roman"/>
                      </a:endParaRPr>
                    </a:p>
                  </a:txBody>
                  <a:tcPr marL="35560" marR="35560" marT="54000" marB="54000">
                    <a:solidFill>
                      <a:scrgbClr r="0" g="0" b="0">
                        <a:alpha val="0"/>
                      </a:scrgbClr>
                    </a:solidFill>
                  </a:tcPr>
                </a:tc>
                <a:tc>
                  <a:txBody>
                    <a:bodyPr/>
                    <a:lstStyle/>
                    <a:p>
                      <a:pPr algn="l" latinLnBrk="1">
                        <a:lnSpc>
                          <a:spcPct val="115000"/>
                        </a:lnSpc>
                        <a:spcAft>
                          <a:spcPts val="0"/>
                        </a:spcAft>
                      </a:pPr>
                      <a:r>
                        <a:rPr lang="en-US" sz="1000" b="0" i="0" kern="100" dirty="0">
                          <a:solidFill>
                            <a:schemeClr val="tx1"/>
                          </a:solidFill>
                          <a:effectLst/>
                          <a:latin typeface="Arial"/>
                        </a:rPr>
                        <a:t>Excellent</a:t>
                      </a:r>
                      <a:endParaRPr lang="ko-KR" sz="1000" b="0" i="0" kern="100" dirty="0">
                        <a:solidFill>
                          <a:schemeClr val="tx1"/>
                        </a:solidFill>
                        <a:effectLst/>
                        <a:latin typeface="Arial"/>
                      </a:endParaRPr>
                    </a:p>
                    <a:p>
                      <a:pPr algn="l" latinLnBrk="1">
                        <a:lnSpc>
                          <a:spcPct val="115000"/>
                        </a:lnSpc>
                        <a:spcAft>
                          <a:spcPts val="0"/>
                        </a:spcAft>
                      </a:pPr>
                      <a:r>
                        <a:rPr lang="en-US" sz="1000" b="0" i="0" kern="100" dirty="0">
                          <a:solidFill>
                            <a:schemeClr val="tx1"/>
                          </a:solidFill>
                          <a:effectLst/>
                          <a:latin typeface="Arial"/>
                        </a:rPr>
                        <a:t>(By QD size &amp; composition)</a:t>
                      </a:r>
                      <a:endParaRPr lang="ko-KR" sz="1000" b="0" i="0" kern="100" dirty="0">
                        <a:solidFill>
                          <a:schemeClr val="tx1"/>
                        </a:solidFill>
                        <a:effectLst/>
                        <a:latin typeface="Arial"/>
                        <a:ea typeface="맑은 고딕" panose="020B0503020000020004" pitchFamily="50" charset="-127"/>
                        <a:cs typeface="Times New Roman"/>
                      </a:endParaRPr>
                    </a:p>
                  </a:txBody>
                  <a:tcPr marL="35560" marR="35560" marT="54000" marB="54000">
                    <a:solidFill>
                      <a:scrgbClr r="0" g="0" b="0">
                        <a:alpha val="0"/>
                      </a:scrgbClr>
                    </a:solidFill>
                  </a:tcPr>
                </a:tc>
                <a:tc>
                  <a:txBody>
                    <a:bodyPr/>
                    <a:lstStyle/>
                    <a:p>
                      <a:pPr algn="l" latinLnBrk="1">
                        <a:lnSpc>
                          <a:spcPct val="115000"/>
                        </a:lnSpc>
                        <a:spcAft>
                          <a:spcPts val="0"/>
                        </a:spcAft>
                      </a:pPr>
                      <a:r>
                        <a:rPr lang="en-US" sz="1000" b="0" i="0" kern="100">
                          <a:solidFill>
                            <a:schemeClr val="tx1"/>
                          </a:solidFill>
                          <a:effectLst/>
                          <a:latin typeface="Arial"/>
                        </a:rPr>
                        <a:t>Low</a:t>
                      </a:r>
                      <a:endParaRPr lang="ko-KR" sz="1000" b="0" i="0" kern="100">
                        <a:solidFill>
                          <a:schemeClr val="tx1"/>
                        </a:solidFill>
                        <a:effectLst/>
                        <a:latin typeface="Arial"/>
                      </a:endParaRPr>
                    </a:p>
                    <a:p>
                      <a:pPr algn="l" latinLnBrk="1">
                        <a:lnSpc>
                          <a:spcPct val="115000"/>
                        </a:lnSpc>
                        <a:spcAft>
                          <a:spcPts val="0"/>
                        </a:spcAft>
                      </a:pPr>
                      <a:r>
                        <a:rPr lang="en-US" sz="1000" b="0" i="0" kern="100">
                          <a:solidFill>
                            <a:schemeClr val="tx1"/>
                          </a:solidFill>
                          <a:effectLst/>
                          <a:latin typeface="Arial"/>
                        </a:rPr>
                        <a:t>(Different emitter molecule)</a:t>
                      </a:r>
                      <a:endParaRPr lang="ko-KR" sz="1000" b="0" i="0" kern="100">
                        <a:solidFill>
                          <a:schemeClr val="tx1"/>
                        </a:solidFill>
                        <a:effectLst/>
                        <a:latin typeface="Arial"/>
                        <a:ea typeface="맑은 고딕" panose="020B0503020000020004" pitchFamily="50" charset="-127"/>
                        <a:cs typeface="Times New Roman"/>
                      </a:endParaRPr>
                    </a:p>
                  </a:txBody>
                  <a:tcPr marL="35560" marR="35560" marT="54000" marB="54000">
                    <a:solidFill>
                      <a:scrgbClr r="0" g="0" b="0">
                        <a:alpha val="0"/>
                      </a:scrgbClr>
                    </a:solidFill>
                  </a:tcPr>
                </a:tc>
              </a:tr>
              <a:tr h="409872">
                <a:tc>
                  <a:txBody>
                    <a:bodyPr/>
                    <a:lstStyle/>
                    <a:p>
                      <a:pPr algn="l" latinLnBrk="1">
                        <a:lnSpc>
                          <a:spcPct val="115000"/>
                        </a:lnSpc>
                        <a:spcAft>
                          <a:spcPts val="0"/>
                        </a:spcAft>
                      </a:pPr>
                      <a:r>
                        <a:rPr lang="en-US" sz="1000" b="0" i="0" kern="100" dirty="0">
                          <a:solidFill>
                            <a:schemeClr val="tx1"/>
                          </a:solidFill>
                          <a:effectLst/>
                          <a:latin typeface="Arial"/>
                        </a:rPr>
                        <a:t>Manufacturing process</a:t>
                      </a:r>
                      <a:endParaRPr lang="ko-KR" sz="1000" b="0" i="0" kern="100" dirty="0">
                        <a:solidFill>
                          <a:schemeClr val="tx1"/>
                        </a:solidFill>
                        <a:effectLst/>
                        <a:latin typeface="Arial"/>
                        <a:ea typeface="맑은 고딕" panose="020B0503020000020004" pitchFamily="50" charset="-127"/>
                        <a:cs typeface="Times New Roman"/>
                      </a:endParaRPr>
                    </a:p>
                  </a:txBody>
                  <a:tcPr marL="35560" marR="35560" marT="54000" marB="54000">
                    <a:solidFill>
                      <a:scrgbClr r="0" g="0" b="0">
                        <a:alpha val="0"/>
                      </a:scrgbClr>
                    </a:solidFill>
                  </a:tcPr>
                </a:tc>
                <a:tc>
                  <a:txBody>
                    <a:bodyPr/>
                    <a:lstStyle/>
                    <a:p>
                      <a:pPr algn="l" latinLnBrk="1">
                        <a:lnSpc>
                          <a:spcPct val="115000"/>
                        </a:lnSpc>
                        <a:spcAft>
                          <a:spcPts val="0"/>
                        </a:spcAft>
                      </a:pPr>
                      <a:r>
                        <a:rPr lang="en-US" sz="1000" b="0" i="0" kern="100" dirty="0">
                          <a:solidFill>
                            <a:schemeClr val="tx1"/>
                          </a:solidFill>
                          <a:effectLst/>
                          <a:latin typeface="Arial"/>
                        </a:rPr>
                        <a:t>Solution-based</a:t>
                      </a:r>
                      <a:endParaRPr lang="ko-KR" sz="1000" b="0" i="0" kern="100" dirty="0">
                        <a:solidFill>
                          <a:schemeClr val="tx1"/>
                        </a:solidFill>
                        <a:effectLst/>
                        <a:latin typeface="Arial"/>
                        <a:ea typeface="맑은 고딕" panose="020B0503020000020004" pitchFamily="50" charset="-127"/>
                        <a:cs typeface="Times New Roman"/>
                      </a:endParaRPr>
                    </a:p>
                  </a:txBody>
                  <a:tcPr marL="35560" marR="35560" marT="54000" marB="54000">
                    <a:solidFill>
                      <a:scrgbClr r="0" g="0" b="0">
                        <a:alpha val="0"/>
                      </a:scrgbClr>
                    </a:solidFill>
                  </a:tcPr>
                </a:tc>
                <a:tc>
                  <a:txBody>
                    <a:bodyPr/>
                    <a:lstStyle/>
                    <a:p>
                      <a:pPr algn="l" latinLnBrk="1">
                        <a:lnSpc>
                          <a:spcPct val="115000"/>
                        </a:lnSpc>
                        <a:spcAft>
                          <a:spcPts val="0"/>
                        </a:spcAft>
                      </a:pPr>
                      <a:r>
                        <a:rPr lang="en-US" sz="1000" b="0" i="0" kern="100">
                          <a:solidFill>
                            <a:schemeClr val="tx1"/>
                          </a:solidFill>
                          <a:effectLst/>
                          <a:latin typeface="Arial"/>
                        </a:rPr>
                        <a:t>Vacuum deposition / </a:t>
                      </a:r>
                      <a:br>
                        <a:rPr lang="en-US" sz="1000" b="0" i="0" kern="100">
                          <a:solidFill>
                            <a:schemeClr val="tx1"/>
                          </a:solidFill>
                          <a:effectLst/>
                          <a:latin typeface="Arial"/>
                        </a:rPr>
                      </a:br>
                      <a:r>
                        <a:rPr lang="en-US" sz="1000" b="0" i="0" kern="100">
                          <a:solidFill>
                            <a:schemeClr val="tx1"/>
                          </a:solidFill>
                          <a:effectLst/>
                          <a:latin typeface="Arial"/>
                        </a:rPr>
                        <a:t>Solution-based</a:t>
                      </a:r>
                      <a:endParaRPr lang="ko-KR" sz="1000" b="0" i="0" kern="100">
                        <a:solidFill>
                          <a:schemeClr val="tx1"/>
                        </a:solidFill>
                        <a:effectLst/>
                        <a:latin typeface="Arial"/>
                        <a:ea typeface="맑은 고딕" panose="020B0503020000020004" pitchFamily="50" charset="-127"/>
                        <a:cs typeface="Times New Roman"/>
                      </a:endParaRPr>
                    </a:p>
                  </a:txBody>
                  <a:tcPr marL="35560" marR="35560" marT="54000" marB="54000">
                    <a:solidFill>
                      <a:scrgbClr r="0" g="0" b="0">
                        <a:alpha val="0"/>
                      </a:scrgbClr>
                    </a:solidFill>
                  </a:tcPr>
                </a:tc>
              </a:tr>
              <a:tr h="253207">
                <a:tc>
                  <a:txBody>
                    <a:bodyPr/>
                    <a:lstStyle/>
                    <a:p>
                      <a:pPr algn="l" latinLnBrk="1">
                        <a:lnSpc>
                          <a:spcPct val="115000"/>
                        </a:lnSpc>
                        <a:spcAft>
                          <a:spcPts val="0"/>
                        </a:spcAft>
                      </a:pPr>
                      <a:r>
                        <a:rPr lang="en-US" sz="1000" b="0" i="0" kern="100" dirty="0">
                          <a:solidFill>
                            <a:schemeClr val="tx1"/>
                          </a:solidFill>
                          <a:effectLst/>
                          <a:latin typeface="Arial"/>
                        </a:rPr>
                        <a:t>Large area display</a:t>
                      </a:r>
                      <a:endParaRPr lang="ko-KR" sz="1000" b="0" i="0" kern="100" dirty="0">
                        <a:solidFill>
                          <a:schemeClr val="tx1"/>
                        </a:solidFill>
                        <a:effectLst/>
                        <a:latin typeface="Arial"/>
                        <a:ea typeface="맑은 고딕" panose="020B0503020000020004" pitchFamily="50" charset="-127"/>
                        <a:cs typeface="Times New Roman"/>
                      </a:endParaRPr>
                    </a:p>
                  </a:txBody>
                  <a:tcPr marL="35560" marR="35560" marT="54000" marB="54000">
                    <a:solidFill>
                      <a:scrgbClr r="0" g="0" b="0">
                        <a:alpha val="0"/>
                      </a:scrgbClr>
                    </a:solidFill>
                  </a:tcPr>
                </a:tc>
                <a:tc>
                  <a:txBody>
                    <a:bodyPr/>
                    <a:lstStyle/>
                    <a:p>
                      <a:pPr algn="l" latinLnBrk="1">
                        <a:lnSpc>
                          <a:spcPct val="115000"/>
                        </a:lnSpc>
                        <a:spcAft>
                          <a:spcPts val="0"/>
                        </a:spcAft>
                      </a:pPr>
                      <a:r>
                        <a:rPr lang="en-US" sz="1000" b="0" i="0" kern="100" dirty="0">
                          <a:solidFill>
                            <a:schemeClr val="tx1"/>
                          </a:solidFill>
                          <a:effectLst/>
                          <a:latin typeface="Arial"/>
                        </a:rPr>
                        <a:t>Yes</a:t>
                      </a:r>
                      <a:endParaRPr lang="ko-KR" sz="1000" b="0" i="0" kern="100" dirty="0">
                        <a:solidFill>
                          <a:schemeClr val="tx1"/>
                        </a:solidFill>
                        <a:effectLst/>
                        <a:latin typeface="Arial"/>
                        <a:ea typeface="맑은 고딕" panose="020B0503020000020004" pitchFamily="50" charset="-127"/>
                        <a:cs typeface="Times New Roman"/>
                      </a:endParaRPr>
                    </a:p>
                  </a:txBody>
                  <a:tcPr marL="35560" marR="35560" marT="54000" marB="54000">
                    <a:solidFill>
                      <a:scrgbClr r="0" g="0" b="0">
                        <a:alpha val="0"/>
                      </a:scrgbClr>
                    </a:solidFill>
                  </a:tcPr>
                </a:tc>
                <a:tc>
                  <a:txBody>
                    <a:bodyPr/>
                    <a:lstStyle/>
                    <a:p>
                      <a:pPr algn="l" latinLnBrk="1">
                        <a:lnSpc>
                          <a:spcPct val="115000"/>
                        </a:lnSpc>
                        <a:spcAft>
                          <a:spcPts val="0"/>
                        </a:spcAft>
                      </a:pPr>
                      <a:r>
                        <a:rPr lang="en-US" sz="1000" b="0" i="0" kern="100">
                          <a:solidFill>
                            <a:schemeClr val="tx1"/>
                          </a:solidFill>
                          <a:effectLst/>
                          <a:latin typeface="Arial"/>
                        </a:rPr>
                        <a:t>Yes</a:t>
                      </a:r>
                      <a:endParaRPr lang="ko-KR" sz="1000" b="0" i="0" kern="100">
                        <a:solidFill>
                          <a:schemeClr val="tx1"/>
                        </a:solidFill>
                        <a:effectLst/>
                        <a:latin typeface="Arial"/>
                        <a:ea typeface="맑은 고딕" panose="020B0503020000020004" pitchFamily="50" charset="-127"/>
                        <a:cs typeface="Times New Roman"/>
                      </a:endParaRPr>
                    </a:p>
                  </a:txBody>
                  <a:tcPr marL="35560" marR="35560" marT="54000" marB="54000">
                    <a:solidFill>
                      <a:scrgbClr r="0" g="0" b="0">
                        <a:alpha val="0"/>
                      </a:scrgbClr>
                    </a:solidFill>
                  </a:tcPr>
                </a:tc>
              </a:tr>
              <a:tr h="253207">
                <a:tc>
                  <a:txBody>
                    <a:bodyPr/>
                    <a:lstStyle/>
                    <a:p>
                      <a:pPr algn="l" latinLnBrk="1">
                        <a:lnSpc>
                          <a:spcPct val="115000"/>
                        </a:lnSpc>
                        <a:spcAft>
                          <a:spcPts val="0"/>
                        </a:spcAft>
                      </a:pPr>
                      <a:r>
                        <a:rPr lang="en-US" sz="1000" b="0" i="0" kern="100" dirty="0">
                          <a:solidFill>
                            <a:schemeClr val="tx1"/>
                          </a:solidFill>
                          <a:effectLst/>
                          <a:latin typeface="Arial"/>
                        </a:rPr>
                        <a:t>Transparent &amp; flexible display</a:t>
                      </a:r>
                      <a:endParaRPr lang="ko-KR" sz="1000" b="0" i="0" kern="100" dirty="0">
                        <a:solidFill>
                          <a:schemeClr val="tx1"/>
                        </a:solidFill>
                        <a:effectLst/>
                        <a:latin typeface="Arial"/>
                        <a:ea typeface="맑은 고딕" panose="020B0503020000020004" pitchFamily="50" charset="-127"/>
                        <a:cs typeface="Times New Roman"/>
                      </a:endParaRPr>
                    </a:p>
                  </a:txBody>
                  <a:tcPr marL="35560" marR="35560" marT="54000" marB="54000">
                    <a:solidFill>
                      <a:scrgbClr r="0" g="0" b="0">
                        <a:alpha val="0"/>
                      </a:scrgbClr>
                    </a:solidFill>
                  </a:tcPr>
                </a:tc>
                <a:tc>
                  <a:txBody>
                    <a:bodyPr/>
                    <a:lstStyle/>
                    <a:p>
                      <a:pPr algn="l" latinLnBrk="1">
                        <a:lnSpc>
                          <a:spcPct val="115000"/>
                        </a:lnSpc>
                        <a:spcAft>
                          <a:spcPts val="0"/>
                        </a:spcAft>
                      </a:pPr>
                      <a:r>
                        <a:rPr lang="en-US" sz="1000" b="0" i="0" kern="100" dirty="0">
                          <a:solidFill>
                            <a:schemeClr val="tx1"/>
                          </a:solidFill>
                          <a:effectLst/>
                          <a:latin typeface="Arial"/>
                        </a:rPr>
                        <a:t>Yes</a:t>
                      </a:r>
                      <a:endParaRPr lang="ko-KR" sz="1000" b="0" i="0" kern="100" dirty="0">
                        <a:solidFill>
                          <a:schemeClr val="tx1"/>
                        </a:solidFill>
                        <a:effectLst/>
                        <a:latin typeface="Arial"/>
                        <a:ea typeface="맑은 고딕" panose="020B0503020000020004" pitchFamily="50" charset="-127"/>
                        <a:cs typeface="Times New Roman"/>
                      </a:endParaRPr>
                    </a:p>
                  </a:txBody>
                  <a:tcPr marL="35560" marR="35560" marT="54000" marB="54000">
                    <a:solidFill>
                      <a:scrgbClr r="0" g="0" b="0">
                        <a:alpha val="0"/>
                      </a:scrgbClr>
                    </a:solidFill>
                  </a:tcPr>
                </a:tc>
                <a:tc>
                  <a:txBody>
                    <a:bodyPr/>
                    <a:lstStyle/>
                    <a:p>
                      <a:pPr algn="l" latinLnBrk="1">
                        <a:lnSpc>
                          <a:spcPct val="115000"/>
                        </a:lnSpc>
                        <a:spcAft>
                          <a:spcPts val="0"/>
                        </a:spcAft>
                      </a:pPr>
                      <a:r>
                        <a:rPr lang="en-US" sz="1000" b="0" i="0" kern="100">
                          <a:solidFill>
                            <a:schemeClr val="tx1"/>
                          </a:solidFill>
                          <a:effectLst/>
                          <a:latin typeface="Arial"/>
                        </a:rPr>
                        <a:t>Yes</a:t>
                      </a:r>
                      <a:endParaRPr lang="ko-KR" sz="1000" b="0" i="0" kern="100">
                        <a:solidFill>
                          <a:schemeClr val="tx1"/>
                        </a:solidFill>
                        <a:effectLst/>
                        <a:latin typeface="Arial"/>
                        <a:ea typeface="맑은 고딕" panose="020B0503020000020004" pitchFamily="50" charset="-127"/>
                        <a:cs typeface="Times New Roman"/>
                      </a:endParaRPr>
                    </a:p>
                  </a:txBody>
                  <a:tcPr marL="35560" marR="35560" marT="54000" marB="54000">
                    <a:solidFill>
                      <a:scrgbClr r="0" g="0" b="0">
                        <a:alpha val="0"/>
                      </a:scrgbClr>
                    </a:solidFill>
                  </a:tcPr>
                </a:tc>
              </a:tr>
              <a:tr h="253207">
                <a:tc>
                  <a:txBody>
                    <a:bodyPr/>
                    <a:lstStyle/>
                    <a:p>
                      <a:pPr algn="l" latinLnBrk="1">
                        <a:lnSpc>
                          <a:spcPct val="115000"/>
                        </a:lnSpc>
                        <a:spcAft>
                          <a:spcPts val="0"/>
                        </a:spcAft>
                      </a:pPr>
                      <a:r>
                        <a:rPr lang="en-US" sz="1000" b="0" i="0" kern="100" dirty="0">
                          <a:solidFill>
                            <a:schemeClr val="tx1"/>
                          </a:solidFill>
                          <a:effectLst/>
                          <a:latin typeface="Arial"/>
                        </a:rPr>
                        <a:t>Cost of emitter</a:t>
                      </a:r>
                      <a:endParaRPr lang="ko-KR" sz="1000" b="0" i="0" kern="100" dirty="0">
                        <a:solidFill>
                          <a:schemeClr val="tx1"/>
                        </a:solidFill>
                        <a:effectLst/>
                        <a:latin typeface="Arial"/>
                        <a:ea typeface="맑은 고딕" panose="020B0503020000020004" pitchFamily="50" charset="-127"/>
                        <a:cs typeface="Times New Roman"/>
                      </a:endParaRPr>
                    </a:p>
                  </a:txBody>
                  <a:tcPr marL="35560" marR="35560" marT="54000" marB="54000">
                    <a:lnB>
                      <a:noFill/>
                    </a:lnB>
                    <a:solidFill>
                      <a:scrgbClr r="0" g="0" b="0">
                        <a:alpha val="0"/>
                      </a:scrgbClr>
                    </a:solidFill>
                  </a:tcPr>
                </a:tc>
                <a:tc>
                  <a:txBody>
                    <a:bodyPr/>
                    <a:lstStyle/>
                    <a:p>
                      <a:pPr algn="l" latinLnBrk="1">
                        <a:lnSpc>
                          <a:spcPct val="115000"/>
                        </a:lnSpc>
                        <a:spcAft>
                          <a:spcPts val="0"/>
                        </a:spcAft>
                      </a:pPr>
                      <a:r>
                        <a:rPr lang="en-US" sz="1000" b="0" i="0" kern="100" dirty="0">
                          <a:solidFill>
                            <a:schemeClr val="tx1"/>
                          </a:solidFill>
                          <a:effectLst/>
                          <a:latin typeface="Arial"/>
                        </a:rPr>
                        <a:t>Low</a:t>
                      </a:r>
                      <a:endParaRPr lang="ko-KR" sz="1000" b="0" i="0" kern="100" dirty="0">
                        <a:solidFill>
                          <a:schemeClr val="tx1"/>
                        </a:solidFill>
                        <a:effectLst/>
                        <a:latin typeface="Arial"/>
                        <a:ea typeface="맑은 고딕" panose="020B0503020000020004" pitchFamily="50" charset="-127"/>
                        <a:cs typeface="Times New Roman"/>
                      </a:endParaRPr>
                    </a:p>
                  </a:txBody>
                  <a:tcPr marL="35560" marR="35560" marT="54000" marB="54000">
                    <a:lnB>
                      <a:noFill/>
                    </a:lnB>
                    <a:solidFill>
                      <a:scrgbClr r="0" g="0" b="0">
                        <a:alpha val="0"/>
                      </a:scrgbClr>
                    </a:solidFill>
                  </a:tcPr>
                </a:tc>
                <a:tc>
                  <a:txBody>
                    <a:bodyPr/>
                    <a:lstStyle/>
                    <a:p>
                      <a:pPr algn="l" latinLnBrk="1">
                        <a:lnSpc>
                          <a:spcPct val="115000"/>
                        </a:lnSpc>
                        <a:spcAft>
                          <a:spcPts val="0"/>
                        </a:spcAft>
                      </a:pPr>
                      <a:r>
                        <a:rPr lang="en-US" sz="1000" b="0" i="0" kern="100" dirty="0">
                          <a:solidFill>
                            <a:schemeClr val="tx1"/>
                          </a:solidFill>
                          <a:effectLst/>
                          <a:latin typeface="Arial"/>
                        </a:rPr>
                        <a:t>High</a:t>
                      </a:r>
                      <a:endParaRPr lang="ko-KR" sz="1000" b="0" i="0" kern="100" dirty="0">
                        <a:solidFill>
                          <a:schemeClr val="tx1"/>
                        </a:solidFill>
                        <a:effectLst/>
                        <a:latin typeface="Arial"/>
                        <a:ea typeface="맑은 고딕" panose="020B0503020000020004" pitchFamily="50" charset="-127"/>
                        <a:cs typeface="Times New Roman"/>
                      </a:endParaRPr>
                    </a:p>
                  </a:txBody>
                  <a:tcPr marL="35560" marR="35560" marT="54000" marB="54000">
                    <a:lnB>
                      <a:noFill/>
                    </a:lnB>
                    <a:solidFill>
                      <a:scrgbClr r="0" g="0" b="0">
                        <a:alpha val="0"/>
                      </a:scrgbClr>
                    </a:solidFill>
                  </a:tcPr>
                </a:tc>
              </a:tr>
              <a:tr h="409872">
                <a:tc>
                  <a:txBody>
                    <a:bodyPr/>
                    <a:lstStyle/>
                    <a:p>
                      <a:pPr algn="l" latinLnBrk="1">
                        <a:lnSpc>
                          <a:spcPct val="115000"/>
                        </a:lnSpc>
                        <a:spcAft>
                          <a:spcPts val="0"/>
                        </a:spcAft>
                      </a:pPr>
                      <a:r>
                        <a:rPr lang="en-US" sz="1000" b="0" i="0" kern="100" dirty="0">
                          <a:solidFill>
                            <a:schemeClr val="tx1"/>
                          </a:solidFill>
                          <a:effectLst/>
                          <a:latin typeface="Arial"/>
                        </a:rPr>
                        <a:t>Color range</a:t>
                      </a:r>
                      <a:endParaRPr lang="ko-KR" sz="1000" b="0" i="0" kern="100" dirty="0">
                        <a:solidFill>
                          <a:schemeClr val="tx1"/>
                        </a:solidFill>
                        <a:effectLst/>
                        <a:latin typeface="Arial"/>
                        <a:ea typeface="맑은 고딕" panose="020B0503020000020004" pitchFamily="50" charset="-127"/>
                        <a:cs typeface="Times New Roman"/>
                      </a:endParaRPr>
                    </a:p>
                  </a:txBody>
                  <a:tcPr marL="35560" marR="35560" marT="54000" marB="54000">
                    <a:lnT>
                      <a:noFill/>
                    </a:lnT>
                    <a:lnB w="12700" cap="flat" cmpd="sng" algn="ctr">
                      <a:solidFill>
                        <a:srgbClr val="707C8A"/>
                      </a:solidFill>
                      <a:prstDash val="solid"/>
                      <a:round/>
                      <a:headEnd type="none" w="med" len="med"/>
                      <a:tailEnd type="none" w="med" len="med"/>
                    </a:lnB>
                    <a:solidFill>
                      <a:scrgbClr r="0" g="0" b="0">
                        <a:alpha val="0"/>
                      </a:scrgbClr>
                    </a:solidFill>
                  </a:tcPr>
                </a:tc>
                <a:tc>
                  <a:txBody>
                    <a:bodyPr/>
                    <a:lstStyle/>
                    <a:p>
                      <a:pPr algn="l" latinLnBrk="1">
                        <a:lnSpc>
                          <a:spcPct val="115000"/>
                        </a:lnSpc>
                        <a:spcAft>
                          <a:spcPts val="0"/>
                        </a:spcAft>
                      </a:pPr>
                      <a:r>
                        <a:rPr lang="en-US" sz="1000" b="0" i="0" kern="100" dirty="0">
                          <a:solidFill>
                            <a:schemeClr val="tx1"/>
                          </a:solidFill>
                          <a:effectLst/>
                          <a:latin typeface="Arial"/>
                        </a:rPr>
                        <a:t>420 – 1500 nm</a:t>
                      </a:r>
                      <a:endParaRPr lang="ko-KR" sz="1000" b="0" i="0" kern="100" dirty="0">
                        <a:solidFill>
                          <a:schemeClr val="tx1"/>
                        </a:solidFill>
                        <a:effectLst/>
                        <a:latin typeface="Arial"/>
                      </a:endParaRPr>
                    </a:p>
                    <a:p>
                      <a:pPr algn="l" latinLnBrk="1">
                        <a:lnSpc>
                          <a:spcPct val="115000"/>
                        </a:lnSpc>
                        <a:spcAft>
                          <a:spcPts val="0"/>
                        </a:spcAft>
                      </a:pPr>
                      <a:r>
                        <a:rPr lang="en-US" sz="1000" b="0" i="0" kern="100" dirty="0">
                          <a:solidFill>
                            <a:schemeClr val="tx1"/>
                          </a:solidFill>
                          <a:effectLst/>
                          <a:latin typeface="Arial"/>
                        </a:rPr>
                        <a:t>(Visible to Near IR)</a:t>
                      </a:r>
                      <a:endParaRPr lang="ko-KR" sz="1000" b="0" i="0" kern="100" dirty="0">
                        <a:solidFill>
                          <a:schemeClr val="tx1"/>
                        </a:solidFill>
                        <a:effectLst/>
                        <a:latin typeface="Arial"/>
                        <a:ea typeface="맑은 고딕" panose="020B0503020000020004" pitchFamily="50" charset="-127"/>
                        <a:cs typeface="Times New Roman"/>
                      </a:endParaRPr>
                    </a:p>
                  </a:txBody>
                  <a:tcPr marL="35560" marR="35560" marT="54000" marB="54000">
                    <a:lnT>
                      <a:noFill/>
                    </a:lnT>
                    <a:lnB w="12700" cap="flat" cmpd="sng" algn="ctr">
                      <a:solidFill>
                        <a:srgbClr val="707C8A"/>
                      </a:solidFill>
                      <a:prstDash val="solid"/>
                      <a:round/>
                      <a:headEnd type="none" w="med" len="med"/>
                      <a:tailEnd type="none" w="med" len="med"/>
                    </a:lnB>
                    <a:solidFill>
                      <a:scrgbClr r="0" g="0" b="0">
                        <a:alpha val="0"/>
                      </a:scrgbClr>
                    </a:solidFill>
                  </a:tcPr>
                </a:tc>
                <a:tc>
                  <a:txBody>
                    <a:bodyPr/>
                    <a:lstStyle/>
                    <a:p>
                      <a:pPr algn="l" latinLnBrk="1">
                        <a:lnSpc>
                          <a:spcPct val="115000"/>
                        </a:lnSpc>
                        <a:spcAft>
                          <a:spcPts val="0"/>
                        </a:spcAft>
                      </a:pPr>
                      <a:r>
                        <a:rPr lang="en-US" sz="1000" b="0" i="0" kern="100" dirty="0">
                          <a:solidFill>
                            <a:schemeClr val="tx1"/>
                          </a:solidFill>
                          <a:effectLst/>
                          <a:latin typeface="Arial"/>
                        </a:rPr>
                        <a:t>450 – 650 nm</a:t>
                      </a:r>
                      <a:endParaRPr lang="ko-KR" sz="1000" b="0" i="0" kern="100" dirty="0">
                        <a:solidFill>
                          <a:schemeClr val="tx1"/>
                        </a:solidFill>
                        <a:effectLst/>
                        <a:latin typeface="Arial"/>
                      </a:endParaRPr>
                    </a:p>
                    <a:p>
                      <a:pPr algn="l" latinLnBrk="1">
                        <a:lnSpc>
                          <a:spcPct val="115000"/>
                        </a:lnSpc>
                        <a:spcAft>
                          <a:spcPts val="0"/>
                        </a:spcAft>
                      </a:pPr>
                      <a:r>
                        <a:rPr lang="en-US" sz="1000" b="0" i="0" kern="100" dirty="0">
                          <a:solidFill>
                            <a:schemeClr val="tx1"/>
                          </a:solidFill>
                          <a:effectLst/>
                          <a:latin typeface="Arial"/>
                        </a:rPr>
                        <a:t>(Visible)</a:t>
                      </a:r>
                      <a:endParaRPr lang="ko-KR" sz="1000" b="0" i="0" kern="100" dirty="0">
                        <a:solidFill>
                          <a:schemeClr val="tx1"/>
                        </a:solidFill>
                        <a:effectLst/>
                        <a:latin typeface="Arial"/>
                        <a:ea typeface="맑은 고딕" panose="020B0503020000020004" pitchFamily="50" charset="-127"/>
                        <a:cs typeface="Times New Roman"/>
                      </a:endParaRPr>
                    </a:p>
                  </a:txBody>
                  <a:tcPr marL="35560" marR="35560" marT="54000" marB="54000">
                    <a:lnT>
                      <a:noFill/>
                    </a:lnT>
                    <a:lnB w="12700" cap="flat" cmpd="sng" algn="ctr">
                      <a:solidFill>
                        <a:srgbClr val="707C8A"/>
                      </a:solidFill>
                      <a:prstDash val="solid"/>
                      <a:round/>
                      <a:headEnd type="none" w="med" len="med"/>
                      <a:tailEnd type="none" w="med" len="med"/>
                    </a:lnB>
                    <a:solidFill>
                      <a:scrgbClr r="0" g="0" b="0">
                        <a:alpha val="0"/>
                      </a:scrgbClr>
                    </a:solidFill>
                  </a:tcPr>
                </a:tc>
              </a:tr>
              <a:tr h="141453">
                <a:tc gridSpan="2">
                  <a:txBody>
                    <a:bodyPr/>
                    <a:lstStyle/>
                    <a:p>
                      <a:pPr marL="0" algn="l" defTabSz="914400" rtl="0" eaLnBrk="1" latinLnBrk="1" hangingPunct="1">
                        <a:lnSpc>
                          <a:spcPct val="115000"/>
                        </a:lnSpc>
                        <a:spcAft>
                          <a:spcPts val="0"/>
                        </a:spcAft>
                        <a:buNone/>
                      </a:pPr>
                      <a:r>
                        <a:rPr lang="en-US" altLang="ko-KR" sz="700" b="0" i="0" kern="100" dirty="0" smtClean="0">
                          <a:solidFill>
                            <a:srgbClr val="707C8A"/>
                          </a:solidFill>
                          <a:effectLst/>
                          <a:latin typeface="Arial"/>
                        </a:rPr>
                        <a:t>Source: IHS</a:t>
                      </a:r>
                      <a:endParaRPr lang="ko-KR" sz="700" b="0" i="0" kern="100" dirty="0">
                        <a:solidFill>
                          <a:srgbClr val="707C8A"/>
                        </a:solidFill>
                        <a:effectLst/>
                        <a:latin typeface="Arial"/>
                        <a:ea typeface="맑은 고딕" panose="020B0503020000020004" pitchFamily="50" charset="-127"/>
                        <a:cs typeface="Times New Roman"/>
                      </a:endParaRPr>
                    </a:p>
                  </a:txBody>
                  <a:tcPr marL="35560" marR="35560" marT="35560" marB="0" anchor="b">
                    <a:lnT w="12700" cap="flat" cmpd="sng" algn="ctr">
                      <a:solidFill>
                        <a:srgbClr val="707C8A"/>
                      </a:solidFill>
                      <a:prstDash val="solid"/>
                      <a:round/>
                      <a:headEnd type="none" w="med" len="med"/>
                      <a:tailEnd type="none" w="med" len="med"/>
                    </a:lnT>
                    <a:solidFill>
                      <a:scrgbClr r="0" g="0" b="0">
                        <a:alpha val="0"/>
                      </a:scrgbClr>
                    </a:solidFill>
                  </a:tcPr>
                </a:tc>
                <a:tc hMerge="1">
                  <a:txBody>
                    <a:bodyPr/>
                    <a:lstStyle/>
                    <a:p>
                      <a:pPr algn="ctr" latinLnBrk="1">
                        <a:lnSpc>
                          <a:spcPct val="115000"/>
                        </a:lnSpc>
                        <a:spcAft>
                          <a:spcPts val="0"/>
                        </a:spcAft>
                      </a:pPr>
                      <a:endParaRPr lang="ko-KR" sz="800" b="1" i="0" kern="100" dirty="0">
                        <a:effectLst/>
                        <a:latin typeface="Arial"/>
                        <a:ea typeface="맑은 고딕"/>
                        <a:cs typeface="Times New Roman"/>
                      </a:endParaRPr>
                    </a:p>
                  </a:txBody>
                  <a:tcPr marL="88900" marR="88900" marT="46990" marB="46990"/>
                </a:tc>
                <a:tc>
                  <a:txBody>
                    <a:bodyPr/>
                    <a:lstStyle/>
                    <a:p>
                      <a:pPr marL="0" algn="r" defTabSz="914400" rtl="0" eaLnBrk="1" latinLnBrk="1" hangingPunct="1">
                        <a:lnSpc>
                          <a:spcPct val="115000"/>
                        </a:lnSpc>
                        <a:spcAft>
                          <a:spcPts val="0"/>
                        </a:spcAft>
                        <a:buNone/>
                      </a:pPr>
                      <a:r>
                        <a:rPr lang="en-US" altLang="ko-KR" sz="700" b="0" i="0" kern="100" dirty="0" smtClean="0">
                          <a:solidFill>
                            <a:srgbClr val="707C8A"/>
                          </a:solidFill>
                          <a:effectLst/>
                          <a:latin typeface="Arial"/>
                        </a:rPr>
                        <a:t>© 2015 IHS</a:t>
                      </a:r>
                      <a:endParaRPr lang="ko-KR" sz="700" b="0" i="0" kern="100" dirty="0">
                        <a:solidFill>
                          <a:srgbClr val="707C8A"/>
                        </a:solidFill>
                        <a:effectLst/>
                        <a:latin typeface="Arial"/>
                        <a:ea typeface="맑은 고딕" panose="020B0503020000020004" pitchFamily="50" charset="-127"/>
                        <a:cs typeface="Times New Roman"/>
                      </a:endParaRPr>
                    </a:p>
                  </a:txBody>
                  <a:tcPr marL="35560" marR="35560" marT="35560" marB="0" anchor="b">
                    <a:lnT w="12700" cap="flat" cmpd="sng" algn="ctr">
                      <a:solidFill>
                        <a:srgbClr val="707C8A"/>
                      </a:solidFill>
                      <a:prstDash val="solid"/>
                      <a:round/>
                      <a:headEnd type="none" w="med" len="med"/>
                      <a:tailEnd type="none" w="med" len="med"/>
                    </a:lnT>
                    <a:solidFill>
                      <a:scrgbClr r="0" g="0" b="0">
                        <a:alpha val="0"/>
                      </a:scrgbClr>
                    </a:solidFill>
                  </a:tcPr>
                </a:tc>
              </a:tr>
            </a:tbl>
          </a:graphicData>
        </a:graphic>
      </p:graphicFrame>
    </p:spTree>
    <p:extLst>
      <p:ext uri="{BB962C8B-B14F-4D97-AF65-F5344CB8AC3E}">
        <p14:creationId xmlns:p14="http://schemas.microsoft.com/office/powerpoint/2010/main" val="21931317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latinLnBrk="0">
              <a:buNone/>
            </a:pPr>
            <a:r>
              <a:rPr lang="en-US" altLang="ko-KR" dirty="0" smtClean="0"/>
              <a:t>1.10. </a:t>
            </a:r>
            <a:r>
              <a:rPr lang="en-US" dirty="0"/>
              <a:t>Driving principle and device structure of QLED</a:t>
            </a:r>
            <a:endParaRPr lang="ko-KR" altLang="en-US" dirty="0"/>
          </a:p>
          <a:p>
            <a:pPr marL="356400" lvl="1" algn="just" latinLnBrk="0"/>
            <a:r>
              <a:rPr lang="en-US" dirty="0" smtClean="0"/>
              <a:t>Research </a:t>
            </a:r>
            <a:r>
              <a:rPr lang="en-US" dirty="0"/>
              <a:t>and development on QLED have been underway </a:t>
            </a:r>
            <a:r>
              <a:rPr lang="en-US" dirty="0" smtClean="0"/>
              <a:t>to change </a:t>
            </a:r>
            <a:r>
              <a:rPr lang="en-US" dirty="0"/>
              <a:t>OLED’s emission layers to </a:t>
            </a:r>
            <a:r>
              <a:rPr lang="en-US" dirty="0" smtClean="0"/>
              <a:t>QDs</a:t>
            </a:r>
            <a:r>
              <a:rPr lang="en-US" dirty="0"/>
              <a:t>. As a result, its device structures or research and development processes are largely similar to the initial development of OLED. </a:t>
            </a:r>
            <a:endParaRPr lang="en-US" altLang="ko-KR" dirty="0">
              <a:solidFill>
                <a:srgbClr val="FF0000"/>
              </a:solidFill>
            </a:endParaRPr>
          </a:p>
          <a:p>
            <a:pPr marL="356400" algn="just" latinLnBrk="0">
              <a:spcBef>
                <a:spcPts val="0"/>
              </a:spcBef>
              <a:spcAft>
                <a:spcPts val="600"/>
              </a:spcAft>
            </a:pPr>
            <a:r>
              <a:rPr lang="en-US" sz="1100" dirty="0"/>
              <a:t>Driving principle of QLED devices is also similar to that of OLED. As shown below, the mechanism in which QD emits light includes optical excitation, charge injection, energy transfer, and ionization. Optical excitation method is a way to form </a:t>
            </a:r>
            <a:r>
              <a:rPr lang="en-US" sz="1100" dirty="0" err="1"/>
              <a:t>excitons</a:t>
            </a:r>
            <a:r>
              <a:rPr lang="en-US" sz="1100" dirty="0"/>
              <a:t> by absorbing photons that have energies greater than </a:t>
            </a:r>
            <a:r>
              <a:rPr lang="en-US" sz="1100" dirty="0" smtClean="0"/>
              <a:t>QDs</a:t>
            </a:r>
            <a:r>
              <a:rPr lang="en-US" sz="1100" dirty="0"/>
              <a:t>’ optical band gap. This is a principle used in color changing devices, such as QD-packaged LED and QD film. Charge injection and energy transfer are main light-emitting mechanism of QLED. </a:t>
            </a:r>
            <a:r>
              <a:rPr lang="en-US" sz="1100" dirty="0" err="1"/>
              <a:t>Excitons</a:t>
            </a:r>
            <a:r>
              <a:rPr lang="en-US" sz="1100" dirty="0"/>
              <a:t> are formed at QDs by injecting electrons or transferring energy depending on device structures. If the energy levels of QD and peripheral electron/hole transport layers are aligned well, electrons and holes will be injected directly to the QD, and </a:t>
            </a:r>
            <a:r>
              <a:rPr lang="en-US" sz="1100" dirty="0" err="1"/>
              <a:t>excitons</a:t>
            </a:r>
            <a:r>
              <a:rPr lang="en-US" sz="1100" dirty="0"/>
              <a:t> can be formed efficiently at QD. If injection of charge is difficult, </a:t>
            </a:r>
            <a:r>
              <a:rPr lang="en-US" sz="1100" dirty="0" err="1"/>
              <a:t>excitons</a:t>
            </a:r>
            <a:r>
              <a:rPr lang="en-US" sz="1100" dirty="0"/>
              <a:t> will be formed at peripheral layers, which have bigger band gap than QD, and emit light from QD by transferring energy to QD. </a:t>
            </a:r>
            <a:endParaRPr lang="en-US" altLang="ko-KR" sz="1100" dirty="0">
              <a:solidFill>
                <a:srgbClr val="FF0000"/>
              </a:solidFill>
            </a:endParaRPr>
          </a:p>
          <a:p>
            <a:pPr marL="356400" lvl="1" algn="just" latinLnBrk="0"/>
            <a:r>
              <a:rPr lang="en-US" dirty="0"/>
              <a:t>Lastly, ionization is a principle in which energy level of a QD layer under the electric field is arranged in layers, moving electrons of valence band to another QD’s conduction band to form </a:t>
            </a:r>
            <a:r>
              <a:rPr lang="en-US" dirty="0" err="1"/>
              <a:t>excitons</a:t>
            </a:r>
            <a:r>
              <a:rPr lang="en-US" dirty="0"/>
              <a:t>. It is a principle that is mainly used for QD light-emitting diode that uses part of QLED’s structure and alternating current. Of this, the principle that emits light most efficiently is the formation of </a:t>
            </a:r>
            <a:r>
              <a:rPr lang="en-US" dirty="0" err="1"/>
              <a:t>excitons</a:t>
            </a:r>
            <a:r>
              <a:rPr lang="en-US" dirty="0"/>
              <a:t> at QD by directly injecting electrons and holes. It uses the electron/hole transport layer and the electron/hold injection layer near QD for efficient transportation and injection of electrons and holes.</a:t>
            </a:r>
            <a:endParaRPr lang="en-US" altLang="ko-KR" dirty="0">
              <a:solidFill>
                <a:srgbClr val="FF0000"/>
              </a:solidFill>
            </a:endParaRPr>
          </a:p>
          <a:p>
            <a:pPr marL="356400" lvl="1" algn="just" latinLnBrk="0"/>
            <a:r>
              <a:rPr lang="en-US" dirty="0"/>
              <a:t>Device structure of QLED has developed similar to OLED, but in case of cadmium-based </a:t>
            </a:r>
            <a:r>
              <a:rPr lang="en-US" dirty="0" smtClean="0"/>
              <a:t>QDs</a:t>
            </a:r>
            <a:r>
              <a:rPr lang="en-US" dirty="0"/>
              <a:t>, used much in QLED, it is not easy to inject holes from organic HTL to </a:t>
            </a:r>
            <a:r>
              <a:rPr lang="en-US" dirty="0" smtClean="0"/>
              <a:t>QDs as </a:t>
            </a:r>
            <a:r>
              <a:rPr lang="en-US" dirty="0"/>
              <a:t>its valence band’s energy level (-6 – -7 eV) is at a much deeper place than the organic matter’s highest occupied molecular orbital (HOMO) energy level (-5 – -6 eV). Accordingly, various device structures have been developed to enhance the injection of holes and as a result, efficiency of a device also increased significantly. </a:t>
            </a:r>
          </a:p>
          <a:p>
            <a:endParaRPr lang="ko-KR" altLang="en-US" dirty="0"/>
          </a:p>
        </p:txBody>
      </p:sp>
      <p:sp>
        <p:nvSpPr>
          <p:cNvPr id="4" name="Slide Number Placeholder 3"/>
          <p:cNvSpPr>
            <a:spLocks noGrp="1"/>
          </p:cNvSpPr>
          <p:nvPr>
            <p:ph type="sldNum" sz="quarter" idx="10"/>
          </p:nvPr>
        </p:nvSpPr>
        <p:spPr/>
        <p:txBody>
          <a:bodyPr/>
          <a:lstStyle/>
          <a:p>
            <a:fld id="{C1654822-CBA3-4BDF-80A9-3FE33B17E59A}" type="slidenum">
              <a:rPr lang="en-US" smtClean="0"/>
              <a:pPr/>
              <a:t>33</a:t>
            </a:fld>
            <a:endParaRPr lang="en-US" dirty="0"/>
          </a:p>
        </p:txBody>
      </p:sp>
      <p:sp>
        <p:nvSpPr>
          <p:cNvPr id="5" name="Footer Placeholder 4"/>
          <p:cNvSpPr>
            <a:spLocks noGrp="1"/>
          </p:cNvSpPr>
          <p:nvPr>
            <p:ph type="ftr" sz="quarter" idx="11"/>
          </p:nvPr>
        </p:nvSpPr>
        <p:spPr/>
        <p:txBody>
          <a:bodyPr/>
          <a:lstStyle/>
          <a:p>
            <a:r>
              <a:rPr lang="en-US" smtClean="0"/>
              <a:t>Quantum Dot Display Technology &amp; Market Report - H2 2015</a:t>
            </a:r>
            <a:endParaRPr lang="en-US" dirty="0"/>
          </a:p>
        </p:txBody>
      </p:sp>
    </p:spTree>
    <p:extLst>
      <p:ext uri="{BB962C8B-B14F-4D97-AF65-F5344CB8AC3E}">
        <p14:creationId xmlns:p14="http://schemas.microsoft.com/office/powerpoint/2010/main" val="31525562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4313"/>
            <a:ext cx="8220075" cy="2487158"/>
          </a:xfrm>
        </p:spPr>
        <p:txBody>
          <a:bodyPr/>
          <a:lstStyle/>
          <a:p>
            <a:pPr marL="356400" algn="just" latinLnBrk="0">
              <a:spcBef>
                <a:spcPts val="0"/>
              </a:spcBef>
              <a:spcAft>
                <a:spcPts val="600"/>
              </a:spcAft>
            </a:pPr>
            <a:r>
              <a:rPr lang="en-US" sz="1100" dirty="0"/>
              <a:t>Device structures are largely divided into a normal structure that uses a substrate’s indium tin oxide (ITO) as anode, and an inverted structure that uses ITO as cathode. Normal structure is a device structure that is formed in the order of ITO, HIL/HTL, </a:t>
            </a:r>
            <a:r>
              <a:rPr lang="en-US" sz="1100" dirty="0" smtClean="0"/>
              <a:t>QD layer</a:t>
            </a:r>
            <a:r>
              <a:rPr lang="en-US" sz="1100" dirty="0"/>
              <a:t>, ETL/EIL, and then cathode. This structure is </a:t>
            </a:r>
            <a:r>
              <a:rPr lang="en-US" sz="1100" dirty="0" smtClean="0"/>
              <a:t>the same </a:t>
            </a:r>
            <a:r>
              <a:rPr lang="en-US" sz="1100" dirty="0"/>
              <a:t>as the general OLED structure. Through researches of </a:t>
            </a:r>
            <a:r>
              <a:rPr lang="en-US" sz="1100" dirty="0" smtClean="0"/>
              <a:t>OLED, </a:t>
            </a:r>
            <a:r>
              <a:rPr lang="en-US" sz="1100" dirty="0"/>
              <a:t>electrons and holes can be balanced and the device’s overall efficiency can improve. Moreover, it is a structure that was formed after going through sufficient research and development in thickness and materials. But during the process of layering solution-based </a:t>
            </a:r>
            <a:r>
              <a:rPr lang="en-US" sz="1100" dirty="0" smtClean="0"/>
              <a:t>QDs above </a:t>
            </a:r>
            <a:r>
              <a:rPr lang="en-US" sz="1100" dirty="0"/>
              <a:t>HTL, HTL can be damaged by </a:t>
            </a:r>
            <a:r>
              <a:rPr lang="en-US" sz="1100" dirty="0" smtClean="0"/>
              <a:t>QD solvent</a:t>
            </a:r>
            <a:r>
              <a:rPr lang="en-US" sz="1100" dirty="0"/>
              <a:t>, so researches on the process to prevent this should be conducted at the same time. </a:t>
            </a:r>
          </a:p>
          <a:p>
            <a:pPr marL="356400" lvl="1" algn="just" latinLnBrk="0"/>
            <a:r>
              <a:rPr lang="en-US" dirty="0"/>
              <a:t>The inverted structure is a device structure that was first reported by a research team in Seoul National University in 2012. It is a structure formed in the order of ITO, EIL/ETL, </a:t>
            </a:r>
            <a:r>
              <a:rPr lang="en-US" dirty="0" smtClean="0"/>
              <a:t>QDs</a:t>
            </a:r>
            <a:r>
              <a:rPr lang="en-US" dirty="0"/>
              <a:t>, HTL/HIL, and then anode. This structure mostly uses inorganic substances (metallic oxide) as EIL/ETL, so it has an advantage of EIL/ETL substance not being damaged when laminating </a:t>
            </a:r>
            <a:r>
              <a:rPr lang="en-US" dirty="0" smtClean="0"/>
              <a:t>QDs</a:t>
            </a:r>
            <a:r>
              <a:rPr lang="en-US" dirty="0"/>
              <a:t>. In addition, it can form HTL above </a:t>
            </a:r>
            <a:r>
              <a:rPr lang="en-US" dirty="0" smtClean="0"/>
              <a:t>QDs using </a:t>
            </a:r>
            <a:r>
              <a:rPr lang="en-US" dirty="0"/>
              <a:t>the vacuum deposition method, so it can make more efficient device by choosing HTL substance, which has deeper and more various HOMO energy levels. Latest QLED researches have been largely </a:t>
            </a:r>
            <a:r>
              <a:rPr lang="en-US" dirty="0" smtClean="0"/>
              <a:t>on the inverted </a:t>
            </a:r>
            <a:r>
              <a:rPr lang="en-US" dirty="0"/>
              <a:t>structure. </a:t>
            </a:r>
            <a:endParaRPr lang="ko-KR" altLang="ko-KR" dirty="0">
              <a:ea typeface="맑은 고딕" panose="020B0503020000020004" pitchFamily="50" charset="-127"/>
            </a:endParaRPr>
          </a:p>
          <a:p>
            <a:pPr lvl="1"/>
            <a:endParaRPr lang="ko-KR" altLang="en-US" dirty="0"/>
          </a:p>
        </p:txBody>
      </p:sp>
      <p:sp>
        <p:nvSpPr>
          <p:cNvPr id="4" name="Slide Number Placeholder 3"/>
          <p:cNvSpPr>
            <a:spLocks noGrp="1"/>
          </p:cNvSpPr>
          <p:nvPr>
            <p:ph type="sldNum" sz="quarter" idx="10"/>
          </p:nvPr>
        </p:nvSpPr>
        <p:spPr/>
        <p:txBody>
          <a:bodyPr/>
          <a:lstStyle/>
          <a:p>
            <a:fld id="{C1654822-CBA3-4BDF-80A9-3FE33B17E59A}" type="slidenum">
              <a:rPr lang="en-US" smtClean="0"/>
              <a:pPr/>
              <a:t>34</a:t>
            </a:fld>
            <a:endParaRPr lang="en-US" dirty="0"/>
          </a:p>
        </p:txBody>
      </p:sp>
      <p:sp>
        <p:nvSpPr>
          <p:cNvPr id="5" name="Footer Placeholder 4"/>
          <p:cNvSpPr>
            <a:spLocks noGrp="1"/>
          </p:cNvSpPr>
          <p:nvPr>
            <p:ph type="ftr" sz="quarter" idx="11"/>
          </p:nvPr>
        </p:nvSpPr>
        <p:spPr/>
        <p:txBody>
          <a:bodyPr/>
          <a:lstStyle/>
          <a:p>
            <a:r>
              <a:rPr lang="en-US" smtClean="0"/>
              <a:t>Quantum Dot Display Technology &amp; Market Report - H2 2015</a:t>
            </a:r>
            <a:endParaRPr lang="en-US" dirty="0"/>
          </a:p>
        </p:txBody>
      </p:sp>
      <p:grpSp>
        <p:nvGrpSpPr>
          <p:cNvPr id="110" name="Group 109"/>
          <p:cNvGrpSpPr/>
          <p:nvPr/>
        </p:nvGrpSpPr>
        <p:grpSpPr>
          <a:xfrm>
            <a:off x="468313" y="3971471"/>
            <a:ext cx="8223681" cy="2250058"/>
            <a:chOff x="468313" y="3863471"/>
            <a:chExt cx="8223681" cy="2358058"/>
          </a:xfrm>
        </p:grpSpPr>
        <p:grpSp>
          <p:nvGrpSpPr>
            <p:cNvPr id="109" name="Group 108"/>
            <p:cNvGrpSpPr/>
            <p:nvPr/>
          </p:nvGrpSpPr>
          <p:grpSpPr>
            <a:xfrm>
              <a:off x="1115616" y="4300500"/>
              <a:ext cx="7056784" cy="1598151"/>
              <a:chOff x="1626060" y="4077072"/>
              <a:chExt cx="5977475" cy="1598151"/>
            </a:xfrm>
          </p:grpSpPr>
          <p:sp>
            <p:nvSpPr>
              <p:cNvPr id="6" name="직사각형 5"/>
              <p:cNvSpPr/>
              <p:nvPr/>
            </p:nvSpPr>
            <p:spPr>
              <a:xfrm>
                <a:off x="1770008" y="4566252"/>
                <a:ext cx="618067" cy="160866"/>
              </a:xfrm>
              <a:prstGeom prst="rect">
                <a:avLst/>
              </a:prstGeom>
              <a:solidFill>
                <a:srgbClr val="707C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spc="20" dirty="0" smtClean="0">
                    <a:solidFill>
                      <a:schemeClr val="bg1"/>
                    </a:solidFill>
                  </a:rPr>
                  <a:t>Cathode</a:t>
                </a:r>
                <a:endParaRPr lang="ko-KR" altLang="en-US" sz="700" b="1" spc="20" dirty="0" smtClean="0">
                  <a:solidFill>
                    <a:schemeClr val="bg1"/>
                  </a:solidFill>
                </a:endParaRPr>
              </a:p>
            </p:txBody>
          </p:sp>
          <p:sp>
            <p:nvSpPr>
              <p:cNvPr id="7" name="직사각형 6"/>
              <p:cNvSpPr/>
              <p:nvPr/>
            </p:nvSpPr>
            <p:spPr>
              <a:xfrm>
                <a:off x="1693808" y="4727118"/>
                <a:ext cx="787400" cy="20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spc="20" dirty="0" smtClean="0">
                    <a:solidFill>
                      <a:schemeClr val="bg1"/>
                    </a:solidFill>
                  </a:rPr>
                  <a:t>ETL/EIL</a:t>
                </a:r>
                <a:endParaRPr lang="ko-KR" altLang="en-US" sz="700" b="1" spc="20" dirty="0" smtClean="0">
                  <a:solidFill>
                    <a:schemeClr val="bg1"/>
                  </a:solidFill>
                </a:endParaRPr>
              </a:p>
            </p:txBody>
          </p:sp>
          <p:sp>
            <p:nvSpPr>
              <p:cNvPr id="8" name="순서도: 연결자 7"/>
              <p:cNvSpPr/>
              <p:nvPr/>
            </p:nvSpPr>
            <p:spPr>
              <a:xfrm>
                <a:off x="1753074" y="4930315"/>
                <a:ext cx="84667" cy="84667"/>
              </a:xfrm>
              <a:prstGeom prst="flowChart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9" name="순서도: 연결자 8"/>
              <p:cNvSpPr/>
              <p:nvPr/>
            </p:nvSpPr>
            <p:spPr>
              <a:xfrm>
                <a:off x="1837738" y="4930309"/>
                <a:ext cx="84667" cy="84667"/>
              </a:xfrm>
              <a:prstGeom prst="flowChart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10" name="순서도: 연결자 9"/>
              <p:cNvSpPr/>
              <p:nvPr/>
            </p:nvSpPr>
            <p:spPr>
              <a:xfrm>
                <a:off x="1922408" y="4930309"/>
                <a:ext cx="84667" cy="84667"/>
              </a:xfrm>
              <a:prstGeom prst="flowChart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11" name="순서도: 연결자 10"/>
              <p:cNvSpPr/>
              <p:nvPr/>
            </p:nvSpPr>
            <p:spPr>
              <a:xfrm>
                <a:off x="2007072" y="4930303"/>
                <a:ext cx="84667" cy="84667"/>
              </a:xfrm>
              <a:prstGeom prst="flowChart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12" name="순서도: 연결자 11"/>
              <p:cNvSpPr/>
              <p:nvPr/>
            </p:nvSpPr>
            <p:spPr>
              <a:xfrm>
                <a:off x="2091748" y="4930309"/>
                <a:ext cx="84667" cy="84667"/>
              </a:xfrm>
              <a:prstGeom prst="flowChart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13" name="순서도: 연결자 12"/>
              <p:cNvSpPr/>
              <p:nvPr/>
            </p:nvSpPr>
            <p:spPr>
              <a:xfrm>
                <a:off x="2176412" y="4930303"/>
                <a:ext cx="84667" cy="84667"/>
              </a:xfrm>
              <a:prstGeom prst="flowChart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14" name="순서도: 연결자 13"/>
              <p:cNvSpPr/>
              <p:nvPr/>
            </p:nvSpPr>
            <p:spPr>
              <a:xfrm>
                <a:off x="2261082" y="4930303"/>
                <a:ext cx="84667" cy="84667"/>
              </a:xfrm>
              <a:prstGeom prst="flowChart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15" name="순서도: 연결자 14"/>
              <p:cNvSpPr/>
              <p:nvPr/>
            </p:nvSpPr>
            <p:spPr>
              <a:xfrm>
                <a:off x="2345746" y="4930297"/>
                <a:ext cx="84667" cy="84667"/>
              </a:xfrm>
              <a:prstGeom prst="flowChart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16" name="순서도: 연결자 15"/>
              <p:cNvSpPr/>
              <p:nvPr/>
            </p:nvSpPr>
            <p:spPr>
              <a:xfrm>
                <a:off x="1710733" y="5006512"/>
                <a:ext cx="84667" cy="84667"/>
              </a:xfrm>
              <a:prstGeom prst="flowChart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17" name="순서도: 연결자 16"/>
              <p:cNvSpPr/>
              <p:nvPr/>
            </p:nvSpPr>
            <p:spPr>
              <a:xfrm>
                <a:off x="1795397" y="5006506"/>
                <a:ext cx="84667" cy="84667"/>
              </a:xfrm>
              <a:prstGeom prst="flowChart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18" name="순서도: 연결자 17"/>
              <p:cNvSpPr/>
              <p:nvPr/>
            </p:nvSpPr>
            <p:spPr>
              <a:xfrm>
                <a:off x="1880067" y="5006506"/>
                <a:ext cx="84667" cy="84667"/>
              </a:xfrm>
              <a:prstGeom prst="flowChart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19" name="순서도: 연결자 18"/>
              <p:cNvSpPr/>
              <p:nvPr/>
            </p:nvSpPr>
            <p:spPr>
              <a:xfrm>
                <a:off x="1964731" y="5006500"/>
                <a:ext cx="84667" cy="84667"/>
              </a:xfrm>
              <a:prstGeom prst="flowChart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20" name="순서도: 연결자 19"/>
              <p:cNvSpPr/>
              <p:nvPr/>
            </p:nvSpPr>
            <p:spPr>
              <a:xfrm>
                <a:off x="2049407" y="5006506"/>
                <a:ext cx="84667" cy="84667"/>
              </a:xfrm>
              <a:prstGeom prst="flowChart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21" name="순서도: 연결자 20"/>
              <p:cNvSpPr/>
              <p:nvPr/>
            </p:nvSpPr>
            <p:spPr>
              <a:xfrm>
                <a:off x="2134071" y="5006500"/>
                <a:ext cx="84667" cy="84667"/>
              </a:xfrm>
              <a:prstGeom prst="flowChart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22" name="순서도: 연결자 21"/>
              <p:cNvSpPr/>
              <p:nvPr/>
            </p:nvSpPr>
            <p:spPr>
              <a:xfrm>
                <a:off x="2218741" y="5006500"/>
                <a:ext cx="84667" cy="84667"/>
              </a:xfrm>
              <a:prstGeom prst="flowChart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23" name="순서도: 연결자 22"/>
              <p:cNvSpPr/>
              <p:nvPr/>
            </p:nvSpPr>
            <p:spPr>
              <a:xfrm>
                <a:off x="2303405" y="5006494"/>
                <a:ext cx="84667" cy="84667"/>
              </a:xfrm>
              <a:prstGeom prst="flowChart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24" name="순서도: 연결자 23"/>
              <p:cNvSpPr/>
              <p:nvPr/>
            </p:nvSpPr>
            <p:spPr>
              <a:xfrm>
                <a:off x="2388069" y="5006488"/>
                <a:ext cx="84667" cy="84667"/>
              </a:xfrm>
              <a:prstGeom prst="flowChart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25" name="직사각형 24"/>
              <p:cNvSpPr/>
              <p:nvPr/>
            </p:nvSpPr>
            <p:spPr>
              <a:xfrm>
                <a:off x="1693802" y="5091193"/>
                <a:ext cx="787400" cy="203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spc="20" dirty="0" smtClean="0">
                    <a:solidFill>
                      <a:schemeClr val="bg1"/>
                    </a:solidFill>
                  </a:rPr>
                  <a:t>HIL/HTL</a:t>
                </a:r>
                <a:endParaRPr lang="ko-KR" altLang="en-US" sz="700" b="1" spc="20" dirty="0" smtClean="0">
                  <a:solidFill>
                    <a:schemeClr val="bg1"/>
                  </a:solidFill>
                </a:endParaRPr>
              </a:p>
            </p:txBody>
          </p:sp>
          <p:sp>
            <p:nvSpPr>
              <p:cNvPr id="26" name="직사각형 25"/>
              <p:cNvSpPr/>
              <p:nvPr/>
            </p:nvSpPr>
            <p:spPr>
              <a:xfrm>
                <a:off x="1626060" y="5294395"/>
                <a:ext cx="939810" cy="12126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spc="20" dirty="0" smtClean="0">
                    <a:solidFill>
                      <a:schemeClr val="tx1"/>
                    </a:solidFill>
                  </a:rPr>
                  <a:t>ITO (Anode)</a:t>
                </a:r>
                <a:endParaRPr lang="ko-KR" altLang="en-US" sz="700" b="1" spc="20" dirty="0" smtClean="0">
                  <a:solidFill>
                    <a:schemeClr val="tx1"/>
                  </a:solidFill>
                </a:endParaRPr>
              </a:p>
            </p:txBody>
          </p:sp>
          <p:grpSp>
            <p:nvGrpSpPr>
              <p:cNvPr id="27" name="그룹 87"/>
              <p:cNvGrpSpPr/>
              <p:nvPr/>
            </p:nvGrpSpPr>
            <p:grpSpPr>
              <a:xfrm>
                <a:off x="2709805" y="4460398"/>
                <a:ext cx="1574797" cy="1172580"/>
                <a:chOff x="2683930" y="4195213"/>
                <a:chExt cx="1574797" cy="1172580"/>
              </a:xfrm>
            </p:grpSpPr>
            <p:sp>
              <p:nvSpPr>
                <p:cNvPr id="28" name="직사각형 26"/>
                <p:cNvSpPr/>
                <p:nvPr/>
              </p:nvSpPr>
              <p:spPr>
                <a:xfrm rot="16200000">
                  <a:off x="2777055" y="4487313"/>
                  <a:ext cx="787400" cy="203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spc="20" dirty="0" smtClean="0">
                      <a:solidFill>
                        <a:schemeClr val="bg1"/>
                      </a:solidFill>
                    </a:rPr>
                    <a:t>HIL/HTL</a:t>
                  </a:r>
                  <a:endParaRPr lang="ko-KR" altLang="en-US" sz="700" b="1" spc="20" dirty="0" smtClean="0">
                    <a:solidFill>
                      <a:schemeClr val="bg1"/>
                    </a:solidFill>
                  </a:endParaRPr>
                </a:p>
              </p:txBody>
            </p:sp>
            <p:grpSp>
              <p:nvGrpSpPr>
                <p:cNvPr id="29" name="그룹 28"/>
                <p:cNvGrpSpPr/>
                <p:nvPr/>
              </p:nvGrpSpPr>
              <p:grpSpPr>
                <a:xfrm rot="5400000">
                  <a:off x="2967560" y="4893660"/>
                  <a:ext cx="762003" cy="169331"/>
                  <a:chOff x="1684858" y="4665112"/>
                  <a:chExt cx="762003" cy="169331"/>
                </a:xfrm>
              </p:grpSpPr>
              <p:sp>
                <p:nvSpPr>
                  <p:cNvPr id="39" name="순서도: 연결자 29"/>
                  <p:cNvSpPr/>
                  <p:nvPr/>
                </p:nvSpPr>
                <p:spPr>
                  <a:xfrm>
                    <a:off x="1727199" y="4665130"/>
                    <a:ext cx="84667" cy="84667"/>
                  </a:xfrm>
                  <a:prstGeom prst="flowChart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40" name="순서도: 연결자 30"/>
                  <p:cNvSpPr/>
                  <p:nvPr/>
                </p:nvSpPr>
                <p:spPr>
                  <a:xfrm>
                    <a:off x="1811863" y="4665124"/>
                    <a:ext cx="84667" cy="84667"/>
                  </a:xfrm>
                  <a:prstGeom prst="flowChart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41" name="순서도: 연결자 31"/>
                  <p:cNvSpPr/>
                  <p:nvPr/>
                </p:nvSpPr>
                <p:spPr>
                  <a:xfrm>
                    <a:off x="1896533" y="4665124"/>
                    <a:ext cx="84667" cy="84667"/>
                  </a:xfrm>
                  <a:prstGeom prst="flowChart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42" name="순서도: 연결자 32"/>
                  <p:cNvSpPr/>
                  <p:nvPr/>
                </p:nvSpPr>
                <p:spPr>
                  <a:xfrm>
                    <a:off x="1981197" y="4665118"/>
                    <a:ext cx="84667" cy="84667"/>
                  </a:xfrm>
                  <a:prstGeom prst="flowChart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43" name="순서도: 연결자 33"/>
                  <p:cNvSpPr/>
                  <p:nvPr/>
                </p:nvSpPr>
                <p:spPr>
                  <a:xfrm>
                    <a:off x="2065873" y="4665124"/>
                    <a:ext cx="84667" cy="84667"/>
                  </a:xfrm>
                  <a:prstGeom prst="flowChart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44" name="순서도: 연결자 34"/>
                  <p:cNvSpPr/>
                  <p:nvPr/>
                </p:nvSpPr>
                <p:spPr>
                  <a:xfrm>
                    <a:off x="2150537" y="4665118"/>
                    <a:ext cx="84667" cy="84667"/>
                  </a:xfrm>
                  <a:prstGeom prst="flowChart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45" name="순서도: 연결자 35"/>
                  <p:cNvSpPr/>
                  <p:nvPr/>
                </p:nvSpPr>
                <p:spPr>
                  <a:xfrm>
                    <a:off x="2235207" y="4665118"/>
                    <a:ext cx="84667" cy="84667"/>
                  </a:xfrm>
                  <a:prstGeom prst="flowChart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46" name="순서도: 연결자 36"/>
                  <p:cNvSpPr/>
                  <p:nvPr/>
                </p:nvSpPr>
                <p:spPr>
                  <a:xfrm>
                    <a:off x="2319871" y="4665112"/>
                    <a:ext cx="84667" cy="84667"/>
                  </a:xfrm>
                  <a:prstGeom prst="flowChart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47" name="순서도: 연결자 37"/>
                  <p:cNvSpPr/>
                  <p:nvPr/>
                </p:nvSpPr>
                <p:spPr>
                  <a:xfrm>
                    <a:off x="1684858" y="4741327"/>
                    <a:ext cx="84667" cy="84667"/>
                  </a:xfrm>
                  <a:prstGeom prst="flowChart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48" name="순서도: 연결자 38"/>
                  <p:cNvSpPr/>
                  <p:nvPr/>
                </p:nvSpPr>
                <p:spPr>
                  <a:xfrm>
                    <a:off x="1769522" y="4741321"/>
                    <a:ext cx="84667" cy="84667"/>
                  </a:xfrm>
                  <a:prstGeom prst="flowChart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49" name="순서도: 연결자 39"/>
                  <p:cNvSpPr/>
                  <p:nvPr/>
                </p:nvSpPr>
                <p:spPr>
                  <a:xfrm>
                    <a:off x="1854192" y="4741321"/>
                    <a:ext cx="84667" cy="84667"/>
                  </a:xfrm>
                  <a:prstGeom prst="flowChart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50" name="순서도: 연결자 40"/>
                  <p:cNvSpPr/>
                  <p:nvPr/>
                </p:nvSpPr>
                <p:spPr>
                  <a:xfrm>
                    <a:off x="1938856" y="4741315"/>
                    <a:ext cx="84667" cy="84667"/>
                  </a:xfrm>
                  <a:prstGeom prst="flowChart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51" name="순서도: 연결자 41"/>
                  <p:cNvSpPr/>
                  <p:nvPr/>
                </p:nvSpPr>
                <p:spPr>
                  <a:xfrm>
                    <a:off x="2023532" y="4741321"/>
                    <a:ext cx="84667" cy="84667"/>
                  </a:xfrm>
                  <a:prstGeom prst="flowChart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52" name="순서도: 연결자 42"/>
                  <p:cNvSpPr/>
                  <p:nvPr/>
                </p:nvSpPr>
                <p:spPr>
                  <a:xfrm>
                    <a:off x="2108196" y="4741315"/>
                    <a:ext cx="84667" cy="84667"/>
                  </a:xfrm>
                  <a:prstGeom prst="flowChart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53" name="순서도: 연결자 43"/>
                  <p:cNvSpPr/>
                  <p:nvPr/>
                </p:nvSpPr>
                <p:spPr>
                  <a:xfrm>
                    <a:off x="2192866" y="4741315"/>
                    <a:ext cx="84667" cy="84667"/>
                  </a:xfrm>
                  <a:prstGeom prst="flowChart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54" name="순서도: 연결자 44"/>
                  <p:cNvSpPr/>
                  <p:nvPr/>
                </p:nvSpPr>
                <p:spPr>
                  <a:xfrm>
                    <a:off x="2277530" y="4749776"/>
                    <a:ext cx="84667" cy="84667"/>
                  </a:xfrm>
                  <a:prstGeom prst="flowChart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55" name="순서도: 연결자 45"/>
                  <p:cNvSpPr/>
                  <p:nvPr/>
                </p:nvSpPr>
                <p:spPr>
                  <a:xfrm>
                    <a:off x="2362194" y="4749770"/>
                    <a:ext cx="84667" cy="84667"/>
                  </a:xfrm>
                  <a:prstGeom prst="flowChart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grpSp>
            <p:sp>
              <p:nvSpPr>
                <p:cNvPr id="30" name="직사각형 46"/>
                <p:cNvSpPr/>
                <p:nvPr/>
              </p:nvSpPr>
              <p:spPr>
                <a:xfrm rot="16200000">
                  <a:off x="3141127" y="4711639"/>
                  <a:ext cx="787400" cy="20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spc="20" dirty="0" smtClean="0">
                      <a:solidFill>
                        <a:schemeClr val="bg1"/>
                      </a:solidFill>
                    </a:rPr>
                    <a:t>ETL/EIL</a:t>
                  </a:r>
                  <a:endParaRPr lang="ko-KR" altLang="en-US" sz="700" b="1" spc="20" dirty="0" smtClean="0">
                    <a:solidFill>
                      <a:schemeClr val="bg1"/>
                    </a:solidFill>
                  </a:endParaRPr>
                </a:p>
              </p:txBody>
            </p:sp>
            <p:cxnSp>
              <p:nvCxnSpPr>
                <p:cNvPr id="31" name="직선 연결선 48"/>
                <p:cNvCxnSpPr/>
                <p:nvPr/>
              </p:nvCxnSpPr>
              <p:spPr>
                <a:xfrm>
                  <a:off x="2760127" y="4808991"/>
                  <a:ext cx="309028" cy="0"/>
                </a:xfrm>
                <a:prstGeom prst="line">
                  <a:avLst/>
                </a:prstGeom>
                <a:ln w="25400">
                  <a:solidFill>
                    <a:srgbClr val="495965"/>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683930" y="4622719"/>
                  <a:ext cx="364067" cy="200055"/>
                </a:xfrm>
                <a:prstGeom prst="rect">
                  <a:avLst/>
                </a:prstGeom>
                <a:noFill/>
              </p:spPr>
              <p:txBody>
                <a:bodyPr wrap="square" lIns="72000" rIns="72000" rtlCol="0">
                  <a:spAutoFit/>
                </a:bodyPr>
                <a:lstStyle/>
                <a:p>
                  <a:r>
                    <a:rPr lang="en-US" altLang="ko-KR" sz="700" b="1" dirty="0" smtClean="0"/>
                    <a:t>ITO</a:t>
                  </a:r>
                  <a:endParaRPr lang="ko-KR" altLang="en-US" sz="700" b="1" dirty="0" err="1" smtClean="0"/>
                </a:p>
              </p:txBody>
            </p:sp>
            <p:sp>
              <p:nvSpPr>
                <p:cNvPr id="33" name="순서도: 연결자 52"/>
                <p:cNvSpPr/>
                <p:nvPr/>
              </p:nvSpPr>
              <p:spPr>
                <a:xfrm>
                  <a:off x="2734726" y="4856538"/>
                  <a:ext cx="126000" cy="126000"/>
                </a:xfrm>
                <a:prstGeom prst="flowChartConnector">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86400" rIns="90000" rtlCol="0" anchor="ctr"/>
                <a:lstStyle/>
                <a:p>
                  <a:pPr algn="ctr"/>
                  <a:r>
                    <a:rPr lang="en-US" altLang="ko-KR" sz="700" b="1" spc="20" dirty="0" smtClean="0">
                      <a:solidFill>
                        <a:srgbClr val="FF0000"/>
                      </a:solidFill>
                    </a:rPr>
                    <a:t>+</a:t>
                  </a:r>
                  <a:endParaRPr lang="ko-KR" altLang="en-US" sz="700" b="1" spc="20" dirty="0" smtClean="0">
                    <a:solidFill>
                      <a:srgbClr val="FF0000"/>
                    </a:solidFill>
                  </a:endParaRPr>
                </a:p>
              </p:txBody>
            </p:sp>
            <p:cxnSp>
              <p:nvCxnSpPr>
                <p:cNvPr id="34" name="구부러진 연결선 54"/>
                <p:cNvCxnSpPr/>
                <p:nvPr/>
              </p:nvCxnSpPr>
              <p:spPr>
                <a:xfrm rot="16200000" flipH="1">
                  <a:off x="2867808" y="4920923"/>
                  <a:ext cx="376789" cy="516952"/>
                </a:xfrm>
                <a:prstGeom prst="curvedConnector2">
                  <a:avLst/>
                </a:prstGeom>
                <a:ln>
                  <a:solidFill>
                    <a:srgbClr val="495965"/>
                  </a:solidFill>
                  <a:tailEnd type="arrow"/>
                </a:ln>
              </p:spPr>
              <p:style>
                <a:lnRef idx="1">
                  <a:schemeClr val="accent1"/>
                </a:lnRef>
                <a:fillRef idx="0">
                  <a:schemeClr val="accent1"/>
                </a:fillRef>
                <a:effectRef idx="0">
                  <a:schemeClr val="accent1"/>
                </a:effectRef>
                <a:fontRef idx="minor">
                  <a:schemeClr val="tx1"/>
                </a:fontRef>
              </p:style>
            </p:cxnSp>
            <p:cxnSp>
              <p:nvCxnSpPr>
                <p:cNvPr id="35" name="직선 연결선 55"/>
                <p:cNvCxnSpPr/>
                <p:nvPr/>
              </p:nvCxnSpPr>
              <p:spPr>
                <a:xfrm>
                  <a:off x="3632222" y="4495706"/>
                  <a:ext cx="309028" cy="0"/>
                </a:xfrm>
                <a:prstGeom prst="line">
                  <a:avLst/>
                </a:prstGeom>
                <a:ln w="25400">
                  <a:solidFill>
                    <a:srgbClr val="495965"/>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577185" y="4473447"/>
                  <a:ext cx="681542" cy="200055"/>
                </a:xfrm>
                <a:prstGeom prst="rect">
                  <a:avLst/>
                </a:prstGeom>
                <a:noFill/>
              </p:spPr>
              <p:txBody>
                <a:bodyPr wrap="square" lIns="72000" rIns="72000" rtlCol="0">
                  <a:spAutoFit/>
                </a:bodyPr>
                <a:lstStyle/>
                <a:p>
                  <a:r>
                    <a:rPr lang="en-US" altLang="ko-KR" sz="700" b="1" dirty="0" smtClean="0"/>
                    <a:t>Cathode</a:t>
                  </a:r>
                  <a:endParaRPr lang="ko-KR" altLang="en-US" sz="700" b="1" dirty="0" err="1" smtClean="0"/>
                </a:p>
              </p:txBody>
            </p:sp>
            <p:sp>
              <p:nvSpPr>
                <p:cNvPr id="37" name="순서도: 연결자 57"/>
                <p:cNvSpPr/>
                <p:nvPr/>
              </p:nvSpPr>
              <p:spPr>
                <a:xfrm>
                  <a:off x="3944982" y="4330604"/>
                  <a:ext cx="126000" cy="126000"/>
                </a:xfrm>
                <a:prstGeom prst="flowChartConnector">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86400" bIns="75600" rtlCol="0" anchor="ctr"/>
                <a:lstStyle/>
                <a:p>
                  <a:pPr algn="ctr"/>
                  <a:r>
                    <a:rPr lang="en-US" altLang="ko-KR" sz="700" b="1" spc="20" dirty="0" smtClean="0">
                      <a:solidFill>
                        <a:schemeClr val="accent1"/>
                      </a:solidFill>
                    </a:rPr>
                    <a:t>-</a:t>
                  </a:r>
                  <a:endParaRPr lang="ko-KR" altLang="en-US" sz="700" b="1" spc="20" dirty="0" smtClean="0">
                    <a:solidFill>
                      <a:schemeClr val="accent1"/>
                    </a:solidFill>
                  </a:endParaRPr>
                </a:p>
              </p:txBody>
            </p:sp>
            <p:cxnSp>
              <p:nvCxnSpPr>
                <p:cNvPr id="38" name="구부러진 연결선 59"/>
                <p:cNvCxnSpPr>
                  <a:stCxn id="37" idx="1"/>
                </p:cNvCxnSpPr>
                <p:nvPr/>
              </p:nvCxnSpPr>
              <p:spPr>
                <a:xfrm rot="16200000" flipH="1" flipV="1">
                  <a:off x="3616615" y="4095323"/>
                  <a:ext cx="93086" cy="600552"/>
                </a:xfrm>
                <a:prstGeom prst="curvedConnector4">
                  <a:avLst>
                    <a:gd name="adj1" fmla="val -245579"/>
                    <a:gd name="adj2" fmla="val 100880"/>
                  </a:avLst>
                </a:prstGeom>
                <a:ln>
                  <a:solidFill>
                    <a:srgbClr val="495965"/>
                  </a:solidFill>
                  <a:tailEnd type="arrow"/>
                </a:ln>
              </p:spPr>
              <p:style>
                <a:lnRef idx="1">
                  <a:schemeClr val="accent1"/>
                </a:lnRef>
                <a:fillRef idx="0">
                  <a:schemeClr val="accent1"/>
                </a:fillRef>
                <a:effectRef idx="0">
                  <a:schemeClr val="accent1"/>
                </a:effectRef>
                <a:fontRef idx="minor">
                  <a:schemeClr val="tx1"/>
                </a:fontRef>
              </p:style>
            </p:cxnSp>
          </p:grpSp>
          <p:grpSp>
            <p:nvGrpSpPr>
              <p:cNvPr id="56" name="그룹 64"/>
              <p:cNvGrpSpPr/>
              <p:nvPr/>
            </p:nvGrpSpPr>
            <p:grpSpPr>
              <a:xfrm>
                <a:off x="4894209" y="4566246"/>
                <a:ext cx="939810" cy="849409"/>
                <a:chOff x="1600185" y="4301067"/>
                <a:chExt cx="939810" cy="849409"/>
              </a:xfrm>
            </p:grpSpPr>
            <p:sp>
              <p:nvSpPr>
                <p:cNvPr id="57" name="직사각형 65"/>
                <p:cNvSpPr/>
                <p:nvPr/>
              </p:nvSpPr>
              <p:spPr>
                <a:xfrm>
                  <a:off x="1744133" y="4301067"/>
                  <a:ext cx="618067" cy="160866"/>
                </a:xfrm>
                <a:prstGeom prst="rect">
                  <a:avLst/>
                </a:prstGeom>
                <a:solidFill>
                  <a:srgbClr val="707C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spc="20" dirty="0" smtClean="0">
                      <a:solidFill>
                        <a:schemeClr val="bg1"/>
                      </a:solidFill>
                    </a:rPr>
                    <a:t>Anode</a:t>
                  </a:r>
                  <a:endParaRPr lang="ko-KR" altLang="en-US" sz="700" b="1" spc="20" dirty="0" smtClean="0">
                    <a:solidFill>
                      <a:schemeClr val="bg1"/>
                    </a:solidFill>
                  </a:endParaRPr>
                </a:p>
              </p:txBody>
            </p:sp>
            <p:sp>
              <p:nvSpPr>
                <p:cNvPr id="58" name="직사각형 66"/>
                <p:cNvSpPr/>
                <p:nvPr/>
              </p:nvSpPr>
              <p:spPr>
                <a:xfrm>
                  <a:off x="1667933" y="4461933"/>
                  <a:ext cx="787400" cy="20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spc="20" dirty="0" smtClean="0">
                      <a:solidFill>
                        <a:schemeClr val="bg1"/>
                      </a:solidFill>
                    </a:rPr>
                    <a:t>ETL/EIL</a:t>
                  </a:r>
                  <a:endParaRPr lang="ko-KR" altLang="en-US" sz="700" b="1" spc="20" dirty="0" smtClean="0">
                    <a:solidFill>
                      <a:schemeClr val="bg1"/>
                    </a:solidFill>
                  </a:endParaRPr>
                </a:p>
              </p:txBody>
            </p:sp>
            <p:grpSp>
              <p:nvGrpSpPr>
                <p:cNvPr id="59" name="그룹 67"/>
                <p:cNvGrpSpPr/>
                <p:nvPr/>
              </p:nvGrpSpPr>
              <p:grpSpPr>
                <a:xfrm>
                  <a:off x="1684858" y="4665112"/>
                  <a:ext cx="762003" cy="160882"/>
                  <a:chOff x="1684858" y="4665112"/>
                  <a:chExt cx="762003" cy="160882"/>
                </a:xfrm>
              </p:grpSpPr>
              <p:sp>
                <p:nvSpPr>
                  <p:cNvPr id="62" name="순서도: 연결자 70"/>
                  <p:cNvSpPr/>
                  <p:nvPr/>
                </p:nvSpPr>
                <p:spPr>
                  <a:xfrm>
                    <a:off x="1727199" y="4665130"/>
                    <a:ext cx="84667" cy="84667"/>
                  </a:xfrm>
                  <a:prstGeom prst="flowChart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63" name="순서도: 연결자 71"/>
                  <p:cNvSpPr/>
                  <p:nvPr/>
                </p:nvSpPr>
                <p:spPr>
                  <a:xfrm>
                    <a:off x="1811863" y="4665124"/>
                    <a:ext cx="84667" cy="84667"/>
                  </a:xfrm>
                  <a:prstGeom prst="flowChart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64" name="순서도: 연결자 72"/>
                  <p:cNvSpPr/>
                  <p:nvPr/>
                </p:nvSpPr>
                <p:spPr>
                  <a:xfrm>
                    <a:off x="1896533" y="4665124"/>
                    <a:ext cx="84667" cy="84667"/>
                  </a:xfrm>
                  <a:prstGeom prst="flowChart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65" name="순서도: 연결자 73"/>
                  <p:cNvSpPr/>
                  <p:nvPr/>
                </p:nvSpPr>
                <p:spPr>
                  <a:xfrm>
                    <a:off x="1981197" y="4665118"/>
                    <a:ext cx="84667" cy="84667"/>
                  </a:xfrm>
                  <a:prstGeom prst="flowChart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66" name="순서도: 연결자 74"/>
                  <p:cNvSpPr/>
                  <p:nvPr/>
                </p:nvSpPr>
                <p:spPr>
                  <a:xfrm>
                    <a:off x="2065873" y="4665124"/>
                    <a:ext cx="84667" cy="84667"/>
                  </a:xfrm>
                  <a:prstGeom prst="flowChart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67" name="순서도: 연결자 75"/>
                  <p:cNvSpPr/>
                  <p:nvPr/>
                </p:nvSpPr>
                <p:spPr>
                  <a:xfrm>
                    <a:off x="2150537" y="4665118"/>
                    <a:ext cx="84667" cy="84667"/>
                  </a:xfrm>
                  <a:prstGeom prst="flowChart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68" name="순서도: 연결자 76"/>
                  <p:cNvSpPr/>
                  <p:nvPr/>
                </p:nvSpPr>
                <p:spPr>
                  <a:xfrm>
                    <a:off x="2235207" y="4665118"/>
                    <a:ext cx="84667" cy="84667"/>
                  </a:xfrm>
                  <a:prstGeom prst="flowChart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69" name="순서도: 연결자 77"/>
                  <p:cNvSpPr/>
                  <p:nvPr/>
                </p:nvSpPr>
                <p:spPr>
                  <a:xfrm>
                    <a:off x="2319871" y="4665112"/>
                    <a:ext cx="84667" cy="84667"/>
                  </a:xfrm>
                  <a:prstGeom prst="flowChart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70" name="순서도: 연결자 78"/>
                  <p:cNvSpPr/>
                  <p:nvPr/>
                </p:nvSpPr>
                <p:spPr>
                  <a:xfrm>
                    <a:off x="1684858" y="4741327"/>
                    <a:ext cx="84667" cy="84667"/>
                  </a:xfrm>
                  <a:prstGeom prst="flowChart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71" name="순서도: 연결자 79"/>
                  <p:cNvSpPr/>
                  <p:nvPr/>
                </p:nvSpPr>
                <p:spPr>
                  <a:xfrm>
                    <a:off x="1769522" y="4741321"/>
                    <a:ext cx="84667" cy="84667"/>
                  </a:xfrm>
                  <a:prstGeom prst="flowChart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72" name="순서도: 연결자 80"/>
                  <p:cNvSpPr/>
                  <p:nvPr/>
                </p:nvSpPr>
                <p:spPr>
                  <a:xfrm>
                    <a:off x="1854192" y="4741321"/>
                    <a:ext cx="84667" cy="84667"/>
                  </a:xfrm>
                  <a:prstGeom prst="flowChart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73" name="순서도: 연결자 81"/>
                  <p:cNvSpPr/>
                  <p:nvPr/>
                </p:nvSpPr>
                <p:spPr>
                  <a:xfrm>
                    <a:off x="1938856" y="4741315"/>
                    <a:ext cx="84667" cy="84667"/>
                  </a:xfrm>
                  <a:prstGeom prst="flowChart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74" name="순서도: 연결자 82"/>
                  <p:cNvSpPr/>
                  <p:nvPr/>
                </p:nvSpPr>
                <p:spPr>
                  <a:xfrm>
                    <a:off x="2023532" y="4741321"/>
                    <a:ext cx="84667" cy="84667"/>
                  </a:xfrm>
                  <a:prstGeom prst="flowChart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75" name="순서도: 연결자 83"/>
                  <p:cNvSpPr/>
                  <p:nvPr/>
                </p:nvSpPr>
                <p:spPr>
                  <a:xfrm>
                    <a:off x="2108196" y="4741315"/>
                    <a:ext cx="84667" cy="84667"/>
                  </a:xfrm>
                  <a:prstGeom prst="flowChart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76" name="순서도: 연결자 84"/>
                  <p:cNvSpPr/>
                  <p:nvPr/>
                </p:nvSpPr>
                <p:spPr>
                  <a:xfrm>
                    <a:off x="2192866" y="4741315"/>
                    <a:ext cx="84667" cy="84667"/>
                  </a:xfrm>
                  <a:prstGeom prst="flowChart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77" name="순서도: 연결자 85"/>
                  <p:cNvSpPr/>
                  <p:nvPr/>
                </p:nvSpPr>
                <p:spPr>
                  <a:xfrm>
                    <a:off x="2277530" y="4741309"/>
                    <a:ext cx="84667" cy="84667"/>
                  </a:xfrm>
                  <a:prstGeom prst="flowChart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78" name="순서도: 연결자 86"/>
                  <p:cNvSpPr/>
                  <p:nvPr/>
                </p:nvSpPr>
                <p:spPr>
                  <a:xfrm>
                    <a:off x="2362194" y="4741303"/>
                    <a:ext cx="84667" cy="84667"/>
                  </a:xfrm>
                  <a:prstGeom prst="flowChart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grpSp>
            <p:sp>
              <p:nvSpPr>
                <p:cNvPr id="60" name="직사각형 68"/>
                <p:cNvSpPr/>
                <p:nvPr/>
              </p:nvSpPr>
              <p:spPr>
                <a:xfrm>
                  <a:off x="1667927" y="4826008"/>
                  <a:ext cx="787400" cy="203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spc="20" dirty="0" smtClean="0">
                      <a:solidFill>
                        <a:schemeClr val="bg1"/>
                      </a:solidFill>
                    </a:rPr>
                    <a:t>HIL/HTL</a:t>
                  </a:r>
                  <a:endParaRPr lang="ko-KR" altLang="en-US" sz="700" b="1" spc="20" dirty="0" smtClean="0">
                    <a:solidFill>
                      <a:schemeClr val="bg1"/>
                    </a:solidFill>
                  </a:endParaRPr>
                </a:p>
              </p:txBody>
            </p:sp>
            <p:sp>
              <p:nvSpPr>
                <p:cNvPr id="61" name="직사각형 69"/>
                <p:cNvSpPr/>
                <p:nvPr/>
              </p:nvSpPr>
              <p:spPr>
                <a:xfrm>
                  <a:off x="1600185" y="5029210"/>
                  <a:ext cx="939810" cy="12126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spc="20" dirty="0" smtClean="0">
                      <a:solidFill>
                        <a:schemeClr val="tx1"/>
                      </a:solidFill>
                    </a:rPr>
                    <a:t>ITO (Cathode)</a:t>
                  </a:r>
                  <a:endParaRPr lang="ko-KR" altLang="en-US" sz="700" b="1" spc="20" dirty="0" smtClean="0">
                    <a:solidFill>
                      <a:schemeClr val="tx1"/>
                    </a:solidFill>
                  </a:endParaRPr>
                </a:p>
              </p:txBody>
            </p:sp>
          </p:grpSp>
          <p:sp>
            <p:nvSpPr>
              <p:cNvPr id="79" name="직사각형 89"/>
              <p:cNvSpPr/>
              <p:nvPr/>
            </p:nvSpPr>
            <p:spPr>
              <a:xfrm rot="16200000">
                <a:off x="6130330" y="5179923"/>
                <a:ext cx="787400" cy="20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spc="20" dirty="0" smtClean="0">
                    <a:solidFill>
                      <a:schemeClr val="bg1"/>
                    </a:solidFill>
                  </a:rPr>
                  <a:t>ETL/EIL</a:t>
                </a:r>
                <a:endParaRPr lang="ko-KR" altLang="en-US" sz="700" b="1" spc="20" dirty="0" smtClean="0">
                  <a:solidFill>
                    <a:schemeClr val="bg1"/>
                  </a:solidFill>
                </a:endParaRPr>
              </a:p>
            </p:txBody>
          </p:sp>
          <p:grpSp>
            <p:nvGrpSpPr>
              <p:cNvPr id="80" name="그룹 90"/>
              <p:cNvGrpSpPr/>
              <p:nvPr/>
            </p:nvGrpSpPr>
            <p:grpSpPr>
              <a:xfrm rot="5400000">
                <a:off x="6320835" y="4930230"/>
                <a:ext cx="762003" cy="169331"/>
                <a:chOff x="1684858" y="4665112"/>
                <a:chExt cx="762003" cy="169331"/>
              </a:xfrm>
            </p:grpSpPr>
            <p:sp>
              <p:nvSpPr>
                <p:cNvPr id="81" name="순서도: 연결자 100"/>
                <p:cNvSpPr/>
                <p:nvPr/>
              </p:nvSpPr>
              <p:spPr>
                <a:xfrm>
                  <a:off x="1727199" y="4665130"/>
                  <a:ext cx="84667" cy="84667"/>
                </a:xfrm>
                <a:prstGeom prst="flowChart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82" name="순서도: 연결자 101"/>
                <p:cNvSpPr/>
                <p:nvPr/>
              </p:nvSpPr>
              <p:spPr>
                <a:xfrm>
                  <a:off x="1811863" y="4665124"/>
                  <a:ext cx="84667" cy="84667"/>
                </a:xfrm>
                <a:prstGeom prst="flowChart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83" name="순서도: 연결자 102"/>
                <p:cNvSpPr/>
                <p:nvPr/>
              </p:nvSpPr>
              <p:spPr>
                <a:xfrm>
                  <a:off x="1896533" y="4665124"/>
                  <a:ext cx="84667" cy="84667"/>
                </a:xfrm>
                <a:prstGeom prst="flowChart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84" name="순서도: 연결자 103"/>
                <p:cNvSpPr/>
                <p:nvPr/>
              </p:nvSpPr>
              <p:spPr>
                <a:xfrm>
                  <a:off x="1981197" y="4665118"/>
                  <a:ext cx="84667" cy="84667"/>
                </a:xfrm>
                <a:prstGeom prst="flowChart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85" name="순서도: 연결자 104"/>
                <p:cNvSpPr/>
                <p:nvPr/>
              </p:nvSpPr>
              <p:spPr>
                <a:xfrm>
                  <a:off x="2065873" y="4665124"/>
                  <a:ext cx="84667" cy="84667"/>
                </a:xfrm>
                <a:prstGeom prst="flowChart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86" name="순서도: 연결자 105"/>
                <p:cNvSpPr/>
                <p:nvPr/>
              </p:nvSpPr>
              <p:spPr>
                <a:xfrm>
                  <a:off x="2150537" y="4665118"/>
                  <a:ext cx="84667" cy="84667"/>
                </a:xfrm>
                <a:prstGeom prst="flowChart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87" name="순서도: 연결자 106"/>
                <p:cNvSpPr/>
                <p:nvPr/>
              </p:nvSpPr>
              <p:spPr>
                <a:xfrm>
                  <a:off x="2235207" y="4665118"/>
                  <a:ext cx="84667" cy="84667"/>
                </a:xfrm>
                <a:prstGeom prst="flowChart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88" name="순서도: 연결자 107"/>
                <p:cNvSpPr/>
                <p:nvPr/>
              </p:nvSpPr>
              <p:spPr>
                <a:xfrm>
                  <a:off x="2319871" y="4665112"/>
                  <a:ext cx="84667" cy="84667"/>
                </a:xfrm>
                <a:prstGeom prst="flowChart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89" name="순서도: 연결자 108"/>
                <p:cNvSpPr/>
                <p:nvPr/>
              </p:nvSpPr>
              <p:spPr>
                <a:xfrm>
                  <a:off x="1684858" y="4741327"/>
                  <a:ext cx="84667" cy="84667"/>
                </a:xfrm>
                <a:prstGeom prst="flowChart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90" name="순서도: 연결자 109"/>
                <p:cNvSpPr/>
                <p:nvPr/>
              </p:nvSpPr>
              <p:spPr>
                <a:xfrm>
                  <a:off x="1769522" y="4741321"/>
                  <a:ext cx="84667" cy="84667"/>
                </a:xfrm>
                <a:prstGeom prst="flowChart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91" name="순서도: 연결자 110"/>
                <p:cNvSpPr/>
                <p:nvPr/>
              </p:nvSpPr>
              <p:spPr>
                <a:xfrm>
                  <a:off x="1854192" y="4741321"/>
                  <a:ext cx="84667" cy="84667"/>
                </a:xfrm>
                <a:prstGeom prst="flowChart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92" name="순서도: 연결자 111"/>
                <p:cNvSpPr/>
                <p:nvPr/>
              </p:nvSpPr>
              <p:spPr>
                <a:xfrm>
                  <a:off x="1938856" y="4741315"/>
                  <a:ext cx="84667" cy="84667"/>
                </a:xfrm>
                <a:prstGeom prst="flowChart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93" name="순서도: 연결자 112"/>
                <p:cNvSpPr/>
                <p:nvPr/>
              </p:nvSpPr>
              <p:spPr>
                <a:xfrm>
                  <a:off x="2023532" y="4741321"/>
                  <a:ext cx="84667" cy="84667"/>
                </a:xfrm>
                <a:prstGeom prst="flowChart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94" name="순서도: 연결자 113"/>
                <p:cNvSpPr/>
                <p:nvPr/>
              </p:nvSpPr>
              <p:spPr>
                <a:xfrm>
                  <a:off x="2108196" y="4741315"/>
                  <a:ext cx="84667" cy="84667"/>
                </a:xfrm>
                <a:prstGeom prst="flowChart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95" name="순서도: 연결자 114"/>
                <p:cNvSpPr/>
                <p:nvPr/>
              </p:nvSpPr>
              <p:spPr>
                <a:xfrm>
                  <a:off x="2192866" y="4741315"/>
                  <a:ext cx="84667" cy="84667"/>
                </a:xfrm>
                <a:prstGeom prst="flowChart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96" name="순서도: 연결자 115"/>
                <p:cNvSpPr/>
                <p:nvPr/>
              </p:nvSpPr>
              <p:spPr>
                <a:xfrm>
                  <a:off x="2277530" y="4749776"/>
                  <a:ext cx="84667" cy="84667"/>
                </a:xfrm>
                <a:prstGeom prst="flowChart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97" name="순서도: 연결자 116"/>
                <p:cNvSpPr/>
                <p:nvPr/>
              </p:nvSpPr>
              <p:spPr>
                <a:xfrm>
                  <a:off x="2362194" y="4749770"/>
                  <a:ext cx="84667" cy="84667"/>
                </a:xfrm>
                <a:prstGeom prst="flowChart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grpSp>
          <p:sp>
            <p:nvSpPr>
              <p:cNvPr id="98" name="직사각형 91"/>
              <p:cNvSpPr/>
              <p:nvPr/>
            </p:nvSpPr>
            <p:spPr>
              <a:xfrm rot="16200000">
                <a:off x="6494402" y="4748209"/>
                <a:ext cx="787400" cy="203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spc="20" dirty="0" smtClean="0">
                    <a:solidFill>
                      <a:schemeClr val="bg1"/>
                    </a:solidFill>
                  </a:rPr>
                  <a:t>HIL/THL</a:t>
                </a:r>
                <a:endParaRPr lang="ko-KR" altLang="en-US" sz="700" b="1" spc="20" dirty="0" smtClean="0">
                  <a:solidFill>
                    <a:schemeClr val="bg1"/>
                  </a:solidFill>
                </a:endParaRPr>
              </a:p>
            </p:txBody>
          </p:sp>
          <p:cxnSp>
            <p:nvCxnSpPr>
              <p:cNvPr id="99" name="직선 연결선 92"/>
              <p:cNvCxnSpPr/>
              <p:nvPr/>
            </p:nvCxnSpPr>
            <p:spPr>
              <a:xfrm>
                <a:off x="6113402" y="5074170"/>
                <a:ext cx="309028" cy="0"/>
              </a:xfrm>
              <a:prstGeom prst="line">
                <a:avLst/>
              </a:prstGeom>
              <a:ln w="25400">
                <a:solidFill>
                  <a:srgbClr val="495965"/>
                </a:solidFill>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6037205" y="5040304"/>
                <a:ext cx="364067" cy="200055"/>
              </a:xfrm>
              <a:prstGeom prst="rect">
                <a:avLst/>
              </a:prstGeom>
              <a:noFill/>
            </p:spPr>
            <p:txBody>
              <a:bodyPr wrap="square" lIns="72000" rIns="72000" rtlCol="0">
                <a:spAutoFit/>
              </a:bodyPr>
              <a:lstStyle/>
              <a:p>
                <a:r>
                  <a:rPr lang="en-US" altLang="ko-KR" sz="700" b="1" dirty="0" smtClean="0"/>
                  <a:t>ITO</a:t>
                </a:r>
                <a:endParaRPr lang="ko-KR" altLang="en-US" sz="700" b="1" dirty="0" err="1" smtClean="0"/>
              </a:p>
            </p:txBody>
          </p:sp>
          <p:sp>
            <p:nvSpPr>
              <p:cNvPr id="101" name="순서도: 연결자 94"/>
              <p:cNvSpPr/>
              <p:nvPr/>
            </p:nvSpPr>
            <p:spPr>
              <a:xfrm>
                <a:off x="7143737" y="5251907"/>
                <a:ext cx="126000" cy="126000"/>
              </a:xfrm>
              <a:prstGeom prst="flowChartConnector">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Ins="86400" rtlCol="0" anchor="ctr"/>
              <a:lstStyle/>
              <a:p>
                <a:pPr algn="ctr"/>
                <a:r>
                  <a:rPr lang="en-US" altLang="ko-KR" sz="700" b="1" spc="20" dirty="0" smtClean="0">
                    <a:solidFill>
                      <a:srgbClr val="FF0000"/>
                    </a:solidFill>
                  </a:rPr>
                  <a:t>+</a:t>
                </a:r>
                <a:endParaRPr lang="ko-KR" altLang="en-US" sz="700" b="1" spc="20" dirty="0" smtClean="0">
                  <a:solidFill>
                    <a:srgbClr val="FF0000"/>
                  </a:solidFill>
                </a:endParaRPr>
              </a:p>
            </p:txBody>
          </p:sp>
          <p:cxnSp>
            <p:nvCxnSpPr>
              <p:cNvPr id="102" name="직선 연결선 96"/>
              <p:cNvCxnSpPr/>
              <p:nvPr/>
            </p:nvCxnSpPr>
            <p:spPr>
              <a:xfrm>
                <a:off x="6977030" y="5074164"/>
                <a:ext cx="309028" cy="0"/>
              </a:xfrm>
              <a:prstGeom prst="line">
                <a:avLst/>
              </a:prstGeom>
              <a:ln w="25400">
                <a:solidFill>
                  <a:srgbClr val="495965"/>
                </a:solidFill>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6921993" y="5051905"/>
                <a:ext cx="681542" cy="200055"/>
              </a:xfrm>
              <a:prstGeom prst="rect">
                <a:avLst/>
              </a:prstGeom>
              <a:noFill/>
            </p:spPr>
            <p:txBody>
              <a:bodyPr wrap="square" lIns="72000" rIns="72000" rtlCol="0">
                <a:spAutoFit/>
              </a:bodyPr>
              <a:lstStyle/>
              <a:p>
                <a:r>
                  <a:rPr lang="en-US" altLang="ko-KR" sz="700" b="1" dirty="0" smtClean="0"/>
                  <a:t>Anode</a:t>
                </a:r>
                <a:endParaRPr lang="ko-KR" altLang="en-US" sz="700" b="1" dirty="0" err="1" smtClean="0"/>
              </a:p>
            </p:txBody>
          </p:sp>
          <p:sp>
            <p:nvSpPr>
              <p:cNvPr id="104" name="순서도: 연결자 98"/>
              <p:cNvSpPr/>
              <p:nvPr/>
            </p:nvSpPr>
            <p:spPr>
              <a:xfrm>
                <a:off x="6156238" y="4916501"/>
                <a:ext cx="126000" cy="126000"/>
              </a:xfrm>
              <a:prstGeom prst="flowChartConnector">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86400" bIns="75600" rtlCol="0" anchor="ctr"/>
              <a:lstStyle/>
              <a:p>
                <a:pPr algn="ctr"/>
                <a:r>
                  <a:rPr lang="en-US" altLang="ko-KR" sz="700" b="1" spc="20" dirty="0" smtClean="0">
                    <a:solidFill>
                      <a:schemeClr val="accent1"/>
                    </a:solidFill>
                  </a:rPr>
                  <a:t>-</a:t>
                </a:r>
                <a:endParaRPr lang="ko-KR" altLang="en-US" sz="700" b="1" spc="20" dirty="0" smtClean="0">
                  <a:solidFill>
                    <a:schemeClr val="accent1"/>
                  </a:solidFill>
                </a:endParaRPr>
              </a:p>
            </p:txBody>
          </p:sp>
          <p:cxnSp>
            <p:nvCxnSpPr>
              <p:cNvPr id="105" name="구부러진 연결선 123"/>
              <p:cNvCxnSpPr>
                <a:stCxn id="101" idx="4"/>
              </p:cNvCxnSpPr>
              <p:nvPr/>
            </p:nvCxnSpPr>
            <p:spPr>
              <a:xfrm rot="5400000">
                <a:off x="6894450" y="5151422"/>
                <a:ext cx="85802" cy="538772"/>
              </a:xfrm>
              <a:prstGeom prst="curvedConnector2">
                <a:avLst/>
              </a:prstGeom>
              <a:ln>
                <a:solidFill>
                  <a:srgbClr val="495965"/>
                </a:solidFill>
                <a:tailEnd type="arrow"/>
              </a:ln>
            </p:spPr>
            <p:style>
              <a:lnRef idx="1">
                <a:schemeClr val="accent1"/>
              </a:lnRef>
              <a:fillRef idx="0">
                <a:schemeClr val="accent1"/>
              </a:fillRef>
              <a:effectRef idx="0">
                <a:schemeClr val="accent1"/>
              </a:effectRef>
              <a:fontRef idx="minor">
                <a:schemeClr val="tx1"/>
              </a:fontRef>
            </p:style>
          </p:cxnSp>
          <p:cxnSp>
            <p:nvCxnSpPr>
              <p:cNvPr id="106" name="구부러진 연결선 125"/>
              <p:cNvCxnSpPr>
                <a:stCxn id="104" idx="0"/>
                <a:endCxn id="89" idx="5"/>
              </p:cNvCxnSpPr>
              <p:nvPr/>
            </p:nvCxnSpPr>
            <p:spPr>
              <a:xfrm rot="5400000" flipH="1" flipV="1">
                <a:off x="6323459" y="4601942"/>
                <a:ext cx="210339" cy="418781"/>
              </a:xfrm>
              <a:prstGeom prst="curvedConnector2">
                <a:avLst/>
              </a:prstGeom>
              <a:ln>
                <a:solidFill>
                  <a:srgbClr val="495965"/>
                </a:solidFill>
                <a:tailEnd type="arrow"/>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2247026" y="4077072"/>
                <a:ext cx="1581411" cy="209657"/>
              </a:xfrm>
              <a:prstGeom prst="rect">
                <a:avLst/>
              </a:prstGeom>
              <a:noFill/>
            </p:spPr>
            <p:txBody>
              <a:bodyPr wrap="square" lIns="72000" rIns="72000" rtlCol="0">
                <a:spAutoFit/>
              </a:bodyPr>
              <a:lstStyle/>
              <a:p>
                <a:r>
                  <a:rPr lang="en-US" altLang="ko-KR" sz="700" b="1" dirty="0" smtClean="0"/>
                  <a:t>Normal structure</a:t>
                </a:r>
                <a:endParaRPr lang="ko-KR" altLang="en-US" sz="700" b="1" dirty="0" err="1" smtClean="0"/>
              </a:p>
            </p:txBody>
          </p:sp>
          <p:sp>
            <p:nvSpPr>
              <p:cNvPr id="108" name="TextBox 107"/>
              <p:cNvSpPr txBox="1"/>
              <p:nvPr/>
            </p:nvSpPr>
            <p:spPr>
              <a:xfrm>
                <a:off x="5360190" y="4082505"/>
                <a:ext cx="1581411" cy="209657"/>
              </a:xfrm>
              <a:prstGeom prst="rect">
                <a:avLst/>
              </a:prstGeom>
              <a:noFill/>
            </p:spPr>
            <p:txBody>
              <a:bodyPr wrap="square" lIns="72000" rIns="72000" rtlCol="0">
                <a:spAutoFit/>
              </a:bodyPr>
              <a:lstStyle/>
              <a:p>
                <a:r>
                  <a:rPr lang="en-US" altLang="ko-KR" sz="700" b="1" dirty="0" smtClean="0"/>
                  <a:t>Inverted structure</a:t>
                </a:r>
                <a:endParaRPr lang="ko-KR" altLang="en-US" sz="700" b="1" dirty="0" err="1" smtClean="0"/>
              </a:p>
            </p:txBody>
          </p:sp>
        </p:grpSp>
        <p:grpSp>
          <p:nvGrpSpPr>
            <p:cNvPr id="114" name="Group 9"/>
            <p:cNvGrpSpPr/>
            <p:nvPr/>
          </p:nvGrpSpPr>
          <p:grpSpPr>
            <a:xfrm>
              <a:off x="468313" y="3863471"/>
              <a:ext cx="8223681" cy="2358058"/>
              <a:chOff x="467430" y="836631"/>
              <a:chExt cx="8209845" cy="5329219"/>
            </a:xfrm>
          </p:grpSpPr>
          <p:sp>
            <p:nvSpPr>
              <p:cNvPr id="115" name="txtboxInfographicTitleBar"/>
              <p:cNvSpPr/>
              <p:nvPr/>
            </p:nvSpPr>
            <p:spPr>
              <a:xfrm>
                <a:off x="467430" y="836631"/>
                <a:ext cx="8208912" cy="511592"/>
              </a:xfrm>
              <a:prstGeom prst="rect">
                <a:avLst/>
              </a:prstGeom>
              <a:solidFill>
                <a:srgbClr val="707C8A"/>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altLang="ko-KR" sz="900" b="1" dirty="0">
                    <a:solidFill>
                      <a:srgbClr val="FFFFFF"/>
                    </a:solidFill>
                  </a:rPr>
                  <a:t>Device structure and energy level of QLED</a:t>
                </a:r>
                <a:endParaRPr lang="ko-KR" altLang="en-US" sz="900" b="1" dirty="0">
                  <a:solidFill>
                    <a:srgbClr val="FFFFFF"/>
                  </a:solidFill>
                </a:endParaRPr>
              </a:p>
            </p:txBody>
          </p:sp>
          <p:sp>
            <p:nvSpPr>
              <p:cNvPr id="116" name="txtboxInfographicBorder"/>
              <p:cNvSpPr/>
              <p:nvPr/>
            </p:nvSpPr>
            <p:spPr>
              <a:xfrm>
                <a:off x="467544" y="838200"/>
                <a:ext cx="8208912" cy="5327649"/>
              </a:xfrm>
              <a:prstGeom prst="rect">
                <a:avLst/>
              </a:prstGeom>
              <a:noFill/>
              <a:ln w="6350">
                <a:solidFill>
                  <a:srgbClr val="707C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xtboxInfographicCopyright"/>
              <p:cNvSpPr txBox="1"/>
              <p:nvPr/>
            </p:nvSpPr>
            <p:spPr>
              <a:xfrm>
                <a:off x="7334612" y="5479796"/>
                <a:ext cx="1342663" cy="686054"/>
              </a:xfrm>
              <a:prstGeom prst="rect">
                <a:avLst/>
              </a:prstGeom>
              <a:noFill/>
            </p:spPr>
            <p:txBody>
              <a:bodyPr wrap="none" lIns="0" tIns="0" rIns="72000" bIns="72000" rtlCol="0" anchor="b">
                <a:noAutofit/>
              </a:bodyPr>
              <a:lstStyle/>
              <a:p>
                <a:pPr algn="r"/>
                <a:r>
                  <a:rPr lang="en-US" sz="500" dirty="0" smtClean="0">
                    <a:solidFill>
                      <a:srgbClr val="707C8A"/>
                    </a:solidFill>
                  </a:rPr>
                  <a:t>© 2015 IHS</a:t>
                </a:r>
                <a:endParaRPr lang="en-US" sz="500" dirty="0">
                  <a:solidFill>
                    <a:srgbClr val="707C8A"/>
                  </a:solidFill>
                </a:endParaRPr>
              </a:p>
            </p:txBody>
          </p:sp>
          <p:sp>
            <p:nvSpPr>
              <p:cNvPr id="118" name="txtboxInfographicSourceLine"/>
              <p:cNvSpPr txBox="1"/>
              <p:nvPr/>
            </p:nvSpPr>
            <p:spPr>
              <a:xfrm>
                <a:off x="467430" y="5307864"/>
                <a:ext cx="5112711" cy="857986"/>
              </a:xfrm>
              <a:prstGeom prst="rect">
                <a:avLst/>
              </a:prstGeom>
              <a:noFill/>
            </p:spPr>
            <p:txBody>
              <a:bodyPr wrap="none" lIns="72000" tIns="0" rIns="0" bIns="72000" rtlCol="0" anchor="b">
                <a:noAutofit/>
              </a:bodyPr>
              <a:lstStyle/>
              <a:p>
                <a:endParaRPr lang="en-US" sz="500" dirty="0" smtClean="0">
                  <a:solidFill>
                    <a:srgbClr val="707C8A"/>
                  </a:solidFill>
                </a:endParaRPr>
              </a:p>
              <a:p>
                <a:endParaRPr lang="en-US" sz="500" dirty="0" smtClean="0">
                  <a:solidFill>
                    <a:srgbClr val="707C8A"/>
                  </a:solidFill>
                </a:endParaRPr>
              </a:p>
              <a:p>
                <a:r>
                  <a:rPr lang="en-US" sz="500" dirty="0" smtClean="0">
                    <a:solidFill>
                      <a:srgbClr val="707C8A"/>
                    </a:solidFill>
                  </a:rPr>
                  <a:t>Source: IHS</a:t>
                </a:r>
                <a:endParaRPr lang="en-US" sz="500" dirty="0">
                  <a:solidFill>
                    <a:srgbClr val="707C8A"/>
                  </a:solidFill>
                </a:endParaRPr>
              </a:p>
            </p:txBody>
          </p:sp>
        </p:grpSp>
      </p:grpSp>
    </p:spTree>
    <p:extLst>
      <p:ext uri="{BB962C8B-B14F-4D97-AF65-F5344CB8AC3E}">
        <p14:creationId xmlns:p14="http://schemas.microsoft.com/office/powerpoint/2010/main" val="21770868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4313"/>
            <a:ext cx="8220075" cy="2953327"/>
          </a:xfrm>
        </p:spPr>
        <p:txBody>
          <a:bodyPr/>
          <a:lstStyle/>
          <a:p>
            <a:pPr marL="0" indent="0">
              <a:buNone/>
            </a:pPr>
            <a:r>
              <a:rPr lang="en-US" altLang="ko-KR" dirty="0" smtClean="0"/>
              <a:t>1.11. </a:t>
            </a:r>
            <a:r>
              <a:rPr lang="en-US" altLang="ko-KR" dirty="0"/>
              <a:t>Manufacturing of QLED</a:t>
            </a:r>
            <a:endParaRPr lang="ko-KR" altLang="en-US" dirty="0"/>
          </a:p>
          <a:p>
            <a:pPr marL="356400" algn="just" latinLnBrk="0">
              <a:spcBef>
                <a:spcPts val="0"/>
              </a:spcBef>
              <a:spcAft>
                <a:spcPts val="600"/>
              </a:spcAft>
            </a:pPr>
            <a:r>
              <a:rPr lang="en-US" sz="1100" dirty="0" smtClean="0"/>
              <a:t>As </a:t>
            </a:r>
            <a:r>
              <a:rPr lang="en-US" sz="1100" dirty="0"/>
              <a:t>mentioned earlier, the basic structure of QLED is similar to that of OLED. Moreover, except for </a:t>
            </a:r>
            <a:r>
              <a:rPr lang="en-US" sz="1100" dirty="0" smtClean="0"/>
              <a:t>QD’s </a:t>
            </a:r>
            <a:r>
              <a:rPr lang="en-US" sz="1100" dirty="0"/>
              <a:t>emission layer, electron/hole transport layer mostly use organic or inorganic nanoparticles, so its manufacturing process isn’t much different from that of OLED. In other words, formation of solution-based colloidal QD layer in between organic/inorganic transport layers is the key to QLED manufacturing process. Methods as mentioned below are introduced or being used.    </a:t>
            </a:r>
          </a:p>
          <a:p>
            <a:pPr marL="356400" lvl="1" algn="just" latinLnBrk="0"/>
            <a:r>
              <a:rPr lang="en-US" dirty="0"/>
              <a:t>First, the most basic and widely used method is spin coating. Spin </a:t>
            </a:r>
            <a:r>
              <a:rPr lang="en-US" dirty="0" smtClean="0"/>
              <a:t>coating </a:t>
            </a:r>
            <a:r>
              <a:rPr lang="en-US" dirty="0"/>
              <a:t>allows the formation of uniform thin film in even relatively large area. But if </a:t>
            </a:r>
            <a:r>
              <a:rPr lang="en-US" dirty="0" smtClean="0"/>
              <a:t>QD solution </a:t>
            </a:r>
            <a:r>
              <a:rPr lang="en-US" dirty="0"/>
              <a:t>is spin coated, the lower layer of </a:t>
            </a:r>
            <a:r>
              <a:rPr lang="en-US" dirty="0" smtClean="0"/>
              <a:t>QDs</a:t>
            </a:r>
            <a:r>
              <a:rPr lang="en-US" dirty="0"/>
              <a:t>, which exist in a substrate, are highly likely damaged by physical force stemming from spin coating. To manufacture QLED with higher efficiency, functional organic layers, such as charge injection layer and charge transport layer, are essential, but too many of them can cause damages during the process of coating </a:t>
            </a:r>
            <a:r>
              <a:rPr lang="en-US" dirty="0" smtClean="0"/>
              <a:t>QD layers</a:t>
            </a:r>
            <a:r>
              <a:rPr lang="en-US" dirty="0"/>
              <a:t>. To solve this problem, methods, such as phase separation, use of cross-linkable polymers, and use of inorganic substance, have been introduced. Phase separation, or self-assembly, method is a way of spin coating after mixing </a:t>
            </a:r>
            <a:r>
              <a:rPr lang="en-US" dirty="0" smtClean="0"/>
              <a:t>QDs and </a:t>
            </a:r>
            <a:r>
              <a:rPr lang="en-US" dirty="0"/>
              <a:t>organic substance, placed below </a:t>
            </a:r>
            <a:r>
              <a:rPr lang="en-US" dirty="0" smtClean="0"/>
              <a:t>QDs</a:t>
            </a:r>
            <a:r>
              <a:rPr lang="en-US" dirty="0"/>
              <a:t>, with one solvent. It is a principle of separating </a:t>
            </a:r>
            <a:r>
              <a:rPr lang="en-US" dirty="0" smtClean="0"/>
              <a:t>QDs and </a:t>
            </a:r>
            <a:r>
              <a:rPr lang="en-US" dirty="0"/>
              <a:t>organic substance to </a:t>
            </a:r>
            <a:r>
              <a:rPr lang="en-US" dirty="0" smtClean="0"/>
              <a:t>be located in different layers, </a:t>
            </a:r>
            <a:r>
              <a:rPr lang="en-US" dirty="0"/>
              <a:t>using the difference in properties of inorganic substance </a:t>
            </a:r>
            <a:r>
              <a:rPr lang="en-US" dirty="0" smtClean="0"/>
              <a:t>(QDs</a:t>
            </a:r>
            <a:r>
              <a:rPr lang="en-US" dirty="0"/>
              <a:t>) and organic substance. But this method has limits in adjusting phase separation directions and degrees between </a:t>
            </a:r>
            <a:r>
              <a:rPr lang="en-US" dirty="0" smtClean="0"/>
              <a:t>QDs and </a:t>
            </a:r>
            <a:r>
              <a:rPr lang="en-US" dirty="0"/>
              <a:t>organic substance. The quality of the thin film is not good either.</a:t>
            </a:r>
            <a:endParaRPr lang="ko-KR" altLang="ko-KR" dirty="0">
              <a:ea typeface="맑은 고딕" panose="020B0503020000020004" pitchFamily="50" charset="-127"/>
            </a:endParaRPr>
          </a:p>
          <a:p>
            <a:pPr lvl="1"/>
            <a:endParaRPr lang="ko-KR" altLang="en-US" dirty="0"/>
          </a:p>
        </p:txBody>
      </p:sp>
      <p:sp>
        <p:nvSpPr>
          <p:cNvPr id="4" name="Slide Number Placeholder 3"/>
          <p:cNvSpPr>
            <a:spLocks noGrp="1"/>
          </p:cNvSpPr>
          <p:nvPr>
            <p:ph type="sldNum" sz="quarter" idx="10"/>
          </p:nvPr>
        </p:nvSpPr>
        <p:spPr/>
        <p:txBody>
          <a:bodyPr/>
          <a:lstStyle/>
          <a:p>
            <a:fld id="{C1654822-CBA3-4BDF-80A9-3FE33B17E59A}" type="slidenum">
              <a:rPr lang="en-US" smtClean="0"/>
              <a:pPr/>
              <a:t>35</a:t>
            </a:fld>
            <a:endParaRPr lang="en-US" dirty="0"/>
          </a:p>
        </p:txBody>
      </p:sp>
      <p:sp>
        <p:nvSpPr>
          <p:cNvPr id="5" name="Footer Placeholder 4"/>
          <p:cNvSpPr>
            <a:spLocks noGrp="1"/>
          </p:cNvSpPr>
          <p:nvPr>
            <p:ph type="ftr" sz="quarter" idx="11"/>
          </p:nvPr>
        </p:nvSpPr>
        <p:spPr/>
        <p:txBody>
          <a:bodyPr/>
          <a:lstStyle/>
          <a:p>
            <a:r>
              <a:rPr lang="en-US" smtClean="0"/>
              <a:t>Quantum Dot Display Technology &amp; Market Report - H2 2015</a:t>
            </a:r>
            <a:endParaRPr lang="en-US" dirty="0"/>
          </a:p>
        </p:txBody>
      </p:sp>
      <p:grpSp>
        <p:nvGrpSpPr>
          <p:cNvPr id="30" name="Group 29"/>
          <p:cNvGrpSpPr/>
          <p:nvPr/>
        </p:nvGrpSpPr>
        <p:grpSpPr>
          <a:xfrm>
            <a:off x="1547664" y="4893330"/>
            <a:ext cx="6264696" cy="1108765"/>
            <a:chOff x="2370670" y="4509120"/>
            <a:chExt cx="4402662" cy="1535327"/>
          </a:xfrm>
        </p:grpSpPr>
        <p:pic>
          <p:nvPicPr>
            <p:cNvPr id="7" name="그림 6"/>
            <p:cNvPicPr/>
            <p:nvPr/>
          </p:nvPicPr>
          <p:blipFill rotWithShape="1">
            <a:blip r:embed="rId2">
              <a:extLst>
                <a:ext uri="{28A0092B-C50C-407E-A947-70E740481C1C}">
                  <a14:useLocalDpi xmlns:a14="http://schemas.microsoft.com/office/drawing/2010/main" val="0"/>
                </a:ext>
              </a:extLst>
            </a:blip>
            <a:srcRect l="60045" t="26494" r="12478" b="2791"/>
            <a:stretch/>
          </p:blipFill>
          <p:spPr>
            <a:xfrm>
              <a:off x="5198532" y="4509120"/>
              <a:ext cx="1574800" cy="1515533"/>
            </a:xfrm>
            <a:prstGeom prst="rect">
              <a:avLst/>
            </a:prstGeom>
          </p:spPr>
        </p:pic>
        <p:sp>
          <p:nvSpPr>
            <p:cNvPr id="8" name="직사각형 7"/>
            <p:cNvSpPr/>
            <p:nvPr/>
          </p:nvSpPr>
          <p:spPr>
            <a:xfrm>
              <a:off x="2396066" y="4517585"/>
              <a:ext cx="956733" cy="423334"/>
            </a:xfrm>
            <a:prstGeom prst="rect">
              <a:avLst/>
            </a:prstGeom>
            <a:noFill/>
            <a:ln w="6350">
              <a:solidFill>
                <a:srgbClr val="707C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spc="20" dirty="0" smtClean="0">
                  <a:solidFill>
                    <a:schemeClr val="tx1"/>
                  </a:solidFill>
                </a:rPr>
                <a:t>Spin coat</a:t>
              </a:r>
              <a:br>
                <a:rPr lang="en-US" altLang="ko-KR" sz="700" b="1" spc="20" dirty="0" smtClean="0">
                  <a:solidFill>
                    <a:schemeClr val="tx1"/>
                  </a:solidFill>
                </a:rPr>
              </a:br>
              <a:r>
                <a:rPr lang="en-US" altLang="ko-KR" sz="700" b="1" spc="20" dirty="0" smtClean="0">
                  <a:solidFill>
                    <a:schemeClr val="tx1"/>
                  </a:solidFill>
                </a:rPr>
                <a:t>QD/OSC</a:t>
              </a:r>
            </a:p>
            <a:p>
              <a:pPr algn="ctr"/>
              <a:r>
                <a:rPr lang="en-US" altLang="ko-KR" sz="700" b="1" spc="20" dirty="0">
                  <a:solidFill>
                    <a:schemeClr val="tx1"/>
                  </a:solidFill>
                </a:rPr>
                <a:t>s</a:t>
              </a:r>
              <a:r>
                <a:rPr lang="en-US" altLang="ko-KR" sz="700" b="1" spc="20" dirty="0" smtClean="0">
                  <a:solidFill>
                    <a:schemeClr val="tx1"/>
                  </a:solidFill>
                </a:rPr>
                <a:t>uspension</a:t>
              </a:r>
              <a:endParaRPr lang="ko-KR" altLang="en-US" sz="700" b="1" spc="20" dirty="0" smtClean="0">
                <a:solidFill>
                  <a:schemeClr val="tx1"/>
                </a:solidFill>
              </a:endParaRPr>
            </a:p>
          </p:txBody>
        </p:sp>
        <p:sp>
          <p:nvSpPr>
            <p:cNvPr id="9" name="줄무늬가 있는 오른쪽 화살표 8"/>
            <p:cNvSpPr/>
            <p:nvPr/>
          </p:nvSpPr>
          <p:spPr>
            <a:xfrm>
              <a:off x="3428997" y="4559917"/>
              <a:ext cx="347133" cy="304799"/>
            </a:xfrm>
            <a:prstGeom prst="stripedRightArrow">
              <a:avLst/>
            </a:prstGeom>
            <a:solidFill>
              <a:srgbClr val="0097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10" name="직사각형 9"/>
            <p:cNvSpPr/>
            <p:nvPr/>
          </p:nvSpPr>
          <p:spPr>
            <a:xfrm>
              <a:off x="3818516" y="4517579"/>
              <a:ext cx="1024416" cy="423334"/>
            </a:xfrm>
            <a:prstGeom prst="rect">
              <a:avLst/>
            </a:prstGeom>
            <a:noFill/>
            <a:ln w="6350">
              <a:solidFill>
                <a:srgbClr val="707C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spc="20" dirty="0" err="1" smtClean="0">
                  <a:solidFill>
                    <a:schemeClr val="tx1"/>
                  </a:solidFill>
                </a:rPr>
                <a:t>Spintaneous</a:t>
              </a:r>
              <a:endParaRPr lang="en-US" altLang="ko-KR" sz="700" b="1" spc="20" dirty="0" smtClean="0">
                <a:solidFill>
                  <a:schemeClr val="tx1"/>
                </a:solidFill>
              </a:endParaRPr>
            </a:p>
            <a:p>
              <a:pPr algn="ctr"/>
              <a:r>
                <a:rPr lang="en-US" altLang="ko-KR" sz="700" b="1" spc="20" dirty="0">
                  <a:solidFill>
                    <a:schemeClr val="tx1"/>
                  </a:solidFill>
                </a:rPr>
                <a:t>s</a:t>
              </a:r>
              <a:r>
                <a:rPr lang="en-US" altLang="ko-KR" sz="700" b="1" spc="20" dirty="0" smtClean="0">
                  <a:solidFill>
                    <a:schemeClr val="tx1"/>
                  </a:solidFill>
                </a:rPr>
                <a:t>eparation</a:t>
              </a:r>
              <a:endParaRPr lang="ko-KR" altLang="en-US" sz="700" b="1" spc="20" dirty="0" smtClean="0">
                <a:solidFill>
                  <a:schemeClr val="tx1"/>
                </a:solidFill>
              </a:endParaRPr>
            </a:p>
          </p:txBody>
        </p:sp>
        <p:pic>
          <p:nvPicPr>
            <p:cNvPr id="11" name="Picture 2" descr="C:\Users\xuz41673\AppData\Local\Microsoft\Windows\Temporary Internet Files\Content.IE5\EKE6Q5BE\MC900441753[1].png"/>
            <p:cNvPicPr>
              <a:picLocks noChangeAspect="1" noChangeArrowheads="1"/>
            </p:cNvPicPr>
            <p:nvPr/>
          </p:nvPicPr>
          <p:blipFill rotWithShape="1">
            <a:blip r:embed="rId3">
              <a:extLst>
                <a:ext uri="{28A0092B-C50C-407E-A947-70E740481C1C}">
                  <a14:useLocalDpi xmlns:a14="http://schemas.microsoft.com/office/drawing/2010/main" val="0"/>
                </a:ext>
              </a:extLst>
            </a:blip>
            <a:srcRect l="24383" t="62963" r="46296"/>
            <a:stretch/>
          </p:blipFill>
          <p:spPr bwMode="auto">
            <a:xfrm>
              <a:off x="2772303" y="4953619"/>
              <a:ext cx="170922" cy="21590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C:\Users\xuz41673\AppData\Local\Microsoft\Windows\Temporary Internet Files\Content.IE5\EKE6Q5BE\MC900441753[1].png"/>
            <p:cNvPicPr>
              <a:picLocks noChangeAspect="1" noChangeArrowheads="1"/>
            </p:cNvPicPr>
            <p:nvPr/>
          </p:nvPicPr>
          <p:blipFill rotWithShape="1">
            <a:blip r:embed="rId3">
              <a:extLst>
                <a:ext uri="{28A0092B-C50C-407E-A947-70E740481C1C}">
                  <a14:useLocalDpi xmlns:a14="http://schemas.microsoft.com/office/drawing/2010/main" val="0"/>
                </a:ext>
              </a:extLst>
            </a:blip>
            <a:srcRect l="24383" t="62963" r="46296"/>
            <a:stretch/>
          </p:blipFill>
          <p:spPr bwMode="auto">
            <a:xfrm>
              <a:off x="2772297" y="5173755"/>
              <a:ext cx="170922" cy="21590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2370670" y="4993833"/>
              <a:ext cx="440266" cy="357021"/>
            </a:xfrm>
            <a:prstGeom prst="rect">
              <a:avLst/>
            </a:prstGeom>
            <a:noFill/>
          </p:spPr>
          <p:txBody>
            <a:bodyPr wrap="square" lIns="72000" rIns="72000" rtlCol="0">
              <a:spAutoFit/>
            </a:bodyPr>
            <a:lstStyle/>
            <a:p>
              <a:r>
                <a:rPr lang="en-US" altLang="ko-KR" sz="700" dirty="0" smtClean="0"/>
                <a:t>QDs + OSC</a:t>
              </a:r>
              <a:endParaRPr lang="ko-KR" altLang="en-US" sz="700" dirty="0" err="1" smtClean="0"/>
            </a:p>
          </p:txBody>
        </p:sp>
        <p:sp>
          <p:nvSpPr>
            <p:cNvPr id="14" name="직사각형 17"/>
            <p:cNvSpPr/>
            <p:nvPr/>
          </p:nvSpPr>
          <p:spPr>
            <a:xfrm>
              <a:off x="2472274" y="5406605"/>
              <a:ext cx="787400" cy="20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15" name="직사각형 18"/>
            <p:cNvSpPr/>
            <p:nvPr/>
          </p:nvSpPr>
          <p:spPr>
            <a:xfrm>
              <a:off x="2472274" y="5609805"/>
              <a:ext cx="787400" cy="101600"/>
            </a:xfrm>
            <a:prstGeom prst="rect">
              <a:avLst/>
            </a:prstGeom>
            <a:solidFill>
              <a:schemeClr val="bg1">
                <a:lumMod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tx1"/>
                </a:solidFill>
              </a:endParaRPr>
            </a:p>
          </p:txBody>
        </p:sp>
        <p:sp>
          <p:nvSpPr>
            <p:cNvPr id="16" name="직사각형 19"/>
            <p:cNvSpPr/>
            <p:nvPr/>
          </p:nvSpPr>
          <p:spPr>
            <a:xfrm>
              <a:off x="3937059" y="5406599"/>
              <a:ext cx="787400" cy="203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17" name="직사각형 20"/>
            <p:cNvSpPr/>
            <p:nvPr/>
          </p:nvSpPr>
          <p:spPr>
            <a:xfrm>
              <a:off x="3937059" y="5609799"/>
              <a:ext cx="787400" cy="101600"/>
            </a:xfrm>
            <a:prstGeom prst="rect">
              <a:avLst/>
            </a:prstGeom>
            <a:solidFill>
              <a:schemeClr val="bg1">
                <a:lumMod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tx1"/>
                </a:solidFill>
              </a:endParaRPr>
            </a:p>
          </p:txBody>
        </p:sp>
        <p:sp>
          <p:nvSpPr>
            <p:cNvPr id="18" name="순서도: 연결자 21"/>
            <p:cNvSpPr/>
            <p:nvPr/>
          </p:nvSpPr>
          <p:spPr>
            <a:xfrm>
              <a:off x="3945547" y="5321951"/>
              <a:ext cx="84667" cy="84667"/>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19" name="순서도: 연결자 22"/>
            <p:cNvSpPr/>
            <p:nvPr/>
          </p:nvSpPr>
          <p:spPr>
            <a:xfrm>
              <a:off x="4030211" y="5321945"/>
              <a:ext cx="84667" cy="84667"/>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20" name="순서도: 연결자 23"/>
            <p:cNvSpPr/>
            <p:nvPr/>
          </p:nvSpPr>
          <p:spPr>
            <a:xfrm>
              <a:off x="4114881" y="5321945"/>
              <a:ext cx="84667" cy="84667"/>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21" name="순서도: 연결자 24"/>
            <p:cNvSpPr/>
            <p:nvPr/>
          </p:nvSpPr>
          <p:spPr>
            <a:xfrm>
              <a:off x="4199545" y="5321939"/>
              <a:ext cx="84667" cy="84667"/>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22" name="순서도: 연결자 25"/>
            <p:cNvSpPr/>
            <p:nvPr/>
          </p:nvSpPr>
          <p:spPr>
            <a:xfrm>
              <a:off x="4284221" y="5321945"/>
              <a:ext cx="84667" cy="84667"/>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23" name="순서도: 연결자 26"/>
            <p:cNvSpPr/>
            <p:nvPr/>
          </p:nvSpPr>
          <p:spPr>
            <a:xfrm>
              <a:off x="4368885" y="5321939"/>
              <a:ext cx="84667" cy="84667"/>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24" name="순서도: 연결자 27"/>
            <p:cNvSpPr/>
            <p:nvPr/>
          </p:nvSpPr>
          <p:spPr>
            <a:xfrm>
              <a:off x="4453555" y="5321939"/>
              <a:ext cx="84667" cy="84667"/>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25" name="순서도: 연결자 28"/>
            <p:cNvSpPr/>
            <p:nvPr/>
          </p:nvSpPr>
          <p:spPr>
            <a:xfrm>
              <a:off x="4538219" y="5321933"/>
              <a:ext cx="84667" cy="84667"/>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26" name="순서도: 연결자 29"/>
            <p:cNvSpPr/>
            <p:nvPr/>
          </p:nvSpPr>
          <p:spPr>
            <a:xfrm>
              <a:off x="4622883" y="5321927"/>
              <a:ext cx="84667" cy="84667"/>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27" name="TextBox 26"/>
            <p:cNvSpPr txBox="1"/>
            <p:nvPr/>
          </p:nvSpPr>
          <p:spPr>
            <a:xfrm>
              <a:off x="3742317" y="5129299"/>
              <a:ext cx="711223" cy="277020"/>
            </a:xfrm>
            <a:prstGeom prst="rect">
              <a:avLst/>
            </a:prstGeom>
            <a:noFill/>
          </p:spPr>
          <p:txBody>
            <a:bodyPr wrap="square" lIns="72000" rIns="72000" rtlCol="0">
              <a:spAutoFit/>
            </a:bodyPr>
            <a:lstStyle/>
            <a:p>
              <a:r>
                <a:rPr lang="en-US" altLang="ko-KR" sz="700" dirty="0" smtClean="0"/>
                <a:t>QDs on top</a:t>
              </a:r>
              <a:endParaRPr lang="ko-KR" altLang="en-US" sz="700" dirty="0" err="1" smtClean="0"/>
            </a:p>
          </p:txBody>
        </p:sp>
        <p:sp>
          <p:nvSpPr>
            <p:cNvPr id="28" name="TextBox 27"/>
            <p:cNvSpPr txBox="1"/>
            <p:nvPr/>
          </p:nvSpPr>
          <p:spPr>
            <a:xfrm>
              <a:off x="3285105" y="5618262"/>
              <a:ext cx="711223" cy="426185"/>
            </a:xfrm>
            <a:prstGeom prst="rect">
              <a:avLst/>
            </a:prstGeom>
            <a:noFill/>
          </p:spPr>
          <p:txBody>
            <a:bodyPr wrap="square" lIns="72000" rIns="72000" rtlCol="0">
              <a:spAutoFit/>
            </a:bodyPr>
            <a:lstStyle/>
            <a:p>
              <a:r>
                <a:rPr lang="en-US" altLang="ko-KR" sz="700" dirty="0" smtClean="0"/>
                <a:t>ITO/glass</a:t>
              </a:r>
            </a:p>
            <a:p>
              <a:r>
                <a:rPr lang="en-US" altLang="ko-KR" sz="700" dirty="0"/>
                <a:t>s</a:t>
              </a:r>
              <a:r>
                <a:rPr lang="en-US" altLang="ko-KR" sz="700" dirty="0" smtClean="0"/>
                <a:t>ubstrate</a:t>
              </a:r>
              <a:endParaRPr lang="ko-KR" altLang="en-US" sz="700" dirty="0" err="1" smtClean="0"/>
            </a:p>
          </p:txBody>
        </p:sp>
      </p:grpSp>
      <p:grpSp>
        <p:nvGrpSpPr>
          <p:cNvPr id="29" name="Group 28"/>
          <p:cNvGrpSpPr/>
          <p:nvPr/>
        </p:nvGrpSpPr>
        <p:grpSpPr>
          <a:xfrm>
            <a:off x="468313" y="4437111"/>
            <a:ext cx="8207375" cy="1800201"/>
            <a:chOff x="2013896" y="4149079"/>
            <a:chExt cx="5112568" cy="2088233"/>
          </a:xfrm>
        </p:grpSpPr>
        <p:sp>
          <p:nvSpPr>
            <p:cNvPr id="35" name="txtboxInfographicTitleBar"/>
            <p:cNvSpPr/>
            <p:nvPr/>
          </p:nvSpPr>
          <p:spPr>
            <a:xfrm>
              <a:off x="2013896" y="4149079"/>
              <a:ext cx="5111987" cy="250560"/>
            </a:xfrm>
            <a:prstGeom prst="rect">
              <a:avLst/>
            </a:prstGeom>
            <a:solidFill>
              <a:srgbClr val="707C8A"/>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altLang="ko-KR" sz="900" b="1" dirty="0">
                  <a:solidFill>
                    <a:srgbClr val="FFFFFF"/>
                  </a:solidFill>
                  <a:ea typeface="맑은 고딕" panose="020B0503020000020004" pitchFamily="50" charset="-127"/>
                </a:rPr>
                <a:t>Phase separation method and AFM image of the formed </a:t>
              </a:r>
              <a:r>
                <a:rPr lang="en-US" altLang="ko-KR" sz="900" b="1" dirty="0" smtClean="0">
                  <a:solidFill>
                    <a:srgbClr val="FFFFFF"/>
                  </a:solidFill>
                  <a:ea typeface="맑은 고딕" panose="020B0503020000020004" pitchFamily="50" charset="-127"/>
                </a:rPr>
                <a:t>QD thin </a:t>
              </a:r>
              <a:r>
                <a:rPr lang="en-US" altLang="ko-KR" sz="900" b="1" dirty="0">
                  <a:solidFill>
                    <a:srgbClr val="FFFFFF"/>
                  </a:solidFill>
                  <a:ea typeface="맑은 고딕" panose="020B0503020000020004" pitchFamily="50" charset="-127"/>
                </a:rPr>
                <a:t>film</a:t>
              </a:r>
            </a:p>
          </p:txBody>
        </p:sp>
        <p:sp>
          <p:nvSpPr>
            <p:cNvPr id="36" name="txtboxInfographicBorder"/>
            <p:cNvSpPr/>
            <p:nvPr/>
          </p:nvSpPr>
          <p:spPr>
            <a:xfrm>
              <a:off x="2013967" y="4149693"/>
              <a:ext cx="5111987" cy="2087618"/>
            </a:xfrm>
            <a:prstGeom prst="rect">
              <a:avLst/>
            </a:prstGeom>
            <a:noFill/>
            <a:ln w="6350">
              <a:solidFill>
                <a:srgbClr val="707C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xtboxInfographicCopyright"/>
            <p:cNvSpPr txBox="1"/>
            <p:nvPr/>
          </p:nvSpPr>
          <p:spPr>
            <a:xfrm>
              <a:off x="6290339" y="5968484"/>
              <a:ext cx="836125" cy="268828"/>
            </a:xfrm>
            <a:prstGeom prst="rect">
              <a:avLst/>
            </a:prstGeom>
            <a:noFill/>
          </p:spPr>
          <p:txBody>
            <a:bodyPr wrap="none" lIns="0" tIns="0" rIns="72000" bIns="72000" rtlCol="0" anchor="b">
              <a:noAutofit/>
            </a:bodyPr>
            <a:lstStyle/>
            <a:p>
              <a:pPr algn="r"/>
              <a:r>
                <a:rPr lang="en-US" sz="500" smtClean="0">
                  <a:solidFill>
                    <a:srgbClr val="707C8A"/>
                  </a:solidFill>
                </a:rPr>
                <a:t>© 2015 IHS</a:t>
              </a:r>
              <a:endParaRPr lang="en-US" sz="500" dirty="0">
                <a:solidFill>
                  <a:srgbClr val="707C8A"/>
                </a:solidFill>
              </a:endParaRPr>
            </a:p>
          </p:txBody>
        </p:sp>
        <p:sp>
          <p:nvSpPr>
            <p:cNvPr id="38" name="txtboxInfographicSourceLine"/>
            <p:cNvSpPr txBox="1"/>
            <p:nvPr/>
          </p:nvSpPr>
          <p:spPr>
            <a:xfrm>
              <a:off x="2013896" y="5901114"/>
              <a:ext cx="3183870" cy="336198"/>
            </a:xfrm>
            <a:prstGeom prst="rect">
              <a:avLst/>
            </a:prstGeom>
            <a:noFill/>
          </p:spPr>
          <p:txBody>
            <a:bodyPr wrap="none" lIns="72000" tIns="0" rIns="0" bIns="72000" rtlCol="0" anchor="b">
              <a:noAutofit/>
            </a:bodyPr>
            <a:lstStyle/>
            <a:p>
              <a:endParaRPr lang="en-US" sz="500" dirty="0" smtClean="0">
                <a:solidFill>
                  <a:srgbClr val="707C8A"/>
                </a:solidFill>
              </a:endParaRPr>
            </a:p>
            <a:p>
              <a:endParaRPr lang="en-US" sz="500" dirty="0" smtClean="0">
                <a:solidFill>
                  <a:srgbClr val="707C8A"/>
                </a:solidFill>
              </a:endParaRPr>
            </a:p>
            <a:p>
              <a:r>
                <a:rPr lang="en-US" sz="500" dirty="0" smtClean="0">
                  <a:solidFill>
                    <a:srgbClr val="707C8A"/>
                  </a:solidFill>
                </a:rPr>
                <a:t>Source: IHS</a:t>
              </a:r>
              <a:endParaRPr lang="en-US" sz="500" dirty="0">
                <a:solidFill>
                  <a:srgbClr val="707C8A"/>
                </a:solidFill>
              </a:endParaRPr>
            </a:p>
          </p:txBody>
        </p:sp>
      </p:grpSp>
    </p:spTree>
    <p:extLst>
      <p:ext uri="{BB962C8B-B14F-4D97-AF65-F5344CB8AC3E}">
        <p14:creationId xmlns:p14="http://schemas.microsoft.com/office/powerpoint/2010/main" val="19560015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56400" lvl="1" algn="just" latinLnBrk="0"/>
            <a:r>
              <a:rPr lang="en-US" dirty="0"/>
              <a:t>Cross-linkable polymers cure the layer placed below </a:t>
            </a:r>
            <a:r>
              <a:rPr lang="en-US" dirty="0" smtClean="0"/>
              <a:t>QDs, using </a:t>
            </a:r>
            <a:r>
              <a:rPr lang="en-US" dirty="0"/>
              <a:t>heat or light to make the QD layer not damaged when going through spin coating. It can form multilayer thin films easily, but the types of substance to choose from are not wide and it isn’t easy to synthesize the substance that has properties needed for the device.</a:t>
            </a:r>
            <a:endParaRPr lang="en-US" altLang="ko-KR" dirty="0">
              <a:solidFill>
                <a:srgbClr val="FF0000"/>
              </a:solidFill>
            </a:endParaRPr>
          </a:p>
          <a:p>
            <a:pPr marL="356400" algn="just" latinLnBrk="0">
              <a:spcBef>
                <a:spcPts val="0"/>
              </a:spcBef>
              <a:spcAft>
                <a:spcPts val="600"/>
              </a:spcAft>
            </a:pPr>
            <a:r>
              <a:rPr lang="en-US" sz="1100" dirty="0"/>
              <a:t>Atoms of oxide affiliated inorganic (</a:t>
            </a:r>
            <a:r>
              <a:rPr lang="en-US" sz="1100" dirty="0" err="1"/>
              <a:t>ZnO</a:t>
            </a:r>
            <a:r>
              <a:rPr lang="en-US" sz="1100" dirty="0"/>
              <a:t>, </a:t>
            </a:r>
            <a:r>
              <a:rPr lang="en-US" sz="1100" dirty="0" err="1"/>
              <a:t>NiO</a:t>
            </a:r>
            <a:r>
              <a:rPr lang="en-US" sz="1100" dirty="0"/>
              <a:t>) thin films formed by sputtering or the sol-gel method are linked by covalent bonds, so there is little damage </a:t>
            </a:r>
            <a:r>
              <a:rPr lang="en-US" sz="1100" dirty="0" smtClean="0"/>
              <a:t>occurring </a:t>
            </a:r>
            <a:r>
              <a:rPr lang="en-US" sz="1100" dirty="0"/>
              <a:t>during the </a:t>
            </a:r>
            <a:r>
              <a:rPr lang="en-US" sz="1100" dirty="0" smtClean="0"/>
              <a:t>QD coating </a:t>
            </a:r>
            <a:r>
              <a:rPr lang="en-US" sz="1100" dirty="0"/>
              <a:t>process that follows. But in case of inorganic thin films, </a:t>
            </a:r>
            <a:r>
              <a:rPr lang="en-US" sz="1100" dirty="0" err="1"/>
              <a:t>excitons</a:t>
            </a:r>
            <a:r>
              <a:rPr lang="en-US" sz="1100" dirty="0"/>
              <a:t> created at </a:t>
            </a:r>
            <a:r>
              <a:rPr lang="en-US" sz="1100" dirty="0" smtClean="0"/>
              <a:t>QDs are </a:t>
            </a:r>
            <a:r>
              <a:rPr lang="en-US" sz="1100" dirty="0"/>
              <a:t>prone to quenching because of charge density. And efficiency of the device’s electroluminescence falls because of large leakage current. Recently, the inverted structure has been introduced and a method, in which oxide nanoparticles, not largely affected by additional processes, are formed first and then spin coat the </a:t>
            </a:r>
            <a:r>
              <a:rPr lang="en-US" sz="1100" dirty="0" smtClean="0"/>
              <a:t>QD layer </a:t>
            </a:r>
            <a:r>
              <a:rPr lang="en-US" sz="1100" dirty="0"/>
              <a:t>above it, is mainly used.   </a:t>
            </a:r>
            <a:r>
              <a:rPr lang="en-US" altLang="ko-KR" sz="1100" dirty="0">
                <a:ea typeface="맑은 고딕" panose="020B0503020000020004" pitchFamily="50" charset="-127"/>
              </a:rPr>
              <a:t> </a:t>
            </a:r>
          </a:p>
          <a:p>
            <a:pPr marL="356400" lvl="1" algn="just" latinLnBrk="0"/>
            <a:r>
              <a:rPr lang="en-US" dirty="0"/>
              <a:t>As patterning can’t be conducted using the spin coating method, it is more widely used </a:t>
            </a:r>
            <a:r>
              <a:rPr lang="en-US" dirty="0" smtClean="0"/>
              <a:t>to unit </a:t>
            </a:r>
            <a:r>
              <a:rPr lang="en-US" dirty="0"/>
              <a:t>elements. The paper released in </a:t>
            </a:r>
            <a:r>
              <a:rPr lang="en-US" i="1" dirty="0"/>
              <a:t>Nano Letters </a:t>
            </a:r>
            <a:r>
              <a:rPr lang="en-US" dirty="0"/>
              <a:t>in 2010 (Nano Lett. 10, 2368 (2010)) has</a:t>
            </a:r>
            <a:r>
              <a:rPr lang="en-US" dirty="0">
                <a:solidFill>
                  <a:srgbClr val="FF0000"/>
                </a:solidFill>
              </a:rPr>
              <a:t> </a:t>
            </a:r>
            <a:r>
              <a:rPr lang="en-US" dirty="0"/>
              <a:t>introduced a concept, in which </a:t>
            </a:r>
            <a:r>
              <a:rPr lang="en-US" dirty="0" smtClean="0"/>
              <a:t>QD surface </a:t>
            </a:r>
            <a:r>
              <a:rPr lang="en-US" dirty="0"/>
              <a:t>is substituted with molecules that have positive and negative charges; </a:t>
            </a:r>
            <a:r>
              <a:rPr lang="en-US" dirty="0" smtClean="0"/>
              <a:t>QDs are </a:t>
            </a:r>
            <a:r>
              <a:rPr lang="en-US" dirty="0"/>
              <a:t>laminated in a layer-by-layer method; and then patterning is done using this. But this is not a highly efficient device structure.</a:t>
            </a:r>
            <a:endParaRPr lang="en-US" altLang="ko-KR" dirty="0">
              <a:solidFill>
                <a:srgbClr val="FF0000"/>
              </a:solidFill>
            </a:endParaRPr>
          </a:p>
          <a:p>
            <a:pPr marL="356400" algn="just" latinLnBrk="0">
              <a:spcBef>
                <a:spcPts val="0"/>
              </a:spcBef>
              <a:spcAft>
                <a:spcPts val="600"/>
              </a:spcAft>
            </a:pPr>
            <a:r>
              <a:rPr lang="en-US" sz="1100" dirty="0">
                <a:solidFill>
                  <a:srgbClr val="000000"/>
                </a:solidFill>
              </a:rPr>
              <a:t>Besides spin coating, a study was undertaken for a </a:t>
            </a:r>
            <a:r>
              <a:rPr lang="en-US" sz="1100" dirty="0" smtClean="0">
                <a:solidFill>
                  <a:srgbClr val="000000"/>
                </a:solidFill>
              </a:rPr>
              <a:t>QD patterning process</a:t>
            </a:r>
            <a:r>
              <a:rPr lang="en-US" sz="1100" dirty="0">
                <a:solidFill>
                  <a:srgbClr val="000000"/>
                </a:solidFill>
              </a:rPr>
              <a:t> </a:t>
            </a:r>
            <a:r>
              <a:rPr lang="en-US" sz="1100" dirty="0" smtClean="0">
                <a:solidFill>
                  <a:srgbClr val="000000"/>
                </a:solidFill>
              </a:rPr>
              <a:t>to apply the process to </a:t>
            </a:r>
            <a:r>
              <a:rPr lang="en-US" sz="1100" dirty="0">
                <a:solidFill>
                  <a:srgbClr val="000000"/>
                </a:solidFill>
              </a:rPr>
              <a:t>displays. Contact printing method is the representative method for this. Contact printing forms </a:t>
            </a:r>
            <a:r>
              <a:rPr lang="en-US" sz="1100" dirty="0" smtClean="0">
                <a:solidFill>
                  <a:srgbClr val="000000"/>
                </a:solidFill>
              </a:rPr>
              <a:t>QD </a:t>
            </a:r>
            <a:r>
              <a:rPr lang="en-US" sz="1100" dirty="0">
                <a:solidFill>
                  <a:srgbClr val="000000"/>
                </a:solidFill>
              </a:rPr>
              <a:t>layer </a:t>
            </a:r>
            <a:r>
              <a:rPr lang="en-US" sz="1100" dirty="0" smtClean="0">
                <a:solidFill>
                  <a:srgbClr val="000000"/>
                </a:solidFill>
              </a:rPr>
              <a:t>patterned by </a:t>
            </a:r>
            <a:r>
              <a:rPr lang="en-US" sz="1100" dirty="0">
                <a:solidFill>
                  <a:srgbClr val="000000"/>
                </a:solidFill>
              </a:rPr>
              <a:t>coating </a:t>
            </a:r>
            <a:r>
              <a:rPr lang="en-US" sz="1100" dirty="0" smtClean="0">
                <a:solidFill>
                  <a:srgbClr val="000000"/>
                </a:solidFill>
              </a:rPr>
              <a:t>QDs on </a:t>
            </a:r>
            <a:r>
              <a:rPr lang="en-US" sz="1100" dirty="0">
                <a:solidFill>
                  <a:srgbClr val="000000"/>
                </a:solidFill>
              </a:rPr>
              <a:t>a patterned stamp and print it on a target substrate. It can also be done by coating </a:t>
            </a:r>
            <a:r>
              <a:rPr lang="en-US" sz="1100" dirty="0" smtClean="0">
                <a:solidFill>
                  <a:srgbClr val="000000"/>
                </a:solidFill>
              </a:rPr>
              <a:t>QDs on </a:t>
            </a:r>
            <a:r>
              <a:rPr lang="en-US" sz="1100" dirty="0">
                <a:solidFill>
                  <a:srgbClr val="000000"/>
                </a:solidFill>
              </a:rPr>
              <a:t>a </a:t>
            </a:r>
            <a:r>
              <a:rPr lang="en-US" sz="1100" dirty="0" smtClean="0">
                <a:solidFill>
                  <a:srgbClr val="000000"/>
                </a:solidFill>
              </a:rPr>
              <a:t>surface-processed </a:t>
            </a:r>
            <a:r>
              <a:rPr lang="en-US" sz="1100" dirty="0">
                <a:solidFill>
                  <a:srgbClr val="000000"/>
                </a:solidFill>
              </a:rPr>
              <a:t>Si wafer; printing it with a stamp; and transporting it to a target substrate. This kind of QD patterning technology has been reported by MIT and Samsung Electronics. Using this method, Samsung Electronics formed red, green, and blue QD layers to manufacture full-color AM-QLED.    </a:t>
            </a:r>
            <a:endParaRPr lang="en-US" sz="1100" dirty="0" smtClean="0">
              <a:solidFill>
                <a:srgbClr val="000000"/>
              </a:solidFill>
            </a:endParaRPr>
          </a:p>
          <a:p>
            <a:pPr marL="356400" algn="just" latinLnBrk="0">
              <a:spcBef>
                <a:spcPts val="0"/>
              </a:spcBef>
              <a:spcAft>
                <a:spcPts val="600"/>
              </a:spcAft>
            </a:pPr>
            <a:r>
              <a:rPr lang="en-US" sz="1100" dirty="0" smtClean="0"/>
              <a:t>Aside </a:t>
            </a:r>
            <a:r>
              <a:rPr lang="en-US" sz="1100" dirty="0"/>
              <a:t>from this, there have been studies on the fabrication of patterned QD layer using ink jet printing or spraying. But these methods require more research and developments because of difficulties related to coffee ring effect, low uniformity of thin film, density of solution as well as adjustment of thickness. Therefore, for unit element QLED, spin coating is considered as the most effective process to be applied, while contact printing is considered as the one for displays.   </a:t>
            </a:r>
          </a:p>
          <a:p>
            <a:pPr>
              <a:spcBef>
                <a:spcPts val="0"/>
              </a:spcBef>
              <a:spcAft>
                <a:spcPts val="600"/>
              </a:spcAft>
            </a:pPr>
            <a:endParaRPr lang="ko-KR" altLang="en-US" dirty="0">
              <a:solidFill>
                <a:srgbClr val="FF0000"/>
              </a:solidFill>
            </a:endParaRPr>
          </a:p>
          <a:p>
            <a:endParaRPr lang="ko-KR" altLang="en-US" dirty="0"/>
          </a:p>
        </p:txBody>
      </p:sp>
      <p:sp>
        <p:nvSpPr>
          <p:cNvPr id="4" name="Slide Number Placeholder 3"/>
          <p:cNvSpPr>
            <a:spLocks noGrp="1"/>
          </p:cNvSpPr>
          <p:nvPr>
            <p:ph type="sldNum" sz="quarter" idx="10"/>
          </p:nvPr>
        </p:nvSpPr>
        <p:spPr/>
        <p:txBody>
          <a:bodyPr/>
          <a:lstStyle/>
          <a:p>
            <a:fld id="{C1654822-CBA3-4BDF-80A9-3FE33B17E59A}" type="slidenum">
              <a:rPr lang="en-US" smtClean="0"/>
              <a:pPr/>
              <a:t>36</a:t>
            </a:fld>
            <a:endParaRPr lang="en-US" dirty="0"/>
          </a:p>
        </p:txBody>
      </p:sp>
      <p:sp>
        <p:nvSpPr>
          <p:cNvPr id="5" name="Footer Placeholder 4"/>
          <p:cNvSpPr>
            <a:spLocks noGrp="1"/>
          </p:cNvSpPr>
          <p:nvPr>
            <p:ph type="ftr" sz="quarter" idx="11"/>
          </p:nvPr>
        </p:nvSpPr>
        <p:spPr/>
        <p:txBody>
          <a:bodyPr/>
          <a:lstStyle/>
          <a:p>
            <a:r>
              <a:rPr lang="en-US" smtClean="0"/>
              <a:t>Quantum Dot Display Technology &amp; Market Report - H2 2015</a:t>
            </a:r>
            <a:endParaRPr lang="en-US" dirty="0"/>
          </a:p>
        </p:txBody>
      </p:sp>
    </p:spTree>
    <p:extLst>
      <p:ext uri="{BB962C8B-B14F-4D97-AF65-F5344CB8AC3E}">
        <p14:creationId xmlns:p14="http://schemas.microsoft.com/office/powerpoint/2010/main" val="42077431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latinLnBrk="0">
              <a:buNone/>
            </a:pPr>
            <a:r>
              <a:rPr lang="en-US" altLang="ko-KR" dirty="0" smtClean="0"/>
              <a:t>1.12. </a:t>
            </a:r>
            <a:r>
              <a:rPr lang="en-US" altLang="ko-KR" dirty="0"/>
              <a:t>QLED</a:t>
            </a:r>
            <a:r>
              <a:rPr lang="ko-KR" altLang="en-US" dirty="0"/>
              <a:t> </a:t>
            </a:r>
            <a:r>
              <a:rPr lang="en-US" altLang="ko-KR" dirty="0"/>
              <a:t>development status and outlook </a:t>
            </a:r>
            <a:endParaRPr lang="en-US" altLang="ko-KR" dirty="0" smtClean="0"/>
          </a:p>
          <a:p>
            <a:pPr lvl="1" algn="just" latinLnBrk="0"/>
            <a:r>
              <a:rPr lang="en-US" dirty="0" smtClean="0"/>
              <a:t>In </a:t>
            </a:r>
            <a:r>
              <a:rPr lang="en-US" dirty="0"/>
              <a:t>the last five years, QLED’s performance has rapidly developed. Maximum external quantum efficiency (EQE) has reached 18%, and maximum brightness exceeded 200,000 cd/m</a:t>
            </a:r>
            <a:r>
              <a:rPr lang="en-US" baseline="30000" dirty="0"/>
              <a:t>2</a:t>
            </a:r>
            <a:r>
              <a:rPr lang="en-US" dirty="0"/>
              <a:t>, while 4-inch quarter video graphic array (QVGA) resolution full-color AM-QLED has been demonstrated. In the early days, the performance of QLED in the bilayer structure was quite low. It is not until 2002 when the research group of the Massachusetts Institute of Technology (MIT) has reported its study on QLED using phase separation and when the studies on QLED have kicked into high gear. As mentioned earlier, phase separation is a method to overcome limitation the process has. But from the aspect of device structure and performance, it wasn’t efficient that phase separation of QDs and organic molecules could not be completed and luminescence has been observed in the peripheral layers. After that, more efficient device structures began to be developed as the lamination of QD became feasible using cross-linkable polymers. Various QLED device structures have been developed based on the OLED device structures much researched and developed previously. Their disadvantage is that injection of holes is not smooth because of the energy levels of </a:t>
            </a:r>
            <a:r>
              <a:rPr lang="en-US" dirty="0" smtClean="0"/>
              <a:t>QD’s </a:t>
            </a:r>
            <a:r>
              <a:rPr lang="en-US" dirty="0"/>
              <a:t>deep valence band. In particular, when the band gap used large blue color </a:t>
            </a:r>
            <a:r>
              <a:rPr lang="en-US" dirty="0" smtClean="0"/>
              <a:t>QDs</a:t>
            </a:r>
            <a:r>
              <a:rPr lang="en-US" dirty="0"/>
              <a:t>, hole injection efficiency gets very low, so device performance becomes low and dark blue QLED cannot be developed at all.</a:t>
            </a:r>
          </a:p>
          <a:p>
            <a:pPr lvl="1" algn="just" latinLnBrk="0"/>
            <a:r>
              <a:rPr lang="en-US" dirty="0">
                <a:solidFill>
                  <a:srgbClr val="000000"/>
                </a:solidFill>
              </a:rPr>
              <a:t>By using inorganic nanoparticles, these problems were solved. A research team led by Professor P. Holloway at the University of Florida dramatically enhanced the injection of charge into </a:t>
            </a:r>
            <a:r>
              <a:rPr lang="en-US" dirty="0" smtClean="0">
                <a:solidFill>
                  <a:srgbClr val="000000"/>
                </a:solidFill>
              </a:rPr>
              <a:t>QDs, using </a:t>
            </a:r>
            <a:r>
              <a:rPr lang="en-US" dirty="0" err="1">
                <a:solidFill>
                  <a:srgbClr val="000000"/>
                </a:solidFill>
              </a:rPr>
              <a:t>ZnO</a:t>
            </a:r>
            <a:r>
              <a:rPr lang="en-US" dirty="0">
                <a:solidFill>
                  <a:srgbClr val="000000"/>
                </a:solidFill>
              </a:rPr>
              <a:t> nanoparticles with high charge density as an ETL. Also, using </a:t>
            </a:r>
            <a:r>
              <a:rPr lang="en-US" dirty="0" err="1">
                <a:solidFill>
                  <a:srgbClr val="000000"/>
                </a:solidFill>
              </a:rPr>
              <a:t>ZnO</a:t>
            </a:r>
            <a:r>
              <a:rPr lang="en-US" dirty="0">
                <a:solidFill>
                  <a:srgbClr val="000000"/>
                </a:solidFill>
              </a:rPr>
              <a:t> made red, green, and blue QLED all operate well at the same device structure, showing properties of high efficiency, low driving voltage, and high color </a:t>
            </a:r>
            <a:r>
              <a:rPr lang="en-US" dirty="0" smtClean="0">
                <a:solidFill>
                  <a:srgbClr val="000000"/>
                </a:solidFill>
              </a:rPr>
              <a:t>purity. In </a:t>
            </a:r>
            <a:r>
              <a:rPr lang="en-US" dirty="0">
                <a:solidFill>
                  <a:srgbClr val="000000"/>
                </a:solidFill>
              </a:rPr>
              <a:t>2012, a Seoul National University research team has advanced this structure one step further and developed </a:t>
            </a:r>
            <a:r>
              <a:rPr lang="en-US" dirty="0" smtClean="0">
                <a:solidFill>
                  <a:srgbClr val="000000"/>
                </a:solidFill>
              </a:rPr>
              <a:t>the inverted </a:t>
            </a:r>
            <a:r>
              <a:rPr lang="en-US" dirty="0">
                <a:solidFill>
                  <a:srgbClr val="000000"/>
                </a:solidFill>
              </a:rPr>
              <a:t>QLED structure that uses ITO as cathode. Device performance has further improved as </a:t>
            </a:r>
            <a:r>
              <a:rPr lang="en-US" dirty="0" err="1">
                <a:solidFill>
                  <a:srgbClr val="000000"/>
                </a:solidFill>
              </a:rPr>
              <a:t>ZnO</a:t>
            </a:r>
            <a:r>
              <a:rPr lang="en-US" dirty="0">
                <a:solidFill>
                  <a:srgbClr val="000000"/>
                </a:solidFill>
              </a:rPr>
              <a:t> nanoparticles don’t have a problem in efficiently injecting electrons from ITO and can choose from various organic HTL that has deep energy levels to make injection of holes into </a:t>
            </a:r>
            <a:r>
              <a:rPr lang="en-US" dirty="0" smtClean="0">
                <a:solidFill>
                  <a:srgbClr val="000000"/>
                </a:solidFill>
              </a:rPr>
              <a:t>QDs easier</a:t>
            </a:r>
            <a:r>
              <a:rPr lang="en-US" dirty="0">
                <a:solidFill>
                  <a:srgbClr val="000000"/>
                </a:solidFill>
              </a:rPr>
              <a:t>. In particular, it showed the best performance at that time, in terms of efficiency and brightness. For green QLED, it recorded the highest brightness of greater than 200,000 cd/m</a:t>
            </a:r>
            <a:r>
              <a:rPr lang="en-US" baseline="30000" dirty="0">
                <a:solidFill>
                  <a:srgbClr val="000000"/>
                </a:solidFill>
              </a:rPr>
              <a:t>2</a:t>
            </a:r>
            <a:r>
              <a:rPr lang="en-US" dirty="0">
                <a:solidFill>
                  <a:srgbClr val="000000"/>
                </a:solidFill>
              </a:rPr>
              <a:t>, showing a performance similar to that of phosphorescent OLED. Moreover, very dark blue device in the area of 430 nm operated with low voltage in the same structure, proving it is a device structure suitable for QLED.</a:t>
            </a:r>
            <a:endParaRPr lang="en-US" altLang="ko-KR" dirty="0">
              <a:solidFill>
                <a:srgbClr val="FF0000"/>
              </a:solidFill>
            </a:endParaRPr>
          </a:p>
          <a:p>
            <a:pPr marL="177800" lvl="1" indent="0">
              <a:buNone/>
            </a:pPr>
            <a:endParaRPr lang="ko-KR" altLang="en-US" dirty="0"/>
          </a:p>
        </p:txBody>
      </p:sp>
      <p:sp>
        <p:nvSpPr>
          <p:cNvPr id="4" name="Slide Number Placeholder 3"/>
          <p:cNvSpPr>
            <a:spLocks noGrp="1"/>
          </p:cNvSpPr>
          <p:nvPr>
            <p:ph type="sldNum" sz="quarter" idx="10"/>
          </p:nvPr>
        </p:nvSpPr>
        <p:spPr/>
        <p:txBody>
          <a:bodyPr/>
          <a:lstStyle/>
          <a:p>
            <a:fld id="{C1654822-CBA3-4BDF-80A9-3FE33B17E59A}" type="slidenum">
              <a:rPr lang="en-US" smtClean="0"/>
              <a:pPr/>
              <a:t>37</a:t>
            </a:fld>
            <a:endParaRPr lang="en-US" dirty="0"/>
          </a:p>
        </p:txBody>
      </p:sp>
      <p:sp>
        <p:nvSpPr>
          <p:cNvPr id="5" name="Footer Placeholder 4"/>
          <p:cNvSpPr>
            <a:spLocks noGrp="1"/>
          </p:cNvSpPr>
          <p:nvPr>
            <p:ph type="ftr" sz="quarter" idx="11"/>
          </p:nvPr>
        </p:nvSpPr>
        <p:spPr/>
        <p:txBody>
          <a:bodyPr/>
          <a:lstStyle/>
          <a:p>
            <a:r>
              <a:rPr lang="en-US" smtClean="0"/>
              <a:t>Quantum Dot Display Technology &amp; Market Report - H2 2015</a:t>
            </a:r>
            <a:endParaRPr lang="en-US" dirty="0"/>
          </a:p>
        </p:txBody>
      </p:sp>
    </p:spTree>
    <p:extLst>
      <p:ext uri="{BB962C8B-B14F-4D97-AF65-F5344CB8AC3E}">
        <p14:creationId xmlns:p14="http://schemas.microsoft.com/office/powerpoint/2010/main" val="135771813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57188" lvl="2" algn="just" latinLnBrk="0">
              <a:spcBef>
                <a:spcPts val="600"/>
              </a:spcBef>
              <a:spcAft>
                <a:spcPts val="400"/>
              </a:spcAft>
              <a:buClr>
                <a:srgbClr val="666666"/>
              </a:buClr>
            </a:pPr>
            <a:r>
              <a:rPr lang="en-US" dirty="0">
                <a:latin typeface="+mj-lt"/>
              </a:rPr>
              <a:t>As a result of the development of such device structure and characteristics enhancement in QD materials, QD Vision recently developed </a:t>
            </a:r>
            <a:r>
              <a:rPr lang="en-US" dirty="0" smtClean="0">
                <a:latin typeface="+mj-lt"/>
              </a:rPr>
              <a:t>a device with the </a:t>
            </a:r>
            <a:r>
              <a:rPr lang="en-US" dirty="0">
                <a:latin typeface="+mj-lt"/>
              </a:rPr>
              <a:t>world’s top EQE of 18% in red QLED, while </a:t>
            </a:r>
            <a:r>
              <a:rPr lang="en-US" dirty="0" err="1">
                <a:latin typeface="+mj-lt"/>
              </a:rPr>
              <a:t>NanoPhotonica</a:t>
            </a:r>
            <a:r>
              <a:rPr lang="en-US" dirty="0">
                <a:latin typeface="+mj-lt"/>
              </a:rPr>
              <a:t> has developed a device that shows 10% or more EQE for all of red, green and blue QLED. From the aspect of device performance, there has been a substantial development, coveting to reach commercial OLED levels. Now, the remaining issues in QLED development are patterning and lifespan.   </a:t>
            </a:r>
            <a:endParaRPr lang="en-US" dirty="0">
              <a:solidFill>
                <a:srgbClr val="000000"/>
              </a:solidFill>
              <a:latin typeface="+mj-lt"/>
            </a:endParaRPr>
          </a:p>
          <a:p>
            <a:pPr marL="357188" lvl="2" algn="just" latinLnBrk="0">
              <a:spcBef>
                <a:spcPts val="600"/>
              </a:spcBef>
              <a:spcAft>
                <a:spcPts val="400"/>
              </a:spcAft>
              <a:buClr>
                <a:srgbClr val="666666"/>
              </a:buClr>
            </a:pPr>
            <a:r>
              <a:rPr lang="en-US" dirty="0">
                <a:solidFill>
                  <a:srgbClr val="000000"/>
                </a:solidFill>
                <a:latin typeface="+mj-lt"/>
              </a:rPr>
              <a:t>RGB pixel patterning should be conducted first to apply </a:t>
            </a:r>
            <a:r>
              <a:rPr lang="en-US" dirty="0" smtClean="0">
                <a:solidFill>
                  <a:srgbClr val="000000"/>
                </a:solidFill>
                <a:latin typeface="+mj-lt"/>
              </a:rPr>
              <a:t>QDs to </a:t>
            </a:r>
            <a:r>
              <a:rPr lang="en-US" dirty="0">
                <a:solidFill>
                  <a:srgbClr val="000000"/>
                </a:solidFill>
                <a:latin typeface="+mj-lt"/>
              </a:rPr>
              <a:t>displays. But it is not easy to form thin and uniform film pattern of 10-20 nm using colloidal </a:t>
            </a:r>
            <a:r>
              <a:rPr lang="en-US" dirty="0" smtClean="0">
                <a:solidFill>
                  <a:srgbClr val="000000"/>
                </a:solidFill>
                <a:latin typeface="+mj-lt"/>
              </a:rPr>
              <a:t>QDs based </a:t>
            </a:r>
            <a:r>
              <a:rPr lang="en-US" dirty="0">
                <a:solidFill>
                  <a:srgbClr val="000000"/>
                </a:solidFill>
                <a:latin typeface="+mj-lt"/>
              </a:rPr>
              <a:t>on solution process. A research team from MIT has reported contact printing method, while one at Arizona State University has conducted QD patterning using ink jet printing. In particular, Samsung Electronics has reported full-color </a:t>
            </a:r>
            <a:r>
              <a:rPr lang="en-US" dirty="0" smtClean="0">
                <a:solidFill>
                  <a:srgbClr val="000000"/>
                </a:solidFill>
                <a:latin typeface="+mj-lt"/>
              </a:rPr>
              <a:t>AM-QLED, </a:t>
            </a:r>
            <a:r>
              <a:rPr lang="en-US" dirty="0">
                <a:solidFill>
                  <a:srgbClr val="000000"/>
                </a:solidFill>
                <a:latin typeface="+mj-lt"/>
              </a:rPr>
              <a:t>using transfer printing method. Samsung patterned red, green, and blue </a:t>
            </a:r>
            <a:r>
              <a:rPr lang="en-US" dirty="0" smtClean="0">
                <a:solidFill>
                  <a:srgbClr val="000000"/>
                </a:solidFill>
                <a:latin typeface="+mj-lt"/>
              </a:rPr>
              <a:t>QDs under </a:t>
            </a:r>
            <a:r>
              <a:rPr lang="en-US" dirty="0">
                <a:solidFill>
                  <a:srgbClr val="000000"/>
                </a:solidFill>
                <a:latin typeface="+mj-lt"/>
              </a:rPr>
              <a:t>this method using polydimethylsiloxane (PDMS). But in order for this method to be applied in the manufacturing of commercial QLED, yield rates, large-area application, and damages in the organic layer below QD need to be considered. Also, the development of peripheral layer substance that enables QD patterning process has to take place at the same time. </a:t>
            </a:r>
          </a:p>
          <a:p>
            <a:pPr marL="357188" lvl="2" algn="just" latinLnBrk="0">
              <a:spcBef>
                <a:spcPts val="600"/>
              </a:spcBef>
              <a:spcAft>
                <a:spcPts val="400"/>
              </a:spcAft>
              <a:buClr>
                <a:srgbClr val="666666"/>
              </a:buClr>
            </a:pPr>
            <a:r>
              <a:rPr lang="en-US" dirty="0">
                <a:solidFill>
                  <a:srgbClr val="000000"/>
                </a:solidFill>
                <a:latin typeface="+mj-lt"/>
              </a:rPr>
              <a:t>Along with this, there should be many studies on driving safety and lifespan of electroluminescence devices that use </a:t>
            </a:r>
            <a:r>
              <a:rPr lang="en-US" dirty="0" smtClean="0">
                <a:solidFill>
                  <a:srgbClr val="000000"/>
                </a:solidFill>
                <a:latin typeface="+mj-lt"/>
              </a:rPr>
              <a:t>QDs as </a:t>
            </a:r>
            <a:r>
              <a:rPr lang="en-US" dirty="0">
                <a:solidFill>
                  <a:srgbClr val="000000"/>
                </a:solidFill>
                <a:latin typeface="+mj-lt"/>
              </a:rPr>
              <a:t>active layers. Schools and research institutes are reporting hundreds of hours, while companies are reporting thousands of hours for lifespan of devices. But this is an experiment result mostly from device levels. The lifespan of panels manufactured in mass production should be considered differently. In particular, in order to guarantee stable driving of thousands to tens of thousands of hours, research and developments on QLED should continue for applications in displays and lighting</a:t>
            </a:r>
            <a:r>
              <a:rPr lang="en-US" dirty="0" smtClean="0">
                <a:solidFill>
                  <a:srgbClr val="000000"/>
                </a:solidFill>
                <a:latin typeface="+mj-lt"/>
              </a:rPr>
              <a:t>.</a:t>
            </a:r>
          </a:p>
          <a:p>
            <a:pPr lvl="1" algn="just" latinLnBrk="0"/>
            <a:r>
              <a:rPr lang="en-US" dirty="0">
                <a:solidFill>
                  <a:srgbClr val="000000"/>
                </a:solidFill>
                <a:latin typeface="+mj-lt"/>
              </a:rPr>
              <a:t>Among display device technologies, QLED is regarded as the next generation technology that can follow the suit of OLED, based on its outstanding optical properties, such as reliability in adjusting wavelengths and narrow line width, as well as solution-based process and the compatibility with existing technologies. QLED continues to develop, with QD Vision and </a:t>
            </a:r>
            <a:r>
              <a:rPr lang="en-US" dirty="0" err="1">
                <a:solidFill>
                  <a:srgbClr val="000000"/>
                </a:solidFill>
                <a:latin typeface="+mj-lt"/>
              </a:rPr>
              <a:t>NanoPhotonica</a:t>
            </a:r>
            <a:r>
              <a:rPr lang="en-US" dirty="0">
                <a:solidFill>
                  <a:srgbClr val="000000"/>
                </a:solidFill>
                <a:latin typeface="+mj-lt"/>
              </a:rPr>
              <a:t>, the two largest research and development companies in QLED, renewing record high efficiencies each year in their respective device structure and Samsung Electronics introducing full-color AM-QLED. But as mentioned earlier, related problems also need to be solved.</a:t>
            </a:r>
          </a:p>
          <a:p>
            <a:pPr marL="357188" lvl="2" algn="just" latinLnBrk="0">
              <a:spcBef>
                <a:spcPts val="600"/>
              </a:spcBef>
              <a:spcAft>
                <a:spcPts val="400"/>
              </a:spcAft>
              <a:buClr>
                <a:srgbClr val="666666"/>
              </a:buClr>
            </a:pPr>
            <a:r>
              <a:rPr lang="en-US" dirty="0">
                <a:solidFill>
                  <a:srgbClr val="000000"/>
                </a:solidFill>
                <a:latin typeface="+mj-lt"/>
              </a:rPr>
              <a:t>When compared to the </a:t>
            </a:r>
            <a:r>
              <a:rPr lang="en-US" dirty="0" smtClean="0">
                <a:solidFill>
                  <a:srgbClr val="000000"/>
                </a:solidFill>
                <a:latin typeface="+mj-lt"/>
              </a:rPr>
              <a:t>OLED </a:t>
            </a:r>
            <a:r>
              <a:rPr lang="en-US" dirty="0">
                <a:solidFill>
                  <a:srgbClr val="000000"/>
                </a:solidFill>
                <a:latin typeface="+mj-lt"/>
              </a:rPr>
              <a:t>technologies </a:t>
            </a:r>
            <a:r>
              <a:rPr lang="en-US" dirty="0" smtClean="0">
                <a:solidFill>
                  <a:srgbClr val="000000"/>
                </a:solidFill>
                <a:latin typeface="+mj-lt"/>
              </a:rPr>
              <a:t>already commercialized </a:t>
            </a:r>
            <a:r>
              <a:rPr lang="en-US" dirty="0">
                <a:solidFill>
                  <a:srgbClr val="000000"/>
                </a:solidFill>
                <a:latin typeface="+mj-lt"/>
              </a:rPr>
              <a:t>in the market, the technological gap with QLED seems to be 5</a:t>
            </a:r>
            <a:r>
              <a:rPr lang="en-US" dirty="0" smtClean="0">
                <a:solidFill>
                  <a:srgbClr val="000000"/>
                </a:solidFill>
                <a:latin typeface="+mj-lt"/>
              </a:rPr>
              <a:t> </a:t>
            </a:r>
            <a:r>
              <a:rPr lang="en-US" dirty="0">
                <a:solidFill>
                  <a:srgbClr val="000000"/>
                </a:solidFill>
                <a:latin typeface="+mj-lt"/>
              </a:rPr>
              <a:t>to </a:t>
            </a:r>
            <a:r>
              <a:rPr lang="en-US" dirty="0" smtClean="0">
                <a:solidFill>
                  <a:srgbClr val="000000"/>
                </a:solidFill>
                <a:latin typeface="+mj-lt"/>
              </a:rPr>
              <a:t>10 </a:t>
            </a:r>
            <a:r>
              <a:rPr lang="en-US" dirty="0">
                <a:solidFill>
                  <a:srgbClr val="000000"/>
                </a:solidFill>
                <a:latin typeface="+mj-lt"/>
              </a:rPr>
              <a:t>years. In other words, commercial displays or lighting devices using full-color QLED technologies could enter the market after at least 5</a:t>
            </a:r>
            <a:r>
              <a:rPr lang="en-US" dirty="0" smtClean="0">
                <a:solidFill>
                  <a:srgbClr val="000000"/>
                </a:solidFill>
                <a:latin typeface="+mj-lt"/>
              </a:rPr>
              <a:t> </a:t>
            </a:r>
            <a:r>
              <a:rPr lang="en-US" dirty="0">
                <a:solidFill>
                  <a:srgbClr val="000000"/>
                </a:solidFill>
                <a:latin typeface="+mj-lt"/>
              </a:rPr>
              <a:t>to 10 years. Until then, technologies using </a:t>
            </a:r>
            <a:r>
              <a:rPr lang="en-US" dirty="0" smtClean="0">
                <a:solidFill>
                  <a:srgbClr val="000000"/>
                </a:solidFill>
                <a:latin typeface="+mj-lt"/>
              </a:rPr>
              <a:t>QDs as </a:t>
            </a:r>
            <a:r>
              <a:rPr lang="en-US" dirty="0">
                <a:solidFill>
                  <a:srgbClr val="000000"/>
                </a:solidFill>
                <a:latin typeface="+mj-lt"/>
              </a:rPr>
              <a:t>phosphor are likely to prevail.</a:t>
            </a:r>
            <a:endParaRPr lang="ko-KR" altLang="ko-KR" dirty="0">
              <a:solidFill>
                <a:srgbClr val="000000"/>
              </a:solidFill>
              <a:latin typeface="+mj-lt"/>
              <a:ea typeface="맑은 고딕" panose="020B0503020000020004" pitchFamily="50" charset="-127"/>
            </a:endParaRPr>
          </a:p>
          <a:p>
            <a:pPr marL="179388" lvl="1" indent="-179388" algn="just" latinLnBrk="0">
              <a:spcBef>
                <a:spcPts val="600"/>
              </a:spcBef>
              <a:spcAft>
                <a:spcPts val="400"/>
              </a:spcAft>
              <a:buClr>
                <a:srgbClr val="666666"/>
              </a:buClr>
            </a:pPr>
            <a:endParaRPr lang="en-US" altLang="ko-KR" dirty="0">
              <a:solidFill>
                <a:srgbClr val="FF0000"/>
              </a:solidFill>
            </a:endParaRPr>
          </a:p>
        </p:txBody>
      </p:sp>
      <p:sp>
        <p:nvSpPr>
          <p:cNvPr id="4" name="Slide Number Placeholder 3"/>
          <p:cNvSpPr>
            <a:spLocks noGrp="1"/>
          </p:cNvSpPr>
          <p:nvPr>
            <p:ph type="sldNum" sz="quarter" idx="10"/>
          </p:nvPr>
        </p:nvSpPr>
        <p:spPr/>
        <p:txBody>
          <a:bodyPr/>
          <a:lstStyle/>
          <a:p>
            <a:fld id="{C1654822-CBA3-4BDF-80A9-3FE33B17E59A}" type="slidenum">
              <a:rPr lang="en-US" smtClean="0"/>
              <a:pPr/>
              <a:t>38</a:t>
            </a:fld>
            <a:endParaRPr lang="en-US" dirty="0"/>
          </a:p>
        </p:txBody>
      </p:sp>
      <p:sp>
        <p:nvSpPr>
          <p:cNvPr id="5" name="Footer Placeholder 4"/>
          <p:cNvSpPr>
            <a:spLocks noGrp="1"/>
          </p:cNvSpPr>
          <p:nvPr>
            <p:ph type="ftr" sz="quarter" idx="11"/>
          </p:nvPr>
        </p:nvSpPr>
        <p:spPr/>
        <p:txBody>
          <a:bodyPr/>
          <a:lstStyle/>
          <a:p>
            <a:r>
              <a:rPr lang="en-US" smtClean="0"/>
              <a:t>Quantum Dot Display Technology &amp; Market Report - H2 2015</a:t>
            </a:r>
            <a:endParaRPr lang="en-US" dirty="0"/>
          </a:p>
        </p:txBody>
      </p:sp>
    </p:spTree>
    <p:extLst>
      <p:ext uri="{BB962C8B-B14F-4D97-AF65-F5344CB8AC3E}">
        <p14:creationId xmlns:p14="http://schemas.microsoft.com/office/powerpoint/2010/main" val="2498270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lang="en-US" altLang="ko-KR" dirty="0" smtClean="0"/>
              <a:t>2. LED/CF solution </a:t>
            </a:r>
            <a:endParaRPr lang="ko-KR" altLang="en-US" dirty="0"/>
          </a:p>
        </p:txBody>
      </p:sp>
      <p:sp>
        <p:nvSpPr>
          <p:cNvPr id="4" name="Slide Number Placeholder 3"/>
          <p:cNvSpPr>
            <a:spLocks noGrp="1"/>
          </p:cNvSpPr>
          <p:nvPr>
            <p:ph type="sldNum" sz="quarter" idx="10"/>
          </p:nvPr>
        </p:nvSpPr>
        <p:spPr/>
        <p:txBody>
          <a:bodyPr/>
          <a:lstStyle/>
          <a:p>
            <a:fld id="{C1654822-CBA3-4BDF-80A9-3FE33B17E59A}" type="slidenum">
              <a:rPr lang="en-US" smtClean="0"/>
              <a:pPr/>
              <a:t>39</a:t>
            </a:fld>
            <a:endParaRPr lang="en-US" dirty="0"/>
          </a:p>
        </p:txBody>
      </p:sp>
      <p:sp>
        <p:nvSpPr>
          <p:cNvPr id="5" name="Footer Placeholder 4"/>
          <p:cNvSpPr>
            <a:spLocks noGrp="1"/>
          </p:cNvSpPr>
          <p:nvPr>
            <p:ph type="ftr" sz="quarter" idx="11"/>
          </p:nvPr>
        </p:nvSpPr>
        <p:spPr/>
        <p:txBody>
          <a:bodyPr/>
          <a:lstStyle/>
          <a:p>
            <a:r>
              <a:rPr lang="en-US" smtClean="0"/>
              <a:t>Quantum Dot Display Technology &amp; Market Report - H2 2015</a:t>
            </a:r>
            <a:endParaRPr lang="en-US" dirty="0"/>
          </a:p>
        </p:txBody>
      </p:sp>
      <p:grpSp>
        <p:nvGrpSpPr>
          <p:cNvPr id="3" name="Group 2"/>
          <p:cNvGrpSpPr/>
          <p:nvPr/>
        </p:nvGrpSpPr>
        <p:grpSpPr>
          <a:xfrm>
            <a:off x="323528" y="4068778"/>
            <a:ext cx="8353888" cy="2170210"/>
            <a:chOff x="323528" y="4068778"/>
            <a:chExt cx="8353888" cy="2170210"/>
          </a:xfrm>
        </p:grpSpPr>
        <p:sp>
          <p:nvSpPr>
            <p:cNvPr id="160" name="txtboxInfographicTitleBar"/>
            <p:cNvSpPr/>
            <p:nvPr/>
          </p:nvSpPr>
          <p:spPr>
            <a:xfrm>
              <a:off x="468313" y="4076092"/>
              <a:ext cx="8208030" cy="216000"/>
            </a:xfrm>
            <a:prstGeom prst="rect">
              <a:avLst/>
            </a:prstGeom>
            <a:solidFill>
              <a:srgbClr val="707C8A"/>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altLang="ko-KR" sz="900" b="1" dirty="0" smtClean="0">
                  <a:solidFill>
                    <a:srgbClr val="FFFFFF"/>
                  </a:solidFill>
                </a:rPr>
                <a:t>LED solutions for wide color gamut</a:t>
              </a:r>
              <a:endParaRPr lang="ko-KR" altLang="en-US" sz="900" b="1" dirty="0">
                <a:solidFill>
                  <a:srgbClr val="FFFFFF"/>
                </a:solidFill>
              </a:endParaRPr>
            </a:p>
          </p:txBody>
        </p:sp>
        <p:sp>
          <p:nvSpPr>
            <p:cNvPr id="161" name="txtboxInfographicBorder"/>
            <p:cNvSpPr/>
            <p:nvPr/>
          </p:nvSpPr>
          <p:spPr>
            <a:xfrm>
              <a:off x="467799" y="4068778"/>
              <a:ext cx="8209617" cy="2170210"/>
            </a:xfrm>
            <a:prstGeom prst="rect">
              <a:avLst/>
            </a:prstGeom>
            <a:noFill/>
            <a:ln w="6350">
              <a:solidFill>
                <a:srgbClr val="707C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txtboxInfographicCopyright"/>
            <p:cNvSpPr txBox="1"/>
            <p:nvPr/>
          </p:nvSpPr>
          <p:spPr>
            <a:xfrm>
              <a:off x="7334498" y="6092047"/>
              <a:ext cx="1342778" cy="134477"/>
            </a:xfrm>
            <a:prstGeom prst="rect">
              <a:avLst/>
            </a:prstGeom>
            <a:noFill/>
          </p:spPr>
          <p:txBody>
            <a:bodyPr wrap="none" lIns="0" tIns="0" rIns="72000" bIns="72000" rtlCol="0" anchor="b">
              <a:noAutofit/>
            </a:bodyPr>
            <a:lstStyle/>
            <a:p>
              <a:pPr algn="r"/>
              <a:r>
                <a:rPr lang="en-US" sz="500" dirty="0" smtClean="0">
                  <a:solidFill>
                    <a:srgbClr val="707C8A"/>
                  </a:solidFill>
                </a:rPr>
                <a:t>© 2015 IHS</a:t>
              </a:r>
              <a:endParaRPr lang="en-US" sz="500" dirty="0">
                <a:solidFill>
                  <a:srgbClr val="707C8A"/>
                </a:solidFill>
              </a:endParaRPr>
            </a:p>
          </p:txBody>
        </p:sp>
        <p:sp>
          <p:nvSpPr>
            <p:cNvPr id="163" name="txtboxInfographicSourceLine"/>
            <p:cNvSpPr txBox="1"/>
            <p:nvPr/>
          </p:nvSpPr>
          <p:spPr>
            <a:xfrm>
              <a:off x="478036" y="6159286"/>
              <a:ext cx="5113150" cy="69741"/>
            </a:xfrm>
            <a:prstGeom prst="rect">
              <a:avLst/>
            </a:prstGeom>
            <a:noFill/>
          </p:spPr>
          <p:txBody>
            <a:bodyPr wrap="none" lIns="72000" tIns="0" rIns="0" bIns="72000" rtlCol="0" anchor="b">
              <a:noAutofit/>
            </a:bodyPr>
            <a:lstStyle/>
            <a:p>
              <a:endParaRPr lang="en-US" sz="500" dirty="0" smtClean="0">
                <a:solidFill>
                  <a:srgbClr val="707C8A"/>
                </a:solidFill>
              </a:endParaRPr>
            </a:p>
            <a:p>
              <a:endParaRPr lang="en-US" sz="500" dirty="0" smtClean="0">
                <a:solidFill>
                  <a:srgbClr val="707C8A"/>
                </a:solidFill>
              </a:endParaRPr>
            </a:p>
            <a:p>
              <a:r>
                <a:rPr lang="en-US" sz="500" dirty="0" smtClean="0">
                  <a:solidFill>
                    <a:srgbClr val="707C8A"/>
                  </a:solidFill>
                </a:rPr>
                <a:t>Source: IHS</a:t>
              </a:r>
              <a:endParaRPr lang="en-US" sz="500" dirty="0">
                <a:solidFill>
                  <a:srgbClr val="707C8A"/>
                </a:solidFill>
              </a:endParaRPr>
            </a:p>
          </p:txBody>
        </p:sp>
        <p:grpSp>
          <p:nvGrpSpPr>
            <p:cNvPr id="2" name="Group 1"/>
            <p:cNvGrpSpPr/>
            <p:nvPr/>
          </p:nvGrpSpPr>
          <p:grpSpPr>
            <a:xfrm>
              <a:off x="713992" y="4387102"/>
              <a:ext cx="7885550" cy="1345351"/>
              <a:chOff x="713992" y="4387102"/>
              <a:chExt cx="7885550" cy="1345351"/>
            </a:xfrm>
          </p:grpSpPr>
          <p:sp>
            <p:nvSpPr>
              <p:cNvPr id="24" name="Oval 23"/>
              <p:cNvSpPr/>
              <p:nvPr/>
            </p:nvSpPr>
            <p:spPr>
              <a:xfrm>
                <a:off x="991463" y="5019164"/>
                <a:ext cx="607478" cy="397595"/>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20" name="Rectangle 19"/>
              <p:cNvSpPr/>
              <p:nvPr/>
            </p:nvSpPr>
            <p:spPr>
              <a:xfrm>
                <a:off x="960908" y="5328507"/>
                <a:ext cx="682933" cy="117461"/>
              </a:xfrm>
              <a:prstGeom prst="rect">
                <a:avLst/>
              </a:prstGeom>
              <a:solidFill>
                <a:srgbClr val="A1ABB2"/>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21" name="Rectangle 20"/>
              <p:cNvSpPr/>
              <p:nvPr/>
            </p:nvSpPr>
            <p:spPr>
              <a:xfrm>
                <a:off x="1196956" y="5235053"/>
                <a:ext cx="227424" cy="98797"/>
              </a:xfrm>
              <a:prstGeom prst="rect">
                <a:avLst/>
              </a:prstGeom>
              <a:solidFill>
                <a:srgbClr val="0097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46" name="Oval 45"/>
              <p:cNvSpPr/>
              <p:nvPr/>
            </p:nvSpPr>
            <p:spPr>
              <a:xfrm>
                <a:off x="1972945" y="5402901"/>
                <a:ext cx="988014" cy="300562"/>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25" name="Rectangle 24"/>
              <p:cNvSpPr/>
              <p:nvPr/>
            </p:nvSpPr>
            <p:spPr>
              <a:xfrm>
                <a:off x="1946842" y="5602972"/>
                <a:ext cx="1014117" cy="100491"/>
              </a:xfrm>
              <a:prstGeom prst="rect">
                <a:avLst/>
              </a:prstGeom>
              <a:solidFill>
                <a:srgbClr val="A1ABB2"/>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27" name="Rectangle 26"/>
              <p:cNvSpPr/>
              <p:nvPr/>
            </p:nvSpPr>
            <p:spPr>
              <a:xfrm>
                <a:off x="2339752" y="5508827"/>
                <a:ext cx="216000" cy="97200"/>
              </a:xfrm>
              <a:prstGeom prst="rect">
                <a:avLst/>
              </a:prstGeom>
              <a:solidFill>
                <a:srgbClr val="0097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28" name="Rectangle 27"/>
              <p:cNvSpPr/>
              <p:nvPr/>
            </p:nvSpPr>
            <p:spPr>
              <a:xfrm>
                <a:off x="2051965" y="5509065"/>
                <a:ext cx="216000" cy="97200"/>
              </a:xfrm>
              <a:prstGeom prst="rect">
                <a:avLst/>
              </a:prstGeom>
              <a:solidFill>
                <a:srgbClr val="F04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30" name="Rectangle 29"/>
              <p:cNvSpPr/>
              <p:nvPr/>
            </p:nvSpPr>
            <p:spPr>
              <a:xfrm>
                <a:off x="2657086" y="5510400"/>
                <a:ext cx="216000" cy="97200"/>
              </a:xfrm>
              <a:prstGeom prst="rect">
                <a:avLst/>
              </a:prstGeom>
              <a:solidFill>
                <a:srgbClr val="BED1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35" name="TextBox 34"/>
              <p:cNvSpPr txBox="1"/>
              <p:nvPr/>
            </p:nvSpPr>
            <p:spPr>
              <a:xfrm>
                <a:off x="803970" y="4704412"/>
                <a:ext cx="1031726" cy="200055"/>
              </a:xfrm>
              <a:prstGeom prst="rect">
                <a:avLst/>
              </a:prstGeom>
              <a:noFill/>
            </p:spPr>
            <p:txBody>
              <a:bodyPr wrap="square" lIns="72000" rIns="72000" rtlCol="0">
                <a:spAutoFit/>
              </a:bodyPr>
              <a:lstStyle/>
              <a:p>
                <a:r>
                  <a:rPr lang="en-US" altLang="ko-KR" sz="700" dirty="0" smtClean="0"/>
                  <a:t>YAG phosphor </a:t>
                </a:r>
                <a:endParaRPr lang="ko-KR" altLang="en-US" sz="700" dirty="0" err="1" smtClean="0"/>
              </a:p>
            </p:txBody>
          </p:sp>
          <p:cxnSp>
            <p:nvCxnSpPr>
              <p:cNvPr id="37" name="Straight Arrow Connector 36"/>
              <p:cNvCxnSpPr/>
              <p:nvPr/>
            </p:nvCxnSpPr>
            <p:spPr>
              <a:xfrm flipH="1" flipV="1">
                <a:off x="1110376" y="4853160"/>
                <a:ext cx="163656" cy="222730"/>
              </a:xfrm>
              <a:prstGeom prst="straightConnector1">
                <a:avLst/>
              </a:prstGeom>
              <a:ln>
                <a:solidFill>
                  <a:srgbClr val="495965"/>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713992" y="5459583"/>
                <a:ext cx="761664" cy="200055"/>
              </a:xfrm>
              <a:prstGeom prst="rect">
                <a:avLst/>
              </a:prstGeom>
              <a:noFill/>
            </p:spPr>
            <p:txBody>
              <a:bodyPr wrap="square" lIns="72000" rIns="72000" rtlCol="0">
                <a:spAutoFit/>
              </a:bodyPr>
              <a:lstStyle/>
              <a:p>
                <a:pPr algn="ctr"/>
                <a:r>
                  <a:rPr lang="en-US" altLang="ko-KR" sz="700" dirty="0" smtClean="0"/>
                  <a:t>Blue Chip </a:t>
                </a:r>
                <a:endParaRPr lang="ko-KR" altLang="en-US" sz="700" dirty="0" err="1" smtClean="0"/>
              </a:p>
            </p:txBody>
          </p:sp>
          <p:cxnSp>
            <p:nvCxnSpPr>
              <p:cNvPr id="39" name="Straight Arrow Connector 38"/>
              <p:cNvCxnSpPr/>
              <p:nvPr/>
            </p:nvCxnSpPr>
            <p:spPr>
              <a:xfrm flipH="1">
                <a:off x="978000" y="5274028"/>
                <a:ext cx="252531" cy="259619"/>
              </a:xfrm>
              <a:prstGeom prst="straightConnector1">
                <a:avLst/>
              </a:prstGeom>
              <a:ln>
                <a:solidFill>
                  <a:srgbClr val="495965"/>
                </a:solidFill>
                <a:tailEnd type="arrow"/>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3499853" y="5290692"/>
                <a:ext cx="720080" cy="397595"/>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52" name="Rectangle 51"/>
              <p:cNvSpPr/>
              <p:nvPr/>
            </p:nvSpPr>
            <p:spPr>
              <a:xfrm>
                <a:off x="3746357" y="5498035"/>
                <a:ext cx="227424" cy="98797"/>
              </a:xfrm>
              <a:prstGeom prst="rect">
                <a:avLst/>
              </a:prstGeom>
              <a:solidFill>
                <a:srgbClr val="0097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51" name="Rectangle 50"/>
              <p:cNvSpPr/>
              <p:nvPr/>
            </p:nvSpPr>
            <p:spPr>
              <a:xfrm>
                <a:off x="3411326" y="5591489"/>
                <a:ext cx="900000" cy="101662"/>
              </a:xfrm>
              <a:prstGeom prst="rect">
                <a:avLst/>
              </a:prstGeom>
              <a:solidFill>
                <a:srgbClr val="A1ABB2"/>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55" name="Explosion 1 54"/>
              <p:cNvSpPr/>
              <p:nvPr/>
            </p:nvSpPr>
            <p:spPr>
              <a:xfrm>
                <a:off x="3798098" y="5292859"/>
                <a:ext cx="96411" cy="123111"/>
              </a:xfrm>
              <a:prstGeom prst="irregularSeal1">
                <a:avLst/>
              </a:prstGeom>
              <a:solidFill>
                <a:srgbClr val="F04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56" name="Explosion 1 55"/>
              <p:cNvSpPr/>
              <p:nvPr/>
            </p:nvSpPr>
            <p:spPr>
              <a:xfrm>
                <a:off x="4006159" y="5456511"/>
                <a:ext cx="96411" cy="123111"/>
              </a:xfrm>
              <a:prstGeom prst="irregularSeal1">
                <a:avLst/>
              </a:prstGeom>
              <a:solidFill>
                <a:srgbClr val="96B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57" name="Explosion 1 56"/>
              <p:cNvSpPr/>
              <p:nvPr/>
            </p:nvSpPr>
            <p:spPr>
              <a:xfrm>
                <a:off x="1395288" y="5059476"/>
                <a:ext cx="96411" cy="123111"/>
              </a:xfrm>
              <a:prstGeom prst="irregularSeal1">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58" name="Explosion 1 57"/>
              <p:cNvSpPr/>
              <p:nvPr/>
            </p:nvSpPr>
            <p:spPr>
              <a:xfrm>
                <a:off x="1192499" y="5078893"/>
                <a:ext cx="96411" cy="123111"/>
              </a:xfrm>
              <a:prstGeom prst="irregularSeal1">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59" name="Explosion 1 58"/>
              <p:cNvSpPr/>
              <p:nvPr/>
            </p:nvSpPr>
            <p:spPr>
              <a:xfrm>
                <a:off x="1134891" y="5030899"/>
                <a:ext cx="96411" cy="123111"/>
              </a:xfrm>
              <a:prstGeom prst="irregularSeal1">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60" name="Explosion 1 59"/>
              <p:cNvSpPr/>
              <p:nvPr/>
            </p:nvSpPr>
            <p:spPr>
              <a:xfrm>
                <a:off x="1087150" y="5094308"/>
                <a:ext cx="96411" cy="123111"/>
              </a:xfrm>
              <a:prstGeom prst="irregularSeal1">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61" name="Explosion 1 60"/>
              <p:cNvSpPr/>
              <p:nvPr/>
            </p:nvSpPr>
            <p:spPr>
              <a:xfrm>
                <a:off x="1469548" y="5107754"/>
                <a:ext cx="96411" cy="123111"/>
              </a:xfrm>
              <a:prstGeom prst="irregularSeal1">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62" name="Explosion 1 61"/>
              <p:cNvSpPr/>
              <p:nvPr/>
            </p:nvSpPr>
            <p:spPr>
              <a:xfrm>
                <a:off x="1019905" y="5151464"/>
                <a:ext cx="96411" cy="123111"/>
              </a:xfrm>
              <a:prstGeom prst="irregularSeal1">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63" name="Explosion 1 62"/>
              <p:cNvSpPr/>
              <p:nvPr/>
            </p:nvSpPr>
            <p:spPr>
              <a:xfrm>
                <a:off x="1265347" y="5039732"/>
                <a:ext cx="96411" cy="123111"/>
              </a:xfrm>
              <a:prstGeom prst="irregularSeal1">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64" name="Explosion 1 63"/>
              <p:cNvSpPr/>
              <p:nvPr/>
            </p:nvSpPr>
            <p:spPr>
              <a:xfrm>
                <a:off x="1099759" y="5210336"/>
                <a:ext cx="96411" cy="123111"/>
              </a:xfrm>
              <a:prstGeom prst="irregularSeal1">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65" name="Explosion 1 64"/>
              <p:cNvSpPr/>
              <p:nvPr/>
            </p:nvSpPr>
            <p:spPr>
              <a:xfrm>
                <a:off x="1451253" y="5209030"/>
                <a:ext cx="96411" cy="123111"/>
              </a:xfrm>
              <a:prstGeom prst="irregularSeal1">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66" name="Explosion 1 65"/>
              <p:cNvSpPr/>
              <p:nvPr/>
            </p:nvSpPr>
            <p:spPr>
              <a:xfrm>
                <a:off x="1214303" y="5111710"/>
                <a:ext cx="96411" cy="123111"/>
              </a:xfrm>
              <a:prstGeom prst="irregularSeal1">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67" name="Explosion 1 66"/>
              <p:cNvSpPr/>
              <p:nvPr/>
            </p:nvSpPr>
            <p:spPr>
              <a:xfrm>
                <a:off x="1336515" y="5109887"/>
                <a:ext cx="96411" cy="123111"/>
              </a:xfrm>
              <a:prstGeom prst="irregularSeal1">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68" name="Explosion 1 67"/>
              <p:cNvSpPr/>
              <p:nvPr/>
            </p:nvSpPr>
            <p:spPr>
              <a:xfrm>
                <a:off x="4028464" y="5344994"/>
                <a:ext cx="96411" cy="123111"/>
              </a:xfrm>
              <a:prstGeom prst="irregularSeal1">
                <a:avLst/>
              </a:prstGeom>
              <a:solidFill>
                <a:srgbClr val="F04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69" name="Explosion 1 68"/>
              <p:cNvSpPr/>
              <p:nvPr/>
            </p:nvSpPr>
            <p:spPr>
              <a:xfrm>
                <a:off x="3700822" y="5364411"/>
                <a:ext cx="96411" cy="123111"/>
              </a:xfrm>
              <a:prstGeom prst="irregularSeal1">
                <a:avLst/>
              </a:prstGeom>
              <a:solidFill>
                <a:srgbClr val="F04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70" name="Explosion 1 69"/>
              <p:cNvSpPr/>
              <p:nvPr/>
            </p:nvSpPr>
            <p:spPr>
              <a:xfrm>
                <a:off x="3805957" y="5370631"/>
                <a:ext cx="96411" cy="123111"/>
              </a:xfrm>
              <a:prstGeom prst="irregularSeal1">
                <a:avLst/>
              </a:prstGeom>
              <a:solidFill>
                <a:srgbClr val="96B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71" name="Explosion 1 70"/>
              <p:cNvSpPr/>
              <p:nvPr/>
            </p:nvSpPr>
            <p:spPr>
              <a:xfrm>
                <a:off x="3595473" y="5379826"/>
                <a:ext cx="96411" cy="123111"/>
              </a:xfrm>
              <a:prstGeom prst="irregularSeal1">
                <a:avLst/>
              </a:prstGeom>
              <a:solidFill>
                <a:srgbClr val="96B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72" name="Explosion 1 71"/>
              <p:cNvSpPr/>
              <p:nvPr/>
            </p:nvSpPr>
            <p:spPr>
              <a:xfrm>
                <a:off x="4094178" y="5427456"/>
                <a:ext cx="96411" cy="123111"/>
              </a:xfrm>
              <a:prstGeom prst="irregularSeal1">
                <a:avLst/>
              </a:prstGeom>
              <a:solidFill>
                <a:srgbClr val="F04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73" name="Explosion 1 72"/>
              <p:cNvSpPr/>
              <p:nvPr/>
            </p:nvSpPr>
            <p:spPr>
              <a:xfrm>
                <a:off x="3528228" y="5436982"/>
                <a:ext cx="96411" cy="123111"/>
              </a:xfrm>
              <a:prstGeom prst="irregularSeal1">
                <a:avLst/>
              </a:prstGeom>
              <a:solidFill>
                <a:srgbClr val="F04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74" name="Explosion 1 73"/>
              <p:cNvSpPr/>
              <p:nvPr/>
            </p:nvSpPr>
            <p:spPr>
              <a:xfrm>
                <a:off x="3917575" y="5293329"/>
                <a:ext cx="96411" cy="123111"/>
              </a:xfrm>
              <a:prstGeom prst="irregularSeal1">
                <a:avLst/>
              </a:prstGeom>
              <a:solidFill>
                <a:srgbClr val="96B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75" name="Explosion 1 74"/>
              <p:cNvSpPr/>
              <p:nvPr/>
            </p:nvSpPr>
            <p:spPr>
              <a:xfrm>
                <a:off x="3633577" y="5453124"/>
                <a:ext cx="96411" cy="123111"/>
              </a:xfrm>
              <a:prstGeom prst="irregularSeal1">
                <a:avLst/>
              </a:prstGeom>
              <a:solidFill>
                <a:srgbClr val="96B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77" name="Explosion 1 76"/>
              <p:cNvSpPr/>
              <p:nvPr/>
            </p:nvSpPr>
            <p:spPr>
              <a:xfrm>
                <a:off x="3916846" y="5395405"/>
                <a:ext cx="96411" cy="123111"/>
              </a:xfrm>
              <a:prstGeom prst="irregularSeal1">
                <a:avLst/>
              </a:prstGeom>
              <a:solidFill>
                <a:srgbClr val="F04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78" name="Explosion 1 77"/>
              <p:cNvSpPr/>
              <p:nvPr/>
            </p:nvSpPr>
            <p:spPr>
              <a:xfrm>
                <a:off x="3662130" y="5298655"/>
                <a:ext cx="96411" cy="123111"/>
              </a:xfrm>
              <a:prstGeom prst="irregularSeal1">
                <a:avLst/>
              </a:prstGeom>
              <a:solidFill>
                <a:srgbClr val="96B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124" name="Oval 123"/>
              <p:cNvSpPr/>
              <p:nvPr/>
            </p:nvSpPr>
            <p:spPr>
              <a:xfrm>
                <a:off x="8008695" y="5344026"/>
                <a:ext cx="504056" cy="304065"/>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125" name="Rectangle 124"/>
              <p:cNvSpPr/>
              <p:nvPr/>
            </p:nvSpPr>
            <p:spPr>
              <a:xfrm>
                <a:off x="7953729" y="5550781"/>
                <a:ext cx="623292" cy="101662"/>
              </a:xfrm>
              <a:prstGeom prst="rect">
                <a:avLst/>
              </a:prstGeom>
              <a:solidFill>
                <a:srgbClr val="A1ABB2"/>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126" name="Rectangle 125"/>
              <p:cNvSpPr/>
              <p:nvPr/>
            </p:nvSpPr>
            <p:spPr>
              <a:xfrm>
                <a:off x="8147011" y="5456135"/>
                <a:ext cx="227424" cy="97200"/>
              </a:xfrm>
              <a:prstGeom prst="rect">
                <a:avLst/>
              </a:prstGeom>
              <a:solidFill>
                <a:srgbClr val="BED1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127" name="Oval 126"/>
              <p:cNvSpPr/>
              <p:nvPr/>
            </p:nvSpPr>
            <p:spPr>
              <a:xfrm>
                <a:off x="7380993" y="5338773"/>
                <a:ext cx="504056" cy="304065"/>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128" name="Rectangle 127"/>
              <p:cNvSpPr/>
              <p:nvPr/>
            </p:nvSpPr>
            <p:spPr>
              <a:xfrm>
                <a:off x="7315469" y="5548759"/>
                <a:ext cx="623292" cy="101662"/>
              </a:xfrm>
              <a:prstGeom prst="rect">
                <a:avLst/>
              </a:prstGeom>
              <a:solidFill>
                <a:srgbClr val="A1ABB2"/>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129" name="Rectangle 128"/>
              <p:cNvSpPr/>
              <p:nvPr/>
            </p:nvSpPr>
            <p:spPr>
              <a:xfrm>
                <a:off x="7508751" y="5445567"/>
                <a:ext cx="227424" cy="97200"/>
              </a:xfrm>
              <a:prstGeom prst="rect">
                <a:avLst/>
              </a:prstGeom>
              <a:solidFill>
                <a:srgbClr val="0097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130" name="Explosion 1 129"/>
              <p:cNvSpPr/>
              <p:nvPr/>
            </p:nvSpPr>
            <p:spPr>
              <a:xfrm>
                <a:off x="7797633" y="5408873"/>
                <a:ext cx="96411" cy="123111"/>
              </a:xfrm>
              <a:prstGeom prst="irregularSeal1">
                <a:avLst/>
              </a:prstGeom>
              <a:solidFill>
                <a:srgbClr val="F04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131" name="Explosion 1 130"/>
              <p:cNvSpPr/>
              <p:nvPr/>
            </p:nvSpPr>
            <p:spPr>
              <a:xfrm>
                <a:off x="7474754" y="5359785"/>
                <a:ext cx="96411" cy="123111"/>
              </a:xfrm>
              <a:prstGeom prst="irregularSeal1">
                <a:avLst/>
              </a:prstGeom>
              <a:solidFill>
                <a:srgbClr val="F04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132" name="Explosion 1 131"/>
              <p:cNvSpPr/>
              <p:nvPr/>
            </p:nvSpPr>
            <p:spPr>
              <a:xfrm>
                <a:off x="7551525" y="5344152"/>
                <a:ext cx="96411" cy="123111"/>
              </a:xfrm>
              <a:prstGeom prst="irregularSeal1">
                <a:avLst/>
              </a:prstGeom>
              <a:solidFill>
                <a:srgbClr val="F04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133" name="Explosion 1 132"/>
              <p:cNvSpPr/>
              <p:nvPr/>
            </p:nvSpPr>
            <p:spPr>
              <a:xfrm>
                <a:off x="7396023" y="5422693"/>
                <a:ext cx="96411" cy="123111"/>
              </a:xfrm>
              <a:prstGeom prst="irregularSeal1">
                <a:avLst/>
              </a:prstGeom>
              <a:solidFill>
                <a:srgbClr val="F04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134" name="Explosion 1 133"/>
              <p:cNvSpPr/>
              <p:nvPr/>
            </p:nvSpPr>
            <p:spPr>
              <a:xfrm>
                <a:off x="7681981" y="5344439"/>
                <a:ext cx="96411" cy="123111"/>
              </a:xfrm>
              <a:prstGeom prst="irregularSeal1">
                <a:avLst/>
              </a:prstGeom>
              <a:solidFill>
                <a:srgbClr val="F04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135" name="Explosion 1 134"/>
              <p:cNvSpPr/>
              <p:nvPr/>
            </p:nvSpPr>
            <p:spPr>
              <a:xfrm>
                <a:off x="7605299" y="5399325"/>
                <a:ext cx="96411" cy="123111"/>
              </a:xfrm>
              <a:prstGeom prst="irregularSeal1">
                <a:avLst/>
              </a:prstGeom>
              <a:solidFill>
                <a:srgbClr val="F04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136" name="Explosion 1 135"/>
              <p:cNvSpPr/>
              <p:nvPr/>
            </p:nvSpPr>
            <p:spPr>
              <a:xfrm>
                <a:off x="7708850" y="5431686"/>
                <a:ext cx="96411" cy="123111"/>
              </a:xfrm>
              <a:prstGeom prst="irregularSeal1">
                <a:avLst/>
              </a:prstGeom>
              <a:solidFill>
                <a:srgbClr val="F04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169" name="Rectangle 168"/>
              <p:cNvSpPr/>
              <p:nvPr/>
            </p:nvSpPr>
            <p:spPr>
              <a:xfrm>
                <a:off x="827584" y="4621616"/>
                <a:ext cx="936104" cy="111005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170" name="Rectangle 169"/>
              <p:cNvSpPr/>
              <p:nvPr/>
            </p:nvSpPr>
            <p:spPr>
              <a:xfrm>
                <a:off x="828942" y="4399001"/>
                <a:ext cx="931492" cy="2226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spc="20" dirty="0" smtClean="0">
                    <a:solidFill>
                      <a:schemeClr val="tx1"/>
                    </a:solidFill>
                  </a:rPr>
                  <a:t>Normal</a:t>
                </a:r>
                <a:endParaRPr lang="ko-KR" altLang="en-US" sz="700" spc="20" dirty="0" smtClean="0">
                  <a:solidFill>
                    <a:schemeClr val="bg1"/>
                  </a:solidFill>
                </a:endParaRPr>
              </a:p>
            </p:txBody>
          </p:sp>
          <p:sp>
            <p:nvSpPr>
              <p:cNvPr id="111" name="Explosion 1 110"/>
              <p:cNvSpPr/>
              <p:nvPr/>
            </p:nvSpPr>
            <p:spPr>
              <a:xfrm>
                <a:off x="5041796" y="5393394"/>
                <a:ext cx="96411" cy="123111"/>
              </a:xfrm>
              <a:prstGeom prst="irregularSeal1">
                <a:avLst/>
              </a:prstGeom>
              <a:solidFill>
                <a:srgbClr val="F04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112" name="Oval 111"/>
              <p:cNvSpPr/>
              <p:nvPr/>
            </p:nvSpPr>
            <p:spPr>
              <a:xfrm>
                <a:off x="4885665" y="5271415"/>
                <a:ext cx="720080" cy="397595"/>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113" name="Rectangle 112"/>
              <p:cNvSpPr/>
              <p:nvPr/>
            </p:nvSpPr>
            <p:spPr>
              <a:xfrm>
                <a:off x="4998058" y="5492053"/>
                <a:ext cx="227424" cy="98797"/>
              </a:xfrm>
              <a:prstGeom prst="rect">
                <a:avLst/>
              </a:prstGeom>
              <a:solidFill>
                <a:srgbClr val="0097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114" name="Rectangle 113"/>
              <p:cNvSpPr/>
              <p:nvPr/>
            </p:nvSpPr>
            <p:spPr>
              <a:xfrm>
                <a:off x="4788024" y="5576961"/>
                <a:ext cx="900000" cy="101662"/>
              </a:xfrm>
              <a:prstGeom prst="rect">
                <a:avLst/>
              </a:prstGeom>
              <a:solidFill>
                <a:srgbClr val="A1ABB2"/>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115" name="Rectangle 114"/>
              <p:cNvSpPr/>
              <p:nvPr/>
            </p:nvSpPr>
            <p:spPr>
              <a:xfrm>
                <a:off x="5292024" y="5492053"/>
                <a:ext cx="227424" cy="88691"/>
              </a:xfrm>
              <a:prstGeom prst="rect">
                <a:avLst/>
              </a:prstGeom>
              <a:solidFill>
                <a:srgbClr val="BED1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116" name="Explosion 1 115"/>
              <p:cNvSpPr/>
              <p:nvPr/>
            </p:nvSpPr>
            <p:spPr>
              <a:xfrm>
                <a:off x="5415042" y="5317655"/>
                <a:ext cx="96411" cy="123111"/>
              </a:xfrm>
              <a:prstGeom prst="irregularSeal1">
                <a:avLst/>
              </a:prstGeom>
              <a:solidFill>
                <a:srgbClr val="F04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117" name="Explosion 1 116"/>
              <p:cNvSpPr/>
              <p:nvPr/>
            </p:nvSpPr>
            <p:spPr>
              <a:xfrm>
                <a:off x="5092163" y="5294205"/>
                <a:ext cx="96411" cy="123111"/>
              </a:xfrm>
              <a:prstGeom prst="irregularSeal1">
                <a:avLst/>
              </a:prstGeom>
              <a:solidFill>
                <a:srgbClr val="F04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118" name="Explosion 1 117"/>
              <p:cNvSpPr/>
              <p:nvPr/>
            </p:nvSpPr>
            <p:spPr>
              <a:xfrm>
                <a:off x="5168934" y="5323069"/>
                <a:ext cx="96411" cy="123111"/>
              </a:xfrm>
              <a:prstGeom prst="irregularSeal1">
                <a:avLst/>
              </a:prstGeom>
              <a:solidFill>
                <a:srgbClr val="F04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119" name="Explosion 1 118"/>
              <p:cNvSpPr/>
              <p:nvPr/>
            </p:nvSpPr>
            <p:spPr>
              <a:xfrm>
                <a:off x="4996340" y="5314383"/>
                <a:ext cx="96411" cy="123111"/>
              </a:xfrm>
              <a:prstGeom prst="irregularSeal1">
                <a:avLst/>
              </a:prstGeom>
              <a:solidFill>
                <a:srgbClr val="F04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120" name="Explosion 1 119"/>
              <p:cNvSpPr/>
              <p:nvPr/>
            </p:nvSpPr>
            <p:spPr>
              <a:xfrm>
                <a:off x="5495045" y="5381065"/>
                <a:ext cx="96411" cy="123111"/>
              </a:xfrm>
              <a:prstGeom prst="irregularSeal1">
                <a:avLst/>
              </a:prstGeom>
              <a:solidFill>
                <a:srgbClr val="F04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121" name="Explosion 1 120"/>
              <p:cNvSpPr/>
              <p:nvPr/>
            </p:nvSpPr>
            <p:spPr>
              <a:xfrm>
                <a:off x="4894911" y="5399137"/>
                <a:ext cx="96411" cy="123111"/>
              </a:xfrm>
              <a:prstGeom prst="irregularSeal1">
                <a:avLst/>
              </a:prstGeom>
              <a:solidFill>
                <a:srgbClr val="F04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122" name="Explosion 1 121"/>
              <p:cNvSpPr/>
              <p:nvPr/>
            </p:nvSpPr>
            <p:spPr>
              <a:xfrm>
                <a:off x="5316482" y="5278859"/>
                <a:ext cx="96411" cy="123111"/>
              </a:xfrm>
              <a:prstGeom prst="irregularSeal1">
                <a:avLst/>
              </a:prstGeom>
              <a:solidFill>
                <a:srgbClr val="F04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123" name="Explosion 1 122"/>
              <p:cNvSpPr/>
              <p:nvPr/>
            </p:nvSpPr>
            <p:spPr>
              <a:xfrm>
                <a:off x="5220072" y="5284289"/>
                <a:ext cx="96411" cy="123111"/>
              </a:xfrm>
              <a:prstGeom prst="irregularSeal1">
                <a:avLst/>
              </a:prstGeom>
              <a:solidFill>
                <a:srgbClr val="F04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137" name="Explosion 1 136"/>
              <p:cNvSpPr/>
              <p:nvPr/>
            </p:nvSpPr>
            <p:spPr>
              <a:xfrm>
                <a:off x="5317713" y="5374652"/>
                <a:ext cx="96411" cy="123111"/>
              </a:xfrm>
              <a:prstGeom prst="irregularSeal1">
                <a:avLst/>
              </a:prstGeom>
              <a:solidFill>
                <a:srgbClr val="F04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138" name="Explosion 1 137"/>
              <p:cNvSpPr/>
              <p:nvPr/>
            </p:nvSpPr>
            <p:spPr>
              <a:xfrm>
                <a:off x="5176566" y="5382918"/>
                <a:ext cx="96411" cy="123111"/>
              </a:xfrm>
              <a:prstGeom prst="irregularSeal1">
                <a:avLst/>
              </a:prstGeom>
              <a:solidFill>
                <a:srgbClr val="F04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140" name="Explosion 1 139"/>
              <p:cNvSpPr/>
              <p:nvPr/>
            </p:nvSpPr>
            <p:spPr>
              <a:xfrm>
                <a:off x="6302898" y="5367756"/>
                <a:ext cx="96411" cy="123111"/>
              </a:xfrm>
              <a:prstGeom prst="irregularSeal1">
                <a:avLst/>
              </a:prstGeom>
              <a:solidFill>
                <a:srgbClr val="96B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164" name="Oval 163"/>
              <p:cNvSpPr/>
              <p:nvPr/>
            </p:nvSpPr>
            <p:spPr>
              <a:xfrm>
                <a:off x="6146767" y="5271415"/>
                <a:ext cx="720080" cy="397595"/>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165" name="Rectangle 164"/>
              <p:cNvSpPr/>
              <p:nvPr/>
            </p:nvSpPr>
            <p:spPr>
              <a:xfrm>
                <a:off x="6259160" y="5474961"/>
                <a:ext cx="227424" cy="98797"/>
              </a:xfrm>
              <a:prstGeom prst="rect">
                <a:avLst/>
              </a:prstGeom>
              <a:solidFill>
                <a:srgbClr val="0097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166" name="Rectangle 165"/>
              <p:cNvSpPr/>
              <p:nvPr/>
            </p:nvSpPr>
            <p:spPr>
              <a:xfrm>
                <a:off x="6049126" y="5568415"/>
                <a:ext cx="900000" cy="101662"/>
              </a:xfrm>
              <a:prstGeom prst="rect">
                <a:avLst/>
              </a:prstGeom>
              <a:solidFill>
                <a:srgbClr val="A1ABB2"/>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167" name="Rectangle 166"/>
              <p:cNvSpPr/>
              <p:nvPr/>
            </p:nvSpPr>
            <p:spPr>
              <a:xfrm>
                <a:off x="6553126" y="5470199"/>
                <a:ext cx="227424" cy="101999"/>
              </a:xfrm>
              <a:prstGeom prst="rect">
                <a:avLst/>
              </a:prstGeom>
              <a:solidFill>
                <a:srgbClr val="F04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168" name="Explosion 1 167"/>
              <p:cNvSpPr/>
              <p:nvPr/>
            </p:nvSpPr>
            <p:spPr>
              <a:xfrm>
                <a:off x="6676144" y="5309109"/>
                <a:ext cx="96411" cy="123111"/>
              </a:xfrm>
              <a:prstGeom prst="irregularSeal1">
                <a:avLst/>
              </a:prstGeom>
              <a:solidFill>
                <a:srgbClr val="96B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171" name="Explosion 1 170"/>
              <p:cNvSpPr/>
              <p:nvPr/>
            </p:nvSpPr>
            <p:spPr>
              <a:xfrm>
                <a:off x="6353265" y="5285659"/>
                <a:ext cx="96411" cy="123111"/>
              </a:xfrm>
              <a:prstGeom prst="irregularSeal1">
                <a:avLst/>
              </a:prstGeom>
              <a:solidFill>
                <a:srgbClr val="96B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172" name="Explosion 1 171"/>
              <p:cNvSpPr/>
              <p:nvPr/>
            </p:nvSpPr>
            <p:spPr>
              <a:xfrm>
                <a:off x="6430036" y="5314523"/>
                <a:ext cx="96411" cy="123111"/>
              </a:xfrm>
              <a:prstGeom prst="irregularSeal1">
                <a:avLst/>
              </a:prstGeom>
              <a:solidFill>
                <a:srgbClr val="96B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175" name="Explosion 1 174"/>
              <p:cNvSpPr/>
              <p:nvPr/>
            </p:nvSpPr>
            <p:spPr>
              <a:xfrm>
                <a:off x="6257442" y="5305837"/>
                <a:ext cx="96411" cy="123111"/>
              </a:xfrm>
              <a:prstGeom prst="irregularSeal1">
                <a:avLst/>
              </a:prstGeom>
              <a:solidFill>
                <a:srgbClr val="96B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176" name="Explosion 1 175"/>
              <p:cNvSpPr/>
              <p:nvPr/>
            </p:nvSpPr>
            <p:spPr>
              <a:xfrm>
                <a:off x="6756147" y="5372519"/>
                <a:ext cx="96411" cy="123111"/>
              </a:xfrm>
              <a:prstGeom prst="irregularSeal1">
                <a:avLst/>
              </a:prstGeom>
              <a:solidFill>
                <a:srgbClr val="96B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179" name="Explosion 1 178"/>
              <p:cNvSpPr/>
              <p:nvPr/>
            </p:nvSpPr>
            <p:spPr>
              <a:xfrm>
                <a:off x="6156013" y="5390591"/>
                <a:ext cx="96411" cy="123111"/>
              </a:xfrm>
              <a:prstGeom prst="irregularSeal1">
                <a:avLst/>
              </a:prstGeom>
              <a:solidFill>
                <a:srgbClr val="96B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180" name="Explosion 1 179"/>
              <p:cNvSpPr/>
              <p:nvPr/>
            </p:nvSpPr>
            <p:spPr>
              <a:xfrm>
                <a:off x="6543400" y="5340448"/>
                <a:ext cx="96411" cy="123111"/>
              </a:xfrm>
              <a:prstGeom prst="irregularSeal1">
                <a:avLst/>
              </a:prstGeom>
              <a:solidFill>
                <a:srgbClr val="96B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181" name="Explosion 1 180"/>
              <p:cNvSpPr/>
              <p:nvPr/>
            </p:nvSpPr>
            <p:spPr>
              <a:xfrm>
                <a:off x="6500902" y="5273923"/>
                <a:ext cx="96411" cy="123111"/>
              </a:xfrm>
              <a:prstGeom prst="irregularSeal1">
                <a:avLst/>
              </a:prstGeom>
              <a:solidFill>
                <a:srgbClr val="96B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182" name="Explosion 1 181"/>
              <p:cNvSpPr/>
              <p:nvPr/>
            </p:nvSpPr>
            <p:spPr>
              <a:xfrm>
                <a:off x="6612999" y="5357560"/>
                <a:ext cx="96411" cy="123111"/>
              </a:xfrm>
              <a:prstGeom prst="irregularSeal1">
                <a:avLst/>
              </a:prstGeom>
              <a:solidFill>
                <a:srgbClr val="96B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183" name="Explosion 1 182"/>
              <p:cNvSpPr/>
              <p:nvPr/>
            </p:nvSpPr>
            <p:spPr>
              <a:xfrm>
                <a:off x="6437668" y="5374372"/>
                <a:ext cx="96411" cy="123111"/>
              </a:xfrm>
              <a:prstGeom prst="irregularSeal1">
                <a:avLst/>
              </a:prstGeom>
              <a:solidFill>
                <a:srgbClr val="96B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187" name="Rectangle 186"/>
              <p:cNvSpPr/>
              <p:nvPr/>
            </p:nvSpPr>
            <p:spPr>
              <a:xfrm>
                <a:off x="1835696" y="4882098"/>
                <a:ext cx="1295547" cy="84956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188" name="Rectangle 187"/>
              <p:cNvSpPr/>
              <p:nvPr/>
            </p:nvSpPr>
            <p:spPr>
              <a:xfrm>
                <a:off x="3189873" y="4882098"/>
                <a:ext cx="1301573" cy="84956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189" name="Rectangle 188"/>
              <p:cNvSpPr/>
              <p:nvPr/>
            </p:nvSpPr>
            <p:spPr>
              <a:xfrm>
                <a:off x="4558025" y="4882098"/>
                <a:ext cx="1301573" cy="84956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190" name="Rectangle 189"/>
              <p:cNvSpPr/>
              <p:nvPr/>
            </p:nvSpPr>
            <p:spPr>
              <a:xfrm>
                <a:off x="5934723" y="4882099"/>
                <a:ext cx="1301573" cy="85035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191" name="Rectangle 190"/>
              <p:cNvSpPr/>
              <p:nvPr/>
            </p:nvSpPr>
            <p:spPr>
              <a:xfrm>
                <a:off x="7297969" y="4882098"/>
                <a:ext cx="1301573" cy="85035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spc="20" dirty="0" smtClean="0">
                  <a:solidFill>
                    <a:schemeClr val="bg1"/>
                  </a:solidFill>
                </a:endParaRPr>
              </a:p>
            </p:txBody>
          </p:sp>
          <p:sp>
            <p:nvSpPr>
              <p:cNvPr id="192" name="Rectangle 191"/>
              <p:cNvSpPr/>
              <p:nvPr/>
            </p:nvSpPr>
            <p:spPr>
              <a:xfrm>
                <a:off x="1835696" y="4882098"/>
                <a:ext cx="1295547" cy="313787"/>
              </a:xfrm>
              <a:prstGeom prst="rect">
                <a:avLst/>
              </a:prstGeom>
              <a:solidFill>
                <a:srgbClr val="D1DFE7"/>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spc="20" dirty="0" smtClean="0">
                    <a:solidFill>
                      <a:schemeClr val="tx1"/>
                    </a:solidFill>
                  </a:rPr>
                  <a:t>R,G,B chip</a:t>
                </a:r>
                <a:endParaRPr lang="ko-KR" altLang="en-US" sz="700" b="1" spc="20" dirty="0" smtClean="0">
                  <a:solidFill>
                    <a:schemeClr val="bg1"/>
                  </a:solidFill>
                </a:endParaRPr>
              </a:p>
            </p:txBody>
          </p:sp>
          <p:sp>
            <p:nvSpPr>
              <p:cNvPr id="193" name="Rectangle 192"/>
              <p:cNvSpPr/>
              <p:nvPr/>
            </p:nvSpPr>
            <p:spPr>
              <a:xfrm>
                <a:off x="3186756" y="4882098"/>
                <a:ext cx="1304690" cy="313787"/>
              </a:xfrm>
              <a:prstGeom prst="rect">
                <a:avLst/>
              </a:prstGeom>
              <a:solidFill>
                <a:srgbClr val="D1DFE7"/>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spc="20" dirty="0" smtClean="0">
                    <a:solidFill>
                      <a:schemeClr val="tx1"/>
                    </a:solidFill>
                  </a:rPr>
                  <a:t>Blue chip</a:t>
                </a:r>
              </a:p>
              <a:p>
                <a:pPr algn="ctr"/>
                <a:r>
                  <a:rPr lang="en-US" altLang="ko-KR" sz="700" b="1" spc="20" dirty="0" smtClean="0">
                    <a:solidFill>
                      <a:schemeClr val="tx1"/>
                    </a:solidFill>
                  </a:rPr>
                  <a:t>-G/R phosphor</a:t>
                </a:r>
                <a:endParaRPr lang="ko-KR" altLang="en-US" sz="700" b="1" spc="20" dirty="0" smtClean="0">
                  <a:solidFill>
                    <a:schemeClr val="bg1"/>
                  </a:solidFill>
                </a:endParaRPr>
              </a:p>
            </p:txBody>
          </p:sp>
          <p:sp>
            <p:nvSpPr>
              <p:cNvPr id="194" name="Rectangle 193"/>
              <p:cNvSpPr/>
              <p:nvPr/>
            </p:nvSpPr>
            <p:spPr>
              <a:xfrm>
                <a:off x="4558026" y="4882098"/>
                <a:ext cx="1304604" cy="313787"/>
              </a:xfrm>
              <a:prstGeom prst="rect">
                <a:avLst/>
              </a:prstGeom>
              <a:solidFill>
                <a:srgbClr val="D1DFE7"/>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spc="20" dirty="0" smtClean="0">
                    <a:solidFill>
                      <a:schemeClr val="tx1"/>
                    </a:solidFill>
                  </a:rPr>
                  <a:t>Blue/green chip</a:t>
                </a:r>
              </a:p>
              <a:p>
                <a:pPr algn="ctr"/>
                <a:r>
                  <a:rPr lang="en-US" altLang="ko-KR" sz="700" b="1" spc="20" dirty="0" smtClean="0">
                    <a:solidFill>
                      <a:schemeClr val="tx1"/>
                    </a:solidFill>
                  </a:rPr>
                  <a:t>-R phosphor</a:t>
                </a:r>
                <a:endParaRPr lang="ko-KR" altLang="en-US" sz="700" b="1" spc="20" dirty="0" smtClean="0">
                  <a:solidFill>
                    <a:schemeClr val="bg1"/>
                  </a:solidFill>
                </a:endParaRPr>
              </a:p>
            </p:txBody>
          </p:sp>
          <p:sp>
            <p:nvSpPr>
              <p:cNvPr id="195" name="Rectangle 194"/>
              <p:cNvSpPr/>
              <p:nvPr/>
            </p:nvSpPr>
            <p:spPr>
              <a:xfrm>
                <a:off x="5931606" y="4882098"/>
                <a:ext cx="1304690" cy="313787"/>
              </a:xfrm>
              <a:prstGeom prst="rect">
                <a:avLst/>
              </a:prstGeom>
              <a:solidFill>
                <a:srgbClr val="D1DFE7"/>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spc="20" dirty="0" smtClean="0">
                    <a:solidFill>
                      <a:schemeClr val="tx1"/>
                    </a:solidFill>
                  </a:rPr>
                  <a:t>Blue/red </a:t>
                </a:r>
                <a:r>
                  <a:rPr lang="en-US" altLang="ko-KR" sz="700" b="1" spc="20" dirty="0">
                    <a:solidFill>
                      <a:schemeClr val="tx1"/>
                    </a:solidFill>
                  </a:rPr>
                  <a:t>c</a:t>
                </a:r>
                <a:r>
                  <a:rPr lang="en-US" altLang="ko-KR" sz="700" b="1" spc="20" dirty="0" smtClean="0">
                    <a:solidFill>
                      <a:schemeClr val="tx1"/>
                    </a:solidFill>
                  </a:rPr>
                  <a:t>hip</a:t>
                </a:r>
              </a:p>
              <a:p>
                <a:pPr algn="ctr"/>
                <a:r>
                  <a:rPr lang="en-US" altLang="ko-KR" sz="700" b="1" spc="20" dirty="0" smtClean="0">
                    <a:solidFill>
                      <a:schemeClr val="tx1"/>
                    </a:solidFill>
                  </a:rPr>
                  <a:t>-G phosphor</a:t>
                </a:r>
                <a:endParaRPr lang="ko-KR" altLang="en-US" sz="700" b="1" spc="20" dirty="0" smtClean="0">
                  <a:solidFill>
                    <a:schemeClr val="bg1"/>
                  </a:solidFill>
                </a:endParaRPr>
              </a:p>
            </p:txBody>
          </p:sp>
          <p:sp>
            <p:nvSpPr>
              <p:cNvPr id="196" name="Rectangle 195"/>
              <p:cNvSpPr/>
              <p:nvPr/>
            </p:nvSpPr>
            <p:spPr>
              <a:xfrm>
                <a:off x="7296727" y="4882098"/>
                <a:ext cx="1299175" cy="313787"/>
              </a:xfrm>
              <a:prstGeom prst="rect">
                <a:avLst/>
              </a:prstGeom>
              <a:solidFill>
                <a:srgbClr val="D1DFE7"/>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spc="20" dirty="0" smtClean="0">
                    <a:solidFill>
                      <a:schemeClr val="tx1"/>
                    </a:solidFill>
                  </a:rPr>
                  <a:t>Blue chip-</a:t>
                </a:r>
              </a:p>
              <a:p>
                <a:pPr algn="ctr"/>
                <a:r>
                  <a:rPr lang="en-US" altLang="ko-KR" sz="700" b="1" spc="20" dirty="0" smtClean="0">
                    <a:solidFill>
                      <a:schemeClr val="tx1"/>
                    </a:solidFill>
                  </a:rPr>
                  <a:t>R phosphor</a:t>
                </a:r>
              </a:p>
              <a:p>
                <a:pPr algn="ctr"/>
                <a:r>
                  <a:rPr lang="en-US" altLang="ko-KR" sz="700" b="1" spc="20" dirty="0" smtClean="0">
                    <a:solidFill>
                      <a:schemeClr val="tx1"/>
                    </a:solidFill>
                  </a:rPr>
                  <a:t>+ green chip</a:t>
                </a:r>
                <a:endParaRPr lang="ko-KR" altLang="en-US" sz="700" b="1" spc="20" dirty="0" smtClean="0">
                  <a:solidFill>
                    <a:schemeClr val="bg1"/>
                  </a:solidFill>
                </a:endParaRPr>
              </a:p>
            </p:txBody>
          </p:sp>
          <p:cxnSp>
            <p:nvCxnSpPr>
              <p:cNvPr id="200" name="Elbow Connector 199"/>
              <p:cNvCxnSpPr>
                <a:stCxn id="139" idx="2"/>
                <a:endCxn id="192" idx="0"/>
              </p:cNvCxnSpPr>
              <p:nvPr/>
            </p:nvCxnSpPr>
            <p:spPr>
              <a:xfrm rot="5400000">
                <a:off x="3718155" y="3386932"/>
                <a:ext cx="260482" cy="2729851"/>
              </a:xfrm>
              <a:prstGeom prst="bentConnector3">
                <a:avLst>
                  <a:gd name="adj1" fmla="val 50000"/>
                </a:avLst>
              </a:prstGeom>
              <a:ln>
                <a:solidFill>
                  <a:srgbClr val="495965"/>
                </a:solidFill>
              </a:ln>
            </p:spPr>
            <p:style>
              <a:lnRef idx="1">
                <a:schemeClr val="accent1"/>
              </a:lnRef>
              <a:fillRef idx="0">
                <a:schemeClr val="accent1"/>
              </a:fillRef>
              <a:effectRef idx="0">
                <a:schemeClr val="accent1"/>
              </a:effectRef>
              <a:fontRef idx="minor">
                <a:schemeClr val="tx1"/>
              </a:fontRef>
            </p:style>
          </p:cxnSp>
          <p:sp>
            <p:nvSpPr>
              <p:cNvPr id="139" name="Rectangle 138"/>
              <p:cNvSpPr/>
              <p:nvPr/>
            </p:nvSpPr>
            <p:spPr>
              <a:xfrm>
                <a:off x="3322175" y="4387102"/>
                <a:ext cx="3782291" cy="234514"/>
              </a:xfrm>
              <a:prstGeom prst="rect">
                <a:avLst/>
              </a:prstGeom>
              <a:solidFill>
                <a:srgbClr val="F2F1E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spc="20" dirty="0" smtClean="0">
                    <a:solidFill>
                      <a:schemeClr val="tx1"/>
                    </a:solidFill>
                  </a:rPr>
                  <a:t>Wide color gamut solutions for LED PKG</a:t>
                </a:r>
                <a:endParaRPr lang="ko-KR" altLang="en-US" sz="700" spc="20" dirty="0" smtClean="0">
                  <a:solidFill>
                    <a:schemeClr val="tx1"/>
                  </a:solidFill>
                </a:endParaRPr>
              </a:p>
            </p:txBody>
          </p:sp>
          <p:cxnSp>
            <p:nvCxnSpPr>
              <p:cNvPr id="141" name="Elbow Connector 140"/>
              <p:cNvCxnSpPr>
                <a:stCxn id="139" idx="2"/>
                <a:endCxn id="193" idx="0"/>
              </p:cNvCxnSpPr>
              <p:nvPr/>
            </p:nvCxnSpPr>
            <p:spPr>
              <a:xfrm rot="5400000">
                <a:off x="4395970" y="4064747"/>
                <a:ext cx="260482" cy="1374220"/>
              </a:xfrm>
              <a:prstGeom prst="bentConnector3">
                <a:avLst>
                  <a:gd name="adj1" fmla="val 50000"/>
                </a:avLst>
              </a:prstGeom>
              <a:ln>
                <a:solidFill>
                  <a:srgbClr val="495965"/>
                </a:solidFill>
              </a:ln>
            </p:spPr>
            <p:style>
              <a:lnRef idx="1">
                <a:schemeClr val="accent1"/>
              </a:lnRef>
              <a:fillRef idx="0">
                <a:schemeClr val="accent1"/>
              </a:fillRef>
              <a:effectRef idx="0">
                <a:schemeClr val="accent1"/>
              </a:effectRef>
              <a:fontRef idx="minor">
                <a:schemeClr val="tx1"/>
              </a:fontRef>
            </p:style>
          </p:cxnSp>
          <p:cxnSp>
            <p:nvCxnSpPr>
              <p:cNvPr id="142" name="Elbow Connector 141"/>
              <p:cNvCxnSpPr>
                <a:stCxn id="139" idx="2"/>
                <a:endCxn id="194" idx="0"/>
              </p:cNvCxnSpPr>
              <p:nvPr/>
            </p:nvCxnSpPr>
            <p:spPr>
              <a:xfrm rot="5400000">
                <a:off x="5081584" y="4750361"/>
                <a:ext cx="260482" cy="2993"/>
              </a:xfrm>
              <a:prstGeom prst="bentConnector3">
                <a:avLst>
                  <a:gd name="adj1" fmla="val 50000"/>
                </a:avLst>
              </a:prstGeom>
              <a:ln>
                <a:solidFill>
                  <a:srgbClr val="495965"/>
                </a:solidFill>
              </a:ln>
            </p:spPr>
            <p:style>
              <a:lnRef idx="1">
                <a:schemeClr val="accent1"/>
              </a:lnRef>
              <a:fillRef idx="0">
                <a:schemeClr val="accent1"/>
              </a:fillRef>
              <a:effectRef idx="0">
                <a:schemeClr val="accent1"/>
              </a:effectRef>
              <a:fontRef idx="minor">
                <a:schemeClr val="tx1"/>
              </a:fontRef>
            </p:style>
          </p:cxnSp>
          <p:cxnSp>
            <p:nvCxnSpPr>
              <p:cNvPr id="143" name="Elbow Connector 142"/>
              <p:cNvCxnSpPr>
                <a:stCxn id="139" idx="2"/>
                <a:endCxn id="190" idx="0"/>
              </p:cNvCxnSpPr>
              <p:nvPr/>
            </p:nvCxnSpPr>
            <p:spPr>
              <a:xfrm rot="16200000" flipH="1">
                <a:off x="5769174" y="4065762"/>
                <a:ext cx="260483" cy="1372189"/>
              </a:xfrm>
              <a:prstGeom prst="bentConnector3">
                <a:avLst>
                  <a:gd name="adj1" fmla="val 50000"/>
                </a:avLst>
              </a:prstGeom>
              <a:ln>
                <a:solidFill>
                  <a:srgbClr val="495965"/>
                </a:solidFill>
              </a:ln>
            </p:spPr>
            <p:style>
              <a:lnRef idx="1">
                <a:schemeClr val="accent1"/>
              </a:lnRef>
              <a:fillRef idx="0">
                <a:schemeClr val="accent1"/>
              </a:fillRef>
              <a:effectRef idx="0">
                <a:schemeClr val="accent1"/>
              </a:effectRef>
              <a:fontRef idx="minor">
                <a:schemeClr val="tx1"/>
              </a:fontRef>
            </p:style>
          </p:cxnSp>
          <p:cxnSp>
            <p:nvCxnSpPr>
              <p:cNvPr id="144" name="Elbow Connector 143"/>
              <p:cNvCxnSpPr>
                <a:stCxn id="139" idx="2"/>
                <a:endCxn id="196" idx="0"/>
              </p:cNvCxnSpPr>
              <p:nvPr/>
            </p:nvCxnSpPr>
            <p:spPr>
              <a:xfrm rot="16200000" flipH="1">
                <a:off x="6449577" y="3385360"/>
                <a:ext cx="260482" cy="2732994"/>
              </a:xfrm>
              <a:prstGeom prst="bentConnector3">
                <a:avLst>
                  <a:gd name="adj1" fmla="val 50000"/>
                </a:avLst>
              </a:prstGeom>
              <a:ln>
                <a:solidFill>
                  <a:srgbClr val="495965"/>
                </a:solidFill>
              </a:ln>
            </p:spPr>
            <p:style>
              <a:lnRef idx="1">
                <a:schemeClr val="accent1"/>
              </a:lnRef>
              <a:fillRef idx="0">
                <a:schemeClr val="accent1"/>
              </a:fillRef>
              <a:effectRef idx="0">
                <a:schemeClr val="accent1"/>
              </a:effectRef>
              <a:fontRef idx="minor">
                <a:schemeClr val="tx1"/>
              </a:fontRef>
            </p:style>
          </p:cxnSp>
        </p:grpSp>
        <p:sp>
          <p:nvSpPr>
            <p:cNvPr id="42" name="TextBox 41"/>
            <p:cNvSpPr txBox="1"/>
            <p:nvPr/>
          </p:nvSpPr>
          <p:spPr>
            <a:xfrm>
              <a:off x="323528" y="5770793"/>
              <a:ext cx="1174864" cy="200055"/>
            </a:xfrm>
            <a:prstGeom prst="rect">
              <a:avLst/>
            </a:prstGeom>
            <a:noFill/>
          </p:spPr>
          <p:txBody>
            <a:bodyPr wrap="square" lIns="72000" rIns="72000" rtlCol="0">
              <a:spAutoFit/>
            </a:bodyPr>
            <a:lstStyle/>
            <a:p>
              <a:pPr algn="ctr"/>
              <a:r>
                <a:rPr lang="en-US" altLang="ko-KR" sz="700" dirty="0" smtClean="0"/>
                <a:t>NTSC       70%</a:t>
              </a:r>
              <a:endParaRPr lang="ko-KR" altLang="en-US" sz="700" dirty="0" err="1" smtClean="0"/>
            </a:p>
          </p:txBody>
        </p:sp>
        <p:sp>
          <p:nvSpPr>
            <p:cNvPr id="145" name="TextBox 144"/>
            <p:cNvSpPr txBox="1"/>
            <p:nvPr/>
          </p:nvSpPr>
          <p:spPr>
            <a:xfrm>
              <a:off x="2123728" y="5798782"/>
              <a:ext cx="653713" cy="200055"/>
            </a:xfrm>
            <a:prstGeom prst="rect">
              <a:avLst/>
            </a:prstGeom>
            <a:noFill/>
          </p:spPr>
          <p:txBody>
            <a:bodyPr wrap="square" lIns="72000" rIns="72000" rtlCol="0" anchor="ctr">
              <a:spAutoFit/>
            </a:bodyPr>
            <a:lstStyle/>
            <a:p>
              <a:pPr algn="ctr"/>
              <a:r>
                <a:rPr lang="en-US" altLang="ko-KR" sz="700" dirty="0" smtClean="0"/>
                <a:t>100%</a:t>
              </a:r>
              <a:endParaRPr lang="ko-KR" altLang="en-US" sz="700" dirty="0" err="1" smtClean="0"/>
            </a:p>
          </p:txBody>
        </p:sp>
        <p:sp>
          <p:nvSpPr>
            <p:cNvPr id="146" name="TextBox 145"/>
            <p:cNvSpPr txBox="1"/>
            <p:nvPr/>
          </p:nvSpPr>
          <p:spPr>
            <a:xfrm>
              <a:off x="3532609" y="5795142"/>
              <a:ext cx="653713" cy="200055"/>
            </a:xfrm>
            <a:prstGeom prst="rect">
              <a:avLst/>
            </a:prstGeom>
            <a:noFill/>
          </p:spPr>
          <p:txBody>
            <a:bodyPr wrap="square" lIns="72000" rIns="72000" rtlCol="0" anchor="ctr">
              <a:spAutoFit/>
            </a:bodyPr>
            <a:lstStyle/>
            <a:p>
              <a:pPr algn="ctr"/>
              <a:r>
                <a:rPr lang="en-US" altLang="ko-KR" sz="700" dirty="0" smtClean="0"/>
                <a:t>90~98%</a:t>
              </a:r>
              <a:endParaRPr lang="ko-KR" altLang="en-US" sz="700" dirty="0" err="1" smtClean="0"/>
            </a:p>
          </p:txBody>
        </p:sp>
        <p:sp>
          <p:nvSpPr>
            <p:cNvPr id="147" name="TextBox 146"/>
            <p:cNvSpPr txBox="1"/>
            <p:nvPr/>
          </p:nvSpPr>
          <p:spPr>
            <a:xfrm>
              <a:off x="4926163" y="5801301"/>
              <a:ext cx="653713" cy="200055"/>
            </a:xfrm>
            <a:prstGeom prst="rect">
              <a:avLst/>
            </a:prstGeom>
            <a:noFill/>
          </p:spPr>
          <p:txBody>
            <a:bodyPr wrap="square" lIns="72000" rIns="72000" rtlCol="0" anchor="ctr">
              <a:spAutoFit/>
            </a:bodyPr>
            <a:lstStyle/>
            <a:p>
              <a:pPr algn="ctr"/>
              <a:r>
                <a:rPr lang="en-US" altLang="ko-KR" sz="700" dirty="0" smtClean="0"/>
                <a:t> 85~95%</a:t>
              </a:r>
              <a:endParaRPr lang="ko-KR" altLang="en-US" sz="700" dirty="0" err="1" smtClean="0"/>
            </a:p>
          </p:txBody>
        </p:sp>
        <p:sp>
          <p:nvSpPr>
            <p:cNvPr id="148" name="TextBox 147"/>
            <p:cNvSpPr txBox="1"/>
            <p:nvPr/>
          </p:nvSpPr>
          <p:spPr>
            <a:xfrm>
              <a:off x="6067129" y="5795716"/>
              <a:ext cx="953143" cy="200055"/>
            </a:xfrm>
            <a:prstGeom prst="rect">
              <a:avLst/>
            </a:prstGeom>
            <a:noFill/>
          </p:spPr>
          <p:txBody>
            <a:bodyPr wrap="square" lIns="72000" rIns="72000" rtlCol="0" anchor="ctr">
              <a:spAutoFit/>
            </a:bodyPr>
            <a:lstStyle/>
            <a:p>
              <a:pPr algn="ctr"/>
              <a:r>
                <a:rPr lang="en-US" altLang="ko-KR" sz="700" dirty="0" smtClean="0"/>
                <a:t> 92~100%</a:t>
              </a:r>
              <a:endParaRPr lang="ko-KR" altLang="en-US" sz="700" dirty="0" err="1" smtClean="0"/>
            </a:p>
          </p:txBody>
        </p:sp>
        <p:sp>
          <p:nvSpPr>
            <p:cNvPr id="149" name="TextBox 148"/>
            <p:cNvSpPr txBox="1"/>
            <p:nvPr/>
          </p:nvSpPr>
          <p:spPr>
            <a:xfrm>
              <a:off x="7524328" y="5795141"/>
              <a:ext cx="847862" cy="200055"/>
            </a:xfrm>
            <a:prstGeom prst="rect">
              <a:avLst/>
            </a:prstGeom>
            <a:noFill/>
          </p:spPr>
          <p:txBody>
            <a:bodyPr wrap="square" lIns="72000" rIns="72000" rtlCol="0" anchor="ctr">
              <a:spAutoFit/>
            </a:bodyPr>
            <a:lstStyle/>
            <a:p>
              <a:pPr algn="ctr"/>
              <a:r>
                <a:rPr lang="en-US" altLang="ko-KR" sz="700" dirty="0" smtClean="0"/>
                <a:t> 90~100%</a:t>
              </a:r>
              <a:endParaRPr lang="ko-KR" altLang="en-US" sz="700" dirty="0" err="1" smtClean="0"/>
            </a:p>
          </p:txBody>
        </p:sp>
      </p:grpSp>
      <p:sp>
        <p:nvSpPr>
          <p:cNvPr id="6" name="Content Placeholder 5"/>
          <p:cNvSpPr>
            <a:spLocks noGrp="1"/>
          </p:cNvSpPr>
          <p:nvPr>
            <p:ph idx="1"/>
          </p:nvPr>
        </p:nvSpPr>
        <p:spPr>
          <a:xfrm>
            <a:off x="457200" y="1484313"/>
            <a:ext cx="8220075" cy="2520950"/>
          </a:xfrm>
          <a:solidFill>
            <a:schemeClr val="bg1"/>
          </a:solidFill>
        </p:spPr>
        <p:txBody>
          <a:bodyPr/>
          <a:lstStyle/>
          <a:p>
            <a:pPr marL="0" indent="0">
              <a:buNone/>
            </a:pPr>
            <a:r>
              <a:rPr lang="en-US" altLang="ko-KR" dirty="0" smtClean="0"/>
              <a:t>2.1. </a:t>
            </a:r>
            <a:r>
              <a:rPr lang="en-US" altLang="ko-KR" dirty="0"/>
              <a:t>Characteristics of wide color gamut LEDs</a:t>
            </a:r>
          </a:p>
          <a:p>
            <a:pPr lvl="1" algn="just"/>
            <a:r>
              <a:rPr lang="en-US" altLang="ko-KR" dirty="0" smtClean="0"/>
              <a:t>White light can be obtained by combining three wavelengths of red, green, and blue, or two wavelengths of green (or blue-green) and orange. The RGB combination, in which the three colors individually emit the light, causes less fatigue for the eyes and delivers more vivid colors compared to the white light created by the two wavelengths. However, due to high prices, complicated structure, and low yields, most use a combination of blue </a:t>
            </a:r>
            <a:r>
              <a:rPr lang="en-US" altLang="ko-KR" dirty="0" err="1" smtClean="0"/>
              <a:t>GaN</a:t>
            </a:r>
            <a:r>
              <a:rPr lang="en-US" altLang="ko-KR" dirty="0" smtClean="0"/>
              <a:t>- </a:t>
            </a:r>
            <a:r>
              <a:rPr lang="en-US" altLang="ko-KR" dirty="0"/>
              <a:t>or </a:t>
            </a:r>
            <a:r>
              <a:rPr lang="en-US" altLang="ko-KR" dirty="0" err="1" smtClean="0"/>
              <a:t>InGaN</a:t>
            </a:r>
            <a:r>
              <a:rPr lang="en-US" altLang="ko-KR" dirty="0" smtClean="0"/>
              <a:t>-LED chips with yttrium </a:t>
            </a:r>
            <a:r>
              <a:rPr lang="en-US" altLang="ko-KR" dirty="0" err="1" smtClean="0"/>
              <a:t>aluminium</a:t>
            </a:r>
            <a:r>
              <a:rPr lang="en-US" altLang="ko-KR" dirty="0" smtClean="0"/>
              <a:t> garnet (YAG) phosphors, which emit light over a wide wavelength range with full-width and half-maximum (FWHM) of 100 nm, creating a white spectrum that widely covers the RGB wavelengths.  </a:t>
            </a:r>
          </a:p>
          <a:p>
            <a:pPr lvl="1" algn="just"/>
            <a:r>
              <a:rPr lang="en-US" altLang="ko-KR" dirty="0" smtClean="0"/>
              <a:t>As </a:t>
            </a:r>
            <a:r>
              <a:rPr lang="en-US" altLang="ko-KR" dirty="0"/>
              <a:t>for the normal LED used </a:t>
            </a:r>
            <a:r>
              <a:rPr lang="en-US" altLang="ko-KR" dirty="0" smtClean="0"/>
              <a:t>in </a:t>
            </a:r>
            <a:r>
              <a:rPr lang="en-US" altLang="ko-KR" dirty="0"/>
              <a:t>a </a:t>
            </a:r>
            <a:r>
              <a:rPr lang="en-US" altLang="ko-KR" dirty="0" smtClean="0"/>
              <a:t>backlight unit (BLU) </a:t>
            </a:r>
            <a:r>
              <a:rPr lang="en-US" altLang="ko-KR" dirty="0"/>
              <a:t>for </a:t>
            </a:r>
            <a:r>
              <a:rPr lang="en-US" altLang="ko-KR" dirty="0" smtClean="0"/>
              <a:t>LCD panels, green </a:t>
            </a:r>
            <a:r>
              <a:rPr lang="en-US" altLang="ko-KR" dirty="0"/>
              <a:t>and red colors create a </a:t>
            </a:r>
            <a:r>
              <a:rPr lang="en-US" altLang="ko-KR" dirty="0" smtClean="0"/>
              <a:t>spectrum with a slightly wide </a:t>
            </a:r>
            <a:r>
              <a:rPr lang="en-US" altLang="ko-KR" dirty="0"/>
              <a:t>FWHM, lowering the color purity and color gamut. </a:t>
            </a:r>
            <a:r>
              <a:rPr lang="en-US" altLang="ko-KR" dirty="0" smtClean="0"/>
              <a:t>However, </a:t>
            </a:r>
            <a:r>
              <a:rPr lang="en-US" altLang="ko-KR" dirty="0"/>
              <a:t>as the diagram below shows, many LED solutions that combine light sources and </a:t>
            </a:r>
            <a:r>
              <a:rPr lang="en-US" altLang="ko-KR" dirty="0" smtClean="0"/>
              <a:t>phosphors are </a:t>
            </a:r>
            <a:r>
              <a:rPr lang="en-US" altLang="ko-KR" dirty="0"/>
              <a:t>being developed and applied on products. </a:t>
            </a:r>
          </a:p>
          <a:p>
            <a:pPr lvl="1" algn="just"/>
            <a:r>
              <a:rPr lang="en-US" altLang="ko-KR" dirty="0" smtClean="0"/>
              <a:t>However</a:t>
            </a:r>
            <a:r>
              <a:rPr lang="en-US" altLang="ko-KR" dirty="0"/>
              <a:t>, </a:t>
            </a:r>
            <a:r>
              <a:rPr lang="en-US" altLang="ko-KR" dirty="0" smtClean="0"/>
              <a:t>LED solutions are deemed </a:t>
            </a:r>
            <a:r>
              <a:rPr lang="en-US" altLang="ko-KR" dirty="0"/>
              <a:t>inferior to OLED or </a:t>
            </a:r>
            <a:r>
              <a:rPr lang="en-US" altLang="ko-KR" dirty="0" smtClean="0"/>
              <a:t>QD solutions </a:t>
            </a:r>
            <a:r>
              <a:rPr lang="en-US" altLang="ko-KR" dirty="0"/>
              <a:t>in terms of color gamut, so research and </a:t>
            </a:r>
            <a:r>
              <a:rPr lang="en-US" altLang="ko-KR" dirty="0" smtClean="0"/>
              <a:t>development are still being conducted by LED </a:t>
            </a:r>
            <a:r>
              <a:rPr lang="en-US" altLang="ko-KR" dirty="0"/>
              <a:t>package </a:t>
            </a:r>
            <a:r>
              <a:rPr lang="en-US" altLang="ko-KR" dirty="0" smtClean="0"/>
              <a:t>companies. </a:t>
            </a:r>
            <a:endParaRPr lang="en-US" altLang="ko-KR" dirty="0"/>
          </a:p>
          <a:p>
            <a:pPr marL="177800" lvl="1" indent="0">
              <a:buNone/>
            </a:pPr>
            <a:endParaRPr lang="en-US" altLang="ko-KR" dirty="0" smtClean="0"/>
          </a:p>
          <a:p>
            <a:endParaRPr lang="en-US" altLang="ko-KR" dirty="0" smtClean="0"/>
          </a:p>
        </p:txBody>
      </p:sp>
    </p:spTree>
    <p:extLst>
      <p:ext uri="{BB962C8B-B14F-4D97-AF65-F5344CB8AC3E}">
        <p14:creationId xmlns:p14="http://schemas.microsoft.com/office/powerpoint/2010/main" val="9945371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1654822-CBA3-4BDF-80A9-3FE33B17E59A}" type="slidenum">
              <a:rPr lang="en-US" smtClean="0"/>
              <a:pPr/>
              <a:t>4</a:t>
            </a:fld>
            <a:endParaRPr lang="en-US" dirty="0"/>
          </a:p>
        </p:txBody>
      </p:sp>
      <p:sp>
        <p:nvSpPr>
          <p:cNvPr id="6" name="Title 5"/>
          <p:cNvSpPr>
            <a:spLocks noGrp="1"/>
          </p:cNvSpPr>
          <p:nvPr>
            <p:ph type="title"/>
          </p:nvPr>
        </p:nvSpPr>
        <p:spPr/>
        <p:txBody>
          <a:bodyPr/>
          <a:lstStyle/>
          <a:p>
            <a:r>
              <a:rPr lang="en-US" altLang="ko-KR" dirty="0" smtClean="0"/>
              <a:t>I. Executive summary</a:t>
            </a:r>
            <a:endParaRPr lang="ko-KR" altLang="en-US" dirty="0"/>
          </a:p>
        </p:txBody>
      </p:sp>
      <p:sp>
        <p:nvSpPr>
          <p:cNvPr id="5" name="Footer Placeholder 4"/>
          <p:cNvSpPr>
            <a:spLocks noGrp="1"/>
          </p:cNvSpPr>
          <p:nvPr>
            <p:ph type="ftr" sz="quarter" idx="11"/>
          </p:nvPr>
        </p:nvSpPr>
        <p:spPr/>
        <p:txBody>
          <a:bodyPr/>
          <a:lstStyle/>
          <a:p>
            <a:r>
              <a:rPr lang="en-US" smtClean="0"/>
              <a:t>Quantum Dot Display Technology &amp; Market Report - H2 2015</a:t>
            </a:r>
            <a:endParaRPr lang="en-US" dirty="0"/>
          </a:p>
        </p:txBody>
      </p:sp>
    </p:spTree>
    <p:extLst>
      <p:ext uri="{BB962C8B-B14F-4D97-AF65-F5344CB8AC3E}">
        <p14:creationId xmlns:p14="http://schemas.microsoft.com/office/powerpoint/2010/main" val="15337427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55600" lvl="2" algn="just"/>
            <a:r>
              <a:rPr lang="en-US" altLang="ko-KR" dirty="0" smtClean="0"/>
              <a:t>Phosphors used </a:t>
            </a:r>
            <a:r>
              <a:rPr lang="en-US" altLang="ko-KR" dirty="0"/>
              <a:t>on LED packages can be categorized into </a:t>
            </a:r>
            <a:r>
              <a:rPr lang="en-US" altLang="ko-KR" dirty="0" smtClean="0"/>
              <a:t>nitride type </a:t>
            </a:r>
            <a:r>
              <a:rPr lang="en-US" altLang="ko-KR" dirty="0"/>
              <a:t>and </a:t>
            </a:r>
            <a:r>
              <a:rPr lang="en-US" altLang="ko-KR" dirty="0" smtClean="0"/>
              <a:t>sulfide type. The former has </a:t>
            </a:r>
            <a:r>
              <a:rPr lang="en-US" altLang="ko-KR" dirty="0"/>
              <a:t>better chemical stability compared to </a:t>
            </a:r>
            <a:r>
              <a:rPr lang="en-US" altLang="ko-KR" dirty="0" smtClean="0"/>
              <a:t>the latter, </a:t>
            </a:r>
            <a:r>
              <a:rPr lang="en-US" altLang="ko-KR" dirty="0"/>
              <a:t>while </a:t>
            </a:r>
            <a:r>
              <a:rPr lang="en-US" altLang="ko-KR" dirty="0" smtClean="0"/>
              <a:t>the latter is </a:t>
            </a:r>
            <a:r>
              <a:rPr lang="en-US" altLang="ko-KR" dirty="0"/>
              <a:t>superior to </a:t>
            </a:r>
            <a:r>
              <a:rPr lang="en-US" altLang="ko-KR" dirty="0" smtClean="0"/>
              <a:t>the former </a:t>
            </a:r>
            <a:r>
              <a:rPr lang="en-US" altLang="ko-KR" dirty="0"/>
              <a:t>in terms of color </a:t>
            </a:r>
            <a:r>
              <a:rPr lang="en-US" altLang="ko-KR" dirty="0" smtClean="0"/>
              <a:t>gamut. </a:t>
            </a:r>
            <a:endParaRPr lang="en-US" altLang="ko-KR" dirty="0"/>
          </a:p>
          <a:p>
            <a:pPr marL="177800" lvl="1" algn="just"/>
            <a:endParaRPr lang="en-US" altLang="ko-KR" dirty="0"/>
          </a:p>
          <a:p>
            <a:pPr lvl="1" algn="just"/>
            <a:endParaRPr lang="ko-KR" altLang="en-US" dirty="0"/>
          </a:p>
        </p:txBody>
      </p:sp>
      <p:sp>
        <p:nvSpPr>
          <p:cNvPr id="4" name="Slide Number Placeholder 3"/>
          <p:cNvSpPr>
            <a:spLocks noGrp="1"/>
          </p:cNvSpPr>
          <p:nvPr>
            <p:ph type="sldNum" sz="quarter" idx="10"/>
          </p:nvPr>
        </p:nvSpPr>
        <p:spPr/>
        <p:txBody>
          <a:bodyPr/>
          <a:lstStyle/>
          <a:p>
            <a:fld id="{C1654822-CBA3-4BDF-80A9-3FE33B17E59A}" type="slidenum">
              <a:rPr lang="en-US" smtClean="0"/>
              <a:pPr/>
              <a:t>40</a:t>
            </a:fld>
            <a:endParaRPr lang="en-US" dirty="0"/>
          </a:p>
        </p:txBody>
      </p:sp>
      <p:sp>
        <p:nvSpPr>
          <p:cNvPr id="5" name="Footer Placeholder 4"/>
          <p:cNvSpPr>
            <a:spLocks noGrp="1"/>
          </p:cNvSpPr>
          <p:nvPr>
            <p:ph type="ftr" sz="quarter" idx="11"/>
          </p:nvPr>
        </p:nvSpPr>
        <p:spPr/>
        <p:txBody>
          <a:bodyPr/>
          <a:lstStyle/>
          <a:p>
            <a:r>
              <a:rPr lang="en-US" smtClean="0"/>
              <a:t>Quantum Dot Display Technology &amp; Market Report - H2 2015</a:t>
            </a:r>
            <a:endParaRPr lang="en-US" dirty="0"/>
          </a:p>
        </p:txBody>
      </p:sp>
      <p:graphicFrame>
        <p:nvGraphicFramePr>
          <p:cNvPr id="6" name="內容版面配置區 3"/>
          <p:cNvGraphicFramePr>
            <a:graphicFrameLocks noGrp="1"/>
          </p:cNvGraphicFramePr>
          <p:nvPr>
            <p:extLst>
              <p:ext uri="{D42A27DB-BD31-4B8C-83A1-F6EECF244321}">
                <p14:modId xmlns:p14="http://schemas.microsoft.com/office/powerpoint/2010/main" val="3957261092"/>
              </p:ext>
            </p:extLst>
          </p:nvPr>
        </p:nvGraphicFramePr>
        <p:xfrm>
          <a:off x="468316" y="4293096"/>
          <a:ext cx="8207371" cy="1949925"/>
        </p:xfrm>
        <a:graphic>
          <a:graphicData uri="http://schemas.openxmlformats.org/drawingml/2006/table">
            <a:tbl>
              <a:tblPr lastRow="1">
                <a:tableStyleId>{4F348D8D-2592-4D36-8BCA-CF58A03317E7}</a:tableStyleId>
              </a:tblPr>
              <a:tblGrid>
                <a:gridCol w="1168601"/>
                <a:gridCol w="1407754"/>
                <a:gridCol w="1407754"/>
                <a:gridCol w="1407754"/>
                <a:gridCol w="1407754"/>
                <a:gridCol w="1407754"/>
              </a:tblGrid>
              <a:tr h="216000">
                <a:tc gridSpan="6">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900" b="1" i="0" u="none" strike="noStrike" cap="none" normalizeH="0" baseline="0" dirty="0" smtClean="0">
                          <a:ln>
                            <a:noFill/>
                          </a:ln>
                          <a:solidFill>
                            <a:schemeClr val="bg1"/>
                          </a:solidFill>
                          <a:effectLst/>
                          <a:latin typeface="Arial"/>
                          <a:ea typeface="+mn-ea"/>
                          <a:cs typeface="+mn-cs"/>
                        </a:rPr>
                        <a:t>LED solutions for wise color gamut</a:t>
                      </a:r>
                      <a:endParaRPr kumimoji="0" lang="zh-TW" altLang="en-US" sz="900" b="1" i="0" u="none" strike="noStrike" cap="none" normalizeH="0" baseline="0" dirty="0" smtClean="0">
                        <a:ln>
                          <a:noFill/>
                        </a:ln>
                        <a:solidFill>
                          <a:schemeClr val="bg1"/>
                        </a:solidFill>
                        <a:effectLst/>
                        <a:latin typeface="Arial"/>
                        <a:ea typeface="Arial Unicode MS" pitchFamily="50" charset="-127"/>
                        <a:cs typeface="Arial Unicode MS" pitchFamily="50" charset="-127"/>
                      </a:endParaRPr>
                    </a:p>
                  </a:txBody>
                  <a:tcPr marL="35560" marR="35560" marT="19050" marB="19050" anchor="ctr" horzOverflow="overflow">
                    <a:solidFill>
                      <a:srgbClr val="707C8A"/>
                    </a:solid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en-US" sz="1200" b="1" i="0" u="none" strike="noStrike" cap="none" normalizeH="0" baseline="0" dirty="0" smtClean="0">
                        <a:ln>
                          <a:noFill/>
                        </a:ln>
                        <a:solidFill>
                          <a:srgbClr val="FFFFFF"/>
                        </a:solidFill>
                        <a:effectLst/>
                        <a:latin typeface="Verdana" pitchFamily="34" charset="0"/>
                        <a:ea typeface="Arial Unicode MS" pitchFamily="50" charset="-127"/>
                        <a:cs typeface="Arial Unicode MS" pitchFamily="50" charset="-127"/>
                      </a:endParaRPr>
                    </a:p>
                  </a:txBody>
                  <a:tcPr marL="91445" marR="9144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en-US" sz="1200" b="1" i="0" u="none" strike="noStrike" cap="none" normalizeH="0" baseline="0" dirty="0" smtClean="0">
                        <a:ln>
                          <a:noFill/>
                        </a:ln>
                        <a:solidFill>
                          <a:srgbClr val="FFFFFF"/>
                        </a:solidFill>
                        <a:effectLst/>
                        <a:latin typeface="Verdana" pitchFamily="34" charset="0"/>
                        <a:ea typeface="Arial Unicode MS" pitchFamily="50" charset="-127"/>
                        <a:cs typeface="Arial Unicode MS" pitchFamily="50" charset="-127"/>
                      </a:endParaRPr>
                    </a:p>
                  </a:txBody>
                  <a:tcPr marL="91445" marR="9144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en-US" sz="1200" b="1" i="0" u="none" strike="noStrike" cap="none" normalizeH="0" baseline="0" smtClean="0">
                        <a:ln>
                          <a:noFill/>
                        </a:ln>
                        <a:solidFill>
                          <a:srgbClr val="FFFFFF"/>
                        </a:solidFill>
                        <a:effectLst/>
                        <a:latin typeface="Verdana" pitchFamily="34" charset="0"/>
                        <a:ea typeface="Arial Unicode MS" pitchFamily="50" charset="-127"/>
                        <a:cs typeface="Arial Unicode MS" pitchFamily="50" charset="-127"/>
                      </a:endParaRPr>
                    </a:p>
                  </a:txBody>
                  <a:tcPr marL="91445" marR="9144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en-US" sz="1200" b="1" i="0" u="none" strike="noStrike" cap="none" normalizeH="0" baseline="0" smtClean="0">
                        <a:ln>
                          <a:noFill/>
                        </a:ln>
                        <a:solidFill>
                          <a:srgbClr val="FFFFFF"/>
                        </a:solidFill>
                        <a:effectLst/>
                        <a:latin typeface="Verdana" pitchFamily="34" charset="0"/>
                        <a:ea typeface="Arial Unicode MS" pitchFamily="50" charset="-127"/>
                        <a:cs typeface="Arial Unicode MS" pitchFamily="50" charset="-127"/>
                      </a:endParaRPr>
                    </a:p>
                  </a:txBody>
                  <a:tcPr marL="91445" marR="9144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en-US" sz="1200" b="1" i="0" u="none" strike="noStrike" cap="none" normalizeH="0" baseline="0" dirty="0" smtClean="0">
                        <a:ln>
                          <a:noFill/>
                        </a:ln>
                        <a:solidFill>
                          <a:srgbClr val="FFFFFF"/>
                        </a:solidFill>
                        <a:effectLst/>
                        <a:latin typeface="Verdana" pitchFamily="34" charset="0"/>
                        <a:ea typeface="Arial Unicode MS" pitchFamily="50" charset="-127"/>
                        <a:cs typeface="Arial Unicode MS" pitchFamily="50" charset="-127"/>
                      </a:endParaRPr>
                    </a:p>
                  </a:txBody>
                  <a:tcPr marL="91445" marR="9144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173697">
                <a:tc>
                  <a:txBody>
                    <a:bodyPr/>
                    <a:lstStyle>
                      <a:lvl1pPr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TW" sz="700" b="1" i="0" u="none" strike="noStrike" cap="none" normalizeH="0" baseline="0" dirty="0" smtClean="0">
                          <a:ln>
                            <a:noFill/>
                          </a:ln>
                          <a:solidFill>
                            <a:schemeClr val="tx1"/>
                          </a:solidFill>
                          <a:effectLst/>
                          <a:latin typeface="Arial"/>
                          <a:ea typeface="Arial Unicode MS" pitchFamily="50" charset="-127"/>
                          <a:cs typeface="Arial Unicode MS" pitchFamily="50" charset="-127"/>
                        </a:rPr>
                        <a:t>Chip</a:t>
                      </a:r>
                      <a:endParaRPr kumimoji="0" lang="zh-TW" altLang="en-US" sz="700" b="1" i="0" u="none" strike="noStrike" cap="none" normalizeH="0" baseline="0" dirty="0" smtClean="0">
                        <a:ln>
                          <a:noFill/>
                        </a:ln>
                        <a:solidFill>
                          <a:schemeClr val="tx1"/>
                        </a:solidFill>
                        <a:effectLst/>
                        <a:latin typeface="Arial"/>
                        <a:ea typeface="Arial Unicode MS" pitchFamily="50" charset="-127"/>
                        <a:cs typeface="Arial Unicode MS" pitchFamily="50" charset="-127"/>
                      </a:endParaRPr>
                    </a:p>
                  </a:txBody>
                  <a:tcPr marL="35560" marR="35560" marT="19050" marB="19050" horzOverflow="overflow">
                    <a:lnB w="12700" cap="flat" cmpd="sng" algn="ctr">
                      <a:solidFill>
                        <a:srgbClr val="707C8A"/>
                      </a:solidFill>
                      <a:prstDash val="solid"/>
                      <a:round/>
                      <a:headEnd type="none" w="med" len="med"/>
                      <a:tailEnd type="none" w="med" len="med"/>
                    </a:lnB>
                    <a:solidFill>
                      <a:scrgbClr r="0" g="0" b="0">
                        <a:alpha val="0"/>
                      </a:scrgbClr>
                    </a:solidFill>
                  </a:tcPr>
                </a:tc>
                <a:tc>
                  <a:txBody>
                    <a:bodyPr/>
                    <a:lstStyle>
                      <a:lvl1pPr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700" b="1" i="0" u="none" strike="noStrike" cap="none" normalizeH="0" baseline="0" dirty="0" smtClean="0">
                          <a:ln>
                            <a:noFill/>
                          </a:ln>
                          <a:solidFill>
                            <a:schemeClr val="tx1"/>
                          </a:solidFill>
                          <a:effectLst/>
                          <a:latin typeface="Arial"/>
                        </a:rPr>
                        <a:t>Phosphor</a:t>
                      </a:r>
                      <a:endParaRPr kumimoji="0" lang="zh-TW" altLang="en-US" sz="700" b="1" i="0" u="none" strike="noStrike" cap="none" normalizeH="0" baseline="0" dirty="0" smtClean="0">
                        <a:ln>
                          <a:noFill/>
                        </a:ln>
                        <a:solidFill>
                          <a:schemeClr val="tx1"/>
                        </a:solidFill>
                        <a:effectLst/>
                        <a:latin typeface="Arial"/>
                        <a:ea typeface="Arial Unicode MS" pitchFamily="50" charset="-127"/>
                        <a:cs typeface="Arial Unicode MS" pitchFamily="50" charset="-127"/>
                      </a:endParaRPr>
                    </a:p>
                  </a:txBody>
                  <a:tcPr marL="35560" marR="35560" marT="19050" marB="19050" horzOverflow="overflow">
                    <a:lnB w="12700" cap="flat" cmpd="sng" algn="ctr">
                      <a:solidFill>
                        <a:srgbClr val="707C8A"/>
                      </a:solidFill>
                      <a:prstDash val="solid"/>
                      <a:round/>
                      <a:headEnd type="none" w="med" len="med"/>
                      <a:tailEnd type="none" w="med" len="med"/>
                    </a:lnB>
                    <a:solidFill>
                      <a:scrgbClr r="0" g="0" b="0">
                        <a:alpha val="0"/>
                      </a:scrgbClr>
                    </a:solidFill>
                  </a:tcPr>
                </a:tc>
                <a:tc>
                  <a:txBody>
                    <a:bodyPr/>
                    <a:lstStyle>
                      <a:lvl1pPr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TW" sz="700" b="1" i="0" u="none" strike="noStrike" cap="none" normalizeH="0" baseline="0" dirty="0" smtClean="0">
                          <a:ln>
                            <a:noFill/>
                          </a:ln>
                          <a:solidFill>
                            <a:schemeClr val="tx1"/>
                          </a:solidFill>
                          <a:effectLst/>
                          <a:latin typeface="Arial"/>
                        </a:rPr>
                        <a:t>Lm%</a:t>
                      </a:r>
                      <a:endParaRPr kumimoji="0" lang="zh-TW" altLang="en-US" sz="700" b="1" i="0" u="none" strike="noStrike" cap="none" normalizeH="0" baseline="0" dirty="0" smtClean="0">
                        <a:ln>
                          <a:noFill/>
                        </a:ln>
                        <a:solidFill>
                          <a:schemeClr val="tx1"/>
                        </a:solidFill>
                        <a:effectLst/>
                        <a:latin typeface="Arial"/>
                        <a:ea typeface="Arial Unicode MS" pitchFamily="50" charset="-127"/>
                        <a:cs typeface="Arial Unicode MS" pitchFamily="50" charset="-127"/>
                      </a:endParaRPr>
                    </a:p>
                  </a:txBody>
                  <a:tcPr marL="35560" marR="35560" marT="19050" marB="19050" horzOverflow="overflow">
                    <a:lnB w="12700" cap="flat" cmpd="sng" algn="ctr">
                      <a:solidFill>
                        <a:srgbClr val="707C8A"/>
                      </a:solidFill>
                      <a:prstDash val="solid"/>
                      <a:round/>
                      <a:headEnd type="none" w="med" len="med"/>
                      <a:tailEnd type="none" w="med" len="med"/>
                    </a:lnB>
                    <a:solidFill>
                      <a:scrgbClr r="0" g="0" b="0">
                        <a:alpha val="0"/>
                      </a:scrgbClr>
                    </a:solidFill>
                  </a:tcPr>
                </a:tc>
                <a:tc>
                  <a:txBody>
                    <a:bodyPr/>
                    <a:lstStyle>
                      <a:lvl1pPr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TW" sz="700" b="1" i="0" u="none" strike="noStrike" cap="none" normalizeH="0" baseline="0" dirty="0" smtClean="0">
                          <a:ln>
                            <a:noFill/>
                          </a:ln>
                          <a:solidFill>
                            <a:schemeClr val="tx1"/>
                          </a:solidFill>
                          <a:effectLst/>
                          <a:latin typeface="Arial"/>
                        </a:rPr>
                        <a:t>NTSC</a:t>
                      </a:r>
                      <a:endParaRPr kumimoji="0" lang="zh-TW" altLang="en-US" sz="700" b="1" i="0" u="none" strike="noStrike" cap="none" normalizeH="0" baseline="0" dirty="0" smtClean="0">
                        <a:ln>
                          <a:noFill/>
                        </a:ln>
                        <a:solidFill>
                          <a:schemeClr val="tx1"/>
                        </a:solidFill>
                        <a:effectLst/>
                        <a:latin typeface="Arial"/>
                        <a:ea typeface="Arial Unicode MS" pitchFamily="50" charset="-127"/>
                        <a:cs typeface="Arial Unicode MS" pitchFamily="50" charset="-127"/>
                      </a:endParaRPr>
                    </a:p>
                  </a:txBody>
                  <a:tcPr marL="35560" marR="35560" marT="19050" marB="19050" horzOverflow="overflow">
                    <a:lnB w="12700" cap="flat" cmpd="sng" algn="ctr">
                      <a:solidFill>
                        <a:srgbClr val="707C8A"/>
                      </a:solidFill>
                      <a:prstDash val="solid"/>
                      <a:round/>
                      <a:headEnd type="none" w="med" len="med"/>
                      <a:tailEnd type="none" w="med" len="med"/>
                    </a:lnB>
                    <a:solidFill>
                      <a:scrgbClr r="0" g="0" b="0">
                        <a:alpha val="0"/>
                      </a:scrgbClr>
                    </a:solidFill>
                  </a:tcPr>
                </a:tc>
                <a:tc>
                  <a:txBody>
                    <a:bodyPr/>
                    <a:lstStyle>
                      <a:lvl1pPr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TW" sz="700" b="1" i="0" u="none" strike="noStrike" cap="none" normalizeH="0" baseline="0" dirty="0" smtClean="0">
                          <a:ln>
                            <a:noFill/>
                          </a:ln>
                          <a:solidFill>
                            <a:schemeClr val="tx1"/>
                          </a:solidFill>
                          <a:effectLst/>
                          <a:latin typeface="Arial"/>
                        </a:rPr>
                        <a:t>Reliability</a:t>
                      </a:r>
                      <a:endParaRPr kumimoji="0" lang="zh-TW" altLang="en-US" sz="700" b="1" i="0" u="none" strike="noStrike" cap="none" normalizeH="0" baseline="0" dirty="0" smtClean="0">
                        <a:ln>
                          <a:noFill/>
                        </a:ln>
                        <a:solidFill>
                          <a:schemeClr val="tx1"/>
                        </a:solidFill>
                        <a:effectLst/>
                        <a:latin typeface="Arial"/>
                        <a:ea typeface="Arial Unicode MS" pitchFamily="50" charset="-127"/>
                        <a:cs typeface="Arial Unicode MS" pitchFamily="50" charset="-127"/>
                      </a:endParaRPr>
                    </a:p>
                  </a:txBody>
                  <a:tcPr marL="35560" marR="35560" marT="19050" marB="19050" horzOverflow="overflow">
                    <a:lnB w="12700" cap="flat" cmpd="sng" algn="ctr">
                      <a:solidFill>
                        <a:srgbClr val="707C8A"/>
                      </a:solidFill>
                      <a:prstDash val="solid"/>
                      <a:round/>
                      <a:headEnd type="none" w="med" len="med"/>
                      <a:tailEnd type="none" w="med" len="med"/>
                    </a:lnB>
                    <a:solidFill>
                      <a:scrgbClr r="0" g="0" b="0">
                        <a:alpha val="0"/>
                      </a:scrgbClr>
                    </a:solidFill>
                  </a:tcPr>
                </a:tc>
                <a:tc>
                  <a:txBody>
                    <a:bodyPr/>
                    <a:lstStyle>
                      <a:lvl1pPr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TW" sz="700" b="1" i="0" u="none" strike="noStrike" cap="none" normalizeH="0" baseline="0" dirty="0" smtClean="0">
                          <a:ln>
                            <a:noFill/>
                          </a:ln>
                          <a:solidFill>
                            <a:schemeClr val="tx1"/>
                          </a:solidFill>
                          <a:effectLst/>
                          <a:latin typeface="Arial"/>
                        </a:rPr>
                        <a:t>Cost</a:t>
                      </a:r>
                      <a:endParaRPr kumimoji="0" lang="zh-TW" altLang="en-US" sz="700" b="1" i="0" u="none" strike="noStrike" cap="none" normalizeH="0" baseline="0" dirty="0" smtClean="0">
                        <a:ln>
                          <a:noFill/>
                        </a:ln>
                        <a:solidFill>
                          <a:schemeClr val="tx1"/>
                        </a:solidFill>
                        <a:effectLst/>
                        <a:latin typeface="Arial"/>
                        <a:ea typeface="Arial Unicode MS" pitchFamily="50" charset="-127"/>
                        <a:cs typeface="Arial Unicode MS" pitchFamily="50" charset="-127"/>
                      </a:endParaRPr>
                    </a:p>
                  </a:txBody>
                  <a:tcPr marL="35560" marR="35560" marT="19050" marB="19050" horzOverflow="overflow">
                    <a:lnB w="12700" cap="flat" cmpd="sng" algn="ctr">
                      <a:solidFill>
                        <a:srgbClr val="707C8A"/>
                      </a:solidFill>
                      <a:prstDash val="solid"/>
                      <a:round/>
                      <a:headEnd type="none" w="med" len="med"/>
                      <a:tailEnd type="none" w="med" len="med"/>
                    </a:lnB>
                    <a:solidFill>
                      <a:scrgbClr r="0" g="0" b="0">
                        <a:alpha val="0"/>
                      </a:scrgbClr>
                    </a:solidFill>
                  </a:tcPr>
                </a:tc>
              </a:tr>
              <a:tr h="173697">
                <a:tc rowSpan="3">
                  <a:txBody>
                    <a:bodyPr/>
                    <a:lstStyle>
                      <a:lvl1pPr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700" b="0" i="0" u="none" strike="noStrike" cap="none" normalizeH="0" baseline="0" dirty="0" smtClean="0">
                          <a:ln>
                            <a:noFill/>
                          </a:ln>
                          <a:solidFill>
                            <a:schemeClr val="tx1"/>
                          </a:solidFill>
                          <a:effectLst/>
                          <a:latin typeface="Arial"/>
                        </a:rPr>
                        <a:t>Blue</a:t>
                      </a:r>
                      <a:endParaRPr kumimoji="0" lang="zh-TW" altLang="en-US" sz="700" b="0" i="0" u="none" strike="noStrike" cap="none" normalizeH="0" baseline="0" dirty="0" smtClean="0">
                        <a:ln>
                          <a:noFill/>
                        </a:ln>
                        <a:solidFill>
                          <a:schemeClr val="tx1"/>
                        </a:solidFill>
                        <a:effectLst/>
                        <a:latin typeface="Arial"/>
                        <a:ea typeface="Arial Unicode MS" pitchFamily="50" charset="-127"/>
                        <a:cs typeface="Arial Unicode MS" pitchFamily="50" charset="-127"/>
                      </a:endParaRPr>
                    </a:p>
                  </a:txBody>
                  <a:tcPr marL="35560" marR="35560" marT="19050" marB="19050" horzOverflow="overflow">
                    <a:lnT w="12700" cap="flat" cmpd="sng" algn="ctr">
                      <a:solidFill>
                        <a:srgbClr val="707C8A"/>
                      </a:solidFill>
                      <a:prstDash val="solid"/>
                      <a:round/>
                      <a:headEnd type="none" w="med" len="med"/>
                      <a:tailEnd type="none" w="med" len="med"/>
                    </a:lnT>
                    <a:lnB>
                      <a:noFill/>
                    </a:lnB>
                    <a:solidFill>
                      <a:scrgbClr r="0" g="0" b="0">
                        <a:alpha val="0"/>
                      </a:scrgbClr>
                    </a:solidFill>
                  </a:tcPr>
                </a:tc>
                <a:tc>
                  <a:txBody>
                    <a:bodyPr/>
                    <a:lstStyle>
                      <a:lvl1pPr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700" b="0" i="0" u="none" strike="noStrike" cap="none" normalizeH="0" baseline="0" dirty="0" smtClean="0">
                          <a:ln>
                            <a:noFill/>
                          </a:ln>
                          <a:solidFill>
                            <a:schemeClr val="tx1"/>
                          </a:solidFill>
                          <a:effectLst/>
                          <a:latin typeface="Arial"/>
                        </a:rPr>
                        <a:t>Y560</a:t>
                      </a:r>
                      <a:endParaRPr kumimoji="0" lang="zh-TW" altLang="en-US" sz="700" b="0" i="0" u="none" strike="noStrike" cap="none" normalizeH="0" baseline="0" dirty="0" smtClean="0">
                        <a:ln>
                          <a:noFill/>
                        </a:ln>
                        <a:solidFill>
                          <a:schemeClr val="tx1"/>
                        </a:solidFill>
                        <a:effectLst/>
                        <a:latin typeface="Arial"/>
                        <a:ea typeface="Arial Unicode MS" pitchFamily="50" charset="-127"/>
                        <a:cs typeface="Arial Unicode MS" pitchFamily="50" charset="-127"/>
                      </a:endParaRPr>
                    </a:p>
                  </a:txBody>
                  <a:tcPr marL="35560" marR="35560" marT="19050" marB="19050" anchor="ctr" horzOverflow="overflow">
                    <a:lnT w="12700" cap="flat" cmpd="sng" algn="ctr">
                      <a:solidFill>
                        <a:srgbClr val="707C8A"/>
                      </a:solidFill>
                      <a:prstDash val="solid"/>
                      <a:round/>
                      <a:headEnd type="none" w="med" len="med"/>
                      <a:tailEnd type="none" w="med" len="med"/>
                    </a:lnT>
                    <a:solidFill>
                      <a:scrgbClr r="0" g="0" b="0">
                        <a:alpha val="0"/>
                      </a:scrgbClr>
                    </a:solidFill>
                  </a:tcPr>
                </a:tc>
                <a:tc>
                  <a:txBody>
                    <a:bodyPr/>
                    <a:lstStyle>
                      <a:lvl1pPr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TW" sz="700" b="0" i="0" u="none" strike="noStrike" cap="none" normalizeH="0" baseline="0" dirty="0" smtClean="0">
                          <a:ln>
                            <a:noFill/>
                          </a:ln>
                          <a:solidFill>
                            <a:schemeClr val="tx1"/>
                          </a:solidFill>
                          <a:effectLst/>
                          <a:latin typeface="Arial"/>
                        </a:rPr>
                        <a:t>100%</a:t>
                      </a:r>
                      <a:endParaRPr kumimoji="0" lang="zh-TW" altLang="en-US" sz="700" b="0" i="0" u="none" strike="noStrike" cap="none" normalizeH="0" baseline="0" dirty="0" smtClean="0">
                        <a:ln>
                          <a:noFill/>
                        </a:ln>
                        <a:solidFill>
                          <a:schemeClr val="tx1"/>
                        </a:solidFill>
                        <a:effectLst/>
                        <a:latin typeface="Arial"/>
                        <a:ea typeface="Arial Unicode MS" pitchFamily="50" charset="-127"/>
                        <a:cs typeface="Arial Unicode MS" pitchFamily="50" charset="-127"/>
                      </a:endParaRPr>
                    </a:p>
                  </a:txBody>
                  <a:tcPr marL="35560" marR="35560" marT="19050" marB="19050" anchor="ctr" horzOverflow="overflow">
                    <a:lnT w="12700" cap="flat" cmpd="sng" algn="ctr">
                      <a:solidFill>
                        <a:srgbClr val="707C8A"/>
                      </a:solidFill>
                      <a:prstDash val="solid"/>
                      <a:round/>
                      <a:headEnd type="none" w="med" len="med"/>
                      <a:tailEnd type="none" w="med" len="med"/>
                    </a:lnT>
                    <a:solidFill>
                      <a:scrgbClr r="0" g="0" b="0">
                        <a:alpha val="0"/>
                      </a:scrgbClr>
                    </a:solidFill>
                  </a:tcPr>
                </a:tc>
                <a:tc>
                  <a:txBody>
                    <a:bodyPr/>
                    <a:lstStyle>
                      <a:lvl1pPr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TW" sz="700" b="0" i="0" u="none" strike="noStrike" cap="none" normalizeH="0" baseline="0" dirty="0" smtClean="0">
                          <a:ln>
                            <a:noFill/>
                          </a:ln>
                          <a:solidFill>
                            <a:schemeClr val="tx1"/>
                          </a:solidFill>
                          <a:effectLst/>
                          <a:latin typeface="Arial"/>
                        </a:rPr>
                        <a:t>75%</a:t>
                      </a:r>
                      <a:endParaRPr kumimoji="0" lang="zh-TW" altLang="en-US" sz="700" b="0" i="0" u="none" strike="noStrike" cap="none" normalizeH="0" baseline="0" dirty="0" smtClean="0">
                        <a:ln>
                          <a:noFill/>
                        </a:ln>
                        <a:solidFill>
                          <a:schemeClr val="tx1"/>
                        </a:solidFill>
                        <a:effectLst/>
                        <a:latin typeface="Arial"/>
                        <a:ea typeface="Arial Unicode MS" pitchFamily="50" charset="-127"/>
                        <a:cs typeface="Arial Unicode MS" pitchFamily="50" charset="-127"/>
                      </a:endParaRPr>
                    </a:p>
                  </a:txBody>
                  <a:tcPr marL="35560" marR="35560" marT="19050" marB="19050" anchor="ctr" horzOverflow="overflow">
                    <a:lnT w="12700" cap="flat" cmpd="sng" algn="ctr">
                      <a:solidFill>
                        <a:srgbClr val="707C8A"/>
                      </a:solidFill>
                      <a:prstDash val="solid"/>
                      <a:round/>
                      <a:headEnd type="none" w="med" len="med"/>
                      <a:tailEnd type="none" w="med" len="med"/>
                    </a:lnT>
                    <a:solidFill>
                      <a:scrgbClr r="0" g="0" b="0">
                        <a:alpha val="0"/>
                      </a:scrgbClr>
                    </a:solidFill>
                  </a:tcPr>
                </a:tc>
                <a:tc>
                  <a:txBody>
                    <a:bodyPr/>
                    <a:lstStyle>
                      <a:lvl1pPr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TW" sz="700" b="0" i="0" u="none" strike="noStrike" cap="none" normalizeH="0" baseline="0" dirty="0" smtClean="0">
                          <a:ln>
                            <a:noFill/>
                          </a:ln>
                          <a:solidFill>
                            <a:schemeClr val="tx1"/>
                          </a:solidFill>
                          <a:effectLst/>
                          <a:latin typeface="Arial"/>
                        </a:rPr>
                        <a:t>Normal</a:t>
                      </a:r>
                      <a:endParaRPr kumimoji="0" lang="zh-TW" altLang="en-US" sz="700" b="0" i="0" u="none" strike="noStrike" cap="none" normalizeH="0" baseline="0" dirty="0" smtClean="0">
                        <a:ln>
                          <a:noFill/>
                        </a:ln>
                        <a:solidFill>
                          <a:schemeClr val="tx1"/>
                        </a:solidFill>
                        <a:effectLst/>
                        <a:latin typeface="Arial"/>
                        <a:ea typeface="Arial Unicode MS" pitchFamily="50" charset="-127"/>
                        <a:cs typeface="Arial Unicode MS" pitchFamily="50" charset="-127"/>
                      </a:endParaRPr>
                    </a:p>
                  </a:txBody>
                  <a:tcPr marL="35560" marR="35560" marT="19050" marB="19050" anchor="ctr" horzOverflow="overflow">
                    <a:lnT w="12700" cap="flat" cmpd="sng" algn="ctr">
                      <a:solidFill>
                        <a:srgbClr val="707C8A"/>
                      </a:solidFill>
                      <a:prstDash val="solid"/>
                      <a:round/>
                      <a:headEnd type="none" w="med" len="med"/>
                      <a:tailEnd type="none" w="med" len="med"/>
                    </a:lnT>
                    <a:solidFill>
                      <a:scrgbClr r="0" g="0" b="0">
                        <a:alpha val="0"/>
                      </a:scrgbClr>
                    </a:solidFill>
                  </a:tcPr>
                </a:tc>
                <a:tc>
                  <a:txBody>
                    <a:bodyPr/>
                    <a:lstStyle>
                      <a:lvl1pPr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TW" sz="700" b="0" i="0" u="none" strike="noStrike" cap="none" normalizeH="0" baseline="0" dirty="0" smtClean="0">
                          <a:ln>
                            <a:noFill/>
                          </a:ln>
                          <a:solidFill>
                            <a:schemeClr val="tx1"/>
                          </a:solidFill>
                          <a:effectLst/>
                          <a:latin typeface="Arial"/>
                        </a:rPr>
                        <a:t>Cheap</a:t>
                      </a:r>
                      <a:endParaRPr kumimoji="0" lang="zh-TW" altLang="en-US" sz="700" b="0" i="0" u="none" strike="noStrike" cap="none" normalizeH="0" baseline="0" dirty="0" smtClean="0">
                        <a:ln>
                          <a:noFill/>
                        </a:ln>
                        <a:solidFill>
                          <a:schemeClr val="tx1"/>
                        </a:solidFill>
                        <a:effectLst/>
                        <a:latin typeface="Arial"/>
                        <a:ea typeface="Arial Unicode MS" pitchFamily="50" charset="-127"/>
                        <a:cs typeface="Arial Unicode MS" pitchFamily="50" charset="-127"/>
                      </a:endParaRPr>
                    </a:p>
                  </a:txBody>
                  <a:tcPr marL="35560" marR="35560" marT="19050" marB="19050" anchor="ctr" horzOverflow="overflow">
                    <a:lnT w="12700" cap="flat" cmpd="sng" algn="ctr">
                      <a:solidFill>
                        <a:srgbClr val="707C8A"/>
                      </a:solidFill>
                      <a:prstDash val="solid"/>
                      <a:round/>
                      <a:headEnd type="none" w="med" len="med"/>
                      <a:tailEnd type="none" w="med" len="med"/>
                    </a:lnT>
                    <a:lnB w="12700" cap="flat" cmpd="sng" algn="ctr">
                      <a:noFill/>
                      <a:prstDash val="solid"/>
                      <a:round/>
                      <a:headEnd type="none" w="med" len="med"/>
                      <a:tailEnd type="none" w="med" len="med"/>
                    </a:lnB>
                    <a:solidFill>
                      <a:scrgbClr r="0" g="0" b="0">
                        <a:alpha val="0"/>
                      </a:scrgbClr>
                    </a:solidFill>
                  </a:tcPr>
                </a:tc>
              </a:tr>
              <a:tr h="301685">
                <a:tc vMerge="1">
                  <a:txBody>
                    <a:bodyPr/>
                    <a:lstStyle/>
                    <a:p>
                      <a:pPr latinLnBrk="1"/>
                      <a:endParaRPr lang="ko-KR" altLang="en-US"/>
                    </a:p>
                  </a:txBody>
                  <a:tcPr/>
                </a:tc>
                <a:tc>
                  <a:txBody>
                    <a:bodyPr/>
                    <a:lstStyle>
                      <a:lvl1pPr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700" b="0" i="0" u="none" strike="noStrike" cap="none" normalizeH="0" baseline="0" dirty="0" smtClean="0">
                          <a:ln>
                            <a:noFill/>
                          </a:ln>
                          <a:solidFill>
                            <a:schemeClr val="tx1"/>
                          </a:solidFill>
                          <a:effectLst/>
                          <a:latin typeface="Arial"/>
                        </a:rPr>
                        <a:t>Yn540</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700" b="0" i="0" u="none" strike="noStrike" cap="none" normalizeH="0" baseline="0" dirty="0" smtClean="0">
                          <a:ln>
                            <a:noFill/>
                          </a:ln>
                          <a:solidFill>
                            <a:schemeClr val="tx1"/>
                          </a:solidFill>
                          <a:effectLst/>
                          <a:latin typeface="Arial"/>
                        </a:rPr>
                        <a:t>Rn630</a:t>
                      </a:r>
                      <a:endParaRPr kumimoji="0" lang="zh-TW" altLang="en-US" sz="700" b="0" i="0" u="none" strike="noStrike" cap="none" normalizeH="0" baseline="0" dirty="0" smtClean="0">
                        <a:ln>
                          <a:noFill/>
                        </a:ln>
                        <a:solidFill>
                          <a:schemeClr val="tx1"/>
                        </a:solidFill>
                        <a:effectLst/>
                        <a:latin typeface="Arial"/>
                        <a:ea typeface="Arial Unicode MS" pitchFamily="50" charset="-127"/>
                        <a:cs typeface="Arial Unicode MS" pitchFamily="50" charset="-127"/>
                      </a:endParaRPr>
                    </a:p>
                  </a:txBody>
                  <a:tcPr marL="35560" marR="35560" marT="19050" marB="19050" anchor="ctr" horzOverflow="overflow">
                    <a:solidFill>
                      <a:scrgbClr r="0" g="0" b="0">
                        <a:alpha val="0"/>
                      </a:scrgbClr>
                    </a:solidFill>
                  </a:tcPr>
                </a:tc>
                <a:tc>
                  <a:txBody>
                    <a:bodyPr/>
                    <a:lstStyle>
                      <a:lvl1pPr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TW" sz="700" b="0" i="0" u="none" strike="noStrike" cap="none" normalizeH="0" baseline="0" dirty="0" smtClean="0">
                          <a:ln>
                            <a:noFill/>
                          </a:ln>
                          <a:solidFill>
                            <a:schemeClr val="tx1"/>
                          </a:solidFill>
                          <a:effectLst/>
                          <a:latin typeface="Arial"/>
                        </a:rPr>
                        <a:t>95%</a:t>
                      </a:r>
                      <a:endParaRPr kumimoji="0" lang="zh-TW" altLang="en-US" sz="700" b="0" i="0" u="none" strike="noStrike" cap="none" normalizeH="0" baseline="0" dirty="0" smtClean="0">
                        <a:ln>
                          <a:noFill/>
                        </a:ln>
                        <a:solidFill>
                          <a:schemeClr val="tx1"/>
                        </a:solidFill>
                        <a:effectLst/>
                        <a:latin typeface="Arial"/>
                        <a:ea typeface="Arial Unicode MS" pitchFamily="50" charset="-127"/>
                        <a:cs typeface="Arial Unicode MS" pitchFamily="50" charset="-127"/>
                      </a:endParaRPr>
                    </a:p>
                  </a:txBody>
                  <a:tcPr marL="35560" marR="35560" marT="19050" marB="19050" anchor="ctr" horzOverflow="overflow">
                    <a:solidFill>
                      <a:scrgbClr r="0" g="0" b="0">
                        <a:alpha val="0"/>
                      </a:scrgbClr>
                    </a:solidFill>
                  </a:tcPr>
                </a:tc>
                <a:tc>
                  <a:txBody>
                    <a:bodyPr/>
                    <a:lstStyle>
                      <a:lvl1pPr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TW" sz="700" b="0" i="0" u="none" strike="noStrike" cap="none" normalizeH="0" baseline="0" dirty="0" smtClean="0">
                          <a:ln>
                            <a:noFill/>
                          </a:ln>
                          <a:solidFill>
                            <a:schemeClr val="tx1"/>
                          </a:solidFill>
                          <a:effectLst/>
                          <a:latin typeface="Arial"/>
                        </a:rPr>
                        <a:t>78%</a:t>
                      </a:r>
                      <a:endParaRPr kumimoji="0" lang="zh-TW" altLang="en-US" sz="700" b="0" i="0" u="none" strike="noStrike" cap="none" normalizeH="0" baseline="0" dirty="0" smtClean="0">
                        <a:ln>
                          <a:noFill/>
                        </a:ln>
                        <a:solidFill>
                          <a:schemeClr val="tx1"/>
                        </a:solidFill>
                        <a:effectLst/>
                        <a:latin typeface="Arial"/>
                        <a:ea typeface="Arial Unicode MS" pitchFamily="50" charset="-127"/>
                        <a:cs typeface="Arial Unicode MS" pitchFamily="50" charset="-127"/>
                      </a:endParaRPr>
                    </a:p>
                  </a:txBody>
                  <a:tcPr marL="35560" marR="35560" marT="19050" marB="19050" anchor="ctr" horzOverflow="overflow">
                    <a:solidFill>
                      <a:scrgbClr r="0" g="0" b="0">
                        <a:alpha val="0"/>
                      </a:scrgbClr>
                    </a:solidFill>
                  </a:tcPr>
                </a:tc>
                <a:tc>
                  <a:txBody>
                    <a:bodyPr/>
                    <a:lstStyle>
                      <a:lvl1pPr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TW" sz="700" b="0" i="0" u="none" strike="noStrike" cap="none" normalizeH="0" baseline="0" smtClean="0">
                          <a:ln>
                            <a:noFill/>
                          </a:ln>
                          <a:solidFill>
                            <a:schemeClr val="tx1"/>
                          </a:solidFill>
                          <a:effectLst/>
                          <a:latin typeface="Arial"/>
                        </a:rPr>
                        <a:t>Good</a:t>
                      </a:r>
                      <a:endParaRPr kumimoji="0" lang="zh-TW" altLang="en-US" sz="700" b="0" i="0" u="none" strike="noStrike" cap="none" normalizeH="0" baseline="0" smtClean="0">
                        <a:ln>
                          <a:noFill/>
                        </a:ln>
                        <a:solidFill>
                          <a:schemeClr val="tx1"/>
                        </a:solidFill>
                        <a:effectLst/>
                        <a:latin typeface="Arial"/>
                        <a:ea typeface="Arial Unicode MS" pitchFamily="50" charset="-127"/>
                        <a:cs typeface="Arial Unicode MS" pitchFamily="50" charset="-127"/>
                      </a:endParaRPr>
                    </a:p>
                  </a:txBody>
                  <a:tcPr marL="35560" marR="35560" marT="19050" marB="19050" anchor="ctr" horzOverflow="overflow">
                    <a:solidFill>
                      <a:scrgbClr r="0" g="0" b="0">
                        <a:alpha val="0"/>
                      </a:scrgbClr>
                    </a:solidFill>
                  </a:tcPr>
                </a:tc>
                <a:tc>
                  <a:txBody>
                    <a:bodyPr/>
                    <a:lstStyle>
                      <a:lvl1pPr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TW" sz="700" b="0" i="0" u="none" strike="noStrike" cap="none" normalizeH="0" baseline="0" dirty="0" smtClean="0">
                          <a:ln>
                            <a:noFill/>
                          </a:ln>
                          <a:solidFill>
                            <a:schemeClr val="tx1"/>
                          </a:solidFill>
                          <a:effectLst/>
                          <a:latin typeface="Arial"/>
                        </a:rPr>
                        <a:t>Normal</a:t>
                      </a:r>
                      <a:endParaRPr kumimoji="0" lang="zh-TW" altLang="en-US" sz="700" b="0" i="0" u="none" strike="noStrike" cap="none" normalizeH="0" baseline="0" dirty="0" smtClean="0">
                        <a:ln>
                          <a:noFill/>
                        </a:ln>
                        <a:solidFill>
                          <a:schemeClr val="tx1"/>
                        </a:solidFill>
                        <a:effectLst/>
                        <a:latin typeface="Arial"/>
                        <a:ea typeface="Arial Unicode MS" pitchFamily="50" charset="-127"/>
                        <a:cs typeface="Arial Unicode MS" pitchFamily="50" charset="-127"/>
                      </a:endParaRPr>
                    </a:p>
                  </a:txBody>
                  <a:tcPr marL="35560" marR="35560" marT="19050" marB="19050" anchor="ctr" horzOverflow="overflow">
                    <a:lnT w="12700" cap="flat" cmpd="sng" algn="ctr">
                      <a:noFill/>
                      <a:prstDash val="solid"/>
                      <a:round/>
                      <a:headEnd type="none" w="med" len="med"/>
                      <a:tailEnd type="none" w="med" len="med"/>
                    </a:lnT>
                  </a:tcPr>
                </a:tc>
              </a:tr>
              <a:tr h="301685">
                <a:tc vMerge="1">
                  <a:txBody>
                    <a:bodyPr/>
                    <a:lstStyle/>
                    <a:p>
                      <a:pPr latinLnBrk="1"/>
                      <a:endParaRPr lang="ko-KR" altLang="en-US"/>
                    </a:p>
                  </a:txBody>
                  <a:tcPr/>
                </a:tc>
                <a:tc>
                  <a:txBody>
                    <a:bodyPr/>
                    <a:lstStyle>
                      <a:lvl1pPr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700" b="0" i="0" u="none" strike="noStrike" cap="none" normalizeH="0" baseline="0" dirty="0" smtClean="0">
                          <a:ln>
                            <a:noFill/>
                          </a:ln>
                          <a:solidFill>
                            <a:schemeClr val="tx1"/>
                          </a:solidFill>
                          <a:effectLst/>
                          <a:latin typeface="Arial"/>
                        </a:rPr>
                        <a:t>Gn540</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700" b="0" i="0" u="none" strike="noStrike" cap="none" normalizeH="0" baseline="0" dirty="0" smtClean="0">
                          <a:ln>
                            <a:noFill/>
                          </a:ln>
                          <a:solidFill>
                            <a:schemeClr val="tx1"/>
                          </a:solidFill>
                          <a:effectLst/>
                          <a:latin typeface="Arial"/>
                        </a:rPr>
                        <a:t>Rn650</a:t>
                      </a:r>
                      <a:endParaRPr kumimoji="0" lang="zh-TW" altLang="en-US" sz="700" b="0" i="0" u="none" strike="noStrike" cap="none" normalizeH="0" baseline="0" dirty="0" smtClean="0">
                        <a:ln>
                          <a:noFill/>
                        </a:ln>
                        <a:solidFill>
                          <a:schemeClr val="tx1"/>
                        </a:solidFill>
                        <a:effectLst/>
                        <a:latin typeface="Arial"/>
                        <a:ea typeface="Arial Unicode MS" pitchFamily="50" charset="-127"/>
                        <a:cs typeface="Arial Unicode MS" pitchFamily="50" charset="-127"/>
                      </a:endParaRPr>
                    </a:p>
                  </a:txBody>
                  <a:tcPr marL="35560" marR="35560" marT="19050" marB="19050" anchor="ctr" horzOverflow="overflow">
                    <a:solidFill>
                      <a:scrgbClr r="0" g="0" b="0">
                        <a:alpha val="0"/>
                      </a:scrgbClr>
                    </a:solidFill>
                  </a:tcPr>
                </a:tc>
                <a:tc>
                  <a:txBody>
                    <a:bodyPr/>
                    <a:lstStyle>
                      <a:lvl1pPr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TW" sz="700" b="0" i="0" u="none" strike="noStrike" cap="none" normalizeH="0" baseline="0" dirty="0" smtClean="0">
                          <a:ln>
                            <a:noFill/>
                          </a:ln>
                          <a:solidFill>
                            <a:schemeClr val="tx1"/>
                          </a:solidFill>
                          <a:effectLst/>
                          <a:latin typeface="Arial"/>
                        </a:rPr>
                        <a:t>85%</a:t>
                      </a:r>
                      <a:endParaRPr kumimoji="0" lang="zh-TW" altLang="en-US" sz="700" b="0" i="0" u="none" strike="noStrike" cap="none" normalizeH="0" baseline="0" dirty="0" smtClean="0">
                        <a:ln>
                          <a:noFill/>
                        </a:ln>
                        <a:solidFill>
                          <a:schemeClr val="tx1"/>
                        </a:solidFill>
                        <a:effectLst/>
                        <a:latin typeface="Arial"/>
                        <a:ea typeface="Arial Unicode MS" pitchFamily="50" charset="-127"/>
                        <a:cs typeface="Arial Unicode MS" pitchFamily="50" charset="-127"/>
                      </a:endParaRPr>
                    </a:p>
                  </a:txBody>
                  <a:tcPr marL="35560" marR="35560" marT="19050" marB="19050" anchor="ctr" horzOverflow="overflow">
                    <a:solidFill>
                      <a:scrgbClr r="0" g="0" b="0">
                        <a:alpha val="0"/>
                      </a:scrgbClr>
                    </a:solidFill>
                  </a:tcPr>
                </a:tc>
                <a:tc>
                  <a:txBody>
                    <a:bodyPr/>
                    <a:lstStyle>
                      <a:lvl1pPr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TW" sz="700" b="0" i="0" u="none" strike="noStrike" cap="none" normalizeH="0" baseline="0" dirty="0" smtClean="0">
                          <a:ln>
                            <a:noFill/>
                          </a:ln>
                          <a:solidFill>
                            <a:schemeClr val="tx1"/>
                          </a:solidFill>
                          <a:effectLst/>
                          <a:latin typeface="Arial"/>
                        </a:rPr>
                        <a:t>84%</a:t>
                      </a:r>
                      <a:endParaRPr kumimoji="0" lang="zh-TW" altLang="en-US" sz="700" b="0" i="0" u="none" strike="noStrike" cap="none" normalizeH="0" baseline="0" dirty="0" smtClean="0">
                        <a:ln>
                          <a:noFill/>
                        </a:ln>
                        <a:solidFill>
                          <a:schemeClr val="tx1"/>
                        </a:solidFill>
                        <a:effectLst/>
                        <a:latin typeface="Arial"/>
                        <a:ea typeface="Arial Unicode MS" pitchFamily="50" charset="-127"/>
                        <a:cs typeface="Arial Unicode MS" pitchFamily="50" charset="-127"/>
                      </a:endParaRPr>
                    </a:p>
                  </a:txBody>
                  <a:tcPr marL="35560" marR="35560" marT="19050" marB="19050" anchor="ctr" horzOverflow="overflow">
                    <a:solidFill>
                      <a:scrgbClr r="0" g="0" b="0">
                        <a:alpha val="0"/>
                      </a:scrgbClr>
                    </a:solidFill>
                  </a:tcPr>
                </a:tc>
                <a:tc>
                  <a:txBody>
                    <a:bodyPr/>
                    <a:lstStyle>
                      <a:lvl1pPr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TW" sz="700" b="0" i="0" u="none" strike="noStrike" cap="none" normalizeH="0" baseline="0" dirty="0" smtClean="0">
                          <a:ln>
                            <a:noFill/>
                          </a:ln>
                          <a:solidFill>
                            <a:schemeClr val="tx1"/>
                          </a:solidFill>
                          <a:effectLst/>
                          <a:latin typeface="Arial"/>
                        </a:rPr>
                        <a:t>Good</a:t>
                      </a:r>
                      <a:endParaRPr kumimoji="0" lang="zh-TW" altLang="en-US" sz="700" b="0" i="0" u="none" strike="noStrike" cap="none" normalizeH="0" baseline="0" dirty="0" smtClean="0">
                        <a:ln>
                          <a:noFill/>
                        </a:ln>
                        <a:solidFill>
                          <a:schemeClr val="tx1"/>
                        </a:solidFill>
                        <a:effectLst/>
                        <a:latin typeface="Arial"/>
                        <a:ea typeface="Arial Unicode MS" pitchFamily="50" charset="-127"/>
                        <a:cs typeface="Arial Unicode MS" pitchFamily="50" charset="-127"/>
                      </a:endParaRPr>
                    </a:p>
                  </a:txBody>
                  <a:tcPr marL="35560" marR="35560" marT="19050" marB="19050" anchor="ctr" horzOverflow="overflow">
                    <a:solidFill>
                      <a:scrgbClr r="0" g="0" b="0">
                        <a:alpha val="0"/>
                      </a:scrgbClr>
                    </a:solidFill>
                  </a:tcPr>
                </a:tc>
                <a:tc>
                  <a:txBody>
                    <a:bodyPr/>
                    <a:lstStyle>
                      <a:lvl1pPr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TW" sz="700" b="0" i="0" u="none" strike="noStrike" cap="none" normalizeH="0" baseline="0" dirty="0" smtClean="0">
                          <a:ln>
                            <a:noFill/>
                          </a:ln>
                          <a:solidFill>
                            <a:schemeClr val="tx1"/>
                          </a:solidFill>
                          <a:effectLst/>
                          <a:latin typeface="Arial"/>
                        </a:rPr>
                        <a:t>Expensive</a:t>
                      </a:r>
                      <a:endParaRPr kumimoji="0" lang="zh-TW" altLang="en-US" sz="700" b="0" i="0" u="none" strike="noStrike" cap="none" normalizeH="0" baseline="0" dirty="0" smtClean="0">
                        <a:ln>
                          <a:noFill/>
                        </a:ln>
                        <a:solidFill>
                          <a:schemeClr val="tx1"/>
                        </a:solidFill>
                        <a:effectLst/>
                        <a:latin typeface="Arial"/>
                        <a:ea typeface="Arial Unicode MS" pitchFamily="50" charset="-127"/>
                        <a:cs typeface="Arial Unicode MS" pitchFamily="50" charset="-127"/>
                      </a:endParaRPr>
                    </a:p>
                  </a:txBody>
                  <a:tcPr marL="35560" marR="35560" marT="19050" marB="19050" anchor="ctr" horzOverflow="overflow"/>
                </a:tc>
              </a:tr>
              <a:tr h="173697">
                <a:tc rowSpan="3">
                  <a:txBody>
                    <a:bodyPr/>
                    <a:lstStyle>
                      <a:lvl1pPr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700" b="0" i="0" u="none" strike="noStrike" cap="none" normalizeH="0" baseline="0" dirty="0" smtClean="0">
                          <a:ln>
                            <a:noFill/>
                          </a:ln>
                          <a:solidFill>
                            <a:schemeClr val="tx1"/>
                          </a:solidFill>
                          <a:effectLst/>
                          <a:latin typeface="Arial"/>
                        </a:rPr>
                        <a:t>Blue + Red</a:t>
                      </a:r>
                      <a:endParaRPr kumimoji="0" lang="zh-TW" altLang="en-US" sz="700" b="0" i="0" u="none" strike="noStrike" cap="none" normalizeH="0" baseline="0" dirty="0" smtClean="0">
                        <a:ln>
                          <a:noFill/>
                        </a:ln>
                        <a:solidFill>
                          <a:schemeClr val="tx1"/>
                        </a:solidFill>
                        <a:effectLst/>
                        <a:latin typeface="Arial"/>
                        <a:ea typeface="Arial Unicode MS" pitchFamily="50" charset="-127"/>
                        <a:cs typeface="Arial Unicode MS" pitchFamily="50" charset="-127"/>
                      </a:endParaRPr>
                    </a:p>
                  </a:txBody>
                  <a:tcPr marL="35560" marR="35560" marT="19050" marB="19050" horzOverflow="overflow">
                    <a:lnT>
                      <a:noFill/>
                    </a:lnT>
                    <a:lnB w="12700" cap="flat" cmpd="sng" algn="ctr">
                      <a:solidFill>
                        <a:srgbClr val="707C8A"/>
                      </a:solidFill>
                      <a:prstDash val="solid"/>
                      <a:round/>
                      <a:headEnd type="none" w="med" len="med"/>
                      <a:tailEnd type="none" w="med" len="med"/>
                    </a:lnB>
                    <a:solidFill>
                      <a:scrgbClr r="0" g="0" b="0">
                        <a:alpha val="0"/>
                      </a:scrgbClr>
                    </a:solidFill>
                  </a:tcPr>
                </a:tc>
                <a:tc>
                  <a:txBody>
                    <a:bodyPr/>
                    <a:lstStyle>
                      <a:lvl1pPr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700" b="0" i="0" u="none" strike="noStrike" cap="none" normalizeH="0" baseline="0" dirty="0" smtClean="0">
                          <a:ln>
                            <a:noFill/>
                          </a:ln>
                          <a:solidFill>
                            <a:schemeClr val="tx1"/>
                          </a:solidFill>
                          <a:effectLst/>
                          <a:latin typeface="Arial"/>
                        </a:rPr>
                        <a:t>Gn535</a:t>
                      </a:r>
                      <a:endParaRPr kumimoji="0" lang="zh-TW" altLang="en-US" sz="700" b="0" i="0" u="none" strike="noStrike" cap="none" normalizeH="0" baseline="0" dirty="0" smtClean="0">
                        <a:ln>
                          <a:noFill/>
                        </a:ln>
                        <a:solidFill>
                          <a:schemeClr val="tx1"/>
                        </a:solidFill>
                        <a:effectLst/>
                        <a:latin typeface="Arial"/>
                        <a:ea typeface="Arial Unicode MS" pitchFamily="50" charset="-127"/>
                        <a:cs typeface="Arial Unicode MS" pitchFamily="50" charset="-127"/>
                      </a:endParaRPr>
                    </a:p>
                  </a:txBody>
                  <a:tcPr marL="35560" marR="35560" marT="19050" marB="19050" anchor="ctr" horzOverflow="overflow">
                    <a:solidFill>
                      <a:scrgbClr r="0" g="0" b="0">
                        <a:alpha val="0"/>
                      </a:scrgbClr>
                    </a:solidFill>
                  </a:tcPr>
                </a:tc>
                <a:tc>
                  <a:txBody>
                    <a:bodyPr/>
                    <a:lstStyle>
                      <a:lvl1pPr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TW" sz="700" b="0" i="0" u="none" strike="noStrike" cap="none" normalizeH="0" baseline="0" dirty="0" smtClean="0">
                          <a:ln>
                            <a:noFill/>
                          </a:ln>
                          <a:solidFill>
                            <a:schemeClr val="tx1"/>
                          </a:solidFill>
                          <a:effectLst/>
                          <a:latin typeface="Arial"/>
                        </a:rPr>
                        <a:t>102%</a:t>
                      </a:r>
                      <a:endParaRPr kumimoji="0" lang="zh-TW" altLang="en-US" sz="700" b="0" i="0" u="none" strike="noStrike" cap="none" normalizeH="0" baseline="0" dirty="0" smtClean="0">
                        <a:ln>
                          <a:noFill/>
                        </a:ln>
                        <a:solidFill>
                          <a:schemeClr val="tx1"/>
                        </a:solidFill>
                        <a:effectLst/>
                        <a:latin typeface="Arial"/>
                        <a:ea typeface="Arial Unicode MS" pitchFamily="50" charset="-127"/>
                        <a:cs typeface="Arial Unicode MS" pitchFamily="50" charset="-127"/>
                      </a:endParaRPr>
                    </a:p>
                  </a:txBody>
                  <a:tcPr marL="35560" marR="35560" marT="19050" marB="19050" anchor="ctr" horzOverflow="overflow">
                    <a:solidFill>
                      <a:scrgbClr r="0" g="0" b="0">
                        <a:alpha val="0"/>
                      </a:scrgbClr>
                    </a:solidFill>
                  </a:tcPr>
                </a:tc>
                <a:tc>
                  <a:txBody>
                    <a:bodyPr/>
                    <a:lstStyle>
                      <a:lvl1pPr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TW" sz="700" b="0" i="0" u="none" strike="noStrike" cap="none" normalizeH="0" baseline="0" dirty="0" smtClean="0">
                          <a:ln>
                            <a:noFill/>
                          </a:ln>
                          <a:solidFill>
                            <a:schemeClr val="tx1"/>
                          </a:solidFill>
                          <a:effectLst/>
                          <a:latin typeface="Arial"/>
                        </a:rPr>
                        <a:t>94%</a:t>
                      </a:r>
                      <a:endParaRPr kumimoji="0" lang="zh-TW" altLang="en-US" sz="700" b="0" i="0" u="none" strike="noStrike" cap="none" normalizeH="0" baseline="0" dirty="0" smtClean="0">
                        <a:ln>
                          <a:noFill/>
                        </a:ln>
                        <a:solidFill>
                          <a:schemeClr val="tx1"/>
                        </a:solidFill>
                        <a:effectLst/>
                        <a:latin typeface="Arial"/>
                        <a:ea typeface="Arial Unicode MS" pitchFamily="50" charset="-127"/>
                        <a:cs typeface="Arial Unicode MS" pitchFamily="50" charset="-127"/>
                      </a:endParaRPr>
                    </a:p>
                  </a:txBody>
                  <a:tcPr marL="35560" marR="35560" marT="19050" marB="19050" anchor="ctr" horzOverflow="overflow">
                    <a:solidFill>
                      <a:scrgbClr r="0" g="0" b="0">
                        <a:alpha val="0"/>
                      </a:scrgbClr>
                    </a:solidFill>
                  </a:tcPr>
                </a:tc>
                <a:tc>
                  <a:txBody>
                    <a:bodyPr/>
                    <a:lstStyle>
                      <a:lvl1pPr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TW" sz="700" b="0" i="0" u="none" strike="noStrike" cap="none" normalizeH="0" baseline="0" dirty="0" smtClean="0">
                          <a:ln>
                            <a:noFill/>
                          </a:ln>
                          <a:solidFill>
                            <a:schemeClr val="tx1"/>
                          </a:solidFill>
                          <a:effectLst/>
                          <a:latin typeface="Arial"/>
                        </a:rPr>
                        <a:t>Normal</a:t>
                      </a:r>
                      <a:endParaRPr kumimoji="0" lang="zh-TW" altLang="en-US" sz="700" b="0" i="0" u="none" strike="noStrike" cap="none" normalizeH="0" baseline="0" dirty="0" smtClean="0">
                        <a:ln>
                          <a:noFill/>
                        </a:ln>
                        <a:solidFill>
                          <a:schemeClr val="tx1"/>
                        </a:solidFill>
                        <a:effectLst/>
                        <a:latin typeface="Arial"/>
                        <a:ea typeface="Arial Unicode MS" pitchFamily="50" charset="-127"/>
                        <a:cs typeface="Arial Unicode MS" pitchFamily="50" charset="-127"/>
                      </a:endParaRPr>
                    </a:p>
                  </a:txBody>
                  <a:tcPr marL="35560" marR="35560" marT="19050" marB="19050" anchor="ctr" horzOverflow="overflow">
                    <a:solidFill>
                      <a:scrgbClr r="0" g="0" b="0">
                        <a:alpha val="0"/>
                      </a:scrgbClr>
                    </a:solidFill>
                  </a:tcPr>
                </a:tc>
                <a:tc>
                  <a:txBody>
                    <a:bodyPr/>
                    <a:lstStyle>
                      <a:lvl1pPr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TW" sz="700" b="0" i="0" u="none" strike="noStrike" cap="none" normalizeH="0" baseline="0" dirty="0" smtClean="0">
                          <a:ln>
                            <a:noFill/>
                          </a:ln>
                          <a:solidFill>
                            <a:schemeClr val="tx1"/>
                          </a:solidFill>
                          <a:effectLst/>
                          <a:latin typeface="Arial"/>
                        </a:rPr>
                        <a:t>Very expensive</a:t>
                      </a:r>
                      <a:endParaRPr kumimoji="0" lang="zh-TW" altLang="en-US" sz="700" b="0" i="0" u="none" strike="noStrike" cap="none" normalizeH="0" baseline="0" dirty="0" smtClean="0">
                        <a:ln>
                          <a:noFill/>
                        </a:ln>
                        <a:solidFill>
                          <a:schemeClr val="tx1"/>
                        </a:solidFill>
                        <a:effectLst/>
                        <a:latin typeface="Arial"/>
                        <a:ea typeface="Arial Unicode MS" pitchFamily="50" charset="-127"/>
                        <a:cs typeface="Arial Unicode MS" pitchFamily="50" charset="-127"/>
                      </a:endParaRPr>
                    </a:p>
                  </a:txBody>
                  <a:tcPr marL="35560" marR="35560" marT="19050" marB="19050" anchor="ctr" horzOverflow="overflow"/>
                </a:tc>
              </a:tr>
              <a:tr h="173697">
                <a:tc vMerge="1">
                  <a:txBody>
                    <a:bodyPr/>
                    <a:lstStyle/>
                    <a:p>
                      <a:pPr latinLnBrk="1"/>
                      <a:endParaRPr lang="ko-KR" altLang="en-US"/>
                    </a:p>
                  </a:txBody>
                  <a:tcPr/>
                </a:tc>
                <a:tc>
                  <a:txBody>
                    <a:bodyPr/>
                    <a:lstStyle>
                      <a:lvl1pPr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700" b="0" i="0" u="none" strike="noStrike" cap="none" normalizeH="0" baseline="0" dirty="0" smtClean="0">
                          <a:ln>
                            <a:noFill/>
                          </a:ln>
                          <a:solidFill>
                            <a:schemeClr val="tx1"/>
                          </a:solidFill>
                          <a:effectLst/>
                          <a:latin typeface="Arial"/>
                        </a:rPr>
                        <a:t>Gn530</a:t>
                      </a:r>
                      <a:endParaRPr kumimoji="0" lang="zh-TW" altLang="en-US" sz="700" b="0" i="0" u="none" strike="noStrike" cap="none" normalizeH="0" baseline="0" dirty="0" smtClean="0">
                        <a:ln>
                          <a:noFill/>
                        </a:ln>
                        <a:solidFill>
                          <a:schemeClr val="tx1"/>
                        </a:solidFill>
                        <a:effectLst/>
                        <a:latin typeface="Arial"/>
                        <a:ea typeface="Arial Unicode MS" pitchFamily="50" charset="-127"/>
                        <a:cs typeface="Arial Unicode MS" pitchFamily="50" charset="-127"/>
                      </a:endParaRPr>
                    </a:p>
                  </a:txBody>
                  <a:tcPr marL="35560" marR="35560" marT="19050" marB="19050" anchor="ctr" horzOverflow="overflow">
                    <a:lnB>
                      <a:noFill/>
                    </a:lnB>
                    <a:solidFill>
                      <a:scrgbClr r="0" g="0" b="0">
                        <a:alpha val="0"/>
                      </a:scrgbClr>
                    </a:solidFill>
                  </a:tcPr>
                </a:tc>
                <a:tc>
                  <a:txBody>
                    <a:bodyPr/>
                    <a:lstStyle>
                      <a:lvl1pPr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TW" sz="700" b="0" i="0" u="none" strike="noStrike" cap="none" normalizeH="0" baseline="0" smtClean="0">
                          <a:ln>
                            <a:noFill/>
                          </a:ln>
                          <a:solidFill>
                            <a:schemeClr val="tx1"/>
                          </a:solidFill>
                          <a:effectLst/>
                          <a:latin typeface="Arial"/>
                        </a:rPr>
                        <a:t>82%</a:t>
                      </a:r>
                      <a:endParaRPr kumimoji="0" lang="zh-TW" altLang="en-US" sz="700" b="0" i="0" u="none" strike="noStrike" cap="none" normalizeH="0" baseline="0" smtClean="0">
                        <a:ln>
                          <a:noFill/>
                        </a:ln>
                        <a:solidFill>
                          <a:schemeClr val="tx1"/>
                        </a:solidFill>
                        <a:effectLst/>
                        <a:latin typeface="Arial"/>
                        <a:ea typeface="Arial Unicode MS" pitchFamily="50" charset="-127"/>
                        <a:cs typeface="Arial Unicode MS" pitchFamily="50" charset="-127"/>
                      </a:endParaRPr>
                    </a:p>
                  </a:txBody>
                  <a:tcPr marL="35560" marR="35560" marT="19050" marB="19050" anchor="ctr" horzOverflow="overflow">
                    <a:lnB>
                      <a:noFill/>
                    </a:lnB>
                    <a:solidFill>
                      <a:scrgbClr r="0" g="0" b="0">
                        <a:alpha val="0"/>
                      </a:scrgbClr>
                    </a:solidFill>
                  </a:tcPr>
                </a:tc>
                <a:tc>
                  <a:txBody>
                    <a:bodyPr/>
                    <a:lstStyle>
                      <a:lvl1pPr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TW" sz="700" b="0" i="0" u="none" strike="noStrike" cap="none" normalizeH="0" baseline="0" dirty="0" smtClean="0">
                          <a:ln>
                            <a:noFill/>
                          </a:ln>
                          <a:solidFill>
                            <a:schemeClr val="tx1"/>
                          </a:solidFill>
                          <a:effectLst/>
                          <a:latin typeface="Arial"/>
                        </a:rPr>
                        <a:t>100%</a:t>
                      </a:r>
                      <a:endParaRPr kumimoji="0" lang="zh-TW" altLang="en-US" sz="700" b="0" i="0" u="none" strike="noStrike" cap="none" normalizeH="0" baseline="0" dirty="0" smtClean="0">
                        <a:ln>
                          <a:noFill/>
                        </a:ln>
                        <a:solidFill>
                          <a:schemeClr val="tx1"/>
                        </a:solidFill>
                        <a:effectLst/>
                        <a:latin typeface="Arial"/>
                        <a:ea typeface="Arial Unicode MS" pitchFamily="50" charset="-127"/>
                        <a:cs typeface="Arial Unicode MS" pitchFamily="50" charset="-127"/>
                      </a:endParaRPr>
                    </a:p>
                  </a:txBody>
                  <a:tcPr marL="35560" marR="35560" marT="19050" marB="19050" anchor="ctr" horzOverflow="overflow">
                    <a:lnB>
                      <a:noFill/>
                    </a:lnB>
                    <a:solidFill>
                      <a:scrgbClr r="0" g="0" b="0">
                        <a:alpha val="0"/>
                      </a:scrgbClr>
                    </a:solidFill>
                  </a:tcPr>
                </a:tc>
                <a:tc>
                  <a:txBody>
                    <a:bodyPr/>
                    <a:lstStyle>
                      <a:lvl1pPr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TW" sz="700" b="0" i="0" u="none" strike="noStrike" cap="none" normalizeH="0" baseline="0" smtClean="0">
                          <a:ln>
                            <a:noFill/>
                          </a:ln>
                          <a:solidFill>
                            <a:schemeClr val="tx1"/>
                          </a:solidFill>
                          <a:effectLst/>
                          <a:latin typeface="Arial"/>
                        </a:rPr>
                        <a:t>Normal</a:t>
                      </a:r>
                      <a:endParaRPr kumimoji="0" lang="zh-TW" altLang="en-US" sz="700" b="0" i="0" u="none" strike="noStrike" cap="none" normalizeH="0" baseline="0" smtClean="0">
                        <a:ln>
                          <a:noFill/>
                        </a:ln>
                        <a:solidFill>
                          <a:schemeClr val="tx1"/>
                        </a:solidFill>
                        <a:effectLst/>
                        <a:latin typeface="Arial"/>
                        <a:ea typeface="Arial Unicode MS" pitchFamily="50" charset="-127"/>
                        <a:cs typeface="Arial Unicode MS" pitchFamily="50" charset="-127"/>
                      </a:endParaRPr>
                    </a:p>
                  </a:txBody>
                  <a:tcPr marL="35560" marR="35560" marT="19050" marB="19050" anchor="ctr" horzOverflow="overflow">
                    <a:lnB>
                      <a:noFill/>
                    </a:lnB>
                    <a:solidFill>
                      <a:scrgbClr r="0" g="0" b="0">
                        <a:alpha val="0"/>
                      </a:scrgbClr>
                    </a:solidFill>
                  </a:tcPr>
                </a:tc>
                <a:tc>
                  <a:txBody>
                    <a:bodyPr/>
                    <a:lstStyle>
                      <a:lvl1pPr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TW" sz="700" b="0" i="0" u="none" strike="noStrike" cap="none" normalizeH="0" baseline="0" dirty="0" smtClean="0">
                          <a:ln>
                            <a:noFill/>
                          </a:ln>
                          <a:solidFill>
                            <a:schemeClr val="tx1"/>
                          </a:solidFill>
                          <a:effectLst/>
                          <a:latin typeface="Arial"/>
                        </a:rPr>
                        <a:t>Very expensive</a:t>
                      </a:r>
                      <a:endParaRPr kumimoji="0" lang="zh-TW" altLang="en-US" sz="700" b="0" i="0" u="none" strike="noStrike" cap="none" normalizeH="0" baseline="0" dirty="0" smtClean="0">
                        <a:ln>
                          <a:noFill/>
                        </a:ln>
                        <a:solidFill>
                          <a:schemeClr val="tx1"/>
                        </a:solidFill>
                        <a:effectLst/>
                        <a:latin typeface="Arial"/>
                        <a:ea typeface="Arial Unicode MS" pitchFamily="50" charset="-127"/>
                        <a:cs typeface="Arial Unicode MS" pitchFamily="50" charset="-127"/>
                      </a:endParaRPr>
                    </a:p>
                  </a:txBody>
                  <a:tcPr marL="35560" marR="35560" marT="19050" marB="19050" anchor="ctr" horzOverflow="overflow">
                    <a:lnB>
                      <a:noFill/>
                    </a:lnB>
                  </a:tcPr>
                </a:tc>
              </a:tr>
              <a:tr h="301685">
                <a:tc vMerge="1">
                  <a:txBody>
                    <a:bodyPr/>
                    <a:lstStyle/>
                    <a:p>
                      <a:pPr latinLnBrk="1"/>
                      <a:endParaRPr lang="ko-KR" altLang="en-US"/>
                    </a:p>
                  </a:txBody>
                  <a:tcPr/>
                </a:tc>
                <a:tc>
                  <a:txBody>
                    <a:bodyPr/>
                    <a:lstStyle>
                      <a:lvl1pPr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700" b="0" i="0" u="none" strike="noStrike" cap="none" normalizeH="0" baseline="0" dirty="0" smtClean="0">
                          <a:ln>
                            <a:noFill/>
                          </a:ln>
                          <a:solidFill>
                            <a:schemeClr val="tx1"/>
                          </a:solidFill>
                          <a:effectLst/>
                          <a:latin typeface="Arial"/>
                        </a:rPr>
                        <a:t>Gn530</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700" b="0" i="0" u="none" strike="noStrike" cap="none" normalizeH="0" baseline="0" dirty="0" smtClean="0">
                          <a:ln>
                            <a:noFill/>
                          </a:ln>
                          <a:solidFill>
                            <a:schemeClr val="tx1"/>
                          </a:solidFill>
                          <a:effectLst/>
                          <a:latin typeface="Arial"/>
                        </a:rPr>
                        <a:t>Rn650</a:t>
                      </a:r>
                      <a:endParaRPr kumimoji="0" lang="zh-TW" altLang="en-US" sz="700" b="0" i="0" u="none" strike="noStrike" cap="none" normalizeH="0" baseline="0" dirty="0" smtClean="0">
                        <a:ln>
                          <a:noFill/>
                        </a:ln>
                        <a:solidFill>
                          <a:schemeClr val="tx1"/>
                        </a:solidFill>
                        <a:effectLst/>
                        <a:latin typeface="Arial"/>
                        <a:ea typeface="Arial Unicode MS" pitchFamily="50" charset="-127"/>
                        <a:cs typeface="Arial Unicode MS" pitchFamily="50" charset="-127"/>
                      </a:endParaRPr>
                    </a:p>
                  </a:txBody>
                  <a:tcPr marL="35560" marR="35560" marT="19050" marB="19050" anchor="ctr" horzOverflow="overflow">
                    <a:lnT>
                      <a:noFill/>
                    </a:lnT>
                    <a:lnB w="12700" cap="flat" cmpd="sng" algn="ctr">
                      <a:solidFill>
                        <a:srgbClr val="707C8A"/>
                      </a:solidFill>
                      <a:prstDash val="solid"/>
                      <a:round/>
                      <a:headEnd type="none" w="med" len="med"/>
                      <a:tailEnd type="none" w="med" len="med"/>
                    </a:lnB>
                    <a:solidFill>
                      <a:scrgbClr r="0" g="0" b="0">
                        <a:alpha val="0"/>
                      </a:scrgbClr>
                    </a:solidFill>
                  </a:tcPr>
                </a:tc>
                <a:tc>
                  <a:txBody>
                    <a:bodyPr/>
                    <a:lstStyle>
                      <a:lvl1pPr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TW" sz="700" b="0" i="0" u="none" strike="noStrike" cap="none" normalizeH="0" baseline="0" dirty="0" smtClean="0">
                          <a:ln>
                            <a:noFill/>
                          </a:ln>
                          <a:solidFill>
                            <a:schemeClr val="tx1"/>
                          </a:solidFill>
                          <a:effectLst/>
                          <a:latin typeface="Arial"/>
                        </a:rPr>
                        <a:t>76%</a:t>
                      </a:r>
                      <a:endParaRPr kumimoji="0" lang="zh-TW" altLang="en-US" sz="700" b="0" i="0" u="none" strike="noStrike" cap="none" normalizeH="0" baseline="0" dirty="0" smtClean="0">
                        <a:ln>
                          <a:noFill/>
                        </a:ln>
                        <a:solidFill>
                          <a:schemeClr val="tx1"/>
                        </a:solidFill>
                        <a:effectLst/>
                        <a:latin typeface="Arial"/>
                        <a:ea typeface="Arial Unicode MS" pitchFamily="50" charset="-127"/>
                        <a:cs typeface="Arial Unicode MS" pitchFamily="50" charset="-127"/>
                      </a:endParaRPr>
                    </a:p>
                  </a:txBody>
                  <a:tcPr marL="35560" marR="35560" marT="19050" marB="19050" anchor="ctr" horzOverflow="overflow">
                    <a:lnT>
                      <a:noFill/>
                    </a:lnT>
                    <a:lnB w="12700" cap="flat" cmpd="sng" algn="ctr">
                      <a:solidFill>
                        <a:srgbClr val="707C8A"/>
                      </a:solidFill>
                      <a:prstDash val="solid"/>
                      <a:round/>
                      <a:headEnd type="none" w="med" len="med"/>
                      <a:tailEnd type="none" w="med" len="med"/>
                    </a:lnB>
                    <a:solidFill>
                      <a:scrgbClr r="0" g="0" b="0">
                        <a:alpha val="0"/>
                      </a:scrgbClr>
                    </a:solidFill>
                  </a:tcPr>
                </a:tc>
                <a:tc>
                  <a:txBody>
                    <a:bodyPr/>
                    <a:lstStyle>
                      <a:lvl1pPr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TW" sz="700" b="0" i="0" u="none" strike="noStrike" cap="none" normalizeH="0" baseline="0" dirty="0" smtClean="0">
                          <a:ln>
                            <a:noFill/>
                          </a:ln>
                          <a:solidFill>
                            <a:schemeClr val="tx1"/>
                          </a:solidFill>
                          <a:effectLst/>
                          <a:latin typeface="Arial"/>
                        </a:rPr>
                        <a:t>98%</a:t>
                      </a:r>
                      <a:endParaRPr kumimoji="0" lang="zh-TW" altLang="en-US" sz="700" b="0" i="0" u="none" strike="noStrike" cap="none" normalizeH="0" baseline="0" dirty="0" smtClean="0">
                        <a:ln>
                          <a:noFill/>
                        </a:ln>
                        <a:solidFill>
                          <a:schemeClr val="tx1"/>
                        </a:solidFill>
                        <a:effectLst/>
                        <a:latin typeface="Arial"/>
                        <a:ea typeface="Arial Unicode MS" pitchFamily="50" charset="-127"/>
                        <a:cs typeface="Arial Unicode MS" pitchFamily="50" charset="-127"/>
                      </a:endParaRPr>
                    </a:p>
                  </a:txBody>
                  <a:tcPr marL="35560" marR="35560" marT="19050" marB="19050" anchor="ctr" horzOverflow="overflow">
                    <a:lnT>
                      <a:noFill/>
                    </a:lnT>
                    <a:lnB w="12700" cap="flat" cmpd="sng" algn="ctr">
                      <a:solidFill>
                        <a:srgbClr val="707C8A"/>
                      </a:solidFill>
                      <a:prstDash val="solid"/>
                      <a:round/>
                      <a:headEnd type="none" w="med" len="med"/>
                      <a:tailEnd type="none" w="med" len="med"/>
                    </a:lnB>
                    <a:solidFill>
                      <a:scrgbClr r="0" g="0" b="0">
                        <a:alpha val="0"/>
                      </a:scrgbClr>
                    </a:solidFill>
                  </a:tcPr>
                </a:tc>
                <a:tc>
                  <a:txBody>
                    <a:bodyPr/>
                    <a:lstStyle>
                      <a:lvl1pPr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TW" sz="700" b="0" i="0" u="none" strike="noStrike" cap="none" normalizeH="0" baseline="0" dirty="0" smtClean="0">
                          <a:ln>
                            <a:noFill/>
                          </a:ln>
                          <a:solidFill>
                            <a:schemeClr val="tx1"/>
                          </a:solidFill>
                          <a:effectLst/>
                          <a:latin typeface="Arial"/>
                        </a:rPr>
                        <a:t>Normal</a:t>
                      </a:r>
                      <a:endParaRPr kumimoji="0" lang="zh-TW" altLang="en-US" sz="700" b="0" i="0" u="none" strike="noStrike" cap="none" normalizeH="0" baseline="0" dirty="0" smtClean="0">
                        <a:ln>
                          <a:noFill/>
                        </a:ln>
                        <a:solidFill>
                          <a:schemeClr val="tx1"/>
                        </a:solidFill>
                        <a:effectLst/>
                        <a:latin typeface="Arial"/>
                        <a:ea typeface="Arial Unicode MS" pitchFamily="50" charset="-127"/>
                        <a:cs typeface="Arial Unicode MS" pitchFamily="50" charset="-127"/>
                      </a:endParaRPr>
                    </a:p>
                  </a:txBody>
                  <a:tcPr marL="35560" marR="35560" marT="19050" marB="19050" anchor="ctr" horzOverflow="overflow">
                    <a:lnT>
                      <a:noFill/>
                    </a:lnT>
                    <a:lnB w="12700" cap="flat" cmpd="sng" algn="ctr">
                      <a:solidFill>
                        <a:srgbClr val="707C8A"/>
                      </a:solidFill>
                      <a:prstDash val="solid"/>
                      <a:round/>
                      <a:headEnd type="none" w="med" len="med"/>
                      <a:tailEnd type="none" w="med" len="med"/>
                    </a:lnB>
                    <a:solidFill>
                      <a:scrgbClr r="0" g="0" b="0">
                        <a:alpha val="0"/>
                      </a:scrgbClr>
                    </a:solidFill>
                  </a:tcPr>
                </a:tc>
                <a:tc>
                  <a:txBody>
                    <a:bodyPr/>
                    <a:lstStyle>
                      <a:lvl1pPr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TW" sz="700" b="0" i="0" u="none" strike="noStrike" cap="none" normalizeH="0" baseline="0" dirty="0" smtClean="0">
                          <a:ln>
                            <a:noFill/>
                          </a:ln>
                          <a:solidFill>
                            <a:schemeClr val="tx1"/>
                          </a:solidFill>
                          <a:effectLst/>
                          <a:latin typeface="Arial"/>
                        </a:rPr>
                        <a:t>Very expensive</a:t>
                      </a:r>
                      <a:endParaRPr kumimoji="0" lang="zh-TW" altLang="en-US" sz="700" b="0" i="0" u="none" strike="noStrike" cap="none" normalizeH="0" baseline="0" dirty="0" smtClean="0">
                        <a:ln>
                          <a:noFill/>
                        </a:ln>
                        <a:solidFill>
                          <a:schemeClr val="tx1"/>
                        </a:solidFill>
                        <a:effectLst/>
                        <a:latin typeface="Arial"/>
                        <a:ea typeface="Arial Unicode MS" pitchFamily="50" charset="-127"/>
                        <a:cs typeface="Arial Unicode MS" pitchFamily="50" charset="-127"/>
                      </a:endParaRPr>
                    </a:p>
                  </a:txBody>
                  <a:tcPr marL="35560" marR="35560" marT="19050" marB="19050" anchor="ctr" horzOverflow="overflow">
                    <a:lnT>
                      <a:noFill/>
                    </a:lnT>
                    <a:lnB w="12700" cap="flat" cmpd="sng" algn="ctr">
                      <a:solidFill>
                        <a:srgbClr val="707C8A"/>
                      </a:solidFill>
                      <a:prstDash val="solid"/>
                      <a:round/>
                      <a:headEnd type="none" w="med" len="med"/>
                      <a:tailEnd type="none" w="med" len="med"/>
                    </a:lnB>
                  </a:tcPr>
                </a:tc>
              </a:tr>
              <a:tr h="134082">
                <a:tc gridSpan="5">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500" b="0" i="0" u="none" strike="noStrike" cap="none" normalizeH="0" baseline="0" dirty="0" smtClean="0">
                          <a:ln>
                            <a:noFill/>
                          </a:ln>
                          <a:solidFill>
                            <a:srgbClr val="707C8A"/>
                          </a:solidFill>
                          <a:effectLst/>
                          <a:latin typeface="Arial"/>
                        </a:rPr>
                        <a:t>Source: IHS</a:t>
                      </a:r>
                      <a:endParaRPr kumimoji="0" lang="zh-TW" altLang="en-US" sz="500" b="0" i="0" u="none" strike="noStrike" cap="none" normalizeH="0" baseline="0" dirty="0" smtClean="0">
                        <a:ln>
                          <a:noFill/>
                        </a:ln>
                        <a:solidFill>
                          <a:srgbClr val="707C8A"/>
                        </a:solidFill>
                        <a:effectLst/>
                        <a:latin typeface="Arial"/>
                        <a:ea typeface="Arial Unicode MS" pitchFamily="50" charset="-127"/>
                        <a:cs typeface="Arial Unicode MS" pitchFamily="50" charset="-127"/>
                      </a:endParaRPr>
                    </a:p>
                  </a:txBody>
                  <a:tcPr marL="35560" marR="35560" marT="35560" marB="0" anchor="b" horzOverflow="overflow">
                    <a:lnT w="12700" cap="flat" cmpd="sng" algn="ctr">
                      <a:solidFill>
                        <a:srgbClr val="707C8A"/>
                      </a:solidFill>
                      <a:prstDash val="solid"/>
                      <a:round/>
                      <a:headEnd type="none" w="med" len="med"/>
                      <a:tailEnd type="none" w="med" len="med"/>
                    </a:lnT>
                    <a:solidFill>
                      <a:scrgbClr r="0" g="0" b="0">
                        <a:alpha val="0"/>
                      </a:scrgbClr>
                    </a:solid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en-US" sz="1200" b="0" i="0" u="none" strike="noStrike" cap="none" normalizeH="0" baseline="0" dirty="0" smtClean="0">
                        <a:ln>
                          <a:noFill/>
                        </a:ln>
                        <a:solidFill>
                          <a:srgbClr val="000000"/>
                        </a:solidFill>
                        <a:effectLst/>
                        <a:latin typeface="Verdana" pitchFamily="34" charset="0"/>
                        <a:ea typeface="Arial Unicode MS" pitchFamily="50" charset="-127"/>
                        <a:cs typeface="Arial Unicode MS" pitchFamily="50" charset="-127"/>
                      </a:endParaRPr>
                    </a:p>
                  </a:txBody>
                  <a:tcPr marL="91445" marR="9144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AEE"/>
                    </a:solid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en-US" sz="1200" b="0" i="0" u="none" strike="noStrike" cap="none" normalizeH="0" baseline="0" dirty="0" smtClean="0">
                        <a:ln>
                          <a:noFill/>
                        </a:ln>
                        <a:solidFill>
                          <a:srgbClr val="000000"/>
                        </a:solidFill>
                        <a:effectLst/>
                        <a:latin typeface="Verdana" pitchFamily="34" charset="0"/>
                        <a:ea typeface="Arial Unicode MS" pitchFamily="50" charset="-127"/>
                        <a:cs typeface="Arial Unicode MS" pitchFamily="50" charset="-127"/>
                      </a:endParaRPr>
                    </a:p>
                  </a:txBody>
                  <a:tcPr marL="91445" marR="9144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AEE"/>
                    </a:solid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en-US" sz="1200" b="0" i="0" u="none" strike="noStrike" cap="none" normalizeH="0" baseline="0" dirty="0" smtClean="0">
                        <a:ln>
                          <a:noFill/>
                        </a:ln>
                        <a:solidFill>
                          <a:srgbClr val="000000"/>
                        </a:solidFill>
                        <a:effectLst/>
                        <a:latin typeface="Verdana" pitchFamily="34" charset="0"/>
                        <a:ea typeface="Arial Unicode MS" pitchFamily="50" charset="-127"/>
                        <a:cs typeface="Arial Unicode MS" pitchFamily="50" charset="-127"/>
                      </a:endParaRPr>
                    </a:p>
                  </a:txBody>
                  <a:tcPr marL="91445" marR="9144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AEE"/>
                    </a:solid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en-US" sz="1200" b="0" i="0" u="none" strike="noStrike" cap="none" normalizeH="0" baseline="0" dirty="0" smtClean="0">
                        <a:ln>
                          <a:noFill/>
                        </a:ln>
                        <a:solidFill>
                          <a:srgbClr val="000000"/>
                        </a:solidFill>
                        <a:effectLst/>
                        <a:latin typeface="Verdana" pitchFamily="34" charset="0"/>
                        <a:ea typeface="Arial Unicode MS" pitchFamily="50" charset="-127"/>
                        <a:cs typeface="Arial Unicode MS" pitchFamily="50" charset="-127"/>
                      </a:endParaRPr>
                    </a:p>
                  </a:txBody>
                  <a:tcPr marL="91445" marR="9144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AE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TW" sz="500" b="0" i="0" u="none" strike="noStrike" cap="none" normalizeH="0" baseline="0" dirty="0" smtClean="0">
                          <a:ln>
                            <a:noFill/>
                          </a:ln>
                          <a:solidFill>
                            <a:srgbClr val="707C8A"/>
                          </a:solidFill>
                          <a:effectLst/>
                          <a:latin typeface="Arial"/>
                        </a:rPr>
                        <a:t>© 2015 IHS</a:t>
                      </a:r>
                      <a:endParaRPr kumimoji="0" lang="zh-TW" altLang="en-US" sz="500" b="0" i="0" u="none" strike="noStrike" cap="none" normalizeH="0" baseline="0" dirty="0" smtClean="0">
                        <a:ln>
                          <a:noFill/>
                        </a:ln>
                        <a:solidFill>
                          <a:srgbClr val="707C8A"/>
                        </a:solidFill>
                        <a:effectLst/>
                        <a:latin typeface="Arial"/>
                        <a:ea typeface="Arial Unicode MS" pitchFamily="50" charset="-127"/>
                        <a:cs typeface="Arial Unicode MS" pitchFamily="50" charset="-127"/>
                      </a:endParaRPr>
                    </a:p>
                  </a:txBody>
                  <a:tcPr marL="35560" marR="35560" marT="35560" marB="0" anchor="b" horzOverflow="overflow">
                    <a:lnT w="12700" cap="flat" cmpd="sng" algn="ctr">
                      <a:solidFill>
                        <a:srgbClr val="707C8A"/>
                      </a:solidFill>
                      <a:prstDash val="solid"/>
                      <a:round/>
                      <a:headEnd type="none" w="med" len="med"/>
                      <a:tailEnd type="none" w="med" len="med"/>
                    </a:lnT>
                    <a:solidFill>
                      <a:scrgbClr r="0" g="0" b="0">
                        <a:alpha val="0"/>
                      </a:scrgbClr>
                    </a:solidFill>
                  </a:tcPr>
                </a:tc>
              </a:tr>
            </a:tbl>
          </a:graphicData>
        </a:graphic>
      </p:graphicFrame>
      <p:graphicFrame>
        <p:nvGraphicFramePr>
          <p:cNvPr id="7" name="內容版面配置區 5"/>
          <p:cNvGraphicFramePr>
            <a:graphicFrameLocks noGrp="1"/>
          </p:cNvGraphicFramePr>
          <p:nvPr>
            <p:extLst>
              <p:ext uri="{D42A27DB-BD31-4B8C-83A1-F6EECF244321}">
                <p14:modId xmlns:p14="http://schemas.microsoft.com/office/powerpoint/2010/main" val="3794137983"/>
              </p:ext>
            </p:extLst>
          </p:nvPr>
        </p:nvGraphicFramePr>
        <p:xfrm>
          <a:off x="468313" y="2350674"/>
          <a:ext cx="8207377" cy="1347125"/>
        </p:xfrm>
        <a:graphic>
          <a:graphicData uri="http://schemas.openxmlformats.org/drawingml/2006/table">
            <a:tbl>
              <a:tblPr lastRow="1">
                <a:tableStyleId>{4F348D8D-2592-4D36-8BCA-CF58A03317E7}</a:tableStyleId>
              </a:tblPr>
              <a:tblGrid>
                <a:gridCol w="3029501"/>
                <a:gridCol w="1294469"/>
                <a:gridCol w="1294469"/>
                <a:gridCol w="1294469"/>
                <a:gridCol w="1294469"/>
              </a:tblGrid>
              <a:tr h="216000">
                <a:tc gridSpan="5">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900" b="1" i="0" u="none" strike="noStrike" cap="none" normalizeH="0" baseline="0" dirty="0" smtClean="0">
                          <a:ln>
                            <a:noFill/>
                          </a:ln>
                          <a:solidFill>
                            <a:schemeClr val="bg1"/>
                          </a:solidFill>
                          <a:effectLst/>
                          <a:latin typeface="Arial"/>
                          <a:ea typeface="Arial Unicode MS" pitchFamily="50" charset="-127"/>
                          <a:cs typeface="Arial Unicode MS" pitchFamily="50" charset="-127"/>
                        </a:rPr>
                        <a:t>Comparison of  nitride type and sulfide type</a:t>
                      </a:r>
                      <a:endParaRPr kumimoji="0" lang="zh-TW" altLang="en-US" sz="900" b="1" i="0" u="none" strike="noStrike" cap="none" normalizeH="0" baseline="0" dirty="0" smtClean="0">
                        <a:ln>
                          <a:noFill/>
                        </a:ln>
                        <a:solidFill>
                          <a:schemeClr val="bg1"/>
                        </a:solidFill>
                        <a:effectLst/>
                        <a:latin typeface="Arial"/>
                        <a:ea typeface="Arial Unicode MS" pitchFamily="50" charset="-127"/>
                        <a:cs typeface="Arial Unicode MS" pitchFamily="50" charset="-127"/>
                      </a:endParaRPr>
                    </a:p>
                  </a:txBody>
                  <a:tcPr marL="35560" marR="35560" marT="19050" marB="19050" anchor="ctr" horzOverflow="overflow">
                    <a:solidFill>
                      <a:srgbClr val="707C8A"/>
                    </a:solid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en-US" sz="1200" b="1" i="0" u="none" strike="noStrike" cap="none" normalizeH="0" baseline="0" dirty="0" smtClean="0">
                        <a:ln>
                          <a:noFill/>
                        </a:ln>
                        <a:solidFill>
                          <a:srgbClr val="FFFFFF"/>
                        </a:solidFill>
                        <a:effectLst/>
                        <a:latin typeface="Verdana" pitchFamily="34" charset="0"/>
                        <a:ea typeface="Arial Unicode MS" pitchFamily="50" charset="-127"/>
                        <a:cs typeface="Arial Unicode MS" pitchFamily="50" charset="-127"/>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en-US" sz="1200" b="1" i="0" u="none" strike="noStrike" cap="none" normalizeH="0" baseline="0" dirty="0" smtClean="0">
                        <a:ln>
                          <a:noFill/>
                        </a:ln>
                        <a:solidFill>
                          <a:srgbClr val="FFFFFF"/>
                        </a:solidFill>
                        <a:effectLst/>
                        <a:latin typeface="Verdana" pitchFamily="34" charset="0"/>
                        <a:ea typeface="Arial Unicode MS" pitchFamily="50" charset="-127"/>
                        <a:cs typeface="Arial Unicode MS" pitchFamily="50" charset="-127"/>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en-US" sz="1200" b="1" i="0" u="none" strike="noStrike" cap="none" normalizeH="0" baseline="0" dirty="0" smtClean="0">
                        <a:ln>
                          <a:noFill/>
                        </a:ln>
                        <a:solidFill>
                          <a:srgbClr val="FFFFFF"/>
                        </a:solidFill>
                        <a:effectLst/>
                        <a:latin typeface="Verdana" pitchFamily="34" charset="0"/>
                        <a:ea typeface="Arial Unicode MS" pitchFamily="50" charset="-127"/>
                        <a:cs typeface="Arial Unicode MS" pitchFamily="50" charset="-127"/>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en-US" sz="1200" b="1" i="0" u="none" strike="noStrike" cap="none" normalizeH="0" baseline="0" dirty="0" smtClean="0">
                        <a:ln>
                          <a:noFill/>
                        </a:ln>
                        <a:solidFill>
                          <a:srgbClr val="FFFFFF"/>
                        </a:solidFill>
                        <a:effectLst/>
                        <a:latin typeface="Verdana" pitchFamily="34" charset="0"/>
                        <a:ea typeface="Arial Unicode MS" pitchFamily="50" charset="-127"/>
                        <a:cs typeface="Arial Unicode MS" pitchFamily="50" charset="-127"/>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195970">
                <a:tc>
                  <a:txBody>
                    <a:bodyPr/>
                    <a:lstStyle>
                      <a:lvl1pPr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700" b="1" i="0" u="none" strike="noStrike" cap="none" normalizeH="0" baseline="0" dirty="0" smtClean="0">
                          <a:ln>
                            <a:noFill/>
                          </a:ln>
                          <a:solidFill>
                            <a:schemeClr val="tx1"/>
                          </a:solidFill>
                          <a:effectLst/>
                          <a:latin typeface="Arial"/>
                        </a:rPr>
                        <a:t>Code</a:t>
                      </a:r>
                      <a:endParaRPr kumimoji="0" lang="zh-TW" altLang="en-US" sz="700" b="1" i="0" u="none" strike="noStrike" cap="none" normalizeH="0" baseline="0" dirty="0" smtClean="0">
                        <a:ln>
                          <a:noFill/>
                        </a:ln>
                        <a:solidFill>
                          <a:schemeClr val="tx1"/>
                        </a:solidFill>
                        <a:effectLst/>
                        <a:latin typeface="Arial"/>
                        <a:ea typeface="Arial Unicode MS" pitchFamily="50" charset="-127"/>
                        <a:cs typeface="Arial Unicode MS" pitchFamily="50" charset="-127"/>
                      </a:endParaRPr>
                    </a:p>
                  </a:txBody>
                  <a:tcPr marL="35560" marR="35560" marT="19050" marB="19050" horzOverflow="overflow">
                    <a:lnB w="12700" cap="flat" cmpd="sng" algn="ctr">
                      <a:solidFill>
                        <a:srgbClr val="707C8A"/>
                      </a:solidFill>
                      <a:prstDash val="solid"/>
                      <a:round/>
                      <a:headEnd type="none" w="med" len="med"/>
                      <a:tailEnd type="none" w="med" len="med"/>
                    </a:lnB>
                    <a:solidFill>
                      <a:scrgbClr r="0" g="0" b="0">
                        <a:alpha val="0"/>
                      </a:scrgbClr>
                    </a:solidFill>
                  </a:tcPr>
                </a:tc>
                <a:tc>
                  <a:txBody>
                    <a:bodyPr/>
                    <a:lstStyle>
                      <a:lvl1pPr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TW" sz="700" b="1" i="0" u="none" strike="noStrike" cap="none" normalizeH="0" baseline="0" dirty="0" smtClean="0">
                          <a:ln>
                            <a:noFill/>
                          </a:ln>
                          <a:solidFill>
                            <a:schemeClr val="tx1"/>
                          </a:solidFill>
                          <a:effectLst/>
                          <a:latin typeface="Arial"/>
                        </a:rPr>
                        <a:t>SP-G1</a:t>
                      </a:r>
                      <a:endParaRPr kumimoji="0" lang="zh-TW" altLang="en-US" sz="700" b="1" i="0" u="none" strike="noStrike" cap="none" normalizeH="0" baseline="0" dirty="0" smtClean="0">
                        <a:ln>
                          <a:noFill/>
                        </a:ln>
                        <a:solidFill>
                          <a:schemeClr val="tx1"/>
                        </a:solidFill>
                        <a:effectLst/>
                        <a:latin typeface="Arial"/>
                        <a:ea typeface="Arial Unicode MS" pitchFamily="50" charset="-127"/>
                        <a:cs typeface="Arial Unicode MS" pitchFamily="50" charset="-127"/>
                      </a:endParaRPr>
                    </a:p>
                  </a:txBody>
                  <a:tcPr marL="35560" marR="35560" marT="19050" marB="19050" anchor="ctr" horzOverflow="overflow">
                    <a:lnB w="12700" cap="flat" cmpd="sng" algn="ctr">
                      <a:solidFill>
                        <a:srgbClr val="707C8A"/>
                      </a:solidFill>
                      <a:prstDash val="solid"/>
                      <a:round/>
                      <a:headEnd type="none" w="med" len="med"/>
                      <a:tailEnd type="none" w="med" len="med"/>
                    </a:lnB>
                    <a:solidFill>
                      <a:scrgbClr r="0" g="0" b="0">
                        <a:alpha val="0"/>
                      </a:scrgbClr>
                    </a:solidFill>
                  </a:tcPr>
                </a:tc>
                <a:tc>
                  <a:txBody>
                    <a:bodyPr/>
                    <a:lstStyle>
                      <a:lvl1pPr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TW" sz="700" b="1" i="0" u="none" strike="noStrike" cap="none" normalizeH="0" baseline="0" dirty="0" smtClean="0">
                          <a:ln>
                            <a:noFill/>
                          </a:ln>
                          <a:solidFill>
                            <a:schemeClr val="tx1"/>
                          </a:solidFill>
                          <a:effectLst/>
                          <a:latin typeface="Arial"/>
                        </a:rPr>
                        <a:t>SP-R1</a:t>
                      </a:r>
                      <a:endParaRPr kumimoji="0" lang="zh-TW" altLang="en-US" sz="700" b="1" i="0" u="none" strike="noStrike" cap="none" normalizeH="0" baseline="0" dirty="0" smtClean="0">
                        <a:ln>
                          <a:noFill/>
                        </a:ln>
                        <a:solidFill>
                          <a:schemeClr val="tx1"/>
                        </a:solidFill>
                        <a:effectLst/>
                        <a:latin typeface="Arial"/>
                        <a:ea typeface="Arial Unicode MS" pitchFamily="50" charset="-127"/>
                        <a:cs typeface="Arial Unicode MS" pitchFamily="50" charset="-127"/>
                      </a:endParaRPr>
                    </a:p>
                  </a:txBody>
                  <a:tcPr marL="35560" marR="35560" marT="19050" marB="19050" anchor="ctr" horzOverflow="overflow">
                    <a:lnB w="12700" cap="flat" cmpd="sng" algn="ctr">
                      <a:solidFill>
                        <a:srgbClr val="707C8A"/>
                      </a:solidFill>
                      <a:prstDash val="solid"/>
                      <a:round/>
                      <a:headEnd type="none" w="med" len="med"/>
                      <a:tailEnd type="none" w="med" len="med"/>
                    </a:lnB>
                    <a:solidFill>
                      <a:scrgbClr r="0" g="0" b="0">
                        <a:alpha val="0"/>
                      </a:scrgbClr>
                    </a:solidFill>
                  </a:tcPr>
                </a:tc>
                <a:tc>
                  <a:txBody>
                    <a:bodyPr/>
                    <a:lstStyle>
                      <a:lvl1pPr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TW" sz="700" b="1" i="0" u="none" strike="noStrike" cap="none" normalizeH="0" baseline="0" dirty="0" smtClean="0">
                          <a:ln>
                            <a:noFill/>
                          </a:ln>
                          <a:solidFill>
                            <a:schemeClr val="tx1"/>
                          </a:solidFill>
                          <a:effectLst/>
                          <a:latin typeface="Arial"/>
                        </a:rPr>
                        <a:t>SP-R3 (630 nm)</a:t>
                      </a:r>
                      <a:endParaRPr kumimoji="0" lang="zh-TW" altLang="en-US" sz="700" b="1" i="0" u="none" strike="noStrike" cap="none" normalizeH="0" baseline="0" dirty="0" smtClean="0">
                        <a:ln>
                          <a:noFill/>
                        </a:ln>
                        <a:solidFill>
                          <a:schemeClr val="tx1"/>
                        </a:solidFill>
                        <a:effectLst/>
                        <a:latin typeface="Arial"/>
                        <a:ea typeface="Arial Unicode MS" pitchFamily="50" charset="-127"/>
                        <a:cs typeface="Arial Unicode MS" pitchFamily="50" charset="-127"/>
                      </a:endParaRPr>
                    </a:p>
                  </a:txBody>
                  <a:tcPr marL="35560" marR="35560" marT="19050" marB="19050" anchor="ctr" horzOverflow="overflow">
                    <a:lnB w="12700" cap="flat" cmpd="sng" algn="ctr">
                      <a:solidFill>
                        <a:srgbClr val="707C8A"/>
                      </a:solidFill>
                      <a:prstDash val="solid"/>
                      <a:round/>
                      <a:headEnd type="none" w="med" len="med"/>
                      <a:tailEnd type="none" w="med" len="med"/>
                    </a:lnB>
                    <a:solidFill>
                      <a:scrgbClr r="0" g="0" b="0">
                        <a:alpha val="0"/>
                      </a:scrgbClr>
                    </a:solidFill>
                  </a:tcPr>
                </a:tc>
                <a:tc>
                  <a:txBody>
                    <a:bodyPr/>
                    <a:lstStyle>
                      <a:lvl1pPr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TW" sz="700" b="1" i="0" u="none" strike="noStrike" cap="none" normalizeH="0" baseline="0" dirty="0" smtClean="0">
                          <a:ln>
                            <a:noFill/>
                          </a:ln>
                          <a:solidFill>
                            <a:schemeClr val="tx1"/>
                          </a:solidFill>
                          <a:effectLst/>
                          <a:latin typeface="Arial"/>
                        </a:rPr>
                        <a:t>SP-R3 (650 nm)</a:t>
                      </a:r>
                      <a:endParaRPr kumimoji="0" lang="zh-TW" altLang="en-US" sz="700" b="1" i="0" u="none" strike="noStrike" cap="none" normalizeH="0" baseline="0" dirty="0" smtClean="0">
                        <a:ln>
                          <a:noFill/>
                        </a:ln>
                        <a:solidFill>
                          <a:schemeClr val="tx1"/>
                        </a:solidFill>
                        <a:effectLst/>
                        <a:latin typeface="Arial"/>
                        <a:ea typeface="Arial Unicode MS" pitchFamily="50" charset="-127"/>
                        <a:cs typeface="Arial Unicode MS" pitchFamily="50" charset="-127"/>
                      </a:endParaRPr>
                    </a:p>
                  </a:txBody>
                  <a:tcPr marL="35560" marR="35560" marT="19050" marB="19050" anchor="ctr" horzOverflow="overflow">
                    <a:lnB w="12700" cap="flat" cmpd="sng" algn="ctr">
                      <a:solidFill>
                        <a:srgbClr val="707C8A"/>
                      </a:solidFill>
                      <a:prstDash val="solid"/>
                      <a:round/>
                      <a:headEnd type="none" w="med" len="med"/>
                      <a:tailEnd type="none" w="med" len="med"/>
                    </a:lnB>
                    <a:solidFill>
                      <a:scrgbClr r="0" g="0" b="0">
                        <a:alpha val="0"/>
                      </a:scrgbClr>
                    </a:solidFill>
                  </a:tcPr>
                </a:tc>
              </a:tr>
              <a:tr h="195970">
                <a:tc>
                  <a:txBody>
                    <a:bodyPr/>
                    <a:lstStyle>
                      <a:lvl1pPr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700" b="0" i="0" u="none" strike="noStrike" cap="none" normalizeH="0" baseline="0" dirty="0" smtClean="0">
                          <a:ln>
                            <a:noFill/>
                          </a:ln>
                          <a:solidFill>
                            <a:schemeClr val="tx1"/>
                          </a:solidFill>
                          <a:effectLst/>
                          <a:latin typeface="Arial"/>
                        </a:rPr>
                        <a:t>Material</a:t>
                      </a:r>
                      <a:endParaRPr kumimoji="0" lang="zh-TW" altLang="en-US" sz="700" b="0" i="0" u="none" strike="noStrike" cap="none" normalizeH="0" baseline="0" dirty="0" smtClean="0">
                        <a:ln>
                          <a:noFill/>
                        </a:ln>
                        <a:solidFill>
                          <a:schemeClr val="tx1"/>
                        </a:solidFill>
                        <a:effectLst/>
                        <a:latin typeface="Arial"/>
                        <a:ea typeface="Arial Unicode MS" pitchFamily="50" charset="-127"/>
                        <a:cs typeface="Arial Unicode MS" pitchFamily="50" charset="-127"/>
                      </a:endParaRPr>
                    </a:p>
                  </a:txBody>
                  <a:tcPr marL="35560" marR="35560" marT="19050" marB="19050" horzOverflow="overflow">
                    <a:lnT w="12700" cap="flat" cmpd="sng" algn="ctr">
                      <a:solidFill>
                        <a:srgbClr val="707C8A"/>
                      </a:solidFill>
                      <a:prstDash val="solid"/>
                      <a:round/>
                      <a:headEnd type="none" w="med" len="med"/>
                      <a:tailEnd type="none" w="med" len="med"/>
                    </a:lnT>
                    <a:solidFill>
                      <a:scrgbClr r="0" g="0" b="0">
                        <a:alpha val="0"/>
                      </a:scrgbClr>
                    </a:solidFill>
                  </a:tcPr>
                </a:tc>
                <a:tc>
                  <a:txBody>
                    <a:bodyPr/>
                    <a:lstStyle>
                      <a:lvl1pPr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TW" sz="700" b="0" i="0" u="none" strike="noStrike" cap="none" normalizeH="0" baseline="0" dirty="0" smtClean="0">
                          <a:ln>
                            <a:noFill/>
                          </a:ln>
                          <a:solidFill>
                            <a:schemeClr val="tx1"/>
                          </a:solidFill>
                          <a:effectLst/>
                          <a:latin typeface="Arial"/>
                        </a:rPr>
                        <a:t>Sulfide</a:t>
                      </a:r>
                      <a:endParaRPr kumimoji="0" lang="zh-TW" altLang="en-US" sz="700" b="0" i="0" u="none" strike="noStrike" cap="none" normalizeH="0" baseline="0" dirty="0" smtClean="0">
                        <a:ln>
                          <a:noFill/>
                        </a:ln>
                        <a:solidFill>
                          <a:schemeClr val="tx1"/>
                        </a:solidFill>
                        <a:effectLst/>
                        <a:latin typeface="Arial"/>
                        <a:ea typeface="Arial Unicode MS" pitchFamily="50" charset="-127"/>
                        <a:cs typeface="Arial Unicode MS" pitchFamily="50" charset="-127"/>
                      </a:endParaRPr>
                    </a:p>
                  </a:txBody>
                  <a:tcPr marL="35560" marR="35560" marT="19050" marB="19050" anchor="ctr" horzOverflow="overflow">
                    <a:lnT w="12700" cap="flat" cmpd="sng" algn="ctr">
                      <a:solidFill>
                        <a:srgbClr val="707C8A"/>
                      </a:solidFill>
                      <a:prstDash val="solid"/>
                      <a:round/>
                      <a:headEnd type="none" w="med" len="med"/>
                      <a:tailEnd type="none" w="med" len="med"/>
                    </a:lnT>
                    <a:solidFill>
                      <a:scrgbClr r="0" g="0" b="0">
                        <a:alpha val="0"/>
                      </a:scrgbClr>
                    </a:solidFill>
                  </a:tcPr>
                </a:tc>
                <a:tc>
                  <a:txBody>
                    <a:bodyPr/>
                    <a:lstStyle>
                      <a:lvl1pPr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TW" sz="700" b="0" i="0" u="none" strike="noStrike" cap="none" normalizeH="0" baseline="0" dirty="0" smtClean="0">
                          <a:ln>
                            <a:noFill/>
                          </a:ln>
                          <a:solidFill>
                            <a:schemeClr val="tx1"/>
                          </a:solidFill>
                          <a:effectLst/>
                          <a:latin typeface="Arial"/>
                        </a:rPr>
                        <a:t>Sulfide</a:t>
                      </a:r>
                      <a:endParaRPr kumimoji="0" lang="zh-TW" altLang="en-US" sz="700" b="0" i="0" u="none" strike="noStrike" cap="none" normalizeH="0" baseline="0" dirty="0" smtClean="0">
                        <a:ln>
                          <a:noFill/>
                        </a:ln>
                        <a:solidFill>
                          <a:schemeClr val="tx1"/>
                        </a:solidFill>
                        <a:effectLst/>
                        <a:latin typeface="Arial"/>
                        <a:ea typeface="Arial Unicode MS" pitchFamily="50" charset="-127"/>
                        <a:cs typeface="Arial Unicode MS" pitchFamily="50" charset="-127"/>
                      </a:endParaRPr>
                    </a:p>
                  </a:txBody>
                  <a:tcPr marL="35560" marR="35560" marT="19050" marB="19050" anchor="ctr" horzOverflow="overflow">
                    <a:lnT w="12700" cap="flat" cmpd="sng" algn="ctr">
                      <a:solidFill>
                        <a:srgbClr val="707C8A"/>
                      </a:solidFill>
                      <a:prstDash val="solid"/>
                      <a:round/>
                      <a:headEnd type="none" w="med" len="med"/>
                      <a:tailEnd type="none" w="med" len="med"/>
                    </a:lnT>
                    <a:solidFill>
                      <a:scrgbClr r="0" g="0" b="0">
                        <a:alpha val="0"/>
                      </a:scrgbClr>
                    </a:solidFill>
                  </a:tcPr>
                </a:tc>
                <a:tc>
                  <a:txBody>
                    <a:bodyPr/>
                    <a:lstStyle>
                      <a:lvl1pPr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TW" sz="700" b="0" i="0" u="none" strike="noStrike" cap="none" normalizeH="0" baseline="0" dirty="0" smtClean="0">
                          <a:ln>
                            <a:noFill/>
                          </a:ln>
                          <a:solidFill>
                            <a:schemeClr val="tx1"/>
                          </a:solidFill>
                          <a:effectLst/>
                          <a:latin typeface="Arial"/>
                        </a:rPr>
                        <a:t>Nitride</a:t>
                      </a:r>
                      <a:endParaRPr kumimoji="0" lang="zh-TW" altLang="en-US" sz="700" b="0" i="0" u="none" strike="noStrike" cap="none" normalizeH="0" baseline="0" dirty="0" smtClean="0">
                        <a:ln>
                          <a:noFill/>
                        </a:ln>
                        <a:solidFill>
                          <a:schemeClr val="tx1"/>
                        </a:solidFill>
                        <a:effectLst/>
                        <a:latin typeface="Arial"/>
                        <a:ea typeface="Arial Unicode MS" pitchFamily="50" charset="-127"/>
                        <a:cs typeface="Arial Unicode MS" pitchFamily="50" charset="-127"/>
                      </a:endParaRPr>
                    </a:p>
                  </a:txBody>
                  <a:tcPr marL="35560" marR="35560" marT="19050" marB="19050" anchor="ctr" horzOverflow="overflow">
                    <a:lnT w="12700" cap="flat" cmpd="sng" algn="ctr">
                      <a:solidFill>
                        <a:srgbClr val="707C8A"/>
                      </a:solidFill>
                      <a:prstDash val="solid"/>
                      <a:round/>
                      <a:headEnd type="none" w="med" len="med"/>
                      <a:tailEnd type="none" w="med" len="med"/>
                    </a:lnT>
                    <a:solidFill>
                      <a:scrgbClr r="0" g="0" b="0">
                        <a:alpha val="0"/>
                      </a:scrgbClr>
                    </a:solidFill>
                  </a:tcPr>
                </a:tc>
                <a:tc>
                  <a:txBody>
                    <a:bodyPr/>
                    <a:lstStyle>
                      <a:lvl1pPr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TW" sz="700" b="0" i="0" u="none" strike="noStrike" cap="none" normalizeH="0" baseline="0" dirty="0" smtClean="0">
                          <a:ln>
                            <a:noFill/>
                          </a:ln>
                          <a:solidFill>
                            <a:schemeClr val="tx1"/>
                          </a:solidFill>
                          <a:effectLst/>
                          <a:latin typeface="Arial"/>
                        </a:rPr>
                        <a:t>Nitride</a:t>
                      </a:r>
                      <a:endParaRPr kumimoji="0" lang="zh-TW" altLang="en-US" sz="700" b="0" i="0" u="none" strike="noStrike" cap="none" normalizeH="0" baseline="0" dirty="0" smtClean="0">
                        <a:ln>
                          <a:noFill/>
                        </a:ln>
                        <a:solidFill>
                          <a:schemeClr val="tx1"/>
                        </a:solidFill>
                        <a:effectLst/>
                        <a:latin typeface="Arial"/>
                        <a:ea typeface="Arial Unicode MS" pitchFamily="50" charset="-127"/>
                        <a:cs typeface="Arial Unicode MS" pitchFamily="50" charset="-127"/>
                      </a:endParaRPr>
                    </a:p>
                  </a:txBody>
                  <a:tcPr marL="35560" marR="35560" marT="19050" marB="19050" anchor="ctr" horzOverflow="overflow">
                    <a:lnT w="12700" cap="flat" cmpd="sng" algn="ctr">
                      <a:solidFill>
                        <a:srgbClr val="707C8A"/>
                      </a:solidFill>
                      <a:prstDash val="solid"/>
                      <a:round/>
                      <a:headEnd type="none" w="med" len="med"/>
                      <a:tailEnd type="none" w="med" len="med"/>
                    </a:lnT>
                    <a:solidFill>
                      <a:scrgbClr r="0" g="0" b="0">
                        <a:alpha val="0"/>
                      </a:scrgbClr>
                    </a:solidFill>
                  </a:tcPr>
                </a:tc>
              </a:tr>
              <a:tr h="195970">
                <a:tc>
                  <a:txBody>
                    <a:bodyPr/>
                    <a:lstStyle>
                      <a:lvl1pPr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700" b="0" i="0" u="none" strike="noStrike" cap="none" normalizeH="0" baseline="0" dirty="0" smtClean="0">
                          <a:ln>
                            <a:noFill/>
                          </a:ln>
                          <a:solidFill>
                            <a:schemeClr val="tx1"/>
                          </a:solidFill>
                          <a:effectLst/>
                          <a:latin typeface="Arial"/>
                        </a:rPr>
                        <a:t>Peak wavelength (nm)</a:t>
                      </a:r>
                      <a:endParaRPr kumimoji="0" lang="zh-TW" altLang="en-US" sz="700" b="0" i="0" u="none" strike="noStrike" cap="none" normalizeH="0" baseline="0" dirty="0" smtClean="0">
                        <a:ln>
                          <a:noFill/>
                        </a:ln>
                        <a:solidFill>
                          <a:schemeClr val="tx1"/>
                        </a:solidFill>
                        <a:effectLst/>
                        <a:latin typeface="Arial"/>
                        <a:ea typeface="Arial Unicode MS" pitchFamily="50" charset="-127"/>
                        <a:cs typeface="Arial Unicode MS" pitchFamily="50" charset="-127"/>
                      </a:endParaRPr>
                    </a:p>
                  </a:txBody>
                  <a:tcPr marL="35560" marR="35560" marT="19050" marB="19050" horzOverflow="overflow">
                    <a:solidFill>
                      <a:scrgbClr r="0" g="0" b="0">
                        <a:alpha val="0"/>
                      </a:scrgbClr>
                    </a:solidFill>
                  </a:tcPr>
                </a:tc>
                <a:tc>
                  <a:txBody>
                    <a:bodyPr/>
                    <a:lstStyle>
                      <a:lvl1pPr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TW" sz="700" b="0" i="0" u="none" strike="noStrike" cap="none" normalizeH="0" baseline="0" dirty="0" smtClean="0">
                          <a:ln>
                            <a:noFill/>
                          </a:ln>
                          <a:solidFill>
                            <a:schemeClr val="tx1"/>
                          </a:solidFill>
                          <a:effectLst/>
                          <a:latin typeface="Arial"/>
                        </a:rPr>
                        <a:t>539</a:t>
                      </a:r>
                      <a:endParaRPr kumimoji="0" lang="zh-TW" altLang="en-US" sz="700" b="0" i="0" u="none" strike="noStrike" cap="none" normalizeH="0" baseline="0" dirty="0" smtClean="0">
                        <a:ln>
                          <a:noFill/>
                        </a:ln>
                        <a:solidFill>
                          <a:schemeClr val="tx1"/>
                        </a:solidFill>
                        <a:effectLst/>
                        <a:latin typeface="Arial"/>
                        <a:ea typeface="Arial Unicode MS" pitchFamily="50" charset="-127"/>
                        <a:cs typeface="Arial Unicode MS" pitchFamily="50" charset="-127"/>
                      </a:endParaRPr>
                    </a:p>
                  </a:txBody>
                  <a:tcPr marL="35560" marR="35560" marT="19050" marB="19050" anchor="ctr" horzOverflow="overflow">
                    <a:solidFill>
                      <a:scrgbClr r="0" g="0" b="0">
                        <a:alpha val="0"/>
                      </a:scrgbClr>
                    </a:solidFill>
                  </a:tcPr>
                </a:tc>
                <a:tc>
                  <a:txBody>
                    <a:bodyPr/>
                    <a:lstStyle>
                      <a:lvl1pPr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TW" sz="700" b="0" i="0" u="none" strike="noStrike" cap="none" normalizeH="0" baseline="0" dirty="0" smtClean="0">
                          <a:ln>
                            <a:noFill/>
                          </a:ln>
                          <a:solidFill>
                            <a:schemeClr val="tx1"/>
                          </a:solidFill>
                          <a:effectLst/>
                          <a:latin typeface="Arial"/>
                        </a:rPr>
                        <a:t>653</a:t>
                      </a:r>
                      <a:endParaRPr kumimoji="0" lang="zh-TW" altLang="en-US" sz="700" b="0" i="0" u="none" strike="noStrike" cap="none" normalizeH="0" baseline="0" dirty="0" smtClean="0">
                        <a:ln>
                          <a:noFill/>
                        </a:ln>
                        <a:solidFill>
                          <a:schemeClr val="tx1"/>
                        </a:solidFill>
                        <a:effectLst/>
                        <a:latin typeface="Arial"/>
                        <a:ea typeface="Arial Unicode MS" pitchFamily="50" charset="-127"/>
                        <a:cs typeface="Arial Unicode MS" pitchFamily="50" charset="-127"/>
                      </a:endParaRPr>
                    </a:p>
                  </a:txBody>
                  <a:tcPr marL="35560" marR="35560" marT="19050" marB="19050" anchor="ctr" horzOverflow="overflow">
                    <a:solidFill>
                      <a:scrgbClr r="0" g="0" b="0">
                        <a:alpha val="0"/>
                      </a:scrgbClr>
                    </a:solidFill>
                  </a:tcPr>
                </a:tc>
                <a:tc>
                  <a:txBody>
                    <a:bodyPr/>
                    <a:lstStyle>
                      <a:lvl1pPr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TW" sz="700" b="0" i="0" u="none" strike="noStrike" cap="none" normalizeH="0" baseline="0" dirty="0" smtClean="0">
                          <a:ln>
                            <a:noFill/>
                          </a:ln>
                          <a:solidFill>
                            <a:schemeClr val="tx1"/>
                          </a:solidFill>
                          <a:effectLst/>
                          <a:latin typeface="Arial"/>
                        </a:rPr>
                        <a:t>626</a:t>
                      </a:r>
                      <a:endParaRPr kumimoji="0" lang="zh-TW" altLang="en-US" sz="700" b="0" i="0" u="none" strike="noStrike" cap="none" normalizeH="0" baseline="0" dirty="0" smtClean="0">
                        <a:ln>
                          <a:noFill/>
                        </a:ln>
                        <a:solidFill>
                          <a:schemeClr val="tx1"/>
                        </a:solidFill>
                        <a:effectLst/>
                        <a:latin typeface="Arial"/>
                        <a:ea typeface="Arial Unicode MS" pitchFamily="50" charset="-127"/>
                        <a:cs typeface="Arial Unicode MS" pitchFamily="50" charset="-127"/>
                      </a:endParaRPr>
                    </a:p>
                  </a:txBody>
                  <a:tcPr marL="35560" marR="35560" marT="19050" marB="19050" anchor="ctr" horzOverflow="overflow">
                    <a:solidFill>
                      <a:scrgbClr r="0" g="0" b="0">
                        <a:alpha val="0"/>
                      </a:scrgbClr>
                    </a:solidFill>
                  </a:tcPr>
                </a:tc>
                <a:tc>
                  <a:txBody>
                    <a:bodyPr/>
                    <a:lstStyle>
                      <a:lvl1pPr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TW" sz="700" b="0" i="0" u="none" strike="noStrike" cap="none" normalizeH="0" baseline="0" dirty="0" smtClean="0">
                          <a:ln>
                            <a:noFill/>
                          </a:ln>
                          <a:solidFill>
                            <a:schemeClr val="tx1"/>
                          </a:solidFill>
                          <a:effectLst/>
                          <a:latin typeface="Arial"/>
                        </a:rPr>
                        <a:t>647</a:t>
                      </a:r>
                      <a:endParaRPr kumimoji="0" lang="zh-TW" altLang="en-US" sz="700" b="0" i="0" u="none" strike="noStrike" cap="none" normalizeH="0" baseline="0" dirty="0" smtClean="0">
                        <a:ln>
                          <a:noFill/>
                        </a:ln>
                        <a:solidFill>
                          <a:schemeClr val="tx1"/>
                        </a:solidFill>
                        <a:effectLst/>
                        <a:latin typeface="Arial"/>
                        <a:ea typeface="Arial Unicode MS" pitchFamily="50" charset="-127"/>
                        <a:cs typeface="Arial Unicode MS" pitchFamily="50" charset="-127"/>
                      </a:endParaRPr>
                    </a:p>
                  </a:txBody>
                  <a:tcPr marL="35560" marR="35560" marT="19050" marB="19050" anchor="ctr" horzOverflow="overflow">
                    <a:solidFill>
                      <a:scrgbClr r="0" g="0" b="0">
                        <a:alpha val="0"/>
                      </a:scrgbClr>
                    </a:solidFill>
                  </a:tcPr>
                </a:tc>
              </a:tr>
              <a:tr h="195970">
                <a:tc>
                  <a:txBody>
                    <a:bodyPr/>
                    <a:lstStyle>
                      <a:lvl1pPr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700" b="0" i="0" u="none" strike="noStrike" cap="none" normalizeH="0" baseline="0" dirty="0" smtClean="0">
                          <a:ln>
                            <a:noFill/>
                          </a:ln>
                          <a:solidFill>
                            <a:schemeClr val="tx1"/>
                          </a:solidFill>
                          <a:effectLst/>
                          <a:latin typeface="Arial"/>
                        </a:rPr>
                        <a:t>Full width at half maximum  (FWHM, nm)</a:t>
                      </a:r>
                      <a:endParaRPr kumimoji="0" lang="zh-TW" altLang="en-US" sz="700" b="0" i="0" u="none" strike="noStrike" cap="none" normalizeH="0" baseline="0" dirty="0" smtClean="0">
                        <a:ln>
                          <a:noFill/>
                        </a:ln>
                        <a:solidFill>
                          <a:schemeClr val="tx1"/>
                        </a:solidFill>
                        <a:effectLst/>
                        <a:latin typeface="Arial"/>
                        <a:ea typeface="Arial Unicode MS" pitchFamily="50" charset="-127"/>
                        <a:cs typeface="Arial Unicode MS" pitchFamily="50" charset="-127"/>
                      </a:endParaRPr>
                    </a:p>
                  </a:txBody>
                  <a:tcPr marL="35560" marR="35560" marT="19050" marB="19050" horzOverflow="overflow">
                    <a:lnB>
                      <a:noFill/>
                    </a:lnB>
                    <a:solidFill>
                      <a:scrgbClr r="0" g="0" b="0">
                        <a:alpha val="0"/>
                      </a:scrgbClr>
                    </a:solidFill>
                  </a:tcPr>
                </a:tc>
                <a:tc>
                  <a:txBody>
                    <a:bodyPr/>
                    <a:lstStyle>
                      <a:lvl1pPr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TW" sz="700" b="0" i="0" u="none" strike="noStrike" cap="none" normalizeH="0" baseline="0" dirty="0" smtClean="0">
                          <a:ln>
                            <a:noFill/>
                          </a:ln>
                          <a:solidFill>
                            <a:schemeClr val="tx1"/>
                          </a:solidFill>
                          <a:effectLst/>
                          <a:latin typeface="Arial"/>
                        </a:rPr>
                        <a:t>47</a:t>
                      </a:r>
                      <a:endParaRPr kumimoji="0" lang="zh-TW" altLang="en-US" sz="700" b="0" i="0" u="none" strike="noStrike" cap="none" normalizeH="0" baseline="0" dirty="0" smtClean="0">
                        <a:ln>
                          <a:noFill/>
                        </a:ln>
                        <a:solidFill>
                          <a:schemeClr val="tx1"/>
                        </a:solidFill>
                        <a:effectLst/>
                        <a:latin typeface="Arial"/>
                        <a:ea typeface="Arial Unicode MS" pitchFamily="50" charset="-127"/>
                        <a:cs typeface="Arial Unicode MS" pitchFamily="50" charset="-127"/>
                      </a:endParaRPr>
                    </a:p>
                  </a:txBody>
                  <a:tcPr marL="35560" marR="35560" marT="19050" marB="19050" anchor="ctr" horzOverflow="overflow">
                    <a:lnB>
                      <a:noFill/>
                    </a:lnB>
                    <a:solidFill>
                      <a:scrgbClr r="0" g="0" b="0">
                        <a:alpha val="0"/>
                      </a:scrgbClr>
                    </a:solidFill>
                  </a:tcPr>
                </a:tc>
                <a:tc>
                  <a:txBody>
                    <a:bodyPr/>
                    <a:lstStyle>
                      <a:lvl1pPr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TW" sz="700" b="0" i="0" u="none" strike="noStrike" cap="none" normalizeH="0" baseline="0" dirty="0" smtClean="0">
                          <a:ln>
                            <a:noFill/>
                          </a:ln>
                          <a:solidFill>
                            <a:schemeClr val="tx1"/>
                          </a:solidFill>
                          <a:effectLst/>
                          <a:latin typeface="Arial"/>
                        </a:rPr>
                        <a:t>64</a:t>
                      </a:r>
                      <a:endParaRPr kumimoji="0" lang="zh-TW" altLang="en-US" sz="700" b="0" i="0" u="none" strike="noStrike" cap="none" normalizeH="0" baseline="0" dirty="0" smtClean="0">
                        <a:ln>
                          <a:noFill/>
                        </a:ln>
                        <a:solidFill>
                          <a:schemeClr val="tx1"/>
                        </a:solidFill>
                        <a:effectLst/>
                        <a:latin typeface="Arial"/>
                        <a:ea typeface="Arial Unicode MS" pitchFamily="50" charset="-127"/>
                        <a:cs typeface="Arial Unicode MS" pitchFamily="50" charset="-127"/>
                      </a:endParaRPr>
                    </a:p>
                  </a:txBody>
                  <a:tcPr marL="35560" marR="35560" marT="19050" marB="19050" anchor="ctr" horzOverflow="overflow">
                    <a:lnB>
                      <a:noFill/>
                    </a:lnB>
                    <a:solidFill>
                      <a:scrgbClr r="0" g="0" b="0">
                        <a:alpha val="0"/>
                      </a:scrgbClr>
                    </a:solidFill>
                  </a:tcPr>
                </a:tc>
                <a:tc>
                  <a:txBody>
                    <a:bodyPr/>
                    <a:lstStyle>
                      <a:lvl1pPr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TW" sz="700" b="0" i="0" u="none" strike="noStrike" cap="none" normalizeH="0" baseline="0" dirty="0" smtClean="0">
                          <a:ln>
                            <a:noFill/>
                          </a:ln>
                          <a:solidFill>
                            <a:schemeClr val="tx1"/>
                          </a:solidFill>
                          <a:effectLst/>
                          <a:latin typeface="Arial"/>
                        </a:rPr>
                        <a:t>90</a:t>
                      </a:r>
                      <a:endParaRPr kumimoji="0" lang="zh-TW" altLang="en-US" sz="700" b="0" i="0" u="none" strike="noStrike" cap="none" normalizeH="0" baseline="0" dirty="0" smtClean="0">
                        <a:ln>
                          <a:noFill/>
                        </a:ln>
                        <a:solidFill>
                          <a:schemeClr val="tx1"/>
                        </a:solidFill>
                        <a:effectLst/>
                        <a:latin typeface="Arial"/>
                        <a:ea typeface="Arial Unicode MS" pitchFamily="50" charset="-127"/>
                        <a:cs typeface="Arial Unicode MS" pitchFamily="50" charset="-127"/>
                      </a:endParaRPr>
                    </a:p>
                  </a:txBody>
                  <a:tcPr marL="35560" marR="35560" marT="19050" marB="19050" anchor="ctr" horzOverflow="overflow">
                    <a:lnB>
                      <a:noFill/>
                    </a:lnB>
                    <a:solidFill>
                      <a:scrgbClr r="0" g="0" b="0">
                        <a:alpha val="0"/>
                      </a:scrgbClr>
                    </a:solidFill>
                  </a:tcPr>
                </a:tc>
                <a:tc>
                  <a:txBody>
                    <a:bodyPr/>
                    <a:lstStyle>
                      <a:lvl1pPr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TW" sz="700" b="0" i="0" u="none" strike="noStrike" cap="none" normalizeH="0" baseline="0" dirty="0" smtClean="0">
                          <a:ln>
                            <a:noFill/>
                          </a:ln>
                          <a:solidFill>
                            <a:schemeClr val="tx1"/>
                          </a:solidFill>
                          <a:effectLst/>
                          <a:latin typeface="Arial"/>
                        </a:rPr>
                        <a:t>112</a:t>
                      </a:r>
                      <a:endParaRPr kumimoji="0" lang="zh-TW" altLang="en-US" sz="700" b="0" i="0" u="none" strike="noStrike" cap="none" normalizeH="0" baseline="0" dirty="0" smtClean="0">
                        <a:ln>
                          <a:noFill/>
                        </a:ln>
                        <a:solidFill>
                          <a:schemeClr val="tx1"/>
                        </a:solidFill>
                        <a:effectLst/>
                        <a:latin typeface="Arial"/>
                        <a:ea typeface="Arial Unicode MS" pitchFamily="50" charset="-127"/>
                        <a:cs typeface="Arial Unicode MS" pitchFamily="50" charset="-127"/>
                      </a:endParaRPr>
                    </a:p>
                  </a:txBody>
                  <a:tcPr marL="35560" marR="35560" marT="19050" marB="19050" anchor="ctr" horzOverflow="overflow">
                    <a:lnB>
                      <a:noFill/>
                    </a:lnB>
                    <a:solidFill>
                      <a:scrgbClr r="0" g="0" b="0">
                        <a:alpha val="0"/>
                      </a:scrgbClr>
                    </a:solidFill>
                  </a:tcPr>
                </a:tc>
              </a:tr>
              <a:tr h="195970">
                <a:tc>
                  <a:txBody>
                    <a:bodyPr/>
                    <a:lstStyle>
                      <a:lvl1pPr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700" b="0" i="0" u="none" strike="noStrike" cap="none" normalizeH="0" baseline="0" dirty="0" smtClean="0">
                          <a:ln>
                            <a:noFill/>
                          </a:ln>
                          <a:solidFill>
                            <a:schemeClr val="tx1"/>
                          </a:solidFill>
                          <a:effectLst/>
                          <a:latin typeface="Arial"/>
                        </a:rPr>
                        <a:t>Chromaticity coordinate (X,Y)</a:t>
                      </a:r>
                      <a:endParaRPr kumimoji="0" lang="zh-TW" altLang="en-US" sz="700" b="0" i="0" u="none" strike="noStrike" cap="none" normalizeH="0" baseline="0" dirty="0" smtClean="0">
                        <a:ln>
                          <a:noFill/>
                        </a:ln>
                        <a:solidFill>
                          <a:schemeClr val="tx1"/>
                        </a:solidFill>
                        <a:effectLst/>
                        <a:latin typeface="Arial"/>
                        <a:ea typeface="Arial Unicode MS" pitchFamily="50" charset="-127"/>
                        <a:cs typeface="Arial Unicode MS" pitchFamily="50" charset="-127"/>
                      </a:endParaRPr>
                    </a:p>
                  </a:txBody>
                  <a:tcPr marL="35560" marR="35560" marT="19050" marB="19050" horzOverflow="overflow">
                    <a:lnT>
                      <a:noFill/>
                    </a:lnT>
                    <a:lnB w="12700" cap="flat" cmpd="sng" algn="ctr">
                      <a:solidFill>
                        <a:srgbClr val="707C8A"/>
                      </a:solidFill>
                      <a:prstDash val="solid"/>
                      <a:round/>
                      <a:headEnd type="none" w="med" len="med"/>
                      <a:tailEnd type="none" w="med" len="med"/>
                    </a:lnB>
                    <a:solidFill>
                      <a:scrgbClr r="0" g="0" b="0">
                        <a:alpha val="0"/>
                      </a:scrgbClr>
                    </a:solidFill>
                  </a:tcPr>
                </a:tc>
                <a:tc>
                  <a:txBody>
                    <a:bodyPr/>
                    <a:lstStyle>
                      <a:lvl1pPr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TW" sz="700" b="0" i="0" u="none" strike="noStrike" cap="none" normalizeH="0" baseline="0" dirty="0" smtClean="0">
                          <a:ln>
                            <a:noFill/>
                          </a:ln>
                          <a:solidFill>
                            <a:schemeClr val="tx1"/>
                          </a:solidFill>
                          <a:effectLst/>
                          <a:latin typeface="Arial"/>
                        </a:rPr>
                        <a:t>(0.293,0.679)</a:t>
                      </a:r>
                      <a:endParaRPr kumimoji="0" lang="zh-TW" altLang="en-US" sz="700" b="0" i="0" u="none" strike="noStrike" cap="none" normalizeH="0" baseline="0" dirty="0" smtClean="0">
                        <a:ln>
                          <a:noFill/>
                        </a:ln>
                        <a:solidFill>
                          <a:schemeClr val="tx1"/>
                        </a:solidFill>
                        <a:effectLst/>
                        <a:latin typeface="Arial"/>
                        <a:ea typeface="Arial Unicode MS" pitchFamily="50" charset="-127"/>
                        <a:cs typeface="Arial Unicode MS" pitchFamily="50" charset="-127"/>
                      </a:endParaRPr>
                    </a:p>
                  </a:txBody>
                  <a:tcPr marL="35560" marR="35560" marT="19050" marB="19050" anchor="ctr" horzOverflow="overflow">
                    <a:lnT>
                      <a:noFill/>
                    </a:lnT>
                    <a:lnB w="12700" cap="flat" cmpd="sng" algn="ctr">
                      <a:solidFill>
                        <a:srgbClr val="707C8A"/>
                      </a:solidFill>
                      <a:prstDash val="solid"/>
                      <a:round/>
                      <a:headEnd type="none" w="med" len="med"/>
                      <a:tailEnd type="none" w="med" len="med"/>
                    </a:lnB>
                    <a:solidFill>
                      <a:scrgbClr r="0" g="0" b="0">
                        <a:alpha val="0"/>
                      </a:scrgbClr>
                    </a:solidFill>
                  </a:tcPr>
                </a:tc>
                <a:tc>
                  <a:txBody>
                    <a:bodyPr/>
                    <a:lstStyle>
                      <a:lvl1pPr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TW" sz="700" b="0" i="0" u="none" strike="noStrike" cap="none" normalizeH="0" baseline="0" dirty="0" smtClean="0">
                          <a:ln>
                            <a:noFill/>
                          </a:ln>
                          <a:solidFill>
                            <a:schemeClr val="tx1"/>
                          </a:solidFill>
                          <a:effectLst/>
                          <a:latin typeface="Arial"/>
                        </a:rPr>
                        <a:t>(0.697,0.299)</a:t>
                      </a:r>
                      <a:endParaRPr kumimoji="0" lang="zh-TW" altLang="en-US" sz="700" b="0" i="0" u="none" strike="noStrike" cap="none" normalizeH="0" baseline="0" dirty="0" smtClean="0">
                        <a:ln>
                          <a:noFill/>
                        </a:ln>
                        <a:solidFill>
                          <a:schemeClr val="tx1"/>
                        </a:solidFill>
                        <a:effectLst/>
                        <a:latin typeface="Arial"/>
                        <a:ea typeface="Arial Unicode MS" pitchFamily="50" charset="-127"/>
                        <a:cs typeface="Arial Unicode MS" pitchFamily="50" charset="-127"/>
                      </a:endParaRPr>
                    </a:p>
                  </a:txBody>
                  <a:tcPr marL="35560" marR="35560" marT="19050" marB="19050" anchor="ctr" horzOverflow="overflow">
                    <a:lnT>
                      <a:noFill/>
                    </a:lnT>
                    <a:lnB w="12700" cap="flat" cmpd="sng" algn="ctr">
                      <a:solidFill>
                        <a:srgbClr val="707C8A"/>
                      </a:solidFill>
                      <a:prstDash val="solid"/>
                      <a:round/>
                      <a:headEnd type="none" w="med" len="med"/>
                      <a:tailEnd type="none" w="med" len="med"/>
                    </a:lnB>
                    <a:solidFill>
                      <a:scrgbClr r="0" g="0" b="0">
                        <a:alpha val="0"/>
                      </a:scrgbClr>
                    </a:solidFill>
                  </a:tcPr>
                </a:tc>
                <a:tc>
                  <a:txBody>
                    <a:bodyPr/>
                    <a:lstStyle>
                      <a:lvl1pPr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TW" sz="700" b="0" i="0" u="none" strike="noStrike" cap="none" normalizeH="0" baseline="0" dirty="0" smtClean="0">
                          <a:ln>
                            <a:noFill/>
                          </a:ln>
                          <a:solidFill>
                            <a:schemeClr val="tx1"/>
                          </a:solidFill>
                          <a:effectLst/>
                          <a:latin typeface="Arial"/>
                        </a:rPr>
                        <a:t>(0.633,0.365)</a:t>
                      </a:r>
                      <a:endParaRPr kumimoji="0" lang="zh-TW" altLang="en-US" sz="700" b="0" i="0" u="none" strike="noStrike" cap="none" normalizeH="0" baseline="0" dirty="0" smtClean="0">
                        <a:ln>
                          <a:noFill/>
                        </a:ln>
                        <a:solidFill>
                          <a:schemeClr val="tx1"/>
                        </a:solidFill>
                        <a:effectLst/>
                        <a:latin typeface="Arial"/>
                        <a:ea typeface="Arial Unicode MS" pitchFamily="50" charset="-127"/>
                        <a:cs typeface="Arial Unicode MS" pitchFamily="50" charset="-127"/>
                      </a:endParaRPr>
                    </a:p>
                  </a:txBody>
                  <a:tcPr marL="35560" marR="35560" marT="19050" marB="19050" anchor="ctr" horzOverflow="overflow">
                    <a:lnT>
                      <a:noFill/>
                    </a:lnT>
                    <a:lnB w="12700" cap="flat" cmpd="sng" algn="ctr">
                      <a:solidFill>
                        <a:srgbClr val="707C8A"/>
                      </a:solidFill>
                      <a:prstDash val="solid"/>
                      <a:round/>
                      <a:headEnd type="none" w="med" len="med"/>
                      <a:tailEnd type="none" w="med" len="med"/>
                    </a:lnB>
                    <a:solidFill>
                      <a:scrgbClr r="0" g="0" b="0">
                        <a:alpha val="0"/>
                      </a:scrgbClr>
                    </a:solidFill>
                  </a:tcPr>
                </a:tc>
                <a:tc>
                  <a:txBody>
                    <a:bodyPr/>
                    <a:lstStyle>
                      <a:lvl1pPr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TW" sz="700" b="0" i="0" u="none" strike="noStrike" cap="none" normalizeH="0" baseline="0" dirty="0" smtClean="0">
                          <a:ln>
                            <a:noFill/>
                          </a:ln>
                          <a:solidFill>
                            <a:schemeClr val="tx1"/>
                          </a:solidFill>
                          <a:effectLst/>
                          <a:latin typeface="Arial"/>
                        </a:rPr>
                        <a:t>(0.657,0.342)</a:t>
                      </a:r>
                      <a:endParaRPr kumimoji="0" lang="zh-TW" altLang="en-US" sz="700" b="0" i="0" u="none" strike="noStrike" cap="none" normalizeH="0" baseline="0" dirty="0" smtClean="0">
                        <a:ln>
                          <a:noFill/>
                        </a:ln>
                        <a:solidFill>
                          <a:schemeClr val="tx1"/>
                        </a:solidFill>
                        <a:effectLst/>
                        <a:latin typeface="Arial"/>
                        <a:ea typeface="Arial Unicode MS" pitchFamily="50" charset="-127"/>
                        <a:cs typeface="Arial Unicode MS" pitchFamily="50" charset="-127"/>
                      </a:endParaRPr>
                    </a:p>
                  </a:txBody>
                  <a:tcPr marL="35560" marR="35560" marT="19050" marB="19050" anchor="ctr" horzOverflow="overflow">
                    <a:lnT>
                      <a:noFill/>
                    </a:lnT>
                    <a:lnB w="12700" cap="flat" cmpd="sng" algn="ctr">
                      <a:solidFill>
                        <a:srgbClr val="707C8A"/>
                      </a:solidFill>
                      <a:prstDash val="solid"/>
                      <a:round/>
                      <a:headEnd type="none" w="med" len="med"/>
                      <a:tailEnd type="none" w="med" len="med"/>
                    </a:lnB>
                    <a:solidFill>
                      <a:scrgbClr r="0" g="0" b="0">
                        <a:alpha val="0"/>
                      </a:scrgbClr>
                    </a:solidFill>
                  </a:tcPr>
                </a:tc>
              </a:tr>
              <a:tr h="151275">
                <a:tc gridSpan="4">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500" b="0" i="0" u="none" strike="noStrike" cap="none" normalizeH="0" baseline="0" dirty="0" smtClean="0">
                          <a:ln>
                            <a:noFill/>
                          </a:ln>
                          <a:solidFill>
                            <a:srgbClr val="707C8A"/>
                          </a:solidFill>
                          <a:effectLst/>
                          <a:latin typeface="Arial"/>
                        </a:rPr>
                        <a:t>Source: IHS</a:t>
                      </a:r>
                      <a:endParaRPr kumimoji="0" lang="zh-TW" altLang="en-US" sz="500" b="0" i="0" u="none" strike="noStrike" cap="none" normalizeH="0" baseline="0" dirty="0" smtClean="0">
                        <a:ln>
                          <a:noFill/>
                        </a:ln>
                        <a:solidFill>
                          <a:srgbClr val="707C8A"/>
                        </a:solidFill>
                        <a:effectLst/>
                        <a:latin typeface="Arial"/>
                        <a:ea typeface="Arial Unicode MS" pitchFamily="50" charset="-127"/>
                        <a:cs typeface="Arial Unicode MS" pitchFamily="50" charset="-127"/>
                      </a:endParaRPr>
                    </a:p>
                  </a:txBody>
                  <a:tcPr marL="35560" marR="35560" marT="35560" marB="0" anchor="b" horzOverflow="overflow">
                    <a:lnT w="12700" cap="flat" cmpd="sng" algn="ctr">
                      <a:solidFill>
                        <a:srgbClr val="707C8A"/>
                      </a:solidFill>
                      <a:prstDash val="solid"/>
                      <a:round/>
                      <a:headEnd type="none" w="med" len="med"/>
                      <a:tailEnd type="none" w="med" len="med"/>
                    </a:lnT>
                    <a:solidFill>
                      <a:scrgbClr r="0" g="0" b="0">
                        <a:alpha val="0"/>
                      </a:scrgbClr>
                    </a:solid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en-US" sz="1200" b="0" i="0" u="none" strike="noStrike" cap="none" normalizeH="0" baseline="0" dirty="0" smtClean="0">
                        <a:ln>
                          <a:noFill/>
                        </a:ln>
                        <a:solidFill>
                          <a:srgbClr val="000000"/>
                        </a:solidFill>
                        <a:effectLst/>
                        <a:latin typeface="Verdana" pitchFamily="34" charset="0"/>
                        <a:ea typeface="Arial Unicode MS" pitchFamily="50" charset="-127"/>
                        <a:cs typeface="Arial Unicode MS" pitchFamily="50" charset="-127"/>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AEE"/>
                    </a:solid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en-US" sz="1200" b="0" i="0" u="none" strike="noStrike" cap="none" normalizeH="0" baseline="0" dirty="0" smtClean="0">
                        <a:ln>
                          <a:noFill/>
                        </a:ln>
                        <a:solidFill>
                          <a:srgbClr val="000000"/>
                        </a:solidFill>
                        <a:effectLst/>
                        <a:latin typeface="Verdana" pitchFamily="34" charset="0"/>
                        <a:ea typeface="Arial Unicode MS" pitchFamily="50" charset="-127"/>
                        <a:cs typeface="Arial Unicode MS" pitchFamily="50" charset="-127"/>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AEE"/>
                    </a:solid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en-US" sz="1200" b="0" i="0" u="none" strike="noStrike" cap="none" normalizeH="0" baseline="0" dirty="0" smtClean="0">
                        <a:ln>
                          <a:noFill/>
                        </a:ln>
                        <a:solidFill>
                          <a:srgbClr val="000000"/>
                        </a:solidFill>
                        <a:effectLst/>
                        <a:latin typeface="Verdana" pitchFamily="34" charset="0"/>
                        <a:ea typeface="Arial Unicode MS" pitchFamily="50" charset="-127"/>
                        <a:cs typeface="Arial Unicode MS" pitchFamily="50" charset="-127"/>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AE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TW" sz="500" b="0" i="0" u="none" strike="noStrike" cap="none" normalizeH="0" baseline="0" dirty="0" smtClean="0">
                          <a:ln>
                            <a:noFill/>
                          </a:ln>
                          <a:solidFill>
                            <a:srgbClr val="707C8A"/>
                          </a:solidFill>
                          <a:effectLst/>
                          <a:latin typeface="Arial"/>
                        </a:rPr>
                        <a:t>© 2015 IHS</a:t>
                      </a:r>
                      <a:endParaRPr kumimoji="0" lang="zh-TW" altLang="en-US" sz="500" b="0" i="0" u="none" strike="noStrike" cap="none" normalizeH="0" baseline="0" dirty="0" smtClean="0">
                        <a:ln>
                          <a:noFill/>
                        </a:ln>
                        <a:solidFill>
                          <a:srgbClr val="707C8A"/>
                        </a:solidFill>
                        <a:effectLst/>
                        <a:latin typeface="Arial"/>
                        <a:ea typeface="Arial Unicode MS" pitchFamily="50" charset="-127"/>
                        <a:cs typeface="Arial Unicode MS" pitchFamily="50" charset="-127"/>
                      </a:endParaRPr>
                    </a:p>
                  </a:txBody>
                  <a:tcPr marL="35560" marR="35560" marT="35560" marB="0" anchor="b" horzOverflow="overflow">
                    <a:lnT w="12700" cap="flat" cmpd="sng" algn="ctr">
                      <a:solidFill>
                        <a:srgbClr val="707C8A"/>
                      </a:solidFill>
                      <a:prstDash val="solid"/>
                      <a:round/>
                      <a:headEnd type="none" w="med" len="med"/>
                      <a:tailEnd type="none" w="med" len="med"/>
                    </a:lnT>
                    <a:solidFill>
                      <a:scrgbClr r="0" g="0" b="0">
                        <a:alpha val="0"/>
                      </a:scrgbClr>
                    </a:solidFill>
                  </a:tcPr>
                </a:tc>
              </a:tr>
            </a:tbl>
          </a:graphicData>
        </a:graphic>
      </p:graphicFrame>
    </p:spTree>
    <p:extLst>
      <p:ext uri="{BB962C8B-B14F-4D97-AF65-F5344CB8AC3E}">
        <p14:creationId xmlns:p14="http://schemas.microsoft.com/office/powerpoint/2010/main" val="20157691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latinLnBrk="0">
              <a:buNone/>
            </a:pPr>
            <a:r>
              <a:rPr lang="en-US" altLang="ko-KR" dirty="0" smtClean="0"/>
              <a:t>2.2. KSF phosphor</a:t>
            </a:r>
          </a:p>
          <a:p>
            <a:pPr lvl="1" algn="just" latinLnBrk="0"/>
            <a:r>
              <a:rPr lang="en-US" dirty="0" smtClean="0"/>
              <a:t>KSF </a:t>
            </a:r>
            <a:r>
              <a:rPr lang="en-US" dirty="0"/>
              <a:t>(K</a:t>
            </a:r>
            <a:r>
              <a:rPr lang="en-US" baseline="-25000" dirty="0"/>
              <a:t>2</a:t>
            </a:r>
            <a:r>
              <a:rPr lang="en-US" dirty="0"/>
              <a:t>SiF</a:t>
            </a:r>
            <a:r>
              <a:rPr lang="en-US" baseline="-25000" dirty="0"/>
              <a:t>6</a:t>
            </a:r>
            <a:r>
              <a:rPr lang="en-US" dirty="0"/>
              <a:t>:Mn</a:t>
            </a:r>
            <a:r>
              <a:rPr lang="en-US" baseline="30000" dirty="0"/>
              <a:t>4</a:t>
            </a:r>
            <a:r>
              <a:rPr lang="en-US" dirty="0" smtClean="0"/>
              <a:t>+) has </a:t>
            </a:r>
            <a:r>
              <a:rPr lang="en-US" dirty="0"/>
              <a:t>ben researched and developed for a long </a:t>
            </a:r>
            <a:r>
              <a:rPr lang="en-US" dirty="0" smtClean="0"/>
              <a:t>time. The KSF phosphor is </a:t>
            </a:r>
            <a:r>
              <a:rPr lang="en-US" dirty="0"/>
              <a:t>known for its narrow FWHM, </a:t>
            </a:r>
            <a:r>
              <a:rPr lang="en-US" altLang="ko-KR" dirty="0" smtClean="0"/>
              <a:t>enabling </a:t>
            </a:r>
            <a:r>
              <a:rPr lang="en-US" dirty="0"/>
              <a:t>to raise color gamut rates.</a:t>
            </a:r>
          </a:p>
          <a:p>
            <a:pPr lvl="1" algn="just" latinLnBrk="0"/>
            <a:r>
              <a:rPr lang="en-US" altLang="ko-KR" dirty="0" smtClean="0"/>
              <a:t>The </a:t>
            </a:r>
            <a:r>
              <a:rPr lang="en-US" altLang="ko-KR" dirty="0"/>
              <a:t>KSF </a:t>
            </a:r>
            <a:r>
              <a:rPr lang="en-US" altLang="ko-KR" dirty="0" smtClean="0"/>
              <a:t>phosphor developed </a:t>
            </a:r>
            <a:r>
              <a:rPr lang="en-US" altLang="ko-KR" dirty="0"/>
              <a:t>by General Electric </a:t>
            </a:r>
            <a:r>
              <a:rPr lang="en-US" altLang="ko-KR" dirty="0" smtClean="0"/>
              <a:t>Co. (GE</a:t>
            </a:r>
            <a:r>
              <a:rPr lang="en-US" altLang="ko-KR" dirty="0"/>
              <a:t>) has superior specifications of </a:t>
            </a:r>
            <a:r>
              <a:rPr lang="en-US" altLang="ko-KR" dirty="0" smtClean="0"/>
              <a:t>3–4 </a:t>
            </a:r>
            <a:r>
              <a:rPr lang="en-US" altLang="ko-KR" dirty="0"/>
              <a:t>nm FWHM </a:t>
            </a:r>
            <a:r>
              <a:rPr lang="en-US" altLang="ko-KR" dirty="0" smtClean="0"/>
              <a:t>under </a:t>
            </a:r>
            <a:r>
              <a:rPr lang="en-US" altLang="ko-KR" dirty="0"/>
              <a:t>613, 631, 636, and </a:t>
            </a:r>
            <a:r>
              <a:rPr lang="en-US" altLang="ko-KR" dirty="0" smtClean="0"/>
              <a:t>648 nm wavelengths, each. </a:t>
            </a:r>
            <a:r>
              <a:rPr lang="en-US" altLang="ko-KR" dirty="0"/>
              <a:t>GE owns </a:t>
            </a:r>
            <a:r>
              <a:rPr lang="en-US" altLang="ko-KR" dirty="0" smtClean="0"/>
              <a:t>original </a:t>
            </a:r>
            <a:r>
              <a:rPr lang="en-US" altLang="ko-KR" dirty="0"/>
              <a:t>patents </a:t>
            </a:r>
            <a:r>
              <a:rPr lang="en-US" altLang="ko-KR" dirty="0" smtClean="0"/>
              <a:t>related to KSF phosphor production </a:t>
            </a:r>
            <a:r>
              <a:rPr lang="en-US" altLang="ko-KR" dirty="0"/>
              <a:t>and </a:t>
            </a:r>
            <a:r>
              <a:rPr lang="en-US" altLang="ko-KR" dirty="0" smtClean="0"/>
              <a:t>LED package production using the </a:t>
            </a:r>
            <a:r>
              <a:rPr lang="en-US" altLang="ko-KR" dirty="0"/>
              <a:t>KSF. M</a:t>
            </a:r>
            <a:r>
              <a:rPr lang="en-US" altLang="ko-KR" dirty="0" smtClean="0"/>
              <a:t>any </a:t>
            </a:r>
            <a:r>
              <a:rPr lang="en-US" altLang="ko-KR" dirty="0"/>
              <a:t>LED packaging companies </a:t>
            </a:r>
            <a:r>
              <a:rPr lang="en-US" altLang="ko-KR" dirty="0" smtClean="0"/>
              <a:t>are in</a:t>
            </a:r>
            <a:r>
              <a:rPr lang="ko-KR" altLang="en-US" dirty="0" smtClean="0"/>
              <a:t> </a:t>
            </a:r>
            <a:r>
              <a:rPr lang="en-US" altLang="ko-KR" dirty="0" smtClean="0"/>
              <a:t>patent cooperation with GE to </a:t>
            </a:r>
            <a:r>
              <a:rPr lang="en-US" altLang="ko-KR" dirty="0"/>
              <a:t>produce KSF </a:t>
            </a:r>
            <a:r>
              <a:rPr lang="en-US" altLang="ko-KR" dirty="0" smtClean="0"/>
              <a:t>phosphors </a:t>
            </a:r>
            <a:r>
              <a:rPr lang="en-US" altLang="ko-KR" dirty="0"/>
              <a:t>and LED packages.  </a:t>
            </a:r>
          </a:p>
          <a:p>
            <a:pPr lvl="1" algn="just" latinLnBrk="0"/>
            <a:r>
              <a:rPr lang="en-US" altLang="ko-KR" dirty="0" smtClean="0"/>
              <a:t>Currently, </a:t>
            </a:r>
            <a:r>
              <a:rPr lang="en-US" altLang="ko-KR" dirty="0"/>
              <a:t>the major companies supplying </a:t>
            </a:r>
            <a:r>
              <a:rPr lang="en-US" altLang="ko-KR" dirty="0" smtClean="0"/>
              <a:t>the KSF include </a:t>
            </a:r>
            <a:r>
              <a:rPr lang="en-US" altLang="ko-KR" dirty="0"/>
              <a:t>GE, </a:t>
            </a:r>
            <a:r>
              <a:rPr lang="en-US" dirty="0"/>
              <a:t>Mitsubishi Chemical </a:t>
            </a:r>
            <a:r>
              <a:rPr lang="en-US" dirty="0" smtClean="0"/>
              <a:t>Corp. (</a:t>
            </a:r>
            <a:r>
              <a:rPr lang="en-US" altLang="ko-KR" dirty="0" smtClean="0"/>
              <a:t>MCC), </a:t>
            </a:r>
            <a:r>
              <a:rPr lang="en-US" altLang="ko-KR" dirty="0"/>
              <a:t>and Denki Kagaku Kogyo </a:t>
            </a:r>
            <a:r>
              <a:rPr lang="en-US" altLang="ko-KR" dirty="0" smtClean="0"/>
              <a:t>KK (Denka).</a:t>
            </a:r>
            <a:endParaRPr lang="en-US" altLang="ko-KR" dirty="0"/>
          </a:p>
          <a:p>
            <a:pPr lvl="1" algn="just" latinLnBrk="0"/>
            <a:r>
              <a:rPr lang="en-US" altLang="ko-KR" dirty="0" smtClean="0"/>
              <a:t>The KSF </a:t>
            </a:r>
            <a:r>
              <a:rPr lang="en-US" altLang="ko-KR" dirty="0"/>
              <a:t>phosphor </a:t>
            </a:r>
            <a:r>
              <a:rPr lang="en-US" altLang="ko-KR" dirty="0" smtClean="0"/>
              <a:t>has a FWHM of 7 nm or below, </a:t>
            </a:r>
            <a:r>
              <a:rPr lang="en-US" altLang="ko-KR" dirty="0"/>
              <a:t>which </a:t>
            </a:r>
            <a:r>
              <a:rPr lang="en-US" altLang="ko-KR" dirty="0" smtClean="0"/>
              <a:t>translates to high </a:t>
            </a:r>
            <a:r>
              <a:rPr lang="en-US" altLang="ko-KR" dirty="0"/>
              <a:t>color purity. The KSF phosphor</a:t>
            </a:r>
            <a:r>
              <a:rPr lang="en-US" altLang="ko-KR" dirty="0" smtClean="0"/>
              <a:t> shows uniform </a:t>
            </a:r>
            <a:r>
              <a:rPr lang="en-US" altLang="ko-KR" dirty="0"/>
              <a:t>characteristics </a:t>
            </a:r>
            <a:r>
              <a:rPr lang="en-US" altLang="ko-KR" dirty="0" smtClean="0"/>
              <a:t>regardless of its </a:t>
            </a:r>
            <a:r>
              <a:rPr lang="en-US" altLang="ko-KR" dirty="0"/>
              <a:t>size, </a:t>
            </a:r>
            <a:r>
              <a:rPr lang="en-US" altLang="ko-KR" dirty="0" smtClean="0"/>
              <a:t>enabling to achieve uniform </a:t>
            </a:r>
            <a:r>
              <a:rPr lang="en-US" altLang="ko-KR" dirty="0"/>
              <a:t>color gamut </a:t>
            </a:r>
            <a:r>
              <a:rPr lang="en-US" altLang="ko-KR" dirty="0" smtClean="0"/>
              <a:t>during manufacturing of packages. </a:t>
            </a:r>
            <a:endParaRPr lang="en-US" altLang="ko-KR" dirty="0"/>
          </a:p>
          <a:p>
            <a:pPr lvl="1" algn="just" latinLnBrk="0"/>
            <a:r>
              <a:rPr lang="en-US" altLang="ko-KR" dirty="0" smtClean="0"/>
              <a:t>In </a:t>
            </a:r>
            <a:r>
              <a:rPr lang="en-US" altLang="ko-KR" dirty="0"/>
              <a:t>addition, other </a:t>
            </a:r>
            <a:r>
              <a:rPr lang="en-US" altLang="ko-KR" dirty="0" smtClean="0"/>
              <a:t>phosphors that </a:t>
            </a:r>
            <a:r>
              <a:rPr lang="en-US" altLang="ko-KR" dirty="0"/>
              <a:t>are commonly used fall under rare earth elements, so there is always a fluctuation in materials supply and </a:t>
            </a:r>
            <a:r>
              <a:rPr lang="en-US" altLang="ko-KR" dirty="0" smtClean="0"/>
              <a:t>prices. Meanwhile, the KSF </a:t>
            </a:r>
            <a:r>
              <a:rPr lang="en-US" altLang="ko-KR" dirty="0"/>
              <a:t>is categorized as a non-rare earth element, </a:t>
            </a:r>
            <a:r>
              <a:rPr lang="en-US" altLang="ko-KR" dirty="0" smtClean="0"/>
              <a:t>so </a:t>
            </a:r>
            <a:r>
              <a:rPr lang="en-US" altLang="ko-KR" dirty="0"/>
              <a:t>the supply and demand is relatively stable. </a:t>
            </a:r>
          </a:p>
          <a:p>
            <a:pPr lvl="1" algn="just" latinLnBrk="0"/>
            <a:r>
              <a:rPr lang="en-US" altLang="ko-KR" dirty="0" smtClean="0"/>
              <a:t>Samsung Electronics Co. </a:t>
            </a:r>
            <a:r>
              <a:rPr lang="en-US" altLang="ko-KR" dirty="0"/>
              <a:t>and LG </a:t>
            </a:r>
            <a:r>
              <a:rPr lang="en-US" altLang="ko-KR" dirty="0" err="1" smtClean="0"/>
              <a:t>Innotek</a:t>
            </a:r>
            <a:r>
              <a:rPr lang="en-US" altLang="ko-KR" dirty="0" smtClean="0"/>
              <a:t> Co., </a:t>
            </a:r>
            <a:r>
              <a:rPr lang="en-US" altLang="ko-KR" dirty="0"/>
              <a:t>which are the biggest suppliers of LED packages for </a:t>
            </a:r>
            <a:r>
              <a:rPr lang="en-US" altLang="ko-KR" dirty="0" smtClean="0"/>
              <a:t>the BLU</a:t>
            </a:r>
            <a:r>
              <a:rPr lang="en-US" altLang="ko-KR" dirty="0"/>
              <a:t>, are most eager to develop and </a:t>
            </a:r>
            <a:r>
              <a:rPr lang="en-US" altLang="ko-KR" dirty="0" smtClean="0"/>
              <a:t>mass produce </a:t>
            </a:r>
            <a:r>
              <a:rPr lang="en-US" altLang="ko-KR" dirty="0"/>
              <a:t>LED packages </a:t>
            </a:r>
            <a:r>
              <a:rPr lang="en-US" altLang="ko-KR" dirty="0" smtClean="0"/>
              <a:t>using the KSF</a:t>
            </a:r>
            <a:r>
              <a:rPr lang="en-US" altLang="ko-KR" dirty="0"/>
              <a:t>. </a:t>
            </a:r>
            <a:r>
              <a:rPr lang="ko-KR" altLang="en-US" dirty="0"/>
              <a:t> </a:t>
            </a:r>
            <a:r>
              <a:rPr lang="en-US" altLang="ko-KR" dirty="0"/>
              <a:t> </a:t>
            </a:r>
          </a:p>
          <a:p>
            <a:pPr lvl="1" algn="just" latinLnBrk="0"/>
            <a:r>
              <a:rPr lang="en-US" altLang="ko-KR" dirty="0" smtClean="0"/>
              <a:t>Phosphors used </a:t>
            </a:r>
            <a:r>
              <a:rPr lang="en-US" altLang="ko-KR" dirty="0"/>
              <a:t>on displays </a:t>
            </a:r>
            <a:r>
              <a:rPr lang="en-US" altLang="ko-KR" dirty="0" smtClean="0"/>
              <a:t>feature </a:t>
            </a:r>
            <a:r>
              <a:rPr lang="en-US" altLang="ko-KR" dirty="0"/>
              <a:t>a short decay time </a:t>
            </a:r>
            <a:r>
              <a:rPr lang="en-US" altLang="ko-KR" dirty="0" smtClean="0"/>
              <a:t>of 5 </a:t>
            </a:r>
            <a:r>
              <a:rPr lang="en-US" altLang="ko-KR" dirty="0" err="1" smtClean="0"/>
              <a:t>ms</a:t>
            </a:r>
            <a:r>
              <a:rPr lang="en-US" altLang="ko-KR" dirty="0" smtClean="0"/>
              <a:t> or below. However, the KSF has </a:t>
            </a:r>
            <a:r>
              <a:rPr lang="en-US" altLang="ko-KR" dirty="0"/>
              <a:t>a decay time of </a:t>
            </a:r>
            <a:r>
              <a:rPr lang="en-US" altLang="ko-KR" dirty="0" smtClean="0"/>
              <a:t>8 </a:t>
            </a:r>
            <a:r>
              <a:rPr lang="en-US" altLang="ko-KR" dirty="0" err="1" smtClean="0"/>
              <a:t>ms</a:t>
            </a:r>
            <a:r>
              <a:rPr lang="en-US" altLang="ko-KR" dirty="0" smtClean="0"/>
              <a:t> or higher, giving rising to afterglows</a:t>
            </a:r>
            <a:r>
              <a:rPr lang="en-US" altLang="ko-KR" dirty="0"/>
              <a:t> </a:t>
            </a:r>
            <a:r>
              <a:rPr lang="en-US" altLang="ko-KR" dirty="0" smtClean="0"/>
              <a:t>in displays </a:t>
            </a:r>
            <a:r>
              <a:rPr lang="en-US" altLang="ko-KR" dirty="0"/>
              <a:t>that use </a:t>
            </a:r>
            <a:r>
              <a:rPr lang="en-US" altLang="ko-KR" dirty="0" smtClean="0"/>
              <a:t>high-output </a:t>
            </a:r>
            <a:r>
              <a:rPr lang="en-US" altLang="ko-KR" dirty="0"/>
              <a:t>LED and alternating current (AC</a:t>
            </a:r>
            <a:r>
              <a:rPr lang="en-US" altLang="ko-KR" dirty="0" smtClean="0"/>
              <a:t>). </a:t>
            </a:r>
            <a:endParaRPr lang="en-US" altLang="ko-KR" dirty="0"/>
          </a:p>
          <a:p>
            <a:pPr lvl="1" algn="just" latinLnBrk="0"/>
            <a:r>
              <a:rPr lang="en-US" altLang="ko-KR" dirty="0" smtClean="0"/>
              <a:t>Also, </a:t>
            </a:r>
            <a:r>
              <a:rPr lang="en-US" altLang="ko-KR" dirty="0"/>
              <a:t>when </a:t>
            </a:r>
            <a:r>
              <a:rPr lang="en-US" altLang="ko-KR" dirty="0" smtClean="0"/>
              <a:t>manufacturing the KSF</a:t>
            </a:r>
            <a:r>
              <a:rPr lang="en-US" altLang="ko-KR" dirty="0"/>
              <a:t>, </a:t>
            </a:r>
            <a:r>
              <a:rPr lang="en-US" altLang="ko-KR" dirty="0" smtClean="0"/>
              <a:t>a pollutant called </a:t>
            </a:r>
            <a:r>
              <a:rPr lang="en-US" altLang="ko-KR" dirty="0"/>
              <a:t>fluorine is </a:t>
            </a:r>
            <a:r>
              <a:rPr lang="en-US" altLang="ko-KR" dirty="0" smtClean="0"/>
              <a:t>produced, limiting </a:t>
            </a:r>
            <a:r>
              <a:rPr lang="en-US" altLang="ko-KR" dirty="0"/>
              <a:t>the production in average production facilities.</a:t>
            </a:r>
            <a:r>
              <a:rPr lang="ko-KR" altLang="en-US" dirty="0" smtClean="0"/>
              <a:t>  </a:t>
            </a:r>
            <a:endParaRPr lang="en-US" altLang="ko-KR" dirty="0" smtClean="0"/>
          </a:p>
        </p:txBody>
      </p:sp>
      <p:sp>
        <p:nvSpPr>
          <p:cNvPr id="4" name="Slide Number Placeholder 3"/>
          <p:cNvSpPr>
            <a:spLocks noGrp="1"/>
          </p:cNvSpPr>
          <p:nvPr>
            <p:ph type="sldNum" sz="quarter" idx="10"/>
          </p:nvPr>
        </p:nvSpPr>
        <p:spPr/>
        <p:txBody>
          <a:bodyPr/>
          <a:lstStyle/>
          <a:p>
            <a:fld id="{C1654822-CBA3-4BDF-80A9-3FE33B17E59A}" type="slidenum">
              <a:rPr lang="en-US" smtClean="0"/>
              <a:pPr/>
              <a:t>41</a:t>
            </a:fld>
            <a:endParaRPr lang="en-US" dirty="0"/>
          </a:p>
        </p:txBody>
      </p:sp>
      <p:sp>
        <p:nvSpPr>
          <p:cNvPr id="5" name="Footer Placeholder 4"/>
          <p:cNvSpPr>
            <a:spLocks noGrp="1"/>
          </p:cNvSpPr>
          <p:nvPr>
            <p:ph type="ftr" sz="quarter" idx="11"/>
          </p:nvPr>
        </p:nvSpPr>
        <p:spPr/>
        <p:txBody>
          <a:bodyPr/>
          <a:lstStyle/>
          <a:p>
            <a:r>
              <a:rPr lang="en-US" smtClean="0"/>
              <a:t>Quantum Dot Display Technology &amp; Market Report - H2 2015</a:t>
            </a:r>
            <a:endParaRPr lang="en-US" dirty="0"/>
          </a:p>
        </p:txBody>
      </p:sp>
    </p:spTree>
    <p:extLst>
      <p:ext uri="{BB962C8B-B14F-4D97-AF65-F5344CB8AC3E}">
        <p14:creationId xmlns:p14="http://schemas.microsoft.com/office/powerpoint/2010/main" val="2012276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1654822-CBA3-4BDF-80A9-3FE33B17E59A}" type="slidenum">
              <a:rPr lang="en-US" smtClean="0"/>
              <a:pPr/>
              <a:t>42</a:t>
            </a:fld>
            <a:endParaRPr lang="en-US" dirty="0"/>
          </a:p>
        </p:txBody>
      </p:sp>
      <p:sp>
        <p:nvSpPr>
          <p:cNvPr id="5" name="Footer Placeholder 4"/>
          <p:cNvSpPr>
            <a:spLocks noGrp="1"/>
          </p:cNvSpPr>
          <p:nvPr>
            <p:ph type="ftr" sz="quarter" idx="11"/>
          </p:nvPr>
        </p:nvSpPr>
        <p:spPr/>
        <p:txBody>
          <a:bodyPr/>
          <a:lstStyle/>
          <a:p>
            <a:r>
              <a:rPr lang="en-US" smtClean="0"/>
              <a:t>Quantum Dot Display Technology &amp; Market Report - H2 2015</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774972063"/>
              </p:ext>
            </p:extLst>
          </p:nvPr>
        </p:nvGraphicFramePr>
        <p:xfrm>
          <a:off x="468314" y="1737036"/>
          <a:ext cx="8207375" cy="1471840"/>
        </p:xfrm>
        <a:graphic>
          <a:graphicData uri="http://schemas.openxmlformats.org/drawingml/2006/table">
            <a:tbl>
              <a:tblPr firstRow="1" lastRow="1" bandRow="1">
                <a:tableStyleId>{4F348D8D-2592-4D36-8BCA-CF58A03317E7}</a:tableStyleId>
              </a:tblPr>
              <a:tblGrid>
                <a:gridCol w="1099203"/>
                <a:gridCol w="2051844"/>
                <a:gridCol w="5056328"/>
              </a:tblGrid>
              <a:tr h="288000">
                <a:tc gridSpan="3">
                  <a:txBody>
                    <a:bodyPr/>
                    <a:lstStyle/>
                    <a:p>
                      <a:pPr algn="l" latinLnBrk="1"/>
                      <a:r>
                        <a:rPr lang="en-US" altLang="ko-KR" sz="1200" b="1" i="0" dirty="0" smtClean="0">
                          <a:latin typeface="Arial"/>
                        </a:rPr>
                        <a:t>Patents</a:t>
                      </a:r>
                      <a:r>
                        <a:rPr lang="en-US" altLang="ko-KR" sz="1200" b="1" i="0" baseline="0" dirty="0" smtClean="0">
                          <a:latin typeface="Arial"/>
                        </a:rPr>
                        <a:t> list of </a:t>
                      </a:r>
                      <a:r>
                        <a:rPr lang="en-US" altLang="ko-KR" sz="1200" b="1" i="0" dirty="0" smtClean="0">
                          <a:latin typeface="Arial"/>
                        </a:rPr>
                        <a:t>KSF</a:t>
                      </a:r>
                      <a:r>
                        <a:rPr lang="en-US" altLang="ko-KR" sz="1200" b="1" i="0" baseline="0" dirty="0" smtClean="0">
                          <a:latin typeface="Arial"/>
                        </a:rPr>
                        <a:t> </a:t>
                      </a:r>
                      <a:endParaRPr lang="ko-KR" altLang="en-US" sz="1200" b="1" i="0" dirty="0">
                        <a:latin typeface="Arial"/>
                      </a:endParaRPr>
                    </a:p>
                  </a:txBody>
                  <a:tcPr marL="35560" marR="35560" marT="50400" marB="54000" anchor="ctr"/>
                </a:tc>
                <a:tc hMerge="1">
                  <a:txBody>
                    <a:bodyPr/>
                    <a:lstStyle/>
                    <a:p>
                      <a:pPr algn="ctr" latinLnBrk="1"/>
                      <a:endParaRPr lang="ko-KR" altLang="en-US" sz="1800" dirty="0"/>
                    </a:p>
                  </a:txBody>
                  <a:tcPr anchor="ctr"/>
                </a:tc>
                <a:tc hMerge="1">
                  <a:txBody>
                    <a:bodyPr/>
                    <a:lstStyle/>
                    <a:p>
                      <a:pPr algn="ctr" latinLnBrk="1"/>
                      <a:endParaRPr lang="ko-KR" altLang="en-US" sz="1800" dirty="0"/>
                    </a:p>
                  </a:txBody>
                  <a:tcPr anchor="ctr"/>
                </a:tc>
              </a:tr>
              <a:tr h="0">
                <a:tc>
                  <a:txBody>
                    <a:bodyPr/>
                    <a:lstStyle/>
                    <a:p>
                      <a:pPr algn="l" latinLnBrk="1"/>
                      <a:endParaRPr lang="ko-KR" altLang="en-US" sz="1000" b="1" i="0" dirty="0">
                        <a:latin typeface="Arial"/>
                      </a:endParaRPr>
                    </a:p>
                  </a:txBody>
                  <a:tcPr marL="35560" marR="35560" marT="54000" marB="54000">
                    <a:lnB w="12700">
                      <a:solidFill>
                        <a:srgbClr val="707C8A"/>
                      </a:solidFill>
                    </a:lnB>
                  </a:tcPr>
                </a:tc>
                <a:tc>
                  <a:txBody>
                    <a:bodyPr/>
                    <a:lstStyle/>
                    <a:p>
                      <a:pPr algn="l" latinLnBrk="1"/>
                      <a:r>
                        <a:rPr lang="en-US" altLang="ko-KR" sz="1000" b="1" i="0" dirty="0" smtClean="0">
                          <a:latin typeface="Arial"/>
                        </a:rPr>
                        <a:t>Patent No.</a:t>
                      </a:r>
                      <a:endParaRPr lang="ko-KR" altLang="en-US" sz="1000" b="1" i="0" dirty="0">
                        <a:latin typeface="Arial"/>
                      </a:endParaRPr>
                    </a:p>
                  </a:txBody>
                  <a:tcPr marL="35560" marR="35560" marT="54000" marB="54000">
                    <a:lnB w="12700">
                      <a:solidFill>
                        <a:srgbClr val="707C8A"/>
                      </a:solidFill>
                    </a:lnB>
                  </a:tcPr>
                </a:tc>
                <a:tc>
                  <a:txBody>
                    <a:bodyPr/>
                    <a:lstStyle/>
                    <a:p>
                      <a:pPr algn="l" latinLnBrk="1"/>
                      <a:r>
                        <a:rPr lang="en-US" altLang="ko-KR" sz="1000" b="1" i="0" dirty="0" smtClean="0">
                          <a:latin typeface="Arial"/>
                        </a:rPr>
                        <a:t>Details</a:t>
                      </a:r>
                      <a:endParaRPr lang="ko-KR" altLang="en-US" sz="1000" b="1" i="0" dirty="0">
                        <a:latin typeface="Arial"/>
                      </a:endParaRPr>
                    </a:p>
                  </a:txBody>
                  <a:tcPr marL="35560" marR="35560" marT="54000" marB="54000">
                    <a:lnB w="12700">
                      <a:solidFill>
                        <a:srgbClr val="707C8A"/>
                      </a:solidFill>
                    </a:lnB>
                  </a:tcPr>
                </a:tc>
              </a:tr>
              <a:tr h="0">
                <a:tc>
                  <a:txBody>
                    <a:bodyPr/>
                    <a:lstStyle/>
                    <a:p>
                      <a:pPr algn="l" latinLnBrk="1"/>
                      <a:r>
                        <a:rPr lang="en-US" altLang="ko-KR" sz="1000" b="0" i="0" strike="noStrike" baseline="0" dirty="0" smtClean="0">
                          <a:latin typeface="Arial"/>
                        </a:rPr>
                        <a:t>GE</a:t>
                      </a:r>
                      <a:endParaRPr lang="ko-KR" altLang="en-US" sz="1000" b="0" i="0" strike="noStrike" baseline="0" dirty="0">
                        <a:latin typeface="Arial"/>
                      </a:endParaRPr>
                    </a:p>
                  </a:txBody>
                  <a:tcPr marL="35560" marR="35560" marT="54000" marB="54000">
                    <a:lnT w="12700">
                      <a:solidFill>
                        <a:srgbClr val="707C8A"/>
                      </a:solidFill>
                    </a:lnT>
                  </a:tcPr>
                </a:tc>
                <a:tc>
                  <a:txBody>
                    <a:bodyPr/>
                    <a:lstStyle/>
                    <a:p>
                      <a:pPr algn="l" latinLnBrk="1"/>
                      <a:r>
                        <a:rPr lang="en-US" altLang="ko-KR" sz="1000" b="0" i="0" dirty="0" smtClean="0">
                          <a:latin typeface="Arial"/>
                        </a:rPr>
                        <a:t>10-2013-7027761</a:t>
                      </a:r>
                      <a:endParaRPr lang="ko-KR" altLang="en-US" sz="1000" b="0" i="0" dirty="0">
                        <a:latin typeface="Arial"/>
                      </a:endParaRPr>
                    </a:p>
                  </a:txBody>
                  <a:tcPr marL="35560" marR="35560" marT="54000" marB="54000">
                    <a:lnT w="12700">
                      <a:solidFill>
                        <a:srgbClr val="707C8A"/>
                      </a:solidFill>
                    </a:lnT>
                  </a:tcPr>
                </a:tc>
                <a:tc>
                  <a:txBody>
                    <a:bodyPr/>
                    <a:lstStyle/>
                    <a:p>
                      <a:pPr algn="l" latinLnBrk="1"/>
                      <a:r>
                        <a:rPr lang="en-US" altLang="ko-KR" sz="1000" b="0" i="0" dirty="0" smtClean="0">
                          <a:latin typeface="Arial"/>
                        </a:rPr>
                        <a:t>PKG application of K2SiF6 and others</a:t>
                      </a:r>
                      <a:endParaRPr lang="ko-KR" altLang="en-US" sz="1000" b="0" i="0" dirty="0">
                        <a:latin typeface="Arial"/>
                      </a:endParaRPr>
                    </a:p>
                  </a:txBody>
                  <a:tcPr marL="35560" marR="35560" marT="54000" marB="54000">
                    <a:lnT w="12700">
                      <a:solidFill>
                        <a:srgbClr val="707C8A"/>
                      </a:solidFill>
                    </a:lnT>
                  </a:tcPr>
                </a:tc>
              </a:tr>
              <a:tr h="0">
                <a:tc>
                  <a:txBody>
                    <a:bodyPr/>
                    <a:lstStyle/>
                    <a:p>
                      <a:pPr algn="l" latinLnBrk="1"/>
                      <a:r>
                        <a:rPr lang="en-US" altLang="ko-KR" sz="1000" b="0" i="0" strike="noStrike" baseline="0" dirty="0" smtClean="0">
                          <a:latin typeface="Arial"/>
                        </a:rPr>
                        <a:t>MCC</a:t>
                      </a:r>
                      <a:endParaRPr lang="ko-KR" altLang="en-US" sz="1000" b="0" i="0" strike="noStrike" baseline="0" dirty="0">
                        <a:latin typeface="Arial"/>
                      </a:endParaRPr>
                    </a:p>
                  </a:txBody>
                  <a:tcPr marL="35560" marR="35560" marT="54000" marB="54000">
                    <a:lnB>
                      <a:noFill/>
                    </a:lnB>
                  </a:tcPr>
                </a:tc>
                <a:tc>
                  <a:txBody>
                    <a:bodyPr/>
                    <a:lstStyle/>
                    <a:p>
                      <a:pPr marL="0" marR="0" indent="0" algn="l" defTabSz="457200" rtl="0" eaLnBrk="1" fontAlgn="auto" latinLnBrk="1" hangingPunct="1">
                        <a:lnSpc>
                          <a:spcPct val="100000"/>
                        </a:lnSpc>
                        <a:spcBef>
                          <a:spcPts val="0"/>
                        </a:spcBef>
                        <a:spcAft>
                          <a:spcPts val="0"/>
                        </a:spcAft>
                        <a:buClrTx/>
                        <a:buSzTx/>
                        <a:buFontTx/>
                        <a:buNone/>
                        <a:tabLst/>
                        <a:defRPr/>
                      </a:pPr>
                      <a:r>
                        <a:rPr lang="en-US" altLang="ko-KR" sz="1000" b="0" i="0" dirty="0" smtClean="0">
                          <a:latin typeface="Arial"/>
                        </a:rPr>
                        <a:t>10-2010-7016473</a:t>
                      </a:r>
                      <a:endParaRPr lang="ko-KR" altLang="en-US" sz="1000" b="0" i="0" dirty="0">
                        <a:latin typeface="Arial"/>
                      </a:endParaRPr>
                    </a:p>
                  </a:txBody>
                  <a:tcPr marL="35560" marR="35560" marT="54000" marB="54000">
                    <a:lnB>
                      <a:noFill/>
                    </a:lnB>
                  </a:tcPr>
                </a:tc>
                <a:tc>
                  <a:txBody>
                    <a:bodyPr/>
                    <a:lstStyle/>
                    <a:p>
                      <a:pPr algn="l" latinLnBrk="1"/>
                      <a:r>
                        <a:rPr lang="en-US" altLang="ko-KR" sz="1000" b="0" i="0" dirty="0" smtClean="0">
                          <a:latin typeface="Arial"/>
                        </a:rPr>
                        <a:t>Process of manufacturing (simply) and PKG application (mostly)</a:t>
                      </a:r>
                      <a:endParaRPr lang="ko-KR" altLang="en-US" sz="1000" b="0" i="0" dirty="0">
                        <a:latin typeface="Arial"/>
                      </a:endParaRPr>
                    </a:p>
                  </a:txBody>
                  <a:tcPr marL="35560" marR="35560" marT="54000" marB="54000">
                    <a:lnB>
                      <a:noFill/>
                    </a:lnB>
                  </a:tcPr>
                </a:tc>
              </a:tr>
              <a:tr h="0">
                <a:tc>
                  <a:txBody>
                    <a:bodyPr/>
                    <a:lstStyle/>
                    <a:p>
                      <a:pPr algn="l" latinLnBrk="1"/>
                      <a:r>
                        <a:rPr lang="en-US" altLang="ko-KR" sz="1000" b="0" i="0" strike="noStrike" baseline="0" dirty="0" err="1" smtClean="0">
                          <a:latin typeface="Arial"/>
                        </a:rPr>
                        <a:t>Shinetsu</a:t>
                      </a:r>
                      <a:endParaRPr lang="ko-KR" altLang="en-US" sz="1000" b="0" i="0" strike="noStrike" baseline="0" dirty="0">
                        <a:latin typeface="Arial"/>
                      </a:endParaRPr>
                    </a:p>
                  </a:txBody>
                  <a:tcPr marL="35560" marR="35560" marT="54000" marB="54000">
                    <a:lnT>
                      <a:noFill/>
                    </a:lnT>
                    <a:lnB w="12700" cap="flat" cmpd="sng" algn="ctr">
                      <a:solidFill>
                        <a:srgbClr val="707C8A"/>
                      </a:solidFill>
                      <a:prstDash val="solid"/>
                      <a:round/>
                      <a:headEnd type="none" w="med" len="med"/>
                      <a:tailEnd type="none" w="med" len="med"/>
                    </a:lnB>
                  </a:tcPr>
                </a:tc>
                <a:tc>
                  <a:txBody>
                    <a:bodyPr/>
                    <a:lstStyle/>
                    <a:p>
                      <a:pPr marL="0" marR="0" indent="0" algn="l" defTabSz="457200" rtl="0" eaLnBrk="1" fontAlgn="auto" latinLnBrk="1" hangingPunct="1">
                        <a:lnSpc>
                          <a:spcPct val="100000"/>
                        </a:lnSpc>
                        <a:spcBef>
                          <a:spcPts val="0"/>
                        </a:spcBef>
                        <a:spcAft>
                          <a:spcPts val="0"/>
                        </a:spcAft>
                        <a:buClrTx/>
                        <a:buSzTx/>
                        <a:buFontTx/>
                        <a:buNone/>
                        <a:tabLst/>
                        <a:defRPr/>
                      </a:pPr>
                      <a:r>
                        <a:rPr lang="en-US" altLang="ko-KR" sz="1000" b="0" i="0" dirty="0" smtClean="0">
                          <a:latin typeface="Arial"/>
                        </a:rPr>
                        <a:t>10-2012-0035879 </a:t>
                      </a:r>
                      <a:endParaRPr lang="ko-KR" altLang="en-US" sz="1000" b="0" i="0" dirty="0">
                        <a:latin typeface="Arial"/>
                      </a:endParaRPr>
                    </a:p>
                  </a:txBody>
                  <a:tcPr marL="35560" marR="35560" marT="54000" marB="54000">
                    <a:lnT>
                      <a:noFill/>
                    </a:lnT>
                    <a:lnB w="12700" cap="flat" cmpd="sng" algn="ctr">
                      <a:solidFill>
                        <a:srgbClr val="707C8A"/>
                      </a:solidFill>
                      <a:prstDash val="solid"/>
                      <a:round/>
                      <a:headEnd type="none" w="med" len="med"/>
                      <a:tailEnd type="none" w="med" len="med"/>
                    </a:lnB>
                  </a:tcPr>
                </a:tc>
                <a:tc>
                  <a:txBody>
                    <a:bodyPr/>
                    <a:lstStyle/>
                    <a:p>
                      <a:pPr algn="l" latinLnBrk="1"/>
                      <a:r>
                        <a:rPr lang="en-US" altLang="ko-KR" sz="1000" b="0" i="0" dirty="0" smtClean="0">
                          <a:latin typeface="Arial"/>
                        </a:rPr>
                        <a:t>Process</a:t>
                      </a:r>
                      <a:r>
                        <a:rPr lang="en-US" altLang="ko-KR" sz="1000" b="0" i="0" baseline="0" dirty="0" smtClean="0">
                          <a:latin typeface="Arial"/>
                        </a:rPr>
                        <a:t> of manufacturing (K2SiF6 and K2TiF6)</a:t>
                      </a:r>
                      <a:endParaRPr lang="ko-KR" altLang="en-US" sz="1000" b="0" i="0" dirty="0">
                        <a:latin typeface="Arial"/>
                      </a:endParaRPr>
                    </a:p>
                  </a:txBody>
                  <a:tcPr marL="35560" marR="35560" marT="54000" marB="54000">
                    <a:lnT>
                      <a:noFill/>
                    </a:lnT>
                    <a:lnB w="12700">
                      <a:solidFill>
                        <a:srgbClr val="707C8A"/>
                      </a:solidFill>
                    </a:lnB>
                  </a:tcPr>
                </a:tc>
              </a:tr>
              <a:tr h="139700">
                <a:tc gridSpan="2">
                  <a:txBody>
                    <a:bodyPr/>
                    <a:lstStyle/>
                    <a:p>
                      <a:pPr algn="l" latinLnBrk="1">
                        <a:buFontTx/>
                        <a:buNone/>
                      </a:pPr>
                      <a:r>
                        <a:rPr lang="en-US" altLang="ko-KR" sz="700" b="0" i="0" strike="noStrike" baseline="0" dirty="0" smtClean="0">
                          <a:solidFill>
                            <a:srgbClr val="707C8A"/>
                          </a:solidFill>
                          <a:latin typeface="Arial"/>
                        </a:rPr>
                        <a:t>Source: IHS</a:t>
                      </a:r>
                      <a:endParaRPr lang="ko-KR" altLang="en-US" sz="700" b="0" i="0" strike="noStrike" baseline="0" dirty="0">
                        <a:solidFill>
                          <a:srgbClr val="707C8A"/>
                        </a:solidFill>
                        <a:latin typeface="Arial"/>
                      </a:endParaRPr>
                    </a:p>
                  </a:txBody>
                  <a:tcPr marL="35560" marR="35560" marT="35560" marB="0" anchor="b">
                    <a:lnT w="12700" cap="flat" cmpd="sng" algn="ctr">
                      <a:solidFill>
                        <a:srgbClr val="707C8A"/>
                      </a:solidFill>
                      <a:prstDash val="solid"/>
                      <a:round/>
                      <a:headEnd type="none" w="med" len="med"/>
                      <a:tailEnd type="none" w="med" len="med"/>
                    </a:lnT>
                  </a:tcPr>
                </a:tc>
                <a:tc hMerge="1">
                  <a:txBody>
                    <a:bodyPr/>
                    <a:lstStyle/>
                    <a:p>
                      <a:pPr marL="0" marR="0" indent="0" algn="ctr" defTabSz="457200" rtl="0" eaLnBrk="1" fontAlgn="auto" latinLnBrk="1" hangingPunct="1">
                        <a:lnSpc>
                          <a:spcPct val="100000"/>
                        </a:lnSpc>
                        <a:spcBef>
                          <a:spcPts val="0"/>
                        </a:spcBef>
                        <a:spcAft>
                          <a:spcPts val="0"/>
                        </a:spcAft>
                        <a:buClrTx/>
                        <a:buSzTx/>
                        <a:buFontTx/>
                        <a:buNone/>
                        <a:tabLst/>
                        <a:defRPr/>
                      </a:pPr>
                      <a:endParaRPr lang="ko-KR" altLang="en-US" sz="1800" dirty="0"/>
                    </a:p>
                  </a:txBody>
                  <a:tcPr anchor="ctr"/>
                </a:tc>
                <a:tc>
                  <a:txBody>
                    <a:bodyPr/>
                    <a:lstStyle/>
                    <a:p>
                      <a:pPr algn="r" latinLnBrk="1">
                        <a:buFontTx/>
                        <a:buNone/>
                      </a:pPr>
                      <a:r>
                        <a:rPr lang="en-US" altLang="ko-KR" sz="700" b="0" i="0" dirty="0" smtClean="0">
                          <a:solidFill>
                            <a:srgbClr val="707C8A"/>
                          </a:solidFill>
                          <a:latin typeface="Arial"/>
                        </a:rPr>
                        <a:t>© 2015 IHS</a:t>
                      </a:r>
                      <a:endParaRPr lang="ko-KR" altLang="en-US" sz="700" b="0" i="0" dirty="0">
                        <a:solidFill>
                          <a:srgbClr val="707C8A"/>
                        </a:solidFill>
                        <a:latin typeface="Arial"/>
                      </a:endParaRPr>
                    </a:p>
                  </a:txBody>
                  <a:tcPr marL="35560" marR="35560" marT="35560" marB="0" anchor="b">
                    <a:lnT w="12700">
                      <a:solidFill>
                        <a:srgbClr val="707C8A"/>
                      </a:solidFill>
                    </a:lnT>
                  </a:tcPr>
                </a:tc>
              </a:tr>
            </a:tbl>
          </a:graphicData>
        </a:graphic>
      </p:graphicFrame>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766" y="4427584"/>
            <a:ext cx="3241178" cy="1469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文字方塊 7"/>
          <p:cNvSpPr txBox="1">
            <a:spLocks noChangeArrowheads="1"/>
          </p:cNvSpPr>
          <p:nvPr/>
        </p:nvSpPr>
        <p:spPr bwMode="auto">
          <a:xfrm>
            <a:off x="1906439" y="4855670"/>
            <a:ext cx="9835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Aft>
                <a:spcPts val="300"/>
              </a:spcAft>
              <a:buClr>
                <a:srgbClr val="595959"/>
              </a:buClr>
              <a:buFont typeface="Wingdings" pitchFamily="2" charset="2"/>
              <a:buChar char="§"/>
              <a:defRPr sz="14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buChar char="§"/>
              <a:defRPr sz="14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9pPr>
          </a:lstStyle>
          <a:p>
            <a:pPr algn="ctr" eaLnBrk="1" hangingPunct="1">
              <a:spcAft>
                <a:spcPct val="0"/>
              </a:spcAft>
              <a:buClrTx/>
              <a:buFontTx/>
              <a:buNone/>
            </a:pPr>
            <a:r>
              <a:rPr lang="en-US" altLang="zh-TW" sz="1000" dirty="0">
                <a:solidFill>
                  <a:srgbClr val="00B050"/>
                </a:solidFill>
                <a:latin typeface="Calibri" pitchFamily="34" charset="0"/>
                <a:ea typeface="新細明體" pitchFamily="18" charset="-120"/>
              </a:rPr>
              <a:t>Green </a:t>
            </a:r>
            <a:r>
              <a:rPr lang="en-US" altLang="zh-TW" sz="1000" dirty="0" err="1">
                <a:solidFill>
                  <a:srgbClr val="00B050"/>
                </a:solidFill>
                <a:latin typeface="Calibri" pitchFamily="34" charset="0"/>
                <a:ea typeface="新細明體" pitchFamily="18" charset="-120"/>
              </a:rPr>
              <a:t>oxynitride</a:t>
            </a:r>
            <a:endParaRPr lang="zh-TW" altLang="en-US" sz="1000" dirty="0">
              <a:solidFill>
                <a:srgbClr val="00B050"/>
              </a:solidFill>
              <a:latin typeface="Calibri" pitchFamily="34" charset="0"/>
              <a:ea typeface="新細明體" pitchFamily="18" charset="-120"/>
            </a:endParaRPr>
          </a:p>
        </p:txBody>
      </p:sp>
      <p:sp>
        <p:nvSpPr>
          <p:cNvPr id="10" name="Picture 4"/>
          <p:cNvSpPr>
            <a:spLocks noChangeAspect="1" noChangeArrowheads="1"/>
          </p:cNvSpPr>
          <p:nvPr/>
        </p:nvSpPr>
        <p:spPr bwMode="auto">
          <a:xfrm>
            <a:off x="4926013" y="4219619"/>
            <a:ext cx="3169524" cy="203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Aft>
                <a:spcPts val="300"/>
              </a:spcAft>
              <a:buClr>
                <a:srgbClr val="595959"/>
              </a:buClr>
              <a:buFont typeface="Wingdings" pitchFamily="2" charset="2"/>
              <a:buChar char="§"/>
              <a:defRPr sz="14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buChar char="§"/>
              <a:defRPr sz="14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9pPr>
          </a:lstStyle>
          <a:p>
            <a:pPr eaLnBrk="1" hangingPunct="1">
              <a:spcAft>
                <a:spcPct val="0"/>
              </a:spcAft>
              <a:buClrTx/>
              <a:buFontTx/>
              <a:buNone/>
            </a:pPr>
            <a:endParaRPr lang="ko-KR" altLang="ko-KR" sz="1000">
              <a:latin typeface="Tahoma" pitchFamily="34" charset="0"/>
              <a:ea typeface="新細明體" pitchFamily="18" charset="-120"/>
            </a:endParaRPr>
          </a:p>
        </p:txBody>
      </p:sp>
      <p:pic>
        <p:nvPicPr>
          <p:cNvPr id="11" name="Picture 4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5202" y="4437112"/>
            <a:ext cx="2919166" cy="1494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3957"/>
                  </a:outerShdw>
                </a:effectLst>
              </a14:hiddenEffects>
            </a:ext>
          </a:extLst>
        </p:spPr>
      </p:pic>
      <p:grpSp>
        <p:nvGrpSpPr>
          <p:cNvPr id="12" name="Group 9"/>
          <p:cNvGrpSpPr/>
          <p:nvPr/>
        </p:nvGrpSpPr>
        <p:grpSpPr>
          <a:xfrm>
            <a:off x="466726" y="3933055"/>
            <a:ext cx="8210550" cy="2294242"/>
            <a:chOff x="467430" y="836631"/>
            <a:chExt cx="8209845" cy="5329219"/>
          </a:xfrm>
        </p:grpSpPr>
        <p:sp>
          <p:nvSpPr>
            <p:cNvPr id="13" name="txtboxInfographicTitleBar"/>
            <p:cNvSpPr/>
            <p:nvPr/>
          </p:nvSpPr>
          <p:spPr>
            <a:xfrm>
              <a:off x="467430" y="836631"/>
              <a:ext cx="8208912" cy="668986"/>
            </a:xfrm>
            <a:prstGeom prst="rect">
              <a:avLst/>
            </a:prstGeom>
            <a:solidFill>
              <a:srgbClr val="707C8A"/>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altLang="ko-KR" sz="1200" b="1" dirty="0" smtClean="0">
                  <a:solidFill>
                    <a:srgbClr val="FFFFFF"/>
                  </a:solidFill>
                </a:rPr>
                <a:t>Property of KSF </a:t>
              </a:r>
              <a:endParaRPr lang="ko-KR" altLang="en-US" sz="1200" b="1" dirty="0">
                <a:solidFill>
                  <a:srgbClr val="FFFFFF"/>
                </a:solidFill>
              </a:endParaRPr>
            </a:p>
          </p:txBody>
        </p:sp>
        <p:sp>
          <p:nvSpPr>
            <p:cNvPr id="14" name="txtboxInfographicBorder"/>
            <p:cNvSpPr/>
            <p:nvPr/>
          </p:nvSpPr>
          <p:spPr>
            <a:xfrm>
              <a:off x="467544" y="838200"/>
              <a:ext cx="8208912" cy="5327649"/>
            </a:xfrm>
            <a:prstGeom prst="rect">
              <a:avLst/>
            </a:prstGeom>
            <a:noFill/>
            <a:ln w="19050">
              <a:solidFill>
                <a:srgbClr val="707C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xtboxInfographicCopyright"/>
            <p:cNvSpPr txBox="1"/>
            <p:nvPr/>
          </p:nvSpPr>
          <p:spPr>
            <a:xfrm>
              <a:off x="7334612" y="5479796"/>
              <a:ext cx="1342663" cy="686054"/>
            </a:xfrm>
            <a:prstGeom prst="rect">
              <a:avLst/>
            </a:prstGeom>
            <a:noFill/>
          </p:spPr>
          <p:txBody>
            <a:bodyPr wrap="none" lIns="0" tIns="0" rIns="72000" bIns="72000" rtlCol="0" anchor="b">
              <a:noAutofit/>
            </a:bodyPr>
            <a:lstStyle/>
            <a:p>
              <a:pPr algn="r"/>
              <a:r>
                <a:rPr lang="en-US" sz="700" dirty="0" smtClean="0">
                  <a:solidFill>
                    <a:srgbClr val="707C8A"/>
                  </a:solidFill>
                </a:rPr>
                <a:t>© 2015 IHS</a:t>
              </a:r>
              <a:endParaRPr lang="en-US" sz="700" dirty="0">
                <a:solidFill>
                  <a:srgbClr val="707C8A"/>
                </a:solidFill>
              </a:endParaRPr>
            </a:p>
          </p:txBody>
        </p:sp>
        <p:sp>
          <p:nvSpPr>
            <p:cNvPr id="16" name="txtboxInfographicSourceLine"/>
            <p:cNvSpPr txBox="1"/>
            <p:nvPr/>
          </p:nvSpPr>
          <p:spPr>
            <a:xfrm>
              <a:off x="467430" y="5987954"/>
              <a:ext cx="5112711" cy="177896"/>
            </a:xfrm>
            <a:prstGeom prst="rect">
              <a:avLst/>
            </a:prstGeom>
            <a:noFill/>
          </p:spPr>
          <p:txBody>
            <a:bodyPr wrap="none" lIns="72000" tIns="0" rIns="0" bIns="72000" rtlCol="0" anchor="b">
              <a:noAutofit/>
            </a:bodyPr>
            <a:lstStyle/>
            <a:p>
              <a:endParaRPr lang="en-US" sz="500" dirty="0" smtClean="0">
                <a:solidFill>
                  <a:srgbClr val="707C8A"/>
                </a:solidFill>
              </a:endParaRPr>
            </a:p>
            <a:p>
              <a:endParaRPr lang="en-US" sz="500" dirty="0" smtClean="0">
                <a:solidFill>
                  <a:srgbClr val="707C8A"/>
                </a:solidFill>
              </a:endParaRPr>
            </a:p>
            <a:p>
              <a:r>
                <a:rPr lang="en-US" sz="700" dirty="0" smtClean="0">
                  <a:solidFill>
                    <a:srgbClr val="707C8A"/>
                  </a:solidFill>
                </a:rPr>
                <a:t>Source: IHS</a:t>
              </a:r>
              <a:endParaRPr lang="en-US" sz="700" dirty="0">
                <a:solidFill>
                  <a:srgbClr val="707C8A"/>
                </a:solidFill>
              </a:endParaRPr>
            </a:p>
          </p:txBody>
        </p:sp>
      </p:grpSp>
      <p:sp>
        <p:nvSpPr>
          <p:cNvPr id="18" name="文字方塊 6"/>
          <p:cNvSpPr txBox="1">
            <a:spLocks noChangeArrowheads="1"/>
          </p:cNvSpPr>
          <p:nvPr/>
        </p:nvSpPr>
        <p:spPr bwMode="auto">
          <a:xfrm>
            <a:off x="3303320" y="4404570"/>
            <a:ext cx="69209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Aft>
                <a:spcPts val="300"/>
              </a:spcAft>
              <a:buClr>
                <a:srgbClr val="595959"/>
              </a:buClr>
              <a:buFont typeface="Wingdings" pitchFamily="2" charset="2"/>
              <a:buChar char="§"/>
              <a:defRPr sz="14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buChar char="§"/>
              <a:defRPr sz="14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9pPr>
          </a:lstStyle>
          <a:p>
            <a:pPr eaLnBrk="1" hangingPunct="1">
              <a:spcAft>
                <a:spcPct val="0"/>
              </a:spcAft>
              <a:buClrTx/>
              <a:buFontTx/>
              <a:buNone/>
            </a:pPr>
            <a:r>
              <a:rPr lang="en-US" altLang="zh-TW" sz="700" dirty="0">
                <a:solidFill>
                  <a:srgbClr val="FF0000"/>
                </a:solidFill>
                <a:latin typeface="+mj-lt"/>
                <a:ea typeface="新細明體" pitchFamily="18" charset="-120"/>
              </a:rPr>
              <a:t>Red Mn</a:t>
            </a:r>
            <a:r>
              <a:rPr lang="en-US" altLang="zh-TW" sz="700" baseline="30000" dirty="0">
                <a:solidFill>
                  <a:srgbClr val="FF0000"/>
                </a:solidFill>
                <a:latin typeface="+mj-lt"/>
                <a:ea typeface="新細明體" pitchFamily="18" charset="-120"/>
              </a:rPr>
              <a:t>4+ </a:t>
            </a:r>
            <a:r>
              <a:rPr lang="en-US" altLang="zh-TW" sz="700" dirty="0">
                <a:solidFill>
                  <a:srgbClr val="FF0000"/>
                </a:solidFill>
                <a:latin typeface="+mj-lt"/>
                <a:ea typeface="新細明體" pitchFamily="18" charset="-120"/>
              </a:rPr>
              <a:t>phosphor</a:t>
            </a:r>
            <a:endParaRPr lang="zh-TW" altLang="en-US" sz="700" dirty="0">
              <a:solidFill>
                <a:srgbClr val="FF0000"/>
              </a:solidFill>
              <a:latin typeface="+mj-lt"/>
              <a:ea typeface="新細明體" pitchFamily="18" charset="-120"/>
            </a:endParaRPr>
          </a:p>
        </p:txBody>
      </p:sp>
    </p:spTree>
    <p:extLst>
      <p:ext uri="{BB962C8B-B14F-4D97-AF65-F5344CB8AC3E}">
        <p14:creationId xmlns:p14="http://schemas.microsoft.com/office/powerpoint/2010/main" val="91504762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ontent Placeholder 78"/>
          <p:cNvSpPr>
            <a:spLocks noGrp="1"/>
          </p:cNvSpPr>
          <p:nvPr>
            <p:ph idx="1"/>
          </p:nvPr>
        </p:nvSpPr>
        <p:spPr>
          <a:xfrm>
            <a:off x="457200" y="1484313"/>
            <a:ext cx="8220075" cy="1440583"/>
          </a:xfrm>
        </p:spPr>
        <p:txBody>
          <a:bodyPr/>
          <a:lstStyle/>
          <a:p>
            <a:pPr marL="0" indent="0">
              <a:buNone/>
            </a:pPr>
            <a:r>
              <a:rPr lang="en-US" altLang="ko-KR" dirty="0" smtClean="0"/>
              <a:t>2.3. Color </a:t>
            </a:r>
            <a:r>
              <a:rPr lang="en-US" altLang="ko-KR" dirty="0"/>
              <a:t>filter tuning </a:t>
            </a:r>
            <a:endParaRPr lang="en-US" altLang="ko-KR" dirty="0" smtClean="0"/>
          </a:p>
          <a:p>
            <a:pPr lvl="1" algn="just"/>
            <a:r>
              <a:rPr lang="en-US" altLang="ko-KR" dirty="0" smtClean="0"/>
              <a:t>The color filter solution adjusts the </a:t>
            </a:r>
            <a:r>
              <a:rPr lang="en-US" altLang="ko-KR" dirty="0"/>
              <a:t>thickness of the color filter </a:t>
            </a:r>
            <a:r>
              <a:rPr lang="en-US" altLang="ko-KR" dirty="0" smtClean="0"/>
              <a:t>to prevent some wavelengths from penetrating each color filter, </a:t>
            </a:r>
            <a:r>
              <a:rPr lang="en-US" altLang="ko-KR" dirty="0"/>
              <a:t>improving color gamut. </a:t>
            </a:r>
          </a:p>
          <a:p>
            <a:pPr lvl="1" algn="just"/>
            <a:r>
              <a:rPr lang="en-US" altLang="ko-KR" dirty="0" smtClean="0"/>
              <a:t>For </a:t>
            </a:r>
            <a:r>
              <a:rPr lang="en-US" altLang="ko-KR" dirty="0"/>
              <a:t>such reasons, LCD panel makers and LED solution providers are </a:t>
            </a:r>
            <a:r>
              <a:rPr lang="en-US" altLang="ko-KR" dirty="0" smtClean="0"/>
              <a:t>cooperating to achieve maximum color gamut, for example, by finding an optimal thickness of the color filter when some phosphors are used in an LED package. </a:t>
            </a:r>
            <a:endParaRPr lang="ko-KR" altLang="en-US" dirty="0"/>
          </a:p>
          <a:p>
            <a:pPr lvl="1"/>
            <a:endParaRPr lang="ko-KR" altLang="en-US" dirty="0"/>
          </a:p>
        </p:txBody>
      </p:sp>
      <p:sp>
        <p:nvSpPr>
          <p:cNvPr id="2" name="Slide Number Placeholder 1"/>
          <p:cNvSpPr>
            <a:spLocks noGrp="1"/>
          </p:cNvSpPr>
          <p:nvPr>
            <p:ph type="sldNum" sz="quarter" idx="10"/>
          </p:nvPr>
        </p:nvSpPr>
        <p:spPr/>
        <p:txBody>
          <a:bodyPr/>
          <a:lstStyle/>
          <a:p>
            <a:fld id="{C1654822-CBA3-4BDF-80A9-3FE33B17E59A}" type="slidenum">
              <a:rPr lang="en-US" smtClean="0"/>
              <a:pPr/>
              <a:t>43</a:t>
            </a:fld>
            <a:endParaRPr lang="en-US"/>
          </a:p>
        </p:txBody>
      </p:sp>
      <p:sp>
        <p:nvSpPr>
          <p:cNvPr id="4" name="Footer Placeholder 3"/>
          <p:cNvSpPr>
            <a:spLocks noGrp="1"/>
          </p:cNvSpPr>
          <p:nvPr>
            <p:ph type="ftr" sz="quarter" idx="11"/>
          </p:nvPr>
        </p:nvSpPr>
        <p:spPr/>
        <p:txBody>
          <a:bodyPr/>
          <a:lstStyle/>
          <a:p>
            <a:r>
              <a:rPr lang="en-US" smtClean="0"/>
              <a:t>Quantum Dot Display Technology &amp; Market Report - H2 2015</a:t>
            </a:r>
            <a:endParaRPr lang="en-US" dirty="0"/>
          </a:p>
        </p:txBody>
      </p:sp>
      <p:graphicFrame>
        <p:nvGraphicFramePr>
          <p:cNvPr id="95" name="內容版面配置區 5"/>
          <p:cNvGraphicFramePr>
            <a:graphicFrameLocks noGrp="1"/>
          </p:cNvGraphicFramePr>
          <p:nvPr>
            <p:extLst>
              <p:ext uri="{D42A27DB-BD31-4B8C-83A1-F6EECF244321}">
                <p14:modId xmlns:p14="http://schemas.microsoft.com/office/powerpoint/2010/main" val="3524483495"/>
              </p:ext>
            </p:extLst>
          </p:nvPr>
        </p:nvGraphicFramePr>
        <p:xfrm>
          <a:off x="5868144" y="2920739"/>
          <a:ext cx="2809131" cy="3308322"/>
        </p:xfrm>
        <a:graphic>
          <a:graphicData uri="http://schemas.openxmlformats.org/drawingml/2006/table">
            <a:tbl>
              <a:tblPr lastRow="1">
                <a:tableStyleId>{4F348D8D-2592-4D36-8BCA-CF58A03317E7}</a:tableStyleId>
              </a:tblPr>
              <a:tblGrid>
                <a:gridCol w="470200"/>
                <a:gridCol w="1834056"/>
                <a:gridCol w="504875"/>
              </a:tblGrid>
              <a:tr h="226168">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900" b="1" i="0" u="none" strike="noStrike" cap="none" normalizeH="0" baseline="0" dirty="0" smtClean="0">
                          <a:ln>
                            <a:noFill/>
                          </a:ln>
                          <a:solidFill>
                            <a:schemeClr val="bg1"/>
                          </a:solidFill>
                          <a:effectLst/>
                          <a:latin typeface="Arial"/>
                        </a:rPr>
                        <a:t>LED/CF solutions </a:t>
                      </a:r>
                      <a:endParaRPr kumimoji="0" lang="zh-TW" altLang="en-US" sz="900" b="1" i="0" u="none" strike="noStrike" cap="none" normalizeH="0" baseline="0" dirty="0" smtClean="0">
                        <a:ln>
                          <a:noFill/>
                        </a:ln>
                        <a:solidFill>
                          <a:schemeClr val="bg1"/>
                        </a:solidFill>
                        <a:effectLst/>
                        <a:latin typeface="Arial"/>
                        <a:ea typeface="Arial Unicode MS" pitchFamily="50" charset="-127"/>
                        <a:cs typeface="Arial Unicode MS" pitchFamily="50" charset="-127"/>
                      </a:endParaRPr>
                    </a:p>
                  </a:txBody>
                  <a:tcPr marL="35560" marR="35560" marT="19050" marB="19050" anchor="ctr" horzOverflow="overflow">
                    <a:solidFill>
                      <a:srgbClr val="707C8A"/>
                    </a:solid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en-US" sz="1200" b="1" i="0" u="none" strike="noStrike" cap="none" normalizeH="0" baseline="0" dirty="0" smtClean="0">
                        <a:ln>
                          <a:noFill/>
                        </a:ln>
                        <a:solidFill>
                          <a:schemeClr val="bg1"/>
                        </a:solidFill>
                        <a:effectLst/>
                        <a:latin typeface="Verdana" pitchFamily="34" charset="0"/>
                        <a:ea typeface="Arial Unicode MS" pitchFamily="50" charset="-127"/>
                        <a:cs typeface="Arial Unicode MS" pitchFamily="50" charset="-127"/>
                      </a:endParaRPr>
                    </a:p>
                  </a:txBody>
                  <a:tcPr marL="91438" marR="91438" marT="45650" marB="4565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en-US" sz="1200" b="1" i="0" u="none" strike="noStrike" cap="none" normalizeH="0" baseline="0" dirty="0" smtClean="0">
                        <a:ln>
                          <a:noFill/>
                        </a:ln>
                        <a:solidFill>
                          <a:schemeClr val="bg1"/>
                        </a:solidFill>
                        <a:effectLst/>
                        <a:latin typeface="Verdana" pitchFamily="34" charset="0"/>
                        <a:ea typeface="Arial Unicode MS" pitchFamily="50" charset="-127"/>
                        <a:cs typeface="Arial Unicode MS" pitchFamily="50" charset="-127"/>
                      </a:endParaRPr>
                    </a:p>
                  </a:txBody>
                  <a:tcPr marL="91438" marR="91438" marT="45650" marB="4565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185123">
                <a:tc>
                  <a:txBody>
                    <a:bodyPr/>
                    <a:lstStyle>
                      <a:lvl1pPr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700" b="1" i="0" u="none" strike="noStrike" cap="none" normalizeH="0" baseline="0" dirty="0" smtClean="0">
                        <a:ln>
                          <a:noFill/>
                        </a:ln>
                        <a:solidFill>
                          <a:schemeClr val="tx1"/>
                        </a:solidFill>
                        <a:effectLst/>
                        <a:latin typeface="Arial"/>
                        <a:ea typeface="Arial Unicode MS" pitchFamily="50" charset="-127"/>
                        <a:cs typeface="Arial Unicode MS" pitchFamily="50" charset="-127"/>
                      </a:endParaRPr>
                    </a:p>
                  </a:txBody>
                  <a:tcPr marL="35560" marR="35560" marT="19050" marB="19050" horzOverflow="overflow">
                    <a:lnB w="12700" cap="flat" cmpd="sng" algn="ctr">
                      <a:solidFill>
                        <a:srgbClr val="707C8A"/>
                      </a:solidFill>
                      <a:prstDash val="solid"/>
                      <a:round/>
                      <a:headEnd type="none" w="med" len="med"/>
                      <a:tailEnd type="none" w="med" len="med"/>
                    </a:lnB>
                    <a:solidFill>
                      <a:scrgbClr r="0" g="0" b="0">
                        <a:alpha val="0"/>
                      </a:scrgbClr>
                    </a:solidFill>
                  </a:tcPr>
                </a:tc>
                <a:tc>
                  <a:txBody>
                    <a:bodyPr/>
                    <a:lstStyle>
                      <a:lvl1pPr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700" b="1" i="0" u="none" strike="noStrike" cap="none" normalizeH="0" baseline="0" dirty="0" smtClean="0">
                          <a:ln>
                            <a:noFill/>
                          </a:ln>
                          <a:solidFill>
                            <a:schemeClr val="tx1"/>
                          </a:solidFill>
                          <a:effectLst/>
                          <a:latin typeface="Arial"/>
                        </a:rPr>
                        <a:t>LED PKG Structure  </a:t>
                      </a:r>
                      <a:endParaRPr kumimoji="0" lang="en-US" altLang="zh-TW" sz="700" b="1" i="0" u="none" strike="noStrike" cap="none" normalizeH="0" baseline="0" dirty="0" smtClean="0">
                        <a:ln>
                          <a:noFill/>
                        </a:ln>
                        <a:solidFill>
                          <a:schemeClr val="tx1"/>
                        </a:solidFill>
                        <a:effectLst/>
                        <a:latin typeface="Arial"/>
                        <a:ea typeface="Arial Unicode MS" pitchFamily="50" charset="-127"/>
                        <a:cs typeface="Arial Unicode MS" pitchFamily="50" charset="-127"/>
                      </a:endParaRPr>
                    </a:p>
                  </a:txBody>
                  <a:tcPr marL="35560" marR="35560" marT="19050" marB="19050" horzOverflow="overflow">
                    <a:lnB w="12700" cap="flat" cmpd="sng" algn="ctr">
                      <a:solidFill>
                        <a:srgbClr val="707C8A"/>
                      </a:solidFill>
                      <a:prstDash val="solid"/>
                      <a:round/>
                      <a:headEnd type="none" w="med" len="med"/>
                      <a:tailEnd type="none" w="med" len="med"/>
                    </a:lnB>
                    <a:solidFill>
                      <a:scrgbClr r="0" g="0" b="0">
                        <a:alpha val="0"/>
                      </a:scrgbClr>
                    </a:solidFill>
                  </a:tcPr>
                </a:tc>
                <a:tc>
                  <a:txBody>
                    <a:bodyPr/>
                    <a:lstStyle>
                      <a:lvl1pPr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TW" sz="700" b="1" i="0" u="none" strike="noStrike" cap="none" normalizeH="0" baseline="0" dirty="0" smtClean="0">
                          <a:ln>
                            <a:noFill/>
                          </a:ln>
                          <a:solidFill>
                            <a:schemeClr val="tx1"/>
                          </a:solidFill>
                          <a:effectLst/>
                          <a:latin typeface="Arial"/>
                          <a:ea typeface="Arial Unicode MS" pitchFamily="50" charset="-127"/>
                          <a:cs typeface="Arial Unicode MS" pitchFamily="50" charset="-127"/>
                        </a:rPr>
                        <a:t>NTSC</a:t>
                      </a:r>
                      <a:endParaRPr kumimoji="0" lang="zh-TW" altLang="en-US" sz="700" b="1" i="0" u="none" strike="noStrike" cap="none" normalizeH="0" baseline="0" dirty="0" smtClean="0">
                        <a:ln>
                          <a:noFill/>
                        </a:ln>
                        <a:solidFill>
                          <a:schemeClr val="tx1"/>
                        </a:solidFill>
                        <a:effectLst/>
                        <a:latin typeface="Arial"/>
                        <a:ea typeface="Arial Unicode MS" pitchFamily="50" charset="-127"/>
                        <a:cs typeface="Arial Unicode MS" pitchFamily="50" charset="-127"/>
                      </a:endParaRPr>
                    </a:p>
                  </a:txBody>
                  <a:tcPr marL="35560" marR="35560" marT="19050" marB="19050" horzOverflow="overflow">
                    <a:lnB w="12700" cap="flat" cmpd="sng" algn="ctr">
                      <a:solidFill>
                        <a:srgbClr val="707C8A"/>
                      </a:solidFill>
                      <a:prstDash val="solid"/>
                      <a:round/>
                      <a:headEnd type="none" w="med" len="med"/>
                      <a:tailEnd type="none" w="med" len="med"/>
                    </a:lnB>
                    <a:solidFill>
                      <a:scrgbClr r="0" g="0" b="0">
                        <a:alpha val="0"/>
                      </a:scrgbClr>
                    </a:solidFill>
                  </a:tcPr>
                </a:tc>
              </a:tr>
              <a:tr h="385975">
                <a:tc>
                  <a:txBody>
                    <a:bodyPr/>
                    <a:lstStyle>
                      <a:lvl1pPr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700" b="0" i="0" u="none" strike="noStrike" cap="none" normalizeH="0" baseline="0" dirty="0" smtClean="0">
                          <a:ln>
                            <a:noFill/>
                          </a:ln>
                          <a:solidFill>
                            <a:schemeClr val="tx1"/>
                          </a:solidFill>
                          <a:effectLst/>
                          <a:latin typeface="Arial"/>
                          <a:ea typeface="Arial Unicode MS" pitchFamily="50" charset="-127"/>
                          <a:cs typeface="Arial Unicode MS" pitchFamily="50" charset="-127"/>
                        </a:rPr>
                        <a:t>Unity</a:t>
                      </a:r>
                      <a:endParaRPr kumimoji="0" lang="zh-TW" altLang="en-US" sz="700" b="0" i="0" u="none" strike="noStrike" cap="none" normalizeH="0" baseline="0" dirty="0" smtClean="0">
                        <a:ln>
                          <a:noFill/>
                        </a:ln>
                        <a:solidFill>
                          <a:schemeClr val="tx1"/>
                        </a:solidFill>
                        <a:effectLst/>
                        <a:latin typeface="Arial"/>
                        <a:ea typeface="Arial Unicode MS" pitchFamily="50" charset="-127"/>
                        <a:cs typeface="Arial Unicode MS" pitchFamily="50" charset="-127"/>
                      </a:endParaRPr>
                    </a:p>
                  </a:txBody>
                  <a:tcPr marL="35560" marR="35560" marT="19050" marB="19050" horzOverflow="overflow">
                    <a:lnT w="12700" cap="flat" cmpd="sng" algn="ctr">
                      <a:solidFill>
                        <a:srgbClr val="707C8A"/>
                      </a:solidFill>
                      <a:prstDash val="solid"/>
                      <a:round/>
                      <a:headEnd type="none" w="med" len="med"/>
                      <a:tailEnd type="none" w="med" len="med"/>
                    </a:lnT>
                    <a:lnB>
                      <a:noFill/>
                    </a:lnB>
                    <a:solidFill>
                      <a:scrgbClr r="0" g="0" b="0">
                        <a:alpha val="0"/>
                      </a:scrgbClr>
                    </a:solidFill>
                  </a:tcPr>
                </a:tc>
                <a:tc>
                  <a:txBody>
                    <a:bodyPr/>
                    <a:lstStyle>
                      <a:lvl1pPr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9pPr>
                    </a:lstStyle>
                    <a:p>
                      <a:pPr marL="171450" marR="0" lvl="0" indent="-1714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defRPr/>
                      </a:pPr>
                      <a:r>
                        <a:rPr kumimoji="0" lang="en-US" altLang="zh-TW" sz="700" b="0" i="0" u="none" strike="noStrike" cap="none" normalizeH="0" baseline="0" dirty="0" smtClean="0">
                          <a:ln>
                            <a:noFill/>
                          </a:ln>
                          <a:solidFill>
                            <a:schemeClr val="tx1"/>
                          </a:solidFill>
                          <a:effectLst/>
                          <a:latin typeface="Arial"/>
                        </a:rPr>
                        <a:t>Blue and green chip + red remote phosphor</a:t>
                      </a:r>
                      <a:endParaRPr kumimoji="0" lang="zh-TW" altLang="en-US" sz="700" b="0" i="0" u="none" strike="noStrike" cap="none" normalizeH="0" baseline="0" dirty="0" smtClean="0">
                        <a:ln>
                          <a:noFill/>
                        </a:ln>
                        <a:solidFill>
                          <a:schemeClr val="tx1"/>
                        </a:solidFill>
                        <a:effectLst/>
                        <a:latin typeface="Arial"/>
                        <a:ea typeface="Arial Unicode MS" pitchFamily="50" charset="-127"/>
                        <a:cs typeface="Arial Unicode MS" pitchFamily="50" charset="-127"/>
                      </a:endParaRPr>
                    </a:p>
                  </a:txBody>
                  <a:tcPr marL="35560" marR="35560" marT="19050" marB="19050" horzOverflow="overflow">
                    <a:lnT w="12700" cap="flat" cmpd="sng" algn="ctr">
                      <a:solidFill>
                        <a:srgbClr val="707C8A"/>
                      </a:solidFill>
                      <a:prstDash val="solid"/>
                      <a:round/>
                      <a:headEnd type="none" w="med" len="med"/>
                      <a:tailEnd type="none" w="med" len="med"/>
                    </a:lnT>
                    <a:lnB>
                      <a:noFill/>
                    </a:lnB>
                    <a:solidFill>
                      <a:scrgbClr r="0" g="0" b="0">
                        <a:alpha val="0"/>
                      </a:scrgbClr>
                    </a:solidFill>
                  </a:tcPr>
                </a:tc>
                <a:tc>
                  <a:txBody>
                    <a:bodyPr/>
                    <a:lstStyle>
                      <a:lvl1pPr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defRPr sz="12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defRPr sz="1000">
                          <a:solidFill>
                            <a:schemeClr val="tx1"/>
                          </a:solidFill>
                          <a:latin typeface="Verdana" pitchFamily="34" charset="0"/>
                          <a:ea typeface="Arial Unicode MS" pitchFamily="50" charset="-127"/>
                          <a:cs typeface="Arial Unicode MS" pitchFamily="50" charset="-127"/>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altLang="zh-TW" sz="700" b="0" i="0" u="none" strike="noStrike" cap="none" normalizeH="0" baseline="0" dirty="0" smtClean="0">
                        <a:ln>
                          <a:noFill/>
                        </a:ln>
                        <a:solidFill>
                          <a:schemeClr val="tx1"/>
                        </a:solidFill>
                        <a:effectLst/>
                        <a:latin typeface="Arial"/>
                        <a:ea typeface="Arial Unicode MS" pitchFamily="50" charset="-127"/>
                        <a:cs typeface="Arial Unicode MS" pitchFamily="50" charset="-127"/>
                      </a:endParaRPr>
                    </a:p>
                  </a:txBody>
                  <a:tcPr marL="35560" marR="35560" marT="19050" marB="19050" horzOverflow="overflow">
                    <a:lnT w="12700" cap="flat" cmpd="sng" algn="ctr">
                      <a:solidFill>
                        <a:srgbClr val="707C8A"/>
                      </a:solidFill>
                      <a:prstDash val="solid"/>
                      <a:round/>
                      <a:headEnd type="none" w="med" len="med"/>
                      <a:tailEnd type="none" w="med" len="med"/>
                    </a:lnT>
                    <a:lnB>
                      <a:noFill/>
                    </a:lnB>
                    <a:solidFill>
                      <a:scrgbClr r="0" g="0" b="0">
                        <a:alpha val="0"/>
                      </a:scrgbClr>
                    </a:solidFill>
                  </a:tcPr>
                </a:tc>
              </a:tr>
              <a:tr h="3859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700" b="0" i="0" u="none" strike="noStrike" cap="none" normalizeH="0" baseline="0" dirty="0" smtClean="0">
                          <a:ln>
                            <a:noFill/>
                          </a:ln>
                          <a:solidFill>
                            <a:schemeClr val="tx1"/>
                          </a:solidFill>
                          <a:effectLst/>
                          <a:latin typeface="Arial"/>
                          <a:ea typeface="Arial Unicode MS" pitchFamily="50" charset="-127"/>
                          <a:cs typeface="Arial Unicode MS" pitchFamily="50" charset="-127"/>
                        </a:rPr>
                        <a:t>AUO</a:t>
                      </a:r>
                      <a:endParaRPr kumimoji="0" lang="zh-TW" altLang="en-US" sz="700" b="0" i="0" u="none" strike="noStrike" cap="none" normalizeH="0" baseline="0" dirty="0" smtClean="0">
                        <a:ln>
                          <a:noFill/>
                        </a:ln>
                        <a:solidFill>
                          <a:schemeClr val="tx1"/>
                        </a:solidFill>
                        <a:effectLst/>
                        <a:latin typeface="Arial"/>
                        <a:ea typeface="Arial Unicode MS" pitchFamily="50" charset="-127"/>
                        <a:cs typeface="Arial Unicode MS" pitchFamily="50" charset="-127"/>
                      </a:endParaRPr>
                    </a:p>
                  </a:txBody>
                  <a:tcPr marL="35560" marR="35560" marT="19050" marB="19050" horzOverflow="overflow">
                    <a:lnT>
                      <a:noFill/>
                    </a:lnT>
                    <a:lnB>
                      <a:noFill/>
                    </a:lnB>
                    <a:solidFill>
                      <a:scrgbClr r="0" g="0" b="0">
                        <a:alpha val="0"/>
                      </a:scrgbClr>
                    </a:solidFill>
                  </a:tcPr>
                </a:tc>
                <a:tc>
                  <a:txBody>
                    <a:bodyPr/>
                    <a:lstStyle/>
                    <a:p>
                      <a:pPr marL="171450" marR="0" lvl="0" indent="-171450" algn="l" defTabSz="914400" rtl="0" eaLnBrk="1" fontAlgn="base" latinLnBrk="0" hangingPunct="1">
                        <a:lnSpc>
                          <a:spcPct val="100000"/>
                        </a:lnSpc>
                        <a:spcBef>
                          <a:spcPct val="0"/>
                        </a:spcBef>
                        <a:spcAft>
                          <a:spcPct val="0"/>
                        </a:spcAft>
                        <a:buClrTx/>
                        <a:buSzTx/>
                        <a:buFont typeface="Wingdings" pitchFamily="2" charset="2"/>
                        <a:buChar char="§"/>
                        <a:tabLst/>
                      </a:pPr>
                      <a:r>
                        <a:rPr kumimoji="0" lang="en-US" altLang="zh-TW" sz="700" b="0" i="0" u="none" strike="noStrike" cap="none" normalizeH="0" baseline="0" dirty="0" smtClean="0">
                          <a:ln>
                            <a:noFill/>
                          </a:ln>
                          <a:solidFill>
                            <a:schemeClr val="tx1"/>
                          </a:solidFill>
                          <a:effectLst/>
                          <a:latin typeface="Arial"/>
                        </a:rPr>
                        <a:t>Blue chip + QD phosphor</a:t>
                      </a:r>
                    </a:p>
                    <a:p>
                      <a:pPr marL="171450" marR="0" lvl="0" indent="-171450" algn="l" defTabSz="914400" rtl="0" eaLnBrk="1" fontAlgn="base" latinLnBrk="0" hangingPunct="1">
                        <a:lnSpc>
                          <a:spcPct val="100000"/>
                        </a:lnSpc>
                        <a:spcBef>
                          <a:spcPct val="0"/>
                        </a:spcBef>
                        <a:spcAft>
                          <a:spcPct val="0"/>
                        </a:spcAft>
                        <a:buClrTx/>
                        <a:buSzTx/>
                        <a:buFont typeface="Wingdings" pitchFamily="2" charset="2"/>
                        <a:buChar char="§"/>
                        <a:tabLst/>
                      </a:pPr>
                      <a:r>
                        <a:rPr kumimoji="0" lang="en-US" altLang="zh-TW" sz="700" b="0" i="0" u="none" strike="noStrike" cap="none" normalizeH="0" baseline="0" dirty="0" smtClean="0">
                          <a:ln>
                            <a:noFill/>
                          </a:ln>
                          <a:solidFill>
                            <a:schemeClr val="tx1"/>
                          </a:solidFill>
                          <a:effectLst/>
                          <a:latin typeface="Arial"/>
                        </a:rPr>
                        <a:t>Blue chip + red and green phosphor </a:t>
                      </a:r>
                      <a:endParaRPr kumimoji="0" lang="zh-TW" altLang="en-US" sz="700" b="0" i="0" u="none" strike="noStrike" cap="none" normalizeH="0" baseline="0" dirty="0" smtClean="0">
                        <a:ln>
                          <a:noFill/>
                        </a:ln>
                        <a:solidFill>
                          <a:schemeClr val="tx1"/>
                        </a:solidFill>
                        <a:effectLst/>
                        <a:latin typeface="Arial"/>
                        <a:ea typeface="Arial Unicode MS" pitchFamily="50" charset="-127"/>
                        <a:cs typeface="Arial Unicode MS" pitchFamily="50" charset="-127"/>
                      </a:endParaRPr>
                    </a:p>
                  </a:txBody>
                  <a:tcPr marL="35560" marR="35560" marT="19050" marB="19050" horzOverflow="overflow">
                    <a:lnT>
                      <a:noFill/>
                    </a:lnT>
                    <a:lnB>
                      <a:noFill/>
                    </a:lnB>
                    <a:solidFill>
                      <a:scrgbClr r="0" g="0" b="0">
                        <a:alpha val="0"/>
                      </a:scrgb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TW" sz="700" b="0" i="0" u="none" strike="noStrike" cap="none" normalizeH="0" baseline="0" dirty="0" smtClean="0">
                          <a:ln>
                            <a:noFill/>
                          </a:ln>
                          <a:solidFill>
                            <a:schemeClr val="tx1"/>
                          </a:solidFill>
                          <a:effectLst/>
                          <a:latin typeface="Arial"/>
                          <a:ea typeface="Arial Unicode MS" pitchFamily="50" charset="-127"/>
                          <a:cs typeface="Arial Unicode MS" pitchFamily="50" charset="-127"/>
                        </a:rPr>
                        <a:t>100%</a:t>
                      </a:r>
                    </a:p>
                  </a:txBody>
                  <a:tcPr marL="35560" marR="35560" marT="19050" marB="19050" horzOverflow="overflow">
                    <a:lnT>
                      <a:noFill/>
                    </a:lnT>
                    <a:lnB>
                      <a:noFill/>
                    </a:lnB>
                    <a:solidFill>
                      <a:scrgbClr r="0" g="0" b="0">
                        <a:alpha val="0"/>
                      </a:scrgbClr>
                    </a:solidFill>
                  </a:tcPr>
                </a:tc>
              </a:tr>
              <a:tr h="385975">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TW" sz="700" b="0" i="0" u="none" strike="noStrike" cap="none" normalizeH="0" baseline="0" dirty="0" err="1" smtClean="0">
                          <a:ln>
                            <a:noFill/>
                          </a:ln>
                          <a:solidFill>
                            <a:schemeClr val="tx1"/>
                          </a:solidFill>
                          <a:effectLst/>
                          <a:latin typeface="Arial"/>
                        </a:rPr>
                        <a:t>Innolux</a:t>
                      </a:r>
                      <a:r>
                        <a:rPr kumimoji="0" lang="en-US" altLang="zh-TW" sz="700" b="0" i="0" u="none" strike="noStrike" cap="none" normalizeH="0" baseline="0" dirty="0" smtClean="0">
                          <a:ln>
                            <a:noFill/>
                          </a:ln>
                          <a:solidFill>
                            <a:schemeClr val="tx1"/>
                          </a:solidFill>
                          <a:effectLst/>
                          <a:latin typeface="Arial"/>
                        </a:rPr>
                        <a:t> (AOT)</a:t>
                      </a:r>
                      <a:endParaRPr kumimoji="0" lang="zh-TW" altLang="en-US" sz="700" b="0" i="0" u="none" strike="noStrike" cap="none" normalizeH="0" baseline="0" dirty="0" smtClean="0">
                        <a:ln>
                          <a:noFill/>
                        </a:ln>
                        <a:solidFill>
                          <a:schemeClr val="tx1"/>
                        </a:solidFill>
                        <a:effectLst/>
                        <a:latin typeface="Arial"/>
                        <a:ea typeface="Arial Unicode MS" pitchFamily="50" charset="-127"/>
                        <a:cs typeface="Arial Unicode MS" pitchFamily="50" charset="-127"/>
                      </a:endParaRPr>
                    </a:p>
                  </a:txBody>
                  <a:tcPr marL="35560" marR="35560" marT="19050" marB="19050" horzOverflow="overflow">
                    <a:lnT>
                      <a:noFill/>
                    </a:lnT>
                    <a:lnB>
                      <a:noFill/>
                    </a:lnB>
                    <a:solidFill>
                      <a:scrgbClr r="0" g="0" b="0">
                        <a:alpha val="0"/>
                      </a:scrgbClr>
                    </a:solidFill>
                  </a:tcPr>
                </a:tc>
                <a:tc>
                  <a:txBody>
                    <a:bodyPr/>
                    <a:lstStyle/>
                    <a:p>
                      <a:pPr marL="171450" marR="0" lvl="0" indent="-171450" algn="l" defTabSz="914400" rtl="0" eaLnBrk="1" fontAlgn="base" latinLnBrk="0" hangingPunct="1">
                        <a:lnSpc>
                          <a:spcPct val="100000"/>
                        </a:lnSpc>
                        <a:spcBef>
                          <a:spcPct val="0"/>
                        </a:spcBef>
                        <a:spcAft>
                          <a:spcPct val="0"/>
                        </a:spcAft>
                        <a:buClrTx/>
                        <a:buSzTx/>
                        <a:buFont typeface="Wingdings" pitchFamily="2" charset="2"/>
                        <a:buChar char="§"/>
                        <a:tabLst/>
                      </a:pPr>
                      <a:r>
                        <a:rPr kumimoji="0" lang="en-US" altLang="zh-TW" sz="700" b="0" i="0" u="none" strike="noStrike" cap="none" normalizeH="0" baseline="0" dirty="0" smtClean="0">
                          <a:ln>
                            <a:noFill/>
                          </a:ln>
                          <a:solidFill>
                            <a:schemeClr val="tx1"/>
                          </a:solidFill>
                          <a:effectLst/>
                          <a:latin typeface="Arial"/>
                        </a:rPr>
                        <a:t>Blue chip + red and green phosphor </a:t>
                      </a:r>
                      <a:endParaRPr kumimoji="0" lang="zh-TW" altLang="en-US" sz="700" b="0" i="0" u="none" strike="noStrike" cap="none" normalizeH="0" baseline="0" dirty="0" smtClean="0">
                        <a:ln>
                          <a:noFill/>
                        </a:ln>
                        <a:solidFill>
                          <a:schemeClr val="tx1"/>
                        </a:solidFill>
                        <a:effectLst/>
                        <a:latin typeface="Arial"/>
                      </a:endParaRPr>
                    </a:p>
                    <a:p>
                      <a:pPr marL="171450" marR="0" lvl="0" indent="-171450" algn="l" defTabSz="914400" rtl="0" eaLnBrk="1" fontAlgn="base" latinLnBrk="0" hangingPunct="1">
                        <a:lnSpc>
                          <a:spcPct val="100000"/>
                        </a:lnSpc>
                        <a:spcBef>
                          <a:spcPct val="0"/>
                        </a:spcBef>
                        <a:spcAft>
                          <a:spcPct val="0"/>
                        </a:spcAft>
                        <a:buClrTx/>
                        <a:buSzTx/>
                        <a:buFont typeface="Wingdings" pitchFamily="2" charset="2"/>
                        <a:buChar char="§"/>
                        <a:tabLst/>
                      </a:pPr>
                      <a:r>
                        <a:rPr kumimoji="0" lang="en-US" altLang="zh-TW" sz="700" b="0" i="0" u="none" strike="noStrike" cap="none" normalizeH="0" baseline="0" dirty="0" smtClean="0">
                          <a:ln>
                            <a:noFill/>
                          </a:ln>
                          <a:solidFill>
                            <a:schemeClr val="tx1"/>
                          </a:solidFill>
                          <a:effectLst/>
                          <a:latin typeface="Arial"/>
                        </a:rPr>
                        <a:t>New color filter, color gamut</a:t>
                      </a:r>
                      <a:endParaRPr kumimoji="0" lang="zh-TW" altLang="en-US" sz="700" b="0" i="0" u="none" strike="noStrike" cap="none" normalizeH="0" baseline="0" dirty="0" smtClean="0">
                        <a:ln>
                          <a:noFill/>
                        </a:ln>
                        <a:solidFill>
                          <a:schemeClr val="tx1"/>
                        </a:solidFill>
                        <a:effectLst/>
                        <a:latin typeface="Arial"/>
                        <a:ea typeface="Arial Unicode MS" pitchFamily="50" charset="-127"/>
                        <a:cs typeface="Arial Unicode MS" pitchFamily="50" charset="-127"/>
                      </a:endParaRPr>
                    </a:p>
                  </a:txBody>
                  <a:tcPr marL="35560" marR="35560" marT="19050" marB="19050" horzOverflow="overflow">
                    <a:lnT>
                      <a:noFill/>
                    </a:lnT>
                    <a:lnB>
                      <a:noFill/>
                    </a:lnB>
                    <a:solidFill>
                      <a:scrgbClr r="0" g="0" b="0">
                        <a:alpha val="0"/>
                      </a:scrgb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TW" sz="700" b="0" i="0" u="none" strike="noStrike" cap="none" normalizeH="0" baseline="0" dirty="0" smtClean="0">
                          <a:ln>
                            <a:noFill/>
                          </a:ln>
                          <a:solidFill>
                            <a:schemeClr val="tx1"/>
                          </a:solidFill>
                          <a:effectLst/>
                          <a:latin typeface="Arial"/>
                          <a:ea typeface="Arial Unicode MS" pitchFamily="50" charset="-127"/>
                          <a:cs typeface="Arial Unicode MS" pitchFamily="50" charset="-127"/>
                        </a:rPr>
                        <a:t>100%</a:t>
                      </a:r>
                    </a:p>
                  </a:txBody>
                  <a:tcPr marL="35560" marR="35560" marT="19050" marB="19050" horzOverflow="overflow">
                    <a:lnT>
                      <a:noFill/>
                    </a:lnT>
                    <a:lnB>
                      <a:noFill/>
                    </a:lnB>
                    <a:solidFill>
                      <a:scrgbClr r="0" g="0" b="0">
                        <a:alpha val="0"/>
                      </a:scrgbClr>
                    </a:solidFill>
                  </a:tcPr>
                </a:tc>
              </a:tr>
              <a:tr h="3859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700" b="0" i="0" u="none" strike="noStrike" cap="none" normalizeH="0" baseline="0" dirty="0" smtClean="0">
                          <a:ln>
                            <a:noFill/>
                          </a:ln>
                          <a:solidFill>
                            <a:schemeClr val="tx1"/>
                          </a:solidFill>
                          <a:effectLst/>
                          <a:latin typeface="Arial"/>
                          <a:ea typeface="Arial Unicode MS" pitchFamily="50" charset="-127"/>
                          <a:cs typeface="Arial Unicode MS" pitchFamily="50" charset="-127"/>
                        </a:rPr>
                        <a:t>Samsung</a:t>
                      </a:r>
                      <a:endParaRPr kumimoji="0" lang="zh-TW" altLang="en-US" sz="700" b="0" i="0" u="none" strike="noStrike" cap="none" normalizeH="0" baseline="0" dirty="0" smtClean="0">
                        <a:ln>
                          <a:noFill/>
                        </a:ln>
                        <a:solidFill>
                          <a:schemeClr val="tx1"/>
                        </a:solidFill>
                        <a:effectLst/>
                        <a:latin typeface="Arial"/>
                        <a:ea typeface="Arial Unicode MS" pitchFamily="50" charset="-127"/>
                        <a:cs typeface="Arial Unicode MS" pitchFamily="50" charset="-127"/>
                      </a:endParaRPr>
                    </a:p>
                  </a:txBody>
                  <a:tcPr marL="35560" marR="35560" marT="19050" marB="19050" horzOverflow="overflow">
                    <a:lnT>
                      <a:noFill/>
                    </a:lnT>
                    <a:lnB>
                      <a:noFill/>
                    </a:lnB>
                    <a:solidFill>
                      <a:scrgbClr r="0" g="0" b="0">
                        <a:alpha val="0"/>
                      </a:scrgbClr>
                    </a:solidFill>
                  </a:tcPr>
                </a:tc>
                <a:tc>
                  <a:txBody>
                    <a:bodyPr/>
                    <a:lstStyle/>
                    <a:p>
                      <a:pPr marL="171450" marR="0" lvl="0" indent="-171450" algn="l" defTabSz="914400" rtl="0" eaLnBrk="1" fontAlgn="base" latinLnBrk="0" hangingPunct="1">
                        <a:lnSpc>
                          <a:spcPct val="100000"/>
                        </a:lnSpc>
                        <a:spcBef>
                          <a:spcPct val="0"/>
                        </a:spcBef>
                        <a:spcAft>
                          <a:spcPct val="0"/>
                        </a:spcAft>
                        <a:buClrTx/>
                        <a:buSzTx/>
                        <a:buFont typeface="Wingdings" pitchFamily="2" charset="2"/>
                        <a:buChar char="§"/>
                        <a:tabLst/>
                      </a:pPr>
                      <a:r>
                        <a:rPr kumimoji="0" lang="en-US" altLang="zh-TW" sz="700" b="0" i="0" u="none" strike="noStrike" cap="none" normalizeH="0" baseline="0" dirty="0" smtClean="0">
                          <a:ln>
                            <a:noFill/>
                          </a:ln>
                          <a:solidFill>
                            <a:schemeClr val="tx1"/>
                          </a:solidFill>
                          <a:effectLst/>
                          <a:latin typeface="Arial"/>
                        </a:rPr>
                        <a:t>New color filter, color gamut</a:t>
                      </a:r>
                    </a:p>
                    <a:p>
                      <a:pPr marL="171450" marR="0" lvl="0" indent="-171450" algn="l" defTabSz="914400" rtl="0" eaLnBrk="1" fontAlgn="base" latinLnBrk="0" hangingPunct="1">
                        <a:lnSpc>
                          <a:spcPct val="100000"/>
                        </a:lnSpc>
                        <a:spcBef>
                          <a:spcPct val="0"/>
                        </a:spcBef>
                        <a:spcAft>
                          <a:spcPct val="0"/>
                        </a:spcAft>
                        <a:buClrTx/>
                        <a:buSzTx/>
                        <a:buFont typeface="Wingdings" pitchFamily="2" charset="2"/>
                        <a:buChar char="§"/>
                        <a:tabLst/>
                      </a:pPr>
                      <a:r>
                        <a:rPr kumimoji="0" lang="en-US" altLang="zh-TW" sz="700" b="0" i="0" u="none" strike="noStrike" cap="none" normalizeH="0" baseline="0" dirty="0" smtClean="0">
                          <a:ln>
                            <a:noFill/>
                          </a:ln>
                          <a:solidFill>
                            <a:schemeClr val="tx1"/>
                          </a:solidFill>
                          <a:effectLst/>
                          <a:latin typeface="Arial"/>
                        </a:rPr>
                        <a:t>Blue and green chip + red</a:t>
                      </a:r>
                      <a:r>
                        <a:rPr kumimoji="0" lang="zh-TW" altLang="en-US" sz="700" b="0" i="0" u="none" strike="noStrike" cap="none" normalizeH="0" baseline="0" dirty="0" smtClean="0">
                          <a:ln>
                            <a:noFill/>
                          </a:ln>
                          <a:solidFill>
                            <a:schemeClr val="tx1"/>
                          </a:solidFill>
                          <a:effectLst/>
                          <a:latin typeface="Arial"/>
                        </a:rPr>
                        <a:t> </a:t>
                      </a:r>
                      <a:r>
                        <a:rPr kumimoji="0" lang="en-US" altLang="zh-TW" sz="700" b="0" i="0" u="none" strike="noStrike" cap="none" normalizeH="0" baseline="0" dirty="0" smtClean="0">
                          <a:ln>
                            <a:noFill/>
                          </a:ln>
                          <a:solidFill>
                            <a:schemeClr val="tx1"/>
                          </a:solidFill>
                          <a:effectLst/>
                          <a:latin typeface="Arial"/>
                        </a:rPr>
                        <a:t>phosphor</a:t>
                      </a:r>
                      <a:endParaRPr kumimoji="0" lang="zh-TW" altLang="en-US" sz="700" b="0" i="0" u="none" strike="noStrike" cap="none" normalizeH="0" baseline="0" dirty="0" smtClean="0">
                        <a:ln>
                          <a:noFill/>
                        </a:ln>
                        <a:solidFill>
                          <a:schemeClr val="tx1"/>
                        </a:solidFill>
                        <a:effectLst/>
                        <a:latin typeface="Arial"/>
                        <a:ea typeface="Arial Unicode MS" pitchFamily="50" charset="-127"/>
                        <a:cs typeface="Arial Unicode MS" pitchFamily="50" charset="-127"/>
                      </a:endParaRPr>
                    </a:p>
                  </a:txBody>
                  <a:tcPr marL="35560" marR="35560" marT="19050" marB="19050" horzOverflow="overflow">
                    <a:lnT>
                      <a:noFill/>
                    </a:lnT>
                    <a:lnB>
                      <a:noFill/>
                    </a:lnB>
                    <a:solidFill>
                      <a:scrgbClr r="0" g="0" b="0">
                        <a:alpha val="0"/>
                      </a:scrgb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altLang="zh-TW" sz="700" b="0" i="0" u="none" strike="noStrike" cap="none" normalizeH="0" baseline="0" dirty="0" smtClean="0">
                        <a:ln>
                          <a:noFill/>
                        </a:ln>
                        <a:solidFill>
                          <a:schemeClr val="tx1"/>
                        </a:solidFill>
                        <a:effectLst/>
                        <a:latin typeface="Arial"/>
                        <a:ea typeface="Arial Unicode MS" pitchFamily="50" charset="-127"/>
                        <a:cs typeface="Arial Unicode MS" pitchFamily="50" charset="-127"/>
                      </a:endParaRPr>
                    </a:p>
                  </a:txBody>
                  <a:tcPr marL="35560" marR="35560" marT="19050" marB="19050" horzOverflow="overflow">
                    <a:lnT>
                      <a:noFill/>
                    </a:lnT>
                    <a:lnB>
                      <a:noFill/>
                    </a:lnB>
                    <a:solidFill>
                      <a:scrgbClr r="0" g="0" b="0">
                        <a:alpha val="0"/>
                      </a:scrgbClr>
                    </a:solidFill>
                  </a:tcPr>
                </a:tc>
              </a:tr>
              <a:tr h="3859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700" b="0" i="0" u="none" strike="noStrike" cap="none" normalizeH="0" baseline="0" dirty="0" smtClean="0">
                          <a:ln>
                            <a:noFill/>
                          </a:ln>
                          <a:solidFill>
                            <a:schemeClr val="tx1"/>
                          </a:solidFill>
                          <a:effectLst/>
                          <a:latin typeface="Arial"/>
                          <a:ea typeface="Arial Unicode MS" pitchFamily="50" charset="-127"/>
                          <a:cs typeface="Arial Unicode MS" pitchFamily="50" charset="-127"/>
                        </a:rPr>
                        <a:t>LGIT</a:t>
                      </a:r>
                      <a:endParaRPr kumimoji="0" lang="zh-TW" altLang="en-US" sz="700" b="0" i="0" u="none" strike="noStrike" cap="none" normalizeH="0" baseline="0" dirty="0" smtClean="0">
                        <a:ln>
                          <a:noFill/>
                        </a:ln>
                        <a:solidFill>
                          <a:schemeClr val="tx1"/>
                        </a:solidFill>
                        <a:effectLst/>
                        <a:latin typeface="Arial"/>
                        <a:ea typeface="Arial Unicode MS" pitchFamily="50" charset="-127"/>
                        <a:cs typeface="Arial Unicode MS" pitchFamily="50" charset="-127"/>
                      </a:endParaRPr>
                    </a:p>
                  </a:txBody>
                  <a:tcPr marL="35560" marR="35560" marT="19050" marB="19050" horzOverflow="overflow">
                    <a:lnT>
                      <a:noFill/>
                    </a:lnT>
                    <a:lnB>
                      <a:noFill/>
                    </a:lnB>
                    <a:solidFill>
                      <a:scrgbClr r="0" g="0" b="0">
                        <a:alpha val="0"/>
                      </a:scrgbClr>
                    </a:solidFill>
                  </a:tcPr>
                </a:tc>
                <a:tc>
                  <a:txBody>
                    <a:bodyPr/>
                    <a:lstStyle/>
                    <a:p>
                      <a:pPr marL="171450" marR="0" lvl="0" indent="-171450" algn="l" defTabSz="914400" rtl="0" eaLnBrk="1" fontAlgn="base" latinLnBrk="0" hangingPunct="1">
                        <a:lnSpc>
                          <a:spcPct val="100000"/>
                        </a:lnSpc>
                        <a:spcBef>
                          <a:spcPct val="0"/>
                        </a:spcBef>
                        <a:spcAft>
                          <a:spcPct val="0"/>
                        </a:spcAft>
                        <a:buClrTx/>
                        <a:buSzTx/>
                        <a:buFont typeface="Wingdings" pitchFamily="2" charset="2"/>
                        <a:buChar char="§"/>
                        <a:tabLst/>
                        <a:defRPr/>
                      </a:pPr>
                      <a:r>
                        <a:rPr kumimoji="0" lang="en-US" altLang="zh-TW" sz="700" b="0" i="0" u="none" strike="noStrike" cap="none" normalizeH="0" baseline="0" dirty="0" smtClean="0">
                          <a:ln>
                            <a:noFill/>
                          </a:ln>
                          <a:solidFill>
                            <a:schemeClr val="tx1"/>
                          </a:solidFill>
                          <a:effectLst/>
                          <a:latin typeface="Arial"/>
                        </a:rPr>
                        <a:t>B&amp;R chip + green phosphor</a:t>
                      </a:r>
                      <a:endParaRPr kumimoji="0" lang="en-US" altLang="zh-TW" sz="700" b="0" i="0" u="none" strike="noStrike" cap="none" normalizeH="0" baseline="0" dirty="0" smtClean="0">
                        <a:ln>
                          <a:noFill/>
                        </a:ln>
                        <a:solidFill>
                          <a:schemeClr val="tx1"/>
                        </a:solidFill>
                        <a:effectLst/>
                        <a:latin typeface="Arial"/>
                        <a:ea typeface="Arial Unicode MS" pitchFamily="50" charset="-127"/>
                        <a:cs typeface="Arial Unicode MS" pitchFamily="50" charset="-127"/>
                      </a:endParaRPr>
                    </a:p>
                  </a:txBody>
                  <a:tcPr marL="35560" marR="35560" marT="19050" marB="19050" horzOverflow="overflow">
                    <a:lnT>
                      <a:noFill/>
                    </a:lnT>
                    <a:lnB>
                      <a:noFill/>
                    </a:lnB>
                    <a:solidFill>
                      <a:scrgbClr r="0" g="0" b="0">
                        <a:alpha val="0"/>
                      </a:scrgb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TW" sz="700" b="0" i="0" u="none" strike="noStrike" cap="none" normalizeH="0" baseline="0" dirty="0" smtClean="0">
                          <a:ln>
                            <a:noFill/>
                          </a:ln>
                          <a:solidFill>
                            <a:schemeClr val="tx1"/>
                          </a:solidFill>
                          <a:effectLst/>
                          <a:latin typeface="Arial"/>
                          <a:ea typeface="Arial Unicode MS" pitchFamily="50" charset="-127"/>
                          <a:cs typeface="Arial Unicode MS" pitchFamily="50" charset="-127"/>
                        </a:rPr>
                        <a:t>90%</a:t>
                      </a:r>
                    </a:p>
                  </a:txBody>
                  <a:tcPr marL="35560" marR="35560" marT="19050" marB="19050" horzOverflow="overflow">
                    <a:lnT>
                      <a:noFill/>
                    </a:lnT>
                    <a:lnB>
                      <a:noFill/>
                    </a:lnB>
                    <a:solidFill>
                      <a:scrgbClr r="0" g="0" b="0">
                        <a:alpha val="0"/>
                      </a:scrgbClr>
                    </a:solidFill>
                  </a:tcPr>
                </a:tc>
              </a:tr>
              <a:tr h="3859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700" b="0" i="0" u="none" strike="noStrike" cap="none" normalizeH="0" baseline="0" dirty="0" smtClean="0">
                          <a:ln>
                            <a:noFill/>
                          </a:ln>
                          <a:solidFill>
                            <a:schemeClr val="tx1"/>
                          </a:solidFill>
                          <a:effectLst/>
                          <a:latin typeface="Arial"/>
                          <a:ea typeface="Arial Unicode MS" pitchFamily="50" charset="-127"/>
                          <a:cs typeface="Arial Unicode MS" pitchFamily="50" charset="-127"/>
                        </a:rPr>
                        <a:t>SSC</a:t>
                      </a:r>
                      <a:endParaRPr kumimoji="0" lang="zh-TW" altLang="en-US" sz="700" b="0" i="0" u="none" strike="noStrike" cap="none" normalizeH="0" baseline="0" dirty="0" smtClean="0">
                        <a:ln>
                          <a:noFill/>
                        </a:ln>
                        <a:solidFill>
                          <a:schemeClr val="tx1"/>
                        </a:solidFill>
                        <a:effectLst/>
                        <a:latin typeface="Arial"/>
                        <a:ea typeface="Arial Unicode MS" pitchFamily="50" charset="-127"/>
                        <a:cs typeface="Arial Unicode MS" pitchFamily="50" charset="-127"/>
                      </a:endParaRPr>
                    </a:p>
                  </a:txBody>
                  <a:tcPr marL="35560" marR="35560" marT="19050" marB="19050" horzOverflow="overflow">
                    <a:lnT>
                      <a:noFill/>
                    </a:lnT>
                    <a:lnB>
                      <a:noFill/>
                    </a:lnB>
                    <a:solidFill>
                      <a:scrgbClr r="0" g="0" b="0">
                        <a:alpha val="0"/>
                      </a:scrgbClr>
                    </a:solidFill>
                  </a:tcPr>
                </a:tc>
                <a:tc>
                  <a:txBody>
                    <a:bodyPr/>
                    <a:lstStyle/>
                    <a:p>
                      <a:pPr marL="171450" marR="0" lvl="0" indent="-171450" algn="l" defTabSz="914400" rtl="0" eaLnBrk="1" fontAlgn="base" latinLnBrk="0" hangingPunct="1">
                        <a:lnSpc>
                          <a:spcPct val="100000"/>
                        </a:lnSpc>
                        <a:spcBef>
                          <a:spcPct val="0"/>
                        </a:spcBef>
                        <a:spcAft>
                          <a:spcPct val="0"/>
                        </a:spcAft>
                        <a:buClrTx/>
                        <a:buSzTx/>
                        <a:buFont typeface="Wingdings" pitchFamily="2" charset="2"/>
                        <a:buChar char="§"/>
                        <a:tabLst/>
                        <a:defRPr/>
                      </a:pPr>
                      <a:r>
                        <a:rPr kumimoji="0" lang="en-US" altLang="zh-TW" sz="700" b="0" i="0" u="none" strike="noStrike" cap="none" normalizeH="0" baseline="0" dirty="0" smtClean="0">
                          <a:ln>
                            <a:noFill/>
                          </a:ln>
                          <a:solidFill>
                            <a:schemeClr val="tx1"/>
                          </a:solidFill>
                          <a:effectLst/>
                          <a:latin typeface="Arial"/>
                        </a:rPr>
                        <a:t>UV + RGB phosphor</a:t>
                      </a:r>
                      <a:endParaRPr kumimoji="0" lang="en-US" altLang="zh-TW" sz="700" b="0" i="0" u="none" strike="noStrike" cap="none" normalizeH="0" baseline="0" dirty="0" smtClean="0">
                        <a:ln>
                          <a:noFill/>
                        </a:ln>
                        <a:solidFill>
                          <a:schemeClr val="tx1"/>
                        </a:solidFill>
                        <a:effectLst/>
                        <a:latin typeface="Arial"/>
                        <a:ea typeface="Arial Unicode MS" pitchFamily="50" charset="-127"/>
                        <a:cs typeface="Arial Unicode MS" pitchFamily="50" charset="-127"/>
                      </a:endParaRPr>
                    </a:p>
                  </a:txBody>
                  <a:tcPr marL="35560" marR="35560" marT="19050" marB="19050" horzOverflow="overflow">
                    <a:lnT>
                      <a:noFill/>
                    </a:lnT>
                    <a:lnB>
                      <a:noFill/>
                    </a:lnB>
                    <a:solidFill>
                      <a:scrgbClr r="0" g="0" b="0">
                        <a:alpha val="0"/>
                      </a:scrgb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TW" sz="700" b="0" i="0" u="none" strike="noStrike" cap="none" normalizeH="0" baseline="0" dirty="0" smtClean="0">
                          <a:ln>
                            <a:noFill/>
                          </a:ln>
                          <a:solidFill>
                            <a:schemeClr val="tx1"/>
                          </a:solidFill>
                          <a:effectLst/>
                          <a:latin typeface="Arial"/>
                          <a:ea typeface="Arial Unicode MS" pitchFamily="50" charset="-127"/>
                          <a:cs typeface="Arial Unicode MS" pitchFamily="50" charset="-127"/>
                        </a:rPr>
                        <a:t>98~105%</a:t>
                      </a:r>
                    </a:p>
                  </a:txBody>
                  <a:tcPr marL="35560" marR="35560" marT="19050" marB="19050" horzOverflow="overflow">
                    <a:lnT>
                      <a:noFill/>
                    </a:lnT>
                    <a:lnB>
                      <a:noFill/>
                    </a:lnB>
                    <a:solidFill>
                      <a:scrgbClr r="0" g="0" b="0">
                        <a:alpha val="0"/>
                      </a:scrgbClr>
                    </a:solidFill>
                  </a:tcPr>
                </a:tc>
              </a:tr>
              <a:tr h="3859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700" b="0" i="0" u="none" strike="noStrike" cap="none" normalizeH="0" baseline="0" dirty="0" err="1" smtClean="0">
                          <a:ln>
                            <a:noFill/>
                          </a:ln>
                          <a:solidFill>
                            <a:schemeClr val="tx1"/>
                          </a:solidFill>
                          <a:effectLst/>
                          <a:latin typeface="Arial"/>
                          <a:ea typeface="Arial Unicode MS" pitchFamily="50" charset="-127"/>
                          <a:cs typeface="Arial Unicode MS" pitchFamily="50" charset="-127"/>
                        </a:rPr>
                        <a:t>Everlight</a:t>
                      </a:r>
                      <a:endParaRPr kumimoji="0" lang="zh-TW" altLang="en-US" sz="700" b="0" i="0" u="none" strike="noStrike" cap="none" normalizeH="0" baseline="0" dirty="0" smtClean="0">
                        <a:ln>
                          <a:noFill/>
                        </a:ln>
                        <a:solidFill>
                          <a:schemeClr val="tx1"/>
                        </a:solidFill>
                        <a:effectLst/>
                        <a:latin typeface="Arial"/>
                        <a:ea typeface="Arial Unicode MS" pitchFamily="50" charset="-127"/>
                        <a:cs typeface="Arial Unicode MS" pitchFamily="50" charset="-127"/>
                      </a:endParaRPr>
                    </a:p>
                  </a:txBody>
                  <a:tcPr marL="35560" marR="35560" marT="19050" marB="19050" horzOverflow="overflow">
                    <a:lnT>
                      <a:noFill/>
                    </a:lnT>
                    <a:lnB w="12700" cap="flat" cmpd="sng" algn="ctr">
                      <a:solidFill>
                        <a:srgbClr val="707C8A"/>
                      </a:solidFill>
                      <a:prstDash val="solid"/>
                      <a:round/>
                      <a:headEnd type="none" w="med" len="med"/>
                      <a:tailEnd type="none" w="med" len="med"/>
                    </a:lnB>
                    <a:solidFill>
                      <a:scrgbClr r="0" g="0" b="0">
                        <a:alpha val="0"/>
                      </a:scrgbClr>
                    </a:solidFill>
                  </a:tcPr>
                </a:tc>
                <a:tc>
                  <a:txBody>
                    <a:bodyPr/>
                    <a:lstStyle/>
                    <a:p>
                      <a:pPr marL="171450" marR="0" lvl="0" indent="-171450" algn="l" defTabSz="914400" rtl="0" eaLnBrk="1" fontAlgn="base" latinLnBrk="0" hangingPunct="1">
                        <a:lnSpc>
                          <a:spcPct val="100000"/>
                        </a:lnSpc>
                        <a:spcBef>
                          <a:spcPct val="0"/>
                        </a:spcBef>
                        <a:spcAft>
                          <a:spcPct val="0"/>
                        </a:spcAft>
                        <a:buClrTx/>
                        <a:buSzTx/>
                        <a:buFont typeface="Wingdings" pitchFamily="2" charset="2"/>
                        <a:buChar char="§"/>
                        <a:tabLst/>
                        <a:defRPr/>
                      </a:pPr>
                      <a:r>
                        <a:rPr kumimoji="0" lang="en-US" altLang="zh-TW" sz="700" b="0" i="0" u="none" strike="noStrike" cap="none" normalizeH="0" baseline="0" dirty="0" smtClean="0">
                          <a:ln>
                            <a:noFill/>
                          </a:ln>
                          <a:solidFill>
                            <a:schemeClr val="tx1"/>
                          </a:solidFill>
                          <a:effectLst/>
                          <a:latin typeface="Arial"/>
                        </a:rPr>
                        <a:t>B&amp;R chip + green phosphor</a:t>
                      </a:r>
                      <a:endParaRPr kumimoji="0" lang="en-US" altLang="zh-TW" sz="700" b="0" i="0" u="none" strike="noStrike" cap="none" normalizeH="0" baseline="0" dirty="0" smtClean="0">
                        <a:ln>
                          <a:noFill/>
                        </a:ln>
                        <a:solidFill>
                          <a:schemeClr val="tx1"/>
                        </a:solidFill>
                        <a:effectLst/>
                        <a:latin typeface="Arial"/>
                        <a:ea typeface="Arial Unicode MS" pitchFamily="50" charset="-127"/>
                        <a:cs typeface="Arial Unicode MS" pitchFamily="50" charset="-127"/>
                      </a:endParaRPr>
                    </a:p>
                  </a:txBody>
                  <a:tcPr marL="35560" marR="35560" marT="19050" marB="19050" horzOverflow="overflow">
                    <a:lnT>
                      <a:noFill/>
                    </a:lnT>
                    <a:lnB w="12700" cap="flat" cmpd="sng" algn="ctr">
                      <a:solidFill>
                        <a:srgbClr val="707C8A"/>
                      </a:solidFill>
                      <a:prstDash val="solid"/>
                      <a:round/>
                      <a:headEnd type="none" w="med" len="med"/>
                      <a:tailEnd type="none" w="med" len="med"/>
                    </a:lnB>
                    <a:solidFill>
                      <a:scrgbClr r="0" g="0" b="0">
                        <a:alpha val="0"/>
                      </a:scrgb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TW" sz="700" b="0" i="0" u="none" strike="noStrike" cap="none" normalizeH="0" baseline="0" dirty="0" smtClean="0">
                          <a:ln>
                            <a:noFill/>
                          </a:ln>
                          <a:solidFill>
                            <a:schemeClr val="tx1"/>
                          </a:solidFill>
                          <a:effectLst/>
                          <a:latin typeface="Arial"/>
                          <a:ea typeface="Arial Unicode MS" pitchFamily="50" charset="-127"/>
                          <a:cs typeface="Arial Unicode MS" pitchFamily="50" charset="-127"/>
                        </a:rPr>
                        <a:t>90%</a:t>
                      </a:r>
                    </a:p>
                  </a:txBody>
                  <a:tcPr marL="35560" marR="35560" marT="19050" marB="19050" horzOverflow="overflow">
                    <a:lnT>
                      <a:noFill/>
                    </a:lnT>
                    <a:lnB w="12700" cap="flat" cmpd="sng" algn="ctr">
                      <a:solidFill>
                        <a:srgbClr val="707C8A"/>
                      </a:solidFill>
                      <a:prstDash val="solid"/>
                      <a:round/>
                      <a:headEnd type="none" w="med" len="med"/>
                      <a:tailEnd type="none" w="med" len="med"/>
                    </a:lnB>
                    <a:solidFill>
                      <a:scrgbClr r="0" g="0" b="0">
                        <a:alpha val="0"/>
                      </a:scrgbClr>
                    </a:solidFill>
                  </a:tcPr>
                </a:tc>
              </a:tr>
              <a:tr h="195206">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500" b="0" i="0" u="none" strike="noStrike" cap="none" normalizeH="0" baseline="0" dirty="0" smtClean="0">
                          <a:ln>
                            <a:noFill/>
                          </a:ln>
                          <a:solidFill>
                            <a:srgbClr val="707C8A"/>
                          </a:solidFill>
                          <a:effectLst/>
                          <a:latin typeface="Arial"/>
                        </a:rPr>
                        <a:t>Source: IHS</a:t>
                      </a:r>
                      <a:endParaRPr kumimoji="0" lang="zh-TW" altLang="en-US" sz="500" b="0" i="0" u="none" strike="noStrike" cap="none" normalizeH="0" baseline="0" dirty="0" smtClean="0">
                        <a:ln>
                          <a:noFill/>
                        </a:ln>
                        <a:solidFill>
                          <a:srgbClr val="707C8A"/>
                        </a:solidFill>
                        <a:effectLst/>
                        <a:latin typeface="Arial"/>
                        <a:ea typeface="Arial Unicode MS" pitchFamily="50" charset="-127"/>
                        <a:cs typeface="Arial Unicode MS" pitchFamily="50" charset="-127"/>
                      </a:endParaRPr>
                    </a:p>
                  </a:txBody>
                  <a:tcPr marL="35560" marR="35560" marT="35560" marB="0" anchor="b" horzOverflow="overflow">
                    <a:lnT w="12700" cap="flat" cmpd="sng" algn="ctr">
                      <a:solidFill>
                        <a:srgbClr val="707C8A"/>
                      </a:solidFill>
                      <a:prstDash val="solid"/>
                      <a:round/>
                      <a:headEnd type="none" w="med" len="med"/>
                      <a:tailEnd type="none" w="med" len="med"/>
                    </a:lnT>
                    <a:solidFill>
                      <a:scrgbClr r="0" g="0" b="0">
                        <a:alpha val="0"/>
                      </a:scrgbClr>
                    </a:solidFill>
                  </a:tcPr>
                </a:tc>
                <a:tc h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200" b="0" i="0" u="none" strike="noStrike" cap="none" normalizeH="0" baseline="0" dirty="0" smtClean="0">
                        <a:ln>
                          <a:noFill/>
                        </a:ln>
                        <a:solidFill>
                          <a:srgbClr val="000000"/>
                        </a:solidFill>
                        <a:effectLst/>
                        <a:latin typeface="Verdana" pitchFamily="34" charset="0"/>
                        <a:ea typeface="Arial Unicode MS" pitchFamily="50" charset="-127"/>
                        <a:cs typeface="Arial Unicode MS" pitchFamily="50" charset="-127"/>
                      </a:endParaRPr>
                    </a:p>
                  </a:txBody>
                  <a:tcPr marL="91438" marR="91438" marT="45650" marB="4565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2DC"/>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1" lang="en-US" altLang="ko-KR" sz="500" b="0" i="0" u="none" strike="noStrike" cap="none" normalizeH="0" baseline="0" dirty="0" smtClean="0">
                          <a:ln>
                            <a:noFill/>
                          </a:ln>
                          <a:solidFill>
                            <a:srgbClr val="707C8A"/>
                          </a:solidFill>
                          <a:effectLst/>
                          <a:latin typeface="Arial"/>
                        </a:rPr>
                        <a:t>© 2015 IHS</a:t>
                      </a:r>
                      <a:endParaRPr kumimoji="1" lang="en-US" altLang="ko-KR" sz="500" b="0" i="0" u="none" strike="noStrike" cap="none" normalizeH="0" baseline="0" dirty="0" smtClean="0">
                        <a:ln>
                          <a:noFill/>
                        </a:ln>
                        <a:solidFill>
                          <a:srgbClr val="707C8A"/>
                        </a:solidFill>
                        <a:effectLst/>
                        <a:latin typeface="Arial"/>
                        <a:ea typeface="Dotum" pitchFamily="50" charset="-127"/>
                      </a:endParaRPr>
                    </a:p>
                  </a:txBody>
                  <a:tcPr marL="35560" marR="35560" marT="35560" marB="0" anchor="b" horzOverflow="overflow">
                    <a:lnT w="12700" cap="flat" cmpd="sng" algn="ctr">
                      <a:solidFill>
                        <a:srgbClr val="707C8A"/>
                      </a:solidFill>
                      <a:prstDash val="solid"/>
                      <a:round/>
                      <a:headEnd type="none" w="med" len="med"/>
                      <a:tailEnd type="none" w="med" len="med"/>
                    </a:lnT>
                    <a:solidFill>
                      <a:scrgbClr r="0" g="0" b="0">
                        <a:alpha val="0"/>
                      </a:scrgbClr>
                    </a:solidFill>
                  </a:tcPr>
                </a:tc>
              </a:tr>
            </a:tbl>
          </a:graphicData>
        </a:graphic>
      </p:graphicFrame>
      <p:grpSp>
        <p:nvGrpSpPr>
          <p:cNvPr id="5" name="Group 4"/>
          <p:cNvGrpSpPr/>
          <p:nvPr/>
        </p:nvGrpSpPr>
        <p:grpSpPr>
          <a:xfrm>
            <a:off x="468789" y="2924896"/>
            <a:ext cx="5173830" cy="3312392"/>
            <a:chOff x="468789" y="2924896"/>
            <a:chExt cx="5329410" cy="3312392"/>
          </a:xfrm>
        </p:grpSpPr>
        <p:pic>
          <p:nvPicPr>
            <p:cNvPr id="98" name="Picture 9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247" y="3580413"/>
              <a:ext cx="1768608" cy="9341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9" name="Picture 9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9927" y="3569772"/>
              <a:ext cx="1999566" cy="9760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0" name="직사각형 9"/>
            <p:cNvSpPr/>
            <p:nvPr/>
          </p:nvSpPr>
          <p:spPr bwMode="auto">
            <a:xfrm>
              <a:off x="541615" y="5073638"/>
              <a:ext cx="2488543" cy="200055"/>
            </a:xfrm>
            <a:prstGeom prst="rect">
              <a:avLst/>
            </a:prstGeom>
            <a:solidFill>
              <a:schemeClr val="bg1">
                <a:lumMod val="75000"/>
              </a:schemeClr>
            </a:solidFill>
            <a:ln w="12700" cap="flat" cmpd="sng" algn="ctr">
              <a:solidFill>
                <a:schemeClr val="tx1"/>
              </a:solidFill>
              <a:prstDash val="dash"/>
              <a:round/>
              <a:headEnd type="none" w="med" len="med"/>
              <a:tailEnd type="none" w="med" len="med"/>
            </a:ln>
            <a:effectLst/>
            <a:extLst/>
          </p:spPr>
          <p:txBody>
            <a:bodyPr wrap="square">
              <a:spAutoFit/>
            </a:bodyPr>
            <a:lstStyle/>
            <a:p>
              <a:pPr>
                <a:defRPr/>
              </a:pPr>
              <a:endParaRPr lang="ko-KR" altLang="en-US" sz="700">
                <a:solidFill>
                  <a:prstClr val="black"/>
                </a:solidFill>
                <a:latin typeface="+mj-lt"/>
              </a:endParaRPr>
            </a:p>
          </p:txBody>
        </p:sp>
        <p:sp>
          <p:nvSpPr>
            <p:cNvPr id="101" name="직사각형 15"/>
            <p:cNvSpPr>
              <a:spLocks noChangeArrowheads="1"/>
            </p:cNvSpPr>
            <p:nvPr/>
          </p:nvSpPr>
          <p:spPr bwMode="auto">
            <a:xfrm>
              <a:off x="746934" y="5173904"/>
              <a:ext cx="648000" cy="143801"/>
            </a:xfrm>
            <a:prstGeom prst="rect">
              <a:avLst/>
            </a:prstGeom>
            <a:solidFill>
              <a:srgbClr val="0097D1"/>
            </a:solidFill>
            <a:ln w="19050">
              <a:noFill/>
              <a:round/>
              <a:headEnd/>
              <a:tailEnd/>
            </a:ln>
          </p:spPr>
          <p:txBody>
            <a:bodyPr/>
            <a:lstStyle>
              <a:lvl1pPr eaLnBrk="0" hangingPunct="0">
                <a:spcAft>
                  <a:spcPts val="300"/>
                </a:spcAft>
                <a:buClr>
                  <a:srgbClr val="595959"/>
                </a:buClr>
                <a:buFont typeface="Wingdings" pitchFamily="2" charset="2"/>
                <a:buChar char="§"/>
                <a:defRPr sz="14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buChar char="§"/>
                <a:defRPr sz="14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9pPr>
            </a:lstStyle>
            <a:p>
              <a:pPr eaLnBrk="1" hangingPunct="1">
                <a:spcAft>
                  <a:spcPct val="0"/>
                </a:spcAft>
                <a:buClrTx/>
                <a:buFontTx/>
                <a:buNone/>
              </a:pPr>
              <a:endParaRPr lang="ko-KR" altLang="en-US" sz="700">
                <a:solidFill>
                  <a:srgbClr val="000000"/>
                </a:solidFill>
                <a:latin typeface="+mj-lt"/>
              </a:endParaRPr>
            </a:p>
          </p:txBody>
        </p:sp>
        <p:sp>
          <p:nvSpPr>
            <p:cNvPr id="102" name="직사각형 21"/>
            <p:cNvSpPr>
              <a:spLocks noChangeArrowheads="1"/>
            </p:cNvSpPr>
            <p:nvPr/>
          </p:nvSpPr>
          <p:spPr bwMode="auto">
            <a:xfrm>
              <a:off x="1483878" y="5172808"/>
              <a:ext cx="648000" cy="145314"/>
            </a:xfrm>
            <a:prstGeom prst="rect">
              <a:avLst/>
            </a:prstGeom>
            <a:solidFill>
              <a:srgbClr val="96BC33"/>
            </a:solidFill>
            <a:ln w="19050">
              <a:noFill/>
              <a:round/>
              <a:headEnd/>
              <a:tailEnd/>
            </a:ln>
          </p:spPr>
          <p:txBody>
            <a:bodyPr/>
            <a:lstStyle>
              <a:lvl1pPr eaLnBrk="0" hangingPunct="0">
                <a:spcAft>
                  <a:spcPts val="300"/>
                </a:spcAft>
                <a:buClr>
                  <a:srgbClr val="595959"/>
                </a:buClr>
                <a:buFont typeface="Wingdings" pitchFamily="2" charset="2"/>
                <a:buChar char="§"/>
                <a:defRPr sz="14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buChar char="§"/>
                <a:defRPr sz="14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9pPr>
            </a:lstStyle>
            <a:p>
              <a:pPr eaLnBrk="1" hangingPunct="1">
                <a:spcAft>
                  <a:spcPct val="0"/>
                </a:spcAft>
                <a:buClrTx/>
                <a:buFontTx/>
                <a:buNone/>
              </a:pPr>
              <a:endParaRPr lang="ko-KR" altLang="en-US" sz="700">
                <a:solidFill>
                  <a:srgbClr val="000000"/>
                </a:solidFill>
                <a:latin typeface="+mj-lt"/>
              </a:endParaRPr>
            </a:p>
          </p:txBody>
        </p:sp>
        <p:sp>
          <p:nvSpPr>
            <p:cNvPr id="103" name="직사각형 22"/>
            <p:cNvSpPr>
              <a:spLocks noChangeArrowheads="1"/>
            </p:cNvSpPr>
            <p:nvPr/>
          </p:nvSpPr>
          <p:spPr bwMode="auto">
            <a:xfrm>
              <a:off x="2212432" y="5173904"/>
              <a:ext cx="648000" cy="143801"/>
            </a:xfrm>
            <a:prstGeom prst="rect">
              <a:avLst/>
            </a:prstGeom>
            <a:solidFill>
              <a:srgbClr val="F04E23"/>
            </a:solidFill>
            <a:ln w="19050">
              <a:noFill/>
              <a:round/>
              <a:headEnd/>
              <a:tailEnd/>
            </a:ln>
          </p:spPr>
          <p:txBody>
            <a:bodyPr/>
            <a:lstStyle>
              <a:lvl1pPr eaLnBrk="0" hangingPunct="0">
                <a:spcAft>
                  <a:spcPts val="300"/>
                </a:spcAft>
                <a:buClr>
                  <a:srgbClr val="595959"/>
                </a:buClr>
                <a:buFont typeface="Wingdings" pitchFamily="2" charset="2"/>
                <a:buChar char="§"/>
                <a:defRPr sz="14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buChar char="§"/>
                <a:defRPr sz="14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9pPr>
            </a:lstStyle>
            <a:p>
              <a:pPr eaLnBrk="1" hangingPunct="1">
                <a:spcAft>
                  <a:spcPct val="0"/>
                </a:spcAft>
                <a:buClrTx/>
                <a:buFontTx/>
                <a:buNone/>
              </a:pPr>
              <a:endParaRPr lang="ko-KR" altLang="en-US" sz="700">
                <a:solidFill>
                  <a:srgbClr val="000000"/>
                </a:solidFill>
                <a:latin typeface="+mj-lt"/>
              </a:endParaRPr>
            </a:p>
          </p:txBody>
        </p:sp>
        <p:sp>
          <p:nvSpPr>
            <p:cNvPr id="104" name="직사각형 23"/>
            <p:cNvSpPr>
              <a:spLocks noChangeArrowheads="1"/>
            </p:cNvSpPr>
            <p:nvPr/>
          </p:nvSpPr>
          <p:spPr bwMode="auto">
            <a:xfrm>
              <a:off x="3485409" y="5171472"/>
              <a:ext cx="648000" cy="321329"/>
            </a:xfrm>
            <a:prstGeom prst="rect">
              <a:avLst/>
            </a:prstGeom>
            <a:solidFill>
              <a:srgbClr val="0097D1"/>
            </a:solidFill>
            <a:ln w="19050">
              <a:noFill/>
              <a:prstDash val="sysDash"/>
              <a:round/>
              <a:headEnd/>
              <a:tailEnd/>
            </a:ln>
          </p:spPr>
          <p:txBody>
            <a:bodyPr/>
            <a:lstStyle>
              <a:lvl1pPr eaLnBrk="0" hangingPunct="0">
                <a:spcAft>
                  <a:spcPts val="300"/>
                </a:spcAft>
                <a:buClr>
                  <a:srgbClr val="595959"/>
                </a:buClr>
                <a:buFont typeface="Wingdings" pitchFamily="2" charset="2"/>
                <a:buChar char="§"/>
                <a:defRPr sz="14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buChar char="§"/>
                <a:defRPr sz="14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9pPr>
            </a:lstStyle>
            <a:p>
              <a:pPr eaLnBrk="1" hangingPunct="1">
                <a:spcAft>
                  <a:spcPct val="0"/>
                </a:spcAft>
                <a:buClrTx/>
                <a:buFontTx/>
                <a:buNone/>
              </a:pPr>
              <a:endParaRPr lang="ko-KR" altLang="en-US" sz="700">
                <a:solidFill>
                  <a:srgbClr val="000000"/>
                </a:solidFill>
                <a:latin typeface="+mj-lt"/>
              </a:endParaRPr>
            </a:p>
          </p:txBody>
        </p:sp>
        <p:sp>
          <p:nvSpPr>
            <p:cNvPr id="105" name="직사각형 24"/>
            <p:cNvSpPr>
              <a:spLocks noChangeArrowheads="1"/>
            </p:cNvSpPr>
            <p:nvPr/>
          </p:nvSpPr>
          <p:spPr bwMode="auto">
            <a:xfrm>
              <a:off x="4207664" y="5170375"/>
              <a:ext cx="648000" cy="322426"/>
            </a:xfrm>
            <a:prstGeom prst="rect">
              <a:avLst/>
            </a:prstGeom>
            <a:solidFill>
              <a:srgbClr val="96BC33"/>
            </a:solidFill>
            <a:ln w="19050">
              <a:noFill/>
              <a:prstDash val="sysDash"/>
              <a:round/>
              <a:headEnd/>
              <a:tailEnd/>
            </a:ln>
          </p:spPr>
          <p:txBody>
            <a:bodyPr/>
            <a:lstStyle>
              <a:lvl1pPr eaLnBrk="0" hangingPunct="0">
                <a:spcAft>
                  <a:spcPts val="300"/>
                </a:spcAft>
                <a:buClr>
                  <a:srgbClr val="595959"/>
                </a:buClr>
                <a:buFont typeface="Wingdings" pitchFamily="2" charset="2"/>
                <a:buChar char="§"/>
                <a:defRPr sz="14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buChar char="§"/>
                <a:defRPr sz="14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9pPr>
            </a:lstStyle>
            <a:p>
              <a:pPr eaLnBrk="1" hangingPunct="1">
                <a:spcAft>
                  <a:spcPct val="0"/>
                </a:spcAft>
                <a:buClrTx/>
                <a:buFontTx/>
                <a:buNone/>
              </a:pPr>
              <a:endParaRPr lang="ko-KR" altLang="en-US" sz="700">
                <a:solidFill>
                  <a:srgbClr val="000000"/>
                </a:solidFill>
                <a:latin typeface="+mj-lt"/>
              </a:endParaRPr>
            </a:p>
          </p:txBody>
        </p:sp>
        <p:sp>
          <p:nvSpPr>
            <p:cNvPr id="106" name="직사각형 25"/>
            <p:cNvSpPr>
              <a:spLocks noChangeArrowheads="1"/>
            </p:cNvSpPr>
            <p:nvPr/>
          </p:nvSpPr>
          <p:spPr bwMode="auto">
            <a:xfrm>
              <a:off x="4927744" y="5171472"/>
              <a:ext cx="648000" cy="321329"/>
            </a:xfrm>
            <a:prstGeom prst="rect">
              <a:avLst/>
            </a:prstGeom>
            <a:solidFill>
              <a:srgbClr val="F04E23"/>
            </a:solidFill>
            <a:ln w="19050">
              <a:noFill/>
              <a:prstDash val="sysDash"/>
              <a:round/>
              <a:headEnd/>
              <a:tailEnd/>
            </a:ln>
          </p:spPr>
          <p:txBody>
            <a:bodyPr/>
            <a:lstStyle>
              <a:lvl1pPr eaLnBrk="0" hangingPunct="0">
                <a:spcAft>
                  <a:spcPts val="300"/>
                </a:spcAft>
                <a:buClr>
                  <a:srgbClr val="595959"/>
                </a:buClr>
                <a:buFont typeface="Wingdings" pitchFamily="2" charset="2"/>
                <a:buChar char="§"/>
                <a:defRPr sz="14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buChar char="§"/>
                <a:defRPr sz="14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9pPr>
            </a:lstStyle>
            <a:p>
              <a:pPr eaLnBrk="1" hangingPunct="1">
                <a:spcAft>
                  <a:spcPct val="0"/>
                </a:spcAft>
                <a:buClrTx/>
                <a:buFontTx/>
                <a:buNone/>
              </a:pPr>
              <a:endParaRPr lang="ko-KR" altLang="en-US" sz="700">
                <a:solidFill>
                  <a:srgbClr val="000000"/>
                </a:solidFill>
                <a:latin typeface="+mj-lt"/>
              </a:endParaRPr>
            </a:p>
          </p:txBody>
        </p:sp>
        <p:sp>
          <p:nvSpPr>
            <p:cNvPr id="107" name="직사각형 24"/>
            <p:cNvSpPr/>
            <p:nvPr/>
          </p:nvSpPr>
          <p:spPr bwMode="auto">
            <a:xfrm>
              <a:off x="3277919" y="5056546"/>
              <a:ext cx="2441914" cy="114926"/>
            </a:xfrm>
            <a:prstGeom prst="rect">
              <a:avLst/>
            </a:prstGeom>
            <a:solidFill>
              <a:schemeClr val="bg1">
                <a:lumMod val="75000"/>
              </a:schemeClr>
            </a:solidFill>
            <a:ln w="12700" cap="flat" cmpd="sng" algn="ctr">
              <a:solidFill>
                <a:schemeClr val="tx1"/>
              </a:solidFill>
              <a:prstDash val="dash"/>
              <a:round/>
              <a:headEnd type="none" w="med" len="med"/>
              <a:tailEnd type="none" w="med" len="med"/>
            </a:ln>
            <a:effectLst/>
            <a:extLst/>
          </p:spPr>
          <p:txBody>
            <a:bodyPr wrap="square">
              <a:spAutoFit/>
            </a:bodyPr>
            <a:lstStyle/>
            <a:p>
              <a:pPr>
                <a:defRPr/>
              </a:pPr>
              <a:endParaRPr lang="ko-KR" altLang="en-US">
                <a:solidFill>
                  <a:prstClr val="black"/>
                </a:solidFill>
              </a:endParaRPr>
            </a:p>
          </p:txBody>
        </p:sp>
        <p:grpSp>
          <p:nvGrpSpPr>
            <p:cNvPr id="108" name="Group 107"/>
            <p:cNvGrpSpPr/>
            <p:nvPr/>
          </p:nvGrpSpPr>
          <p:grpSpPr>
            <a:xfrm>
              <a:off x="859325" y="4684446"/>
              <a:ext cx="520603" cy="398288"/>
              <a:chOff x="1562709" y="4396437"/>
              <a:chExt cx="648408" cy="398288"/>
            </a:xfrm>
          </p:grpSpPr>
          <p:sp>
            <p:nvSpPr>
              <p:cNvPr id="161" name="아래쪽 화살표 28"/>
              <p:cNvSpPr>
                <a:spLocks noChangeArrowheads="1"/>
              </p:cNvSpPr>
              <p:nvPr/>
            </p:nvSpPr>
            <p:spPr bwMode="auto">
              <a:xfrm rot="10800000">
                <a:off x="1562709" y="4396437"/>
                <a:ext cx="181554" cy="234881"/>
              </a:xfrm>
              <a:prstGeom prst="downArrow">
                <a:avLst>
                  <a:gd name="adj1" fmla="val 50000"/>
                  <a:gd name="adj2" fmla="val 49804"/>
                </a:avLst>
              </a:prstGeom>
              <a:solidFill>
                <a:srgbClr val="0000CC"/>
              </a:solidFill>
              <a:ln w="19050">
                <a:solidFill>
                  <a:schemeClr val="tx1"/>
                </a:solidFill>
                <a:round/>
                <a:headEnd/>
                <a:tailEnd/>
              </a:ln>
            </p:spPr>
            <p:txBody>
              <a:bodyPr>
                <a:spAutoFit/>
              </a:bodyPr>
              <a:lstStyle>
                <a:lvl1pPr eaLnBrk="0" hangingPunct="0">
                  <a:spcAft>
                    <a:spcPts val="300"/>
                  </a:spcAft>
                  <a:buClr>
                    <a:srgbClr val="595959"/>
                  </a:buClr>
                  <a:buFont typeface="Wingdings" pitchFamily="2" charset="2"/>
                  <a:buChar char="§"/>
                  <a:defRPr sz="14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buChar char="§"/>
                  <a:defRPr sz="14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9pPr>
              </a:lstStyle>
              <a:p>
                <a:pPr eaLnBrk="1" hangingPunct="1">
                  <a:spcAft>
                    <a:spcPct val="0"/>
                  </a:spcAft>
                  <a:buClrTx/>
                  <a:buFontTx/>
                  <a:buNone/>
                </a:pPr>
                <a:endParaRPr lang="ko-KR" altLang="en-US" sz="700">
                  <a:solidFill>
                    <a:srgbClr val="000000"/>
                  </a:solidFill>
                  <a:latin typeface="+mj-lt"/>
                </a:endParaRPr>
              </a:p>
            </p:txBody>
          </p:sp>
          <p:sp>
            <p:nvSpPr>
              <p:cNvPr id="162" name="아래쪽 화살표 29"/>
              <p:cNvSpPr>
                <a:spLocks noChangeArrowheads="1"/>
              </p:cNvSpPr>
              <p:nvPr/>
            </p:nvSpPr>
            <p:spPr bwMode="auto">
              <a:xfrm rot="10800000">
                <a:off x="1796136" y="4559844"/>
                <a:ext cx="181554" cy="234881"/>
              </a:xfrm>
              <a:prstGeom prst="downArrow">
                <a:avLst>
                  <a:gd name="adj1" fmla="val 50000"/>
                  <a:gd name="adj2" fmla="val 50000"/>
                </a:avLst>
              </a:prstGeom>
              <a:solidFill>
                <a:srgbClr val="00FF00"/>
              </a:solidFill>
              <a:ln w="19050">
                <a:solidFill>
                  <a:schemeClr val="tx1"/>
                </a:solidFill>
                <a:round/>
                <a:headEnd/>
                <a:tailEnd/>
              </a:ln>
            </p:spPr>
            <p:txBody>
              <a:bodyPr>
                <a:spAutoFit/>
              </a:bodyPr>
              <a:lstStyle>
                <a:lvl1pPr eaLnBrk="0" hangingPunct="0">
                  <a:spcAft>
                    <a:spcPts val="300"/>
                  </a:spcAft>
                  <a:buClr>
                    <a:srgbClr val="595959"/>
                  </a:buClr>
                  <a:buFont typeface="Wingdings" pitchFamily="2" charset="2"/>
                  <a:buChar char="§"/>
                  <a:defRPr sz="14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buChar char="§"/>
                  <a:defRPr sz="14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9pPr>
              </a:lstStyle>
              <a:p>
                <a:pPr eaLnBrk="1" hangingPunct="1">
                  <a:spcAft>
                    <a:spcPct val="0"/>
                  </a:spcAft>
                  <a:buClrTx/>
                  <a:buFontTx/>
                  <a:buNone/>
                </a:pPr>
                <a:endParaRPr lang="ko-KR" altLang="en-US" sz="700">
                  <a:solidFill>
                    <a:srgbClr val="000000"/>
                  </a:solidFill>
                  <a:latin typeface="+mj-lt"/>
                </a:endParaRPr>
              </a:p>
            </p:txBody>
          </p:sp>
          <p:sp>
            <p:nvSpPr>
              <p:cNvPr id="163" name="아래쪽 화살표 30"/>
              <p:cNvSpPr>
                <a:spLocks noChangeArrowheads="1"/>
              </p:cNvSpPr>
              <p:nvPr/>
            </p:nvSpPr>
            <p:spPr bwMode="auto">
              <a:xfrm rot="10800000">
                <a:off x="2029563" y="4559844"/>
                <a:ext cx="181554" cy="234881"/>
              </a:xfrm>
              <a:prstGeom prst="downArrow">
                <a:avLst>
                  <a:gd name="adj1" fmla="val 50000"/>
                  <a:gd name="adj2" fmla="val 50000"/>
                </a:avLst>
              </a:prstGeom>
              <a:solidFill>
                <a:srgbClr val="FF0000"/>
              </a:solidFill>
              <a:ln w="19050">
                <a:solidFill>
                  <a:schemeClr val="tx1"/>
                </a:solidFill>
                <a:round/>
                <a:headEnd/>
                <a:tailEnd/>
              </a:ln>
            </p:spPr>
            <p:txBody>
              <a:bodyPr>
                <a:spAutoFit/>
              </a:bodyPr>
              <a:lstStyle>
                <a:lvl1pPr eaLnBrk="0" hangingPunct="0">
                  <a:spcAft>
                    <a:spcPts val="300"/>
                  </a:spcAft>
                  <a:buClr>
                    <a:srgbClr val="595959"/>
                  </a:buClr>
                  <a:buFont typeface="Wingdings" pitchFamily="2" charset="2"/>
                  <a:buChar char="§"/>
                  <a:defRPr sz="14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buChar char="§"/>
                  <a:defRPr sz="14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9pPr>
              </a:lstStyle>
              <a:p>
                <a:pPr eaLnBrk="1" hangingPunct="1">
                  <a:spcAft>
                    <a:spcPct val="0"/>
                  </a:spcAft>
                  <a:buClrTx/>
                  <a:buFontTx/>
                  <a:buNone/>
                </a:pPr>
                <a:endParaRPr lang="ko-KR" altLang="en-US" sz="700">
                  <a:solidFill>
                    <a:srgbClr val="000000"/>
                  </a:solidFill>
                  <a:latin typeface="+mj-lt"/>
                </a:endParaRPr>
              </a:p>
            </p:txBody>
          </p:sp>
        </p:grpSp>
        <p:grpSp>
          <p:nvGrpSpPr>
            <p:cNvPr id="109" name="Group 108"/>
            <p:cNvGrpSpPr/>
            <p:nvPr/>
          </p:nvGrpSpPr>
          <p:grpSpPr>
            <a:xfrm>
              <a:off x="1492352" y="4679609"/>
              <a:ext cx="647173" cy="407961"/>
              <a:chOff x="2527293" y="4391600"/>
              <a:chExt cx="647173" cy="407961"/>
            </a:xfrm>
          </p:grpSpPr>
          <p:sp>
            <p:nvSpPr>
              <p:cNvPr id="158" name="아래쪽 화살표 32"/>
              <p:cNvSpPr>
                <a:spLocks noChangeArrowheads="1"/>
              </p:cNvSpPr>
              <p:nvPr/>
            </p:nvSpPr>
            <p:spPr bwMode="auto">
              <a:xfrm rot="10800000">
                <a:off x="2527293" y="4555007"/>
                <a:ext cx="180319" cy="244554"/>
              </a:xfrm>
              <a:prstGeom prst="downArrow">
                <a:avLst>
                  <a:gd name="adj1" fmla="val 50000"/>
                  <a:gd name="adj2" fmla="val 50000"/>
                </a:avLst>
              </a:prstGeom>
              <a:solidFill>
                <a:srgbClr val="0000CC"/>
              </a:solidFill>
              <a:ln w="19050">
                <a:solidFill>
                  <a:schemeClr val="tx1"/>
                </a:solidFill>
                <a:round/>
                <a:headEnd/>
                <a:tailEnd/>
              </a:ln>
            </p:spPr>
            <p:txBody>
              <a:bodyPr>
                <a:spAutoFit/>
              </a:bodyPr>
              <a:lstStyle>
                <a:lvl1pPr eaLnBrk="0" hangingPunct="0">
                  <a:spcAft>
                    <a:spcPts val="300"/>
                  </a:spcAft>
                  <a:buClr>
                    <a:srgbClr val="595959"/>
                  </a:buClr>
                  <a:buFont typeface="Wingdings" pitchFamily="2" charset="2"/>
                  <a:buChar char="§"/>
                  <a:defRPr sz="14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buChar char="§"/>
                  <a:defRPr sz="14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9pPr>
              </a:lstStyle>
              <a:p>
                <a:pPr eaLnBrk="1" hangingPunct="1">
                  <a:spcAft>
                    <a:spcPct val="0"/>
                  </a:spcAft>
                  <a:buClrTx/>
                  <a:buFontTx/>
                  <a:buNone/>
                </a:pPr>
                <a:endParaRPr lang="ko-KR" altLang="en-US" sz="700">
                  <a:solidFill>
                    <a:srgbClr val="000000"/>
                  </a:solidFill>
                  <a:latin typeface="+mj-lt"/>
                </a:endParaRPr>
              </a:p>
            </p:txBody>
          </p:sp>
          <p:sp>
            <p:nvSpPr>
              <p:cNvPr id="159" name="아래쪽 화살표 33"/>
              <p:cNvSpPr>
                <a:spLocks noChangeArrowheads="1"/>
              </p:cNvSpPr>
              <p:nvPr/>
            </p:nvSpPr>
            <p:spPr bwMode="auto">
              <a:xfrm rot="10800000">
                <a:off x="2760720" y="4391600"/>
                <a:ext cx="180319" cy="244554"/>
              </a:xfrm>
              <a:prstGeom prst="downArrow">
                <a:avLst>
                  <a:gd name="adj1" fmla="val 50000"/>
                  <a:gd name="adj2" fmla="val 50145"/>
                </a:avLst>
              </a:prstGeom>
              <a:solidFill>
                <a:srgbClr val="00FF00"/>
              </a:solidFill>
              <a:ln w="19050">
                <a:solidFill>
                  <a:schemeClr val="tx1"/>
                </a:solidFill>
                <a:round/>
                <a:headEnd/>
                <a:tailEnd/>
              </a:ln>
            </p:spPr>
            <p:txBody>
              <a:bodyPr>
                <a:spAutoFit/>
              </a:bodyPr>
              <a:lstStyle>
                <a:lvl1pPr eaLnBrk="0" hangingPunct="0">
                  <a:spcAft>
                    <a:spcPts val="300"/>
                  </a:spcAft>
                  <a:buClr>
                    <a:srgbClr val="595959"/>
                  </a:buClr>
                  <a:buFont typeface="Wingdings" pitchFamily="2" charset="2"/>
                  <a:buChar char="§"/>
                  <a:defRPr sz="14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buChar char="§"/>
                  <a:defRPr sz="14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9pPr>
              </a:lstStyle>
              <a:p>
                <a:pPr eaLnBrk="1" hangingPunct="1">
                  <a:spcAft>
                    <a:spcPct val="0"/>
                  </a:spcAft>
                  <a:buClrTx/>
                  <a:buFontTx/>
                  <a:buNone/>
                </a:pPr>
                <a:endParaRPr lang="ko-KR" altLang="en-US" sz="700">
                  <a:solidFill>
                    <a:srgbClr val="000000"/>
                  </a:solidFill>
                  <a:latin typeface="+mj-lt"/>
                </a:endParaRPr>
              </a:p>
            </p:txBody>
          </p:sp>
          <p:sp>
            <p:nvSpPr>
              <p:cNvPr id="160" name="아래쪽 화살표 34"/>
              <p:cNvSpPr>
                <a:spLocks noChangeArrowheads="1"/>
              </p:cNvSpPr>
              <p:nvPr/>
            </p:nvSpPr>
            <p:spPr bwMode="auto">
              <a:xfrm rot="10800000">
                <a:off x="2994147" y="4555007"/>
                <a:ext cx="180319" cy="244554"/>
              </a:xfrm>
              <a:prstGeom prst="downArrow">
                <a:avLst>
                  <a:gd name="adj1" fmla="val 50000"/>
                  <a:gd name="adj2" fmla="val 50000"/>
                </a:avLst>
              </a:prstGeom>
              <a:solidFill>
                <a:srgbClr val="FF0000"/>
              </a:solidFill>
              <a:ln w="19050">
                <a:solidFill>
                  <a:schemeClr val="tx1"/>
                </a:solidFill>
                <a:round/>
                <a:headEnd/>
                <a:tailEnd/>
              </a:ln>
            </p:spPr>
            <p:txBody>
              <a:bodyPr>
                <a:spAutoFit/>
              </a:bodyPr>
              <a:lstStyle>
                <a:lvl1pPr eaLnBrk="0" hangingPunct="0">
                  <a:spcAft>
                    <a:spcPts val="300"/>
                  </a:spcAft>
                  <a:buClr>
                    <a:srgbClr val="595959"/>
                  </a:buClr>
                  <a:buFont typeface="Wingdings" pitchFamily="2" charset="2"/>
                  <a:buChar char="§"/>
                  <a:defRPr sz="14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buChar char="§"/>
                  <a:defRPr sz="14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9pPr>
              </a:lstStyle>
              <a:p>
                <a:pPr eaLnBrk="1" hangingPunct="1">
                  <a:spcAft>
                    <a:spcPct val="0"/>
                  </a:spcAft>
                  <a:buClrTx/>
                  <a:buFontTx/>
                  <a:buNone/>
                </a:pPr>
                <a:endParaRPr lang="ko-KR" altLang="en-US" sz="700">
                  <a:solidFill>
                    <a:srgbClr val="000000"/>
                  </a:solidFill>
                  <a:latin typeface="+mj-lt"/>
                </a:endParaRPr>
              </a:p>
            </p:txBody>
          </p:sp>
        </p:grpSp>
        <p:sp>
          <p:nvSpPr>
            <p:cNvPr id="110" name="아래쪽 화살표 35"/>
            <p:cNvSpPr>
              <a:spLocks noChangeArrowheads="1"/>
            </p:cNvSpPr>
            <p:nvPr/>
          </p:nvSpPr>
          <p:spPr bwMode="auto">
            <a:xfrm rot="10800000">
              <a:off x="2212433" y="4843016"/>
              <a:ext cx="180319" cy="244554"/>
            </a:xfrm>
            <a:prstGeom prst="downArrow">
              <a:avLst>
                <a:gd name="adj1" fmla="val 50000"/>
                <a:gd name="adj2" fmla="val 50000"/>
              </a:avLst>
            </a:prstGeom>
            <a:solidFill>
              <a:srgbClr val="0000CC"/>
            </a:solidFill>
            <a:ln w="19050">
              <a:solidFill>
                <a:schemeClr val="tx1"/>
              </a:solidFill>
              <a:round/>
              <a:headEnd/>
              <a:tailEnd/>
            </a:ln>
          </p:spPr>
          <p:txBody>
            <a:bodyPr>
              <a:spAutoFit/>
            </a:bodyPr>
            <a:lstStyle>
              <a:lvl1pPr eaLnBrk="0" hangingPunct="0">
                <a:spcAft>
                  <a:spcPts val="300"/>
                </a:spcAft>
                <a:buClr>
                  <a:srgbClr val="595959"/>
                </a:buClr>
                <a:buFont typeface="Wingdings" pitchFamily="2" charset="2"/>
                <a:buChar char="§"/>
                <a:defRPr sz="14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buChar char="§"/>
                <a:defRPr sz="14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9pPr>
            </a:lstStyle>
            <a:p>
              <a:pPr eaLnBrk="1" hangingPunct="1">
                <a:spcAft>
                  <a:spcPct val="0"/>
                </a:spcAft>
                <a:buClrTx/>
                <a:buFontTx/>
                <a:buNone/>
              </a:pPr>
              <a:endParaRPr lang="ko-KR" altLang="en-US" sz="700">
                <a:solidFill>
                  <a:srgbClr val="000000"/>
                </a:solidFill>
                <a:latin typeface="+mj-lt"/>
              </a:endParaRPr>
            </a:p>
          </p:txBody>
        </p:sp>
        <p:sp>
          <p:nvSpPr>
            <p:cNvPr id="111" name="아래쪽 화살표 36"/>
            <p:cNvSpPr>
              <a:spLocks noChangeArrowheads="1"/>
            </p:cNvSpPr>
            <p:nvPr/>
          </p:nvSpPr>
          <p:spPr bwMode="auto">
            <a:xfrm rot="10800000">
              <a:off x="2445861" y="4843016"/>
              <a:ext cx="180319" cy="244554"/>
            </a:xfrm>
            <a:prstGeom prst="downArrow">
              <a:avLst>
                <a:gd name="adj1" fmla="val 50000"/>
                <a:gd name="adj2" fmla="val 50000"/>
              </a:avLst>
            </a:prstGeom>
            <a:solidFill>
              <a:srgbClr val="00FF00"/>
            </a:solidFill>
            <a:ln w="19050">
              <a:solidFill>
                <a:schemeClr val="tx1"/>
              </a:solidFill>
              <a:round/>
              <a:headEnd/>
              <a:tailEnd/>
            </a:ln>
          </p:spPr>
          <p:txBody>
            <a:bodyPr>
              <a:spAutoFit/>
            </a:bodyPr>
            <a:lstStyle>
              <a:lvl1pPr eaLnBrk="0" hangingPunct="0">
                <a:spcAft>
                  <a:spcPts val="300"/>
                </a:spcAft>
                <a:buClr>
                  <a:srgbClr val="595959"/>
                </a:buClr>
                <a:buFont typeface="Wingdings" pitchFamily="2" charset="2"/>
                <a:buChar char="§"/>
                <a:defRPr sz="14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buChar char="§"/>
                <a:defRPr sz="14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9pPr>
            </a:lstStyle>
            <a:p>
              <a:pPr eaLnBrk="1" hangingPunct="1">
                <a:spcAft>
                  <a:spcPct val="0"/>
                </a:spcAft>
                <a:buClrTx/>
                <a:buFontTx/>
                <a:buNone/>
              </a:pPr>
              <a:endParaRPr lang="ko-KR" altLang="en-US" sz="700">
                <a:solidFill>
                  <a:srgbClr val="000000"/>
                </a:solidFill>
                <a:latin typeface="+mj-lt"/>
              </a:endParaRPr>
            </a:p>
          </p:txBody>
        </p:sp>
        <p:sp>
          <p:nvSpPr>
            <p:cNvPr id="112" name="아래쪽 화살표 37"/>
            <p:cNvSpPr>
              <a:spLocks noChangeArrowheads="1"/>
            </p:cNvSpPr>
            <p:nvPr/>
          </p:nvSpPr>
          <p:spPr bwMode="auto">
            <a:xfrm rot="10800000">
              <a:off x="2679288" y="4679609"/>
              <a:ext cx="180319" cy="244554"/>
            </a:xfrm>
            <a:prstGeom prst="downArrow">
              <a:avLst>
                <a:gd name="adj1" fmla="val 50000"/>
                <a:gd name="adj2" fmla="val 50145"/>
              </a:avLst>
            </a:prstGeom>
            <a:solidFill>
              <a:srgbClr val="FF0000"/>
            </a:solidFill>
            <a:ln w="19050">
              <a:solidFill>
                <a:schemeClr val="tx1"/>
              </a:solidFill>
              <a:round/>
              <a:headEnd/>
              <a:tailEnd/>
            </a:ln>
          </p:spPr>
          <p:txBody>
            <a:bodyPr>
              <a:spAutoFit/>
            </a:bodyPr>
            <a:lstStyle>
              <a:lvl1pPr eaLnBrk="0" hangingPunct="0">
                <a:spcAft>
                  <a:spcPts val="300"/>
                </a:spcAft>
                <a:buClr>
                  <a:srgbClr val="595959"/>
                </a:buClr>
                <a:buFont typeface="Wingdings" pitchFamily="2" charset="2"/>
                <a:buChar char="§"/>
                <a:defRPr sz="14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buChar char="§"/>
                <a:defRPr sz="14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9pPr>
            </a:lstStyle>
            <a:p>
              <a:pPr eaLnBrk="1" hangingPunct="1">
                <a:spcAft>
                  <a:spcPct val="0"/>
                </a:spcAft>
                <a:buClrTx/>
                <a:buFontTx/>
                <a:buNone/>
              </a:pPr>
              <a:endParaRPr lang="ko-KR" altLang="en-US" sz="700">
                <a:solidFill>
                  <a:srgbClr val="000000"/>
                </a:solidFill>
                <a:latin typeface="+mj-lt"/>
              </a:endParaRPr>
            </a:p>
          </p:txBody>
        </p:sp>
        <p:sp>
          <p:nvSpPr>
            <p:cNvPr id="113" name="아래쪽 화살표 38"/>
            <p:cNvSpPr>
              <a:spLocks noChangeArrowheads="1"/>
            </p:cNvSpPr>
            <p:nvPr/>
          </p:nvSpPr>
          <p:spPr bwMode="auto">
            <a:xfrm rot="10800000">
              <a:off x="3493944" y="4671063"/>
              <a:ext cx="180319" cy="244554"/>
            </a:xfrm>
            <a:prstGeom prst="downArrow">
              <a:avLst>
                <a:gd name="adj1" fmla="val 50000"/>
                <a:gd name="adj2" fmla="val 50145"/>
              </a:avLst>
            </a:prstGeom>
            <a:solidFill>
              <a:srgbClr val="0000CC"/>
            </a:solidFill>
            <a:ln w="19050">
              <a:solidFill>
                <a:schemeClr val="tx1"/>
              </a:solidFill>
              <a:round/>
              <a:headEnd/>
              <a:tailEnd/>
            </a:ln>
          </p:spPr>
          <p:txBody>
            <a:bodyPr>
              <a:spAutoFit/>
            </a:bodyPr>
            <a:lstStyle>
              <a:lvl1pPr eaLnBrk="0" hangingPunct="0">
                <a:spcAft>
                  <a:spcPts val="300"/>
                </a:spcAft>
                <a:buClr>
                  <a:srgbClr val="595959"/>
                </a:buClr>
                <a:buFont typeface="Wingdings" pitchFamily="2" charset="2"/>
                <a:buChar char="§"/>
                <a:defRPr sz="14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buChar char="§"/>
                <a:defRPr sz="14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9pPr>
            </a:lstStyle>
            <a:p>
              <a:pPr eaLnBrk="1" hangingPunct="1">
                <a:spcAft>
                  <a:spcPct val="0"/>
                </a:spcAft>
                <a:buClrTx/>
                <a:buFontTx/>
                <a:buNone/>
              </a:pPr>
              <a:endParaRPr lang="ko-KR" altLang="en-US" sz="700">
                <a:solidFill>
                  <a:srgbClr val="000000"/>
                </a:solidFill>
                <a:latin typeface="+mj-lt"/>
              </a:endParaRPr>
            </a:p>
          </p:txBody>
        </p:sp>
        <p:sp>
          <p:nvSpPr>
            <p:cNvPr id="114" name="아래쪽 화살표 47"/>
            <p:cNvSpPr>
              <a:spLocks noChangeArrowheads="1"/>
            </p:cNvSpPr>
            <p:nvPr/>
          </p:nvSpPr>
          <p:spPr bwMode="auto">
            <a:xfrm rot="10800000">
              <a:off x="4358040" y="4671063"/>
              <a:ext cx="180319" cy="244554"/>
            </a:xfrm>
            <a:prstGeom prst="downArrow">
              <a:avLst>
                <a:gd name="adj1" fmla="val 50000"/>
                <a:gd name="adj2" fmla="val 50145"/>
              </a:avLst>
            </a:prstGeom>
            <a:solidFill>
              <a:srgbClr val="00FF00"/>
            </a:solidFill>
            <a:ln w="19050">
              <a:solidFill>
                <a:schemeClr val="tx1"/>
              </a:solidFill>
              <a:round/>
              <a:headEnd/>
              <a:tailEnd/>
            </a:ln>
          </p:spPr>
          <p:txBody>
            <a:bodyPr>
              <a:spAutoFit/>
            </a:bodyPr>
            <a:lstStyle>
              <a:lvl1pPr eaLnBrk="0" hangingPunct="0">
                <a:spcAft>
                  <a:spcPts val="300"/>
                </a:spcAft>
                <a:buClr>
                  <a:srgbClr val="595959"/>
                </a:buClr>
                <a:buFont typeface="Wingdings" pitchFamily="2" charset="2"/>
                <a:buChar char="§"/>
                <a:defRPr sz="14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buChar char="§"/>
                <a:defRPr sz="14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9pPr>
            </a:lstStyle>
            <a:p>
              <a:pPr eaLnBrk="1" hangingPunct="1">
                <a:spcAft>
                  <a:spcPct val="0"/>
                </a:spcAft>
                <a:buClrTx/>
                <a:buFontTx/>
                <a:buNone/>
              </a:pPr>
              <a:endParaRPr lang="ko-KR" altLang="en-US" sz="700">
                <a:solidFill>
                  <a:srgbClr val="000000"/>
                </a:solidFill>
                <a:latin typeface="+mj-lt"/>
              </a:endParaRPr>
            </a:p>
          </p:txBody>
        </p:sp>
        <p:sp>
          <p:nvSpPr>
            <p:cNvPr id="115" name="아래쪽 화살표 52"/>
            <p:cNvSpPr>
              <a:spLocks noChangeArrowheads="1"/>
            </p:cNvSpPr>
            <p:nvPr/>
          </p:nvSpPr>
          <p:spPr bwMode="auto">
            <a:xfrm rot="10800000">
              <a:off x="5294144" y="4678344"/>
              <a:ext cx="180319" cy="244554"/>
            </a:xfrm>
            <a:prstGeom prst="downArrow">
              <a:avLst>
                <a:gd name="adj1" fmla="val 50000"/>
                <a:gd name="adj2" fmla="val 50145"/>
              </a:avLst>
            </a:prstGeom>
            <a:solidFill>
              <a:srgbClr val="FF0000"/>
            </a:solidFill>
            <a:ln w="19050">
              <a:solidFill>
                <a:schemeClr val="tx1"/>
              </a:solidFill>
              <a:round/>
              <a:headEnd/>
              <a:tailEnd/>
            </a:ln>
          </p:spPr>
          <p:txBody>
            <a:bodyPr>
              <a:spAutoFit/>
            </a:bodyPr>
            <a:lstStyle>
              <a:lvl1pPr eaLnBrk="0" hangingPunct="0">
                <a:spcAft>
                  <a:spcPts val="300"/>
                </a:spcAft>
                <a:buClr>
                  <a:srgbClr val="595959"/>
                </a:buClr>
                <a:buFont typeface="Wingdings" pitchFamily="2" charset="2"/>
                <a:buChar char="§"/>
                <a:defRPr sz="14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buChar char="§"/>
                <a:defRPr sz="14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9pPr>
            </a:lstStyle>
            <a:p>
              <a:pPr eaLnBrk="1" hangingPunct="1">
                <a:spcAft>
                  <a:spcPct val="0"/>
                </a:spcAft>
                <a:buClrTx/>
                <a:buFontTx/>
                <a:buNone/>
              </a:pPr>
              <a:endParaRPr lang="ko-KR" altLang="en-US" sz="700">
                <a:solidFill>
                  <a:srgbClr val="000000"/>
                </a:solidFill>
                <a:latin typeface="+mj-lt"/>
              </a:endParaRPr>
            </a:p>
          </p:txBody>
        </p:sp>
        <p:grpSp>
          <p:nvGrpSpPr>
            <p:cNvPr id="116" name="그룹 53"/>
            <p:cNvGrpSpPr>
              <a:grpSpLocks/>
            </p:cNvGrpSpPr>
            <p:nvPr/>
          </p:nvGrpSpPr>
          <p:grpSpPr bwMode="auto">
            <a:xfrm>
              <a:off x="842233" y="5640478"/>
              <a:ext cx="520603" cy="234881"/>
              <a:chOff x="615305" y="3620950"/>
              <a:chExt cx="832495" cy="340000"/>
            </a:xfrm>
          </p:grpSpPr>
          <p:sp>
            <p:nvSpPr>
              <p:cNvPr id="155" name="아래쪽 화살표 54"/>
              <p:cNvSpPr>
                <a:spLocks noChangeArrowheads="1"/>
              </p:cNvSpPr>
              <p:nvPr/>
            </p:nvSpPr>
            <p:spPr bwMode="auto">
              <a:xfrm rot="10800000">
                <a:off x="615305" y="3620950"/>
                <a:ext cx="232419" cy="340000"/>
              </a:xfrm>
              <a:prstGeom prst="downArrow">
                <a:avLst>
                  <a:gd name="adj1" fmla="val 50000"/>
                  <a:gd name="adj2" fmla="val 50006"/>
                </a:avLst>
              </a:prstGeom>
              <a:solidFill>
                <a:srgbClr val="0000CC"/>
              </a:solidFill>
              <a:ln w="19050">
                <a:solidFill>
                  <a:schemeClr val="tx1"/>
                </a:solidFill>
                <a:round/>
                <a:headEnd/>
                <a:tailEnd/>
              </a:ln>
            </p:spPr>
            <p:txBody>
              <a:bodyPr>
                <a:spAutoFit/>
              </a:bodyPr>
              <a:lstStyle>
                <a:lvl1pPr eaLnBrk="0" hangingPunct="0">
                  <a:spcAft>
                    <a:spcPts val="300"/>
                  </a:spcAft>
                  <a:buClr>
                    <a:srgbClr val="595959"/>
                  </a:buClr>
                  <a:buFont typeface="Wingdings" pitchFamily="2" charset="2"/>
                  <a:buChar char="§"/>
                  <a:defRPr sz="14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buChar char="§"/>
                  <a:defRPr sz="14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9pPr>
              </a:lstStyle>
              <a:p>
                <a:pPr eaLnBrk="1" hangingPunct="1">
                  <a:spcAft>
                    <a:spcPct val="0"/>
                  </a:spcAft>
                  <a:buClrTx/>
                  <a:buFontTx/>
                  <a:buNone/>
                </a:pPr>
                <a:endParaRPr lang="ko-KR" altLang="en-US" sz="700">
                  <a:solidFill>
                    <a:srgbClr val="000000"/>
                  </a:solidFill>
                  <a:latin typeface="+mj-lt"/>
                </a:endParaRPr>
              </a:p>
            </p:txBody>
          </p:sp>
          <p:sp>
            <p:nvSpPr>
              <p:cNvPr id="156" name="아래쪽 화살표 55"/>
              <p:cNvSpPr>
                <a:spLocks noChangeArrowheads="1"/>
              </p:cNvSpPr>
              <p:nvPr/>
            </p:nvSpPr>
            <p:spPr bwMode="auto">
              <a:xfrm rot="10800000">
                <a:off x="915344" y="3620950"/>
                <a:ext cx="232419" cy="340000"/>
              </a:xfrm>
              <a:prstGeom prst="downArrow">
                <a:avLst>
                  <a:gd name="adj1" fmla="val 50000"/>
                  <a:gd name="adj2" fmla="val 50006"/>
                </a:avLst>
              </a:prstGeom>
              <a:solidFill>
                <a:srgbClr val="00FF00"/>
              </a:solidFill>
              <a:ln w="19050">
                <a:solidFill>
                  <a:schemeClr val="tx1"/>
                </a:solidFill>
                <a:round/>
                <a:headEnd/>
                <a:tailEnd/>
              </a:ln>
            </p:spPr>
            <p:txBody>
              <a:bodyPr>
                <a:spAutoFit/>
              </a:bodyPr>
              <a:lstStyle>
                <a:lvl1pPr eaLnBrk="0" hangingPunct="0">
                  <a:spcAft>
                    <a:spcPts val="300"/>
                  </a:spcAft>
                  <a:buClr>
                    <a:srgbClr val="595959"/>
                  </a:buClr>
                  <a:buFont typeface="Wingdings" pitchFamily="2" charset="2"/>
                  <a:buChar char="§"/>
                  <a:defRPr sz="14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buChar char="§"/>
                  <a:defRPr sz="14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9pPr>
              </a:lstStyle>
              <a:p>
                <a:pPr eaLnBrk="1" hangingPunct="1">
                  <a:spcAft>
                    <a:spcPct val="0"/>
                  </a:spcAft>
                  <a:buClrTx/>
                  <a:buFontTx/>
                  <a:buNone/>
                </a:pPr>
                <a:endParaRPr lang="ko-KR" altLang="en-US" sz="700">
                  <a:solidFill>
                    <a:srgbClr val="000000"/>
                  </a:solidFill>
                  <a:latin typeface="+mj-lt"/>
                </a:endParaRPr>
              </a:p>
            </p:txBody>
          </p:sp>
          <p:sp>
            <p:nvSpPr>
              <p:cNvPr id="157" name="아래쪽 화살표 56"/>
              <p:cNvSpPr>
                <a:spLocks noChangeArrowheads="1"/>
              </p:cNvSpPr>
              <p:nvPr/>
            </p:nvSpPr>
            <p:spPr bwMode="auto">
              <a:xfrm rot="10800000">
                <a:off x="1215381" y="3620950"/>
                <a:ext cx="232419" cy="340000"/>
              </a:xfrm>
              <a:prstGeom prst="downArrow">
                <a:avLst>
                  <a:gd name="adj1" fmla="val 50000"/>
                  <a:gd name="adj2" fmla="val 50006"/>
                </a:avLst>
              </a:prstGeom>
              <a:solidFill>
                <a:srgbClr val="FF0000"/>
              </a:solidFill>
              <a:ln w="19050">
                <a:solidFill>
                  <a:schemeClr val="tx1"/>
                </a:solidFill>
                <a:round/>
                <a:headEnd/>
                <a:tailEnd/>
              </a:ln>
            </p:spPr>
            <p:txBody>
              <a:bodyPr>
                <a:spAutoFit/>
              </a:bodyPr>
              <a:lstStyle>
                <a:lvl1pPr eaLnBrk="0" hangingPunct="0">
                  <a:spcAft>
                    <a:spcPts val="300"/>
                  </a:spcAft>
                  <a:buClr>
                    <a:srgbClr val="595959"/>
                  </a:buClr>
                  <a:buFont typeface="Wingdings" pitchFamily="2" charset="2"/>
                  <a:buChar char="§"/>
                  <a:defRPr sz="14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buChar char="§"/>
                  <a:defRPr sz="14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9pPr>
              </a:lstStyle>
              <a:p>
                <a:pPr eaLnBrk="1" hangingPunct="1">
                  <a:spcAft>
                    <a:spcPct val="0"/>
                  </a:spcAft>
                  <a:buClrTx/>
                  <a:buFontTx/>
                  <a:buNone/>
                </a:pPr>
                <a:endParaRPr lang="ko-KR" altLang="en-US" sz="700">
                  <a:solidFill>
                    <a:srgbClr val="000000"/>
                  </a:solidFill>
                  <a:latin typeface="+mj-lt"/>
                </a:endParaRPr>
              </a:p>
            </p:txBody>
          </p:sp>
        </p:grpSp>
        <p:grpSp>
          <p:nvGrpSpPr>
            <p:cNvPr id="117" name="그룹 57"/>
            <p:cNvGrpSpPr>
              <a:grpSpLocks/>
            </p:cNvGrpSpPr>
            <p:nvPr/>
          </p:nvGrpSpPr>
          <p:grpSpPr bwMode="auto">
            <a:xfrm>
              <a:off x="1564360" y="5641446"/>
              <a:ext cx="496008" cy="232946"/>
              <a:chOff x="1869752" y="3622350"/>
              <a:chExt cx="832495" cy="337199"/>
            </a:xfrm>
          </p:grpSpPr>
          <p:sp>
            <p:nvSpPr>
              <p:cNvPr id="152" name="아래쪽 화살표 58"/>
              <p:cNvSpPr>
                <a:spLocks noChangeArrowheads="1"/>
              </p:cNvSpPr>
              <p:nvPr/>
            </p:nvSpPr>
            <p:spPr bwMode="auto">
              <a:xfrm rot="10800000">
                <a:off x="1869752" y="3622350"/>
                <a:ext cx="232420" cy="337199"/>
              </a:xfrm>
              <a:prstGeom prst="downArrow">
                <a:avLst>
                  <a:gd name="adj1" fmla="val 50000"/>
                  <a:gd name="adj2" fmla="val 50006"/>
                </a:avLst>
              </a:prstGeom>
              <a:solidFill>
                <a:srgbClr val="0000CC"/>
              </a:solidFill>
              <a:ln w="19050">
                <a:solidFill>
                  <a:schemeClr val="tx1"/>
                </a:solidFill>
                <a:round/>
                <a:headEnd/>
                <a:tailEnd/>
              </a:ln>
            </p:spPr>
            <p:txBody>
              <a:bodyPr>
                <a:spAutoFit/>
              </a:bodyPr>
              <a:lstStyle>
                <a:lvl1pPr eaLnBrk="0" hangingPunct="0">
                  <a:spcAft>
                    <a:spcPts val="300"/>
                  </a:spcAft>
                  <a:buClr>
                    <a:srgbClr val="595959"/>
                  </a:buClr>
                  <a:buFont typeface="Wingdings" pitchFamily="2" charset="2"/>
                  <a:buChar char="§"/>
                  <a:defRPr sz="14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buChar char="§"/>
                  <a:defRPr sz="14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9pPr>
              </a:lstStyle>
              <a:p>
                <a:pPr eaLnBrk="1" hangingPunct="1">
                  <a:spcAft>
                    <a:spcPct val="0"/>
                  </a:spcAft>
                  <a:buClrTx/>
                  <a:buFontTx/>
                  <a:buNone/>
                </a:pPr>
                <a:endParaRPr lang="ko-KR" altLang="en-US" sz="700">
                  <a:solidFill>
                    <a:srgbClr val="000000"/>
                  </a:solidFill>
                  <a:latin typeface="+mj-lt"/>
                </a:endParaRPr>
              </a:p>
            </p:txBody>
          </p:sp>
          <p:sp>
            <p:nvSpPr>
              <p:cNvPr id="153" name="아래쪽 화살표 59"/>
              <p:cNvSpPr>
                <a:spLocks noChangeArrowheads="1"/>
              </p:cNvSpPr>
              <p:nvPr/>
            </p:nvSpPr>
            <p:spPr bwMode="auto">
              <a:xfrm rot="10800000">
                <a:off x="2169789" y="3622350"/>
                <a:ext cx="232420" cy="337199"/>
              </a:xfrm>
              <a:prstGeom prst="downArrow">
                <a:avLst>
                  <a:gd name="adj1" fmla="val 50000"/>
                  <a:gd name="adj2" fmla="val 50006"/>
                </a:avLst>
              </a:prstGeom>
              <a:solidFill>
                <a:srgbClr val="00FF00"/>
              </a:solidFill>
              <a:ln w="19050">
                <a:solidFill>
                  <a:schemeClr val="tx1"/>
                </a:solidFill>
                <a:round/>
                <a:headEnd/>
                <a:tailEnd/>
              </a:ln>
            </p:spPr>
            <p:txBody>
              <a:bodyPr>
                <a:spAutoFit/>
              </a:bodyPr>
              <a:lstStyle>
                <a:lvl1pPr eaLnBrk="0" hangingPunct="0">
                  <a:spcAft>
                    <a:spcPts val="300"/>
                  </a:spcAft>
                  <a:buClr>
                    <a:srgbClr val="595959"/>
                  </a:buClr>
                  <a:buFont typeface="Wingdings" pitchFamily="2" charset="2"/>
                  <a:buChar char="§"/>
                  <a:defRPr sz="14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buChar char="§"/>
                  <a:defRPr sz="14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9pPr>
              </a:lstStyle>
              <a:p>
                <a:pPr eaLnBrk="1" hangingPunct="1">
                  <a:spcAft>
                    <a:spcPct val="0"/>
                  </a:spcAft>
                  <a:buClrTx/>
                  <a:buFontTx/>
                  <a:buNone/>
                </a:pPr>
                <a:endParaRPr lang="ko-KR" altLang="en-US" sz="700">
                  <a:solidFill>
                    <a:srgbClr val="000000"/>
                  </a:solidFill>
                  <a:latin typeface="+mj-lt"/>
                </a:endParaRPr>
              </a:p>
            </p:txBody>
          </p:sp>
          <p:sp>
            <p:nvSpPr>
              <p:cNvPr id="154" name="아래쪽 화살표 60"/>
              <p:cNvSpPr>
                <a:spLocks noChangeArrowheads="1"/>
              </p:cNvSpPr>
              <p:nvPr/>
            </p:nvSpPr>
            <p:spPr bwMode="auto">
              <a:xfrm rot="10800000">
                <a:off x="2469827" y="3622350"/>
                <a:ext cx="232420" cy="337199"/>
              </a:xfrm>
              <a:prstGeom prst="downArrow">
                <a:avLst>
                  <a:gd name="adj1" fmla="val 50000"/>
                  <a:gd name="adj2" fmla="val 50006"/>
                </a:avLst>
              </a:prstGeom>
              <a:solidFill>
                <a:srgbClr val="FF0000"/>
              </a:solidFill>
              <a:ln w="19050">
                <a:solidFill>
                  <a:schemeClr val="tx1"/>
                </a:solidFill>
                <a:round/>
                <a:headEnd/>
                <a:tailEnd/>
              </a:ln>
            </p:spPr>
            <p:txBody>
              <a:bodyPr>
                <a:spAutoFit/>
              </a:bodyPr>
              <a:lstStyle>
                <a:lvl1pPr eaLnBrk="0" hangingPunct="0">
                  <a:spcAft>
                    <a:spcPts val="300"/>
                  </a:spcAft>
                  <a:buClr>
                    <a:srgbClr val="595959"/>
                  </a:buClr>
                  <a:buFont typeface="Wingdings" pitchFamily="2" charset="2"/>
                  <a:buChar char="§"/>
                  <a:defRPr sz="14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buChar char="§"/>
                  <a:defRPr sz="14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9pPr>
              </a:lstStyle>
              <a:p>
                <a:pPr eaLnBrk="1" hangingPunct="1">
                  <a:spcAft>
                    <a:spcPct val="0"/>
                  </a:spcAft>
                  <a:buClrTx/>
                  <a:buFontTx/>
                  <a:buNone/>
                </a:pPr>
                <a:endParaRPr lang="ko-KR" altLang="en-US" sz="700">
                  <a:solidFill>
                    <a:srgbClr val="000000"/>
                  </a:solidFill>
                  <a:latin typeface="+mj-lt"/>
                </a:endParaRPr>
              </a:p>
            </p:txBody>
          </p:sp>
        </p:grpSp>
        <p:grpSp>
          <p:nvGrpSpPr>
            <p:cNvPr id="118" name="그룹 61"/>
            <p:cNvGrpSpPr>
              <a:grpSpLocks/>
            </p:cNvGrpSpPr>
            <p:nvPr/>
          </p:nvGrpSpPr>
          <p:grpSpPr bwMode="auto">
            <a:xfrm>
              <a:off x="2284441" y="5638547"/>
              <a:ext cx="556832" cy="238750"/>
              <a:chOff x="3082280" y="3618149"/>
              <a:chExt cx="832495" cy="345600"/>
            </a:xfrm>
          </p:grpSpPr>
          <p:sp>
            <p:nvSpPr>
              <p:cNvPr id="149" name="아래쪽 화살표 62"/>
              <p:cNvSpPr>
                <a:spLocks noChangeArrowheads="1"/>
              </p:cNvSpPr>
              <p:nvPr/>
            </p:nvSpPr>
            <p:spPr bwMode="auto">
              <a:xfrm rot="10800000">
                <a:off x="3082280" y="3618149"/>
                <a:ext cx="232420" cy="345600"/>
              </a:xfrm>
              <a:prstGeom prst="downArrow">
                <a:avLst>
                  <a:gd name="adj1" fmla="val 50000"/>
                  <a:gd name="adj2" fmla="val 50006"/>
                </a:avLst>
              </a:prstGeom>
              <a:solidFill>
                <a:srgbClr val="0000CC"/>
              </a:solidFill>
              <a:ln w="19050">
                <a:solidFill>
                  <a:schemeClr val="tx1"/>
                </a:solidFill>
                <a:round/>
                <a:headEnd/>
                <a:tailEnd/>
              </a:ln>
            </p:spPr>
            <p:txBody>
              <a:bodyPr>
                <a:spAutoFit/>
              </a:bodyPr>
              <a:lstStyle>
                <a:lvl1pPr eaLnBrk="0" hangingPunct="0">
                  <a:spcAft>
                    <a:spcPts val="300"/>
                  </a:spcAft>
                  <a:buClr>
                    <a:srgbClr val="595959"/>
                  </a:buClr>
                  <a:buFont typeface="Wingdings" pitchFamily="2" charset="2"/>
                  <a:buChar char="§"/>
                  <a:defRPr sz="14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buChar char="§"/>
                  <a:defRPr sz="14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9pPr>
              </a:lstStyle>
              <a:p>
                <a:pPr eaLnBrk="1" hangingPunct="1">
                  <a:spcAft>
                    <a:spcPct val="0"/>
                  </a:spcAft>
                  <a:buClrTx/>
                  <a:buFontTx/>
                  <a:buNone/>
                </a:pPr>
                <a:endParaRPr lang="ko-KR" altLang="en-US" sz="700">
                  <a:solidFill>
                    <a:srgbClr val="000000"/>
                  </a:solidFill>
                  <a:latin typeface="+mj-lt"/>
                </a:endParaRPr>
              </a:p>
            </p:txBody>
          </p:sp>
          <p:sp>
            <p:nvSpPr>
              <p:cNvPr id="150" name="아래쪽 화살표 63"/>
              <p:cNvSpPr>
                <a:spLocks noChangeArrowheads="1"/>
              </p:cNvSpPr>
              <p:nvPr/>
            </p:nvSpPr>
            <p:spPr bwMode="auto">
              <a:xfrm rot="10800000">
                <a:off x="3382318" y="3618149"/>
                <a:ext cx="232420" cy="345600"/>
              </a:xfrm>
              <a:prstGeom prst="downArrow">
                <a:avLst>
                  <a:gd name="adj1" fmla="val 50000"/>
                  <a:gd name="adj2" fmla="val 50006"/>
                </a:avLst>
              </a:prstGeom>
              <a:solidFill>
                <a:srgbClr val="00FF00"/>
              </a:solidFill>
              <a:ln w="19050">
                <a:solidFill>
                  <a:schemeClr val="tx1"/>
                </a:solidFill>
                <a:round/>
                <a:headEnd/>
                <a:tailEnd/>
              </a:ln>
            </p:spPr>
            <p:txBody>
              <a:bodyPr>
                <a:spAutoFit/>
              </a:bodyPr>
              <a:lstStyle>
                <a:lvl1pPr eaLnBrk="0" hangingPunct="0">
                  <a:spcAft>
                    <a:spcPts val="300"/>
                  </a:spcAft>
                  <a:buClr>
                    <a:srgbClr val="595959"/>
                  </a:buClr>
                  <a:buFont typeface="Wingdings" pitchFamily="2" charset="2"/>
                  <a:buChar char="§"/>
                  <a:defRPr sz="14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buChar char="§"/>
                  <a:defRPr sz="14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9pPr>
              </a:lstStyle>
              <a:p>
                <a:pPr eaLnBrk="1" hangingPunct="1">
                  <a:spcAft>
                    <a:spcPct val="0"/>
                  </a:spcAft>
                  <a:buClrTx/>
                  <a:buFontTx/>
                  <a:buNone/>
                </a:pPr>
                <a:endParaRPr lang="ko-KR" altLang="en-US" sz="700">
                  <a:solidFill>
                    <a:srgbClr val="000000"/>
                  </a:solidFill>
                  <a:latin typeface="+mj-lt"/>
                </a:endParaRPr>
              </a:p>
            </p:txBody>
          </p:sp>
          <p:sp>
            <p:nvSpPr>
              <p:cNvPr id="151" name="아래쪽 화살표 64"/>
              <p:cNvSpPr>
                <a:spLocks noChangeArrowheads="1"/>
              </p:cNvSpPr>
              <p:nvPr/>
            </p:nvSpPr>
            <p:spPr bwMode="auto">
              <a:xfrm rot="10800000">
                <a:off x="3682355" y="3618149"/>
                <a:ext cx="232420" cy="345600"/>
              </a:xfrm>
              <a:prstGeom prst="downArrow">
                <a:avLst>
                  <a:gd name="adj1" fmla="val 50000"/>
                  <a:gd name="adj2" fmla="val 50006"/>
                </a:avLst>
              </a:prstGeom>
              <a:solidFill>
                <a:srgbClr val="FF0000"/>
              </a:solidFill>
              <a:ln w="19050">
                <a:solidFill>
                  <a:schemeClr val="tx1"/>
                </a:solidFill>
                <a:round/>
                <a:headEnd/>
                <a:tailEnd/>
              </a:ln>
            </p:spPr>
            <p:txBody>
              <a:bodyPr>
                <a:spAutoFit/>
              </a:bodyPr>
              <a:lstStyle>
                <a:lvl1pPr eaLnBrk="0" hangingPunct="0">
                  <a:spcAft>
                    <a:spcPts val="300"/>
                  </a:spcAft>
                  <a:buClr>
                    <a:srgbClr val="595959"/>
                  </a:buClr>
                  <a:buFont typeface="Wingdings" pitchFamily="2" charset="2"/>
                  <a:buChar char="§"/>
                  <a:defRPr sz="14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buChar char="§"/>
                  <a:defRPr sz="14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9pPr>
              </a:lstStyle>
              <a:p>
                <a:pPr eaLnBrk="1" hangingPunct="1">
                  <a:spcAft>
                    <a:spcPct val="0"/>
                  </a:spcAft>
                  <a:buClrTx/>
                  <a:buFontTx/>
                  <a:buNone/>
                </a:pPr>
                <a:endParaRPr lang="ko-KR" altLang="en-US" sz="700">
                  <a:solidFill>
                    <a:srgbClr val="000000"/>
                  </a:solidFill>
                  <a:latin typeface="+mj-lt"/>
                </a:endParaRPr>
              </a:p>
            </p:txBody>
          </p:sp>
        </p:grpSp>
        <p:sp>
          <p:nvSpPr>
            <p:cNvPr id="119" name="TextBox 80"/>
            <p:cNvSpPr txBox="1">
              <a:spLocks noChangeArrowheads="1"/>
            </p:cNvSpPr>
            <p:nvPr/>
          </p:nvSpPr>
          <p:spPr bwMode="auto">
            <a:xfrm>
              <a:off x="2749244" y="4735337"/>
              <a:ext cx="873957"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Aft>
                  <a:spcPts val="300"/>
                </a:spcAft>
                <a:buClr>
                  <a:srgbClr val="595959"/>
                </a:buClr>
                <a:buFont typeface="Wingdings" pitchFamily="2" charset="2"/>
                <a:buChar char="§"/>
                <a:defRPr sz="14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buChar char="§"/>
                <a:defRPr sz="14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9pPr>
            </a:lstStyle>
            <a:p>
              <a:pPr eaLnBrk="1" hangingPunct="1">
                <a:spcAft>
                  <a:spcPct val="0"/>
                </a:spcAft>
                <a:buClrTx/>
                <a:buFontTx/>
                <a:buNone/>
              </a:pPr>
              <a:r>
                <a:rPr lang="en-US" altLang="ko-KR" sz="700" dirty="0">
                  <a:latin typeface="+mj-lt"/>
                  <a:ea typeface="ＭＳ Ｐゴシック" pitchFamily="34" charset="-128"/>
                </a:rPr>
                <a:t>Light from </a:t>
              </a:r>
              <a:r>
                <a:rPr lang="en-US" altLang="ko-KR" sz="700" dirty="0" smtClean="0">
                  <a:latin typeface="+mj-lt"/>
                  <a:ea typeface="ＭＳ Ｐゴシック" pitchFamily="34" charset="-128"/>
                </a:rPr>
                <a:t>panels</a:t>
              </a:r>
              <a:endParaRPr lang="ko-KR" altLang="en-US" sz="700" dirty="0">
                <a:latin typeface="+mj-lt"/>
                <a:ea typeface="ＭＳ Ｐゴシック" pitchFamily="34" charset="-128"/>
              </a:endParaRPr>
            </a:p>
          </p:txBody>
        </p:sp>
        <p:sp>
          <p:nvSpPr>
            <p:cNvPr id="120" name="TextBox 80"/>
            <p:cNvSpPr txBox="1">
              <a:spLocks noChangeArrowheads="1"/>
            </p:cNvSpPr>
            <p:nvPr/>
          </p:nvSpPr>
          <p:spPr bwMode="auto">
            <a:xfrm>
              <a:off x="2621061" y="5914760"/>
              <a:ext cx="1008609"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Aft>
                  <a:spcPts val="300"/>
                </a:spcAft>
                <a:buClr>
                  <a:srgbClr val="595959"/>
                </a:buClr>
                <a:buFont typeface="Wingdings" pitchFamily="2" charset="2"/>
                <a:buChar char="§"/>
                <a:defRPr sz="14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buChar char="§"/>
                <a:defRPr sz="14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9pPr>
            </a:lstStyle>
            <a:p>
              <a:pPr eaLnBrk="1" hangingPunct="1">
                <a:spcAft>
                  <a:spcPct val="0"/>
                </a:spcAft>
                <a:buClrTx/>
                <a:buFontTx/>
                <a:buNone/>
              </a:pPr>
              <a:r>
                <a:rPr lang="en-US" altLang="ko-KR" sz="700" dirty="0">
                  <a:latin typeface="+mj-lt"/>
                  <a:ea typeface="ＭＳ Ｐゴシック" pitchFamily="34" charset="-128"/>
                </a:rPr>
                <a:t>Light from </a:t>
              </a:r>
              <a:r>
                <a:rPr lang="en-US" altLang="ko-KR" sz="700" dirty="0" smtClean="0">
                  <a:latin typeface="+mj-lt"/>
                  <a:ea typeface="ＭＳ Ｐゴシック" pitchFamily="34" charset="-128"/>
                </a:rPr>
                <a:t>backlights</a:t>
              </a:r>
              <a:endParaRPr lang="ko-KR" altLang="en-US" sz="700" dirty="0">
                <a:latin typeface="+mj-lt"/>
                <a:ea typeface="ＭＳ Ｐゴシック" pitchFamily="34" charset="-128"/>
              </a:endParaRPr>
            </a:p>
          </p:txBody>
        </p:sp>
        <p:sp>
          <p:nvSpPr>
            <p:cNvPr id="121" name="직사각형 1"/>
            <p:cNvSpPr>
              <a:spLocks noChangeArrowheads="1"/>
            </p:cNvSpPr>
            <p:nvPr/>
          </p:nvSpPr>
          <p:spPr bwMode="auto">
            <a:xfrm>
              <a:off x="757879" y="3321689"/>
              <a:ext cx="2160000" cy="186716"/>
            </a:xfrm>
            <a:prstGeom prst="rect">
              <a:avLst/>
            </a:prstGeom>
            <a:noFill/>
            <a:ln w="9525">
              <a:solidFill>
                <a:srgbClr val="231F2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Aft>
                  <a:spcPts val="300"/>
                </a:spcAft>
                <a:buClr>
                  <a:srgbClr val="595959"/>
                </a:buClr>
                <a:buFont typeface="Wingdings" pitchFamily="2" charset="2"/>
                <a:buChar char="§"/>
                <a:defRPr sz="14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buChar char="§"/>
                <a:defRPr sz="14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9pPr>
            </a:lstStyle>
            <a:p>
              <a:pPr algn="ctr" eaLnBrk="1" hangingPunct="1">
                <a:spcAft>
                  <a:spcPct val="0"/>
                </a:spcAft>
                <a:buClrTx/>
                <a:buFontTx/>
                <a:buNone/>
              </a:pPr>
              <a:r>
                <a:rPr lang="en-US" altLang="ko-KR" sz="700" dirty="0">
                  <a:latin typeface="+mj-lt"/>
                </a:rPr>
                <a:t>Normal C/F </a:t>
              </a:r>
              <a:endParaRPr lang="ko-KR" altLang="en-US" sz="700" dirty="0">
                <a:latin typeface="+mj-lt"/>
              </a:endParaRPr>
            </a:p>
          </p:txBody>
        </p:sp>
        <p:sp>
          <p:nvSpPr>
            <p:cNvPr id="122" name="직사각형 1"/>
            <p:cNvSpPr>
              <a:spLocks noChangeArrowheads="1"/>
            </p:cNvSpPr>
            <p:nvPr/>
          </p:nvSpPr>
          <p:spPr bwMode="auto">
            <a:xfrm>
              <a:off x="3485409" y="3321689"/>
              <a:ext cx="2160000" cy="186716"/>
            </a:xfrm>
            <a:prstGeom prst="rect">
              <a:avLst/>
            </a:prstGeom>
            <a:noFill/>
            <a:ln w="9525">
              <a:solidFill>
                <a:srgbClr val="231F2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Aft>
                  <a:spcPts val="300"/>
                </a:spcAft>
                <a:buClr>
                  <a:srgbClr val="595959"/>
                </a:buClr>
                <a:buFont typeface="Wingdings" pitchFamily="2" charset="2"/>
                <a:buChar char="§"/>
                <a:defRPr sz="14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buChar char="§"/>
                <a:defRPr sz="14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9pPr>
            </a:lstStyle>
            <a:p>
              <a:pPr algn="ctr" eaLnBrk="1" hangingPunct="1">
                <a:spcAft>
                  <a:spcPct val="0"/>
                </a:spcAft>
                <a:buClrTx/>
                <a:buFontTx/>
                <a:buNone/>
              </a:pPr>
              <a:r>
                <a:rPr lang="en-US" altLang="ko-KR" sz="700" dirty="0">
                  <a:latin typeface="+mj-lt"/>
                </a:rPr>
                <a:t>Thick C/F</a:t>
              </a:r>
              <a:endParaRPr lang="ko-KR" altLang="en-US" sz="700" dirty="0">
                <a:latin typeface="+mj-lt"/>
              </a:endParaRPr>
            </a:p>
          </p:txBody>
        </p:sp>
        <p:sp>
          <p:nvSpPr>
            <p:cNvPr id="123" name="직사각형 67"/>
            <p:cNvSpPr>
              <a:spLocks noChangeArrowheads="1"/>
            </p:cNvSpPr>
            <p:nvPr/>
          </p:nvSpPr>
          <p:spPr bwMode="auto">
            <a:xfrm>
              <a:off x="1307043" y="4125231"/>
              <a:ext cx="144331" cy="377261"/>
            </a:xfrm>
            <a:prstGeom prst="rect">
              <a:avLst/>
            </a:prstGeom>
            <a:noFill/>
            <a:ln w="12700">
              <a:solidFill>
                <a:srgbClr val="FF0000"/>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Aft>
                  <a:spcPts val="300"/>
                </a:spcAft>
                <a:buClr>
                  <a:srgbClr val="595959"/>
                </a:buClr>
                <a:buFont typeface="Wingdings" pitchFamily="2" charset="2"/>
                <a:buChar char="§"/>
                <a:defRPr sz="14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buChar char="§"/>
                <a:defRPr sz="14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9pPr>
            </a:lstStyle>
            <a:p>
              <a:pPr algn="ctr" eaLnBrk="1" hangingPunct="1">
                <a:spcAft>
                  <a:spcPct val="0"/>
                </a:spcAft>
                <a:buClrTx/>
                <a:buFontTx/>
                <a:buNone/>
              </a:pPr>
              <a:endParaRPr lang="ko-KR" altLang="en-US" sz="700">
                <a:latin typeface="+mj-lt"/>
              </a:endParaRPr>
            </a:p>
          </p:txBody>
        </p:sp>
        <p:sp>
          <p:nvSpPr>
            <p:cNvPr id="124" name="직사각형 68"/>
            <p:cNvSpPr>
              <a:spLocks noChangeArrowheads="1"/>
            </p:cNvSpPr>
            <p:nvPr/>
          </p:nvSpPr>
          <p:spPr bwMode="auto">
            <a:xfrm>
              <a:off x="1614403" y="4255155"/>
              <a:ext cx="111376" cy="253918"/>
            </a:xfrm>
            <a:prstGeom prst="rect">
              <a:avLst/>
            </a:prstGeom>
            <a:noFill/>
            <a:ln w="12700">
              <a:solidFill>
                <a:srgbClr val="FF0000"/>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Aft>
                  <a:spcPts val="300"/>
                </a:spcAft>
                <a:buClr>
                  <a:srgbClr val="595959"/>
                </a:buClr>
                <a:buFont typeface="Wingdings" pitchFamily="2" charset="2"/>
                <a:buChar char="§"/>
                <a:defRPr sz="14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buChar char="§"/>
                <a:defRPr sz="14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9pPr>
            </a:lstStyle>
            <a:p>
              <a:pPr algn="ctr" eaLnBrk="1" hangingPunct="1">
                <a:spcAft>
                  <a:spcPct val="0"/>
                </a:spcAft>
                <a:buClrTx/>
                <a:buFontTx/>
                <a:buNone/>
              </a:pPr>
              <a:endParaRPr lang="ko-KR" altLang="en-US" sz="700">
                <a:latin typeface="+mj-lt"/>
              </a:endParaRPr>
            </a:p>
          </p:txBody>
        </p:sp>
        <p:sp>
          <p:nvSpPr>
            <p:cNvPr id="125" name="직사각형 69"/>
            <p:cNvSpPr>
              <a:spLocks noChangeArrowheads="1"/>
            </p:cNvSpPr>
            <p:nvPr/>
          </p:nvSpPr>
          <p:spPr bwMode="auto">
            <a:xfrm>
              <a:off x="3807613" y="4255155"/>
              <a:ext cx="125975" cy="228600"/>
            </a:xfrm>
            <a:prstGeom prst="rect">
              <a:avLst/>
            </a:prstGeom>
            <a:noFill/>
            <a:ln w="12700">
              <a:solidFill>
                <a:srgbClr val="FF0000"/>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Aft>
                  <a:spcPts val="300"/>
                </a:spcAft>
                <a:buClr>
                  <a:srgbClr val="595959"/>
                </a:buClr>
                <a:buFont typeface="Wingdings" pitchFamily="2" charset="2"/>
                <a:buChar char="§"/>
                <a:defRPr sz="14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buChar char="§"/>
                <a:defRPr sz="14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9pPr>
            </a:lstStyle>
            <a:p>
              <a:pPr algn="ctr" eaLnBrk="1" hangingPunct="1">
                <a:spcAft>
                  <a:spcPct val="0"/>
                </a:spcAft>
                <a:buClrTx/>
                <a:buFontTx/>
                <a:buNone/>
              </a:pPr>
              <a:endParaRPr lang="ko-KR" altLang="en-US" sz="700">
                <a:latin typeface="+mj-lt"/>
              </a:endParaRPr>
            </a:p>
          </p:txBody>
        </p:sp>
        <p:sp>
          <p:nvSpPr>
            <p:cNvPr id="126" name="직사각형 70"/>
            <p:cNvSpPr>
              <a:spLocks noChangeArrowheads="1"/>
            </p:cNvSpPr>
            <p:nvPr/>
          </p:nvSpPr>
          <p:spPr bwMode="auto">
            <a:xfrm>
              <a:off x="4094725" y="4352364"/>
              <a:ext cx="70751" cy="114300"/>
            </a:xfrm>
            <a:prstGeom prst="rect">
              <a:avLst/>
            </a:prstGeom>
            <a:noFill/>
            <a:ln w="12700">
              <a:solidFill>
                <a:srgbClr val="FF0000"/>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Aft>
                  <a:spcPts val="300"/>
                </a:spcAft>
                <a:buClr>
                  <a:srgbClr val="595959"/>
                </a:buClr>
                <a:buFont typeface="Wingdings" pitchFamily="2" charset="2"/>
                <a:buChar char="§"/>
                <a:defRPr sz="14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buChar char="§"/>
                <a:defRPr sz="14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9pPr>
            </a:lstStyle>
            <a:p>
              <a:pPr algn="ctr" eaLnBrk="1" hangingPunct="1">
                <a:spcAft>
                  <a:spcPct val="0"/>
                </a:spcAft>
                <a:buClrTx/>
                <a:buFontTx/>
                <a:buNone/>
              </a:pPr>
              <a:endParaRPr lang="ko-KR" altLang="en-US" sz="700">
                <a:latin typeface="+mj-lt"/>
              </a:endParaRPr>
            </a:p>
          </p:txBody>
        </p:sp>
        <p:cxnSp>
          <p:nvCxnSpPr>
            <p:cNvPr id="127" name="구부러진 연결선 73"/>
            <p:cNvCxnSpPr>
              <a:cxnSpLocks noChangeShapeType="1"/>
              <a:stCxn id="123" idx="0"/>
              <a:endCxn id="125" idx="0"/>
            </p:cNvCxnSpPr>
            <p:nvPr/>
          </p:nvCxnSpPr>
          <p:spPr bwMode="auto">
            <a:xfrm rot="16200000" flipH="1">
              <a:off x="2559943" y="2944497"/>
              <a:ext cx="129924" cy="2491392"/>
            </a:xfrm>
            <a:prstGeom prst="curvedConnector3">
              <a:avLst>
                <a:gd name="adj1" fmla="val -175949"/>
              </a:avLst>
            </a:prstGeom>
            <a:noFill/>
            <a:ln w="19050" algn="ctr">
              <a:solidFill>
                <a:srgbClr val="FF0000"/>
              </a:solidFill>
              <a:prstDash val="sysDot"/>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8" name="구부러진 연결선 74"/>
            <p:cNvCxnSpPr>
              <a:cxnSpLocks noChangeShapeType="1"/>
              <a:stCxn id="124" idx="2"/>
              <a:endCxn id="126" idx="2"/>
            </p:cNvCxnSpPr>
            <p:nvPr/>
          </p:nvCxnSpPr>
          <p:spPr bwMode="auto">
            <a:xfrm rot="5400000" flipH="1" flipV="1">
              <a:off x="2878891" y="3257864"/>
              <a:ext cx="42409" cy="2460010"/>
            </a:xfrm>
            <a:prstGeom prst="curvedConnector3">
              <a:avLst>
                <a:gd name="adj1" fmla="val -539037"/>
              </a:avLst>
            </a:prstGeom>
            <a:noFill/>
            <a:ln w="19050" algn="ctr">
              <a:solidFill>
                <a:srgbClr val="FF0000"/>
              </a:solidFill>
              <a:prstDash val="sysDot"/>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29" name="Group 9"/>
            <p:cNvGrpSpPr/>
            <p:nvPr/>
          </p:nvGrpSpPr>
          <p:grpSpPr>
            <a:xfrm>
              <a:off x="468789" y="2924896"/>
              <a:ext cx="5329410" cy="3312392"/>
              <a:chOff x="467430" y="836631"/>
              <a:chExt cx="8209845" cy="5329219"/>
            </a:xfrm>
          </p:grpSpPr>
          <p:sp>
            <p:nvSpPr>
              <p:cNvPr id="145" name="txtboxInfographicTitleBar"/>
              <p:cNvSpPr/>
              <p:nvPr/>
            </p:nvSpPr>
            <p:spPr>
              <a:xfrm>
                <a:off x="467430" y="836631"/>
                <a:ext cx="8208912" cy="347517"/>
              </a:xfrm>
              <a:prstGeom prst="rect">
                <a:avLst/>
              </a:prstGeom>
              <a:solidFill>
                <a:srgbClr val="707C8A"/>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altLang="ko-KR" sz="900" b="1" dirty="0" smtClean="0">
                    <a:solidFill>
                      <a:srgbClr val="FFFFFF"/>
                    </a:solidFill>
                  </a:rPr>
                  <a:t>Color filter solutions for wide color gamut</a:t>
                </a:r>
                <a:endParaRPr lang="ko-KR" altLang="en-US" sz="900" b="1" dirty="0">
                  <a:solidFill>
                    <a:srgbClr val="FFFFFF"/>
                  </a:solidFill>
                </a:endParaRPr>
              </a:p>
            </p:txBody>
          </p:sp>
          <p:sp>
            <p:nvSpPr>
              <p:cNvPr id="146" name="txtboxInfographicBorder"/>
              <p:cNvSpPr/>
              <p:nvPr/>
            </p:nvSpPr>
            <p:spPr>
              <a:xfrm>
                <a:off x="467544" y="838200"/>
                <a:ext cx="8208912" cy="5327649"/>
              </a:xfrm>
              <a:prstGeom prst="rect">
                <a:avLst/>
              </a:prstGeom>
              <a:noFill/>
              <a:ln w="6350">
                <a:solidFill>
                  <a:srgbClr val="707C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txtboxInfographicCopyright"/>
              <p:cNvSpPr txBox="1"/>
              <p:nvPr/>
            </p:nvSpPr>
            <p:spPr>
              <a:xfrm>
                <a:off x="7334612" y="5479796"/>
                <a:ext cx="1342663" cy="686054"/>
              </a:xfrm>
              <a:prstGeom prst="rect">
                <a:avLst/>
              </a:prstGeom>
              <a:noFill/>
            </p:spPr>
            <p:txBody>
              <a:bodyPr wrap="none" lIns="0" tIns="0" rIns="72000" bIns="72000" rtlCol="0" anchor="b">
                <a:noAutofit/>
              </a:bodyPr>
              <a:lstStyle/>
              <a:p>
                <a:pPr algn="r"/>
                <a:r>
                  <a:rPr lang="en-US" sz="500" dirty="0" smtClean="0">
                    <a:solidFill>
                      <a:srgbClr val="707C8A"/>
                    </a:solidFill>
                  </a:rPr>
                  <a:t>© 2015 IHS</a:t>
                </a:r>
                <a:endParaRPr lang="en-US" sz="500" dirty="0">
                  <a:solidFill>
                    <a:srgbClr val="707C8A"/>
                  </a:solidFill>
                </a:endParaRPr>
              </a:p>
            </p:txBody>
          </p:sp>
          <p:sp>
            <p:nvSpPr>
              <p:cNvPr id="148" name="txtboxInfographicSourceLine"/>
              <p:cNvSpPr txBox="1"/>
              <p:nvPr/>
            </p:nvSpPr>
            <p:spPr>
              <a:xfrm>
                <a:off x="467430" y="5987954"/>
                <a:ext cx="5112711" cy="177896"/>
              </a:xfrm>
              <a:prstGeom prst="rect">
                <a:avLst/>
              </a:prstGeom>
              <a:noFill/>
            </p:spPr>
            <p:txBody>
              <a:bodyPr wrap="none" lIns="72000" tIns="0" rIns="0" bIns="72000" rtlCol="0" anchor="b">
                <a:noAutofit/>
              </a:bodyPr>
              <a:lstStyle/>
              <a:p>
                <a:endParaRPr lang="en-US" sz="500" dirty="0" smtClean="0">
                  <a:solidFill>
                    <a:srgbClr val="707C8A"/>
                  </a:solidFill>
                </a:endParaRPr>
              </a:p>
              <a:p>
                <a:endParaRPr lang="en-US" sz="500" dirty="0" smtClean="0">
                  <a:solidFill>
                    <a:srgbClr val="707C8A"/>
                  </a:solidFill>
                </a:endParaRPr>
              </a:p>
              <a:p>
                <a:r>
                  <a:rPr lang="en-US" sz="500" dirty="0" smtClean="0">
                    <a:solidFill>
                      <a:srgbClr val="707C8A"/>
                    </a:solidFill>
                  </a:rPr>
                  <a:t>Source: IHS</a:t>
                </a:r>
                <a:endParaRPr lang="en-US" sz="500" dirty="0">
                  <a:solidFill>
                    <a:srgbClr val="707C8A"/>
                  </a:solidFill>
                </a:endParaRPr>
              </a:p>
            </p:txBody>
          </p:sp>
        </p:grpSp>
        <p:cxnSp>
          <p:nvCxnSpPr>
            <p:cNvPr id="130" name="Straight Connector 129"/>
            <p:cNvCxnSpPr/>
            <p:nvPr/>
          </p:nvCxnSpPr>
          <p:spPr>
            <a:xfrm>
              <a:off x="3205911" y="3293507"/>
              <a:ext cx="0" cy="2869230"/>
            </a:xfrm>
            <a:prstGeom prst="line">
              <a:avLst/>
            </a:prstGeom>
            <a:ln>
              <a:solidFill>
                <a:srgbClr val="495965"/>
              </a:solidFill>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p:nvPr/>
          </p:nvCxnSpPr>
          <p:spPr>
            <a:xfrm>
              <a:off x="3432668" y="5166176"/>
              <a:ext cx="0" cy="342000"/>
            </a:xfrm>
            <a:prstGeom prst="straightConnector1">
              <a:avLst/>
            </a:prstGeom>
            <a:ln>
              <a:solidFill>
                <a:srgbClr val="495965"/>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p:nvPr/>
          </p:nvCxnSpPr>
          <p:spPr>
            <a:xfrm>
              <a:off x="2932512" y="5156122"/>
              <a:ext cx="0" cy="162000"/>
            </a:xfrm>
            <a:prstGeom prst="straightConnector1">
              <a:avLst/>
            </a:prstGeom>
            <a:ln>
              <a:solidFill>
                <a:srgbClr val="495965"/>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33" name="그룹 53"/>
            <p:cNvGrpSpPr>
              <a:grpSpLocks/>
            </p:cNvGrpSpPr>
            <p:nvPr/>
          </p:nvGrpSpPr>
          <p:grpSpPr bwMode="auto">
            <a:xfrm>
              <a:off x="3493943" y="5619284"/>
              <a:ext cx="520603" cy="234881"/>
              <a:chOff x="615305" y="3620950"/>
              <a:chExt cx="832495" cy="340000"/>
            </a:xfrm>
          </p:grpSpPr>
          <p:sp>
            <p:nvSpPr>
              <p:cNvPr id="142" name="아래쪽 화살표 54"/>
              <p:cNvSpPr>
                <a:spLocks noChangeArrowheads="1"/>
              </p:cNvSpPr>
              <p:nvPr/>
            </p:nvSpPr>
            <p:spPr bwMode="auto">
              <a:xfrm rot="10800000">
                <a:off x="615305" y="3620950"/>
                <a:ext cx="232419" cy="340000"/>
              </a:xfrm>
              <a:prstGeom prst="downArrow">
                <a:avLst>
                  <a:gd name="adj1" fmla="val 50000"/>
                  <a:gd name="adj2" fmla="val 50006"/>
                </a:avLst>
              </a:prstGeom>
              <a:solidFill>
                <a:srgbClr val="0000CC"/>
              </a:solidFill>
              <a:ln w="19050">
                <a:solidFill>
                  <a:schemeClr val="tx1"/>
                </a:solidFill>
                <a:round/>
                <a:headEnd/>
                <a:tailEnd/>
              </a:ln>
            </p:spPr>
            <p:txBody>
              <a:bodyPr>
                <a:spAutoFit/>
              </a:bodyPr>
              <a:lstStyle>
                <a:lvl1pPr eaLnBrk="0" hangingPunct="0">
                  <a:spcAft>
                    <a:spcPts val="300"/>
                  </a:spcAft>
                  <a:buClr>
                    <a:srgbClr val="595959"/>
                  </a:buClr>
                  <a:buFont typeface="Wingdings" pitchFamily="2" charset="2"/>
                  <a:buChar char="§"/>
                  <a:defRPr sz="14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buChar char="§"/>
                  <a:defRPr sz="14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9pPr>
              </a:lstStyle>
              <a:p>
                <a:pPr eaLnBrk="1" hangingPunct="1">
                  <a:spcAft>
                    <a:spcPct val="0"/>
                  </a:spcAft>
                  <a:buClrTx/>
                  <a:buFontTx/>
                  <a:buNone/>
                </a:pPr>
                <a:endParaRPr lang="ko-KR" altLang="en-US" sz="700">
                  <a:solidFill>
                    <a:srgbClr val="000000"/>
                  </a:solidFill>
                  <a:latin typeface="+mj-lt"/>
                </a:endParaRPr>
              </a:p>
            </p:txBody>
          </p:sp>
          <p:sp>
            <p:nvSpPr>
              <p:cNvPr id="143" name="아래쪽 화살표 55"/>
              <p:cNvSpPr>
                <a:spLocks noChangeArrowheads="1"/>
              </p:cNvSpPr>
              <p:nvPr/>
            </p:nvSpPr>
            <p:spPr bwMode="auto">
              <a:xfrm rot="10800000">
                <a:off x="915344" y="3620950"/>
                <a:ext cx="232419" cy="340000"/>
              </a:xfrm>
              <a:prstGeom prst="downArrow">
                <a:avLst>
                  <a:gd name="adj1" fmla="val 50000"/>
                  <a:gd name="adj2" fmla="val 50006"/>
                </a:avLst>
              </a:prstGeom>
              <a:solidFill>
                <a:srgbClr val="00FF00"/>
              </a:solidFill>
              <a:ln w="19050">
                <a:solidFill>
                  <a:schemeClr val="tx1"/>
                </a:solidFill>
                <a:round/>
                <a:headEnd/>
                <a:tailEnd/>
              </a:ln>
            </p:spPr>
            <p:txBody>
              <a:bodyPr>
                <a:spAutoFit/>
              </a:bodyPr>
              <a:lstStyle>
                <a:lvl1pPr eaLnBrk="0" hangingPunct="0">
                  <a:spcAft>
                    <a:spcPts val="300"/>
                  </a:spcAft>
                  <a:buClr>
                    <a:srgbClr val="595959"/>
                  </a:buClr>
                  <a:buFont typeface="Wingdings" pitchFamily="2" charset="2"/>
                  <a:buChar char="§"/>
                  <a:defRPr sz="14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buChar char="§"/>
                  <a:defRPr sz="14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9pPr>
              </a:lstStyle>
              <a:p>
                <a:pPr eaLnBrk="1" hangingPunct="1">
                  <a:spcAft>
                    <a:spcPct val="0"/>
                  </a:spcAft>
                  <a:buClrTx/>
                  <a:buFontTx/>
                  <a:buNone/>
                </a:pPr>
                <a:endParaRPr lang="ko-KR" altLang="en-US" sz="700">
                  <a:solidFill>
                    <a:srgbClr val="000000"/>
                  </a:solidFill>
                  <a:latin typeface="+mj-lt"/>
                </a:endParaRPr>
              </a:p>
            </p:txBody>
          </p:sp>
          <p:sp>
            <p:nvSpPr>
              <p:cNvPr id="144" name="아래쪽 화살표 56"/>
              <p:cNvSpPr>
                <a:spLocks noChangeArrowheads="1"/>
              </p:cNvSpPr>
              <p:nvPr/>
            </p:nvSpPr>
            <p:spPr bwMode="auto">
              <a:xfrm rot="10800000">
                <a:off x="1215381" y="3620950"/>
                <a:ext cx="232419" cy="340000"/>
              </a:xfrm>
              <a:prstGeom prst="downArrow">
                <a:avLst>
                  <a:gd name="adj1" fmla="val 50000"/>
                  <a:gd name="adj2" fmla="val 50006"/>
                </a:avLst>
              </a:prstGeom>
              <a:solidFill>
                <a:srgbClr val="FF0000"/>
              </a:solidFill>
              <a:ln w="19050">
                <a:solidFill>
                  <a:schemeClr val="tx1"/>
                </a:solidFill>
                <a:round/>
                <a:headEnd/>
                <a:tailEnd/>
              </a:ln>
            </p:spPr>
            <p:txBody>
              <a:bodyPr>
                <a:spAutoFit/>
              </a:bodyPr>
              <a:lstStyle>
                <a:lvl1pPr eaLnBrk="0" hangingPunct="0">
                  <a:spcAft>
                    <a:spcPts val="300"/>
                  </a:spcAft>
                  <a:buClr>
                    <a:srgbClr val="595959"/>
                  </a:buClr>
                  <a:buFont typeface="Wingdings" pitchFamily="2" charset="2"/>
                  <a:buChar char="§"/>
                  <a:defRPr sz="14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buChar char="§"/>
                  <a:defRPr sz="14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9pPr>
              </a:lstStyle>
              <a:p>
                <a:pPr eaLnBrk="1" hangingPunct="1">
                  <a:spcAft>
                    <a:spcPct val="0"/>
                  </a:spcAft>
                  <a:buClrTx/>
                  <a:buFontTx/>
                  <a:buNone/>
                </a:pPr>
                <a:endParaRPr lang="ko-KR" altLang="en-US" sz="700">
                  <a:solidFill>
                    <a:srgbClr val="000000"/>
                  </a:solidFill>
                  <a:latin typeface="+mj-lt"/>
                </a:endParaRPr>
              </a:p>
            </p:txBody>
          </p:sp>
        </p:grpSp>
        <p:grpSp>
          <p:nvGrpSpPr>
            <p:cNvPr id="134" name="그룹 57"/>
            <p:cNvGrpSpPr>
              <a:grpSpLocks/>
            </p:cNvGrpSpPr>
            <p:nvPr/>
          </p:nvGrpSpPr>
          <p:grpSpPr bwMode="auto">
            <a:xfrm>
              <a:off x="4216070" y="5620252"/>
              <a:ext cx="496008" cy="232946"/>
              <a:chOff x="1869752" y="3622350"/>
              <a:chExt cx="832495" cy="337199"/>
            </a:xfrm>
          </p:grpSpPr>
          <p:sp>
            <p:nvSpPr>
              <p:cNvPr id="139" name="아래쪽 화살표 58"/>
              <p:cNvSpPr>
                <a:spLocks noChangeArrowheads="1"/>
              </p:cNvSpPr>
              <p:nvPr/>
            </p:nvSpPr>
            <p:spPr bwMode="auto">
              <a:xfrm rot="10800000">
                <a:off x="1869752" y="3622350"/>
                <a:ext cx="232420" cy="337199"/>
              </a:xfrm>
              <a:prstGeom prst="downArrow">
                <a:avLst>
                  <a:gd name="adj1" fmla="val 50000"/>
                  <a:gd name="adj2" fmla="val 50006"/>
                </a:avLst>
              </a:prstGeom>
              <a:solidFill>
                <a:srgbClr val="0000CC"/>
              </a:solidFill>
              <a:ln w="19050">
                <a:solidFill>
                  <a:schemeClr val="tx1"/>
                </a:solidFill>
                <a:round/>
                <a:headEnd/>
                <a:tailEnd/>
              </a:ln>
            </p:spPr>
            <p:txBody>
              <a:bodyPr>
                <a:spAutoFit/>
              </a:bodyPr>
              <a:lstStyle>
                <a:lvl1pPr eaLnBrk="0" hangingPunct="0">
                  <a:spcAft>
                    <a:spcPts val="300"/>
                  </a:spcAft>
                  <a:buClr>
                    <a:srgbClr val="595959"/>
                  </a:buClr>
                  <a:buFont typeface="Wingdings" pitchFamily="2" charset="2"/>
                  <a:buChar char="§"/>
                  <a:defRPr sz="14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buChar char="§"/>
                  <a:defRPr sz="14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9pPr>
              </a:lstStyle>
              <a:p>
                <a:pPr eaLnBrk="1" hangingPunct="1">
                  <a:spcAft>
                    <a:spcPct val="0"/>
                  </a:spcAft>
                  <a:buClrTx/>
                  <a:buFontTx/>
                  <a:buNone/>
                </a:pPr>
                <a:endParaRPr lang="ko-KR" altLang="en-US" sz="700">
                  <a:solidFill>
                    <a:srgbClr val="000000"/>
                  </a:solidFill>
                  <a:latin typeface="+mj-lt"/>
                </a:endParaRPr>
              </a:p>
            </p:txBody>
          </p:sp>
          <p:sp>
            <p:nvSpPr>
              <p:cNvPr id="140" name="아래쪽 화살표 59"/>
              <p:cNvSpPr>
                <a:spLocks noChangeArrowheads="1"/>
              </p:cNvSpPr>
              <p:nvPr/>
            </p:nvSpPr>
            <p:spPr bwMode="auto">
              <a:xfrm rot="10800000">
                <a:off x="2169789" y="3622350"/>
                <a:ext cx="232420" cy="337199"/>
              </a:xfrm>
              <a:prstGeom prst="downArrow">
                <a:avLst>
                  <a:gd name="adj1" fmla="val 50000"/>
                  <a:gd name="adj2" fmla="val 50006"/>
                </a:avLst>
              </a:prstGeom>
              <a:solidFill>
                <a:srgbClr val="00FF00"/>
              </a:solidFill>
              <a:ln w="19050">
                <a:solidFill>
                  <a:schemeClr val="tx1"/>
                </a:solidFill>
                <a:round/>
                <a:headEnd/>
                <a:tailEnd/>
              </a:ln>
            </p:spPr>
            <p:txBody>
              <a:bodyPr>
                <a:spAutoFit/>
              </a:bodyPr>
              <a:lstStyle>
                <a:lvl1pPr eaLnBrk="0" hangingPunct="0">
                  <a:spcAft>
                    <a:spcPts val="300"/>
                  </a:spcAft>
                  <a:buClr>
                    <a:srgbClr val="595959"/>
                  </a:buClr>
                  <a:buFont typeface="Wingdings" pitchFamily="2" charset="2"/>
                  <a:buChar char="§"/>
                  <a:defRPr sz="14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buChar char="§"/>
                  <a:defRPr sz="14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9pPr>
              </a:lstStyle>
              <a:p>
                <a:pPr eaLnBrk="1" hangingPunct="1">
                  <a:spcAft>
                    <a:spcPct val="0"/>
                  </a:spcAft>
                  <a:buClrTx/>
                  <a:buFontTx/>
                  <a:buNone/>
                </a:pPr>
                <a:endParaRPr lang="ko-KR" altLang="en-US" sz="700">
                  <a:solidFill>
                    <a:srgbClr val="000000"/>
                  </a:solidFill>
                  <a:latin typeface="+mj-lt"/>
                </a:endParaRPr>
              </a:p>
            </p:txBody>
          </p:sp>
          <p:sp>
            <p:nvSpPr>
              <p:cNvPr id="141" name="아래쪽 화살표 60"/>
              <p:cNvSpPr>
                <a:spLocks noChangeArrowheads="1"/>
              </p:cNvSpPr>
              <p:nvPr/>
            </p:nvSpPr>
            <p:spPr bwMode="auto">
              <a:xfrm rot="10800000">
                <a:off x="2469827" y="3622350"/>
                <a:ext cx="232420" cy="337199"/>
              </a:xfrm>
              <a:prstGeom prst="downArrow">
                <a:avLst>
                  <a:gd name="adj1" fmla="val 50000"/>
                  <a:gd name="adj2" fmla="val 50006"/>
                </a:avLst>
              </a:prstGeom>
              <a:solidFill>
                <a:srgbClr val="FF0000"/>
              </a:solidFill>
              <a:ln w="19050">
                <a:solidFill>
                  <a:schemeClr val="tx1"/>
                </a:solidFill>
                <a:round/>
                <a:headEnd/>
                <a:tailEnd/>
              </a:ln>
            </p:spPr>
            <p:txBody>
              <a:bodyPr>
                <a:spAutoFit/>
              </a:bodyPr>
              <a:lstStyle>
                <a:lvl1pPr eaLnBrk="0" hangingPunct="0">
                  <a:spcAft>
                    <a:spcPts val="300"/>
                  </a:spcAft>
                  <a:buClr>
                    <a:srgbClr val="595959"/>
                  </a:buClr>
                  <a:buFont typeface="Wingdings" pitchFamily="2" charset="2"/>
                  <a:buChar char="§"/>
                  <a:defRPr sz="14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buChar char="§"/>
                  <a:defRPr sz="14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9pPr>
              </a:lstStyle>
              <a:p>
                <a:pPr eaLnBrk="1" hangingPunct="1">
                  <a:spcAft>
                    <a:spcPct val="0"/>
                  </a:spcAft>
                  <a:buClrTx/>
                  <a:buFontTx/>
                  <a:buNone/>
                </a:pPr>
                <a:endParaRPr lang="ko-KR" altLang="en-US" sz="700">
                  <a:solidFill>
                    <a:srgbClr val="000000"/>
                  </a:solidFill>
                  <a:latin typeface="+mj-lt"/>
                </a:endParaRPr>
              </a:p>
            </p:txBody>
          </p:sp>
        </p:grpSp>
        <p:grpSp>
          <p:nvGrpSpPr>
            <p:cNvPr id="135" name="그룹 61"/>
            <p:cNvGrpSpPr>
              <a:grpSpLocks/>
            </p:cNvGrpSpPr>
            <p:nvPr/>
          </p:nvGrpSpPr>
          <p:grpSpPr bwMode="auto">
            <a:xfrm>
              <a:off x="4936151" y="5617353"/>
              <a:ext cx="556832" cy="238750"/>
              <a:chOff x="3082280" y="3618149"/>
              <a:chExt cx="832495" cy="345600"/>
            </a:xfrm>
          </p:grpSpPr>
          <p:sp>
            <p:nvSpPr>
              <p:cNvPr id="136" name="아래쪽 화살표 62"/>
              <p:cNvSpPr>
                <a:spLocks noChangeArrowheads="1"/>
              </p:cNvSpPr>
              <p:nvPr/>
            </p:nvSpPr>
            <p:spPr bwMode="auto">
              <a:xfrm rot="10800000">
                <a:off x="3082280" y="3618149"/>
                <a:ext cx="232420" cy="345600"/>
              </a:xfrm>
              <a:prstGeom prst="downArrow">
                <a:avLst>
                  <a:gd name="adj1" fmla="val 50000"/>
                  <a:gd name="adj2" fmla="val 50006"/>
                </a:avLst>
              </a:prstGeom>
              <a:solidFill>
                <a:srgbClr val="0000CC"/>
              </a:solidFill>
              <a:ln w="19050">
                <a:solidFill>
                  <a:schemeClr val="tx1"/>
                </a:solidFill>
                <a:round/>
                <a:headEnd/>
                <a:tailEnd/>
              </a:ln>
            </p:spPr>
            <p:txBody>
              <a:bodyPr>
                <a:spAutoFit/>
              </a:bodyPr>
              <a:lstStyle>
                <a:lvl1pPr eaLnBrk="0" hangingPunct="0">
                  <a:spcAft>
                    <a:spcPts val="300"/>
                  </a:spcAft>
                  <a:buClr>
                    <a:srgbClr val="595959"/>
                  </a:buClr>
                  <a:buFont typeface="Wingdings" pitchFamily="2" charset="2"/>
                  <a:buChar char="§"/>
                  <a:defRPr sz="14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buChar char="§"/>
                  <a:defRPr sz="14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9pPr>
              </a:lstStyle>
              <a:p>
                <a:pPr eaLnBrk="1" hangingPunct="1">
                  <a:spcAft>
                    <a:spcPct val="0"/>
                  </a:spcAft>
                  <a:buClrTx/>
                  <a:buFontTx/>
                  <a:buNone/>
                </a:pPr>
                <a:endParaRPr lang="ko-KR" altLang="en-US" sz="700">
                  <a:solidFill>
                    <a:srgbClr val="000000"/>
                  </a:solidFill>
                  <a:latin typeface="+mj-lt"/>
                </a:endParaRPr>
              </a:p>
            </p:txBody>
          </p:sp>
          <p:sp>
            <p:nvSpPr>
              <p:cNvPr id="137" name="아래쪽 화살표 63"/>
              <p:cNvSpPr>
                <a:spLocks noChangeArrowheads="1"/>
              </p:cNvSpPr>
              <p:nvPr/>
            </p:nvSpPr>
            <p:spPr bwMode="auto">
              <a:xfrm rot="10800000">
                <a:off x="3382318" y="3618149"/>
                <a:ext cx="232420" cy="345600"/>
              </a:xfrm>
              <a:prstGeom prst="downArrow">
                <a:avLst>
                  <a:gd name="adj1" fmla="val 50000"/>
                  <a:gd name="adj2" fmla="val 50006"/>
                </a:avLst>
              </a:prstGeom>
              <a:solidFill>
                <a:srgbClr val="00FF00"/>
              </a:solidFill>
              <a:ln w="19050">
                <a:solidFill>
                  <a:schemeClr val="tx1"/>
                </a:solidFill>
                <a:round/>
                <a:headEnd/>
                <a:tailEnd/>
              </a:ln>
            </p:spPr>
            <p:txBody>
              <a:bodyPr>
                <a:spAutoFit/>
              </a:bodyPr>
              <a:lstStyle>
                <a:lvl1pPr eaLnBrk="0" hangingPunct="0">
                  <a:spcAft>
                    <a:spcPts val="300"/>
                  </a:spcAft>
                  <a:buClr>
                    <a:srgbClr val="595959"/>
                  </a:buClr>
                  <a:buFont typeface="Wingdings" pitchFamily="2" charset="2"/>
                  <a:buChar char="§"/>
                  <a:defRPr sz="14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buChar char="§"/>
                  <a:defRPr sz="14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9pPr>
              </a:lstStyle>
              <a:p>
                <a:pPr eaLnBrk="1" hangingPunct="1">
                  <a:spcAft>
                    <a:spcPct val="0"/>
                  </a:spcAft>
                  <a:buClrTx/>
                  <a:buFontTx/>
                  <a:buNone/>
                </a:pPr>
                <a:endParaRPr lang="ko-KR" altLang="en-US" sz="700">
                  <a:solidFill>
                    <a:srgbClr val="000000"/>
                  </a:solidFill>
                  <a:latin typeface="+mj-lt"/>
                </a:endParaRPr>
              </a:p>
            </p:txBody>
          </p:sp>
          <p:sp>
            <p:nvSpPr>
              <p:cNvPr id="138" name="아래쪽 화살표 64"/>
              <p:cNvSpPr>
                <a:spLocks noChangeArrowheads="1"/>
              </p:cNvSpPr>
              <p:nvPr/>
            </p:nvSpPr>
            <p:spPr bwMode="auto">
              <a:xfrm rot="10800000">
                <a:off x="3682355" y="3618149"/>
                <a:ext cx="232420" cy="345600"/>
              </a:xfrm>
              <a:prstGeom prst="downArrow">
                <a:avLst>
                  <a:gd name="adj1" fmla="val 50000"/>
                  <a:gd name="adj2" fmla="val 50006"/>
                </a:avLst>
              </a:prstGeom>
              <a:solidFill>
                <a:srgbClr val="FF0000"/>
              </a:solidFill>
              <a:ln w="19050">
                <a:solidFill>
                  <a:schemeClr val="tx1"/>
                </a:solidFill>
                <a:round/>
                <a:headEnd/>
                <a:tailEnd/>
              </a:ln>
            </p:spPr>
            <p:txBody>
              <a:bodyPr>
                <a:spAutoFit/>
              </a:bodyPr>
              <a:lstStyle>
                <a:lvl1pPr eaLnBrk="0" hangingPunct="0">
                  <a:spcAft>
                    <a:spcPts val="300"/>
                  </a:spcAft>
                  <a:buClr>
                    <a:srgbClr val="595959"/>
                  </a:buClr>
                  <a:buFont typeface="Wingdings" pitchFamily="2" charset="2"/>
                  <a:buChar char="§"/>
                  <a:defRPr sz="1400">
                    <a:solidFill>
                      <a:schemeClr val="tx1"/>
                    </a:solidFill>
                    <a:latin typeface="Verdana" pitchFamily="34" charset="0"/>
                    <a:ea typeface="Arial Unicode MS" pitchFamily="50" charset="-127"/>
                    <a:cs typeface="Arial Unicode MS" pitchFamily="50" charset="-127"/>
                  </a:defRPr>
                </a:lvl1pPr>
                <a:lvl2pPr marL="742950" indent="-285750" eaLnBrk="0" hangingPunct="0">
                  <a:spcAft>
                    <a:spcPts val="300"/>
                  </a:spcAft>
                  <a:buClr>
                    <a:srgbClr val="595959"/>
                  </a:buClr>
                  <a:buFont typeface="Wingdings" pitchFamily="2" charset="2"/>
                  <a:buChar char="§"/>
                  <a:defRPr sz="1400">
                    <a:solidFill>
                      <a:schemeClr val="tx1"/>
                    </a:solidFill>
                    <a:latin typeface="Verdana" pitchFamily="34" charset="0"/>
                    <a:ea typeface="Arial Unicode MS" pitchFamily="50" charset="-127"/>
                    <a:cs typeface="Arial Unicode MS" pitchFamily="50" charset="-127"/>
                  </a:defRPr>
                </a:lvl2pPr>
                <a:lvl3pPr marL="11430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3pPr>
                <a:lvl4pPr marL="16002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4pPr>
                <a:lvl5pPr marL="2057400" indent="-228600" eaLnBrk="0" hangingPunct="0">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5pPr>
                <a:lvl6pPr marL="25146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6pPr>
                <a:lvl7pPr marL="29718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7pPr>
                <a:lvl8pPr marL="34290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8pPr>
                <a:lvl9pPr marL="3886200" indent="-228600" eaLnBrk="0" fontAlgn="base" hangingPunct="0">
                  <a:spcBef>
                    <a:spcPct val="0"/>
                  </a:spcBef>
                  <a:spcAft>
                    <a:spcPts val="300"/>
                  </a:spcAft>
                  <a:buClr>
                    <a:srgbClr val="595959"/>
                  </a:buClr>
                  <a:buFont typeface="Wingdings" pitchFamily="2" charset="2"/>
                  <a:buChar char="§"/>
                  <a:defRPr sz="1200">
                    <a:solidFill>
                      <a:schemeClr val="tx1"/>
                    </a:solidFill>
                    <a:latin typeface="Verdana" pitchFamily="34" charset="0"/>
                    <a:ea typeface="Arial Unicode MS" pitchFamily="50" charset="-127"/>
                    <a:cs typeface="Arial Unicode MS" pitchFamily="50" charset="-127"/>
                  </a:defRPr>
                </a:lvl9pPr>
              </a:lstStyle>
              <a:p>
                <a:pPr eaLnBrk="1" hangingPunct="1">
                  <a:spcAft>
                    <a:spcPct val="0"/>
                  </a:spcAft>
                  <a:buClrTx/>
                  <a:buFontTx/>
                  <a:buNone/>
                </a:pPr>
                <a:endParaRPr lang="ko-KR" altLang="en-US" sz="700">
                  <a:solidFill>
                    <a:srgbClr val="000000"/>
                  </a:solidFill>
                  <a:latin typeface="+mj-lt"/>
                </a:endParaRPr>
              </a:p>
            </p:txBody>
          </p:sp>
        </p:grpSp>
      </p:grpSp>
    </p:spTree>
    <p:extLst>
      <p:ext uri="{BB962C8B-B14F-4D97-AF65-F5344CB8AC3E}">
        <p14:creationId xmlns:p14="http://schemas.microsoft.com/office/powerpoint/2010/main" val="193279358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ltLang="ko-KR" dirty="0" smtClean="0"/>
              <a:t>3. OLED solution </a:t>
            </a:r>
            <a:endParaRPr lang="ko-KR" altLang="en-US" dirty="0"/>
          </a:p>
        </p:txBody>
      </p:sp>
      <p:sp>
        <p:nvSpPr>
          <p:cNvPr id="9" name="Content Placeholder 8"/>
          <p:cNvSpPr>
            <a:spLocks noGrp="1"/>
          </p:cNvSpPr>
          <p:nvPr>
            <p:ph idx="1"/>
          </p:nvPr>
        </p:nvSpPr>
        <p:spPr>
          <a:xfrm>
            <a:off x="457200" y="1484312"/>
            <a:ext cx="8220075" cy="5041031"/>
          </a:xfrm>
        </p:spPr>
        <p:txBody>
          <a:bodyPr/>
          <a:lstStyle/>
          <a:p>
            <a:pPr marL="0" indent="0">
              <a:buNone/>
            </a:pPr>
            <a:r>
              <a:rPr lang="en-US" altLang="ko-KR" dirty="0" smtClean="0"/>
              <a:t>3.1. OLED technology and characteristics </a:t>
            </a:r>
          </a:p>
          <a:p>
            <a:pPr marL="178600" algn="just" latinLnBrk="0"/>
            <a:r>
              <a:rPr lang="en-US" dirty="0"/>
              <a:t>OLED, which is regarded as one of the core technologies in the display sector, is a light-emitting diode that uses an organic compound semiconductor. Electrons and holes injected from cathode and anode form an </a:t>
            </a:r>
            <a:r>
              <a:rPr lang="en-US" dirty="0" err="1"/>
              <a:t>exciton</a:t>
            </a:r>
            <a:r>
              <a:rPr lang="en-US" dirty="0"/>
              <a:t> in the emission layer to </a:t>
            </a:r>
            <a:r>
              <a:rPr lang="en-US" dirty="0" smtClean="0"/>
              <a:t>emit </a:t>
            </a:r>
            <a:r>
              <a:rPr lang="en-US" dirty="0"/>
              <a:t>lights of various colors such as red, green and blue depending on the pigments of emission layers. They consist of about 100 nm-thick multilayers of organic films. Each layer is subdivided into electron/hole injection layers (EIL/HIL), electron/hole transport layers (ETL/HTL), an emission layer (EML), and a buffer layer.</a:t>
            </a:r>
            <a:endParaRPr lang="en-US" altLang="ko-KR" dirty="0">
              <a:solidFill>
                <a:srgbClr val="FF0000"/>
              </a:solidFill>
            </a:endParaRPr>
          </a:p>
          <a:p>
            <a:pPr algn="just" latinLnBrk="0"/>
            <a:r>
              <a:rPr lang="en-US" dirty="0" smtClean="0"/>
              <a:t>Thanks </a:t>
            </a:r>
            <a:r>
              <a:rPr lang="en-US" dirty="0"/>
              <a:t>to its self-emitting property, it has an excellent contrast ratio of 1,000,000:1, a nearly 100% color gamut rate based on the NTSC 1953, and a quick response speed of 0.001 </a:t>
            </a:r>
            <a:r>
              <a:rPr lang="en-US" dirty="0" err="1"/>
              <a:t>ms.</a:t>
            </a:r>
            <a:r>
              <a:rPr lang="en-US" dirty="0"/>
              <a:t> It has a viewing angle of 180 degrees and can implement flexible or transparent </a:t>
            </a:r>
            <a:r>
              <a:rPr lang="en-US" dirty="0" smtClean="0"/>
              <a:t>displays.</a:t>
            </a:r>
          </a:p>
          <a:p>
            <a:pPr algn="just" latinLnBrk="0"/>
            <a:r>
              <a:rPr lang="en-US" dirty="0"/>
              <a:t>Currently, AMOLED is manufactured based on vacuum evaporation. Vacuum evaporation involves heating </a:t>
            </a:r>
            <a:r>
              <a:rPr lang="en-US" dirty="0" smtClean="0"/>
              <a:t>organic materials </a:t>
            </a:r>
            <a:r>
              <a:rPr lang="en-US" dirty="0"/>
              <a:t>in a high vacuum state of 10</a:t>
            </a:r>
            <a:r>
              <a:rPr lang="en-US" baseline="30000" dirty="0"/>
              <a:t>-7</a:t>
            </a:r>
            <a:r>
              <a:rPr lang="en-US" dirty="0"/>
              <a:t> </a:t>
            </a:r>
            <a:r>
              <a:rPr lang="en-US" dirty="0" err="1"/>
              <a:t>t</a:t>
            </a:r>
            <a:r>
              <a:rPr lang="en-US" dirty="0" err="1" smtClean="0"/>
              <a:t>orr</a:t>
            </a:r>
            <a:r>
              <a:rPr lang="en-US" dirty="0" smtClean="0"/>
              <a:t> </a:t>
            </a:r>
            <a:r>
              <a:rPr lang="en-US" dirty="0"/>
              <a:t>or below and then sublimating it. This method enables forming a uniform film and minimizing inflow of impurities. To form multilayers of film, the substrate moves around chambers that deposit each organic </a:t>
            </a:r>
            <a:r>
              <a:rPr lang="en-US" dirty="0" smtClean="0"/>
              <a:t>material and </a:t>
            </a:r>
            <a:r>
              <a:rPr lang="en-US" dirty="0"/>
              <a:t>form organic film of several to tens of nanometers. At that point, patterning takes place through fine metal masks (FMM) to classify display pixels and to connect back plane circuits. In particular, emission layers are comprised of different emission layers of red, green, and blue, so they must go through the FMM process. After that, they go through processes including electrode formation and encapsulation. </a:t>
            </a:r>
          </a:p>
          <a:p>
            <a:pPr algn="just" latinLnBrk="0"/>
            <a:r>
              <a:rPr lang="en-US" altLang="ko-KR" dirty="0" smtClean="0"/>
              <a:t>OLED is categorized into RGB OLED, which is applied to small- and medium-sized displays mass produced by Samsung Display, and white OLED, which is used to large-sized displays mass produced by LG Display. Two solutions offer a wide color gamut of more than 100% of NTCS.</a:t>
            </a:r>
          </a:p>
        </p:txBody>
      </p:sp>
      <p:sp>
        <p:nvSpPr>
          <p:cNvPr id="2" name="Slide Number Placeholder 1"/>
          <p:cNvSpPr>
            <a:spLocks noGrp="1"/>
          </p:cNvSpPr>
          <p:nvPr>
            <p:ph type="sldNum" sz="quarter" idx="10"/>
          </p:nvPr>
        </p:nvSpPr>
        <p:spPr/>
        <p:txBody>
          <a:bodyPr/>
          <a:lstStyle/>
          <a:p>
            <a:fld id="{C1654822-CBA3-4BDF-80A9-3FE33B17E59A}" type="slidenum">
              <a:rPr lang="en-US" smtClean="0"/>
              <a:pPr/>
              <a:t>44</a:t>
            </a:fld>
            <a:endParaRPr lang="en-US"/>
          </a:p>
        </p:txBody>
      </p:sp>
      <p:sp>
        <p:nvSpPr>
          <p:cNvPr id="7" name="Footer Placeholder 6"/>
          <p:cNvSpPr>
            <a:spLocks noGrp="1"/>
          </p:cNvSpPr>
          <p:nvPr>
            <p:ph type="ftr" sz="quarter" idx="11"/>
          </p:nvPr>
        </p:nvSpPr>
        <p:spPr/>
        <p:txBody>
          <a:bodyPr/>
          <a:lstStyle/>
          <a:p>
            <a:r>
              <a:rPr lang="en-US" smtClean="0"/>
              <a:t>Quantum Dot Display Technology &amp; Market Report - H2 2015</a:t>
            </a:r>
            <a:endParaRPr lang="en-US" dirty="0"/>
          </a:p>
        </p:txBody>
      </p:sp>
    </p:spTree>
    <p:extLst>
      <p:ext uri="{BB962C8B-B14F-4D97-AF65-F5344CB8AC3E}">
        <p14:creationId xmlns:p14="http://schemas.microsoft.com/office/powerpoint/2010/main" val="73081770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Content Placeholder 59"/>
          <p:cNvSpPr>
            <a:spLocks noGrp="1"/>
          </p:cNvSpPr>
          <p:nvPr>
            <p:ph idx="18"/>
          </p:nvPr>
        </p:nvSpPr>
        <p:spPr>
          <a:xfrm>
            <a:off x="4714875" y="1484313"/>
            <a:ext cx="3960813" cy="1872679"/>
          </a:xfrm>
          <a:noFill/>
        </p:spPr>
        <p:txBody>
          <a:bodyPr/>
          <a:lstStyle/>
          <a:p>
            <a:r>
              <a:rPr lang="en-US" altLang="ko-KR" dirty="0"/>
              <a:t>White OLED </a:t>
            </a:r>
            <a:r>
              <a:rPr lang="en-US" altLang="ko-KR" dirty="0" smtClean="0"/>
              <a:t>light-emitting </a:t>
            </a:r>
            <a:r>
              <a:rPr lang="en-US" altLang="ko-KR" dirty="0"/>
              <a:t>structure</a:t>
            </a:r>
          </a:p>
          <a:p>
            <a:pPr lvl="1" algn="just" latinLnBrk="0"/>
            <a:r>
              <a:rPr lang="en-US" altLang="ko-KR" dirty="0" smtClean="0"/>
              <a:t>Unlike </a:t>
            </a:r>
            <a:r>
              <a:rPr lang="en-US" altLang="ko-KR" dirty="0"/>
              <a:t>the RGB </a:t>
            </a:r>
            <a:r>
              <a:rPr lang="en-US" altLang="ko-KR" dirty="0" smtClean="0"/>
              <a:t>OLED solution, </a:t>
            </a:r>
            <a:r>
              <a:rPr lang="en-US" altLang="ko-KR" dirty="0"/>
              <a:t>this method </a:t>
            </a:r>
            <a:r>
              <a:rPr lang="en-US" altLang="ko-KR" dirty="0" smtClean="0"/>
              <a:t>creates </a:t>
            </a:r>
            <a:r>
              <a:rPr lang="en-US" altLang="ko-KR" dirty="0"/>
              <a:t>white </a:t>
            </a:r>
            <a:r>
              <a:rPr lang="en-US" altLang="ko-KR" dirty="0" smtClean="0"/>
              <a:t>light source by combining OLED subpixels, </a:t>
            </a:r>
            <a:r>
              <a:rPr lang="en-US" altLang="ko-KR" dirty="0"/>
              <a:t>and then transmitting the </a:t>
            </a:r>
            <a:r>
              <a:rPr lang="en-US" altLang="ko-KR" dirty="0" smtClean="0"/>
              <a:t>white light </a:t>
            </a:r>
            <a:r>
              <a:rPr lang="en-US" altLang="ko-KR" dirty="0"/>
              <a:t>through a color filter to change the </a:t>
            </a:r>
            <a:r>
              <a:rPr lang="en-US" altLang="ko-KR" dirty="0" smtClean="0"/>
              <a:t>color. LG Display Co. applies this solution on </a:t>
            </a:r>
            <a:r>
              <a:rPr lang="en-US" altLang="ko-KR" dirty="0"/>
              <a:t>its </a:t>
            </a:r>
            <a:r>
              <a:rPr lang="en-US" dirty="0"/>
              <a:t>active-matrix organic light-emitting diode </a:t>
            </a:r>
            <a:r>
              <a:rPr lang="en-US" dirty="0" smtClean="0"/>
              <a:t>(</a:t>
            </a:r>
            <a:r>
              <a:rPr lang="en-US" altLang="ko-KR" dirty="0" smtClean="0"/>
              <a:t>AMOLED) </a:t>
            </a:r>
            <a:r>
              <a:rPr lang="en-US" altLang="ko-KR" dirty="0"/>
              <a:t>TV </a:t>
            </a:r>
            <a:r>
              <a:rPr lang="en-US" altLang="ko-KR" dirty="0" smtClean="0"/>
              <a:t>panels. The white OLED light-emitting solution creates a three-tandem </a:t>
            </a:r>
            <a:r>
              <a:rPr lang="en-US" altLang="ko-KR" dirty="0"/>
              <a:t>structure with the blue color </a:t>
            </a:r>
            <a:r>
              <a:rPr lang="en-US" altLang="ko-KR" dirty="0" smtClean="0"/>
              <a:t>in </a:t>
            </a:r>
            <a:r>
              <a:rPr lang="en-US" altLang="ko-KR" dirty="0"/>
              <a:t>the </a:t>
            </a:r>
            <a:r>
              <a:rPr lang="en-US" altLang="ko-KR" dirty="0" smtClean="0"/>
              <a:t>top and bottom layers </a:t>
            </a:r>
            <a:r>
              <a:rPr lang="en-US" altLang="ko-KR" dirty="0"/>
              <a:t>and yellow-green color </a:t>
            </a:r>
            <a:r>
              <a:rPr lang="en-US" altLang="ko-KR" dirty="0" smtClean="0"/>
              <a:t>in </a:t>
            </a:r>
            <a:r>
              <a:rPr lang="en-US" altLang="ko-KR" dirty="0"/>
              <a:t>the </a:t>
            </a:r>
            <a:r>
              <a:rPr lang="en-US" altLang="ko-KR" dirty="0" smtClean="0"/>
              <a:t>middle </a:t>
            </a:r>
            <a:r>
              <a:rPr lang="en-US" altLang="ko-KR" dirty="0"/>
              <a:t>layer.  </a:t>
            </a:r>
          </a:p>
          <a:p>
            <a:pPr lvl="1"/>
            <a:endParaRPr lang="en-US" altLang="ko-KR" dirty="0" smtClean="0"/>
          </a:p>
          <a:p>
            <a:pPr marL="0" indent="0">
              <a:buNone/>
            </a:pPr>
            <a:endParaRPr lang="ko-KR" altLang="en-US" dirty="0"/>
          </a:p>
        </p:txBody>
      </p:sp>
      <p:sp>
        <p:nvSpPr>
          <p:cNvPr id="59" name="Content Placeholder 58"/>
          <p:cNvSpPr>
            <a:spLocks noGrp="1"/>
          </p:cNvSpPr>
          <p:nvPr>
            <p:ph idx="11"/>
          </p:nvPr>
        </p:nvSpPr>
        <p:spPr>
          <a:xfrm>
            <a:off x="466725" y="1484314"/>
            <a:ext cx="3960813" cy="1872678"/>
          </a:xfrm>
          <a:solidFill>
            <a:schemeClr val="bg1"/>
          </a:solidFill>
        </p:spPr>
        <p:txBody>
          <a:bodyPr/>
          <a:lstStyle/>
          <a:p>
            <a:r>
              <a:rPr lang="en-US" altLang="ko-KR" dirty="0"/>
              <a:t>RGB OLED </a:t>
            </a:r>
            <a:r>
              <a:rPr lang="en-US" altLang="ko-KR" dirty="0" smtClean="0"/>
              <a:t>light-emitting </a:t>
            </a:r>
            <a:r>
              <a:rPr lang="en-US" altLang="ko-KR" dirty="0"/>
              <a:t>structure</a:t>
            </a:r>
          </a:p>
          <a:p>
            <a:pPr lvl="1" algn="just"/>
            <a:r>
              <a:rPr lang="en-US" altLang="ko-KR" dirty="0" smtClean="0"/>
              <a:t>The picture below shows a RGB OLED structure, </a:t>
            </a:r>
            <a:r>
              <a:rPr lang="en-US" altLang="ko-KR" dirty="0"/>
              <a:t>in which red, green, and blue </a:t>
            </a:r>
            <a:r>
              <a:rPr lang="en-US" altLang="ko-KR" dirty="0" smtClean="0"/>
              <a:t>subpixels, each, </a:t>
            </a:r>
            <a:r>
              <a:rPr lang="en-US" altLang="ko-KR" dirty="0"/>
              <a:t>individually emit </a:t>
            </a:r>
            <a:r>
              <a:rPr lang="en-US" altLang="ko-KR" dirty="0" smtClean="0"/>
              <a:t> light</a:t>
            </a:r>
            <a:r>
              <a:rPr lang="en-US" altLang="ko-KR" dirty="0"/>
              <a:t>, and the three </a:t>
            </a:r>
            <a:r>
              <a:rPr lang="en-US" altLang="ko-KR" dirty="0" smtClean="0"/>
              <a:t>subpixels’ </a:t>
            </a:r>
            <a:r>
              <a:rPr lang="en-US" altLang="ko-KR" dirty="0"/>
              <a:t>organic </a:t>
            </a:r>
            <a:r>
              <a:rPr lang="en-US" altLang="ko-KR" dirty="0" smtClean="0"/>
              <a:t>light-emitting materials, each, are deposited in different thickness </a:t>
            </a:r>
            <a:r>
              <a:rPr lang="en-US" altLang="ko-KR" dirty="0"/>
              <a:t>to adjust the </a:t>
            </a:r>
            <a:r>
              <a:rPr lang="en-US" altLang="ko-KR" dirty="0" smtClean="0"/>
              <a:t>light-emitting </a:t>
            </a:r>
            <a:r>
              <a:rPr lang="en-US" altLang="ko-KR" dirty="0"/>
              <a:t>efficiency. In addition, instead of the fluorescent materials used on </a:t>
            </a:r>
            <a:r>
              <a:rPr lang="en-US" altLang="ko-KR" dirty="0" smtClean="0"/>
              <a:t>AMOLED panels for mobile applications</a:t>
            </a:r>
            <a:r>
              <a:rPr lang="en-US" altLang="ko-KR" dirty="0"/>
              <a:t>, phosphorescent materials with higher light emitting efficiency </a:t>
            </a:r>
            <a:r>
              <a:rPr lang="en-US" altLang="ko-KR" dirty="0" smtClean="0"/>
              <a:t>are </a:t>
            </a:r>
            <a:r>
              <a:rPr lang="en-US" altLang="ko-KR" dirty="0"/>
              <a:t>expected to be used, but as of now, </a:t>
            </a:r>
            <a:r>
              <a:rPr lang="en-US" altLang="ko-KR" dirty="0" smtClean="0"/>
              <a:t>phosphorescent materials are </a:t>
            </a:r>
            <a:r>
              <a:rPr lang="en-US" altLang="ko-KR" dirty="0"/>
              <a:t>only applied on red and green colors </a:t>
            </a:r>
            <a:endParaRPr lang="en-US" altLang="ko-KR" dirty="0" smtClean="0"/>
          </a:p>
          <a:p>
            <a:endParaRPr lang="ko-KR" altLang="en-US" dirty="0"/>
          </a:p>
        </p:txBody>
      </p:sp>
      <p:sp>
        <p:nvSpPr>
          <p:cNvPr id="4" name="Slide Number Placeholder 3"/>
          <p:cNvSpPr>
            <a:spLocks noGrp="1"/>
          </p:cNvSpPr>
          <p:nvPr>
            <p:ph type="sldNum" sz="quarter" idx="10"/>
          </p:nvPr>
        </p:nvSpPr>
        <p:spPr/>
        <p:txBody>
          <a:bodyPr/>
          <a:lstStyle/>
          <a:p>
            <a:fld id="{C1654822-CBA3-4BDF-80A9-3FE33B17E59A}" type="slidenum">
              <a:rPr lang="en-US" smtClean="0"/>
              <a:pPr/>
              <a:t>45</a:t>
            </a:fld>
            <a:endParaRPr lang="en-US" dirty="0"/>
          </a:p>
        </p:txBody>
      </p:sp>
      <p:sp>
        <p:nvSpPr>
          <p:cNvPr id="5" name="Footer Placeholder 4"/>
          <p:cNvSpPr>
            <a:spLocks noGrp="1"/>
          </p:cNvSpPr>
          <p:nvPr>
            <p:ph type="ftr" sz="quarter" idx="20"/>
          </p:nvPr>
        </p:nvSpPr>
        <p:spPr/>
        <p:txBody>
          <a:bodyPr/>
          <a:lstStyle/>
          <a:p>
            <a:r>
              <a:rPr lang="en-US" smtClean="0"/>
              <a:t>Quantum Dot Display Technology &amp; Market Report - H2 2015</a:t>
            </a:r>
            <a:endParaRPr lang="en-US" dirty="0"/>
          </a:p>
        </p:txBody>
      </p:sp>
      <p:grpSp>
        <p:nvGrpSpPr>
          <p:cNvPr id="23" name="Group 22"/>
          <p:cNvGrpSpPr/>
          <p:nvPr/>
        </p:nvGrpSpPr>
        <p:grpSpPr>
          <a:xfrm>
            <a:off x="466726" y="3501008"/>
            <a:ext cx="3960362" cy="2736305"/>
            <a:chOff x="466726" y="3740115"/>
            <a:chExt cx="3960362" cy="2497198"/>
          </a:xfrm>
        </p:grpSpPr>
        <p:sp>
          <p:nvSpPr>
            <p:cNvPr id="52" name="txtboxInfographicTitleBar"/>
            <p:cNvSpPr/>
            <p:nvPr/>
          </p:nvSpPr>
          <p:spPr>
            <a:xfrm>
              <a:off x="466726" y="3740115"/>
              <a:ext cx="3959911" cy="216000"/>
            </a:xfrm>
            <a:prstGeom prst="rect">
              <a:avLst/>
            </a:prstGeom>
            <a:solidFill>
              <a:srgbClr val="707C8A"/>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altLang="ko-KR" sz="900" b="1" dirty="0" smtClean="0">
                  <a:solidFill>
                    <a:srgbClr val="FFFFFF"/>
                  </a:solidFill>
                </a:rPr>
                <a:t>RGB OLED light-emitting structure </a:t>
              </a:r>
              <a:endParaRPr lang="ko-KR" altLang="en-US" sz="900" b="1" dirty="0">
                <a:solidFill>
                  <a:srgbClr val="FFFFFF"/>
                </a:solidFill>
              </a:endParaRPr>
            </a:p>
          </p:txBody>
        </p:sp>
        <p:sp>
          <p:nvSpPr>
            <p:cNvPr id="53" name="txtboxInfographicBorder"/>
            <p:cNvSpPr/>
            <p:nvPr/>
          </p:nvSpPr>
          <p:spPr>
            <a:xfrm>
              <a:off x="466781" y="3740849"/>
              <a:ext cx="3959912" cy="2496464"/>
            </a:xfrm>
            <a:prstGeom prst="rect">
              <a:avLst/>
            </a:prstGeom>
            <a:noFill/>
            <a:ln w="6350">
              <a:solidFill>
                <a:srgbClr val="707C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xtboxInfographicCopyright"/>
            <p:cNvSpPr txBox="1"/>
            <p:nvPr/>
          </p:nvSpPr>
          <p:spPr>
            <a:xfrm>
              <a:off x="3779398" y="5915837"/>
              <a:ext cx="647690" cy="321476"/>
            </a:xfrm>
            <a:prstGeom prst="rect">
              <a:avLst/>
            </a:prstGeom>
            <a:noFill/>
          </p:spPr>
          <p:txBody>
            <a:bodyPr wrap="none" lIns="0" tIns="0" rIns="72000" bIns="72000" rtlCol="0" anchor="b">
              <a:noAutofit/>
            </a:bodyPr>
            <a:lstStyle/>
            <a:p>
              <a:pPr algn="r"/>
              <a:r>
                <a:rPr lang="en-US" sz="500" smtClean="0">
                  <a:solidFill>
                    <a:srgbClr val="707C8A"/>
                  </a:solidFill>
                </a:rPr>
                <a:t>© 2015 IHS</a:t>
              </a:r>
              <a:endParaRPr lang="en-US" sz="500" dirty="0">
                <a:solidFill>
                  <a:srgbClr val="707C8A"/>
                </a:solidFill>
              </a:endParaRPr>
            </a:p>
          </p:txBody>
        </p:sp>
        <p:sp>
          <p:nvSpPr>
            <p:cNvPr id="55" name="txtboxInfographicSourceLine"/>
            <p:cNvSpPr txBox="1"/>
            <p:nvPr/>
          </p:nvSpPr>
          <p:spPr>
            <a:xfrm>
              <a:off x="466726" y="6153931"/>
              <a:ext cx="2466330" cy="83359"/>
            </a:xfrm>
            <a:prstGeom prst="rect">
              <a:avLst/>
            </a:prstGeom>
            <a:noFill/>
          </p:spPr>
          <p:txBody>
            <a:bodyPr wrap="none" lIns="72000" tIns="0" rIns="0" bIns="72000" rtlCol="0" anchor="b">
              <a:noAutofit/>
            </a:bodyPr>
            <a:lstStyle/>
            <a:p>
              <a:endParaRPr lang="en-US" sz="500" dirty="0" smtClean="0">
                <a:solidFill>
                  <a:srgbClr val="707C8A"/>
                </a:solidFill>
              </a:endParaRPr>
            </a:p>
            <a:p>
              <a:endParaRPr lang="en-US" sz="500" dirty="0" smtClean="0">
                <a:solidFill>
                  <a:srgbClr val="707C8A"/>
                </a:solidFill>
              </a:endParaRPr>
            </a:p>
            <a:p>
              <a:r>
                <a:rPr lang="en-US" sz="500" dirty="0" smtClean="0">
                  <a:solidFill>
                    <a:srgbClr val="707C8A"/>
                  </a:solidFill>
                </a:rPr>
                <a:t>Source: IHS</a:t>
              </a:r>
              <a:endParaRPr lang="en-US" sz="500" dirty="0">
                <a:solidFill>
                  <a:srgbClr val="707C8A"/>
                </a:solidFill>
              </a:endParaRPr>
            </a:p>
          </p:txBody>
        </p:sp>
      </p:grpSp>
      <p:sp>
        <p:nvSpPr>
          <p:cNvPr id="57" name="TextBox 56"/>
          <p:cNvSpPr txBox="1"/>
          <p:nvPr/>
        </p:nvSpPr>
        <p:spPr>
          <a:xfrm>
            <a:off x="4615491" y="3839927"/>
            <a:ext cx="1952762" cy="165336"/>
          </a:xfrm>
          <a:prstGeom prst="rect">
            <a:avLst/>
          </a:prstGeom>
          <a:noFill/>
        </p:spPr>
        <p:txBody>
          <a:bodyPr wrap="square" lIns="72000" rIns="72000" rtlCol="0" anchor="ctr">
            <a:spAutoFit/>
          </a:bodyPr>
          <a:lstStyle/>
          <a:p>
            <a:pPr algn="ctr"/>
            <a:r>
              <a:rPr lang="en-US" altLang="ko-KR" sz="700" dirty="0" smtClean="0"/>
              <a:t>White OLED light-emitting structure </a:t>
            </a:r>
            <a:endParaRPr lang="ko-KR" altLang="en-US" sz="700" dirty="0" err="1" smtClean="0"/>
          </a:p>
        </p:txBody>
      </p:sp>
      <p:grpSp>
        <p:nvGrpSpPr>
          <p:cNvPr id="24" name="Group 23"/>
          <p:cNvGrpSpPr/>
          <p:nvPr/>
        </p:nvGrpSpPr>
        <p:grpSpPr>
          <a:xfrm>
            <a:off x="597531" y="3938301"/>
            <a:ext cx="3792707" cy="1915882"/>
            <a:chOff x="597531" y="4033744"/>
            <a:chExt cx="3792707" cy="1915882"/>
          </a:xfrm>
        </p:grpSpPr>
        <p:grpSp>
          <p:nvGrpSpPr>
            <p:cNvPr id="22" name="Group 21"/>
            <p:cNvGrpSpPr/>
            <p:nvPr/>
          </p:nvGrpSpPr>
          <p:grpSpPr>
            <a:xfrm>
              <a:off x="597531" y="4414023"/>
              <a:ext cx="3365518" cy="1535603"/>
              <a:chOff x="597531" y="4548209"/>
              <a:chExt cx="3365518" cy="1401417"/>
            </a:xfrm>
          </p:grpSpPr>
          <p:sp>
            <p:nvSpPr>
              <p:cNvPr id="6" name="직사각형 34"/>
              <p:cNvSpPr/>
              <p:nvPr/>
            </p:nvSpPr>
            <p:spPr bwMode="auto">
              <a:xfrm>
                <a:off x="597531" y="5785181"/>
                <a:ext cx="2102261" cy="16444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wrap="none" anchor="ctr"/>
              <a:lstStyle/>
              <a:p>
                <a:pPr algn="ctr" fontAlgn="auto">
                  <a:spcBef>
                    <a:spcPts val="0"/>
                  </a:spcBef>
                  <a:spcAft>
                    <a:spcPts val="0"/>
                  </a:spcAft>
                  <a:defRPr/>
                </a:pPr>
                <a:r>
                  <a:rPr kumimoji="0" lang="en-US" altLang="ko-KR" sz="700" b="1" dirty="0">
                    <a:latin typeface="+mj-lt"/>
                    <a:ea typeface="Tahoma" pitchFamily="34" charset="0"/>
                    <a:cs typeface="Tahoma" pitchFamily="34" charset="0"/>
                  </a:rPr>
                  <a:t>Anode</a:t>
                </a:r>
                <a:endParaRPr kumimoji="0" lang="ko-KR" altLang="en-US" sz="700" b="1" dirty="0">
                  <a:latin typeface="+mj-lt"/>
                  <a:ea typeface="돋움" pitchFamily="50" charset="-127"/>
                  <a:cs typeface="Tahoma" pitchFamily="34" charset="0"/>
                </a:endParaRPr>
              </a:p>
            </p:txBody>
          </p:sp>
          <p:sp>
            <p:nvSpPr>
              <p:cNvPr id="7" name="직사각형 35"/>
              <p:cNvSpPr/>
              <p:nvPr/>
            </p:nvSpPr>
            <p:spPr bwMode="auto">
              <a:xfrm>
                <a:off x="597531" y="5437655"/>
                <a:ext cx="2102261" cy="263744"/>
              </a:xfrm>
              <a:prstGeom prst="rect">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p:spPr>
            <p:txBody>
              <a:bodyPr wrap="none" anchor="ctr"/>
              <a:lstStyle/>
              <a:p>
                <a:pPr algn="ctr" fontAlgn="auto">
                  <a:spcBef>
                    <a:spcPts val="0"/>
                  </a:spcBef>
                  <a:spcAft>
                    <a:spcPts val="0"/>
                  </a:spcAft>
                  <a:defRPr/>
                </a:pPr>
                <a:r>
                  <a:rPr kumimoji="0" lang="en-US" altLang="ko-KR" sz="700" b="1" dirty="0" smtClean="0">
                    <a:latin typeface="+mj-lt"/>
                    <a:ea typeface="Tahoma" pitchFamily="34" charset="0"/>
                    <a:cs typeface="Tahoma" pitchFamily="34" charset="0"/>
                  </a:rPr>
                  <a:t>HTL</a:t>
                </a:r>
                <a:endParaRPr kumimoji="0" lang="ko-KR" altLang="en-US" sz="700" b="1" dirty="0">
                  <a:latin typeface="+mj-lt"/>
                  <a:ea typeface="돋움" pitchFamily="50" charset="-127"/>
                  <a:cs typeface="Tahoma" pitchFamily="34" charset="0"/>
                </a:endParaRPr>
              </a:p>
            </p:txBody>
          </p:sp>
          <p:sp>
            <p:nvSpPr>
              <p:cNvPr id="8" name="직사각형 36"/>
              <p:cNvSpPr/>
              <p:nvPr/>
            </p:nvSpPr>
            <p:spPr bwMode="auto">
              <a:xfrm>
                <a:off x="2070604" y="5024572"/>
                <a:ext cx="582420" cy="108341"/>
              </a:xfrm>
              <a:prstGeom prst="rect">
                <a:avLst/>
              </a:prstGeom>
              <a:solidFill>
                <a:srgbClr val="F04E23"/>
              </a:solidFill>
              <a:ln w="9525" cap="flat" cmpd="sng" algn="ctr">
                <a:solidFill>
                  <a:schemeClr val="tx1"/>
                </a:solidFill>
                <a:prstDash val="solid"/>
                <a:round/>
                <a:headEnd type="none" w="med" len="med"/>
                <a:tailEnd type="none" w="med" len="med"/>
              </a:ln>
              <a:effectLst/>
            </p:spPr>
            <p:txBody>
              <a:bodyPr wrap="none" anchor="ctr"/>
              <a:lstStyle/>
              <a:p>
                <a:pPr algn="ctr" fontAlgn="auto">
                  <a:spcBef>
                    <a:spcPts val="0"/>
                  </a:spcBef>
                  <a:spcAft>
                    <a:spcPts val="0"/>
                  </a:spcAft>
                  <a:defRPr/>
                </a:pPr>
                <a:r>
                  <a:rPr kumimoji="0" lang="en-US" altLang="ko-KR" sz="700" b="1" dirty="0">
                    <a:solidFill>
                      <a:schemeClr val="bg1"/>
                    </a:solidFill>
                    <a:latin typeface="+mj-lt"/>
                    <a:ea typeface="Tahoma" pitchFamily="34" charset="0"/>
                    <a:cs typeface="Tahoma" pitchFamily="34" charset="0"/>
                  </a:rPr>
                  <a:t>Ph. RED</a:t>
                </a:r>
                <a:endParaRPr kumimoji="0" lang="ko-KR" altLang="en-US" sz="700" b="1" dirty="0">
                  <a:solidFill>
                    <a:schemeClr val="bg1"/>
                  </a:solidFill>
                  <a:latin typeface="+mj-lt"/>
                  <a:ea typeface="돋움" pitchFamily="50" charset="-127"/>
                  <a:cs typeface="Tahoma" pitchFamily="34" charset="0"/>
                </a:endParaRPr>
              </a:p>
            </p:txBody>
          </p:sp>
          <p:sp>
            <p:nvSpPr>
              <p:cNvPr id="9" name="직사각형 38"/>
              <p:cNvSpPr/>
              <p:nvPr/>
            </p:nvSpPr>
            <p:spPr bwMode="auto">
              <a:xfrm>
                <a:off x="597531" y="4760695"/>
                <a:ext cx="2094502" cy="254921"/>
              </a:xfrm>
              <a:prstGeom prst="rect">
                <a:avLst/>
              </a:prstGeom>
              <a:solidFill>
                <a:srgbClr val="ECEE9A"/>
              </a:solidFill>
              <a:ln w="9525" cap="flat" cmpd="sng" algn="ctr">
                <a:solidFill>
                  <a:schemeClr val="tx1"/>
                </a:solidFill>
                <a:prstDash val="solid"/>
                <a:round/>
                <a:headEnd type="none" w="med" len="med"/>
                <a:tailEnd type="none" w="med" len="med"/>
              </a:ln>
              <a:effectLst/>
            </p:spPr>
            <p:txBody>
              <a:bodyPr wrap="none" anchor="ctr"/>
              <a:lstStyle/>
              <a:p>
                <a:pPr algn="ctr" fontAlgn="auto">
                  <a:spcBef>
                    <a:spcPts val="0"/>
                  </a:spcBef>
                  <a:spcAft>
                    <a:spcPts val="0"/>
                  </a:spcAft>
                  <a:defRPr/>
                </a:pPr>
                <a:r>
                  <a:rPr kumimoji="0" lang="en-US" altLang="ko-KR" sz="700" b="1" dirty="0">
                    <a:latin typeface="+mj-lt"/>
                    <a:ea typeface="Tahoma" pitchFamily="34" charset="0"/>
                    <a:cs typeface="Tahoma" pitchFamily="34" charset="0"/>
                  </a:rPr>
                  <a:t>n- doped ETL</a:t>
                </a:r>
                <a:endParaRPr kumimoji="0" lang="ko-KR" altLang="en-US" sz="700" b="1" dirty="0">
                  <a:latin typeface="+mj-lt"/>
                  <a:ea typeface="돋움" pitchFamily="50" charset="-127"/>
                  <a:cs typeface="Tahoma" pitchFamily="34" charset="0"/>
                </a:endParaRPr>
              </a:p>
            </p:txBody>
          </p:sp>
          <p:sp>
            <p:nvSpPr>
              <p:cNvPr id="10" name="직사각형 39"/>
              <p:cNvSpPr/>
              <p:nvPr/>
            </p:nvSpPr>
            <p:spPr bwMode="auto">
              <a:xfrm>
                <a:off x="597531" y="4663181"/>
                <a:ext cx="2094502" cy="10156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wrap="none" anchor="ctr"/>
              <a:lstStyle/>
              <a:p>
                <a:pPr algn="ctr" fontAlgn="auto">
                  <a:spcBef>
                    <a:spcPts val="0"/>
                  </a:spcBef>
                  <a:spcAft>
                    <a:spcPts val="0"/>
                  </a:spcAft>
                  <a:defRPr/>
                </a:pPr>
                <a:r>
                  <a:rPr kumimoji="0" lang="en-US" altLang="ko-KR" sz="700" b="1" dirty="0">
                    <a:latin typeface="+mj-lt"/>
                    <a:ea typeface="Tahoma" pitchFamily="34" charset="0"/>
                    <a:cs typeface="Tahoma" pitchFamily="34" charset="0"/>
                  </a:rPr>
                  <a:t>EIL</a:t>
                </a:r>
                <a:endParaRPr kumimoji="0" lang="ko-KR" altLang="en-US" sz="700" b="1" dirty="0">
                  <a:latin typeface="+mj-lt"/>
                  <a:ea typeface="돋움" pitchFamily="50" charset="-127"/>
                  <a:cs typeface="Tahoma" pitchFamily="34" charset="0"/>
                </a:endParaRPr>
              </a:p>
            </p:txBody>
          </p:sp>
          <p:sp>
            <p:nvSpPr>
              <p:cNvPr id="11" name="직사각형 47"/>
              <p:cNvSpPr/>
              <p:nvPr/>
            </p:nvSpPr>
            <p:spPr bwMode="auto">
              <a:xfrm>
                <a:off x="597531" y="4548209"/>
                <a:ext cx="2094502" cy="11643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wrap="none" anchor="ctr"/>
              <a:lstStyle/>
              <a:p>
                <a:pPr algn="ctr" fontAlgn="auto">
                  <a:spcBef>
                    <a:spcPts val="0"/>
                  </a:spcBef>
                  <a:spcAft>
                    <a:spcPts val="0"/>
                  </a:spcAft>
                  <a:defRPr/>
                </a:pPr>
                <a:r>
                  <a:rPr kumimoji="0" lang="en-US" altLang="ko-KR" sz="700" b="1" dirty="0">
                    <a:latin typeface="+mj-lt"/>
                    <a:ea typeface="Tahoma" pitchFamily="34" charset="0"/>
                    <a:cs typeface="Tahoma" pitchFamily="34" charset="0"/>
                  </a:rPr>
                  <a:t>Cathode</a:t>
                </a:r>
                <a:endParaRPr kumimoji="0" lang="ko-KR" altLang="en-US" sz="700" b="1" dirty="0">
                  <a:latin typeface="+mj-lt"/>
                  <a:ea typeface="돋움" pitchFamily="50" charset="-127"/>
                  <a:cs typeface="Tahoma" pitchFamily="34" charset="0"/>
                </a:endParaRPr>
              </a:p>
            </p:txBody>
          </p:sp>
          <p:sp>
            <p:nvSpPr>
              <p:cNvPr id="12" name="직사각형 53"/>
              <p:cNvSpPr/>
              <p:nvPr/>
            </p:nvSpPr>
            <p:spPr bwMode="auto">
              <a:xfrm>
                <a:off x="1317611" y="5026165"/>
                <a:ext cx="666432" cy="172460"/>
              </a:xfrm>
              <a:prstGeom prst="rect">
                <a:avLst/>
              </a:prstGeom>
              <a:solidFill>
                <a:srgbClr val="96BC33"/>
              </a:solidFill>
              <a:ln w="9525" cap="flat" cmpd="sng" algn="ctr">
                <a:solidFill>
                  <a:schemeClr val="tx1"/>
                </a:solidFill>
                <a:prstDash val="solid"/>
                <a:round/>
                <a:headEnd type="none" w="med" len="med"/>
                <a:tailEnd type="none" w="med" len="med"/>
              </a:ln>
              <a:effectLst/>
            </p:spPr>
            <p:txBody>
              <a:bodyPr wrap="none" anchor="ctr"/>
              <a:lstStyle/>
              <a:p>
                <a:pPr algn="ctr" fontAlgn="auto">
                  <a:spcBef>
                    <a:spcPts val="0"/>
                  </a:spcBef>
                  <a:spcAft>
                    <a:spcPts val="0"/>
                  </a:spcAft>
                  <a:defRPr/>
                </a:pPr>
                <a:r>
                  <a:rPr kumimoji="0" lang="en-US" altLang="ko-KR" sz="700" b="1" dirty="0" smtClean="0">
                    <a:solidFill>
                      <a:schemeClr val="bg1"/>
                    </a:solidFill>
                    <a:latin typeface="+mj-lt"/>
                    <a:ea typeface="Tahoma" pitchFamily="34" charset="0"/>
                    <a:cs typeface="Tahoma" pitchFamily="34" charset="0"/>
                  </a:rPr>
                  <a:t>Fl.</a:t>
                </a:r>
                <a:endParaRPr kumimoji="0" lang="en-US" altLang="ko-KR" sz="700" b="1" dirty="0">
                  <a:solidFill>
                    <a:schemeClr val="bg1"/>
                  </a:solidFill>
                  <a:latin typeface="+mj-lt"/>
                  <a:ea typeface="Tahoma" pitchFamily="34" charset="0"/>
                  <a:cs typeface="Tahoma" pitchFamily="34" charset="0"/>
                </a:endParaRPr>
              </a:p>
              <a:p>
                <a:pPr algn="ctr" fontAlgn="auto">
                  <a:spcBef>
                    <a:spcPts val="0"/>
                  </a:spcBef>
                  <a:spcAft>
                    <a:spcPts val="0"/>
                  </a:spcAft>
                  <a:defRPr/>
                </a:pPr>
                <a:r>
                  <a:rPr kumimoji="0" lang="en-US" altLang="ko-KR" sz="700" b="1" dirty="0">
                    <a:solidFill>
                      <a:schemeClr val="bg1"/>
                    </a:solidFill>
                    <a:latin typeface="+mj-lt"/>
                    <a:ea typeface="Tahoma" pitchFamily="34" charset="0"/>
                    <a:cs typeface="Tahoma" pitchFamily="34" charset="0"/>
                  </a:rPr>
                  <a:t>GREEN</a:t>
                </a:r>
                <a:endParaRPr kumimoji="0" lang="ko-KR" altLang="en-US" sz="700" b="1" dirty="0">
                  <a:solidFill>
                    <a:schemeClr val="bg1"/>
                  </a:solidFill>
                  <a:latin typeface="+mj-lt"/>
                  <a:ea typeface="돋움" pitchFamily="50" charset="-127"/>
                  <a:cs typeface="Tahoma" pitchFamily="34" charset="0"/>
                </a:endParaRPr>
              </a:p>
            </p:txBody>
          </p:sp>
          <p:sp>
            <p:nvSpPr>
              <p:cNvPr id="13" name="직사각형 55"/>
              <p:cNvSpPr/>
              <p:nvPr/>
            </p:nvSpPr>
            <p:spPr bwMode="auto">
              <a:xfrm>
                <a:off x="646323" y="5020891"/>
                <a:ext cx="582420" cy="418353"/>
              </a:xfrm>
              <a:prstGeom prst="rect">
                <a:avLst/>
              </a:prstGeom>
              <a:solidFill>
                <a:srgbClr val="0097D1"/>
              </a:solidFill>
              <a:ln w="9525" cap="flat" cmpd="sng" algn="ctr">
                <a:solidFill>
                  <a:schemeClr val="tx1"/>
                </a:solidFill>
                <a:prstDash val="solid"/>
                <a:round/>
                <a:headEnd type="none" w="med" len="med"/>
                <a:tailEnd type="none" w="med" len="med"/>
              </a:ln>
              <a:effectLst/>
            </p:spPr>
            <p:txBody>
              <a:bodyPr wrap="none" anchor="ctr"/>
              <a:lstStyle/>
              <a:p>
                <a:pPr algn="ctr" fontAlgn="auto">
                  <a:spcBef>
                    <a:spcPts val="0"/>
                  </a:spcBef>
                  <a:spcAft>
                    <a:spcPts val="0"/>
                  </a:spcAft>
                  <a:defRPr/>
                </a:pPr>
                <a:r>
                  <a:rPr kumimoji="0" lang="en-US" altLang="ko-KR" sz="700" b="1" dirty="0" smtClean="0">
                    <a:solidFill>
                      <a:schemeClr val="bg1"/>
                    </a:solidFill>
                    <a:latin typeface="+mj-lt"/>
                    <a:ea typeface="Tahoma" pitchFamily="34" charset="0"/>
                    <a:cs typeface="Tahoma" pitchFamily="34" charset="0"/>
                  </a:rPr>
                  <a:t>BLUE</a:t>
                </a:r>
                <a:endParaRPr kumimoji="0" lang="en-US" altLang="ko-KR" sz="700" b="1" dirty="0">
                  <a:solidFill>
                    <a:schemeClr val="bg1"/>
                  </a:solidFill>
                  <a:latin typeface="+mj-lt"/>
                  <a:ea typeface="Tahoma" pitchFamily="34" charset="0"/>
                  <a:cs typeface="Tahoma" pitchFamily="34" charset="0"/>
                </a:endParaRPr>
              </a:p>
            </p:txBody>
          </p:sp>
          <p:sp>
            <p:nvSpPr>
              <p:cNvPr id="14" name="직사각형 56"/>
              <p:cNvSpPr/>
              <p:nvPr/>
            </p:nvSpPr>
            <p:spPr bwMode="auto">
              <a:xfrm>
                <a:off x="2069040" y="5148881"/>
                <a:ext cx="582420" cy="275936"/>
              </a:xfrm>
              <a:prstGeom prst="rect">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p:spPr>
            <p:txBody>
              <a:bodyPr wrap="none" anchor="ctr"/>
              <a:lstStyle/>
              <a:p>
                <a:pPr algn="ctr" fontAlgn="auto">
                  <a:spcBef>
                    <a:spcPts val="0"/>
                  </a:spcBef>
                  <a:spcAft>
                    <a:spcPts val="0"/>
                  </a:spcAft>
                  <a:defRPr/>
                </a:pPr>
                <a:r>
                  <a:rPr kumimoji="0" lang="en-US" altLang="ko-KR" sz="700" b="1" dirty="0">
                    <a:latin typeface="+mj-lt"/>
                    <a:ea typeface="Tahoma" pitchFamily="34" charset="0"/>
                    <a:cs typeface="Tahoma" pitchFamily="34" charset="0"/>
                  </a:rPr>
                  <a:t>R</a:t>
                </a:r>
                <a:r>
                  <a:rPr kumimoji="0" lang="en-US" altLang="ko-KR" sz="700" b="1" dirty="0" smtClean="0">
                    <a:latin typeface="+mj-lt"/>
                    <a:ea typeface="Tahoma" pitchFamily="34" charset="0"/>
                    <a:cs typeface="Tahoma" pitchFamily="34" charset="0"/>
                  </a:rPr>
                  <a:t>’ HTL</a:t>
                </a:r>
                <a:endParaRPr kumimoji="0" lang="en-US" altLang="ko-KR" sz="700" b="1" dirty="0">
                  <a:latin typeface="+mj-lt"/>
                  <a:ea typeface="Tahoma" pitchFamily="34" charset="0"/>
                  <a:cs typeface="Tahoma" pitchFamily="34" charset="0"/>
                </a:endParaRPr>
              </a:p>
            </p:txBody>
          </p:sp>
          <p:sp>
            <p:nvSpPr>
              <p:cNvPr id="15" name="직사각형 57"/>
              <p:cNvSpPr/>
              <p:nvPr/>
            </p:nvSpPr>
            <p:spPr bwMode="auto">
              <a:xfrm>
                <a:off x="1317611" y="5213509"/>
                <a:ext cx="666432" cy="209961"/>
              </a:xfrm>
              <a:prstGeom prst="rect">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p:spPr>
            <p:txBody>
              <a:bodyPr wrap="none" anchor="ctr"/>
              <a:lstStyle/>
              <a:p>
                <a:pPr algn="ctr" fontAlgn="auto">
                  <a:spcBef>
                    <a:spcPts val="0"/>
                  </a:spcBef>
                  <a:spcAft>
                    <a:spcPts val="0"/>
                  </a:spcAft>
                  <a:defRPr/>
                </a:pPr>
                <a:r>
                  <a:rPr kumimoji="0" lang="en-US" altLang="ko-KR" sz="700" b="1" dirty="0">
                    <a:latin typeface="+mj-lt"/>
                    <a:ea typeface="Tahoma" pitchFamily="34" charset="0"/>
                    <a:cs typeface="Tahoma" pitchFamily="34" charset="0"/>
                  </a:rPr>
                  <a:t>G</a:t>
                </a:r>
                <a:r>
                  <a:rPr kumimoji="0" lang="en-US" altLang="ko-KR" sz="700" b="1" dirty="0" smtClean="0">
                    <a:latin typeface="+mj-lt"/>
                    <a:ea typeface="Tahoma" pitchFamily="34" charset="0"/>
                    <a:cs typeface="Tahoma" pitchFamily="34" charset="0"/>
                  </a:rPr>
                  <a:t>’ HTL</a:t>
                </a:r>
                <a:endParaRPr kumimoji="0" lang="en-US" altLang="ko-KR" sz="700" b="1" dirty="0">
                  <a:latin typeface="+mj-lt"/>
                  <a:ea typeface="Tahoma" pitchFamily="34" charset="0"/>
                  <a:cs typeface="Tahoma" pitchFamily="34" charset="0"/>
                </a:endParaRPr>
              </a:p>
            </p:txBody>
          </p:sp>
          <p:sp>
            <p:nvSpPr>
              <p:cNvPr id="16" name="직사각형 58"/>
              <p:cNvSpPr/>
              <p:nvPr/>
            </p:nvSpPr>
            <p:spPr bwMode="auto">
              <a:xfrm>
                <a:off x="600025" y="5700101"/>
                <a:ext cx="2099766" cy="8872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wrap="none" anchor="ctr"/>
              <a:lstStyle/>
              <a:p>
                <a:pPr algn="ctr" fontAlgn="auto">
                  <a:spcBef>
                    <a:spcPts val="0"/>
                  </a:spcBef>
                  <a:spcAft>
                    <a:spcPts val="0"/>
                  </a:spcAft>
                  <a:defRPr/>
                </a:pPr>
                <a:r>
                  <a:rPr kumimoji="0" lang="en-US" altLang="ko-KR" sz="700" b="1" dirty="0">
                    <a:latin typeface="+mj-lt"/>
                    <a:ea typeface="Tahoma" pitchFamily="34" charset="0"/>
                    <a:cs typeface="Tahoma" pitchFamily="34" charset="0"/>
                  </a:rPr>
                  <a:t>HIL</a:t>
                </a:r>
                <a:endParaRPr kumimoji="0" lang="ko-KR" altLang="en-US" sz="700" b="1" dirty="0">
                  <a:latin typeface="+mj-lt"/>
                  <a:ea typeface="돋움" pitchFamily="50" charset="-127"/>
                  <a:cs typeface="Tahoma" pitchFamily="34" charset="0"/>
                </a:endParaRPr>
              </a:p>
            </p:txBody>
          </p:sp>
          <p:grpSp>
            <p:nvGrpSpPr>
              <p:cNvPr id="63" name="그룹 58"/>
              <p:cNvGrpSpPr/>
              <p:nvPr/>
            </p:nvGrpSpPr>
            <p:grpSpPr>
              <a:xfrm>
                <a:off x="2843806" y="4863459"/>
                <a:ext cx="1119243" cy="781336"/>
                <a:chOff x="3269983" y="5373216"/>
                <a:chExt cx="1172044" cy="1008112"/>
              </a:xfrm>
            </p:grpSpPr>
            <p:sp>
              <p:nvSpPr>
                <p:cNvPr id="66" name="위쪽 화살표 42"/>
                <p:cNvSpPr/>
                <p:nvPr/>
              </p:nvSpPr>
              <p:spPr>
                <a:xfrm>
                  <a:off x="3494681" y="5373216"/>
                  <a:ext cx="373575" cy="432048"/>
                </a:xfrm>
                <a:prstGeom prst="upArrow">
                  <a:avLst/>
                </a:prstGeom>
                <a:solidFill>
                  <a:srgbClr val="00B050"/>
                </a:solidFill>
                <a:ln>
                  <a:solidFill>
                    <a:schemeClr val="tx1"/>
                  </a:solidFill>
                </a:ln>
                <a:effectLst>
                  <a:glow rad="63500">
                    <a:schemeClr val="accent3">
                      <a:satMod val="175000"/>
                      <a:alpha val="40000"/>
                    </a:schemeClr>
                  </a:glo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a:latin typeface="+mj-lt"/>
                  </a:endParaRPr>
                </a:p>
              </p:txBody>
            </p:sp>
            <p:sp>
              <p:nvSpPr>
                <p:cNvPr id="67" name="정육면체 57"/>
                <p:cNvSpPr/>
                <p:nvPr/>
              </p:nvSpPr>
              <p:spPr>
                <a:xfrm>
                  <a:off x="3269983" y="6021288"/>
                  <a:ext cx="576065" cy="360040"/>
                </a:xfrm>
                <a:prstGeom prst="cube">
                  <a:avLst>
                    <a:gd name="adj" fmla="val 81690"/>
                  </a:avLst>
                </a:prstGeom>
                <a:solidFill>
                  <a:srgbClr val="00B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a:latin typeface="+mj-lt"/>
                  </a:endParaRPr>
                </a:p>
              </p:txBody>
            </p:sp>
            <p:sp>
              <p:nvSpPr>
                <p:cNvPr id="68" name="위쪽 화살표 58"/>
                <p:cNvSpPr/>
                <p:nvPr/>
              </p:nvSpPr>
              <p:spPr>
                <a:xfrm>
                  <a:off x="3772260" y="5373216"/>
                  <a:ext cx="373575" cy="432048"/>
                </a:xfrm>
                <a:prstGeom prst="upArrow">
                  <a:avLst/>
                </a:prstGeom>
                <a:solidFill>
                  <a:srgbClr val="FF0000"/>
                </a:solidFill>
                <a:ln>
                  <a:solidFill>
                    <a:schemeClr val="tx1"/>
                  </a:solidFill>
                </a:ln>
                <a:effectLst>
                  <a:glow rad="63500">
                    <a:schemeClr val="accent3">
                      <a:satMod val="175000"/>
                      <a:alpha val="40000"/>
                    </a:schemeClr>
                  </a:glo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a:latin typeface="+mj-lt"/>
                  </a:endParaRPr>
                </a:p>
              </p:txBody>
            </p:sp>
            <p:sp>
              <p:nvSpPr>
                <p:cNvPr id="69" name="정육면체 59"/>
                <p:cNvSpPr/>
                <p:nvPr/>
              </p:nvSpPr>
              <p:spPr>
                <a:xfrm>
                  <a:off x="3563891" y="6021288"/>
                  <a:ext cx="576064" cy="360040"/>
                </a:xfrm>
                <a:prstGeom prst="cube">
                  <a:avLst>
                    <a:gd name="adj" fmla="val 81690"/>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a:latin typeface="+mj-lt"/>
                  </a:endParaRPr>
                </a:p>
              </p:txBody>
            </p:sp>
            <p:sp>
              <p:nvSpPr>
                <p:cNvPr id="70" name="위쪽 화살표 60"/>
                <p:cNvSpPr/>
                <p:nvPr/>
              </p:nvSpPr>
              <p:spPr>
                <a:xfrm>
                  <a:off x="4068453" y="5373216"/>
                  <a:ext cx="373574" cy="432048"/>
                </a:xfrm>
                <a:prstGeom prst="upArrow">
                  <a:avLst/>
                </a:prstGeom>
                <a:solidFill>
                  <a:srgbClr val="0070C0"/>
                </a:solidFill>
                <a:ln>
                  <a:solidFill>
                    <a:schemeClr val="tx1"/>
                  </a:solidFill>
                </a:ln>
                <a:effectLst>
                  <a:glow rad="63500">
                    <a:schemeClr val="accent3">
                      <a:satMod val="175000"/>
                      <a:alpha val="40000"/>
                    </a:schemeClr>
                  </a:glo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a:latin typeface="+mj-lt"/>
                  </a:endParaRPr>
                </a:p>
              </p:txBody>
            </p:sp>
            <p:sp>
              <p:nvSpPr>
                <p:cNvPr id="71" name="정육면체 61"/>
                <p:cNvSpPr/>
                <p:nvPr/>
              </p:nvSpPr>
              <p:spPr>
                <a:xfrm>
                  <a:off x="3851920" y="6021288"/>
                  <a:ext cx="576064" cy="360040"/>
                </a:xfrm>
                <a:prstGeom prst="cube">
                  <a:avLst>
                    <a:gd name="adj" fmla="val 81690"/>
                  </a:avLst>
                </a:pr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a:latin typeface="+mj-lt"/>
                  </a:endParaRPr>
                </a:p>
              </p:txBody>
            </p:sp>
          </p:grpSp>
        </p:grpSp>
        <p:sp>
          <p:nvSpPr>
            <p:cNvPr id="56" name="TextBox 55"/>
            <p:cNvSpPr txBox="1"/>
            <p:nvPr/>
          </p:nvSpPr>
          <p:spPr>
            <a:xfrm>
              <a:off x="967781" y="4033744"/>
              <a:ext cx="1617677" cy="307777"/>
            </a:xfrm>
            <a:prstGeom prst="rect">
              <a:avLst/>
            </a:prstGeom>
            <a:noFill/>
          </p:spPr>
          <p:txBody>
            <a:bodyPr wrap="square" lIns="72000" rIns="72000" rtlCol="0" anchor="ctr">
              <a:spAutoFit/>
            </a:bodyPr>
            <a:lstStyle/>
            <a:p>
              <a:pPr algn="ctr"/>
              <a:r>
                <a:rPr lang="en-US" altLang="ko-KR" sz="700" dirty="0" smtClean="0"/>
                <a:t>RGB individual light-emitting structure </a:t>
              </a:r>
              <a:endParaRPr lang="ko-KR" altLang="en-US" sz="700" dirty="0" err="1" smtClean="0"/>
            </a:p>
          </p:txBody>
        </p:sp>
        <p:grpSp>
          <p:nvGrpSpPr>
            <p:cNvPr id="21" name="Group 20"/>
            <p:cNvGrpSpPr/>
            <p:nvPr/>
          </p:nvGrpSpPr>
          <p:grpSpPr>
            <a:xfrm>
              <a:off x="3831433" y="4594222"/>
              <a:ext cx="558805" cy="692627"/>
              <a:chOff x="3831433" y="4654746"/>
              <a:chExt cx="558805" cy="632103"/>
            </a:xfrm>
          </p:grpSpPr>
          <p:sp>
            <p:nvSpPr>
              <p:cNvPr id="64" name="텍스트 개체 틀 11"/>
              <p:cNvSpPr txBox="1">
                <a:spLocks/>
              </p:cNvSpPr>
              <p:nvPr/>
            </p:nvSpPr>
            <p:spPr>
              <a:xfrm>
                <a:off x="3831433" y="5086794"/>
                <a:ext cx="552936" cy="200055"/>
              </a:xfrm>
              <a:prstGeom prst="rect">
                <a:avLst/>
              </a:prstGeom>
            </p:spPr>
            <p:txBody>
              <a:bodyPr vert="horz" wrap="square" lIns="91440" tIns="45720" rIns="91440" bIns="45720" rtlCol="0">
                <a:spAutoFit/>
              </a:bodyPr>
              <a:lstStyle/>
              <a:p>
                <a:pPr marL="0" marR="0" lvl="0" indent="0" algn="ctr"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700" i="0" u="none" strike="noStrike" kern="1200" cap="none" spc="0" normalizeH="0" baseline="0" noProof="0" dirty="0" smtClean="0">
                    <a:ln>
                      <a:noFill/>
                    </a:ln>
                    <a:solidFill>
                      <a:schemeClr val="tx1"/>
                    </a:solidFill>
                    <a:effectLst/>
                    <a:uLnTx/>
                    <a:uFillTx/>
                    <a:latin typeface="+mj-lt"/>
                    <a:ea typeface="+mn-ea"/>
                    <a:cs typeface="+mn-cs"/>
                  </a:rPr>
                  <a:t>OLED</a:t>
                </a:r>
              </a:p>
            </p:txBody>
          </p:sp>
          <p:sp>
            <p:nvSpPr>
              <p:cNvPr id="65" name="텍스트 개체 틀 11"/>
              <p:cNvSpPr txBox="1">
                <a:spLocks/>
              </p:cNvSpPr>
              <p:nvPr/>
            </p:nvSpPr>
            <p:spPr>
              <a:xfrm>
                <a:off x="3837302" y="4654746"/>
                <a:ext cx="552936" cy="200055"/>
              </a:xfrm>
              <a:prstGeom prst="rect">
                <a:avLst/>
              </a:prstGeom>
            </p:spPr>
            <p:txBody>
              <a:bodyPr vert="horz" wrap="square" lIns="91440" tIns="45720" rIns="91440" bIns="45720" rtlCol="0">
                <a:spAutoFit/>
              </a:bodyPr>
              <a:lstStyle/>
              <a:p>
                <a:pPr marL="0" marR="0" lvl="0" indent="0" algn="ctr"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700" i="0" u="none" strike="noStrike" kern="1200" cap="none" spc="0" normalizeH="0" baseline="0" noProof="0" dirty="0" smtClean="0">
                    <a:ln>
                      <a:noFill/>
                    </a:ln>
                    <a:solidFill>
                      <a:schemeClr val="tx1"/>
                    </a:solidFill>
                    <a:effectLst/>
                    <a:uLnTx/>
                    <a:uFillTx/>
                    <a:latin typeface="+mj-lt"/>
                    <a:ea typeface="+mn-ea"/>
                    <a:cs typeface="+mn-cs"/>
                  </a:rPr>
                  <a:t>Light</a:t>
                </a:r>
              </a:p>
            </p:txBody>
          </p:sp>
        </p:grpSp>
      </p:grpSp>
      <p:grpSp>
        <p:nvGrpSpPr>
          <p:cNvPr id="19" name="Group 18"/>
          <p:cNvGrpSpPr/>
          <p:nvPr/>
        </p:nvGrpSpPr>
        <p:grpSpPr>
          <a:xfrm>
            <a:off x="4716016" y="3501845"/>
            <a:ext cx="3960362" cy="2735119"/>
            <a:chOff x="4716016" y="3740848"/>
            <a:chExt cx="3960362" cy="2496116"/>
          </a:xfrm>
        </p:grpSpPr>
        <p:sp>
          <p:nvSpPr>
            <p:cNvPr id="88" name="txtboxInfographicTitleBar"/>
            <p:cNvSpPr/>
            <p:nvPr/>
          </p:nvSpPr>
          <p:spPr>
            <a:xfrm>
              <a:off x="4716016" y="3740848"/>
              <a:ext cx="3959911" cy="216000"/>
            </a:xfrm>
            <a:prstGeom prst="rect">
              <a:avLst/>
            </a:prstGeom>
            <a:solidFill>
              <a:srgbClr val="707C8A"/>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altLang="ko-KR" sz="900" b="1" dirty="0" smtClean="0">
                  <a:solidFill>
                    <a:srgbClr val="FFFFFF"/>
                  </a:solidFill>
                </a:rPr>
                <a:t>White OLED light-emitting structure</a:t>
              </a:r>
              <a:endParaRPr lang="ko-KR" altLang="en-US" sz="900" b="1" dirty="0">
                <a:solidFill>
                  <a:srgbClr val="FFFFFF"/>
                </a:solidFill>
              </a:endParaRPr>
            </a:p>
          </p:txBody>
        </p:sp>
        <p:sp>
          <p:nvSpPr>
            <p:cNvPr id="89" name="txtboxInfographicBorder"/>
            <p:cNvSpPr/>
            <p:nvPr/>
          </p:nvSpPr>
          <p:spPr>
            <a:xfrm>
              <a:off x="4716071" y="3741584"/>
              <a:ext cx="3959912" cy="2495380"/>
            </a:xfrm>
            <a:prstGeom prst="rect">
              <a:avLst/>
            </a:prstGeom>
            <a:noFill/>
            <a:ln w="6350">
              <a:solidFill>
                <a:srgbClr val="707C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xtboxInfographicCopyright"/>
            <p:cNvSpPr txBox="1"/>
            <p:nvPr/>
          </p:nvSpPr>
          <p:spPr>
            <a:xfrm>
              <a:off x="8028688" y="5915628"/>
              <a:ext cx="647690" cy="321336"/>
            </a:xfrm>
            <a:prstGeom prst="rect">
              <a:avLst/>
            </a:prstGeom>
            <a:noFill/>
          </p:spPr>
          <p:txBody>
            <a:bodyPr wrap="none" lIns="0" tIns="0" rIns="72000" bIns="72000" rtlCol="0" anchor="b">
              <a:noAutofit/>
            </a:bodyPr>
            <a:lstStyle/>
            <a:p>
              <a:pPr algn="r"/>
              <a:r>
                <a:rPr lang="en-US" sz="500" smtClean="0">
                  <a:solidFill>
                    <a:srgbClr val="707C8A"/>
                  </a:solidFill>
                </a:rPr>
                <a:t>© 2015 IHS</a:t>
              </a:r>
              <a:endParaRPr lang="en-US" sz="500" dirty="0">
                <a:solidFill>
                  <a:srgbClr val="707C8A"/>
                </a:solidFill>
              </a:endParaRPr>
            </a:p>
          </p:txBody>
        </p:sp>
        <p:sp>
          <p:nvSpPr>
            <p:cNvPr id="91" name="txtboxInfographicSourceLine"/>
            <p:cNvSpPr txBox="1"/>
            <p:nvPr/>
          </p:nvSpPr>
          <p:spPr>
            <a:xfrm>
              <a:off x="4716016" y="6153641"/>
              <a:ext cx="2466330" cy="83323"/>
            </a:xfrm>
            <a:prstGeom prst="rect">
              <a:avLst/>
            </a:prstGeom>
            <a:noFill/>
          </p:spPr>
          <p:txBody>
            <a:bodyPr wrap="none" lIns="72000" tIns="0" rIns="0" bIns="72000" rtlCol="0" anchor="b">
              <a:noAutofit/>
            </a:bodyPr>
            <a:lstStyle/>
            <a:p>
              <a:endParaRPr lang="en-US" sz="500" dirty="0" smtClean="0">
                <a:solidFill>
                  <a:srgbClr val="707C8A"/>
                </a:solidFill>
              </a:endParaRPr>
            </a:p>
            <a:p>
              <a:endParaRPr lang="en-US" sz="500" dirty="0" smtClean="0">
                <a:solidFill>
                  <a:srgbClr val="707C8A"/>
                </a:solidFill>
              </a:endParaRPr>
            </a:p>
            <a:p>
              <a:r>
                <a:rPr lang="en-US" sz="500" dirty="0" smtClean="0">
                  <a:solidFill>
                    <a:srgbClr val="707C8A"/>
                  </a:solidFill>
                </a:rPr>
                <a:t>Source: IHS</a:t>
              </a:r>
              <a:endParaRPr lang="en-US" sz="500" dirty="0">
                <a:solidFill>
                  <a:srgbClr val="707C8A"/>
                </a:solidFill>
              </a:endParaRPr>
            </a:p>
          </p:txBody>
        </p:sp>
      </p:grpSp>
      <p:grpSp>
        <p:nvGrpSpPr>
          <p:cNvPr id="28" name="Group 27"/>
          <p:cNvGrpSpPr/>
          <p:nvPr/>
        </p:nvGrpSpPr>
        <p:grpSpPr>
          <a:xfrm>
            <a:off x="6333994" y="3854209"/>
            <a:ext cx="2215591" cy="110756"/>
            <a:chOff x="6333994" y="3854209"/>
            <a:chExt cx="2215591" cy="110756"/>
          </a:xfrm>
        </p:grpSpPr>
        <p:sp>
          <p:nvSpPr>
            <p:cNvPr id="3" name="Left Brace 2"/>
            <p:cNvSpPr/>
            <p:nvPr/>
          </p:nvSpPr>
          <p:spPr>
            <a:xfrm>
              <a:off x="6333994" y="3854209"/>
              <a:ext cx="45719" cy="110032"/>
            </a:xfrm>
            <a:prstGeom prst="leftBrace">
              <a:avLst/>
            </a:prstGeom>
            <a:ln>
              <a:solidFill>
                <a:srgbClr val="49596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47" name="직사각형 37"/>
            <p:cNvSpPr/>
            <p:nvPr/>
          </p:nvSpPr>
          <p:spPr>
            <a:xfrm>
              <a:off x="8009585" y="3879717"/>
              <a:ext cx="540000" cy="83982"/>
            </a:xfrm>
            <a:prstGeom prst="rect">
              <a:avLst/>
            </a:prstGeom>
            <a:ln w="6350">
              <a:solidFill>
                <a:schemeClr val="bg1">
                  <a:lumMod val="65000"/>
                </a:schemeClr>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48" name="직사각형 55"/>
            <p:cNvSpPr/>
            <p:nvPr/>
          </p:nvSpPr>
          <p:spPr bwMode="auto">
            <a:xfrm>
              <a:off x="6397891" y="3880873"/>
              <a:ext cx="540000" cy="83243"/>
            </a:xfrm>
            <a:prstGeom prst="rect">
              <a:avLst/>
            </a:prstGeom>
            <a:solidFill>
              <a:srgbClr val="0097D1"/>
            </a:solidFill>
            <a:ln w="9525" cap="flat" cmpd="sng" algn="ctr">
              <a:solidFill>
                <a:schemeClr val="tx1"/>
              </a:solidFill>
              <a:prstDash val="solid"/>
              <a:round/>
              <a:headEnd type="none" w="med" len="med"/>
              <a:tailEnd type="none" w="med" len="med"/>
            </a:ln>
            <a:effectLst/>
          </p:spPr>
          <p:txBody>
            <a:bodyPr wrap="none" anchor="ctr"/>
            <a:lstStyle/>
            <a:p>
              <a:pPr algn="ctr" fontAlgn="auto">
                <a:spcBef>
                  <a:spcPts val="0"/>
                </a:spcBef>
                <a:spcAft>
                  <a:spcPts val="0"/>
                </a:spcAft>
                <a:defRPr/>
              </a:pPr>
              <a:endParaRPr kumimoji="0" lang="en-US" altLang="ko-KR" sz="1000" b="1" dirty="0">
                <a:solidFill>
                  <a:schemeClr val="bg1"/>
                </a:solidFill>
                <a:ea typeface="Tahoma" pitchFamily="34" charset="0"/>
                <a:cs typeface="Tahoma" pitchFamily="34" charset="0"/>
              </a:endParaRPr>
            </a:p>
          </p:txBody>
        </p:sp>
        <p:sp>
          <p:nvSpPr>
            <p:cNvPr id="49" name="직사각형 53"/>
            <p:cNvSpPr/>
            <p:nvPr/>
          </p:nvSpPr>
          <p:spPr bwMode="auto">
            <a:xfrm>
              <a:off x="6938011" y="3880983"/>
              <a:ext cx="540000" cy="83982"/>
            </a:xfrm>
            <a:prstGeom prst="rect">
              <a:avLst/>
            </a:prstGeom>
            <a:solidFill>
              <a:srgbClr val="96BC33"/>
            </a:solidFill>
            <a:ln w="9525" cap="flat" cmpd="sng" algn="ctr">
              <a:solidFill>
                <a:schemeClr val="tx1"/>
              </a:solidFill>
              <a:prstDash val="solid"/>
              <a:round/>
              <a:headEnd type="none" w="med" len="med"/>
              <a:tailEnd type="none" w="med" len="med"/>
            </a:ln>
            <a:effectLst/>
          </p:spPr>
          <p:txBody>
            <a:bodyPr wrap="none" anchor="ctr"/>
            <a:lstStyle/>
            <a:p>
              <a:pPr algn="ctr" fontAlgn="auto">
                <a:spcBef>
                  <a:spcPts val="0"/>
                </a:spcBef>
                <a:spcAft>
                  <a:spcPts val="0"/>
                </a:spcAft>
                <a:defRPr/>
              </a:pPr>
              <a:endParaRPr kumimoji="0" lang="en-US" altLang="ko-KR" sz="1000" b="1" dirty="0">
                <a:solidFill>
                  <a:schemeClr val="bg1"/>
                </a:solidFill>
                <a:ea typeface="Tahoma" pitchFamily="34" charset="0"/>
                <a:cs typeface="Tahoma" pitchFamily="34" charset="0"/>
              </a:endParaRPr>
            </a:p>
          </p:txBody>
        </p:sp>
        <p:sp>
          <p:nvSpPr>
            <p:cNvPr id="50" name="직사각형 36"/>
            <p:cNvSpPr/>
            <p:nvPr/>
          </p:nvSpPr>
          <p:spPr bwMode="auto">
            <a:xfrm>
              <a:off x="7473370" y="3880873"/>
              <a:ext cx="540000" cy="83243"/>
            </a:xfrm>
            <a:prstGeom prst="rect">
              <a:avLst/>
            </a:prstGeom>
            <a:solidFill>
              <a:srgbClr val="F04E23"/>
            </a:solidFill>
            <a:ln w="9525" cap="flat" cmpd="sng" algn="ctr">
              <a:solidFill>
                <a:schemeClr val="tx1"/>
              </a:solidFill>
              <a:prstDash val="solid"/>
              <a:round/>
              <a:headEnd type="none" w="med" len="med"/>
              <a:tailEnd type="none" w="med" len="med"/>
            </a:ln>
            <a:effectLst/>
          </p:spPr>
          <p:txBody>
            <a:bodyPr wrap="none" anchor="ctr"/>
            <a:lstStyle/>
            <a:p>
              <a:pPr algn="ctr" fontAlgn="auto">
                <a:spcBef>
                  <a:spcPts val="0"/>
                </a:spcBef>
                <a:spcAft>
                  <a:spcPts val="0"/>
                </a:spcAft>
                <a:defRPr/>
              </a:pPr>
              <a:endParaRPr kumimoji="0" lang="ko-KR" altLang="en-US" sz="1000" b="1" dirty="0">
                <a:solidFill>
                  <a:schemeClr val="bg1"/>
                </a:solidFill>
                <a:ea typeface="돋움" pitchFamily="50" charset="-127"/>
                <a:cs typeface="Tahoma" pitchFamily="34" charset="0"/>
              </a:endParaRPr>
            </a:p>
          </p:txBody>
        </p:sp>
      </p:grpSp>
      <p:grpSp>
        <p:nvGrpSpPr>
          <p:cNvPr id="29" name="Group 28"/>
          <p:cNvGrpSpPr/>
          <p:nvPr/>
        </p:nvGrpSpPr>
        <p:grpSpPr>
          <a:xfrm>
            <a:off x="4932073" y="4163410"/>
            <a:ext cx="1455507" cy="1807132"/>
            <a:chOff x="4716016" y="4163410"/>
            <a:chExt cx="1671565" cy="1807132"/>
          </a:xfrm>
        </p:grpSpPr>
        <p:sp>
          <p:nvSpPr>
            <p:cNvPr id="77" name="위쪽 화살표 73"/>
            <p:cNvSpPr/>
            <p:nvPr/>
          </p:nvSpPr>
          <p:spPr>
            <a:xfrm>
              <a:off x="4716016" y="5488412"/>
              <a:ext cx="1218151" cy="216916"/>
            </a:xfrm>
            <a:prstGeom prst="upArrow">
              <a:avLst>
                <a:gd name="adj1" fmla="val 54930"/>
                <a:gd name="adj2" fmla="val 50000"/>
              </a:avLst>
            </a:prstGeom>
            <a:solidFill>
              <a:schemeClr val="bg1"/>
            </a:solidFill>
            <a:ln>
              <a:solidFill>
                <a:schemeClr val="tx1"/>
              </a:solidFill>
            </a:ln>
            <a:effectLst>
              <a:glow rad="63500">
                <a:schemeClr val="accent3">
                  <a:satMod val="175000"/>
                  <a:alpha val="40000"/>
                </a:schemeClr>
              </a:glo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a:effectLst>
                  <a:outerShdw blurRad="38100" dist="38100" dir="2700000" algn="tl">
                    <a:srgbClr val="000000">
                      <a:alpha val="43137"/>
                    </a:srgbClr>
                  </a:outerShdw>
                </a:effectLst>
                <a:latin typeface="+mj-lt"/>
              </a:endParaRPr>
            </a:p>
          </p:txBody>
        </p:sp>
        <p:sp>
          <p:nvSpPr>
            <p:cNvPr id="73" name="위쪽 화살표 69"/>
            <p:cNvSpPr/>
            <p:nvPr/>
          </p:nvSpPr>
          <p:spPr>
            <a:xfrm>
              <a:off x="4976658" y="4742512"/>
              <a:ext cx="285700" cy="248045"/>
            </a:xfrm>
            <a:prstGeom prst="upArrow">
              <a:avLst/>
            </a:prstGeom>
            <a:solidFill>
              <a:srgbClr val="FF0000"/>
            </a:solidFill>
            <a:ln>
              <a:solidFill>
                <a:schemeClr val="tx1"/>
              </a:solidFill>
            </a:ln>
            <a:effectLst>
              <a:glow rad="63500">
                <a:schemeClr val="accent3">
                  <a:satMod val="175000"/>
                  <a:alpha val="40000"/>
                </a:schemeClr>
              </a:glo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8" name="정육면체 74"/>
            <p:cNvSpPr/>
            <p:nvPr/>
          </p:nvSpPr>
          <p:spPr>
            <a:xfrm>
              <a:off x="4794540" y="5155545"/>
              <a:ext cx="440560" cy="194396"/>
            </a:xfrm>
            <a:prstGeom prst="cube">
              <a:avLst>
                <a:gd name="adj" fmla="val 81690"/>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2" name="정육면체 68"/>
            <p:cNvSpPr/>
            <p:nvPr/>
          </p:nvSpPr>
          <p:spPr>
            <a:xfrm>
              <a:off x="4785048" y="5769694"/>
              <a:ext cx="932333" cy="200848"/>
            </a:xfrm>
            <a:prstGeom prst="cube">
              <a:avLst>
                <a:gd name="adj" fmla="val 81690"/>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a:latin typeface="+mj-lt"/>
              </a:endParaRPr>
            </a:p>
          </p:txBody>
        </p:sp>
        <p:sp>
          <p:nvSpPr>
            <p:cNvPr id="74" name="위쪽 화살표 70"/>
            <p:cNvSpPr/>
            <p:nvPr/>
          </p:nvSpPr>
          <p:spPr>
            <a:xfrm>
              <a:off x="5161183" y="4742512"/>
              <a:ext cx="284241" cy="241018"/>
            </a:xfrm>
            <a:prstGeom prst="upArrow">
              <a:avLst/>
            </a:prstGeom>
            <a:solidFill>
              <a:srgbClr val="0070C0"/>
            </a:solidFill>
            <a:ln>
              <a:solidFill>
                <a:schemeClr val="tx1"/>
              </a:solidFill>
            </a:ln>
            <a:effectLst>
              <a:glow rad="63500">
                <a:schemeClr val="accent3">
                  <a:satMod val="175000"/>
                  <a:alpha val="40000"/>
                </a:schemeClr>
              </a:glo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a:latin typeface="+mj-lt"/>
              </a:endParaRPr>
            </a:p>
          </p:txBody>
        </p:sp>
        <p:sp>
          <p:nvSpPr>
            <p:cNvPr id="75" name="위쪽 화살표 71"/>
            <p:cNvSpPr/>
            <p:nvPr/>
          </p:nvSpPr>
          <p:spPr>
            <a:xfrm>
              <a:off x="5331637" y="4742512"/>
              <a:ext cx="284241" cy="241018"/>
            </a:xfrm>
            <a:prstGeom prst="upArrow">
              <a:avLst/>
            </a:prstGeom>
            <a:solidFill>
              <a:srgbClr val="00B050"/>
            </a:solidFill>
            <a:ln>
              <a:solidFill>
                <a:schemeClr val="tx1"/>
              </a:solidFill>
            </a:ln>
            <a:effectLst>
              <a:glow rad="63500">
                <a:schemeClr val="accent3">
                  <a:satMod val="175000"/>
                  <a:alpha val="40000"/>
                </a:schemeClr>
              </a:glo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a:latin typeface="+mj-lt"/>
              </a:endParaRPr>
            </a:p>
          </p:txBody>
        </p:sp>
        <p:sp>
          <p:nvSpPr>
            <p:cNvPr id="76" name="위쪽 화살표 72"/>
            <p:cNvSpPr/>
            <p:nvPr/>
          </p:nvSpPr>
          <p:spPr>
            <a:xfrm>
              <a:off x="5525518" y="4742512"/>
              <a:ext cx="284241" cy="241018"/>
            </a:xfrm>
            <a:prstGeom prst="upArrow">
              <a:avLst/>
            </a:prstGeom>
            <a:solidFill>
              <a:schemeClr val="bg1"/>
            </a:solidFill>
            <a:ln>
              <a:solidFill>
                <a:schemeClr val="tx1"/>
              </a:solidFill>
            </a:ln>
            <a:effectLst>
              <a:glow rad="63500">
                <a:schemeClr val="accent3">
                  <a:satMod val="175000"/>
                  <a:alpha val="40000"/>
                </a:schemeClr>
              </a:glo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a:latin typeface="+mj-lt"/>
              </a:endParaRPr>
            </a:p>
          </p:txBody>
        </p:sp>
        <p:sp>
          <p:nvSpPr>
            <p:cNvPr id="79" name="정육면체 75"/>
            <p:cNvSpPr/>
            <p:nvPr/>
          </p:nvSpPr>
          <p:spPr>
            <a:xfrm>
              <a:off x="4972895" y="5149799"/>
              <a:ext cx="438309" cy="200848"/>
            </a:xfrm>
            <a:prstGeom prst="cube">
              <a:avLst>
                <a:gd name="adj" fmla="val 81690"/>
              </a:avLst>
            </a:pr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a:latin typeface="+mj-lt"/>
              </a:endParaRPr>
            </a:p>
          </p:txBody>
        </p:sp>
        <p:sp>
          <p:nvSpPr>
            <p:cNvPr id="80" name="정육면체 76"/>
            <p:cNvSpPr/>
            <p:nvPr/>
          </p:nvSpPr>
          <p:spPr>
            <a:xfrm>
              <a:off x="5136250" y="5149799"/>
              <a:ext cx="438310" cy="200848"/>
            </a:xfrm>
            <a:prstGeom prst="cube">
              <a:avLst>
                <a:gd name="adj" fmla="val 81690"/>
              </a:avLst>
            </a:prstGeom>
            <a:solidFill>
              <a:srgbClr val="00B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a:latin typeface="+mj-lt"/>
              </a:endParaRPr>
            </a:p>
          </p:txBody>
        </p:sp>
        <p:sp>
          <p:nvSpPr>
            <p:cNvPr id="81" name="정육면체 77"/>
            <p:cNvSpPr/>
            <p:nvPr/>
          </p:nvSpPr>
          <p:spPr>
            <a:xfrm>
              <a:off x="5411203" y="5149799"/>
              <a:ext cx="343040" cy="200848"/>
            </a:xfrm>
            <a:prstGeom prst="cube">
              <a:avLst>
                <a:gd name="adj" fmla="val 81690"/>
              </a:avLst>
            </a:prstGeom>
            <a:noFill/>
            <a:ln w="3175">
              <a:solidFill>
                <a:schemeClr val="tx1"/>
              </a:solidFill>
              <a:prstDash val="lg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a:latin typeface="+mj-lt"/>
              </a:endParaRPr>
            </a:p>
          </p:txBody>
        </p:sp>
        <p:grpSp>
          <p:nvGrpSpPr>
            <p:cNvPr id="27" name="Group 26"/>
            <p:cNvGrpSpPr/>
            <p:nvPr/>
          </p:nvGrpSpPr>
          <p:grpSpPr>
            <a:xfrm>
              <a:off x="5595493" y="4163410"/>
              <a:ext cx="792088" cy="1541918"/>
              <a:chOff x="5595493" y="4163410"/>
              <a:chExt cx="792088" cy="1541918"/>
            </a:xfrm>
          </p:grpSpPr>
          <p:sp>
            <p:nvSpPr>
              <p:cNvPr id="45" name="TextBox 44"/>
              <p:cNvSpPr txBox="1"/>
              <p:nvPr/>
            </p:nvSpPr>
            <p:spPr>
              <a:xfrm>
                <a:off x="5630112" y="4163410"/>
                <a:ext cx="728955" cy="165336"/>
              </a:xfrm>
              <a:prstGeom prst="rect">
                <a:avLst/>
              </a:prstGeom>
              <a:noFill/>
            </p:spPr>
            <p:txBody>
              <a:bodyPr wrap="square" rtlCol="0">
                <a:spAutoFit/>
              </a:bodyPr>
              <a:lstStyle/>
              <a:p>
                <a:pPr algn="ctr"/>
                <a:r>
                  <a:rPr lang="en-US" altLang="ko-KR" sz="700" b="1" dirty="0" smtClean="0">
                    <a:latin typeface="+mj-lt"/>
                    <a:ea typeface="돋움" pitchFamily="50" charset="-127"/>
                    <a:cs typeface="Tahoma" pitchFamily="34" charset="0"/>
                  </a:rPr>
                  <a:t>Color Filter</a:t>
                </a:r>
              </a:p>
            </p:txBody>
          </p:sp>
          <p:sp>
            <p:nvSpPr>
              <p:cNvPr id="82" name="텍스트 개체 틀 11"/>
              <p:cNvSpPr txBox="1">
                <a:spLocks/>
              </p:cNvSpPr>
              <p:nvPr/>
            </p:nvSpPr>
            <p:spPr>
              <a:xfrm>
                <a:off x="5683829" y="4894098"/>
                <a:ext cx="576064" cy="165336"/>
              </a:xfrm>
              <a:prstGeom prst="rect">
                <a:avLst/>
              </a:prstGeom>
            </p:spPr>
            <p:txBody>
              <a:bodyPr vert="horz" wrap="square" lIns="91440" tIns="45720" rIns="91440" bIns="45720" rtlCol="0">
                <a:spAutoFit/>
              </a:bodyPr>
              <a:lstStyle/>
              <a:p>
                <a:pPr marL="0" marR="0" lvl="0" indent="0" algn="ctr"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700" i="0" u="none" strike="noStrike" kern="1200" cap="none" spc="0" normalizeH="0" baseline="0" noProof="0" dirty="0" smtClean="0">
                    <a:ln>
                      <a:noFill/>
                    </a:ln>
                    <a:solidFill>
                      <a:schemeClr val="tx1"/>
                    </a:solidFill>
                    <a:effectLst/>
                    <a:uLnTx/>
                    <a:uFillTx/>
                    <a:latin typeface="+mj-lt"/>
                    <a:ea typeface="+mn-ea"/>
                    <a:cs typeface="+mn-cs"/>
                  </a:rPr>
                  <a:t>CF</a:t>
                </a:r>
              </a:p>
            </p:txBody>
          </p:sp>
          <p:sp>
            <p:nvSpPr>
              <p:cNvPr id="83" name="텍스트 개체 틀 11"/>
              <p:cNvSpPr txBox="1">
                <a:spLocks/>
              </p:cNvSpPr>
              <p:nvPr/>
            </p:nvSpPr>
            <p:spPr>
              <a:xfrm>
                <a:off x="5689943" y="4610891"/>
                <a:ext cx="576064" cy="165336"/>
              </a:xfrm>
              <a:prstGeom prst="rect">
                <a:avLst/>
              </a:prstGeom>
            </p:spPr>
            <p:txBody>
              <a:bodyPr vert="horz" wrap="square" lIns="91440" tIns="45720" rIns="91440" bIns="45720" rtlCol="0">
                <a:spAutoFit/>
              </a:bodyPr>
              <a:lstStyle/>
              <a:p>
                <a:pPr marL="0" marR="0" lvl="0" indent="0" algn="ctr"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700" i="0" u="none" strike="noStrike" kern="1200" cap="none" spc="0" normalizeH="0" baseline="0" noProof="0" dirty="0" smtClean="0">
                    <a:ln>
                      <a:noFill/>
                    </a:ln>
                    <a:solidFill>
                      <a:schemeClr val="tx1"/>
                    </a:solidFill>
                    <a:effectLst/>
                    <a:uLnTx/>
                    <a:uFillTx/>
                    <a:latin typeface="+mj-lt"/>
                    <a:ea typeface="+mn-ea"/>
                    <a:cs typeface="+mn-cs"/>
                  </a:rPr>
                  <a:t>Light</a:t>
                </a:r>
              </a:p>
            </p:txBody>
          </p:sp>
          <p:sp>
            <p:nvSpPr>
              <p:cNvPr id="84" name="텍스트 개체 틀 11"/>
              <p:cNvSpPr txBox="1">
                <a:spLocks/>
              </p:cNvSpPr>
              <p:nvPr/>
            </p:nvSpPr>
            <p:spPr>
              <a:xfrm>
                <a:off x="5595493" y="5539992"/>
                <a:ext cx="792088" cy="165336"/>
              </a:xfrm>
              <a:prstGeom prst="rect">
                <a:avLst/>
              </a:prstGeom>
            </p:spPr>
            <p:txBody>
              <a:bodyPr vert="horz" wrap="square" lIns="91440" tIns="45720" rIns="91440" bIns="45720" rtlCol="0">
                <a:spAutoFit/>
              </a:bodyPr>
              <a:lstStyle/>
              <a:p>
                <a:pPr marL="0" marR="0" lvl="0" indent="0" algn="ctr"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700" i="0" u="none" strike="noStrike" kern="1200" cap="none" spc="0" normalizeH="0" baseline="0" noProof="0" dirty="0" smtClean="0">
                    <a:ln>
                      <a:noFill/>
                    </a:ln>
                    <a:solidFill>
                      <a:schemeClr val="tx1"/>
                    </a:solidFill>
                    <a:effectLst/>
                    <a:uLnTx/>
                    <a:uFillTx/>
                    <a:latin typeface="+mj-lt"/>
                    <a:ea typeface="+mn-ea"/>
                    <a:cs typeface="+mn-cs"/>
                  </a:rPr>
                  <a:t>WOLED</a:t>
                </a:r>
              </a:p>
            </p:txBody>
          </p:sp>
          <p:sp>
            <p:nvSpPr>
              <p:cNvPr id="85" name="텍스트 개체 틀 11"/>
              <p:cNvSpPr txBox="1">
                <a:spLocks/>
              </p:cNvSpPr>
              <p:nvPr/>
            </p:nvSpPr>
            <p:spPr>
              <a:xfrm>
                <a:off x="5723181" y="5250799"/>
                <a:ext cx="576064" cy="165336"/>
              </a:xfrm>
              <a:prstGeom prst="rect">
                <a:avLst/>
              </a:prstGeom>
            </p:spPr>
            <p:txBody>
              <a:bodyPr vert="horz" wrap="square" lIns="91440" tIns="45720" rIns="91440" bIns="45720" rtlCol="0">
                <a:spAutoFit/>
              </a:bodyPr>
              <a:lstStyle/>
              <a:p>
                <a:pPr marL="0" marR="0" lvl="0" indent="0" algn="ctr"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700" i="0" u="none" strike="noStrike" kern="1200" cap="none" spc="0" normalizeH="0" baseline="0" noProof="0" dirty="0" smtClean="0">
                    <a:ln>
                      <a:noFill/>
                    </a:ln>
                    <a:solidFill>
                      <a:schemeClr val="tx1"/>
                    </a:solidFill>
                    <a:effectLst/>
                    <a:uLnTx/>
                    <a:uFillTx/>
                    <a:latin typeface="+mj-lt"/>
                    <a:ea typeface="+mn-ea"/>
                    <a:cs typeface="+mn-cs"/>
                  </a:rPr>
                  <a:t>Light</a:t>
                </a:r>
              </a:p>
            </p:txBody>
          </p:sp>
        </p:grpSp>
      </p:grpSp>
      <p:graphicFrame>
        <p:nvGraphicFramePr>
          <p:cNvPr id="86" name="표 60"/>
          <p:cNvGraphicFramePr>
            <a:graphicFrameLocks noGrp="1"/>
          </p:cNvGraphicFramePr>
          <p:nvPr>
            <p:extLst>
              <p:ext uri="{D42A27DB-BD31-4B8C-83A1-F6EECF244321}">
                <p14:modId xmlns:p14="http://schemas.microsoft.com/office/powerpoint/2010/main" val="3466034022"/>
              </p:ext>
            </p:extLst>
          </p:nvPr>
        </p:nvGraphicFramePr>
        <p:xfrm>
          <a:off x="6379713" y="4059840"/>
          <a:ext cx="2151694" cy="1975485"/>
        </p:xfrm>
        <a:graphic>
          <a:graphicData uri="http://schemas.openxmlformats.org/drawingml/2006/table">
            <a:tbl>
              <a:tblPr/>
              <a:tblGrid>
                <a:gridCol w="2151694"/>
              </a:tblGrid>
              <a:tr h="94562">
                <a:tc>
                  <a:txBody>
                    <a:bodyPr/>
                    <a:lstStyle/>
                    <a:p>
                      <a:pPr algn="l" fontAlgn="ctr"/>
                      <a:r>
                        <a:rPr lang="en-US" sz="700" b="0" i="0" u="none" strike="noStrike" dirty="0" smtClean="0">
                          <a:solidFill>
                            <a:srgbClr val="000000"/>
                          </a:solidFill>
                          <a:effectLst/>
                          <a:latin typeface="Arial" panose="020B0604020202020204" pitchFamily="34" charset="0"/>
                          <a:cs typeface="Arial" panose="020B0604020202020204" pitchFamily="34" charset="0"/>
                        </a:rPr>
                        <a:t>  Cathode</a:t>
                      </a:r>
                      <a:endParaRPr lang="en-US" sz="7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r>
              <a:tr h="94562">
                <a:tc>
                  <a:txBody>
                    <a:bodyPr/>
                    <a:lstStyle/>
                    <a:p>
                      <a:pPr algn="l" fontAlgn="ctr"/>
                      <a:r>
                        <a:rPr lang="en-US" sz="700" b="0" i="0" u="none" strike="noStrike" dirty="0" smtClean="0">
                          <a:solidFill>
                            <a:srgbClr val="000000"/>
                          </a:solidFill>
                          <a:effectLst/>
                          <a:latin typeface="Arial" panose="020B0604020202020204" pitchFamily="34" charset="0"/>
                          <a:cs typeface="Arial" panose="020B0604020202020204" pitchFamily="34" charset="0"/>
                        </a:rPr>
                        <a:t>  EIL</a:t>
                      </a:r>
                      <a:endParaRPr lang="en-US" sz="7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r>
              <a:tr h="94562">
                <a:tc>
                  <a:txBody>
                    <a:bodyPr/>
                    <a:lstStyle/>
                    <a:p>
                      <a:pPr algn="l" fontAlgn="ctr"/>
                      <a:r>
                        <a:rPr lang="en-US" sz="700" b="0" i="0" u="none" strike="noStrike" dirty="0" smtClean="0">
                          <a:solidFill>
                            <a:srgbClr val="000000"/>
                          </a:solidFill>
                          <a:effectLst/>
                          <a:latin typeface="Arial" panose="020B0604020202020204" pitchFamily="34" charset="0"/>
                          <a:cs typeface="Arial" panose="020B0604020202020204" pitchFamily="34" charset="0"/>
                        </a:rPr>
                        <a:t>  ETL </a:t>
                      </a:r>
                      <a:r>
                        <a:rPr lang="en-US" sz="700" b="0" i="0" u="none" strike="noStrike" dirty="0">
                          <a:solidFill>
                            <a:srgbClr val="000000"/>
                          </a:solidFill>
                          <a:effectLst/>
                          <a:latin typeface="Arial" panose="020B0604020202020204" pitchFamily="34" charset="0"/>
                          <a:cs typeface="Arial" panose="020B0604020202020204" pitchFamily="34" charset="0"/>
                        </a:rPr>
                        <a:t>3</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r>
              <a:tr h="94562">
                <a:tc>
                  <a:txBody>
                    <a:bodyPr/>
                    <a:lstStyle/>
                    <a:p>
                      <a:pPr algn="l" fontAlgn="ctr"/>
                      <a:r>
                        <a:rPr lang="en-US" sz="700" b="1" i="0" u="none" strike="noStrike" dirty="0" smtClean="0">
                          <a:solidFill>
                            <a:srgbClr val="FFFFFF"/>
                          </a:solidFill>
                          <a:effectLst/>
                          <a:latin typeface="Arial" panose="020B0604020202020204" pitchFamily="34" charset="0"/>
                          <a:cs typeface="Arial" panose="020B0604020202020204" pitchFamily="34" charset="0"/>
                        </a:rPr>
                        <a:t>  Fl</a:t>
                      </a:r>
                      <a:r>
                        <a:rPr lang="en-US" sz="700" b="1" i="0" u="none" strike="noStrike" dirty="0">
                          <a:solidFill>
                            <a:srgbClr val="FFFFFF"/>
                          </a:solidFill>
                          <a:effectLst/>
                          <a:latin typeface="Arial" panose="020B0604020202020204" pitchFamily="34" charset="0"/>
                          <a:cs typeface="Arial" panose="020B0604020202020204" pitchFamily="34" charset="0"/>
                        </a:rPr>
                        <a:t>. Blue 2</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r>
              <a:tr h="94562">
                <a:tc>
                  <a:txBody>
                    <a:bodyPr/>
                    <a:lstStyle/>
                    <a:p>
                      <a:pPr algn="l" fontAlgn="ctr"/>
                      <a:r>
                        <a:rPr lang="en-US" sz="700" b="0" i="0" u="none" strike="noStrike" dirty="0" smtClean="0">
                          <a:solidFill>
                            <a:srgbClr val="000000"/>
                          </a:solidFill>
                          <a:effectLst/>
                          <a:latin typeface="Arial" panose="020B0604020202020204" pitchFamily="34" charset="0"/>
                          <a:cs typeface="Arial" panose="020B0604020202020204" pitchFamily="34" charset="0"/>
                        </a:rPr>
                        <a:t>  HTL </a:t>
                      </a:r>
                      <a:r>
                        <a:rPr lang="en-US" sz="700" b="0" i="0" u="none" strike="noStrike" dirty="0">
                          <a:solidFill>
                            <a:srgbClr val="000000"/>
                          </a:solidFill>
                          <a:effectLst/>
                          <a:latin typeface="Arial" panose="020B0604020202020204" pitchFamily="34" charset="0"/>
                          <a:cs typeface="Arial" panose="020B0604020202020204" pitchFamily="34" charset="0"/>
                        </a:rPr>
                        <a:t>4</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r h="94562">
                <a:tc>
                  <a:txBody>
                    <a:bodyPr/>
                    <a:lstStyle/>
                    <a:p>
                      <a:pPr algn="l" fontAlgn="ctr"/>
                      <a:r>
                        <a:rPr lang="en-US" sz="700" b="0" i="0" u="none" strike="noStrike" dirty="0" smtClean="0">
                          <a:solidFill>
                            <a:srgbClr val="000000"/>
                          </a:solidFill>
                          <a:effectLst/>
                          <a:latin typeface="Arial" panose="020B0604020202020204" pitchFamily="34" charset="0"/>
                          <a:cs typeface="Arial" panose="020B0604020202020204" pitchFamily="34" charset="0"/>
                        </a:rPr>
                        <a:t>  p </a:t>
                      </a:r>
                      <a:r>
                        <a:rPr lang="en-US" sz="700" b="0" i="0" u="none" strike="noStrike" dirty="0">
                          <a:solidFill>
                            <a:srgbClr val="000000"/>
                          </a:solidFill>
                          <a:effectLst/>
                          <a:latin typeface="Arial" panose="020B0604020202020204" pitchFamily="34" charset="0"/>
                          <a:cs typeface="Arial" panose="020B0604020202020204" pitchFamily="34" charset="0"/>
                        </a:rPr>
                        <a:t>CGL 2</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CDDC"/>
                    </a:solidFill>
                  </a:tcPr>
                </a:tc>
              </a:tr>
              <a:tr h="94562">
                <a:tc>
                  <a:txBody>
                    <a:bodyPr/>
                    <a:lstStyle/>
                    <a:p>
                      <a:pPr algn="l" fontAlgn="ctr"/>
                      <a:r>
                        <a:rPr lang="en-US" sz="700" b="0" i="0" u="none" strike="noStrike" dirty="0" smtClean="0">
                          <a:solidFill>
                            <a:srgbClr val="000000"/>
                          </a:solidFill>
                          <a:effectLst/>
                          <a:latin typeface="Arial" panose="020B0604020202020204" pitchFamily="34" charset="0"/>
                          <a:cs typeface="Arial" panose="020B0604020202020204" pitchFamily="34" charset="0"/>
                        </a:rPr>
                        <a:t>  n </a:t>
                      </a:r>
                      <a:r>
                        <a:rPr lang="en-US" sz="700" b="0" i="0" u="none" strike="noStrike" dirty="0">
                          <a:solidFill>
                            <a:srgbClr val="000000"/>
                          </a:solidFill>
                          <a:effectLst/>
                          <a:latin typeface="Arial" panose="020B0604020202020204" pitchFamily="34" charset="0"/>
                          <a:cs typeface="Arial" panose="020B0604020202020204" pitchFamily="34" charset="0"/>
                        </a:rPr>
                        <a:t>CGL 2</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CDDC"/>
                    </a:solidFill>
                  </a:tcPr>
                </a:tc>
              </a:tr>
              <a:tr h="94562">
                <a:tc>
                  <a:txBody>
                    <a:bodyPr/>
                    <a:lstStyle/>
                    <a:p>
                      <a:pPr algn="l" fontAlgn="ctr"/>
                      <a:r>
                        <a:rPr lang="en-US" sz="700" b="0" i="0" u="none" strike="noStrike" dirty="0" smtClean="0">
                          <a:solidFill>
                            <a:srgbClr val="000000"/>
                          </a:solidFill>
                          <a:effectLst/>
                          <a:latin typeface="Arial" panose="020B0604020202020204" pitchFamily="34" charset="0"/>
                          <a:cs typeface="Arial" panose="020B0604020202020204" pitchFamily="34" charset="0"/>
                        </a:rPr>
                        <a:t>  ETL </a:t>
                      </a:r>
                      <a:r>
                        <a:rPr lang="en-US" sz="700" b="0" i="0" u="none" strike="noStrike" dirty="0">
                          <a:solidFill>
                            <a:srgbClr val="000000"/>
                          </a:solidFill>
                          <a:effectLst/>
                          <a:latin typeface="Arial" panose="020B0604020202020204" pitchFamily="34" charset="0"/>
                          <a:cs typeface="Arial"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r>
              <a:tr h="94562">
                <a:tc>
                  <a:txBody>
                    <a:bodyPr/>
                    <a:lstStyle/>
                    <a:p>
                      <a:pPr algn="l" fontAlgn="ctr"/>
                      <a:r>
                        <a:rPr lang="en-US" sz="700" b="1" i="0" u="none" strike="noStrike" dirty="0" smtClean="0">
                          <a:solidFill>
                            <a:srgbClr val="000000"/>
                          </a:solidFill>
                          <a:effectLst/>
                          <a:latin typeface="Arial" panose="020B0604020202020204" pitchFamily="34" charset="0"/>
                          <a:cs typeface="Arial" panose="020B0604020202020204" pitchFamily="34" charset="0"/>
                        </a:rPr>
                        <a:t>  Ph</a:t>
                      </a:r>
                      <a:r>
                        <a:rPr lang="en-US" sz="700" b="1" i="0" u="none" strike="noStrike" dirty="0">
                          <a:solidFill>
                            <a:srgbClr val="000000"/>
                          </a:solidFill>
                          <a:effectLst/>
                          <a:latin typeface="Arial" panose="020B0604020202020204" pitchFamily="34" charset="0"/>
                          <a:cs typeface="Arial" panose="020B0604020202020204" pitchFamily="34" charset="0"/>
                        </a:rPr>
                        <a:t>. </a:t>
                      </a:r>
                      <a:r>
                        <a:rPr lang="en-US" sz="700" b="1" i="0" u="none" strike="noStrike" dirty="0" smtClean="0">
                          <a:solidFill>
                            <a:srgbClr val="000000"/>
                          </a:solidFill>
                          <a:effectLst/>
                          <a:latin typeface="Arial" panose="020B0604020202020204" pitchFamily="34" charset="0"/>
                          <a:cs typeface="Arial" panose="020B0604020202020204" pitchFamily="34" charset="0"/>
                        </a:rPr>
                        <a:t>YG</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66"/>
                    </a:solidFill>
                  </a:tcPr>
                </a:tc>
              </a:tr>
              <a:tr h="94562">
                <a:tc>
                  <a:txBody>
                    <a:bodyPr/>
                    <a:lstStyle/>
                    <a:p>
                      <a:pPr algn="l" fontAlgn="ctr"/>
                      <a:r>
                        <a:rPr lang="en-US" sz="700" b="0" i="0" u="none" strike="noStrike" dirty="0" smtClean="0">
                          <a:solidFill>
                            <a:srgbClr val="000000"/>
                          </a:solidFill>
                          <a:effectLst/>
                          <a:latin typeface="Arial" panose="020B0604020202020204" pitchFamily="34" charset="0"/>
                          <a:cs typeface="Arial" panose="020B0604020202020204" pitchFamily="34" charset="0"/>
                        </a:rPr>
                        <a:t>  HTL </a:t>
                      </a:r>
                      <a:r>
                        <a:rPr lang="en-US" sz="700" b="0" i="0" u="none" strike="noStrike" dirty="0">
                          <a:solidFill>
                            <a:srgbClr val="000000"/>
                          </a:solidFill>
                          <a:effectLst/>
                          <a:latin typeface="Arial" panose="020B0604020202020204" pitchFamily="34" charset="0"/>
                          <a:cs typeface="Arial" panose="020B0604020202020204" pitchFamily="34" charset="0"/>
                        </a:rPr>
                        <a:t>3</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r h="94562">
                <a:tc>
                  <a:txBody>
                    <a:bodyPr/>
                    <a:lstStyle/>
                    <a:p>
                      <a:pPr algn="l" fontAlgn="ctr"/>
                      <a:r>
                        <a:rPr lang="en-US" sz="700" b="0" i="0" u="none" strike="noStrike" dirty="0" smtClean="0">
                          <a:solidFill>
                            <a:srgbClr val="000000"/>
                          </a:solidFill>
                          <a:effectLst/>
                          <a:latin typeface="Arial" panose="020B0604020202020204" pitchFamily="34" charset="0"/>
                          <a:cs typeface="Arial" panose="020B0604020202020204" pitchFamily="34" charset="0"/>
                        </a:rPr>
                        <a:t>  p </a:t>
                      </a:r>
                      <a:r>
                        <a:rPr lang="en-US" sz="700" b="0" i="0" u="none" strike="noStrike" dirty="0">
                          <a:solidFill>
                            <a:srgbClr val="000000"/>
                          </a:solidFill>
                          <a:effectLst/>
                          <a:latin typeface="Arial" panose="020B0604020202020204" pitchFamily="34" charset="0"/>
                          <a:cs typeface="Arial" panose="020B0604020202020204" pitchFamily="34" charset="0"/>
                        </a:rPr>
                        <a:t>CGL 1</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CDDC"/>
                    </a:solidFill>
                  </a:tcPr>
                </a:tc>
              </a:tr>
              <a:tr h="94562">
                <a:tc>
                  <a:txBody>
                    <a:bodyPr/>
                    <a:lstStyle/>
                    <a:p>
                      <a:pPr algn="l" fontAlgn="ctr"/>
                      <a:r>
                        <a:rPr lang="en-US" sz="700" b="0" i="0" u="none" strike="noStrike" dirty="0" smtClean="0">
                          <a:solidFill>
                            <a:srgbClr val="000000"/>
                          </a:solidFill>
                          <a:effectLst/>
                          <a:latin typeface="Arial" panose="020B0604020202020204" pitchFamily="34" charset="0"/>
                          <a:cs typeface="Arial" panose="020B0604020202020204" pitchFamily="34" charset="0"/>
                        </a:rPr>
                        <a:t>  n </a:t>
                      </a:r>
                      <a:r>
                        <a:rPr lang="en-US" sz="700" b="0" i="0" u="none" strike="noStrike" dirty="0">
                          <a:solidFill>
                            <a:srgbClr val="000000"/>
                          </a:solidFill>
                          <a:effectLst/>
                          <a:latin typeface="Arial" panose="020B0604020202020204" pitchFamily="34" charset="0"/>
                          <a:cs typeface="Arial" panose="020B0604020202020204" pitchFamily="34" charset="0"/>
                        </a:rPr>
                        <a:t>CGL 1</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CDDC"/>
                    </a:solidFill>
                  </a:tcPr>
                </a:tc>
              </a:tr>
              <a:tr h="94562">
                <a:tc>
                  <a:txBody>
                    <a:bodyPr/>
                    <a:lstStyle/>
                    <a:p>
                      <a:pPr algn="l" fontAlgn="ctr"/>
                      <a:r>
                        <a:rPr lang="en-US" sz="700" b="0" i="0" u="none" strike="noStrike" dirty="0" smtClean="0">
                          <a:solidFill>
                            <a:srgbClr val="000000"/>
                          </a:solidFill>
                          <a:effectLst/>
                          <a:latin typeface="Arial" panose="020B0604020202020204" pitchFamily="34" charset="0"/>
                          <a:cs typeface="Arial" panose="020B0604020202020204" pitchFamily="34" charset="0"/>
                        </a:rPr>
                        <a:t>  ETL </a:t>
                      </a:r>
                      <a:r>
                        <a:rPr lang="en-US" sz="700" b="0" i="0" u="none" strike="noStrike" dirty="0">
                          <a:solidFill>
                            <a:srgbClr val="000000"/>
                          </a:solidFill>
                          <a:effectLst/>
                          <a:latin typeface="Arial" panose="020B0604020202020204" pitchFamily="34" charset="0"/>
                          <a:cs typeface="Arial" panose="020B0604020202020204" pitchFamily="34" charset="0"/>
                        </a:rPr>
                        <a:t>1</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r>
              <a:tr h="94562">
                <a:tc>
                  <a:txBody>
                    <a:bodyPr/>
                    <a:lstStyle/>
                    <a:p>
                      <a:pPr algn="l" fontAlgn="ctr"/>
                      <a:r>
                        <a:rPr lang="en-US" sz="700" b="1" i="0" u="none" strike="noStrike" dirty="0" smtClean="0">
                          <a:solidFill>
                            <a:srgbClr val="FFFFFF"/>
                          </a:solidFill>
                          <a:effectLst/>
                          <a:latin typeface="Arial" panose="020B0604020202020204" pitchFamily="34" charset="0"/>
                          <a:cs typeface="Arial" panose="020B0604020202020204" pitchFamily="34" charset="0"/>
                        </a:rPr>
                        <a:t>  Fl</a:t>
                      </a:r>
                      <a:r>
                        <a:rPr lang="en-US" sz="700" b="1" i="0" u="none" strike="noStrike" dirty="0">
                          <a:solidFill>
                            <a:srgbClr val="FFFFFF"/>
                          </a:solidFill>
                          <a:effectLst/>
                          <a:latin typeface="Arial" panose="020B0604020202020204" pitchFamily="34" charset="0"/>
                          <a:cs typeface="Arial" panose="020B0604020202020204" pitchFamily="34" charset="0"/>
                        </a:rPr>
                        <a:t>. Blue 1</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r>
              <a:tr h="94562">
                <a:tc>
                  <a:txBody>
                    <a:bodyPr/>
                    <a:lstStyle/>
                    <a:p>
                      <a:pPr algn="l" fontAlgn="ctr"/>
                      <a:r>
                        <a:rPr lang="en-US" sz="700" b="0" i="0" u="none" strike="noStrike" dirty="0" smtClean="0">
                          <a:solidFill>
                            <a:srgbClr val="000000"/>
                          </a:solidFill>
                          <a:effectLst/>
                          <a:latin typeface="Arial" panose="020B0604020202020204" pitchFamily="34" charset="0"/>
                          <a:cs typeface="Arial" panose="020B0604020202020204" pitchFamily="34" charset="0"/>
                        </a:rPr>
                        <a:t>  HTL </a:t>
                      </a:r>
                      <a:r>
                        <a:rPr lang="en-US" sz="700" b="0" i="0" u="none" strike="noStrike" dirty="0">
                          <a:solidFill>
                            <a:srgbClr val="000000"/>
                          </a:solidFill>
                          <a:effectLst/>
                          <a:latin typeface="Arial" panose="020B0604020202020204" pitchFamily="34" charset="0"/>
                          <a:cs typeface="Arial"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r h="94562">
                <a:tc>
                  <a:txBody>
                    <a:bodyPr/>
                    <a:lstStyle/>
                    <a:p>
                      <a:pPr algn="l" fontAlgn="ctr"/>
                      <a:r>
                        <a:rPr lang="en-US" sz="700" b="0" i="0" u="none" strike="noStrike" dirty="0" smtClean="0">
                          <a:solidFill>
                            <a:srgbClr val="000000"/>
                          </a:solidFill>
                          <a:effectLst/>
                          <a:latin typeface="Arial" panose="020B0604020202020204" pitchFamily="34" charset="0"/>
                          <a:cs typeface="Arial" panose="020B0604020202020204" pitchFamily="34" charset="0"/>
                        </a:rPr>
                        <a:t>  HTL </a:t>
                      </a:r>
                      <a:r>
                        <a:rPr lang="en-US" sz="700" b="0" i="0" u="none" strike="noStrike" dirty="0">
                          <a:solidFill>
                            <a:srgbClr val="000000"/>
                          </a:solidFill>
                          <a:effectLst/>
                          <a:latin typeface="Arial" panose="020B0604020202020204" pitchFamily="34" charset="0"/>
                          <a:cs typeface="Arial" panose="020B0604020202020204" pitchFamily="34" charset="0"/>
                        </a:rPr>
                        <a:t>1</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D9D9D9"/>
                    </a:solidFill>
                  </a:tcPr>
                </a:tc>
              </a:tr>
              <a:tr h="94562">
                <a:tc>
                  <a:txBody>
                    <a:bodyPr/>
                    <a:lstStyle/>
                    <a:p>
                      <a:pPr algn="l" fontAlgn="ctr"/>
                      <a:r>
                        <a:rPr lang="en-US" sz="700" b="0" i="0" u="none" strike="noStrike" dirty="0" smtClean="0">
                          <a:solidFill>
                            <a:srgbClr val="000000"/>
                          </a:solidFill>
                          <a:effectLst/>
                          <a:latin typeface="Arial" panose="020B0604020202020204" pitchFamily="34" charset="0"/>
                          <a:cs typeface="Arial" panose="020B0604020202020204" pitchFamily="34" charset="0"/>
                        </a:rPr>
                        <a:t>  HIL</a:t>
                      </a:r>
                      <a:endParaRPr lang="en-US" sz="7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91663466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457200" y="1484313"/>
            <a:ext cx="8220075" cy="2808783"/>
          </a:xfrm>
        </p:spPr>
        <p:txBody>
          <a:bodyPr/>
          <a:lstStyle/>
          <a:p>
            <a:pPr marL="0" indent="0">
              <a:buNone/>
            </a:pPr>
            <a:r>
              <a:rPr lang="en-US" altLang="ko-KR" dirty="0" smtClean="0"/>
              <a:t>3.2. Color gamut of the OLED solution</a:t>
            </a:r>
            <a:endParaRPr lang="en-US" altLang="ko-KR" dirty="0"/>
          </a:p>
          <a:p>
            <a:pPr algn="just"/>
            <a:r>
              <a:rPr lang="en-US" altLang="ko-KR" dirty="0" smtClean="0"/>
              <a:t>Color</a:t>
            </a:r>
            <a:r>
              <a:rPr lang="ko-KR" altLang="en-US" dirty="0" smtClean="0"/>
              <a:t> </a:t>
            </a:r>
            <a:r>
              <a:rPr lang="en-US" altLang="ko-KR" dirty="0" smtClean="0"/>
              <a:t>filters and brightness are important in achieving the wide color gamut of LCD and white OLED displays. Since the </a:t>
            </a:r>
            <a:r>
              <a:rPr lang="en-US" altLang="ko-KR" dirty="0"/>
              <a:t>color density and transmittance of </a:t>
            </a:r>
            <a:r>
              <a:rPr lang="en-US" altLang="ko-KR" dirty="0" smtClean="0"/>
              <a:t>the color </a:t>
            </a:r>
            <a:r>
              <a:rPr lang="en-US" altLang="ko-KR" dirty="0"/>
              <a:t>filter are inversely proportional </a:t>
            </a:r>
            <a:r>
              <a:rPr lang="en-US" altLang="ko-KR" dirty="0" smtClean="0"/>
              <a:t>to each other, </a:t>
            </a:r>
            <a:r>
              <a:rPr lang="en-US" altLang="ko-KR" dirty="0"/>
              <a:t>there is a limit in increasing the color gamut. </a:t>
            </a:r>
            <a:r>
              <a:rPr lang="en-US" altLang="ko-KR" dirty="0" smtClean="0"/>
              <a:t>As for the RGB OLED, red</a:t>
            </a:r>
            <a:r>
              <a:rPr lang="en-US" altLang="ko-KR" dirty="0"/>
              <a:t>, green, and blue </a:t>
            </a:r>
            <a:r>
              <a:rPr lang="en-US" altLang="ko-KR" dirty="0" smtClean="0"/>
              <a:t>subpixels </a:t>
            </a:r>
            <a:r>
              <a:rPr lang="en-US" altLang="ko-KR" dirty="0"/>
              <a:t>emit light independently </a:t>
            </a:r>
            <a:r>
              <a:rPr lang="en-US" altLang="ko-KR" dirty="0" smtClean="0"/>
              <a:t>without the color </a:t>
            </a:r>
            <a:r>
              <a:rPr lang="en-US" altLang="ko-KR" dirty="0"/>
              <a:t>filter, the color gamut is determined by the color density of emitting </a:t>
            </a:r>
            <a:r>
              <a:rPr lang="en-US" altLang="ko-KR" dirty="0" smtClean="0"/>
              <a:t>materials. Also, each organic light-emitting material can offer color gamut of more than 100% of NTSC. </a:t>
            </a:r>
            <a:endParaRPr lang="ko-KR" altLang="ko-KR" dirty="0"/>
          </a:p>
          <a:p>
            <a:pPr algn="just"/>
            <a:r>
              <a:rPr lang="en-US" altLang="ko-KR" dirty="0" smtClean="0"/>
              <a:t>In AMOLED panels, some devices do not emit light to express black. In LCD, however, the light emitted from BLU is blocked by two polarizers, enabling black to be expressed. As for AMOLEDs, light-emitting efficiency of organic materials is not linear, so even when a current of  nearly 0 </a:t>
            </a:r>
            <a:r>
              <a:rPr lang="en-US" altLang="ko-KR" dirty="0" err="1" smtClean="0"/>
              <a:t>uA</a:t>
            </a:r>
            <a:r>
              <a:rPr lang="en-US" altLang="ko-KR" dirty="0" smtClean="0"/>
              <a:t> passes through the devices, they have an output of 0.003 nit. Meanwhile, in LCD panels, the polarizers are not able to completely block the light from BLU, causing the light of 0.05 nit to leak from the light source. </a:t>
            </a:r>
          </a:p>
          <a:p>
            <a:endParaRPr lang="ko-KR" altLang="en-US" dirty="0"/>
          </a:p>
        </p:txBody>
      </p:sp>
      <p:sp>
        <p:nvSpPr>
          <p:cNvPr id="2" name="Slide Number Placeholder 1"/>
          <p:cNvSpPr>
            <a:spLocks noGrp="1"/>
          </p:cNvSpPr>
          <p:nvPr>
            <p:ph type="sldNum" sz="quarter" idx="10"/>
          </p:nvPr>
        </p:nvSpPr>
        <p:spPr/>
        <p:txBody>
          <a:bodyPr/>
          <a:lstStyle/>
          <a:p>
            <a:fld id="{C1654822-CBA3-4BDF-80A9-3FE33B17E59A}" type="slidenum">
              <a:rPr lang="en-US" smtClean="0"/>
              <a:pPr/>
              <a:t>46</a:t>
            </a:fld>
            <a:endParaRPr lang="en-US"/>
          </a:p>
        </p:txBody>
      </p:sp>
      <p:sp>
        <p:nvSpPr>
          <p:cNvPr id="6" name="Footer Placeholder 5"/>
          <p:cNvSpPr>
            <a:spLocks noGrp="1"/>
          </p:cNvSpPr>
          <p:nvPr>
            <p:ph type="ftr" sz="quarter" idx="11"/>
          </p:nvPr>
        </p:nvSpPr>
        <p:spPr/>
        <p:txBody>
          <a:bodyPr/>
          <a:lstStyle/>
          <a:p>
            <a:r>
              <a:rPr lang="en-US" smtClean="0"/>
              <a:t>Quantum Dot Display Technology &amp; Market Report - H2 2015</a:t>
            </a:r>
            <a:endParaRPr lang="en-US" dirty="0"/>
          </a:p>
        </p:txBody>
      </p:sp>
      <p:graphicFrame>
        <p:nvGraphicFramePr>
          <p:cNvPr id="9" name="표 4"/>
          <p:cNvGraphicFramePr>
            <a:graphicFrameLocks noGrp="1"/>
          </p:cNvGraphicFramePr>
          <p:nvPr>
            <p:extLst>
              <p:ext uri="{D42A27DB-BD31-4B8C-83A1-F6EECF244321}">
                <p14:modId xmlns:p14="http://schemas.microsoft.com/office/powerpoint/2010/main" val="165017213"/>
              </p:ext>
            </p:extLst>
          </p:nvPr>
        </p:nvGraphicFramePr>
        <p:xfrm>
          <a:off x="468313" y="4293096"/>
          <a:ext cx="8207373" cy="1900810"/>
        </p:xfrm>
        <a:graphic>
          <a:graphicData uri="http://schemas.openxmlformats.org/drawingml/2006/table">
            <a:tbl>
              <a:tblPr firstRow="1" lastRow="1" bandRow="1">
                <a:tableStyleId>{4F348D8D-2592-4D36-8BCA-CF58A03317E7}</a:tableStyleId>
              </a:tblPr>
              <a:tblGrid>
                <a:gridCol w="2008938"/>
                <a:gridCol w="2066145"/>
                <a:gridCol w="2066145"/>
                <a:gridCol w="2066145"/>
              </a:tblGrid>
              <a:tr h="288000">
                <a:tc gridSpan="4">
                  <a:txBody>
                    <a:bodyPr/>
                    <a:lstStyle/>
                    <a:p>
                      <a:pPr algn="l" latinLnBrk="1"/>
                      <a:r>
                        <a:rPr lang="en-US" altLang="ko-KR" sz="1200" b="1" i="0" dirty="0" smtClean="0">
                          <a:latin typeface="Arial"/>
                        </a:rPr>
                        <a:t>Comparison</a:t>
                      </a:r>
                      <a:r>
                        <a:rPr lang="en-US" altLang="ko-KR" sz="1200" b="1" i="0" baseline="0" dirty="0" smtClean="0">
                          <a:latin typeface="Arial"/>
                        </a:rPr>
                        <a:t> of color gamut by panel</a:t>
                      </a:r>
                      <a:endParaRPr lang="ko-KR" altLang="en-US" sz="1200" b="1" i="0" dirty="0">
                        <a:latin typeface="Arial"/>
                        <a:cs typeface="Tahoma" pitchFamily="34" charset="0"/>
                      </a:endParaRPr>
                    </a:p>
                  </a:txBody>
                  <a:tcPr marL="35560" marR="35560" marT="19050" marB="19050" anchor="ctr"/>
                </a:tc>
                <a:tc hMerge="1">
                  <a:txBody>
                    <a:bodyPr/>
                    <a:lstStyle/>
                    <a:p>
                      <a:pPr algn="ctr" latinLnBrk="1"/>
                      <a:endParaRPr lang="en-US" altLang="ko-KR" sz="1200" b="0" dirty="0" smtClean="0">
                        <a:latin typeface="Tahoma" pitchFamily="34" charset="0"/>
                        <a:cs typeface="Tahoma" pitchFamily="34" charset="0"/>
                      </a:endParaRPr>
                    </a:p>
                  </a:txBody>
                  <a:tcPr anchor="ctr">
                    <a:lnL>
                      <a:noFill/>
                    </a:lnL>
                    <a:lnR>
                      <a:noFill/>
                    </a:lnR>
                    <a:lnT w="28575" cap="flat" cmpd="sng" algn="ctr">
                      <a:solidFill>
                        <a:schemeClr val="tx1"/>
                      </a:solidFill>
                      <a:prstDash val="solid"/>
                      <a:round/>
                      <a:headEnd type="none" w="med" len="med"/>
                      <a:tailEnd type="none" w="med" len="med"/>
                    </a:lnT>
                    <a:lnB w="25400" cmpd="sng">
                      <a:noFill/>
                    </a:lnB>
                    <a:lnTlToBr w="12700" cmpd="sng">
                      <a:noFill/>
                      <a:prstDash val="solid"/>
                    </a:lnTlToBr>
                    <a:lnBlToTr w="12700" cmpd="sng">
                      <a:noFill/>
                      <a:prstDash val="solid"/>
                    </a:lnBlToTr>
                    <a:solidFill>
                      <a:srgbClr val="99CC00"/>
                    </a:solidFill>
                  </a:tcPr>
                </a:tc>
                <a:tc hMerge="1">
                  <a:txBody>
                    <a:bodyPr/>
                    <a:lstStyle/>
                    <a:p>
                      <a:pPr latinLnBrk="1"/>
                      <a:endParaRPr lang="ko-KR" altLang="en-US"/>
                    </a:p>
                  </a:txBody>
                  <a:tcPr/>
                </a:tc>
                <a:tc hMerge="1">
                  <a:txBody>
                    <a:bodyPr/>
                    <a:lstStyle/>
                    <a:p>
                      <a:pPr latinLnBrk="1"/>
                      <a:endParaRPr lang="ko-KR" altLang="en-US"/>
                    </a:p>
                  </a:txBody>
                  <a:tcPr/>
                </a:tc>
              </a:tr>
              <a:tr h="270383">
                <a:tc>
                  <a:txBody>
                    <a:bodyPr/>
                    <a:lstStyle/>
                    <a:p>
                      <a:pPr algn="l" latinLnBrk="1"/>
                      <a:r>
                        <a:rPr lang="en-US" altLang="ko-KR" sz="1000" b="1" i="0" dirty="0" smtClean="0">
                          <a:latin typeface="Arial"/>
                        </a:rPr>
                        <a:t>Present</a:t>
                      </a:r>
                      <a:endParaRPr lang="ko-KR" altLang="en-US" sz="1000" b="1" i="0" dirty="0">
                        <a:latin typeface="Arial"/>
                        <a:cs typeface="Tahoma" pitchFamily="34" charset="0"/>
                      </a:endParaRPr>
                    </a:p>
                  </a:txBody>
                  <a:tcPr marL="35560" marR="35560" marT="19050" marB="19050">
                    <a:lnB w="12700">
                      <a:solidFill>
                        <a:srgbClr val="707C8A"/>
                      </a:solidFill>
                    </a:lnB>
                  </a:tcPr>
                </a:tc>
                <a:tc gridSpan="3">
                  <a:txBody>
                    <a:bodyPr/>
                    <a:lstStyle/>
                    <a:p>
                      <a:pPr algn="ctr" latinLnBrk="1"/>
                      <a:r>
                        <a:rPr lang="en-US" altLang="ko-KR" sz="1000" b="1" i="0" dirty="0" smtClean="0">
                          <a:latin typeface="Arial"/>
                        </a:rPr>
                        <a:t>Color gamut (</a:t>
                      </a:r>
                      <a:r>
                        <a:rPr lang="en-US" altLang="ko-KR" sz="1000" b="1" i="0" dirty="0" err="1" smtClean="0">
                          <a:latin typeface="Arial"/>
                        </a:rPr>
                        <a:t>sRGB</a:t>
                      </a:r>
                      <a:r>
                        <a:rPr lang="en-US" altLang="ko-KR" sz="1000" b="1" i="0" dirty="0" smtClean="0">
                          <a:latin typeface="Arial"/>
                        </a:rPr>
                        <a:t> standard</a:t>
                      </a:r>
                      <a:r>
                        <a:rPr lang="en-US" altLang="ko-KR" sz="1000" b="1" i="0" baseline="0" dirty="0" smtClean="0">
                          <a:latin typeface="Arial"/>
                        </a:rPr>
                        <a:t>)</a:t>
                      </a:r>
                      <a:endParaRPr lang="en-US" altLang="ko-KR" sz="1000" b="1" i="0" dirty="0" smtClean="0">
                        <a:latin typeface="Arial"/>
                        <a:cs typeface="Tahoma" pitchFamily="34" charset="0"/>
                      </a:endParaRPr>
                    </a:p>
                  </a:txBody>
                  <a:tcPr marL="35560" marR="35560" marT="19050" marB="19050">
                    <a:lnB w="12700" cap="flat" cmpd="sng" algn="ctr">
                      <a:solidFill>
                        <a:srgbClr val="707C8A"/>
                      </a:solidFill>
                      <a:prstDash val="solid"/>
                      <a:round/>
                      <a:headEnd type="none" w="med" len="med"/>
                      <a:tailEnd type="none" w="med" len="med"/>
                    </a:lnB>
                  </a:tcPr>
                </a:tc>
                <a:tc hMerge="1">
                  <a:txBody>
                    <a:bodyPr/>
                    <a:lstStyle/>
                    <a:p>
                      <a:pPr latinLnBrk="1"/>
                      <a:endParaRPr lang="ko-KR" altLang="en-US" dirty="0">
                        <a:latin typeface="Tahoma" pitchFamily="34" charset="0"/>
                        <a:cs typeface="Tahoma" pitchFamily="34" charset="0"/>
                      </a:endParaRPr>
                    </a:p>
                  </a:txBody>
                  <a:tcPr>
                    <a:lnL>
                      <a:noFill/>
                    </a:lnL>
                    <a:lnR>
                      <a:noFill/>
                    </a:lnR>
                    <a:lnT w="28575" cap="flat" cmpd="sng" algn="ctr">
                      <a:solidFill>
                        <a:schemeClr val="tx1"/>
                      </a:solidFill>
                      <a:prstDash val="solid"/>
                      <a:round/>
                      <a:headEnd type="none" w="med" len="med"/>
                      <a:tailEnd type="none" w="med" len="med"/>
                    </a:lnT>
                    <a:lnB w="25400" cmpd="sng">
                      <a:noFill/>
                    </a:lnB>
                    <a:lnTlToBr w="12700" cmpd="sng">
                      <a:noFill/>
                      <a:prstDash val="solid"/>
                    </a:lnTlToBr>
                    <a:lnBlToTr w="12700" cmpd="sng">
                      <a:noFill/>
                      <a:prstDash val="solid"/>
                    </a:lnBlToTr>
                    <a:solidFill>
                      <a:srgbClr val="99CC00"/>
                    </a:solidFill>
                  </a:tcPr>
                </a:tc>
                <a:tc hMerge="1">
                  <a:txBody>
                    <a:bodyPr/>
                    <a:lstStyle/>
                    <a:p>
                      <a:pPr latinLnBrk="1"/>
                      <a:endParaRPr lang="ko-KR" altLang="en-US" dirty="0">
                        <a:latin typeface="Tahoma" pitchFamily="34" charset="0"/>
                        <a:cs typeface="Tahoma" pitchFamily="34" charset="0"/>
                      </a:endParaRPr>
                    </a:p>
                  </a:txBody>
                  <a:tcPr>
                    <a:lnL>
                      <a:noFill/>
                    </a:lnL>
                    <a:lnR>
                      <a:noFill/>
                    </a:lnR>
                    <a:lnT w="28575" cap="flat" cmpd="sng" algn="ctr">
                      <a:solidFill>
                        <a:schemeClr val="tx1"/>
                      </a:solidFill>
                      <a:prstDash val="solid"/>
                      <a:round/>
                      <a:headEnd type="none" w="med" len="med"/>
                      <a:tailEnd type="none" w="med" len="med"/>
                    </a:lnT>
                    <a:lnB w="25400" cmpd="sng">
                      <a:noFill/>
                    </a:lnB>
                    <a:lnTlToBr w="12700" cmpd="sng">
                      <a:noFill/>
                      <a:prstDash val="solid"/>
                    </a:lnTlToBr>
                    <a:lnBlToTr w="12700" cmpd="sng">
                      <a:noFill/>
                      <a:prstDash val="solid"/>
                    </a:lnBlToTr>
                    <a:solidFill>
                      <a:srgbClr val="99CC00"/>
                    </a:solidFill>
                  </a:tcPr>
                </a:tc>
              </a:tr>
              <a:tr h="270383">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0" i="0" baseline="0" dirty="0" smtClean="0">
                          <a:latin typeface="Arial"/>
                        </a:rPr>
                        <a:t>By gray scale (%)</a:t>
                      </a:r>
                      <a:endParaRPr lang="ko-KR" altLang="en-US" sz="1000" b="0" i="0" dirty="0" smtClean="0">
                        <a:solidFill>
                          <a:schemeClr val="bg1"/>
                        </a:solidFill>
                        <a:latin typeface="Arial"/>
                        <a:cs typeface="Tahoma" pitchFamily="34" charset="0"/>
                      </a:endParaRPr>
                    </a:p>
                  </a:txBody>
                  <a:tcPr marL="35560" marR="35560" marT="19050" marB="19050">
                    <a:lnT w="12700">
                      <a:solidFill>
                        <a:srgbClr val="707C8A"/>
                      </a:solidFill>
                    </a:lnT>
                  </a:tcPr>
                </a:tc>
                <a:tc>
                  <a:txBody>
                    <a:bodyPr/>
                    <a:lstStyle/>
                    <a:p>
                      <a:pPr algn="r" latinLnBrk="1"/>
                      <a:r>
                        <a:rPr lang="en-US" altLang="ko-KR" sz="1000" b="0" i="0" dirty="0" smtClean="0">
                          <a:latin typeface="Arial"/>
                        </a:rPr>
                        <a:t>@10</a:t>
                      </a:r>
                      <a:endParaRPr lang="ko-KR" altLang="en-US" sz="1000" b="0" i="0" dirty="0">
                        <a:solidFill>
                          <a:schemeClr val="bg1"/>
                        </a:solidFill>
                        <a:latin typeface="Arial"/>
                        <a:cs typeface="Tahoma" pitchFamily="34" charset="0"/>
                      </a:endParaRPr>
                    </a:p>
                  </a:txBody>
                  <a:tcPr marL="35560" marR="35560" marT="19050" marB="19050">
                    <a:lnT w="12700" cap="flat" cmpd="sng" algn="ctr">
                      <a:solidFill>
                        <a:srgbClr val="707C8A"/>
                      </a:solidFill>
                      <a:prstDash val="solid"/>
                      <a:round/>
                      <a:headEnd type="none" w="med" len="med"/>
                      <a:tailEnd type="none" w="med" len="med"/>
                    </a:lnT>
                  </a:tcPr>
                </a:tc>
                <a:tc>
                  <a:txBody>
                    <a:bodyPr/>
                    <a:lstStyle/>
                    <a:p>
                      <a:pPr algn="r" latinLnBrk="1"/>
                      <a:r>
                        <a:rPr lang="en-US" altLang="ko-KR" sz="1000" b="0" i="0" dirty="0" smtClean="0">
                          <a:latin typeface="Arial"/>
                        </a:rPr>
                        <a:t>@50</a:t>
                      </a:r>
                      <a:endParaRPr lang="ko-KR" altLang="en-US" sz="1000" b="0" i="0" dirty="0">
                        <a:solidFill>
                          <a:schemeClr val="bg1"/>
                        </a:solidFill>
                        <a:latin typeface="Arial"/>
                        <a:cs typeface="Tahoma" pitchFamily="34" charset="0"/>
                      </a:endParaRPr>
                    </a:p>
                  </a:txBody>
                  <a:tcPr marL="35560" marR="35560" marT="19050" marB="19050">
                    <a:lnT w="12700" cap="flat" cmpd="sng" algn="ctr">
                      <a:solidFill>
                        <a:srgbClr val="707C8A"/>
                      </a:solidFill>
                      <a:prstDash val="solid"/>
                      <a:round/>
                      <a:headEnd type="none" w="med" len="med"/>
                      <a:tailEnd type="none" w="med" len="med"/>
                    </a:lnT>
                  </a:tcPr>
                </a:tc>
                <a:tc>
                  <a:txBody>
                    <a:bodyPr/>
                    <a:lstStyle/>
                    <a:p>
                      <a:pPr algn="r" latinLnBrk="1"/>
                      <a:r>
                        <a:rPr lang="en-US" altLang="ko-KR" sz="1000" b="0" i="0" dirty="0" smtClean="0">
                          <a:latin typeface="Arial"/>
                        </a:rPr>
                        <a:t>@100</a:t>
                      </a:r>
                      <a:endParaRPr lang="ko-KR" altLang="en-US" sz="1000" b="0" i="0" dirty="0">
                        <a:solidFill>
                          <a:schemeClr val="bg1"/>
                        </a:solidFill>
                        <a:latin typeface="Arial"/>
                        <a:cs typeface="Tahoma" pitchFamily="34" charset="0"/>
                      </a:endParaRPr>
                    </a:p>
                  </a:txBody>
                  <a:tcPr marL="35560" marR="35560" marT="19050" marB="19050">
                    <a:lnT w="12700" cap="flat" cmpd="sng" algn="ctr">
                      <a:solidFill>
                        <a:srgbClr val="707C8A"/>
                      </a:solidFill>
                      <a:prstDash val="solid"/>
                      <a:round/>
                      <a:headEnd type="none" w="med" len="med"/>
                      <a:tailEnd type="none" w="med" len="med"/>
                    </a:lnT>
                  </a:tcPr>
                </a:tc>
              </a:tr>
              <a:tr h="270383">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0" i="0" dirty="0" smtClean="0">
                          <a:latin typeface="Arial"/>
                        </a:rPr>
                        <a:t>LCD</a:t>
                      </a:r>
                      <a:endParaRPr lang="ko-KR" altLang="en-US" sz="1000" b="0" i="0" dirty="0" smtClean="0">
                        <a:latin typeface="Arial"/>
                        <a:cs typeface="Tahoma" pitchFamily="34" charset="0"/>
                      </a:endParaRPr>
                    </a:p>
                  </a:txBody>
                  <a:tcPr marL="35560" marR="35560" marT="19050" marB="19050"/>
                </a:tc>
                <a:tc>
                  <a:txBody>
                    <a:bodyPr/>
                    <a:lstStyle/>
                    <a:p>
                      <a:pPr algn="r" latinLnBrk="1"/>
                      <a:r>
                        <a:rPr lang="en-US" altLang="ko-KR" sz="1000" b="0" i="0" dirty="0" smtClean="0">
                          <a:latin typeface="Arial"/>
                        </a:rPr>
                        <a:t>20%</a:t>
                      </a:r>
                      <a:endParaRPr lang="ko-KR" altLang="en-US" sz="1000" b="0" i="0" dirty="0">
                        <a:latin typeface="Arial"/>
                        <a:cs typeface="Tahoma" pitchFamily="34" charset="0"/>
                      </a:endParaRPr>
                    </a:p>
                  </a:txBody>
                  <a:tcPr marL="35560" marR="35560" marT="19050" marB="19050"/>
                </a:tc>
                <a:tc>
                  <a:txBody>
                    <a:bodyPr/>
                    <a:lstStyle/>
                    <a:p>
                      <a:pPr algn="r" latinLnBrk="1"/>
                      <a:r>
                        <a:rPr lang="en-US" altLang="ko-KR" sz="1000" b="0" i="0" dirty="0" smtClean="0">
                          <a:latin typeface="Arial"/>
                        </a:rPr>
                        <a:t>70%</a:t>
                      </a:r>
                      <a:endParaRPr lang="ko-KR" altLang="en-US" sz="1000" b="0" i="0" dirty="0">
                        <a:latin typeface="Arial"/>
                        <a:cs typeface="Tahoma" pitchFamily="34" charset="0"/>
                      </a:endParaRPr>
                    </a:p>
                  </a:txBody>
                  <a:tcPr marL="35560" marR="35560" marT="19050" marB="19050"/>
                </a:tc>
                <a:tc>
                  <a:txBody>
                    <a:bodyPr/>
                    <a:lstStyle/>
                    <a:p>
                      <a:pPr algn="r" latinLnBrk="1"/>
                      <a:r>
                        <a:rPr lang="en-US" altLang="ko-KR" sz="1000" b="0" i="0" dirty="0" smtClean="0">
                          <a:latin typeface="Arial"/>
                        </a:rPr>
                        <a:t>90%</a:t>
                      </a:r>
                      <a:endParaRPr lang="ko-KR" altLang="en-US" sz="1000" b="0" i="0" dirty="0">
                        <a:latin typeface="Arial"/>
                        <a:cs typeface="Tahoma" pitchFamily="34" charset="0"/>
                      </a:endParaRPr>
                    </a:p>
                  </a:txBody>
                  <a:tcPr marL="35560" marR="35560" marT="19050" marB="19050"/>
                </a:tc>
              </a:tr>
              <a:tr h="270383">
                <a:tc>
                  <a:txBody>
                    <a:bodyPr/>
                    <a:lstStyle/>
                    <a:p>
                      <a:pPr algn="l" latinLnBrk="1"/>
                      <a:r>
                        <a:rPr lang="en-US" altLang="ko-KR" sz="1000" b="0" i="0" dirty="0" smtClean="0">
                          <a:latin typeface="Arial"/>
                        </a:rPr>
                        <a:t>White OLED</a:t>
                      </a:r>
                      <a:endParaRPr lang="ko-KR" altLang="en-US" sz="1000" b="0" i="0" dirty="0">
                        <a:latin typeface="Arial"/>
                        <a:cs typeface="Tahoma" pitchFamily="34" charset="0"/>
                      </a:endParaRPr>
                    </a:p>
                  </a:txBody>
                  <a:tcPr marL="35560" marR="35560" marT="19050" marB="19050">
                    <a:lnB>
                      <a:noFill/>
                    </a:lnB>
                  </a:tcPr>
                </a:tc>
                <a:tc>
                  <a:txBody>
                    <a:bodyPr/>
                    <a:lstStyle/>
                    <a:p>
                      <a:pPr algn="r" latinLnBrk="1"/>
                      <a:r>
                        <a:rPr lang="en-US" altLang="ko-KR" sz="1000" b="0" i="0" dirty="0" smtClean="0">
                          <a:latin typeface="Arial"/>
                        </a:rPr>
                        <a:t>98%</a:t>
                      </a:r>
                      <a:endParaRPr lang="ko-KR" altLang="en-US" sz="1000" b="0" i="0" dirty="0">
                        <a:latin typeface="Arial"/>
                        <a:cs typeface="Tahoma" pitchFamily="34" charset="0"/>
                      </a:endParaRPr>
                    </a:p>
                  </a:txBody>
                  <a:tcPr marL="35560" marR="35560" marT="19050" marB="19050">
                    <a:lnB>
                      <a:noFill/>
                    </a:lnB>
                  </a:tcPr>
                </a:tc>
                <a:tc>
                  <a:txBody>
                    <a:bodyPr/>
                    <a:lstStyle/>
                    <a:p>
                      <a:pPr algn="r" latinLnBrk="1"/>
                      <a:r>
                        <a:rPr lang="en-US" altLang="ko-KR" sz="1000" b="0" i="0" dirty="0" smtClean="0">
                          <a:latin typeface="Arial"/>
                        </a:rPr>
                        <a:t>101%</a:t>
                      </a:r>
                      <a:endParaRPr lang="ko-KR" altLang="en-US" sz="1000" b="0" i="0" dirty="0">
                        <a:latin typeface="Arial"/>
                        <a:cs typeface="Tahoma" pitchFamily="34" charset="0"/>
                      </a:endParaRPr>
                    </a:p>
                  </a:txBody>
                  <a:tcPr marL="35560" marR="35560" marT="19050" marB="19050">
                    <a:lnB>
                      <a:noFill/>
                    </a:lnB>
                  </a:tcPr>
                </a:tc>
                <a:tc>
                  <a:txBody>
                    <a:bodyPr/>
                    <a:lstStyle/>
                    <a:p>
                      <a:pPr algn="r" latinLnBrk="1"/>
                      <a:r>
                        <a:rPr lang="en-US" altLang="ko-KR" sz="1000" b="0" i="0" dirty="0" smtClean="0">
                          <a:latin typeface="Arial"/>
                        </a:rPr>
                        <a:t>105%</a:t>
                      </a:r>
                      <a:endParaRPr lang="ko-KR" altLang="en-US" sz="1000" b="0" i="0" dirty="0">
                        <a:latin typeface="Arial"/>
                        <a:cs typeface="Tahoma" pitchFamily="34" charset="0"/>
                      </a:endParaRPr>
                    </a:p>
                  </a:txBody>
                  <a:tcPr marL="35560" marR="35560" marT="19050" marB="19050">
                    <a:lnB>
                      <a:noFill/>
                    </a:lnB>
                  </a:tcPr>
                </a:tc>
              </a:tr>
              <a:tr h="270383">
                <a:tc>
                  <a:txBody>
                    <a:bodyPr/>
                    <a:lstStyle/>
                    <a:p>
                      <a:pPr algn="l" latinLnBrk="1"/>
                      <a:r>
                        <a:rPr lang="en-US" altLang="ko-KR" sz="1000" b="0" i="0" dirty="0" smtClean="0">
                          <a:latin typeface="Arial"/>
                        </a:rPr>
                        <a:t>RGB OLED</a:t>
                      </a:r>
                      <a:endParaRPr lang="ko-KR" altLang="en-US" sz="1000" b="0" i="0" dirty="0">
                        <a:latin typeface="Arial"/>
                        <a:cs typeface="Tahoma" pitchFamily="34" charset="0"/>
                      </a:endParaRPr>
                    </a:p>
                  </a:txBody>
                  <a:tcPr marL="35560" marR="35560" marT="19050" marB="19050">
                    <a:lnT>
                      <a:noFill/>
                    </a:lnT>
                    <a:lnB w="12700" cap="flat" cmpd="sng" algn="ctr">
                      <a:solidFill>
                        <a:srgbClr val="707C8A"/>
                      </a:solidFill>
                      <a:prstDash val="solid"/>
                      <a:round/>
                      <a:headEnd type="none" w="med" len="med"/>
                      <a:tailEnd type="none" w="med" len="med"/>
                    </a:lnB>
                  </a:tcPr>
                </a:tc>
                <a:tc>
                  <a:txBody>
                    <a:bodyPr/>
                    <a:lstStyle/>
                    <a:p>
                      <a:pPr algn="r" latinLnBrk="1"/>
                      <a:r>
                        <a:rPr lang="en-US" altLang="ko-KR" sz="1000" b="0" i="0" dirty="0" smtClean="0">
                          <a:latin typeface="Arial"/>
                        </a:rPr>
                        <a:t>99%</a:t>
                      </a:r>
                      <a:endParaRPr lang="ko-KR" altLang="en-US" sz="1000" b="0" i="0" dirty="0">
                        <a:latin typeface="Arial"/>
                        <a:cs typeface="Tahoma" pitchFamily="34" charset="0"/>
                      </a:endParaRPr>
                    </a:p>
                  </a:txBody>
                  <a:tcPr marL="35560" marR="35560" marT="19050" marB="19050">
                    <a:lnT>
                      <a:noFill/>
                    </a:lnT>
                    <a:lnB w="12700" cap="flat" cmpd="sng" algn="ctr">
                      <a:solidFill>
                        <a:srgbClr val="707C8A"/>
                      </a:solidFill>
                      <a:prstDash val="solid"/>
                      <a:round/>
                      <a:headEnd type="none" w="med" len="med"/>
                      <a:tailEnd type="none" w="med" len="med"/>
                    </a:lnB>
                  </a:tcPr>
                </a:tc>
                <a:tc>
                  <a:txBody>
                    <a:bodyPr/>
                    <a:lstStyle/>
                    <a:p>
                      <a:pPr algn="r" latinLnBrk="1"/>
                      <a:r>
                        <a:rPr lang="en-US" altLang="ko-KR" sz="1000" b="0" i="0" dirty="0" smtClean="0">
                          <a:latin typeface="Arial"/>
                        </a:rPr>
                        <a:t>110%</a:t>
                      </a:r>
                      <a:endParaRPr lang="ko-KR" altLang="en-US" sz="1000" b="0" i="0" dirty="0">
                        <a:latin typeface="Arial"/>
                        <a:cs typeface="Tahoma" pitchFamily="34" charset="0"/>
                      </a:endParaRPr>
                    </a:p>
                  </a:txBody>
                  <a:tcPr marL="35560" marR="35560" marT="19050" marB="19050">
                    <a:lnT>
                      <a:noFill/>
                    </a:lnT>
                    <a:lnB w="12700" cap="flat" cmpd="sng" algn="ctr">
                      <a:solidFill>
                        <a:srgbClr val="707C8A"/>
                      </a:solidFill>
                      <a:prstDash val="solid"/>
                      <a:round/>
                      <a:headEnd type="none" w="med" len="med"/>
                      <a:tailEnd type="none" w="med" len="med"/>
                    </a:lnB>
                  </a:tcPr>
                </a:tc>
                <a:tc>
                  <a:txBody>
                    <a:bodyPr/>
                    <a:lstStyle/>
                    <a:p>
                      <a:pPr algn="r" latinLnBrk="1"/>
                      <a:r>
                        <a:rPr lang="en-US" altLang="ko-KR" sz="1000" b="0" i="0" dirty="0" smtClean="0">
                          <a:latin typeface="Arial"/>
                        </a:rPr>
                        <a:t>120%</a:t>
                      </a:r>
                      <a:endParaRPr lang="ko-KR" altLang="en-US" sz="1000" b="0" i="0" dirty="0">
                        <a:solidFill>
                          <a:srgbClr val="FF0000"/>
                        </a:solidFill>
                        <a:latin typeface="Arial"/>
                        <a:cs typeface="Tahoma" pitchFamily="34" charset="0"/>
                      </a:endParaRPr>
                    </a:p>
                  </a:txBody>
                  <a:tcPr marL="35560" marR="35560" marT="19050" marB="19050">
                    <a:lnT>
                      <a:noFill/>
                    </a:lnT>
                    <a:lnB w="12700">
                      <a:solidFill>
                        <a:srgbClr val="707C8A"/>
                      </a:solidFill>
                    </a:lnB>
                  </a:tcPr>
                </a:tc>
              </a:tr>
              <a:tr h="260895">
                <a:tc gridSpan="3">
                  <a:txBody>
                    <a:bodyPr/>
                    <a:lstStyle/>
                    <a:p>
                      <a:pPr marL="0" algn="l" defTabSz="914400" rtl="0" eaLnBrk="1" latinLnBrk="1" hangingPunct="1">
                        <a:buNone/>
                      </a:pPr>
                      <a:r>
                        <a:rPr lang="en-US" altLang="ko-KR" sz="700" b="0" i="0" dirty="0" smtClean="0">
                          <a:solidFill>
                            <a:srgbClr val="707C8A"/>
                          </a:solidFill>
                          <a:latin typeface="Arial"/>
                        </a:rPr>
                        <a:t>Source: IHS</a:t>
                      </a:r>
                      <a:endParaRPr lang="ko-KR" altLang="en-US" sz="700" b="0" i="0" dirty="0">
                        <a:solidFill>
                          <a:srgbClr val="707C8A"/>
                        </a:solidFill>
                        <a:latin typeface="Arial"/>
                        <a:cs typeface="Tahoma" pitchFamily="34" charset="0"/>
                      </a:endParaRPr>
                    </a:p>
                  </a:txBody>
                  <a:tcPr marL="35560" marR="35560" marT="35560" marB="0" anchor="b">
                    <a:lnT w="12700" cap="flat" cmpd="sng" algn="ctr">
                      <a:solidFill>
                        <a:srgbClr val="707C8A"/>
                      </a:solidFill>
                      <a:prstDash val="solid"/>
                      <a:round/>
                      <a:headEnd type="none" w="med" len="med"/>
                      <a:tailEnd type="none" w="med" len="med"/>
                    </a:lnT>
                  </a:tcPr>
                </a:tc>
                <a:tc hMerge="1">
                  <a:txBody>
                    <a:bodyPr/>
                    <a:lstStyle/>
                    <a:p>
                      <a:pPr algn="ctr" latinLnBrk="1"/>
                      <a:endParaRPr lang="ko-KR" altLang="en-US" sz="1200" b="0" dirty="0">
                        <a:latin typeface="Tahoma" pitchFamily="34" charset="0"/>
                        <a:cs typeface="Tahoma" pitchFamily="34" charset="0"/>
                      </a:endParaRPr>
                    </a:p>
                  </a:txBody>
                  <a:tcPr anchor="ctr"/>
                </a:tc>
                <a:tc hMerge="1">
                  <a:txBody>
                    <a:bodyPr/>
                    <a:lstStyle/>
                    <a:p>
                      <a:pPr algn="ctr" latinLnBrk="1"/>
                      <a:endParaRPr lang="ko-KR" altLang="en-US" sz="1200" b="0" dirty="0">
                        <a:latin typeface="Tahoma" pitchFamily="34" charset="0"/>
                        <a:cs typeface="Tahoma" pitchFamily="34" charset="0"/>
                      </a:endParaRPr>
                    </a:p>
                  </a:txBody>
                  <a:tcPr anchor="ctr"/>
                </a:tc>
                <a:tc>
                  <a:txBody>
                    <a:bodyPr/>
                    <a:lstStyle/>
                    <a:p>
                      <a:pPr marL="0" algn="r" defTabSz="914400" rtl="0" eaLnBrk="1" latinLnBrk="1" hangingPunct="1">
                        <a:buNone/>
                      </a:pPr>
                      <a:r>
                        <a:rPr lang="en-US" altLang="ko-KR" sz="700" b="0" i="0" dirty="0" smtClean="0">
                          <a:solidFill>
                            <a:srgbClr val="707C8A"/>
                          </a:solidFill>
                          <a:latin typeface="Arial"/>
                        </a:rPr>
                        <a:t>© 2015 IHS</a:t>
                      </a:r>
                      <a:endParaRPr lang="ko-KR" altLang="en-US" sz="700" b="0" i="0" dirty="0">
                        <a:solidFill>
                          <a:srgbClr val="707C8A"/>
                        </a:solidFill>
                        <a:latin typeface="Arial"/>
                        <a:cs typeface="Tahoma" pitchFamily="34" charset="0"/>
                      </a:endParaRPr>
                    </a:p>
                  </a:txBody>
                  <a:tcPr marL="35560" marR="35560" marT="35560" marB="0" anchor="b">
                    <a:lnT w="12700">
                      <a:solidFill>
                        <a:srgbClr val="707C8A"/>
                      </a:solidFill>
                    </a:lnT>
                  </a:tcPr>
                </a:tc>
              </a:tr>
            </a:tbl>
          </a:graphicData>
        </a:graphic>
      </p:graphicFrame>
    </p:spTree>
    <p:extLst>
      <p:ext uri="{BB962C8B-B14F-4D97-AF65-F5344CB8AC3E}">
        <p14:creationId xmlns:p14="http://schemas.microsoft.com/office/powerpoint/2010/main" val="16821802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4313"/>
            <a:ext cx="8220075" cy="936575"/>
          </a:xfrm>
          <a:noFill/>
          <a:ln>
            <a:solidFill>
              <a:schemeClr val="bg1"/>
            </a:solidFill>
          </a:ln>
        </p:spPr>
        <p:txBody>
          <a:bodyPr/>
          <a:lstStyle/>
          <a:p>
            <a:pPr algn="just" latinLnBrk="0"/>
            <a:r>
              <a:rPr lang="en-US" altLang="ko-KR" dirty="0" smtClean="0"/>
              <a:t>Light source brightness is the brightness of devices that emit light before passing through the inner structure of a display panel, including a backplane. A higher brightness causes a greater power consumption.    </a:t>
            </a:r>
          </a:p>
          <a:p>
            <a:pPr algn="just" latinLnBrk="0"/>
            <a:r>
              <a:rPr lang="en-US" altLang="ko-KR" dirty="0" smtClean="0"/>
              <a:t>Light source brightness is different depending on the transmittance and aperture ratio of the panel, when seen from outside the panel, so the light source brightness seen from the outside is called outward brightness. </a:t>
            </a:r>
            <a:endParaRPr lang="en-US" altLang="ko-KR" dirty="0"/>
          </a:p>
          <a:p>
            <a:endParaRPr lang="ko-KR" altLang="en-US" dirty="0"/>
          </a:p>
        </p:txBody>
      </p:sp>
      <p:sp>
        <p:nvSpPr>
          <p:cNvPr id="4" name="Slide Number Placeholder 3"/>
          <p:cNvSpPr>
            <a:spLocks noGrp="1"/>
          </p:cNvSpPr>
          <p:nvPr>
            <p:ph type="sldNum" sz="quarter" idx="10"/>
          </p:nvPr>
        </p:nvSpPr>
        <p:spPr/>
        <p:txBody>
          <a:bodyPr/>
          <a:lstStyle/>
          <a:p>
            <a:fld id="{C1654822-CBA3-4BDF-80A9-3FE33B17E59A}" type="slidenum">
              <a:rPr lang="en-US" smtClean="0"/>
              <a:pPr/>
              <a:t>47</a:t>
            </a:fld>
            <a:endParaRPr lang="en-US" dirty="0"/>
          </a:p>
        </p:txBody>
      </p:sp>
      <p:sp>
        <p:nvSpPr>
          <p:cNvPr id="5" name="Footer Placeholder 4"/>
          <p:cNvSpPr>
            <a:spLocks noGrp="1"/>
          </p:cNvSpPr>
          <p:nvPr>
            <p:ph type="ftr" sz="quarter" idx="11"/>
          </p:nvPr>
        </p:nvSpPr>
        <p:spPr/>
        <p:txBody>
          <a:bodyPr/>
          <a:lstStyle/>
          <a:p>
            <a:r>
              <a:rPr lang="en-US" smtClean="0"/>
              <a:t>Quantum Dot Display Technology &amp; Market Report - H2 2015</a:t>
            </a:r>
            <a:endParaRPr lang="en-US" dirty="0"/>
          </a:p>
        </p:txBody>
      </p:sp>
      <p:graphicFrame>
        <p:nvGraphicFramePr>
          <p:cNvPr id="6" name="표 18"/>
          <p:cNvGraphicFramePr>
            <a:graphicFrameLocks noGrp="1"/>
          </p:cNvGraphicFramePr>
          <p:nvPr>
            <p:extLst>
              <p:ext uri="{D42A27DB-BD31-4B8C-83A1-F6EECF244321}">
                <p14:modId xmlns:p14="http://schemas.microsoft.com/office/powerpoint/2010/main" val="4255126914"/>
              </p:ext>
            </p:extLst>
          </p:nvPr>
        </p:nvGraphicFramePr>
        <p:xfrm>
          <a:off x="2800739" y="5013688"/>
          <a:ext cx="3541815" cy="1223600"/>
        </p:xfrm>
        <a:graphic>
          <a:graphicData uri="http://schemas.openxmlformats.org/drawingml/2006/table">
            <a:tbl>
              <a:tblPr lastRow="1">
                <a:tableStyleId>{4F348D8D-2592-4D36-8BCA-CF58A03317E7}</a:tableStyleId>
              </a:tblPr>
              <a:tblGrid>
                <a:gridCol w="708363"/>
                <a:gridCol w="708363"/>
                <a:gridCol w="708363"/>
                <a:gridCol w="708363"/>
                <a:gridCol w="708363"/>
              </a:tblGrid>
              <a:tr h="360000">
                <a:tc gridSpan="5">
                  <a:txBody>
                    <a:bodyPr/>
                    <a:lstStyle/>
                    <a:p>
                      <a:pPr algn="l" fontAlgn="ctr"/>
                      <a:r>
                        <a:rPr kumimoji="1" lang="en-US" altLang="ko-KR" sz="900" b="1" dirty="0" smtClean="0">
                          <a:solidFill>
                            <a:schemeClr val="bg1"/>
                          </a:solidFill>
                          <a:latin typeface="+mj-lt"/>
                        </a:rPr>
                        <a:t>Comparison of light source</a:t>
                      </a:r>
                      <a:r>
                        <a:rPr kumimoji="1" lang="en-US" altLang="ko-KR" sz="900" b="1" baseline="0" dirty="0" smtClean="0">
                          <a:solidFill>
                            <a:schemeClr val="bg1"/>
                          </a:solidFill>
                          <a:latin typeface="+mj-lt"/>
                        </a:rPr>
                        <a:t> brightness by panel technology, considering transmittance and aperture ratio</a:t>
                      </a:r>
                      <a:endParaRPr lang="ko-KR" altLang="en-US" sz="900" b="1" i="0" u="none" strike="noStrike" dirty="0">
                        <a:solidFill>
                          <a:schemeClr val="bg1"/>
                        </a:solidFill>
                        <a:latin typeface="+mj-lt"/>
                        <a:cs typeface="Tahoma" pitchFamily="34" charset="0"/>
                      </a:endParaRPr>
                    </a:p>
                  </a:txBody>
                  <a:tcPr marL="35560" marR="35560" marT="19050" marB="19050" anchor="ctr">
                    <a:solidFill>
                      <a:srgbClr val="707C8A"/>
                    </a:solidFill>
                  </a:tcPr>
                </a:tc>
                <a:tc hMerge="1">
                  <a:txBody>
                    <a:bodyPr/>
                    <a:lstStyle/>
                    <a:p>
                      <a:pPr algn="ctr" fontAlgn="ctr"/>
                      <a:endParaRPr lang="en-US" sz="1200" b="1" i="0" u="none" strike="noStrike" dirty="0" smtClean="0">
                        <a:solidFill>
                          <a:schemeClr val="bg1"/>
                        </a:solidFill>
                        <a:latin typeface="Tahoma" pitchFamily="34" charset="0"/>
                        <a:ea typeface="Tahoma" pitchFamily="34" charset="0"/>
                        <a:cs typeface="Tahoma"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00"/>
                    </a:solidFill>
                  </a:tcPr>
                </a:tc>
                <a:tc hMerge="1">
                  <a:txBody>
                    <a:bodyPr/>
                    <a:lstStyle/>
                    <a:p>
                      <a:pPr algn="ctr" fontAlgn="ctr"/>
                      <a:endParaRPr lang="en-US" sz="1200" b="1" i="0" u="none" strike="noStrike" dirty="0">
                        <a:solidFill>
                          <a:schemeClr val="bg1"/>
                        </a:solidFill>
                        <a:latin typeface="Tahoma" pitchFamily="34" charset="0"/>
                        <a:ea typeface="Tahoma" pitchFamily="34" charset="0"/>
                        <a:cs typeface="Tahoma"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00"/>
                    </a:solidFill>
                  </a:tcPr>
                </a:tc>
                <a:tc hMerge="1">
                  <a:txBody>
                    <a:bodyPr/>
                    <a:lstStyle/>
                    <a:p>
                      <a:pPr algn="ctr" fontAlgn="ctr"/>
                      <a:endParaRPr lang="en-US" sz="1200" b="1" i="0" u="none" strike="noStrike" dirty="0" smtClean="0">
                        <a:solidFill>
                          <a:schemeClr val="bg1"/>
                        </a:solidFill>
                        <a:latin typeface="Tahoma" pitchFamily="34" charset="0"/>
                        <a:ea typeface="Tahoma" pitchFamily="34" charset="0"/>
                        <a:cs typeface="Tahoma" pitchFamily="34" charset="0"/>
                      </a:endParaRPr>
                    </a:p>
                  </a:txBody>
                  <a:tcPr marL="0" marR="0" marT="0" marB="0" anchor="ctr">
                    <a:solidFill>
                      <a:srgbClr val="99CC00"/>
                    </a:solidFill>
                  </a:tcPr>
                </a:tc>
                <a:tc hMerge="1">
                  <a:txBody>
                    <a:bodyPr/>
                    <a:lstStyle/>
                    <a:p>
                      <a:pPr latinLnBrk="1"/>
                      <a:endParaRPr lang="ko-KR" altLang="en-US"/>
                    </a:p>
                  </a:txBody>
                  <a:tcPr/>
                </a:tc>
              </a:tr>
              <a:tr h="76200">
                <a:tc rowSpan="2">
                  <a:txBody>
                    <a:bodyPr/>
                    <a:lstStyle/>
                    <a:p>
                      <a:pPr algn="l" fontAlgn="ctr"/>
                      <a:r>
                        <a:rPr lang="ko-KR" altLang="en-US" sz="700" b="1" i="0" u="none" strike="noStrike" dirty="0">
                          <a:solidFill>
                            <a:schemeClr val="tx1"/>
                          </a:solidFill>
                          <a:latin typeface="Arial"/>
                        </a:rPr>
                        <a:t>　</a:t>
                      </a:r>
                    </a:p>
                    <a:p>
                      <a:pPr algn="l" fontAlgn="ctr"/>
                      <a:r>
                        <a:rPr lang="ko-KR" altLang="en-US" sz="700" b="1" i="0" u="none" strike="noStrike" dirty="0">
                          <a:solidFill>
                            <a:schemeClr val="tx1"/>
                          </a:solidFill>
                          <a:latin typeface="Arial"/>
                        </a:rPr>
                        <a:t>　</a:t>
                      </a:r>
                      <a:endParaRPr lang="ko-KR" altLang="en-US" sz="700" b="1" i="0" u="none" strike="noStrike" dirty="0">
                        <a:solidFill>
                          <a:schemeClr val="tx1"/>
                        </a:solidFill>
                        <a:latin typeface="Arial"/>
                        <a:cs typeface="Tahoma" pitchFamily="34" charset="0"/>
                      </a:endParaRPr>
                    </a:p>
                  </a:txBody>
                  <a:tcPr marL="35560" marR="35560" marT="19050" marB="19050" anchor="ctr">
                    <a:lnB w="12700" cap="flat" cmpd="sng" algn="ctr">
                      <a:solidFill>
                        <a:srgbClr val="707C8A"/>
                      </a:solidFill>
                      <a:prstDash val="solid"/>
                      <a:round/>
                      <a:headEnd type="none" w="med" len="med"/>
                      <a:tailEnd type="none" w="med" len="med"/>
                    </a:lnB>
                    <a:solidFill>
                      <a:scrgbClr r="0" g="0" b="0">
                        <a:alpha val="0"/>
                      </a:scrgbClr>
                    </a:solidFill>
                  </a:tcPr>
                </a:tc>
                <a:tc rowSpan="2">
                  <a:txBody>
                    <a:bodyPr/>
                    <a:lstStyle/>
                    <a:p>
                      <a:pPr algn="r" fontAlgn="ctr"/>
                      <a:r>
                        <a:rPr lang="en-US" sz="700" b="1" i="0" u="none" strike="noStrike" dirty="0" smtClean="0">
                          <a:solidFill>
                            <a:schemeClr val="tx1"/>
                          </a:solidFill>
                          <a:latin typeface="Arial"/>
                        </a:rPr>
                        <a:t>Transmittance</a:t>
                      </a:r>
                      <a:endParaRPr lang="en-US" sz="700" b="1" i="0" u="none" strike="noStrike" dirty="0" smtClean="0">
                        <a:solidFill>
                          <a:schemeClr val="tx1"/>
                        </a:solidFill>
                        <a:latin typeface="Arial"/>
                        <a:ea typeface="Tahoma" pitchFamily="34" charset="0"/>
                        <a:cs typeface="Tahoma" pitchFamily="34" charset="0"/>
                      </a:endParaRPr>
                    </a:p>
                  </a:txBody>
                  <a:tcPr marL="35560" marR="35560" marT="19050" marB="19050" anchor="ctr">
                    <a:lnB w="12700" cap="flat" cmpd="sng" algn="ctr">
                      <a:solidFill>
                        <a:srgbClr val="707C8A"/>
                      </a:solidFill>
                      <a:prstDash val="solid"/>
                      <a:round/>
                      <a:headEnd type="none" w="med" len="med"/>
                      <a:tailEnd type="none" w="med" len="med"/>
                    </a:lnB>
                    <a:solidFill>
                      <a:scrgbClr r="0" g="0" b="0">
                        <a:alpha val="0"/>
                      </a:scrgbClr>
                    </a:solidFill>
                  </a:tcPr>
                </a:tc>
                <a:tc rowSpan="2">
                  <a:txBody>
                    <a:bodyPr/>
                    <a:lstStyle/>
                    <a:p>
                      <a:pPr algn="r" fontAlgn="ctr"/>
                      <a:r>
                        <a:rPr lang="en-US" sz="700" b="1" i="0" u="none" strike="noStrike" dirty="0" smtClean="0">
                          <a:solidFill>
                            <a:schemeClr val="tx1"/>
                          </a:solidFill>
                          <a:latin typeface="Arial"/>
                        </a:rPr>
                        <a:t>Aperture ratio</a:t>
                      </a:r>
                      <a:endParaRPr lang="en-US" sz="700" b="1" i="0" u="none" strike="noStrike" dirty="0">
                        <a:solidFill>
                          <a:schemeClr val="tx1"/>
                        </a:solidFill>
                        <a:latin typeface="Arial"/>
                        <a:ea typeface="Tahoma" pitchFamily="34" charset="0"/>
                        <a:cs typeface="Tahoma" pitchFamily="34" charset="0"/>
                      </a:endParaRPr>
                    </a:p>
                  </a:txBody>
                  <a:tcPr marL="35560" marR="35560" marT="19050" marB="19050" anchor="ctr">
                    <a:lnB w="12700" cap="flat" cmpd="sng" algn="ctr">
                      <a:solidFill>
                        <a:srgbClr val="707C8A"/>
                      </a:solidFill>
                      <a:prstDash val="solid"/>
                      <a:round/>
                      <a:headEnd type="none" w="med" len="med"/>
                      <a:tailEnd type="none" w="med" len="med"/>
                    </a:lnB>
                    <a:solidFill>
                      <a:scrgbClr r="0" g="0" b="0">
                        <a:alpha val="0"/>
                      </a:scrgbClr>
                    </a:solidFill>
                  </a:tcPr>
                </a:tc>
                <a:tc gridSpan="2">
                  <a:txBody>
                    <a:bodyPr/>
                    <a:lstStyle/>
                    <a:p>
                      <a:pPr algn="r" fontAlgn="ctr"/>
                      <a:r>
                        <a:rPr lang="en-US" sz="700" b="1" i="0" u="none" strike="noStrike" dirty="0" smtClean="0">
                          <a:solidFill>
                            <a:schemeClr val="tx1"/>
                          </a:solidFill>
                          <a:latin typeface="Arial"/>
                        </a:rPr>
                        <a:t>Brightness (unit)</a:t>
                      </a:r>
                      <a:endParaRPr lang="en-US" sz="700" b="1" i="0" u="none" strike="noStrike" dirty="0" smtClean="0">
                        <a:solidFill>
                          <a:schemeClr val="tx1"/>
                        </a:solidFill>
                        <a:latin typeface="Arial"/>
                        <a:ea typeface="Tahoma" pitchFamily="34" charset="0"/>
                        <a:cs typeface="Tahoma" pitchFamily="34" charset="0"/>
                      </a:endParaRPr>
                    </a:p>
                  </a:txBody>
                  <a:tcPr marL="35560" marR="35560" marT="19050" marB="19050" anchor="ctr">
                    <a:lnB w="12700" cap="flat" cmpd="sng" algn="ctr">
                      <a:solidFill>
                        <a:schemeClr val="bg1"/>
                      </a:solidFill>
                      <a:prstDash val="solid"/>
                      <a:round/>
                      <a:headEnd type="none" w="med" len="med"/>
                      <a:tailEnd type="none" w="med" len="med"/>
                    </a:lnB>
                    <a:solidFill>
                      <a:scrgbClr r="0" g="0" b="0">
                        <a:alpha val="0"/>
                      </a:scrgbClr>
                    </a:solidFill>
                  </a:tcPr>
                </a:tc>
                <a:tc hMerge="1">
                  <a:txBody>
                    <a:bodyPr/>
                    <a:lstStyle/>
                    <a:p>
                      <a:pPr algn="ctr" fontAlgn="ctr"/>
                      <a:endParaRPr lang="en-US" sz="1100" b="1" i="0" u="none" strike="noStrike" baseline="0" dirty="0" smtClean="0">
                        <a:solidFill>
                          <a:schemeClr val="bg1"/>
                        </a:solidFill>
                        <a:latin typeface="Tahoma" pitchFamily="34" charset="0"/>
                        <a:ea typeface="Tahoma" pitchFamily="34" charset="0"/>
                        <a:cs typeface="Tahoma" pitchFamily="34" charset="0"/>
                      </a:endParaRPr>
                    </a:p>
                  </a:txBody>
                  <a:tcPr marL="0" marR="0" marT="0" marB="0" anchor="ctr">
                    <a:solidFill>
                      <a:srgbClr val="99CC00"/>
                    </a:solidFill>
                  </a:tcPr>
                </a:tc>
              </a:tr>
              <a:tr h="76200">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marL="0" marR="0" indent="0" algn="r" defTabSz="914400" rtl="0" eaLnBrk="1" fontAlgn="ctr" latinLnBrk="1" hangingPunct="1">
                        <a:lnSpc>
                          <a:spcPct val="100000"/>
                        </a:lnSpc>
                        <a:spcBef>
                          <a:spcPts val="0"/>
                        </a:spcBef>
                        <a:spcAft>
                          <a:spcPts val="0"/>
                        </a:spcAft>
                        <a:buClrTx/>
                        <a:buSzTx/>
                        <a:buFontTx/>
                        <a:buNone/>
                        <a:tabLst/>
                        <a:defRPr/>
                      </a:pPr>
                      <a:r>
                        <a:rPr lang="en-US" altLang="ko-KR" sz="700" b="0" i="0" u="none" strike="noStrike" dirty="0" smtClean="0">
                          <a:solidFill>
                            <a:schemeClr val="tx1"/>
                          </a:solidFill>
                          <a:latin typeface="Arial"/>
                        </a:rPr>
                        <a:t>Outward</a:t>
                      </a:r>
                      <a:endParaRPr lang="en-US" altLang="ko-KR" sz="700" b="0" i="0" u="none" strike="noStrike" dirty="0" smtClean="0">
                        <a:solidFill>
                          <a:schemeClr val="tx1"/>
                        </a:solidFill>
                        <a:latin typeface="Arial"/>
                        <a:ea typeface="Tahoma" pitchFamily="34" charset="0"/>
                        <a:cs typeface="Tahoma" pitchFamily="34" charset="0"/>
                      </a:endParaRPr>
                    </a:p>
                  </a:txBody>
                  <a:tcPr marL="35560" marR="35560" marT="19050" marB="19050" anchor="ctr">
                    <a:lnT w="12700" cap="flat" cmpd="sng" algn="ctr">
                      <a:solidFill>
                        <a:schemeClr val="bg1"/>
                      </a:solidFill>
                      <a:prstDash val="solid"/>
                      <a:round/>
                      <a:headEnd type="none" w="med" len="med"/>
                      <a:tailEnd type="none" w="med" len="med"/>
                    </a:lnT>
                    <a:lnB w="12700" cap="flat" cmpd="sng" algn="ctr">
                      <a:solidFill>
                        <a:srgbClr val="707C8A"/>
                      </a:solidFill>
                      <a:prstDash val="solid"/>
                      <a:round/>
                      <a:headEnd type="none" w="med" len="med"/>
                      <a:tailEnd type="none" w="med" len="med"/>
                    </a:lnB>
                    <a:solidFill>
                      <a:scrgbClr r="0" g="0" b="0">
                        <a:alpha val="0"/>
                      </a:scrgbClr>
                    </a:solidFill>
                  </a:tcPr>
                </a:tc>
                <a:tc>
                  <a:txBody>
                    <a:bodyPr/>
                    <a:lstStyle/>
                    <a:p>
                      <a:pPr marL="0" marR="0" indent="0" algn="r" defTabSz="914400" rtl="0" eaLnBrk="1" fontAlgn="ctr" latinLnBrk="1" hangingPunct="1">
                        <a:lnSpc>
                          <a:spcPct val="100000"/>
                        </a:lnSpc>
                        <a:spcBef>
                          <a:spcPts val="0"/>
                        </a:spcBef>
                        <a:spcAft>
                          <a:spcPts val="0"/>
                        </a:spcAft>
                        <a:buClrTx/>
                        <a:buSzTx/>
                        <a:buFontTx/>
                        <a:buNone/>
                        <a:tabLst/>
                        <a:defRPr/>
                      </a:pPr>
                      <a:r>
                        <a:rPr lang="en-US" altLang="ko-KR" sz="700" b="0" i="0" u="none" strike="noStrike" dirty="0" smtClean="0">
                          <a:solidFill>
                            <a:schemeClr val="tx1"/>
                          </a:solidFill>
                          <a:latin typeface="Arial"/>
                        </a:rPr>
                        <a:t>Light</a:t>
                      </a:r>
                      <a:r>
                        <a:rPr lang="en-US" altLang="ko-KR" sz="700" b="0" i="0" u="none" strike="noStrike" baseline="0" dirty="0" smtClean="0">
                          <a:solidFill>
                            <a:schemeClr val="tx1"/>
                          </a:solidFill>
                          <a:latin typeface="Arial"/>
                        </a:rPr>
                        <a:t> source</a:t>
                      </a:r>
                      <a:endParaRPr lang="en-US" altLang="ko-KR" sz="700" b="0" i="0" u="none" strike="noStrike" baseline="0" dirty="0" smtClean="0">
                        <a:solidFill>
                          <a:schemeClr val="tx1"/>
                        </a:solidFill>
                        <a:latin typeface="Arial"/>
                        <a:ea typeface="Tahoma" pitchFamily="34" charset="0"/>
                        <a:cs typeface="Tahoma" pitchFamily="34" charset="0"/>
                      </a:endParaRPr>
                    </a:p>
                  </a:txBody>
                  <a:tcPr marL="35560" marR="35560" marT="19050" marB="19050" anchor="ctr">
                    <a:lnT w="12700" cap="flat" cmpd="sng" algn="ctr">
                      <a:solidFill>
                        <a:schemeClr val="bg1"/>
                      </a:solidFill>
                      <a:prstDash val="solid"/>
                      <a:round/>
                      <a:headEnd type="none" w="med" len="med"/>
                      <a:tailEnd type="none" w="med" len="med"/>
                    </a:lnT>
                    <a:lnB w="12700" cap="flat" cmpd="sng" algn="ctr">
                      <a:solidFill>
                        <a:srgbClr val="707C8A"/>
                      </a:solidFill>
                      <a:prstDash val="solid"/>
                      <a:round/>
                      <a:headEnd type="none" w="med" len="med"/>
                      <a:tailEnd type="none" w="med" len="med"/>
                    </a:lnB>
                    <a:solidFill>
                      <a:scrgbClr r="0" g="0" b="0">
                        <a:alpha val="0"/>
                      </a:scrgbClr>
                    </a:solidFill>
                  </a:tcPr>
                </a:tc>
              </a:tr>
              <a:tr h="76200">
                <a:tc>
                  <a:txBody>
                    <a:bodyPr/>
                    <a:lstStyle/>
                    <a:p>
                      <a:pPr algn="l" fontAlgn="ctr"/>
                      <a:r>
                        <a:rPr lang="en-US" sz="700" b="0" i="0" u="none" strike="noStrike" dirty="0" smtClean="0">
                          <a:solidFill>
                            <a:schemeClr val="tx1"/>
                          </a:solidFill>
                          <a:latin typeface="Arial"/>
                        </a:rPr>
                        <a:t>LCD</a:t>
                      </a:r>
                      <a:endParaRPr lang="en-US" sz="700" b="0" i="0" u="none" strike="noStrike" dirty="0">
                        <a:solidFill>
                          <a:schemeClr val="tx1"/>
                        </a:solidFill>
                        <a:latin typeface="Arial"/>
                        <a:ea typeface="Tahoma" pitchFamily="34" charset="0"/>
                        <a:cs typeface="Tahoma" pitchFamily="34" charset="0"/>
                      </a:endParaRPr>
                    </a:p>
                  </a:txBody>
                  <a:tcPr marL="35560" marR="35560" marT="19050" marB="19050" anchor="ctr">
                    <a:lnT w="12700" cap="flat" cmpd="sng" algn="ctr">
                      <a:solidFill>
                        <a:srgbClr val="707C8A"/>
                      </a:solidFill>
                      <a:prstDash val="solid"/>
                      <a:round/>
                      <a:headEnd type="none" w="med" len="med"/>
                      <a:tailEnd type="none" w="med" len="med"/>
                    </a:lnT>
                    <a:solidFill>
                      <a:scrgbClr r="0" g="0" b="0">
                        <a:alpha val="0"/>
                      </a:scrgbClr>
                    </a:solidFill>
                  </a:tcPr>
                </a:tc>
                <a:tc>
                  <a:txBody>
                    <a:bodyPr/>
                    <a:lstStyle/>
                    <a:p>
                      <a:pPr algn="r" rtl="0" fontAlgn="ctr"/>
                      <a:r>
                        <a:rPr lang="en-US" altLang="ko-KR" sz="700" b="0" i="0" u="none" strike="noStrike" dirty="0" smtClean="0">
                          <a:solidFill>
                            <a:schemeClr val="tx1"/>
                          </a:solidFill>
                          <a:latin typeface="Arial"/>
                        </a:rPr>
                        <a:t>14%</a:t>
                      </a:r>
                      <a:endParaRPr lang="en-US" altLang="ko-KR" sz="700" b="0" i="0" u="none" strike="noStrike" dirty="0">
                        <a:solidFill>
                          <a:schemeClr val="tx1"/>
                        </a:solidFill>
                        <a:latin typeface="Arial"/>
                      </a:endParaRPr>
                    </a:p>
                  </a:txBody>
                  <a:tcPr marL="35560" marR="35560" marT="19050" marB="19050" anchor="ctr">
                    <a:lnT w="12700" cap="flat" cmpd="sng" algn="ctr">
                      <a:solidFill>
                        <a:srgbClr val="707C8A"/>
                      </a:solidFill>
                      <a:prstDash val="solid"/>
                      <a:round/>
                      <a:headEnd type="none" w="med" len="med"/>
                      <a:tailEnd type="none" w="med" len="med"/>
                    </a:lnT>
                    <a:solidFill>
                      <a:scrgbClr r="0" g="0" b="0">
                        <a:alpha val="0"/>
                      </a:scrgbClr>
                    </a:solidFill>
                  </a:tcPr>
                </a:tc>
                <a:tc>
                  <a:txBody>
                    <a:bodyPr/>
                    <a:lstStyle/>
                    <a:p>
                      <a:pPr algn="r" rtl="0" fontAlgn="ctr"/>
                      <a:r>
                        <a:rPr lang="en-US" altLang="ko-KR" sz="700" b="0" i="0" u="none" strike="noStrike" dirty="0" smtClean="0">
                          <a:solidFill>
                            <a:schemeClr val="tx1"/>
                          </a:solidFill>
                          <a:latin typeface="Arial"/>
                        </a:rPr>
                        <a:t>36%</a:t>
                      </a:r>
                      <a:endParaRPr lang="en-US" altLang="ko-KR" sz="700" b="0" i="0" u="none" strike="noStrike" dirty="0">
                        <a:solidFill>
                          <a:schemeClr val="tx1"/>
                        </a:solidFill>
                        <a:latin typeface="Arial"/>
                      </a:endParaRPr>
                    </a:p>
                  </a:txBody>
                  <a:tcPr marL="35560" marR="35560" marT="19050" marB="19050" anchor="ctr">
                    <a:lnT w="12700" cap="flat" cmpd="sng" algn="ctr">
                      <a:solidFill>
                        <a:srgbClr val="707C8A"/>
                      </a:solidFill>
                      <a:prstDash val="solid"/>
                      <a:round/>
                      <a:headEnd type="none" w="med" len="med"/>
                      <a:tailEnd type="none" w="med" len="med"/>
                    </a:lnT>
                    <a:solidFill>
                      <a:scrgbClr r="0" g="0" b="0">
                        <a:alpha val="0"/>
                      </a:scrgbClr>
                    </a:solidFill>
                  </a:tcPr>
                </a:tc>
                <a:tc>
                  <a:txBody>
                    <a:bodyPr/>
                    <a:lstStyle/>
                    <a:p>
                      <a:pPr algn="r" rtl="0" fontAlgn="ctr"/>
                      <a:r>
                        <a:rPr lang="en-US" altLang="ko-KR" sz="700" b="0" i="0" u="none" strike="noStrike" dirty="0">
                          <a:solidFill>
                            <a:schemeClr val="tx1"/>
                          </a:solidFill>
                          <a:latin typeface="Arial"/>
                        </a:rPr>
                        <a:t>500</a:t>
                      </a:r>
                    </a:p>
                  </a:txBody>
                  <a:tcPr marL="35560" marR="35560" marT="19050" marB="19050" anchor="ctr">
                    <a:lnT w="12700" cap="flat" cmpd="sng" algn="ctr">
                      <a:solidFill>
                        <a:srgbClr val="707C8A"/>
                      </a:solidFill>
                      <a:prstDash val="solid"/>
                      <a:round/>
                      <a:headEnd type="none" w="med" len="med"/>
                      <a:tailEnd type="none" w="med" len="med"/>
                    </a:lnT>
                    <a:solidFill>
                      <a:scrgbClr r="0" g="0" b="0">
                        <a:alpha val="0"/>
                      </a:scrgbClr>
                    </a:solidFill>
                  </a:tcPr>
                </a:tc>
                <a:tc>
                  <a:txBody>
                    <a:bodyPr/>
                    <a:lstStyle/>
                    <a:p>
                      <a:pPr algn="r" rtl="0" fontAlgn="ctr"/>
                      <a:r>
                        <a:rPr lang="en-US" altLang="ko-KR" sz="700" b="0" i="0" u="none" strike="noStrike" dirty="0" smtClean="0">
                          <a:solidFill>
                            <a:schemeClr val="tx1"/>
                          </a:solidFill>
                          <a:latin typeface="Arial"/>
                        </a:rPr>
                        <a:t>9920</a:t>
                      </a:r>
                      <a:endParaRPr lang="en-US" altLang="ko-KR" sz="700" b="0" i="0" u="none" strike="noStrike" dirty="0">
                        <a:solidFill>
                          <a:schemeClr val="tx1"/>
                        </a:solidFill>
                        <a:latin typeface="Arial"/>
                      </a:endParaRPr>
                    </a:p>
                  </a:txBody>
                  <a:tcPr marL="35560" marR="35560" marT="19050" marB="19050" anchor="ctr">
                    <a:lnT w="12700" cap="flat" cmpd="sng" algn="ctr">
                      <a:solidFill>
                        <a:srgbClr val="707C8A"/>
                      </a:solidFill>
                      <a:prstDash val="solid"/>
                      <a:round/>
                      <a:headEnd type="none" w="med" len="med"/>
                      <a:tailEnd type="none" w="med" len="med"/>
                    </a:lnT>
                    <a:solidFill>
                      <a:scrgbClr r="0" g="0" b="0">
                        <a:alpha val="0"/>
                      </a:scrgbClr>
                    </a:solidFill>
                  </a:tcPr>
                </a:tc>
              </a:tr>
              <a:tr h="76200">
                <a:tc>
                  <a:txBody>
                    <a:bodyPr/>
                    <a:lstStyle/>
                    <a:p>
                      <a:pPr algn="l" fontAlgn="ctr"/>
                      <a:r>
                        <a:rPr lang="en-US" sz="700" b="0" i="0" u="none" strike="noStrike" dirty="0" smtClean="0">
                          <a:solidFill>
                            <a:schemeClr val="tx1"/>
                          </a:solidFill>
                          <a:latin typeface="Arial"/>
                        </a:rPr>
                        <a:t>White OLED</a:t>
                      </a:r>
                      <a:endParaRPr lang="en-US" sz="700" b="0" i="0" u="none" strike="noStrike" dirty="0">
                        <a:solidFill>
                          <a:schemeClr val="tx1"/>
                        </a:solidFill>
                        <a:latin typeface="Arial"/>
                        <a:ea typeface="Tahoma" pitchFamily="34" charset="0"/>
                        <a:cs typeface="Tahoma" pitchFamily="34" charset="0"/>
                      </a:endParaRPr>
                    </a:p>
                  </a:txBody>
                  <a:tcPr marL="35560" marR="35560" marT="19050" marB="19050" anchor="ctr">
                    <a:lnB>
                      <a:noFill/>
                    </a:lnB>
                    <a:solidFill>
                      <a:scrgbClr r="0" g="0" b="0">
                        <a:alpha val="0"/>
                      </a:scrgbClr>
                    </a:solidFill>
                  </a:tcPr>
                </a:tc>
                <a:tc>
                  <a:txBody>
                    <a:bodyPr/>
                    <a:lstStyle/>
                    <a:p>
                      <a:pPr algn="r" rtl="0" fontAlgn="ctr"/>
                      <a:r>
                        <a:rPr lang="en-US" altLang="ko-KR" sz="700" b="0" i="0" u="none" strike="noStrike" dirty="0" smtClean="0">
                          <a:solidFill>
                            <a:schemeClr val="tx1"/>
                          </a:solidFill>
                          <a:latin typeface="Arial"/>
                        </a:rPr>
                        <a:t>46%</a:t>
                      </a:r>
                      <a:endParaRPr lang="en-US" altLang="ko-KR" sz="700" b="0" i="0" u="none" strike="noStrike" dirty="0">
                        <a:solidFill>
                          <a:schemeClr val="tx1"/>
                        </a:solidFill>
                        <a:latin typeface="Arial"/>
                      </a:endParaRPr>
                    </a:p>
                  </a:txBody>
                  <a:tcPr marL="35560" marR="35560" marT="19050" marB="19050" anchor="ctr">
                    <a:lnB>
                      <a:noFill/>
                    </a:lnB>
                    <a:solidFill>
                      <a:scrgbClr r="0" g="0" b="0">
                        <a:alpha val="0"/>
                      </a:scrgbClr>
                    </a:solidFill>
                  </a:tcPr>
                </a:tc>
                <a:tc>
                  <a:txBody>
                    <a:bodyPr/>
                    <a:lstStyle/>
                    <a:p>
                      <a:pPr algn="r" rtl="0" fontAlgn="ctr"/>
                      <a:r>
                        <a:rPr lang="en-US" altLang="ko-KR" sz="700" b="0" i="0" u="none" strike="noStrike" dirty="0">
                          <a:solidFill>
                            <a:schemeClr val="tx1"/>
                          </a:solidFill>
                          <a:latin typeface="Arial"/>
                        </a:rPr>
                        <a:t>58%</a:t>
                      </a:r>
                    </a:p>
                  </a:txBody>
                  <a:tcPr marL="35560" marR="35560" marT="19050" marB="19050" anchor="ctr">
                    <a:lnB>
                      <a:noFill/>
                    </a:lnB>
                    <a:solidFill>
                      <a:scrgbClr r="0" g="0" b="0">
                        <a:alpha val="0"/>
                      </a:scrgbClr>
                    </a:solidFill>
                  </a:tcPr>
                </a:tc>
                <a:tc>
                  <a:txBody>
                    <a:bodyPr/>
                    <a:lstStyle/>
                    <a:p>
                      <a:pPr algn="r" rtl="0" fontAlgn="ctr"/>
                      <a:r>
                        <a:rPr lang="en-US" altLang="ko-KR" sz="700" b="0" i="0" u="none" strike="noStrike" dirty="0" smtClean="0">
                          <a:solidFill>
                            <a:schemeClr val="tx1"/>
                          </a:solidFill>
                          <a:latin typeface="Arial"/>
                        </a:rPr>
                        <a:t>400</a:t>
                      </a:r>
                      <a:endParaRPr lang="en-US" altLang="ko-KR" sz="700" b="0" i="0" u="none" strike="noStrike" dirty="0">
                        <a:solidFill>
                          <a:schemeClr val="tx1"/>
                        </a:solidFill>
                        <a:latin typeface="Arial"/>
                      </a:endParaRPr>
                    </a:p>
                  </a:txBody>
                  <a:tcPr marL="35560" marR="35560" marT="19050" marB="19050" anchor="ctr">
                    <a:lnB>
                      <a:noFill/>
                    </a:lnB>
                    <a:solidFill>
                      <a:scrgbClr r="0" g="0" b="0">
                        <a:alpha val="0"/>
                      </a:scrgbClr>
                    </a:solidFill>
                  </a:tcPr>
                </a:tc>
                <a:tc>
                  <a:txBody>
                    <a:bodyPr/>
                    <a:lstStyle/>
                    <a:p>
                      <a:pPr algn="r" rtl="0" fontAlgn="ctr"/>
                      <a:r>
                        <a:rPr lang="en-US" altLang="ko-KR" sz="700" b="0" i="0" u="none" strike="noStrike" dirty="0" smtClean="0">
                          <a:solidFill>
                            <a:schemeClr val="tx1"/>
                          </a:solidFill>
                          <a:latin typeface="Arial"/>
                        </a:rPr>
                        <a:t>1,503</a:t>
                      </a:r>
                      <a:endParaRPr lang="en-US" altLang="ko-KR" sz="700" b="0" i="0" u="none" strike="noStrike" dirty="0">
                        <a:solidFill>
                          <a:schemeClr val="tx1"/>
                        </a:solidFill>
                        <a:latin typeface="Arial"/>
                      </a:endParaRPr>
                    </a:p>
                  </a:txBody>
                  <a:tcPr marL="35560" marR="35560" marT="19050" marB="19050" anchor="ctr">
                    <a:lnB>
                      <a:noFill/>
                    </a:lnB>
                    <a:solidFill>
                      <a:scrgbClr r="0" g="0" b="0">
                        <a:alpha val="0"/>
                      </a:scrgbClr>
                    </a:solidFill>
                  </a:tcPr>
                </a:tc>
              </a:tr>
              <a:tr h="76200">
                <a:tc>
                  <a:txBody>
                    <a:bodyPr/>
                    <a:lstStyle/>
                    <a:p>
                      <a:pPr algn="l" fontAlgn="ctr"/>
                      <a:r>
                        <a:rPr lang="en-US" sz="700" b="0" i="0" u="none" strike="noStrike" dirty="0" smtClean="0">
                          <a:solidFill>
                            <a:schemeClr val="tx1"/>
                          </a:solidFill>
                          <a:latin typeface="Arial"/>
                        </a:rPr>
                        <a:t>RGB OLED</a:t>
                      </a:r>
                      <a:endParaRPr lang="en-US" sz="700" b="0" i="0" u="none" strike="noStrike" dirty="0">
                        <a:solidFill>
                          <a:schemeClr val="tx1"/>
                        </a:solidFill>
                        <a:latin typeface="Arial"/>
                        <a:ea typeface="Tahoma" pitchFamily="34" charset="0"/>
                        <a:cs typeface="Tahoma" pitchFamily="34" charset="0"/>
                      </a:endParaRPr>
                    </a:p>
                  </a:txBody>
                  <a:tcPr marL="35560" marR="35560" marT="19050" marB="19050" anchor="ctr">
                    <a:lnT>
                      <a:noFill/>
                    </a:lnT>
                    <a:lnB w="12700" cap="flat" cmpd="sng" algn="ctr">
                      <a:solidFill>
                        <a:srgbClr val="707C8A"/>
                      </a:solidFill>
                      <a:prstDash val="solid"/>
                      <a:round/>
                      <a:headEnd type="none" w="med" len="med"/>
                      <a:tailEnd type="none" w="med" len="med"/>
                    </a:lnB>
                    <a:solidFill>
                      <a:scrgbClr r="0" g="0" b="0">
                        <a:alpha val="0"/>
                      </a:scrgbClr>
                    </a:solidFill>
                  </a:tcPr>
                </a:tc>
                <a:tc>
                  <a:txBody>
                    <a:bodyPr/>
                    <a:lstStyle/>
                    <a:p>
                      <a:pPr algn="r" rtl="0" fontAlgn="ctr"/>
                      <a:r>
                        <a:rPr lang="en-US" altLang="ko-KR" sz="700" b="0" i="0" u="none" strike="noStrike" dirty="0">
                          <a:solidFill>
                            <a:schemeClr val="tx1"/>
                          </a:solidFill>
                          <a:latin typeface="Arial"/>
                        </a:rPr>
                        <a:t>60%</a:t>
                      </a:r>
                    </a:p>
                  </a:txBody>
                  <a:tcPr marL="35560" marR="35560" marT="19050" marB="19050" anchor="ctr">
                    <a:lnT>
                      <a:noFill/>
                    </a:lnT>
                    <a:lnB w="12700" cap="flat" cmpd="sng" algn="ctr">
                      <a:solidFill>
                        <a:srgbClr val="707C8A"/>
                      </a:solidFill>
                      <a:prstDash val="solid"/>
                      <a:round/>
                      <a:headEnd type="none" w="med" len="med"/>
                      <a:tailEnd type="none" w="med" len="med"/>
                    </a:lnB>
                    <a:solidFill>
                      <a:scrgbClr r="0" g="0" b="0">
                        <a:alpha val="0"/>
                      </a:scrgbClr>
                    </a:solidFill>
                  </a:tcPr>
                </a:tc>
                <a:tc>
                  <a:txBody>
                    <a:bodyPr/>
                    <a:lstStyle/>
                    <a:p>
                      <a:pPr algn="r" rtl="0" fontAlgn="ctr"/>
                      <a:r>
                        <a:rPr lang="en-US" altLang="ko-KR" sz="700" b="0" i="0" u="none" strike="noStrike" dirty="0" smtClean="0">
                          <a:solidFill>
                            <a:schemeClr val="tx1"/>
                          </a:solidFill>
                          <a:latin typeface="Arial"/>
                        </a:rPr>
                        <a:t>52</a:t>
                      </a:r>
                      <a:r>
                        <a:rPr lang="en-US" altLang="ko-KR" sz="700" b="0" i="0" u="none" strike="noStrike" dirty="0">
                          <a:solidFill>
                            <a:schemeClr val="tx1"/>
                          </a:solidFill>
                          <a:latin typeface="Arial"/>
                        </a:rPr>
                        <a:t>%</a:t>
                      </a:r>
                    </a:p>
                  </a:txBody>
                  <a:tcPr marL="35560" marR="35560" marT="19050" marB="19050" anchor="ctr">
                    <a:lnT>
                      <a:noFill/>
                    </a:lnT>
                    <a:lnB w="12700" cap="flat" cmpd="sng" algn="ctr">
                      <a:solidFill>
                        <a:srgbClr val="707C8A"/>
                      </a:solidFill>
                      <a:prstDash val="solid"/>
                      <a:round/>
                      <a:headEnd type="none" w="med" len="med"/>
                      <a:tailEnd type="none" w="med" len="med"/>
                    </a:lnB>
                    <a:solidFill>
                      <a:scrgbClr r="0" g="0" b="0">
                        <a:alpha val="0"/>
                      </a:scrgbClr>
                    </a:solidFill>
                  </a:tcPr>
                </a:tc>
                <a:tc>
                  <a:txBody>
                    <a:bodyPr/>
                    <a:lstStyle/>
                    <a:p>
                      <a:pPr algn="r" rtl="0" fontAlgn="ctr"/>
                      <a:r>
                        <a:rPr lang="en-US" altLang="ko-KR" sz="700" b="0" i="0" u="none" strike="noStrike" dirty="0">
                          <a:solidFill>
                            <a:schemeClr val="tx1"/>
                          </a:solidFill>
                          <a:latin typeface="Arial"/>
                        </a:rPr>
                        <a:t>400</a:t>
                      </a:r>
                    </a:p>
                  </a:txBody>
                  <a:tcPr marL="35560" marR="35560" marT="19050" marB="19050" anchor="ctr">
                    <a:lnT>
                      <a:noFill/>
                    </a:lnT>
                    <a:lnB w="12700" cap="flat" cmpd="sng" algn="ctr">
                      <a:solidFill>
                        <a:srgbClr val="707C8A"/>
                      </a:solidFill>
                      <a:prstDash val="solid"/>
                      <a:round/>
                      <a:headEnd type="none" w="med" len="med"/>
                      <a:tailEnd type="none" w="med" len="med"/>
                    </a:lnB>
                    <a:solidFill>
                      <a:scrgbClr r="0" g="0" b="0">
                        <a:alpha val="0"/>
                      </a:scrgbClr>
                    </a:solidFill>
                  </a:tcPr>
                </a:tc>
                <a:tc>
                  <a:txBody>
                    <a:bodyPr/>
                    <a:lstStyle/>
                    <a:p>
                      <a:pPr algn="r" rtl="0" fontAlgn="ctr"/>
                      <a:r>
                        <a:rPr lang="en-US" altLang="ko-KR" sz="700" b="0" i="0" u="none" strike="noStrike" dirty="0" smtClean="0">
                          <a:solidFill>
                            <a:schemeClr val="tx1"/>
                          </a:solidFill>
                          <a:latin typeface="Arial"/>
                        </a:rPr>
                        <a:t>1,288</a:t>
                      </a:r>
                      <a:endParaRPr lang="en-US" altLang="ko-KR" sz="700" b="0" i="0" u="none" strike="noStrike" dirty="0">
                        <a:solidFill>
                          <a:schemeClr val="tx1"/>
                        </a:solidFill>
                        <a:latin typeface="Arial"/>
                      </a:endParaRPr>
                    </a:p>
                  </a:txBody>
                  <a:tcPr marL="35560" marR="35560" marT="19050" marB="19050" anchor="ctr">
                    <a:lnT>
                      <a:noFill/>
                    </a:lnT>
                    <a:lnB w="12700" cap="flat" cmpd="sng" algn="ctr">
                      <a:solidFill>
                        <a:srgbClr val="707C8A"/>
                      </a:solidFill>
                      <a:prstDash val="solid"/>
                      <a:round/>
                      <a:headEnd type="none" w="med" len="med"/>
                      <a:tailEnd type="none" w="med" len="med"/>
                    </a:lnB>
                    <a:solidFill>
                      <a:scrgbClr r="0" g="0" b="0">
                        <a:alpha val="0"/>
                      </a:scrgbClr>
                    </a:solidFill>
                  </a:tcPr>
                </a:tc>
              </a:tr>
              <a:tr h="139700">
                <a:tc gridSpan="4">
                  <a:txBody>
                    <a:bodyPr/>
                    <a:lstStyle/>
                    <a:p>
                      <a:pPr marL="0" algn="l" defTabSz="914400" rtl="0" eaLnBrk="1" fontAlgn="ctr" latinLnBrk="1" hangingPunct="1">
                        <a:buNone/>
                      </a:pPr>
                      <a:r>
                        <a:rPr lang="en-US" sz="500" b="0" i="0" u="none" strike="noStrike" smtClean="0">
                          <a:solidFill>
                            <a:srgbClr val="707C8A"/>
                          </a:solidFill>
                          <a:latin typeface="Arial"/>
                        </a:rPr>
                        <a:t>Source: IHS</a:t>
                      </a:r>
                      <a:endParaRPr lang="en-US" sz="500" b="0" i="0" u="none" strike="noStrike" dirty="0">
                        <a:solidFill>
                          <a:srgbClr val="707C8A"/>
                        </a:solidFill>
                        <a:latin typeface="Arial"/>
                        <a:ea typeface="Tahoma" pitchFamily="34" charset="0"/>
                        <a:cs typeface="Tahoma" pitchFamily="34" charset="0"/>
                      </a:endParaRPr>
                    </a:p>
                  </a:txBody>
                  <a:tcPr marL="35560" marR="35560" marT="35560" marB="0" anchor="b">
                    <a:lnT w="12700" cap="flat" cmpd="sng" algn="ctr">
                      <a:solidFill>
                        <a:srgbClr val="707C8A"/>
                      </a:solidFill>
                      <a:prstDash val="solid"/>
                      <a:round/>
                      <a:headEnd type="none" w="med" len="med"/>
                      <a:tailEnd type="none" w="med" len="med"/>
                    </a:lnT>
                    <a:solidFill>
                      <a:scrgbClr r="0" g="0" b="0">
                        <a:alpha val="0"/>
                      </a:scrgbClr>
                    </a:solidFill>
                  </a:tcPr>
                </a:tc>
                <a:tc hMerge="1">
                  <a:txBody>
                    <a:bodyPr/>
                    <a:lstStyle/>
                    <a:p>
                      <a:pPr algn="ctr" rtl="0" fontAlgn="ctr"/>
                      <a:endParaRPr lang="en-US" altLang="ko-KR" sz="1200" b="0" i="0" u="none" strike="noStrike" dirty="0">
                        <a:solidFill>
                          <a:schemeClr val="tx1"/>
                        </a:solidFill>
                        <a:latin typeface="Tahoma"/>
                      </a:endParaRPr>
                    </a:p>
                  </a:txBody>
                  <a:tcPr marL="8792" marR="8792" marT="9525" marB="0" anchor="ctr">
                    <a:solidFill>
                      <a:schemeClr val="bg1">
                        <a:lumMod val="85000"/>
                      </a:schemeClr>
                    </a:solidFill>
                  </a:tcPr>
                </a:tc>
                <a:tc hMerge="1">
                  <a:txBody>
                    <a:bodyPr/>
                    <a:lstStyle/>
                    <a:p>
                      <a:pPr algn="ctr" rtl="0" fontAlgn="ctr"/>
                      <a:endParaRPr lang="en-US" altLang="ko-KR" sz="1200" b="0" i="0" u="none" strike="noStrike" dirty="0">
                        <a:solidFill>
                          <a:schemeClr val="tx1"/>
                        </a:solidFill>
                        <a:latin typeface="Tahoma"/>
                      </a:endParaRPr>
                    </a:p>
                  </a:txBody>
                  <a:tcPr marL="8792" marR="8792" marT="9525" marB="0" anchor="ctr">
                    <a:solidFill>
                      <a:schemeClr val="bg1"/>
                    </a:solidFill>
                  </a:tcPr>
                </a:tc>
                <a:tc hMerge="1">
                  <a:txBody>
                    <a:bodyPr/>
                    <a:lstStyle/>
                    <a:p>
                      <a:pPr algn="ctr" rtl="0" fontAlgn="ctr"/>
                      <a:endParaRPr lang="en-US" altLang="ko-KR" sz="1200" b="0" i="0" u="none" strike="noStrike" dirty="0">
                        <a:solidFill>
                          <a:srgbClr val="000000"/>
                        </a:solidFill>
                        <a:latin typeface="Tahoma"/>
                      </a:endParaRPr>
                    </a:p>
                  </a:txBody>
                  <a:tcPr marL="8792" marR="8792" marT="9525" marB="0" anchor="ctr">
                    <a:solidFill>
                      <a:schemeClr val="bg1">
                        <a:lumMod val="85000"/>
                      </a:schemeClr>
                    </a:solidFill>
                  </a:tcPr>
                </a:tc>
                <a:tc>
                  <a:txBody>
                    <a:bodyPr/>
                    <a:lstStyle/>
                    <a:p>
                      <a:pPr marL="0" algn="r" defTabSz="914400" rtl="0" eaLnBrk="1" fontAlgn="ctr" latinLnBrk="1" hangingPunct="1">
                        <a:buNone/>
                      </a:pPr>
                      <a:r>
                        <a:rPr lang="en-US" altLang="ko-KR" sz="500" b="0" i="0" u="none" strike="noStrike" dirty="0" smtClean="0">
                          <a:solidFill>
                            <a:srgbClr val="707C8A"/>
                          </a:solidFill>
                          <a:latin typeface="Arial"/>
                        </a:rPr>
                        <a:t>© 2015 IHS</a:t>
                      </a:r>
                      <a:endParaRPr lang="en-US" altLang="ko-KR" sz="500" b="0" i="0" u="none" strike="noStrike" dirty="0">
                        <a:solidFill>
                          <a:srgbClr val="707C8A"/>
                        </a:solidFill>
                        <a:latin typeface="Arial"/>
                      </a:endParaRPr>
                    </a:p>
                  </a:txBody>
                  <a:tcPr marL="35560" marR="35560" marT="35560" marB="0" anchor="b">
                    <a:lnT w="12700" cap="flat" cmpd="sng" algn="ctr">
                      <a:solidFill>
                        <a:srgbClr val="707C8A"/>
                      </a:solidFill>
                      <a:prstDash val="solid"/>
                      <a:round/>
                      <a:headEnd type="none" w="med" len="med"/>
                      <a:tailEnd type="none" w="med" len="med"/>
                    </a:lnT>
                    <a:solidFill>
                      <a:scrgbClr r="0" g="0" b="0">
                        <a:alpha val="0"/>
                      </a:scrgbClr>
                    </a:solidFill>
                  </a:tcPr>
                </a:tc>
              </a:tr>
            </a:tbl>
          </a:graphicData>
        </a:graphic>
      </p:graphicFrame>
      <p:grpSp>
        <p:nvGrpSpPr>
          <p:cNvPr id="45" name="Group 44"/>
          <p:cNvGrpSpPr/>
          <p:nvPr/>
        </p:nvGrpSpPr>
        <p:grpSpPr>
          <a:xfrm>
            <a:off x="466725" y="2518534"/>
            <a:ext cx="8210549" cy="2371525"/>
            <a:chOff x="466725" y="2518534"/>
            <a:chExt cx="8210549" cy="2542687"/>
          </a:xfrm>
        </p:grpSpPr>
        <p:sp>
          <p:nvSpPr>
            <p:cNvPr id="7" name="사다리꼴 6"/>
            <p:cNvSpPr/>
            <p:nvPr/>
          </p:nvSpPr>
          <p:spPr>
            <a:xfrm rot="5400000">
              <a:off x="135350" y="3662358"/>
              <a:ext cx="1368152" cy="265876"/>
            </a:xfrm>
            <a:prstGeom prst="trapezoid">
              <a:avLst/>
            </a:prstGeom>
          </p:spPr>
          <p:style>
            <a:lnRef idx="1">
              <a:schemeClr val="accent1"/>
            </a:lnRef>
            <a:fillRef idx="2">
              <a:schemeClr val="accent1"/>
            </a:fillRef>
            <a:effectRef idx="1">
              <a:schemeClr val="accent1"/>
            </a:effectRef>
            <a:fontRef idx="minor">
              <a:schemeClr val="dk1"/>
            </a:fontRef>
          </p:style>
          <p:txBody>
            <a:bodyPr rtlCol="0" anchor="ctr"/>
            <a:lstStyle/>
            <a:p>
              <a:pPr algn="ctr" fontAlgn="base" latinLnBrk="1">
                <a:spcBef>
                  <a:spcPct val="0"/>
                </a:spcBef>
                <a:spcAft>
                  <a:spcPct val="0"/>
                </a:spcAft>
              </a:pPr>
              <a:endParaRPr kumimoji="1" lang="ko-KR" altLang="en-US" sz="700">
                <a:solidFill>
                  <a:prstClr val="black"/>
                </a:solidFill>
                <a:latin typeface="+mj-lt"/>
              </a:endParaRPr>
            </a:p>
          </p:txBody>
        </p:sp>
        <p:sp>
          <p:nvSpPr>
            <p:cNvPr id="8" name="사다리꼴 7"/>
            <p:cNvSpPr/>
            <p:nvPr/>
          </p:nvSpPr>
          <p:spPr>
            <a:xfrm rot="5400000">
              <a:off x="1067394" y="3662358"/>
              <a:ext cx="1368152" cy="265876"/>
            </a:xfrm>
            <a:prstGeom prst="trapezoid">
              <a:avLst/>
            </a:prstGeom>
          </p:spPr>
          <p:style>
            <a:lnRef idx="1">
              <a:schemeClr val="accent4"/>
            </a:lnRef>
            <a:fillRef idx="2">
              <a:schemeClr val="accent4"/>
            </a:fillRef>
            <a:effectRef idx="1">
              <a:schemeClr val="accent4"/>
            </a:effectRef>
            <a:fontRef idx="minor">
              <a:schemeClr val="dk1"/>
            </a:fontRef>
          </p:style>
          <p:txBody>
            <a:bodyPr rtlCol="0" anchor="ctr"/>
            <a:lstStyle/>
            <a:p>
              <a:pPr algn="ctr" fontAlgn="base" latinLnBrk="1">
                <a:spcBef>
                  <a:spcPct val="0"/>
                </a:spcBef>
                <a:spcAft>
                  <a:spcPct val="0"/>
                </a:spcAft>
              </a:pPr>
              <a:endParaRPr kumimoji="1" lang="ko-KR" altLang="en-US" sz="700">
                <a:solidFill>
                  <a:prstClr val="black"/>
                </a:solidFill>
                <a:latin typeface="+mj-lt"/>
              </a:endParaRPr>
            </a:p>
          </p:txBody>
        </p:sp>
        <p:sp>
          <p:nvSpPr>
            <p:cNvPr id="9" name="사다리꼴 8"/>
            <p:cNvSpPr/>
            <p:nvPr/>
          </p:nvSpPr>
          <p:spPr>
            <a:xfrm rot="5400000">
              <a:off x="1399739" y="3662358"/>
              <a:ext cx="1368152" cy="265876"/>
            </a:xfrm>
            <a:prstGeom prst="trapezoid">
              <a:avLst/>
            </a:prstGeom>
            <a:gradFill>
              <a:lin ang="10800000" scaled="0"/>
            </a:gradFill>
          </p:spPr>
          <p:style>
            <a:lnRef idx="1">
              <a:schemeClr val="dk1"/>
            </a:lnRef>
            <a:fillRef idx="2">
              <a:schemeClr val="dk1"/>
            </a:fillRef>
            <a:effectRef idx="1">
              <a:schemeClr val="dk1"/>
            </a:effectRef>
            <a:fontRef idx="minor">
              <a:schemeClr val="dk1"/>
            </a:fontRef>
          </p:style>
          <p:txBody>
            <a:bodyPr rtlCol="0" anchor="ctr"/>
            <a:lstStyle/>
            <a:p>
              <a:pPr algn="ctr" fontAlgn="base" latinLnBrk="1">
                <a:spcBef>
                  <a:spcPct val="0"/>
                </a:spcBef>
                <a:spcAft>
                  <a:spcPct val="0"/>
                </a:spcAft>
              </a:pPr>
              <a:endParaRPr kumimoji="1" lang="ko-KR" altLang="en-US" sz="700">
                <a:solidFill>
                  <a:prstClr val="black"/>
                </a:solidFill>
                <a:latin typeface="+mj-lt"/>
              </a:endParaRPr>
            </a:p>
          </p:txBody>
        </p:sp>
        <p:sp>
          <p:nvSpPr>
            <p:cNvPr id="10" name="사다리꼴 9"/>
            <p:cNvSpPr/>
            <p:nvPr/>
          </p:nvSpPr>
          <p:spPr>
            <a:xfrm rot="5400000">
              <a:off x="1732083" y="3662358"/>
              <a:ext cx="1368152" cy="265876"/>
            </a:xfrm>
            <a:prstGeom prst="trapezoid">
              <a:avLst/>
            </a:prstGeom>
            <a:solidFill>
              <a:schemeClr val="tx1">
                <a:alpha val="45000"/>
              </a:schemeClr>
            </a:solidFill>
          </p:spPr>
          <p:style>
            <a:lnRef idx="1">
              <a:schemeClr val="dk1"/>
            </a:lnRef>
            <a:fillRef idx="3">
              <a:schemeClr val="dk1"/>
            </a:fillRef>
            <a:effectRef idx="2">
              <a:schemeClr val="dk1"/>
            </a:effectRef>
            <a:fontRef idx="minor">
              <a:schemeClr val="lt1"/>
            </a:fontRef>
          </p:style>
          <p:txBody>
            <a:bodyPr rtlCol="0" anchor="ctr"/>
            <a:lstStyle/>
            <a:p>
              <a:pPr algn="ctr" fontAlgn="base" latinLnBrk="1">
                <a:spcBef>
                  <a:spcPct val="0"/>
                </a:spcBef>
                <a:spcAft>
                  <a:spcPct val="0"/>
                </a:spcAft>
              </a:pPr>
              <a:endParaRPr kumimoji="1" lang="ko-KR" altLang="en-US" sz="700">
                <a:solidFill>
                  <a:srgbClr val="FFFFFF"/>
                </a:solidFill>
                <a:latin typeface="+mj-lt"/>
              </a:endParaRPr>
            </a:p>
          </p:txBody>
        </p:sp>
        <p:sp>
          <p:nvSpPr>
            <p:cNvPr id="11" name="사다리꼴 10"/>
            <p:cNvSpPr/>
            <p:nvPr/>
          </p:nvSpPr>
          <p:spPr>
            <a:xfrm rot="5400000">
              <a:off x="2064427" y="3662358"/>
              <a:ext cx="1368152" cy="265876"/>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fontAlgn="base" latinLnBrk="1">
                <a:spcBef>
                  <a:spcPct val="0"/>
                </a:spcBef>
                <a:spcAft>
                  <a:spcPct val="0"/>
                </a:spcAft>
              </a:pPr>
              <a:endParaRPr kumimoji="1" lang="ko-KR" altLang="en-US" sz="700">
                <a:solidFill>
                  <a:prstClr val="black"/>
                </a:solidFill>
                <a:latin typeface="+mj-lt"/>
              </a:endParaRPr>
            </a:p>
          </p:txBody>
        </p:sp>
        <p:sp>
          <p:nvSpPr>
            <p:cNvPr id="12" name="사다리꼴 11"/>
            <p:cNvSpPr/>
            <p:nvPr/>
          </p:nvSpPr>
          <p:spPr>
            <a:xfrm rot="5400000">
              <a:off x="2396773" y="3662358"/>
              <a:ext cx="1368152" cy="265876"/>
            </a:xfrm>
            <a:prstGeom prst="trapezoid">
              <a:avLst/>
            </a:prstGeom>
            <a:gradFill>
              <a:gsLst>
                <a:gs pos="0">
                  <a:srgbClr val="A603AB">
                    <a:alpha val="20000"/>
                  </a:srgbClr>
                </a:gs>
                <a:gs pos="21001">
                  <a:srgbClr val="0819FB">
                    <a:alpha val="20000"/>
                  </a:srgbClr>
                </a:gs>
                <a:gs pos="35001">
                  <a:srgbClr val="1A8D48">
                    <a:alpha val="20000"/>
                  </a:srgbClr>
                </a:gs>
                <a:gs pos="52000">
                  <a:srgbClr val="FFFF00">
                    <a:alpha val="20000"/>
                  </a:srgbClr>
                </a:gs>
                <a:gs pos="73000">
                  <a:srgbClr val="EE3F17">
                    <a:alpha val="20000"/>
                  </a:srgbClr>
                </a:gs>
                <a:gs pos="88000">
                  <a:srgbClr val="E81766">
                    <a:alpha val="20000"/>
                  </a:srgbClr>
                </a:gs>
                <a:gs pos="100000">
                  <a:srgbClr val="A603AB">
                    <a:alpha val="20000"/>
                  </a:srgbClr>
                </a:gs>
              </a:gsLst>
              <a:lin ang="16200000" scaled="0"/>
            </a:gradFill>
          </p:spPr>
          <p:style>
            <a:lnRef idx="1">
              <a:schemeClr val="accent1"/>
            </a:lnRef>
            <a:fillRef idx="2">
              <a:schemeClr val="accent1"/>
            </a:fillRef>
            <a:effectRef idx="1">
              <a:schemeClr val="accent1"/>
            </a:effectRef>
            <a:fontRef idx="minor">
              <a:schemeClr val="dk1"/>
            </a:fontRef>
          </p:style>
          <p:txBody>
            <a:bodyPr rtlCol="0" anchor="ctr"/>
            <a:lstStyle/>
            <a:p>
              <a:pPr algn="ctr" fontAlgn="base" latinLnBrk="1">
                <a:spcBef>
                  <a:spcPct val="0"/>
                </a:spcBef>
                <a:spcAft>
                  <a:spcPct val="0"/>
                </a:spcAft>
              </a:pPr>
              <a:endParaRPr kumimoji="1" lang="ko-KR" altLang="en-US" sz="700">
                <a:solidFill>
                  <a:prstClr val="black"/>
                </a:solidFill>
                <a:latin typeface="+mj-lt"/>
              </a:endParaRPr>
            </a:p>
          </p:txBody>
        </p:sp>
        <p:sp>
          <p:nvSpPr>
            <p:cNvPr id="13" name="TextBox 12"/>
            <p:cNvSpPr txBox="1"/>
            <p:nvPr/>
          </p:nvSpPr>
          <p:spPr>
            <a:xfrm>
              <a:off x="643679" y="4435347"/>
              <a:ext cx="383438" cy="445486"/>
            </a:xfrm>
            <a:prstGeom prst="rect">
              <a:avLst/>
            </a:prstGeom>
            <a:noFill/>
          </p:spPr>
          <p:txBody>
            <a:bodyPr wrap="none" rtlCol="0">
              <a:spAutoFit/>
            </a:bodyPr>
            <a:lstStyle/>
            <a:p>
              <a:pPr algn="ctr" fontAlgn="base" latinLnBrk="1">
                <a:spcBef>
                  <a:spcPct val="0"/>
                </a:spcBef>
                <a:spcAft>
                  <a:spcPct val="0"/>
                </a:spcAft>
              </a:pPr>
              <a:r>
                <a:rPr kumimoji="1" lang="en-US" altLang="ko-KR" sz="700" dirty="0" smtClean="0">
                  <a:solidFill>
                    <a:prstClr val="black"/>
                  </a:solidFill>
                  <a:latin typeface="+mj-lt"/>
                </a:rPr>
                <a:t>Back</a:t>
              </a:r>
            </a:p>
            <a:p>
              <a:pPr algn="ctr" fontAlgn="base" latinLnBrk="1">
                <a:spcBef>
                  <a:spcPct val="0"/>
                </a:spcBef>
                <a:spcAft>
                  <a:spcPct val="0"/>
                </a:spcAft>
              </a:pPr>
              <a:r>
                <a:rPr kumimoji="1" lang="en-US" altLang="ko-KR" sz="700" dirty="0">
                  <a:solidFill>
                    <a:prstClr val="black"/>
                  </a:solidFill>
                  <a:latin typeface="+mj-lt"/>
                </a:rPr>
                <a:t>l</a:t>
              </a:r>
              <a:r>
                <a:rPr kumimoji="1" lang="en-US" altLang="ko-KR" sz="700" dirty="0" smtClean="0">
                  <a:solidFill>
                    <a:prstClr val="black"/>
                  </a:solidFill>
                  <a:latin typeface="+mj-lt"/>
                </a:rPr>
                <a:t>ight</a:t>
              </a:r>
            </a:p>
            <a:p>
              <a:pPr algn="ctr" fontAlgn="base" latinLnBrk="1">
                <a:spcBef>
                  <a:spcPct val="0"/>
                </a:spcBef>
                <a:spcAft>
                  <a:spcPct val="0"/>
                </a:spcAft>
              </a:pPr>
              <a:r>
                <a:rPr kumimoji="1" lang="en-US" altLang="ko-KR" sz="700" dirty="0">
                  <a:solidFill>
                    <a:prstClr val="black"/>
                  </a:solidFill>
                  <a:latin typeface="+mj-lt"/>
                </a:rPr>
                <a:t>u</a:t>
              </a:r>
              <a:r>
                <a:rPr kumimoji="1" lang="en-US" altLang="ko-KR" sz="700" dirty="0" smtClean="0">
                  <a:solidFill>
                    <a:prstClr val="black"/>
                  </a:solidFill>
                  <a:latin typeface="+mj-lt"/>
                </a:rPr>
                <a:t>nit</a:t>
              </a:r>
              <a:endParaRPr kumimoji="1" lang="ko-KR" altLang="en-US" sz="700" dirty="0">
                <a:solidFill>
                  <a:prstClr val="black"/>
                </a:solidFill>
                <a:latin typeface="+mj-lt"/>
              </a:endParaRPr>
            </a:p>
          </p:txBody>
        </p:sp>
        <p:sp>
          <p:nvSpPr>
            <p:cNvPr id="14" name="TextBox 13"/>
            <p:cNvSpPr txBox="1"/>
            <p:nvPr/>
          </p:nvSpPr>
          <p:spPr>
            <a:xfrm>
              <a:off x="1431272" y="4551383"/>
              <a:ext cx="601448" cy="200055"/>
            </a:xfrm>
            <a:prstGeom prst="rect">
              <a:avLst/>
            </a:prstGeom>
            <a:noFill/>
          </p:spPr>
          <p:txBody>
            <a:bodyPr wrap="none" rtlCol="0">
              <a:spAutoFit/>
            </a:bodyPr>
            <a:lstStyle/>
            <a:p>
              <a:pPr algn="ctr" fontAlgn="base" latinLnBrk="1">
                <a:spcBef>
                  <a:spcPct val="0"/>
                </a:spcBef>
                <a:spcAft>
                  <a:spcPct val="0"/>
                </a:spcAft>
              </a:pPr>
              <a:r>
                <a:rPr kumimoji="1" lang="en-US" altLang="ko-KR" sz="700" dirty="0" smtClean="0">
                  <a:solidFill>
                    <a:prstClr val="black"/>
                  </a:solidFill>
                  <a:latin typeface="+mj-lt"/>
                </a:rPr>
                <a:t>Backplane</a:t>
              </a:r>
            </a:p>
          </p:txBody>
        </p:sp>
        <p:sp>
          <p:nvSpPr>
            <p:cNvPr id="15" name="TextBox 14"/>
            <p:cNvSpPr txBox="1"/>
            <p:nvPr/>
          </p:nvSpPr>
          <p:spPr>
            <a:xfrm>
              <a:off x="1777894" y="4722701"/>
              <a:ext cx="587019" cy="329990"/>
            </a:xfrm>
            <a:prstGeom prst="rect">
              <a:avLst/>
            </a:prstGeom>
            <a:noFill/>
          </p:spPr>
          <p:txBody>
            <a:bodyPr wrap="none" rtlCol="0">
              <a:spAutoFit/>
            </a:bodyPr>
            <a:lstStyle/>
            <a:p>
              <a:pPr algn="ctr" fontAlgn="base" latinLnBrk="1">
                <a:spcBef>
                  <a:spcPct val="0"/>
                </a:spcBef>
                <a:spcAft>
                  <a:spcPct val="0"/>
                </a:spcAft>
              </a:pPr>
              <a:r>
                <a:rPr kumimoji="1" lang="en-US" altLang="ko-KR" sz="700" dirty="0" smtClean="0">
                  <a:solidFill>
                    <a:prstClr val="black"/>
                  </a:solidFill>
                  <a:latin typeface="+mj-lt"/>
                </a:rPr>
                <a:t>Horizontal</a:t>
              </a:r>
            </a:p>
            <a:p>
              <a:pPr algn="ctr" fontAlgn="base" latinLnBrk="1">
                <a:spcBef>
                  <a:spcPct val="0"/>
                </a:spcBef>
                <a:spcAft>
                  <a:spcPct val="0"/>
                </a:spcAft>
              </a:pPr>
              <a:r>
                <a:rPr kumimoji="1" lang="en-US" altLang="ko-KR" sz="700" dirty="0">
                  <a:solidFill>
                    <a:prstClr val="black"/>
                  </a:solidFill>
                  <a:latin typeface="+mj-lt"/>
                </a:rPr>
                <a:t>p</a:t>
              </a:r>
              <a:r>
                <a:rPr kumimoji="1" lang="en-US" altLang="ko-KR" sz="700" dirty="0" smtClean="0">
                  <a:solidFill>
                    <a:prstClr val="black"/>
                  </a:solidFill>
                  <a:latin typeface="+mj-lt"/>
                </a:rPr>
                <a:t>olarizer</a:t>
              </a:r>
              <a:endParaRPr kumimoji="1" lang="ko-KR" altLang="en-US" sz="700" dirty="0">
                <a:solidFill>
                  <a:prstClr val="black"/>
                </a:solidFill>
                <a:latin typeface="+mj-lt"/>
              </a:endParaRPr>
            </a:p>
          </p:txBody>
        </p:sp>
        <p:sp>
          <p:nvSpPr>
            <p:cNvPr id="16" name="TextBox 15"/>
            <p:cNvSpPr txBox="1"/>
            <p:nvPr/>
          </p:nvSpPr>
          <p:spPr>
            <a:xfrm>
              <a:off x="2176469" y="4551383"/>
              <a:ext cx="444352" cy="329990"/>
            </a:xfrm>
            <a:prstGeom prst="rect">
              <a:avLst/>
            </a:prstGeom>
            <a:noFill/>
          </p:spPr>
          <p:txBody>
            <a:bodyPr wrap="none" rtlCol="0">
              <a:spAutoFit/>
            </a:bodyPr>
            <a:lstStyle/>
            <a:p>
              <a:pPr algn="ctr" fontAlgn="base" latinLnBrk="1">
                <a:spcBef>
                  <a:spcPct val="0"/>
                </a:spcBef>
                <a:spcAft>
                  <a:spcPct val="0"/>
                </a:spcAft>
              </a:pPr>
              <a:r>
                <a:rPr kumimoji="1" lang="en-US" altLang="ko-KR" sz="700" dirty="0" smtClean="0">
                  <a:solidFill>
                    <a:prstClr val="black"/>
                  </a:solidFill>
                  <a:latin typeface="+mj-lt"/>
                </a:rPr>
                <a:t>Liquid</a:t>
              </a:r>
            </a:p>
            <a:p>
              <a:pPr algn="ctr" fontAlgn="base" latinLnBrk="1">
                <a:spcBef>
                  <a:spcPct val="0"/>
                </a:spcBef>
                <a:spcAft>
                  <a:spcPct val="0"/>
                </a:spcAft>
              </a:pPr>
              <a:r>
                <a:rPr kumimoji="1" lang="en-US" altLang="ko-KR" sz="700" dirty="0">
                  <a:solidFill>
                    <a:prstClr val="black"/>
                  </a:solidFill>
                  <a:latin typeface="+mj-lt"/>
                </a:rPr>
                <a:t>c</a:t>
              </a:r>
              <a:r>
                <a:rPr kumimoji="1" lang="en-US" altLang="ko-KR" sz="700" dirty="0" smtClean="0">
                  <a:solidFill>
                    <a:prstClr val="black"/>
                  </a:solidFill>
                  <a:latin typeface="+mj-lt"/>
                </a:rPr>
                <a:t>rystal</a:t>
              </a:r>
              <a:endParaRPr kumimoji="1" lang="ko-KR" altLang="en-US" sz="700" dirty="0">
                <a:solidFill>
                  <a:prstClr val="black"/>
                </a:solidFill>
                <a:latin typeface="+mj-lt"/>
              </a:endParaRPr>
            </a:p>
          </p:txBody>
        </p:sp>
        <p:sp>
          <p:nvSpPr>
            <p:cNvPr id="17" name="TextBox 16"/>
            <p:cNvSpPr txBox="1"/>
            <p:nvPr/>
          </p:nvSpPr>
          <p:spPr>
            <a:xfrm>
              <a:off x="2899433" y="4551383"/>
              <a:ext cx="397865" cy="329990"/>
            </a:xfrm>
            <a:prstGeom prst="rect">
              <a:avLst/>
            </a:prstGeom>
            <a:noFill/>
          </p:spPr>
          <p:txBody>
            <a:bodyPr wrap="none" rtlCol="0">
              <a:spAutoFit/>
            </a:bodyPr>
            <a:lstStyle/>
            <a:p>
              <a:pPr algn="ctr" fontAlgn="base" latinLnBrk="1">
                <a:spcBef>
                  <a:spcPct val="0"/>
                </a:spcBef>
                <a:spcAft>
                  <a:spcPct val="0"/>
                </a:spcAft>
              </a:pPr>
              <a:r>
                <a:rPr kumimoji="1" lang="en-US" altLang="ko-KR" sz="700" dirty="0" smtClean="0">
                  <a:solidFill>
                    <a:prstClr val="black"/>
                  </a:solidFill>
                  <a:latin typeface="+mj-lt"/>
                </a:rPr>
                <a:t>Color</a:t>
              </a:r>
            </a:p>
            <a:p>
              <a:pPr algn="ctr" fontAlgn="base" latinLnBrk="1">
                <a:spcBef>
                  <a:spcPct val="0"/>
                </a:spcBef>
                <a:spcAft>
                  <a:spcPct val="0"/>
                </a:spcAft>
              </a:pPr>
              <a:r>
                <a:rPr kumimoji="1" lang="en-US" altLang="ko-KR" sz="700" dirty="0">
                  <a:solidFill>
                    <a:prstClr val="black"/>
                  </a:solidFill>
                  <a:latin typeface="+mj-lt"/>
                </a:rPr>
                <a:t>f</a:t>
              </a:r>
              <a:r>
                <a:rPr kumimoji="1" lang="en-US" altLang="ko-KR" sz="700" dirty="0" smtClean="0">
                  <a:solidFill>
                    <a:prstClr val="black"/>
                  </a:solidFill>
                  <a:latin typeface="+mj-lt"/>
                </a:rPr>
                <a:t>ilter</a:t>
              </a:r>
              <a:endParaRPr kumimoji="1" lang="ko-KR" altLang="en-US" sz="700" dirty="0">
                <a:solidFill>
                  <a:prstClr val="black"/>
                </a:solidFill>
                <a:latin typeface="+mj-lt"/>
              </a:endParaRPr>
            </a:p>
          </p:txBody>
        </p:sp>
        <p:sp>
          <p:nvSpPr>
            <p:cNvPr id="18" name="TextBox 17"/>
            <p:cNvSpPr txBox="1"/>
            <p:nvPr/>
          </p:nvSpPr>
          <p:spPr>
            <a:xfrm>
              <a:off x="2506257" y="4731231"/>
              <a:ext cx="527710" cy="329990"/>
            </a:xfrm>
            <a:prstGeom prst="rect">
              <a:avLst/>
            </a:prstGeom>
            <a:noFill/>
          </p:spPr>
          <p:txBody>
            <a:bodyPr wrap="none" rtlCol="0">
              <a:spAutoFit/>
            </a:bodyPr>
            <a:lstStyle/>
            <a:p>
              <a:pPr algn="ctr" fontAlgn="base" latinLnBrk="1">
                <a:spcBef>
                  <a:spcPct val="0"/>
                </a:spcBef>
                <a:spcAft>
                  <a:spcPct val="0"/>
                </a:spcAft>
              </a:pPr>
              <a:r>
                <a:rPr kumimoji="1" lang="en-US" altLang="ko-KR" sz="700" dirty="0" smtClean="0">
                  <a:solidFill>
                    <a:prstClr val="black"/>
                  </a:solidFill>
                  <a:latin typeface="+mj-lt"/>
                </a:rPr>
                <a:t>Vertical</a:t>
              </a:r>
            </a:p>
            <a:p>
              <a:pPr algn="ctr" fontAlgn="base" latinLnBrk="1">
                <a:spcBef>
                  <a:spcPct val="0"/>
                </a:spcBef>
                <a:spcAft>
                  <a:spcPct val="0"/>
                </a:spcAft>
              </a:pPr>
              <a:r>
                <a:rPr kumimoji="1" lang="en-US" altLang="ko-KR" sz="700" dirty="0">
                  <a:solidFill>
                    <a:prstClr val="black"/>
                  </a:solidFill>
                  <a:latin typeface="+mj-lt"/>
                </a:rPr>
                <a:t>p</a:t>
              </a:r>
              <a:r>
                <a:rPr kumimoji="1" lang="en-US" altLang="ko-KR" sz="700" dirty="0" smtClean="0">
                  <a:solidFill>
                    <a:prstClr val="black"/>
                  </a:solidFill>
                  <a:latin typeface="+mj-lt"/>
                </a:rPr>
                <a:t>olarizer</a:t>
              </a:r>
              <a:endParaRPr kumimoji="1" lang="ko-KR" altLang="en-US" sz="700" dirty="0">
                <a:solidFill>
                  <a:prstClr val="black"/>
                </a:solidFill>
                <a:latin typeface="+mj-lt"/>
              </a:endParaRPr>
            </a:p>
          </p:txBody>
        </p:sp>
        <p:sp>
          <p:nvSpPr>
            <p:cNvPr id="19" name="줄무늬가 있는 오른쪽 화살표 20"/>
            <p:cNvSpPr/>
            <p:nvPr/>
          </p:nvSpPr>
          <p:spPr>
            <a:xfrm>
              <a:off x="1001422" y="3310618"/>
              <a:ext cx="550642" cy="1008112"/>
            </a:xfrm>
            <a:prstGeom prst="stripedRightArrow">
              <a:avLst>
                <a:gd name="adj1" fmla="val 68141"/>
                <a:gd name="adj2" fmla="val 50000"/>
              </a:avLst>
            </a:prstGeom>
            <a:solidFill>
              <a:srgbClr val="FFC000"/>
            </a:solidFill>
          </p:spPr>
          <p:style>
            <a:lnRef idx="1">
              <a:schemeClr val="accent2"/>
            </a:lnRef>
            <a:fillRef idx="2">
              <a:schemeClr val="accent2"/>
            </a:fillRef>
            <a:effectRef idx="1">
              <a:schemeClr val="accent2"/>
            </a:effectRef>
            <a:fontRef idx="minor">
              <a:schemeClr val="dk1"/>
            </a:fontRef>
          </p:style>
          <p:txBody>
            <a:bodyPr rtlCol="0" anchor="ctr"/>
            <a:lstStyle/>
            <a:p>
              <a:pPr algn="ctr" fontAlgn="base" latinLnBrk="1">
                <a:spcBef>
                  <a:spcPct val="0"/>
                </a:spcBef>
                <a:spcAft>
                  <a:spcPct val="0"/>
                </a:spcAft>
              </a:pPr>
              <a:endParaRPr kumimoji="1" lang="ko-KR" altLang="en-US" sz="700" dirty="0">
                <a:solidFill>
                  <a:prstClr val="black"/>
                </a:solidFill>
                <a:latin typeface="+mj-lt"/>
                <a:cs typeface="Tahoma" pitchFamily="34" charset="0"/>
              </a:endParaRPr>
            </a:p>
          </p:txBody>
        </p:sp>
        <p:sp>
          <p:nvSpPr>
            <p:cNvPr id="20" name="TextBox 19"/>
            <p:cNvSpPr txBox="1"/>
            <p:nvPr/>
          </p:nvSpPr>
          <p:spPr>
            <a:xfrm>
              <a:off x="995826" y="3619835"/>
              <a:ext cx="598241" cy="415498"/>
            </a:xfrm>
            <a:prstGeom prst="rect">
              <a:avLst/>
            </a:prstGeom>
            <a:noFill/>
          </p:spPr>
          <p:txBody>
            <a:bodyPr wrap="none" rtlCol="0">
              <a:spAutoFit/>
            </a:bodyPr>
            <a:lstStyle/>
            <a:p>
              <a:pPr algn="ctr" fontAlgn="base" latinLnBrk="1">
                <a:spcBef>
                  <a:spcPct val="0"/>
                </a:spcBef>
                <a:spcAft>
                  <a:spcPct val="0"/>
                </a:spcAft>
              </a:pPr>
              <a:r>
                <a:rPr kumimoji="1" lang="en-US" altLang="ko-KR" sz="700" dirty="0" smtClean="0">
                  <a:solidFill>
                    <a:prstClr val="black"/>
                  </a:solidFill>
                  <a:latin typeface="+mj-lt"/>
                  <a:cs typeface="Tahoma" pitchFamily="34" charset="0"/>
                </a:rPr>
                <a:t>Light</a:t>
              </a:r>
            </a:p>
            <a:p>
              <a:pPr algn="ctr" fontAlgn="base" latinLnBrk="1">
                <a:spcBef>
                  <a:spcPct val="0"/>
                </a:spcBef>
                <a:spcAft>
                  <a:spcPct val="0"/>
                </a:spcAft>
              </a:pPr>
              <a:r>
                <a:rPr kumimoji="1" lang="en-US" altLang="ko-KR" sz="700" dirty="0">
                  <a:solidFill>
                    <a:prstClr val="black"/>
                  </a:solidFill>
                  <a:latin typeface="+mj-lt"/>
                  <a:cs typeface="Tahoma" pitchFamily="34" charset="0"/>
                </a:rPr>
                <a:t>s</a:t>
              </a:r>
              <a:r>
                <a:rPr kumimoji="1" lang="en-US" altLang="ko-KR" sz="700" dirty="0" smtClean="0">
                  <a:solidFill>
                    <a:prstClr val="black"/>
                  </a:solidFill>
                  <a:latin typeface="+mj-lt"/>
                  <a:cs typeface="Tahoma" pitchFamily="34" charset="0"/>
                </a:rPr>
                <a:t>ource</a:t>
              </a:r>
            </a:p>
            <a:p>
              <a:pPr algn="ctr" fontAlgn="base" latinLnBrk="1">
                <a:spcBef>
                  <a:spcPct val="0"/>
                </a:spcBef>
                <a:spcAft>
                  <a:spcPct val="0"/>
                </a:spcAft>
              </a:pPr>
              <a:r>
                <a:rPr kumimoji="1" lang="en-US" altLang="ko-KR" sz="700" dirty="0">
                  <a:solidFill>
                    <a:prstClr val="black"/>
                  </a:solidFill>
                  <a:latin typeface="+mj-lt"/>
                  <a:cs typeface="Tahoma" pitchFamily="34" charset="0"/>
                </a:rPr>
                <a:t>b</a:t>
              </a:r>
              <a:r>
                <a:rPr kumimoji="1" lang="en-US" altLang="ko-KR" sz="700" dirty="0" smtClean="0">
                  <a:solidFill>
                    <a:prstClr val="black"/>
                  </a:solidFill>
                  <a:latin typeface="+mj-lt"/>
                  <a:cs typeface="Tahoma" pitchFamily="34" charset="0"/>
                </a:rPr>
                <a:t>rightness</a:t>
              </a:r>
              <a:endParaRPr kumimoji="1" lang="ko-KR" altLang="en-US" sz="700" dirty="0">
                <a:solidFill>
                  <a:prstClr val="black"/>
                </a:solidFill>
                <a:latin typeface="+mj-lt"/>
                <a:cs typeface="Tahoma" pitchFamily="34" charset="0"/>
              </a:endParaRPr>
            </a:p>
          </p:txBody>
        </p:sp>
        <p:sp>
          <p:nvSpPr>
            <p:cNvPr id="21" name="줄무늬가 있는 오른쪽 화살표 22"/>
            <p:cNvSpPr/>
            <p:nvPr/>
          </p:nvSpPr>
          <p:spPr>
            <a:xfrm>
              <a:off x="3261365" y="3582024"/>
              <a:ext cx="550642" cy="465300"/>
            </a:xfrm>
            <a:prstGeom prst="stripedRightArrow">
              <a:avLst>
                <a:gd name="adj1" fmla="val 68141"/>
                <a:gd name="adj2" fmla="val 50000"/>
              </a:avLst>
            </a:prstGeom>
            <a:solidFill>
              <a:srgbClr val="FFC000"/>
            </a:solidFill>
          </p:spPr>
          <p:style>
            <a:lnRef idx="1">
              <a:schemeClr val="accent2"/>
            </a:lnRef>
            <a:fillRef idx="2">
              <a:schemeClr val="accent2"/>
            </a:fillRef>
            <a:effectRef idx="1">
              <a:schemeClr val="accent2"/>
            </a:effectRef>
            <a:fontRef idx="minor">
              <a:schemeClr val="dk1"/>
            </a:fontRef>
          </p:style>
          <p:txBody>
            <a:bodyPr rtlCol="0" anchor="ctr"/>
            <a:lstStyle/>
            <a:p>
              <a:pPr algn="ctr" fontAlgn="base" latinLnBrk="1">
                <a:spcBef>
                  <a:spcPct val="0"/>
                </a:spcBef>
                <a:spcAft>
                  <a:spcPct val="0"/>
                </a:spcAft>
              </a:pPr>
              <a:endParaRPr kumimoji="1" lang="ko-KR" altLang="en-US" sz="700" dirty="0">
                <a:solidFill>
                  <a:prstClr val="black"/>
                </a:solidFill>
                <a:latin typeface="+mj-lt"/>
                <a:cs typeface="Tahoma" pitchFamily="34" charset="0"/>
              </a:endParaRPr>
            </a:p>
          </p:txBody>
        </p:sp>
        <p:sp>
          <p:nvSpPr>
            <p:cNvPr id="22" name="TextBox 21"/>
            <p:cNvSpPr txBox="1"/>
            <p:nvPr/>
          </p:nvSpPr>
          <p:spPr>
            <a:xfrm>
              <a:off x="3238257" y="3670196"/>
              <a:ext cx="598241" cy="307777"/>
            </a:xfrm>
            <a:prstGeom prst="rect">
              <a:avLst/>
            </a:prstGeom>
            <a:noFill/>
          </p:spPr>
          <p:txBody>
            <a:bodyPr wrap="none" rtlCol="0">
              <a:spAutoFit/>
            </a:bodyPr>
            <a:lstStyle/>
            <a:p>
              <a:pPr algn="ctr" fontAlgn="base" latinLnBrk="1">
                <a:spcBef>
                  <a:spcPct val="0"/>
                </a:spcBef>
                <a:spcAft>
                  <a:spcPct val="0"/>
                </a:spcAft>
              </a:pPr>
              <a:r>
                <a:rPr kumimoji="1" lang="en-US" altLang="ko-KR" sz="700" dirty="0" smtClean="0">
                  <a:solidFill>
                    <a:prstClr val="black"/>
                  </a:solidFill>
                  <a:latin typeface="+mj-lt"/>
                  <a:cs typeface="Tahoma" pitchFamily="34" charset="0"/>
                </a:rPr>
                <a:t>Outward</a:t>
              </a:r>
            </a:p>
            <a:p>
              <a:pPr algn="ctr" fontAlgn="base" latinLnBrk="1">
                <a:spcBef>
                  <a:spcPct val="0"/>
                </a:spcBef>
                <a:spcAft>
                  <a:spcPct val="0"/>
                </a:spcAft>
              </a:pPr>
              <a:r>
                <a:rPr kumimoji="1" lang="en-US" altLang="ko-KR" sz="700" dirty="0">
                  <a:solidFill>
                    <a:prstClr val="black"/>
                  </a:solidFill>
                  <a:latin typeface="+mj-lt"/>
                  <a:cs typeface="Tahoma" pitchFamily="34" charset="0"/>
                </a:rPr>
                <a:t>b</a:t>
              </a:r>
              <a:r>
                <a:rPr kumimoji="1" lang="en-US" altLang="ko-KR" sz="700" dirty="0" smtClean="0">
                  <a:solidFill>
                    <a:prstClr val="black"/>
                  </a:solidFill>
                  <a:latin typeface="+mj-lt"/>
                  <a:cs typeface="Tahoma" pitchFamily="34" charset="0"/>
                </a:rPr>
                <a:t>rightness</a:t>
              </a:r>
              <a:endParaRPr kumimoji="1" lang="ko-KR" altLang="en-US" sz="700" dirty="0">
                <a:solidFill>
                  <a:prstClr val="black"/>
                </a:solidFill>
                <a:latin typeface="+mj-lt"/>
                <a:cs typeface="Tahoma" pitchFamily="34" charset="0"/>
              </a:endParaRPr>
            </a:p>
          </p:txBody>
        </p:sp>
        <p:pic>
          <p:nvPicPr>
            <p:cNvPr id="23" name="Picture 3" descr="http://image.maniadb.com/images/album/215/215730_1_f.jpg"/>
            <p:cNvPicPr>
              <a:picLocks noChangeAspect="1" noChangeArrowheads="1"/>
            </p:cNvPicPr>
            <p:nvPr/>
          </p:nvPicPr>
          <p:blipFill>
            <a:blip r:embed="rId2" cstate="print"/>
            <a:srcRect l="28842" t="13110" r="5607" b="21339"/>
            <a:stretch>
              <a:fillRect/>
            </a:stretch>
          </p:blipFill>
          <p:spPr bwMode="auto">
            <a:xfrm>
              <a:off x="3878476" y="3360496"/>
              <a:ext cx="864096" cy="936104"/>
            </a:xfrm>
            <a:prstGeom prst="rect">
              <a:avLst/>
            </a:prstGeom>
            <a:ln>
              <a:noFill/>
            </a:ln>
            <a:effectLst>
              <a:softEdge rad="112500"/>
            </a:effectLst>
          </p:spPr>
        </p:pic>
        <p:sp>
          <p:nvSpPr>
            <p:cNvPr id="24" name="사다리꼴 24"/>
            <p:cNvSpPr/>
            <p:nvPr/>
          </p:nvSpPr>
          <p:spPr>
            <a:xfrm rot="5400000">
              <a:off x="4610493" y="3645732"/>
              <a:ext cx="1368152" cy="265876"/>
            </a:xfrm>
            <a:prstGeom prst="trapezoid">
              <a:avLst/>
            </a:prstGeom>
          </p:spPr>
          <p:style>
            <a:lnRef idx="1">
              <a:schemeClr val="accent1"/>
            </a:lnRef>
            <a:fillRef idx="2">
              <a:schemeClr val="accent1"/>
            </a:fillRef>
            <a:effectRef idx="1">
              <a:schemeClr val="accent1"/>
            </a:effectRef>
            <a:fontRef idx="minor">
              <a:schemeClr val="dk1"/>
            </a:fontRef>
          </p:style>
          <p:txBody>
            <a:bodyPr rtlCol="0" anchor="ctr"/>
            <a:lstStyle/>
            <a:p>
              <a:pPr algn="ctr" fontAlgn="base" latinLnBrk="1">
                <a:spcBef>
                  <a:spcPct val="0"/>
                </a:spcBef>
                <a:spcAft>
                  <a:spcPct val="0"/>
                </a:spcAft>
              </a:pPr>
              <a:endParaRPr kumimoji="1" lang="ko-KR" altLang="en-US" sz="700">
                <a:solidFill>
                  <a:prstClr val="black"/>
                </a:solidFill>
                <a:latin typeface="+mj-lt"/>
              </a:endParaRPr>
            </a:p>
          </p:txBody>
        </p:sp>
        <p:sp>
          <p:nvSpPr>
            <p:cNvPr id="25" name="사다리꼴 25"/>
            <p:cNvSpPr/>
            <p:nvPr/>
          </p:nvSpPr>
          <p:spPr>
            <a:xfrm rot="5400000">
              <a:off x="5542538" y="3645732"/>
              <a:ext cx="1368152" cy="265876"/>
            </a:xfrm>
            <a:prstGeom prst="trapezoid">
              <a:avLst/>
            </a:prstGeom>
          </p:spPr>
          <p:style>
            <a:lnRef idx="1">
              <a:schemeClr val="accent4"/>
            </a:lnRef>
            <a:fillRef idx="2">
              <a:schemeClr val="accent4"/>
            </a:fillRef>
            <a:effectRef idx="1">
              <a:schemeClr val="accent4"/>
            </a:effectRef>
            <a:fontRef idx="minor">
              <a:schemeClr val="dk1"/>
            </a:fontRef>
          </p:style>
          <p:txBody>
            <a:bodyPr rtlCol="0" anchor="ctr"/>
            <a:lstStyle/>
            <a:p>
              <a:pPr algn="ctr" fontAlgn="base" latinLnBrk="1">
                <a:spcBef>
                  <a:spcPct val="0"/>
                </a:spcBef>
                <a:spcAft>
                  <a:spcPct val="0"/>
                </a:spcAft>
              </a:pPr>
              <a:endParaRPr kumimoji="1" lang="ko-KR" altLang="en-US" sz="700">
                <a:solidFill>
                  <a:prstClr val="black"/>
                </a:solidFill>
                <a:latin typeface="+mj-lt"/>
              </a:endParaRPr>
            </a:p>
          </p:txBody>
        </p:sp>
        <p:sp>
          <p:nvSpPr>
            <p:cNvPr id="26" name="사다리꼴 28"/>
            <p:cNvSpPr/>
            <p:nvPr/>
          </p:nvSpPr>
          <p:spPr>
            <a:xfrm rot="5400000">
              <a:off x="6222009" y="3645732"/>
              <a:ext cx="1368152" cy="265876"/>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fontAlgn="base" latinLnBrk="1">
                <a:spcBef>
                  <a:spcPct val="0"/>
                </a:spcBef>
                <a:spcAft>
                  <a:spcPct val="0"/>
                </a:spcAft>
              </a:pPr>
              <a:endParaRPr kumimoji="1" lang="ko-KR" altLang="en-US" sz="700">
                <a:solidFill>
                  <a:prstClr val="black"/>
                </a:solidFill>
                <a:latin typeface="+mj-lt"/>
              </a:endParaRPr>
            </a:p>
          </p:txBody>
        </p:sp>
        <p:sp>
          <p:nvSpPr>
            <p:cNvPr id="27" name="사다리꼴 29"/>
            <p:cNvSpPr/>
            <p:nvPr/>
          </p:nvSpPr>
          <p:spPr>
            <a:xfrm rot="5400000">
              <a:off x="5884952" y="3645732"/>
              <a:ext cx="1368152" cy="265876"/>
            </a:xfrm>
            <a:prstGeom prst="trapezoid">
              <a:avLst/>
            </a:prstGeom>
            <a:gradFill>
              <a:gsLst>
                <a:gs pos="0">
                  <a:srgbClr val="A603AB">
                    <a:alpha val="20000"/>
                  </a:srgbClr>
                </a:gs>
                <a:gs pos="21001">
                  <a:srgbClr val="0819FB">
                    <a:alpha val="20000"/>
                  </a:srgbClr>
                </a:gs>
                <a:gs pos="35001">
                  <a:srgbClr val="1A8D48">
                    <a:alpha val="20000"/>
                  </a:srgbClr>
                </a:gs>
                <a:gs pos="52000">
                  <a:srgbClr val="FFFF00">
                    <a:alpha val="20000"/>
                  </a:srgbClr>
                </a:gs>
                <a:gs pos="73000">
                  <a:srgbClr val="EE3F17">
                    <a:alpha val="20000"/>
                  </a:srgbClr>
                </a:gs>
                <a:gs pos="88000">
                  <a:srgbClr val="E81766">
                    <a:alpha val="20000"/>
                  </a:srgbClr>
                </a:gs>
                <a:gs pos="100000">
                  <a:srgbClr val="A603AB">
                    <a:alpha val="20000"/>
                  </a:srgbClr>
                </a:gs>
              </a:gsLst>
              <a:lin ang="16200000" scaled="0"/>
            </a:gradFill>
          </p:spPr>
          <p:style>
            <a:lnRef idx="1">
              <a:schemeClr val="accent1"/>
            </a:lnRef>
            <a:fillRef idx="2">
              <a:schemeClr val="accent1"/>
            </a:fillRef>
            <a:effectRef idx="1">
              <a:schemeClr val="accent1"/>
            </a:effectRef>
            <a:fontRef idx="minor">
              <a:schemeClr val="dk1"/>
            </a:fontRef>
          </p:style>
          <p:txBody>
            <a:bodyPr rtlCol="0" anchor="ctr"/>
            <a:lstStyle/>
            <a:p>
              <a:pPr algn="ctr" fontAlgn="base" latinLnBrk="1">
                <a:spcBef>
                  <a:spcPct val="0"/>
                </a:spcBef>
                <a:spcAft>
                  <a:spcPct val="0"/>
                </a:spcAft>
              </a:pPr>
              <a:endParaRPr kumimoji="1" lang="ko-KR" altLang="en-US" sz="700">
                <a:solidFill>
                  <a:prstClr val="black"/>
                </a:solidFill>
                <a:latin typeface="+mj-lt"/>
              </a:endParaRPr>
            </a:p>
          </p:txBody>
        </p:sp>
        <p:sp>
          <p:nvSpPr>
            <p:cNvPr id="28" name="TextBox 27"/>
            <p:cNvSpPr txBox="1"/>
            <p:nvPr/>
          </p:nvSpPr>
          <p:spPr>
            <a:xfrm>
              <a:off x="5043876" y="4509815"/>
              <a:ext cx="508473" cy="445486"/>
            </a:xfrm>
            <a:prstGeom prst="rect">
              <a:avLst/>
            </a:prstGeom>
            <a:noFill/>
          </p:spPr>
          <p:txBody>
            <a:bodyPr wrap="none" rtlCol="0">
              <a:spAutoFit/>
            </a:bodyPr>
            <a:lstStyle/>
            <a:p>
              <a:pPr algn="ctr" fontAlgn="base" latinLnBrk="1">
                <a:spcBef>
                  <a:spcPct val="0"/>
                </a:spcBef>
                <a:spcAft>
                  <a:spcPct val="0"/>
                </a:spcAft>
              </a:pPr>
              <a:r>
                <a:rPr kumimoji="1" lang="en-US" altLang="ko-KR" sz="700" dirty="0" smtClean="0">
                  <a:solidFill>
                    <a:prstClr val="black"/>
                  </a:solidFill>
                  <a:latin typeface="+mj-lt"/>
                </a:rPr>
                <a:t>Emitting</a:t>
              </a:r>
            </a:p>
            <a:p>
              <a:pPr algn="ctr" fontAlgn="base" latinLnBrk="1">
                <a:spcBef>
                  <a:spcPct val="0"/>
                </a:spcBef>
                <a:spcAft>
                  <a:spcPct val="0"/>
                </a:spcAft>
              </a:pPr>
              <a:r>
                <a:rPr kumimoji="1" lang="en-US" altLang="ko-KR" sz="700" dirty="0">
                  <a:solidFill>
                    <a:prstClr val="black"/>
                  </a:solidFill>
                  <a:latin typeface="+mj-lt"/>
                </a:rPr>
                <a:t>m</a:t>
              </a:r>
              <a:r>
                <a:rPr kumimoji="1" lang="en-US" altLang="ko-KR" sz="700" dirty="0" smtClean="0">
                  <a:solidFill>
                    <a:prstClr val="black"/>
                  </a:solidFill>
                  <a:latin typeface="+mj-lt"/>
                </a:rPr>
                <a:t>aterial</a:t>
              </a:r>
            </a:p>
            <a:p>
              <a:pPr algn="ctr" fontAlgn="base" latinLnBrk="1">
                <a:spcBef>
                  <a:spcPct val="0"/>
                </a:spcBef>
                <a:spcAft>
                  <a:spcPct val="0"/>
                </a:spcAft>
              </a:pPr>
              <a:r>
                <a:rPr kumimoji="1" lang="en-US" altLang="ko-KR" sz="700" dirty="0">
                  <a:solidFill>
                    <a:prstClr val="black"/>
                  </a:solidFill>
                  <a:latin typeface="+mj-lt"/>
                </a:rPr>
                <a:t>l</a:t>
              </a:r>
              <a:r>
                <a:rPr kumimoji="1" lang="en-US" altLang="ko-KR" sz="700" dirty="0" smtClean="0">
                  <a:solidFill>
                    <a:prstClr val="black"/>
                  </a:solidFill>
                  <a:latin typeface="+mj-lt"/>
                </a:rPr>
                <a:t>ayer</a:t>
              </a:r>
              <a:endParaRPr kumimoji="1" lang="ko-KR" altLang="en-US" sz="700" dirty="0">
                <a:solidFill>
                  <a:prstClr val="black"/>
                </a:solidFill>
                <a:latin typeface="+mj-lt"/>
              </a:endParaRPr>
            </a:p>
          </p:txBody>
        </p:sp>
        <p:sp>
          <p:nvSpPr>
            <p:cNvPr id="29" name="TextBox 28"/>
            <p:cNvSpPr txBox="1"/>
            <p:nvPr/>
          </p:nvSpPr>
          <p:spPr>
            <a:xfrm>
              <a:off x="5906415" y="4534756"/>
              <a:ext cx="601448" cy="200055"/>
            </a:xfrm>
            <a:prstGeom prst="rect">
              <a:avLst/>
            </a:prstGeom>
            <a:noFill/>
          </p:spPr>
          <p:txBody>
            <a:bodyPr wrap="none" rtlCol="0">
              <a:spAutoFit/>
            </a:bodyPr>
            <a:lstStyle/>
            <a:p>
              <a:pPr algn="ctr" fontAlgn="base" latinLnBrk="1">
                <a:spcBef>
                  <a:spcPct val="0"/>
                </a:spcBef>
                <a:spcAft>
                  <a:spcPct val="0"/>
                </a:spcAft>
              </a:pPr>
              <a:r>
                <a:rPr kumimoji="1" lang="en-US" altLang="ko-KR" sz="700" dirty="0" smtClean="0">
                  <a:solidFill>
                    <a:prstClr val="black"/>
                  </a:solidFill>
                  <a:latin typeface="+mj-lt"/>
                </a:rPr>
                <a:t>Backplane</a:t>
              </a:r>
            </a:p>
          </p:txBody>
        </p:sp>
        <p:sp>
          <p:nvSpPr>
            <p:cNvPr id="30" name="TextBox 29"/>
            <p:cNvSpPr txBox="1"/>
            <p:nvPr/>
          </p:nvSpPr>
          <p:spPr>
            <a:xfrm>
              <a:off x="6214492" y="4534754"/>
              <a:ext cx="744114" cy="445486"/>
            </a:xfrm>
            <a:prstGeom prst="rect">
              <a:avLst/>
            </a:prstGeom>
            <a:noFill/>
          </p:spPr>
          <p:txBody>
            <a:bodyPr wrap="none" rtlCol="0">
              <a:spAutoFit/>
            </a:bodyPr>
            <a:lstStyle/>
            <a:p>
              <a:pPr algn="ctr" fontAlgn="base" latinLnBrk="1">
                <a:spcBef>
                  <a:spcPct val="0"/>
                </a:spcBef>
                <a:spcAft>
                  <a:spcPct val="0"/>
                </a:spcAft>
              </a:pPr>
              <a:r>
                <a:rPr kumimoji="1" lang="en-US" altLang="ko-KR" sz="700" dirty="0" smtClean="0">
                  <a:solidFill>
                    <a:prstClr val="black"/>
                  </a:solidFill>
                  <a:latin typeface="+mj-lt"/>
                </a:rPr>
                <a:t>Color</a:t>
              </a:r>
            </a:p>
            <a:p>
              <a:pPr algn="ctr" fontAlgn="base" latinLnBrk="1">
                <a:spcBef>
                  <a:spcPct val="0"/>
                </a:spcBef>
                <a:spcAft>
                  <a:spcPct val="0"/>
                </a:spcAft>
              </a:pPr>
              <a:r>
                <a:rPr kumimoji="1" lang="en-US" altLang="ko-KR" sz="700" dirty="0">
                  <a:solidFill>
                    <a:prstClr val="black"/>
                  </a:solidFill>
                  <a:latin typeface="+mj-lt"/>
                </a:rPr>
                <a:t>f</a:t>
              </a:r>
              <a:r>
                <a:rPr kumimoji="1" lang="en-US" altLang="ko-KR" sz="700" dirty="0" smtClean="0">
                  <a:solidFill>
                    <a:prstClr val="black"/>
                  </a:solidFill>
                  <a:latin typeface="+mj-lt"/>
                </a:rPr>
                <a:t>ilter</a:t>
              </a:r>
            </a:p>
            <a:p>
              <a:pPr algn="ctr" fontAlgn="base" latinLnBrk="1">
                <a:spcBef>
                  <a:spcPct val="0"/>
                </a:spcBef>
                <a:spcAft>
                  <a:spcPct val="0"/>
                </a:spcAft>
              </a:pPr>
              <a:r>
                <a:rPr kumimoji="1" lang="en-US" altLang="ko-KR" sz="700" dirty="0" smtClean="0">
                  <a:solidFill>
                    <a:prstClr val="black"/>
                  </a:solidFill>
                  <a:latin typeface="+mj-lt"/>
                </a:rPr>
                <a:t>(White OLED)</a:t>
              </a:r>
              <a:endParaRPr kumimoji="1" lang="ko-KR" altLang="en-US" sz="700" dirty="0">
                <a:solidFill>
                  <a:prstClr val="black"/>
                </a:solidFill>
                <a:latin typeface="+mj-lt"/>
              </a:endParaRPr>
            </a:p>
          </p:txBody>
        </p:sp>
        <p:sp>
          <p:nvSpPr>
            <p:cNvPr id="31" name="TextBox 30"/>
            <p:cNvSpPr txBox="1"/>
            <p:nvPr/>
          </p:nvSpPr>
          <p:spPr>
            <a:xfrm>
              <a:off x="6659832" y="4543070"/>
              <a:ext cx="535724" cy="200055"/>
            </a:xfrm>
            <a:prstGeom prst="rect">
              <a:avLst/>
            </a:prstGeom>
            <a:noFill/>
          </p:spPr>
          <p:txBody>
            <a:bodyPr wrap="none" rtlCol="0">
              <a:spAutoFit/>
            </a:bodyPr>
            <a:lstStyle/>
            <a:p>
              <a:pPr algn="ctr" fontAlgn="base" latinLnBrk="1">
                <a:spcBef>
                  <a:spcPct val="0"/>
                </a:spcBef>
                <a:spcAft>
                  <a:spcPct val="0"/>
                </a:spcAft>
              </a:pPr>
              <a:r>
                <a:rPr kumimoji="1" lang="en-US" altLang="ko-KR" sz="700" dirty="0" smtClean="0">
                  <a:solidFill>
                    <a:prstClr val="black"/>
                  </a:solidFill>
                  <a:latin typeface="+mj-lt"/>
                </a:rPr>
                <a:t>Polarizer</a:t>
              </a:r>
              <a:endParaRPr kumimoji="1" lang="ko-KR" altLang="en-US" sz="700" dirty="0">
                <a:solidFill>
                  <a:prstClr val="black"/>
                </a:solidFill>
                <a:latin typeface="+mj-lt"/>
              </a:endParaRPr>
            </a:p>
          </p:txBody>
        </p:sp>
        <p:sp>
          <p:nvSpPr>
            <p:cNvPr id="32" name="줄무늬가 있는 오른쪽 화살표 36"/>
            <p:cNvSpPr/>
            <p:nvPr/>
          </p:nvSpPr>
          <p:spPr>
            <a:xfrm>
              <a:off x="5476564" y="3446321"/>
              <a:ext cx="550642" cy="703454"/>
            </a:xfrm>
            <a:prstGeom prst="stripedRightArrow">
              <a:avLst>
                <a:gd name="adj1" fmla="val 68141"/>
                <a:gd name="adj2" fmla="val 50000"/>
              </a:avLst>
            </a:prstGeom>
            <a:solidFill>
              <a:srgbClr val="FFC000"/>
            </a:solidFill>
          </p:spPr>
          <p:style>
            <a:lnRef idx="1">
              <a:schemeClr val="accent2"/>
            </a:lnRef>
            <a:fillRef idx="2">
              <a:schemeClr val="accent2"/>
            </a:fillRef>
            <a:effectRef idx="1">
              <a:schemeClr val="accent2"/>
            </a:effectRef>
            <a:fontRef idx="minor">
              <a:schemeClr val="dk1"/>
            </a:fontRef>
          </p:style>
          <p:txBody>
            <a:bodyPr rtlCol="0" anchor="ctr"/>
            <a:lstStyle/>
            <a:p>
              <a:pPr algn="ctr" fontAlgn="base" latinLnBrk="1">
                <a:spcBef>
                  <a:spcPct val="0"/>
                </a:spcBef>
                <a:spcAft>
                  <a:spcPct val="0"/>
                </a:spcAft>
              </a:pPr>
              <a:endParaRPr kumimoji="1" lang="ko-KR" altLang="en-US" sz="700" dirty="0">
                <a:solidFill>
                  <a:prstClr val="black"/>
                </a:solidFill>
                <a:latin typeface="+mj-lt"/>
                <a:cs typeface="Tahoma" pitchFamily="34" charset="0"/>
              </a:endParaRPr>
            </a:p>
          </p:txBody>
        </p:sp>
        <p:sp>
          <p:nvSpPr>
            <p:cNvPr id="33" name="TextBox 32"/>
            <p:cNvSpPr txBox="1"/>
            <p:nvPr/>
          </p:nvSpPr>
          <p:spPr>
            <a:xfrm>
              <a:off x="5470967" y="3585967"/>
              <a:ext cx="598241" cy="415498"/>
            </a:xfrm>
            <a:prstGeom prst="rect">
              <a:avLst/>
            </a:prstGeom>
            <a:noFill/>
          </p:spPr>
          <p:txBody>
            <a:bodyPr wrap="none" rtlCol="0">
              <a:spAutoFit/>
            </a:bodyPr>
            <a:lstStyle/>
            <a:p>
              <a:pPr algn="ctr" fontAlgn="base" latinLnBrk="1">
                <a:spcBef>
                  <a:spcPct val="0"/>
                </a:spcBef>
                <a:spcAft>
                  <a:spcPct val="0"/>
                </a:spcAft>
              </a:pPr>
              <a:r>
                <a:rPr kumimoji="1" lang="en-US" altLang="ko-KR" sz="700" dirty="0" smtClean="0">
                  <a:solidFill>
                    <a:prstClr val="black"/>
                  </a:solidFill>
                  <a:latin typeface="+mj-lt"/>
                  <a:cs typeface="Tahoma" pitchFamily="34" charset="0"/>
                </a:rPr>
                <a:t>Light</a:t>
              </a:r>
            </a:p>
            <a:p>
              <a:pPr algn="ctr" fontAlgn="base" latinLnBrk="1">
                <a:spcBef>
                  <a:spcPct val="0"/>
                </a:spcBef>
                <a:spcAft>
                  <a:spcPct val="0"/>
                </a:spcAft>
              </a:pPr>
              <a:r>
                <a:rPr kumimoji="1" lang="en-US" altLang="ko-KR" sz="700" dirty="0" smtClean="0">
                  <a:solidFill>
                    <a:prstClr val="black"/>
                  </a:solidFill>
                  <a:latin typeface="+mj-lt"/>
                  <a:cs typeface="Tahoma" pitchFamily="34" charset="0"/>
                </a:rPr>
                <a:t>Source</a:t>
              </a:r>
            </a:p>
            <a:p>
              <a:pPr algn="ctr" fontAlgn="base" latinLnBrk="1">
                <a:spcBef>
                  <a:spcPct val="0"/>
                </a:spcBef>
                <a:spcAft>
                  <a:spcPct val="0"/>
                </a:spcAft>
              </a:pPr>
              <a:r>
                <a:rPr kumimoji="1" lang="en-US" altLang="ko-KR" sz="700" dirty="0">
                  <a:solidFill>
                    <a:prstClr val="black"/>
                  </a:solidFill>
                  <a:latin typeface="+mj-lt"/>
                  <a:cs typeface="Tahoma" pitchFamily="34" charset="0"/>
                </a:rPr>
                <a:t>b</a:t>
              </a:r>
              <a:r>
                <a:rPr kumimoji="1" lang="en-US" altLang="ko-KR" sz="700" dirty="0" smtClean="0">
                  <a:solidFill>
                    <a:prstClr val="black"/>
                  </a:solidFill>
                  <a:latin typeface="+mj-lt"/>
                  <a:cs typeface="Tahoma" pitchFamily="34" charset="0"/>
                </a:rPr>
                <a:t>rightness</a:t>
              </a:r>
              <a:endParaRPr kumimoji="1" lang="ko-KR" altLang="en-US" sz="700" dirty="0">
                <a:solidFill>
                  <a:prstClr val="black"/>
                </a:solidFill>
                <a:latin typeface="+mj-lt"/>
                <a:cs typeface="Tahoma" pitchFamily="34" charset="0"/>
              </a:endParaRPr>
            </a:p>
          </p:txBody>
        </p:sp>
        <p:sp>
          <p:nvSpPr>
            <p:cNvPr id="34" name="줄무늬가 있는 오른쪽 화살표 38"/>
            <p:cNvSpPr/>
            <p:nvPr/>
          </p:nvSpPr>
          <p:spPr>
            <a:xfrm>
              <a:off x="7078930" y="3565398"/>
              <a:ext cx="550642" cy="465300"/>
            </a:xfrm>
            <a:prstGeom prst="stripedRightArrow">
              <a:avLst>
                <a:gd name="adj1" fmla="val 68141"/>
                <a:gd name="adj2" fmla="val 50000"/>
              </a:avLst>
            </a:prstGeom>
            <a:solidFill>
              <a:srgbClr val="FFC000"/>
            </a:solidFill>
          </p:spPr>
          <p:style>
            <a:lnRef idx="1">
              <a:schemeClr val="accent2"/>
            </a:lnRef>
            <a:fillRef idx="2">
              <a:schemeClr val="accent2"/>
            </a:fillRef>
            <a:effectRef idx="1">
              <a:schemeClr val="accent2"/>
            </a:effectRef>
            <a:fontRef idx="minor">
              <a:schemeClr val="dk1"/>
            </a:fontRef>
          </p:style>
          <p:txBody>
            <a:bodyPr rtlCol="0" anchor="ctr"/>
            <a:lstStyle/>
            <a:p>
              <a:pPr algn="ctr" fontAlgn="base" latinLnBrk="1">
                <a:spcBef>
                  <a:spcPct val="0"/>
                </a:spcBef>
                <a:spcAft>
                  <a:spcPct val="0"/>
                </a:spcAft>
              </a:pPr>
              <a:endParaRPr kumimoji="1" lang="ko-KR" altLang="en-US" sz="700" dirty="0">
                <a:solidFill>
                  <a:prstClr val="black"/>
                </a:solidFill>
                <a:latin typeface="+mj-lt"/>
                <a:cs typeface="Tahoma" pitchFamily="34" charset="0"/>
              </a:endParaRPr>
            </a:p>
          </p:txBody>
        </p:sp>
        <p:pic>
          <p:nvPicPr>
            <p:cNvPr id="35" name="Picture 3" descr="http://image.maniadb.com/images/album/215/215730_1_f.jpg"/>
            <p:cNvPicPr>
              <a:picLocks noChangeAspect="1" noChangeArrowheads="1"/>
            </p:cNvPicPr>
            <p:nvPr/>
          </p:nvPicPr>
          <p:blipFill>
            <a:blip r:embed="rId2" cstate="print"/>
            <a:srcRect l="28842" t="13110" r="5607" b="21339"/>
            <a:stretch>
              <a:fillRect/>
            </a:stretch>
          </p:blipFill>
          <p:spPr bwMode="auto">
            <a:xfrm>
              <a:off x="7696039" y="3343870"/>
              <a:ext cx="864096" cy="936104"/>
            </a:xfrm>
            <a:prstGeom prst="rect">
              <a:avLst/>
            </a:prstGeom>
            <a:ln>
              <a:noFill/>
            </a:ln>
            <a:effectLst>
              <a:softEdge rad="112500"/>
            </a:effectLst>
          </p:spPr>
        </p:pic>
        <p:sp>
          <p:nvSpPr>
            <p:cNvPr id="36" name="TextBox 35"/>
            <p:cNvSpPr txBox="1"/>
            <p:nvPr/>
          </p:nvSpPr>
          <p:spPr>
            <a:xfrm>
              <a:off x="1542750" y="2734557"/>
              <a:ext cx="2375970" cy="200055"/>
            </a:xfrm>
            <a:prstGeom prst="rect">
              <a:avLst/>
            </a:prstGeom>
            <a:noFill/>
          </p:spPr>
          <p:txBody>
            <a:bodyPr wrap="none" rtlCol="0">
              <a:spAutoFit/>
            </a:bodyPr>
            <a:lstStyle/>
            <a:p>
              <a:pPr algn="ctr" fontAlgn="base" latinLnBrk="1">
                <a:spcBef>
                  <a:spcPct val="0"/>
                </a:spcBef>
                <a:spcAft>
                  <a:spcPct val="0"/>
                </a:spcAft>
              </a:pPr>
              <a:r>
                <a:rPr kumimoji="1" lang="en-US" altLang="ko-KR" sz="700" dirty="0" smtClean="0">
                  <a:solidFill>
                    <a:prstClr val="black"/>
                  </a:solidFill>
                  <a:latin typeface="+mj-lt"/>
                </a:rPr>
                <a:t>&lt; LCD light source brightness and outward brightness&gt;</a:t>
              </a:r>
              <a:endParaRPr kumimoji="1" lang="ko-KR" altLang="en-US" sz="700" dirty="0" smtClean="0">
                <a:solidFill>
                  <a:prstClr val="black"/>
                </a:solidFill>
                <a:latin typeface="+mj-lt"/>
              </a:endParaRPr>
            </a:p>
          </p:txBody>
        </p:sp>
        <p:sp>
          <p:nvSpPr>
            <p:cNvPr id="37" name="TextBox 36"/>
            <p:cNvSpPr txBox="1"/>
            <p:nvPr/>
          </p:nvSpPr>
          <p:spPr>
            <a:xfrm>
              <a:off x="5398908" y="2734557"/>
              <a:ext cx="2601994" cy="200055"/>
            </a:xfrm>
            <a:prstGeom prst="rect">
              <a:avLst/>
            </a:prstGeom>
            <a:noFill/>
          </p:spPr>
          <p:txBody>
            <a:bodyPr wrap="none" rtlCol="0">
              <a:spAutoFit/>
            </a:bodyPr>
            <a:lstStyle/>
            <a:p>
              <a:pPr algn="ctr" fontAlgn="base" latinLnBrk="1">
                <a:spcBef>
                  <a:spcPct val="0"/>
                </a:spcBef>
                <a:spcAft>
                  <a:spcPct val="0"/>
                </a:spcAft>
              </a:pPr>
              <a:r>
                <a:rPr kumimoji="1" lang="en-US" altLang="ko-KR" sz="700" dirty="0" smtClean="0">
                  <a:solidFill>
                    <a:prstClr val="black"/>
                  </a:solidFill>
                  <a:latin typeface="+mj-lt"/>
                </a:rPr>
                <a:t>&lt; </a:t>
              </a:r>
              <a:r>
                <a:rPr kumimoji="1" lang="en-US" altLang="ko-KR" sz="700" dirty="0">
                  <a:solidFill>
                    <a:prstClr val="black"/>
                  </a:solidFill>
                  <a:latin typeface="+mj-lt"/>
                </a:rPr>
                <a:t>AMOLED light source brightness and outward brightness &gt;</a:t>
              </a:r>
              <a:endParaRPr kumimoji="1" lang="ko-KR" altLang="en-US" sz="700" dirty="0" smtClean="0">
                <a:solidFill>
                  <a:prstClr val="black"/>
                </a:solidFill>
                <a:latin typeface="+mj-lt"/>
              </a:endParaRPr>
            </a:p>
          </p:txBody>
        </p:sp>
        <p:sp>
          <p:nvSpPr>
            <p:cNvPr id="38" name="TextBox 37"/>
            <p:cNvSpPr txBox="1"/>
            <p:nvPr/>
          </p:nvSpPr>
          <p:spPr>
            <a:xfrm>
              <a:off x="7058439" y="3653727"/>
              <a:ext cx="598241" cy="307777"/>
            </a:xfrm>
            <a:prstGeom prst="rect">
              <a:avLst/>
            </a:prstGeom>
            <a:noFill/>
          </p:spPr>
          <p:txBody>
            <a:bodyPr wrap="none" rtlCol="0">
              <a:spAutoFit/>
            </a:bodyPr>
            <a:lstStyle/>
            <a:p>
              <a:pPr algn="ctr" fontAlgn="base" latinLnBrk="1">
                <a:spcBef>
                  <a:spcPct val="0"/>
                </a:spcBef>
                <a:spcAft>
                  <a:spcPct val="0"/>
                </a:spcAft>
              </a:pPr>
              <a:r>
                <a:rPr kumimoji="1" lang="en-US" altLang="ko-KR" sz="700" dirty="0" smtClean="0">
                  <a:solidFill>
                    <a:prstClr val="black"/>
                  </a:solidFill>
                  <a:latin typeface="+mj-lt"/>
                  <a:cs typeface="Tahoma" pitchFamily="34" charset="0"/>
                </a:rPr>
                <a:t>Outward</a:t>
              </a:r>
            </a:p>
            <a:p>
              <a:pPr algn="ctr" fontAlgn="base" latinLnBrk="1">
                <a:spcBef>
                  <a:spcPct val="0"/>
                </a:spcBef>
                <a:spcAft>
                  <a:spcPct val="0"/>
                </a:spcAft>
              </a:pPr>
              <a:r>
                <a:rPr kumimoji="1" lang="en-US" altLang="ko-KR" sz="700" dirty="0">
                  <a:solidFill>
                    <a:prstClr val="black"/>
                  </a:solidFill>
                  <a:latin typeface="+mj-lt"/>
                  <a:cs typeface="Tahoma" pitchFamily="34" charset="0"/>
                </a:rPr>
                <a:t>b</a:t>
              </a:r>
              <a:r>
                <a:rPr kumimoji="1" lang="en-US" altLang="ko-KR" sz="700" dirty="0" smtClean="0">
                  <a:solidFill>
                    <a:prstClr val="black"/>
                  </a:solidFill>
                  <a:latin typeface="+mj-lt"/>
                  <a:cs typeface="Tahoma" pitchFamily="34" charset="0"/>
                </a:rPr>
                <a:t>rightness</a:t>
              </a:r>
              <a:endParaRPr kumimoji="1" lang="ko-KR" altLang="en-US" sz="700" dirty="0">
                <a:solidFill>
                  <a:prstClr val="black"/>
                </a:solidFill>
                <a:latin typeface="+mj-lt"/>
                <a:cs typeface="Tahoma" pitchFamily="34" charset="0"/>
              </a:endParaRPr>
            </a:p>
          </p:txBody>
        </p:sp>
        <p:grpSp>
          <p:nvGrpSpPr>
            <p:cNvPr id="39" name="Group 9"/>
            <p:cNvGrpSpPr/>
            <p:nvPr/>
          </p:nvGrpSpPr>
          <p:grpSpPr>
            <a:xfrm>
              <a:off x="466725" y="2518534"/>
              <a:ext cx="8210549" cy="2520280"/>
              <a:chOff x="467430" y="836631"/>
              <a:chExt cx="8209845" cy="5329219"/>
            </a:xfrm>
          </p:grpSpPr>
          <p:sp>
            <p:nvSpPr>
              <p:cNvPr id="40" name="txtboxInfographicTitleBar"/>
              <p:cNvSpPr/>
              <p:nvPr/>
            </p:nvSpPr>
            <p:spPr>
              <a:xfrm>
                <a:off x="467430" y="836631"/>
                <a:ext cx="8208911" cy="489704"/>
              </a:xfrm>
              <a:prstGeom prst="rect">
                <a:avLst/>
              </a:prstGeom>
              <a:solidFill>
                <a:srgbClr val="707C8A"/>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altLang="ko-KR" sz="900" b="1" dirty="0" smtClean="0">
                    <a:solidFill>
                      <a:srgbClr val="FFFFFF"/>
                    </a:solidFill>
                    <a:latin typeface="+mj-lt"/>
                  </a:rPr>
                  <a:t>Color filter solutions for wide color gamut</a:t>
                </a:r>
                <a:endParaRPr lang="ko-KR" altLang="en-US" sz="900" b="1" dirty="0">
                  <a:solidFill>
                    <a:srgbClr val="FFFFFF"/>
                  </a:solidFill>
                  <a:latin typeface="+mj-lt"/>
                </a:endParaRPr>
              </a:p>
            </p:txBody>
          </p:sp>
          <p:sp>
            <p:nvSpPr>
              <p:cNvPr id="41" name="txtboxInfographicBorder"/>
              <p:cNvSpPr/>
              <p:nvPr/>
            </p:nvSpPr>
            <p:spPr>
              <a:xfrm>
                <a:off x="467544" y="838200"/>
                <a:ext cx="8208912" cy="5327650"/>
              </a:xfrm>
              <a:prstGeom prst="rect">
                <a:avLst/>
              </a:prstGeom>
              <a:noFill/>
              <a:ln w="6350">
                <a:solidFill>
                  <a:srgbClr val="707C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mj-lt"/>
                </a:endParaRPr>
              </a:p>
            </p:txBody>
          </p:sp>
          <p:sp>
            <p:nvSpPr>
              <p:cNvPr id="42" name="txtboxInfographicCopyright"/>
              <p:cNvSpPr txBox="1"/>
              <p:nvPr/>
            </p:nvSpPr>
            <p:spPr>
              <a:xfrm>
                <a:off x="7334612" y="5479796"/>
                <a:ext cx="1342663" cy="686054"/>
              </a:xfrm>
              <a:prstGeom prst="rect">
                <a:avLst/>
              </a:prstGeom>
              <a:noFill/>
            </p:spPr>
            <p:txBody>
              <a:bodyPr wrap="none" lIns="0" tIns="0" rIns="72000" bIns="72000" rtlCol="0" anchor="b">
                <a:noAutofit/>
              </a:bodyPr>
              <a:lstStyle/>
              <a:p>
                <a:pPr algn="r"/>
                <a:r>
                  <a:rPr lang="en-US" sz="500" dirty="0" smtClean="0">
                    <a:solidFill>
                      <a:srgbClr val="707C8A"/>
                    </a:solidFill>
                    <a:latin typeface="+mj-lt"/>
                  </a:rPr>
                  <a:t>© 2015 IHS</a:t>
                </a:r>
                <a:endParaRPr lang="en-US" sz="500" dirty="0">
                  <a:solidFill>
                    <a:srgbClr val="707C8A"/>
                  </a:solidFill>
                  <a:latin typeface="+mj-lt"/>
                </a:endParaRPr>
              </a:p>
            </p:txBody>
          </p:sp>
          <p:sp>
            <p:nvSpPr>
              <p:cNvPr id="43" name="txtboxInfographicSourceLine"/>
              <p:cNvSpPr txBox="1"/>
              <p:nvPr/>
            </p:nvSpPr>
            <p:spPr>
              <a:xfrm>
                <a:off x="467430" y="5987954"/>
                <a:ext cx="5112711" cy="177896"/>
              </a:xfrm>
              <a:prstGeom prst="rect">
                <a:avLst/>
              </a:prstGeom>
              <a:noFill/>
            </p:spPr>
            <p:txBody>
              <a:bodyPr wrap="none" lIns="72000" tIns="0" rIns="0" bIns="72000" rtlCol="0" anchor="b">
                <a:noAutofit/>
              </a:bodyPr>
              <a:lstStyle/>
              <a:p>
                <a:endParaRPr lang="en-US" sz="700" dirty="0" smtClean="0">
                  <a:solidFill>
                    <a:srgbClr val="707C8A"/>
                  </a:solidFill>
                  <a:latin typeface="+mj-lt"/>
                </a:endParaRPr>
              </a:p>
              <a:p>
                <a:endParaRPr lang="en-US" sz="700" dirty="0" smtClean="0">
                  <a:solidFill>
                    <a:srgbClr val="707C8A"/>
                  </a:solidFill>
                  <a:latin typeface="+mj-lt"/>
                </a:endParaRPr>
              </a:p>
              <a:p>
                <a:r>
                  <a:rPr lang="en-US" sz="500" dirty="0" smtClean="0">
                    <a:solidFill>
                      <a:srgbClr val="707C8A"/>
                    </a:solidFill>
                    <a:latin typeface="+mj-lt"/>
                  </a:rPr>
                  <a:t>Source: IHS</a:t>
                </a:r>
                <a:endParaRPr lang="en-US" sz="500" dirty="0">
                  <a:solidFill>
                    <a:srgbClr val="707C8A"/>
                  </a:solidFill>
                  <a:latin typeface="+mj-lt"/>
                </a:endParaRPr>
              </a:p>
            </p:txBody>
          </p:sp>
        </p:grpSp>
      </p:grpSp>
    </p:spTree>
    <p:extLst>
      <p:ext uri="{BB962C8B-B14F-4D97-AF65-F5344CB8AC3E}">
        <p14:creationId xmlns:p14="http://schemas.microsoft.com/office/powerpoint/2010/main" val="229616862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C1654822-CBA3-4BDF-80A9-3FE33B17E59A}" type="slidenum">
              <a:rPr lang="en-US" smtClean="0"/>
              <a:pPr/>
              <a:t>48</a:t>
            </a:fld>
            <a:endParaRPr lang="en-US" dirty="0"/>
          </a:p>
        </p:txBody>
      </p:sp>
      <p:sp>
        <p:nvSpPr>
          <p:cNvPr id="5" name="Footer Placeholder 4"/>
          <p:cNvSpPr>
            <a:spLocks noGrp="1"/>
          </p:cNvSpPr>
          <p:nvPr>
            <p:ph type="ftr" sz="quarter" idx="11"/>
          </p:nvPr>
        </p:nvSpPr>
        <p:spPr/>
        <p:txBody>
          <a:bodyPr/>
          <a:lstStyle/>
          <a:p>
            <a:r>
              <a:rPr lang="en-US" smtClean="0"/>
              <a:t>Quantum Dot Display Technology &amp; Market Report - H2 2015</a:t>
            </a:r>
            <a:endParaRPr lang="en-US" dirty="0"/>
          </a:p>
        </p:txBody>
      </p:sp>
      <p:grpSp>
        <p:nvGrpSpPr>
          <p:cNvPr id="6" name="Group 9"/>
          <p:cNvGrpSpPr/>
          <p:nvPr/>
        </p:nvGrpSpPr>
        <p:grpSpPr>
          <a:xfrm>
            <a:off x="467431" y="1484313"/>
            <a:ext cx="8211600" cy="4751375"/>
            <a:chOff x="467430" y="836635"/>
            <a:chExt cx="8209845" cy="5329215"/>
          </a:xfrm>
        </p:grpSpPr>
        <p:sp>
          <p:nvSpPr>
            <p:cNvPr id="7" name="txtboxInfographicTitleBar"/>
            <p:cNvSpPr/>
            <p:nvPr/>
          </p:nvSpPr>
          <p:spPr>
            <a:xfrm>
              <a:off x="467430" y="836635"/>
              <a:ext cx="8208912" cy="323025"/>
            </a:xfrm>
            <a:prstGeom prst="rect">
              <a:avLst/>
            </a:prstGeom>
            <a:solidFill>
              <a:srgbClr val="707C8A"/>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altLang="ko-KR" sz="1200" b="1" dirty="0">
                  <a:solidFill>
                    <a:srgbClr val="FFFFFF"/>
                  </a:solidFill>
                </a:rPr>
                <a:t>History of </a:t>
              </a:r>
              <a:r>
                <a:rPr lang="en-US" altLang="ko-KR" sz="1200" b="1" dirty="0" smtClean="0">
                  <a:solidFill>
                    <a:srgbClr val="FFFFFF"/>
                  </a:solidFill>
                </a:rPr>
                <a:t>large-sized OLED panels (announced from </a:t>
              </a:r>
              <a:r>
                <a:rPr lang="en-US" altLang="ko-KR" sz="1200" b="1" dirty="0">
                  <a:solidFill>
                    <a:srgbClr val="FFFFFF"/>
                  </a:solidFill>
                </a:rPr>
                <a:t>2004 to 2012)</a:t>
              </a:r>
            </a:p>
          </p:txBody>
        </p:sp>
        <p:sp>
          <p:nvSpPr>
            <p:cNvPr id="8" name="txtboxInfographicBorder"/>
            <p:cNvSpPr/>
            <p:nvPr/>
          </p:nvSpPr>
          <p:spPr>
            <a:xfrm>
              <a:off x="467544" y="838200"/>
              <a:ext cx="8208912" cy="5327649"/>
            </a:xfrm>
            <a:prstGeom prst="rect">
              <a:avLst/>
            </a:prstGeom>
            <a:noFill/>
            <a:ln w="19050">
              <a:solidFill>
                <a:srgbClr val="707C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xtboxInfographicCopyright"/>
            <p:cNvSpPr txBox="1"/>
            <p:nvPr/>
          </p:nvSpPr>
          <p:spPr>
            <a:xfrm>
              <a:off x="8029295" y="5827296"/>
              <a:ext cx="647980" cy="338554"/>
            </a:xfrm>
            <a:prstGeom prst="rect">
              <a:avLst/>
            </a:prstGeom>
            <a:noFill/>
          </p:spPr>
          <p:txBody>
            <a:bodyPr wrap="none" lIns="0" tIns="0" rIns="72000" bIns="72000" rtlCol="0" anchor="b">
              <a:noAutofit/>
            </a:bodyPr>
            <a:lstStyle/>
            <a:p>
              <a:pPr algn="r"/>
              <a:r>
                <a:rPr lang="en-US" sz="700" dirty="0" smtClean="0">
                  <a:solidFill>
                    <a:srgbClr val="707C8A"/>
                  </a:solidFill>
                </a:rPr>
                <a:t>© 2015 IHS</a:t>
              </a:r>
              <a:endParaRPr lang="en-US" sz="700" dirty="0">
                <a:solidFill>
                  <a:srgbClr val="707C8A"/>
                </a:solidFill>
              </a:endParaRPr>
            </a:p>
          </p:txBody>
        </p:sp>
        <p:sp>
          <p:nvSpPr>
            <p:cNvPr id="10" name="txtboxInfographicSourceLine"/>
            <p:cNvSpPr txBox="1"/>
            <p:nvPr/>
          </p:nvSpPr>
          <p:spPr>
            <a:xfrm>
              <a:off x="467430" y="5827296"/>
              <a:ext cx="5112710" cy="338554"/>
            </a:xfrm>
            <a:prstGeom prst="rect">
              <a:avLst/>
            </a:prstGeom>
            <a:noFill/>
          </p:spPr>
          <p:txBody>
            <a:bodyPr wrap="none" lIns="72000" tIns="0" rIns="0" bIns="72000" rtlCol="0" anchor="b">
              <a:noAutofit/>
            </a:bodyPr>
            <a:lstStyle/>
            <a:p>
              <a:r>
                <a:rPr lang="en-US" sz="700" dirty="0" smtClean="0">
                  <a:solidFill>
                    <a:srgbClr val="707C8A"/>
                  </a:solidFill>
                </a:rPr>
                <a:t>Source: IHS</a:t>
              </a:r>
              <a:endParaRPr lang="en-US" sz="700" dirty="0">
                <a:solidFill>
                  <a:srgbClr val="707C8A"/>
                </a:solidFill>
              </a:endParaRPr>
            </a:p>
          </p:txBody>
        </p:sp>
      </p:grpSp>
      <p:cxnSp>
        <p:nvCxnSpPr>
          <p:cNvPr id="11" name="직선 화살표 연결선 10"/>
          <p:cNvCxnSpPr/>
          <p:nvPr/>
        </p:nvCxnSpPr>
        <p:spPr>
          <a:xfrm>
            <a:off x="576040" y="3984948"/>
            <a:ext cx="7956400" cy="0"/>
          </a:xfrm>
          <a:prstGeom prst="straightConnector1">
            <a:avLst/>
          </a:prstGeom>
          <a:ln>
            <a:solidFill>
              <a:srgbClr val="0070C0"/>
            </a:solidFill>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12" name="TextBox 11"/>
          <p:cNvSpPr txBox="1"/>
          <p:nvPr/>
        </p:nvSpPr>
        <p:spPr>
          <a:xfrm>
            <a:off x="6719882" y="3905522"/>
            <a:ext cx="295771" cy="170259"/>
          </a:xfrm>
          <a:prstGeom prst="round2DiagRect">
            <a:avLst/>
          </a:prstGeom>
          <a:solidFill>
            <a:srgbClr val="0070C0"/>
          </a:solidFill>
          <a:ln>
            <a:solidFill>
              <a:srgbClr val="0070C0"/>
            </a:solidFill>
          </a:ln>
        </p:spPr>
        <p:style>
          <a:lnRef idx="0">
            <a:schemeClr val="dk1"/>
          </a:lnRef>
          <a:fillRef idx="3">
            <a:schemeClr val="dk1"/>
          </a:fillRef>
          <a:effectRef idx="3">
            <a:schemeClr val="dk1"/>
          </a:effectRef>
          <a:fontRef idx="minor">
            <a:schemeClr val="lt1"/>
          </a:fontRef>
        </p:style>
        <p:txBody>
          <a:bodyPr wrap="none" lIns="0" tIns="0" rIns="0" bIns="0" rtlCol="0" anchor="ctr">
            <a:spAutoFit/>
          </a:bodyPr>
          <a:lstStyle/>
          <a:p>
            <a:pPr algn="ctr"/>
            <a:r>
              <a:rPr lang="en-US" altLang="ko-KR" sz="1000" b="1" dirty="0" smtClean="0">
                <a:latin typeface="+mj-lt"/>
                <a:ea typeface="Tahoma" pitchFamily="34" charset="0"/>
                <a:cs typeface="Tahoma" pitchFamily="34" charset="0"/>
              </a:rPr>
              <a:t>2011</a:t>
            </a:r>
            <a:endParaRPr lang="ko-KR" altLang="en-US" sz="1000" b="1" dirty="0">
              <a:latin typeface="+mj-lt"/>
              <a:cs typeface="Tahoma" pitchFamily="34" charset="0"/>
            </a:endParaRPr>
          </a:p>
        </p:txBody>
      </p:sp>
      <p:sp>
        <p:nvSpPr>
          <p:cNvPr id="13" name="TextBox 12"/>
          <p:cNvSpPr txBox="1"/>
          <p:nvPr/>
        </p:nvSpPr>
        <p:spPr>
          <a:xfrm>
            <a:off x="2431887" y="3908259"/>
            <a:ext cx="295771" cy="170259"/>
          </a:xfrm>
          <a:prstGeom prst="round2DiagRect">
            <a:avLst/>
          </a:prstGeom>
          <a:solidFill>
            <a:srgbClr val="0070C0"/>
          </a:solidFill>
          <a:ln>
            <a:solidFill>
              <a:srgbClr val="0070C0"/>
            </a:solidFill>
          </a:ln>
        </p:spPr>
        <p:style>
          <a:lnRef idx="0">
            <a:schemeClr val="dk1"/>
          </a:lnRef>
          <a:fillRef idx="3">
            <a:schemeClr val="dk1"/>
          </a:fillRef>
          <a:effectRef idx="3">
            <a:schemeClr val="dk1"/>
          </a:effectRef>
          <a:fontRef idx="minor">
            <a:schemeClr val="lt1"/>
          </a:fontRef>
        </p:style>
        <p:txBody>
          <a:bodyPr wrap="none" lIns="0" tIns="0" rIns="0" bIns="0" rtlCol="0" anchor="ctr">
            <a:spAutoFit/>
          </a:bodyPr>
          <a:lstStyle/>
          <a:p>
            <a:pPr algn="ctr"/>
            <a:r>
              <a:rPr lang="en-US" altLang="ko-KR" sz="1000" b="1" dirty="0" smtClean="0">
                <a:latin typeface="+mj-lt"/>
                <a:ea typeface="Tahoma" pitchFamily="34" charset="0"/>
                <a:cs typeface="Tahoma" pitchFamily="34" charset="0"/>
              </a:rPr>
              <a:t>2006</a:t>
            </a:r>
            <a:endParaRPr lang="ko-KR" altLang="en-US" sz="1000" b="1" dirty="0">
              <a:latin typeface="+mj-lt"/>
              <a:cs typeface="Tahoma" pitchFamily="34" charset="0"/>
            </a:endParaRPr>
          </a:p>
        </p:txBody>
      </p:sp>
      <p:sp>
        <p:nvSpPr>
          <p:cNvPr id="14" name="TextBox 13"/>
          <p:cNvSpPr txBox="1"/>
          <p:nvPr/>
        </p:nvSpPr>
        <p:spPr>
          <a:xfrm>
            <a:off x="5862283" y="3910996"/>
            <a:ext cx="295771" cy="170259"/>
          </a:xfrm>
          <a:prstGeom prst="round2DiagRect">
            <a:avLst/>
          </a:prstGeom>
          <a:solidFill>
            <a:srgbClr val="0070C0"/>
          </a:solidFill>
          <a:ln>
            <a:solidFill>
              <a:srgbClr val="0070C0"/>
            </a:solidFill>
          </a:ln>
        </p:spPr>
        <p:style>
          <a:lnRef idx="0">
            <a:schemeClr val="dk1"/>
          </a:lnRef>
          <a:fillRef idx="3">
            <a:schemeClr val="dk1"/>
          </a:fillRef>
          <a:effectRef idx="3">
            <a:schemeClr val="dk1"/>
          </a:effectRef>
          <a:fontRef idx="minor">
            <a:schemeClr val="lt1"/>
          </a:fontRef>
        </p:style>
        <p:txBody>
          <a:bodyPr wrap="none" lIns="0" tIns="0" rIns="0" bIns="0" rtlCol="0" anchor="ctr">
            <a:spAutoFit/>
          </a:bodyPr>
          <a:lstStyle/>
          <a:p>
            <a:pPr algn="ctr"/>
            <a:r>
              <a:rPr lang="en-US" altLang="ko-KR" sz="1000" b="1" dirty="0" smtClean="0">
                <a:latin typeface="+mj-lt"/>
                <a:ea typeface="Tahoma" pitchFamily="34" charset="0"/>
                <a:cs typeface="Tahoma" pitchFamily="34" charset="0"/>
              </a:rPr>
              <a:t>2010</a:t>
            </a:r>
            <a:endParaRPr lang="ko-KR" altLang="en-US" sz="1000" b="1" dirty="0">
              <a:latin typeface="+mj-lt"/>
              <a:cs typeface="Tahoma" pitchFamily="34" charset="0"/>
            </a:endParaRPr>
          </a:p>
        </p:txBody>
      </p:sp>
      <p:sp>
        <p:nvSpPr>
          <p:cNvPr id="15" name="TextBox 14"/>
          <p:cNvSpPr txBox="1"/>
          <p:nvPr/>
        </p:nvSpPr>
        <p:spPr>
          <a:xfrm>
            <a:off x="716689" y="3900048"/>
            <a:ext cx="295771" cy="170259"/>
          </a:xfrm>
          <a:prstGeom prst="round2DiagRect">
            <a:avLst/>
          </a:prstGeom>
          <a:solidFill>
            <a:srgbClr val="0070C0"/>
          </a:solidFill>
          <a:ln>
            <a:solidFill>
              <a:srgbClr val="0070C0"/>
            </a:solidFill>
          </a:ln>
        </p:spPr>
        <p:style>
          <a:lnRef idx="0">
            <a:schemeClr val="dk1"/>
          </a:lnRef>
          <a:fillRef idx="3">
            <a:schemeClr val="dk1"/>
          </a:fillRef>
          <a:effectRef idx="3">
            <a:schemeClr val="dk1"/>
          </a:effectRef>
          <a:fontRef idx="minor">
            <a:schemeClr val="lt1"/>
          </a:fontRef>
        </p:style>
        <p:txBody>
          <a:bodyPr wrap="none" lIns="0" tIns="0" rIns="0" bIns="0" rtlCol="0" anchor="ctr">
            <a:spAutoFit/>
          </a:bodyPr>
          <a:lstStyle/>
          <a:p>
            <a:pPr algn="ctr"/>
            <a:r>
              <a:rPr lang="en-US" altLang="ko-KR" sz="1000" b="1" dirty="0" smtClean="0">
                <a:latin typeface="+mj-lt"/>
                <a:ea typeface="Tahoma" pitchFamily="34" charset="0"/>
                <a:cs typeface="Tahoma" pitchFamily="34" charset="0"/>
              </a:rPr>
              <a:t>2004</a:t>
            </a:r>
            <a:endParaRPr lang="ko-KR" altLang="en-US" sz="1000" b="1" dirty="0">
              <a:latin typeface="+mj-lt"/>
              <a:cs typeface="Tahoma" pitchFamily="34" charset="0"/>
            </a:endParaRPr>
          </a:p>
        </p:txBody>
      </p:sp>
      <p:sp>
        <p:nvSpPr>
          <p:cNvPr id="16" name="TextBox 15"/>
          <p:cNvSpPr txBox="1"/>
          <p:nvPr/>
        </p:nvSpPr>
        <p:spPr>
          <a:xfrm>
            <a:off x="4147085" y="3913733"/>
            <a:ext cx="295771" cy="170259"/>
          </a:xfrm>
          <a:prstGeom prst="round2DiagRect">
            <a:avLst/>
          </a:prstGeom>
          <a:solidFill>
            <a:srgbClr val="0070C0"/>
          </a:solidFill>
          <a:ln>
            <a:solidFill>
              <a:srgbClr val="0070C0"/>
            </a:solidFill>
          </a:ln>
        </p:spPr>
        <p:style>
          <a:lnRef idx="0">
            <a:schemeClr val="dk1"/>
          </a:lnRef>
          <a:fillRef idx="3">
            <a:schemeClr val="dk1"/>
          </a:fillRef>
          <a:effectRef idx="3">
            <a:schemeClr val="dk1"/>
          </a:effectRef>
          <a:fontRef idx="minor">
            <a:schemeClr val="lt1"/>
          </a:fontRef>
        </p:style>
        <p:txBody>
          <a:bodyPr wrap="none" lIns="0" tIns="0" rIns="0" bIns="0" rtlCol="0" anchor="ctr">
            <a:spAutoFit/>
          </a:bodyPr>
          <a:lstStyle/>
          <a:p>
            <a:pPr algn="ctr"/>
            <a:r>
              <a:rPr lang="en-US" altLang="ko-KR" sz="1000" b="1" dirty="0" smtClean="0">
                <a:latin typeface="+mj-lt"/>
                <a:ea typeface="Tahoma" pitchFamily="34" charset="0"/>
                <a:cs typeface="Tahoma" pitchFamily="34" charset="0"/>
              </a:rPr>
              <a:t>2008</a:t>
            </a:r>
            <a:endParaRPr lang="ko-KR" altLang="en-US" sz="1000" b="1" dirty="0">
              <a:latin typeface="+mj-lt"/>
              <a:cs typeface="Tahoma" pitchFamily="34" charset="0"/>
            </a:endParaRPr>
          </a:p>
        </p:txBody>
      </p:sp>
      <p:pic>
        <p:nvPicPr>
          <p:cNvPr id="17" name="Picture 2" descr="D:\IHS_Work\1_Report\Topical_201309_AMOLED TV Trend\Reference\image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61706" y="4272128"/>
            <a:ext cx="900000" cy="9000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9" descr="D:\IHS_Work\1_Report\Topical_201309_AMOLED TV Trend\Reference\samsung 40 inch.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550" t="27126" r="8042"/>
          <a:stretch/>
        </p:blipFill>
        <p:spPr bwMode="auto">
          <a:xfrm>
            <a:off x="1585592" y="3023115"/>
            <a:ext cx="986641" cy="72000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 descr="D:\IHS_Work\1_Report\Topical_201309_AMOLED TV Trend\Reference\lg-amoled-sz-091109.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57574" y="4272128"/>
            <a:ext cx="687411" cy="90000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37" descr="D:\IHS_Work\1_Report\Topical_201309_AMOLED TV Trend\Reference\samsung_55_inch_super_oled_tv_jv45w.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0377" t="6132" r="5503" b="21422"/>
          <a:stretch/>
        </p:blipFill>
        <p:spPr bwMode="auto">
          <a:xfrm>
            <a:off x="6656482" y="4487789"/>
            <a:ext cx="1254052" cy="720000"/>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1574288" y="3902785"/>
            <a:ext cx="295771" cy="170259"/>
          </a:xfrm>
          <a:prstGeom prst="round2DiagRect">
            <a:avLst/>
          </a:prstGeom>
          <a:solidFill>
            <a:srgbClr val="0070C0"/>
          </a:solidFill>
          <a:ln>
            <a:solidFill>
              <a:srgbClr val="0070C0"/>
            </a:solidFill>
          </a:ln>
        </p:spPr>
        <p:style>
          <a:lnRef idx="0">
            <a:schemeClr val="dk1"/>
          </a:lnRef>
          <a:fillRef idx="3">
            <a:schemeClr val="dk1"/>
          </a:fillRef>
          <a:effectRef idx="3">
            <a:schemeClr val="dk1"/>
          </a:effectRef>
          <a:fontRef idx="minor">
            <a:schemeClr val="lt1"/>
          </a:fontRef>
        </p:style>
        <p:txBody>
          <a:bodyPr wrap="none" lIns="0" tIns="0" rIns="0" bIns="0" rtlCol="0" anchor="ctr">
            <a:spAutoFit/>
          </a:bodyPr>
          <a:lstStyle/>
          <a:p>
            <a:pPr algn="ctr"/>
            <a:r>
              <a:rPr lang="en-US" altLang="ko-KR" sz="1000" b="1" dirty="0" smtClean="0">
                <a:latin typeface="+mj-lt"/>
                <a:ea typeface="Tahoma" pitchFamily="34" charset="0"/>
                <a:cs typeface="Tahoma" pitchFamily="34" charset="0"/>
              </a:rPr>
              <a:t>2005</a:t>
            </a:r>
            <a:endParaRPr lang="ko-KR" altLang="en-US" sz="1000" b="1" dirty="0">
              <a:latin typeface="+mj-lt"/>
              <a:cs typeface="Tahoma" pitchFamily="34" charset="0"/>
            </a:endParaRPr>
          </a:p>
        </p:txBody>
      </p:sp>
      <p:sp>
        <p:nvSpPr>
          <p:cNvPr id="22" name="TextBox 21"/>
          <p:cNvSpPr txBox="1"/>
          <p:nvPr/>
        </p:nvSpPr>
        <p:spPr>
          <a:xfrm>
            <a:off x="5004684" y="3916470"/>
            <a:ext cx="295771" cy="170259"/>
          </a:xfrm>
          <a:prstGeom prst="round2DiagRect">
            <a:avLst/>
          </a:prstGeom>
          <a:solidFill>
            <a:srgbClr val="0070C0"/>
          </a:solidFill>
          <a:ln>
            <a:solidFill>
              <a:srgbClr val="0070C0"/>
            </a:solidFill>
          </a:ln>
        </p:spPr>
        <p:style>
          <a:lnRef idx="0">
            <a:schemeClr val="dk1"/>
          </a:lnRef>
          <a:fillRef idx="3">
            <a:schemeClr val="dk1"/>
          </a:fillRef>
          <a:effectRef idx="3">
            <a:schemeClr val="dk1"/>
          </a:effectRef>
          <a:fontRef idx="minor">
            <a:schemeClr val="lt1"/>
          </a:fontRef>
        </p:style>
        <p:txBody>
          <a:bodyPr wrap="none" lIns="0" tIns="0" rIns="0" bIns="0" rtlCol="0" anchor="ctr">
            <a:spAutoFit/>
          </a:bodyPr>
          <a:lstStyle/>
          <a:p>
            <a:pPr algn="ctr"/>
            <a:r>
              <a:rPr lang="en-US" altLang="ko-KR" sz="1000" b="1" dirty="0" smtClean="0">
                <a:latin typeface="+mj-lt"/>
                <a:ea typeface="Tahoma" pitchFamily="34" charset="0"/>
                <a:cs typeface="Tahoma" pitchFamily="34" charset="0"/>
              </a:rPr>
              <a:t>2009</a:t>
            </a:r>
            <a:endParaRPr lang="ko-KR" altLang="en-US" sz="1000" b="1" dirty="0">
              <a:latin typeface="+mj-lt"/>
              <a:cs typeface="Tahoma" pitchFamily="34" charset="0"/>
            </a:endParaRPr>
          </a:p>
        </p:txBody>
      </p:sp>
      <p:sp>
        <p:nvSpPr>
          <p:cNvPr id="23" name="TextBox 22"/>
          <p:cNvSpPr txBox="1"/>
          <p:nvPr/>
        </p:nvSpPr>
        <p:spPr>
          <a:xfrm>
            <a:off x="7577478" y="3919207"/>
            <a:ext cx="295771" cy="170259"/>
          </a:xfrm>
          <a:prstGeom prst="round2DiagRect">
            <a:avLst/>
          </a:prstGeom>
          <a:solidFill>
            <a:srgbClr val="0070C0"/>
          </a:solidFill>
          <a:ln>
            <a:solidFill>
              <a:srgbClr val="0070C0"/>
            </a:solidFill>
          </a:ln>
        </p:spPr>
        <p:style>
          <a:lnRef idx="0">
            <a:schemeClr val="dk1"/>
          </a:lnRef>
          <a:fillRef idx="3">
            <a:schemeClr val="dk1"/>
          </a:fillRef>
          <a:effectRef idx="3">
            <a:schemeClr val="dk1"/>
          </a:effectRef>
          <a:fontRef idx="minor">
            <a:schemeClr val="lt1"/>
          </a:fontRef>
        </p:style>
        <p:txBody>
          <a:bodyPr wrap="none" lIns="0" tIns="0" rIns="0" bIns="0" rtlCol="0" anchor="ctr">
            <a:spAutoFit/>
          </a:bodyPr>
          <a:lstStyle/>
          <a:p>
            <a:pPr algn="ctr"/>
            <a:r>
              <a:rPr lang="en-US" altLang="ko-KR" sz="1000" b="1" dirty="0" smtClean="0">
                <a:latin typeface="+mj-lt"/>
                <a:ea typeface="Tahoma" pitchFamily="34" charset="0"/>
                <a:cs typeface="Tahoma" pitchFamily="34" charset="0"/>
              </a:rPr>
              <a:t>2012</a:t>
            </a:r>
            <a:endParaRPr lang="ko-KR" altLang="en-US" sz="1000" b="1" dirty="0">
              <a:latin typeface="+mj-lt"/>
              <a:cs typeface="Tahoma" pitchFamily="34" charset="0"/>
            </a:endParaRPr>
          </a:p>
        </p:txBody>
      </p:sp>
      <p:sp>
        <p:nvSpPr>
          <p:cNvPr id="24" name="TextBox 23"/>
          <p:cNvSpPr txBox="1"/>
          <p:nvPr/>
        </p:nvSpPr>
        <p:spPr>
          <a:xfrm>
            <a:off x="3289486" y="3921944"/>
            <a:ext cx="295771" cy="170259"/>
          </a:xfrm>
          <a:prstGeom prst="round2DiagRect">
            <a:avLst/>
          </a:prstGeom>
          <a:solidFill>
            <a:srgbClr val="0070C0"/>
          </a:solidFill>
          <a:ln>
            <a:solidFill>
              <a:srgbClr val="0070C0"/>
            </a:solidFill>
          </a:ln>
        </p:spPr>
        <p:style>
          <a:lnRef idx="0">
            <a:schemeClr val="dk1"/>
          </a:lnRef>
          <a:fillRef idx="3">
            <a:schemeClr val="dk1"/>
          </a:fillRef>
          <a:effectRef idx="3">
            <a:schemeClr val="dk1"/>
          </a:effectRef>
          <a:fontRef idx="minor">
            <a:schemeClr val="lt1"/>
          </a:fontRef>
        </p:style>
        <p:txBody>
          <a:bodyPr wrap="none" lIns="0" tIns="0" rIns="0" bIns="0" rtlCol="0" anchor="ctr">
            <a:spAutoFit/>
          </a:bodyPr>
          <a:lstStyle/>
          <a:p>
            <a:pPr algn="ctr"/>
            <a:r>
              <a:rPr lang="en-US" altLang="ko-KR" sz="1000" b="1" dirty="0" smtClean="0">
                <a:latin typeface="+mj-lt"/>
                <a:ea typeface="Tahoma" pitchFamily="34" charset="0"/>
                <a:cs typeface="Tahoma" pitchFamily="34" charset="0"/>
              </a:rPr>
              <a:t>2007</a:t>
            </a:r>
            <a:endParaRPr lang="ko-KR" altLang="en-US" sz="1000" b="1" dirty="0">
              <a:latin typeface="+mj-lt"/>
              <a:cs typeface="Tahoma" pitchFamily="34" charset="0"/>
            </a:endParaRPr>
          </a:p>
        </p:txBody>
      </p:sp>
      <p:pic>
        <p:nvPicPr>
          <p:cNvPr id="25" name="Picture 2" descr="http://img.koreatimes.co.kr/upload/news/071227_p10_samsung%281%29.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31374" t="24221" r="2979" b="8678"/>
          <a:stretch/>
        </p:blipFill>
        <p:spPr bwMode="auto">
          <a:xfrm flipH="1">
            <a:off x="4073194" y="3023115"/>
            <a:ext cx="968541" cy="72000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http://imgnews.naver.com/image/031/2008/05/18/329907_02.jp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15400" r="9963" b="20430"/>
          <a:stretch/>
        </p:blipFill>
        <p:spPr bwMode="auto">
          <a:xfrm>
            <a:off x="3287503" y="2141402"/>
            <a:ext cx="821604" cy="72000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http://www.displaybank.com/contents_img/522238.gif"/>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7041" t="18736" r="15399" b="18113"/>
          <a:stretch/>
        </p:blipFill>
        <p:spPr bwMode="auto">
          <a:xfrm>
            <a:off x="5326958" y="2141402"/>
            <a:ext cx="1168805" cy="72000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8" descr="Sony 27 inch TV"/>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7834" t="8211" r="6716" b="9614"/>
          <a:stretch/>
        </p:blipFill>
        <p:spPr bwMode="auto">
          <a:xfrm>
            <a:off x="4015120" y="5271683"/>
            <a:ext cx="1011764" cy="72000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0" descr="http://9to5mac.files.wordpress.com/2012/01/lg-55-inch-oled-tv_0220120102084751736.jpg"/>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19999" t="25262" r="23228" b="22475"/>
          <a:stretch/>
        </p:blipFill>
        <p:spPr bwMode="auto">
          <a:xfrm>
            <a:off x="6003395" y="5295580"/>
            <a:ext cx="1282779" cy="72000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2" descr="http://www.weblogsinc.com/common/images/7202077197686287.JPG?0.43939264271418044"/>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l="2750" t="25481" r="23181"/>
          <a:stretch/>
        </p:blipFill>
        <p:spPr bwMode="auto">
          <a:xfrm>
            <a:off x="739750" y="2141402"/>
            <a:ext cx="944575" cy="72000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4" descr="http://i27.tinypic.com/bhd0yd.jp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455999" y="4362128"/>
            <a:ext cx="971483" cy="720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6" descr="http://i30.tinypic.com/jrxy5e.jpg"/>
          <p:cNvPicPr>
            <a:picLocks noChangeAspect="1" noChangeArrowheads="1"/>
          </p:cNvPicPr>
          <p:nvPr/>
        </p:nvPicPr>
        <p:blipFill rotWithShape="1">
          <a:blip r:embed="rId13">
            <a:extLst>
              <a:ext uri="{28A0092B-C50C-407E-A947-70E740481C1C}">
                <a14:useLocalDpi xmlns:a14="http://schemas.microsoft.com/office/drawing/2010/main" val="0"/>
              </a:ext>
            </a:extLst>
          </a:blip>
          <a:srcRect l="15793" t="3163" r="29234" b="40085"/>
          <a:stretch/>
        </p:blipFill>
        <p:spPr bwMode="auto">
          <a:xfrm>
            <a:off x="679731" y="5271683"/>
            <a:ext cx="864921" cy="720000"/>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p:cNvSpPr txBox="1"/>
          <p:nvPr/>
        </p:nvSpPr>
        <p:spPr>
          <a:xfrm>
            <a:off x="2598674" y="3027036"/>
            <a:ext cx="914400" cy="712158"/>
          </a:xfrm>
          <a:prstGeom prst="rect">
            <a:avLst/>
          </a:prstGeom>
          <a:noFill/>
          <a:ln>
            <a:noFill/>
          </a:ln>
        </p:spPr>
        <p:txBody>
          <a:bodyPr wrap="none" lIns="72000" tIns="72000" rIns="72000" bIns="72000" rtlCol="0" anchor="b">
            <a:noAutofit/>
          </a:bodyPr>
          <a:lstStyle/>
          <a:p>
            <a:r>
              <a:rPr lang="en-US" altLang="ko-KR" sz="1000" b="1" dirty="0" smtClean="0">
                <a:latin typeface="+mj-lt"/>
              </a:rPr>
              <a:t>SEC 40”</a:t>
            </a:r>
          </a:p>
          <a:p>
            <a:r>
              <a:rPr lang="en-US" altLang="ko-KR" sz="1000" dirty="0" smtClean="0">
                <a:latin typeface="+mj-lt"/>
              </a:rPr>
              <a:t>1280x800</a:t>
            </a:r>
          </a:p>
          <a:p>
            <a:r>
              <a:rPr lang="en-US" altLang="ko-KR" sz="1000" dirty="0" smtClean="0">
                <a:latin typeface="+mj-lt"/>
              </a:rPr>
              <a:t>RGB FMM</a:t>
            </a:r>
          </a:p>
          <a:p>
            <a:r>
              <a:rPr lang="en-US" altLang="ko-KR" sz="1000" dirty="0" smtClean="0">
                <a:latin typeface="+mj-lt"/>
              </a:rPr>
              <a:t>a-Si TFT</a:t>
            </a:r>
            <a:endParaRPr lang="ko-KR" altLang="en-US" sz="1000" dirty="0" smtClean="0">
              <a:latin typeface="+mj-lt"/>
            </a:endParaRPr>
          </a:p>
        </p:txBody>
      </p:sp>
      <p:sp>
        <p:nvSpPr>
          <p:cNvPr id="34" name="TextBox 33"/>
          <p:cNvSpPr txBox="1"/>
          <p:nvPr/>
        </p:nvSpPr>
        <p:spPr>
          <a:xfrm>
            <a:off x="7264792" y="5316127"/>
            <a:ext cx="914400" cy="712158"/>
          </a:xfrm>
          <a:prstGeom prst="rect">
            <a:avLst/>
          </a:prstGeom>
          <a:noFill/>
          <a:ln>
            <a:noFill/>
          </a:ln>
        </p:spPr>
        <p:txBody>
          <a:bodyPr wrap="none" lIns="72000" tIns="72000" rIns="72000" bIns="72000" rtlCol="0" anchor="b">
            <a:noAutofit/>
          </a:bodyPr>
          <a:lstStyle/>
          <a:p>
            <a:r>
              <a:rPr lang="en-US" altLang="ko-KR" sz="1000" b="1" dirty="0" smtClean="0">
                <a:latin typeface="+mj-lt"/>
              </a:rPr>
              <a:t>LGD 55”</a:t>
            </a:r>
          </a:p>
          <a:p>
            <a:r>
              <a:rPr lang="en-US" altLang="ko-KR" sz="1000" dirty="0" smtClean="0">
                <a:latin typeface="+mj-lt"/>
              </a:rPr>
              <a:t>1920x1080</a:t>
            </a:r>
          </a:p>
          <a:p>
            <a:r>
              <a:rPr lang="en-US" altLang="ko-KR" sz="1000" dirty="0" smtClean="0">
                <a:latin typeface="+mj-lt"/>
              </a:rPr>
              <a:t>WOLED+C/F</a:t>
            </a:r>
          </a:p>
          <a:p>
            <a:r>
              <a:rPr lang="en-US" altLang="ko-KR" sz="1000" dirty="0" smtClean="0">
                <a:latin typeface="+mj-lt"/>
              </a:rPr>
              <a:t>Oxide TFT</a:t>
            </a:r>
            <a:endParaRPr lang="ko-KR" altLang="en-US" sz="1000" dirty="0" smtClean="0">
              <a:latin typeface="+mj-lt"/>
            </a:endParaRPr>
          </a:p>
        </p:txBody>
      </p:sp>
      <p:sp>
        <p:nvSpPr>
          <p:cNvPr id="35" name="TextBox 34"/>
          <p:cNvSpPr txBox="1"/>
          <p:nvPr/>
        </p:nvSpPr>
        <p:spPr>
          <a:xfrm>
            <a:off x="7901065" y="4489711"/>
            <a:ext cx="914400" cy="712158"/>
          </a:xfrm>
          <a:prstGeom prst="rect">
            <a:avLst/>
          </a:prstGeom>
          <a:noFill/>
          <a:ln>
            <a:noFill/>
          </a:ln>
        </p:spPr>
        <p:txBody>
          <a:bodyPr wrap="none" lIns="72000" tIns="72000" rIns="72000" bIns="72000" rtlCol="0" anchor="b">
            <a:noAutofit/>
          </a:bodyPr>
          <a:lstStyle/>
          <a:p>
            <a:r>
              <a:rPr lang="en-US" altLang="ko-KR" sz="1000" b="1" dirty="0" smtClean="0">
                <a:latin typeface="+mj-lt"/>
              </a:rPr>
              <a:t>SEC 55”</a:t>
            </a:r>
          </a:p>
          <a:p>
            <a:r>
              <a:rPr lang="en-US" altLang="ko-KR" sz="1000" dirty="0" smtClean="0">
                <a:latin typeface="+mj-lt"/>
              </a:rPr>
              <a:t>1920x1080</a:t>
            </a:r>
          </a:p>
          <a:p>
            <a:r>
              <a:rPr lang="en-US" altLang="ko-KR" sz="1000" dirty="0" smtClean="0">
                <a:latin typeface="+mj-lt"/>
              </a:rPr>
              <a:t>RGB SMS</a:t>
            </a:r>
          </a:p>
          <a:p>
            <a:r>
              <a:rPr lang="en-US" altLang="ko-KR" sz="1000" dirty="0" smtClean="0">
                <a:latin typeface="+mj-lt"/>
              </a:rPr>
              <a:t>LTPS TFT</a:t>
            </a:r>
            <a:endParaRPr lang="ko-KR" altLang="en-US" sz="1000" dirty="0" smtClean="0">
              <a:latin typeface="+mj-lt"/>
            </a:endParaRPr>
          </a:p>
        </p:txBody>
      </p:sp>
      <p:sp>
        <p:nvSpPr>
          <p:cNvPr id="36" name="TextBox 35"/>
          <p:cNvSpPr txBox="1"/>
          <p:nvPr/>
        </p:nvSpPr>
        <p:spPr>
          <a:xfrm>
            <a:off x="1554837" y="5275604"/>
            <a:ext cx="914400" cy="712158"/>
          </a:xfrm>
          <a:prstGeom prst="rect">
            <a:avLst/>
          </a:prstGeom>
          <a:noFill/>
          <a:ln>
            <a:noFill/>
          </a:ln>
        </p:spPr>
        <p:txBody>
          <a:bodyPr wrap="none" lIns="72000" tIns="72000" rIns="72000" bIns="72000" rtlCol="0" anchor="b">
            <a:noAutofit/>
          </a:bodyPr>
          <a:lstStyle/>
          <a:p>
            <a:r>
              <a:rPr lang="en-US" altLang="ko-KR" sz="1000" b="1" dirty="0" smtClean="0">
                <a:latin typeface="+mj-lt"/>
              </a:rPr>
              <a:t>Epson 40”</a:t>
            </a:r>
          </a:p>
          <a:p>
            <a:r>
              <a:rPr lang="en-US" altLang="ko-KR" sz="1000" dirty="0" smtClean="0">
                <a:latin typeface="+mj-lt"/>
              </a:rPr>
              <a:t>1280x768</a:t>
            </a:r>
          </a:p>
          <a:p>
            <a:r>
              <a:rPr lang="en-US" altLang="ko-KR" sz="1000" dirty="0" smtClean="0">
                <a:latin typeface="+mj-lt"/>
              </a:rPr>
              <a:t>inkjet RGB</a:t>
            </a:r>
          </a:p>
          <a:p>
            <a:r>
              <a:rPr lang="en-US" altLang="ko-KR" sz="1000" dirty="0" smtClean="0">
                <a:latin typeface="+mj-lt"/>
              </a:rPr>
              <a:t>a-Si TFT</a:t>
            </a:r>
            <a:endParaRPr lang="ko-KR" altLang="en-US" sz="1000" dirty="0" smtClean="0">
              <a:latin typeface="+mj-lt"/>
            </a:endParaRPr>
          </a:p>
        </p:txBody>
      </p:sp>
      <p:sp>
        <p:nvSpPr>
          <p:cNvPr id="37" name="TextBox 36"/>
          <p:cNvSpPr txBox="1"/>
          <p:nvPr/>
        </p:nvSpPr>
        <p:spPr>
          <a:xfrm>
            <a:off x="2431612" y="4366049"/>
            <a:ext cx="914400" cy="712158"/>
          </a:xfrm>
          <a:prstGeom prst="rect">
            <a:avLst/>
          </a:prstGeom>
          <a:noFill/>
          <a:ln>
            <a:noFill/>
          </a:ln>
        </p:spPr>
        <p:txBody>
          <a:bodyPr wrap="none" lIns="72000" tIns="72000" rIns="72000" bIns="72000" rtlCol="0" anchor="b">
            <a:noAutofit/>
          </a:bodyPr>
          <a:lstStyle/>
          <a:p>
            <a:r>
              <a:rPr lang="en-US" altLang="ko-KR" sz="1000" b="1" dirty="0" smtClean="0">
                <a:latin typeface="+mj-lt"/>
              </a:rPr>
              <a:t>LPL</a:t>
            </a:r>
            <a:r>
              <a:rPr lang="ko-KR" altLang="en-US" sz="1000" b="1" dirty="0" smtClean="0">
                <a:latin typeface="+mj-lt"/>
              </a:rPr>
              <a:t> </a:t>
            </a:r>
            <a:r>
              <a:rPr lang="en-US" altLang="ko-KR" sz="1000" b="1" dirty="0" smtClean="0">
                <a:latin typeface="+mj-lt"/>
              </a:rPr>
              <a:t>20.1”</a:t>
            </a:r>
          </a:p>
          <a:p>
            <a:r>
              <a:rPr lang="en-US" altLang="ko-KR" sz="1000" dirty="0" smtClean="0">
                <a:latin typeface="+mj-lt"/>
              </a:rPr>
              <a:t>1280x800</a:t>
            </a:r>
          </a:p>
          <a:p>
            <a:endParaRPr lang="en-US" altLang="ko-KR" sz="1000" dirty="0" smtClean="0">
              <a:latin typeface="+mj-lt"/>
            </a:endParaRPr>
          </a:p>
          <a:p>
            <a:r>
              <a:rPr lang="en-US" altLang="ko-KR" sz="1000" dirty="0" smtClean="0">
                <a:latin typeface="+mj-lt"/>
              </a:rPr>
              <a:t>LTPS TFT</a:t>
            </a:r>
          </a:p>
        </p:txBody>
      </p:sp>
      <p:sp>
        <p:nvSpPr>
          <p:cNvPr id="38" name="TextBox 37"/>
          <p:cNvSpPr txBox="1"/>
          <p:nvPr/>
        </p:nvSpPr>
        <p:spPr>
          <a:xfrm>
            <a:off x="5036694" y="5275604"/>
            <a:ext cx="914400" cy="712158"/>
          </a:xfrm>
          <a:prstGeom prst="rect">
            <a:avLst/>
          </a:prstGeom>
          <a:noFill/>
          <a:ln>
            <a:noFill/>
          </a:ln>
        </p:spPr>
        <p:txBody>
          <a:bodyPr wrap="none" lIns="72000" tIns="72000" rIns="72000" bIns="72000" rtlCol="0" anchor="b">
            <a:noAutofit/>
          </a:bodyPr>
          <a:lstStyle/>
          <a:p>
            <a:endParaRPr lang="en-US" altLang="ko-KR" sz="1000" dirty="0" smtClean="0">
              <a:latin typeface="+mj-lt"/>
            </a:endParaRPr>
          </a:p>
          <a:p>
            <a:r>
              <a:rPr lang="en-US" altLang="ko-KR" sz="1000" b="1" dirty="0" smtClean="0">
                <a:latin typeface="+mj-lt"/>
              </a:rPr>
              <a:t>Sony 27.3</a:t>
            </a:r>
            <a:r>
              <a:rPr lang="en-US" altLang="ko-KR" sz="1000" dirty="0" smtClean="0">
                <a:latin typeface="+mj-lt"/>
              </a:rPr>
              <a:t>”</a:t>
            </a:r>
          </a:p>
          <a:p>
            <a:r>
              <a:rPr lang="en-US" altLang="ko-KR" sz="1000" dirty="0" smtClean="0">
                <a:latin typeface="+mj-lt"/>
              </a:rPr>
              <a:t>1920x1080</a:t>
            </a:r>
          </a:p>
          <a:p>
            <a:r>
              <a:rPr lang="en-US" altLang="ko-KR" sz="1000" dirty="0" smtClean="0">
                <a:latin typeface="+mj-lt"/>
              </a:rPr>
              <a:t>RGB+C/F</a:t>
            </a:r>
          </a:p>
          <a:p>
            <a:r>
              <a:rPr lang="en-US" altLang="ko-KR" sz="1000" dirty="0" smtClean="0">
                <a:latin typeface="+mj-lt"/>
              </a:rPr>
              <a:t>LTPS TFT</a:t>
            </a:r>
            <a:endParaRPr lang="ko-KR" altLang="en-US" sz="1000" dirty="0" smtClean="0">
              <a:latin typeface="+mj-lt"/>
            </a:endParaRPr>
          </a:p>
        </p:txBody>
      </p:sp>
      <p:sp>
        <p:nvSpPr>
          <p:cNvPr id="39" name="TextBox 38"/>
          <p:cNvSpPr txBox="1"/>
          <p:nvPr/>
        </p:nvSpPr>
        <p:spPr>
          <a:xfrm>
            <a:off x="4096594" y="4366049"/>
            <a:ext cx="914400" cy="712158"/>
          </a:xfrm>
          <a:prstGeom prst="rect">
            <a:avLst/>
          </a:prstGeom>
          <a:noFill/>
          <a:ln>
            <a:noFill/>
          </a:ln>
        </p:spPr>
        <p:txBody>
          <a:bodyPr wrap="none" lIns="72000" tIns="72000" rIns="72000" bIns="72000" rtlCol="0" anchor="b">
            <a:noAutofit/>
          </a:bodyPr>
          <a:lstStyle/>
          <a:p>
            <a:endParaRPr lang="en-US" altLang="ko-KR" sz="1000" dirty="0" smtClean="0">
              <a:latin typeface="+mj-lt"/>
            </a:endParaRPr>
          </a:p>
          <a:p>
            <a:r>
              <a:rPr lang="en-US" altLang="ko-KR" sz="1000" b="1" dirty="0" smtClean="0">
                <a:latin typeface="+mj-lt"/>
              </a:rPr>
              <a:t>Sony 11”</a:t>
            </a:r>
          </a:p>
          <a:p>
            <a:r>
              <a:rPr lang="en-US" altLang="ko-KR" sz="1000" dirty="0" smtClean="0">
                <a:latin typeface="+mj-lt"/>
              </a:rPr>
              <a:t>960x540</a:t>
            </a:r>
          </a:p>
          <a:p>
            <a:r>
              <a:rPr lang="en-US" altLang="ko-KR" sz="1000" dirty="0" smtClean="0">
                <a:latin typeface="+mj-lt"/>
              </a:rPr>
              <a:t>RGB+C/F</a:t>
            </a:r>
          </a:p>
          <a:p>
            <a:r>
              <a:rPr lang="en-US" altLang="ko-KR" sz="1000" dirty="0" smtClean="0">
                <a:latin typeface="+mj-lt"/>
              </a:rPr>
              <a:t>LTPS TFT</a:t>
            </a:r>
            <a:endParaRPr lang="ko-KR" altLang="en-US" sz="1000" dirty="0" smtClean="0">
              <a:latin typeface="+mj-lt"/>
            </a:endParaRPr>
          </a:p>
        </p:txBody>
      </p:sp>
      <p:sp>
        <p:nvSpPr>
          <p:cNvPr id="40" name="TextBox 39"/>
          <p:cNvSpPr txBox="1"/>
          <p:nvPr/>
        </p:nvSpPr>
        <p:spPr>
          <a:xfrm>
            <a:off x="5448369" y="4366049"/>
            <a:ext cx="914400" cy="712158"/>
          </a:xfrm>
          <a:prstGeom prst="rect">
            <a:avLst/>
          </a:prstGeom>
          <a:noFill/>
          <a:ln>
            <a:noFill/>
          </a:ln>
        </p:spPr>
        <p:txBody>
          <a:bodyPr wrap="none" lIns="72000" tIns="72000" rIns="72000" bIns="72000" rtlCol="0" anchor="b">
            <a:noAutofit/>
          </a:bodyPr>
          <a:lstStyle/>
          <a:p>
            <a:r>
              <a:rPr lang="en-US" altLang="ko-KR" sz="1000" b="1" dirty="0" smtClean="0">
                <a:latin typeface="+mj-lt"/>
              </a:rPr>
              <a:t>LGD 15”</a:t>
            </a:r>
          </a:p>
          <a:p>
            <a:r>
              <a:rPr lang="en-US" altLang="ko-KR" sz="1000" dirty="0" smtClean="0">
                <a:latin typeface="+mj-lt"/>
              </a:rPr>
              <a:t>1366x768</a:t>
            </a:r>
          </a:p>
          <a:p>
            <a:r>
              <a:rPr lang="en-US" altLang="ko-KR" sz="1000" dirty="0" smtClean="0">
                <a:latin typeface="+mj-lt"/>
              </a:rPr>
              <a:t>WOLED+C/F</a:t>
            </a:r>
          </a:p>
          <a:p>
            <a:r>
              <a:rPr lang="en-US" altLang="ko-KR" sz="1000" dirty="0" smtClean="0">
                <a:latin typeface="+mj-lt"/>
              </a:rPr>
              <a:t>LTPS TFT</a:t>
            </a:r>
          </a:p>
        </p:txBody>
      </p:sp>
      <p:sp>
        <p:nvSpPr>
          <p:cNvPr id="41" name="TextBox 40"/>
          <p:cNvSpPr txBox="1"/>
          <p:nvPr/>
        </p:nvSpPr>
        <p:spPr>
          <a:xfrm>
            <a:off x="5063142" y="3023115"/>
            <a:ext cx="914400" cy="712158"/>
          </a:xfrm>
          <a:prstGeom prst="rect">
            <a:avLst/>
          </a:prstGeom>
          <a:noFill/>
          <a:ln>
            <a:noFill/>
          </a:ln>
        </p:spPr>
        <p:txBody>
          <a:bodyPr wrap="none" lIns="72000" tIns="72000" rIns="72000" bIns="72000" rtlCol="0" anchor="b">
            <a:noAutofit/>
          </a:bodyPr>
          <a:lstStyle/>
          <a:p>
            <a:r>
              <a:rPr lang="en-US" altLang="ko-KR" sz="1000" b="1" dirty="0" smtClean="0">
                <a:latin typeface="+mj-lt"/>
              </a:rPr>
              <a:t>SDI 31”</a:t>
            </a:r>
          </a:p>
          <a:p>
            <a:r>
              <a:rPr lang="en-US" altLang="ko-KR" sz="1000" dirty="0" smtClean="0">
                <a:latin typeface="+mj-lt"/>
              </a:rPr>
              <a:t>1920x1080</a:t>
            </a:r>
          </a:p>
          <a:p>
            <a:r>
              <a:rPr lang="en-US" altLang="ko-KR" sz="1000" dirty="0" smtClean="0">
                <a:latin typeface="+mj-lt"/>
              </a:rPr>
              <a:t>RGB FMM</a:t>
            </a:r>
          </a:p>
          <a:p>
            <a:r>
              <a:rPr lang="en-US" altLang="ko-KR" sz="1000" dirty="0" smtClean="0">
                <a:latin typeface="+mj-lt"/>
              </a:rPr>
              <a:t>LTPS TFT</a:t>
            </a:r>
          </a:p>
        </p:txBody>
      </p:sp>
      <p:sp>
        <p:nvSpPr>
          <p:cNvPr id="42" name="TextBox 41"/>
          <p:cNvSpPr txBox="1"/>
          <p:nvPr/>
        </p:nvSpPr>
        <p:spPr>
          <a:xfrm>
            <a:off x="1694199" y="2145323"/>
            <a:ext cx="914400" cy="712158"/>
          </a:xfrm>
          <a:prstGeom prst="rect">
            <a:avLst/>
          </a:prstGeom>
          <a:noFill/>
          <a:ln>
            <a:noFill/>
          </a:ln>
        </p:spPr>
        <p:txBody>
          <a:bodyPr wrap="none" lIns="72000" tIns="72000" rIns="72000" bIns="72000" rtlCol="0" anchor="b">
            <a:noAutofit/>
          </a:bodyPr>
          <a:lstStyle/>
          <a:p>
            <a:r>
              <a:rPr lang="en-US" altLang="ko-KR" sz="1000" b="1" dirty="0" smtClean="0">
                <a:latin typeface="+mj-lt"/>
              </a:rPr>
              <a:t>SEC 21”</a:t>
            </a:r>
          </a:p>
          <a:p>
            <a:r>
              <a:rPr lang="en-US" altLang="ko-KR" sz="1000" dirty="0" smtClean="0">
                <a:latin typeface="+mj-lt"/>
              </a:rPr>
              <a:t>1920x1080</a:t>
            </a:r>
          </a:p>
          <a:p>
            <a:endParaRPr lang="en-US" altLang="ko-KR" sz="1000" dirty="0" smtClean="0">
              <a:latin typeface="+mj-lt"/>
            </a:endParaRPr>
          </a:p>
          <a:p>
            <a:r>
              <a:rPr lang="en-US" altLang="ko-KR" sz="1000" dirty="0" smtClean="0">
                <a:latin typeface="+mj-lt"/>
              </a:rPr>
              <a:t>a-Si TFT</a:t>
            </a:r>
          </a:p>
        </p:txBody>
      </p:sp>
      <p:sp>
        <p:nvSpPr>
          <p:cNvPr id="43" name="TextBox 42"/>
          <p:cNvSpPr txBox="1"/>
          <p:nvPr/>
        </p:nvSpPr>
        <p:spPr>
          <a:xfrm>
            <a:off x="4121490" y="2145323"/>
            <a:ext cx="914400" cy="712158"/>
          </a:xfrm>
          <a:prstGeom prst="rect">
            <a:avLst/>
          </a:prstGeom>
          <a:noFill/>
          <a:ln>
            <a:noFill/>
          </a:ln>
        </p:spPr>
        <p:txBody>
          <a:bodyPr wrap="none" lIns="72000" tIns="72000" rIns="72000" bIns="72000" rtlCol="0" anchor="b">
            <a:noAutofit/>
          </a:bodyPr>
          <a:lstStyle/>
          <a:p>
            <a:r>
              <a:rPr lang="en-US" altLang="ko-KR" sz="1000" b="1" dirty="0" smtClean="0">
                <a:latin typeface="+mj-lt"/>
              </a:rPr>
              <a:t>SDI 14”</a:t>
            </a:r>
          </a:p>
          <a:p>
            <a:r>
              <a:rPr lang="en-US" altLang="ko-KR" sz="1000" dirty="0" smtClean="0">
                <a:latin typeface="+mj-lt"/>
              </a:rPr>
              <a:t>1280x720</a:t>
            </a:r>
          </a:p>
          <a:p>
            <a:r>
              <a:rPr lang="en-US" altLang="ko-KR" sz="1000" dirty="0" smtClean="0">
                <a:latin typeface="+mj-lt"/>
              </a:rPr>
              <a:t>RGB FMM</a:t>
            </a:r>
            <a:endParaRPr lang="en-US" altLang="ko-KR" sz="1000" dirty="0">
              <a:latin typeface="+mj-lt"/>
            </a:endParaRPr>
          </a:p>
          <a:p>
            <a:r>
              <a:rPr lang="en-US" altLang="ko-KR" sz="1000" dirty="0" smtClean="0">
                <a:latin typeface="+mj-lt"/>
              </a:rPr>
              <a:t>LTPS TFT</a:t>
            </a:r>
          </a:p>
        </p:txBody>
      </p:sp>
      <p:sp>
        <p:nvSpPr>
          <p:cNvPr id="44" name="TextBox 43"/>
          <p:cNvSpPr txBox="1"/>
          <p:nvPr/>
        </p:nvSpPr>
        <p:spPr>
          <a:xfrm>
            <a:off x="6512340" y="2145323"/>
            <a:ext cx="914400" cy="712158"/>
          </a:xfrm>
          <a:prstGeom prst="rect">
            <a:avLst/>
          </a:prstGeom>
          <a:noFill/>
          <a:ln>
            <a:noFill/>
          </a:ln>
        </p:spPr>
        <p:txBody>
          <a:bodyPr wrap="none" lIns="72000" tIns="72000" rIns="72000" bIns="72000" rtlCol="0" anchor="b">
            <a:noAutofit/>
          </a:bodyPr>
          <a:lstStyle/>
          <a:p>
            <a:r>
              <a:rPr lang="en-US" altLang="ko-KR" sz="1000" b="1" dirty="0" smtClean="0">
                <a:latin typeface="+mj-lt"/>
              </a:rPr>
              <a:t>SDI 40”</a:t>
            </a:r>
          </a:p>
          <a:p>
            <a:r>
              <a:rPr lang="en-US" altLang="ko-KR" sz="1000" dirty="0" smtClean="0">
                <a:latin typeface="+mj-lt"/>
              </a:rPr>
              <a:t>1920x1080</a:t>
            </a:r>
          </a:p>
          <a:p>
            <a:r>
              <a:rPr lang="en-US" altLang="ko-KR" sz="1000" dirty="0" smtClean="0">
                <a:latin typeface="+mj-lt"/>
              </a:rPr>
              <a:t>RGB FMM</a:t>
            </a:r>
            <a:endParaRPr lang="en-US" altLang="ko-KR" sz="1000" dirty="0">
              <a:latin typeface="+mj-lt"/>
            </a:endParaRPr>
          </a:p>
          <a:p>
            <a:r>
              <a:rPr lang="en-US" altLang="ko-KR" sz="1000" dirty="0" smtClean="0">
                <a:latin typeface="+mj-lt"/>
              </a:rPr>
              <a:t>LTPS TFT</a:t>
            </a:r>
          </a:p>
        </p:txBody>
      </p:sp>
      <p:cxnSp>
        <p:nvCxnSpPr>
          <p:cNvPr id="45" name="Elbow Connector 35"/>
          <p:cNvCxnSpPr/>
          <p:nvPr/>
        </p:nvCxnSpPr>
        <p:spPr>
          <a:xfrm rot="5400000" flipH="1" flipV="1">
            <a:off x="1193780" y="3589187"/>
            <a:ext cx="597884" cy="185740"/>
          </a:xfrm>
          <a:prstGeom prst="bentConnector2">
            <a:avLst/>
          </a:prstGeom>
          <a:ln w="3175" cap="rnd">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Elbow Connector 62"/>
          <p:cNvCxnSpPr/>
          <p:nvPr/>
        </p:nvCxnSpPr>
        <p:spPr>
          <a:xfrm rot="16200000" flipV="1">
            <a:off x="3493055" y="2846576"/>
            <a:ext cx="1354348" cy="904211"/>
          </a:xfrm>
          <a:prstGeom prst="bentConnector3">
            <a:avLst>
              <a:gd name="adj1" fmla="val 12589"/>
            </a:avLst>
          </a:prstGeom>
          <a:ln w="3175" cap="rnd">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Elbow Connector 67"/>
          <p:cNvCxnSpPr>
            <a:endCxn id="31" idx="1"/>
          </p:cNvCxnSpPr>
          <p:nvPr/>
        </p:nvCxnSpPr>
        <p:spPr>
          <a:xfrm rot="16200000" flipH="1">
            <a:off x="1009860" y="4275989"/>
            <a:ext cx="739154" cy="153123"/>
          </a:xfrm>
          <a:prstGeom prst="bentConnector2">
            <a:avLst/>
          </a:prstGeom>
          <a:ln w="3175" cap="rnd">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Elbow Connector 69"/>
          <p:cNvCxnSpPr/>
          <p:nvPr/>
        </p:nvCxnSpPr>
        <p:spPr>
          <a:xfrm rot="16200000" flipH="1">
            <a:off x="3604780" y="4135244"/>
            <a:ext cx="385052" cy="76562"/>
          </a:xfrm>
          <a:prstGeom prst="bentConnector3">
            <a:avLst>
              <a:gd name="adj1" fmla="val 50000"/>
            </a:avLst>
          </a:prstGeom>
          <a:ln w="3175" cap="rnd">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Elbow Connector 71"/>
          <p:cNvCxnSpPr/>
          <p:nvPr/>
        </p:nvCxnSpPr>
        <p:spPr>
          <a:xfrm rot="5400000">
            <a:off x="5224400" y="3931427"/>
            <a:ext cx="385054" cy="504000"/>
          </a:xfrm>
          <a:prstGeom prst="bentConnector3">
            <a:avLst>
              <a:gd name="adj1" fmla="val 50000"/>
            </a:avLst>
          </a:prstGeom>
          <a:ln w="3175" cap="rnd">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59"/>
          <p:cNvCxnSpPr/>
          <p:nvPr/>
        </p:nvCxnSpPr>
        <p:spPr>
          <a:xfrm>
            <a:off x="1184125" y="3980999"/>
            <a:ext cx="0" cy="1296000"/>
          </a:xfrm>
          <a:prstGeom prst="straightConnector1">
            <a:avLst/>
          </a:prstGeom>
          <a:ln w="3175" cap="rnd">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75"/>
          <p:cNvCxnSpPr/>
          <p:nvPr/>
        </p:nvCxnSpPr>
        <p:spPr>
          <a:xfrm>
            <a:off x="4851525" y="3979024"/>
            <a:ext cx="0" cy="1296000"/>
          </a:xfrm>
          <a:prstGeom prst="straightConnector1">
            <a:avLst/>
          </a:prstGeom>
          <a:ln w="3175" cap="rnd">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77"/>
          <p:cNvCxnSpPr/>
          <p:nvPr/>
        </p:nvCxnSpPr>
        <p:spPr>
          <a:xfrm>
            <a:off x="4681325" y="3741388"/>
            <a:ext cx="0" cy="250811"/>
          </a:xfrm>
          <a:prstGeom prst="straightConnector1">
            <a:avLst/>
          </a:prstGeom>
          <a:ln w="3175" cap="rnd">
            <a:solidFill>
              <a:srgbClr val="0070C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78"/>
          <p:cNvCxnSpPr/>
          <p:nvPr/>
        </p:nvCxnSpPr>
        <p:spPr>
          <a:xfrm>
            <a:off x="1247475" y="2654974"/>
            <a:ext cx="0" cy="1328807"/>
          </a:xfrm>
          <a:prstGeom prst="straightConnector1">
            <a:avLst/>
          </a:prstGeom>
          <a:ln w="3175" cap="rnd">
            <a:solidFill>
              <a:srgbClr val="0070C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Elbow Connector 79"/>
          <p:cNvCxnSpPr/>
          <p:nvPr/>
        </p:nvCxnSpPr>
        <p:spPr>
          <a:xfrm rot="5400000">
            <a:off x="6614198" y="3849973"/>
            <a:ext cx="1302642" cy="1584000"/>
          </a:xfrm>
          <a:prstGeom prst="bentConnector3">
            <a:avLst>
              <a:gd name="adj1" fmla="val 26297"/>
            </a:avLst>
          </a:prstGeom>
          <a:ln w="3175" cap="rnd">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5" name="Horizontal Scroll 88"/>
          <p:cNvSpPr/>
          <p:nvPr/>
        </p:nvSpPr>
        <p:spPr>
          <a:xfrm>
            <a:off x="4086370" y="4237398"/>
            <a:ext cx="684000" cy="189615"/>
          </a:xfrm>
          <a:prstGeom prst="horizontalScroll">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wrap="square" lIns="0" tIns="0" rIns="0" bIns="0" rtlCol="0" anchor="ctr">
            <a:noAutofit/>
          </a:bodyPr>
          <a:lstStyle/>
          <a:p>
            <a:pPr algn="ctr"/>
            <a:r>
              <a:rPr lang="en-US" altLang="ko-KR" sz="1000" b="1" dirty="0" smtClean="0">
                <a:solidFill>
                  <a:schemeClr val="tx1"/>
                </a:solidFill>
                <a:latin typeface="+mj-lt"/>
              </a:rPr>
              <a:t>Launched</a:t>
            </a:r>
            <a:endParaRPr lang="ko-KR" altLang="en-US" sz="1000" b="1" dirty="0" smtClean="0">
              <a:solidFill>
                <a:schemeClr val="tx1"/>
              </a:solidFill>
              <a:latin typeface="+mj-lt"/>
            </a:endParaRPr>
          </a:p>
        </p:txBody>
      </p:sp>
      <p:sp>
        <p:nvSpPr>
          <p:cNvPr id="56" name="Horizontal Scroll 89"/>
          <p:cNvSpPr/>
          <p:nvPr/>
        </p:nvSpPr>
        <p:spPr>
          <a:xfrm>
            <a:off x="5497520" y="4235423"/>
            <a:ext cx="684000" cy="189615"/>
          </a:xfrm>
          <a:prstGeom prst="horizontalScroll">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wrap="square" lIns="0" tIns="0" rIns="0" bIns="0" rtlCol="0" anchor="ctr">
            <a:noAutofit/>
          </a:bodyPr>
          <a:lstStyle/>
          <a:p>
            <a:pPr algn="ctr"/>
            <a:r>
              <a:rPr lang="en-US" altLang="ko-KR" sz="1000" b="1" dirty="0" smtClean="0">
                <a:solidFill>
                  <a:schemeClr val="tx1"/>
                </a:solidFill>
                <a:latin typeface="+mj-lt"/>
              </a:rPr>
              <a:t>Launched</a:t>
            </a:r>
            <a:endParaRPr lang="ko-KR" altLang="en-US" sz="1000" b="1" dirty="0" smtClean="0">
              <a:solidFill>
                <a:schemeClr val="tx1"/>
              </a:solidFill>
              <a:latin typeface="+mj-lt"/>
            </a:endParaRPr>
          </a:p>
        </p:txBody>
      </p:sp>
      <p:pic>
        <p:nvPicPr>
          <p:cNvPr id="57" name="Picture 34" descr="D:\IHS_Work\1_Report\Topical_201309_AMOLED TV Trend\Reference\auo 32.JPG"/>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l="20519" t="15931" r="12191" b="14832"/>
          <a:stretch/>
        </p:blipFill>
        <p:spPr bwMode="auto">
          <a:xfrm>
            <a:off x="6621425" y="3023115"/>
            <a:ext cx="933004" cy="720000"/>
          </a:xfrm>
          <a:prstGeom prst="rect">
            <a:avLst/>
          </a:prstGeom>
          <a:noFill/>
          <a:extLst>
            <a:ext uri="{909E8E84-426E-40DD-AFC4-6F175D3DCCD1}">
              <a14:hiddenFill xmlns:a14="http://schemas.microsoft.com/office/drawing/2010/main">
                <a:solidFill>
                  <a:srgbClr val="FFFFFF"/>
                </a:solidFill>
              </a14:hiddenFill>
            </a:ext>
          </a:extLst>
        </p:spPr>
      </p:pic>
      <p:sp>
        <p:nvSpPr>
          <p:cNvPr id="58" name="TextBox 57"/>
          <p:cNvSpPr txBox="1"/>
          <p:nvPr/>
        </p:nvSpPr>
        <p:spPr>
          <a:xfrm>
            <a:off x="7520919" y="3023115"/>
            <a:ext cx="914400" cy="712158"/>
          </a:xfrm>
          <a:prstGeom prst="rect">
            <a:avLst/>
          </a:prstGeom>
          <a:noFill/>
          <a:ln>
            <a:noFill/>
          </a:ln>
        </p:spPr>
        <p:txBody>
          <a:bodyPr wrap="none" lIns="72000" tIns="72000" rIns="72000" bIns="72000" rtlCol="0" anchor="b">
            <a:noAutofit/>
          </a:bodyPr>
          <a:lstStyle/>
          <a:p>
            <a:r>
              <a:rPr lang="en-US" altLang="ko-KR" sz="1000" b="1" dirty="0" smtClean="0">
                <a:latin typeface="+mj-lt"/>
              </a:rPr>
              <a:t>AUO 32”</a:t>
            </a:r>
          </a:p>
          <a:p>
            <a:r>
              <a:rPr lang="en-US" altLang="ko-KR" sz="1000" dirty="0" smtClean="0">
                <a:latin typeface="+mj-lt"/>
              </a:rPr>
              <a:t>1920x1080</a:t>
            </a:r>
          </a:p>
          <a:p>
            <a:r>
              <a:rPr lang="en-US" altLang="ko-KR" sz="1000" dirty="0" smtClean="0">
                <a:latin typeface="+mj-lt"/>
              </a:rPr>
              <a:t>WOLED+C/F</a:t>
            </a:r>
          </a:p>
          <a:p>
            <a:r>
              <a:rPr lang="en-US" altLang="ko-KR" sz="1000" dirty="0" smtClean="0">
                <a:latin typeface="+mj-lt"/>
              </a:rPr>
              <a:t>Oxide TFT</a:t>
            </a:r>
            <a:endParaRPr lang="ko-KR" altLang="en-US" sz="1000" dirty="0" smtClean="0">
              <a:latin typeface="+mj-lt"/>
            </a:endParaRPr>
          </a:p>
        </p:txBody>
      </p:sp>
      <p:cxnSp>
        <p:nvCxnSpPr>
          <p:cNvPr id="59" name="Elbow Connector 99"/>
          <p:cNvCxnSpPr/>
          <p:nvPr/>
        </p:nvCxnSpPr>
        <p:spPr>
          <a:xfrm rot="5400000">
            <a:off x="7549501" y="4003838"/>
            <a:ext cx="521281" cy="504001"/>
          </a:xfrm>
          <a:prstGeom prst="bentConnector3">
            <a:avLst>
              <a:gd name="adj1" fmla="val 65947"/>
            </a:avLst>
          </a:prstGeom>
          <a:ln w="3175" cap="rnd">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77"/>
          <p:cNvCxnSpPr/>
          <p:nvPr/>
        </p:nvCxnSpPr>
        <p:spPr>
          <a:xfrm>
            <a:off x="7196788" y="3743115"/>
            <a:ext cx="0" cy="250273"/>
          </a:xfrm>
          <a:prstGeom prst="straightConnector1">
            <a:avLst/>
          </a:prstGeom>
          <a:ln w="3175" cap="rnd">
            <a:solidFill>
              <a:srgbClr val="0070C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Elbow Connector 62"/>
          <p:cNvCxnSpPr/>
          <p:nvPr/>
        </p:nvCxnSpPr>
        <p:spPr>
          <a:xfrm rot="5400000" flipH="1" flipV="1">
            <a:off x="5312392" y="2989969"/>
            <a:ext cx="1348803" cy="611883"/>
          </a:xfrm>
          <a:prstGeom prst="bentConnector3">
            <a:avLst>
              <a:gd name="adj1" fmla="val 27813"/>
            </a:avLst>
          </a:prstGeom>
          <a:ln w="3175" cap="rnd">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014420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4313"/>
            <a:ext cx="8220075" cy="1872679"/>
          </a:xfrm>
          <a:solidFill>
            <a:schemeClr val="bg1"/>
          </a:solidFill>
        </p:spPr>
        <p:txBody>
          <a:bodyPr/>
          <a:lstStyle/>
          <a:p>
            <a:pPr marL="0" indent="0">
              <a:buNone/>
            </a:pPr>
            <a:r>
              <a:rPr lang="en-US" altLang="ko-KR" dirty="0" smtClean="0">
                <a:ea typeface="맑은 고딕" panose="020B0503020000020004" pitchFamily="50" charset="-127"/>
              </a:rPr>
              <a:t>4.1. Color gamut enhanced film</a:t>
            </a:r>
          </a:p>
          <a:p>
            <a:pPr lvl="1" algn="just" latinLnBrk="0"/>
            <a:r>
              <a:rPr lang="en-US" altLang="ko-KR" dirty="0" smtClean="0">
                <a:ea typeface="맑은 고딕" panose="020B0503020000020004" pitchFamily="50" charset="-127"/>
              </a:rPr>
              <a:t>According </a:t>
            </a:r>
            <a:r>
              <a:rPr lang="en-US" altLang="ko-KR" dirty="0">
                <a:ea typeface="맑은 고딕" panose="020B0503020000020004" pitchFamily="50" charset="-127"/>
              </a:rPr>
              <a:t>to information gathered by IHS, Samsung Electronics </a:t>
            </a:r>
            <a:r>
              <a:rPr lang="en-US" altLang="ko-KR" dirty="0" smtClean="0">
                <a:ea typeface="맑은 고딕" panose="020B0503020000020004" pitchFamily="50" charset="-127"/>
              </a:rPr>
              <a:t>employs </a:t>
            </a:r>
            <a:r>
              <a:rPr lang="en-US" altLang="ko-KR" dirty="0">
                <a:ea typeface="맑은 고딕" panose="020B0503020000020004" pitchFamily="50" charset="-127"/>
              </a:rPr>
              <a:t>a special filtering film technology designed to enhance color gamut in the </a:t>
            </a:r>
            <a:r>
              <a:rPr lang="en-US" altLang="ko-KR" dirty="0" smtClean="0">
                <a:ea typeface="맑은 고딕" panose="020B0503020000020004" pitchFamily="50" charset="-127"/>
              </a:rPr>
              <a:t>low-cost JS7200 series</a:t>
            </a:r>
            <a:r>
              <a:rPr lang="en-US" altLang="ko-KR" dirty="0" smtClean="0">
                <a:latin typeface="+mj-lt"/>
                <a:ea typeface="맑은 고딕" panose="020B0503020000020004" pitchFamily="50" charset="-127"/>
              </a:rPr>
              <a:t> </a:t>
            </a:r>
            <a:r>
              <a:rPr lang="en-US" altLang="ko-KR" dirty="0">
                <a:latin typeface="+mj-lt"/>
                <a:ea typeface="맑은 고딕" panose="020B0503020000020004" pitchFamily="50" charset="-127"/>
              </a:rPr>
              <a:t>of SUHD TV, which were released in June </a:t>
            </a:r>
            <a:r>
              <a:rPr lang="en-US" altLang="ko-KR" dirty="0" smtClean="0">
                <a:latin typeface="+mj-lt"/>
                <a:ea typeface="맑은 고딕" panose="020B0503020000020004" pitchFamily="50" charset="-127"/>
              </a:rPr>
              <a:t>2015, </a:t>
            </a:r>
            <a:r>
              <a:rPr lang="en-US" altLang="ko-KR" dirty="0" smtClean="0">
                <a:ea typeface="맑은 고딕" panose="020B0503020000020004" pitchFamily="50" charset="-127"/>
              </a:rPr>
              <a:t>instead </a:t>
            </a:r>
            <a:r>
              <a:rPr lang="en-US" altLang="ko-KR" dirty="0">
                <a:ea typeface="맑은 고딕" panose="020B0503020000020004" pitchFamily="50" charset="-127"/>
              </a:rPr>
              <a:t>of </a:t>
            </a:r>
            <a:r>
              <a:rPr lang="en-US" altLang="ko-KR" dirty="0" smtClean="0">
                <a:ea typeface="맑은 고딕" panose="020B0503020000020004" pitchFamily="50" charset="-127"/>
              </a:rPr>
              <a:t>QD Enhancement </a:t>
            </a:r>
            <a:r>
              <a:rPr lang="en-US" altLang="ko-KR" dirty="0">
                <a:ea typeface="맑은 고딕" panose="020B0503020000020004" pitchFamily="50" charset="-127"/>
              </a:rPr>
              <a:t>F</a:t>
            </a:r>
            <a:r>
              <a:rPr lang="en-US" altLang="ko-KR" dirty="0" smtClean="0">
                <a:ea typeface="맑은 고딕" panose="020B0503020000020004" pitchFamily="50" charset="-127"/>
              </a:rPr>
              <a:t>ilm </a:t>
            </a:r>
            <a:r>
              <a:rPr lang="en-US" altLang="ko-KR" dirty="0">
                <a:ea typeface="맑은 고딕" panose="020B0503020000020004" pitchFamily="50" charset="-127"/>
              </a:rPr>
              <a:t>(QDEF) </a:t>
            </a:r>
            <a:r>
              <a:rPr lang="en-US" altLang="ko-KR" dirty="0" smtClean="0">
                <a:ea typeface="맑은 고딕" panose="020B0503020000020004" pitchFamily="50" charset="-127"/>
              </a:rPr>
              <a:t>Technology</a:t>
            </a:r>
            <a:r>
              <a:rPr lang="en-US" altLang="ko-KR" dirty="0">
                <a:ea typeface="맑은 고딕" panose="020B0503020000020004" pitchFamily="50" charset="-127"/>
              </a:rPr>
              <a:t>. The film, so-called </a:t>
            </a:r>
            <a:r>
              <a:rPr lang="en-US" altLang="ko-KR" dirty="0" smtClean="0">
                <a:ea typeface="맑은 고딕" panose="020B0503020000020004" pitchFamily="50" charset="-127"/>
              </a:rPr>
              <a:t>color gamut enhanced </a:t>
            </a:r>
            <a:r>
              <a:rPr lang="en-US" altLang="ko-KR" dirty="0">
                <a:ea typeface="맑은 고딕" panose="020B0503020000020004" pitchFamily="50" charset="-127"/>
              </a:rPr>
              <a:t>film, is known to block light with a certain wavelength range. The film is known to be made by coating special compound on the surface of a PET film. </a:t>
            </a:r>
          </a:p>
          <a:p>
            <a:pPr lvl="1" algn="just" latinLnBrk="0"/>
            <a:r>
              <a:rPr lang="en-US" altLang="ko-KR" dirty="0" smtClean="0">
                <a:ea typeface="맑은 고딕" panose="020B0503020000020004" pitchFamily="50" charset="-127"/>
              </a:rPr>
              <a:t>SKC </a:t>
            </a:r>
            <a:r>
              <a:rPr lang="en-US" altLang="ko-KR" dirty="0">
                <a:ea typeface="맑은 고딕" panose="020B0503020000020004" pitchFamily="50" charset="-127"/>
              </a:rPr>
              <a:t>Haas Display Films Co. </a:t>
            </a:r>
            <a:r>
              <a:rPr lang="en-US" altLang="ko-KR" dirty="0" smtClean="0">
                <a:ea typeface="맑은 고딕" panose="020B0503020000020004" pitchFamily="50" charset="-127"/>
              </a:rPr>
              <a:t>supplies the </a:t>
            </a:r>
            <a:r>
              <a:rPr lang="en-US" altLang="ko-KR" dirty="0">
                <a:ea typeface="맑은 고딕" panose="020B0503020000020004" pitchFamily="50" charset="-127"/>
              </a:rPr>
              <a:t>film to Samsung Electronics, and it offers the film at </a:t>
            </a:r>
            <a:r>
              <a:rPr lang="en-US" altLang="ko-KR" dirty="0" smtClean="0">
                <a:ea typeface="맑은 고딕" panose="020B0503020000020004" pitchFamily="50" charset="-127"/>
              </a:rPr>
              <a:t>low prices compared to a </a:t>
            </a:r>
            <a:r>
              <a:rPr lang="en-US" altLang="ko-KR" dirty="0">
                <a:ea typeface="맑은 고딕" panose="020B0503020000020004" pitchFamily="50" charset="-127"/>
              </a:rPr>
              <a:t>general </a:t>
            </a:r>
            <a:r>
              <a:rPr lang="en-US" altLang="ko-KR" dirty="0" smtClean="0">
                <a:ea typeface="맑은 고딕" panose="020B0503020000020004" pitchFamily="50" charset="-127"/>
              </a:rPr>
              <a:t>QD film</a:t>
            </a:r>
            <a:r>
              <a:rPr lang="en-US" altLang="ko-KR" dirty="0">
                <a:ea typeface="맑은 고딕" panose="020B0503020000020004" pitchFamily="50" charset="-127"/>
              </a:rPr>
              <a:t>. SKC Haas is believed to have developed the solution by tweaking its existing optical film technology that was applied to a plasma display panel (PDP) to block ultraviolet and infrared rays.   </a:t>
            </a:r>
            <a:r>
              <a:rPr lang="ko-KR" altLang="en-US" dirty="0">
                <a:ea typeface="맑은 고딕" panose="020B0503020000020004" pitchFamily="50" charset="-127"/>
              </a:rPr>
              <a:t> </a:t>
            </a:r>
            <a:r>
              <a:rPr lang="en-US" altLang="ko-KR" dirty="0">
                <a:ea typeface="맑은 고딕" panose="020B0503020000020004" pitchFamily="50" charset="-127"/>
              </a:rPr>
              <a:t>  </a:t>
            </a:r>
          </a:p>
          <a:p>
            <a:pPr lvl="1" algn="just" latinLnBrk="0"/>
            <a:r>
              <a:rPr lang="en-US" altLang="ko-KR" dirty="0" smtClean="0">
                <a:ea typeface="맑은 고딕" panose="020B0503020000020004" pitchFamily="50" charset="-127"/>
              </a:rPr>
              <a:t>Thanks </a:t>
            </a:r>
            <a:r>
              <a:rPr lang="en-US" altLang="ko-KR" dirty="0">
                <a:ea typeface="맑은 고딕" panose="020B0503020000020004" pitchFamily="50" charset="-127"/>
              </a:rPr>
              <a:t>to such a low-cost solution, Samsung Electronics </a:t>
            </a:r>
            <a:r>
              <a:rPr lang="en-US" altLang="ko-KR" dirty="0" smtClean="0">
                <a:ea typeface="맑은 고딕" panose="020B0503020000020004" pitchFamily="50" charset="-127"/>
              </a:rPr>
              <a:t>will be able </a:t>
            </a:r>
            <a:r>
              <a:rPr lang="en-US" altLang="ko-KR" dirty="0">
                <a:ea typeface="맑은 고딕" panose="020B0503020000020004" pitchFamily="50" charset="-127"/>
              </a:rPr>
              <a:t>to </a:t>
            </a:r>
            <a:r>
              <a:rPr lang="en-US" altLang="ko-KR" dirty="0" smtClean="0">
                <a:ea typeface="맑은 고딕" panose="020B0503020000020004" pitchFamily="50" charset="-127"/>
              </a:rPr>
              <a:t>not only expand </a:t>
            </a:r>
            <a:r>
              <a:rPr lang="en-US" altLang="ko-KR" dirty="0">
                <a:ea typeface="맑은 고딕" panose="020B0503020000020004" pitchFamily="50" charset="-127"/>
              </a:rPr>
              <a:t>its SUHD TV lineup, but </a:t>
            </a:r>
            <a:r>
              <a:rPr lang="en-US" altLang="ko-KR" dirty="0" smtClean="0">
                <a:ea typeface="맑은 고딕" panose="020B0503020000020004" pitchFamily="50" charset="-127"/>
              </a:rPr>
              <a:t>will also cut </a:t>
            </a:r>
            <a:r>
              <a:rPr lang="en-US" altLang="ko-KR" dirty="0">
                <a:ea typeface="맑은 고딕" panose="020B0503020000020004" pitchFamily="50" charset="-127"/>
              </a:rPr>
              <a:t>overall production </a:t>
            </a:r>
            <a:r>
              <a:rPr lang="en-US" altLang="ko-KR" dirty="0" smtClean="0">
                <a:ea typeface="맑은 고딕" panose="020B0503020000020004" pitchFamily="50" charset="-127"/>
              </a:rPr>
              <a:t>costs by not using the high-cost QD film. </a:t>
            </a:r>
            <a:endParaRPr lang="en-US" altLang="ko-KR" dirty="0">
              <a:latin typeface="맑은 고딕" panose="020B0503020000020004" pitchFamily="50" charset="-127"/>
              <a:ea typeface="맑은 고딕" panose="020B0503020000020004" pitchFamily="50" charset="-127"/>
            </a:endParaRPr>
          </a:p>
          <a:p>
            <a:endParaRPr lang="ko-KR" altLang="en-US" dirty="0"/>
          </a:p>
          <a:p>
            <a:endParaRPr lang="ko-KR" altLang="en-US" dirty="0"/>
          </a:p>
        </p:txBody>
      </p:sp>
      <p:sp>
        <p:nvSpPr>
          <p:cNvPr id="2" name="Title 1"/>
          <p:cNvSpPr>
            <a:spLocks noGrp="1"/>
          </p:cNvSpPr>
          <p:nvPr>
            <p:ph type="title"/>
          </p:nvPr>
        </p:nvSpPr>
        <p:spPr/>
        <p:txBody>
          <a:bodyPr/>
          <a:lstStyle/>
          <a:p>
            <a:r>
              <a:rPr lang="en-US" altLang="ko-KR" dirty="0" smtClean="0"/>
              <a:t>4. Other wide color gamut solution</a:t>
            </a:r>
            <a:endParaRPr lang="ko-KR" altLang="en-US" dirty="0"/>
          </a:p>
        </p:txBody>
      </p:sp>
      <p:sp>
        <p:nvSpPr>
          <p:cNvPr id="4" name="Slide Number Placeholder 3"/>
          <p:cNvSpPr>
            <a:spLocks noGrp="1"/>
          </p:cNvSpPr>
          <p:nvPr>
            <p:ph type="sldNum" sz="quarter" idx="10"/>
          </p:nvPr>
        </p:nvSpPr>
        <p:spPr/>
        <p:txBody>
          <a:bodyPr/>
          <a:lstStyle/>
          <a:p>
            <a:fld id="{C1654822-CBA3-4BDF-80A9-3FE33B17E59A}" type="slidenum">
              <a:rPr lang="en-US" smtClean="0"/>
              <a:pPr/>
              <a:t>49</a:t>
            </a:fld>
            <a:endParaRPr lang="en-US" dirty="0"/>
          </a:p>
        </p:txBody>
      </p:sp>
      <p:sp>
        <p:nvSpPr>
          <p:cNvPr id="5" name="Footer Placeholder 4"/>
          <p:cNvSpPr>
            <a:spLocks noGrp="1"/>
          </p:cNvSpPr>
          <p:nvPr>
            <p:ph type="ftr" sz="quarter" idx="11"/>
          </p:nvPr>
        </p:nvSpPr>
        <p:spPr/>
        <p:txBody>
          <a:bodyPr/>
          <a:lstStyle/>
          <a:p>
            <a:r>
              <a:rPr lang="en-US" smtClean="0"/>
              <a:t>Quantum Dot Display Technology &amp; Market Report - H2 2015</a:t>
            </a:r>
            <a:endParaRPr lang="en-US" dirty="0"/>
          </a:p>
        </p:txBody>
      </p:sp>
      <p:grpSp>
        <p:nvGrpSpPr>
          <p:cNvPr id="38" name="Group 37"/>
          <p:cNvGrpSpPr/>
          <p:nvPr/>
        </p:nvGrpSpPr>
        <p:grpSpPr>
          <a:xfrm>
            <a:off x="463508" y="3716337"/>
            <a:ext cx="8210549" cy="2520951"/>
            <a:chOff x="463508" y="3525869"/>
            <a:chExt cx="8210549" cy="2711419"/>
          </a:xfrm>
        </p:grpSpPr>
        <p:sp>
          <p:nvSpPr>
            <p:cNvPr id="17" name="txtboxInfographicTitleBar"/>
            <p:cNvSpPr/>
            <p:nvPr/>
          </p:nvSpPr>
          <p:spPr>
            <a:xfrm>
              <a:off x="463508" y="3525869"/>
              <a:ext cx="8209615" cy="309760"/>
            </a:xfrm>
            <a:prstGeom prst="rect">
              <a:avLst/>
            </a:prstGeom>
            <a:solidFill>
              <a:srgbClr val="707C8A"/>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altLang="ko-KR" sz="1200" b="1" dirty="0" smtClean="0">
                  <a:solidFill>
                    <a:srgbClr val="FFFFFF"/>
                  </a:solidFill>
                  <a:latin typeface="+mj-lt"/>
                </a:rPr>
                <a:t>Color gamut enhanced film</a:t>
              </a:r>
              <a:r>
                <a:rPr lang="ko-KR" altLang="en-US" sz="1200" b="1" dirty="0" smtClean="0">
                  <a:solidFill>
                    <a:srgbClr val="FFFFFF"/>
                  </a:solidFill>
                  <a:latin typeface="+mj-lt"/>
                </a:rPr>
                <a:t> </a:t>
              </a:r>
              <a:endParaRPr lang="ko-KR" altLang="en-US" sz="1200" b="1" dirty="0">
                <a:solidFill>
                  <a:srgbClr val="FFFFFF"/>
                </a:solidFill>
                <a:latin typeface="+mj-lt"/>
              </a:endParaRPr>
            </a:p>
          </p:txBody>
        </p:sp>
        <p:sp>
          <p:nvSpPr>
            <p:cNvPr id="18" name="txtboxInfographicBorder"/>
            <p:cNvSpPr/>
            <p:nvPr/>
          </p:nvSpPr>
          <p:spPr>
            <a:xfrm>
              <a:off x="463622" y="3526673"/>
              <a:ext cx="8209616" cy="2710614"/>
            </a:xfrm>
            <a:prstGeom prst="rect">
              <a:avLst/>
            </a:prstGeom>
            <a:noFill/>
            <a:ln w="19050">
              <a:solidFill>
                <a:srgbClr val="707C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xtboxInfographicCopyright"/>
            <p:cNvSpPr txBox="1"/>
            <p:nvPr/>
          </p:nvSpPr>
          <p:spPr>
            <a:xfrm>
              <a:off x="7331279" y="5888236"/>
              <a:ext cx="1342778" cy="349052"/>
            </a:xfrm>
            <a:prstGeom prst="rect">
              <a:avLst/>
            </a:prstGeom>
            <a:noFill/>
          </p:spPr>
          <p:txBody>
            <a:bodyPr wrap="none" lIns="0" tIns="0" rIns="72000" bIns="72000" rtlCol="0" anchor="b">
              <a:noAutofit/>
            </a:bodyPr>
            <a:lstStyle/>
            <a:p>
              <a:pPr algn="r"/>
              <a:r>
                <a:rPr lang="en-US" sz="700" dirty="0" smtClean="0">
                  <a:solidFill>
                    <a:srgbClr val="707C8A"/>
                  </a:solidFill>
                </a:rPr>
                <a:t>© 2015 IHS</a:t>
              </a:r>
              <a:endParaRPr lang="en-US" sz="700" dirty="0">
                <a:solidFill>
                  <a:srgbClr val="707C8A"/>
                </a:solidFill>
              </a:endParaRPr>
            </a:p>
          </p:txBody>
        </p:sp>
        <p:sp>
          <p:nvSpPr>
            <p:cNvPr id="20" name="txtboxInfographicSourceLine"/>
            <p:cNvSpPr txBox="1"/>
            <p:nvPr/>
          </p:nvSpPr>
          <p:spPr>
            <a:xfrm>
              <a:off x="463508" y="6146778"/>
              <a:ext cx="5113149" cy="90510"/>
            </a:xfrm>
            <a:prstGeom prst="rect">
              <a:avLst/>
            </a:prstGeom>
            <a:noFill/>
          </p:spPr>
          <p:txBody>
            <a:bodyPr wrap="none" lIns="72000" tIns="0" rIns="0" bIns="72000" rtlCol="0" anchor="b">
              <a:noAutofit/>
            </a:bodyPr>
            <a:lstStyle/>
            <a:p>
              <a:endParaRPr lang="en-US" sz="500" dirty="0" smtClean="0">
                <a:solidFill>
                  <a:srgbClr val="707C8A"/>
                </a:solidFill>
              </a:endParaRPr>
            </a:p>
            <a:p>
              <a:endParaRPr lang="en-US" sz="500" dirty="0" smtClean="0">
                <a:solidFill>
                  <a:srgbClr val="707C8A"/>
                </a:solidFill>
              </a:endParaRPr>
            </a:p>
            <a:p>
              <a:r>
                <a:rPr lang="en-US" sz="700" dirty="0" smtClean="0">
                  <a:solidFill>
                    <a:srgbClr val="707C8A"/>
                  </a:solidFill>
                </a:rPr>
                <a:t>Source: IHS</a:t>
              </a:r>
              <a:endParaRPr lang="en-US" sz="700" dirty="0">
                <a:solidFill>
                  <a:srgbClr val="707C8A"/>
                </a:solidFill>
              </a:endParaRPr>
            </a:p>
          </p:txBody>
        </p:sp>
        <p:sp>
          <p:nvSpPr>
            <p:cNvPr id="21" name="Cube 20"/>
            <p:cNvSpPr/>
            <p:nvPr/>
          </p:nvSpPr>
          <p:spPr>
            <a:xfrm>
              <a:off x="6093892" y="4798287"/>
              <a:ext cx="1872560" cy="342880"/>
            </a:xfrm>
            <a:prstGeom prst="cube">
              <a:avLst>
                <a:gd name="adj" fmla="val 86227"/>
              </a:avLst>
            </a:prstGeom>
            <a:pattFill prst="ltUpDiag">
              <a:fgClr>
                <a:srgbClr val="F04E23"/>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spc="20" dirty="0" smtClean="0">
                <a:solidFill>
                  <a:schemeClr val="bg1"/>
                </a:solidFill>
              </a:endParaRPr>
            </a:p>
          </p:txBody>
        </p:sp>
        <p:sp>
          <p:nvSpPr>
            <p:cNvPr id="6" name="TextBox 5"/>
            <p:cNvSpPr txBox="1"/>
            <p:nvPr/>
          </p:nvSpPr>
          <p:spPr>
            <a:xfrm>
              <a:off x="941686" y="4637267"/>
              <a:ext cx="1434365" cy="227840"/>
            </a:xfrm>
            <a:prstGeom prst="rect">
              <a:avLst/>
            </a:prstGeom>
            <a:noFill/>
          </p:spPr>
          <p:txBody>
            <a:bodyPr wrap="square" lIns="72000" rIns="72000" rtlCol="0">
              <a:spAutoFit/>
            </a:bodyPr>
            <a:lstStyle/>
            <a:p>
              <a:pPr algn="ctr"/>
              <a:r>
                <a:rPr lang="en-US" altLang="ko-KR" sz="1000" dirty="0" smtClean="0"/>
                <a:t>White LED </a:t>
              </a:r>
              <a:endParaRPr lang="ko-KR" altLang="en-US" sz="1000" dirty="0" err="1" smtClean="0"/>
            </a:p>
          </p:txBody>
        </p:sp>
        <p:grpSp>
          <p:nvGrpSpPr>
            <p:cNvPr id="7" name="Group 6"/>
            <p:cNvGrpSpPr/>
            <p:nvPr/>
          </p:nvGrpSpPr>
          <p:grpSpPr>
            <a:xfrm>
              <a:off x="5701663" y="3951248"/>
              <a:ext cx="1151208" cy="653710"/>
              <a:chOff x="539552" y="3217054"/>
              <a:chExt cx="2428707" cy="1800000"/>
            </a:xfrm>
          </p:grpSpPr>
          <p:pic>
            <p:nvPicPr>
              <p:cNvPr id="8" name="그림 10"/>
              <p:cNvPicPr/>
              <p:nvPr/>
            </p:nvPicPr>
            <p:blipFill rotWithShape="1">
              <a:blip r:embed="rId2">
                <a:extLst>
                  <a:ext uri="{28A0092B-C50C-407E-A947-70E740481C1C}">
                    <a14:useLocalDpi xmlns:a14="http://schemas.microsoft.com/office/drawing/2010/main" val="0"/>
                  </a:ext>
                </a:extLst>
              </a:blip>
              <a:srcRect t="9422" r="71649" b="52374"/>
              <a:stretch/>
            </p:blipFill>
            <p:spPr>
              <a:xfrm>
                <a:off x="664243" y="3545770"/>
                <a:ext cx="2160000" cy="1440000"/>
              </a:xfrm>
              <a:prstGeom prst="rect">
                <a:avLst/>
              </a:prstGeom>
            </p:spPr>
          </p:pic>
          <p:cxnSp>
            <p:nvCxnSpPr>
              <p:cNvPr id="9" name="Straight Arrow Connector 8"/>
              <p:cNvCxnSpPr/>
              <p:nvPr/>
            </p:nvCxnSpPr>
            <p:spPr>
              <a:xfrm flipV="1">
                <a:off x="539552" y="4931643"/>
                <a:ext cx="2428707" cy="0"/>
              </a:xfrm>
              <a:prstGeom prst="straightConnector1">
                <a:avLst/>
              </a:prstGeom>
              <a:ln>
                <a:solidFill>
                  <a:srgbClr val="495965"/>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683568" y="3217054"/>
                <a:ext cx="0" cy="1800000"/>
              </a:xfrm>
              <a:prstGeom prst="straightConnector1">
                <a:avLst/>
              </a:prstGeom>
              <a:ln>
                <a:solidFill>
                  <a:srgbClr val="495965"/>
                </a:solidFill>
                <a:tailEnd type="arrow"/>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5916681" y="5175529"/>
              <a:ext cx="2255719" cy="855704"/>
              <a:chOff x="3491880" y="4323293"/>
              <a:chExt cx="2520000" cy="1800000"/>
            </a:xfrm>
          </p:grpSpPr>
          <p:pic>
            <p:nvPicPr>
              <p:cNvPr id="12" name="그림 10"/>
              <p:cNvPicPr/>
              <p:nvPr/>
            </p:nvPicPr>
            <p:blipFill rotWithShape="1">
              <a:blip r:embed="rId2">
                <a:extLst>
                  <a:ext uri="{28A0092B-C50C-407E-A947-70E740481C1C}">
                    <a14:useLocalDpi xmlns:a14="http://schemas.microsoft.com/office/drawing/2010/main" val="0"/>
                  </a:ext>
                </a:extLst>
              </a:blip>
              <a:srcRect t="9422" r="71649" b="52374"/>
              <a:stretch/>
            </p:blipFill>
            <p:spPr>
              <a:xfrm>
                <a:off x="3636137" y="4611325"/>
                <a:ext cx="2160000" cy="1440000"/>
              </a:xfrm>
              <a:prstGeom prst="rect">
                <a:avLst/>
              </a:prstGeom>
            </p:spPr>
          </p:pic>
          <p:sp>
            <p:nvSpPr>
              <p:cNvPr id="13" name="Oval 12"/>
              <p:cNvSpPr/>
              <p:nvPr/>
            </p:nvSpPr>
            <p:spPr>
              <a:xfrm>
                <a:off x="4660195" y="4824195"/>
                <a:ext cx="241921" cy="918816"/>
              </a:xfrm>
              <a:prstGeom prst="ellipse">
                <a:avLst/>
              </a:prstGeom>
              <a:solidFill>
                <a:schemeClr val="bg1"/>
              </a:solidFill>
              <a:ln w="9525">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000" b="1" spc="20" dirty="0" smtClean="0">
                  <a:solidFill>
                    <a:schemeClr val="bg1"/>
                  </a:solidFill>
                </a:endParaRPr>
              </a:p>
            </p:txBody>
          </p:sp>
          <p:cxnSp>
            <p:nvCxnSpPr>
              <p:cNvPr id="14" name="Straight Arrow Connector 13"/>
              <p:cNvCxnSpPr/>
              <p:nvPr/>
            </p:nvCxnSpPr>
            <p:spPr>
              <a:xfrm flipV="1">
                <a:off x="3491880" y="6011763"/>
                <a:ext cx="2520000" cy="0"/>
              </a:xfrm>
              <a:prstGeom prst="straightConnector1">
                <a:avLst/>
              </a:prstGeom>
              <a:ln>
                <a:solidFill>
                  <a:srgbClr val="495965"/>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3635897" y="4323293"/>
                <a:ext cx="0" cy="1800000"/>
              </a:xfrm>
              <a:prstGeom prst="straightConnector1">
                <a:avLst/>
              </a:prstGeom>
              <a:ln>
                <a:solidFill>
                  <a:srgbClr val="495965"/>
                </a:solidFill>
                <a:tailEnd type="arrow"/>
              </a:ln>
            </p:spPr>
            <p:style>
              <a:lnRef idx="1">
                <a:schemeClr val="accent1"/>
              </a:lnRef>
              <a:fillRef idx="0">
                <a:schemeClr val="accent1"/>
              </a:fillRef>
              <a:effectRef idx="0">
                <a:schemeClr val="accent1"/>
              </a:effectRef>
              <a:fontRef idx="minor">
                <a:schemeClr val="tx1"/>
              </a:fontRef>
            </p:style>
          </p:cxnSp>
        </p:grpSp>
        <p:sp>
          <p:nvSpPr>
            <p:cNvPr id="22" name="TextBox 21"/>
            <p:cNvSpPr txBox="1"/>
            <p:nvPr/>
          </p:nvSpPr>
          <p:spPr>
            <a:xfrm>
              <a:off x="6191083" y="4830881"/>
              <a:ext cx="1552796" cy="227840"/>
            </a:xfrm>
            <a:prstGeom prst="rect">
              <a:avLst/>
            </a:prstGeom>
            <a:noFill/>
          </p:spPr>
          <p:txBody>
            <a:bodyPr wrap="square" lIns="72000" rIns="72000" rtlCol="0">
              <a:spAutoFit/>
            </a:bodyPr>
            <a:lstStyle/>
            <a:p>
              <a:pPr algn="ctr"/>
              <a:r>
                <a:rPr lang="en-US" altLang="ko-KR" sz="1000" b="1" dirty="0" smtClean="0"/>
                <a:t>CGEF </a:t>
              </a:r>
              <a:endParaRPr lang="ko-KR" altLang="en-US" sz="1000" b="1" dirty="0" smtClean="0"/>
            </a:p>
          </p:txBody>
        </p:sp>
        <p:cxnSp>
          <p:nvCxnSpPr>
            <p:cNvPr id="23" name="Straight Arrow Connector 22"/>
            <p:cNvCxnSpPr/>
            <p:nvPr/>
          </p:nvCxnSpPr>
          <p:spPr>
            <a:xfrm>
              <a:off x="5950546" y="4482957"/>
              <a:ext cx="501709" cy="486770"/>
            </a:xfrm>
            <a:prstGeom prst="straightConnector1">
              <a:avLst/>
            </a:prstGeom>
            <a:ln>
              <a:solidFill>
                <a:srgbClr val="0097D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6277267" y="4482957"/>
              <a:ext cx="507341" cy="460541"/>
            </a:xfrm>
            <a:prstGeom prst="straightConnector1">
              <a:avLst/>
            </a:prstGeom>
            <a:ln>
              <a:solidFill>
                <a:srgbClr val="96BC33"/>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6572611" y="4499623"/>
              <a:ext cx="668044" cy="470104"/>
            </a:xfrm>
            <a:prstGeom prst="straightConnector1">
              <a:avLst/>
            </a:prstGeom>
            <a:ln>
              <a:solidFill>
                <a:srgbClr val="F04E23"/>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6939745" y="5606860"/>
              <a:ext cx="256289" cy="327839"/>
            </a:xfrm>
            <a:prstGeom prst="ellipse">
              <a:avLst/>
            </a:prstGeom>
            <a:noFill/>
            <a:ln w="12700">
              <a:solidFill>
                <a:srgbClr val="F04E2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spc="20" dirty="0" smtClean="0">
                <a:solidFill>
                  <a:schemeClr val="bg1"/>
                </a:solidFill>
              </a:endParaRPr>
            </a:p>
          </p:txBody>
        </p:sp>
        <p:sp>
          <p:nvSpPr>
            <p:cNvPr id="27" name="Pentagon 26"/>
            <p:cNvSpPr/>
            <p:nvPr/>
          </p:nvSpPr>
          <p:spPr>
            <a:xfrm>
              <a:off x="900036" y="4685801"/>
              <a:ext cx="3524063" cy="144287"/>
            </a:xfrm>
            <a:prstGeom prst="homePlate">
              <a:avLst/>
            </a:prstGeom>
            <a:solidFill>
              <a:srgbClr val="0097D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spc="20" dirty="0" smtClean="0">
                  <a:solidFill>
                    <a:schemeClr val="bg1"/>
                  </a:solidFill>
                </a:rPr>
                <a:t>QD film</a:t>
              </a:r>
            </a:p>
          </p:txBody>
        </p:sp>
        <p:sp>
          <p:nvSpPr>
            <p:cNvPr id="28" name="Rectangle 27"/>
            <p:cNvSpPr/>
            <p:nvPr/>
          </p:nvSpPr>
          <p:spPr>
            <a:xfrm>
              <a:off x="2639793" y="5412983"/>
              <a:ext cx="1762149" cy="366408"/>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spc="20" dirty="0" smtClean="0">
                  <a:solidFill>
                    <a:schemeClr val="tx1"/>
                  </a:solidFill>
                </a:rPr>
                <a:t>JS 7200 series</a:t>
              </a:r>
            </a:p>
            <a:p>
              <a:r>
                <a:rPr lang="en-US" altLang="ko-KR" sz="1000" spc="20" dirty="0" smtClean="0">
                  <a:solidFill>
                    <a:schemeClr val="tx1"/>
                  </a:solidFill>
                </a:rPr>
                <a:t>JS 8000 series</a:t>
              </a:r>
              <a:endParaRPr lang="ko-KR" altLang="en-US" sz="1000" spc="20" dirty="0" smtClean="0">
                <a:solidFill>
                  <a:schemeClr val="tx1"/>
                </a:solidFill>
              </a:endParaRPr>
            </a:p>
          </p:txBody>
        </p:sp>
        <p:sp>
          <p:nvSpPr>
            <p:cNvPr id="29" name="TextBox 28"/>
            <p:cNvSpPr txBox="1"/>
            <p:nvPr/>
          </p:nvSpPr>
          <p:spPr>
            <a:xfrm>
              <a:off x="1102066" y="4307162"/>
              <a:ext cx="1445998" cy="227840"/>
            </a:xfrm>
            <a:prstGeom prst="rect">
              <a:avLst/>
            </a:prstGeom>
            <a:noFill/>
          </p:spPr>
          <p:txBody>
            <a:bodyPr wrap="square" lIns="72000" rIns="72000" rtlCol="0">
              <a:spAutoFit/>
            </a:bodyPr>
            <a:lstStyle/>
            <a:p>
              <a:pPr algn="ctr"/>
              <a:r>
                <a:rPr lang="en-US" altLang="ko-KR" sz="1000" dirty="0" smtClean="0">
                  <a:latin typeface="+mj-lt"/>
                </a:rPr>
                <a:t>2015</a:t>
              </a:r>
              <a:r>
                <a:rPr lang="ko-KR" altLang="en-US" sz="1000" dirty="0" smtClean="0">
                  <a:latin typeface="+mj-lt"/>
                </a:rPr>
                <a:t> </a:t>
              </a:r>
              <a:r>
                <a:rPr lang="en-US" altLang="ko-KR" sz="1000" dirty="0" smtClean="0">
                  <a:latin typeface="+mj-lt"/>
                </a:rPr>
                <a:t>first half</a:t>
              </a:r>
              <a:endParaRPr lang="ko-KR" altLang="en-US" sz="1000" dirty="0" smtClean="0">
                <a:latin typeface="+mj-lt"/>
              </a:endParaRPr>
            </a:p>
          </p:txBody>
        </p:sp>
        <p:sp>
          <p:nvSpPr>
            <p:cNvPr id="30" name="TextBox 29"/>
            <p:cNvSpPr txBox="1"/>
            <p:nvPr/>
          </p:nvSpPr>
          <p:spPr>
            <a:xfrm>
              <a:off x="2978100" y="4318300"/>
              <a:ext cx="1445998" cy="246221"/>
            </a:xfrm>
            <a:prstGeom prst="rect">
              <a:avLst/>
            </a:prstGeom>
            <a:noFill/>
          </p:spPr>
          <p:txBody>
            <a:bodyPr wrap="square" lIns="72000" rIns="72000" rtlCol="0">
              <a:spAutoFit/>
            </a:bodyPr>
            <a:lstStyle/>
            <a:p>
              <a:pPr algn="ctr"/>
              <a:r>
                <a:rPr lang="en-US" altLang="ko-KR" sz="1000" dirty="0" smtClean="0">
                  <a:latin typeface="+mj-lt"/>
                </a:rPr>
                <a:t>2015</a:t>
              </a:r>
              <a:r>
                <a:rPr lang="ko-KR" altLang="en-US" sz="1000" dirty="0">
                  <a:latin typeface="+mj-lt"/>
                </a:rPr>
                <a:t> </a:t>
              </a:r>
              <a:r>
                <a:rPr lang="en-US" altLang="ko-KR" sz="1000" dirty="0">
                  <a:latin typeface="+mj-lt"/>
                </a:rPr>
                <a:t>s</a:t>
              </a:r>
              <a:r>
                <a:rPr lang="en-US" altLang="ko-KR" sz="1000" dirty="0" smtClean="0">
                  <a:latin typeface="+mj-lt"/>
                </a:rPr>
                <a:t>econd half</a:t>
              </a:r>
              <a:r>
                <a:rPr lang="ko-KR" altLang="en-US" sz="1000" dirty="0" smtClean="0">
                  <a:latin typeface="+mj-lt"/>
                </a:rPr>
                <a:t> </a:t>
              </a:r>
            </a:p>
          </p:txBody>
        </p:sp>
        <p:cxnSp>
          <p:nvCxnSpPr>
            <p:cNvPr id="31" name="Straight Connector 30"/>
            <p:cNvCxnSpPr/>
            <p:nvPr/>
          </p:nvCxnSpPr>
          <p:spPr>
            <a:xfrm>
              <a:off x="899592" y="4491226"/>
              <a:ext cx="1756202" cy="0"/>
            </a:xfrm>
            <a:prstGeom prst="line">
              <a:avLst/>
            </a:prstGeom>
            <a:ln w="19050">
              <a:solidFill>
                <a:srgbClr val="495965"/>
              </a:solidFill>
              <a:tailEnd type="ova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2691409" y="4498560"/>
              <a:ext cx="1970780" cy="0"/>
            </a:xfrm>
            <a:prstGeom prst="line">
              <a:avLst/>
            </a:prstGeom>
            <a:ln w="19050">
              <a:solidFill>
                <a:srgbClr val="495965"/>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900037" y="4834052"/>
              <a:ext cx="3392118" cy="155467"/>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spc="20" dirty="0" smtClean="0">
                  <a:solidFill>
                    <a:schemeClr val="tx1"/>
                  </a:solidFill>
                </a:rPr>
                <a:t>JS 9000 series</a:t>
              </a:r>
              <a:endParaRPr lang="ko-KR" altLang="en-US" sz="1000" spc="20" dirty="0" smtClean="0">
                <a:solidFill>
                  <a:schemeClr val="tx1"/>
                </a:solidFill>
              </a:endParaRPr>
            </a:p>
          </p:txBody>
        </p:sp>
        <p:sp>
          <p:nvSpPr>
            <p:cNvPr id="34" name="Pentagon 33"/>
            <p:cNvSpPr/>
            <p:nvPr/>
          </p:nvSpPr>
          <p:spPr>
            <a:xfrm>
              <a:off x="2639793" y="5122784"/>
              <a:ext cx="1909878" cy="290198"/>
            </a:xfrm>
            <a:prstGeom prst="homePlate">
              <a:avLst/>
            </a:prstGeom>
            <a:solidFill>
              <a:srgbClr val="FDBA4D"/>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spc="20" dirty="0" smtClean="0">
                  <a:solidFill>
                    <a:schemeClr val="tx1"/>
                  </a:solidFill>
                </a:rPr>
                <a:t>Color gamut enhanced film</a:t>
              </a:r>
            </a:p>
            <a:p>
              <a:r>
                <a:rPr lang="en-US" altLang="ko-KR" sz="1000" spc="20" dirty="0" smtClean="0">
                  <a:solidFill>
                    <a:schemeClr val="tx1"/>
                  </a:solidFill>
                </a:rPr>
                <a:t>(Supplier : SKC Haas)</a:t>
              </a:r>
            </a:p>
          </p:txBody>
        </p:sp>
        <p:sp>
          <p:nvSpPr>
            <p:cNvPr id="35" name="Left Brace 34"/>
            <p:cNvSpPr/>
            <p:nvPr/>
          </p:nvSpPr>
          <p:spPr>
            <a:xfrm rot="10800000">
              <a:off x="4483228" y="4624223"/>
              <a:ext cx="238006" cy="1097882"/>
            </a:xfrm>
            <a:prstGeom prst="leftBrace">
              <a:avLst/>
            </a:prstGeom>
            <a:ln>
              <a:solidFill>
                <a:srgbClr val="49596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000"/>
            </a:p>
          </p:txBody>
        </p:sp>
        <p:sp>
          <p:nvSpPr>
            <p:cNvPr id="36" name="TextBox 35"/>
            <p:cNvSpPr txBox="1"/>
            <p:nvPr/>
          </p:nvSpPr>
          <p:spPr>
            <a:xfrm>
              <a:off x="4649562" y="5068098"/>
              <a:ext cx="693738" cy="512641"/>
            </a:xfrm>
            <a:prstGeom prst="rect">
              <a:avLst/>
            </a:prstGeom>
            <a:noFill/>
          </p:spPr>
          <p:txBody>
            <a:bodyPr wrap="square" lIns="72000" rIns="72000" rtlCol="0">
              <a:spAutoFit/>
            </a:bodyPr>
            <a:lstStyle/>
            <a:p>
              <a:pPr algn="ctr"/>
              <a:r>
                <a:rPr lang="en-US" altLang="ko-KR" sz="1000" dirty="0" smtClean="0">
                  <a:latin typeface="+mj-lt"/>
                </a:rPr>
                <a:t>SUHD TV line up</a:t>
              </a:r>
              <a:endParaRPr lang="ko-KR" altLang="en-US" sz="1000" dirty="0" smtClean="0">
                <a:latin typeface="+mj-lt"/>
              </a:endParaRPr>
            </a:p>
          </p:txBody>
        </p:sp>
        <p:sp>
          <p:nvSpPr>
            <p:cNvPr id="37" name="TextBox 36"/>
            <p:cNvSpPr txBox="1"/>
            <p:nvPr/>
          </p:nvSpPr>
          <p:spPr>
            <a:xfrm>
              <a:off x="5878874" y="3947243"/>
              <a:ext cx="693738" cy="370241"/>
            </a:xfrm>
            <a:prstGeom prst="rect">
              <a:avLst/>
            </a:prstGeom>
            <a:noFill/>
          </p:spPr>
          <p:txBody>
            <a:bodyPr wrap="square" lIns="72000" rIns="72000" rtlCol="0">
              <a:spAutoFit/>
            </a:bodyPr>
            <a:lstStyle/>
            <a:p>
              <a:pPr algn="ctr"/>
              <a:r>
                <a:rPr lang="en-US" altLang="ko-KR" sz="1000" dirty="0" smtClean="0">
                  <a:latin typeface="+mj-lt"/>
                </a:rPr>
                <a:t>White LED</a:t>
              </a:r>
              <a:endParaRPr lang="ko-KR" altLang="en-US" sz="1000" dirty="0" smtClean="0">
                <a:latin typeface="+mj-lt"/>
              </a:endParaRPr>
            </a:p>
          </p:txBody>
        </p:sp>
        <p:sp>
          <p:nvSpPr>
            <p:cNvPr id="57" name="Isosceles Triangle 56"/>
            <p:cNvSpPr/>
            <p:nvPr/>
          </p:nvSpPr>
          <p:spPr>
            <a:xfrm rot="10800000">
              <a:off x="6187181" y="5189943"/>
              <a:ext cx="1505127" cy="159235"/>
            </a:xfrm>
            <a:prstGeom prst="triangle">
              <a:avLst/>
            </a:prstGeom>
            <a:solidFill>
              <a:srgbClr val="D8DC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spc="20" dirty="0" smtClean="0">
                <a:solidFill>
                  <a:schemeClr val="bg1"/>
                </a:solidFill>
              </a:endParaRPr>
            </a:p>
          </p:txBody>
        </p:sp>
      </p:grpSp>
    </p:spTree>
    <p:extLst>
      <p:ext uri="{BB962C8B-B14F-4D97-AF65-F5344CB8AC3E}">
        <p14:creationId xmlns:p14="http://schemas.microsoft.com/office/powerpoint/2010/main" val="28744981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C1654822-CBA3-4BDF-80A9-3FE33B17E59A}" type="slidenum">
              <a:rPr lang="en-US" smtClean="0"/>
              <a:pPr/>
              <a:t>5</a:t>
            </a:fld>
            <a:endParaRPr lang="en-US"/>
          </a:p>
        </p:txBody>
      </p:sp>
      <p:sp>
        <p:nvSpPr>
          <p:cNvPr id="14" name="Title 13"/>
          <p:cNvSpPr>
            <a:spLocks noGrp="1"/>
          </p:cNvSpPr>
          <p:nvPr>
            <p:ph type="title"/>
          </p:nvPr>
        </p:nvSpPr>
        <p:spPr/>
        <p:txBody>
          <a:bodyPr/>
          <a:lstStyle/>
          <a:p>
            <a:r>
              <a:rPr lang="en-US" altLang="ko-KR" dirty="0" smtClean="0"/>
              <a:t>QD solution </a:t>
            </a:r>
            <a:r>
              <a:rPr lang="en-US" altLang="ko-KR" dirty="0"/>
              <a:t>leading the growth of </a:t>
            </a:r>
            <a:r>
              <a:rPr lang="en-US" altLang="ko-KR" dirty="0" smtClean="0"/>
              <a:t>the wide </a:t>
            </a:r>
            <a:r>
              <a:rPr lang="en-US" altLang="ko-KR" dirty="0"/>
              <a:t>color gamut display</a:t>
            </a:r>
            <a:r>
              <a:rPr lang="ko-KR" altLang="en-US" dirty="0"/>
              <a:t> </a:t>
            </a:r>
            <a:r>
              <a:rPr lang="en-US" altLang="ko-KR" dirty="0" smtClean="0"/>
              <a:t>market</a:t>
            </a:r>
            <a:endParaRPr lang="ko-KR" altLang="en-US" dirty="0"/>
          </a:p>
        </p:txBody>
      </p:sp>
      <p:sp>
        <p:nvSpPr>
          <p:cNvPr id="6" name="Footer Placeholder 5"/>
          <p:cNvSpPr>
            <a:spLocks noGrp="1"/>
          </p:cNvSpPr>
          <p:nvPr>
            <p:ph type="ftr" sz="quarter" idx="12"/>
          </p:nvPr>
        </p:nvSpPr>
        <p:spPr/>
        <p:txBody>
          <a:bodyPr/>
          <a:lstStyle/>
          <a:p>
            <a:r>
              <a:rPr lang="en-US" smtClean="0"/>
              <a:t>Quantum Dot Display Technology &amp; Market Report - H2 2015</a:t>
            </a:r>
            <a:endParaRPr lang="en-US" dirty="0"/>
          </a:p>
        </p:txBody>
      </p:sp>
      <p:sp>
        <p:nvSpPr>
          <p:cNvPr id="15" name="Content Placeholder 14"/>
          <p:cNvSpPr>
            <a:spLocks noGrp="1"/>
          </p:cNvSpPr>
          <p:nvPr>
            <p:ph idx="1"/>
          </p:nvPr>
        </p:nvSpPr>
        <p:spPr>
          <a:xfrm>
            <a:off x="457201" y="1484313"/>
            <a:ext cx="3970338" cy="4752976"/>
          </a:xfrm>
          <a:solidFill>
            <a:schemeClr val="bg1"/>
          </a:solidFill>
        </p:spPr>
        <p:txBody>
          <a:bodyPr/>
          <a:lstStyle/>
          <a:p>
            <a:pPr algn="just" latinLnBrk="0"/>
            <a:r>
              <a:rPr lang="en-US" altLang="ko-KR" dirty="0" smtClean="0"/>
              <a:t>The </a:t>
            </a:r>
            <a:r>
              <a:rPr lang="en-US" altLang="ko-KR" dirty="0"/>
              <a:t>wide color gamut display market is expected to grow steadily from 2.8% of </a:t>
            </a:r>
            <a:r>
              <a:rPr lang="en-US" altLang="ko-KR" dirty="0" smtClean="0"/>
              <a:t>the total demand </a:t>
            </a:r>
            <a:r>
              <a:rPr lang="en-US" altLang="ko-KR" dirty="0"/>
              <a:t>in terms of area in 2015 to 25% in </a:t>
            </a:r>
            <a:r>
              <a:rPr lang="en-US" altLang="ko-KR" dirty="0" smtClean="0"/>
              <a:t>2020, </a:t>
            </a:r>
            <a:r>
              <a:rPr lang="en-US" altLang="ko-KR" dirty="0"/>
              <a:t>expanding by nine times.</a:t>
            </a:r>
          </a:p>
          <a:p>
            <a:pPr algn="just" latinLnBrk="0"/>
            <a:r>
              <a:rPr lang="en-US" altLang="ko-KR" dirty="0" smtClean="0"/>
              <a:t>The wide color gamut display is most widely used in the </a:t>
            </a:r>
            <a:r>
              <a:rPr lang="en-US" altLang="ko-KR" dirty="0"/>
              <a:t>smartphone market </a:t>
            </a:r>
            <a:r>
              <a:rPr lang="en-US" altLang="ko-KR" dirty="0" smtClean="0"/>
              <a:t>which applies large </a:t>
            </a:r>
            <a:r>
              <a:rPr lang="en-US" altLang="ko-KR" dirty="0"/>
              <a:t>amounts of </a:t>
            </a:r>
            <a:r>
              <a:rPr lang="en-US" dirty="0"/>
              <a:t> </a:t>
            </a:r>
            <a:r>
              <a:rPr lang="en-US" dirty="0" smtClean="0"/>
              <a:t>organic</a:t>
            </a:r>
            <a:r>
              <a:rPr lang="en-US" dirty="0"/>
              <a:t> light-emitting diode </a:t>
            </a:r>
            <a:r>
              <a:rPr lang="en-US" dirty="0" smtClean="0"/>
              <a:t>(</a:t>
            </a:r>
            <a:r>
              <a:rPr lang="en-US" altLang="ko-KR" dirty="0" smtClean="0"/>
              <a:t>OLED) displays. </a:t>
            </a:r>
          </a:p>
          <a:p>
            <a:pPr algn="just" latinLnBrk="0"/>
            <a:r>
              <a:rPr lang="en-US" altLang="ko-KR" dirty="0" smtClean="0"/>
              <a:t>In </a:t>
            </a:r>
            <a:r>
              <a:rPr lang="en-US" altLang="ko-KR" dirty="0"/>
              <a:t>addition, with </a:t>
            </a:r>
            <a:r>
              <a:rPr lang="en-US" altLang="ko-KR" dirty="0" smtClean="0"/>
              <a:t>TV </a:t>
            </a:r>
            <a:r>
              <a:rPr lang="en-US" altLang="ko-KR" dirty="0"/>
              <a:t>brands aggressively promoting </a:t>
            </a:r>
            <a:r>
              <a:rPr lang="en-US" altLang="ko-KR" dirty="0" smtClean="0"/>
              <a:t>TVs using quantum dot (QD) </a:t>
            </a:r>
            <a:r>
              <a:rPr lang="en-US" altLang="ko-KR" dirty="0"/>
              <a:t>solutions, </a:t>
            </a:r>
            <a:r>
              <a:rPr lang="en-US" altLang="ko-KR" dirty="0" smtClean="0"/>
              <a:t>large panel producers as well as small- </a:t>
            </a:r>
            <a:r>
              <a:rPr lang="en-US" altLang="ko-KR" dirty="0"/>
              <a:t>and medium-sized </a:t>
            </a:r>
            <a:r>
              <a:rPr lang="en-US" altLang="ko-KR" dirty="0" smtClean="0"/>
              <a:t>panel makers started to opt for wide </a:t>
            </a:r>
            <a:r>
              <a:rPr lang="en-US" altLang="ko-KR" dirty="0"/>
              <a:t>color </a:t>
            </a:r>
            <a:r>
              <a:rPr lang="en-US" altLang="ko-KR" dirty="0" smtClean="0"/>
              <a:t>gamut. </a:t>
            </a:r>
            <a:r>
              <a:rPr lang="en-US" altLang="ko-KR" dirty="0"/>
              <a:t>With this, the wide color gamut display market is expected to </a:t>
            </a:r>
            <a:r>
              <a:rPr lang="en-US" altLang="ko-KR" dirty="0" smtClean="0"/>
              <a:t>grow </a:t>
            </a:r>
            <a:r>
              <a:rPr lang="en-US" altLang="ko-KR" dirty="0"/>
              <a:t>from 2015.  </a:t>
            </a:r>
          </a:p>
          <a:p>
            <a:pPr algn="just" latinLnBrk="0"/>
            <a:r>
              <a:rPr lang="en-US" altLang="ko-KR" dirty="0" smtClean="0"/>
              <a:t>In </a:t>
            </a:r>
            <a:r>
              <a:rPr lang="en-US" altLang="ko-KR" dirty="0"/>
              <a:t>particular, </a:t>
            </a:r>
            <a:r>
              <a:rPr lang="en-US" altLang="ko-KR" dirty="0" smtClean="0"/>
              <a:t>the QD solution </a:t>
            </a:r>
            <a:r>
              <a:rPr lang="en-US" altLang="ko-KR" dirty="0"/>
              <a:t>that </a:t>
            </a:r>
            <a:r>
              <a:rPr lang="en-US" altLang="ko-KR" dirty="0" smtClean="0"/>
              <a:t>is applied </a:t>
            </a:r>
            <a:r>
              <a:rPr lang="en-US" altLang="ko-KR" dirty="0"/>
              <a:t>in </a:t>
            </a:r>
            <a:r>
              <a:rPr lang="en-US" altLang="ko-KR" dirty="0" smtClean="0"/>
              <a:t>large-sized wide </a:t>
            </a:r>
            <a:r>
              <a:rPr lang="en-US" altLang="ko-KR" dirty="0"/>
              <a:t>color gamut </a:t>
            </a:r>
            <a:r>
              <a:rPr lang="en-US" altLang="ko-KR" dirty="0" smtClean="0"/>
              <a:t>displays boast comparable </a:t>
            </a:r>
            <a:r>
              <a:rPr lang="en-US" altLang="ko-KR" dirty="0"/>
              <a:t>color gamut </a:t>
            </a:r>
            <a:r>
              <a:rPr lang="en-US" altLang="ko-KR" dirty="0" smtClean="0"/>
              <a:t>to </a:t>
            </a:r>
            <a:r>
              <a:rPr lang="en-US" altLang="ko-KR" dirty="0"/>
              <a:t>OLED </a:t>
            </a:r>
            <a:r>
              <a:rPr lang="en-US" altLang="ko-KR" dirty="0" smtClean="0"/>
              <a:t>solution-based displays, </a:t>
            </a:r>
            <a:r>
              <a:rPr lang="en-US" altLang="ko-KR" dirty="0"/>
              <a:t>while offering a relatively lower production cost. With its competitive edge, </a:t>
            </a:r>
            <a:r>
              <a:rPr lang="en-US" altLang="ko-KR" dirty="0" smtClean="0"/>
              <a:t>the QD  has </a:t>
            </a:r>
            <a:r>
              <a:rPr lang="en-US" altLang="ko-KR" dirty="0"/>
              <a:t>primarily targeted the high-end large display </a:t>
            </a:r>
            <a:r>
              <a:rPr lang="en-US" altLang="ko-KR" dirty="0" smtClean="0"/>
              <a:t>market, </a:t>
            </a:r>
            <a:r>
              <a:rPr lang="en-US" altLang="ko-KR" dirty="0"/>
              <a:t>and </a:t>
            </a:r>
            <a:r>
              <a:rPr lang="en-US" altLang="ko-KR" dirty="0" smtClean="0"/>
              <a:t>the QD is expected to settle </a:t>
            </a:r>
            <a:r>
              <a:rPr lang="en-US" altLang="ko-KR" dirty="0"/>
              <a:t>down as a key solution in the market. </a:t>
            </a:r>
          </a:p>
          <a:p>
            <a:pPr algn="just" latinLnBrk="0"/>
            <a:r>
              <a:rPr lang="en-US" altLang="ko-KR" dirty="0" smtClean="0"/>
              <a:t>As </a:t>
            </a:r>
            <a:r>
              <a:rPr lang="en-US" altLang="ko-KR" dirty="0"/>
              <a:t>a result, </a:t>
            </a:r>
            <a:r>
              <a:rPr lang="en-US" altLang="ko-KR" dirty="0" smtClean="0"/>
              <a:t>the market share of the </a:t>
            </a:r>
            <a:r>
              <a:rPr lang="en-US" altLang="ko-KR" dirty="0"/>
              <a:t>wide color gamut display </a:t>
            </a:r>
            <a:r>
              <a:rPr lang="en-US" altLang="ko-KR" dirty="0" smtClean="0"/>
              <a:t>employing QD solution </a:t>
            </a:r>
            <a:r>
              <a:rPr lang="en-US" altLang="ko-KR" dirty="0"/>
              <a:t>will grow from less </a:t>
            </a:r>
            <a:r>
              <a:rPr lang="en-US" altLang="ko-KR" dirty="0" smtClean="0"/>
              <a:t>than 1% in </a:t>
            </a:r>
            <a:r>
              <a:rPr lang="en-US" altLang="ko-KR" dirty="0"/>
              <a:t>2015 to over 9% in </a:t>
            </a:r>
            <a:r>
              <a:rPr lang="en-US" altLang="ko-KR" dirty="0" smtClean="0"/>
              <a:t>2020. The QD is </a:t>
            </a:r>
            <a:r>
              <a:rPr lang="en-US" altLang="ko-KR" dirty="0"/>
              <a:t>forecast to be the growth engine of the </a:t>
            </a:r>
            <a:r>
              <a:rPr lang="en-US" altLang="ko-KR" dirty="0" smtClean="0"/>
              <a:t>market</a:t>
            </a:r>
            <a:r>
              <a:rPr lang="en-US" altLang="ko-KR" dirty="0"/>
              <a:t>. </a:t>
            </a:r>
            <a:endParaRPr lang="ko-KR" altLang="en-US" dirty="0"/>
          </a:p>
          <a:p>
            <a:endParaRPr lang="ko-KR" altLang="en-US" dirty="0"/>
          </a:p>
        </p:txBody>
      </p:sp>
      <p:graphicFrame>
        <p:nvGraphicFramePr>
          <p:cNvPr id="17" name="Chart 16"/>
          <p:cNvGraphicFramePr>
            <a:graphicFrameLocks/>
          </p:cNvGraphicFramePr>
          <p:nvPr>
            <p:extLst>
              <p:ext uri="{D42A27DB-BD31-4B8C-83A1-F6EECF244321}">
                <p14:modId xmlns:p14="http://schemas.microsoft.com/office/powerpoint/2010/main" val="1921495785"/>
              </p:ext>
            </p:extLst>
          </p:nvPr>
        </p:nvGraphicFramePr>
        <p:xfrm>
          <a:off x="4716462" y="1484312"/>
          <a:ext cx="3959225" cy="475297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4198975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1654822-CBA3-4BDF-80A9-3FE33B17E59A}" type="slidenum">
              <a:rPr lang="en-US" smtClean="0"/>
              <a:pPr/>
              <a:t>50</a:t>
            </a:fld>
            <a:endParaRPr lang="en-US" dirty="0"/>
          </a:p>
        </p:txBody>
      </p:sp>
      <p:sp>
        <p:nvSpPr>
          <p:cNvPr id="6" name="Title 5"/>
          <p:cNvSpPr>
            <a:spLocks noGrp="1"/>
          </p:cNvSpPr>
          <p:nvPr>
            <p:ph type="title"/>
          </p:nvPr>
        </p:nvSpPr>
        <p:spPr/>
        <p:txBody>
          <a:bodyPr/>
          <a:lstStyle/>
          <a:p>
            <a:r>
              <a:rPr lang="en-US" altLang="ko-KR" dirty="0" smtClean="0"/>
              <a:t>IV. Wide color gamut display cost analysis</a:t>
            </a:r>
            <a:endParaRPr lang="ko-KR" altLang="en-US" dirty="0"/>
          </a:p>
        </p:txBody>
      </p:sp>
      <p:sp>
        <p:nvSpPr>
          <p:cNvPr id="5" name="Footer Placeholder 4"/>
          <p:cNvSpPr>
            <a:spLocks noGrp="1"/>
          </p:cNvSpPr>
          <p:nvPr>
            <p:ph type="ftr" sz="quarter" idx="11"/>
          </p:nvPr>
        </p:nvSpPr>
        <p:spPr/>
        <p:txBody>
          <a:bodyPr/>
          <a:lstStyle/>
          <a:p>
            <a:r>
              <a:rPr lang="en-US" smtClean="0"/>
              <a:t>Quantum Dot Display Technology &amp; Market Report - H2 2015</a:t>
            </a:r>
            <a:endParaRPr lang="en-US" dirty="0"/>
          </a:p>
        </p:txBody>
      </p:sp>
    </p:spTree>
    <p:extLst>
      <p:ext uri="{BB962C8B-B14F-4D97-AF65-F5344CB8AC3E}">
        <p14:creationId xmlns:p14="http://schemas.microsoft.com/office/powerpoint/2010/main" val="226355785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4313"/>
            <a:ext cx="8220075" cy="4752976"/>
          </a:xfrm>
        </p:spPr>
        <p:txBody>
          <a:bodyPr/>
          <a:lstStyle/>
          <a:p>
            <a:pPr algn="just" latinLnBrk="0"/>
            <a:r>
              <a:rPr lang="en-US" altLang="ko-KR" dirty="0" smtClean="0"/>
              <a:t>The </a:t>
            </a:r>
            <a:r>
              <a:rPr lang="en-US" altLang="ko-KR" dirty="0"/>
              <a:t>production cost analysis for </a:t>
            </a:r>
            <a:r>
              <a:rPr lang="en-US" altLang="ko-KR" dirty="0" smtClean="0"/>
              <a:t>wide </a:t>
            </a:r>
            <a:r>
              <a:rPr lang="en-US" altLang="ko-KR" dirty="0"/>
              <a:t>color gamut display is based on the </a:t>
            </a:r>
            <a:r>
              <a:rPr lang="en-US" altLang="ko-KR" dirty="0" smtClean="0"/>
              <a:t>“Large Area Display Cost Model,” and “</a:t>
            </a:r>
            <a:r>
              <a:rPr lang="en-US" dirty="0"/>
              <a:t>DisplaySearch Quarterly LED and CCFL Backlight </a:t>
            </a:r>
            <a:r>
              <a:rPr lang="en-US" dirty="0" smtClean="0"/>
              <a:t>Cost Model,</a:t>
            </a:r>
            <a:r>
              <a:rPr lang="en-US" altLang="ko-KR" dirty="0" smtClean="0"/>
              <a:t>” released </a:t>
            </a:r>
            <a:r>
              <a:rPr lang="en-US" altLang="ko-KR" dirty="0"/>
              <a:t>by </a:t>
            </a:r>
            <a:r>
              <a:rPr lang="en-US" altLang="ko-KR" dirty="0" smtClean="0"/>
              <a:t>IHS, </a:t>
            </a:r>
            <a:r>
              <a:rPr lang="en-US" altLang="ko-KR" dirty="0"/>
              <a:t>to determine the production costs of BLU and panels. </a:t>
            </a:r>
          </a:p>
          <a:p>
            <a:pPr algn="just" latinLnBrk="0"/>
            <a:r>
              <a:rPr lang="en-US" altLang="ko-KR" dirty="0" smtClean="0"/>
              <a:t>The </a:t>
            </a:r>
            <a:r>
              <a:rPr lang="en-US" altLang="ko-KR" dirty="0"/>
              <a:t>current products </a:t>
            </a:r>
            <a:r>
              <a:rPr lang="en-US" altLang="ko-KR" dirty="0" smtClean="0"/>
              <a:t>applying QD solutions </a:t>
            </a:r>
            <a:r>
              <a:rPr lang="en-US" altLang="ko-KR" dirty="0"/>
              <a:t>are mainly TVs, so the production cost analysis </a:t>
            </a:r>
            <a:r>
              <a:rPr lang="en-US" altLang="ko-KR" dirty="0" smtClean="0"/>
              <a:t>for other applications was </a:t>
            </a:r>
            <a:r>
              <a:rPr lang="en-US" altLang="ko-KR" dirty="0"/>
              <a:t>based on </a:t>
            </a:r>
            <a:r>
              <a:rPr lang="en-US" altLang="ko-KR" dirty="0" smtClean="0"/>
              <a:t>the prices of QD components applied in TVs. As for QD solutions applied on TVs, the cadmium-free </a:t>
            </a:r>
            <a:r>
              <a:rPr lang="en-US" altLang="ko-KR" dirty="0"/>
              <a:t>type </a:t>
            </a:r>
            <a:r>
              <a:rPr lang="en-US" altLang="ko-KR" dirty="0" smtClean="0"/>
              <a:t>QD film </a:t>
            </a:r>
            <a:r>
              <a:rPr lang="en-US" altLang="ko-KR" dirty="0"/>
              <a:t>and </a:t>
            </a:r>
            <a:r>
              <a:rPr lang="en-US" altLang="ko-KR" dirty="0" smtClean="0"/>
              <a:t>cadmium-type QD tube are most widely used. </a:t>
            </a:r>
            <a:r>
              <a:rPr lang="en-US" altLang="ko-KR" dirty="0"/>
              <a:t>The </a:t>
            </a:r>
            <a:r>
              <a:rPr lang="en-US" altLang="ko-KR" dirty="0" smtClean="0"/>
              <a:t>cadmium-free QD film </a:t>
            </a:r>
            <a:r>
              <a:rPr lang="en-US" altLang="ko-KR" dirty="0"/>
              <a:t>is generally used by Samsung Electronics, </a:t>
            </a:r>
            <a:r>
              <a:rPr lang="en-US" altLang="ko-KR" dirty="0" smtClean="0"/>
              <a:t>while </a:t>
            </a:r>
            <a:r>
              <a:rPr lang="en-US" altLang="ko-KR" dirty="0"/>
              <a:t>the </a:t>
            </a:r>
            <a:r>
              <a:rPr lang="en-US" altLang="ko-KR" dirty="0" smtClean="0"/>
              <a:t>cadmium </a:t>
            </a:r>
            <a:r>
              <a:rPr lang="en-US" altLang="ko-KR" dirty="0"/>
              <a:t>type </a:t>
            </a:r>
            <a:r>
              <a:rPr lang="en-US" altLang="ko-KR" dirty="0" smtClean="0"/>
              <a:t>QD </a:t>
            </a:r>
            <a:r>
              <a:rPr lang="en-US" altLang="ko-KR" dirty="0"/>
              <a:t>tube is widely </a:t>
            </a:r>
            <a:r>
              <a:rPr lang="en-US" altLang="ko-KR" dirty="0" smtClean="0"/>
              <a:t>applied </a:t>
            </a:r>
            <a:r>
              <a:rPr lang="en-US" altLang="ko-KR" dirty="0"/>
              <a:t>by Chinese TV set makers. The </a:t>
            </a:r>
            <a:r>
              <a:rPr lang="en-US" altLang="ko-KR" dirty="0" smtClean="0"/>
              <a:t>cadmium-free QD film is supplied </a:t>
            </a:r>
            <a:r>
              <a:rPr lang="en-US" altLang="ko-KR" dirty="0"/>
              <a:t>to Samsung Electronics </a:t>
            </a:r>
            <a:r>
              <a:rPr lang="en-US" altLang="ko-KR" dirty="0" smtClean="0"/>
              <a:t>under </a:t>
            </a:r>
            <a:r>
              <a:rPr lang="en-US" altLang="ko-KR" dirty="0"/>
              <a:t>a strategic cooperation </a:t>
            </a:r>
            <a:r>
              <a:rPr lang="en-US" altLang="ko-KR" dirty="0" smtClean="0"/>
              <a:t>with </a:t>
            </a:r>
            <a:r>
              <a:rPr lang="en-US" altLang="ko-KR" dirty="0"/>
              <a:t>the film </a:t>
            </a:r>
            <a:r>
              <a:rPr lang="en-US" altLang="ko-KR" dirty="0" smtClean="0"/>
              <a:t>suppliers. The exclusive </a:t>
            </a:r>
            <a:r>
              <a:rPr lang="en-US" altLang="ko-KR" dirty="0"/>
              <a:t>supply </a:t>
            </a:r>
            <a:r>
              <a:rPr lang="en-US" altLang="ko-KR" dirty="0" smtClean="0"/>
              <a:t>chain of Samsung Electronics enabled the company to be more stably supplied with QD films at lower prices compared to other panel makers. </a:t>
            </a:r>
            <a:endParaRPr lang="en-US" altLang="ko-KR" dirty="0"/>
          </a:p>
          <a:p>
            <a:pPr algn="just" latinLnBrk="0"/>
            <a:r>
              <a:rPr lang="en-US" altLang="ko-KR" dirty="0" smtClean="0"/>
              <a:t>Therefore</a:t>
            </a:r>
            <a:r>
              <a:rPr lang="en-US" altLang="ko-KR" dirty="0"/>
              <a:t>, </a:t>
            </a:r>
            <a:r>
              <a:rPr lang="en-US" altLang="ko-KR" dirty="0" smtClean="0"/>
              <a:t>the cost of the cadmium-free </a:t>
            </a:r>
            <a:r>
              <a:rPr lang="en-US" altLang="ko-KR" dirty="0"/>
              <a:t>type </a:t>
            </a:r>
            <a:r>
              <a:rPr lang="en-US" altLang="ko-KR" dirty="0" smtClean="0"/>
              <a:t>QD film was applied only for </a:t>
            </a:r>
            <a:r>
              <a:rPr lang="en-US" altLang="ko-KR" dirty="0"/>
              <a:t>the </a:t>
            </a:r>
            <a:r>
              <a:rPr lang="en-US" altLang="ko-KR" dirty="0" smtClean="0"/>
              <a:t>analysis of TV production cost. The cost of the commonly-used cadmium </a:t>
            </a:r>
            <a:r>
              <a:rPr lang="en-US" altLang="ko-KR" dirty="0"/>
              <a:t>type </a:t>
            </a:r>
            <a:r>
              <a:rPr lang="en-US" altLang="ko-KR" dirty="0" smtClean="0"/>
              <a:t>QD film was used to analyze the production cost </a:t>
            </a:r>
            <a:r>
              <a:rPr lang="en-US" altLang="ko-KR" dirty="0"/>
              <a:t>of QD film applied on monitors, notebook PCs, and tablet PCs.</a:t>
            </a:r>
          </a:p>
          <a:p>
            <a:pPr algn="just" latinLnBrk="0"/>
            <a:r>
              <a:rPr lang="en-US" altLang="ko-KR" dirty="0" smtClean="0"/>
              <a:t>In the products applying QD solutions</a:t>
            </a:r>
            <a:r>
              <a:rPr lang="en-US" altLang="ko-KR" dirty="0"/>
              <a:t>, </a:t>
            </a:r>
            <a:r>
              <a:rPr lang="en-US" altLang="ko-KR" dirty="0" smtClean="0"/>
              <a:t>QD films </a:t>
            </a:r>
            <a:r>
              <a:rPr lang="en-US" altLang="ko-KR" dirty="0"/>
              <a:t>and </a:t>
            </a:r>
            <a:r>
              <a:rPr lang="en-US" altLang="ko-KR" dirty="0" smtClean="0"/>
              <a:t>QD tubes </a:t>
            </a:r>
            <a:r>
              <a:rPr lang="en-US" altLang="ko-KR" dirty="0"/>
              <a:t>are </a:t>
            </a:r>
            <a:r>
              <a:rPr lang="en-US" altLang="ko-KR" dirty="0" smtClean="0"/>
              <a:t>additionally used aside </a:t>
            </a:r>
            <a:r>
              <a:rPr lang="en-US" altLang="ko-KR" dirty="0"/>
              <a:t>from </a:t>
            </a:r>
            <a:r>
              <a:rPr lang="en-US" altLang="ko-KR" dirty="0" smtClean="0"/>
              <a:t>normal </a:t>
            </a:r>
            <a:r>
              <a:rPr lang="en-US" altLang="ko-KR" dirty="0"/>
              <a:t>BLU components, </a:t>
            </a:r>
            <a:r>
              <a:rPr lang="en-US" altLang="ko-KR" dirty="0" smtClean="0"/>
              <a:t>which is the main cause of the </a:t>
            </a:r>
            <a:r>
              <a:rPr lang="en-US" altLang="ko-KR" dirty="0"/>
              <a:t>increase in production </a:t>
            </a:r>
            <a:r>
              <a:rPr lang="en-US" altLang="ko-KR" dirty="0" smtClean="0"/>
              <a:t>cost. </a:t>
            </a:r>
            <a:r>
              <a:rPr lang="en-US" altLang="ko-KR" dirty="0"/>
              <a:t>Meanwhile, as for the LED that is used as a light source in </a:t>
            </a:r>
            <a:r>
              <a:rPr lang="en-US" altLang="ko-KR" dirty="0" smtClean="0"/>
              <a:t>QD TVs, </a:t>
            </a:r>
            <a:r>
              <a:rPr lang="en-US" altLang="ko-KR" dirty="0"/>
              <a:t>blue </a:t>
            </a:r>
            <a:r>
              <a:rPr lang="en-US" altLang="ko-KR" dirty="0" smtClean="0"/>
              <a:t>LEDs without phosphors </a:t>
            </a:r>
            <a:r>
              <a:rPr lang="en-US" altLang="ko-KR" dirty="0"/>
              <a:t>are </a:t>
            </a:r>
            <a:r>
              <a:rPr lang="en-US" altLang="ko-KR" dirty="0" smtClean="0"/>
              <a:t>applied </a:t>
            </a:r>
            <a:r>
              <a:rPr lang="en-US" altLang="ko-KR" dirty="0"/>
              <a:t>instead of white LED, </a:t>
            </a:r>
            <a:r>
              <a:rPr lang="en-US" altLang="ko-KR" dirty="0" smtClean="0"/>
              <a:t>reducing </a:t>
            </a:r>
            <a:r>
              <a:rPr lang="en-US" altLang="ko-KR" dirty="0"/>
              <a:t>the production </a:t>
            </a:r>
            <a:r>
              <a:rPr lang="en-US" altLang="ko-KR" dirty="0" smtClean="0"/>
              <a:t>cost of LED packages, </a:t>
            </a:r>
            <a:r>
              <a:rPr lang="en-US" altLang="ko-KR" dirty="0"/>
              <a:t>but nevertheless </a:t>
            </a:r>
            <a:r>
              <a:rPr lang="en-US" altLang="ko-KR" dirty="0" smtClean="0"/>
              <a:t>the reduction </a:t>
            </a:r>
            <a:r>
              <a:rPr lang="en-US" altLang="ko-KR" dirty="0"/>
              <a:t>is </a:t>
            </a:r>
            <a:r>
              <a:rPr lang="en-US" altLang="ko-KR" dirty="0" smtClean="0"/>
              <a:t>insignificant </a:t>
            </a:r>
            <a:r>
              <a:rPr lang="en-US" altLang="ko-KR" dirty="0"/>
              <a:t>compared to the increase in cost caused by </a:t>
            </a:r>
            <a:r>
              <a:rPr lang="en-US" altLang="ko-KR" dirty="0" smtClean="0"/>
              <a:t>QD solutions</a:t>
            </a:r>
            <a:r>
              <a:rPr lang="en-US" altLang="ko-KR" dirty="0"/>
              <a:t>.  </a:t>
            </a:r>
            <a:r>
              <a:rPr lang="ko-KR" altLang="en-US" dirty="0"/>
              <a:t>   </a:t>
            </a:r>
            <a:endParaRPr lang="en-US" altLang="ko-KR" dirty="0"/>
          </a:p>
          <a:p>
            <a:pPr marL="171450" indent="-171450" algn="just" latinLnBrk="0"/>
            <a:r>
              <a:rPr lang="en-US" altLang="ko-KR" dirty="0" smtClean="0"/>
              <a:t>Among LED/CF solutions, the KSF phosphor-based technology is most commonly used for wide color gamut displays. </a:t>
            </a:r>
            <a:r>
              <a:rPr lang="en-US" altLang="ko-KR" dirty="0"/>
              <a:t>T</a:t>
            </a:r>
            <a:r>
              <a:rPr lang="en-US" altLang="ko-KR" dirty="0" smtClean="0"/>
              <a:t>he </a:t>
            </a:r>
            <a:r>
              <a:rPr lang="en-US" altLang="ko-KR" dirty="0"/>
              <a:t>supply cost of the LED package </a:t>
            </a:r>
            <a:r>
              <a:rPr lang="en-US" altLang="ko-KR" dirty="0" smtClean="0"/>
              <a:t>using the KSF phosphor is </a:t>
            </a:r>
            <a:r>
              <a:rPr lang="en-US" altLang="ko-KR" dirty="0"/>
              <a:t>known to be </a:t>
            </a:r>
            <a:r>
              <a:rPr lang="en-US" altLang="ko-KR" dirty="0" smtClean="0"/>
              <a:t>20–30</a:t>
            </a:r>
            <a:r>
              <a:rPr lang="en-US" altLang="ko-KR" dirty="0"/>
              <a:t>% higher </a:t>
            </a:r>
            <a:r>
              <a:rPr lang="en-US" altLang="ko-KR" dirty="0" smtClean="0"/>
              <a:t>than that of </a:t>
            </a:r>
            <a:r>
              <a:rPr lang="en-US" altLang="ko-KR" dirty="0"/>
              <a:t>the average LED package. </a:t>
            </a:r>
          </a:p>
          <a:p>
            <a:pPr marL="171450" indent="-171450" algn="just" latinLnBrk="0"/>
            <a:r>
              <a:rPr lang="en-US" altLang="ko-KR" dirty="0" smtClean="0"/>
              <a:t>In </a:t>
            </a:r>
            <a:r>
              <a:rPr lang="en-US" altLang="ko-KR" dirty="0"/>
              <a:t>the production cost analysis, many </a:t>
            </a:r>
            <a:r>
              <a:rPr lang="en-US" altLang="ko-KR" dirty="0" smtClean="0"/>
              <a:t>variables, </a:t>
            </a:r>
            <a:r>
              <a:rPr lang="en-US" altLang="ko-KR" dirty="0"/>
              <a:t>such as depreciation, labor cost, and materials </a:t>
            </a:r>
            <a:r>
              <a:rPr lang="en-US" altLang="ko-KR" dirty="0" smtClean="0"/>
              <a:t>cost,</a:t>
            </a:r>
            <a:r>
              <a:rPr lang="ko-KR" altLang="en-US" dirty="0" smtClean="0"/>
              <a:t> </a:t>
            </a:r>
            <a:r>
              <a:rPr lang="en-US" altLang="ko-KR" dirty="0"/>
              <a:t>were considered </a:t>
            </a:r>
            <a:r>
              <a:rPr lang="en-US" altLang="ko-KR" dirty="0" smtClean="0"/>
              <a:t>along with the </a:t>
            </a:r>
            <a:r>
              <a:rPr lang="en-US" altLang="ko-KR" dirty="0"/>
              <a:t>elements mentioned above. </a:t>
            </a:r>
          </a:p>
          <a:p>
            <a:pPr marL="171450" indent="-171450"/>
            <a:endParaRPr lang="en-US" altLang="ko-KR" dirty="0"/>
          </a:p>
        </p:txBody>
      </p:sp>
      <p:sp>
        <p:nvSpPr>
          <p:cNvPr id="2" name="Title 1"/>
          <p:cNvSpPr>
            <a:spLocks noGrp="1"/>
          </p:cNvSpPr>
          <p:nvPr>
            <p:ph type="title"/>
          </p:nvPr>
        </p:nvSpPr>
        <p:spPr/>
        <p:txBody>
          <a:bodyPr/>
          <a:lstStyle/>
          <a:p>
            <a:r>
              <a:rPr lang="en-US" altLang="ko-KR" dirty="0" smtClean="0"/>
              <a:t>1. </a:t>
            </a:r>
            <a:r>
              <a:rPr lang="en-US" altLang="ko-KR" dirty="0"/>
              <a:t>Method of </a:t>
            </a:r>
            <a:r>
              <a:rPr lang="en-US" altLang="ko-KR" dirty="0" smtClean="0"/>
              <a:t>production cost analysis</a:t>
            </a:r>
            <a:endParaRPr lang="ko-KR" altLang="en-US" dirty="0"/>
          </a:p>
        </p:txBody>
      </p:sp>
      <p:sp>
        <p:nvSpPr>
          <p:cNvPr id="4" name="Slide Number Placeholder 3"/>
          <p:cNvSpPr>
            <a:spLocks noGrp="1"/>
          </p:cNvSpPr>
          <p:nvPr>
            <p:ph type="sldNum" sz="quarter" idx="10"/>
          </p:nvPr>
        </p:nvSpPr>
        <p:spPr/>
        <p:txBody>
          <a:bodyPr/>
          <a:lstStyle/>
          <a:p>
            <a:fld id="{C1654822-CBA3-4BDF-80A9-3FE33B17E59A}" type="slidenum">
              <a:rPr lang="en-US" smtClean="0"/>
              <a:pPr/>
              <a:t>51</a:t>
            </a:fld>
            <a:endParaRPr lang="en-US" dirty="0"/>
          </a:p>
        </p:txBody>
      </p:sp>
      <p:sp>
        <p:nvSpPr>
          <p:cNvPr id="5" name="Footer Placeholder 4"/>
          <p:cNvSpPr>
            <a:spLocks noGrp="1"/>
          </p:cNvSpPr>
          <p:nvPr>
            <p:ph type="ftr" sz="quarter" idx="11"/>
          </p:nvPr>
        </p:nvSpPr>
        <p:spPr/>
        <p:txBody>
          <a:bodyPr/>
          <a:lstStyle/>
          <a:p>
            <a:r>
              <a:rPr lang="en-US" smtClean="0"/>
              <a:t>Quantum Dot Display Technology &amp; Market Report - H2 2015</a:t>
            </a:r>
            <a:endParaRPr lang="en-US" dirty="0"/>
          </a:p>
        </p:txBody>
      </p:sp>
    </p:spTree>
    <p:extLst>
      <p:ext uri="{BB962C8B-B14F-4D97-AF65-F5344CB8AC3E}">
        <p14:creationId xmlns:p14="http://schemas.microsoft.com/office/powerpoint/2010/main" val="20379413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4313"/>
            <a:ext cx="8220075" cy="1728663"/>
          </a:xfrm>
          <a:noFill/>
        </p:spPr>
        <p:txBody>
          <a:bodyPr/>
          <a:lstStyle/>
          <a:p>
            <a:pPr algn="just" latinLnBrk="0"/>
            <a:r>
              <a:rPr lang="en-US" altLang="ko-KR" dirty="0" smtClean="0"/>
              <a:t>In </a:t>
            </a:r>
            <a:r>
              <a:rPr lang="en-US" altLang="ko-KR" dirty="0"/>
              <a:t>2015, the 55-inch </a:t>
            </a:r>
            <a:r>
              <a:rPr lang="en-US" altLang="ko-KR" dirty="0" smtClean="0"/>
              <a:t>cadmium-free </a:t>
            </a:r>
            <a:r>
              <a:rPr lang="en-US" altLang="ko-KR" dirty="0"/>
              <a:t>type </a:t>
            </a:r>
            <a:r>
              <a:rPr lang="en-US" altLang="ko-KR" dirty="0" smtClean="0"/>
              <a:t>QD film </a:t>
            </a:r>
            <a:r>
              <a:rPr lang="en-US" altLang="ko-KR" dirty="0"/>
              <a:t>is supplied at $</a:t>
            </a:r>
            <a:r>
              <a:rPr lang="en-US" altLang="ko-KR" dirty="0" smtClean="0"/>
              <a:t>53.10. </a:t>
            </a:r>
            <a:r>
              <a:rPr lang="en-US" altLang="ko-KR" dirty="0"/>
              <a:t>T</a:t>
            </a:r>
            <a:r>
              <a:rPr lang="en-US" altLang="ko-KR" dirty="0" smtClean="0"/>
              <a:t>he production cost of BLU using the film is 54% higher than that of the normal </a:t>
            </a:r>
            <a:r>
              <a:rPr lang="en-US" altLang="ko-KR" dirty="0"/>
              <a:t>TV </a:t>
            </a:r>
            <a:r>
              <a:rPr lang="en-US" altLang="ko-KR" dirty="0" smtClean="0"/>
              <a:t>BLU. </a:t>
            </a:r>
            <a:r>
              <a:rPr lang="en-US" altLang="ko-KR" dirty="0"/>
              <a:t>In addition, </a:t>
            </a:r>
            <a:r>
              <a:rPr lang="en-US" altLang="ko-KR" dirty="0" smtClean="0"/>
              <a:t>when producing panels using the</a:t>
            </a:r>
            <a:r>
              <a:rPr lang="en-US" altLang="ko-KR" dirty="0"/>
              <a:t> cadmium-free type QD </a:t>
            </a:r>
            <a:r>
              <a:rPr lang="en-US" altLang="ko-KR" dirty="0" smtClean="0"/>
              <a:t>film, there </a:t>
            </a:r>
            <a:r>
              <a:rPr lang="en-US" altLang="ko-KR" dirty="0"/>
              <a:t>is a 17.9% </a:t>
            </a:r>
            <a:r>
              <a:rPr lang="en-US" altLang="ko-KR" dirty="0" smtClean="0"/>
              <a:t>increase in production cost compared to when manufacturing panels applying the normal TV BLU. </a:t>
            </a:r>
            <a:endParaRPr lang="en-US" altLang="ko-KR" dirty="0"/>
          </a:p>
          <a:p>
            <a:pPr algn="just" latinLnBrk="0"/>
            <a:r>
              <a:rPr lang="en-US" altLang="ko-KR" dirty="0" smtClean="0"/>
              <a:t>LCD panels adopting QD solutions have the same color gamut with OLED panels, while the price of the former is much lower than the latter. Therefore, TVs employing QD solutions are expected to target the high-end TV market.</a:t>
            </a:r>
          </a:p>
          <a:p>
            <a:pPr algn="just" latinLnBrk="0"/>
            <a:r>
              <a:rPr lang="en-US" altLang="ko-KR" dirty="0" smtClean="0"/>
              <a:t>The production cost of wide color gamut displays using the </a:t>
            </a:r>
            <a:r>
              <a:rPr lang="en-US" altLang="ko-KR" dirty="0"/>
              <a:t>LED/CF </a:t>
            </a:r>
            <a:r>
              <a:rPr lang="en-US" altLang="ko-KR" dirty="0" smtClean="0"/>
              <a:t>solution is a mere 2% higher than that of normal displays. However, due to </a:t>
            </a:r>
            <a:r>
              <a:rPr lang="en-US" altLang="ko-KR" dirty="0"/>
              <a:t>significantly lower color gamut rates compared to </a:t>
            </a:r>
            <a:r>
              <a:rPr lang="en-US" altLang="ko-KR" dirty="0" smtClean="0"/>
              <a:t>QD and OLED solutions, </a:t>
            </a:r>
            <a:r>
              <a:rPr lang="en-US" altLang="ko-KR" dirty="0"/>
              <a:t>the LED/CF </a:t>
            </a:r>
            <a:r>
              <a:rPr lang="en-US" altLang="ko-KR" dirty="0" smtClean="0"/>
              <a:t>solution is not </a:t>
            </a:r>
            <a:r>
              <a:rPr lang="en-US" altLang="ko-KR" dirty="0"/>
              <a:t>suitable for </a:t>
            </a:r>
            <a:r>
              <a:rPr lang="en-US" altLang="ko-KR" dirty="0" smtClean="0"/>
              <a:t>high-end </a:t>
            </a:r>
            <a:r>
              <a:rPr lang="en-US" altLang="ko-KR" dirty="0"/>
              <a:t>TV segments. </a:t>
            </a:r>
            <a:r>
              <a:rPr lang="ko-KR" altLang="en-US" dirty="0"/>
              <a:t>   </a:t>
            </a:r>
            <a:endParaRPr lang="en-US" altLang="ko-KR" dirty="0"/>
          </a:p>
          <a:p>
            <a:pPr marL="0" indent="0">
              <a:buNone/>
            </a:pPr>
            <a:r>
              <a:rPr lang="ko-KR" altLang="en-US" dirty="0" smtClean="0"/>
              <a:t> </a:t>
            </a:r>
            <a:endParaRPr lang="en-US" altLang="ko-KR" dirty="0" smtClean="0"/>
          </a:p>
          <a:p>
            <a:endParaRPr lang="en-US" altLang="ko-KR" dirty="0"/>
          </a:p>
          <a:p>
            <a:endParaRPr lang="en-US" altLang="ko-KR" dirty="0" smtClean="0"/>
          </a:p>
          <a:p>
            <a:endParaRPr lang="ko-KR" altLang="en-US" dirty="0"/>
          </a:p>
        </p:txBody>
      </p:sp>
      <p:sp>
        <p:nvSpPr>
          <p:cNvPr id="2" name="Title 1"/>
          <p:cNvSpPr>
            <a:spLocks noGrp="1"/>
          </p:cNvSpPr>
          <p:nvPr>
            <p:ph type="title"/>
          </p:nvPr>
        </p:nvSpPr>
        <p:spPr/>
        <p:txBody>
          <a:bodyPr/>
          <a:lstStyle/>
          <a:p>
            <a:r>
              <a:rPr lang="en-US" altLang="ko-KR" dirty="0"/>
              <a:t>2</a:t>
            </a:r>
            <a:r>
              <a:rPr lang="en-US" altLang="ko-KR" dirty="0" smtClean="0"/>
              <a:t>. 55-inch TV_3840x2160  </a:t>
            </a:r>
            <a:endParaRPr lang="ko-KR" altLang="en-US" dirty="0"/>
          </a:p>
        </p:txBody>
      </p:sp>
      <p:sp>
        <p:nvSpPr>
          <p:cNvPr id="4" name="Slide Number Placeholder 3"/>
          <p:cNvSpPr>
            <a:spLocks noGrp="1"/>
          </p:cNvSpPr>
          <p:nvPr>
            <p:ph type="sldNum" sz="quarter" idx="10"/>
          </p:nvPr>
        </p:nvSpPr>
        <p:spPr/>
        <p:txBody>
          <a:bodyPr/>
          <a:lstStyle/>
          <a:p>
            <a:fld id="{C1654822-CBA3-4BDF-80A9-3FE33B17E59A}" type="slidenum">
              <a:rPr lang="en-US" smtClean="0"/>
              <a:pPr/>
              <a:t>52</a:t>
            </a:fld>
            <a:endParaRPr lang="en-US" dirty="0"/>
          </a:p>
        </p:txBody>
      </p:sp>
      <p:sp>
        <p:nvSpPr>
          <p:cNvPr id="5" name="Footer Placeholder 4"/>
          <p:cNvSpPr>
            <a:spLocks noGrp="1"/>
          </p:cNvSpPr>
          <p:nvPr>
            <p:ph type="ftr" sz="quarter" idx="11"/>
          </p:nvPr>
        </p:nvSpPr>
        <p:spPr/>
        <p:txBody>
          <a:bodyPr/>
          <a:lstStyle/>
          <a:p>
            <a:r>
              <a:rPr lang="en-US" smtClean="0"/>
              <a:t>Quantum Dot Display Technology &amp; Market Report - H2 2015</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637631548"/>
              </p:ext>
            </p:extLst>
          </p:nvPr>
        </p:nvGraphicFramePr>
        <p:xfrm>
          <a:off x="468315" y="3350147"/>
          <a:ext cx="8207373" cy="2887141"/>
        </p:xfrm>
        <a:graphic>
          <a:graphicData uri="http://schemas.openxmlformats.org/drawingml/2006/table">
            <a:tbl>
              <a:tblPr lastRow="1">
                <a:tableStyleId>{4F348D8D-2592-4D36-8BCA-CF58A03317E7}</a:tableStyleId>
              </a:tblPr>
              <a:tblGrid>
                <a:gridCol w="1511396"/>
                <a:gridCol w="2448272"/>
                <a:gridCol w="849541"/>
                <a:gridCol w="849541"/>
                <a:gridCol w="849541"/>
                <a:gridCol w="849541"/>
                <a:gridCol w="849541"/>
              </a:tblGrid>
              <a:tr h="216000">
                <a:tc gridSpan="7">
                  <a:txBody>
                    <a:bodyPr/>
                    <a:lstStyle/>
                    <a:p>
                      <a:pPr algn="l" fontAlgn="ctr"/>
                      <a:r>
                        <a:rPr lang="en-US" sz="900" b="1" i="0" u="none" strike="noStrike" dirty="0" smtClean="0">
                          <a:solidFill>
                            <a:schemeClr val="bg1"/>
                          </a:solidFill>
                          <a:effectLst/>
                          <a:latin typeface="Arial"/>
                        </a:rPr>
                        <a:t>TV </a:t>
                      </a:r>
                      <a:r>
                        <a:rPr lang="en-US" sz="900" b="1" i="0" u="none" strike="noStrike" dirty="0">
                          <a:solidFill>
                            <a:schemeClr val="bg1"/>
                          </a:solidFill>
                          <a:effectLst/>
                          <a:latin typeface="Arial"/>
                        </a:rPr>
                        <a:t>BLU </a:t>
                      </a:r>
                      <a:r>
                        <a:rPr lang="en-US" sz="900" b="1" i="0" u="none" strike="noStrike" dirty="0" smtClean="0">
                          <a:solidFill>
                            <a:schemeClr val="bg1"/>
                          </a:solidFill>
                          <a:effectLst/>
                          <a:latin typeface="Arial"/>
                        </a:rPr>
                        <a:t>and</a:t>
                      </a:r>
                      <a:r>
                        <a:rPr lang="en-US" sz="900" b="1" i="0" u="none" strike="noStrike" baseline="0" dirty="0" smtClean="0">
                          <a:solidFill>
                            <a:schemeClr val="bg1"/>
                          </a:solidFill>
                          <a:effectLst/>
                          <a:latin typeface="Arial"/>
                        </a:rPr>
                        <a:t> panel c</a:t>
                      </a:r>
                      <a:r>
                        <a:rPr lang="en-US" sz="900" b="1" i="0" u="none" strike="noStrike" dirty="0" smtClean="0">
                          <a:solidFill>
                            <a:schemeClr val="bg1"/>
                          </a:solidFill>
                          <a:effectLst/>
                          <a:latin typeface="Arial"/>
                        </a:rPr>
                        <a:t>ost </a:t>
                      </a:r>
                      <a:r>
                        <a:rPr lang="en-US" sz="900" b="1" i="0" u="none" strike="noStrike" dirty="0">
                          <a:solidFill>
                            <a:schemeClr val="bg1"/>
                          </a:solidFill>
                          <a:effectLst/>
                          <a:latin typeface="Arial"/>
                        </a:rPr>
                        <a:t>analysis by wide color gamut </a:t>
                      </a:r>
                      <a:r>
                        <a:rPr lang="en-US" sz="900" b="1" i="0" u="none" strike="noStrike" dirty="0" smtClean="0">
                          <a:solidFill>
                            <a:schemeClr val="bg1"/>
                          </a:solidFill>
                          <a:effectLst/>
                          <a:latin typeface="Arial"/>
                        </a:rPr>
                        <a:t>solutions in 2015_55 inches</a:t>
                      </a:r>
                      <a:r>
                        <a:rPr lang="en-US" sz="900" b="1" i="0" u="none" strike="noStrike" baseline="0" dirty="0" smtClean="0">
                          <a:solidFill>
                            <a:schemeClr val="bg1"/>
                          </a:solidFill>
                          <a:effectLst/>
                          <a:latin typeface="Arial"/>
                        </a:rPr>
                        <a:t> </a:t>
                      </a:r>
                      <a:r>
                        <a:rPr lang="en-US" sz="900" b="1" i="0" u="none" strike="noStrike" dirty="0" smtClean="0">
                          <a:solidFill>
                            <a:schemeClr val="bg1"/>
                          </a:solidFill>
                          <a:effectLst/>
                          <a:latin typeface="Arial"/>
                        </a:rPr>
                        <a:t>(3840x2160)</a:t>
                      </a:r>
                      <a:endParaRPr lang="en-US" sz="900" b="1" i="0" u="none" strike="noStrike" dirty="0">
                        <a:solidFill>
                          <a:schemeClr val="bg1"/>
                        </a:solidFill>
                        <a:effectLst/>
                        <a:latin typeface="Arial"/>
                      </a:endParaRPr>
                    </a:p>
                  </a:txBody>
                  <a:tcPr marL="35560" marR="35560" marT="19050" marB="19050" anchor="ctr">
                    <a:solidFill>
                      <a:srgbClr val="707C8A"/>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algn="l" fontAlgn="ctr"/>
                      <a:endParaRPr lang="ko-KR" altLang="en-US" sz="1100" b="1" i="0" u="none" strike="noStrike">
                        <a:solidFill>
                          <a:srgbClr val="FFFFFF"/>
                        </a:solidFill>
                        <a:effectLst/>
                        <a:latin typeface="Arial"/>
                      </a:endParaRPr>
                    </a:p>
                  </a:txBody>
                  <a:tcPr marL="9525" marR="9525" marT="9525" marB="0" anchor="ctr"/>
                </a:tc>
                <a:tc hMerge="1">
                  <a:txBody>
                    <a:bodyPr/>
                    <a:lstStyle/>
                    <a:p>
                      <a:pPr algn="l" fontAlgn="ctr"/>
                      <a:endParaRPr lang="ko-KR" altLang="en-US" sz="1100" b="1" i="0" u="none" strike="noStrike">
                        <a:solidFill>
                          <a:srgbClr val="FFFFFF"/>
                        </a:solidFill>
                        <a:effectLst/>
                        <a:latin typeface="Arial"/>
                      </a:endParaRPr>
                    </a:p>
                  </a:txBody>
                  <a:tcPr marL="9525" marR="9525" marT="9525" marB="0" anchor="ctr"/>
                </a:tc>
                <a:tc hMerge="1">
                  <a:txBody>
                    <a:bodyPr/>
                    <a:lstStyle/>
                    <a:p>
                      <a:pPr algn="l" fontAlgn="ctr"/>
                      <a:endParaRPr lang="ko-KR" altLang="en-US" sz="1100" b="1" i="0" u="none" strike="noStrike">
                        <a:solidFill>
                          <a:srgbClr val="FFFFFF"/>
                        </a:solidFill>
                        <a:effectLst/>
                        <a:latin typeface="Arial"/>
                      </a:endParaRPr>
                    </a:p>
                  </a:txBody>
                  <a:tcPr marL="9525" marR="9525" marT="9525" marB="0" anchor="ctr"/>
                </a:tc>
              </a:tr>
              <a:tr h="441474">
                <a:tc>
                  <a:txBody>
                    <a:bodyPr/>
                    <a:lstStyle/>
                    <a:p>
                      <a:pPr algn="l" fontAlgn="ctr"/>
                      <a:r>
                        <a:rPr lang="ko-KR" altLang="en-US" sz="700" b="1" i="0" u="none" strike="noStrike" dirty="0">
                          <a:solidFill>
                            <a:schemeClr val="tx1"/>
                          </a:solidFill>
                          <a:effectLst/>
                          <a:latin typeface="Arial"/>
                        </a:rPr>
                        <a:t>　</a:t>
                      </a:r>
                    </a:p>
                  </a:txBody>
                  <a:tcPr marL="35560" marR="35560" marT="19050" marB="19050">
                    <a:lnB w="12700" cap="flat" cmpd="sng" algn="ctr">
                      <a:solidFill>
                        <a:srgbClr val="707C8A"/>
                      </a:solidFill>
                      <a:prstDash val="solid"/>
                      <a:round/>
                      <a:headEnd type="none" w="med" len="med"/>
                      <a:tailEnd type="none" w="med" len="med"/>
                    </a:lnB>
                    <a:solidFill>
                      <a:scrgbClr r="0" g="0" b="0">
                        <a:alpha val="0"/>
                      </a:scrgbClr>
                    </a:solidFill>
                  </a:tcPr>
                </a:tc>
                <a:tc>
                  <a:txBody>
                    <a:bodyPr/>
                    <a:lstStyle/>
                    <a:p>
                      <a:pPr algn="l" fontAlgn="ctr"/>
                      <a:r>
                        <a:rPr lang="ko-KR" altLang="en-US" sz="700" b="1" i="0" u="none" strike="noStrike" dirty="0">
                          <a:solidFill>
                            <a:schemeClr val="tx1"/>
                          </a:solidFill>
                          <a:effectLst/>
                          <a:latin typeface="Arial"/>
                        </a:rPr>
                        <a:t>　</a:t>
                      </a:r>
                    </a:p>
                  </a:txBody>
                  <a:tcPr marL="35560" marR="35560" marT="19050" marB="19050">
                    <a:lnB w="12700" cap="flat" cmpd="sng" algn="ctr">
                      <a:solidFill>
                        <a:srgbClr val="707C8A"/>
                      </a:solidFill>
                      <a:prstDash val="solid"/>
                      <a:round/>
                      <a:headEnd type="none" w="med" len="med"/>
                      <a:tailEnd type="none" w="med" len="med"/>
                    </a:lnB>
                    <a:solidFill>
                      <a:scrgbClr r="0" g="0" b="0">
                        <a:alpha val="0"/>
                      </a:scrgbClr>
                    </a:solidFill>
                  </a:tcPr>
                </a:tc>
                <a:tc>
                  <a:txBody>
                    <a:bodyPr/>
                    <a:lstStyle/>
                    <a:p>
                      <a:pPr algn="ctr" fontAlgn="ctr"/>
                      <a:r>
                        <a:rPr lang="en-US" sz="700" b="1" i="0" u="none" strike="noStrike" dirty="0">
                          <a:solidFill>
                            <a:schemeClr val="tx1"/>
                          </a:solidFill>
                          <a:effectLst/>
                          <a:latin typeface="Arial"/>
                        </a:rPr>
                        <a:t>Normal </a:t>
                      </a:r>
                    </a:p>
                  </a:txBody>
                  <a:tcPr marL="35560" marR="35560" marT="19050" marB="19050" anchor="ctr">
                    <a:lnB w="12700" cap="flat" cmpd="sng" algn="ctr">
                      <a:solidFill>
                        <a:srgbClr val="707C8A"/>
                      </a:solidFill>
                      <a:prstDash val="solid"/>
                      <a:round/>
                      <a:headEnd type="none" w="med" len="med"/>
                      <a:tailEnd type="none" w="med" len="med"/>
                    </a:lnB>
                    <a:solidFill>
                      <a:scrgbClr r="0" g="0" b="0">
                        <a:alpha val="0"/>
                      </a:scrgbClr>
                    </a:solidFill>
                  </a:tcPr>
                </a:tc>
                <a:tc>
                  <a:txBody>
                    <a:bodyPr/>
                    <a:lstStyle/>
                    <a:p>
                      <a:pPr algn="ctr" fontAlgn="ctr"/>
                      <a:r>
                        <a:rPr lang="en-US" sz="700" b="1" i="0" u="none" strike="noStrike" dirty="0">
                          <a:solidFill>
                            <a:schemeClr val="tx1"/>
                          </a:solidFill>
                          <a:effectLst/>
                          <a:latin typeface="Arial"/>
                        </a:rPr>
                        <a:t>QD </a:t>
                      </a:r>
                      <a:r>
                        <a:rPr lang="en-US" sz="700" b="1" i="0" u="none" strike="noStrike" dirty="0" smtClean="0">
                          <a:solidFill>
                            <a:schemeClr val="tx1"/>
                          </a:solidFill>
                          <a:effectLst/>
                          <a:latin typeface="Arial"/>
                        </a:rPr>
                        <a:t>film</a:t>
                      </a:r>
                    </a:p>
                    <a:p>
                      <a:pPr algn="ctr" fontAlgn="ctr"/>
                      <a:r>
                        <a:rPr lang="en-US" sz="700" b="1" i="0" u="none" strike="noStrike" dirty="0" smtClean="0">
                          <a:solidFill>
                            <a:schemeClr val="tx1"/>
                          </a:solidFill>
                          <a:effectLst/>
                          <a:latin typeface="Arial"/>
                        </a:rPr>
                        <a:t>(</a:t>
                      </a:r>
                      <a:r>
                        <a:rPr lang="en-US" sz="700" b="1" i="0" u="none" strike="noStrike" dirty="0">
                          <a:solidFill>
                            <a:schemeClr val="tx1"/>
                          </a:solidFill>
                          <a:effectLst/>
                          <a:latin typeface="Arial"/>
                        </a:rPr>
                        <a:t>Cd free)</a:t>
                      </a:r>
                    </a:p>
                  </a:txBody>
                  <a:tcPr marL="35560" marR="35560" marT="19050" marB="19050" anchor="ctr">
                    <a:lnB w="12700" cap="flat" cmpd="sng" algn="ctr">
                      <a:solidFill>
                        <a:srgbClr val="707C8A"/>
                      </a:solidFill>
                      <a:prstDash val="solid"/>
                      <a:round/>
                      <a:headEnd type="none" w="med" len="med"/>
                      <a:tailEnd type="none" w="med" len="med"/>
                    </a:lnB>
                    <a:solidFill>
                      <a:scrgbClr r="0" g="0" b="0">
                        <a:alpha val="0"/>
                      </a:scrgbClr>
                    </a:solidFill>
                  </a:tcPr>
                </a:tc>
                <a:tc>
                  <a:txBody>
                    <a:bodyPr/>
                    <a:lstStyle/>
                    <a:p>
                      <a:pPr algn="ctr" fontAlgn="ctr"/>
                      <a:r>
                        <a:rPr lang="en-US" sz="700" b="1" i="0" u="none" strike="noStrike" dirty="0">
                          <a:solidFill>
                            <a:schemeClr val="tx1"/>
                          </a:solidFill>
                          <a:effectLst/>
                          <a:latin typeface="Arial"/>
                        </a:rPr>
                        <a:t>QD </a:t>
                      </a:r>
                      <a:r>
                        <a:rPr lang="en-US" sz="700" b="1" i="0" u="none" strike="noStrike" dirty="0" smtClean="0">
                          <a:solidFill>
                            <a:schemeClr val="tx1"/>
                          </a:solidFill>
                          <a:effectLst/>
                          <a:latin typeface="Arial"/>
                        </a:rPr>
                        <a:t>tube</a:t>
                      </a:r>
                    </a:p>
                    <a:p>
                      <a:pPr algn="ctr" fontAlgn="ctr"/>
                      <a:r>
                        <a:rPr lang="en-US" sz="700" b="1" i="0" u="none" strike="noStrike" dirty="0" smtClean="0">
                          <a:solidFill>
                            <a:schemeClr val="tx1"/>
                          </a:solidFill>
                          <a:effectLst/>
                          <a:latin typeface="Arial"/>
                        </a:rPr>
                        <a:t>(</a:t>
                      </a:r>
                      <a:r>
                        <a:rPr lang="en-US" sz="700" b="1" i="0" u="none" strike="noStrike" dirty="0">
                          <a:solidFill>
                            <a:schemeClr val="tx1"/>
                          </a:solidFill>
                          <a:effectLst/>
                          <a:latin typeface="Arial"/>
                        </a:rPr>
                        <a:t>Cd)</a:t>
                      </a:r>
                    </a:p>
                  </a:txBody>
                  <a:tcPr marL="35560" marR="35560" marT="19050" marB="19050" anchor="ctr">
                    <a:lnB w="12700" cap="flat" cmpd="sng" algn="ctr">
                      <a:solidFill>
                        <a:srgbClr val="707C8A"/>
                      </a:solidFill>
                      <a:prstDash val="solid"/>
                      <a:round/>
                      <a:headEnd type="none" w="med" len="med"/>
                      <a:tailEnd type="none" w="med" len="med"/>
                    </a:lnB>
                    <a:solidFill>
                      <a:scrgbClr r="0" g="0" b="0">
                        <a:alpha val="0"/>
                      </a:scrgbClr>
                    </a:solidFill>
                  </a:tcPr>
                </a:tc>
                <a:tc>
                  <a:txBody>
                    <a:bodyPr/>
                    <a:lstStyle/>
                    <a:p>
                      <a:pPr algn="ctr" fontAlgn="ctr"/>
                      <a:r>
                        <a:rPr lang="en-US" sz="700" b="1" i="0" u="none" strike="noStrike" dirty="0">
                          <a:solidFill>
                            <a:schemeClr val="tx1"/>
                          </a:solidFill>
                          <a:effectLst/>
                          <a:latin typeface="Arial"/>
                        </a:rPr>
                        <a:t>LED/CF</a:t>
                      </a:r>
                    </a:p>
                  </a:txBody>
                  <a:tcPr marL="35560" marR="35560" marT="19050" marB="19050" anchor="ctr">
                    <a:lnB w="12700" cap="flat" cmpd="sng" algn="ctr">
                      <a:solidFill>
                        <a:srgbClr val="707C8A"/>
                      </a:solidFill>
                      <a:prstDash val="solid"/>
                      <a:round/>
                      <a:headEnd type="none" w="med" len="med"/>
                      <a:tailEnd type="none" w="med" len="med"/>
                    </a:lnB>
                    <a:solidFill>
                      <a:scrgbClr r="0" g="0" b="0">
                        <a:alpha val="0"/>
                      </a:scrgbClr>
                    </a:solidFill>
                  </a:tcPr>
                </a:tc>
                <a:tc>
                  <a:txBody>
                    <a:bodyPr/>
                    <a:lstStyle/>
                    <a:p>
                      <a:pPr algn="ctr" fontAlgn="ctr"/>
                      <a:r>
                        <a:rPr lang="en-US" sz="700" b="1" i="0" u="none" strike="noStrike" dirty="0">
                          <a:solidFill>
                            <a:schemeClr val="tx1"/>
                          </a:solidFill>
                          <a:effectLst/>
                          <a:latin typeface="Arial"/>
                        </a:rPr>
                        <a:t>AMOLED</a:t>
                      </a:r>
                    </a:p>
                  </a:txBody>
                  <a:tcPr marL="35560" marR="35560" marT="19050" marB="19050" anchor="ctr">
                    <a:lnB w="12700" cap="flat" cmpd="sng" algn="ctr">
                      <a:solidFill>
                        <a:srgbClr val="707C8A"/>
                      </a:solidFill>
                      <a:prstDash val="solid"/>
                      <a:round/>
                      <a:headEnd type="none" w="med" len="med"/>
                      <a:tailEnd type="none" w="med" len="med"/>
                    </a:lnB>
                    <a:solidFill>
                      <a:scrgbClr r="0" g="0" b="0">
                        <a:alpha val="0"/>
                      </a:scrgbClr>
                    </a:solidFill>
                  </a:tcPr>
                </a:tc>
              </a:tr>
              <a:tr h="254182">
                <a:tc>
                  <a:txBody>
                    <a:bodyPr/>
                    <a:lstStyle/>
                    <a:p>
                      <a:pPr algn="l" fontAlgn="ctr"/>
                      <a:r>
                        <a:rPr lang="en-US" sz="700" b="0" i="0" u="none" strike="noStrike" dirty="0">
                          <a:solidFill>
                            <a:schemeClr val="tx1"/>
                          </a:solidFill>
                          <a:effectLst/>
                          <a:latin typeface="Arial"/>
                        </a:rPr>
                        <a:t>Wide color gamut </a:t>
                      </a:r>
                    </a:p>
                  </a:txBody>
                  <a:tcPr marL="35560" marR="35560" marT="19050" marB="19050">
                    <a:lnT w="12700" cap="flat" cmpd="sng" algn="ctr">
                      <a:solidFill>
                        <a:srgbClr val="707C8A"/>
                      </a:solidFill>
                      <a:prstDash val="solid"/>
                      <a:round/>
                      <a:headEnd type="none" w="med" len="med"/>
                      <a:tailEnd type="none" w="med" len="med"/>
                    </a:lnT>
                    <a:solidFill>
                      <a:scrgbClr r="0" g="0" b="0">
                        <a:alpha val="0"/>
                      </a:scrgbClr>
                    </a:solidFill>
                  </a:tcPr>
                </a:tc>
                <a:tc>
                  <a:txBody>
                    <a:bodyPr/>
                    <a:lstStyle/>
                    <a:p>
                      <a:pPr algn="r" fontAlgn="ctr"/>
                      <a:r>
                        <a:rPr lang="en-US" sz="700" b="0" i="0" u="none" strike="noStrike" dirty="0">
                          <a:solidFill>
                            <a:schemeClr val="tx1"/>
                          </a:solidFill>
                          <a:effectLst/>
                          <a:latin typeface="Arial"/>
                        </a:rPr>
                        <a:t>NTSC </a:t>
                      </a:r>
                    </a:p>
                  </a:txBody>
                  <a:tcPr marL="35560" marR="35560" marT="19050" marB="19050">
                    <a:lnT w="12700" cap="flat" cmpd="sng" algn="ctr">
                      <a:solidFill>
                        <a:srgbClr val="707C8A"/>
                      </a:solidFill>
                      <a:prstDash val="solid"/>
                      <a:round/>
                      <a:headEnd type="none" w="med" len="med"/>
                      <a:tailEnd type="none" w="med" len="med"/>
                    </a:lnT>
                    <a:solidFill>
                      <a:scrgbClr r="0" g="0" b="0">
                        <a:alpha val="0"/>
                      </a:scrgbClr>
                    </a:solidFill>
                  </a:tcPr>
                </a:tc>
                <a:tc>
                  <a:txBody>
                    <a:bodyPr/>
                    <a:lstStyle/>
                    <a:p>
                      <a:pPr algn="r" fontAlgn="ctr"/>
                      <a:r>
                        <a:rPr lang="en-US" altLang="ko-KR" sz="700" b="0" i="0" u="none" strike="noStrike" dirty="0">
                          <a:solidFill>
                            <a:schemeClr val="tx1"/>
                          </a:solidFill>
                          <a:effectLst/>
                          <a:latin typeface="Arial"/>
                        </a:rPr>
                        <a:t>75%</a:t>
                      </a:r>
                    </a:p>
                  </a:txBody>
                  <a:tcPr marL="35560" marR="35560" marT="19050" marB="19050">
                    <a:lnT w="12700" cap="flat" cmpd="sng" algn="ctr">
                      <a:solidFill>
                        <a:srgbClr val="707C8A"/>
                      </a:solidFill>
                      <a:prstDash val="solid"/>
                      <a:round/>
                      <a:headEnd type="none" w="med" len="med"/>
                      <a:tailEnd type="none" w="med" len="med"/>
                    </a:lnT>
                    <a:solidFill>
                      <a:scrgbClr r="0" g="0" b="0">
                        <a:alpha val="0"/>
                      </a:scrgbClr>
                    </a:solidFill>
                  </a:tcPr>
                </a:tc>
                <a:tc>
                  <a:txBody>
                    <a:bodyPr/>
                    <a:lstStyle/>
                    <a:p>
                      <a:pPr algn="r" fontAlgn="ctr"/>
                      <a:r>
                        <a:rPr lang="en-US" altLang="ko-KR" sz="700" b="0" i="0" u="none" strike="noStrike" dirty="0">
                          <a:solidFill>
                            <a:schemeClr val="tx1"/>
                          </a:solidFill>
                          <a:effectLst/>
                          <a:latin typeface="Arial"/>
                        </a:rPr>
                        <a:t>100%</a:t>
                      </a:r>
                    </a:p>
                  </a:txBody>
                  <a:tcPr marL="35560" marR="35560" marT="19050" marB="19050">
                    <a:lnT w="12700" cap="flat" cmpd="sng" algn="ctr">
                      <a:solidFill>
                        <a:srgbClr val="707C8A"/>
                      </a:solidFill>
                      <a:prstDash val="solid"/>
                      <a:round/>
                      <a:headEnd type="none" w="med" len="med"/>
                      <a:tailEnd type="none" w="med" len="med"/>
                    </a:lnT>
                    <a:solidFill>
                      <a:scrgbClr r="0" g="0" b="0">
                        <a:alpha val="0"/>
                      </a:scrgbClr>
                    </a:solidFill>
                  </a:tcPr>
                </a:tc>
                <a:tc>
                  <a:txBody>
                    <a:bodyPr/>
                    <a:lstStyle/>
                    <a:p>
                      <a:pPr algn="r" fontAlgn="ctr"/>
                      <a:r>
                        <a:rPr lang="en-US" altLang="ko-KR" sz="700" b="0" i="0" u="none" strike="noStrike" dirty="0">
                          <a:solidFill>
                            <a:schemeClr val="tx1"/>
                          </a:solidFill>
                          <a:effectLst/>
                          <a:latin typeface="Arial"/>
                        </a:rPr>
                        <a:t>100%</a:t>
                      </a:r>
                    </a:p>
                  </a:txBody>
                  <a:tcPr marL="35560" marR="35560" marT="19050" marB="19050">
                    <a:lnT w="12700" cap="flat" cmpd="sng" algn="ctr">
                      <a:solidFill>
                        <a:srgbClr val="707C8A"/>
                      </a:solidFill>
                      <a:prstDash val="solid"/>
                      <a:round/>
                      <a:headEnd type="none" w="med" len="med"/>
                      <a:tailEnd type="none" w="med" len="med"/>
                    </a:lnT>
                    <a:solidFill>
                      <a:scrgbClr r="0" g="0" b="0">
                        <a:alpha val="0"/>
                      </a:scrgbClr>
                    </a:solidFill>
                  </a:tcPr>
                </a:tc>
                <a:tc>
                  <a:txBody>
                    <a:bodyPr/>
                    <a:lstStyle/>
                    <a:p>
                      <a:pPr algn="r" fontAlgn="ctr"/>
                      <a:r>
                        <a:rPr lang="en-US" altLang="ko-KR" sz="700" b="0" i="0" u="none" strike="noStrike" dirty="0">
                          <a:solidFill>
                            <a:schemeClr val="tx1"/>
                          </a:solidFill>
                          <a:effectLst/>
                          <a:latin typeface="Arial"/>
                        </a:rPr>
                        <a:t>90%</a:t>
                      </a:r>
                    </a:p>
                  </a:txBody>
                  <a:tcPr marL="35560" marR="35560" marT="19050" marB="19050">
                    <a:lnT w="12700" cap="flat" cmpd="sng" algn="ctr">
                      <a:solidFill>
                        <a:srgbClr val="707C8A"/>
                      </a:solidFill>
                      <a:prstDash val="solid"/>
                      <a:round/>
                      <a:headEnd type="none" w="med" len="med"/>
                      <a:tailEnd type="none" w="med" len="med"/>
                    </a:lnT>
                    <a:solidFill>
                      <a:scrgbClr r="0" g="0" b="0">
                        <a:alpha val="0"/>
                      </a:scrgbClr>
                    </a:solidFill>
                  </a:tcPr>
                </a:tc>
                <a:tc>
                  <a:txBody>
                    <a:bodyPr/>
                    <a:lstStyle/>
                    <a:p>
                      <a:pPr algn="r" fontAlgn="ctr"/>
                      <a:r>
                        <a:rPr lang="en-US" altLang="ko-KR" sz="700" b="0" i="0" u="none" strike="noStrike" dirty="0">
                          <a:solidFill>
                            <a:schemeClr val="tx1"/>
                          </a:solidFill>
                          <a:effectLst/>
                          <a:latin typeface="Arial"/>
                        </a:rPr>
                        <a:t>100%</a:t>
                      </a:r>
                    </a:p>
                  </a:txBody>
                  <a:tcPr marL="35560" marR="35560" marT="19050" marB="19050">
                    <a:lnT w="12700" cap="flat" cmpd="sng" algn="ctr">
                      <a:solidFill>
                        <a:srgbClr val="707C8A"/>
                      </a:solidFill>
                      <a:prstDash val="solid"/>
                      <a:round/>
                      <a:headEnd type="none" w="med" len="med"/>
                      <a:tailEnd type="none" w="med" len="med"/>
                    </a:lnT>
                    <a:solidFill>
                      <a:scrgbClr r="0" g="0" b="0">
                        <a:alpha val="0"/>
                      </a:scrgbClr>
                    </a:solidFill>
                  </a:tcPr>
                </a:tc>
              </a:tr>
              <a:tr h="254182">
                <a:tc rowSpan="4">
                  <a:txBody>
                    <a:bodyPr/>
                    <a:lstStyle/>
                    <a:p>
                      <a:pPr algn="l" fontAlgn="ctr"/>
                      <a:r>
                        <a:rPr lang="en-US" sz="700" b="0" i="0" u="none" strike="noStrike" dirty="0" smtClean="0">
                          <a:solidFill>
                            <a:schemeClr val="tx1"/>
                          </a:solidFill>
                          <a:effectLst/>
                          <a:latin typeface="Arial"/>
                        </a:rPr>
                        <a:t>BLU</a:t>
                      </a:r>
                      <a:endParaRPr lang="en-US" sz="700" b="0" i="0" u="none" strike="noStrike" dirty="0">
                        <a:solidFill>
                          <a:schemeClr val="tx1"/>
                        </a:solidFill>
                        <a:effectLst/>
                        <a:latin typeface="Arial"/>
                      </a:endParaRPr>
                    </a:p>
                  </a:txBody>
                  <a:tcPr marL="35560" marR="35560" marT="19050" marB="19050" anchor="ctr">
                    <a:solidFill>
                      <a:srgbClr val="6D6E67">
                        <a:alpha val="0"/>
                      </a:srgbClr>
                    </a:solidFill>
                  </a:tcPr>
                </a:tc>
                <a:tc>
                  <a:txBody>
                    <a:bodyPr/>
                    <a:lstStyle/>
                    <a:p>
                      <a:pPr algn="r" fontAlgn="ctr"/>
                      <a:r>
                        <a:rPr lang="en-US" sz="700" b="0" i="0" u="none" strike="noStrike" dirty="0">
                          <a:solidFill>
                            <a:schemeClr val="tx1"/>
                          </a:solidFill>
                          <a:effectLst/>
                          <a:latin typeface="Arial"/>
                        </a:rPr>
                        <a:t>Light </a:t>
                      </a:r>
                      <a:r>
                        <a:rPr lang="en-US" sz="700" b="0" i="0" u="none" strike="noStrike" dirty="0" smtClean="0">
                          <a:solidFill>
                            <a:schemeClr val="tx1"/>
                          </a:solidFill>
                          <a:effectLst/>
                          <a:latin typeface="Arial"/>
                        </a:rPr>
                        <a:t>source</a:t>
                      </a:r>
                      <a:endParaRPr lang="en-US" sz="700" b="0" i="0" u="none" strike="noStrike" dirty="0">
                        <a:solidFill>
                          <a:schemeClr val="tx1"/>
                        </a:solidFill>
                        <a:effectLst/>
                        <a:latin typeface="Arial"/>
                      </a:endParaRPr>
                    </a:p>
                  </a:txBody>
                  <a:tcPr marL="35560" marR="35560" marT="19050" marB="19050">
                    <a:solidFill>
                      <a:srgbClr val="6D6E67">
                        <a:alpha val="0"/>
                      </a:srgbClr>
                    </a:solidFill>
                  </a:tcPr>
                </a:tc>
                <a:tc>
                  <a:txBody>
                    <a:bodyPr/>
                    <a:lstStyle/>
                    <a:p>
                      <a:pPr algn="r" fontAlgn="ctr"/>
                      <a:r>
                        <a:rPr lang="en-US" altLang="ko-KR" sz="700" b="0" i="0" u="none" strike="noStrike">
                          <a:solidFill>
                            <a:srgbClr val="000000"/>
                          </a:solidFill>
                          <a:effectLst/>
                          <a:latin typeface="Arial"/>
                        </a:rPr>
                        <a:t>$31.12</a:t>
                      </a:r>
                    </a:p>
                  </a:txBody>
                  <a:tcPr marL="35560" marR="35560" marT="19050" marB="19050" anchor="ctr">
                    <a:solidFill>
                      <a:scrgbClr r="0" g="0" b="0">
                        <a:alpha val="0"/>
                      </a:scrgbClr>
                    </a:solidFill>
                  </a:tcPr>
                </a:tc>
                <a:tc>
                  <a:txBody>
                    <a:bodyPr/>
                    <a:lstStyle/>
                    <a:p>
                      <a:pPr algn="r" fontAlgn="ctr"/>
                      <a:r>
                        <a:rPr lang="en-US" altLang="ko-KR" sz="700" b="0" i="0" u="none" strike="noStrike">
                          <a:solidFill>
                            <a:srgbClr val="000000"/>
                          </a:solidFill>
                          <a:effectLst/>
                          <a:latin typeface="Arial"/>
                        </a:rPr>
                        <a:t>$30.11</a:t>
                      </a:r>
                    </a:p>
                  </a:txBody>
                  <a:tcPr marL="35560" marR="35560" marT="19050" marB="19050" anchor="ctr">
                    <a:solidFill>
                      <a:scrgbClr r="0" g="0" b="0">
                        <a:alpha val="0"/>
                      </a:scrgbClr>
                    </a:solidFill>
                  </a:tcPr>
                </a:tc>
                <a:tc>
                  <a:txBody>
                    <a:bodyPr/>
                    <a:lstStyle/>
                    <a:p>
                      <a:pPr algn="r" fontAlgn="ctr"/>
                      <a:r>
                        <a:rPr lang="en-US" altLang="ko-KR" sz="700" b="0" i="0" u="none" strike="noStrike">
                          <a:solidFill>
                            <a:srgbClr val="000000"/>
                          </a:solidFill>
                          <a:effectLst/>
                          <a:latin typeface="Arial"/>
                        </a:rPr>
                        <a:t>$30.11</a:t>
                      </a:r>
                    </a:p>
                  </a:txBody>
                  <a:tcPr marL="35560" marR="35560" marT="19050" marB="19050" anchor="ctr">
                    <a:solidFill>
                      <a:scrgbClr r="0" g="0" b="0">
                        <a:alpha val="0"/>
                      </a:scrgbClr>
                    </a:solidFill>
                  </a:tcPr>
                </a:tc>
                <a:tc>
                  <a:txBody>
                    <a:bodyPr/>
                    <a:lstStyle/>
                    <a:p>
                      <a:pPr algn="r" fontAlgn="ctr"/>
                      <a:r>
                        <a:rPr lang="en-US" altLang="ko-KR" sz="700" b="0" i="0" u="none" strike="noStrike">
                          <a:solidFill>
                            <a:srgbClr val="000000"/>
                          </a:solidFill>
                          <a:effectLst/>
                          <a:latin typeface="Arial"/>
                        </a:rPr>
                        <a:t>$36.72</a:t>
                      </a:r>
                    </a:p>
                  </a:txBody>
                  <a:tcPr marL="35560" marR="35560" marT="19050" marB="19050" anchor="ctr">
                    <a:solidFill>
                      <a:scrgbClr r="0" g="0" b="0">
                        <a:alpha val="0"/>
                      </a:scrgbClr>
                    </a:solidFill>
                  </a:tcPr>
                </a:tc>
                <a:tc>
                  <a:txBody>
                    <a:bodyPr/>
                    <a:lstStyle/>
                    <a:p>
                      <a:pPr algn="ctr" fontAlgn="ctr"/>
                      <a:r>
                        <a:rPr lang="ko-KR" altLang="en-US" sz="700" b="0" i="0" u="none" strike="noStrike">
                          <a:solidFill>
                            <a:srgbClr val="000000"/>
                          </a:solidFill>
                          <a:effectLst/>
                          <a:latin typeface="Arial"/>
                        </a:rPr>
                        <a:t>　</a:t>
                      </a:r>
                    </a:p>
                  </a:txBody>
                  <a:tcPr marL="35560" marR="35560" marT="19050" marB="19050" anchor="ctr">
                    <a:solidFill>
                      <a:scrgbClr r="0" g="0" b="0">
                        <a:alpha val="0"/>
                      </a:scrgbClr>
                    </a:solidFill>
                  </a:tcPr>
                </a:tc>
              </a:tr>
              <a:tr h="254182">
                <a:tc vMerge="1">
                  <a:txBody>
                    <a:bodyPr/>
                    <a:lstStyle/>
                    <a:p>
                      <a:pPr algn="l" fontAlgn="ctr"/>
                      <a:endParaRPr lang="ko-KR" altLang="en-US" sz="1000" b="0" i="0" u="none" strike="noStrike" dirty="0">
                        <a:solidFill>
                          <a:schemeClr val="tx1"/>
                        </a:solidFill>
                        <a:effectLst/>
                        <a:latin typeface="Arial"/>
                      </a:endParaRPr>
                    </a:p>
                  </a:txBody>
                  <a:tcPr marL="35560" marR="35560" marT="54000" marB="54000">
                    <a:solidFill>
                      <a:srgbClr val="6D6E67">
                        <a:alpha val="0"/>
                      </a:srgbClr>
                    </a:solidFill>
                  </a:tcPr>
                </a:tc>
                <a:tc>
                  <a:txBody>
                    <a:bodyPr/>
                    <a:lstStyle/>
                    <a:p>
                      <a:pPr algn="r" fontAlgn="ctr"/>
                      <a:r>
                        <a:rPr lang="en-US" sz="700" b="0" i="0" u="none" strike="noStrike" dirty="0">
                          <a:solidFill>
                            <a:schemeClr val="tx1"/>
                          </a:solidFill>
                          <a:effectLst/>
                          <a:latin typeface="Arial"/>
                        </a:rPr>
                        <a:t>Optical </a:t>
                      </a:r>
                      <a:r>
                        <a:rPr lang="en-US" sz="700" b="0" i="0" u="none" strike="noStrike" dirty="0" smtClean="0">
                          <a:solidFill>
                            <a:schemeClr val="tx1"/>
                          </a:solidFill>
                          <a:effectLst/>
                          <a:latin typeface="Arial"/>
                        </a:rPr>
                        <a:t>films (QD</a:t>
                      </a:r>
                      <a:r>
                        <a:rPr lang="en-US" sz="700" b="0" i="0" u="none" strike="noStrike" baseline="0" dirty="0" smtClean="0">
                          <a:solidFill>
                            <a:schemeClr val="tx1"/>
                          </a:solidFill>
                          <a:effectLst/>
                          <a:latin typeface="Arial"/>
                        </a:rPr>
                        <a:t> solutions)</a:t>
                      </a:r>
                      <a:endParaRPr lang="en-US" sz="700" b="0" i="0" u="none" strike="noStrike" dirty="0">
                        <a:solidFill>
                          <a:schemeClr val="tx1"/>
                        </a:solidFill>
                        <a:effectLst/>
                        <a:latin typeface="Arial"/>
                      </a:endParaRPr>
                    </a:p>
                  </a:txBody>
                  <a:tcPr marL="35560" marR="35560" marT="19050" marB="19050">
                    <a:solidFill>
                      <a:srgbClr val="6D6E67">
                        <a:alpha val="0"/>
                      </a:srgbClr>
                    </a:solidFill>
                  </a:tcPr>
                </a:tc>
                <a:tc>
                  <a:txBody>
                    <a:bodyPr/>
                    <a:lstStyle/>
                    <a:p>
                      <a:pPr algn="r" fontAlgn="ctr"/>
                      <a:r>
                        <a:rPr lang="en-US" altLang="ko-KR" sz="700" b="0" i="0" u="none" strike="noStrike" dirty="0">
                          <a:solidFill>
                            <a:srgbClr val="000000"/>
                          </a:solidFill>
                          <a:effectLst/>
                          <a:latin typeface="Arial"/>
                        </a:rPr>
                        <a:t>$38.89</a:t>
                      </a:r>
                    </a:p>
                  </a:txBody>
                  <a:tcPr marL="35560" marR="35560" marT="19050" marB="19050" anchor="ctr">
                    <a:solidFill>
                      <a:scrgbClr r="0" g="0" b="0">
                        <a:alpha val="0"/>
                      </a:scrgbClr>
                    </a:solidFill>
                  </a:tcPr>
                </a:tc>
                <a:tc>
                  <a:txBody>
                    <a:bodyPr/>
                    <a:lstStyle/>
                    <a:p>
                      <a:pPr algn="r" fontAlgn="ctr"/>
                      <a:r>
                        <a:rPr lang="en-US" altLang="ko-KR" sz="700" b="0" i="0" u="none" strike="noStrike">
                          <a:solidFill>
                            <a:srgbClr val="000000"/>
                          </a:solidFill>
                          <a:effectLst/>
                          <a:latin typeface="Arial"/>
                        </a:rPr>
                        <a:t>$92.03</a:t>
                      </a:r>
                    </a:p>
                  </a:txBody>
                  <a:tcPr marL="35560" marR="35560" marT="19050" marB="19050" anchor="ctr">
                    <a:solidFill>
                      <a:scrgbClr r="0" g="0" b="0">
                        <a:alpha val="0"/>
                      </a:scrgbClr>
                    </a:solidFill>
                  </a:tcPr>
                </a:tc>
                <a:tc>
                  <a:txBody>
                    <a:bodyPr/>
                    <a:lstStyle/>
                    <a:p>
                      <a:pPr algn="r" fontAlgn="ctr"/>
                      <a:r>
                        <a:rPr lang="en-US" altLang="ko-KR" sz="700" b="0" i="0" u="none" strike="noStrike">
                          <a:solidFill>
                            <a:srgbClr val="000000"/>
                          </a:solidFill>
                          <a:effectLst/>
                          <a:latin typeface="Arial"/>
                        </a:rPr>
                        <a:t>$56.45</a:t>
                      </a:r>
                    </a:p>
                  </a:txBody>
                  <a:tcPr marL="35560" marR="35560" marT="19050" marB="19050" anchor="ctr">
                    <a:solidFill>
                      <a:scrgbClr r="0" g="0" b="0">
                        <a:alpha val="0"/>
                      </a:scrgbClr>
                    </a:solidFill>
                  </a:tcPr>
                </a:tc>
                <a:tc>
                  <a:txBody>
                    <a:bodyPr/>
                    <a:lstStyle/>
                    <a:p>
                      <a:pPr algn="r" fontAlgn="ctr"/>
                      <a:r>
                        <a:rPr lang="en-US" altLang="ko-KR" sz="700" b="0" i="0" u="none" strike="noStrike">
                          <a:solidFill>
                            <a:srgbClr val="000000"/>
                          </a:solidFill>
                          <a:effectLst/>
                          <a:latin typeface="Arial"/>
                        </a:rPr>
                        <a:t>$38.89</a:t>
                      </a:r>
                    </a:p>
                  </a:txBody>
                  <a:tcPr marL="35560" marR="35560" marT="19050" marB="19050" anchor="ctr">
                    <a:solidFill>
                      <a:scrgbClr r="0" g="0" b="0">
                        <a:alpha val="0"/>
                      </a:scrgbClr>
                    </a:solidFill>
                  </a:tcPr>
                </a:tc>
                <a:tc>
                  <a:txBody>
                    <a:bodyPr/>
                    <a:lstStyle/>
                    <a:p>
                      <a:pPr algn="ctr" fontAlgn="ctr"/>
                      <a:r>
                        <a:rPr lang="ko-KR" altLang="en-US" sz="700" b="0" i="0" u="none" strike="noStrike">
                          <a:solidFill>
                            <a:srgbClr val="000000"/>
                          </a:solidFill>
                          <a:effectLst/>
                          <a:latin typeface="Arial"/>
                        </a:rPr>
                        <a:t>　</a:t>
                      </a:r>
                    </a:p>
                  </a:txBody>
                  <a:tcPr marL="35560" marR="35560" marT="19050" marB="19050" anchor="ctr">
                    <a:solidFill>
                      <a:scrgbClr r="0" g="0" b="0">
                        <a:alpha val="0"/>
                      </a:scrgbClr>
                    </a:solidFill>
                  </a:tcPr>
                </a:tc>
              </a:tr>
              <a:tr h="254182">
                <a:tc vMerge="1">
                  <a:txBody>
                    <a:bodyPr/>
                    <a:lstStyle/>
                    <a:p>
                      <a:pPr algn="l" fontAlgn="ctr"/>
                      <a:endParaRPr lang="ko-KR" altLang="en-US" sz="1000" b="0" i="0" u="none" strike="noStrike" dirty="0">
                        <a:solidFill>
                          <a:schemeClr val="tx1"/>
                        </a:solidFill>
                        <a:effectLst/>
                        <a:latin typeface="Arial"/>
                      </a:endParaRPr>
                    </a:p>
                  </a:txBody>
                  <a:tcPr marL="35560" marR="35560" marT="54000" marB="54000">
                    <a:solidFill>
                      <a:srgbClr val="6D6E67">
                        <a:alpha val="0"/>
                      </a:srgbClr>
                    </a:solidFill>
                  </a:tcPr>
                </a:tc>
                <a:tc>
                  <a:txBody>
                    <a:bodyPr/>
                    <a:lstStyle/>
                    <a:p>
                      <a:pPr algn="r" fontAlgn="ctr"/>
                      <a:r>
                        <a:rPr lang="en-US" sz="700" b="0" i="0" u="none" strike="noStrike" dirty="0">
                          <a:solidFill>
                            <a:schemeClr val="tx1"/>
                          </a:solidFill>
                          <a:effectLst/>
                          <a:latin typeface="Arial"/>
                        </a:rPr>
                        <a:t>Others</a:t>
                      </a:r>
                    </a:p>
                  </a:txBody>
                  <a:tcPr marL="35560" marR="35560" marT="19050" marB="19050">
                    <a:solidFill>
                      <a:srgbClr val="6D6E67">
                        <a:alpha val="0"/>
                      </a:srgbClr>
                    </a:solidFill>
                  </a:tcPr>
                </a:tc>
                <a:tc>
                  <a:txBody>
                    <a:bodyPr/>
                    <a:lstStyle/>
                    <a:p>
                      <a:pPr algn="r" fontAlgn="ctr"/>
                      <a:r>
                        <a:rPr lang="en-US" altLang="ko-KR" sz="700" b="0" i="0" u="none" strike="noStrike">
                          <a:solidFill>
                            <a:srgbClr val="000000"/>
                          </a:solidFill>
                          <a:effectLst/>
                          <a:latin typeface="Arial"/>
                        </a:rPr>
                        <a:t>$39.31</a:t>
                      </a:r>
                    </a:p>
                  </a:txBody>
                  <a:tcPr marL="35560" marR="35560" marT="19050" marB="19050" anchor="ctr">
                    <a:solidFill>
                      <a:scrgbClr r="0" g="0" b="0">
                        <a:alpha val="0"/>
                      </a:scrgbClr>
                    </a:solidFill>
                  </a:tcPr>
                </a:tc>
                <a:tc>
                  <a:txBody>
                    <a:bodyPr/>
                    <a:lstStyle/>
                    <a:p>
                      <a:pPr algn="r" fontAlgn="ctr"/>
                      <a:r>
                        <a:rPr lang="en-US" altLang="ko-KR" sz="700" b="0" i="0" u="none" strike="noStrike" dirty="0">
                          <a:solidFill>
                            <a:srgbClr val="000000"/>
                          </a:solidFill>
                          <a:effectLst/>
                          <a:latin typeface="Arial"/>
                        </a:rPr>
                        <a:t>$44.46</a:t>
                      </a:r>
                    </a:p>
                  </a:txBody>
                  <a:tcPr marL="35560" marR="35560" marT="19050" marB="19050" anchor="ctr">
                    <a:solidFill>
                      <a:scrgbClr r="0" g="0" b="0">
                        <a:alpha val="0"/>
                      </a:scrgbClr>
                    </a:solidFill>
                  </a:tcPr>
                </a:tc>
                <a:tc>
                  <a:txBody>
                    <a:bodyPr/>
                    <a:lstStyle/>
                    <a:p>
                      <a:pPr algn="r" fontAlgn="ctr"/>
                      <a:r>
                        <a:rPr lang="en-US" altLang="ko-KR" sz="700" b="0" i="0" u="none" strike="noStrike">
                          <a:solidFill>
                            <a:srgbClr val="000000"/>
                          </a:solidFill>
                          <a:effectLst/>
                          <a:latin typeface="Arial"/>
                        </a:rPr>
                        <a:t>$40.94</a:t>
                      </a:r>
                    </a:p>
                  </a:txBody>
                  <a:tcPr marL="35560" marR="35560" marT="19050" marB="19050" anchor="ctr">
                    <a:solidFill>
                      <a:scrgbClr r="0" g="0" b="0">
                        <a:alpha val="0"/>
                      </a:scrgbClr>
                    </a:solidFill>
                  </a:tcPr>
                </a:tc>
                <a:tc>
                  <a:txBody>
                    <a:bodyPr/>
                    <a:lstStyle/>
                    <a:p>
                      <a:pPr algn="r" fontAlgn="ctr"/>
                      <a:r>
                        <a:rPr lang="en-US" altLang="ko-KR" sz="700" b="0" i="0" u="none" strike="noStrike">
                          <a:solidFill>
                            <a:srgbClr val="000000"/>
                          </a:solidFill>
                          <a:effectLst/>
                          <a:latin typeface="Arial"/>
                        </a:rPr>
                        <a:t>$39.86</a:t>
                      </a:r>
                    </a:p>
                  </a:txBody>
                  <a:tcPr marL="35560" marR="35560" marT="19050" marB="19050" anchor="ctr">
                    <a:solidFill>
                      <a:scrgbClr r="0" g="0" b="0">
                        <a:alpha val="0"/>
                      </a:scrgbClr>
                    </a:solidFill>
                  </a:tcPr>
                </a:tc>
                <a:tc>
                  <a:txBody>
                    <a:bodyPr/>
                    <a:lstStyle/>
                    <a:p>
                      <a:pPr algn="l" fontAlgn="ctr"/>
                      <a:r>
                        <a:rPr lang="ko-KR" altLang="en-US" sz="700" b="0" i="0" u="none" strike="noStrike">
                          <a:solidFill>
                            <a:srgbClr val="000000"/>
                          </a:solidFill>
                          <a:effectLst/>
                          <a:latin typeface="Arial"/>
                        </a:rPr>
                        <a:t>　</a:t>
                      </a:r>
                    </a:p>
                  </a:txBody>
                  <a:tcPr marL="35560" marR="35560" marT="19050" marB="19050" anchor="ctr">
                    <a:solidFill>
                      <a:scrgbClr r="0" g="0" b="0">
                        <a:alpha val="0"/>
                      </a:scrgbClr>
                    </a:solidFill>
                  </a:tcPr>
                </a:tc>
              </a:tr>
              <a:tr h="254182">
                <a:tc vMerge="1">
                  <a:txBody>
                    <a:bodyPr/>
                    <a:lstStyle/>
                    <a:p>
                      <a:pPr algn="l" fontAlgn="ctr"/>
                      <a:endParaRPr lang="ko-KR" altLang="en-US" sz="1000" b="0" i="0" u="none" strike="noStrike" dirty="0">
                        <a:solidFill>
                          <a:schemeClr val="tx1"/>
                        </a:solidFill>
                        <a:effectLst/>
                        <a:latin typeface="Arial"/>
                      </a:endParaRPr>
                    </a:p>
                  </a:txBody>
                  <a:tcPr marL="35560" marR="35560" marT="54000" marB="54000">
                    <a:solidFill>
                      <a:srgbClr val="6D6E67">
                        <a:alpha val="0"/>
                      </a:srgbClr>
                    </a:solidFill>
                  </a:tcPr>
                </a:tc>
                <a:tc>
                  <a:txBody>
                    <a:bodyPr/>
                    <a:lstStyle/>
                    <a:p>
                      <a:pPr algn="l" fontAlgn="ctr"/>
                      <a:r>
                        <a:rPr lang="en-US" sz="700" b="0" i="0" u="none" strike="noStrike" dirty="0" smtClean="0">
                          <a:solidFill>
                            <a:schemeClr val="tx1"/>
                          </a:solidFill>
                          <a:effectLst/>
                          <a:latin typeface="Arial"/>
                        </a:rPr>
                        <a:t>Total sales cost </a:t>
                      </a:r>
                      <a:endParaRPr lang="en-US" sz="700" b="0" i="0" u="none" strike="noStrike" dirty="0">
                        <a:solidFill>
                          <a:schemeClr val="tx1"/>
                        </a:solidFill>
                        <a:effectLst/>
                        <a:latin typeface="Arial"/>
                      </a:endParaRPr>
                    </a:p>
                  </a:txBody>
                  <a:tcPr marL="35560" marR="35560" marT="19050" marB="19050">
                    <a:solidFill>
                      <a:srgbClr val="6D6E67">
                        <a:alpha val="0"/>
                      </a:srgbClr>
                    </a:solidFill>
                  </a:tcPr>
                </a:tc>
                <a:tc>
                  <a:txBody>
                    <a:bodyPr/>
                    <a:lstStyle/>
                    <a:p>
                      <a:pPr algn="r" fontAlgn="ctr"/>
                      <a:r>
                        <a:rPr lang="en-US" altLang="ko-KR" sz="700" b="0" i="0" u="none" strike="noStrike">
                          <a:solidFill>
                            <a:srgbClr val="000000"/>
                          </a:solidFill>
                          <a:effectLst/>
                          <a:latin typeface="Arial"/>
                        </a:rPr>
                        <a:t>$109.32</a:t>
                      </a:r>
                    </a:p>
                  </a:txBody>
                  <a:tcPr marL="35560" marR="35560" marT="19050" marB="19050" anchor="ctr">
                    <a:solidFill>
                      <a:scrgbClr r="0" g="0" b="0">
                        <a:alpha val="0"/>
                      </a:scrgbClr>
                    </a:solidFill>
                  </a:tcPr>
                </a:tc>
                <a:tc>
                  <a:txBody>
                    <a:bodyPr/>
                    <a:lstStyle/>
                    <a:p>
                      <a:pPr algn="r" fontAlgn="ctr"/>
                      <a:r>
                        <a:rPr lang="en-US" altLang="ko-KR" sz="700" b="0" i="0" u="none" strike="noStrike">
                          <a:solidFill>
                            <a:srgbClr val="000000"/>
                          </a:solidFill>
                          <a:effectLst/>
                          <a:latin typeface="Arial"/>
                        </a:rPr>
                        <a:t>$166.60</a:t>
                      </a:r>
                    </a:p>
                  </a:txBody>
                  <a:tcPr marL="35560" marR="35560" marT="19050" marB="19050" anchor="ctr">
                    <a:solidFill>
                      <a:scrgbClr r="0" g="0" b="0">
                        <a:alpha val="0"/>
                      </a:scrgbClr>
                    </a:solidFill>
                  </a:tcPr>
                </a:tc>
                <a:tc>
                  <a:txBody>
                    <a:bodyPr/>
                    <a:lstStyle/>
                    <a:p>
                      <a:pPr algn="r" fontAlgn="ctr"/>
                      <a:r>
                        <a:rPr lang="en-US" altLang="ko-KR" sz="700" b="0" i="0" u="none" strike="noStrike">
                          <a:solidFill>
                            <a:srgbClr val="000000"/>
                          </a:solidFill>
                          <a:effectLst/>
                          <a:latin typeface="Arial"/>
                        </a:rPr>
                        <a:t>$127.50</a:t>
                      </a:r>
                    </a:p>
                  </a:txBody>
                  <a:tcPr marL="35560" marR="35560" marT="19050" marB="19050" anchor="ctr">
                    <a:solidFill>
                      <a:scrgbClr r="0" g="0" b="0">
                        <a:alpha val="0"/>
                      </a:scrgbClr>
                    </a:solidFill>
                  </a:tcPr>
                </a:tc>
                <a:tc>
                  <a:txBody>
                    <a:bodyPr/>
                    <a:lstStyle/>
                    <a:p>
                      <a:pPr algn="r" fontAlgn="ctr"/>
                      <a:r>
                        <a:rPr lang="en-US" altLang="ko-KR" sz="700" b="0" i="0" u="none" strike="noStrike">
                          <a:solidFill>
                            <a:srgbClr val="000000"/>
                          </a:solidFill>
                          <a:effectLst/>
                          <a:latin typeface="Arial"/>
                        </a:rPr>
                        <a:t>$115.47</a:t>
                      </a:r>
                    </a:p>
                  </a:txBody>
                  <a:tcPr marL="35560" marR="35560" marT="19050" marB="19050" anchor="ctr">
                    <a:solidFill>
                      <a:scrgbClr r="0" g="0" b="0">
                        <a:alpha val="0"/>
                      </a:scrgbClr>
                    </a:solidFill>
                  </a:tcPr>
                </a:tc>
                <a:tc>
                  <a:txBody>
                    <a:bodyPr/>
                    <a:lstStyle/>
                    <a:p>
                      <a:pPr algn="l" fontAlgn="ctr"/>
                      <a:r>
                        <a:rPr lang="ko-KR" altLang="en-US" sz="700" b="0" i="0" u="none" strike="noStrike">
                          <a:solidFill>
                            <a:srgbClr val="000000"/>
                          </a:solidFill>
                          <a:effectLst/>
                          <a:latin typeface="Arial"/>
                        </a:rPr>
                        <a:t>　</a:t>
                      </a:r>
                    </a:p>
                  </a:txBody>
                  <a:tcPr marL="35560" marR="35560" marT="19050" marB="19050" anchor="ctr">
                    <a:solidFill>
                      <a:scrgbClr r="0" g="0" b="0">
                        <a:alpha val="0"/>
                      </a:scrgbClr>
                    </a:solidFill>
                  </a:tcPr>
                </a:tc>
              </a:tr>
              <a:tr h="254182">
                <a:tc>
                  <a:txBody>
                    <a:bodyPr/>
                    <a:lstStyle/>
                    <a:p>
                      <a:pPr algn="l" fontAlgn="ctr"/>
                      <a:r>
                        <a:rPr lang="ko-KR" altLang="en-US" sz="700" b="0" i="0" u="none" strike="noStrike">
                          <a:solidFill>
                            <a:schemeClr val="tx1"/>
                          </a:solidFill>
                          <a:effectLst/>
                          <a:latin typeface="Arial"/>
                        </a:rPr>
                        <a:t>　</a:t>
                      </a:r>
                    </a:p>
                  </a:txBody>
                  <a:tcPr marL="35560" marR="35560" marT="19050" marB="19050">
                    <a:solidFill>
                      <a:scrgbClr r="0" g="0" b="0">
                        <a:alpha val="0"/>
                      </a:scrgbClr>
                    </a:solidFill>
                  </a:tcPr>
                </a:tc>
                <a:tc>
                  <a:txBody>
                    <a:bodyPr/>
                    <a:lstStyle/>
                    <a:p>
                      <a:pPr algn="l" fontAlgn="ctr"/>
                      <a:r>
                        <a:rPr lang="en-US" sz="700" b="0" i="0" u="none" strike="noStrike" dirty="0" smtClean="0">
                          <a:solidFill>
                            <a:schemeClr val="tx1"/>
                          </a:solidFill>
                          <a:effectLst/>
                          <a:latin typeface="Arial"/>
                        </a:rPr>
                        <a:t>WCG </a:t>
                      </a:r>
                      <a:r>
                        <a:rPr lang="en-US" sz="700" b="0" i="0" u="none" strike="noStrike" dirty="0">
                          <a:solidFill>
                            <a:schemeClr val="tx1"/>
                          </a:solidFill>
                          <a:effectLst/>
                          <a:latin typeface="Arial"/>
                        </a:rPr>
                        <a:t>BLU/Normal BLU cost ratio</a:t>
                      </a:r>
                    </a:p>
                  </a:txBody>
                  <a:tcPr marL="35560" marR="35560" marT="19050" marB="19050">
                    <a:solidFill>
                      <a:scrgbClr r="0" g="0" b="0">
                        <a:alpha val="0"/>
                      </a:scrgbClr>
                    </a:solidFill>
                  </a:tcPr>
                </a:tc>
                <a:tc>
                  <a:txBody>
                    <a:bodyPr/>
                    <a:lstStyle/>
                    <a:p>
                      <a:pPr algn="r" fontAlgn="ctr"/>
                      <a:r>
                        <a:rPr lang="en-US" altLang="ko-KR" sz="700" b="0" i="0" u="none" strike="noStrike" dirty="0" smtClean="0">
                          <a:solidFill>
                            <a:srgbClr val="000000"/>
                          </a:solidFill>
                          <a:effectLst/>
                          <a:latin typeface="Arial"/>
                        </a:rPr>
                        <a:t>100%</a:t>
                      </a:r>
                      <a:endParaRPr lang="en-US" altLang="ko-KR" sz="700" b="0" i="0" u="none" strike="noStrike" dirty="0">
                        <a:solidFill>
                          <a:srgbClr val="000000"/>
                        </a:solidFill>
                        <a:effectLst/>
                        <a:latin typeface="Arial"/>
                      </a:endParaRPr>
                    </a:p>
                  </a:txBody>
                  <a:tcPr marL="35560" marR="35560" marT="19050" marB="19050" anchor="ctr">
                    <a:solidFill>
                      <a:scrgbClr r="0" g="0" b="0">
                        <a:alpha val="0"/>
                      </a:scrgbClr>
                    </a:solidFill>
                  </a:tcPr>
                </a:tc>
                <a:tc>
                  <a:txBody>
                    <a:bodyPr/>
                    <a:lstStyle/>
                    <a:p>
                      <a:pPr algn="r" fontAlgn="ctr"/>
                      <a:r>
                        <a:rPr lang="en-US" altLang="ko-KR" sz="700" b="0" i="0" u="none" strike="noStrike" dirty="0" smtClean="0">
                          <a:solidFill>
                            <a:srgbClr val="000000"/>
                          </a:solidFill>
                          <a:effectLst/>
                          <a:latin typeface="Arial"/>
                        </a:rPr>
                        <a:t>152.4%</a:t>
                      </a:r>
                      <a:endParaRPr lang="en-US" altLang="ko-KR" sz="700" b="0" i="0" u="none" strike="noStrike" dirty="0">
                        <a:solidFill>
                          <a:srgbClr val="000000"/>
                        </a:solidFill>
                        <a:effectLst/>
                        <a:latin typeface="Arial"/>
                      </a:endParaRPr>
                    </a:p>
                  </a:txBody>
                  <a:tcPr marL="35560" marR="35560" marT="19050" marB="19050" anchor="ctr">
                    <a:solidFill>
                      <a:scrgbClr r="0" g="0" b="0">
                        <a:alpha val="0"/>
                      </a:scrgbClr>
                    </a:solidFill>
                  </a:tcPr>
                </a:tc>
                <a:tc>
                  <a:txBody>
                    <a:bodyPr/>
                    <a:lstStyle/>
                    <a:p>
                      <a:pPr algn="r" fontAlgn="ctr"/>
                      <a:r>
                        <a:rPr lang="en-US" altLang="ko-KR" sz="700" b="0" i="0" u="none" strike="noStrike" dirty="0" smtClean="0">
                          <a:solidFill>
                            <a:srgbClr val="000000"/>
                          </a:solidFill>
                          <a:effectLst/>
                          <a:latin typeface="Arial"/>
                        </a:rPr>
                        <a:t>116.6%</a:t>
                      </a:r>
                      <a:endParaRPr lang="en-US" altLang="ko-KR" sz="700" b="0" i="0" u="none" strike="noStrike" dirty="0">
                        <a:solidFill>
                          <a:srgbClr val="000000"/>
                        </a:solidFill>
                        <a:effectLst/>
                        <a:latin typeface="Arial"/>
                      </a:endParaRPr>
                    </a:p>
                  </a:txBody>
                  <a:tcPr marL="35560" marR="35560" marT="19050" marB="19050" anchor="ctr">
                    <a:solidFill>
                      <a:scrgbClr r="0" g="0" b="0">
                        <a:alpha val="0"/>
                      </a:scrgbClr>
                    </a:solidFill>
                  </a:tcPr>
                </a:tc>
                <a:tc>
                  <a:txBody>
                    <a:bodyPr/>
                    <a:lstStyle/>
                    <a:p>
                      <a:pPr algn="r" fontAlgn="ctr"/>
                      <a:r>
                        <a:rPr lang="en-US" altLang="ko-KR" sz="700" b="0" i="0" u="none" strike="noStrike" dirty="0" smtClean="0">
                          <a:solidFill>
                            <a:srgbClr val="000000"/>
                          </a:solidFill>
                          <a:effectLst/>
                          <a:latin typeface="Arial"/>
                        </a:rPr>
                        <a:t>105.6%</a:t>
                      </a:r>
                      <a:endParaRPr lang="en-US" altLang="ko-KR" sz="700" b="0" i="0" u="none" strike="noStrike" dirty="0">
                        <a:solidFill>
                          <a:srgbClr val="000000"/>
                        </a:solidFill>
                        <a:effectLst/>
                        <a:latin typeface="Arial"/>
                      </a:endParaRPr>
                    </a:p>
                  </a:txBody>
                  <a:tcPr marL="35560" marR="35560" marT="19050" marB="19050" anchor="ctr">
                    <a:solidFill>
                      <a:scrgbClr r="0" g="0" b="0">
                        <a:alpha val="0"/>
                      </a:scrgbClr>
                    </a:solidFill>
                  </a:tcPr>
                </a:tc>
                <a:tc>
                  <a:txBody>
                    <a:bodyPr/>
                    <a:lstStyle/>
                    <a:p>
                      <a:pPr algn="l" fontAlgn="ctr"/>
                      <a:r>
                        <a:rPr lang="ko-KR" altLang="en-US" sz="700" b="0" i="0" u="none" strike="noStrike" dirty="0">
                          <a:solidFill>
                            <a:srgbClr val="000000"/>
                          </a:solidFill>
                          <a:effectLst/>
                          <a:latin typeface="Arial"/>
                        </a:rPr>
                        <a:t>　</a:t>
                      </a:r>
                    </a:p>
                  </a:txBody>
                  <a:tcPr marL="35560" marR="35560" marT="19050" marB="19050" anchor="ctr">
                    <a:solidFill>
                      <a:scrgbClr r="0" g="0" b="0">
                        <a:alpha val="0"/>
                      </a:scrgbClr>
                    </a:solidFill>
                  </a:tcPr>
                </a:tc>
              </a:tr>
              <a:tr h="254182">
                <a:tc>
                  <a:txBody>
                    <a:bodyPr/>
                    <a:lstStyle/>
                    <a:p>
                      <a:pPr algn="l" fontAlgn="ctr"/>
                      <a:r>
                        <a:rPr lang="en-US" sz="700" b="0" i="0" u="none" strike="noStrike" dirty="0" smtClean="0">
                          <a:solidFill>
                            <a:schemeClr val="tx1"/>
                          </a:solidFill>
                          <a:effectLst/>
                          <a:latin typeface="Arial"/>
                        </a:rPr>
                        <a:t>Panel</a:t>
                      </a:r>
                      <a:r>
                        <a:rPr lang="en-US" sz="700" b="0" i="0" u="none" strike="noStrike" baseline="0" dirty="0" smtClean="0">
                          <a:solidFill>
                            <a:schemeClr val="tx1"/>
                          </a:solidFill>
                          <a:effectLst/>
                          <a:latin typeface="Arial"/>
                        </a:rPr>
                        <a:t> manufacturing cost</a:t>
                      </a:r>
                      <a:endParaRPr lang="en-US" sz="700" b="0" i="0" u="none" strike="noStrike" dirty="0">
                        <a:solidFill>
                          <a:schemeClr val="tx1"/>
                        </a:solidFill>
                        <a:effectLst/>
                        <a:latin typeface="Arial"/>
                      </a:endParaRPr>
                    </a:p>
                  </a:txBody>
                  <a:tcPr marL="35560" marR="35560" marT="19050" marB="19050">
                    <a:lnB>
                      <a:noFill/>
                    </a:lnB>
                    <a:solidFill>
                      <a:scrgbClr r="0" g="0" b="0">
                        <a:alpha val="0"/>
                      </a:scrgbClr>
                    </a:solidFill>
                  </a:tcPr>
                </a:tc>
                <a:tc>
                  <a:txBody>
                    <a:bodyPr/>
                    <a:lstStyle/>
                    <a:p>
                      <a:pPr algn="l" fontAlgn="ctr"/>
                      <a:endParaRPr lang="en-US" sz="700" b="0" i="0" u="none" strike="noStrike" dirty="0">
                        <a:solidFill>
                          <a:schemeClr val="tx1"/>
                        </a:solidFill>
                        <a:effectLst/>
                        <a:latin typeface="Arial"/>
                      </a:endParaRPr>
                    </a:p>
                  </a:txBody>
                  <a:tcPr marL="35560" marR="35560" marT="19050" marB="19050">
                    <a:lnB>
                      <a:noFill/>
                    </a:lnB>
                    <a:solidFill>
                      <a:scrgbClr r="0" g="0" b="0">
                        <a:alpha val="0"/>
                      </a:scrgbClr>
                    </a:solidFill>
                  </a:tcPr>
                </a:tc>
                <a:tc>
                  <a:txBody>
                    <a:bodyPr/>
                    <a:lstStyle/>
                    <a:p>
                      <a:pPr algn="r" fontAlgn="ctr"/>
                      <a:r>
                        <a:rPr lang="en-US" altLang="ko-KR" sz="700" b="0" i="0" u="none" strike="noStrike">
                          <a:solidFill>
                            <a:srgbClr val="000000"/>
                          </a:solidFill>
                          <a:effectLst/>
                          <a:latin typeface="Arial"/>
                        </a:rPr>
                        <a:t>$369.78</a:t>
                      </a:r>
                    </a:p>
                  </a:txBody>
                  <a:tcPr marL="35560" marR="35560" marT="19050" marB="19050" anchor="ctr">
                    <a:lnB>
                      <a:noFill/>
                    </a:lnB>
                    <a:solidFill>
                      <a:scrgbClr r="0" g="0" b="0">
                        <a:alpha val="0"/>
                      </a:scrgbClr>
                    </a:solidFill>
                  </a:tcPr>
                </a:tc>
                <a:tc>
                  <a:txBody>
                    <a:bodyPr/>
                    <a:lstStyle/>
                    <a:p>
                      <a:pPr algn="r" fontAlgn="ctr"/>
                      <a:r>
                        <a:rPr lang="en-US" altLang="ko-KR" sz="700" b="0" i="0" u="none" strike="noStrike">
                          <a:solidFill>
                            <a:srgbClr val="000000"/>
                          </a:solidFill>
                          <a:effectLst/>
                          <a:latin typeface="Arial"/>
                        </a:rPr>
                        <a:t>$435.86</a:t>
                      </a:r>
                    </a:p>
                  </a:txBody>
                  <a:tcPr marL="35560" marR="35560" marT="19050" marB="19050" anchor="ctr">
                    <a:lnB>
                      <a:noFill/>
                    </a:lnB>
                    <a:solidFill>
                      <a:scrgbClr r="0" g="0" b="0">
                        <a:alpha val="0"/>
                      </a:scrgbClr>
                    </a:solidFill>
                  </a:tcPr>
                </a:tc>
                <a:tc>
                  <a:txBody>
                    <a:bodyPr/>
                    <a:lstStyle/>
                    <a:p>
                      <a:pPr algn="r" fontAlgn="ctr"/>
                      <a:r>
                        <a:rPr lang="en-US" altLang="ko-KR" sz="700" b="0" i="0" u="none" strike="noStrike">
                          <a:solidFill>
                            <a:srgbClr val="000000"/>
                          </a:solidFill>
                          <a:effectLst/>
                          <a:latin typeface="Arial"/>
                        </a:rPr>
                        <a:t>$392.28</a:t>
                      </a:r>
                    </a:p>
                  </a:txBody>
                  <a:tcPr marL="35560" marR="35560" marT="19050" marB="19050" anchor="ctr">
                    <a:lnB>
                      <a:noFill/>
                    </a:lnB>
                    <a:solidFill>
                      <a:scrgbClr r="0" g="0" b="0">
                        <a:alpha val="0"/>
                      </a:scrgbClr>
                    </a:solidFill>
                  </a:tcPr>
                </a:tc>
                <a:tc>
                  <a:txBody>
                    <a:bodyPr/>
                    <a:lstStyle/>
                    <a:p>
                      <a:pPr algn="r" fontAlgn="ctr"/>
                      <a:r>
                        <a:rPr lang="en-US" altLang="ko-KR" sz="700" b="0" i="0" u="none" strike="noStrike">
                          <a:solidFill>
                            <a:srgbClr val="000000"/>
                          </a:solidFill>
                          <a:effectLst/>
                          <a:latin typeface="Arial"/>
                        </a:rPr>
                        <a:t>$377.41</a:t>
                      </a:r>
                    </a:p>
                  </a:txBody>
                  <a:tcPr marL="35560" marR="35560" marT="19050" marB="19050" anchor="ctr">
                    <a:lnB>
                      <a:noFill/>
                    </a:lnB>
                    <a:solidFill>
                      <a:scrgbClr r="0" g="0" b="0">
                        <a:alpha val="0"/>
                      </a:scrgbClr>
                    </a:solidFill>
                  </a:tcPr>
                </a:tc>
                <a:tc>
                  <a:txBody>
                    <a:bodyPr/>
                    <a:lstStyle/>
                    <a:p>
                      <a:pPr algn="r" fontAlgn="ctr"/>
                      <a:r>
                        <a:rPr lang="en-US" altLang="ko-KR" sz="700" b="0" i="0" u="none" strike="noStrike" dirty="0">
                          <a:solidFill>
                            <a:srgbClr val="000000"/>
                          </a:solidFill>
                          <a:effectLst/>
                          <a:latin typeface="Arial"/>
                        </a:rPr>
                        <a:t>$1,542.14</a:t>
                      </a:r>
                    </a:p>
                  </a:txBody>
                  <a:tcPr marL="35560" marR="35560" marT="19050" marB="19050" anchor="ctr">
                    <a:lnB>
                      <a:noFill/>
                    </a:lnB>
                    <a:solidFill>
                      <a:scrgbClr r="0" g="0" b="0">
                        <a:alpha val="0"/>
                      </a:scrgbClr>
                    </a:solidFill>
                  </a:tcPr>
                </a:tc>
              </a:tr>
              <a:tr h="254182">
                <a:tc>
                  <a:txBody>
                    <a:bodyPr/>
                    <a:lstStyle/>
                    <a:p>
                      <a:pPr algn="l" fontAlgn="ctr"/>
                      <a:r>
                        <a:rPr lang="ko-KR" altLang="en-US" sz="700" b="0" i="0" u="none" strike="noStrike" dirty="0">
                          <a:solidFill>
                            <a:schemeClr val="tx1"/>
                          </a:solidFill>
                          <a:effectLst/>
                          <a:latin typeface="Arial"/>
                        </a:rPr>
                        <a:t>　</a:t>
                      </a:r>
                    </a:p>
                  </a:txBody>
                  <a:tcPr marL="35560" marR="35560" marT="19050" marB="19050">
                    <a:lnT>
                      <a:noFill/>
                    </a:lnT>
                    <a:lnB w="12700" cap="flat" cmpd="sng" algn="ctr">
                      <a:solidFill>
                        <a:srgbClr val="707C8A"/>
                      </a:solidFill>
                      <a:prstDash val="solid"/>
                      <a:round/>
                      <a:headEnd type="none" w="med" len="med"/>
                      <a:tailEnd type="none" w="med" len="med"/>
                    </a:lnB>
                    <a:solidFill>
                      <a:scrgbClr r="0" g="0" b="0">
                        <a:alpha val="0"/>
                      </a:scrgbClr>
                    </a:solidFill>
                  </a:tcPr>
                </a:tc>
                <a:tc>
                  <a:txBody>
                    <a:bodyPr/>
                    <a:lstStyle/>
                    <a:p>
                      <a:pPr algn="l" fontAlgn="ctr"/>
                      <a:r>
                        <a:rPr lang="en-US" sz="700" b="0" i="0" u="none" strike="noStrike" dirty="0">
                          <a:solidFill>
                            <a:schemeClr val="tx1"/>
                          </a:solidFill>
                          <a:effectLst/>
                          <a:latin typeface="Arial"/>
                        </a:rPr>
                        <a:t>WCG panel/Normal panel cost ratio</a:t>
                      </a:r>
                    </a:p>
                  </a:txBody>
                  <a:tcPr marL="35560" marR="35560" marT="19050" marB="19050">
                    <a:lnT>
                      <a:noFill/>
                    </a:lnT>
                    <a:lnB w="12700" cap="flat" cmpd="sng" algn="ctr">
                      <a:solidFill>
                        <a:srgbClr val="707C8A"/>
                      </a:solidFill>
                      <a:prstDash val="solid"/>
                      <a:round/>
                      <a:headEnd type="none" w="med" len="med"/>
                      <a:tailEnd type="none" w="med" len="med"/>
                    </a:lnB>
                    <a:solidFill>
                      <a:scrgbClr r="0" g="0" b="0">
                        <a:alpha val="0"/>
                      </a:scrgbClr>
                    </a:solidFill>
                  </a:tcPr>
                </a:tc>
                <a:tc>
                  <a:txBody>
                    <a:bodyPr/>
                    <a:lstStyle/>
                    <a:p>
                      <a:pPr algn="r" fontAlgn="ctr"/>
                      <a:r>
                        <a:rPr lang="en-US" altLang="ko-KR" sz="700" b="0" i="0" u="none" strike="noStrike">
                          <a:solidFill>
                            <a:srgbClr val="000000"/>
                          </a:solidFill>
                          <a:effectLst/>
                          <a:latin typeface="Arial"/>
                        </a:rPr>
                        <a:t>100%</a:t>
                      </a:r>
                    </a:p>
                  </a:txBody>
                  <a:tcPr marL="35560" marR="35560" marT="19050" marB="19050" anchor="ctr">
                    <a:lnT>
                      <a:noFill/>
                    </a:lnT>
                    <a:lnB w="12700" cap="flat" cmpd="sng" algn="ctr">
                      <a:solidFill>
                        <a:srgbClr val="707C8A"/>
                      </a:solidFill>
                      <a:prstDash val="solid"/>
                      <a:round/>
                      <a:headEnd type="none" w="med" len="med"/>
                      <a:tailEnd type="none" w="med" len="med"/>
                    </a:lnB>
                    <a:solidFill>
                      <a:scrgbClr r="0" g="0" b="0">
                        <a:alpha val="0"/>
                      </a:scrgbClr>
                    </a:solidFill>
                  </a:tcPr>
                </a:tc>
                <a:tc>
                  <a:txBody>
                    <a:bodyPr/>
                    <a:lstStyle/>
                    <a:p>
                      <a:pPr algn="r" fontAlgn="ctr"/>
                      <a:r>
                        <a:rPr lang="en-US" altLang="ko-KR" sz="700" b="0" i="0" u="none" strike="noStrike">
                          <a:solidFill>
                            <a:srgbClr val="000000"/>
                          </a:solidFill>
                          <a:effectLst/>
                          <a:latin typeface="Arial"/>
                        </a:rPr>
                        <a:t>117.9%</a:t>
                      </a:r>
                    </a:p>
                  </a:txBody>
                  <a:tcPr marL="35560" marR="35560" marT="19050" marB="19050" anchor="ctr">
                    <a:lnT>
                      <a:noFill/>
                    </a:lnT>
                    <a:lnB w="12700" cap="flat" cmpd="sng" algn="ctr">
                      <a:solidFill>
                        <a:srgbClr val="707C8A"/>
                      </a:solidFill>
                      <a:prstDash val="solid"/>
                      <a:round/>
                      <a:headEnd type="none" w="med" len="med"/>
                      <a:tailEnd type="none" w="med" len="med"/>
                    </a:lnB>
                    <a:solidFill>
                      <a:scrgbClr r="0" g="0" b="0">
                        <a:alpha val="0"/>
                      </a:scrgbClr>
                    </a:solidFill>
                  </a:tcPr>
                </a:tc>
                <a:tc>
                  <a:txBody>
                    <a:bodyPr/>
                    <a:lstStyle/>
                    <a:p>
                      <a:pPr algn="r" fontAlgn="ctr"/>
                      <a:r>
                        <a:rPr lang="en-US" altLang="ko-KR" sz="700" b="0" i="0" u="none" strike="noStrike">
                          <a:solidFill>
                            <a:srgbClr val="000000"/>
                          </a:solidFill>
                          <a:effectLst/>
                          <a:latin typeface="Arial"/>
                        </a:rPr>
                        <a:t>106.1%</a:t>
                      </a:r>
                    </a:p>
                  </a:txBody>
                  <a:tcPr marL="35560" marR="35560" marT="19050" marB="19050" anchor="ctr">
                    <a:lnT>
                      <a:noFill/>
                    </a:lnT>
                    <a:lnB w="12700" cap="flat" cmpd="sng" algn="ctr">
                      <a:solidFill>
                        <a:srgbClr val="707C8A"/>
                      </a:solidFill>
                      <a:prstDash val="solid"/>
                      <a:round/>
                      <a:headEnd type="none" w="med" len="med"/>
                      <a:tailEnd type="none" w="med" len="med"/>
                    </a:lnB>
                    <a:solidFill>
                      <a:scrgbClr r="0" g="0" b="0">
                        <a:alpha val="0"/>
                      </a:scrgbClr>
                    </a:solidFill>
                  </a:tcPr>
                </a:tc>
                <a:tc>
                  <a:txBody>
                    <a:bodyPr/>
                    <a:lstStyle/>
                    <a:p>
                      <a:pPr algn="r" fontAlgn="ctr"/>
                      <a:r>
                        <a:rPr lang="en-US" altLang="ko-KR" sz="700" b="0" i="0" u="none" strike="noStrike">
                          <a:solidFill>
                            <a:srgbClr val="000000"/>
                          </a:solidFill>
                          <a:effectLst/>
                          <a:latin typeface="Arial"/>
                        </a:rPr>
                        <a:t>102.1%</a:t>
                      </a:r>
                    </a:p>
                  </a:txBody>
                  <a:tcPr marL="35560" marR="35560" marT="19050" marB="19050" anchor="ctr">
                    <a:lnT>
                      <a:noFill/>
                    </a:lnT>
                    <a:lnB w="12700" cap="flat" cmpd="sng" algn="ctr">
                      <a:solidFill>
                        <a:srgbClr val="707C8A"/>
                      </a:solidFill>
                      <a:prstDash val="solid"/>
                      <a:round/>
                      <a:headEnd type="none" w="med" len="med"/>
                      <a:tailEnd type="none" w="med" len="med"/>
                    </a:lnB>
                    <a:solidFill>
                      <a:scrgbClr r="0" g="0" b="0">
                        <a:alpha val="0"/>
                      </a:scrgbClr>
                    </a:solidFill>
                  </a:tcPr>
                </a:tc>
                <a:tc>
                  <a:txBody>
                    <a:bodyPr/>
                    <a:lstStyle/>
                    <a:p>
                      <a:pPr algn="r" fontAlgn="ctr"/>
                      <a:r>
                        <a:rPr lang="en-US" altLang="ko-KR" sz="700" b="0" i="0" u="none" strike="noStrike" dirty="0">
                          <a:solidFill>
                            <a:srgbClr val="000000"/>
                          </a:solidFill>
                          <a:effectLst/>
                          <a:latin typeface="Arial"/>
                        </a:rPr>
                        <a:t>417.0%</a:t>
                      </a:r>
                    </a:p>
                  </a:txBody>
                  <a:tcPr marL="35560" marR="35560" marT="19050" marB="19050" anchor="ctr">
                    <a:lnT>
                      <a:noFill/>
                    </a:lnT>
                    <a:lnB w="12700" cap="flat" cmpd="sng" algn="ctr">
                      <a:solidFill>
                        <a:srgbClr val="707C8A"/>
                      </a:solidFill>
                      <a:prstDash val="solid"/>
                      <a:round/>
                      <a:headEnd type="none" w="med" len="med"/>
                      <a:tailEnd type="none" w="med" len="med"/>
                    </a:lnB>
                    <a:solidFill>
                      <a:scrgbClr r="0" g="0" b="0">
                        <a:alpha val="0"/>
                      </a:scrgbClr>
                    </a:solidFill>
                  </a:tcPr>
                </a:tc>
              </a:tr>
              <a:tr h="196211">
                <a:tc gridSpan="6">
                  <a:txBody>
                    <a:bodyPr/>
                    <a:lstStyle/>
                    <a:p>
                      <a:pPr algn="l" fontAlgn="ctr">
                        <a:buFontTx/>
                        <a:buNone/>
                      </a:pPr>
                      <a:r>
                        <a:rPr lang="en-US" altLang="ko-KR" sz="500" b="0" i="0" u="none" strike="noStrike" dirty="0" smtClean="0">
                          <a:solidFill>
                            <a:srgbClr val="707C8A"/>
                          </a:solidFill>
                          <a:effectLst/>
                          <a:latin typeface="Arial"/>
                        </a:rPr>
                        <a:t>Source: IHS</a:t>
                      </a:r>
                      <a:endParaRPr lang="ko-KR" altLang="en-US" sz="500" b="0" i="0" u="none" strike="noStrike" dirty="0">
                        <a:solidFill>
                          <a:srgbClr val="707C8A"/>
                        </a:solidFill>
                        <a:effectLst/>
                        <a:latin typeface="Arial"/>
                      </a:endParaRPr>
                    </a:p>
                  </a:txBody>
                  <a:tcPr marL="35560" marR="35560" marT="35560" marB="0" anchor="b">
                    <a:lnT w="12700" cap="flat" cmpd="sng" algn="ctr">
                      <a:solidFill>
                        <a:srgbClr val="707C8A"/>
                      </a:solidFill>
                      <a:prstDash val="solid"/>
                      <a:round/>
                      <a:headEnd type="none" w="med" len="med"/>
                      <a:tailEnd type="none" w="med" len="med"/>
                    </a:lnT>
                    <a:solidFill>
                      <a:scrgbClr r="0" g="0" b="0">
                        <a:alpha val="0"/>
                      </a:scrgbClr>
                    </a:solidFill>
                  </a:tcPr>
                </a:tc>
                <a:tc hMerge="1">
                  <a:txBody>
                    <a:bodyPr/>
                    <a:lstStyle/>
                    <a:p>
                      <a:pPr algn="l" fontAlgn="ctr"/>
                      <a:endParaRPr lang="en-US" sz="1000" b="0" i="0" u="none" strike="noStrike" dirty="0">
                        <a:solidFill>
                          <a:srgbClr val="000000"/>
                        </a:solidFill>
                        <a:effectLst/>
                        <a:latin typeface="Arial"/>
                      </a:endParaRPr>
                    </a:p>
                  </a:txBody>
                  <a:tcPr marL="9525" marR="9525" marT="9525" marB="0" anchor="ctr"/>
                </a:tc>
                <a:tc hMerge="1">
                  <a:txBody>
                    <a:bodyPr/>
                    <a:lstStyle/>
                    <a:p>
                      <a:pPr algn="r" fontAlgn="ctr"/>
                      <a:endParaRPr lang="en-US" altLang="ko-KR" sz="1000" b="0" i="0" u="none" strike="noStrike" dirty="0">
                        <a:solidFill>
                          <a:srgbClr val="000000"/>
                        </a:solidFill>
                        <a:effectLst/>
                        <a:latin typeface="Arial"/>
                      </a:endParaRPr>
                    </a:p>
                  </a:txBody>
                  <a:tcPr marL="9525" marR="9525" marT="9525" marB="0" anchor="ctr"/>
                </a:tc>
                <a:tc hMerge="1">
                  <a:txBody>
                    <a:bodyPr/>
                    <a:lstStyle/>
                    <a:p>
                      <a:pPr algn="r" fontAlgn="ctr"/>
                      <a:endParaRPr lang="en-US" altLang="ko-KR" sz="1000" b="0" i="0" u="none" strike="noStrike" dirty="0">
                        <a:solidFill>
                          <a:srgbClr val="000000"/>
                        </a:solidFill>
                        <a:effectLst/>
                        <a:latin typeface="Arial"/>
                      </a:endParaRPr>
                    </a:p>
                  </a:txBody>
                  <a:tcPr marL="9525" marR="9525" marT="9525" marB="0" anchor="ctr"/>
                </a:tc>
                <a:tc hMerge="1">
                  <a:txBody>
                    <a:bodyPr/>
                    <a:lstStyle/>
                    <a:p>
                      <a:pPr algn="r" fontAlgn="ctr"/>
                      <a:endParaRPr lang="en-US" altLang="ko-KR" sz="1000" b="0" i="0" u="none" strike="noStrike" dirty="0">
                        <a:solidFill>
                          <a:srgbClr val="000000"/>
                        </a:solidFill>
                        <a:effectLst/>
                        <a:latin typeface="Arial"/>
                      </a:endParaRPr>
                    </a:p>
                  </a:txBody>
                  <a:tcPr marL="9525" marR="9525" marT="9525" marB="0" anchor="ctr"/>
                </a:tc>
                <a:tc hMerge="1">
                  <a:txBody>
                    <a:bodyPr/>
                    <a:lstStyle/>
                    <a:p>
                      <a:pPr algn="r" fontAlgn="ctr"/>
                      <a:endParaRPr lang="en-US" altLang="ko-KR" sz="1000" b="0" i="0" u="none" strike="noStrike" dirty="0">
                        <a:solidFill>
                          <a:srgbClr val="000000"/>
                        </a:solidFill>
                        <a:effectLst/>
                        <a:latin typeface="Arial"/>
                      </a:endParaRPr>
                    </a:p>
                  </a:txBody>
                  <a:tcPr marL="9525" marR="9525" marT="9525" marB="0" anchor="ctr"/>
                </a:tc>
                <a:tc>
                  <a:txBody>
                    <a:bodyPr/>
                    <a:lstStyle/>
                    <a:p>
                      <a:pPr algn="r" fontAlgn="ctr">
                        <a:buFontTx/>
                        <a:buNone/>
                      </a:pPr>
                      <a:r>
                        <a:rPr lang="en-US" altLang="ko-KR" sz="500" b="0" i="0" u="none" strike="noStrike" dirty="0" smtClean="0">
                          <a:solidFill>
                            <a:srgbClr val="707C8A"/>
                          </a:solidFill>
                          <a:effectLst/>
                          <a:latin typeface="Arial"/>
                        </a:rPr>
                        <a:t>© 2015 IHS</a:t>
                      </a:r>
                      <a:endParaRPr lang="en-US" altLang="ko-KR" sz="500" b="0" i="0" u="none" strike="noStrike" dirty="0">
                        <a:solidFill>
                          <a:srgbClr val="707C8A"/>
                        </a:solidFill>
                        <a:effectLst/>
                        <a:latin typeface="Arial"/>
                      </a:endParaRPr>
                    </a:p>
                  </a:txBody>
                  <a:tcPr marL="35560" marR="35560" marT="35560" marB="0" anchor="b">
                    <a:lnT w="12700" cap="flat" cmpd="sng" algn="ctr">
                      <a:solidFill>
                        <a:srgbClr val="707C8A"/>
                      </a:solidFill>
                      <a:prstDash val="solid"/>
                      <a:round/>
                      <a:headEnd type="none" w="med" len="med"/>
                      <a:tailEnd type="none" w="med" len="med"/>
                    </a:lnT>
                    <a:solidFill>
                      <a:scrgbClr r="0" g="0" b="0">
                        <a:alpha val="0"/>
                      </a:scrgbClr>
                    </a:solidFill>
                  </a:tcPr>
                </a:tc>
              </a:tr>
            </a:tbl>
          </a:graphicData>
        </a:graphic>
      </p:graphicFrame>
      <p:sp>
        <p:nvSpPr>
          <p:cNvPr id="9" name="Rectangle 8"/>
          <p:cNvSpPr/>
          <p:nvPr/>
        </p:nvSpPr>
        <p:spPr>
          <a:xfrm>
            <a:off x="5364088" y="3565396"/>
            <a:ext cx="783542" cy="2448272"/>
          </a:xfrm>
          <a:prstGeom prst="rect">
            <a:avLst/>
          </a:prstGeom>
          <a:noFill/>
          <a:ln w="25400">
            <a:solidFill>
              <a:srgbClr val="0097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b="1" spc="20" dirty="0" smtClean="0">
              <a:solidFill>
                <a:schemeClr val="bg1"/>
              </a:solidFill>
            </a:endParaRPr>
          </a:p>
        </p:txBody>
      </p:sp>
      <p:sp>
        <p:nvSpPr>
          <p:cNvPr id="11" name="Rectangle 10"/>
          <p:cNvSpPr/>
          <p:nvPr/>
        </p:nvSpPr>
        <p:spPr>
          <a:xfrm>
            <a:off x="468313" y="4221088"/>
            <a:ext cx="3959225" cy="1008112"/>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b="1" spc="20" dirty="0" smtClean="0">
              <a:solidFill>
                <a:schemeClr val="bg1"/>
              </a:solidFill>
            </a:endParaRPr>
          </a:p>
        </p:txBody>
      </p:sp>
    </p:spTree>
    <p:extLst>
      <p:ext uri="{BB962C8B-B14F-4D97-AF65-F5344CB8AC3E}">
        <p14:creationId xmlns:p14="http://schemas.microsoft.com/office/powerpoint/2010/main" val="27968064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4313"/>
            <a:ext cx="8220075" cy="1152599"/>
          </a:xfrm>
        </p:spPr>
        <p:txBody>
          <a:bodyPr/>
          <a:lstStyle/>
          <a:p>
            <a:pPr marL="0" indent="0" algn="just" latinLnBrk="0">
              <a:buNone/>
            </a:pPr>
            <a:r>
              <a:rPr lang="en-US" altLang="ko-KR" dirty="0" smtClean="0"/>
              <a:t>2.1. TV WCG BLU/Panel cost forecast</a:t>
            </a:r>
          </a:p>
          <a:p>
            <a:pPr lvl="1" algn="just" latinLnBrk="0"/>
            <a:r>
              <a:rPr lang="en-US" altLang="ko-KR" dirty="0" smtClean="0"/>
              <a:t>In </a:t>
            </a:r>
            <a:r>
              <a:rPr lang="en-US" altLang="ko-KR" dirty="0"/>
              <a:t>2015, </a:t>
            </a:r>
            <a:r>
              <a:rPr lang="en-US" altLang="ko-KR" dirty="0" smtClean="0"/>
              <a:t>the BLU </a:t>
            </a:r>
            <a:r>
              <a:rPr lang="en-US" altLang="ko-KR" dirty="0"/>
              <a:t>using QD </a:t>
            </a:r>
            <a:r>
              <a:rPr lang="en-US" altLang="ko-KR" dirty="0" smtClean="0"/>
              <a:t>films is 54% higher in production cost than the normal BLU, but with the improvement of manufacturing technologies and the increase in the supply volumes of QD films, prices continue to fall. As a result, the gap is expected to decrease to </a:t>
            </a:r>
            <a:r>
              <a:rPr lang="en-US" altLang="ko-KR" dirty="0"/>
              <a:t>36% in 2020. </a:t>
            </a:r>
          </a:p>
          <a:p>
            <a:pPr lvl="1"/>
            <a:endParaRPr lang="en-US" altLang="ko-KR" dirty="0" smtClean="0"/>
          </a:p>
          <a:p>
            <a:pPr lvl="1"/>
            <a:endParaRPr lang="en-US" altLang="ko-KR" dirty="0"/>
          </a:p>
          <a:p>
            <a:pPr lvl="1"/>
            <a:endParaRPr lang="ko-KR" altLang="en-US" dirty="0"/>
          </a:p>
        </p:txBody>
      </p:sp>
      <p:sp>
        <p:nvSpPr>
          <p:cNvPr id="4" name="Slide Number Placeholder 3"/>
          <p:cNvSpPr>
            <a:spLocks noGrp="1"/>
          </p:cNvSpPr>
          <p:nvPr>
            <p:ph type="sldNum" sz="quarter" idx="10"/>
          </p:nvPr>
        </p:nvSpPr>
        <p:spPr/>
        <p:txBody>
          <a:bodyPr/>
          <a:lstStyle/>
          <a:p>
            <a:fld id="{C1654822-CBA3-4BDF-80A9-3FE33B17E59A}" type="slidenum">
              <a:rPr lang="en-US" smtClean="0"/>
              <a:pPr/>
              <a:t>53</a:t>
            </a:fld>
            <a:endParaRPr lang="en-US" dirty="0"/>
          </a:p>
        </p:txBody>
      </p:sp>
      <p:sp>
        <p:nvSpPr>
          <p:cNvPr id="5" name="Footer Placeholder 4"/>
          <p:cNvSpPr>
            <a:spLocks noGrp="1"/>
          </p:cNvSpPr>
          <p:nvPr>
            <p:ph type="ftr" sz="quarter" idx="11"/>
          </p:nvPr>
        </p:nvSpPr>
        <p:spPr/>
        <p:txBody>
          <a:bodyPr/>
          <a:lstStyle/>
          <a:p>
            <a:r>
              <a:rPr lang="en-US" smtClean="0"/>
              <a:t>Quantum Dot Display Technology &amp; Market Report - H2 2015</a:t>
            </a:r>
            <a:endParaRPr lang="en-US" dirty="0"/>
          </a:p>
        </p:txBody>
      </p:sp>
      <p:graphicFrame>
        <p:nvGraphicFramePr>
          <p:cNvPr id="11" name="Chart 10"/>
          <p:cNvGraphicFramePr>
            <a:graphicFrameLocks/>
          </p:cNvGraphicFramePr>
          <p:nvPr>
            <p:extLst>
              <p:ext uri="{D42A27DB-BD31-4B8C-83A1-F6EECF244321}">
                <p14:modId xmlns:p14="http://schemas.microsoft.com/office/powerpoint/2010/main" val="2380310572"/>
              </p:ext>
            </p:extLst>
          </p:nvPr>
        </p:nvGraphicFramePr>
        <p:xfrm>
          <a:off x="4715688" y="2637288"/>
          <a:ext cx="3960000" cy="3600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p:cNvGraphicFramePr>
            <a:graphicFrameLocks/>
          </p:cNvGraphicFramePr>
          <p:nvPr>
            <p:extLst>
              <p:ext uri="{D42A27DB-BD31-4B8C-83A1-F6EECF244321}">
                <p14:modId xmlns:p14="http://schemas.microsoft.com/office/powerpoint/2010/main" val="178241417"/>
              </p:ext>
            </p:extLst>
          </p:nvPr>
        </p:nvGraphicFramePr>
        <p:xfrm>
          <a:off x="467538" y="2637288"/>
          <a:ext cx="3960000" cy="3600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3830905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4313"/>
            <a:ext cx="8220075" cy="1152599"/>
          </a:xfrm>
        </p:spPr>
        <p:txBody>
          <a:bodyPr/>
          <a:lstStyle/>
          <a:p>
            <a:pPr lvl="1" algn="just" latinLnBrk="0"/>
            <a:r>
              <a:rPr lang="en-US" altLang="ko-KR" dirty="0" smtClean="0"/>
              <a:t>In </a:t>
            </a:r>
            <a:r>
              <a:rPr lang="en-US" altLang="ko-KR" dirty="0"/>
              <a:t>line with the increase in </a:t>
            </a:r>
            <a:r>
              <a:rPr lang="en-US" altLang="ko-KR" dirty="0" smtClean="0"/>
              <a:t>demand </a:t>
            </a:r>
            <a:r>
              <a:rPr lang="en-US" altLang="ko-KR" dirty="0"/>
              <a:t>for </a:t>
            </a:r>
            <a:r>
              <a:rPr lang="en-US" altLang="ko-KR" dirty="0" smtClean="0"/>
              <a:t>QD solutions</a:t>
            </a:r>
            <a:r>
              <a:rPr lang="en-US" altLang="ko-KR" dirty="0"/>
              <a:t>, the </a:t>
            </a:r>
            <a:r>
              <a:rPr lang="en-US" altLang="ko-KR" dirty="0" smtClean="0"/>
              <a:t>supply price </a:t>
            </a:r>
            <a:r>
              <a:rPr lang="en-US" altLang="ko-KR" dirty="0"/>
              <a:t>is also forecast to fall, resulting in a decrease in production cost for </a:t>
            </a:r>
            <a:r>
              <a:rPr lang="en-US" altLang="ko-KR" dirty="0" smtClean="0"/>
              <a:t>QD panels</a:t>
            </a:r>
            <a:r>
              <a:rPr lang="en-US" altLang="ko-KR" dirty="0"/>
              <a:t>. </a:t>
            </a:r>
            <a:endParaRPr lang="ko-KR" altLang="en-US" dirty="0"/>
          </a:p>
          <a:p>
            <a:pPr lvl="1" algn="just" latinLnBrk="0"/>
            <a:endParaRPr lang="ko-KR" altLang="en-US" dirty="0"/>
          </a:p>
        </p:txBody>
      </p:sp>
      <p:sp>
        <p:nvSpPr>
          <p:cNvPr id="4" name="Slide Number Placeholder 3"/>
          <p:cNvSpPr>
            <a:spLocks noGrp="1"/>
          </p:cNvSpPr>
          <p:nvPr>
            <p:ph type="sldNum" sz="quarter" idx="10"/>
          </p:nvPr>
        </p:nvSpPr>
        <p:spPr/>
        <p:txBody>
          <a:bodyPr/>
          <a:lstStyle/>
          <a:p>
            <a:fld id="{C1654822-CBA3-4BDF-80A9-3FE33B17E59A}" type="slidenum">
              <a:rPr lang="en-US" smtClean="0"/>
              <a:pPr/>
              <a:t>54</a:t>
            </a:fld>
            <a:endParaRPr lang="en-US" dirty="0"/>
          </a:p>
        </p:txBody>
      </p:sp>
      <p:sp>
        <p:nvSpPr>
          <p:cNvPr id="5" name="Footer Placeholder 4"/>
          <p:cNvSpPr>
            <a:spLocks noGrp="1"/>
          </p:cNvSpPr>
          <p:nvPr>
            <p:ph type="ftr" sz="quarter" idx="11"/>
          </p:nvPr>
        </p:nvSpPr>
        <p:spPr/>
        <p:txBody>
          <a:bodyPr/>
          <a:lstStyle/>
          <a:p>
            <a:r>
              <a:rPr lang="en-US" smtClean="0"/>
              <a:t>Quantum Dot Display Technology &amp; Market Report - H2 2015</a:t>
            </a:r>
            <a:endParaRPr lang="en-US" dirty="0"/>
          </a:p>
        </p:txBody>
      </p:sp>
      <p:graphicFrame>
        <p:nvGraphicFramePr>
          <p:cNvPr id="11" name="Chart 10"/>
          <p:cNvGraphicFramePr>
            <a:graphicFrameLocks/>
          </p:cNvGraphicFramePr>
          <p:nvPr>
            <p:extLst>
              <p:ext uri="{D42A27DB-BD31-4B8C-83A1-F6EECF244321}">
                <p14:modId xmlns:p14="http://schemas.microsoft.com/office/powerpoint/2010/main" val="1493416296"/>
              </p:ext>
            </p:extLst>
          </p:nvPr>
        </p:nvGraphicFramePr>
        <p:xfrm>
          <a:off x="4715687" y="2637288"/>
          <a:ext cx="3960001" cy="3600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p:cNvGraphicFramePr>
            <a:graphicFrameLocks/>
          </p:cNvGraphicFramePr>
          <p:nvPr>
            <p:extLst>
              <p:ext uri="{D42A27DB-BD31-4B8C-83A1-F6EECF244321}">
                <p14:modId xmlns:p14="http://schemas.microsoft.com/office/powerpoint/2010/main" val="1085380216"/>
              </p:ext>
            </p:extLst>
          </p:nvPr>
        </p:nvGraphicFramePr>
        <p:xfrm>
          <a:off x="467537" y="2637288"/>
          <a:ext cx="3960001" cy="3600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7990350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3</a:t>
            </a:r>
            <a:r>
              <a:rPr lang="en-US" altLang="ko-KR" dirty="0" smtClean="0"/>
              <a:t>. 27-inch monitor_1920x1080</a:t>
            </a:r>
            <a:endParaRPr lang="ko-KR" altLang="en-US" dirty="0"/>
          </a:p>
        </p:txBody>
      </p:sp>
      <p:sp>
        <p:nvSpPr>
          <p:cNvPr id="4" name="Slide Number Placeholder 3"/>
          <p:cNvSpPr>
            <a:spLocks noGrp="1"/>
          </p:cNvSpPr>
          <p:nvPr>
            <p:ph type="sldNum" sz="quarter" idx="10"/>
          </p:nvPr>
        </p:nvSpPr>
        <p:spPr/>
        <p:txBody>
          <a:bodyPr/>
          <a:lstStyle/>
          <a:p>
            <a:fld id="{C1654822-CBA3-4BDF-80A9-3FE33B17E59A}" type="slidenum">
              <a:rPr lang="en-US" smtClean="0"/>
              <a:pPr/>
              <a:t>55</a:t>
            </a:fld>
            <a:endParaRPr lang="en-US" dirty="0"/>
          </a:p>
        </p:txBody>
      </p:sp>
      <p:sp>
        <p:nvSpPr>
          <p:cNvPr id="5" name="Footer Placeholder 4"/>
          <p:cNvSpPr>
            <a:spLocks noGrp="1"/>
          </p:cNvSpPr>
          <p:nvPr>
            <p:ph type="ftr" sz="quarter" idx="11"/>
          </p:nvPr>
        </p:nvSpPr>
        <p:spPr/>
        <p:txBody>
          <a:bodyPr/>
          <a:lstStyle/>
          <a:p>
            <a:r>
              <a:rPr lang="en-US" smtClean="0"/>
              <a:t>Quantum Dot Display Technology &amp; Market Report - H2 2015</a:t>
            </a:r>
            <a:endParaRPr lang="en-US" dirty="0"/>
          </a:p>
        </p:txBody>
      </p:sp>
      <p:sp>
        <p:nvSpPr>
          <p:cNvPr id="3" name="Content Placeholder 2"/>
          <p:cNvSpPr>
            <a:spLocks noGrp="1"/>
          </p:cNvSpPr>
          <p:nvPr>
            <p:ph idx="1"/>
          </p:nvPr>
        </p:nvSpPr>
        <p:spPr>
          <a:xfrm>
            <a:off x="457200" y="1484313"/>
            <a:ext cx="8220075" cy="1728663"/>
          </a:xfrm>
          <a:solidFill>
            <a:schemeClr val="bg1"/>
          </a:solidFill>
        </p:spPr>
        <p:txBody>
          <a:bodyPr/>
          <a:lstStyle/>
          <a:p>
            <a:pPr algn="just" latinLnBrk="0"/>
            <a:r>
              <a:rPr lang="en-US" altLang="ko-KR" dirty="0" smtClean="0"/>
              <a:t>In the </a:t>
            </a:r>
            <a:r>
              <a:rPr lang="en-US" altLang="ko-KR" dirty="0"/>
              <a:t>monitor market </a:t>
            </a:r>
            <a:r>
              <a:rPr lang="en-US" altLang="ko-KR" dirty="0" smtClean="0"/>
              <a:t>that is </a:t>
            </a:r>
            <a:r>
              <a:rPr lang="en-US" altLang="ko-KR" dirty="0"/>
              <a:t>experiencing fierce price </a:t>
            </a:r>
            <a:r>
              <a:rPr lang="en-US" altLang="ko-KR" dirty="0" smtClean="0"/>
              <a:t>competition,</a:t>
            </a:r>
            <a:r>
              <a:rPr lang="en-US" altLang="ko-KR" dirty="0"/>
              <a:t> as products employing the LED solution are </a:t>
            </a:r>
            <a:r>
              <a:rPr lang="en-US" altLang="ko-KR" dirty="0" smtClean="0"/>
              <a:t>usually produced </a:t>
            </a:r>
            <a:r>
              <a:rPr lang="en-US" altLang="ko-KR" dirty="0"/>
              <a:t>at lower prices than ones using other wide color gamut </a:t>
            </a:r>
            <a:r>
              <a:rPr lang="en-US" altLang="ko-KR" dirty="0" smtClean="0"/>
              <a:t>solutions, the </a:t>
            </a:r>
            <a:r>
              <a:rPr lang="en-US" altLang="ko-KR" dirty="0"/>
              <a:t>wide color gamut monitors </a:t>
            </a:r>
            <a:r>
              <a:rPr lang="en-US" altLang="ko-KR" dirty="0" smtClean="0"/>
              <a:t>adopting the LED solution are </a:t>
            </a:r>
            <a:r>
              <a:rPr lang="en-US" altLang="ko-KR" dirty="0"/>
              <a:t>leading the </a:t>
            </a:r>
            <a:r>
              <a:rPr lang="en-US" altLang="ko-KR" dirty="0" smtClean="0"/>
              <a:t>market </a:t>
            </a:r>
          </a:p>
          <a:p>
            <a:pPr algn="just" latinLnBrk="0"/>
            <a:r>
              <a:rPr lang="en-US" altLang="ko-KR" dirty="0" smtClean="0"/>
              <a:t>When QD </a:t>
            </a:r>
            <a:r>
              <a:rPr lang="en-US" altLang="ko-KR" dirty="0"/>
              <a:t>solutions are applied, the </a:t>
            </a:r>
            <a:r>
              <a:rPr lang="en-US" altLang="ko-KR" dirty="0" smtClean="0"/>
              <a:t>production cost of BLUs </a:t>
            </a:r>
            <a:r>
              <a:rPr lang="en-US" altLang="ko-KR" dirty="0"/>
              <a:t>and </a:t>
            </a:r>
            <a:r>
              <a:rPr lang="en-US" altLang="ko-KR" dirty="0" smtClean="0"/>
              <a:t>panels significantly </a:t>
            </a:r>
            <a:r>
              <a:rPr lang="en-US" altLang="ko-KR" dirty="0"/>
              <a:t>increases, </a:t>
            </a:r>
            <a:r>
              <a:rPr lang="en-US" altLang="ko-KR" dirty="0" smtClean="0"/>
              <a:t>so QD solutions </a:t>
            </a:r>
            <a:r>
              <a:rPr lang="en-US" altLang="ko-KR" dirty="0"/>
              <a:t>will most likely be applied on </a:t>
            </a:r>
            <a:r>
              <a:rPr lang="en-US" altLang="ko-KR" dirty="0" smtClean="0"/>
              <a:t>high-end </a:t>
            </a:r>
            <a:r>
              <a:rPr lang="en-US" altLang="ko-KR" dirty="0"/>
              <a:t>monitors. </a:t>
            </a:r>
          </a:p>
          <a:p>
            <a:pPr algn="just" latinLnBrk="0"/>
            <a:r>
              <a:rPr lang="en-US" altLang="ko-KR" dirty="0" smtClean="0"/>
              <a:t>The production cost of </a:t>
            </a:r>
            <a:r>
              <a:rPr lang="en-US" altLang="ko-KR" dirty="0"/>
              <a:t>the monitors using QD </a:t>
            </a:r>
            <a:r>
              <a:rPr lang="en-US" altLang="ko-KR" dirty="0" smtClean="0"/>
              <a:t>tubes is only 11.5</a:t>
            </a:r>
            <a:r>
              <a:rPr lang="en-US" altLang="ko-KR" dirty="0"/>
              <a:t>% higher compared to that of normal monitors, so the </a:t>
            </a:r>
            <a:r>
              <a:rPr lang="en-US" altLang="ko-KR" dirty="0" smtClean="0"/>
              <a:t>QD tube-based solution has a relative advantage in being applied to monitors over other ones. </a:t>
            </a:r>
          </a:p>
        </p:txBody>
      </p:sp>
      <p:graphicFrame>
        <p:nvGraphicFramePr>
          <p:cNvPr id="10" name="Table 9"/>
          <p:cNvGraphicFramePr>
            <a:graphicFrameLocks noGrp="1"/>
          </p:cNvGraphicFramePr>
          <p:nvPr>
            <p:extLst>
              <p:ext uri="{D42A27DB-BD31-4B8C-83A1-F6EECF244321}">
                <p14:modId xmlns:p14="http://schemas.microsoft.com/office/powerpoint/2010/main" val="4164377554"/>
              </p:ext>
            </p:extLst>
          </p:nvPr>
        </p:nvGraphicFramePr>
        <p:xfrm>
          <a:off x="468316" y="3258452"/>
          <a:ext cx="8207372" cy="2925520"/>
        </p:xfrm>
        <a:graphic>
          <a:graphicData uri="http://schemas.openxmlformats.org/drawingml/2006/table">
            <a:tbl>
              <a:tblPr lastRow="1">
                <a:tableStyleId>{4F348D8D-2592-4D36-8BCA-CF58A03317E7}</a:tableStyleId>
              </a:tblPr>
              <a:tblGrid>
                <a:gridCol w="1702634"/>
                <a:gridCol w="2257034"/>
                <a:gridCol w="1061926"/>
                <a:gridCol w="1061926"/>
                <a:gridCol w="1061926"/>
                <a:gridCol w="1061926"/>
              </a:tblGrid>
              <a:tr h="196800">
                <a:tc gridSpan="6">
                  <a:txBody>
                    <a:bodyPr/>
                    <a:lstStyle/>
                    <a:p>
                      <a:pPr algn="l" fontAlgn="ctr"/>
                      <a:r>
                        <a:rPr lang="en-US" sz="1200" b="1" i="0" u="none" strike="noStrike" dirty="0" smtClean="0">
                          <a:solidFill>
                            <a:schemeClr val="bg1"/>
                          </a:solidFill>
                          <a:effectLst/>
                          <a:latin typeface="Arial"/>
                        </a:rPr>
                        <a:t>Monitor</a:t>
                      </a:r>
                      <a:r>
                        <a:rPr lang="en-US" sz="1200" b="1" i="0" u="none" strike="noStrike" baseline="0" dirty="0" smtClean="0">
                          <a:solidFill>
                            <a:schemeClr val="bg1"/>
                          </a:solidFill>
                          <a:effectLst/>
                          <a:latin typeface="Arial"/>
                        </a:rPr>
                        <a:t> BLU</a:t>
                      </a:r>
                      <a:r>
                        <a:rPr lang="en-US" sz="1200" b="1" i="0" u="none" strike="noStrike" dirty="0" smtClean="0">
                          <a:solidFill>
                            <a:schemeClr val="bg1"/>
                          </a:solidFill>
                          <a:effectLst/>
                          <a:latin typeface="Arial"/>
                        </a:rPr>
                        <a:t> and</a:t>
                      </a:r>
                      <a:r>
                        <a:rPr lang="en-US" sz="1200" b="1" i="0" u="none" strike="noStrike" baseline="0" dirty="0" smtClean="0">
                          <a:solidFill>
                            <a:schemeClr val="bg1"/>
                          </a:solidFill>
                          <a:effectLst/>
                          <a:latin typeface="Arial"/>
                        </a:rPr>
                        <a:t> panel c</a:t>
                      </a:r>
                      <a:r>
                        <a:rPr lang="en-US" sz="1200" b="1" i="0" u="none" strike="noStrike" dirty="0" smtClean="0">
                          <a:solidFill>
                            <a:schemeClr val="bg1"/>
                          </a:solidFill>
                          <a:effectLst/>
                          <a:latin typeface="Arial"/>
                        </a:rPr>
                        <a:t>ost </a:t>
                      </a:r>
                      <a:r>
                        <a:rPr lang="en-US" sz="1200" b="1" i="0" u="none" strike="noStrike" dirty="0">
                          <a:solidFill>
                            <a:schemeClr val="bg1"/>
                          </a:solidFill>
                          <a:effectLst/>
                          <a:latin typeface="Arial"/>
                        </a:rPr>
                        <a:t>analysis by wide color gamut </a:t>
                      </a:r>
                      <a:r>
                        <a:rPr lang="en-US" sz="1200" b="1" i="0" u="none" strike="noStrike" dirty="0" smtClean="0">
                          <a:solidFill>
                            <a:schemeClr val="bg1"/>
                          </a:solidFill>
                          <a:effectLst/>
                          <a:latin typeface="Arial"/>
                        </a:rPr>
                        <a:t>solutions in 2015_27</a:t>
                      </a:r>
                      <a:r>
                        <a:rPr lang="en-US" sz="1200" b="1" i="0" u="none" strike="noStrike" baseline="0" dirty="0" smtClean="0">
                          <a:solidFill>
                            <a:schemeClr val="bg1"/>
                          </a:solidFill>
                          <a:effectLst/>
                          <a:latin typeface="Arial"/>
                        </a:rPr>
                        <a:t> </a:t>
                      </a:r>
                      <a:r>
                        <a:rPr lang="en-US" sz="1200" b="1" i="0" u="none" strike="noStrike" dirty="0" smtClean="0">
                          <a:solidFill>
                            <a:schemeClr val="bg1"/>
                          </a:solidFill>
                          <a:effectLst/>
                          <a:latin typeface="Arial"/>
                        </a:rPr>
                        <a:t>inch (1920x1080)</a:t>
                      </a:r>
                      <a:endParaRPr lang="en-US" sz="1200" b="1" i="0" u="none" strike="noStrike" dirty="0">
                        <a:solidFill>
                          <a:schemeClr val="bg1"/>
                        </a:solidFill>
                        <a:effectLst/>
                        <a:latin typeface="Arial"/>
                      </a:endParaRPr>
                    </a:p>
                  </a:txBody>
                  <a:tcPr marL="35560" marR="35560" marT="50400" marB="54000" anchor="ctr">
                    <a:solidFill>
                      <a:srgbClr val="707C8A"/>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algn="l" fontAlgn="ctr"/>
                      <a:endParaRPr lang="ko-KR" altLang="en-US" sz="1100" b="1" i="0" u="none" strike="noStrike">
                        <a:solidFill>
                          <a:srgbClr val="FFFFFF"/>
                        </a:solidFill>
                        <a:effectLst/>
                        <a:latin typeface="Arial"/>
                      </a:endParaRPr>
                    </a:p>
                  </a:txBody>
                  <a:tcPr marL="9525" marR="9525" marT="9525" marB="0" anchor="ctr"/>
                </a:tc>
                <a:tc hMerge="1">
                  <a:txBody>
                    <a:bodyPr/>
                    <a:lstStyle/>
                    <a:p>
                      <a:pPr algn="l" fontAlgn="ctr"/>
                      <a:endParaRPr lang="ko-KR" altLang="en-US" sz="1100" b="1" i="0" u="none" strike="noStrike">
                        <a:solidFill>
                          <a:srgbClr val="FFFFFF"/>
                        </a:solidFill>
                        <a:effectLst/>
                        <a:latin typeface="Arial"/>
                      </a:endParaRPr>
                    </a:p>
                  </a:txBody>
                  <a:tcPr marL="9525" marR="9525" marT="9525" marB="0" anchor="ctr"/>
                </a:tc>
              </a:tr>
              <a:tr h="0">
                <a:tc>
                  <a:txBody>
                    <a:bodyPr/>
                    <a:lstStyle/>
                    <a:p>
                      <a:pPr algn="l" fontAlgn="ctr"/>
                      <a:endParaRPr lang="ko-KR" altLang="en-US" sz="1000" b="1" i="0" u="none" strike="noStrike" dirty="0">
                        <a:solidFill>
                          <a:schemeClr val="tx1"/>
                        </a:solidFill>
                        <a:effectLst/>
                        <a:latin typeface="Arial"/>
                      </a:endParaRPr>
                    </a:p>
                  </a:txBody>
                  <a:tcPr marL="35615" marR="35615" marT="54000" marB="54000">
                    <a:lnB w="12700">
                      <a:solidFill>
                        <a:srgbClr val="707C8A"/>
                      </a:solidFill>
                    </a:lnB>
                    <a:solidFill>
                      <a:scrgbClr r="0" g="0" b="0">
                        <a:alpha val="0"/>
                      </a:scrgbClr>
                    </a:solidFill>
                  </a:tcPr>
                </a:tc>
                <a:tc>
                  <a:txBody>
                    <a:bodyPr/>
                    <a:lstStyle/>
                    <a:p>
                      <a:pPr algn="l" fontAlgn="ctr"/>
                      <a:r>
                        <a:rPr lang="ko-KR" altLang="en-US" sz="1000" b="1" i="0" u="none" strike="noStrike" dirty="0">
                          <a:solidFill>
                            <a:schemeClr val="tx1"/>
                          </a:solidFill>
                          <a:effectLst/>
                          <a:latin typeface="Arial"/>
                        </a:rPr>
                        <a:t>　</a:t>
                      </a:r>
                    </a:p>
                  </a:txBody>
                  <a:tcPr marL="35615" marR="35615" marT="54000" marB="54000">
                    <a:lnB w="12700">
                      <a:solidFill>
                        <a:srgbClr val="707C8A"/>
                      </a:solidFill>
                    </a:lnB>
                    <a:solidFill>
                      <a:scrgbClr r="0" g="0" b="0">
                        <a:alpha val="0"/>
                      </a:scrgbClr>
                    </a:solidFill>
                  </a:tcPr>
                </a:tc>
                <a:tc>
                  <a:txBody>
                    <a:bodyPr/>
                    <a:lstStyle/>
                    <a:p>
                      <a:pPr algn="r" fontAlgn="ctr"/>
                      <a:r>
                        <a:rPr lang="en-US" sz="1000" b="1" i="0" u="none" strike="noStrike" dirty="0">
                          <a:solidFill>
                            <a:schemeClr val="tx1"/>
                          </a:solidFill>
                          <a:effectLst/>
                          <a:latin typeface="Arial"/>
                        </a:rPr>
                        <a:t>Normal </a:t>
                      </a:r>
                    </a:p>
                  </a:txBody>
                  <a:tcPr marL="35615" marR="35615" marT="54000" marB="54000" anchor="ctr">
                    <a:lnB w="12700">
                      <a:solidFill>
                        <a:srgbClr val="707C8A"/>
                      </a:solidFill>
                    </a:lnB>
                    <a:solidFill>
                      <a:scrgbClr r="0" g="0" b="0">
                        <a:alpha val="0"/>
                      </a:scrgbClr>
                    </a:solidFill>
                  </a:tcPr>
                </a:tc>
                <a:tc>
                  <a:txBody>
                    <a:bodyPr/>
                    <a:lstStyle/>
                    <a:p>
                      <a:pPr algn="r" fontAlgn="ctr"/>
                      <a:r>
                        <a:rPr lang="en-US" sz="1000" b="1" i="0" u="none" strike="noStrike" dirty="0">
                          <a:solidFill>
                            <a:schemeClr val="tx1"/>
                          </a:solidFill>
                          <a:effectLst/>
                          <a:latin typeface="Arial"/>
                        </a:rPr>
                        <a:t>QD </a:t>
                      </a:r>
                      <a:r>
                        <a:rPr lang="en-US" sz="1000" b="1" i="0" u="none" strike="noStrike" dirty="0" smtClean="0">
                          <a:solidFill>
                            <a:schemeClr val="tx1"/>
                          </a:solidFill>
                          <a:effectLst/>
                          <a:latin typeface="Arial"/>
                        </a:rPr>
                        <a:t>film</a:t>
                      </a:r>
                    </a:p>
                    <a:p>
                      <a:pPr algn="r" fontAlgn="ctr"/>
                      <a:r>
                        <a:rPr lang="en-US" sz="1000" b="1" i="0" u="none" strike="noStrike" dirty="0" smtClean="0">
                          <a:solidFill>
                            <a:schemeClr val="tx1"/>
                          </a:solidFill>
                          <a:effectLst/>
                          <a:latin typeface="Arial"/>
                        </a:rPr>
                        <a:t>(</a:t>
                      </a:r>
                      <a:r>
                        <a:rPr lang="en-US" sz="1000" b="1" i="0" u="none" strike="noStrike" dirty="0">
                          <a:solidFill>
                            <a:schemeClr val="tx1"/>
                          </a:solidFill>
                          <a:effectLst/>
                          <a:latin typeface="Arial"/>
                        </a:rPr>
                        <a:t>Cd)</a:t>
                      </a:r>
                    </a:p>
                  </a:txBody>
                  <a:tcPr marL="35615" marR="35615" marT="54000" marB="54000" anchor="ctr">
                    <a:lnB w="12700">
                      <a:solidFill>
                        <a:srgbClr val="707C8A"/>
                      </a:solidFill>
                    </a:lnB>
                    <a:solidFill>
                      <a:scrgbClr r="0" g="0" b="0">
                        <a:alpha val="0"/>
                      </a:scrgbClr>
                    </a:solidFill>
                  </a:tcPr>
                </a:tc>
                <a:tc>
                  <a:txBody>
                    <a:bodyPr/>
                    <a:lstStyle/>
                    <a:p>
                      <a:pPr algn="r" fontAlgn="ctr"/>
                      <a:r>
                        <a:rPr lang="en-US" sz="1000" b="1" i="0" u="none" strike="noStrike" dirty="0">
                          <a:solidFill>
                            <a:schemeClr val="tx1"/>
                          </a:solidFill>
                          <a:effectLst/>
                          <a:latin typeface="Arial"/>
                        </a:rPr>
                        <a:t>QD </a:t>
                      </a:r>
                      <a:r>
                        <a:rPr lang="en-US" sz="1000" b="1" i="0" u="none" strike="noStrike" dirty="0" smtClean="0">
                          <a:solidFill>
                            <a:schemeClr val="tx1"/>
                          </a:solidFill>
                          <a:effectLst/>
                          <a:latin typeface="Arial"/>
                        </a:rPr>
                        <a:t>tube</a:t>
                      </a:r>
                    </a:p>
                    <a:p>
                      <a:pPr algn="r" fontAlgn="ctr"/>
                      <a:r>
                        <a:rPr lang="en-US" sz="1000" b="1" i="0" u="none" strike="noStrike" dirty="0" smtClean="0">
                          <a:solidFill>
                            <a:schemeClr val="tx1"/>
                          </a:solidFill>
                          <a:effectLst/>
                          <a:latin typeface="Arial"/>
                        </a:rPr>
                        <a:t>(</a:t>
                      </a:r>
                      <a:r>
                        <a:rPr lang="en-US" sz="1000" b="1" i="0" u="none" strike="noStrike" dirty="0">
                          <a:solidFill>
                            <a:schemeClr val="tx1"/>
                          </a:solidFill>
                          <a:effectLst/>
                          <a:latin typeface="Arial"/>
                        </a:rPr>
                        <a:t>Cd)</a:t>
                      </a:r>
                    </a:p>
                  </a:txBody>
                  <a:tcPr marL="35615" marR="35615" marT="54000" marB="54000" anchor="ctr">
                    <a:lnB w="12700">
                      <a:solidFill>
                        <a:srgbClr val="707C8A"/>
                      </a:solidFill>
                    </a:lnB>
                    <a:solidFill>
                      <a:scrgbClr r="0" g="0" b="0">
                        <a:alpha val="0"/>
                      </a:scrgbClr>
                    </a:solidFill>
                  </a:tcPr>
                </a:tc>
                <a:tc>
                  <a:txBody>
                    <a:bodyPr/>
                    <a:lstStyle/>
                    <a:p>
                      <a:pPr algn="r" fontAlgn="ctr"/>
                      <a:r>
                        <a:rPr lang="en-US" sz="1000" b="1" i="0" u="none" strike="noStrike" dirty="0">
                          <a:solidFill>
                            <a:schemeClr val="tx1"/>
                          </a:solidFill>
                          <a:effectLst/>
                          <a:latin typeface="Arial"/>
                        </a:rPr>
                        <a:t>LED/CF</a:t>
                      </a:r>
                    </a:p>
                  </a:txBody>
                  <a:tcPr marL="35615" marR="35615" marT="54000" marB="54000" anchor="ctr">
                    <a:lnB w="12700" cap="flat" cmpd="sng" algn="ctr">
                      <a:solidFill>
                        <a:srgbClr val="707C8A"/>
                      </a:solidFill>
                      <a:prstDash val="solid"/>
                      <a:round/>
                      <a:headEnd type="none" w="med" len="med"/>
                      <a:tailEnd type="none" w="med" len="med"/>
                    </a:lnB>
                    <a:solidFill>
                      <a:scrgbClr r="0" g="0" b="0">
                        <a:alpha val="0"/>
                      </a:scrgbClr>
                    </a:solidFill>
                  </a:tcPr>
                </a:tc>
              </a:tr>
              <a:tr h="0">
                <a:tc>
                  <a:txBody>
                    <a:bodyPr/>
                    <a:lstStyle/>
                    <a:p>
                      <a:pPr algn="l" fontAlgn="ctr"/>
                      <a:r>
                        <a:rPr lang="en-US" sz="1000" b="0" i="0" u="none" strike="noStrike" dirty="0">
                          <a:solidFill>
                            <a:schemeClr val="tx1"/>
                          </a:solidFill>
                          <a:effectLst/>
                          <a:latin typeface="Arial"/>
                        </a:rPr>
                        <a:t>Wide color gamut</a:t>
                      </a:r>
                    </a:p>
                  </a:txBody>
                  <a:tcPr marL="35615" marR="35615" marT="54000" marB="54000">
                    <a:lnT w="12700">
                      <a:solidFill>
                        <a:srgbClr val="707C8A"/>
                      </a:solidFill>
                    </a:lnT>
                    <a:solidFill>
                      <a:scrgbClr r="0" g="0" b="0">
                        <a:alpha val="0"/>
                      </a:scrgbClr>
                    </a:solidFill>
                  </a:tcPr>
                </a:tc>
                <a:tc>
                  <a:txBody>
                    <a:bodyPr/>
                    <a:lstStyle/>
                    <a:p>
                      <a:pPr algn="l" fontAlgn="ctr"/>
                      <a:r>
                        <a:rPr lang="en-US" sz="1000" b="0" i="0" u="none" strike="noStrike" dirty="0">
                          <a:solidFill>
                            <a:schemeClr val="tx1"/>
                          </a:solidFill>
                          <a:effectLst/>
                          <a:latin typeface="Arial"/>
                        </a:rPr>
                        <a:t>NTSC </a:t>
                      </a:r>
                    </a:p>
                  </a:txBody>
                  <a:tcPr marL="35615" marR="35615" marT="54000" marB="54000">
                    <a:lnT w="12700">
                      <a:solidFill>
                        <a:srgbClr val="707C8A"/>
                      </a:solidFill>
                    </a:lnT>
                    <a:solidFill>
                      <a:scrgbClr r="0" g="0" b="0">
                        <a:alpha val="0"/>
                      </a:scrgbClr>
                    </a:solidFill>
                  </a:tcPr>
                </a:tc>
                <a:tc>
                  <a:txBody>
                    <a:bodyPr/>
                    <a:lstStyle/>
                    <a:p>
                      <a:pPr algn="r" fontAlgn="ctr"/>
                      <a:r>
                        <a:rPr lang="en-US" altLang="ko-KR" sz="1000" b="0" i="0" u="none" strike="noStrike" dirty="0">
                          <a:solidFill>
                            <a:schemeClr val="tx1"/>
                          </a:solidFill>
                          <a:effectLst/>
                          <a:latin typeface="Arial"/>
                        </a:rPr>
                        <a:t>75%</a:t>
                      </a:r>
                    </a:p>
                  </a:txBody>
                  <a:tcPr marL="35615" marR="35615" marT="54000" marB="54000">
                    <a:lnT w="12700">
                      <a:solidFill>
                        <a:srgbClr val="707C8A"/>
                      </a:solidFill>
                    </a:lnT>
                    <a:solidFill>
                      <a:scrgbClr r="0" g="0" b="0">
                        <a:alpha val="0"/>
                      </a:scrgbClr>
                    </a:solidFill>
                  </a:tcPr>
                </a:tc>
                <a:tc>
                  <a:txBody>
                    <a:bodyPr/>
                    <a:lstStyle/>
                    <a:p>
                      <a:pPr algn="r" fontAlgn="ctr"/>
                      <a:r>
                        <a:rPr lang="en-US" altLang="ko-KR" sz="1000" b="0" i="0" u="none" strike="noStrike" dirty="0">
                          <a:solidFill>
                            <a:schemeClr val="tx1"/>
                          </a:solidFill>
                          <a:effectLst/>
                          <a:latin typeface="Arial"/>
                        </a:rPr>
                        <a:t>100%</a:t>
                      </a:r>
                    </a:p>
                  </a:txBody>
                  <a:tcPr marL="35615" marR="35615" marT="54000" marB="54000">
                    <a:lnT w="12700">
                      <a:solidFill>
                        <a:srgbClr val="707C8A"/>
                      </a:solidFill>
                    </a:lnT>
                    <a:solidFill>
                      <a:scrgbClr r="0" g="0" b="0">
                        <a:alpha val="0"/>
                      </a:scrgbClr>
                    </a:solidFill>
                  </a:tcPr>
                </a:tc>
                <a:tc>
                  <a:txBody>
                    <a:bodyPr/>
                    <a:lstStyle/>
                    <a:p>
                      <a:pPr algn="r" fontAlgn="ctr"/>
                      <a:r>
                        <a:rPr lang="en-US" altLang="ko-KR" sz="1000" b="0" i="0" u="none" strike="noStrike" dirty="0">
                          <a:solidFill>
                            <a:schemeClr val="tx1"/>
                          </a:solidFill>
                          <a:effectLst/>
                          <a:latin typeface="Arial"/>
                        </a:rPr>
                        <a:t>100%</a:t>
                      </a:r>
                    </a:p>
                  </a:txBody>
                  <a:tcPr marL="35615" marR="35615" marT="54000" marB="54000">
                    <a:lnT w="12700">
                      <a:solidFill>
                        <a:srgbClr val="707C8A"/>
                      </a:solidFill>
                    </a:lnT>
                    <a:solidFill>
                      <a:scrgbClr r="0" g="0" b="0">
                        <a:alpha val="0"/>
                      </a:scrgbClr>
                    </a:solidFill>
                  </a:tcPr>
                </a:tc>
                <a:tc>
                  <a:txBody>
                    <a:bodyPr/>
                    <a:lstStyle/>
                    <a:p>
                      <a:pPr algn="r" fontAlgn="ctr"/>
                      <a:r>
                        <a:rPr lang="en-US" altLang="ko-KR" sz="1000" b="0" i="0" u="none" strike="noStrike">
                          <a:solidFill>
                            <a:schemeClr val="tx1"/>
                          </a:solidFill>
                          <a:effectLst/>
                          <a:latin typeface="Arial"/>
                        </a:rPr>
                        <a:t>90%</a:t>
                      </a:r>
                    </a:p>
                  </a:txBody>
                  <a:tcPr marL="35615" marR="35615" marT="54000" marB="54000">
                    <a:lnT w="12700" cap="flat" cmpd="sng" algn="ctr">
                      <a:solidFill>
                        <a:srgbClr val="707C8A"/>
                      </a:solidFill>
                      <a:prstDash val="solid"/>
                      <a:round/>
                      <a:headEnd type="none" w="med" len="med"/>
                      <a:tailEnd type="none" w="med" len="med"/>
                    </a:lnT>
                    <a:solidFill>
                      <a:scrgbClr r="0" g="0" b="0">
                        <a:alpha val="0"/>
                      </a:scrgbClr>
                    </a:solidFill>
                  </a:tcPr>
                </a:tc>
              </a:tr>
              <a:tr h="0">
                <a:tc rowSpan="4">
                  <a:txBody>
                    <a:bodyPr/>
                    <a:lstStyle/>
                    <a:p>
                      <a:pPr algn="l" fontAlgn="ctr"/>
                      <a:r>
                        <a:rPr lang="en-US" altLang="ko-KR" sz="1000" b="0" i="0" u="none" strike="noStrike" dirty="0" smtClean="0">
                          <a:solidFill>
                            <a:schemeClr val="tx1"/>
                          </a:solidFill>
                          <a:effectLst/>
                          <a:latin typeface="Arial"/>
                        </a:rPr>
                        <a:t>BLU</a:t>
                      </a:r>
                      <a:r>
                        <a:rPr lang="ko-KR" altLang="en-US" sz="1000" b="0" i="0" u="none" strike="noStrike" dirty="0">
                          <a:solidFill>
                            <a:schemeClr val="tx1"/>
                          </a:solidFill>
                          <a:effectLst/>
                          <a:latin typeface="Arial"/>
                        </a:rPr>
                        <a:t>　　</a:t>
                      </a:r>
                    </a:p>
                  </a:txBody>
                  <a:tcPr marL="35615" marR="35615" marT="54000" marB="54000" anchor="ctr">
                    <a:solidFill>
                      <a:scrgbClr r="0" g="0" b="0">
                        <a:alpha val="0"/>
                      </a:scrgbClr>
                    </a:solidFill>
                  </a:tcPr>
                </a:tc>
                <a:tc>
                  <a:txBody>
                    <a:bodyPr/>
                    <a:lstStyle/>
                    <a:p>
                      <a:pPr algn="l" fontAlgn="ctr"/>
                      <a:r>
                        <a:rPr lang="en-US" sz="1000" b="0" i="0" u="none" strike="noStrike" dirty="0">
                          <a:solidFill>
                            <a:schemeClr val="tx1"/>
                          </a:solidFill>
                          <a:effectLst/>
                          <a:latin typeface="Arial"/>
                        </a:rPr>
                        <a:t>Light </a:t>
                      </a:r>
                      <a:r>
                        <a:rPr lang="en-US" sz="1000" b="0" i="0" u="none" strike="noStrike" dirty="0" smtClean="0">
                          <a:solidFill>
                            <a:schemeClr val="tx1"/>
                          </a:solidFill>
                          <a:effectLst/>
                          <a:latin typeface="Arial"/>
                        </a:rPr>
                        <a:t>source</a:t>
                      </a:r>
                      <a:endParaRPr lang="en-US" sz="1000" b="0" i="0" u="none" strike="noStrike" dirty="0">
                        <a:solidFill>
                          <a:schemeClr val="tx1"/>
                        </a:solidFill>
                        <a:effectLst/>
                        <a:latin typeface="Arial"/>
                      </a:endParaRPr>
                    </a:p>
                  </a:txBody>
                  <a:tcPr marL="35615" marR="35615" marT="54000" marB="54000">
                    <a:solidFill>
                      <a:scrgbClr r="0" g="0" b="0">
                        <a:alpha val="0"/>
                      </a:scrgbClr>
                    </a:solidFill>
                  </a:tcPr>
                </a:tc>
                <a:tc>
                  <a:txBody>
                    <a:bodyPr/>
                    <a:lstStyle/>
                    <a:p>
                      <a:pPr algn="r" fontAlgn="ctr"/>
                      <a:r>
                        <a:rPr lang="en-US" altLang="ko-KR" sz="1000" b="0" i="0" u="none" strike="noStrike" dirty="0">
                          <a:solidFill>
                            <a:srgbClr val="000000"/>
                          </a:solidFill>
                          <a:effectLst/>
                          <a:latin typeface="Arial"/>
                        </a:rPr>
                        <a:t>$1.4</a:t>
                      </a:r>
                    </a:p>
                  </a:txBody>
                  <a:tcPr marL="0" marR="0" marT="0" marB="0" anchor="ctr">
                    <a:solidFill>
                      <a:scrgbClr r="0" g="0" b="0">
                        <a:alpha val="0"/>
                      </a:scrgbClr>
                    </a:solidFill>
                  </a:tcPr>
                </a:tc>
                <a:tc>
                  <a:txBody>
                    <a:bodyPr/>
                    <a:lstStyle/>
                    <a:p>
                      <a:pPr algn="r" fontAlgn="ctr"/>
                      <a:r>
                        <a:rPr lang="en-US" altLang="ko-KR" sz="1000" b="0" i="0" u="none" strike="noStrike" dirty="0">
                          <a:solidFill>
                            <a:srgbClr val="000000"/>
                          </a:solidFill>
                          <a:effectLst/>
                          <a:latin typeface="Arial"/>
                        </a:rPr>
                        <a:t>$1.5</a:t>
                      </a:r>
                    </a:p>
                  </a:txBody>
                  <a:tcPr marL="0" marR="0" marT="0" marB="0" anchor="ctr">
                    <a:solidFill>
                      <a:scrgbClr r="0" g="0" b="0">
                        <a:alpha val="0"/>
                      </a:scrgbClr>
                    </a:solidFill>
                  </a:tcPr>
                </a:tc>
                <a:tc>
                  <a:txBody>
                    <a:bodyPr/>
                    <a:lstStyle/>
                    <a:p>
                      <a:pPr algn="r" fontAlgn="ctr"/>
                      <a:r>
                        <a:rPr lang="en-US" altLang="ko-KR" sz="1000" b="0" i="0" u="none" strike="noStrike">
                          <a:solidFill>
                            <a:srgbClr val="000000"/>
                          </a:solidFill>
                          <a:effectLst/>
                          <a:latin typeface="Arial"/>
                        </a:rPr>
                        <a:t>$1.5</a:t>
                      </a:r>
                    </a:p>
                  </a:txBody>
                  <a:tcPr marL="0" marR="0" marT="0" marB="0" anchor="ctr">
                    <a:solidFill>
                      <a:scrgbClr r="0" g="0" b="0">
                        <a:alpha val="0"/>
                      </a:scrgbClr>
                    </a:solidFill>
                  </a:tcPr>
                </a:tc>
                <a:tc>
                  <a:txBody>
                    <a:bodyPr/>
                    <a:lstStyle/>
                    <a:p>
                      <a:pPr algn="r" fontAlgn="ctr"/>
                      <a:r>
                        <a:rPr lang="en-US" altLang="ko-KR" sz="1000" b="0" i="0" u="none" strike="noStrike">
                          <a:solidFill>
                            <a:srgbClr val="000000"/>
                          </a:solidFill>
                          <a:effectLst/>
                          <a:latin typeface="Arial"/>
                        </a:rPr>
                        <a:t>$2.0</a:t>
                      </a:r>
                    </a:p>
                  </a:txBody>
                  <a:tcPr marL="0" marR="0" marT="0" marB="0" anchor="ctr">
                    <a:solidFill>
                      <a:scrgbClr r="0" g="0" b="0">
                        <a:alpha val="0"/>
                      </a:scrgbClr>
                    </a:solidFill>
                  </a:tcPr>
                </a:tc>
              </a:tr>
              <a:tr h="0">
                <a:tc vMerge="1">
                  <a:txBody>
                    <a:bodyPr/>
                    <a:lstStyle/>
                    <a:p>
                      <a:pPr algn="l" fontAlgn="ctr"/>
                      <a:endParaRPr lang="ko-KR" altLang="en-US" sz="1000" b="0" i="0" u="none" strike="noStrike" dirty="0">
                        <a:solidFill>
                          <a:schemeClr val="tx1"/>
                        </a:solidFill>
                        <a:effectLst/>
                        <a:latin typeface="Arial"/>
                      </a:endParaRPr>
                    </a:p>
                  </a:txBody>
                  <a:tcPr marL="35615" marR="35615" marT="54000" marB="54000">
                    <a:solidFill>
                      <a:scrgbClr r="0" g="0" b="0">
                        <a:alpha val="0"/>
                      </a:scrgbClr>
                    </a:solidFill>
                  </a:tcPr>
                </a:tc>
                <a:tc>
                  <a:txBody>
                    <a:bodyPr/>
                    <a:lstStyle/>
                    <a:p>
                      <a:pPr algn="l" fontAlgn="ctr"/>
                      <a:r>
                        <a:rPr lang="en-US" sz="1000" b="0" i="0" u="none" strike="noStrike" dirty="0">
                          <a:solidFill>
                            <a:schemeClr val="tx1"/>
                          </a:solidFill>
                          <a:effectLst/>
                          <a:latin typeface="Arial"/>
                        </a:rPr>
                        <a:t>Optical </a:t>
                      </a:r>
                      <a:r>
                        <a:rPr lang="en-US" sz="1000" b="0" i="0" u="none" strike="noStrike" dirty="0" smtClean="0">
                          <a:solidFill>
                            <a:schemeClr val="tx1"/>
                          </a:solidFill>
                          <a:effectLst/>
                          <a:latin typeface="Arial"/>
                        </a:rPr>
                        <a:t>films(QD</a:t>
                      </a:r>
                      <a:r>
                        <a:rPr lang="en-US" sz="1000" b="0" i="0" u="none" strike="noStrike" baseline="0" dirty="0" smtClean="0">
                          <a:solidFill>
                            <a:schemeClr val="tx1"/>
                          </a:solidFill>
                          <a:effectLst/>
                          <a:latin typeface="Arial"/>
                        </a:rPr>
                        <a:t> solutions)</a:t>
                      </a:r>
                      <a:endParaRPr lang="en-US" sz="1000" b="0" i="0" u="none" strike="noStrike" dirty="0">
                        <a:solidFill>
                          <a:schemeClr val="tx1"/>
                        </a:solidFill>
                        <a:effectLst/>
                        <a:latin typeface="Arial"/>
                      </a:endParaRPr>
                    </a:p>
                  </a:txBody>
                  <a:tcPr marL="35615" marR="35615" marT="54000" marB="54000">
                    <a:solidFill>
                      <a:scrgbClr r="0" g="0" b="0">
                        <a:alpha val="0"/>
                      </a:scrgbClr>
                    </a:solidFill>
                  </a:tcPr>
                </a:tc>
                <a:tc>
                  <a:txBody>
                    <a:bodyPr/>
                    <a:lstStyle/>
                    <a:p>
                      <a:pPr algn="r" fontAlgn="ctr"/>
                      <a:r>
                        <a:rPr lang="en-US" altLang="ko-KR" sz="1000" b="0" i="0" u="none" strike="noStrike">
                          <a:solidFill>
                            <a:srgbClr val="000000"/>
                          </a:solidFill>
                          <a:effectLst/>
                          <a:latin typeface="Arial"/>
                        </a:rPr>
                        <a:t>$5.9</a:t>
                      </a:r>
                    </a:p>
                  </a:txBody>
                  <a:tcPr marL="0" marR="0" marT="0" marB="0" anchor="ctr">
                    <a:solidFill>
                      <a:scrgbClr r="0" g="0" b="0">
                        <a:alpha val="0"/>
                      </a:scrgbClr>
                    </a:solidFill>
                  </a:tcPr>
                </a:tc>
                <a:tc>
                  <a:txBody>
                    <a:bodyPr/>
                    <a:lstStyle/>
                    <a:p>
                      <a:pPr algn="r" fontAlgn="ctr"/>
                      <a:r>
                        <a:rPr lang="en-US" altLang="ko-KR" sz="1000" b="0" i="0" u="none" strike="noStrike" dirty="0">
                          <a:solidFill>
                            <a:srgbClr val="000000"/>
                          </a:solidFill>
                          <a:effectLst/>
                          <a:latin typeface="Arial"/>
                        </a:rPr>
                        <a:t>$34.1</a:t>
                      </a:r>
                    </a:p>
                  </a:txBody>
                  <a:tcPr marL="0" marR="0" marT="0" marB="0" anchor="ctr">
                    <a:solidFill>
                      <a:scrgbClr r="0" g="0" b="0">
                        <a:alpha val="0"/>
                      </a:scrgbClr>
                    </a:solidFill>
                  </a:tcPr>
                </a:tc>
                <a:tc>
                  <a:txBody>
                    <a:bodyPr/>
                    <a:lstStyle/>
                    <a:p>
                      <a:pPr algn="r" fontAlgn="ctr"/>
                      <a:r>
                        <a:rPr lang="en-US" altLang="ko-KR" sz="1000" b="0" i="0" u="none" strike="noStrike">
                          <a:solidFill>
                            <a:srgbClr val="000000"/>
                          </a:solidFill>
                          <a:effectLst/>
                          <a:latin typeface="Arial"/>
                        </a:rPr>
                        <a:t>$14.1</a:t>
                      </a:r>
                    </a:p>
                  </a:txBody>
                  <a:tcPr marL="0" marR="0" marT="0" marB="0" anchor="ctr">
                    <a:solidFill>
                      <a:scrgbClr r="0" g="0" b="0">
                        <a:alpha val="0"/>
                      </a:scrgbClr>
                    </a:solidFill>
                  </a:tcPr>
                </a:tc>
                <a:tc>
                  <a:txBody>
                    <a:bodyPr/>
                    <a:lstStyle/>
                    <a:p>
                      <a:pPr algn="r" fontAlgn="ctr"/>
                      <a:r>
                        <a:rPr lang="en-US" altLang="ko-KR" sz="1000" b="0" i="0" u="none" strike="noStrike">
                          <a:solidFill>
                            <a:srgbClr val="000000"/>
                          </a:solidFill>
                          <a:effectLst/>
                          <a:latin typeface="Arial"/>
                        </a:rPr>
                        <a:t>$5.9</a:t>
                      </a:r>
                    </a:p>
                  </a:txBody>
                  <a:tcPr marL="0" marR="0" marT="0" marB="0" anchor="ctr">
                    <a:solidFill>
                      <a:scrgbClr r="0" g="0" b="0">
                        <a:alpha val="0"/>
                      </a:scrgbClr>
                    </a:solidFill>
                  </a:tcPr>
                </a:tc>
              </a:tr>
              <a:tr h="0">
                <a:tc vMerge="1">
                  <a:txBody>
                    <a:bodyPr/>
                    <a:lstStyle/>
                    <a:p>
                      <a:pPr algn="l" fontAlgn="ctr"/>
                      <a:endParaRPr lang="ko-KR" altLang="en-US" sz="1000" b="0" i="0" u="none" strike="noStrike" dirty="0">
                        <a:solidFill>
                          <a:schemeClr val="tx1"/>
                        </a:solidFill>
                        <a:effectLst/>
                        <a:latin typeface="Arial"/>
                      </a:endParaRPr>
                    </a:p>
                  </a:txBody>
                  <a:tcPr marL="35615" marR="35615" marT="54000" marB="54000">
                    <a:solidFill>
                      <a:scrgbClr r="0" g="0" b="0">
                        <a:alpha val="0"/>
                      </a:scrgbClr>
                    </a:solidFill>
                  </a:tcPr>
                </a:tc>
                <a:tc>
                  <a:txBody>
                    <a:bodyPr/>
                    <a:lstStyle/>
                    <a:p>
                      <a:pPr algn="l" fontAlgn="ctr"/>
                      <a:r>
                        <a:rPr lang="en-US" sz="1000" b="0" i="0" u="none" strike="noStrike" dirty="0">
                          <a:solidFill>
                            <a:schemeClr val="tx1"/>
                          </a:solidFill>
                          <a:effectLst/>
                          <a:latin typeface="Arial"/>
                        </a:rPr>
                        <a:t>Others</a:t>
                      </a:r>
                    </a:p>
                  </a:txBody>
                  <a:tcPr marL="35615" marR="35615" marT="54000" marB="54000">
                    <a:solidFill>
                      <a:scrgbClr r="0" g="0" b="0">
                        <a:alpha val="0"/>
                      </a:scrgbClr>
                    </a:solidFill>
                  </a:tcPr>
                </a:tc>
                <a:tc>
                  <a:txBody>
                    <a:bodyPr/>
                    <a:lstStyle/>
                    <a:p>
                      <a:pPr algn="r" fontAlgn="ctr"/>
                      <a:r>
                        <a:rPr lang="en-US" altLang="ko-KR" sz="1000" b="0" i="0" u="none" strike="noStrike">
                          <a:solidFill>
                            <a:srgbClr val="000000"/>
                          </a:solidFill>
                          <a:effectLst/>
                          <a:latin typeface="Arial"/>
                        </a:rPr>
                        <a:t>$5.8</a:t>
                      </a:r>
                    </a:p>
                  </a:txBody>
                  <a:tcPr marL="0" marR="0" marT="0" marB="0" anchor="ctr">
                    <a:solidFill>
                      <a:scrgbClr r="0" g="0" b="0">
                        <a:alpha val="0"/>
                      </a:scrgbClr>
                    </a:solidFill>
                  </a:tcPr>
                </a:tc>
                <a:tc>
                  <a:txBody>
                    <a:bodyPr/>
                    <a:lstStyle/>
                    <a:p>
                      <a:pPr algn="r" fontAlgn="ctr"/>
                      <a:r>
                        <a:rPr lang="en-US" altLang="ko-KR" sz="1000" b="0" i="0" u="none" strike="noStrike" dirty="0">
                          <a:solidFill>
                            <a:srgbClr val="000000"/>
                          </a:solidFill>
                          <a:effectLst/>
                          <a:latin typeface="Arial"/>
                        </a:rPr>
                        <a:t>$8.6</a:t>
                      </a:r>
                    </a:p>
                  </a:txBody>
                  <a:tcPr marL="0" marR="0" marT="0" marB="0" anchor="ctr">
                    <a:solidFill>
                      <a:scrgbClr r="0" g="0" b="0">
                        <a:alpha val="0"/>
                      </a:scrgbClr>
                    </a:solidFill>
                  </a:tcPr>
                </a:tc>
                <a:tc>
                  <a:txBody>
                    <a:bodyPr/>
                    <a:lstStyle/>
                    <a:p>
                      <a:pPr algn="r" fontAlgn="ctr"/>
                      <a:r>
                        <a:rPr lang="en-US" altLang="ko-KR" sz="1000" b="0" i="0" u="none" strike="noStrike">
                          <a:solidFill>
                            <a:srgbClr val="000000"/>
                          </a:solidFill>
                          <a:effectLst/>
                          <a:latin typeface="Arial"/>
                        </a:rPr>
                        <a:t>$6.6</a:t>
                      </a:r>
                    </a:p>
                  </a:txBody>
                  <a:tcPr marL="0" marR="0" marT="0" marB="0" anchor="ctr">
                    <a:solidFill>
                      <a:scrgbClr r="0" g="0" b="0">
                        <a:alpha val="0"/>
                      </a:scrgbClr>
                    </a:solidFill>
                  </a:tcPr>
                </a:tc>
                <a:tc>
                  <a:txBody>
                    <a:bodyPr/>
                    <a:lstStyle/>
                    <a:p>
                      <a:pPr algn="r" fontAlgn="ctr"/>
                      <a:r>
                        <a:rPr lang="en-US" altLang="ko-KR" sz="1000" b="0" i="0" u="none" strike="noStrike">
                          <a:solidFill>
                            <a:srgbClr val="000000"/>
                          </a:solidFill>
                          <a:effectLst/>
                          <a:latin typeface="Arial"/>
                        </a:rPr>
                        <a:t>$5.9</a:t>
                      </a:r>
                    </a:p>
                  </a:txBody>
                  <a:tcPr marL="0" marR="0" marT="0" marB="0" anchor="ctr">
                    <a:solidFill>
                      <a:scrgbClr r="0" g="0" b="0">
                        <a:alpha val="0"/>
                      </a:scrgbClr>
                    </a:solidFill>
                  </a:tcPr>
                </a:tc>
              </a:tr>
              <a:tr h="0">
                <a:tc vMerge="1">
                  <a:txBody>
                    <a:bodyPr/>
                    <a:lstStyle/>
                    <a:p>
                      <a:pPr algn="l" fontAlgn="ctr"/>
                      <a:endParaRPr lang="ko-KR" altLang="en-US" sz="1000" b="0" i="0" u="none" strike="noStrike" dirty="0">
                        <a:solidFill>
                          <a:schemeClr val="tx1"/>
                        </a:solidFill>
                        <a:effectLst/>
                        <a:latin typeface="Arial"/>
                      </a:endParaRPr>
                    </a:p>
                  </a:txBody>
                  <a:tcPr marL="35615" marR="35615" marT="54000" marB="54000">
                    <a:solidFill>
                      <a:scrgbClr r="0" g="0" b="0">
                        <a:alpha val="0"/>
                      </a:scrgbClr>
                    </a:solidFill>
                  </a:tcPr>
                </a:tc>
                <a:tc>
                  <a:txBody>
                    <a:bodyPr/>
                    <a:lstStyle/>
                    <a:p>
                      <a:pPr algn="l" fontAlgn="ctr"/>
                      <a:r>
                        <a:rPr lang="en-US" sz="1000" b="0" i="0" u="none" strike="noStrike" dirty="0" smtClean="0">
                          <a:solidFill>
                            <a:schemeClr val="tx1"/>
                          </a:solidFill>
                          <a:effectLst/>
                          <a:latin typeface="Arial"/>
                        </a:rPr>
                        <a:t>Total</a:t>
                      </a:r>
                      <a:r>
                        <a:rPr lang="en-US" sz="1000" b="0" i="0" u="none" strike="noStrike" baseline="0" dirty="0" smtClean="0">
                          <a:solidFill>
                            <a:schemeClr val="tx1"/>
                          </a:solidFill>
                          <a:effectLst/>
                          <a:latin typeface="Arial"/>
                        </a:rPr>
                        <a:t> </a:t>
                      </a:r>
                      <a:r>
                        <a:rPr lang="en-US" sz="1000" b="0" i="0" u="none" strike="noStrike" dirty="0" smtClean="0">
                          <a:solidFill>
                            <a:schemeClr val="tx1"/>
                          </a:solidFill>
                          <a:effectLst/>
                          <a:latin typeface="Arial"/>
                        </a:rPr>
                        <a:t>sale</a:t>
                      </a:r>
                      <a:r>
                        <a:rPr lang="en-US" sz="1000" b="0" i="0" u="none" strike="noStrike" baseline="0" dirty="0" smtClean="0">
                          <a:solidFill>
                            <a:schemeClr val="tx1"/>
                          </a:solidFill>
                          <a:effectLst/>
                          <a:latin typeface="Arial"/>
                        </a:rPr>
                        <a:t> </a:t>
                      </a:r>
                      <a:r>
                        <a:rPr lang="en-US" sz="1000" b="0" i="0" u="none" strike="noStrike" dirty="0" smtClean="0">
                          <a:solidFill>
                            <a:schemeClr val="tx1"/>
                          </a:solidFill>
                          <a:effectLst/>
                          <a:latin typeface="Arial"/>
                        </a:rPr>
                        <a:t>cost </a:t>
                      </a:r>
                      <a:endParaRPr lang="en-US" sz="1000" b="0" i="0" u="none" strike="noStrike" dirty="0">
                        <a:solidFill>
                          <a:schemeClr val="tx1"/>
                        </a:solidFill>
                        <a:effectLst/>
                        <a:latin typeface="Arial"/>
                      </a:endParaRPr>
                    </a:p>
                  </a:txBody>
                  <a:tcPr marL="35615" marR="35615" marT="54000" marB="54000">
                    <a:solidFill>
                      <a:scrgbClr r="0" g="0" b="0">
                        <a:alpha val="0"/>
                      </a:scrgbClr>
                    </a:solidFill>
                  </a:tcPr>
                </a:tc>
                <a:tc>
                  <a:txBody>
                    <a:bodyPr/>
                    <a:lstStyle/>
                    <a:p>
                      <a:pPr algn="r" fontAlgn="ctr"/>
                      <a:r>
                        <a:rPr lang="en-US" altLang="ko-KR" sz="1000" b="0" i="0" u="none" strike="noStrike">
                          <a:solidFill>
                            <a:srgbClr val="000000"/>
                          </a:solidFill>
                          <a:effectLst/>
                          <a:latin typeface="Arial"/>
                        </a:rPr>
                        <a:t>$13.0</a:t>
                      </a:r>
                    </a:p>
                  </a:txBody>
                  <a:tcPr marL="0" marR="0" marT="0" marB="0" anchor="ctr">
                    <a:solidFill>
                      <a:scrgbClr r="0" g="0" b="0">
                        <a:alpha val="0"/>
                      </a:scrgbClr>
                    </a:solidFill>
                  </a:tcPr>
                </a:tc>
                <a:tc>
                  <a:txBody>
                    <a:bodyPr/>
                    <a:lstStyle/>
                    <a:p>
                      <a:pPr algn="r" fontAlgn="ctr"/>
                      <a:r>
                        <a:rPr lang="en-US" altLang="ko-KR" sz="1000" b="0" i="0" u="none" strike="noStrike" dirty="0">
                          <a:solidFill>
                            <a:srgbClr val="000000"/>
                          </a:solidFill>
                          <a:effectLst/>
                          <a:latin typeface="Arial"/>
                        </a:rPr>
                        <a:t>$44.2</a:t>
                      </a:r>
                    </a:p>
                  </a:txBody>
                  <a:tcPr marL="0" marR="0" marT="0" marB="0" anchor="ctr">
                    <a:solidFill>
                      <a:scrgbClr r="0" g="0" b="0">
                        <a:alpha val="0"/>
                      </a:scrgbClr>
                    </a:solidFill>
                  </a:tcPr>
                </a:tc>
                <a:tc>
                  <a:txBody>
                    <a:bodyPr/>
                    <a:lstStyle/>
                    <a:p>
                      <a:pPr algn="r" fontAlgn="ctr"/>
                      <a:r>
                        <a:rPr lang="en-US" altLang="ko-KR" sz="1000" b="0" i="0" u="none" strike="noStrike">
                          <a:solidFill>
                            <a:srgbClr val="000000"/>
                          </a:solidFill>
                          <a:effectLst/>
                          <a:latin typeface="Arial"/>
                        </a:rPr>
                        <a:t>$22.2</a:t>
                      </a:r>
                    </a:p>
                  </a:txBody>
                  <a:tcPr marL="0" marR="0" marT="0" marB="0" anchor="ctr">
                    <a:solidFill>
                      <a:scrgbClr r="0" g="0" b="0">
                        <a:alpha val="0"/>
                      </a:scrgbClr>
                    </a:solidFill>
                  </a:tcPr>
                </a:tc>
                <a:tc>
                  <a:txBody>
                    <a:bodyPr/>
                    <a:lstStyle/>
                    <a:p>
                      <a:pPr algn="r" fontAlgn="ctr"/>
                      <a:r>
                        <a:rPr lang="en-US" altLang="ko-KR" sz="1000" b="0" i="0" u="none" strike="noStrike" dirty="0">
                          <a:solidFill>
                            <a:srgbClr val="000000"/>
                          </a:solidFill>
                          <a:effectLst/>
                          <a:latin typeface="Arial"/>
                        </a:rPr>
                        <a:t>$13.7</a:t>
                      </a:r>
                    </a:p>
                  </a:txBody>
                  <a:tcPr marL="0" marR="0" marT="0" marB="0" anchor="ctr">
                    <a:solidFill>
                      <a:scrgbClr r="0" g="0" b="0">
                        <a:alpha val="0"/>
                      </a:scrgbClr>
                    </a:solidFill>
                  </a:tcPr>
                </a:tc>
              </a:tr>
              <a:tr h="0">
                <a:tc>
                  <a:txBody>
                    <a:bodyPr/>
                    <a:lstStyle/>
                    <a:p>
                      <a:pPr algn="l" fontAlgn="ctr"/>
                      <a:r>
                        <a:rPr lang="ko-KR" altLang="en-US" sz="1000" b="0" i="0" u="none" strike="noStrike">
                          <a:solidFill>
                            <a:schemeClr val="tx1"/>
                          </a:solidFill>
                          <a:effectLst/>
                          <a:latin typeface="Arial"/>
                        </a:rPr>
                        <a:t>　</a:t>
                      </a:r>
                    </a:p>
                  </a:txBody>
                  <a:tcPr marL="35615" marR="35615" marT="54000" marB="54000">
                    <a:solidFill>
                      <a:scrgbClr r="0" g="0" b="0">
                        <a:alpha val="0"/>
                      </a:scrgbClr>
                    </a:solidFill>
                  </a:tcPr>
                </a:tc>
                <a:tc>
                  <a:txBody>
                    <a:bodyPr/>
                    <a:lstStyle/>
                    <a:p>
                      <a:pPr algn="l" fontAlgn="ctr"/>
                      <a:r>
                        <a:rPr lang="en-US" sz="1000" b="0" i="0" u="none" strike="noStrike" dirty="0" smtClean="0">
                          <a:solidFill>
                            <a:schemeClr val="tx1"/>
                          </a:solidFill>
                          <a:effectLst/>
                          <a:latin typeface="Arial"/>
                        </a:rPr>
                        <a:t>WCG </a:t>
                      </a:r>
                      <a:r>
                        <a:rPr lang="en-US" sz="1000" b="0" i="0" u="none" strike="noStrike" dirty="0">
                          <a:solidFill>
                            <a:schemeClr val="tx1"/>
                          </a:solidFill>
                          <a:effectLst/>
                          <a:latin typeface="Arial"/>
                        </a:rPr>
                        <a:t>BLU/Normal BLU cost ratio</a:t>
                      </a:r>
                    </a:p>
                  </a:txBody>
                  <a:tcPr marL="35615" marR="35615" marT="54000" marB="54000">
                    <a:solidFill>
                      <a:scrgbClr r="0" g="0" b="0">
                        <a:alpha val="0"/>
                      </a:scrgbClr>
                    </a:solidFill>
                  </a:tcPr>
                </a:tc>
                <a:tc>
                  <a:txBody>
                    <a:bodyPr/>
                    <a:lstStyle/>
                    <a:p>
                      <a:pPr algn="r" fontAlgn="ctr"/>
                      <a:r>
                        <a:rPr lang="en-US" altLang="ko-KR" sz="1000" b="0" i="0" u="none" strike="noStrike">
                          <a:solidFill>
                            <a:srgbClr val="000000"/>
                          </a:solidFill>
                          <a:effectLst/>
                          <a:latin typeface="Arial"/>
                        </a:rPr>
                        <a:t>100%</a:t>
                      </a:r>
                    </a:p>
                  </a:txBody>
                  <a:tcPr marL="0" marR="0" marT="0" marB="0" anchor="ctr">
                    <a:solidFill>
                      <a:scrgbClr r="0" g="0" b="0">
                        <a:alpha val="0"/>
                      </a:scrgbClr>
                    </a:solidFill>
                  </a:tcPr>
                </a:tc>
                <a:tc>
                  <a:txBody>
                    <a:bodyPr/>
                    <a:lstStyle/>
                    <a:p>
                      <a:pPr algn="r" fontAlgn="ctr"/>
                      <a:r>
                        <a:rPr lang="en-US" altLang="ko-KR" sz="1000" b="0" i="0" u="none" strike="noStrike" dirty="0">
                          <a:solidFill>
                            <a:srgbClr val="000000"/>
                          </a:solidFill>
                          <a:effectLst/>
                          <a:latin typeface="Arial"/>
                        </a:rPr>
                        <a:t>339.4%</a:t>
                      </a:r>
                    </a:p>
                  </a:txBody>
                  <a:tcPr marL="0" marR="0" marT="0" marB="0" anchor="ctr">
                    <a:solidFill>
                      <a:scrgbClr r="0" g="0" b="0">
                        <a:alpha val="0"/>
                      </a:scrgbClr>
                    </a:solidFill>
                  </a:tcPr>
                </a:tc>
                <a:tc>
                  <a:txBody>
                    <a:bodyPr/>
                    <a:lstStyle/>
                    <a:p>
                      <a:pPr algn="r" fontAlgn="ctr"/>
                      <a:r>
                        <a:rPr lang="en-US" altLang="ko-KR" sz="1000" b="0" i="0" u="none" strike="noStrike">
                          <a:solidFill>
                            <a:srgbClr val="000000"/>
                          </a:solidFill>
                          <a:effectLst/>
                          <a:latin typeface="Arial"/>
                        </a:rPr>
                        <a:t>170.6%</a:t>
                      </a:r>
                    </a:p>
                  </a:txBody>
                  <a:tcPr marL="0" marR="0" marT="0" marB="0" anchor="ctr">
                    <a:solidFill>
                      <a:scrgbClr r="0" g="0" b="0">
                        <a:alpha val="0"/>
                      </a:scrgbClr>
                    </a:solidFill>
                  </a:tcPr>
                </a:tc>
                <a:tc>
                  <a:txBody>
                    <a:bodyPr/>
                    <a:lstStyle/>
                    <a:p>
                      <a:pPr algn="r" fontAlgn="ctr"/>
                      <a:r>
                        <a:rPr lang="en-US" altLang="ko-KR" sz="1000" b="0" i="0" u="none" strike="noStrike">
                          <a:solidFill>
                            <a:srgbClr val="000000"/>
                          </a:solidFill>
                          <a:effectLst/>
                          <a:latin typeface="Arial"/>
                        </a:rPr>
                        <a:t>105.3%</a:t>
                      </a:r>
                    </a:p>
                  </a:txBody>
                  <a:tcPr marL="0" marR="0" marT="0" marB="0" anchor="ctr">
                    <a:solidFill>
                      <a:scrgbClr r="0" g="0" b="0">
                        <a:alpha val="0"/>
                      </a:scrgbClr>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dirty="0" smtClean="0">
                          <a:solidFill>
                            <a:schemeClr val="tx1"/>
                          </a:solidFill>
                          <a:effectLst/>
                          <a:latin typeface="+mn-lt"/>
                        </a:rPr>
                        <a:t>Manufacturing panel cost </a:t>
                      </a:r>
                    </a:p>
                  </a:txBody>
                  <a:tcPr marL="35615" marR="35615" marT="54000" marB="54000">
                    <a:lnB>
                      <a:noFill/>
                    </a:lnB>
                    <a:solidFill>
                      <a:scrgbClr r="0" g="0" b="0">
                        <a:alpha val="0"/>
                      </a:scrgbClr>
                    </a:solidFill>
                  </a:tcPr>
                </a:tc>
                <a:tc>
                  <a:txBody>
                    <a:bodyPr/>
                    <a:lstStyle/>
                    <a:p>
                      <a:pPr algn="l" fontAlgn="ctr"/>
                      <a:endParaRPr lang="en-US" sz="1000" b="0" i="0" u="none" strike="noStrike" dirty="0">
                        <a:solidFill>
                          <a:schemeClr val="tx1"/>
                        </a:solidFill>
                        <a:effectLst/>
                        <a:latin typeface="Arial"/>
                      </a:endParaRPr>
                    </a:p>
                  </a:txBody>
                  <a:tcPr marL="35615" marR="35615" marT="54000" marB="54000">
                    <a:lnB>
                      <a:noFill/>
                    </a:lnB>
                    <a:solidFill>
                      <a:scrgbClr r="0" g="0" b="0">
                        <a:alpha val="0"/>
                      </a:scrgbClr>
                    </a:solidFill>
                  </a:tcPr>
                </a:tc>
                <a:tc>
                  <a:txBody>
                    <a:bodyPr/>
                    <a:lstStyle/>
                    <a:p>
                      <a:pPr algn="r" fontAlgn="ctr"/>
                      <a:r>
                        <a:rPr lang="en-US" altLang="ko-KR" sz="1000" b="0" i="0" u="none" strike="noStrike">
                          <a:solidFill>
                            <a:srgbClr val="000000"/>
                          </a:solidFill>
                          <a:effectLst/>
                          <a:latin typeface="Arial"/>
                        </a:rPr>
                        <a:t>$88.9 </a:t>
                      </a:r>
                    </a:p>
                  </a:txBody>
                  <a:tcPr marL="0" marR="0" marT="0" marB="0" anchor="ctr">
                    <a:lnB>
                      <a:noFill/>
                    </a:lnB>
                    <a:solidFill>
                      <a:scrgbClr r="0" g="0" b="0">
                        <a:alpha val="0"/>
                      </a:scrgbClr>
                    </a:solidFill>
                  </a:tcPr>
                </a:tc>
                <a:tc>
                  <a:txBody>
                    <a:bodyPr/>
                    <a:lstStyle/>
                    <a:p>
                      <a:pPr algn="r" fontAlgn="ctr"/>
                      <a:r>
                        <a:rPr lang="en-US" altLang="ko-KR" sz="1000" b="0" i="0" u="none" strike="noStrike" dirty="0">
                          <a:solidFill>
                            <a:srgbClr val="000000"/>
                          </a:solidFill>
                          <a:effectLst/>
                          <a:latin typeface="Arial"/>
                        </a:rPr>
                        <a:t>$123.5 </a:t>
                      </a:r>
                    </a:p>
                  </a:txBody>
                  <a:tcPr marL="0" marR="0" marT="0" marB="0" anchor="ctr">
                    <a:lnB>
                      <a:noFill/>
                    </a:lnB>
                    <a:solidFill>
                      <a:scrgbClr r="0" g="0" b="0">
                        <a:alpha val="0"/>
                      </a:scrgbClr>
                    </a:solidFill>
                  </a:tcPr>
                </a:tc>
                <a:tc>
                  <a:txBody>
                    <a:bodyPr/>
                    <a:lstStyle/>
                    <a:p>
                      <a:pPr algn="r" fontAlgn="ctr"/>
                      <a:r>
                        <a:rPr lang="en-US" altLang="ko-KR" sz="1000" b="0" i="0" u="none" strike="noStrike">
                          <a:solidFill>
                            <a:srgbClr val="000000"/>
                          </a:solidFill>
                          <a:effectLst/>
                          <a:latin typeface="Arial"/>
                        </a:rPr>
                        <a:t>$99.1 </a:t>
                      </a:r>
                    </a:p>
                  </a:txBody>
                  <a:tcPr marL="0" marR="0" marT="0" marB="0" anchor="ctr">
                    <a:lnB>
                      <a:noFill/>
                    </a:lnB>
                    <a:solidFill>
                      <a:scrgbClr r="0" g="0" b="0">
                        <a:alpha val="0"/>
                      </a:scrgbClr>
                    </a:solidFill>
                  </a:tcPr>
                </a:tc>
                <a:tc>
                  <a:txBody>
                    <a:bodyPr/>
                    <a:lstStyle/>
                    <a:p>
                      <a:pPr algn="r" fontAlgn="ctr"/>
                      <a:r>
                        <a:rPr lang="en-US" altLang="ko-KR" sz="1000" b="0" i="0" u="none" strike="noStrike">
                          <a:solidFill>
                            <a:srgbClr val="000000"/>
                          </a:solidFill>
                          <a:effectLst/>
                          <a:latin typeface="Arial"/>
                        </a:rPr>
                        <a:t>$89.7 </a:t>
                      </a:r>
                    </a:p>
                  </a:txBody>
                  <a:tcPr marL="0" marR="0" marT="0" marB="0" anchor="ctr">
                    <a:lnB>
                      <a:noFill/>
                    </a:lnB>
                    <a:solidFill>
                      <a:scrgbClr r="0" g="0" b="0">
                        <a:alpha val="0"/>
                      </a:scrgbClr>
                    </a:solidFill>
                  </a:tcPr>
                </a:tc>
              </a:tr>
              <a:tr h="0">
                <a:tc>
                  <a:txBody>
                    <a:bodyPr/>
                    <a:lstStyle/>
                    <a:p>
                      <a:pPr algn="l" fontAlgn="ctr"/>
                      <a:endParaRPr lang="en-US" sz="1000" b="0" i="0" u="none" strike="noStrike" dirty="0">
                        <a:solidFill>
                          <a:schemeClr val="tx1"/>
                        </a:solidFill>
                        <a:effectLst/>
                        <a:latin typeface="Arial"/>
                      </a:endParaRPr>
                    </a:p>
                  </a:txBody>
                  <a:tcPr marL="35615" marR="35615" marT="54000" marB="54000">
                    <a:lnT>
                      <a:noFill/>
                    </a:lnT>
                    <a:lnB w="12700" cap="flat" cmpd="sng" algn="ctr">
                      <a:solidFill>
                        <a:srgbClr val="707C8A"/>
                      </a:solidFill>
                      <a:prstDash val="solid"/>
                      <a:round/>
                      <a:headEnd type="none" w="med" len="med"/>
                      <a:tailEnd type="none" w="med" len="med"/>
                    </a:lnB>
                    <a:solidFill>
                      <a:scrgbClr r="0" g="0" b="0">
                        <a:alpha val="0"/>
                      </a:scrgbClr>
                    </a:solidFill>
                  </a:tcPr>
                </a:tc>
                <a:tc>
                  <a:txBody>
                    <a:bodyPr/>
                    <a:lstStyle/>
                    <a:p>
                      <a:pPr algn="l" fontAlgn="ctr"/>
                      <a:r>
                        <a:rPr lang="en-US" sz="1000" b="0" i="0" u="none" strike="noStrike" dirty="0">
                          <a:solidFill>
                            <a:schemeClr val="tx1"/>
                          </a:solidFill>
                          <a:effectLst/>
                          <a:latin typeface="Arial"/>
                        </a:rPr>
                        <a:t>WCG panel/Normal panel cost ratio</a:t>
                      </a:r>
                    </a:p>
                  </a:txBody>
                  <a:tcPr marL="35615" marR="35615" marT="54000" marB="54000">
                    <a:lnT>
                      <a:noFill/>
                    </a:lnT>
                    <a:lnB w="12700" cap="flat" cmpd="sng" algn="ctr">
                      <a:solidFill>
                        <a:srgbClr val="707C8A"/>
                      </a:solidFill>
                      <a:prstDash val="solid"/>
                      <a:round/>
                      <a:headEnd type="none" w="med" len="med"/>
                      <a:tailEnd type="none" w="med" len="med"/>
                    </a:lnB>
                    <a:solidFill>
                      <a:scrgbClr r="0" g="0" b="0">
                        <a:alpha val="0"/>
                      </a:scrgbClr>
                    </a:solidFill>
                  </a:tcPr>
                </a:tc>
                <a:tc>
                  <a:txBody>
                    <a:bodyPr/>
                    <a:lstStyle/>
                    <a:p>
                      <a:pPr algn="r" fontAlgn="ctr"/>
                      <a:r>
                        <a:rPr lang="en-US" altLang="ko-KR" sz="1000" b="0" i="0" u="none" strike="noStrike">
                          <a:solidFill>
                            <a:srgbClr val="000000"/>
                          </a:solidFill>
                          <a:effectLst/>
                          <a:latin typeface="Arial"/>
                        </a:rPr>
                        <a:t>100%</a:t>
                      </a:r>
                    </a:p>
                  </a:txBody>
                  <a:tcPr marL="0" marR="0" marT="0" marB="0" anchor="ctr">
                    <a:lnT>
                      <a:noFill/>
                    </a:lnT>
                    <a:lnB w="12700" cap="flat" cmpd="sng" algn="ctr">
                      <a:solidFill>
                        <a:srgbClr val="707C8A"/>
                      </a:solidFill>
                      <a:prstDash val="solid"/>
                      <a:round/>
                      <a:headEnd type="none" w="med" len="med"/>
                      <a:tailEnd type="none" w="med" len="med"/>
                    </a:lnB>
                    <a:solidFill>
                      <a:scrgbClr r="0" g="0" b="0">
                        <a:alpha val="0"/>
                      </a:scrgbClr>
                    </a:solidFill>
                  </a:tcPr>
                </a:tc>
                <a:tc>
                  <a:txBody>
                    <a:bodyPr/>
                    <a:lstStyle/>
                    <a:p>
                      <a:pPr algn="r" fontAlgn="ctr"/>
                      <a:r>
                        <a:rPr lang="en-US" altLang="ko-KR" sz="1000" b="0" i="0" u="none" strike="noStrike" dirty="0">
                          <a:solidFill>
                            <a:srgbClr val="000000"/>
                          </a:solidFill>
                          <a:effectLst/>
                          <a:latin typeface="Arial"/>
                        </a:rPr>
                        <a:t>138.9%</a:t>
                      </a:r>
                    </a:p>
                  </a:txBody>
                  <a:tcPr marL="0" marR="0" marT="0" marB="0" anchor="ctr">
                    <a:lnT>
                      <a:noFill/>
                    </a:lnT>
                    <a:lnB w="12700" cap="flat" cmpd="sng" algn="ctr">
                      <a:solidFill>
                        <a:srgbClr val="707C8A"/>
                      </a:solidFill>
                      <a:prstDash val="solid"/>
                      <a:round/>
                      <a:headEnd type="none" w="med" len="med"/>
                      <a:tailEnd type="none" w="med" len="med"/>
                    </a:lnB>
                    <a:solidFill>
                      <a:scrgbClr r="0" g="0" b="0">
                        <a:alpha val="0"/>
                      </a:scrgbClr>
                    </a:solidFill>
                  </a:tcPr>
                </a:tc>
                <a:tc>
                  <a:txBody>
                    <a:bodyPr/>
                    <a:lstStyle/>
                    <a:p>
                      <a:pPr algn="r" fontAlgn="ctr"/>
                      <a:r>
                        <a:rPr lang="en-US" altLang="ko-KR" sz="1000" b="0" i="0" u="none" strike="noStrike" dirty="0">
                          <a:solidFill>
                            <a:srgbClr val="000000"/>
                          </a:solidFill>
                          <a:effectLst/>
                          <a:latin typeface="Arial"/>
                        </a:rPr>
                        <a:t>111.5%</a:t>
                      </a:r>
                    </a:p>
                  </a:txBody>
                  <a:tcPr marL="0" marR="0" marT="0" marB="0" anchor="ctr">
                    <a:lnT>
                      <a:noFill/>
                    </a:lnT>
                    <a:lnB w="12700" cap="flat" cmpd="sng" algn="ctr">
                      <a:solidFill>
                        <a:srgbClr val="707C8A"/>
                      </a:solidFill>
                      <a:prstDash val="solid"/>
                      <a:round/>
                      <a:headEnd type="none" w="med" len="med"/>
                      <a:tailEnd type="none" w="med" len="med"/>
                    </a:lnB>
                    <a:solidFill>
                      <a:scrgbClr r="0" g="0" b="0">
                        <a:alpha val="0"/>
                      </a:scrgbClr>
                    </a:solidFill>
                  </a:tcPr>
                </a:tc>
                <a:tc>
                  <a:txBody>
                    <a:bodyPr/>
                    <a:lstStyle/>
                    <a:p>
                      <a:pPr algn="r" fontAlgn="ctr"/>
                      <a:r>
                        <a:rPr lang="en-US" altLang="ko-KR" sz="1000" b="0" i="0" u="none" strike="noStrike" dirty="0">
                          <a:solidFill>
                            <a:srgbClr val="000000"/>
                          </a:solidFill>
                          <a:effectLst/>
                          <a:latin typeface="Arial"/>
                        </a:rPr>
                        <a:t>100.9%</a:t>
                      </a:r>
                    </a:p>
                  </a:txBody>
                  <a:tcPr marL="0" marR="0" marT="0" marB="0" anchor="ctr">
                    <a:lnT>
                      <a:noFill/>
                    </a:lnT>
                    <a:lnB w="12700" cap="flat" cmpd="sng" algn="ctr">
                      <a:solidFill>
                        <a:srgbClr val="707C8A"/>
                      </a:solidFill>
                      <a:prstDash val="solid"/>
                      <a:round/>
                      <a:headEnd type="none" w="med" len="med"/>
                      <a:tailEnd type="none" w="med" len="med"/>
                    </a:lnB>
                    <a:solidFill>
                      <a:scrgbClr r="0" g="0" b="0">
                        <a:alpha val="0"/>
                      </a:scrgbClr>
                    </a:solidFill>
                  </a:tcPr>
                </a:tc>
              </a:tr>
              <a:tr h="139700">
                <a:tc gridSpan="5">
                  <a:txBody>
                    <a:bodyPr/>
                    <a:lstStyle/>
                    <a:p>
                      <a:pPr algn="l" fontAlgn="ctr">
                        <a:buFontTx/>
                        <a:buNone/>
                      </a:pPr>
                      <a:r>
                        <a:rPr lang="en-US" altLang="ko-KR" sz="700" b="0" i="0" u="none" strike="noStrike" dirty="0" smtClean="0">
                          <a:solidFill>
                            <a:srgbClr val="707C8A"/>
                          </a:solidFill>
                          <a:effectLst/>
                          <a:latin typeface="Arial"/>
                        </a:rPr>
                        <a:t>Source: IHS</a:t>
                      </a:r>
                      <a:endParaRPr lang="ko-KR" altLang="en-US" sz="700" b="0" i="0" u="none" strike="noStrike" dirty="0">
                        <a:solidFill>
                          <a:srgbClr val="707C8A"/>
                        </a:solidFill>
                        <a:effectLst/>
                        <a:latin typeface="Arial"/>
                      </a:endParaRPr>
                    </a:p>
                  </a:txBody>
                  <a:tcPr marL="35560" marR="35560" marT="35560" marB="0" anchor="b">
                    <a:lnT w="12700" cap="flat" cmpd="sng" algn="ctr">
                      <a:solidFill>
                        <a:srgbClr val="707C8A"/>
                      </a:solidFill>
                      <a:prstDash val="solid"/>
                      <a:round/>
                      <a:headEnd type="none" w="med" len="med"/>
                      <a:tailEnd type="none" w="med" len="med"/>
                    </a:lnT>
                    <a:solidFill>
                      <a:scrgbClr r="0" g="0" b="0">
                        <a:alpha val="0"/>
                      </a:scrgbClr>
                    </a:solidFill>
                  </a:tcPr>
                </a:tc>
                <a:tc hMerge="1">
                  <a:txBody>
                    <a:bodyPr/>
                    <a:lstStyle/>
                    <a:p>
                      <a:pPr algn="l" fontAlgn="ctr"/>
                      <a:endParaRPr lang="en-US" sz="1000" b="0" i="0" u="none" strike="noStrike" dirty="0">
                        <a:solidFill>
                          <a:srgbClr val="000000"/>
                        </a:solidFill>
                        <a:effectLst/>
                        <a:latin typeface="Arial"/>
                      </a:endParaRPr>
                    </a:p>
                  </a:txBody>
                  <a:tcPr marL="9525" marR="9525" marT="9525" marB="0" anchor="ctr"/>
                </a:tc>
                <a:tc hMerge="1">
                  <a:txBody>
                    <a:bodyPr/>
                    <a:lstStyle/>
                    <a:p>
                      <a:pPr algn="r" fontAlgn="ctr"/>
                      <a:endParaRPr lang="en-US" altLang="ko-KR" sz="1000" b="0" i="0" u="none" strike="noStrike" dirty="0">
                        <a:solidFill>
                          <a:srgbClr val="000000"/>
                        </a:solidFill>
                        <a:effectLst/>
                        <a:latin typeface="Arial"/>
                      </a:endParaRPr>
                    </a:p>
                  </a:txBody>
                  <a:tcPr marL="9525" marR="9525" marT="9525" marB="0" anchor="ctr"/>
                </a:tc>
                <a:tc hMerge="1">
                  <a:txBody>
                    <a:bodyPr/>
                    <a:lstStyle/>
                    <a:p>
                      <a:pPr algn="r" fontAlgn="ctr"/>
                      <a:endParaRPr lang="en-US" altLang="ko-KR" sz="1000" b="0" i="0" u="none" strike="noStrike" dirty="0">
                        <a:solidFill>
                          <a:srgbClr val="000000"/>
                        </a:solidFill>
                        <a:effectLst/>
                        <a:latin typeface="Arial"/>
                      </a:endParaRPr>
                    </a:p>
                  </a:txBody>
                  <a:tcPr marL="9525" marR="9525" marT="9525" marB="0" anchor="ctr"/>
                </a:tc>
                <a:tc hMerge="1">
                  <a:txBody>
                    <a:bodyPr/>
                    <a:lstStyle/>
                    <a:p>
                      <a:pPr algn="r" fontAlgn="ctr"/>
                      <a:endParaRPr lang="en-US" altLang="ko-KR" sz="1000" b="0" i="0" u="none" strike="noStrike" dirty="0">
                        <a:solidFill>
                          <a:srgbClr val="000000"/>
                        </a:solidFill>
                        <a:effectLst/>
                        <a:latin typeface="Arial"/>
                      </a:endParaRPr>
                    </a:p>
                  </a:txBody>
                  <a:tcPr marL="9525" marR="9525" marT="9525" marB="0" anchor="ctr"/>
                </a:tc>
                <a:tc>
                  <a:txBody>
                    <a:bodyPr/>
                    <a:lstStyle/>
                    <a:p>
                      <a:pPr algn="r" fontAlgn="ctr">
                        <a:buFontTx/>
                        <a:buNone/>
                      </a:pPr>
                      <a:r>
                        <a:rPr lang="en-US" altLang="ko-KR" sz="700" b="0" i="0" u="none" strike="noStrike" dirty="0" smtClean="0">
                          <a:solidFill>
                            <a:srgbClr val="707C8A"/>
                          </a:solidFill>
                          <a:effectLst/>
                          <a:latin typeface="Arial"/>
                        </a:rPr>
                        <a:t>© 2015 IHS</a:t>
                      </a:r>
                      <a:endParaRPr lang="en-US" altLang="ko-KR" sz="700" b="0" i="0" u="none" strike="noStrike" dirty="0">
                        <a:solidFill>
                          <a:srgbClr val="707C8A"/>
                        </a:solidFill>
                        <a:effectLst/>
                        <a:latin typeface="Arial"/>
                      </a:endParaRPr>
                    </a:p>
                  </a:txBody>
                  <a:tcPr marL="35560" marR="35560" marT="35560" marB="0" anchor="b">
                    <a:lnT w="12700" cap="flat" cmpd="sng" algn="ctr">
                      <a:solidFill>
                        <a:srgbClr val="707C8A"/>
                      </a:solidFill>
                      <a:prstDash val="solid"/>
                      <a:round/>
                      <a:headEnd type="none" w="med" len="med"/>
                      <a:tailEnd type="none" w="med" len="med"/>
                    </a:lnT>
                    <a:solidFill>
                      <a:scrgbClr r="0" g="0" b="0">
                        <a:alpha val="0"/>
                      </a:scrgbClr>
                    </a:solidFill>
                  </a:tcPr>
                </a:tc>
              </a:tr>
            </a:tbl>
          </a:graphicData>
        </a:graphic>
      </p:graphicFrame>
      <p:sp>
        <p:nvSpPr>
          <p:cNvPr id="11" name="Rectangle 10"/>
          <p:cNvSpPr/>
          <p:nvPr/>
        </p:nvSpPr>
        <p:spPr>
          <a:xfrm>
            <a:off x="468313" y="4221088"/>
            <a:ext cx="3959225" cy="1008112"/>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b="1" spc="20" dirty="0" smtClean="0">
              <a:solidFill>
                <a:schemeClr val="bg1"/>
              </a:solidFill>
            </a:endParaRPr>
          </a:p>
        </p:txBody>
      </p:sp>
    </p:spTree>
    <p:extLst>
      <p:ext uri="{BB962C8B-B14F-4D97-AF65-F5344CB8AC3E}">
        <p14:creationId xmlns:p14="http://schemas.microsoft.com/office/powerpoint/2010/main" val="398831557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4313"/>
            <a:ext cx="8220075" cy="216495"/>
          </a:xfrm>
        </p:spPr>
        <p:txBody>
          <a:bodyPr/>
          <a:lstStyle/>
          <a:p>
            <a:pPr marL="0" indent="0">
              <a:buNone/>
            </a:pPr>
            <a:r>
              <a:rPr lang="en-US" altLang="ko-KR" dirty="0" smtClean="0"/>
              <a:t>3.1. Monitor WCG BLU/Panel cost forecast</a:t>
            </a:r>
            <a:endParaRPr lang="ko-KR" altLang="en-US" dirty="0"/>
          </a:p>
        </p:txBody>
      </p:sp>
      <p:sp>
        <p:nvSpPr>
          <p:cNvPr id="4" name="Slide Number Placeholder 3"/>
          <p:cNvSpPr>
            <a:spLocks noGrp="1"/>
          </p:cNvSpPr>
          <p:nvPr>
            <p:ph type="sldNum" sz="quarter" idx="10"/>
          </p:nvPr>
        </p:nvSpPr>
        <p:spPr/>
        <p:txBody>
          <a:bodyPr/>
          <a:lstStyle/>
          <a:p>
            <a:fld id="{C1654822-CBA3-4BDF-80A9-3FE33B17E59A}" type="slidenum">
              <a:rPr lang="en-US" smtClean="0"/>
              <a:pPr/>
              <a:t>56</a:t>
            </a:fld>
            <a:endParaRPr lang="en-US" dirty="0"/>
          </a:p>
        </p:txBody>
      </p:sp>
      <p:sp>
        <p:nvSpPr>
          <p:cNvPr id="5" name="Footer Placeholder 4"/>
          <p:cNvSpPr>
            <a:spLocks noGrp="1"/>
          </p:cNvSpPr>
          <p:nvPr>
            <p:ph type="ftr" sz="quarter" idx="11"/>
          </p:nvPr>
        </p:nvSpPr>
        <p:spPr/>
        <p:txBody>
          <a:bodyPr/>
          <a:lstStyle/>
          <a:p>
            <a:r>
              <a:rPr lang="en-US" smtClean="0"/>
              <a:t>Quantum Dot Display Technology &amp; Market Report - H2 2015</a:t>
            </a:r>
            <a:endParaRPr lang="en-US" dirty="0"/>
          </a:p>
        </p:txBody>
      </p:sp>
      <p:graphicFrame>
        <p:nvGraphicFramePr>
          <p:cNvPr id="12" name="Chart 11"/>
          <p:cNvGraphicFramePr>
            <a:graphicFrameLocks/>
          </p:cNvGraphicFramePr>
          <p:nvPr>
            <p:extLst>
              <p:ext uri="{D42A27DB-BD31-4B8C-83A1-F6EECF244321}">
                <p14:modId xmlns:p14="http://schemas.microsoft.com/office/powerpoint/2010/main" val="225425606"/>
              </p:ext>
            </p:extLst>
          </p:nvPr>
        </p:nvGraphicFramePr>
        <p:xfrm>
          <a:off x="4716463" y="1842153"/>
          <a:ext cx="3960000" cy="216310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hart 12"/>
          <p:cNvGraphicFramePr>
            <a:graphicFrameLocks/>
          </p:cNvGraphicFramePr>
          <p:nvPr>
            <p:extLst>
              <p:ext uri="{D42A27DB-BD31-4B8C-83A1-F6EECF244321}">
                <p14:modId xmlns:p14="http://schemas.microsoft.com/office/powerpoint/2010/main" val="3054048555"/>
              </p:ext>
            </p:extLst>
          </p:nvPr>
        </p:nvGraphicFramePr>
        <p:xfrm>
          <a:off x="467538" y="4221064"/>
          <a:ext cx="3960000" cy="201622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hart 13"/>
          <p:cNvGraphicFramePr>
            <a:graphicFrameLocks/>
          </p:cNvGraphicFramePr>
          <p:nvPr>
            <p:extLst>
              <p:ext uri="{D42A27DB-BD31-4B8C-83A1-F6EECF244321}">
                <p14:modId xmlns:p14="http://schemas.microsoft.com/office/powerpoint/2010/main" val="2428810807"/>
              </p:ext>
            </p:extLst>
          </p:nvPr>
        </p:nvGraphicFramePr>
        <p:xfrm>
          <a:off x="4715688" y="4221064"/>
          <a:ext cx="3960000" cy="201622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Chart 14"/>
          <p:cNvGraphicFramePr>
            <a:graphicFrameLocks/>
          </p:cNvGraphicFramePr>
          <p:nvPr>
            <p:extLst>
              <p:ext uri="{D42A27DB-BD31-4B8C-83A1-F6EECF244321}">
                <p14:modId xmlns:p14="http://schemas.microsoft.com/office/powerpoint/2010/main" val="856056475"/>
              </p:ext>
            </p:extLst>
          </p:nvPr>
        </p:nvGraphicFramePr>
        <p:xfrm>
          <a:off x="462538" y="1844824"/>
          <a:ext cx="3960000" cy="2160439"/>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55006747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4. 15.6-inch notebook PC_1920x1080</a:t>
            </a:r>
            <a:endParaRPr lang="ko-KR" altLang="en-US" dirty="0"/>
          </a:p>
        </p:txBody>
      </p:sp>
      <p:sp>
        <p:nvSpPr>
          <p:cNvPr id="3" name="Content Placeholder 2"/>
          <p:cNvSpPr>
            <a:spLocks noGrp="1"/>
          </p:cNvSpPr>
          <p:nvPr>
            <p:ph idx="1"/>
          </p:nvPr>
        </p:nvSpPr>
        <p:spPr>
          <a:xfrm>
            <a:off x="457200" y="1484313"/>
            <a:ext cx="8220075" cy="1728663"/>
          </a:xfrm>
        </p:spPr>
        <p:txBody>
          <a:bodyPr/>
          <a:lstStyle/>
          <a:p>
            <a:pPr algn="just" latinLnBrk="0"/>
            <a:r>
              <a:rPr lang="en-US" altLang="ko-KR" dirty="0" smtClean="0"/>
              <a:t>Notebook PC-use BLUs using QD </a:t>
            </a:r>
            <a:r>
              <a:rPr lang="en-US" altLang="ko-KR" dirty="0"/>
              <a:t>film </a:t>
            </a:r>
            <a:r>
              <a:rPr lang="en-US" altLang="ko-KR" dirty="0" smtClean="0"/>
              <a:t>are about 114% </a:t>
            </a:r>
            <a:r>
              <a:rPr lang="en-US" altLang="ko-KR" dirty="0"/>
              <a:t>higher </a:t>
            </a:r>
            <a:r>
              <a:rPr lang="en-US" altLang="ko-KR" dirty="0" smtClean="0"/>
              <a:t>in production </a:t>
            </a:r>
            <a:r>
              <a:rPr lang="en-US" altLang="ko-KR" dirty="0"/>
              <a:t>cost compared to normal </a:t>
            </a:r>
            <a:r>
              <a:rPr lang="en-US" altLang="ko-KR" dirty="0" smtClean="0"/>
              <a:t>notebook PC-use BLUs. </a:t>
            </a:r>
            <a:r>
              <a:rPr lang="en-US" altLang="ko-KR" dirty="0"/>
              <a:t>Notebook </a:t>
            </a:r>
            <a:r>
              <a:rPr lang="en-US" altLang="ko-KR" dirty="0" smtClean="0"/>
              <a:t>PC-use panels applying QD film are about 43</a:t>
            </a:r>
            <a:r>
              <a:rPr lang="en-US" altLang="ko-KR" dirty="0"/>
              <a:t>% higher </a:t>
            </a:r>
            <a:r>
              <a:rPr lang="en-US" altLang="ko-KR" dirty="0" smtClean="0"/>
              <a:t>in production cost than normal panels used in notebook PCs.</a:t>
            </a:r>
          </a:p>
          <a:p>
            <a:pPr algn="just" latinLnBrk="0"/>
            <a:r>
              <a:rPr lang="en-US" altLang="ko-KR" dirty="0" smtClean="0"/>
              <a:t>The production cost of notebook PC-use BLUs employing QD films is more than double that of </a:t>
            </a:r>
            <a:r>
              <a:rPr lang="en-US" altLang="ko-KR" dirty="0"/>
              <a:t>normal </a:t>
            </a:r>
            <a:r>
              <a:rPr lang="en-US" altLang="ko-KR" dirty="0" smtClean="0"/>
              <a:t>BLUs </a:t>
            </a:r>
            <a:r>
              <a:rPr lang="en-US" altLang="ko-KR" dirty="0"/>
              <a:t>in the early </a:t>
            </a:r>
            <a:r>
              <a:rPr lang="en-US" altLang="ko-KR" dirty="0" smtClean="0"/>
              <a:t>stages. However, due to a bigger drop in the supply prices of BLUs with QD film than normal BLUs, the production cost of QD applied-BLUs will be 68% higher than that of normal BLUs in 2020.</a:t>
            </a:r>
            <a:endParaRPr lang="ko-KR" altLang="en-US" dirty="0"/>
          </a:p>
          <a:p>
            <a:pPr algn="just" latinLnBrk="0"/>
            <a:r>
              <a:rPr lang="en-US" altLang="ko-KR" dirty="0" smtClean="0"/>
              <a:t>In </a:t>
            </a:r>
            <a:r>
              <a:rPr lang="en-US" altLang="ko-KR" dirty="0"/>
              <a:t>addition, the production cost of panels </a:t>
            </a:r>
            <a:r>
              <a:rPr lang="en-US" altLang="ko-KR" dirty="0" smtClean="0"/>
              <a:t>using QD films </a:t>
            </a:r>
            <a:r>
              <a:rPr lang="en-US" altLang="ko-KR" dirty="0"/>
              <a:t>will </a:t>
            </a:r>
            <a:r>
              <a:rPr lang="en-US" altLang="ko-KR" dirty="0" smtClean="0"/>
              <a:t>also continue to fall, so it will be 18% higher than the production cost of normal panels in 2020. </a:t>
            </a:r>
            <a:endParaRPr lang="ko-KR" altLang="en-US" dirty="0"/>
          </a:p>
          <a:p>
            <a:endParaRPr lang="en-US" altLang="ko-KR" dirty="0" smtClean="0"/>
          </a:p>
          <a:p>
            <a:endParaRPr lang="ko-KR" altLang="en-US" dirty="0"/>
          </a:p>
        </p:txBody>
      </p:sp>
      <p:sp>
        <p:nvSpPr>
          <p:cNvPr id="4" name="Slide Number Placeholder 3"/>
          <p:cNvSpPr>
            <a:spLocks noGrp="1"/>
          </p:cNvSpPr>
          <p:nvPr>
            <p:ph type="sldNum" sz="quarter" idx="10"/>
          </p:nvPr>
        </p:nvSpPr>
        <p:spPr/>
        <p:txBody>
          <a:bodyPr/>
          <a:lstStyle/>
          <a:p>
            <a:fld id="{C1654822-CBA3-4BDF-80A9-3FE33B17E59A}" type="slidenum">
              <a:rPr lang="en-US" smtClean="0"/>
              <a:pPr/>
              <a:t>57</a:t>
            </a:fld>
            <a:endParaRPr lang="en-US" dirty="0"/>
          </a:p>
        </p:txBody>
      </p:sp>
      <p:sp>
        <p:nvSpPr>
          <p:cNvPr id="5" name="Footer Placeholder 4"/>
          <p:cNvSpPr>
            <a:spLocks noGrp="1"/>
          </p:cNvSpPr>
          <p:nvPr>
            <p:ph type="ftr" sz="quarter" idx="11"/>
          </p:nvPr>
        </p:nvSpPr>
        <p:spPr/>
        <p:txBody>
          <a:bodyPr/>
          <a:lstStyle/>
          <a:p>
            <a:r>
              <a:rPr lang="en-US" smtClean="0"/>
              <a:t>Quantum Dot Display Technology &amp; Market Report - H2 2015</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3541295375"/>
              </p:ext>
            </p:extLst>
          </p:nvPr>
        </p:nvGraphicFramePr>
        <p:xfrm>
          <a:off x="468316" y="3345913"/>
          <a:ext cx="8207372" cy="2881134"/>
        </p:xfrm>
        <a:graphic>
          <a:graphicData uri="http://schemas.openxmlformats.org/drawingml/2006/table">
            <a:tbl>
              <a:tblPr lastRow="1">
                <a:tableStyleId>{4F348D8D-2592-4D36-8BCA-CF58A03317E7}</a:tableStyleId>
              </a:tblPr>
              <a:tblGrid>
                <a:gridCol w="1702634"/>
                <a:gridCol w="2257034"/>
                <a:gridCol w="1061926"/>
                <a:gridCol w="1061926"/>
                <a:gridCol w="1061926"/>
                <a:gridCol w="1061926"/>
              </a:tblGrid>
              <a:tr h="256390">
                <a:tc gridSpan="6">
                  <a:txBody>
                    <a:bodyPr/>
                    <a:lstStyle/>
                    <a:p>
                      <a:pPr algn="l" fontAlgn="ctr"/>
                      <a:r>
                        <a:rPr lang="en-US" sz="1200" b="1" i="0" u="none" strike="noStrike" baseline="0" dirty="0" smtClean="0">
                          <a:solidFill>
                            <a:schemeClr val="bg1"/>
                          </a:solidFill>
                          <a:effectLst/>
                          <a:latin typeface="Arial"/>
                        </a:rPr>
                        <a:t>Notebook PC BLU</a:t>
                      </a:r>
                      <a:r>
                        <a:rPr lang="en-US" sz="1200" b="1" i="0" u="none" strike="noStrike" dirty="0" smtClean="0">
                          <a:solidFill>
                            <a:schemeClr val="bg1"/>
                          </a:solidFill>
                          <a:effectLst/>
                          <a:latin typeface="Arial"/>
                        </a:rPr>
                        <a:t> and</a:t>
                      </a:r>
                      <a:r>
                        <a:rPr lang="en-US" sz="1200" b="1" i="0" u="none" strike="noStrike" baseline="0" dirty="0" smtClean="0">
                          <a:solidFill>
                            <a:schemeClr val="bg1"/>
                          </a:solidFill>
                          <a:effectLst/>
                          <a:latin typeface="Arial"/>
                        </a:rPr>
                        <a:t> panel c</a:t>
                      </a:r>
                      <a:r>
                        <a:rPr lang="en-US" sz="1200" b="1" i="0" u="none" strike="noStrike" dirty="0" smtClean="0">
                          <a:solidFill>
                            <a:schemeClr val="bg1"/>
                          </a:solidFill>
                          <a:effectLst/>
                          <a:latin typeface="Arial"/>
                        </a:rPr>
                        <a:t>ost </a:t>
                      </a:r>
                      <a:r>
                        <a:rPr lang="en-US" sz="1200" b="1" i="0" u="none" strike="noStrike" dirty="0">
                          <a:solidFill>
                            <a:schemeClr val="bg1"/>
                          </a:solidFill>
                          <a:effectLst/>
                          <a:latin typeface="Arial"/>
                        </a:rPr>
                        <a:t>analysis by wide color gamut </a:t>
                      </a:r>
                      <a:r>
                        <a:rPr lang="en-US" sz="1200" b="1" i="0" u="none" strike="noStrike" dirty="0" smtClean="0">
                          <a:solidFill>
                            <a:schemeClr val="bg1"/>
                          </a:solidFill>
                          <a:effectLst/>
                          <a:latin typeface="Arial"/>
                        </a:rPr>
                        <a:t>solutions in 2015_15.6</a:t>
                      </a:r>
                      <a:r>
                        <a:rPr lang="en-US" sz="1200" b="1" i="0" u="none" strike="noStrike" baseline="0" dirty="0" smtClean="0">
                          <a:solidFill>
                            <a:schemeClr val="bg1"/>
                          </a:solidFill>
                          <a:effectLst/>
                          <a:latin typeface="Arial"/>
                        </a:rPr>
                        <a:t> </a:t>
                      </a:r>
                      <a:r>
                        <a:rPr lang="en-US" sz="1200" b="1" i="0" u="none" strike="noStrike" dirty="0" smtClean="0">
                          <a:solidFill>
                            <a:schemeClr val="bg1"/>
                          </a:solidFill>
                          <a:effectLst/>
                          <a:latin typeface="Arial"/>
                        </a:rPr>
                        <a:t>inch (1920x1080)</a:t>
                      </a:r>
                      <a:endParaRPr lang="en-US" sz="1200" b="1" i="0" u="none" strike="noStrike" dirty="0">
                        <a:solidFill>
                          <a:schemeClr val="bg1"/>
                        </a:solidFill>
                        <a:effectLst/>
                        <a:latin typeface="Arial"/>
                      </a:endParaRPr>
                    </a:p>
                  </a:txBody>
                  <a:tcPr marL="35560" marR="35560" marT="50400" marB="54000" anchor="ctr">
                    <a:solidFill>
                      <a:srgbClr val="707C8A"/>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algn="l" fontAlgn="ctr"/>
                      <a:endParaRPr lang="ko-KR" altLang="en-US" sz="1100" b="1" i="0" u="none" strike="noStrike">
                        <a:solidFill>
                          <a:srgbClr val="FFFFFF"/>
                        </a:solidFill>
                        <a:effectLst/>
                        <a:latin typeface="Arial"/>
                      </a:endParaRPr>
                    </a:p>
                  </a:txBody>
                  <a:tcPr marL="9525" marR="9525" marT="9525" marB="0" anchor="ctr"/>
                </a:tc>
                <a:tc hMerge="1">
                  <a:txBody>
                    <a:bodyPr/>
                    <a:lstStyle/>
                    <a:p>
                      <a:pPr algn="l" fontAlgn="ctr"/>
                      <a:endParaRPr lang="ko-KR" altLang="en-US" sz="1100" b="1" i="0" u="none" strike="noStrike">
                        <a:solidFill>
                          <a:srgbClr val="FFFFFF"/>
                        </a:solidFill>
                        <a:effectLst/>
                        <a:latin typeface="Arial"/>
                      </a:endParaRPr>
                    </a:p>
                  </a:txBody>
                  <a:tcPr marL="9525" marR="9525" marT="9525" marB="0" anchor="ctr"/>
                </a:tc>
              </a:tr>
              <a:tr h="368414">
                <a:tc>
                  <a:txBody>
                    <a:bodyPr/>
                    <a:lstStyle/>
                    <a:p>
                      <a:pPr algn="l" fontAlgn="ctr"/>
                      <a:r>
                        <a:rPr lang="ko-KR" altLang="en-US" sz="1000" b="1" i="0" u="none" strike="noStrike" dirty="0">
                          <a:solidFill>
                            <a:schemeClr val="tx1"/>
                          </a:solidFill>
                          <a:effectLst/>
                          <a:latin typeface="Arial"/>
                        </a:rPr>
                        <a:t>　</a:t>
                      </a:r>
                    </a:p>
                  </a:txBody>
                  <a:tcPr marL="35560" marR="35560" marT="54000" marB="54000">
                    <a:lnB w="12700">
                      <a:solidFill>
                        <a:srgbClr val="707C8A"/>
                      </a:solidFill>
                    </a:lnB>
                    <a:solidFill>
                      <a:scrgbClr r="0" g="0" b="0">
                        <a:alpha val="0"/>
                      </a:scrgbClr>
                    </a:solidFill>
                  </a:tcPr>
                </a:tc>
                <a:tc>
                  <a:txBody>
                    <a:bodyPr/>
                    <a:lstStyle/>
                    <a:p>
                      <a:pPr algn="l" fontAlgn="ctr"/>
                      <a:r>
                        <a:rPr lang="ko-KR" altLang="en-US" sz="1000" b="1" i="0" u="none" strike="noStrike" dirty="0">
                          <a:solidFill>
                            <a:schemeClr val="tx1"/>
                          </a:solidFill>
                          <a:effectLst/>
                          <a:latin typeface="Arial"/>
                        </a:rPr>
                        <a:t>　</a:t>
                      </a:r>
                    </a:p>
                  </a:txBody>
                  <a:tcPr marL="35560" marR="35560" marT="54000" marB="54000">
                    <a:lnB w="12700">
                      <a:solidFill>
                        <a:srgbClr val="707C8A"/>
                      </a:solidFill>
                    </a:lnB>
                    <a:solidFill>
                      <a:scrgbClr r="0" g="0" b="0">
                        <a:alpha val="0"/>
                      </a:scrgbClr>
                    </a:solidFill>
                  </a:tcPr>
                </a:tc>
                <a:tc>
                  <a:txBody>
                    <a:bodyPr/>
                    <a:lstStyle/>
                    <a:p>
                      <a:pPr algn="r" fontAlgn="ctr"/>
                      <a:r>
                        <a:rPr lang="en-US" sz="1000" b="1" i="0" u="none" strike="noStrike" dirty="0">
                          <a:solidFill>
                            <a:schemeClr val="tx1"/>
                          </a:solidFill>
                          <a:effectLst/>
                          <a:latin typeface="Arial"/>
                        </a:rPr>
                        <a:t>Normal </a:t>
                      </a:r>
                    </a:p>
                  </a:txBody>
                  <a:tcPr marL="35560" marR="35560" marT="54000" marB="54000" anchor="ctr">
                    <a:lnB w="12700">
                      <a:solidFill>
                        <a:srgbClr val="707C8A"/>
                      </a:solidFill>
                    </a:lnB>
                    <a:solidFill>
                      <a:scrgbClr r="0" g="0" b="0">
                        <a:alpha val="0"/>
                      </a:scrgbClr>
                    </a:solidFill>
                  </a:tcPr>
                </a:tc>
                <a:tc>
                  <a:txBody>
                    <a:bodyPr/>
                    <a:lstStyle/>
                    <a:p>
                      <a:pPr algn="r" fontAlgn="ctr"/>
                      <a:r>
                        <a:rPr lang="en-US" sz="1000" b="1" i="0" u="none" strike="noStrike" dirty="0">
                          <a:solidFill>
                            <a:schemeClr val="tx1"/>
                          </a:solidFill>
                          <a:effectLst/>
                          <a:latin typeface="Arial"/>
                        </a:rPr>
                        <a:t>QD </a:t>
                      </a:r>
                      <a:r>
                        <a:rPr lang="en-US" sz="1000" b="1" i="0" u="none" strike="noStrike" dirty="0" smtClean="0">
                          <a:solidFill>
                            <a:schemeClr val="tx1"/>
                          </a:solidFill>
                          <a:effectLst/>
                          <a:latin typeface="Arial"/>
                        </a:rPr>
                        <a:t>film (Cd) </a:t>
                      </a:r>
                    </a:p>
                  </a:txBody>
                  <a:tcPr marL="35560" marR="35560" marT="54000" marB="54000" anchor="ctr">
                    <a:lnB w="12700">
                      <a:solidFill>
                        <a:srgbClr val="707C8A"/>
                      </a:solidFill>
                    </a:lnB>
                    <a:solidFill>
                      <a:scrgbClr r="0" g="0" b="0">
                        <a:alpha val="0"/>
                      </a:scrgbClr>
                    </a:solidFill>
                  </a:tcPr>
                </a:tc>
                <a:tc>
                  <a:txBody>
                    <a:bodyPr/>
                    <a:lstStyle/>
                    <a:p>
                      <a:pPr algn="r" fontAlgn="ctr"/>
                      <a:r>
                        <a:rPr lang="en-US" sz="1000" b="1" i="0" u="none" strike="noStrike" dirty="0">
                          <a:solidFill>
                            <a:schemeClr val="tx1"/>
                          </a:solidFill>
                          <a:effectLst/>
                          <a:latin typeface="Arial"/>
                        </a:rPr>
                        <a:t>QD </a:t>
                      </a:r>
                      <a:r>
                        <a:rPr lang="en-US" sz="1000" b="1" i="0" u="none" strike="noStrike" dirty="0" smtClean="0">
                          <a:solidFill>
                            <a:schemeClr val="tx1"/>
                          </a:solidFill>
                          <a:effectLst/>
                          <a:latin typeface="Arial"/>
                        </a:rPr>
                        <a:t>tube (Cd)</a:t>
                      </a:r>
                    </a:p>
                  </a:txBody>
                  <a:tcPr marL="35560" marR="35560" marT="54000" marB="54000" anchor="ctr">
                    <a:lnB w="12700">
                      <a:solidFill>
                        <a:srgbClr val="707C8A"/>
                      </a:solidFill>
                    </a:lnB>
                    <a:solidFill>
                      <a:scrgbClr r="0" g="0" b="0">
                        <a:alpha val="0"/>
                      </a:scrgbClr>
                    </a:solidFill>
                  </a:tcPr>
                </a:tc>
                <a:tc>
                  <a:txBody>
                    <a:bodyPr/>
                    <a:lstStyle/>
                    <a:p>
                      <a:pPr algn="r" fontAlgn="ctr"/>
                      <a:r>
                        <a:rPr lang="en-US" sz="1000" b="1" i="0" u="none" strike="noStrike" dirty="0">
                          <a:solidFill>
                            <a:schemeClr val="tx1"/>
                          </a:solidFill>
                          <a:effectLst/>
                          <a:latin typeface="Arial"/>
                        </a:rPr>
                        <a:t>LED/CF</a:t>
                      </a:r>
                    </a:p>
                  </a:txBody>
                  <a:tcPr marL="35560" marR="35560" marT="54000" marB="54000" anchor="ctr">
                    <a:lnB w="12700" cap="flat" cmpd="sng" algn="ctr">
                      <a:solidFill>
                        <a:srgbClr val="707C8A"/>
                      </a:solidFill>
                      <a:prstDash val="solid"/>
                      <a:round/>
                      <a:headEnd type="none" w="med" len="med"/>
                      <a:tailEnd type="none" w="med" len="med"/>
                    </a:lnB>
                    <a:solidFill>
                      <a:scrgbClr r="0" g="0" b="0">
                        <a:alpha val="0"/>
                      </a:scrgbClr>
                    </a:solidFill>
                  </a:tcPr>
                </a:tc>
              </a:tr>
              <a:tr h="232401">
                <a:tc>
                  <a:txBody>
                    <a:bodyPr/>
                    <a:lstStyle/>
                    <a:p>
                      <a:pPr algn="l" fontAlgn="ctr"/>
                      <a:r>
                        <a:rPr lang="en-US" altLang="ko-KR" sz="1000" b="0" i="0" u="none" strike="noStrike" dirty="0" smtClean="0">
                          <a:solidFill>
                            <a:schemeClr val="tx1"/>
                          </a:solidFill>
                          <a:effectLst/>
                          <a:latin typeface="Arial"/>
                        </a:rPr>
                        <a:t>Wide color gamut</a:t>
                      </a:r>
                      <a:endParaRPr lang="ko-KR" altLang="en-US" sz="1000" b="0" i="0" u="none" strike="noStrike" dirty="0">
                        <a:solidFill>
                          <a:schemeClr val="tx1"/>
                        </a:solidFill>
                        <a:effectLst/>
                        <a:latin typeface="Arial"/>
                      </a:endParaRPr>
                    </a:p>
                  </a:txBody>
                  <a:tcPr marL="35560" marR="35560" marT="54000" marB="54000">
                    <a:lnT w="12700">
                      <a:solidFill>
                        <a:srgbClr val="707C8A"/>
                      </a:solidFill>
                    </a:lnT>
                    <a:solidFill>
                      <a:scrgbClr r="0" g="0" b="0">
                        <a:alpha val="0"/>
                      </a:scrgbClr>
                    </a:solidFill>
                  </a:tcPr>
                </a:tc>
                <a:tc>
                  <a:txBody>
                    <a:bodyPr/>
                    <a:lstStyle/>
                    <a:p>
                      <a:pPr algn="l" fontAlgn="ctr"/>
                      <a:r>
                        <a:rPr lang="en-US" sz="1000" b="0" i="0" u="none" strike="noStrike" dirty="0">
                          <a:solidFill>
                            <a:schemeClr val="tx1"/>
                          </a:solidFill>
                          <a:effectLst/>
                          <a:latin typeface="Arial"/>
                        </a:rPr>
                        <a:t>NTSC </a:t>
                      </a:r>
                    </a:p>
                  </a:txBody>
                  <a:tcPr marL="35560" marR="35560" marT="54000" marB="54000">
                    <a:lnT w="12700">
                      <a:solidFill>
                        <a:srgbClr val="707C8A"/>
                      </a:solidFill>
                    </a:lnT>
                    <a:solidFill>
                      <a:scrgbClr r="0" g="0" b="0">
                        <a:alpha val="0"/>
                      </a:scrgbClr>
                    </a:solidFill>
                  </a:tcPr>
                </a:tc>
                <a:tc>
                  <a:txBody>
                    <a:bodyPr/>
                    <a:lstStyle/>
                    <a:p>
                      <a:pPr algn="r" fontAlgn="ctr"/>
                      <a:r>
                        <a:rPr lang="en-US" altLang="ko-KR" sz="1000" b="0" i="0" u="none" strike="noStrike" dirty="0">
                          <a:solidFill>
                            <a:schemeClr val="tx1"/>
                          </a:solidFill>
                          <a:effectLst/>
                          <a:latin typeface="Arial"/>
                        </a:rPr>
                        <a:t>45%</a:t>
                      </a:r>
                    </a:p>
                  </a:txBody>
                  <a:tcPr marL="35560" marR="35560" marT="54000" marB="54000">
                    <a:lnT w="12700">
                      <a:solidFill>
                        <a:srgbClr val="707C8A"/>
                      </a:solidFill>
                    </a:lnT>
                    <a:solidFill>
                      <a:scrgbClr r="0" g="0" b="0">
                        <a:alpha val="0"/>
                      </a:scrgbClr>
                    </a:solidFill>
                  </a:tcPr>
                </a:tc>
                <a:tc>
                  <a:txBody>
                    <a:bodyPr/>
                    <a:lstStyle/>
                    <a:p>
                      <a:pPr algn="r" fontAlgn="ctr"/>
                      <a:r>
                        <a:rPr lang="en-US" altLang="ko-KR" sz="1000" b="0" i="0" u="none" strike="noStrike">
                          <a:solidFill>
                            <a:schemeClr val="tx1"/>
                          </a:solidFill>
                          <a:effectLst/>
                          <a:latin typeface="Arial"/>
                        </a:rPr>
                        <a:t>70%</a:t>
                      </a:r>
                    </a:p>
                  </a:txBody>
                  <a:tcPr marL="35560" marR="35560" marT="54000" marB="54000">
                    <a:lnT w="12700">
                      <a:solidFill>
                        <a:srgbClr val="707C8A"/>
                      </a:solidFill>
                    </a:lnT>
                    <a:solidFill>
                      <a:scrgbClr r="0" g="0" b="0">
                        <a:alpha val="0"/>
                      </a:scrgbClr>
                    </a:solidFill>
                  </a:tcPr>
                </a:tc>
                <a:tc>
                  <a:txBody>
                    <a:bodyPr/>
                    <a:lstStyle/>
                    <a:p>
                      <a:pPr algn="r" fontAlgn="ctr"/>
                      <a:r>
                        <a:rPr lang="en-US" altLang="ko-KR" sz="1000" b="0" i="0" u="none" strike="noStrike" dirty="0">
                          <a:solidFill>
                            <a:schemeClr val="tx1"/>
                          </a:solidFill>
                          <a:effectLst/>
                          <a:latin typeface="Arial"/>
                        </a:rPr>
                        <a:t>70%</a:t>
                      </a:r>
                    </a:p>
                  </a:txBody>
                  <a:tcPr marL="35560" marR="35560" marT="54000" marB="54000">
                    <a:lnT w="12700">
                      <a:solidFill>
                        <a:srgbClr val="707C8A"/>
                      </a:solidFill>
                    </a:lnT>
                    <a:solidFill>
                      <a:scrgbClr r="0" g="0" b="0">
                        <a:alpha val="0"/>
                      </a:scrgbClr>
                    </a:solidFill>
                  </a:tcPr>
                </a:tc>
                <a:tc>
                  <a:txBody>
                    <a:bodyPr/>
                    <a:lstStyle/>
                    <a:p>
                      <a:pPr algn="r" fontAlgn="ctr"/>
                      <a:r>
                        <a:rPr lang="en-US" altLang="ko-KR" sz="1000" b="0" i="0" u="none" strike="noStrike" dirty="0">
                          <a:solidFill>
                            <a:schemeClr val="tx1"/>
                          </a:solidFill>
                          <a:effectLst/>
                          <a:latin typeface="Arial"/>
                        </a:rPr>
                        <a:t>60%</a:t>
                      </a:r>
                    </a:p>
                  </a:txBody>
                  <a:tcPr marL="35560" marR="35560" marT="54000" marB="54000">
                    <a:lnT w="12700" cap="flat" cmpd="sng" algn="ctr">
                      <a:solidFill>
                        <a:srgbClr val="707C8A"/>
                      </a:solidFill>
                      <a:prstDash val="solid"/>
                      <a:round/>
                      <a:headEnd type="none" w="med" len="med"/>
                      <a:tailEnd type="none" w="med" len="med"/>
                    </a:lnT>
                    <a:solidFill>
                      <a:scrgbClr r="0" g="0" b="0">
                        <a:alpha val="0"/>
                      </a:scrgbClr>
                    </a:solidFill>
                  </a:tcPr>
                </a:tc>
              </a:tr>
              <a:tr h="232401">
                <a:tc rowSpan="4">
                  <a:txBody>
                    <a:bodyPr/>
                    <a:lstStyle/>
                    <a:p>
                      <a:pPr algn="l" fontAlgn="ctr"/>
                      <a:r>
                        <a:rPr lang="en-US" altLang="ko-KR" sz="1000" b="0" i="0" u="none" strike="noStrike" dirty="0" smtClean="0">
                          <a:solidFill>
                            <a:schemeClr val="tx1"/>
                          </a:solidFill>
                          <a:effectLst/>
                          <a:latin typeface="Arial"/>
                        </a:rPr>
                        <a:t>BLU</a:t>
                      </a:r>
                      <a:endParaRPr lang="ko-KR" altLang="en-US" sz="1000" b="0" i="0" u="none" strike="noStrike" dirty="0">
                        <a:solidFill>
                          <a:schemeClr val="tx1"/>
                        </a:solidFill>
                        <a:effectLst/>
                        <a:latin typeface="Arial"/>
                      </a:endParaRPr>
                    </a:p>
                  </a:txBody>
                  <a:tcPr marL="35560" marR="35560" marT="54000" marB="54000" anchor="ctr">
                    <a:solidFill>
                      <a:scrgbClr r="0" g="0" b="0">
                        <a:alpha val="0"/>
                      </a:scrgbClr>
                    </a:solidFill>
                  </a:tcPr>
                </a:tc>
                <a:tc>
                  <a:txBody>
                    <a:bodyPr/>
                    <a:lstStyle/>
                    <a:p>
                      <a:pPr algn="l" fontAlgn="ctr"/>
                      <a:r>
                        <a:rPr lang="en-US" sz="1000" b="0" i="0" u="none" strike="noStrike" dirty="0">
                          <a:solidFill>
                            <a:schemeClr val="tx1"/>
                          </a:solidFill>
                          <a:effectLst/>
                          <a:latin typeface="Arial"/>
                        </a:rPr>
                        <a:t>Light </a:t>
                      </a:r>
                      <a:r>
                        <a:rPr lang="en-US" sz="1000" b="0" i="0" u="none" strike="noStrike" dirty="0" smtClean="0">
                          <a:solidFill>
                            <a:schemeClr val="tx1"/>
                          </a:solidFill>
                          <a:effectLst/>
                          <a:latin typeface="Arial"/>
                        </a:rPr>
                        <a:t>source</a:t>
                      </a:r>
                      <a:endParaRPr lang="en-US" sz="1000" b="0" i="0" u="none" strike="noStrike" dirty="0">
                        <a:solidFill>
                          <a:schemeClr val="tx1"/>
                        </a:solidFill>
                        <a:effectLst/>
                        <a:latin typeface="Arial"/>
                      </a:endParaRPr>
                    </a:p>
                  </a:txBody>
                  <a:tcPr marL="35560" marR="35560" marT="54000" marB="54000">
                    <a:solidFill>
                      <a:scrgbClr r="0" g="0" b="0">
                        <a:alpha val="0"/>
                      </a:scrgbClr>
                    </a:solidFill>
                  </a:tcPr>
                </a:tc>
                <a:tc>
                  <a:txBody>
                    <a:bodyPr/>
                    <a:lstStyle/>
                    <a:p>
                      <a:pPr algn="r" fontAlgn="ctr"/>
                      <a:r>
                        <a:rPr lang="en-US" altLang="ko-KR" sz="1000" b="0" i="0" u="none" strike="noStrike" dirty="0">
                          <a:solidFill>
                            <a:srgbClr val="000000"/>
                          </a:solidFill>
                          <a:effectLst/>
                          <a:latin typeface="Arial"/>
                        </a:rPr>
                        <a:t>$4.7</a:t>
                      </a:r>
                    </a:p>
                  </a:txBody>
                  <a:tcPr marL="0" marR="0" marT="0" marB="0" anchor="ctr">
                    <a:solidFill>
                      <a:scrgbClr r="0" g="0" b="0">
                        <a:alpha val="0"/>
                      </a:scrgbClr>
                    </a:solidFill>
                  </a:tcPr>
                </a:tc>
                <a:tc>
                  <a:txBody>
                    <a:bodyPr/>
                    <a:lstStyle/>
                    <a:p>
                      <a:pPr algn="r" fontAlgn="ctr"/>
                      <a:r>
                        <a:rPr lang="en-US" altLang="ko-KR" sz="1000" b="0" i="0" u="none" strike="noStrike">
                          <a:solidFill>
                            <a:srgbClr val="000000"/>
                          </a:solidFill>
                          <a:effectLst/>
                          <a:latin typeface="Arial"/>
                        </a:rPr>
                        <a:t>$4.8</a:t>
                      </a:r>
                    </a:p>
                  </a:txBody>
                  <a:tcPr marL="0" marR="0" marT="0" marB="0" anchor="ctr">
                    <a:solidFill>
                      <a:scrgbClr r="0" g="0" b="0">
                        <a:alpha val="0"/>
                      </a:scrgbClr>
                    </a:solidFill>
                  </a:tcPr>
                </a:tc>
                <a:tc>
                  <a:txBody>
                    <a:bodyPr/>
                    <a:lstStyle/>
                    <a:p>
                      <a:pPr algn="r" fontAlgn="ctr"/>
                      <a:r>
                        <a:rPr lang="en-US" altLang="ko-KR" sz="1000" b="0" i="0" u="none" strike="noStrike">
                          <a:solidFill>
                            <a:srgbClr val="000000"/>
                          </a:solidFill>
                          <a:effectLst/>
                          <a:latin typeface="Arial"/>
                        </a:rPr>
                        <a:t>$4.8</a:t>
                      </a:r>
                    </a:p>
                  </a:txBody>
                  <a:tcPr marL="0" marR="0" marT="0" marB="0" anchor="ctr">
                    <a:solidFill>
                      <a:scrgbClr r="0" g="0" b="0">
                        <a:alpha val="0"/>
                      </a:scrgbClr>
                    </a:solidFill>
                  </a:tcPr>
                </a:tc>
                <a:tc>
                  <a:txBody>
                    <a:bodyPr/>
                    <a:lstStyle/>
                    <a:p>
                      <a:pPr algn="r" fontAlgn="ctr"/>
                      <a:r>
                        <a:rPr lang="en-US" altLang="ko-KR" sz="1000" b="0" i="0" u="none" strike="noStrike">
                          <a:solidFill>
                            <a:srgbClr val="000000"/>
                          </a:solidFill>
                          <a:effectLst/>
                          <a:latin typeface="Arial"/>
                        </a:rPr>
                        <a:t>$5.6</a:t>
                      </a:r>
                    </a:p>
                  </a:txBody>
                  <a:tcPr marL="0" marR="0" marT="0" marB="0" anchor="ctr">
                    <a:solidFill>
                      <a:scrgbClr r="0" g="0" b="0">
                        <a:alpha val="0"/>
                      </a:scrgbClr>
                    </a:solidFill>
                  </a:tcPr>
                </a:tc>
              </a:tr>
              <a:tr h="232401">
                <a:tc vMerge="1">
                  <a:txBody>
                    <a:bodyPr/>
                    <a:lstStyle/>
                    <a:p>
                      <a:pPr algn="l" fontAlgn="ctr"/>
                      <a:endParaRPr lang="ko-KR" altLang="en-US" sz="1000" b="0" i="0" u="none" strike="noStrike" dirty="0">
                        <a:solidFill>
                          <a:schemeClr val="tx1"/>
                        </a:solidFill>
                        <a:effectLst/>
                        <a:latin typeface="Arial"/>
                      </a:endParaRPr>
                    </a:p>
                  </a:txBody>
                  <a:tcPr marL="35560" marR="35560" marT="54000" marB="54000">
                    <a:solidFill>
                      <a:scrgbClr r="0" g="0" b="0">
                        <a:alpha val="0"/>
                      </a:scrgbClr>
                    </a:solidFill>
                  </a:tcPr>
                </a:tc>
                <a:tc>
                  <a:txBody>
                    <a:bodyPr/>
                    <a:lstStyle/>
                    <a:p>
                      <a:pPr algn="l" fontAlgn="ctr"/>
                      <a:r>
                        <a:rPr lang="en-US" sz="1000" b="0" i="0" u="none" strike="noStrike" dirty="0">
                          <a:solidFill>
                            <a:schemeClr val="tx1"/>
                          </a:solidFill>
                          <a:effectLst/>
                          <a:latin typeface="Arial"/>
                        </a:rPr>
                        <a:t>Optical </a:t>
                      </a:r>
                      <a:r>
                        <a:rPr lang="en-US" sz="1000" b="0" i="0" u="none" strike="noStrike" dirty="0" smtClean="0">
                          <a:solidFill>
                            <a:schemeClr val="tx1"/>
                          </a:solidFill>
                          <a:effectLst/>
                          <a:latin typeface="Arial"/>
                        </a:rPr>
                        <a:t>films(QD solutions)</a:t>
                      </a:r>
                      <a:endParaRPr lang="en-US" sz="1000" b="0" i="0" u="none" strike="noStrike" dirty="0">
                        <a:solidFill>
                          <a:schemeClr val="tx1"/>
                        </a:solidFill>
                        <a:effectLst/>
                        <a:latin typeface="Arial"/>
                      </a:endParaRPr>
                    </a:p>
                  </a:txBody>
                  <a:tcPr marL="35560" marR="35560" marT="54000" marB="54000">
                    <a:solidFill>
                      <a:scrgbClr r="0" g="0" b="0">
                        <a:alpha val="0"/>
                      </a:scrgbClr>
                    </a:solidFill>
                  </a:tcPr>
                </a:tc>
                <a:tc>
                  <a:txBody>
                    <a:bodyPr/>
                    <a:lstStyle/>
                    <a:p>
                      <a:pPr algn="r" fontAlgn="ctr"/>
                      <a:r>
                        <a:rPr lang="en-US" altLang="ko-KR" sz="1000" b="0" i="0" u="none" strike="noStrike" dirty="0">
                          <a:solidFill>
                            <a:srgbClr val="000000"/>
                          </a:solidFill>
                          <a:effectLst/>
                          <a:latin typeface="Arial"/>
                        </a:rPr>
                        <a:t>$6.1</a:t>
                      </a:r>
                    </a:p>
                  </a:txBody>
                  <a:tcPr marL="0" marR="0" marT="0" marB="0" anchor="ctr">
                    <a:solidFill>
                      <a:scrgbClr r="0" g="0" b="0">
                        <a:alpha val="0"/>
                      </a:scrgbClr>
                    </a:solidFill>
                  </a:tcPr>
                </a:tc>
                <a:tc>
                  <a:txBody>
                    <a:bodyPr/>
                    <a:lstStyle/>
                    <a:p>
                      <a:pPr algn="r" fontAlgn="ctr"/>
                      <a:r>
                        <a:rPr lang="en-US" altLang="ko-KR" sz="1000" b="0" i="0" u="none" strike="noStrike" dirty="0">
                          <a:solidFill>
                            <a:srgbClr val="000000"/>
                          </a:solidFill>
                          <a:effectLst/>
                          <a:latin typeface="Arial"/>
                        </a:rPr>
                        <a:t>$20.6</a:t>
                      </a:r>
                    </a:p>
                  </a:txBody>
                  <a:tcPr marL="0" marR="0" marT="0" marB="0" anchor="ctr">
                    <a:solidFill>
                      <a:scrgbClr r="0" g="0" b="0">
                        <a:alpha val="0"/>
                      </a:scrgbClr>
                    </a:solidFill>
                  </a:tcPr>
                </a:tc>
                <a:tc>
                  <a:txBody>
                    <a:bodyPr/>
                    <a:lstStyle/>
                    <a:p>
                      <a:pPr algn="r" fontAlgn="ctr"/>
                      <a:r>
                        <a:rPr lang="en-US" altLang="ko-KR" sz="1000" b="0" i="0" u="none" strike="noStrike">
                          <a:solidFill>
                            <a:srgbClr val="000000"/>
                          </a:solidFill>
                          <a:effectLst/>
                          <a:latin typeface="Arial"/>
                        </a:rPr>
                        <a:t>$10.8</a:t>
                      </a:r>
                    </a:p>
                  </a:txBody>
                  <a:tcPr marL="0" marR="0" marT="0" marB="0" anchor="ctr">
                    <a:solidFill>
                      <a:scrgbClr r="0" g="0" b="0">
                        <a:alpha val="0"/>
                      </a:scrgbClr>
                    </a:solidFill>
                  </a:tcPr>
                </a:tc>
                <a:tc>
                  <a:txBody>
                    <a:bodyPr/>
                    <a:lstStyle/>
                    <a:p>
                      <a:pPr algn="r" fontAlgn="ctr"/>
                      <a:r>
                        <a:rPr lang="en-US" altLang="ko-KR" sz="1000" b="0" i="0" u="none" strike="noStrike">
                          <a:solidFill>
                            <a:srgbClr val="000000"/>
                          </a:solidFill>
                          <a:effectLst/>
                          <a:latin typeface="Arial"/>
                        </a:rPr>
                        <a:t>$6.1</a:t>
                      </a:r>
                    </a:p>
                  </a:txBody>
                  <a:tcPr marL="0" marR="0" marT="0" marB="0" anchor="ctr">
                    <a:solidFill>
                      <a:scrgbClr r="0" g="0" b="0">
                        <a:alpha val="0"/>
                      </a:scrgbClr>
                    </a:solidFill>
                  </a:tcPr>
                </a:tc>
              </a:tr>
              <a:tr h="232401">
                <a:tc vMerge="1">
                  <a:txBody>
                    <a:bodyPr/>
                    <a:lstStyle/>
                    <a:p>
                      <a:pPr algn="l" fontAlgn="ctr"/>
                      <a:endParaRPr lang="ko-KR" altLang="en-US" sz="1000" b="0" i="0" u="none" strike="noStrike" dirty="0">
                        <a:solidFill>
                          <a:schemeClr val="tx1"/>
                        </a:solidFill>
                        <a:effectLst/>
                        <a:latin typeface="Arial"/>
                      </a:endParaRPr>
                    </a:p>
                  </a:txBody>
                  <a:tcPr marL="35560" marR="35560" marT="54000" marB="54000">
                    <a:solidFill>
                      <a:scrgbClr r="0" g="0" b="0">
                        <a:alpha val="0"/>
                      </a:scrgbClr>
                    </a:solidFill>
                  </a:tcPr>
                </a:tc>
                <a:tc>
                  <a:txBody>
                    <a:bodyPr/>
                    <a:lstStyle/>
                    <a:p>
                      <a:pPr algn="l" fontAlgn="ctr"/>
                      <a:r>
                        <a:rPr lang="en-US" sz="1000" b="0" i="0" u="none" strike="noStrike" dirty="0">
                          <a:solidFill>
                            <a:schemeClr val="tx1"/>
                          </a:solidFill>
                          <a:effectLst/>
                          <a:latin typeface="Arial"/>
                        </a:rPr>
                        <a:t>Others</a:t>
                      </a:r>
                    </a:p>
                  </a:txBody>
                  <a:tcPr marL="35560" marR="35560" marT="54000" marB="54000">
                    <a:solidFill>
                      <a:scrgbClr r="0" g="0" b="0">
                        <a:alpha val="0"/>
                      </a:scrgbClr>
                    </a:solidFill>
                  </a:tcPr>
                </a:tc>
                <a:tc>
                  <a:txBody>
                    <a:bodyPr/>
                    <a:lstStyle/>
                    <a:p>
                      <a:pPr algn="r" fontAlgn="ctr"/>
                      <a:r>
                        <a:rPr lang="en-US" altLang="ko-KR" sz="1000" b="0" i="0" u="none" strike="noStrike">
                          <a:solidFill>
                            <a:srgbClr val="000000"/>
                          </a:solidFill>
                          <a:effectLst/>
                          <a:latin typeface="Arial"/>
                        </a:rPr>
                        <a:t>$3.4</a:t>
                      </a:r>
                    </a:p>
                  </a:txBody>
                  <a:tcPr marL="0" marR="0" marT="0" marB="0" anchor="ctr">
                    <a:solidFill>
                      <a:scrgbClr r="0" g="0" b="0">
                        <a:alpha val="0"/>
                      </a:scrgbClr>
                    </a:solidFill>
                  </a:tcPr>
                </a:tc>
                <a:tc>
                  <a:txBody>
                    <a:bodyPr/>
                    <a:lstStyle/>
                    <a:p>
                      <a:pPr algn="r" fontAlgn="ctr"/>
                      <a:r>
                        <a:rPr lang="en-US" altLang="ko-KR" sz="1000" b="0" i="0" u="none" strike="noStrike" dirty="0">
                          <a:solidFill>
                            <a:srgbClr val="000000"/>
                          </a:solidFill>
                          <a:effectLst/>
                          <a:latin typeface="Arial"/>
                        </a:rPr>
                        <a:t>$4.9</a:t>
                      </a:r>
                    </a:p>
                  </a:txBody>
                  <a:tcPr marL="0" marR="0" marT="0" marB="0" anchor="ctr">
                    <a:solidFill>
                      <a:scrgbClr r="0" g="0" b="0">
                        <a:alpha val="0"/>
                      </a:scrgbClr>
                    </a:solidFill>
                  </a:tcPr>
                </a:tc>
                <a:tc>
                  <a:txBody>
                    <a:bodyPr/>
                    <a:lstStyle/>
                    <a:p>
                      <a:pPr algn="r" fontAlgn="ctr"/>
                      <a:r>
                        <a:rPr lang="en-US" altLang="ko-KR" sz="1000" b="0" i="0" u="none" strike="noStrike">
                          <a:solidFill>
                            <a:srgbClr val="000000"/>
                          </a:solidFill>
                          <a:effectLst/>
                          <a:latin typeface="Arial"/>
                        </a:rPr>
                        <a:t>$3.9</a:t>
                      </a:r>
                    </a:p>
                  </a:txBody>
                  <a:tcPr marL="0" marR="0" marT="0" marB="0" anchor="ctr">
                    <a:solidFill>
                      <a:scrgbClr r="0" g="0" b="0">
                        <a:alpha val="0"/>
                      </a:scrgbClr>
                    </a:solidFill>
                  </a:tcPr>
                </a:tc>
                <a:tc>
                  <a:txBody>
                    <a:bodyPr/>
                    <a:lstStyle/>
                    <a:p>
                      <a:pPr algn="r" fontAlgn="ctr"/>
                      <a:r>
                        <a:rPr lang="en-US" altLang="ko-KR" sz="1000" b="0" i="0" u="none" strike="noStrike">
                          <a:solidFill>
                            <a:srgbClr val="000000"/>
                          </a:solidFill>
                          <a:effectLst/>
                          <a:latin typeface="Arial"/>
                        </a:rPr>
                        <a:t>$3.5</a:t>
                      </a:r>
                    </a:p>
                  </a:txBody>
                  <a:tcPr marL="0" marR="0" marT="0" marB="0" anchor="ctr">
                    <a:solidFill>
                      <a:scrgbClr r="0" g="0" b="0">
                        <a:alpha val="0"/>
                      </a:scrgbClr>
                    </a:solidFill>
                  </a:tcPr>
                </a:tc>
              </a:tr>
              <a:tr h="232401">
                <a:tc vMerge="1">
                  <a:txBody>
                    <a:bodyPr/>
                    <a:lstStyle/>
                    <a:p>
                      <a:pPr algn="l" fontAlgn="ctr"/>
                      <a:endParaRPr lang="ko-KR" altLang="en-US" sz="1000" b="0" i="0" u="none" strike="noStrike" dirty="0">
                        <a:solidFill>
                          <a:schemeClr val="tx1"/>
                        </a:solidFill>
                        <a:effectLst/>
                        <a:latin typeface="Arial"/>
                      </a:endParaRPr>
                    </a:p>
                  </a:txBody>
                  <a:tcPr marL="35560" marR="35560" marT="54000" marB="54000">
                    <a:solidFill>
                      <a:scrgbClr r="0" g="0" b="0">
                        <a:alpha val="0"/>
                      </a:scrgbClr>
                    </a:solidFill>
                  </a:tcPr>
                </a:tc>
                <a:tc>
                  <a:txBody>
                    <a:bodyPr/>
                    <a:lstStyle/>
                    <a:p>
                      <a:pPr algn="l" fontAlgn="ctr"/>
                      <a:r>
                        <a:rPr lang="en-US" sz="1000" b="0" i="0" u="none" strike="noStrike" dirty="0" smtClean="0">
                          <a:solidFill>
                            <a:schemeClr val="tx1"/>
                          </a:solidFill>
                          <a:effectLst/>
                          <a:latin typeface="Arial"/>
                        </a:rPr>
                        <a:t>Total</a:t>
                      </a:r>
                      <a:r>
                        <a:rPr lang="en-US" sz="1000" b="0" i="0" u="none" strike="noStrike" baseline="0" dirty="0" smtClean="0">
                          <a:solidFill>
                            <a:schemeClr val="tx1"/>
                          </a:solidFill>
                          <a:effectLst/>
                          <a:latin typeface="Arial"/>
                        </a:rPr>
                        <a:t> sales </a:t>
                      </a:r>
                      <a:r>
                        <a:rPr lang="en-US" sz="1000" b="0" i="0" u="none" strike="noStrike" dirty="0" smtClean="0">
                          <a:solidFill>
                            <a:schemeClr val="tx1"/>
                          </a:solidFill>
                          <a:effectLst/>
                          <a:latin typeface="Arial"/>
                        </a:rPr>
                        <a:t>cost </a:t>
                      </a:r>
                      <a:endParaRPr lang="en-US" sz="1000" b="0" i="0" u="none" strike="noStrike" dirty="0">
                        <a:solidFill>
                          <a:schemeClr val="tx1"/>
                        </a:solidFill>
                        <a:effectLst/>
                        <a:latin typeface="Arial"/>
                      </a:endParaRPr>
                    </a:p>
                  </a:txBody>
                  <a:tcPr marL="35560" marR="35560" marT="54000" marB="54000">
                    <a:solidFill>
                      <a:scrgbClr r="0" g="0" b="0">
                        <a:alpha val="0"/>
                      </a:scrgbClr>
                    </a:solidFill>
                  </a:tcPr>
                </a:tc>
                <a:tc>
                  <a:txBody>
                    <a:bodyPr/>
                    <a:lstStyle/>
                    <a:p>
                      <a:pPr algn="r" fontAlgn="ctr"/>
                      <a:r>
                        <a:rPr lang="en-US" altLang="ko-KR" sz="1000" b="0" i="0" u="none" strike="noStrike">
                          <a:solidFill>
                            <a:srgbClr val="000000"/>
                          </a:solidFill>
                          <a:effectLst/>
                          <a:latin typeface="Arial"/>
                        </a:rPr>
                        <a:t>$14.1</a:t>
                      </a:r>
                    </a:p>
                  </a:txBody>
                  <a:tcPr marL="0" marR="0" marT="0" marB="0" anchor="ctr">
                    <a:solidFill>
                      <a:scrgbClr r="0" g="0" b="0">
                        <a:alpha val="0"/>
                      </a:scrgbClr>
                    </a:solidFill>
                  </a:tcPr>
                </a:tc>
                <a:tc>
                  <a:txBody>
                    <a:bodyPr/>
                    <a:lstStyle/>
                    <a:p>
                      <a:pPr algn="r" fontAlgn="ctr"/>
                      <a:r>
                        <a:rPr lang="en-US" altLang="ko-KR" sz="1000" b="0" i="0" u="none" strike="noStrike" dirty="0">
                          <a:solidFill>
                            <a:srgbClr val="000000"/>
                          </a:solidFill>
                          <a:effectLst/>
                          <a:latin typeface="Arial"/>
                        </a:rPr>
                        <a:t>$30.3</a:t>
                      </a:r>
                    </a:p>
                  </a:txBody>
                  <a:tcPr marL="0" marR="0" marT="0" marB="0" anchor="ctr">
                    <a:solidFill>
                      <a:scrgbClr r="0" g="0" b="0">
                        <a:alpha val="0"/>
                      </a:scrgbClr>
                    </a:solidFill>
                  </a:tcPr>
                </a:tc>
                <a:tc>
                  <a:txBody>
                    <a:bodyPr/>
                    <a:lstStyle/>
                    <a:p>
                      <a:pPr algn="r" fontAlgn="ctr"/>
                      <a:r>
                        <a:rPr lang="en-US" altLang="ko-KR" sz="1000" b="0" i="0" u="none" strike="noStrike">
                          <a:solidFill>
                            <a:srgbClr val="000000"/>
                          </a:solidFill>
                          <a:effectLst/>
                          <a:latin typeface="Arial"/>
                        </a:rPr>
                        <a:t>$19.6</a:t>
                      </a:r>
                    </a:p>
                  </a:txBody>
                  <a:tcPr marL="0" marR="0" marT="0" marB="0" anchor="ctr">
                    <a:solidFill>
                      <a:scrgbClr r="0" g="0" b="0">
                        <a:alpha val="0"/>
                      </a:scrgbClr>
                    </a:solidFill>
                  </a:tcPr>
                </a:tc>
                <a:tc>
                  <a:txBody>
                    <a:bodyPr/>
                    <a:lstStyle/>
                    <a:p>
                      <a:pPr algn="r" fontAlgn="ctr"/>
                      <a:r>
                        <a:rPr lang="en-US" altLang="ko-KR" sz="1000" b="0" i="0" u="none" strike="noStrike" dirty="0">
                          <a:solidFill>
                            <a:srgbClr val="000000"/>
                          </a:solidFill>
                          <a:effectLst/>
                          <a:latin typeface="Arial"/>
                        </a:rPr>
                        <a:t>$15.2</a:t>
                      </a:r>
                    </a:p>
                  </a:txBody>
                  <a:tcPr marL="0" marR="0" marT="0" marB="0" anchor="ctr">
                    <a:solidFill>
                      <a:scrgbClr r="0" g="0" b="0">
                        <a:alpha val="0"/>
                      </a:scrgbClr>
                    </a:solidFill>
                  </a:tcPr>
                </a:tc>
              </a:tr>
              <a:tr h="232401">
                <a:tc>
                  <a:txBody>
                    <a:bodyPr/>
                    <a:lstStyle/>
                    <a:p>
                      <a:pPr algn="l" fontAlgn="ctr"/>
                      <a:r>
                        <a:rPr lang="ko-KR" altLang="en-US" sz="1000" b="0" i="0" u="none" strike="noStrike">
                          <a:solidFill>
                            <a:schemeClr val="tx1"/>
                          </a:solidFill>
                          <a:effectLst/>
                          <a:latin typeface="Arial"/>
                        </a:rPr>
                        <a:t>　</a:t>
                      </a:r>
                    </a:p>
                  </a:txBody>
                  <a:tcPr marL="35560" marR="35560" marT="54000" marB="54000">
                    <a:solidFill>
                      <a:scrgbClr r="0" g="0" b="0">
                        <a:alpha val="0"/>
                      </a:scrgbClr>
                    </a:solidFill>
                  </a:tcPr>
                </a:tc>
                <a:tc>
                  <a:txBody>
                    <a:bodyPr/>
                    <a:lstStyle/>
                    <a:p>
                      <a:pPr algn="l" fontAlgn="ctr"/>
                      <a:r>
                        <a:rPr lang="en-US" sz="1000" b="0" i="0" u="none" strike="noStrike" dirty="0" smtClean="0">
                          <a:solidFill>
                            <a:schemeClr val="tx1"/>
                          </a:solidFill>
                          <a:effectLst/>
                          <a:latin typeface="Arial"/>
                        </a:rPr>
                        <a:t>WCG </a:t>
                      </a:r>
                      <a:r>
                        <a:rPr lang="en-US" sz="1000" b="0" i="0" u="none" strike="noStrike" dirty="0">
                          <a:solidFill>
                            <a:schemeClr val="tx1"/>
                          </a:solidFill>
                          <a:effectLst/>
                          <a:latin typeface="Arial"/>
                        </a:rPr>
                        <a:t>BLU/Normal BLU cost ratio</a:t>
                      </a:r>
                    </a:p>
                  </a:txBody>
                  <a:tcPr marL="35560" marR="35560" marT="54000" marB="54000">
                    <a:solidFill>
                      <a:scrgbClr r="0" g="0" b="0">
                        <a:alpha val="0"/>
                      </a:scrgbClr>
                    </a:solidFill>
                  </a:tcPr>
                </a:tc>
                <a:tc>
                  <a:txBody>
                    <a:bodyPr/>
                    <a:lstStyle/>
                    <a:p>
                      <a:pPr algn="r" fontAlgn="ctr"/>
                      <a:r>
                        <a:rPr lang="en-US" altLang="ko-KR" sz="1000" b="0" i="0" u="none" strike="noStrike">
                          <a:solidFill>
                            <a:srgbClr val="000000"/>
                          </a:solidFill>
                          <a:effectLst/>
                          <a:latin typeface="Arial"/>
                        </a:rPr>
                        <a:t>100%</a:t>
                      </a:r>
                    </a:p>
                  </a:txBody>
                  <a:tcPr marL="0" marR="0" marT="0" marB="0" anchor="ctr">
                    <a:solidFill>
                      <a:scrgbClr r="0" g="0" b="0">
                        <a:alpha val="0"/>
                      </a:scrgbClr>
                    </a:solidFill>
                  </a:tcPr>
                </a:tc>
                <a:tc>
                  <a:txBody>
                    <a:bodyPr/>
                    <a:lstStyle/>
                    <a:p>
                      <a:pPr algn="r" fontAlgn="ctr"/>
                      <a:r>
                        <a:rPr lang="en-US" altLang="ko-KR" sz="1000" b="0" i="0" u="none" strike="noStrike" dirty="0">
                          <a:solidFill>
                            <a:srgbClr val="000000"/>
                          </a:solidFill>
                          <a:effectLst/>
                          <a:latin typeface="Arial"/>
                        </a:rPr>
                        <a:t>214.4%</a:t>
                      </a:r>
                    </a:p>
                  </a:txBody>
                  <a:tcPr marL="0" marR="0" marT="0" marB="0" anchor="ctr">
                    <a:solidFill>
                      <a:scrgbClr r="0" g="0" b="0">
                        <a:alpha val="0"/>
                      </a:scrgbClr>
                    </a:solidFill>
                  </a:tcPr>
                </a:tc>
                <a:tc>
                  <a:txBody>
                    <a:bodyPr/>
                    <a:lstStyle/>
                    <a:p>
                      <a:pPr algn="r" fontAlgn="ctr"/>
                      <a:r>
                        <a:rPr lang="en-US" altLang="ko-KR" sz="1000" b="0" i="0" u="none" strike="noStrike">
                          <a:solidFill>
                            <a:srgbClr val="000000"/>
                          </a:solidFill>
                          <a:effectLst/>
                          <a:latin typeface="Arial"/>
                        </a:rPr>
                        <a:t>138.4%</a:t>
                      </a:r>
                    </a:p>
                  </a:txBody>
                  <a:tcPr marL="0" marR="0" marT="0" marB="0" anchor="ctr">
                    <a:solidFill>
                      <a:scrgbClr r="0" g="0" b="0">
                        <a:alpha val="0"/>
                      </a:scrgbClr>
                    </a:solidFill>
                  </a:tcPr>
                </a:tc>
                <a:tc>
                  <a:txBody>
                    <a:bodyPr/>
                    <a:lstStyle/>
                    <a:p>
                      <a:pPr algn="r" fontAlgn="ctr"/>
                      <a:r>
                        <a:rPr lang="en-US" altLang="ko-KR" sz="1000" b="0" i="0" u="none" strike="noStrike" dirty="0">
                          <a:solidFill>
                            <a:srgbClr val="000000"/>
                          </a:solidFill>
                          <a:effectLst/>
                          <a:latin typeface="Arial"/>
                        </a:rPr>
                        <a:t>107.6%</a:t>
                      </a:r>
                    </a:p>
                  </a:txBody>
                  <a:tcPr marL="0" marR="0" marT="0" marB="0" anchor="ctr">
                    <a:solidFill>
                      <a:scrgbClr r="0" g="0" b="0">
                        <a:alpha val="0"/>
                      </a:scrgbClr>
                    </a:solidFill>
                  </a:tcPr>
                </a:tc>
              </a:tr>
              <a:tr h="232401">
                <a:tc>
                  <a:txBody>
                    <a:bodyPr/>
                    <a:lstStyle/>
                    <a:p>
                      <a:pPr algn="l" fontAlgn="ctr"/>
                      <a:r>
                        <a:rPr lang="en-US" sz="1000" b="0" i="0" u="none" strike="noStrike">
                          <a:solidFill>
                            <a:schemeClr val="tx1"/>
                          </a:solidFill>
                          <a:effectLst/>
                          <a:latin typeface="Arial"/>
                        </a:rPr>
                        <a:t>Manufacturing panel cost </a:t>
                      </a:r>
                    </a:p>
                  </a:txBody>
                  <a:tcPr marL="35560" marR="35560" marT="54000" marB="54000">
                    <a:lnB>
                      <a:noFill/>
                    </a:lnB>
                    <a:solidFill>
                      <a:scrgbClr r="0" g="0" b="0">
                        <a:alpha val="0"/>
                      </a:scrgbClr>
                    </a:solidFill>
                  </a:tcPr>
                </a:tc>
                <a:tc>
                  <a:txBody>
                    <a:bodyPr/>
                    <a:lstStyle/>
                    <a:p>
                      <a:pPr algn="l" fontAlgn="ctr"/>
                      <a:r>
                        <a:rPr lang="ko-KR" altLang="en-US" sz="1000" b="0" i="0" u="none" strike="noStrike" dirty="0">
                          <a:solidFill>
                            <a:schemeClr val="tx1"/>
                          </a:solidFill>
                          <a:effectLst/>
                          <a:latin typeface="Arial"/>
                        </a:rPr>
                        <a:t>　</a:t>
                      </a:r>
                    </a:p>
                  </a:txBody>
                  <a:tcPr marL="35560" marR="35560" marT="54000" marB="54000">
                    <a:lnB>
                      <a:noFill/>
                    </a:lnB>
                    <a:solidFill>
                      <a:scrgbClr r="0" g="0" b="0">
                        <a:alpha val="0"/>
                      </a:scrgbClr>
                    </a:solidFill>
                  </a:tcPr>
                </a:tc>
                <a:tc>
                  <a:txBody>
                    <a:bodyPr/>
                    <a:lstStyle/>
                    <a:p>
                      <a:pPr algn="r" fontAlgn="ctr"/>
                      <a:r>
                        <a:rPr lang="en-US" altLang="ko-KR" sz="1000" b="0" i="0" u="none" strike="noStrike">
                          <a:solidFill>
                            <a:srgbClr val="000000"/>
                          </a:solidFill>
                          <a:effectLst/>
                          <a:latin typeface="Arial"/>
                        </a:rPr>
                        <a:t>$76.9 </a:t>
                      </a:r>
                    </a:p>
                  </a:txBody>
                  <a:tcPr marL="0" marR="0" marT="0" marB="0" anchor="ctr">
                    <a:lnB>
                      <a:noFill/>
                    </a:lnB>
                    <a:solidFill>
                      <a:scrgbClr r="0" g="0" b="0">
                        <a:alpha val="0"/>
                      </a:scrgbClr>
                    </a:solidFill>
                  </a:tcPr>
                </a:tc>
                <a:tc>
                  <a:txBody>
                    <a:bodyPr/>
                    <a:lstStyle/>
                    <a:p>
                      <a:pPr algn="r" fontAlgn="ctr"/>
                      <a:r>
                        <a:rPr lang="en-US" altLang="ko-KR" sz="1000" b="0" i="0" u="none" strike="noStrike" dirty="0">
                          <a:solidFill>
                            <a:srgbClr val="000000"/>
                          </a:solidFill>
                          <a:effectLst/>
                          <a:latin typeface="Arial"/>
                        </a:rPr>
                        <a:t>$110.4 </a:t>
                      </a:r>
                    </a:p>
                  </a:txBody>
                  <a:tcPr marL="0" marR="0" marT="0" marB="0" anchor="ctr">
                    <a:lnB>
                      <a:noFill/>
                    </a:lnB>
                    <a:solidFill>
                      <a:scrgbClr r="0" g="0" b="0">
                        <a:alpha val="0"/>
                      </a:scrgbClr>
                    </a:solidFill>
                  </a:tcPr>
                </a:tc>
                <a:tc>
                  <a:txBody>
                    <a:bodyPr/>
                    <a:lstStyle/>
                    <a:p>
                      <a:pPr algn="r" fontAlgn="ctr"/>
                      <a:r>
                        <a:rPr lang="en-US" altLang="ko-KR" sz="1000" b="0" i="0" u="none" strike="noStrike">
                          <a:solidFill>
                            <a:srgbClr val="000000"/>
                          </a:solidFill>
                          <a:effectLst/>
                          <a:latin typeface="Arial"/>
                        </a:rPr>
                        <a:t>$85.9 </a:t>
                      </a:r>
                    </a:p>
                  </a:txBody>
                  <a:tcPr marL="0" marR="0" marT="0" marB="0" anchor="ctr">
                    <a:lnB>
                      <a:noFill/>
                    </a:lnB>
                    <a:solidFill>
                      <a:scrgbClr r="0" g="0" b="0">
                        <a:alpha val="0"/>
                      </a:scrgbClr>
                    </a:solidFill>
                  </a:tcPr>
                </a:tc>
                <a:tc>
                  <a:txBody>
                    <a:bodyPr/>
                    <a:lstStyle/>
                    <a:p>
                      <a:pPr algn="r" fontAlgn="ctr"/>
                      <a:r>
                        <a:rPr lang="en-US" altLang="ko-KR" sz="1000" b="0" i="0" u="none" strike="noStrike">
                          <a:solidFill>
                            <a:srgbClr val="000000"/>
                          </a:solidFill>
                          <a:effectLst/>
                          <a:latin typeface="Arial"/>
                        </a:rPr>
                        <a:t>$78.1 </a:t>
                      </a:r>
                    </a:p>
                  </a:txBody>
                  <a:tcPr marL="0" marR="0" marT="0" marB="0" anchor="ctr">
                    <a:lnB>
                      <a:noFill/>
                    </a:lnB>
                    <a:solidFill>
                      <a:scrgbClr r="0" g="0" b="0">
                        <a:alpha val="0"/>
                      </a:scrgbClr>
                    </a:solidFill>
                  </a:tcPr>
                </a:tc>
              </a:tr>
              <a:tr h="232401">
                <a:tc>
                  <a:txBody>
                    <a:bodyPr/>
                    <a:lstStyle/>
                    <a:p>
                      <a:pPr algn="l" fontAlgn="ctr"/>
                      <a:endParaRPr lang="ko-KR" altLang="en-US" sz="1000" b="0" i="0" u="none" strike="noStrike" dirty="0">
                        <a:solidFill>
                          <a:schemeClr val="tx1"/>
                        </a:solidFill>
                        <a:effectLst/>
                        <a:latin typeface="Arial"/>
                      </a:endParaRPr>
                    </a:p>
                  </a:txBody>
                  <a:tcPr marL="35560" marR="35560" marT="54000" marB="54000">
                    <a:lnT>
                      <a:noFill/>
                    </a:lnT>
                    <a:lnB w="12700" cap="flat" cmpd="sng" algn="ctr">
                      <a:solidFill>
                        <a:srgbClr val="707C8A"/>
                      </a:solidFill>
                      <a:prstDash val="solid"/>
                      <a:round/>
                      <a:headEnd type="none" w="med" len="med"/>
                      <a:tailEnd type="none" w="med" len="med"/>
                    </a:lnB>
                    <a:solidFill>
                      <a:scrgbClr r="0" g="0" b="0">
                        <a:alpha val="0"/>
                      </a:scrgbClr>
                    </a:solidFill>
                  </a:tcPr>
                </a:tc>
                <a:tc>
                  <a:txBody>
                    <a:bodyPr/>
                    <a:lstStyle/>
                    <a:p>
                      <a:pPr algn="l" fontAlgn="ctr"/>
                      <a:r>
                        <a:rPr lang="en-US" sz="1000" b="0" i="0" u="none" strike="noStrike" dirty="0">
                          <a:solidFill>
                            <a:schemeClr val="tx1"/>
                          </a:solidFill>
                          <a:effectLst/>
                          <a:latin typeface="Arial"/>
                        </a:rPr>
                        <a:t>WCG panel/Normal panel cost ratio</a:t>
                      </a:r>
                    </a:p>
                  </a:txBody>
                  <a:tcPr marL="35560" marR="35560" marT="54000" marB="54000">
                    <a:lnT>
                      <a:noFill/>
                    </a:lnT>
                    <a:lnB w="12700" cap="flat" cmpd="sng" algn="ctr">
                      <a:solidFill>
                        <a:srgbClr val="707C8A"/>
                      </a:solidFill>
                      <a:prstDash val="solid"/>
                      <a:round/>
                      <a:headEnd type="none" w="med" len="med"/>
                      <a:tailEnd type="none" w="med" len="med"/>
                    </a:lnB>
                    <a:solidFill>
                      <a:scrgbClr r="0" g="0" b="0">
                        <a:alpha val="0"/>
                      </a:scrgbClr>
                    </a:solidFill>
                  </a:tcPr>
                </a:tc>
                <a:tc>
                  <a:txBody>
                    <a:bodyPr/>
                    <a:lstStyle/>
                    <a:p>
                      <a:pPr algn="r" fontAlgn="ctr"/>
                      <a:r>
                        <a:rPr lang="en-US" altLang="ko-KR" sz="1000" b="0" i="0" u="none" strike="noStrike">
                          <a:solidFill>
                            <a:srgbClr val="000000"/>
                          </a:solidFill>
                          <a:effectLst/>
                          <a:latin typeface="Arial"/>
                        </a:rPr>
                        <a:t>100%</a:t>
                      </a:r>
                    </a:p>
                  </a:txBody>
                  <a:tcPr marL="0" marR="0" marT="0" marB="0" anchor="ctr">
                    <a:lnT>
                      <a:noFill/>
                    </a:lnT>
                    <a:lnB w="12700" cap="flat" cmpd="sng" algn="ctr">
                      <a:solidFill>
                        <a:srgbClr val="707C8A"/>
                      </a:solidFill>
                      <a:prstDash val="solid"/>
                      <a:round/>
                      <a:headEnd type="none" w="med" len="med"/>
                      <a:tailEnd type="none" w="med" len="med"/>
                    </a:lnB>
                    <a:solidFill>
                      <a:scrgbClr r="0" g="0" b="0">
                        <a:alpha val="0"/>
                      </a:scrgbClr>
                    </a:solidFill>
                  </a:tcPr>
                </a:tc>
                <a:tc>
                  <a:txBody>
                    <a:bodyPr/>
                    <a:lstStyle/>
                    <a:p>
                      <a:pPr algn="r" fontAlgn="ctr"/>
                      <a:r>
                        <a:rPr lang="en-US" altLang="ko-KR" sz="1000" b="0" i="0" u="none" strike="noStrike" dirty="0">
                          <a:solidFill>
                            <a:srgbClr val="000000"/>
                          </a:solidFill>
                          <a:effectLst/>
                          <a:latin typeface="Arial"/>
                        </a:rPr>
                        <a:t>143.6%</a:t>
                      </a:r>
                    </a:p>
                  </a:txBody>
                  <a:tcPr marL="0" marR="0" marT="0" marB="0" anchor="ctr">
                    <a:lnT>
                      <a:noFill/>
                    </a:lnT>
                    <a:lnB w="12700" cap="flat" cmpd="sng" algn="ctr">
                      <a:solidFill>
                        <a:srgbClr val="707C8A"/>
                      </a:solidFill>
                      <a:prstDash val="solid"/>
                      <a:round/>
                      <a:headEnd type="none" w="med" len="med"/>
                      <a:tailEnd type="none" w="med" len="med"/>
                    </a:lnB>
                    <a:solidFill>
                      <a:scrgbClr r="0" g="0" b="0">
                        <a:alpha val="0"/>
                      </a:scrgbClr>
                    </a:solidFill>
                  </a:tcPr>
                </a:tc>
                <a:tc>
                  <a:txBody>
                    <a:bodyPr/>
                    <a:lstStyle/>
                    <a:p>
                      <a:pPr algn="r" fontAlgn="ctr"/>
                      <a:r>
                        <a:rPr lang="en-US" altLang="ko-KR" sz="1000" b="0" i="0" u="none" strike="noStrike" dirty="0">
                          <a:solidFill>
                            <a:srgbClr val="000000"/>
                          </a:solidFill>
                          <a:effectLst/>
                          <a:latin typeface="Arial"/>
                        </a:rPr>
                        <a:t>111.7%</a:t>
                      </a:r>
                    </a:p>
                  </a:txBody>
                  <a:tcPr marL="0" marR="0" marT="0" marB="0" anchor="ctr">
                    <a:lnT>
                      <a:noFill/>
                    </a:lnT>
                    <a:lnB w="12700" cap="flat" cmpd="sng" algn="ctr">
                      <a:solidFill>
                        <a:srgbClr val="707C8A"/>
                      </a:solidFill>
                      <a:prstDash val="solid"/>
                      <a:round/>
                      <a:headEnd type="none" w="med" len="med"/>
                      <a:tailEnd type="none" w="med" len="med"/>
                    </a:lnB>
                    <a:solidFill>
                      <a:scrgbClr r="0" g="0" b="0">
                        <a:alpha val="0"/>
                      </a:scrgbClr>
                    </a:solidFill>
                  </a:tcPr>
                </a:tc>
                <a:tc>
                  <a:txBody>
                    <a:bodyPr/>
                    <a:lstStyle/>
                    <a:p>
                      <a:pPr algn="r" fontAlgn="ctr"/>
                      <a:r>
                        <a:rPr lang="en-US" altLang="ko-KR" sz="1000" b="0" i="0" u="none" strike="noStrike" dirty="0">
                          <a:solidFill>
                            <a:srgbClr val="000000"/>
                          </a:solidFill>
                          <a:effectLst/>
                          <a:latin typeface="Arial"/>
                        </a:rPr>
                        <a:t>101.6%</a:t>
                      </a:r>
                    </a:p>
                  </a:txBody>
                  <a:tcPr marL="0" marR="0" marT="0" marB="0" anchor="ctr">
                    <a:lnT>
                      <a:noFill/>
                    </a:lnT>
                    <a:lnB w="12700" cap="flat" cmpd="sng" algn="ctr">
                      <a:solidFill>
                        <a:srgbClr val="707C8A"/>
                      </a:solidFill>
                      <a:prstDash val="solid"/>
                      <a:round/>
                      <a:headEnd type="none" w="med" len="med"/>
                      <a:tailEnd type="none" w="med" len="med"/>
                    </a:lnB>
                    <a:solidFill>
                      <a:scrgbClr r="0" g="0" b="0">
                        <a:alpha val="0"/>
                      </a:scrgbClr>
                    </a:solidFill>
                  </a:tcPr>
                </a:tc>
              </a:tr>
              <a:tr h="126946">
                <a:tc gridSpan="5">
                  <a:txBody>
                    <a:bodyPr/>
                    <a:lstStyle/>
                    <a:p>
                      <a:pPr algn="l" fontAlgn="ctr">
                        <a:buFontTx/>
                        <a:buNone/>
                      </a:pPr>
                      <a:r>
                        <a:rPr lang="en-US" altLang="ko-KR" sz="700" b="0" i="0" u="none" strike="noStrike" dirty="0" smtClean="0">
                          <a:solidFill>
                            <a:srgbClr val="707C8A"/>
                          </a:solidFill>
                          <a:effectLst/>
                          <a:latin typeface="Arial"/>
                        </a:rPr>
                        <a:t>Source: IHS</a:t>
                      </a:r>
                      <a:endParaRPr lang="ko-KR" altLang="en-US" sz="700" b="0" i="0" u="none" strike="noStrike" dirty="0">
                        <a:solidFill>
                          <a:srgbClr val="707C8A"/>
                        </a:solidFill>
                        <a:effectLst/>
                        <a:latin typeface="Arial"/>
                      </a:endParaRPr>
                    </a:p>
                  </a:txBody>
                  <a:tcPr marL="35560" marR="35560" marT="35560" marB="0" anchor="b">
                    <a:lnT w="12700" cap="flat" cmpd="sng" algn="ctr">
                      <a:solidFill>
                        <a:srgbClr val="707C8A"/>
                      </a:solidFill>
                      <a:prstDash val="solid"/>
                      <a:round/>
                      <a:headEnd type="none" w="med" len="med"/>
                      <a:tailEnd type="none" w="med" len="med"/>
                    </a:lnT>
                    <a:solidFill>
                      <a:scrgbClr r="0" g="0" b="0">
                        <a:alpha val="0"/>
                      </a:scrgbClr>
                    </a:solidFill>
                  </a:tcPr>
                </a:tc>
                <a:tc hMerge="1">
                  <a:txBody>
                    <a:bodyPr/>
                    <a:lstStyle/>
                    <a:p>
                      <a:pPr algn="l" fontAlgn="ctr"/>
                      <a:endParaRPr lang="en-US" sz="1000" b="0" i="0" u="none" strike="noStrike" dirty="0">
                        <a:solidFill>
                          <a:srgbClr val="000000"/>
                        </a:solidFill>
                        <a:effectLst/>
                        <a:latin typeface="Arial"/>
                      </a:endParaRPr>
                    </a:p>
                  </a:txBody>
                  <a:tcPr marL="9525" marR="9525" marT="9525" marB="0" anchor="ctr"/>
                </a:tc>
                <a:tc hMerge="1">
                  <a:txBody>
                    <a:bodyPr/>
                    <a:lstStyle/>
                    <a:p>
                      <a:pPr algn="r" fontAlgn="ctr"/>
                      <a:endParaRPr lang="en-US" altLang="ko-KR" sz="1000" b="0" i="0" u="none" strike="noStrike" dirty="0">
                        <a:solidFill>
                          <a:srgbClr val="000000"/>
                        </a:solidFill>
                        <a:effectLst/>
                        <a:latin typeface="Arial"/>
                      </a:endParaRPr>
                    </a:p>
                  </a:txBody>
                  <a:tcPr marL="9525" marR="9525" marT="9525" marB="0" anchor="ctr"/>
                </a:tc>
                <a:tc hMerge="1">
                  <a:txBody>
                    <a:bodyPr/>
                    <a:lstStyle/>
                    <a:p>
                      <a:pPr algn="r" fontAlgn="ctr"/>
                      <a:endParaRPr lang="en-US" altLang="ko-KR" sz="1000" b="0" i="0" u="none" strike="noStrike" dirty="0">
                        <a:solidFill>
                          <a:srgbClr val="000000"/>
                        </a:solidFill>
                        <a:effectLst/>
                        <a:latin typeface="Arial"/>
                      </a:endParaRPr>
                    </a:p>
                  </a:txBody>
                  <a:tcPr marL="9525" marR="9525" marT="9525" marB="0" anchor="ctr"/>
                </a:tc>
                <a:tc hMerge="1">
                  <a:txBody>
                    <a:bodyPr/>
                    <a:lstStyle/>
                    <a:p>
                      <a:pPr algn="r" fontAlgn="ctr"/>
                      <a:endParaRPr lang="en-US" altLang="ko-KR" sz="1000" b="0" i="0" u="none" strike="noStrike" dirty="0">
                        <a:solidFill>
                          <a:srgbClr val="000000"/>
                        </a:solidFill>
                        <a:effectLst/>
                        <a:latin typeface="Arial"/>
                      </a:endParaRPr>
                    </a:p>
                  </a:txBody>
                  <a:tcPr marL="9525" marR="9525" marT="9525" marB="0" anchor="ctr"/>
                </a:tc>
                <a:tc>
                  <a:txBody>
                    <a:bodyPr/>
                    <a:lstStyle/>
                    <a:p>
                      <a:pPr algn="r" fontAlgn="ctr">
                        <a:buFontTx/>
                        <a:buNone/>
                      </a:pPr>
                      <a:r>
                        <a:rPr lang="en-US" altLang="ko-KR" sz="700" b="0" i="0" u="none" strike="noStrike" dirty="0" smtClean="0">
                          <a:solidFill>
                            <a:srgbClr val="707C8A"/>
                          </a:solidFill>
                          <a:effectLst/>
                          <a:latin typeface="Arial"/>
                        </a:rPr>
                        <a:t>© 2015 IHS</a:t>
                      </a:r>
                      <a:endParaRPr lang="en-US" altLang="ko-KR" sz="700" b="0" i="0" u="none" strike="noStrike" dirty="0">
                        <a:solidFill>
                          <a:srgbClr val="707C8A"/>
                        </a:solidFill>
                        <a:effectLst/>
                        <a:latin typeface="Arial"/>
                      </a:endParaRPr>
                    </a:p>
                  </a:txBody>
                  <a:tcPr marL="35560" marR="35560" marT="35560" marB="0" anchor="b">
                    <a:lnT w="12700" cap="flat" cmpd="sng" algn="ctr">
                      <a:solidFill>
                        <a:srgbClr val="707C8A"/>
                      </a:solidFill>
                      <a:prstDash val="solid"/>
                      <a:round/>
                      <a:headEnd type="none" w="med" len="med"/>
                      <a:tailEnd type="none" w="med" len="med"/>
                    </a:lnT>
                    <a:solidFill>
                      <a:scrgbClr r="0" g="0" b="0">
                        <a:alpha val="0"/>
                      </a:scrgbClr>
                    </a:solidFill>
                  </a:tcPr>
                </a:tc>
              </a:tr>
            </a:tbl>
          </a:graphicData>
        </a:graphic>
      </p:graphicFrame>
      <p:sp>
        <p:nvSpPr>
          <p:cNvPr id="11" name="Rectangle 10"/>
          <p:cNvSpPr/>
          <p:nvPr/>
        </p:nvSpPr>
        <p:spPr>
          <a:xfrm>
            <a:off x="468313" y="4221088"/>
            <a:ext cx="3959225" cy="1008112"/>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b="1" spc="20" dirty="0" smtClean="0">
              <a:solidFill>
                <a:schemeClr val="bg1"/>
              </a:solidFill>
            </a:endParaRPr>
          </a:p>
        </p:txBody>
      </p:sp>
    </p:spTree>
    <p:extLst>
      <p:ext uri="{BB962C8B-B14F-4D97-AF65-F5344CB8AC3E}">
        <p14:creationId xmlns:p14="http://schemas.microsoft.com/office/powerpoint/2010/main" val="249775240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4313"/>
            <a:ext cx="8220075" cy="216495"/>
          </a:xfrm>
        </p:spPr>
        <p:txBody>
          <a:bodyPr/>
          <a:lstStyle/>
          <a:p>
            <a:pPr marL="0" indent="0">
              <a:buNone/>
            </a:pPr>
            <a:r>
              <a:rPr lang="en-US" altLang="ko-KR" dirty="0" smtClean="0"/>
              <a:t>4.1. Notebook PC_WCG BLU/Panel cost forecast</a:t>
            </a:r>
            <a:endParaRPr lang="ko-KR" altLang="en-US" dirty="0"/>
          </a:p>
        </p:txBody>
      </p:sp>
      <p:sp>
        <p:nvSpPr>
          <p:cNvPr id="4" name="Slide Number Placeholder 3"/>
          <p:cNvSpPr>
            <a:spLocks noGrp="1"/>
          </p:cNvSpPr>
          <p:nvPr>
            <p:ph type="sldNum" sz="quarter" idx="10"/>
          </p:nvPr>
        </p:nvSpPr>
        <p:spPr/>
        <p:txBody>
          <a:bodyPr/>
          <a:lstStyle/>
          <a:p>
            <a:fld id="{C1654822-CBA3-4BDF-80A9-3FE33B17E59A}" type="slidenum">
              <a:rPr lang="en-US" smtClean="0"/>
              <a:pPr/>
              <a:t>58</a:t>
            </a:fld>
            <a:endParaRPr lang="en-US" dirty="0"/>
          </a:p>
        </p:txBody>
      </p:sp>
      <p:sp>
        <p:nvSpPr>
          <p:cNvPr id="5" name="Footer Placeholder 4"/>
          <p:cNvSpPr>
            <a:spLocks noGrp="1"/>
          </p:cNvSpPr>
          <p:nvPr>
            <p:ph type="ftr" sz="quarter" idx="11"/>
          </p:nvPr>
        </p:nvSpPr>
        <p:spPr/>
        <p:txBody>
          <a:bodyPr/>
          <a:lstStyle/>
          <a:p>
            <a:r>
              <a:rPr lang="en-US" smtClean="0"/>
              <a:t>Quantum Dot Display Technology &amp; Market Report - H2 2015</a:t>
            </a:r>
            <a:endParaRPr lang="en-US" dirty="0"/>
          </a:p>
        </p:txBody>
      </p:sp>
      <p:graphicFrame>
        <p:nvGraphicFramePr>
          <p:cNvPr id="12" name="Chart 11"/>
          <p:cNvGraphicFramePr>
            <a:graphicFrameLocks/>
          </p:cNvGraphicFramePr>
          <p:nvPr>
            <p:extLst>
              <p:ext uri="{D42A27DB-BD31-4B8C-83A1-F6EECF244321}">
                <p14:modId xmlns:p14="http://schemas.microsoft.com/office/powerpoint/2010/main" val="1142551418"/>
              </p:ext>
            </p:extLst>
          </p:nvPr>
        </p:nvGraphicFramePr>
        <p:xfrm>
          <a:off x="4703654" y="1916832"/>
          <a:ext cx="3960000" cy="19937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Chart 13"/>
          <p:cNvGraphicFramePr>
            <a:graphicFrameLocks/>
          </p:cNvGraphicFramePr>
          <p:nvPr>
            <p:extLst>
              <p:ext uri="{D42A27DB-BD31-4B8C-83A1-F6EECF244321}">
                <p14:modId xmlns:p14="http://schemas.microsoft.com/office/powerpoint/2010/main" val="2929485712"/>
              </p:ext>
            </p:extLst>
          </p:nvPr>
        </p:nvGraphicFramePr>
        <p:xfrm>
          <a:off x="4715688" y="4221088"/>
          <a:ext cx="3960000" cy="2016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p:cNvGraphicFramePr>
            <a:graphicFrameLocks/>
          </p:cNvGraphicFramePr>
          <p:nvPr>
            <p:extLst>
              <p:ext uri="{D42A27DB-BD31-4B8C-83A1-F6EECF244321}">
                <p14:modId xmlns:p14="http://schemas.microsoft.com/office/powerpoint/2010/main" val="3250063844"/>
              </p:ext>
            </p:extLst>
          </p:nvPr>
        </p:nvGraphicFramePr>
        <p:xfrm>
          <a:off x="466199" y="4221087"/>
          <a:ext cx="3960000" cy="200281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Chart 12"/>
          <p:cNvGraphicFramePr>
            <a:graphicFrameLocks/>
          </p:cNvGraphicFramePr>
          <p:nvPr>
            <p:extLst>
              <p:ext uri="{D42A27DB-BD31-4B8C-83A1-F6EECF244321}">
                <p14:modId xmlns:p14="http://schemas.microsoft.com/office/powerpoint/2010/main" val="688927759"/>
              </p:ext>
            </p:extLst>
          </p:nvPr>
        </p:nvGraphicFramePr>
        <p:xfrm>
          <a:off x="468796" y="1916832"/>
          <a:ext cx="3960000" cy="1993739"/>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9919804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5. 7-inch tablet PCs_1920x1080</a:t>
            </a:r>
            <a:endParaRPr lang="ko-KR" altLang="en-US" dirty="0"/>
          </a:p>
        </p:txBody>
      </p:sp>
      <p:sp>
        <p:nvSpPr>
          <p:cNvPr id="3" name="Content Placeholder 2"/>
          <p:cNvSpPr>
            <a:spLocks noGrp="1"/>
          </p:cNvSpPr>
          <p:nvPr>
            <p:ph idx="1"/>
          </p:nvPr>
        </p:nvSpPr>
        <p:spPr>
          <a:xfrm>
            <a:off x="457200" y="1484313"/>
            <a:ext cx="8220075" cy="1800671"/>
          </a:xfrm>
        </p:spPr>
        <p:txBody>
          <a:bodyPr/>
          <a:lstStyle/>
          <a:p>
            <a:pPr algn="just" latinLnBrk="0"/>
            <a:r>
              <a:rPr lang="en-US" altLang="ko-KR" dirty="0" smtClean="0"/>
              <a:t>The cadmium-type QD </a:t>
            </a:r>
            <a:r>
              <a:rPr lang="en-US" altLang="ko-KR" dirty="0"/>
              <a:t>film applied on 7-inch </a:t>
            </a:r>
            <a:r>
              <a:rPr lang="en-US" altLang="ko-KR" dirty="0" smtClean="0"/>
              <a:t>tablet PCs </a:t>
            </a:r>
            <a:r>
              <a:rPr lang="en-US" altLang="ko-KR" dirty="0"/>
              <a:t>are </a:t>
            </a:r>
            <a:r>
              <a:rPr lang="en-US" altLang="ko-KR" dirty="0" smtClean="0"/>
              <a:t>estimated to be priced </a:t>
            </a:r>
            <a:r>
              <a:rPr lang="en-US" altLang="ko-KR" dirty="0"/>
              <a:t>at $4.50, with the cost of </a:t>
            </a:r>
            <a:r>
              <a:rPr lang="en-US" altLang="ko-KR" dirty="0" smtClean="0"/>
              <a:t>the QD </a:t>
            </a:r>
            <a:r>
              <a:rPr lang="en-US" altLang="ko-KR" dirty="0"/>
              <a:t>film causing the increase in </a:t>
            </a:r>
            <a:r>
              <a:rPr lang="en-US" altLang="ko-KR" dirty="0" smtClean="0"/>
              <a:t>production cost of BLUs. </a:t>
            </a:r>
            <a:endParaRPr lang="en-US" altLang="ko-KR" dirty="0"/>
          </a:p>
          <a:p>
            <a:pPr algn="just" latinLnBrk="0"/>
            <a:r>
              <a:rPr lang="en-US" altLang="ko-KR" dirty="0" smtClean="0"/>
              <a:t>The production cost of tablet PC-use panels applying the </a:t>
            </a:r>
            <a:r>
              <a:rPr lang="en-US" altLang="ko-KR" dirty="0"/>
              <a:t>LED solution </a:t>
            </a:r>
            <a:r>
              <a:rPr lang="en-US" altLang="ko-KR" dirty="0" smtClean="0"/>
              <a:t>is 1.8% higher than that of normal </a:t>
            </a:r>
            <a:r>
              <a:rPr lang="en-US" altLang="ko-KR" dirty="0"/>
              <a:t>panels. </a:t>
            </a:r>
          </a:p>
          <a:p>
            <a:pPr algn="just" latinLnBrk="0"/>
            <a:r>
              <a:rPr lang="en-US" altLang="ko-KR" dirty="0" smtClean="0"/>
              <a:t>Amid the supply price competition among wide color gamut solution providers</a:t>
            </a:r>
            <a:r>
              <a:rPr lang="en-US" altLang="ko-KR" dirty="0"/>
              <a:t>, </a:t>
            </a:r>
            <a:r>
              <a:rPr lang="en-US" altLang="ko-KR" dirty="0" smtClean="0"/>
              <a:t>the </a:t>
            </a:r>
            <a:r>
              <a:rPr lang="en-US" altLang="ko-KR" dirty="0"/>
              <a:t>production cost of </a:t>
            </a:r>
            <a:r>
              <a:rPr lang="en-US" altLang="ko-KR" dirty="0" smtClean="0"/>
              <a:t>tablet PCs applying wide color gamut display is expected to continue to fall.   </a:t>
            </a:r>
          </a:p>
          <a:p>
            <a:endParaRPr lang="en-US" altLang="ko-KR" dirty="0" smtClean="0"/>
          </a:p>
          <a:p>
            <a:endParaRPr lang="en-US" altLang="ko-KR" dirty="0" smtClean="0"/>
          </a:p>
        </p:txBody>
      </p:sp>
      <p:sp>
        <p:nvSpPr>
          <p:cNvPr id="4" name="Slide Number Placeholder 3"/>
          <p:cNvSpPr>
            <a:spLocks noGrp="1"/>
          </p:cNvSpPr>
          <p:nvPr>
            <p:ph type="sldNum" sz="quarter" idx="10"/>
          </p:nvPr>
        </p:nvSpPr>
        <p:spPr/>
        <p:txBody>
          <a:bodyPr/>
          <a:lstStyle/>
          <a:p>
            <a:fld id="{C1654822-CBA3-4BDF-80A9-3FE33B17E59A}" type="slidenum">
              <a:rPr lang="en-US" smtClean="0"/>
              <a:pPr/>
              <a:t>59</a:t>
            </a:fld>
            <a:endParaRPr lang="en-US" dirty="0"/>
          </a:p>
        </p:txBody>
      </p:sp>
      <p:sp>
        <p:nvSpPr>
          <p:cNvPr id="5" name="Footer Placeholder 4"/>
          <p:cNvSpPr>
            <a:spLocks noGrp="1"/>
          </p:cNvSpPr>
          <p:nvPr>
            <p:ph type="ftr" sz="quarter" idx="11"/>
          </p:nvPr>
        </p:nvSpPr>
        <p:spPr/>
        <p:txBody>
          <a:bodyPr/>
          <a:lstStyle/>
          <a:p>
            <a:r>
              <a:rPr lang="en-US" smtClean="0"/>
              <a:t>Quantum Dot Display Technology &amp; Market Report - H2 2015</a:t>
            </a:r>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3570602018"/>
              </p:ext>
            </p:extLst>
          </p:nvPr>
        </p:nvGraphicFramePr>
        <p:xfrm>
          <a:off x="468316" y="3258452"/>
          <a:ext cx="8207372" cy="2925520"/>
        </p:xfrm>
        <a:graphic>
          <a:graphicData uri="http://schemas.openxmlformats.org/drawingml/2006/table">
            <a:tbl>
              <a:tblPr lastRow="1">
                <a:tableStyleId>{4F348D8D-2592-4D36-8BCA-CF58A03317E7}</a:tableStyleId>
              </a:tblPr>
              <a:tblGrid>
                <a:gridCol w="1702634"/>
                <a:gridCol w="2257034"/>
                <a:gridCol w="1061926"/>
                <a:gridCol w="1061926"/>
                <a:gridCol w="1061926"/>
                <a:gridCol w="1061926"/>
              </a:tblGrid>
              <a:tr h="196800">
                <a:tc gridSpan="6">
                  <a:txBody>
                    <a:bodyPr/>
                    <a:lstStyle/>
                    <a:p>
                      <a:pPr algn="l" fontAlgn="ctr"/>
                      <a:r>
                        <a:rPr lang="en-US" sz="1200" b="1" i="0" u="none" strike="noStrike" baseline="0" dirty="0" smtClean="0">
                          <a:solidFill>
                            <a:schemeClr val="bg1"/>
                          </a:solidFill>
                          <a:effectLst/>
                          <a:latin typeface="Arial"/>
                        </a:rPr>
                        <a:t>Tablet PC BLU</a:t>
                      </a:r>
                      <a:r>
                        <a:rPr lang="en-US" sz="1200" b="1" i="0" u="none" strike="noStrike" dirty="0" smtClean="0">
                          <a:solidFill>
                            <a:schemeClr val="bg1"/>
                          </a:solidFill>
                          <a:effectLst/>
                          <a:latin typeface="Arial"/>
                        </a:rPr>
                        <a:t> and</a:t>
                      </a:r>
                      <a:r>
                        <a:rPr lang="en-US" sz="1200" b="1" i="0" u="none" strike="noStrike" baseline="0" dirty="0" smtClean="0">
                          <a:solidFill>
                            <a:schemeClr val="bg1"/>
                          </a:solidFill>
                          <a:effectLst/>
                          <a:latin typeface="Arial"/>
                        </a:rPr>
                        <a:t> panel c</a:t>
                      </a:r>
                      <a:r>
                        <a:rPr lang="en-US" sz="1200" b="1" i="0" u="none" strike="noStrike" dirty="0" smtClean="0">
                          <a:solidFill>
                            <a:schemeClr val="bg1"/>
                          </a:solidFill>
                          <a:effectLst/>
                          <a:latin typeface="Arial"/>
                        </a:rPr>
                        <a:t>ost </a:t>
                      </a:r>
                      <a:r>
                        <a:rPr lang="en-US" sz="1200" b="1" i="0" u="none" strike="noStrike" dirty="0">
                          <a:solidFill>
                            <a:schemeClr val="bg1"/>
                          </a:solidFill>
                          <a:effectLst/>
                          <a:latin typeface="Arial"/>
                        </a:rPr>
                        <a:t>analysis by wide color gamut </a:t>
                      </a:r>
                      <a:r>
                        <a:rPr lang="en-US" sz="1200" b="1" i="0" u="none" strike="noStrike" dirty="0" smtClean="0">
                          <a:solidFill>
                            <a:schemeClr val="bg1"/>
                          </a:solidFill>
                          <a:effectLst/>
                          <a:latin typeface="Arial"/>
                        </a:rPr>
                        <a:t>solutions in 2015_7</a:t>
                      </a:r>
                      <a:r>
                        <a:rPr lang="en-US" sz="1200" b="1" i="0" u="none" strike="noStrike" baseline="0" dirty="0" smtClean="0">
                          <a:solidFill>
                            <a:schemeClr val="bg1"/>
                          </a:solidFill>
                          <a:effectLst/>
                          <a:latin typeface="Arial"/>
                        </a:rPr>
                        <a:t> </a:t>
                      </a:r>
                      <a:r>
                        <a:rPr lang="en-US" sz="1200" b="1" i="0" u="none" strike="noStrike" dirty="0" smtClean="0">
                          <a:solidFill>
                            <a:schemeClr val="bg1"/>
                          </a:solidFill>
                          <a:effectLst/>
                          <a:latin typeface="Arial"/>
                        </a:rPr>
                        <a:t>inch (1920x1080)</a:t>
                      </a:r>
                      <a:endParaRPr lang="en-US" sz="1200" b="1" i="0" u="none" strike="noStrike" dirty="0">
                        <a:solidFill>
                          <a:schemeClr val="bg1"/>
                        </a:solidFill>
                        <a:effectLst/>
                        <a:latin typeface="Arial"/>
                      </a:endParaRPr>
                    </a:p>
                  </a:txBody>
                  <a:tcPr marL="35560" marR="35560" marT="50400" marB="54000" anchor="ctr">
                    <a:solidFill>
                      <a:srgbClr val="707C8A"/>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algn="l" fontAlgn="ctr"/>
                      <a:endParaRPr lang="ko-KR" altLang="en-US" sz="1100" b="1" i="0" u="none" strike="noStrike">
                        <a:solidFill>
                          <a:srgbClr val="FFFFFF"/>
                        </a:solidFill>
                        <a:effectLst/>
                        <a:latin typeface="Arial"/>
                      </a:endParaRPr>
                    </a:p>
                  </a:txBody>
                  <a:tcPr marL="9525" marR="9525" marT="9525" marB="0" anchor="ctr"/>
                </a:tc>
                <a:tc hMerge="1">
                  <a:txBody>
                    <a:bodyPr/>
                    <a:lstStyle/>
                    <a:p>
                      <a:pPr algn="l" fontAlgn="ctr"/>
                      <a:endParaRPr lang="ko-KR" altLang="en-US" sz="1100" b="1" i="0" u="none" strike="noStrike">
                        <a:solidFill>
                          <a:srgbClr val="FFFFFF"/>
                        </a:solidFill>
                        <a:effectLst/>
                        <a:latin typeface="Arial"/>
                      </a:endParaRPr>
                    </a:p>
                  </a:txBody>
                  <a:tcPr marL="9525" marR="9525" marT="9525" marB="0" anchor="ctr"/>
                </a:tc>
              </a:tr>
              <a:tr h="0">
                <a:tc>
                  <a:txBody>
                    <a:bodyPr/>
                    <a:lstStyle/>
                    <a:p>
                      <a:pPr algn="l" fontAlgn="ctr"/>
                      <a:r>
                        <a:rPr lang="ko-KR" altLang="en-US" sz="1000" b="1" i="0" u="none" strike="noStrike" dirty="0">
                          <a:solidFill>
                            <a:schemeClr val="tx1"/>
                          </a:solidFill>
                          <a:effectLst/>
                          <a:latin typeface="Arial"/>
                        </a:rPr>
                        <a:t>　</a:t>
                      </a:r>
                    </a:p>
                  </a:txBody>
                  <a:tcPr marL="35560" marR="35560" marT="54000" marB="54000">
                    <a:lnB w="12700">
                      <a:solidFill>
                        <a:srgbClr val="707C8A"/>
                      </a:solidFill>
                    </a:lnB>
                    <a:solidFill>
                      <a:scrgbClr r="0" g="0" b="0">
                        <a:alpha val="0"/>
                      </a:scrgbClr>
                    </a:solidFill>
                  </a:tcPr>
                </a:tc>
                <a:tc>
                  <a:txBody>
                    <a:bodyPr/>
                    <a:lstStyle/>
                    <a:p>
                      <a:pPr algn="l" fontAlgn="ctr"/>
                      <a:r>
                        <a:rPr lang="ko-KR" altLang="en-US" sz="1000" b="1" i="0" u="none" strike="noStrike" dirty="0">
                          <a:solidFill>
                            <a:schemeClr val="tx1"/>
                          </a:solidFill>
                          <a:effectLst/>
                          <a:latin typeface="Arial"/>
                        </a:rPr>
                        <a:t>　</a:t>
                      </a:r>
                    </a:p>
                  </a:txBody>
                  <a:tcPr marL="35560" marR="35560" marT="54000" marB="54000">
                    <a:lnB w="12700">
                      <a:solidFill>
                        <a:srgbClr val="707C8A"/>
                      </a:solidFill>
                    </a:lnB>
                    <a:solidFill>
                      <a:scrgbClr r="0" g="0" b="0">
                        <a:alpha val="0"/>
                      </a:scrgbClr>
                    </a:solidFill>
                  </a:tcPr>
                </a:tc>
                <a:tc>
                  <a:txBody>
                    <a:bodyPr/>
                    <a:lstStyle/>
                    <a:p>
                      <a:pPr algn="r" fontAlgn="ctr"/>
                      <a:r>
                        <a:rPr lang="en-US" sz="1000" b="1" i="0" u="none" strike="noStrike" dirty="0">
                          <a:solidFill>
                            <a:schemeClr val="tx1"/>
                          </a:solidFill>
                          <a:effectLst/>
                          <a:latin typeface="Arial"/>
                        </a:rPr>
                        <a:t>Normal </a:t>
                      </a:r>
                    </a:p>
                  </a:txBody>
                  <a:tcPr marL="35560" marR="35560" marT="54000" marB="54000" anchor="ctr">
                    <a:lnB w="12700" cap="flat" cmpd="sng" algn="ctr">
                      <a:solidFill>
                        <a:srgbClr val="707C8A"/>
                      </a:solidFill>
                      <a:prstDash val="solid"/>
                      <a:round/>
                      <a:headEnd type="none" w="med" len="med"/>
                      <a:tailEnd type="none" w="med" len="med"/>
                    </a:lnB>
                    <a:solidFill>
                      <a:scrgbClr r="0" g="0" b="0">
                        <a:alpha val="0"/>
                      </a:scrgbClr>
                    </a:solidFill>
                  </a:tcPr>
                </a:tc>
                <a:tc>
                  <a:txBody>
                    <a:bodyPr/>
                    <a:lstStyle/>
                    <a:p>
                      <a:pPr algn="r" fontAlgn="ctr"/>
                      <a:r>
                        <a:rPr lang="en-US" sz="1000" b="1" i="0" u="none" strike="noStrike" dirty="0">
                          <a:solidFill>
                            <a:schemeClr val="tx1"/>
                          </a:solidFill>
                          <a:effectLst/>
                          <a:latin typeface="Arial"/>
                        </a:rPr>
                        <a:t>QD </a:t>
                      </a:r>
                      <a:r>
                        <a:rPr lang="en-US" sz="1000" b="1" i="0" u="none" strike="noStrike" dirty="0" smtClean="0">
                          <a:solidFill>
                            <a:schemeClr val="tx1"/>
                          </a:solidFill>
                          <a:effectLst/>
                          <a:latin typeface="Arial"/>
                        </a:rPr>
                        <a:t>film</a:t>
                      </a:r>
                    </a:p>
                    <a:p>
                      <a:pPr algn="r" fontAlgn="ctr"/>
                      <a:r>
                        <a:rPr lang="en-US" sz="1000" b="1" i="0" u="none" strike="noStrike" dirty="0" smtClean="0">
                          <a:solidFill>
                            <a:schemeClr val="tx1"/>
                          </a:solidFill>
                          <a:effectLst/>
                          <a:latin typeface="Arial"/>
                        </a:rPr>
                        <a:t>(</a:t>
                      </a:r>
                      <a:r>
                        <a:rPr lang="en-US" sz="1000" b="1" i="0" u="none" strike="noStrike" dirty="0">
                          <a:solidFill>
                            <a:schemeClr val="tx1"/>
                          </a:solidFill>
                          <a:effectLst/>
                          <a:latin typeface="Arial"/>
                        </a:rPr>
                        <a:t>Cd)</a:t>
                      </a:r>
                    </a:p>
                  </a:txBody>
                  <a:tcPr marL="35560" marR="35560" marT="54000" marB="54000" anchor="ctr">
                    <a:lnB w="12700" cap="flat" cmpd="sng" algn="ctr">
                      <a:solidFill>
                        <a:srgbClr val="707C8A"/>
                      </a:solidFill>
                      <a:prstDash val="solid"/>
                      <a:round/>
                      <a:headEnd type="none" w="med" len="med"/>
                      <a:tailEnd type="none" w="med" len="med"/>
                    </a:lnB>
                    <a:solidFill>
                      <a:scrgbClr r="0" g="0" b="0">
                        <a:alpha val="0"/>
                      </a:scrgbClr>
                    </a:solidFill>
                  </a:tcPr>
                </a:tc>
                <a:tc>
                  <a:txBody>
                    <a:bodyPr/>
                    <a:lstStyle/>
                    <a:p>
                      <a:pPr algn="r" fontAlgn="ctr"/>
                      <a:r>
                        <a:rPr lang="en-US" sz="1000" b="1" i="0" u="none" strike="noStrike" dirty="0">
                          <a:solidFill>
                            <a:schemeClr val="tx1"/>
                          </a:solidFill>
                          <a:effectLst/>
                          <a:latin typeface="Arial"/>
                        </a:rPr>
                        <a:t>QD </a:t>
                      </a:r>
                      <a:r>
                        <a:rPr lang="en-US" sz="1000" b="1" i="0" u="none" strike="noStrike" dirty="0" smtClean="0">
                          <a:solidFill>
                            <a:schemeClr val="tx1"/>
                          </a:solidFill>
                          <a:effectLst/>
                          <a:latin typeface="Arial"/>
                        </a:rPr>
                        <a:t>tube</a:t>
                      </a:r>
                    </a:p>
                    <a:p>
                      <a:pPr algn="r" fontAlgn="ctr"/>
                      <a:r>
                        <a:rPr lang="en-US" sz="1000" b="1" i="0" u="none" strike="noStrike" dirty="0" smtClean="0">
                          <a:solidFill>
                            <a:schemeClr val="tx1"/>
                          </a:solidFill>
                          <a:effectLst/>
                          <a:latin typeface="Arial"/>
                        </a:rPr>
                        <a:t>(Cd</a:t>
                      </a:r>
                      <a:r>
                        <a:rPr lang="en-US" sz="1000" b="1" i="0" u="none" strike="noStrike" dirty="0">
                          <a:solidFill>
                            <a:schemeClr val="tx1"/>
                          </a:solidFill>
                          <a:effectLst/>
                          <a:latin typeface="Arial"/>
                        </a:rPr>
                        <a:t>)</a:t>
                      </a:r>
                    </a:p>
                  </a:txBody>
                  <a:tcPr marL="35560" marR="35560" marT="54000" marB="54000" anchor="ctr">
                    <a:lnB w="12700" cap="flat" cmpd="sng" algn="ctr">
                      <a:solidFill>
                        <a:srgbClr val="707C8A"/>
                      </a:solidFill>
                      <a:prstDash val="solid"/>
                      <a:round/>
                      <a:headEnd type="none" w="med" len="med"/>
                      <a:tailEnd type="none" w="med" len="med"/>
                    </a:lnB>
                    <a:solidFill>
                      <a:scrgbClr r="0" g="0" b="0">
                        <a:alpha val="0"/>
                      </a:scrgbClr>
                    </a:solidFill>
                  </a:tcPr>
                </a:tc>
                <a:tc>
                  <a:txBody>
                    <a:bodyPr/>
                    <a:lstStyle/>
                    <a:p>
                      <a:pPr algn="r" fontAlgn="ctr"/>
                      <a:r>
                        <a:rPr lang="en-US" sz="1000" b="1" i="0" u="none" strike="noStrike" dirty="0">
                          <a:solidFill>
                            <a:schemeClr val="tx1"/>
                          </a:solidFill>
                          <a:effectLst/>
                          <a:latin typeface="Arial"/>
                        </a:rPr>
                        <a:t>LED/CF</a:t>
                      </a:r>
                    </a:p>
                  </a:txBody>
                  <a:tcPr marL="35560" marR="35560" marT="54000" marB="54000" anchor="ctr">
                    <a:lnB w="12700" cap="flat" cmpd="sng" algn="ctr">
                      <a:solidFill>
                        <a:srgbClr val="707C8A"/>
                      </a:solidFill>
                      <a:prstDash val="solid"/>
                      <a:round/>
                      <a:headEnd type="none" w="med" len="med"/>
                      <a:tailEnd type="none" w="med" len="med"/>
                    </a:lnB>
                    <a:solidFill>
                      <a:scrgbClr r="0" g="0" b="0">
                        <a:alpha val="0"/>
                      </a:scrgbClr>
                    </a:solidFill>
                  </a:tcPr>
                </a:tc>
              </a:tr>
              <a:tr h="0">
                <a:tc>
                  <a:txBody>
                    <a:bodyPr/>
                    <a:lstStyle/>
                    <a:p>
                      <a:pPr algn="l" fontAlgn="ctr"/>
                      <a:r>
                        <a:rPr lang="en-US" altLang="ko-KR" sz="1000" b="0" i="0" u="none" strike="noStrike" dirty="0" smtClean="0">
                          <a:solidFill>
                            <a:schemeClr val="tx1"/>
                          </a:solidFill>
                          <a:effectLst/>
                          <a:latin typeface="Arial"/>
                        </a:rPr>
                        <a:t>Wide color gamut</a:t>
                      </a:r>
                      <a:endParaRPr lang="ko-KR" altLang="en-US" sz="1000" b="0" i="0" u="none" strike="noStrike" dirty="0">
                        <a:solidFill>
                          <a:schemeClr val="tx1"/>
                        </a:solidFill>
                        <a:effectLst/>
                        <a:latin typeface="Arial"/>
                      </a:endParaRPr>
                    </a:p>
                  </a:txBody>
                  <a:tcPr marL="35560" marR="35560" marT="54000" marB="54000">
                    <a:lnT w="12700">
                      <a:solidFill>
                        <a:srgbClr val="707C8A"/>
                      </a:solidFill>
                    </a:lnT>
                    <a:solidFill>
                      <a:scrgbClr r="0" g="0" b="0">
                        <a:alpha val="0"/>
                      </a:scrgbClr>
                    </a:solidFill>
                  </a:tcPr>
                </a:tc>
                <a:tc>
                  <a:txBody>
                    <a:bodyPr/>
                    <a:lstStyle/>
                    <a:p>
                      <a:pPr algn="l" fontAlgn="ctr"/>
                      <a:r>
                        <a:rPr lang="en-US" sz="1000" b="0" i="0" u="none" strike="noStrike" dirty="0">
                          <a:solidFill>
                            <a:schemeClr val="tx1"/>
                          </a:solidFill>
                          <a:effectLst/>
                          <a:latin typeface="Arial"/>
                        </a:rPr>
                        <a:t>NTSC </a:t>
                      </a:r>
                    </a:p>
                  </a:txBody>
                  <a:tcPr marL="35560" marR="35560" marT="54000" marB="54000">
                    <a:lnT w="12700">
                      <a:solidFill>
                        <a:srgbClr val="707C8A"/>
                      </a:solidFill>
                    </a:lnT>
                    <a:solidFill>
                      <a:scrgbClr r="0" g="0" b="0">
                        <a:alpha val="0"/>
                      </a:scrgbClr>
                    </a:solidFill>
                  </a:tcPr>
                </a:tc>
                <a:tc>
                  <a:txBody>
                    <a:bodyPr/>
                    <a:lstStyle/>
                    <a:p>
                      <a:pPr algn="r" fontAlgn="ctr"/>
                      <a:r>
                        <a:rPr lang="en-US" altLang="ko-KR" sz="1000" b="0" i="0" u="none" strike="noStrike" dirty="0">
                          <a:solidFill>
                            <a:schemeClr val="tx1"/>
                          </a:solidFill>
                          <a:effectLst/>
                          <a:latin typeface="Arial"/>
                        </a:rPr>
                        <a:t>75%</a:t>
                      </a:r>
                    </a:p>
                  </a:txBody>
                  <a:tcPr marL="35560" marR="35560" marT="54000" marB="54000">
                    <a:lnT w="12700">
                      <a:solidFill>
                        <a:srgbClr val="707C8A"/>
                      </a:solidFill>
                    </a:lnT>
                    <a:solidFill>
                      <a:scrgbClr r="0" g="0" b="0">
                        <a:alpha val="0"/>
                      </a:scrgbClr>
                    </a:solidFill>
                  </a:tcPr>
                </a:tc>
                <a:tc>
                  <a:txBody>
                    <a:bodyPr/>
                    <a:lstStyle/>
                    <a:p>
                      <a:pPr algn="r" fontAlgn="ctr"/>
                      <a:r>
                        <a:rPr lang="en-US" altLang="ko-KR" sz="1000" b="0" i="0" u="none" strike="noStrike">
                          <a:solidFill>
                            <a:schemeClr val="tx1"/>
                          </a:solidFill>
                          <a:effectLst/>
                          <a:latin typeface="Arial"/>
                        </a:rPr>
                        <a:t>100%</a:t>
                      </a:r>
                    </a:p>
                  </a:txBody>
                  <a:tcPr marL="35560" marR="35560" marT="54000" marB="54000">
                    <a:lnT w="12700">
                      <a:solidFill>
                        <a:srgbClr val="707C8A"/>
                      </a:solidFill>
                    </a:lnT>
                    <a:solidFill>
                      <a:scrgbClr r="0" g="0" b="0">
                        <a:alpha val="0"/>
                      </a:scrgbClr>
                    </a:solidFill>
                  </a:tcPr>
                </a:tc>
                <a:tc>
                  <a:txBody>
                    <a:bodyPr/>
                    <a:lstStyle/>
                    <a:p>
                      <a:pPr algn="r" fontAlgn="ctr"/>
                      <a:r>
                        <a:rPr lang="en-US" altLang="ko-KR" sz="1000" b="0" i="0" u="none" strike="noStrike">
                          <a:solidFill>
                            <a:schemeClr val="tx1"/>
                          </a:solidFill>
                          <a:effectLst/>
                          <a:latin typeface="Arial"/>
                        </a:rPr>
                        <a:t>100%</a:t>
                      </a:r>
                    </a:p>
                  </a:txBody>
                  <a:tcPr marL="35560" marR="35560" marT="54000" marB="54000">
                    <a:lnT w="12700">
                      <a:solidFill>
                        <a:srgbClr val="707C8A"/>
                      </a:solidFill>
                    </a:lnT>
                    <a:solidFill>
                      <a:scrgbClr r="0" g="0" b="0">
                        <a:alpha val="0"/>
                      </a:scrgbClr>
                    </a:solidFill>
                  </a:tcPr>
                </a:tc>
                <a:tc>
                  <a:txBody>
                    <a:bodyPr/>
                    <a:lstStyle/>
                    <a:p>
                      <a:pPr algn="r" fontAlgn="ctr"/>
                      <a:r>
                        <a:rPr lang="en-US" altLang="ko-KR" sz="1000" b="0" i="0" u="none" strike="noStrike">
                          <a:solidFill>
                            <a:schemeClr val="tx1"/>
                          </a:solidFill>
                          <a:effectLst/>
                          <a:latin typeface="Arial"/>
                        </a:rPr>
                        <a:t>90%</a:t>
                      </a:r>
                    </a:p>
                  </a:txBody>
                  <a:tcPr marL="35560" marR="35560" marT="54000" marB="54000">
                    <a:lnT w="12700" cap="flat" cmpd="sng" algn="ctr">
                      <a:solidFill>
                        <a:srgbClr val="707C8A"/>
                      </a:solidFill>
                      <a:prstDash val="solid"/>
                      <a:round/>
                      <a:headEnd type="none" w="med" len="med"/>
                      <a:tailEnd type="none" w="med" len="med"/>
                    </a:lnT>
                    <a:solidFill>
                      <a:scrgbClr r="0" g="0" b="0">
                        <a:alpha val="0"/>
                      </a:scrgbClr>
                    </a:solidFill>
                  </a:tcPr>
                </a:tc>
              </a:tr>
              <a:tr h="0">
                <a:tc rowSpan="4">
                  <a:txBody>
                    <a:bodyPr/>
                    <a:lstStyle/>
                    <a:p>
                      <a:pPr algn="l" fontAlgn="ctr"/>
                      <a:r>
                        <a:rPr lang="en-US" sz="1000" b="0" i="0" u="none" strike="noStrike" dirty="0">
                          <a:solidFill>
                            <a:schemeClr val="tx1"/>
                          </a:solidFill>
                          <a:effectLst/>
                          <a:latin typeface="Arial"/>
                        </a:rPr>
                        <a:t>BLU </a:t>
                      </a:r>
                      <a:endParaRPr lang="ko-KR" altLang="en-US" sz="1000" b="0" i="0" u="none" strike="noStrike" dirty="0">
                        <a:solidFill>
                          <a:schemeClr val="tx1"/>
                        </a:solidFill>
                        <a:effectLst/>
                        <a:latin typeface="Arial"/>
                      </a:endParaRPr>
                    </a:p>
                  </a:txBody>
                  <a:tcPr marL="35560" marR="35560" marT="54000" marB="54000" anchor="ctr">
                    <a:solidFill>
                      <a:scrgbClr r="0" g="0" b="0">
                        <a:alpha val="0"/>
                      </a:scrgbClr>
                    </a:solidFill>
                  </a:tcPr>
                </a:tc>
                <a:tc>
                  <a:txBody>
                    <a:bodyPr/>
                    <a:lstStyle/>
                    <a:p>
                      <a:pPr algn="l" fontAlgn="ctr"/>
                      <a:r>
                        <a:rPr lang="en-US" sz="1000" b="0" i="0" u="none" strike="noStrike" dirty="0">
                          <a:solidFill>
                            <a:schemeClr val="tx1"/>
                          </a:solidFill>
                          <a:effectLst/>
                          <a:latin typeface="Arial"/>
                        </a:rPr>
                        <a:t>Light </a:t>
                      </a:r>
                      <a:r>
                        <a:rPr lang="en-US" sz="1000" b="0" i="0" u="none" strike="noStrike" dirty="0" smtClean="0">
                          <a:solidFill>
                            <a:schemeClr val="tx1"/>
                          </a:solidFill>
                          <a:effectLst/>
                          <a:latin typeface="Arial"/>
                        </a:rPr>
                        <a:t>source</a:t>
                      </a:r>
                      <a:endParaRPr lang="en-US" sz="1000" b="0" i="0" u="none" strike="noStrike" dirty="0">
                        <a:solidFill>
                          <a:schemeClr val="tx1"/>
                        </a:solidFill>
                        <a:effectLst/>
                        <a:latin typeface="Arial"/>
                      </a:endParaRPr>
                    </a:p>
                  </a:txBody>
                  <a:tcPr marL="35560" marR="35560" marT="54000" marB="54000">
                    <a:solidFill>
                      <a:scrgbClr r="0" g="0" b="0">
                        <a:alpha val="0"/>
                      </a:scrgbClr>
                    </a:solidFill>
                  </a:tcPr>
                </a:tc>
                <a:tc>
                  <a:txBody>
                    <a:bodyPr/>
                    <a:lstStyle/>
                    <a:p>
                      <a:pPr algn="r" fontAlgn="ctr"/>
                      <a:r>
                        <a:rPr lang="en-US" altLang="ko-KR" sz="1000" b="0" i="0" u="none" strike="noStrike">
                          <a:solidFill>
                            <a:srgbClr val="000000"/>
                          </a:solidFill>
                          <a:effectLst/>
                          <a:latin typeface="Arial"/>
                        </a:rPr>
                        <a:t>$4.4 </a:t>
                      </a:r>
                    </a:p>
                  </a:txBody>
                  <a:tcPr marL="9525" marR="9525" marT="9525" marB="0" anchor="ctr">
                    <a:solidFill>
                      <a:scrgbClr r="0" g="0" b="0">
                        <a:alpha val="0"/>
                      </a:scrgbClr>
                    </a:solidFill>
                  </a:tcPr>
                </a:tc>
                <a:tc>
                  <a:txBody>
                    <a:bodyPr/>
                    <a:lstStyle/>
                    <a:p>
                      <a:pPr algn="r" fontAlgn="ctr"/>
                      <a:r>
                        <a:rPr lang="en-US" altLang="ko-KR" sz="1000" b="0" i="0" u="none" strike="noStrike" dirty="0">
                          <a:solidFill>
                            <a:srgbClr val="000000"/>
                          </a:solidFill>
                          <a:effectLst/>
                          <a:latin typeface="Arial"/>
                        </a:rPr>
                        <a:t>$4.5 </a:t>
                      </a:r>
                    </a:p>
                  </a:txBody>
                  <a:tcPr marL="9525" marR="9525" marT="9525" marB="0" anchor="ctr">
                    <a:solidFill>
                      <a:scrgbClr r="0" g="0" b="0">
                        <a:alpha val="0"/>
                      </a:scrgbClr>
                    </a:solidFill>
                  </a:tcPr>
                </a:tc>
                <a:tc>
                  <a:txBody>
                    <a:bodyPr/>
                    <a:lstStyle/>
                    <a:p>
                      <a:pPr algn="r" fontAlgn="ctr"/>
                      <a:r>
                        <a:rPr lang="en-US" altLang="ko-KR" sz="1000" b="0" i="0" u="none" strike="noStrike">
                          <a:solidFill>
                            <a:srgbClr val="000000"/>
                          </a:solidFill>
                          <a:effectLst/>
                          <a:latin typeface="Arial"/>
                        </a:rPr>
                        <a:t>$3.9 </a:t>
                      </a:r>
                    </a:p>
                  </a:txBody>
                  <a:tcPr marL="9525" marR="9525" marT="9525" marB="0" anchor="ctr">
                    <a:solidFill>
                      <a:scrgbClr r="0" g="0" b="0">
                        <a:alpha val="0"/>
                      </a:scrgbClr>
                    </a:solidFill>
                  </a:tcPr>
                </a:tc>
                <a:tc>
                  <a:txBody>
                    <a:bodyPr/>
                    <a:lstStyle/>
                    <a:p>
                      <a:pPr algn="r" fontAlgn="ctr"/>
                      <a:r>
                        <a:rPr lang="en-US" altLang="ko-KR" sz="1000" b="0" i="0" u="none" strike="noStrike">
                          <a:solidFill>
                            <a:srgbClr val="000000"/>
                          </a:solidFill>
                          <a:effectLst/>
                          <a:latin typeface="Arial"/>
                        </a:rPr>
                        <a:t>$4.7 </a:t>
                      </a:r>
                    </a:p>
                  </a:txBody>
                  <a:tcPr marL="9525" marR="9525" marT="9525" marB="0" anchor="ctr">
                    <a:solidFill>
                      <a:scrgbClr r="0" g="0" b="0">
                        <a:alpha val="0"/>
                      </a:scrgbClr>
                    </a:solidFill>
                  </a:tcPr>
                </a:tc>
              </a:tr>
              <a:tr h="0">
                <a:tc vMerge="1">
                  <a:txBody>
                    <a:bodyPr/>
                    <a:lstStyle/>
                    <a:p>
                      <a:pPr algn="l" fontAlgn="ctr"/>
                      <a:endParaRPr lang="ko-KR" altLang="en-US" sz="1000" b="0" i="0" u="none" strike="noStrike" dirty="0">
                        <a:solidFill>
                          <a:schemeClr val="tx1"/>
                        </a:solidFill>
                        <a:effectLst/>
                        <a:latin typeface="Arial"/>
                      </a:endParaRPr>
                    </a:p>
                  </a:txBody>
                  <a:tcPr marL="35560" marR="35560" marT="54000" marB="54000">
                    <a:solidFill>
                      <a:scrgbClr r="0" g="0" b="0">
                        <a:alpha val="0"/>
                      </a:scrgbClr>
                    </a:solidFill>
                  </a:tcPr>
                </a:tc>
                <a:tc>
                  <a:txBody>
                    <a:bodyPr/>
                    <a:lstStyle/>
                    <a:p>
                      <a:pPr algn="l" fontAlgn="ctr"/>
                      <a:r>
                        <a:rPr lang="en-US" sz="1000" b="0" i="0" u="none" strike="noStrike" dirty="0">
                          <a:solidFill>
                            <a:schemeClr val="tx1"/>
                          </a:solidFill>
                          <a:effectLst/>
                          <a:latin typeface="Arial"/>
                        </a:rPr>
                        <a:t>Optical </a:t>
                      </a:r>
                      <a:r>
                        <a:rPr lang="en-US" sz="1000" b="0" i="0" u="none" strike="noStrike" dirty="0" smtClean="0">
                          <a:solidFill>
                            <a:schemeClr val="tx1"/>
                          </a:solidFill>
                          <a:effectLst/>
                          <a:latin typeface="Arial"/>
                        </a:rPr>
                        <a:t>films(QD solutions)</a:t>
                      </a:r>
                      <a:endParaRPr lang="en-US" sz="1000" b="0" i="0" u="none" strike="noStrike" dirty="0">
                        <a:solidFill>
                          <a:schemeClr val="tx1"/>
                        </a:solidFill>
                        <a:effectLst/>
                        <a:latin typeface="Arial"/>
                      </a:endParaRPr>
                    </a:p>
                  </a:txBody>
                  <a:tcPr marL="35560" marR="35560" marT="54000" marB="54000">
                    <a:solidFill>
                      <a:scrgbClr r="0" g="0" b="0">
                        <a:alpha val="0"/>
                      </a:scrgbClr>
                    </a:solidFill>
                  </a:tcPr>
                </a:tc>
                <a:tc>
                  <a:txBody>
                    <a:bodyPr/>
                    <a:lstStyle/>
                    <a:p>
                      <a:pPr algn="r" fontAlgn="ctr"/>
                      <a:r>
                        <a:rPr lang="en-US" altLang="ko-KR" sz="1000" b="0" i="0" u="none" strike="noStrike">
                          <a:solidFill>
                            <a:srgbClr val="000000"/>
                          </a:solidFill>
                          <a:effectLst/>
                          <a:latin typeface="Arial"/>
                        </a:rPr>
                        <a:t>$1.4 </a:t>
                      </a:r>
                    </a:p>
                  </a:txBody>
                  <a:tcPr marL="9525" marR="9525" marT="9525" marB="0" anchor="ctr">
                    <a:solidFill>
                      <a:scrgbClr r="0" g="0" b="0">
                        <a:alpha val="0"/>
                      </a:scrgbClr>
                    </a:solidFill>
                  </a:tcPr>
                </a:tc>
                <a:tc>
                  <a:txBody>
                    <a:bodyPr/>
                    <a:lstStyle/>
                    <a:p>
                      <a:pPr algn="r" fontAlgn="ctr"/>
                      <a:r>
                        <a:rPr lang="en-US" altLang="ko-KR" sz="1000" b="0" i="0" u="none" strike="noStrike" dirty="0">
                          <a:solidFill>
                            <a:srgbClr val="000000"/>
                          </a:solidFill>
                          <a:effectLst/>
                          <a:latin typeface="Arial"/>
                        </a:rPr>
                        <a:t>$5.9 </a:t>
                      </a:r>
                    </a:p>
                  </a:txBody>
                  <a:tcPr marL="9525" marR="9525" marT="9525" marB="0" anchor="ctr">
                    <a:solidFill>
                      <a:scrgbClr r="0" g="0" b="0">
                        <a:alpha val="0"/>
                      </a:scrgbClr>
                    </a:solidFill>
                  </a:tcPr>
                </a:tc>
                <a:tc>
                  <a:txBody>
                    <a:bodyPr/>
                    <a:lstStyle/>
                    <a:p>
                      <a:pPr algn="r" fontAlgn="ctr"/>
                      <a:r>
                        <a:rPr lang="en-US" altLang="ko-KR" sz="1000" b="0" i="0" u="none" strike="noStrike">
                          <a:solidFill>
                            <a:srgbClr val="000000"/>
                          </a:solidFill>
                          <a:effectLst/>
                          <a:latin typeface="Arial"/>
                        </a:rPr>
                        <a:t>$3.4 </a:t>
                      </a:r>
                    </a:p>
                  </a:txBody>
                  <a:tcPr marL="9525" marR="9525" marT="9525" marB="0" anchor="ctr">
                    <a:solidFill>
                      <a:scrgbClr r="0" g="0" b="0">
                        <a:alpha val="0"/>
                      </a:scrgbClr>
                    </a:solidFill>
                  </a:tcPr>
                </a:tc>
                <a:tc>
                  <a:txBody>
                    <a:bodyPr/>
                    <a:lstStyle/>
                    <a:p>
                      <a:pPr algn="r" fontAlgn="ctr"/>
                      <a:r>
                        <a:rPr lang="en-US" altLang="ko-KR" sz="1000" b="0" i="0" u="none" strike="noStrike">
                          <a:solidFill>
                            <a:srgbClr val="000000"/>
                          </a:solidFill>
                          <a:effectLst/>
                          <a:latin typeface="Arial"/>
                        </a:rPr>
                        <a:t>$1.4 </a:t>
                      </a:r>
                    </a:p>
                  </a:txBody>
                  <a:tcPr marL="9525" marR="9525" marT="9525" marB="0" anchor="ctr">
                    <a:solidFill>
                      <a:scrgbClr r="0" g="0" b="0">
                        <a:alpha val="0"/>
                      </a:scrgbClr>
                    </a:solidFill>
                  </a:tcPr>
                </a:tc>
              </a:tr>
              <a:tr h="0">
                <a:tc vMerge="1">
                  <a:txBody>
                    <a:bodyPr/>
                    <a:lstStyle/>
                    <a:p>
                      <a:pPr algn="l" fontAlgn="ctr"/>
                      <a:endParaRPr lang="ko-KR" altLang="en-US" sz="1000" b="0" i="0" u="none" strike="noStrike" dirty="0">
                        <a:solidFill>
                          <a:schemeClr val="tx1"/>
                        </a:solidFill>
                        <a:effectLst/>
                        <a:latin typeface="Arial"/>
                      </a:endParaRPr>
                    </a:p>
                  </a:txBody>
                  <a:tcPr marL="35560" marR="35560" marT="54000" marB="54000">
                    <a:solidFill>
                      <a:scrgbClr r="0" g="0" b="0">
                        <a:alpha val="0"/>
                      </a:scrgbClr>
                    </a:solidFill>
                  </a:tcPr>
                </a:tc>
                <a:tc>
                  <a:txBody>
                    <a:bodyPr/>
                    <a:lstStyle/>
                    <a:p>
                      <a:pPr algn="l" fontAlgn="ctr"/>
                      <a:r>
                        <a:rPr lang="en-US" sz="1000" b="0" i="0" u="none" strike="noStrike" dirty="0">
                          <a:solidFill>
                            <a:schemeClr val="tx1"/>
                          </a:solidFill>
                          <a:effectLst/>
                          <a:latin typeface="Arial"/>
                        </a:rPr>
                        <a:t>Others</a:t>
                      </a:r>
                    </a:p>
                  </a:txBody>
                  <a:tcPr marL="35560" marR="35560" marT="54000" marB="54000">
                    <a:solidFill>
                      <a:scrgbClr r="0" g="0" b="0">
                        <a:alpha val="0"/>
                      </a:scrgbClr>
                    </a:solidFill>
                  </a:tcPr>
                </a:tc>
                <a:tc>
                  <a:txBody>
                    <a:bodyPr/>
                    <a:lstStyle/>
                    <a:p>
                      <a:pPr algn="r" fontAlgn="ctr"/>
                      <a:r>
                        <a:rPr lang="en-US" altLang="ko-KR" sz="1000" b="0" i="0" u="none" strike="noStrike">
                          <a:solidFill>
                            <a:srgbClr val="000000"/>
                          </a:solidFill>
                          <a:effectLst/>
                          <a:latin typeface="Arial"/>
                        </a:rPr>
                        <a:t>$1.1 </a:t>
                      </a:r>
                    </a:p>
                  </a:txBody>
                  <a:tcPr marL="9525" marR="9525" marT="9525" marB="0" anchor="ctr">
                    <a:solidFill>
                      <a:scrgbClr r="0" g="0" b="0">
                        <a:alpha val="0"/>
                      </a:scrgbClr>
                    </a:solidFill>
                  </a:tcPr>
                </a:tc>
                <a:tc>
                  <a:txBody>
                    <a:bodyPr/>
                    <a:lstStyle/>
                    <a:p>
                      <a:pPr algn="r" fontAlgn="ctr"/>
                      <a:r>
                        <a:rPr lang="en-US" altLang="ko-KR" sz="1000" b="0" i="0" u="none" strike="noStrike" dirty="0">
                          <a:solidFill>
                            <a:srgbClr val="000000"/>
                          </a:solidFill>
                          <a:effectLst/>
                          <a:latin typeface="Arial"/>
                        </a:rPr>
                        <a:t>$1.5 </a:t>
                      </a:r>
                    </a:p>
                  </a:txBody>
                  <a:tcPr marL="9525" marR="9525" marT="9525" marB="0" anchor="ctr">
                    <a:solidFill>
                      <a:scrgbClr r="0" g="0" b="0">
                        <a:alpha val="0"/>
                      </a:scrgbClr>
                    </a:solidFill>
                  </a:tcPr>
                </a:tc>
                <a:tc>
                  <a:txBody>
                    <a:bodyPr/>
                    <a:lstStyle/>
                    <a:p>
                      <a:pPr algn="r" fontAlgn="ctr"/>
                      <a:r>
                        <a:rPr lang="en-US" altLang="ko-KR" sz="1000" b="0" i="0" u="none" strike="noStrike">
                          <a:solidFill>
                            <a:srgbClr val="000000"/>
                          </a:solidFill>
                          <a:effectLst/>
                          <a:latin typeface="Arial"/>
                        </a:rPr>
                        <a:t>$1.2 </a:t>
                      </a:r>
                    </a:p>
                  </a:txBody>
                  <a:tcPr marL="9525" marR="9525" marT="9525" marB="0" anchor="ctr">
                    <a:solidFill>
                      <a:scrgbClr r="0" g="0" b="0">
                        <a:alpha val="0"/>
                      </a:scrgbClr>
                    </a:solidFill>
                  </a:tcPr>
                </a:tc>
                <a:tc>
                  <a:txBody>
                    <a:bodyPr/>
                    <a:lstStyle/>
                    <a:p>
                      <a:pPr algn="r" fontAlgn="ctr"/>
                      <a:r>
                        <a:rPr lang="en-US" altLang="ko-KR" sz="1000" b="0" i="0" u="none" strike="noStrike">
                          <a:solidFill>
                            <a:srgbClr val="000000"/>
                          </a:solidFill>
                          <a:effectLst/>
                          <a:latin typeface="Arial"/>
                        </a:rPr>
                        <a:t>$1.1 </a:t>
                      </a:r>
                    </a:p>
                  </a:txBody>
                  <a:tcPr marL="9525" marR="9525" marT="9525" marB="0" anchor="ctr">
                    <a:solidFill>
                      <a:scrgbClr r="0" g="0" b="0">
                        <a:alpha val="0"/>
                      </a:scrgbClr>
                    </a:solidFill>
                  </a:tcPr>
                </a:tc>
              </a:tr>
              <a:tr h="0">
                <a:tc vMerge="1">
                  <a:txBody>
                    <a:bodyPr/>
                    <a:lstStyle/>
                    <a:p>
                      <a:pPr algn="l" fontAlgn="ctr"/>
                      <a:endParaRPr lang="ko-KR" altLang="en-US" sz="1000" b="0" i="0" u="none" strike="noStrike" dirty="0">
                        <a:solidFill>
                          <a:schemeClr val="tx1"/>
                        </a:solidFill>
                        <a:effectLst/>
                        <a:latin typeface="Arial"/>
                      </a:endParaRPr>
                    </a:p>
                  </a:txBody>
                  <a:tcPr marL="35560" marR="35560" marT="54000" marB="54000">
                    <a:solidFill>
                      <a:scrgbClr r="0" g="0" b="0">
                        <a:alpha val="0"/>
                      </a:scrgbClr>
                    </a:solidFill>
                  </a:tcPr>
                </a:tc>
                <a:tc>
                  <a:txBody>
                    <a:bodyPr/>
                    <a:lstStyle/>
                    <a:p>
                      <a:pPr algn="l" fontAlgn="ctr"/>
                      <a:r>
                        <a:rPr lang="en-US" sz="1000" b="0" i="0" u="none" strike="noStrike" dirty="0" smtClean="0">
                          <a:solidFill>
                            <a:schemeClr val="tx1"/>
                          </a:solidFill>
                          <a:effectLst/>
                          <a:latin typeface="Arial"/>
                        </a:rPr>
                        <a:t>Total</a:t>
                      </a:r>
                      <a:r>
                        <a:rPr lang="en-US" sz="1000" b="0" i="0" u="none" strike="noStrike" baseline="0" dirty="0" smtClean="0">
                          <a:solidFill>
                            <a:schemeClr val="tx1"/>
                          </a:solidFill>
                          <a:effectLst/>
                          <a:latin typeface="Arial"/>
                        </a:rPr>
                        <a:t> sales </a:t>
                      </a:r>
                      <a:r>
                        <a:rPr lang="en-US" sz="1000" b="0" i="0" u="none" strike="noStrike" dirty="0" smtClean="0">
                          <a:solidFill>
                            <a:schemeClr val="tx1"/>
                          </a:solidFill>
                          <a:effectLst/>
                          <a:latin typeface="Arial"/>
                        </a:rPr>
                        <a:t>cost </a:t>
                      </a:r>
                      <a:endParaRPr lang="en-US" sz="1000" b="0" i="0" u="none" strike="noStrike" dirty="0">
                        <a:solidFill>
                          <a:schemeClr val="tx1"/>
                        </a:solidFill>
                        <a:effectLst/>
                        <a:latin typeface="Arial"/>
                      </a:endParaRPr>
                    </a:p>
                  </a:txBody>
                  <a:tcPr marL="35560" marR="35560" marT="54000" marB="54000">
                    <a:solidFill>
                      <a:scrgbClr r="0" g="0" b="0">
                        <a:alpha val="0"/>
                      </a:scrgbClr>
                    </a:solidFill>
                  </a:tcPr>
                </a:tc>
                <a:tc>
                  <a:txBody>
                    <a:bodyPr/>
                    <a:lstStyle/>
                    <a:p>
                      <a:pPr algn="r" fontAlgn="ctr"/>
                      <a:r>
                        <a:rPr lang="en-US" altLang="ko-KR" sz="1000" b="0" i="0" u="none" strike="noStrike">
                          <a:solidFill>
                            <a:srgbClr val="000000"/>
                          </a:solidFill>
                          <a:effectLst/>
                          <a:latin typeface="Arial"/>
                        </a:rPr>
                        <a:t>$6.8 </a:t>
                      </a:r>
                    </a:p>
                  </a:txBody>
                  <a:tcPr marL="9525" marR="9525" marT="9525" marB="0" anchor="ctr">
                    <a:solidFill>
                      <a:scrgbClr r="0" g="0" b="0">
                        <a:alpha val="0"/>
                      </a:scrgbClr>
                    </a:solidFill>
                  </a:tcPr>
                </a:tc>
                <a:tc>
                  <a:txBody>
                    <a:bodyPr/>
                    <a:lstStyle/>
                    <a:p>
                      <a:pPr algn="r" fontAlgn="ctr"/>
                      <a:r>
                        <a:rPr lang="en-US" altLang="ko-KR" sz="1000" b="0" i="0" u="none" strike="noStrike" dirty="0">
                          <a:solidFill>
                            <a:srgbClr val="000000"/>
                          </a:solidFill>
                          <a:effectLst/>
                          <a:latin typeface="Arial"/>
                        </a:rPr>
                        <a:t>$11.9 </a:t>
                      </a:r>
                    </a:p>
                  </a:txBody>
                  <a:tcPr marL="9525" marR="9525" marT="9525" marB="0" anchor="ctr">
                    <a:solidFill>
                      <a:scrgbClr r="0" g="0" b="0">
                        <a:alpha val="0"/>
                      </a:scrgbClr>
                    </a:solidFill>
                  </a:tcPr>
                </a:tc>
                <a:tc>
                  <a:txBody>
                    <a:bodyPr/>
                    <a:lstStyle/>
                    <a:p>
                      <a:pPr algn="r" fontAlgn="ctr"/>
                      <a:r>
                        <a:rPr lang="en-US" altLang="ko-KR" sz="1000" b="0" i="0" u="none" strike="noStrike">
                          <a:solidFill>
                            <a:srgbClr val="000000"/>
                          </a:solidFill>
                          <a:effectLst/>
                          <a:latin typeface="Arial"/>
                        </a:rPr>
                        <a:t>$8.6 </a:t>
                      </a:r>
                    </a:p>
                  </a:txBody>
                  <a:tcPr marL="9525" marR="9525" marT="9525" marB="0" anchor="ctr">
                    <a:solidFill>
                      <a:scrgbClr r="0" g="0" b="0">
                        <a:alpha val="0"/>
                      </a:scrgbClr>
                    </a:solidFill>
                  </a:tcPr>
                </a:tc>
                <a:tc>
                  <a:txBody>
                    <a:bodyPr/>
                    <a:lstStyle/>
                    <a:p>
                      <a:pPr algn="r" fontAlgn="ctr"/>
                      <a:r>
                        <a:rPr lang="en-US" altLang="ko-KR" sz="1000" b="0" i="0" u="none" strike="noStrike" dirty="0">
                          <a:solidFill>
                            <a:srgbClr val="000000"/>
                          </a:solidFill>
                          <a:effectLst/>
                          <a:latin typeface="Arial"/>
                        </a:rPr>
                        <a:t>$7.2 </a:t>
                      </a:r>
                    </a:p>
                  </a:txBody>
                  <a:tcPr marL="9525" marR="9525" marT="9525" marB="0" anchor="ctr">
                    <a:solidFill>
                      <a:scrgbClr r="0" g="0" b="0">
                        <a:alpha val="0"/>
                      </a:scrgbClr>
                    </a:solidFill>
                  </a:tcPr>
                </a:tc>
              </a:tr>
              <a:tr h="0">
                <a:tc>
                  <a:txBody>
                    <a:bodyPr/>
                    <a:lstStyle/>
                    <a:p>
                      <a:pPr algn="l" fontAlgn="ctr"/>
                      <a:r>
                        <a:rPr lang="ko-KR" altLang="en-US" sz="1000" b="0" i="0" u="none" strike="noStrike">
                          <a:solidFill>
                            <a:schemeClr val="tx1"/>
                          </a:solidFill>
                          <a:effectLst/>
                          <a:latin typeface="Arial"/>
                        </a:rPr>
                        <a:t>　</a:t>
                      </a:r>
                    </a:p>
                  </a:txBody>
                  <a:tcPr marL="35560" marR="35560" marT="54000" marB="54000">
                    <a:solidFill>
                      <a:scrgbClr r="0" g="0" b="0">
                        <a:alpha val="0"/>
                      </a:scrgbClr>
                    </a:solidFill>
                  </a:tcPr>
                </a:tc>
                <a:tc>
                  <a:txBody>
                    <a:bodyPr/>
                    <a:lstStyle/>
                    <a:p>
                      <a:pPr algn="l" fontAlgn="ctr"/>
                      <a:r>
                        <a:rPr lang="en-US" sz="1000" b="0" i="0" u="none" strike="noStrike" dirty="0" smtClean="0">
                          <a:solidFill>
                            <a:schemeClr val="tx1"/>
                          </a:solidFill>
                          <a:effectLst/>
                          <a:latin typeface="Arial"/>
                        </a:rPr>
                        <a:t>WCG </a:t>
                      </a:r>
                      <a:r>
                        <a:rPr lang="en-US" sz="1000" b="0" i="0" u="none" strike="noStrike" dirty="0">
                          <a:solidFill>
                            <a:schemeClr val="tx1"/>
                          </a:solidFill>
                          <a:effectLst/>
                          <a:latin typeface="Arial"/>
                        </a:rPr>
                        <a:t>BLU/Normal BLU cost ratio</a:t>
                      </a:r>
                    </a:p>
                  </a:txBody>
                  <a:tcPr marL="35560" marR="35560" marT="54000" marB="54000">
                    <a:solidFill>
                      <a:scrgbClr r="0" g="0" b="0">
                        <a:alpha val="0"/>
                      </a:scrgbClr>
                    </a:solidFill>
                  </a:tcPr>
                </a:tc>
                <a:tc>
                  <a:txBody>
                    <a:bodyPr/>
                    <a:lstStyle/>
                    <a:p>
                      <a:pPr algn="r" fontAlgn="ctr"/>
                      <a:r>
                        <a:rPr lang="en-US" altLang="ko-KR" sz="1000" b="0" i="0" u="none" strike="noStrike">
                          <a:solidFill>
                            <a:srgbClr val="000000"/>
                          </a:solidFill>
                          <a:effectLst/>
                          <a:latin typeface="Arial"/>
                        </a:rPr>
                        <a:t>100%</a:t>
                      </a:r>
                    </a:p>
                  </a:txBody>
                  <a:tcPr marL="0" marR="0" marT="0" marB="0" anchor="ctr">
                    <a:solidFill>
                      <a:scrgbClr r="0" g="0" b="0">
                        <a:alpha val="0"/>
                      </a:scrgbClr>
                    </a:solidFill>
                  </a:tcPr>
                </a:tc>
                <a:tc>
                  <a:txBody>
                    <a:bodyPr/>
                    <a:lstStyle/>
                    <a:p>
                      <a:pPr algn="r" fontAlgn="ctr"/>
                      <a:r>
                        <a:rPr lang="en-US" altLang="ko-KR" sz="1000" b="0" i="0" u="none" strike="noStrike" dirty="0">
                          <a:solidFill>
                            <a:srgbClr val="000000"/>
                          </a:solidFill>
                          <a:effectLst/>
                          <a:latin typeface="Arial"/>
                        </a:rPr>
                        <a:t>175.4%</a:t>
                      </a:r>
                    </a:p>
                  </a:txBody>
                  <a:tcPr marL="0" marR="0" marT="0" marB="0" anchor="ctr">
                    <a:solidFill>
                      <a:scrgbClr r="0" g="0" b="0">
                        <a:alpha val="0"/>
                      </a:scrgbClr>
                    </a:solidFill>
                  </a:tcPr>
                </a:tc>
                <a:tc>
                  <a:txBody>
                    <a:bodyPr/>
                    <a:lstStyle/>
                    <a:p>
                      <a:pPr algn="r" fontAlgn="ctr"/>
                      <a:r>
                        <a:rPr lang="en-US" altLang="ko-KR" sz="1000" b="0" i="0" u="none" strike="noStrike">
                          <a:solidFill>
                            <a:srgbClr val="000000"/>
                          </a:solidFill>
                          <a:effectLst/>
                          <a:latin typeface="Arial"/>
                        </a:rPr>
                        <a:t>126.6%</a:t>
                      </a:r>
                    </a:p>
                  </a:txBody>
                  <a:tcPr marL="0" marR="0" marT="0" marB="0" anchor="ctr">
                    <a:solidFill>
                      <a:scrgbClr r="0" g="0" b="0">
                        <a:alpha val="0"/>
                      </a:scrgbClr>
                    </a:solidFill>
                  </a:tcPr>
                </a:tc>
                <a:tc>
                  <a:txBody>
                    <a:bodyPr/>
                    <a:lstStyle/>
                    <a:p>
                      <a:pPr algn="r" fontAlgn="ctr"/>
                      <a:r>
                        <a:rPr lang="en-US" altLang="ko-KR" sz="1000" b="0" i="0" u="none" strike="noStrike">
                          <a:solidFill>
                            <a:srgbClr val="000000"/>
                          </a:solidFill>
                          <a:effectLst/>
                          <a:latin typeface="Arial"/>
                        </a:rPr>
                        <a:t>105.6%</a:t>
                      </a:r>
                    </a:p>
                  </a:txBody>
                  <a:tcPr marL="0" marR="0" marT="0" marB="0" anchor="ctr">
                    <a:solidFill>
                      <a:scrgbClr r="0" g="0" b="0">
                        <a:alpha val="0"/>
                      </a:scrgbClr>
                    </a:solidFill>
                  </a:tcPr>
                </a:tc>
              </a:tr>
              <a:tr h="0">
                <a:tc>
                  <a:txBody>
                    <a:bodyPr/>
                    <a:lstStyle/>
                    <a:p>
                      <a:pPr algn="l" fontAlgn="ctr"/>
                      <a:r>
                        <a:rPr lang="en-US" sz="1000" b="0" i="0" u="none" strike="noStrike">
                          <a:solidFill>
                            <a:schemeClr val="tx1"/>
                          </a:solidFill>
                          <a:effectLst/>
                          <a:latin typeface="Arial"/>
                        </a:rPr>
                        <a:t>Manufacturing panel cost </a:t>
                      </a:r>
                    </a:p>
                  </a:txBody>
                  <a:tcPr marL="35560" marR="35560" marT="54000" marB="54000">
                    <a:lnB>
                      <a:noFill/>
                    </a:lnB>
                    <a:solidFill>
                      <a:scrgbClr r="0" g="0" b="0">
                        <a:alpha val="0"/>
                      </a:scrgbClr>
                    </a:solidFill>
                  </a:tcPr>
                </a:tc>
                <a:tc>
                  <a:txBody>
                    <a:bodyPr/>
                    <a:lstStyle/>
                    <a:p>
                      <a:pPr algn="l" fontAlgn="ctr"/>
                      <a:r>
                        <a:rPr lang="ko-KR" altLang="en-US" sz="1000" b="0" i="0" u="none" strike="noStrike" dirty="0">
                          <a:solidFill>
                            <a:schemeClr val="tx1"/>
                          </a:solidFill>
                          <a:effectLst/>
                          <a:latin typeface="Arial"/>
                        </a:rPr>
                        <a:t>　</a:t>
                      </a:r>
                    </a:p>
                  </a:txBody>
                  <a:tcPr marL="35560" marR="35560" marT="54000" marB="54000">
                    <a:lnB>
                      <a:noFill/>
                    </a:lnB>
                    <a:solidFill>
                      <a:scrgbClr r="0" g="0" b="0">
                        <a:alpha val="0"/>
                      </a:scrgbClr>
                    </a:solidFill>
                  </a:tcPr>
                </a:tc>
                <a:tc>
                  <a:txBody>
                    <a:bodyPr/>
                    <a:lstStyle/>
                    <a:p>
                      <a:pPr algn="r" fontAlgn="ctr"/>
                      <a:r>
                        <a:rPr lang="en-US" altLang="ko-KR" sz="1000" b="0" i="0" u="none" strike="noStrike" dirty="0">
                          <a:solidFill>
                            <a:srgbClr val="000000"/>
                          </a:solidFill>
                          <a:effectLst/>
                          <a:latin typeface="Arial"/>
                        </a:rPr>
                        <a:t>$24.0 </a:t>
                      </a:r>
                    </a:p>
                  </a:txBody>
                  <a:tcPr marL="0" marR="0" marT="0" marB="0" anchor="ctr">
                    <a:lnB>
                      <a:noFill/>
                    </a:lnB>
                    <a:solidFill>
                      <a:scrgbClr r="0" g="0" b="0">
                        <a:alpha val="0"/>
                      </a:scrgbClr>
                    </a:solidFill>
                  </a:tcPr>
                </a:tc>
                <a:tc>
                  <a:txBody>
                    <a:bodyPr/>
                    <a:lstStyle/>
                    <a:p>
                      <a:pPr algn="r" fontAlgn="ctr"/>
                      <a:r>
                        <a:rPr lang="en-US" altLang="ko-KR" sz="1000" b="0" i="0" u="none" strike="noStrike" dirty="0">
                          <a:solidFill>
                            <a:srgbClr val="000000"/>
                          </a:solidFill>
                          <a:effectLst/>
                          <a:latin typeface="Arial"/>
                        </a:rPr>
                        <a:t>$28.0 </a:t>
                      </a:r>
                    </a:p>
                  </a:txBody>
                  <a:tcPr marL="0" marR="0" marT="0" marB="0" anchor="ctr">
                    <a:lnB>
                      <a:noFill/>
                    </a:lnB>
                    <a:solidFill>
                      <a:scrgbClr r="0" g="0" b="0">
                        <a:alpha val="0"/>
                      </a:scrgbClr>
                    </a:solidFill>
                  </a:tcPr>
                </a:tc>
                <a:tc>
                  <a:txBody>
                    <a:bodyPr/>
                    <a:lstStyle/>
                    <a:p>
                      <a:pPr algn="r" fontAlgn="ctr"/>
                      <a:r>
                        <a:rPr lang="en-US" altLang="ko-KR" sz="1000" b="0" i="0" u="none" strike="noStrike" dirty="0">
                          <a:solidFill>
                            <a:srgbClr val="000000"/>
                          </a:solidFill>
                          <a:effectLst/>
                          <a:latin typeface="Arial"/>
                        </a:rPr>
                        <a:t>$26.0 </a:t>
                      </a:r>
                    </a:p>
                  </a:txBody>
                  <a:tcPr marL="0" marR="0" marT="0" marB="0" anchor="ctr">
                    <a:lnB>
                      <a:noFill/>
                    </a:lnB>
                    <a:solidFill>
                      <a:scrgbClr r="0" g="0" b="0">
                        <a:alpha val="0"/>
                      </a:scrgbClr>
                    </a:solidFill>
                  </a:tcPr>
                </a:tc>
                <a:tc>
                  <a:txBody>
                    <a:bodyPr/>
                    <a:lstStyle/>
                    <a:p>
                      <a:pPr algn="r" fontAlgn="ctr"/>
                      <a:r>
                        <a:rPr lang="en-US" altLang="ko-KR" sz="1000" b="0" i="0" u="none" strike="noStrike">
                          <a:solidFill>
                            <a:srgbClr val="000000"/>
                          </a:solidFill>
                          <a:effectLst/>
                          <a:latin typeface="Arial"/>
                        </a:rPr>
                        <a:t>$24.4 </a:t>
                      </a:r>
                    </a:p>
                  </a:txBody>
                  <a:tcPr marL="0" marR="0" marT="0" marB="0" anchor="ctr">
                    <a:lnB>
                      <a:noFill/>
                    </a:lnB>
                    <a:solidFill>
                      <a:scrgbClr r="0" g="0" b="0">
                        <a:alpha val="0"/>
                      </a:scrgbClr>
                    </a:solidFill>
                  </a:tcPr>
                </a:tc>
              </a:tr>
              <a:tr h="0">
                <a:tc>
                  <a:txBody>
                    <a:bodyPr/>
                    <a:lstStyle/>
                    <a:p>
                      <a:pPr algn="l" fontAlgn="ctr"/>
                      <a:endParaRPr lang="ko-KR" altLang="en-US" sz="1000" b="0" i="0" u="none" strike="noStrike" dirty="0">
                        <a:solidFill>
                          <a:schemeClr val="tx1"/>
                        </a:solidFill>
                        <a:effectLst/>
                        <a:latin typeface="Arial"/>
                      </a:endParaRPr>
                    </a:p>
                  </a:txBody>
                  <a:tcPr marL="35560" marR="35560" marT="54000" marB="54000">
                    <a:lnT>
                      <a:noFill/>
                    </a:lnT>
                    <a:lnB w="12700" cap="flat" cmpd="sng" algn="ctr">
                      <a:solidFill>
                        <a:srgbClr val="707C8A"/>
                      </a:solidFill>
                      <a:prstDash val="solid"/>
                      <a:round/>
                      <a:headEnd type="none" w="med" len="med"/>
                      <a:tailEnd type="none" w="med" len="med"/>
                    </a:lnB>
                    <a:solidFill>
                      <a:scrgbClr r="0" g="0" b="0">
                        <a:alpha val="0"/>
                      </a:scrgbClr>
                    </a:solidFill>
                  </a:tcPr>
                </a:tc>
                <a:tc>
                  <a:txBody>
                    <a:bodyPr/>
                    <a:lstStyle/>
                    <a:p>
                      <a:pPr algn="l" fontAlgn="ctr"/>
                      <a:r>
                        <a:rPr lang="en-US" sz="1000" b="0" i="0" u="none" strike="noStrike" dirty="0">
                          <a:solidFill>
                            <a:schemeClr val="tx1"/>
                          </a:solidFill>
                          <a:effectLst/>
                          <a:latin typeface="Arial"/>
                        </a:rPr>
                        <a:t>WCG panel/Normal panel cost ratio</a:t>
                      </a:r>
                    </a:p>
                  </a:txBody>
                  <a:tcPr marL="35560" marR="35560" marT="54000" marB="54000">
                    <a:lnT>
                      <a:noFill/>
                    </a:lnT>
                    <a:lnB w="12700" cap="flat" cmpd="sng" algn="ctr">
                      <a:solidFill>
                        <a:srgbClr val="707C8A"/>
                      </a:solidFill>
                      <a:prstDash val="solid"/>
                      <a:round/>
                      <a:headEnd type="none" w="med" len="med"/>
                      <a:tailEnd type="none" w="med" len="med"/>
                    </a:lnB>
                    <a:solidFill>
                      <a:scrgbClr r="0" g="0" b="0">
                        <a:alpha val="0"/>
                      </a:scrgbClr>
                    </a:solidFill>
                  </a:tcPr>
                </a:tc>
                <a:tc>
                  <a:txBody>
                    <a:bodyPr/>
                    <a:lstStyle/>
                    <a:p>
                      <a:pPr algn="r" fontAlgn="ctr"/>
                      <a:r>
                        <a:rPr lang="en-US" altLang="ko-KR" sz="1000" b="0" i="0" u="none" strike="noStrike">
                          <a:solidFill>
                            <a:srgbClr val="000000"/>
                          </a:solidFill>
                          <a:effectLst/>
                          <a:latin typeface="Arial"/>
                        </a:rPr>
                        <a:t>100%</a:t>
                      </a:r>
                    </a:p>
                  </a:txBody>
                  <a:tcPr marL="0" marR="0" marT="0" marB="0" anchor="ctr">
                    <a:lnT>
                      <a:noFill/>
                    </a:lnT>
                    <a:lnB w="12700" cap="flat" cmpd="sng" algn="ctr">
                      <a:solidFill>
                        <a:srgbClr val="707C8A"/>
                      </a:solidFill>
                      <a:prstDash val="solid"/>
                      <a:round/>
                      <a:headEnd type="none" w="med" len="med"/>
                      <a:tailEnd type="none" w="med" len="med"/>
                    </a:lnB>
                    <a:solidFill>
                      <a:scrgbClr r="0" g="0" b="0">
                        <a:alpha val="0"/>
                      </a:scrgbClr>
                    </a:solidFill>
                  </a:tcPr>
                </a:tc>
                <a:tc>
                  <a:txBody>
                    <a:bodyPr/>
                    <a:lstStyle/>
                    <a:p>
                      <a:pPr algn="r" fontAlgn="ctr"/>
                      <a:r>
                        <a:rPr lang="en-US" altLang="ko-KR" sz="1000" b="0" i="0" u="none" strike="noStrike">
                          <a:solidFill>
                            <a:srgbClr val="000000"/>
                          </a:solidFill>
                          <a:effectLst/>
                          <a:latin typeface="Arial"/>
                        </a:rPr>
                        <a:t>116.4%</a:t>
                      </a:r>
                    </a:p>
                  </a:txBody>
                  <a:tcPr marL="0" marR="0" marT="0" marB="0" anchor="ctr">
                    <a:lnT>
                      <a:noFill/>
                    </a:lnT>
                    <a:lnB w="12700" cap="flat" cmpd="sng" algn="ctr">
                      <a:solidFill>
                        <a:srgbClr val="707C8A"/>
                      </a:solidFill>
                      <a:prstDash val="solid"/>
                      <a:round/>
                      <a:headEnd type="none" w="med" len="med"/>
                      <a:tailEnd type="none" w="med" len="med"/>
                    </a:lnB>
                    <a:solidFill>
                      <a:scrgbClr r="0" g="0" b="0">
                        <a:alpha val="0"/>
                      </a:scrgbClr>
                    </a:solidFill>
                  </a:tcPr>
                </a:tc>
                <a:tc>
                  <a:txBody>
                    <a:bodyPr/>
                    <a:lstStyle/>
                    <a:p>
                      <a:pPr algn="r" fontAlgn="ctr"/>
                      <a:r>
                        <a:rPr lang="en-US" altLang="ko-KR" sz="1000" b="0" i="0" u="none" strike="noStrike" dirty="0">
                          <a:solidFill>
                            <a:srgbClr val="000000"/>
                          </a:solidFill>
                          <a:effectLst/>
                          <a:latin typeface="Arial"/>
                        </a:rPr>
                        <a:t>108.4%</a:t>
                      </a:r>
                    </a:p>
                  </a:txBody>
                  <a:tcPr marL="0" marR="0" marT="0" marB="0" anchor="ctr">
                    <a:lnT>
                      <a:noFill/>
                    </a:lnT>
                    <a:lnB w="12700" cap="flat" cmpd="sng" algn="ctr">
                      <a:solidFill>
                        <a:srgbClr val="707C8A"/>
                      </a:solidFill>
                      <a:prstDash val="solid"/>
                      <a:round/>
                      <a:headEnd type="none" w="med" len="med"/>
                      <a:tailEnd type="none" w="med" len="med"/>
                    </a:lnB>
                    <a:solidFill>
                      <a:scrgbClr r="0" g="0" b="0">
                        <a:alpha val="0"/>
                      </a:scrgbClr>
                    </a:solidFill>
                  </a:tcPr>
                </a:tc>
                <a:tc>
                  <a:txBody>
                    <a:bodyPr/>
                    <a:lstStyle/>
                    <a:p>
                      <a:pPr algn="r" fontAlgn="ctr"/>
                      <a:r>
                        <a:rPr lang="en-US" altLang="ko-KR" sz="1000" b="0" i="0" u="none" strike="noStrike" dirty="0">
                          <a:solidFill>
                            <a:srgbClr val="000000"/>
                          </a:solidFill>
                          <a:effectLst/>
                          <a:latin typeface="Arial"/>
                        </a:rPr>
                        <a:t>101.8%</a:t>
                      </a:r>
                    </a:p>
                  </a:txBody>
                  <a:tcPr marL="0" marR="0" marT="0" marB="0" anchor="ctr">
                    <a:lnT>
                      <a:noFill/>
                    </a:lnT>
                    <a:lnB w="12700" cap="flat" cmpd="sng" algn="ctr">
                      <a:solidFill>
                        <a:srgbClr val="707C8A"/>
                      </a:solidFill>
                      <a:prstDash val="solid"/>
                      <a:round/>
                      <a:headEnd type="none" w="med" len="med"/>
                      <a:tailEnd type="none" w="med" len="med"/>
                    </a:lnB>
                    <a:solidFill>
                      <a:scrgbClr r="0" g="0" b="0">
                        <a:alpha val="0"/>
                      </a:scrgbClr>
                    </a:solidFill>
                  </a:tcPr>
                </a:tc>
              </a:tr>
              <a:tr h="139700">
                <a:tc gridSpan="5">
                  <a:txBody>
                    <a:bodyPr/>
                    <a:lstStyle/>
                    <a:p>
                      <a:pPr algn="l" fontAlgn="ctr">
                        <a:buFontTx/>
                        <a:buNone/>
                      </a:pPr>
                      <a:r>
                        <a:rPr lang="en-US" altLang="ko-KR" sz="700" b="0" i="0" u="none" strike="noStrike" dirty="0" smtClean="0">
                          <a:solidFill>
                            <a:srgbClr val="707C8A"/>
                          </a:solidFill>
                          <a:effectLst/>
                          <a:latin typeface="Arial"/>
                        </a:rPr>
                        <a:t>Source: IHS</a:t>
                      </a:r>
                      <a:endParaRPr lang="ko-KR" altLang="en-US" sz="700" b="0" i="0" u="none" strike="noStrike" dirty="0">
                        <a:solidFill>
                          <a:srgbClr val="707C8A"/>
                        </a:solidFill>
                        <a:effectLst/>
                        <a:latin typeface="Arial"/>
                      </a:endParaRPr>
                    </a:p>
                  </a:txBody>
                  <a:tcPr marL="35560" marR="35560" marT="35560" marB="0" anchor="b">
                    <a:lnT w="12700" cap="flat" cmpd="sng" algn="ctr">
                      <a:solidFill>
                        <a:srgbClr val="707C8A"/>
                      </a:solidFill>
                      <a:prstDash val="solid"/>
                      <a:round/>
                      <a:headEnd type="none" w="med" len="med"/>
                      <a:tailEnd type="none" w="med" len="med"/>
                    </a:lnT>
                    <a:solidFill>
                      <a:scrgbClr r="0" g="0" b="0">
                        <a:alpha val="0"/>
                      </a:scrgbClr>
                    </a:solidFill>
                  </a:tcPr>
                </a:tc>
                <a:tc hMerge="1">
                  <a:txBody>
                    <a:bodyPr/>
                    <a:lstStyle/>
                    <a:p>
                      <a:pPr algn="l" fontAlgn="ctr"/>
                      <a:endParaRPr lang="en-US" sz="1000" b="0" i="0" u="none" strike="noStrike" dirty="0">
                        <a:solidFill>
                          <a:srgbClr val="000000"/>
                        </a:solidFill>
                        <a:effectLst/>
                        <a:latin typeface="Arial"/>
                      </a:endParaRPr>
                    </a:p>
                  </a:txBody>
                  <a:tcPr marL="9525" marR="9525" marT="9525" marB="0" anchor="ctr"/>
                </a:tc>
                <a:tc hMerge="1">
                  <a:txBody>
                    <a:bodyPr/>
                    <a:lstStyle/>
                    <a:p>
                      <a:pPr algn="r" fontAlgn="ctr"/>
                      <a:endParaRPr lang="en-US" altLang="ko-KR" sz="1000" b="0" i="0" u="none" strike="noStrike" dirty="0">
                        <a:solidFill>
                          <a:srgbClr val="000000"/>
                        </a:solidFill>
                        <a:effectLst/>
                        <a:latin typeface="Arial"/>
                      </a:endParaRPr>
                    </a:p>
                  </a:txBody>
                  <a:tcPr marL="9525" marR="9525" marT="9525" marB="0" anchor="ctr"/>
                </a:tc>
                <a:tc hMerge="1">
                  <a:txBody>
                    <a:bodyPr/>
                    <a:lstStyle/>
                    <a:p>
                      <a:pPr algn="r" fontAlgn="ctr"/>
                      <a:endParaRPr lang="en-US" altLang="ko-KR" sz="1000" b="0" i="0" u="none" strike="noStrike" dirty="0">
                        <a:solidFill>
                          <a:srgbClr val="000000"/>
                        </a:solidFill>
                        <a:effectLst/>
                        <a:latin typeface="Arial"/>
                      </a:endParaRPr>
                    </a:p>
                  </a:txBody>
                  <a:tcPr marL="9525" marR="9525" marT="9525" marB="0" anchor="ctr"/>
                </a:tc>
                <a:tc hMerge="1">
                  <a:txBody>
                    <a:bodyPr/>
                    <a:lstStyle/>
                    <a:p>
                      <a:pPr algn="r" fontAlgn="ctr"/>
                      <a:endParaRPr lang="en-US" altLang="ko-KR" sz="1000" b="0" i="0" u="none" strike="noStrike" dirty="0">
                        <a:solidFill>
                          <a:srgbClr val="000000"/>
                        </a:solidFill>
                        <a:effectLst/>
                        <a:latin typeface="Arial"/>
                      </a:endParaRPr>
                    </a:p>
                  </a:txBody>
                  <a:tcPr marL="9525" marR="9525" marT="9525" marB="0" anchor="ctr"/>
                </a:tc>
                <a:tc>
                  <a:txBody>
                    <a:bodyPr/>
                    <a:lstStyle/>
                    <a:p>
                      <a:pPr algn="r" fontAlgn="ctr">
                        <a:buFontTx/>
                        <a:buNone/>
                      </a:pPr>
                      <a:r>
                        <a:rPr lang="en-US" altLang="ko-KR" sz="700" b="0" i="0" u="none" strike="noStrike" dirty="0" smtClean="0">
                          <a:solidFill>
                            <a:srgbClr val="707C8A"/>
                          </a:solidFill>
                          <a:effectLst/>
                          <a:latin typeface="Arial"/>
                        </a:rPr>
                        <a:t>© 2015 IHS</a:t>
                      </a:r>
                      <a:endParaRPr lang="en-US" altLang="ko-KR" sz="700" b="0" i="0" u="none" strike="noStrike" dirty="0">
                        <a:solidFill>
                          <a:srgbClr val="707C8A"/>
                        </a:solidFill>
                        <a:effectLst/>
                        <a:latin typeface="Arial"/>
                      </a:endParaRPr>
                    </a:p>
                  </a:txBody>
                  <a:tcPr marL="35560" marR="35560" marT="35560" marB="0" anchor="b">
                    <a:lnT w="12700" cap="flat" cmpd="sng" algn="ctr">
                      <a:solidFill>
                        <a:srgbClr val="707C8A"/>
                      </a:solidFill>
                      <a:prstDash val="solid"/>
                      <a:round/>
                      <a:headEnd type="none" w="med" len="med"/>
                      <a:tailEnd type="none" w="med" len="med"/>
                    </a:lnT>
                    <a:solidFill>
                      <a:scrgbClr r="0" g="0" b="0">
                        <a:alpha val="0"/>
                      </a:scrgbClr>
                    </a:solidFill>
                  </a:tcPr>
                </a:tc>
              </a:tr>
            </a:tbl>
          </a:graphicData>
        </a:graphic>
      </p:graphicFrame>
      <p:sp>
        <p:nvSpPr>
          <p:cNvPr id="13" name="Rectangle 12"/>
          <p:cNvSpPr/>
          <p:nvPr/>
        </p:nvSpPr>
        <p:spPr>
          <a:xfrm>
            <a:off x="468313" y="4221088"/>
            <a:ext cx="3959225" cy="1008112"/>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b="1" spc="20" dirty="0" smtClean="0">
              <a:solidFill>
                <a:schemeClr val="bg1"/>
              </a:solidFill>
            </a:endParaRPr>
          </a:p>
        </p:txBody>
      </p:sp>
    </p:spTree>
    <p:extLst>
      <p:ext uri="{BB962C8B-B14F-4D97-AF65-F5344CB8AC3E}">
        <p14:creationId xmlns:p14="http://schemas.microsoft.com/office/powerpoint/2010/main" val="31845082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C1654822-CBA3-4BDF-80A9-3FE33B17E59A}" type="slidenum">
              <a:rPr lang="en-US" smtClean="0"/>
              <a:pPr/>
              <a:t>6</a:t>
            </a:fld>
            <a:endParaRPr lang="en-US"/>
          </a:p>
        </p:txBody>
      </p:sp>
      <p:sp>
        <p:nvSpPr>
          <p:cNvPr id="7" name="Title 6"/>
          <p:cNvSpPr>
            <a:spLocks noGrp="1"/>
          </p:cNvSpPr>
          <p:nvPr>
            <p:ph type="title"/>
          </p:nvPr>
        </p:nvSpPr>
        <p:spPr/>
        <p:txBody>
          <a:bodyPr/>
          <a:lstStyle/>
          <a:p>
            <a:r>
              <a:rPr lang="en-US" altLang="ko-KR" dirty="0" smtClean="0"/>
              <a:t>II. Wide color gamut introduction </a:t>
            </a:r>
            <a:endParaRPr lang="ko-KR" altLang="en-US" dirty="0"/>
          </a:p>
        </p:txBody>
      </p:sp>
      <p:sp>
        <p:nvSpPr>
          <p:cNvPr id="6" name="Footer Placeholder 5"/>
          <p:cNvSpPr>
            <a:spLocks noGrp="1"/>
          </p:cNvSpPr>
          <p:nvPr>
            <p:ph type="ftr" sz="quarter" idx="11"/>
          </p:nvPr>
        </p:nvSpPr>
        <p:spPr/>
        <p:txBody>
          <a:bodyPr/>
          <a:lstStyle/>
          <a:p>
            <a:r>
              <a:rPr lang="en-US" smtClean="0"/>
              <a:t>Quantum Dot Display Technology &amp; Market Report - H2 2015</a:t>
            </a:r>
            <a:endParaRPr lang="en-US" dirty="0"/>
          </a:p>
        </p:txBody>
      </p:sp>
    </p:spTree>
    <p:extLst>
      <p:ext uri="{BB962C8B-B14F-4D97-AF65-F5344CB8AC3E}">
        <p14:creationId xmlns:p14="http://schemas.microsoft.com/office/powerpoint/2010/main" val="200347598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19"/>
          <p:cNvSpPr>
            <a:spLocks noGrp="1"/>
          </p:cNvSpPr>
          <p:nvPr>
            <p:ph idx="1"/>
          </p:nvPr>
        </p:nvSpPr>
        <p:spPr>
          <a:xfrm>
            <a:off x="457200" y="1484313"/>
            <a:ext cx="8220075" cy="216495"/>
          </a:xfrm>
        </p:spPr>
        <p:txBody>
          <a:bodyPr/>
          <a:lstStyle/>
          <a:p>
            <a:pPr marL="0" indent="0">
              <a:buNone/>
            </a:pPr>
            <a:r>
              <a:rPr lang="en-US" altLang="ko-KR" dirty="0" smtClean="0"/>
              <a:t>5.1. Tablet PC WCG BLU/Panel cost forecast</a:t>
            </a:r>
            <a:endParaRPr lang="ko-KR" altLang="en-US" dirty="0"/>
          </a:p>
        </p:txBody>
      </p:sp>
      <p:sp>
        <p:nvSpPr>
          <p:cNvPr id="4" name="Slide Number Placeholder 3"/>
          <p:cNvSpPr>
            <a:spLocks noGrp="1"/>
          </p:cNvSpPr>
          <p:nvPr>
            <p:ph type="sldNum" sz="quarter" idx="10"/>
          </p:nvPr>
        </p:nvSpPr>
        <p:spPr/>
        <p:txBody>
          <a:bodyPr/>
          <a:lstStyle/>
          <a:p>
            <a:fld id="{C1654822-CBA3-4BDF-80A9-3FE33B17E59A}" type="slidenum">
              <a:rPr lang="en-US" smtClean="0"/>
              <a:pPr/>
              <a:t>60</a:t>
            </a:fld>
            <a:endParaRPr lang="en-US" dirty="0"/>
          </a:p>
        </p:txBody>
      </p:sp>
      <p:sp>
        <p:nvSpPr>
          <p:cNvPr id="5" name="Footer Placeholder 4"/>
          <p:cNvSpPr>
            <a:spLocks noGrp="1"/>
          </p:cNvSpPr>
          <p:nvPr>
            <p:ph type="ftr" sz="quarter" idx="11"/>
          </p:nvPr>
        </p:nvSpPr>
        <p:spPr/>
        <p:txBody>
          <a:bodyPr/>
          <a:lstStyle/>
          <a:p>
            <a:r>
              <a:rPr lang="en-US" smtClean="0"/>
              <a:t>Quantum Dot Display Technology &amp; Market Report - H2 2015</a:t>
            </a:r>
            <a:endParaRPr lang="en-US" dirty="0"/>
          </a:p>
        </p:txBody>
      </p:sp>
      <p:graphicFrame>
        <p:nvGraphicFramePr>
          <p:cNvPr id="12" name="Chart 11"/>
          <p:cNvGraphicFramePr>
            <a:graphicFrameLocks/>
          </p:cNvGraphicFramePr>
          <p:nvPr>
            <p:extLst>
              <p:ext uri="{D42A27DB-BD31-4B8C-83A1-F6EECF244321}">
                <p14:modId xmlns:p14="http://schemas.microsoft.com/office/powerpoint/2010/main" val="1827713303"/>
              </p:ext>
            </p:extLst>
          </p:nvPr>
        </p:nvGraphicFramePr>
        <p:xfrm>
          <a:off x="4716795" y="1844824"/>
          <a:ext cx="3960000" cy="208823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hart 12"/>
          <p:cNvGraphicFramePr>
            <a:graphicFrameLocks/>
          </p:cNvGraphicFramePr>
          <p:nvPr>
            <p:extLst>
              <p:ext uri="{D42A27DB-BD31-4B8C-83A1-F6EECF244321}">
                <p14:modId xmlns:p14="http://schemas.microsoft.com/office/powerpoint/2010/main" val="2341396580"/>
              </p:ext>
            </p:extLst>
          </p:nvPr>
        </p:nvGraphicFramePr>
        <p:xfrm>
          <a:off x="467538" y="4234032"/>
          <a:ext cx="3960000" cy="200325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hart 13"/>
          <p:cNvGraphicFramePr>
            <a:graphicFrameLocks/>
          </p:cNvGraphicFramePr>
          <p:nvPr>
            <p:extLst>
              <p:ext uri="{D42A27DB-BD31-4B8C-83A1-F6EECF244321}">
                <p14:modId xmlns:p14="http://schemas.microsoft.com/office/powerpoint/2010/main" val="3825328979"/>
              </p:ext>
            </p:extLst>
          </p:nvPr>
        </p:nvGraphicFramePr>
        <p:xfrm>
          <a:off x="4716463" y="4234056"/>
          <a:ext cx="3960000" cy="200325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Chart 14"/>
          <p:cNvGraphicFramePr>
            <a:graphicFrameLocks/>
          </p:cNvGraphicFramePr>
          <p:nvPr>
            <p:extLst>
              <p:ext uri="{D42A27DB-BD31-4B8C-83A1-F6EECF244321}">
                <p14:modId xmlns:p14="http://schemas.microsoft.com/office/powerpoint/2010/main" val="1113657793"/>
              </p:ext>
            </p:extLst>
          </p:nvPr>
        </p:nvGraphicFramePr>
        <p:xfrm>
          <a:off x="467206" y="1844824"/>
          <a:ext cx="3960000" cy="2088232"/>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98855558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6</a:t>
            </a:r>
            <a:r>
              <a:rPr lang="en-US" altLang="ko-KR" dirty="0" smtClean="0"/>
              <a:t>. 5.5-inch smartphone_1920x1080</a:t>
            </a:r>
            <a:endParaRPr lang="ko-KR" altLang="en-US" dirty="0"/>
          </a:p>
        </p:txBody>
      </p:sp>
      <p:sp>
        <p:nvSpPr>
          <p:cNvPr id="3" name="Content Placeholder 2"/>
          <p:cNvSpPr>
            <a:spLocks noGrp="1"/>
          </p:cNvSpPr>
          <p:nvPr>
            <p:ph idx="1"/>
          </p:nvPr>
        </p:nvSpPr>
        <p:spPr>
          <a:xfrm>
            <a:off x="457200" y="1484313"/>
            <a:ext cx="8220075" cy="1728663"/>
          </a:xfrm>
        </p:spPr>
        <p:txBody>
          <a:bodyPr/>
          <a:lstStyle/>
          <a:p>
            <a:pPr algn="just" latinLnBrk="0"/>
            <a:r>
              <a:rPr lang="en-US" altLang="ko-KR" dirty="0" smtClean="0"/>
              <a:t>Applying QD films or tubes on </a:t>
            </a:r>
            <a:r>
              <a:rPr lang="en-US" altLang="ko-KR" dirty="0"/>
              <a:t>smartphones results in increased thickness and energy consumption, which goes </a:t>
            </a:r>
            <a:r>
              <a:rPr lang="en-US" altLang="ko-KR" dirty="0" smtClean="0"/>
              <a:t>against the growing demand for slimmer and lower energy-consuming smartphones.</a:t>
            </a:r>
            <a:endParaRPr lang="en-US" altLang="ko-KR" dirty="0"/>
          </a:p>
          <a:p>
            <a:pPr algn="just" latinLnBrk="0"/>
            <a:r>
              <a:rPr lang="en-US" altLang="ko-KR" dirty="0" smtClean="0"/>
              <a:t>In </a:t>
            </a:r>
            <a:r>
              <a:rPr lang="en-US" altLang="ko-KR" dirty="0"/>
              <a:t>addition, </a:t>
            </a:r>
            <a:r>
              <a:rPr lang="en-US" altLang="ko-KR" dirty="0" smtClean="0"/>
              <a:t>the OLED display, </a:t>
            </a:r>
            <a:r>
              <a:rPr lang="en-US" altLang="ko-KR" dirty="0"/>
              <a:t>which </a:t>
            </a:r>
            <a:r>
              <a:rPr lang="en-US" altLang="ko-KR" dirty="0" smtClean="0"/>
              <a:t>is the wide color gamut display </a:t>
            </a:r>
            <a:r>
              <a:rPr lang="en-US" altLang="ko-KR" dirty="0"/>
              <a:t>most commonly used in </a:t>
            </a:r>
            <a:r>
              <a:rPr lang="en-US" altLang="ko-KR" dirty="0" smtClean="0"/>
              <a:t>the smartphone market, has good </a:t>
            </a:r>
            <a:r>
              <a:rPr lang="en-US" altLang="ko-KR" dirty="0"/>
              <a:t>production </a:t>
            </a:r>
            <a:r>
              <a:rPr lang="en-US" altLang="ko-KR" dirty="0" smtClean="0"/>
              <a:t>competitiveness. </a:t>
            </a:r>
            <a:r>
              <a:rPr lang="en-US" altLang="ko-KR" dirty="0"/>
              <a:t>T</a:t>
            </a:r>
            <a:r>
              <a:rPr lang="en-US" altLang="ko-KR" dirty="0" smtClean="0"/>
              <a:t>he production cost of </a:t>
            </a:r>
            <a:r>
              <a:rPr lang="en-US" altLang="ko-KR" dirty="0"/>
              <a:t>5.5-inch (1920x1080) models </a:t>
            </a:r>
            <a:r>
              <a:rPr lang="en-US" altLang="ko-KR" dirty="0" smtClean="0"/>
              <a:t>is in the low </a:t>
            </a:r>
            <a:r>
              <a:rPr lang="en-US" altLang="ko-KR" dirty="0"/>
              <a:t>$</a:t>
            </a:r>
            <a:r>
              <a:rPr lang="en-US" altLang="ko-KR" dirty="0" smtClean="0"/>
              <a:t>30 range, </a:t>
            </a:r>
            <a:r>
              <a:rPr lang="en-US" altLang="ko-KR" dirty="0"/>
              <a:t>so the </a:t>
            </a:r>
            <a:r>
              <a:rPr lang="en-US" altLang="ko-KR" dirty="0" smtClean="0"/>
              <a:t>film- or tube-based QD </a:t>
            </a:r>
            <a:r>
              <a:rPr lang="en-US" altLang="ko-KR" dirty="0"/>
              <a:t>solutions lose </a:t>
            </a:r>
            <a:r>
              <a:rPr lang="en-US" altLang="ko-KR" dirty="0" smtClean="0"/>
              <a:t>competitiveness in </a:t>
            </a:r>
            <a:r>
              <a:rPr lang="en-US" altLang="ko-KR" dirty="0"/>
              <a:t>the smartphone segment.</a:t>
            </a:r>
            <a:endParaRPr lang="en-US" altLang="ko-KR" dirty="0" smtClean="0"/>
          </a:p>
          <a:p>
            <a:pPr algn="just" latinLnBrk="0"/>
            <a:r>
              <a:rPr lang="en-US" altLang="ko-KR" dirty="0" smtClean="0"/>
              <a:t>The QD-chip </a:t>
            </a:r>
            <a:r>
              <a:rPr lang="en-US" altLang="ko-KR" dirty="0"/>
              <a:t>types under development will most likely be the </a:t>
            </a:r>
            <a:r>
              <a:rPr lang="en-US" altLang="ko-KR" dirty="0" smtClean="0"/>
              <a:t>best solution for smartphones. </a:t>
            </a:r>
            <a:endParaRPr lang="en-US" altLang="ko-KR" dirty="0"/>
          </a:p>
          <a:p>
            <a:endParaRPr lang="en-US" altLang="ko-KR" dirty="0" smtClean="0"/>
          </a:p>
        </p:txBody>
      </p:sp>
      <p:sp>
        <p:nvSpPr>
          <p:cNvPr id="4" name="Slide Number Placeholder 3"/>
          <p:cNvSpPr>
            <a:spLocks noGrp="1"/>
          </p:cNvSpPr>
          <p:nvPr>
            <p:ph type="sldNum" sz="quarter" idx="10"/>
          </p:nvPr>
        </p:nvSpPr>
        <p:spPr/>
        <p:txBody>
          <a:bodyPr/>
          <a:lstStyle/>
          <a:p>
            <a:fld id="{C1654822-CBA3-4BDF-80A9-3FE33B17E59A}" type="slidenum">
              <a:rPr lang="en-US" smtClean="0"/>
              <a:pPr/>
              <a:t>61</a:t>
            </a:fld>
            <a:endParaRPr lang="en-US" dirty="0"/>
          </a:p>
        </p:txBody>
      </p:sp>
      <p:sp>
        <p:nvSpPr>
          <p:cNvPr id="5" name="Footer Placeholder 4"/>
          <p:cNvSpPr>
            <a:spLocks noGrp="1"/>
          </p:cNvSpPr>
          <p:nvPr>
            <p:ph type="ftr" sz="quarter" idx="11"/>
          </p:nvPr>
        </p:nvSpPr>
        <p:spPr/>
        <p:txBody>
          <a:bodyPr/>
          <a:lstStyle/>
          <a:p>
            <a:r>
              <a:rPr lang="en-US" smtClean="0"/>
              <a:t>Quantum Dot Display Technology &amp; Market Report - H2 2015</a:t>
            </a:r>
            <a:endParaRPr lang="en-US" dirty="0"/>
          </a:p>
        </p:txBody>
      </p:sp>
      <p:sp>
        <p:nvSpPr>
          <p:cNvPr id="7" name="Rectangle 6"/>
          <p:cNvSpPr/>
          <p:nvPr/>
        </p:nvSpPr>
        <p:spPr>
          <a:xfrm>
            <a:off x="468313" y="4221088"/>
            <a:ext cx="3959225" cy="1008112"/>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b="1" spc="20" dirty="0" smtClean="0">
              <a:solidFill>
                <a:schemeClr val="bg1"/>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2055921315"/>
              </p:ext>
            </p:extLst>
          </p:nvPr>
        </p:nvGraphicFramePr>
        <p:xfrm>
          <a:off x="468316" y="3258452"/>
          <a:ext cx="8207372" cy="2925520"/>
        </p:xfrm>
        <a:graphic>
          <a:graphicData uri="http://schemas.openxmlformats.org/drawingml/2006/table">
            <a:tbl>
              <a:tblPr lastRow="1">
                <a:tableStyleId>{4F348D8D-2592-4D36-8BCA-CF58A03317E7}</a:tableStyleId>
              </a:tblPr>
              <a:tblGrid>
                <a:gridCol w="1702634"/>
                <a:gridCol w="2257034"/>
                <a:gridCol w="1061926"/>
                <a:gridCol w="1061926"/>
                <a:gridCol w="1061926"/>
                <a:gridCol w="1061926"/>
              </a:tblGrid>
              <a:tr h="196800">
                <a:tc gridSpan="6">
                  <a:txBody>
                    <a:bodyPr/>
                    <a:lstStyle/>
                    <a:p>
                      <a:pPr algn="l" fontAlgn="ctr"/>
                      <a:r>
                        <a:rPr lang="en-US" sz="1200" b="1" i="0" u="none" strike="noStrike" baseline="0" dirty="0" smtClean="0">
                          <a:solidFill>
                            <a:schemeClr val="bg1"/>
                          </a:solidFill>
                          <a:effectLst/>
                          <a:latin typeface="Arial"/>
                        </a:rPr>
                        <a:t>Smartphone BLU</a:t>
                      </a:r>
                      <a:r>
                        <a:rPr lang="en-US" sz="1200" b="1" i="0" u="none" strike="noStrike" dirty="0" smtClean="0">
                          <a:solidFill>
                            <a:schemeClr val="bg1"/>
                          </a:solidFill>
                          <a:effectLst/>
                          <a:latin typeface="Arial"/>
                        </a:rPr>
                        <a:t> and</a:t>
                      </a:r>
                      <a:r>
                        <a:rPr lang="en-US" sz="1200" b="1" i="0" u="none" strike="noStrike" baseline="0" dirty="0" smtClean="0">
                          <a:solidFill>
                            <a:schemeClr val="bg1"/>
                          </a:solidFill>
                          <a:effectLst/>
                          <a:latin typeface="Arial"/>
                        </a:rPr>
                        <a:t> panel c</a:t>
                      </a:r>
                      <a:r>
                        <a:rPr lang="en-US" sz="1200" b="1" i="0" u="none" strike="noStrike" dirty="0" smtClean="0">
                          <a:solidFill>
                            <a:schemeClr val="bg1"/>
                          </a:solidFill>
                          <a:effectLst/>
                          <a:latin typeface="Arial"/>
                        </a:rPr>
                        <a:t>ost </a:t>
                      </a:r>
                      <a:r>
                        <a:rPr lang="en-US" sz="1200" b="1" i="0" u="none" strike="noStrike" dirty="0">
                          <a:solidFill>
                            <a:schemeClr val="bg1"/>
                          </a:solidFill>
                          <a:effectLst/>
                          <a:latin typeface="Arial"/>
                        </a:rPr>
                        <a:t>analysis by wide color gamut </a:t>
                      </a:r>
                      <a:r>
                        <a:rPr lang="en-US" sz="1200" b="1" i="0" u="none" strike="noStrike" dirty="0" smtClean="0">
                          <a:solidFill>
                            <a:schemeClr val="bg1"/>
                          </a:solidFill>
                          <a:effectLst/>
                          <a:latin typeface="Arial"/>
                        </a:rPr>
                        <a:t>solutions in 2015_5.5</a:t>
                      </a:r>
                      <a:r>
                        <a:rPr lang="en-US" sz="1200" b="1" i="0" u="none" strike="noStrike" baseline="0" dirty="0" smtClean="0">
                          <a:solidFill>
                            <a:schemeClr val="bg1"/>
                          </a:solidFill>
                          <a:effectLst/>
                          <a:latin typeface="Arial"/>
                        </a:rPr>
                        <a:t> </a:t>
                      </a:r>
                      <a:r>
                        <a:rPr lang="en-US" sz="1200" b="1" i="0" u="none" strike="noStrike" dirty="0" smtClean="0">
                          <a:solidFill>
                            <a:schemeClr val="bg1"/>
                          </a:solidFill>
                          <a:effectLst/>
                          <a:latin typeface="Arial"/>
                        </a:rPr>
                        <a:t>inch (1920x1080)</a:t>
                      </a:r>
                      <a:endParaRPr lang="en-US" sz="1200" b="1" i="0" u="none" strike="noStrike" dirty="0">
                        <a:solidFill>
                          <a:schemeClr val="bg1"/>
                        </a:solidFill>
                        <a:effectLst/>
                        <a:latin typeface="Arial"/>
                      </a:endParaRPr>
                    </a:p>
                  </a:txBody>
                  <a:tcPr marL="35560" marR="35560" marT="50400" marB="54000" anchor="ctr">
                    <a:solidFill>
                      <a:srgbClr val="707C8A"/>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algn="l" fontAlgn="ctr"/>
                      <a:endParaRPr lang="ko-KR" altLang="en-US" sz="1100" b="1" i="0" u="none" strike="noStrike">
                        <a:solidFill>
                          <a:srgbClr val="FFFFFF"/>
                        </a:solidFill>
                        <a:effectLst/>
                        <a:latin typeface="Arial"/>
                      </a:endParaRPr>
                    </a:p>
                  </a:txBody>
                  <a:tcPr marL="9525" marR="9525" marT="9525" marB="0" anchor="ctr"/>
                </a:tc>
                <a:tc hMerge="1">
                  <a:txBody>
                    <a:bodyPr/>
                    <a:lstStyle/>
                    <a:p>
                      <a:pPr algn="l" fontAlgn="ctr"/>
                      <a:endParaRPr lang="ko-KR" altLang="en-US" sz="1100" b="1" i="0" u="none" strike="noStrike">
                        <a:solidFill>
                          <a:srgbClr val="FFFFFF"/>
                        </a:solidFill>
                        <a:effectLst/>
                        <a:latin typeface="Arial"/>
                      </a:endParaRPr>
                    </a:p>
                  </a:txBody>
                  <a:tcPr marL="9525" marR="9525" marT="9525" marB="0" anchor="ctr"/>
                </a:tc>
              </a:tr>
              <a:tr h="0">
                <a:tc>
                  <a:txBody>
                    <a:bodyPr/>
                    <a:lstStyle/>
                    <a:p>
                      <a:pPr algn="l" fontAlgn="ctr"/>
                      <a:r>
                        <a:rPr lang="ko-KR" altLang="en-US" sz="1000" b="1" i="0" u="none" strike="noStrike" dirty="0">
                          <a:solidFill>
                            <a:schemeClr val="tx1"/>
                          </a:solidFill>
                          <a:effectLst/>
                          <a:latin typeface="Arial"/>
                        </a:rPr>
                        <a:t>　</a:t>
                      </a:r>
                    </a:p>
                  </a:txBody>
                  <a:tcPr marL="35560" marR="35560" marT="54000" marB="54000">
                    <a:lnB w="12700">
                      <a:solidFill>
                        <a:srgbClr val="707C8A"/>
                      </a:solidFill>
                    </a:lnB>
                    <a:solidFill>
                      <a:scrgbClr r="0" g="0" b="0">
                        <a:alpha val="0"/>
                      </a:scrgbClr>
                    </a:solidFill>
                  </a:tcPr>
                </a:tc>
                <a:tc>
                  <a:txBody>
                    <a:bodyPr/>
                    <a:lstStyle/>
                    <a:p>
                      <a:pPr algn="l" fontAlgn="ctr"/>
                      <a:r>
                        <a:rPr lang="ko-KR" altLang="en-US" sz="1000" b="1" i="0" u="none" strike="noStrike" dirty="0">
                          <a:solidFill>
                            <a:schemeClr val="tx1"/>
                          </a:solidFill>
                          <a:effectLst/>
                          <a:latin typeface="Arial"/>
                        </a:rPr>
                        <a:t>　</a:t>
                      </a:r>
                    </a:p>
                  </a:txBody>
                  <a:tcPr marL="35560" marR="35560" marT="54000" marB="54000">
                    <a:lnB w="12700">
                      <a:solidFill>
                        <a:srgbClr val="707C8A"/>
                      </a:solidFill>
                    </a:lnB>
                    <a:solidFill>
                      <a:scrgbClr r="0" g="0" b="0">
                        <a:alpha val="0"/>
                      </a:scrgbClr>
                    </a:solidFill>
                  </a:tcPr>
                </a:tc>
                <a:tc>
                  <a:txBody>
                    <a:bodyPr/>
                    <a:lstStyle/>
                    <a:p>
                      <a:pPr algn="r" fontAlgn="ctr"/>
                      <a:r>
                        <a:rPr lang="en-US" sz="1000" b="1" i="0" u="none" strike="noStrike" dirty="0">
                          <a:solidFill>
                            <a:schemeClr val="tx1"/>
                          </a:solidFill>
                          <a:effectLst/>
                          <a:latin typeface="Arial"/>
                        </a:rPr>
                        <a:t>Normal </a:t>
                      </a:r>
                    </a:p>
                  </a:txBody>
                  <a:tcPr marL="35560" marR="35560" marT="54000" marB="54000">
                    <a:lnB w="12700" cap="flat" cmpd="sng" algn="ctr">
                      <a:solidFill>
                        <a:srgbClr val="707C8A"/>
                      </a:solidFill>
                      <a:prstDash val="solid"/>
                      <a:round/>
                      <a:headEnd type="none" w="med" len="med"/>
                      <a:tailEnd type="none" w="med" len="med"/>
                    </a:lnB>
                    <a:solidFill>
                      <a:scrgbClr r="0" g="0" b="0">
                        <a:alpha val="0"/>
                      </a:scrgbClr>
                    </a:solidFill>
                  </a:tcPr>
                </a:tc>
                <a:tc>
                  <a:txBody>
                    <a:bodyPr/>
                    <a:lstStyle/>
                    <a:p>
                      <a:pPr algn="r" fontAlgn="ctr"/>
                      <a:r>
                        <a:rPr lang="en-US" sz="1000" b="1" i="0" u="none" strike="noStrike" dirty="0">
                          <a:solidFill>
                            <a:schemeClr val="tx1"/>
                          </a:solidFill>
                          <a:effectLst/>
                          <a:latin typeface="Arial"/>
                        </a:rPr>
                        <a:t>QD </a:t>
                      </a:r>
                      <a:r>
                        <a:rPr lang="en-US" sz="1000" b="1" i="0" u="none" strike="noStrike" dirty="0" smtClean="0">
                          <a:solidFill>
                            <a:schemeClr val="tx1"/>
                          </a:solidFill>
                          <a:effectLst/>
                          <a:latin typeface="Arial"/>
                        </a:rPr>
                        <a:t>film</a:t>
                      </a:r>
                    </a:p>
                    <a:p>
                      <a:pPr algn="r" fontAlgn="ctr"/>
                      <a:r>
                        <a:rPr lang="en-US" sz="1000" b="1" i="0" u="none" strike="noStrike" dirty="0" smtClean="0">
                          <a:solidFill>
                            <a:schemeClr val="tx1"/>
                          </a:solidFill>
                          <a:effectLst/>
                          <a:latin typeface="Arial"/>
                        </a:rPr>
                        <a:t>(</a:t>
                      </a:r>
                      <a:r>
                        <a:rPr lang="en-US" sz="1000" b="1" i="0" u="none" strike="noStrike" dirty="0">
                          <a:solidFill>
                            <a:schemeClr val="tx1"/>
                          </a:solidFill>
                          <a:effectLst/>
                          <a:latin typeface="Arial"/>
                        </a:rPr>
                        <a:t>Cd)</a:t>
                      </a:r>
                    </a:p>
                  </a:txBody>
                  <a:tcPr marL="35560" marR="35560" marT="54000" marB="54000">
                    <a:lnB w="12700" cap="flat" cmpd="sng" algn="ctr">
                      <a:solidFill>
                        <a:srgbClr val="707C8A"/>
                      </a:solidFill>
                      <a:prstDash val="solid"/>
                      <a:round/>
                      <a:headEnd type="none" w="med" len="med"/>
                      <a:tailEnd type="none" w="med" len="med"/>
                    </a:lnB>
                    <a:solidFill>
                      <a:scrgbClr r="0" g="0" b="0">
                        <a:alpha val="0"/>
                      </a:scrgbClr>
                    </a:solidFill>
                  </a:tcPr>
                </a:tc>
                <a:tc>
                  <a:txBody>
                    <a:bodyPr/>
                    <a:lstStyle/>
                    <a:p>
                      <a:pPr algn="r" fontAlgn="ctr"/>
                      <a:r>
                        <a:rPr lang="en-US" sz="1000" b="1" i="0" u="none" strike="noStrike" dirty="0" smtClean="0">
                          <a:solidFill>
                            <a:schemeClr val="tx1"/>
                          </a:solidFill>
                          <a:effectLst/>
                          <a:latin typeface="Arial"/>
                        </a:rPr>
                        <a:t>QD tube</a:t>
                      </a:r>
                    </a:p>
                    <a:p>
                      <a:pPr algn="r" fontAlgn="ctr"/>
                      <a:r>
                        <a:rPr lang="en-US" sz="1000" b="1" i="0" u="none" strike="noStrike" dirty="0" smtClean="0">
                          <a:solidFill>
                            <a:schemeClr val="tx1"/>
                          </a:solidFill>
                          <a:effectLst/>
                          <a:latin typeface="Arial"/>
                        </a:rPr>
                        <a:t>(Cd)</a:t>
                      </a:r>
                      <a:endParaRPr lang="en-US" sz="1000" b="1" i="0" u="none" strike="noStrike" dirty="0">
                        <a:solidFill>
                          <a:schemeClr val="tx1"/>
                        </a:solidFill>
                        <a:effectLst/>
                        <a:latin typeface="Arial"/>
                      </a:endParaRPr>
                    </a:p>
                  </a:txBody>
                  <a:tcPr marL="35560" marR="35560" marT="54000" marB="54000">
                    <a:lnB w="12700" cap="flat" cmpd="sng" algn="ctr">
                      <a:solidFill>
                        <a:srgbClr val="707C8A"/>
                      </a:solidFill>
                      <a:prstDash val="solid"/>
                      <a:round/>
                      <a:headEnd type="none" w="med" len="med"/>
                      <a:tailEnd type="none" w="med" len="med"/>
                    </a:lnB>
                    <a:solidFill>
                      <a:scrgbClr r="0" g="0" b="0">
                        <a:alpha val="0"/>
                      </a:scrgbClr>
                    </a:solidFill>
                  </a:tcPr>
                </a:tc>
                <a:tc>
                  <a:txBody>
                    <a:bodyPr/>
                    <a:lstStyle/>
                    <a:p>
                      <a:pPr algn="r" fontAlgn="ctr"/>
                      <a:r>
                        <a:rPr lang="en-US" sz="1000" b="1" i="0" u="none" strike="noStrike" dirty="0">
                          <a:solidFill>
                            <a:schemeClr val="tx1"/>
                          </a:solidFill>
                          <a:effectLst/>
                          <a:latin typeface="Arial"/>
                        </a:rPr>
                        <a:t>LED/CF</a:t>
                      </a:r>
                    </a:p>
                  </a:txBody>
                  <a:tcPr marL="35560" marR="35560" marT="54000" marB="54000">
                    <a:lnB w="12700" cap="flat" cmpd="sng" algn="ctr">
                      <a:solidFill>
                        <a:srgbClr val="707C8A"/>
                      </a:solidFill>
                      <a:prstDash val="solid"/>
                      <a:round/>
                      <a:headEnd type="none" w="med" len="med"/>
                      <a:tailEnd type="none" w="med" len="med"/>
                    </a:lnB>
                    <a:solidFill>
                      <a:scrgbClr r="0" g="0" b="0">
                        <a:alpha val="0"/>
                      </a:scrgbClr>
                    </a:solidFill>
                  </a:tcPr>
                </a:tc>
              </a:tr>
              <a:tr h="0">
                <a:tc>
                  <a:txBody>
                    <a:bodyPr/>
                    <a:lstStyle/>
                    <a:p>
                      <a:pPr algn="l" fontAlgn="ctr"/>
                      <a:r>
                        <a:rPr lang="en-US" altLang="ko-KR" sz="1000" b="0" i="0" u="none" strike="noStrike" dirty="0" smtClean="0">
                          <a:solidFill>
                            <a:schemeClr val="tx1"/>
                          </a:solidFill>
                          <a:effectLst/>
                          <a:latin typeface="Arial"/>
                        </a:rPr>
                        <a:t>Wide color gamut</a:t>
                      </a:r>
                      <a:endParaRPr lang="ko-KR" altLang="en-US" sz="1000" b="0" i="0" u="none" strike="noStrike" dirty="0">
                        <a:solidFill>
                          <a:schemeClr val="tx1"/>
                        </a:solidFill>
                        <a:effectLst/>
                        <a:latin typeface="Arial"/>
                      </a:endParaRPr>
                    </a:p>
                  </a:txBody>
                  <a:tcPr marL="35560" marR="35560" marT="54000" marB="54000">
                    <a:lnT w="12700">
                      <a:solidFill>
                        <a:srgbClr val="707C8A"/>
                      </a:solidFill>
                    </a:lnT>
                    <a:solidFill>
                      <a:scrgbClr r="0" g="0" b="0">
                        <a:alpha val="0"/>
                      </a:scrgbClr>
                    </a:solidFill>
                  </a:tcPr>
                </a:tc>
                <a:tc>
                  <a:txBody>
                    <a:bodyPr/>
                    <a:lstStyle/>
                    <a:p>
                      <a:pPr algn="l" fontAlgn="ctr"/>
                      <a:r>
                        <a:rPr lang="en-US" sz="1000" b="0" i="0" u="none" strike="noStrike" dirty="0">
                          <a:solidFill>
                            <a:schemeClr val="tx1"/>
                          </a:solidFill>
                          <a:effectLst/>
                          <a:latin typeface="Arial"/>
                        </a:rPr>
                        <a:t>NTSC </a:t>
                      </a:r>
                    </a:p>
                  </a:txBody>
                  <a:tcPr marL="35560" marR="35560" marT="54000" marB="54000">
                    <a:lnT w="12700">
                      <a:solidFill>
                        <a:srgbClr val="707C8A"/>
                      </a:solidFill>
                    </a:lnT>
                    <a:solidFill>
                      <a:scrgbClr r="0" g="0" b="0">
                        <a:alpha val="0"/>
                      </a:scrgbClr>
                    </a:solidFill>
                  </a:tcPr>
                </a:tc>
                <a:tc>
                  <a:txBody>
                    <a:bodyPr/>
                    <a:lstStyle/>
                    <a:p>
                      <a:pPr algn="r" fontAlgn="ctr"/>
                      <a:r>
                        <a:rPr lang="en-US" altLang="ko-KR" sz="1000" b="0" i="0" u="none" strike="noStrike" dirty="0">
                          <a:solidFill>
                            <a:srgbClr val="000000"/>
                          </a:solidFill>
                          <a:effectLst/>
                          <a:latin typeface="Arial"/>
                        </a:rPr>
                        <a:t>75%</a:t>
                      </a:r>
                    </a:p>
                  </a:txBody>
                  <a:tcPr marL="9525" marR="9525" marT="9525" marB="0" anchor="ctr">
                    <a:lnT w="12700">
                      <a:solidFill>
                        <a:srgbClr val="707C8A"/>
                      </a:solidFill>
                    </a:lnT>
                    <a:solidFill>
                      <a:scrgbClr r="0" g="0" b="0">
                        <a:alpha val="0"/>
                      </a:scrgbClr>
                    </a:solidFill>
                  </a:tcPr>
                </a:tc>
                <a:tc>
                  <a:txBody>
                    <a:bodyPr/>
                    <a:lstStyle/>
                    <a:p>
                      <a:pPr algn="r" fontAlgn="ctr"/>
                      <a:r>
                        <a:rPr lang="en-US" altLang="ko-KR" sz="1000" b="0" i="0" u="none" strike="noStrike" dirty="0">
                          <a:solidFill>
                            <a:srgbClr val="000000"/>
                          </a:solidFill>
                          <a:effectLst/>
                          <a:latin typeface="Arial"/>
                        </a:rPr>
                        <a:t>100%</a:t>
                      </a:r>
                    </a:p>
                  </a:txBody>
                  <a:tcPr marL="9525" marR="9525" marT="9525" marB="0" anchor="ctr">
                    <a:lnT w="12700">
                      <a:solidFill>
                        <a:srgbClr val="707C8A"/>
                      </a:solidFill>
                    </a:lnT>
                    <a:solidFill>
                      <a:scrgbClr r="0" g="0" b="0">
                        <a:alpha val="0"/>
                      </a:scrgbClr>
                    </a:solidFill>
                  </a:tcPr>
                </a:tc>
                <a:tc>
                  <a:txBody>
                    <a:bodyPr/>
                    <a:lstStyle/>
                    <a:p>
                      <a:pPr algn="r" fontAlgn="ctr"/>
                      <a:r>
                        <a:rPr lang="en-US" altLang="ko-KR" sz="1000" b="0" i="0" u="none" strike="noStrike" dirty="0">
                          <a:solidFill>
                            <a:srgbClr val="000000"/>
                          </a:solidFill>
                          <a:effectLst/>
                          <a:latin typeface="Arial"/>
                        </a:rPr>
                        <a:t>100%</a:t>
                      </a:r>
                    </a:p>
                  </a:txBody>
                  <a:tcPr marL="9525" marR="9525" marT="9525" marB="0" anchor="ctr">
                    <a:lnT w="12700">
                      <a:solidFill>
                        <a:srgbClr val="707C8A"/>
                      </a:solidFill>
                    </a:lnT>
                    <a:solidFill>
                      <a:scrgbClr r="0" g="0" b="0">
                        <a:alpha val="0"/>
                      </a:scrgbClr>
                    </a:solidFill>
                  </a:tcPr>
                </a:tc>
                <a:tc>
                  <a:txBody>
                    <a:bodyPr/>
                    <a:lstStyle/>
                    <a:p>
                      <a:pPr algn="r" fontAlgn="ctr"/>
                      <a:r>
                        <a:rPr lang="en-US" altLang="ko-KR" sz="1000" b="0" i="0" u="none" strike="noStrike">
                          <a:solidFill>
                            <a:srgbClr val="000000"/>
                          </a:solidFill>
                          <a:effectLst/>
                          <a:latin typeface="Arial"/>
                        </a:rPr>
                        <a:t>90%</a:t>
                      </a:r>
                    </a:p>
                  </a:txBody>
                  <a:tcPr marL="9525" marR="9525" marT="9525" marB="0" anchor="ctr">
                    <a:lnT w="12700" cap="flat" cmpd="sng" algn="ctr">
                      <a:solidFill>
                        <a:srgbClr val="707C8A"/>
                      </a:solidFill>
                      <a:prstDash val="solid"/>
                      <a:round/>
                      <a:headEnd type="none" w="med" len="med"/>
                      <a:tailEnd type="none" w="med" len="med"/>
                    </a:lnT>
                    <a:solidFill>
                      <a:scrgbClr r="0" g="0" b="0">
                        <a:alpha val="0"/>
                      </a:scrgbClr>
                    </a:solidFill>
                  </a:tcPr>
                </a:tc>
              </a:tr>
              <a:tr h="0">
                <a:tc rowSpan="4">
                  <a:txBody>
                    <a:bodyPr/>
                    <a:lstStyle/>
                    <a:p>
                      <a:pPr algn="l" fontAlgn="ctr"/>
                      <a:r>
                        <a:rPr lang="en-US" sz="1000" b="0" i="0" u="none" strike="noStrike" dirty="0" smtClean="0">
                          <a:solidFill>
                            <a:schemeClr val="tx1"/>
                          </a:solidFill>
                          <a:effectLst/>
                          <a:latin typeface="Arial"/>
                        </a:rPr>
                        <a:t>BLU</a:t>
                      </a:r>
                      <a:endParaRPr lang="ko-KR" altLang="en-US" sz="1000" b="0" i="0" u="none" strike="noStrike" dirty="0">
                        <a:solidFill>
                          <a:schemeClr val="tx1"/>
                        </a:solidFill>
                        <a:effectLst/>
                        <a:latin typeface="Arial"/>
                      </a:endParaRPr>
                    </a:p>
                  </a:txBody>
                  <a:tcPr marL="35560" marR="35560" marT="54000" marB="54000" anchor="ctr">
                    <a:solidFill>
                      <a:scrgbClr r="0" g="0" b="0">
                        <a:alpha val="0"/>
                      </a:scrgbClr>
                    </a:solidFill>
                  </a:tcPr>
                </a:tc>
                <a:tc>
                  <a:txBody>
                    <a:bodyPr/>
                    <a:lstStyle/>
                    <a:p>
                      <a:pPr algn="l" fontAlgn="ctr"/>
                      <a:r>
                        <a:rPr lang="en-US" sz="1000" b="0" i="0" u="none" strike="noStrike" dirty="0">
                          <a:solidFill>
                            <a:schemeClr val="tx1"/>
                          </a:solidFill>
                          <a:effectLst/>
                          <a:latin typeface="Arial"/>
                        </a:rPr>
                        <a:t>Light </a:t>
                      </a:r>
                      <a:r>
                        <a:rPr lang="en-US" sz="1000" b="0" i="0" u="none" strike="noStrike" dirty="0" smtClean="0">
                          <a:solidFill>
                            <a:schemeClr val="tx1"/>
                          </a:solidFill>
                          <a:effectLst/>
                          <a:latin typeface="Arial"/>
                        </a:rPr>
                        <a:t>source</a:t>
                      </a:r>
                      <a:endParaRPr lang="en-US" sz="1000" b="0" i="0" u="none" strike="noStrike" dirty="0">
                        <a:solidFill>
                          <a:schemeClr val="tx1"/>
                        </a:solidFill>
                        <a:effectLst/>
                        <a:latin typeface="Arial"/>
                      </a:endParaRPr>
                    </a:p>
                  </a:txBody>
                  <a:tcPr marL="35560" marR="35560" marT="54000" marB="54000">
                    <a:solidFill>
                      <a:scrgbClr r="0" g="0" b="0">
                        <a:alpha val="0"/>
                      </a:scrgbClr>
                    </a:solidFill>
                  </a:tcPr>
                </a:tc>
                <a:tc>
                  <a:txBody>
                    <a:bodyPr/>
                    <a:lstStyle/>
                    <a:p>
                      <a:pPr algn="r" fontAlgn="ctr"/>
                      <a:r>
                        <a:rPr lang="en-US" altLang="ko-KR" sz="1000" b="0" i="0" u="none" strike="noStrike" dirty="0">
                          <a:solidFill>
                            <a:srgbClr val="000000"/>
                          </a:solidFill>
                          <a:effectLst/>
                          <a:latin typeface="Arial"/>
                        </a:rPr>
                        <a:t>$2.0</a:t>
                      </a:r>
                    </a:p>
                  </a:txBody>
                  <a:tcPr marL="9525" marR="9525" marT="9525" marB="0" anchor="ctr">
                    <a:solidFill>
                      <a:scrgbClr r="0" g="0" b="0">
                        <a:alpha val="0"/>
                      </a:scrgbClr>
                    </a:solidFill>
                  </a:tcPr>
                </a:tc>
                <a:tc>
                  <a:txBody>
                    <a:bodyPr/>
                    <a:lstStyle/>
                    <a:p>
                      <a:pPr algn="r" fontAlgn="ctr"/>
                      <a:r>
                        <a:rPr lang="en-US" altLang="ko-KR" sz="1000" b="0" i="0" u="none" strike="noStrike">
                          <a:solidFill>
                            <a:srgbClr val="000000"/>
                          </a:solidFill>
                          <a:effectLst/>
                          <a:latin typeface="Arial"/>
                        </a:rPr>
                        <a:t>$2.0</a:t>
                      </a:r>
                    </a:p>
                  </a:txBody>
                  <a:tcPr marL="9525" marR="9525" marT="9525" marB="0" anchor="ctr">
                    <a:solidFill>
                      <a:scrgbClr r="0" g="0" b="0">
                        <a:alpha val="0"/>
                      </a:scrgbClr>
                    </a:solidFill>
                  </a:tcPr>
                </a:tc>
                <a:tc>
                  <a:txBody>
                    <a:bodyPr/>
                    <a:lstStyle/>
                    <a:p>
                      <a:pPr algn="r" fontAlgn="ctr"/>
                      <a:r>
                        <a:rPr lang="en-US" altLang="ko-KR" sz="1000" b="0" i="0" u="none" strike="noStrike">
                          <a:solidFill>
                            <a:srgbClr val="000000"/>
                          </a:solidFill>
                          <a:effectLst/>
                          <a:latin typeface="Arial"/>
                        </a:rPr>
                        <a:t>$2.0</a:t>
                      </a:r>
                    </a:p>
                  </a:txBody>
                  <a:tcPr marL="9525" marR="9525" marT="9525" marB="0" anchor="ctr">
                    <a:solidFill>
                      <a:scrgbClr r="0" g="0" b="0">
                        <a:alpha val="0"/>
                      </a:scrgbClr>
                    </a:solidFill>
                  </a:tcPr>
                </a:tc>
                <a:tc>
                  <a:txBody>
                    <a:bodyPr/>
                    <a:lstStyle/>
                    <a:p>
                      <a:pPr algn="r" fontAlgn="ctr"/>
                      <a:r>
                        <a:rPr lang="en-US" altLang="ko-KR" sz="1000" b="0" i="0" u="none" strike="noStrike">
                          <a:solidFill>
                            <a:srgbClr val="000000"/>
                          </a:solidFill>
                          <a:effectLst/>
                          <a:latin typeface="Arial"/>
                        </a:rPr>
                        <a:t>$2.3</a:t>
                      </a:r>
                    </a:p>
                  </a:txBody>
                  <a:tcPr marL="9525" marR="9525" marT="9525" marB="0" anchor="ctr">
                    <a:solidFill>
                      <a:scrgbClr r="0" g="0" b="0">
                        <a:alpha val="0"/>
                      </a:scrgbClr>
                    </a:solidFill>
                  </a:tcPr>
                </a:tc>
              </a:tr>
              <a:tr h="0">
                <a:tc vMerge="1">
                  <a:txBody>
                    <a:bodyPr/>
                    <a:lstStyle/>
                    <a:p>
                      <a:pPr algn="l" fontAlgn="ctr"/>
                      <a:endParaRPr lang="ko-KR" altLang="en-US" sz="1000" b="0" i="0" u="none" strike="noStrike" dirty="0">
                        <a:solidFill>
                          <a:schemeClr val="tx1"/>
                        </a:solidFill>
                        <a:effectLst/>
                        <a:latin typeface="Arial"/>
                      </a:endParaRPr>
                    </a:p>
                  </a:txBody>
                  <a:tcPr marL="35560" marR="35560" marT="54000" marB="54000">
                    <a:solidFill>
                      <a:scrgbClr r="0" g="0" b="0">
                        <a:alpha val="0"/>
                      </a:scrgbClr>
                    </a:solidFill>
                  </a:tcPr>
                </a:tc>
                <a:tc>
                  <a:txBody>
                    <a:bodyPr/>
                    <a:lstStyle/>
                    <a:p>
                      <a:pPr algn="l" fontAlgn="ctr"/>
                      <a:r>
                        <a:rPr lang="en-US" sz="1000" b="0" i="0" u="none" strike="noStrike" dirty="0">
                          <a:solidFill>
                            <a:schemeClr val="tx1"/>
                          </a:solidFill>
                          <a:effectLst/>
                          <a:latin typeface="Arial"/>
                        </a:rPr>
                        <a:t>Optical </a:t>
                      </a:r>
                      <a:r>
                        <a:rPr lang="en-US" sz="1000" b="0" i="0" u="none" strike="noStrike" dirty="0" smtClean="0">
                          <a:solidFill>
                            <a:schemeClr val="tx1"/>
                          </a:solidFill>
                          <a:effectLst/>
                          <a:latin typeface="Arial"/>
                        </a:rPr>
                        <a:t>films(QD solutions)</a:t>
                      </a:r>
                      <a:endParaRPr lang="en-US" sz="1000" b="0" i="0" u="none" strike="noStrike" dirty="0">
                        <a:solidFill>
                          <a:schemeClr val="tx1"/>
                        </a:solidFill>
                        <a:effectLst/>
                        <a:latin typeface="Arial"/>
                      </a:endParaRPr>
                    </a:p>
                  </a:txBody>
                  <a:tcPr marL="35560" marR="35560" marT="54000" marB="54000">
                    <a:solidFill>
                      <a:scrgbClr r="0" g="0" b="0">
                        <a:alpha val="0"/>
                      </a:scrgbClr>
                    </a:solidFill>
                  </a:tcPr>
                </a:tc>
                <a:tc>
                  <a:txBody>
                    <a:bodyPr/>
                    <a:lstStyle/>
                    <a:p>
                      <a:pPr algn="r" fontAlgn="ctr"/>
                      <a:r>
                        <a:rPr lang="en-US" altLang="ko-KR" sz="1000" b="0" i="0" u="none" strike="noStrike" dirty="0">
                          <a:solidFill>
                            <a:srgbClr val="000000"/>
                          </a:solidFill>
                          <a:effectLst/>
                          <a:latin typeface="Arial"/>
                        </a:rPr>
                        <a:t>$1.4</a:t>
                      </a:r>
                    </a:p>
                  </a:txBody>
                  <a:tcPr marL="9525" marR="9525" marT="9525" marB="0" anchor="ctr">
                    <a:solidFill>
                      <a:scrgbClr r="0" g="0" b="0">
                        <a:alpha val="0"/>
                      </a:scrgbClr>
                    </a:solidFill>
                  </a:tcPr>
                </a:tc>
                <a:tc>
                  <a:txBody>
                    <a:bodyPr/>
                    <a:lstStyle/>
                    <a:p>
                      <a:pPr algn="r" fontAlgn="ctr"/>
                      <a:r>
                        <a:rPr lang="en-US" altLang="ko-KR" sz="1000" b="0" i="0" u="none" strike="noStrike" dirty="0">
                          <a:solidFill>
                            <a:srgbClr val="000000"/>
                          </a:solidFill>
                          <a:effectLst/>
                          <a:latin typeface="Arial"/>
                        </a:rPr>
                        <a:t>$5.3</a:t>
                      </a:r>
                    </a:p>
                  </a:txBody>
                  <a:tcPr marL="9525" marR="9525" marT="9525" marB="0" anchor="ctr">
                    <a:solidFill>
                      <a:scrgbClr r="0" g="0" b="0">
                        <a:alpha val="0"/>
                      </a:scrgbClr>
                    </a:solidFill>
                  </a:tcPr>
                </a:tc>
                <a:tc>
                  <a:txBody>
                    <a:bodyPr/>
                    <a:lstStyle/>
                    <a:p>
                      <a:pPr algn="r" fontAlgn="ctr"/>
                      <a:r>
                        <a:rPr lang="en-US" altLang="ko-KR" sz="1000" b="0" i="0" u="none" strike="noStrike">
                          <a:solidFill>
                            <a:srgbClr val="000000"/>
                          </a:solidFill>
                          <a:effectLst/>
                          <a:latin typeface="Arial"/>
                        </a:rPr>
                        <a:t>$3.1</a:t>
                      </a:r>
                    </a:p>
                  </a:txBody>
                  <a:tcPr marL="9525" marR="9525" marT="9525" marB="0" anchor="ctr">
                    <a:solidFill>
                      <a:scrgbClr r="0" g="0" b="0">
                        <a:alpha val="0"/>
                      </a:scrgbClr>
                    </a:solidFill>
                  </a:tcPr>
                </a:tc>
                <a:tc>
                  <a:txBody>
                    <a:bodyPr/>
                    <a:lstStyle/>
                    <a:p>
                      <a:pPr algn="r" fontAlgn="ctr"/>
                      <a:r>
                        <a:rPr lang="en-US" altLang="ko-KR" sz="1000" b="0" i="0" u="none" strike="noStrike">
                          <a:solidFill>
                            <a:srgbClr val="000000"/>
                          </a:solidFill>
                          <a:effectLst/>
                          <a:latin typeface="Arial"/>
                        </a:rPr>
                        <a:t>$1.4</a:t>
                      </a:r>
                    </a:p>
                  </a:txBody>
                  <a:tcPr marL="9525" marR="9525" marT="9525" marB="0" anchor="ctr">
                    <a:solidFill>
                      <a:scrgbClr r="0" g="0" b="0">
                        <a:alpha val="0"/>
                      </a:scrgbClr>
                    </a:solidFill>
                  </a:tcPr>
                </a:tc>
              </a:tr>
              <a:tr h="0">
                <a:tc vMerge="1">
                  <a:txBody>
                    <a:bodyPr/>
                    <a:lstStyle/>
                    <a:p>
                      <a:pPr algn="l" fontAlgn="ctr"/>
                      <a:endParaRPr lang="ko-KR" altLang="en-US" sz="1000" b="0" i="0" u="none" strike="noStrike" dirty="0">
                        <a:solidFill>
                          <a:schemeClr val="tx1"/>
                        </a:solidFill>
                        <a:effectLst/>
                        <a:latin typeface="Arial"/>
                      </a:endParaRPr>
                    </a:p>
                  </a:txBody>
                  <a:tcPr marL="35560" marR="35560" marT="54000" marB="54000">
                    <a:solidFill>
                      <a:scrgbClr r="0" g="0" b="0">
                        <a:alpha val="0"/>
                      </a:scrgbClr>
                    </a:solidFill>
                  </a:tcPr>
                </a:tc>
                <a:tc>
                  <a:txBody>
                    <a:bodyPr/>
                    <a:lstStyle/>
                    <a:p>
                      <a:pPr algn="l" fontAlgn="ctr"/>
                      <a:r>
                        <a:rPr lang="en-US" sz="1000" b="0" i="0" u="none" strike="noStrike" dirty="0">
                          <a:solidFill>
                            <a:schemeClr val="tx1"/>
                          </a:solidFill>
                          <a:effectLst/>
                          <a:latin typeface="Arial"/>
                        </a:rPr>
                        <a:t>Others</a:t>
                      </a:r>
                    </a:p>
                  </a:txBody>
                  <a:tcPr marL="35560" marR="35560" marT="54000" marB="54000">
                    <a:solidFill>
                      <a:scrgbClr r="0" g="0" b="0">
                        <a:alpha val="0"/>
                      </a:scrgbClr>
                    </a:solidFill>
                  </a:tcPr>
                </a:tc>
                <a:tc>
                  <a:txBody>
                    <a:bodyPr/>
                    <a:lstStyle/>
                    <a:p>
                      <a:pPr algn="r" fontAlgn="ctr"/>
                      <a:r>
                        <a:rPr lang="en-US" altLang="ko-KR" sz="1000" b="0" i="0" u="none" strike="noStrike">
                          <a:solidFill>
                            <a:srgbClr val="000000"/>
                          </a:solidFill>
                          <a:effectLst/>
                          <a:latin typeface="Arial"/>
                        </a:rPr>
                        <a:t>$0.9</a:t>
                      </a:r>
                    </a:p>
                  </a:txBody>
                  <a:tcPr marL="9525" marR="9525" marT="9525" marB="0" anchor="ctr">
                    <a:solidFill>
                      <a:scrgbClr r="0" g="0" b="0">
                        <a:alpha val="0"/>
                      </a:scrgbClr>
                    </a:solidFill>
                  </a:tcPr>
                </a:tc>
                <a:tc>
                  <a:txBody>
                    <a:bodyPr/>
                    <a:lstStyle/>
                    <a:p>
                      <a:pPr algn="r" fontAlgn="ctr"/>
                      <a:r>
                        <a:rPr lang="en-US" altLang="ko-KR" sz="1000" b="0" i="0" u="none" strike="noStrike" dirty="0">
                          <a:solidFill>
                            <a:srgbClr val="000000"/>
                          </a:solidFill>
                          <a:effectLst/>
                          <a:latin typeface="Arial"/>
                        </a:rPr>
                        <a:t>$1.3</a:t>
                      </a:r>
                    </a:p>
                  </a:txBody>
                  <a:tcPr marL="9525" marR="9525" marT="9525" marB="0" anchor="ctr">
                    <a:solidFill>
                      <a:scrgbClr r="0" g="0" b="0">
                        <a:alpha val="0"/>
                      </a:scrgbClr>
                    </a:solidFill>
                  </a:tcPr>
                </a:tc>
                <a:tc>
                  <a:txBody>
                    <a:bodyPr/>
                    <a:lstStyle/>
                    <a:p>
                      <a:pPr algn="r" fontAlgn="ctr"/>
                      <a:r>
                        <a:rPr lang="en-US" altLang="ko-KR" sz="1000" b="0" i="0" u="none" strike="noStrike">
                          <a:solidFill>
                            <a:srgbClr val="000000"/>
                          </a:solidFill>
                          <a:effectLst/>
                          <a:latin typeface="Arial"/>
                        </a:rPr>
                        <a:t>$1.1</a:t>
                      </a:r>
                    </a:p>
                  </a:txBody>
                  <a:tcPr marL="9525" marR="9525" marT="9525" marB="0" anchor="ctr">
                    <a:solidFill>
                      <a:scrgbClr r="0" g="0" b="0">
                        <a:alpha val="0"/>
                      </a:scrgbClr>
                    </a:solidFill>
                  </a:tcPr>
                </a:tc>
                <a:tc>
                  <a:txBody>
                    <a:bodyPr/>
                    <a:lstStyle/>
                    <a:p>
                      <a:pPr algn="r" fontAlgn="ctr"/>
                      <a:r>
                        <a:rPr lang="en-US" altLang="ko-KR" sz="1000" b="0" i="0" u="none" strike="noStrike">
                          <a:solidFill>
                            <a:srgbClr val="000000"/>
                          </a:solidFill>
                          <a:effectLst/>
                          <a:latin typeface="Arial"/>
                        </a:rPr>
                        <a:t>$0.9</a:t>
                      </a:r>
                    </a:p>
                  </a:txBody>
                  <a:tcPr marL="9525" marR="9525" marT="9525" marB="0" anchor="ctr">
                    <a:solidFill>
                      <a:scrgbClr r="0" g="0" b="0">
                        <a:alpha val="0"/>
                      </a:scrgbClr>
                    </a:solidFill>
                  </a:tcPr>
                </a:tc>
              </a:tr>
              <a:tr h="0">
                <a:tc vMerge="1">
                  <a:txBody>
                    <a:bodyPr/>
                    <a:lstStyle/>
                    <a:p>
                      <a:pPr algn="l" fontAlgn="ctr"/>
                      <a:endParaRPr lang="ko-KR" altLang="en-US" sz="1000" b="0" i="0" u="none" strike="noStrike" dirty="0">
                        <a:solidFill>
                          <a:schemeClr val="tx1"/>
                        </a:solidFill>
                        <a:effectLst/>
                        <a:latin typeface="Arial"/>
                      </a:endParaRPr>
                    </a:p>
                  </a:txBody>
                  <a:tcPr marL="35560" marR="35560" marT="54000" marB="54000">
                    <a:solidFill>
                      <a:scrgbClr r="0" g="0" b="0">
                        <a:alpha val="0"/>
                      </a:scrgbClr>
                    </a:solidFill>
                  </a:tcPr>
                </a:tc>
                <a:tc>
                  <a:txBody>
                    <a:bodyPr/>
                    <a:lstStyle/>
                    <a:p>
                      <a:pPr algn="l" fontAlgn="ctr"/>
                      <a:r>
                        <a:rPr lang="en-US" sz="1000" b="0" i="0" u="none" strike="noStrike" dirty="0" smtClean="0">
                          <a:solidFill>
                            <a:schemeClr val="tx1"/>
                          </a:solidFill>
                          <a:effectLst/>
                          <a:latin typeface="Arial"/>
                        </a:rPr>
                        <a:t>Total sales cost</a:t>
                      </a:r>
                      <a:endParaRPr lang="en-US" sz="1000" b="0" i="0" u="none" strike="noStrike" dirty="0">
                        <a:solidFill>
                          <a:schemeClr val="tx1"/>
                        </a:solidFill>
                        <a:effectLst/>
                        <a:latin typeface="Arial"/>
                      </a:endParaRPr>
                    </a:p>
                  </a:txBody>
                  <a:tcPr marL="35560" marR="35560" marT="54000" marB="54000">
                    <a:solidFill>
                      <a:scrgbClr r="0" g="0" b="0">
                        <a:alpha val="0"/>
                      </a:scrgbClr>
                    </a:solidFill>
                  </a:tcPr>
                </a:tc>
                <a:tc>
                  <a:txBody>
                    <a:bodyPr/>
                    <a:lstStyle/>
                    <a:p>
                      <a:pPr algn="r" fontAlgn="ctr"/>
                      <a:r>
                        <a:rPr lang="en-US" altLang="ko-KR" sz="1000" b="0" i="0" u="none" strike="noStrike">
                          <a:solidFill>
                            <a:srgbClr val="000000"/>
                          </a:solidFill>
                          <a:effectLst/>
                          <a:latin typeface="Arial"/>
                        </a:rPr>
                        <a:t>$4.2</a:t>
                      </a:r>
                    </a:p>
                  </a:txBody>
                  <a:tcPr marL="9525" marR="9525" marT="9525" marB="0" anchor="ctr">
                    <a:solidFill>
                      <a:scrgbClr r="0" g="0" b="0">
                        <a:alpha val="0"/>
                      </a:scrgbClr>
                    </a:solidFill>
                  </a:tcPr>
                </a:tc>
                <a:tc>
                  <a:txBody>
                    <a:bodyPr/>
                    <a:lstStyle/>
                    <a:p>
                      <a:pPr algn="r" fontAlgn="ctr"/>
                      <a:r>
                        <a:rPr lang="en-US" altLang="ko-KR" sz="1000" b="0" i="0" u="none" strike="noStrike" dirty="0">
                          <a:solidFill>
                            <a:srgbClr val="000000"/>
                          </a:solidFill>
                          <a:effectLst/>
                          <a:latin typeface="Arial"/>
                        </a:rPr>
                        <a:t>$8.6</a:t>
                      </a:r>
                    </a:p>
                  </a:txBody>
                  <a:tcPr marL="9525" marR="9525" marT="9525" marB="0" anchor="ctr">
                    <a:solidFill>
                      <a:scrgbClr r="0" g="0" b="0">
                        <a:alpha val="0"/>
                      </a:scrgbClr>
                    </a:solidFill>
                  </a:tcPr>
                </a:tc>
                <a:tc>
                  <a:txBody>
                    <a:bodyPr/>
                    <a:lstStyle/>
                    <a:p>
                      <a:pPr algn="r" fontAlgn="ctr"/>
                      <a:r>
                        <a:rPr lang="en-US" altLang="ko-KR" sz="1000" b="0" i="0" u="none" strike="noStrike">
                          <a:solidFill>
                            <a:srgbClr val="000000"/>
                          </a:solidFill>
                          <a:effectLst/>
                          <a:latin typeface="Arial"/>
                        </a:rPr>
                        <a:t>$6.2</a:t>
                      </a:r>
                    </a:p>
                  </a:txBody>
                  <a:tcPr marL="9525" marR="9525" marT="9525" marB="0" anchor="ctr">
                    <a:solidFill>
                      <a:scrgbClr r="0" g="0" b="0">
                        <a:alpha val="0"/>
                      </a:scrgbClr>
                    </a:solidFill>
                  </a:tcPr>
                </a:tc>
                <a:tc>
                  <a:txBody>
                    <a:bodyPr/>
                    <a:lstStyle/>
                    <a:p>
                      <a:pPr algn="r" fontAlgn="ctr"/>
                      <a:r>
                        <a:rPr lang="en-US" altLang="ko-KR" sz="1000" b="0" i="0" u="none" strike="noStrike" dirty="0">
                          <a:solidFill>
                            <a:srgbClr val="000000"/>
                          </a:solidFill>
                          <a:effectLst/>
                          <a:latin typeface="Arial"/>
                        </a:rPr>
                        <a:t>$4.6</a:t>
                      </a:r>
                    </a:p>
                  </a:txBody>
                  <a:tcPr marL="9525" marR="9525" marT="9525" marB="0" anchor="ctr">
                    <a:solidFill>
                      <a:scrgbClr r="0" g="0" b="0">
                        <a:alpha val="0"/>
                      </a:scrgbClr>
                    </a:solidFill>
                  </a:tcPr>
                </a:tc>
              </a:tr>
              <a:tr h="0">
                <a:tc>
                  <a:txBody>
                    <a:bodyPr/>
                    <a:lstStyle/>
                    <a:p>
                      <a:pPr algn="l" fontAlgn="ctr"/>
                      <a:r>
                        <a:rPr lang="ko-KR" altLang="en-US" sz="1000" b="0" i="0" u="none" strike="noStrike">
                          <a:solidFill>
                            <a:schemeClr val="tx1"/>
                          </a:solidFill>
                          <a:effectLst/>
                          <a:latin typeface="Arial"/>
                        </a:rPr>
                        <a:t>　</a:t>
                      </a:r>
                    </a:p>
                  </a:txBody>
                  <a:tcPr marL="35560" marR="35560" marT="54000" marB="54000">
                    <a:solidFill>
                      <a:scrgbClr r="0" g="0" b="0">
                        <a:alpha val="0"/>
                      </a:scrgbClr>
                    </a:solidFill>
                  </a:tcPr>
                </a:tc>
                <a:tc>
                  <a:txBody>
                    <a:bodyPr/>
                    <a:lstStyle/>
                    <a:p>
                      <a:pPr algn="l" fontAlgn="ctr"/>
                      <a:r>
                        <a:rPr lang="en-US" sz="1000" b="0" i="0" u="none" strike="noStrike" dirty="0" smtClean="0">
                          <a:solidFill>
                            <a:schemeClr val="tx1"/>
                          </a:solidFill>
                          <a:effectLst/>
                          <a:latin typeface="Arial"/>
                        </a:rPr>
                        <a:t>WCG </a:t>
                      </a:r>
                      <a:r>
                        <a:rPr lang="en-US" sz="1000" b="0" i="0" u="none" strike="noStrike" dirty="0">
                          <a:solidFill>
                            <a:schemeClr val="tx1"/>
                          </a:solidFill>
                          <a:effectLst/>
                          <a:latin typeface="Arial"/>
                        </a:rPr>
                        <a:t>BLU/Normal BLU cost ratio</a:t>
                      </a:r>
                    </a:p>
                  </a:txBody>
                  <a:tcPr marL="35560" marR="35560" marT="54000" marB="54000">
                    <a:solidFill>
                      <a:scrgbClr r="0" g="0" b="0">
                        <a:alpha val="0"/>
                      </a:scrgbClr>
                    </a:solidFill>
                  </a:tcPr>
                </a:tc>
                <a:tc>
                  <a:txBody>
                    <a:bodyPr/>
                    <a:lstStyle/>
                    <a:p>
                      <a:pPr algn="r" fontAlgn="ctr"/>
                      <a:r>
                        <a:rPr lang="en-US" altLang="ko-KR" sz="1000" b="0" i="0" u="none" strike="noStrike">
                          <a:solidFill>
                            <a:srgbClr val="000000"/>
                          </a:solidFill>
                          <a:effectLst/>
                          <a:latin typeface="Arial"/>
                        </a:rPr>
                        <a:t>100.0%</a:t>
                      </a:r>
                    </a:p>
                  </a:txBody>
                  <a:tcPr marL="9525" marR="9525" marT="9525" marB="0" anchor="ctr">
                    <a:solidFill>
                      <a:scrgbClr r="0" g="0" b="0">
                        <a:alpha val="0"/>
                      </a:scrgbClr>
                    </a:solidFill>
                  </a:tcPr>
                </a:tc>
                <a:tc>
                  <a:txBody>
                    <a:bodyPr/>
                    <a:lstStyle/>
                    <a:p>
                      <a:pPr algn="r" fontAlgn="ctr"/>
                      <a:r>
                        <a:rPr lang="en-US" altLang="ko-KR" sz="1000" b="0" i="0" u="none" strike="noStrike" dirty="0">
                          <a:solidFill>
                            <a:srgbClr val="000000"/>
                          </a:solidFill>
                          <a:effectLst/>
                          <a:latin typeface="Arial"/>
                        </a:rPr>
                        <a:t>202.2%</a:t>
                      </a:r>
                    </a:p>
                  </a:txBody>
                  <a:tcPr marL="9525" marR="9525" marT="9525" marB="0" anchor="ctr">
                    <a:solidFill>
                      <a:scrgbClr r="0" g="0" b="0">
                        <a:alpha val="0"/>
                      </a:scrgbClr>
                    </a:solidFill>
                  </a:tcPr>
                </a:tc>
                <a:tc>
                  <a:txBody>
                    <a:bodyPr/>
                    <a:lstStyle/>
                    <a:p>
                      <a:pPr algn="r" fontAlgn="ctr"/>
                      <a:r>
                        <a:rPr lang="en-US" altLang="ko-KR" sz="1000" b="0" i="0" u="none" strike="noStrike">
                          <a:solidFill>
                            <a:srgbClr val="000000"/>
                          </a:solidFill>
                          <a:effectLst/>
                          <a:latin typeface="Arial"/>
                        </a:rPr>
                        <a:t>145.5%</a:t>
                      </a:r>
                    </a:p>
                  </a:txBody>
                  <a:tcPr marL="9525" marR="9525" marT="9525" marB="0" anchor="ctr">
                    <a:solidFill>
                      <a:scrgbClr r="0" g="0" b="0">
                        <a:alpha val="0"/>
                      </a:scrgbClr>
                    </a:solidFill>
                  </a:tcPr>
                </a:tc>
                <a:tc>
                  <a:txBody>
                    <a:bodyPr/>
                    <a:lstStyle/>
                    <a:p>
                      <a:pPr algn="r" fontAlgn="ctr"/>
                      <a:r>
                        <a:rPr lang="en-US" altLang="ko-KR" sz="1000" b="0" i="0" u="none" strike="noStrike" dirty="0">
                          <a:solidFill>
                            <a:srgbClr val="000000"/>
                          </a:solidFill>
                          <a:effectLst/>
                          <a:latin typeface="Arial"/>
                        </a:rPr>
                        <a:t>107.6%</a:t>
                      </a:r>
                    </a:p>
                  </a:txBody>
                  <a:tcPr marL="9525" marR="9525" marT="9525" marB="0" anchor="ctr">
                    <a:solidFill>
                      <a:scrgbClr r="0" g="0" b="0">
                        <a:alpha val="0"/>
                      </a:scrgbClr>
                    </a:solidFill>
                  </a:tcPr>
                </a:tc>
              </a:tr>
              <a:tr h="0">
                <a:tc>
                  <a:txBody>
                    <a:bodyPr/>
                    <a:lstStyle/>
                    <a:p>
                      <a:pPr algn="l" fontAlgn="ctr"/>
                      <a:r>
                        <a:rPr lang="en-US" sz="1000" b="0" i="0" u="none" strike="noStrike" dirty="0" smtClean="0">
                          <a:solidFill>
                            <a:schemeClr val="tx1"/>
                          </a:solidFill>
                          <a:effectLst/>
                          <a:latin typeface="Arial"/>
                        </a:rPr>
                        <a:t>Manufacturing</a:t>
                      </a:r>
                      <a:r>
                        <a:rPr lang="en-US" sz="1000" b="0" i="0" u="none" strike="noStrike" baseline="0" dirty="0" smtClean="0">
                          <a:solidFill>
                            <a:schemeClr val="tx1"/>
                          </a:solidFill>
                          <a:effectLst/>
                          <a:latin typeface="Arial"/>
                        </a:rPr>
                        <a:t> </a:t>
                      </a:r>
                      <a:r>
                        <a:rPr lang="en-US" sz="1000" b="0" i="0" u="none" strike="noStrike" dirty="0" smtClean="0">
                          <a:solidFill>
                            <a:schemeClr val="tx1"/>
                          </a:solidFill>
                          <a:effectLst/>
                          <a:latin typeface="Arial"/>
                        </a:rPr>
                        <a:t>panel </a:t>
                      </a:r>
                      <a:r>
                        <a:rPr lang="en-US" sz="1000" b="0" i="0" u="none" strike="noStrike" dirty="0">
                          <a:solidFill>
                            <a:schemeClr val="tx1"/>
                          </a:solidFill>
                          <a:effectLst/>
                          <a:latin typeface="Arial"/>
                        </a:rPr>
                        <a:t>cost </a:t>
                      </a:r>
                    </a:p>
                  </a:txBody>
                  <a:tcPr marL="35560" marR="35560" marT="54000" marB="54000">
                    <a:lnB>
                      <a:noFill/>
                    </a:lnB>
                    <a:solidFill>
                      <a:scrgbClr r="0" g="0" b="0">
                        <a:alpha val="0"/>
                      </a:scrgbClr>
                    </a:solidFill>
                  </a:tcPr>
                </a:tc>
                <a:tc>
                  <a:txBody>
                    <a:bodyPr/>
                    <a:lstStyle/>
                    <a:p>
                      <a:pPr algn="l" fontAlgn="ctr"/>
                      <a:r>
                        <a:rPr lang="ko-KR" altLang="en-US" sz="1000" b="0" i="0" u="none" strike="noStrike" dirty="0">
                          <a:solidFill>
                            <a:schemeClr val="tx1"/>
                          </a:solidFill>
                          <a:effectLst/>
                          <a:latin typeface="Arial"/>
                        </a:rPr>
                        <a:t>　</a:t>
                      </a:r>
                    </a:p>
                  </a:txBody>
                  <a:tcPr marL="35560" marR="35560" marT="54000" marB="54000">
                    <a:lnB>
                      <a:noFill/>
                    </a:lnB>
                    <a:solidFill>
                      <a:scrgbClr r="0" g="0" b="0">
                        <a:alpha val="0"/>
                      </a:scrgbClr>
                    </a:solidFill>
                  </a:tcPr>
                </a:tc>
                <a:tc>
                  <a:txBody>
                    <a:bodyPr/>
                    <a:lstStyle/>
                    <a:p>
                      <a:pPr algn="r" fontAlgn="ctr"/>
                      <a:r>
                        <a:rPr lang="en-US" altLang="ko-KR" sz="1000" b="0" i="0" u="none" strike="noStrike">
                          <a:solidFill>
                            <a:srgbClr val="000000"/>
                          </a:solidFill>
                          <a:effectLst/>
                          <a:latin typeface="Arial"/>
                        </a:rPr>
                        <a:t>$31.5 </a:t>
                      </a:r>
                    </a:p>
                  </a:txBody>
                  <a:tcPr marL="9525" marR="9525" marT="9525" marB="0" anchor="ctr">
                    <a:lnB>
                      <a:noFill/>
                    </a:lnB>
                    <a:solidFill>
                      <a:scrgbClr r="0" g="0" b="0">
                        <a:alpha val="0"/>
                      </a:scrgbClr>
                    </a:solidFill>
                  </a:tcPr>
                </a:tc>
                <a:tc>
                  <a:txBody>
                    <a:bodyPr/>
                    <a:lstStyle/>
                    <a:p>
                      <a:pPr algn="r" fontAlgn="ctr"/>
                      <a:r>
                        <a:rPr lang="en-US" altLang="ko-KR" sz="1000" b="0" i="0" u="none" strike="noStrike" dirty="0">
                          <a:solidFill>
                            <a:srgbClr val="000000"/>
                          </a:solidFill>
                          <a:effectLst/>
                          <a:latin typeface="Arial"/>
                        </a:rPr>
                        <a:t>$36.1 </a:t>
                      </a:r>
                    </a:p>
                  </a:txBody>
                  <a:tcPr marL="9525" marR="9525" marT="9525" marB="0" anchor="ctr">
                    <a:lnB>
                      <a:noFill/>
                    </a:lnB>
                    <a:solidFill>
                      <a:scrgbClr r="0" g="0" b="0">
                        <a:alpha val="0"/>
                      </a:scrgbClr>
                    </a:solidFill>
                  </a:tcPr>
                </a:tc>
                <a:tc>
                  <a:txBody>
                    <a:bodyPr/>
                    <a:lstStyle/>
                    <a:p>
                      <a:pPr algn="r" fontAlgn="ctr"/>
                      <a:r>
                        <a:rPr lang="en-US" altLang="ko-KR" sz="1000" b="0" i="0" u="none" strike="noStrike">
                          <a:solidFill>
                            <a:srgbClr val="000000"/>
                          </a:solidFill>
                          <a:effectLst/>
                          <a:latin typeface="Arial"/>
                        </a:rPr>
                        <a:t>$33.7 </a:t>
                      </a:r>
                    </a:p>
                  </a:txBody>
                  <a:tcPr marL="9525" marR="9525" marT="9525" marB="0" anchor="ctr">
                    <a:lnB>
                      <a:noFill/>
                    </a:lnB>
                    <a:solidFill>
                      <a:scrgbClr r="0" g="0" b="0">
                        <a:alpha val="0"/>
                      </a:scrgbClr>
                    </a:solidFill>
                  </a:tcPr>
                </a:tc>
                <a:tc>
                  <a:txBody>
                    <a:bodyPr/>
                    <a:lstStyle/>
                    <a:p>
                      <a:pPr algn="r" fontAlgn="ctr"/>
                      <a:r>
                        <a:rPr lang="en-US" altLang="ko-KR" sz="1000" b="0" i="0" u="none" strike="noStrike" dirty="0">
                          <a:solidFill>
                            <a:srgbClr val="000000"/>
                          </a:solidFill>
                          <a:effectLst/>
                          <a:latin typeface="Arial"/>
                        </a:rPr>
                        <a:t>$31.9 </a:t>
                      </a:r>
                    </a:p>
                  </a:txBody>
                  <a:tcPr marL="9525" marR="9525" marT="9525" marB="0" anchor="ctr">
                    <a:lnB>
                      <a:noFill/>
                    </a:lnB>
                    <a:solidFill>
                      <a:scrgbClr r="0" g="0" b="0">
                        <a:alpha val="0"/>
                      </a:scrgbClr>
                    </a:solidFill>
                  </a:tcPr>
                </a:tc>
              </a:tr>
              <a:tr h="0">
                <a:tc>
                  <a:txBody>
                    <a:bodyPr/>
                    <a:lstStyle/>
                    <a:p>
                      <a:pPr algn="l" fontAlgn="ctr"/>
                      <a:endParaRPr lang="ko-KR" altLang="en-US" sz="1000" b="0" i="0" u="none" strike="noStrike" dirty="0">
                        <a:solidFill>
                          <a:schemeClr val="tx1"/>
                        </a:solidFill>
                        <a:effectLst/>
                        <a:latin typeface="Arial"/>
                      </a:endParaRPr>
                    </a:p>
                  </a:txBody>
                  <a:tcPr marL="35560" marR="35560" marT="54000" marB="54000">
                    <a:lnT>
                      <a:noFill/>
                    </a:lnT>
                    <a:lnB w="12700" cap="flat" cmpd="sng" algn="ctr">
                      <a:solidFill>
                        <a:srgbClr val="707C8A"/>
                      </a:solidFill>
                      <a:prstDash val="solid"/>
                      <a:round/>
                      <a:headEnd type="none" w="med" len="med"/>
                      <a:tailEnd type="none" w="med" len="med"/>
                    </a:lnB>
                    <a:solidFill>
                      <a:scrgbClr r="0" g="0" b="0">
                        <a:alpha val="0"/>
                      </a:scrgbClr>
                    </a:solidFill>
                  </a:tcPr>
                </a:tc>
                <a:tc>
                  <a:txBody>
                    <a:bodyPr/>
                    <a:lstStyle/>
                    <a:p>
                      <a:pPr algn="l" fontAlgn="ctr"/>
                      <a:r>
                        <a:rPr lang="en-US" sz="1000" b="0" i="0" u="none" strike="noStrike" dirty="0">
                          <a:solidFill>
                            <a:schemeClr val="tx1"/>
                          </a:solidFill>
                          <a:effectLst/>
                          <a:latin typeface="Arial"/>
                        </a:rPr>
                        <a:t>WCG panel/Normal panel cost ratio</a:t>
                      </a:r>
                    </a:p>
                  </a:txBody>
                  <a:tcPr marL="35560" marR="35560" marT="54000" marB="54000">
                    <a:lnT>
                      <a:noFill/>
                    </a:lnT>
                    <a:lnB w="12700" cap="flat" cmpd="sng" algn="ctr">
                      <a:solidFill>
                        <a:srgbClr val="707C8A"/>
                      </a:solidFill>
                      <a:prstDash val="solid"/>
                      <a:round/>
                      <a:headEnd type="none" w="med" len="med"/>
                      <a:tailEnd type="none" w="med" len="med"/>
                    </a:lnB>
                    <a:solidFill>
                      <a:scrgbClr r="0" g="0" b="0">
                        <a:alpha val="0"/>
                      </a:scrgbClr>
                    </a:solidFill>
                  </a:tcPr>
                </a:tc>
                <a:tc>
                  <a:txBody>
                    <a:bodyPr/>
                    <a:lstStyle/>
                    <a:p>
                      <a:pPr algn="r" fontAlgn="ctr"/>
                      <a:r>
                        <a:rPr lang="en-US" altLang="ko-KR" sz="1000" b="0" i="0" u="none" strike="noStrike">
                          <a:solidFill>
                            <a:srgbClr val="000000"/>
                          </a:solidFill>
                          <a:effectLst/>
                          <a:latin typeface="Arial"/>
                        </a:rPr>
                        <a:t>100%</a:t>
                      </a:r>
                    </a:p>
                  </a:txBody>
                  <a:tcPr marL="9525" marR="9525" marT="9525" marB="0" anchor="ctr">
                    <a:lnT>
                      <a:noFill/>
                    </a:lnT>
                    <a:lnB w="12700" cap="flat" cmpd="sng" algn="ctr">
                      <a:solidFill>
                        <a:srgbClr val="707C8A"/>
                      </a:solidFill>
                      <a:prstDash val="solid"/>
                      <a:round/>
                      <a:headEnd type="none" w="med" len="med"/>
                      <a:tailEnd type="none" w="med" len="med"/>
                    </a:lnB>
                    <a:solidFill>
                      <a:scrgbClr r="0" g="0" b="0">
                        <a:alpha val="0"/>
                      </a:scrgbClr>
                    </a:solidFill>
                  </a:tcPr>
                </a:tc>
                <a:tc>
                  <a:txBody>
                    <a:bodyPr/>
                    <a:lstStyle/>
                    <a:p>
                      <a:pPr algn="r" fontAlgn="ctr"/>
                      <a:r>
                        <a:rPr lang="en-US" altLang="ko-KR" sz="1000" b="0" i="0" u="none" strike="noStrike">
                          <a:solidFill>
                            <a:srgbClr val="000000"/>
                          </a:solidFill>
                          <a:effectLst/>
                          <a:latin typeface="Arial"/>
                        </a:rPr>
                        <a:t>114.5%</a:t>
                      </a:r>
                    </a:p>
                  </a:txBody>
                  <a:tcPr marL="9525" marR="9525" marT="9525" marB="0" anchor="ctr">
                    <a:lnT>
                      <a:noFill/>
                    </a:lnT>
                    <a:lnB w="12700" cap="flat" cmpd="sng" algn="ctr">
                      <a:solidFill>
                        <a:srgbClr val="707C8A"/>
                      </a:solidFill>
                      <a:prstDash val="solid"/>
                      <a:round/>
                      <a:headEnd type="none" w="med" len="med"/>
                      <a:tailEnd type="none" w="med" len="med"/>
                    </a:lnB>
                    <a:solidFill>
                      <a:scrgbClr r="0" g="0" b="0">
                        <a:alpha val="0"/>
                      </a:scrgbClr>
                    </a:solidFill>
                  </a:tcPr>
                </a:tc>
                <a:tc>
                  <a:txBody>
                    <a:bodyPr/>
                    <a:lstStyle/>
                    <a:p>
                      <a:pPr algn="r" fontAlgn="ctr"/>
                      <a:r>
                        <a:rPr lang="en-US" altLang="ko-KR" sz="1000" b="0" i="0" u="none" strike="noStrike" dirty="0">
                          <a:solidFill>
                            <a:srgbClr val="000000"/>
                          </a:solidFill>
                          <a:effectLst/>
                          <a:latin typeface="Arial"/>
                        </a:rPr>
                        <a:t>106.9%</a:t>
                      </a:r>
                    </a:p>
                  </a:txBody>
                  <a:tcPr marL="9525" marR="9525" marT="9525" marB="0" anchor="ctr">
                    <a:lnT>
                      <a:noFill/>
                    </a:lnT>
                    <a:lnB w="12700" cap="flat" cmpd="sng" algn="ctr">
                      <a:solidFill>
                        <a:srgbClr val="707C8A"/>
                      </a:solidFill>
                      <a:prstDash val="solid"/>
                      <a:round/>
                      <a:headEnd type="none" w="med" len="med"/>
                      <a:tailEnd type="none" w="med" len="med"/>
                    </a:lnB>
                    <a:solidFill>
                      <a:scrgbClr r="0" g="0" b="0">
                        <a:alpha val="0"/>
                      </a:scrgbClr>
                    </a:solidFill>
                  </a:tcPr>
                </a:tc>
                <a:tc>
                  <a:txBody>
                    <a:bodyPr/>
                    <a:lstStyle/>
                    <a:p>
                      <a:pPr algn="r" fontAlgn="ctr"/>
                      <a:r>
                        <a:rPr lang="en-US" altLang="ko-KR" sz="1000" b="0" i="0" u="none" strike="noStrike" dirty="0">
                          <a:solidFill>
                            <a:srgbClr val="000000"/>
                          </a:solidFill>
                          <a:effectLst/>
                          <a:latin typeface="Arial"/>
                        </a:rPr>
                        <a:t>101.2%</a:t>
                      </a:r>
                    </a:p>
                  </a:txBody>
                  <a:tcPr marL="9525" marR="9525" marT="9525" marB="0" anchor="ctr">
                    <a:lnT>
                      <a:noFill/>
                    </a:lnT>
                    <a:lnB w="12700" cap="flat" cmpd="sng" algn="ctr">
                      <a:solidFill>
                        <a:srgbClr val="707C8A"/>
                      </a:solidFill>
                      <a:prstDash val="solid"/>
                      <a:round/>
                      <a:headEnd type="none" w="med" len="med"/>
                      <a:tailEnd type="none" w="med" len="med"/>
                    </a:lnB>
                    <a:solidFill>
                      <a:scrgbClr r="0" g="0" b="0">
                        <a:alpha val="0"/>
                      </a:scrgbClr>
                    </a:solidFill>
                  </a:tcPr>
                </a:tc>
              </a:tr>
              <a:tr h="139700">
                <a:tc gridSpan="5">
                  <a:txBody>
                    <a:bodyPr/>
                    <a:lstStyle/>
                    <a:p>
                      <a:pPr algn="l" fontAlgn="ctr">
                        <a:buFontTx/>
                        <a:buNone/>
                      </a:pPr>
                      <a:r>
                        <a:rPr lang="en-US" altLang="ko-KR" sz="700" b="0" i="0" u="none" strike="noStrike" dirty="0" smtClean="0">
                          <a:solidFill>
                            <a:srgbClr val="707C8A"/>
                          </a:solidFill>
                          <a:effectLst/>
                          <a:latin typeface="Arial"/>
                        </a:rPr>
                        <a:t>Source: IHS</a:t>
                      </a:r>
                      <a:endParaRPr lang="ko-KR" altLang="en-US" sz="700" b="0" i="0" u="none" strike="noStrike" dirty="0">
                        <a:solidFill>
                          <a:srgbClr val="707C8A"/>
                        </a:solidFill>
                        <a:effectLst/>
                        <a:latin typeface="Arial"/>
                      </a:endParaRPr>
                    </a:p>
                  </a:txBody>
                  <a:tcPr marL="35560" marR="35560" marT="35560" marB="0" anchor="b">
                    <a:lnT w="12700" cap="flat" cmpd="sng" algn="ctr">
                      <a:solidFill>
                        <a:srgbClr val="707C8A"/>
                      </a:solidFill>
                      <a:prstDash val="solid"/>
                      <a:round/>
                      <a:headEnd type="none" w="med" len="med"/>
                      <a:tailEnd type="none" w="med" len="med"/>
                    </a:lnT>
                    <a:solidFill>
                      <a:scrgbClr r="0" g="0" b="0">
                        <a:alpha val="0"/>
                      </a:scrgbClr>
                    </a:solidFill>
                  </a:tcPr>
                </a:tc>
                <a:tc hMerge="1">
                  <a:txBody>
                    <a:bodyPr/>
                    <a:lstStyle/>
                    <a:p>
                      <a:pPr algn="l" fontAlgn="ctr"/>
                      <a:endParaRPr lang="en-US" sz="1000" b="0" i="0" u="none" strike="noStrike" dirty="0">
                        <a:solidFill>
                          <a:srgbClr val="000000"/>
                        </a:solidFill>
                        <a:effectLst/>
                        <a:latin typeface="Arial"/>
                      </a:endParaRPr>
                    </a:p>
                  </a:txBody>
                  <a:tcPr marL="9525" marR="9525" marT="9525" marB="0" anchor="ctr"/>
                </a:tc>
                <a:tc hMerge="1">
                  <a:txBody>
                    <a:bodyPr/>
                    <a:lstStyle/>
                    <a:p>
                      <a:pPr algn="r" fontAlgn="ctr"/>
                      <a:endParaRPr lang="en-US" altLang="ko-KR" sz="1000" b="0" i="0" u="none" strike="noStrike" dirty="0">
                        <a:solidFill>
                          <a:srgbClr val="000000"/>
                        </a:solidFill>
                        <a:effectLst/>
                        <a:latin typeface="Arial"/>
                      </a:endParaRPr>
                    </a:p>
                  </a:txBody>
                  <a:tcPr marL="9525" marR="9525" marT="9525" marB="0" anchor="ctr"/>
                </a:tc>
                <a:tc hMerge="1">
                  <a:txBody>
                    <a:bodyPr/>
                    <a:lstStyle/>
                    <a:p>
                      <a:pPr algn="r" fontAlgn="ctr"/>
                      <a:endParaRPr lang="en-US" altLang="ko-KR" sz="1000" b="0" i="0" u="none" strike="noStrike" dirty="0">
                        <a:solidFill>
                          <a:srgbClr val="000000"/>
                        </a:solidFill>
                        <a:effectLst/>
                        <a:latin typeface="Arial"/>
                      </a:endParaRPr>
                    </a:p>
                  </a:txBody>
                  <a:tcPr marL="9525" marR="9525" marT="9525" marB="0" anchor="ctr"/>
                </a:tc>
                <a:tc hMerge="1">
                  <a:txBody>
                    <a:bodyPr/>
                    <a:lstStyle/>
                    <a:p>
                      <a:pPr algn="r" fontAlgn="ctr"/>
                      <a:endParaRPr lang="en-US" altLang="ko-KR" sz="1000" b="0" i="0" u="none" strike="noStrike" dirty="0">
                        <a:solidFill>
                          <a:srgbClr val="000000"/>
                        </a:solidFill>
                        <a:effectLst/>
                        <a:latin typeface="Arial"/>
                      </a:endParaRPr>
                    </a:p>
                  </a:txBody>
                  <a:tcPr marL="9525" marR="9525" marT="9525" marB="0" anchor="ctr"/>
                </a:tc>
                <a:tc>
                  <a:txBody>
                    <a:bodyPr/>
                    <a:lstStyle/>
                    <a:p>
                      <a:pPr algn="r" fontAlgn="ctr">
                        <a:buFontTx/>
                        <a:buNone/>
                      </a:pPr>
                      <a:r>
                        <a:rPr lang="en-US" altLang="ko-KR" sz="700" b="0" i="0" u="none" strike="noStrike" dirty="0" smtClean="0">
                          <a:solidFill>
                            <a:srgbClr val="707C8A"/>
                          </a:solidFill>
                          <a:effectLst/>
                          <a:latin typeface="Arial"/>
                        </a:rPr>
                        <a:t>© 2015 IHS</a:t>
                      </a:r>
                      <a:endParaRPr lang="en-US" altLang="ko-KR" sz="700" b="0" i="0" u="none" strike="noStrike" dirty="0">
                        <a:solidFill>
                          <a:srgbClr val="707C8A"/>
                        </a:solidFill>
                        <a:effectLst/>
                        <a:latin typeface="Arial"/>
                      </a:endParaRPr>
                    </a:p>
                  </a:txBody>
                  <a:tcPr marL="35560" marR="35560" marT="35560" marB="0" anchor="b">
                    <a:lnT w="12700" cap="flat" cmpd="sng" algn="ctr">
                      <a:solidFill>
                        <a:srgbClr val="707C8A"/>
                      </a:solidFill>
                      <a:prstDash val="solid"/>
                      <a:round/>
                      <a:headEnd type="none" w="med" len="med"/>
                      <a:tailEnd type="none" w="med" len="med"/>
                    </a:lnT>
                    <a:solidFill>
                      <a:scrgbClr r="0" g="0" b="0">
                        <a:alpha val="0"/>
                      </a:scrgbClr>
                    </a:solidFill>
                  </a:tcPr>
                </a:tc>
              </a:tr>
            </a:tbl>
          </a:graphicData>
        </a:graphic>
      </p:graphicFrame>
    </p:spTree>
    <p:extLst>
      <p:ext uri="{BB962C8B-B14F-4D97-AF65-F5344CB8AC3E}">
        <p14:creationId xmlns:p14="http://schemas.microsoft.com/office/powerpoint/2010/main" val="308866356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idx="1"/>
          </p:nvPr>
        </p:nvSpPr>
        <p:spPr>
          <a:xfrm>
            <a:off x="457200" y="1484313"/>
            <a:ext cx="8220075" cy="216495"/>
          </a:xfrm>
        </p:spPr>
        <p:txBody>
          <a:bodyPr/>
          <a:lstStyle/>
          <a:p>
            <a:pPr marL="0" indent="0">
              <a:buNone/>
            </a:pPr>
            <a:r>
              <a:rPr lang="en-US" altLang="ko-KR" dirty="0" smtClean="0"/>
              <a:t>6.1. Smartphone WCG BLU/Panel cost forecast</a:t>
            </a:r>
            <a:endParaRPr lang="ko-KR" altLang="en-US" dirty="0"/>
          </a:p>
        </p:txBody>
      </p:sp>
      <p:sp>
        <p:nvSpPr>
          <p:cNvPr id="4" name="Slide Number Placeholder 3"/>
          <p:cNvSpPr>
            <a:spLocks noGrp="1"/>
          </p:cNvSpPr>
          <p:nvPr>
            <p:ph type="sldNum" sz="quarter" idx="10"/>
          </p:nvPr>
        </p:nvSpPr>
        <p:spPr/>
        <p:txBody>
          <a:bodyPr/>
          <a:lstStyle/>
          <a:p>
            <a:fld id="{C1654822-CBA3-4BDF-80A9-3FE33B17E59A}" type="slidenum">
              <a:rPr lang="en-US" smtClean="0"/>
              <a:pPr/>
              <a:t>62</a:t>
            </a:fld>
            <a:endParaRPr lang="en-US" dirty="0"/>
          </a:p>
        </p:txBody>
      </p:sp>
      <p:sp>
        <p:nvSpPr>
          <p:cNvPr id="5" name="Footer Placeholder 4"/>
          <p:cNvSpPr>
            <a:spLocks noGrp="1"/>
          </p:cNvSpPr>
          <p:nvPr>
            <p:ph type="ftr" sz="quarter" idx="11"/>
          </p:nvPr>
        </p:nvSpPr>
        <p:spPr/>
        <p:txBody>
          <a:bodyPr/>
          <a:lstStyle/>
          <a:p>
            <a:r>
              <a:rPr lang="en-US" smtClean="0"/>
              <a:t>Quantum Dot Display Technology &amp; Market Report - H2 2015</a:t>
            </a:r>
            <a:endParaRPr lang="en-US" dirty="0"/>
          </a:p>
        </p:txBody>
      </p:sp>
      <p:graphicFrame>
        <p:nvGraphicFramePr>
          <p:cNvPr id="7" name="Chart 6"/>
          <p:cNvGraphicFramePr>
            <a:graphicFrameLocks/>
          </p:cNvGraphicFramePr>
          <p:nvPr>
            <p:extLst>
              <p:ext uri="{D42A27DB-BD31-4B8C-83A1-F6EECF244321}">
                <p14:modId xmlns:p14="http://schemas.microsoft.com/office/powerpoint/2010/main" val="779956649"/>
              </p:ext>
            </p:extLst>
          </p:nvPr>
        </p:nvGraphicFramePr>
        <p:xfrm>
          <a:off x="4703355" y="1844823"/>
          <a:ext cx="3960000" cy="215087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hart 12"/>
          <p:cNvGraphicFramePr>
            <a:graphicFrameLocks/>
          </p:cNvGraphicFramePr>
          <p:nvPr>
            <p:extLst>
              <p:ext uri="{D42A27DB-BD31-4B8C-83A1-F6EECF244321}">
                <p14:modId xmlns:p14="http://schemas.microsoft.com/office/powerpoint/2010/main" val="992893554"/>
              </p:ext>
            </p:extLst>
          </p:nvPr>
        </p:nvGraphicFramePr>
        <p:xfrm>
          <a:off x="468313" y="4221064"/>
          <a:ext cx="3960000" cy="201622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hart 13"/>
          <p:cNvGraphicFramePr>
            <a:graphicFrameLocks/>
          </p:cNvGraphicFramePr>
          <p:nvPr>
            <p:extLst>
              <p:ext uri="{D42A27DB-BD31-4B8C-83A1-F6EECF244321}">
                <p14:modId xmlns:p14="http://schemas.microsoft.com/office/powerpoint/2010/main" val="1082549412"/>
              </p:ext>
            </p:extLst>
          </p:nvPr>
        </p:nvGraphicFramePr>
        <p:xfrm>
          <a:off x="4703982" y="4219188"/>
          <a:ext cx="3960000" cy="201622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Chart 10"/>
          <p:cNvGraphicFramePr>
            <a:graphicFrameLocks/>
          </p:cNvGraphicFramePr>
          <p:nvPr>
            <p:extLst>
              <p:ext uri="{D42A27DB-BD31-4B8C-83A1-F6EECF244321}">
                <p14:modId xmlns:p14="http://schemas.microsoft.com/office/powerpoint/2010/main" val="2253837913"/>
              </p:ext>
            </p:extLst>
          </p:nvPr>
        </p:nvGraphicFramePr>
        <p:xfrm>
          <a:off x="467538" y="1844824"/>
          <a:ext cx="3960000" cy="2160439"/>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58050719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1654822-CBA3-4BDF-80A9-3FE33B17E59A}" type="slidenum">
              <a:rPr lang="en-US" smtClean="0"/>
              <a:pPr/>
              <a:t>63</a:t>
            </a:fld>
            <a:endParaRPr lang="en-US" dirty="0"/>
          </a:p>
        </p:txBody>
      </p:sp>
      <p:sp>
        <p:nvSpPr>
          <p:cNvPr id="6" name="Title 5"/>
          <p:cNvSpPr>
            <a:spLocks noGrp="1"/>
          </p:cNvSpPr>
          <p:nvPr>
            <p:ph type="title"/>
          </p:nvPr>
        </p:nvSpPr>
        <p:spPr/>
        <p:txBody>
          <a:bodyPr/>
          <a:lstStyle/>
          <a:p>
            <a:r>
              <a:rPr lang="en-US" altLang="ko-KR" dirty="0" smtClean="0"/>
              <a:t>V. Supply chain analysis</a:t>
            </a:r>
            <a:endParaRPr lang="ko-KR" altLang="en-US" dirty="0"/>
          </a:p>
        </p:txBody>
      </p:sp>
      <p:sp>
        <p:nvSpPr>
          <p:cNvPr id="5" name="Footer Placeholder 4"/>
          <p:cNvSpPr>
            <a:spLocks noGrp="1"/>
          </p:cNvSpPr>
          <p:nvPr>
            <p:ph type="ftr" sz="quarter" idx="11"/>
          </p:nvPr>
        </p:nvSpPr>
        <p:spPr/>
        <p:txBody>
          <a:bodyPr/>
          <a:lstStyle/>
          <a:p>
            <a:r>
              <a:rPr lang="en-US" smtClean="0"/>
              <a:t>Quantum Dot Display Technology &amp; Market Report - H2 2015</a:t>
            </a:r>
            <a:endParaRPr lang="en-US" dirty="0"/>
          </a:p>
        </p:txBody>
      </p:sp>
    </p:spTree>
    <p:extLst>
      <p:ext uri="{BB962C8B-B14F-4D97-AF65-F5344CB8AC3E}">
        <p14:creationId xmlns:p14="http://schemas.microsoft.com/office/powerpoint/2010/main" val="70545637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1. QD solution</a:t>
            </a:r>
            <a:endParaRPr lang="ko-KR" altLang="en-US" dirty="0"/>
          </a:p>
        </p:txBody>
      </p:sp>
      <p:sp>
        <p:nvSpPr>
          <p:cNvPr id="3" name="Content Placeholder 2"/>
          <p:cNvSpPr>
            <a:spLocks noGrp="1"/>
          </p:cNvSpPr>
          <p:nvPr>
            <p:ph idx="1"/>
          </p:nvPr>
        </p:nvSpPr>
        <p:spPr>
          <a:xfrm>
            <a:off x="457200" y="1484784"/>
            <a:ext cx="8220075" cy="1585582"/>
          </a:xfrm>
        </p:spPr>
        <p:txBody>
          <a:bodyPr/>
          <a:lstStyle/>
          <a:p>
            <a:pPr marL="0" indent="0">
              <a:buNone/>
            </a:pPr>
            <a:r>
              <a:rPr lang="en-US" altLang="ko-KR" dirty="0" smtClean="0"/>
              <a:t>1.1. Overall</a:t>
            </a:r>
          </a:p>
          <a:p>
            <a:pPr lvl="1" algn="just"/>
            <a:r>
              <a:rPr lang="en-US" altLang="ko-KR" dirty="0"/>
              <a:t>One of the key parts of </a:t>
            </a:r>
            <a:r>
              <a:rPr lang="en-US" altLang="ko-KR" dirty="0" smtClean="0"/>
              <a:t>the QD display </a:t>
            </a:r>
            <a:r>
              <a:rPr lang="en-US" altLang="ko-KR" dirty="0"/>
              <a:t>is a </a:t>
            </a:r>
            <a:r>
              <a:rPr lang="en-US" altLang="ko-KR" dirty="0" smtClean="0"/>
              <a:t>QD film</a:t>
            </a:r>
            <a:r>
              <a:rPr lang="en-US" altLang="ko-KR" dirty="0"/>
              <a:t>, which is made up of </a:t>
            </a:r>
            <a:r>
              <a:rPr lang="en-US" altLang="ko-KR" dirty="0" smtClean="0"/>
              <a:t>QD </a:t>
            </a:r>
            <a:r>
              <a:rPr lang="en-US" altLang="ko-KR" dirty="0"/>
              <a:t>materials and a barrier film. </a:t>
            </a:r>
            <a:r>
              <a:rPr lang="en-US" altLang="ko-KR" dirty="0" smtClean="0"/>
              <a:t>QD material </a:t>
            </a:r>
            <a:r>
              <a:rPr lang="en-US" altLang="ko-KR" dirty="0"/>
              <a:t>suppliers are divided into companies with manufacturing </a:t>
            </a:r>
            <a:r>
              <a:rPr lang="en-US" altLang="ko-KR" dirty="0" smtClean="0"/>
              <a:t>technology </a:t>
            </a:r>
            <a:r>
              <a:rPr lang="en-US" altLang="ko-KR" dirty="0"/>
              <a:t>and </a:t>
            </a:r>
            <a:r>
              <a:rPr lang="en-US" altLang="ko-KR" dirty="0" smtClean="0"/>
              <a:t>QD materials producers</a:t>
            </a:r>
            <a:r>
              <a:rPr lang="en-US" altLang="ko-KR" dirty="0"/>
              <a:t>. </a:t>
            </a:r>
            <a:r>
              <a:rPr lang="en-US" altLang="ko-KR" dirty="0" smtClean="0"/>
              <a:t>Likewise</a:t>
            </a:r>
            <a:r>
              <a:rPr lang="en-US" altLang="ko-KR" dirty="0"/>
              <a:t>, key components for barrier film include the sputter equipment for manufacturing and manufacturing technology. There are also companies who do manufacturing only and procure </a:t>
            </a:r>
            <a:r>
              <a:rPr lang="en-US" altLang="ko-KR" dirty="0" smtClean="0"/>
              <a:t>QD materials </a:t>
            </a:r>
            <a:r>
              <a:rPr lang="en-US" altLang="ko-KR" dirty="0"/>
              <a:t>and barrier films from outside. Blue LED uses different technology but still can be supported by existing suppliers. </a:t>
            </a:r>
          </a:p>
          <a:p>
            <a:pPr lvl="1" algn="just"/>
            <a:r>
              <a:rPr lang="en-US" altLang="ko-KR" dirty="0"/>
              <a:t>Expected SCM based on the above information is as follows. All the potential candidates was listed.</a:t>
            </a:r>
            <a:endParaRPr lang="ko-KR" altLang="en-US" dirty="0"/>
          </a:p>
          <a:p>
            <a:endParaRPr lang="ko-KR" altLang="en-US" dirty="0"/>
          </a:p>
        </p:txBody>
      </p:sp>
      <p:sp>
        <p:nvSpPr>
          <p:cNvPr id="4" name="Slide Number Placeholder 3"/>
          <p:cNvSpPr>
            <a:spLocks noGrp="1"/>
          </p:cNvSpPr>
          <p:nvPr>
            <p:ph type="sldNum" sz="quarter" idx="10"/>
          </p:nvPr>
        </p:nvSpPr>
        <p:spPr/>
        <p:txBody>
          <a:bodyPr/>
          <a:lstStyle/>
          <a:p>
            <a:fld id="{C1654822-CBA3-4BDF-80A9-3FE33B17E59A}" type="slidenum">
              <a:rPr lang="en-US" smtClean="0"/>
              <a:pPr/>
              <a:t>64</a:t>
            </a:fld>
            <a:endParaRPr lang="en-US" dirty="0"/>
          </a:p>
        </p:txBody>
      </p:sp>
      <p:sp>
        <p:nvSpPr>
          <p:cNvPr id="5" name="Footer Placeholder 4"/>
          <p:cNvSpPr>
            <a:spLocks noGrp="1"/>
          </p:cNvSpPr>
          <p:nvPr>
            <p:ph type="ftr" sz="quarter" idx="11"/>
          </p:nvPr>
        </p:nvSpPr>
        <p:spPr/>
        <p:txBody>
          <a:bodyPr/>
          <a:lstStyle/>
          <a:p>
            <a:r>
              <a:rPr lang="en-US" smtClean="0"/>
              <a:t>Quantum Dot Display Technology &amp; Market Report - H2 2015</a:t>
            </a:r>
            <a:endParaRPr lang="en-US" dirty="0"/>
          </a:p>
        </p:txBody>
      </p:sp>
      <p:grpSp>
        <p:nvGrpSpPr>
          <p:cNvPr id="6" name="그룹 57"/>
          <p:cNvGrpSpPr>
            <a:grpSpLocks/>
          </p:cNvGrpSpPr>
          <p:nvPr/>
        </p:nvGrpSpPr>
        <p:grpSpPr bwMode="auto">
          <a:xfrm flipH="1">
            <a:off x="626529" y="3717043"/>
            <a:ext cx="1207024" cy="2257978"/>
            <a:chOff x="412750" y="3816443"/>
            <a:chExt cx="890549" cy="5628687"/>
          </a:xfrm>
        </p:grpSpPr>
        <p:sp>
          <p:nvSpPr>
            <p:cNvPr id="7" name="Rectangle 10"/>
            <p:cNvSpPr>
              <a:spLocks noChangeArrowheads="1"/>
            </p:cNvSpPr>
            <p:nvPr/>
          </p:nvSpPr>
          <p:spPr bwMode="auto">
            <a:xfrm>
              <a:off x="412750" y="4540249"/>
              <a:ext cx="890549" cy="4904881"/>
            </a:xfrm>
            <a:prstGeom prst="rect">
              <a:avLst/>
            </a:prstGeom>
            <a:noFill/>
            <a:ln w="3175" algn="ctr">
              <a:solidFill>
                <a:schemeClr val="tx1"/>
              </a:solidFill>
              <a:miter lim="800000"/>
              <a:headEnd/>
              <a:tailEnd/>
            </a:ln>
          </p:spPr>
          <p:txBody>
            <a:bodyPr lIns="0" tIns="0" rIns="0" bIns="0" anchor="ctr"/>
            <a:lstStyle/>
            <a:p>
              <a:pPr algn="ctr" defTabSz="912470"/>
              <a:r>
                <a:rPr lang="en-US" altLang="ko-KR" sz="700" dirty="0" smtClean="0"/>
                <a:t>Samsung Electronics</a:t>
              </a:r>
            </a:p>
            <a:p>
              <a:pPr algn="ctr" defTabSz="912470"/>
              <a:r>
                <a:rPr lang="en-US" altLang="ko-KR" sz="700" dirty="0" smtClean="0"/>
                <a:t>LG </a:t>
              </a:r>
              <a:r>
                <a:rPr lang="en-US" altLang="ko-KR" sz="700" dirty="0" err="1" smtClean="0"/>
                <a:t>Innotek</a:t>
              </a:r>
              <a:endParaRPr lang="en-US" altLang="ko-KR" sz="700" dirty="0" smtClean="0"/>
            </a:p>
            <a:p>
              <a:pPr algn="ctr" defTabSz="912470"/>
              <a:r>
                <a:rPr lang="en-US" altLang="ko-KR" sz="700" dirty="0" smtClean="0"/>
                <a:t>Lumens</a:t>
              </a:r>
            </a:p>
            <a:p>
              <a:pPr algn="ctr" defTabSz="912470"/>
              <a:r>
                <a:rPr lang="en-US" altLang="ko-KR" sz="700" dirty="0" err="1" smtClean="0"/>
                <a:t>Lextar</a:t>
              </a:r>
              <a:endParaRPr lang="en-US" altLang="ko-KR" sz="700" dirty="0" smtClean="0"/>
            </a:p>
            <a:p>
              <a:pPr algn="ctr" defTabSz="912470"/>
              <a:r>
                <a:rPr lang="en-US" altLang="ko-KR" sz="700" dirty="0" smtClean="0"/>
                <a:t>Nichia</a:t>
              </a:r>
            </a:p>
            <a:p>
              <a:pPr algn="ctr" defTabSz="912470"/>
              <a:r>
                <a:rPr lang="en-US" altLang="ko-KR" sz="700" dirty="0" smtClean="0"/>
                <a:t>Toyoda </a:t>
              </a:r>
              <a:r>
                <a:rPr lang="en-US" altLang="ko-KR" sz="700" dirty="0" err="1" smtClean="0"/>
                <a:t>Gosei</a:t>
              </a:r>
              <a:endParaRPr lang="en-US" altLang="ko-KR" sz="700" dirty="0" smtClean="0"/>
            </a:p>
            <a:p>
              <a:pPr algn="ctr" defTabSz="912470"/>
              <a:r>
                <a:rPr lang="en-US" altLang="ko-KR" sz="700" dirty="0" smtClean="0"/>
                <a:t>Seoul Semiconductor</a:t>
              </a:r>
            </a:p>
            <a:p>
              <a:pPr algn="ctr" defTabSz="912470"/>
              <a:r>
                <a:rPr lang="en-US" altLang="ko-KR" sz="700" dirty="0" err="1" smtClean="0"/>
                <a:t>Everlight</a:t>
              </a:r>
              <a:endParaRPr lang="en-US" altLang="ko-KR" sz="700" dirty="0" smtClean="0"/>
            </a:p>
            <a:p>
              <a:pPr algn="ctr" defTabSz="912470"/>
              <a:r>
                <a:rPr lang="en-US" altLang="ko-KR" sz="700" dirty="0" smtClean="0"/>
                <a:t>Lite-on</a:t>
              </a:r>
            </a:p>
            <a:p>
              <a:pPr algn="ctr" defTabSz="912470"/>
              <a:r>
                <a:rPr lang="en-US" altLang="ko-KR" sz="700" dirty="0" smtClean="0"/>
                <a:t>GIO</a:t>
              </a:r>
            </a:p>
            <a:p>
              <a:pPr algn="ctr" defTabSz="912470"/>
              <a:r>
                <a:rPr lang="en-US" altLang="ko-KR" sz="700" dirty="0" smtClean="0"/>
                <a:t>…</a:t>
              </a:r>
            </a:p>
            <a:p>
              <a:pPr algn="ctr" defTabSz="912470"/>
              <a:endParaRPr lang="en-US" altLang="ko-KR" sz="700" dirty="0"/>
            </a:p>
          </p:txBody>
        </p:sp>
        <p:sp>
          <p:nvSpPr>
            <p:cNvPr id="8" name="Rectangle 11"/>
            <p:cNvSpPr>
              <a:spLocks noChangeArrowheads="1"/>
            </p:cNvSpPr>
            <p:nvPr/>
          </p:nvSpPr>
          <p:spPr bwMode="auto">
            <a:xfrm>
              <a:off x="412750" y="3816443"/>
              <a:ext cx="890549" cy="638082"/>
            </a:xfrm>
            <a:prstGeom prst="rect">
              <a:avLst/>
            </a:prstGeom>
            <a:solidFill>
              <a:srgbClr val="0097D1"/>
            </a:solidFill>
            <a:ln w="3175" algn="ctr">
              <a:solidFill>
                <a:schemeClr val="tx1"/>
              </a:solidFill>
              <a:miter lim="800000"/>
              <a:headEnd/>
              <a:tailEnd/>
            </a:ln>
          </p:spPr>
          <p:txBody>
            <a:bodyPr lIns="0" tIns="0" rIns="0" bIns="0" anchor="ctr"/>
            <a:lstStyle/>
            <a:p>
              <a:pPr algn="ctr" defTabSz="912470"/>
              <a:r>
                <a:rPr lang="en-US" altLang="ko-KR" sz="700" b="1" dirty="0" smtClean="0">
                  <a:solidFill>
                    <a:schemeClr val="bg1"/>
                  </a:solidFill>
                </a:rPr>
                <a:t>LED</a:t>
              </a:r>
              <a:endParaRPr lang="en-US" altLang="ko-KR" sz="700" b="1" dirty="0">
                <a:solidFill>
                  <a:schemeClr val="bg1"/>
                </a:solidFill>
              </a:endParaRPr>
            </a:p>
          </p:txBody>
        </p:sp>
      </p:grpSp>
      <p:grpSp>
        <p:nvGrpSpPr>
          <p:cNvPr id="9" name="그룹 57"/>
          <p:cNvGrpSpPr>
            <a:grpSpLocks/>
          </p:cNvGrpSpPr>
          <p:nvPr/>
        </p:nvGrpSpPr>
        <p:grpSpPr bwMode="auto">
          <a:xfrm flipH="1">
            <a:off x="1871125" y="3717037"/>
            <a:ext cx="1769520" cy="2257984"/>
            <a:chOff x="-2260" y="3816443"/>
            <a:chExt cx="1305562" cy="6143300"/>
          </a:xfrm>
        </p:grpSpPr>
        <p:sp>
          <p:nvSpPr>
            <p:cNvPr id="10" name="Rectangle 10"/>
            <p:cNvSpPr>
              <a:spLocks noChangeArrowheads="1"/>
            </p:cNvSpPr>
            <p:nvPr/>
          </p:nvSpPr>
          <p:spPr bwMode="auto">
            <a:xfrm>
              <a:off x="-2260" y="4606438"/>
              <a:ext cx="1305561" cy="5353305"/>
            </a:xfrm>
            <a:prstGeom prst="rect">
              <a:avLst/>
            </a:prstGeom>
            <a:noFill/>
            <a:ln w="3175" algn="ctr">
              <a:solidFill>
                <a:schemeClr val="tx1"/>
              </a:solidFill>
              <a:miter lim="800000"/>
              <a:headEnd/>
              <a:tailEnd/>
            </a:ln>
          </p:spPr>
          <p:txBody>
            <a:bodyPr lIns="0" tIns="0" rIns="0" bIns="0" anchor="ctr"/>
            <a:lstStyle/>
            <a:p>
              <a:pPr algn="ctr" defTabSz="912470"/>
              <a:r>
                <a:rPr lang="en-US" altLang="ko-KR" sz="700" dirty="0" smtClean="0"/>
                <a:t>QD Vision</a:t>
              </a:r>
            </a:p>
            <a:p>
              <a:pPr algn="ctr" defTabSz="912470"/>
              <a:r>
                <a:rPr lang="en-US" altLang="ko-KR" sz="700" dirty="0" err="1" smtClean="0"/>
                <a:t>Nanosys</a:t>
              </a:r>
              <a:endParaRPr lang="en-US" altLang="ko-KR" sz="700" dirty="0" smtClean="0"/>
            </a:p>
            <a:p>
              <a:pPr algn="ctr" defTabSz="912470"/>
              <a:r>
                <a:rPr lang="en-US" altLang="ko-KR" sz="700" dirty="0"/>
                <a:t>Samsung Advanced Institute of </a:t>
              </a:r>
              <a:r>
                <a:rPr lang="en-US" altLang="ko-KR" sz="700" dirty="0" smtClean="0"/>
                <a:t>Technology </a:t>
              </a:r>
            </a:p>
            <a:p>
              <a:pPr algn="ctr" defTabSz="912470"/>
              <a:r>
                <a:rPr lang="en-US" altLang="ko-KR" sz="700" dirty="0" err="1"/>
                <a:t>Nanoco</a:t>
              </a:r>
              <a:r>
                <a:rPr lang="en-US" altLang="ko-KR" sz="700" dirty="0"/>
                <a:t> </a:t>
              </a:r>
              <a:r>
                <a:rPr lang="en-US" altLang="ko-KR" sz="700" dirty="0" smtClean="0"/>
                <a:t>Technologies</a:t>
              </a:r>
            </a:p>
            <a:p>
              <a:pPr algn="ctr" defTabSz="912470"/>
              <a:r>
                <a:rPr lang="en-US" altLang="ko-KR" sz="700" dirty="0"/>
                <a:t>LG Advanced Research Institute</a:t>
              </a:r>
            </a:p>
            <a:p>
              <a:pPr algn="ctr" defTabSz="912470"/>
              <a:r>
                <a:rPr lang="en-US" altLang="ko-KR" sz="700" dirty="0"/>
                <a:t>Ocean </a:t>
              </a:r>
              <a:r>
                <a:rPr lang="en-US" altLang="ko-KR" sz="700" dirty="0" err="1"/>
                <a:t>NanoTech</a:t>
              </a:r>
              <a:endParaRPr lang="en-US" altLang="ko-KR" sz="700" dirty="0"/>
            </a:p>
            <a:p>
              <a:pPr algn="ctr" defTabSz="912470"/>
              <a:r>
                <a:rPr lang="en-US" altLang="ko-KR" sz="700" dirty="0" err="1"/>
                <a:t>Nanosquare</a:t>
              </a:r>
              <a:endParaRPr lang="en-US" altLang="ko-KR" sz="700" dirty="0"/>
            </a:p>
            <a:p>
              <a:pPr algn="ctr" defTabSz="912470"/>
              <a:r>
                <a:rPr lang="en-US" altLang="ko-KR" sz="700" dirty="0"/>
                <a:t>QD </a:t>
              </a:r>
              <a:r>
                <a:rPr lang="en-US" altLang="ko-KR" sz="700" dirty="0" smtClean="0"/>
                <a:t>Solution</a:t>
              </a:r>
            </a:p>
            <a:p>
              <a:pPr algn="ctr" defTabSz="912470"/>
              <a:r>
                <a:rPr lang="en-US" altLang="ko-KR" sz="700" dirty="0"/>
                <a:t>Evident Technologies</a:t>
              </a:r>
            </a:p>
            <a:p>
              <a:pPr algn="ctr" defTabSz="912470"/>
              <a:r>
                <a:rPr lang="en-US" altLang="ko-KR" sz="700" dirty="0"/>
                <a:t>NN-Labs</a:t>
              </a:r>
            </a:p>
            <a:p>
              <a:pPr algn="ctr" defTabSz="912470"/>
              <a:r>
                <a:rPr lang="en-US" altLang="ko-KR" sz="700" dirty="0"/>
                <a:t>Quantum Materials Corporation</a:t>
              </a:r>
            </a:p>
            <a:p>
              <a:pPr algn="ctr" defTabSz="912470"/>
              <a:r>
                <a:rPr lang="en-US" altLang="ko-KR" sz="700" dirty="0"/>
                <a:t>Life Technologies</a:t>
              </a:r>
            </a:p>
            <a:p>
              <a:pPr algn="ctr" defTabSz="912470"/>
              <a:r>
                <a:rPr lang="en-US" altLang="ko-KR" sz="700" dirty="0" err="1"/>
                <a:t>NanoAxis</a:t>
              </a:r>
              <a:endParaRPr lang="en-US" altLang="ko-KR" sz="700" dirty="0"/>
            </a:p>
            <a:p>
              <a:pPr algn="ctr" defTabSz="912470"/>
              <a:r>
                <a:rPr lang="en-US" altLang="ko-KR" sz="700" dirty="0"/>
                <a:t>Bayer Material </a:t>
              </a:r>
              <a:r>
                <a:rPr lang="en-US" altLang="ko-KR" sz="700" dirty="0" smtClean="0"/>
                <a:t>Science</a:t>
              </a:r>
              <a:endParaRPr lang="en-US" altLang="ko-KR" sz="700" dirty="0"/>
            </a:p>
          </p:txBody>
        </p:sp>
        <p:sp>
          <p:nvSpPr>
            <p:cNvPr id="11" name="Rectangle 11"/>
            <p:cNvSpPr>
              <a:spLocks noChangeArrowheads="1"/>
            </p:cNvSpPr>
            <p:nvPr/>
          </p:nvSpPr>
          <p:spPr bwMode="auto">
            <a:xfrm>
              <a:off x="-2259" y="3816443"/>
              <a:ext cx="1305561" cy="696431"/>
            </a:xfrm>
            <a:prstGeom prst="rect">
              <a:avLst/>
            </a:prstGeom>
            <a:solidFill>
              <a:srgbClr val="0097D1"/>
            </a:solidFill>
            <a:ln w="3175" algn="ctr">
              <a:solidFill>
                <a:schemeClr val="tx1"/>
              </a:solidFill>
              <a:miter lim="800000"/>
              <a:headEnd/>
              <a:tailEnd/>
            </a:ln>
          </p:spPr>
          <p:txBody>
            <a:bodyPr lIns="0" tIns="0" rIns="0" bIns="0" anchor="ctr"/>
            <a:lstStyle/>
            <a:p>
              <a:pPr algn="ctr" defTabSz="912470"/>
              <a:r>
                <a:rPr lang="en-US" altLang="ko-KR" sz="700" b="1" dirty="0">
                  <a:solidFill>
                    <a:schemeClr val="bg1"/>
                  </a:solidFill>
                </a:rPr>
                <a:t>QD Material </a:t>
              </a:r>
              <a:r>
                <a:rPr lang="en-US" altLang="ko-KR" sz="700" b="1" dirty="0" smtClean="0">
                  <a:solidFill>
                    <a:schemeClr val="bg1"/>
                  </a:solidFill>
                </a:rPr>
                <a:t>(technology)</a:t>
              </a:r>
              <a:endParaRPr lang="en-US" altLang="ko-KR" sz="700" b="1" dirty="0">
                <a:solidFill>
                  <a:schemeClr val="bg1"/>
                </a:solidFill>
              </a:endParaRPr>
            </a:p>
          </p:txBody>
        </p:sp>
      </p:grpSp>
      <p:grpSp>
        <p:nvGrpSpPr>
          <p:cNvPr id="12" name="그룹 57"/>
          <p:cNvGrpSpPr>
            <a:grpSpLocks/>
          </p:cNvGrpSpPr>
          <p:nvPr/>
        </p:nvGrpSpPr>
        <p:grpSpPr bwMode="auto">
          <a:xfrm flipH="1">
            <a:off x="3674588" y="3717032"/>
            <a:ext cx="1210682" cy="2257984"/>
            <a:chOff x="-2260" y="3816443"/>
            <a:chExt cx="1305562" cy="6143300"/>
          </a:xfrm>
        </p:grpSpPr>
        <p:sp>
          <p:nvSpPr>
            <p:cNvPr id="13" name="Rectangle 10"/>
            <p:cNvSpPr>
              <a:spLocks noChangeArrowheads="1"/>
            </p:cNvSpPr>
            <p:nvPr/>
          </p:nvSpPr>
          <p:spPr bwMode="auto">
            <a:xfrm>
              <a:off x="-2260" y="4606438"/>
              <a:ext cx="1305561" cy="5353305"/>
            </a:xfrm>
            <a:prstGeom prst="rect">
              <a:avLst/>
            </a:prstGeom>
            <a:noFill/>
            <a:ln w="3175" algn="ctr">
              <a:solidFill>
                <a:schemeClr val="tx1"/>
              </a:solidFill>
              <a:miter lim="800000"/>
              <a:headEnd/>
              <a:tailEnd/>
            </a:ln>
          </p:spPr>
          <p:txBody>
            <a:bodyPr lIns="0" tIns="0" rIns="0" bIns="0" anchor="ctr"/>
            <a:lstStyle/>
            <a:p>
              <a:pPr algn="ctr" defTabSz="912470"/>
              <a:r>
                <a:rPr lang="en-US" altLang="ko-KR" sz="700" dirty="0"/>
                <a:t>QD Vision</a:t>
              </a:r>
            </a:p>
            <a:p>
              <a:pPr algn="ctr" defTabSz="912470"/>
              <a:r>
                <a:rPr lang="en-US" altLang="ko-KR" sz="700" dirty="0" err="1"/>
                <a:t>Nanosys</a:t>
              </a:r>
              <a:endParaRPr lang="en-US" altLang="ko-KR" sz="700" dirty="0"/>
            </a:p>
            <a:p>
              <a:pPr algn="ctr" defTabSz="912470"/>
              <a:r>
                <a:rPr lang="en-US" altLang="ko-KR" sz="700" dirty="0"/>
                <a:t>Dow </a:t>
              </a:r>
              <a:r>
                <a:rPr lang="en-US" altLang="ko-KR" sz="700" dirty="0" smtClean="0"/>
                <a:t>Chemical</a:t>
              </a:r>
              <a:endParaRPr lang="en-US" altLang="ko-KR" sz="700" dirty="0"/>
            </a:p>
            <a:p>
              <a:pPr algn="ctr" defTabSz="912470"/>
              <a:r>
                <a:rPr lang="en-US" altLang="ko-KR" sz="700" dirty="0" err="1"/>
                <a:t>Hansol</a:t>
              </a:r>
              <a:r>
                <a:rPr lang="en-US" altLang="ko-KR" sz="700" dirty="0"/>
                <a:t> </a:t>
              </a:r>
              <a:r>
                <a:rPr lang="en-US" altLang="ko-KR" sz="700" dirty="0" smtClean="0"/>
                <a:t>Chemical</a:t>
              </a:r>
            </a:p>
            <a:p>
              <a:pPr algn="ctr" defTabSz="912470"/>
              <a:r>
                <a:rPr lang="en-US" altLang="ko-KR" sz="700" dirty="0"/>
                <a:t>Sigma-Aldrich</a:t>
              </a:r>
            </a:p>
            <a:p>
              <a:pPr algn="ctr" defTabSz="912470"/>
              <a:r>
                <a:rPr lang="en-US" altLang="ko-KR" sz="700" dirty="0" smtClean="0"/>
                <a:t>LG Electronics</a:t>
              </a:r>
            </a:p>
            <a:p>
              <a:pPr algn="ctr" defTabSz="912470"/>
              <a:r>
                <a:rPr lang="en-US" altLang="ko-KR" sz="700" dirty="0"/>
                <a:t>Ocean </a:t>
              </a:r>
              <a:r>
                <a:rPr lang="en-US" altLang="ko-KR" sz="700" dirty="0" err="1"/>
                <a:t>NanoTech</a:t>
              </a:r>
              <a:endParaRPr lang="en-US" altLang="ko-KR" sz="700" dirty="0"/>
            </a:p>
            <a:p>
              <a:pPr algn="ctr" defTabSz="912470"/>
              <a:r>
                <a:rPr lang="en-US" altLang="ko-KR" sz="700" dirty="0"/>
                <a:t>Quantum Materials Corporation</a:t>
              </a:r>
            </a:p>
            <a:p>
              <a:pPr algn="ctr" defTabSz="912470"/>
              <a:r>
                <a:rPr lang="en-US" altLang="ko-KR" sz="700" dirty="0" smtClean="0"/>
                <a:t>…</a:t>
              </a:r>
            </a:p>
            <a:p>
              <a:pPr algn="ctr" defTabSz="912470"/>
              <a:endParaRPr lang="en-US" altLang="ko-KR" sz="700" dirty="0"/>
            </a:p>
          </p:txBody>
        </p:sp>
        <p:sp>
          <p:nvSpPr>
            <p:cNvPr id="14" name="Rectangle 11"/>
            <p:cNvSpPr>
              <a:spLocks noChangeArrowheads="1"/>
            </p:cNvSpPr>
            <p:nvPr/>
          </p:nvSpPr>
          <p:spPr bwMode="auto">
            <a:xfrm>
              <a:off x="-2259" y="3816443"/>
              <a:ext cx="1305561" cy="696431"/>
            </a:xfrm>
            <a:prstGeom prst="rect">
              <a:avLst/>
            </a:prstGeom>
            <a:solidFill>
              <a:srgbClr val="0097D1"/>
            </a:solidFill>
            <a:ln w="3175" algn="ctr">
              <a:solidFill>
                <a:schemeClr val="tx1"/>
              </a:solidFill>
              <a:miter lim="800000"/>
              <a:headEnd/>
              <a:tailEnd/>
            </a:ln>
          </p:spPr>
          <p:txBody>
            <a:bodyPr lIns="0" tIns="0" rIns="0" bIns="0" anchor="ctr"/>
            <a:lstStyle/>
            <a:p>
              <a:pPr algn="ctr" defTabSz="912470"/>
              <a:r>
                <a:rPr lang="en-US" altLang="ko-KR" sz="700" b="1" dirty="0">
                  <a:solidFill>
                    <a:schemeClr val="bg1"/>
                  </a:solidFill>
                </a:rPr>
                <a:t>QD Material </a:t>
              </a:r>
              <a:endParaRPr lang="en-US" altLang="ko-KR" sz="700" b="1" dirty="0" smtClean="0">
                <a:solidFill>
                  <a:schemeClr val="bg1"/>
                </a:solidFill>
              </a:endParaRPr>
            </a:p>
            <a:p>
              <a:pPr algn="ctr" defTabSz="912470"/>
              <a:r>
                <a:rPr lang="en-US" altLang="ko-KR" sz="700" b="1" dirty="0" smtClean="0">
                  <a:solidFill>
                    <a:schemeClr val="bg1"/>
                  </a:solidFill>
                </a:rPr>
                <a:t>(Mass production)</a:t>
              </a:r>
              <a:endParaRPr lang="en-US" altLang="ko-KR" sz="700" b="1" dirty="0">
                <a:solidFill>
                  <a:schemeClr val="bg1"/>
                </a:solidFill>
              </a:endParaRPr>
            </a:p>
          </p:txBody>
        </p:sp>
      </p:grpSp>
      <p:grpSp>
        <p:nvGrpSpPr>
          <p:cNvPr id="15" name="그룹 57"/>
          <p:cNvGrpSpPr>
            <a:grpSpLocks/>
          </p:cNvGrpSpPr>
          <p:nvPr/>
        </p:nvGrpSpPr>
        <p:grpSpPr bwMode="auto">
          <a:xfrm flipH="1">
            <a:off x="4919100" y="3717037"/>
            <a:ext cx="1100682" cy="2257978"/>
            <a:chOff x="412750" y="3816443"/>
            <a:chExt cx="890549" cy="5628687"/>
          </a:xfrm>
        </p:grpSpPr>
        <p:sp>
          <p:nvSpPr>
            <p:cNvPr id="16" name="Rectangle 10"/>
            <p:cNvSpPr>
              <a:spLocks noChangeArrowheads="1"/>
            </p:cNvSpPr>
            <p:nvPr/>
          </p:nvSpPr>
          <p:spPr bwMode="auto">
            <a:xfrm>
              <a:off x="412750" y="4540249"/>
              <a:ext cx="890549" cy="4904881"/>
            </a:xfrm>
            <a:prstGeom prst="rect">
              <a:avLst/>
            </a:prstGeom>
            <a:noFill/>
            <a:ln w="3175" algn="ctr">
              <a:solidFill>
                <a:schemeClr val="tx1"/>
              </a:solidFill>
              <a:miter lim="800000"/>
              <a:headEnd/>
              <a:tailEnd/>
            </a:ln>
          </p:spPr>
          <p:txBody>
            <a:bodyPr lIns="0" tIns="0" rIns="0" bIns="0" anchor="ctr"/>
            <a:lstStyle/>
            <a:p>
              <a:pPr algn="ctr" defTabSz="912470"/>
              <a:r>
                <a:rPr lang="en-US" altLang="ko-KR" sz="700" dirty="0" smtClean="0"/>
                <a:t>Applied Materials</a:t>
              </a:r>
            </a:p>
            <a:p>
              <a:pPr algn="ctr" defTabSz="912470"/>
              <a:r>
                <a:rPr lang="en-US" altLang="ko-KR" sz="700" dirty="0" smtClean="0"/>
                <a:t>HIRANO</a:t>
              </a:r>
            </a:p>
            <a:p>
              <a:pPr algn="ctr" defTabSz="912470"/>
              <a:r>
                <a:rPr lang="en-US" altLang="ko-KR" sz="700" dirty="0" smtClean="0"/>
                <a:t>ULVAC</a:t>
              </a:r>
            </a:p>
            <a:p>
              <a:pPr algn="ctr" defTabSz="912470"/>
              <a:r>
                <a:rPr lang="en-US" altLang="ko-KR" sz="700" dirty="0" smtClean="0"/>
                <a:t>AVACO</a:t>
              </a:r>
            </a:p>
            <a:p>
              <a:pPr algn="ctr" defTabSz="912470"/>
              <a:r>
                <a:rPr lang="en-US" altLang="ko-KR" sz="700" dirty="0" smtClean="0"/>
                <a:t>…</a:t>
              </a:r>
              <a:endParaRPr lang="en-US" altLang="ko-KR" sz="700" dirty="0"/>
            </a:p>
          </p:txBody>
        </p:sp>
        <p:sp>
          <p:nvSpPr>
            <p:cNvPr id="17" name="Rectangle 11"/>
            <p:cNvSpPr>
              <a:spLocks noChangeArrowheads="1"/>
            </p:cNvSpPr>
            <p:nvPr/>
          </p:nvSpPr>
          <p:spPr bwMode="auto">
            <a:xfrm>
              <a:off x="412750" y="3816443"/>
              <a:ext cx="890549" cy="638082"/>
            </a:xfrm>
            <a:prstGeom prst="rect">
              <a:avLst/>
            </a:prstGeom>
            <a:solidFill>
              <a:srgbClr val="0097D1"/>
            </a:solidFill>
            <a:ln w="3175" algn="ctr">
              <a:solidFill>
                <a:schemeClr val="tx1"/>
              </a:solidFill>
              <a:miter lim="800000"/>
              <a:headEnd/>
              <a:tailEnd/>
            </a:ln>
          </p:spPr>
          <p:txBody>
            <a:bodyPr lIns="0" tIns="0" rIns="0" bIns="0" anchor="ctr"/>
            <a:lstStyle/>
            <a:p>
              <a:pPr algn="ctr" defTabSz="912470"/>
              <a:r>
                <a:rPr lang="en-US" altLang="ko-KR" sz="700" b="1" dirty="0">
                  <a:solidFill>
                    <a:schemeClr val="bg1"/>
                  </a:solidFill>
                </a:rPr>
                <a:t>Sputter </a:t>
              </a:r>
              <a:r>
                <a:rPr lang="en-US" altLang="ko-KR" sz="700" b="1" dirty="0" smtClean="0">
                  <a:solidFill>
                    <a:schemeClr val="bg1"/>
                  </a:solidFill>
                </a:rPr>
                <a:t>Equipment</a:t>
              </a:r>
              <a:endParaRPr lang="en-US" altLang="ko-KR" sz="700" b="1" dirty="0">
                <a:solidFill>
                  <a:schemeClr val="bg1"/>
                </a:solidFill>
              </a:endParaRPr>
            </a:p>
          </p:txBody>
        </p:sp>
      </p:grpSp>
      <p:grpSp>
        <p:nvGrpSpPr>
          <p:cNvPr id="18" name="그룹 57"/>
          <p:cNvGrpSpPr>
            <a:grpSpLocks/>
          </p:cNvGrpSpPr>
          <p:nvPr/>
        </p:nvGrpSpPr>
        <p:grpSpPr bwMode="auto">
          <a:xfrm flipH="1">
            <a:off x="6053672" y="3717032"/>
            <a:ext cx="1207024" cy="2257978"/>
            <a:chOff x="412750" y="3816443"/>
            <a:chExt cx="890549" cy="5628687"/>
          </a:xfrm>
        </p:grpSpPr>
        <p:sp>
          <p:nvSpPr>
            <p:cNvPr id="19" name="Rectangle 10"/>
            <p:cNvSpPr>
              <a:spLocks noChangeArrowheads="1"/>
            </p:cNvSpPr>
            <p:nvPr/>
          </p:nvSpPr>
          <p:spPr bwMode="auto">
            <a:xfrm>
              <a:off x="412750" y="4540249"/>
              <a:ext cx="890549" cy="4904881"/>
            </a:xfrm>
            <a:prstGeom prst="rect">
              <a:avLst/>
            </a:prstGeom>
            <a:noFill/>
            <a:ln w="3175" algn="ctr">
              <a:solidFill>
                <a:schemeClr val="tx1"/>
              </a:solidFill>
              <a:miter lim="800000"/>
              <a:headEnd/>
              <a:tailEnd/>
            </a:ln>
          </p:spPr>
          <p:txBody>
            <a:bodyPr lIns="0" tIns="0" rIns="0" bIns="0" anchor="ctr"/>
            <a:lstStyle/>
            <a:p>
              <a:pPr algn="ctr" defTabSz="912470"/>
              <a:r>
                <a:rPr lang="it-IT" altLang="ko-KR" sz="700" dirty="0"/>
                <a:t>3M</a:t>
              </a:r>
            </a:p>
            <a:p>
              <a:pPr algn="ctr" defTabSz="912470"/>
              <a:r>
                <a:rPr lang="it-IT" altLang="ko-KR" sz="700" dirty="0"/>
                <a:t>i</a:t>
              </a:r>
              <a:r>
                <a:rPr lang="it-IT" altLang="ko-KR" sz="700" dirty="0" smtClean="0"/>
                <a:t>-components</a:t>
              </a:r>
              <a:endParaRPr lang="it-IT" altLang="ko-KR" sz="700" dirty="0"/>
            </a:p>
            <a:p>
              <a:pPr algn="ctr" defTabSz="912470"/>
              <a:r>
                <a:rPr lang="it-IT" altLang="ko-KR" sz="700" dirty="0"/>
                <a:t>Toray </a:t>
              </a:r>
            </a:p>
            <a:p>
              <a:pPr algn="ctr" defTabSz="912470"/>
              <a:r>
                <a:rPr lang="it-IT" altLang="ko-KR" sz="700" dirty="0"/>
                <a:t>Konica </a:t>
              </a:r>
              <a:r>
                <a:rPr lang="it-IT" altLang="ko-KR" sz="700" dirty="0" smtClean="0"/>
                <a:t>Minolta</a:t>
              </a:r>
            </a:p>
            <a:p>
              <a:pPr algn="ctr" defTabSz="912470"/>
              <a:r>
                <a:rPr lang="it-IT" altLang="ko-KR" sz="700" dirty="0" smtClean="0"/>
                <a:t>DNP</a:t>
              </a:r>
            </a:p>
            <a:p>
              <a:pPr algn="ctr" defTabSz="912470"/>
              <a:r>
                <a:rPr lang="it-IT" altLang="ko-KR" sz="700" dirty="0" smtClean="0"/>
                <a:t>Toppan</a:t>
              </a:r>
            </a:p>
            <a:p>
              <a:pPr algn="ctr" defTabSz="912470"/>
              <a:r>
                <a:rPr lang="it-IT" altLang="ko-KR" sz="700" dirty="0" smtClean="0"/>
                <a:t>Mitsubishi</a:t>
              </a:r>
            </a:p>
            <a:p>
              <a:pPr algn="ctr" defTabSz="912470"/>
              <a:r>
                <a:rPr lang="it-IT" altLang="ko-KR" sz="700" dirty="0" smtClean="0"/>
                <a:t>Fuji Film</a:t>
              </a:r>
              <a:endParaRPr lang="it-IT" altLang="ko-KR" sz="700" dirty="0"/>
            </a:p>
            <a:p>
              <a:pPr algn="ctr" defTabSz="912470"/>
              <a:r>
                <a:rPr lang="it-IT" altLang="ko-KR" sz="700" dirty="0"/>
                <a:t>…</a:t>
              </a:r>
            </a:p>
            <a:p>
              <a:pPr algn="ctr" defTabSz="912470"/>
              <a:endParaRPr lang="it-IT" altLang="ko-KR" sz="700" dirty="0"/>
            </a:p>
          </p:txBody>
        </p:sp>
        <p:sp>
          <p:nvSpPr>
            <p:cNvPr id="20" name="Rectangle 11"/>
            <p:cNvSpPr>
              <a:spLocks noChangeArrowheads="1"/>
            </p:cNvSpPr>
            <p:nvPr/>
          </p:nvSpPr>
          <p:spPr bwMode="auto">
            <a:xfrm>
              <a:off x="412750" y="3816443"/>
              <a:ext cx="890549" cy="638082"/>
            </a:xfrm>
            <a:prstGeom prst="rect">
              <a:avLst/>
            </a:prstGeom>
            <a:solidFill>
              <a:srgbClr val="0097D1"/>
            </a:solidFill>
            <a:ln w="3175" algn="ctr">
              <a:solidFill>
                <a:schemeClr val="tx1"/>
              </a:solidFill>
              <a:miter lim="800000"/>
              <a:headEnd/>
              <a:tailEnd/>
            </a:ln>
          </p:spPr>
          <p:txBody>
            <a:bodyPr lIns="0" tIns="0" rIns="0" bIns="0" anchor="ctr"/>
            <a:lstStyle/>
            <a:p>
              <a:pPr algn="ctr" defTabSz="912470"/>
              <a:r>
                <a:rPr lang="en-US" altLang="ko-KR" sz="700" b="1" dirty="0" smtClean="0">
                  <a:solidFill>
                    <a:schemeClr val="bg1"/>
                  </a:solidFill>
                </a:rPr>
                <a:t>Barrier Film</a:t>
              </a:r>
              <a:endParaRPr lang="en-US" altLang="ko-KR" sz="700" b="1" dirty="0">
                <a:solidFill>
                  <a:schemeClr val="bg1"/>
                </a:solidFill>
              </a:endParaRPr>
            </a:p>
          </p:txBody>
        </p:sp>
      </p:grpSp>
      <p:grpSp>
        <p:nvGrpSpPr>
          <p:cNvPr id="21" name="그룹 57"/>
          <p:cNvGrpSpPr>
            <a:grpSpLocks/>
          </p:cNvGrpSpPr>
          <p:nvPr/>
        </p:nvGrpSpPr>
        <p:grpSpPr bwMode="auto">
          <a:xfrm flipH="1">
            <a:off x="7298315" y="3717026"/>
            <a:ext cx="1207024" cy="2257978"/>
            <a:chOff x="412750" y="3816443"/>
            <a:chExt cx="890549" cy="5628687"/>
          </a:xfrm>
        </p:grpSpPr>
        <p:sp>
          <p:nvSpPr>
            <p:cNvPr id="22" name="Rectangle 10"/>
            <p:cNvSpPr>
              <a:spLocks noChangeArrowheads="1"/>
            </p:cNvSpPr>
            <p:nvPr/>
          </p:nvSpPr>
          <p:spPr bwMode="auto">
            <a:xfrm>
              <a:off x="412750" y="4540249"/>
              <a:ext cx="890549" cy="4904881"/>
            </a:xfrm>
            <a:prstGeom prst="rect">
              <a:avLst/>
            </a:prstGeom>
            <a:noFill/>
            <a:ln w="3175" algn="ctr">
              <a:solidFill>
                <a:schemeClr val="tx1"/>
              </a:solidFill>
              <a:miter lim="800000"/>
              <a:headEnd/>
              <a:tailEnd/>
            </a:ln>
          </p:spPr>
          <p:txBody>
            <a:bodyPr lIns="0" tIns="0" rIns="0" bIns="0" anchor="ctr"/>
            <a:lstStyle/>
            <a:p>
              <a:pPr algn="ctr" defTabSz="912470"/>
              <a:r>
                <a:rPr lang="it-IT" altLang="ko-KR" sz="700" dirty="0"/>
                <a:t>3M</a:t>
              </a:r>
            </a:p>
            <a:p>
              <a:pPr algn="ctr" defTabSz="912470"/>
              <a:r>
                <a:rPr lang="it-IT" altLang="ko-KR" sz="700" dirty="0" smtClean="0"/>
                <a:t>MNtech</a:t>
              </a:r>
            </a:p>
            <a:p>
              <a:pPr algn="ctr" defTabSz="912470"/>
              <a:r>
                <a:rPr lang="it-IT" altLang="ko-KR" sz="700" dirty="0" smtClean="0"/>
                <a:t>LMS</a:t>
              </a:r>
            </a:p>
            <a:p>
              <a:pPr algn="ctr" defTabSz="912470"/>
              <a:r>
                <a:rPr lang="it-IT" altLang="ko-KR" sz="700" dirty="0" smtClean="0"/>
                <a:t>LG Electronics</a:t>
              </a:r>
            </a:p>
            <a:p>
              <a:pPr algn="ctr" defTabSz="912470"/>
              <a:r>
                <a:rPr lang="it-IT" altLang="ko-KR" sz="700" dirty="0" smtClean="0"/>
                <a:t>…</a:t>
              </a:r>
              <a:endParaRPr lang="it-IT" altLang="ko-KR" sz="700" dirty="0"/>
            </a:p>
            <a:p>
              <a:pPr algn="ctr" defTabSz="912470"/>
              <a:endParaRPr lang="it-IT" altLang="ko-KR" sz="700" dirty="0"/>
            </a:p>
          </p:txBody>
        </p:sp>
        <p:sp>
          <p:nvSpPr>
            <p:cNvPr id="23" name="Rectangle 11"/>
            <p:cNvSpPr>
              <a:spLocks noChangeArrowheads="1"/>
            </p:cNvSpPr>
            <p:nvPr/>
          </p:nvSpPr>
          <p:spPr bwMode="auto">
            <a:xfrm>
              <a:off x="412750" y="3816443"/>
              <a:ext cx="890549" cy="638082"/>
            </a:xfrm>
            <a:prstGeom prst="rect">
              <a:avLst/>
            </a:prstGeom>
            <a:solidFill>
              <a:srgbClr val="0097D1"/>
            </a:solidFill>
            <a:ln w="3175" algn="ctr">
              <a:solidFill>
                <a:schemeClr val="tx1"/>
              </a:solidFill>
              <a:miter lim="800000"/>
              <a:headEnd/>
              <a:tailEnd/>
            </a:ln>
          </p:spPr>
          <p:txBody>
            <a:bodyPr lIns="0" tIns="0" rIns="0" bIns="0" anchor="ctr"/>
            <a:lstStyle/>
            <a:p>
              <a:pPr algn="ctr" defTabSz="912470"/>
              <a:r>
                <a:rPr lang="en-US" altLang="ko-KR" sz="700" b="1" dirty="0" smtClean="0">
                  <a:solidFill>
                    <a:schemeClr val="bg1"/>
                  </a:solidFill>
                </a:rPr>
                <a:t>QD Film</a:t>
              </a:r>
              <a:endParaRPr lang="en-US" altLang="ko-KR" sz="700" b="1" dirty="0">
                <a:solidFill>
                  <a:schemeClr val="bg1"/>
                </a:solidFill>
              </a:endParaRPr>
            </a:p>
          </p:txBody>
        </p:sp>
      </p:grpSp>
      <p:sp>
        <p:nvSpPr>
          <p:cNvPr id="25" name="txtboxInfographicTitleBar"/>
          <p:cNvSpPr/>
          <p:nvPr/>
        </p:nvSpPr>
        <p:spPr>
          <a:xfrm>
            <a:off x="466725" y="3352130"/>
            <a:ext cx="8209615" cy="216000"/>
          </a:xfrm>
          <a:prstGeom prst="rect">
            <a:avLst/>
          </a:prstGeom>
          <a:solidFill>
            <a:srgbClr val="707C8A"/>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altLang="ko-KR" sz="900" b="1" dirty="0" smtClean="0">
                <a:solidFill>
                  <a:srgbClr val="FFFFFF"/>
                </a:solidFill>
              </a:rPr>
              <a:t>Overall of QD industry status</a:t>
            </a:r>
            <a:endParaRPr lang="ko-KR" altLang="en-US" sz="900" b="1" dirty="0">
              <a:solidFill>
                <a:srgbClr val="FFFFFF"/>
              </a:solidFill>
            </a:endParaRPr>
          </a:p>
        </p:txBody>
      </p:sp>
      <p:sp>
        <p:nvSpPr>
          <p:cNvPr id="26" name="txtboxInfographicBorder"/>
          <p:cNvSpPr/>
          <p:nvPr/>
        </p:nvSpPr>
        <p:spPr>
          <a:xfrm>
            <a:off x="466839" y="3352982"/>
            <a:ext cx="8209616" cy="2884306"/>
          </a:xfrm>
          <a:prstGeom prst="rect">
            <a:avLst/>
          </a:prstGeom>
          <a:noFill/>
          <a:ln w="6350">
            <a:solidFill>
              <a:srgbClr val="707C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xtboxInfographicCopyright"/>
          <p:cNvSpPr txBox="1"/>
          <p:nvPr/>
        </p:nvSpPr>
        <p:spPr>
          <a:xfrm>
            <a:off x="7334496" y="5865869"/>
            <a:ext cx="1342778" cy="371419"/>
          </a:xfrm>
          <a:prstGeom prst="rect">
            <a:avLst/>
          </a:prstGeom>
          <a:noFill/>
        </p:spPr>
        <p:txBody>
          <a:bodyPr wrap="none" lIns="0" tIns="0" rIns="72000" bIns="72000" rtlCol="0" anchor="b">
            <a:noAutofit/>
          </a:bodyPr>
          <a:lstStyle/>
          <a:p>
            <a:pPr algn="r"/>
            <a:r>
              <a:rPr lang="en-US" sz="500" dirty="0" smtClean="0">
                <a:solidFill>
                  <a:srgbClr val="707C8A"/>
                </a:solidFill>
              </a:rPr>
              <a:t>© 2015 IHS</a:t>
            </a:r>
            <a:endParaRPr lang="en-US" sz="500" dirty="0">
              <a:solidFill>
                <a:srgbClr val="707C8A"/>
              </a:solidFill>
            </a:endParaRPr>
          </a:p>
        </p:txBody>
      </p:sp>
      <p:sp>
        <p:nvSpPr>
          <p:cNvPr id="28" name="txtboxInfographicSourceLine"/>
          <p:cNvSpPr txBox="1"/>
          <p:nvPr/>
        </p:nvSpPr>
        <p:spPr>
          <a:xfrm>
            <a:off x="466725" y="6140978"/>
            <a:ext cx="5113149" cy="96310"/>
          </a:xfrm>
          <a:prstGeom prst="rect">
            <a:avLst/>
          </a:prstGeom>
          <a:noFill/>
        </p:spPr>
        <p:txBody>
          <a:bodyPr wrap="none" lIns="72000" tIns="0" rIns="0" bIns="72000" rtlCol="0" anchor="b">
            <a:noAutofit/>
          </a:bodyPr>
          <a:lstStyle/>
          <a:p>
            <a:endParaRPr lang="en-US" sz="500" dirty="0" smtClean="0">
              <a:solidFill>
                <a:srgbClr val="707C8A"/>
              </a:solidFill>
            </a:endParaRPr>
          </a:p>
          <a:p>
            <a:endParaRPr lang="en-US" sz="500" dirty="0" smtClean="0">
              <a:solidFill>
                <a:srgbClr val="707C8A"/>
              </a:solidFill>
            </a:endParaRPr>
          </a:p>
          <a:p>
            <a:r>
              <a:rPr lang="en-US" sz="500" dirty="0" smtClean="0">
                <a:solidFill>
                  <a:srgbClr val="707C8A"/>
                </a:solidFill>
              </a:rPr>
              <a:t>Source: IHS</a:t>
            </a:r>
            <a:endParaRPr lang="en-US" sz="500" dirty="0">
              <a:solidFill>
                <a:srgbClr val="707C8A"/>
              </a:solidFill>
            </a:endParaRPr>
          </a:p>
        </p:txBody>
      </p:sp>
    </p:spTree>
    <p:extLst>
      <p:ext uri="{BB962C8B-B14F-4D97-AF65-F5344CB8AC3E}">
        <p14:creationId xmlns:p14="http://schemas.microsoft.com/office/powerpoint/2010/main" val="171013601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4313"/>
            <a:ext cx="8220075" cy="1224607"/>
          </a:xfrm>
        </p:spPr>
        <p:txBody>
          <a:bodyPr/>
          <a:lstStyle/>
          <a:p>
            <a:pPr marL="0" indent="0">
              <a:buNone/>
            </a:pPr>
            <a:r>
              <a:rPr lang="en-US" altLang="ko-KR" dirty="0" smtClean="0"/>
              <a:t>1.2. QD </a:t>
            </a:r>
            <a:r>
              <a:rPr lang="en-US" altLang="ko-KR" dirty="0"/>
              <a:t>film structure</a:t>
            </a:r>
            <a:endParaRPr lang="en-US" altLang="ko-KR" dirty="0" smtClean="0"/>
          </a:p>
          <a:p>
            <a:pPr lvl="1" algn="just" latinLnBrk="0"/>
            <a:r>
              <a:rPr lang="en-US" altLang="ko-KR" dirty="0" smtClean="0"/>
              <a:t>The QD film is covered </a:t>
            </a:r>
            <a:r>
              <a:rPr lang="en-US" altLang="ko-KR" dirty="0"/>
              <a:t>by two sheets of barrier films, and these barrier films block </a:t>
            </a:r>
            <a:r>
              <a:rPr lang="en-US" altLang="ko-KR" dirty="0" smtClean="0"/>
              <a:t>moisture and </a:t>
            </a:r>
            <a:r>
              <a:rPr lang="en-US" altLang="ko-KR" dirty="0"/>
              <a:t>air from </a:t>
            </a:r>
            <a:r>
              <a:rPr lang="en-US" altLang="ko-KR" dirty="0" smtClean="0"/>
              <a:t>penetrating into the film to protect QD materials. </a:t>
            </a:r>
            <a:endParaRPr lang="en-US" altLang="ko-KR" dirty="0"/>
          </a:p>
          <a:p>
            <a:pPr lvl="1" algn="just" latinLnBrk="0"/>
            <a:r>
              <a:rPr lang="en-US" altLang="ko-KR" dirty="0" smtClean="0"/>
              <a:t>To make QD films, red </a:t>
            </a:r>
            <a:r>
              <a:rPr lang="en-US" altLang="ko-KR" dirty="0"/>
              <a:t>and green </a:t>
            </a:r>
            <a:r>
              <a:rPr lang="en-US" altLang="ko-KR" dirty="0" smtClean="0"/>
              <a:t>QD materials </a:t>
            </a:r>
            <a:r>
              <a:rPr lang="en-US" altLang="ko-KR" dirty="0"/>
              <a:t>are </a:t>
            </a:r>
            <a:r>
              <a:rPr lang="en-US" altLang="ko-KR" dirty="0" smtClean="0"/>
              <a:t>coated </a:t>
            </a:r>
            <a:r>
              <a:rPr lang="en-US" altLang="ko-KR" dirty="0"/>
              <a:t>onto </a:t>
            </a:r>
            <a:r>
              <a:rPr lang="en-US" altLang="ko-KR" dirty="0" smtClean="0"/>
              <a:t>a barrier film, and then another barrier film is placed on it.  </a:t>
            </a:r>
            <a:endParaRPr lang="ko-KR" altLang="en-US" dirty="0"/>
          </a:p>
          <a:p>
            <a:pPr lvl="1"/>
            <a:endParaRPr lang="ko-KR" altLang="en-US" dirty="0"/>
          </a:p>
        </p:txBody>
      </p:sp>
      <p:sp>
        <p:nvSpPr>
          <p:cNvPr id="4" name="Slide Number Placeholder 3"/>
          <p:cNvSpPr>
            <a:spLocks noGrp="1"/>
          </p:cNvSpPr>
          <p:nvPr>
            <p:ph type="sldNum" sz="quarter" idx="10"/>
          </p:nvPr>
        </p:nvSpPr>
        <p:spPr/>
        <p:txBody>
          <a:bodyPr/>
          <a:lstStyle/>
          <a:p>
            <a:fld id="{C1654822-CBA3-4BDF-80A9-3FE33B17E59A}" type="slidenum">
              <a:rPr lang="en-US" smtClean="0"/>
              <a:pPr/>
              <a:t>65</a:t>
            </a:fld>
            <a:endParaRPr lang="en-US" dirty="0"/>
          </a:p>
        </p:txBody>
      </p:sp>
      <p:sp>
        <p:nvSpPr>
          <p:cNvPr id="5" name="Footer Placeholder 4"/>
          <p:cNvSpPr>
            <a:spLocks noGrp="1"/>
          </p:cNvSpPr>
          <p:nvPr>
            <p:ph type="ftr" sz="quarter" idx="11"/>
          </p:nvPr>
        </p:nvSpPr>
        <p:spPr/>
        <p:txBody>
          <a:bodyPr/>
          <a:lstStyle/>
          <a:p>
            <a:r>
              <a:rPr lang="en-US" smtClean="0"/>
              <a:t>Quantum Dot Display Technology &amp; Market Report - H2 2015</a:t>
            </a:r>
            <a:endParaRPr lang="en-US" dirty="0"/>
          </a:p>
        </p:txBody>
      </p:sp>
      <p:grpSp>
        <p:nvGrpSpPr>
          <p:cNvPr id="49" name="Group 9"/>
          <p:cNvGrpSpPr/>
          <p:nvPr/>
        </p:nvGrpSpPr>
        <p:grpSpPr>
          <a:xfrm>
            <a:off x="466725" y="2994816"/>
            <a:ext cx="8210549" cy="3240337"/>
            <a:chOff x="467430" y="836627"/>
            <a:chExt cx="8209845" cy="5329223"/>
          </a:xfrm>
        </p:grpSpPr>
        <p:sp>
          <p:nvSpPr>
            <p:cNvPr id="50" name="txtboxInfographicTitleBar"/>
            <p:cNvSpPr/>
            <p:nvPr/>
          </p:nvSpPr>
          <p:spPr>
            <a:xfrm>
              <a:off x="467430" y="836627"/>
              <a:ext cx="8208911" cy="473659"/>
            </a:xfrm>
            <a:prstGeom prst="rect">
              <a:avLst/>
            </a:prstGeom>
            <a:solidFill>
              <a:srgbClr val="707C8A"/>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altLang="ko-KR" sz="1200" b="1" dirty="0" smtClean="0">
                  <a:solidFill>
                    <a:srgbClr val="FFFFFF"/>
                  </a:solidFill>
                </a:rPr>
                <a:t>QD film structure and barrier film supply chain</a:t>
              </a:r>
              <a:endParaRPr lang="ko-KR" altLang="en-US" sz="1200" b="1" dirty="0">
                <a:solidFill>
                  <a:srgbClr val="FFFFFF"/>
                </a:solidFill>
              </a:endParaRPr>
            </a:p>
          </p:txBody>
        </p:sp>
        <p:sp>
          <p:nvSpPr>
            <p:cNvPr id="51" name="txtboxInfographicBorder"/>
            <p:cNvSpPr/>
            <p:nvPr/>
          </p:nvSpPr>
          <p:spPr>
            <a:xfrm>
              <a:off x="467544" y="838200"/>
              <a:ext cx="8208912" cy="5327649"/>
            </a:xfrm>
            <a:prstGeom prst="rect">
              <a:avLst/>
            </a:prstGeom>
            <a:noFill/>
            <a:ln w="19050">
              <a:solidFill>
                <a:srgbClr val="707C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xtboxInfographicCopyright"/>
            <p:cNvSpPr txBox="1"/>
            <p:nvPr/>
          </p:nvSpPr>
          <p:spPr>
            <a:xfrm>
              <a:off x="7334612" y="5479796"/>
              <a:ext cx="1342663" cy="686054"/>
            </a:xfrm>
            <a:prstGeom prst="rect">
              <a:avLst/>
            </a:prstGeom>
            <a:noFill/>
          </p:spPr>
          <p:txBody>
            <a:bodyPr wrap="none" lIns="0" tIns="0" rIns="72000" bIns="72000" rtlCol="0" anchor="b">
              <a:noAutofit/>
            </a:bodyPr>
            <a:lstStyle/>
            <a:p>
              <a:pPr algn="r"/>
              <a:r>
                <a:rPr lang="en-US" sz="700" dirty="0" smtClean="0">
                  <a:solidFill>
                    <a:srgbClr val="707C8A"/>
                  </a:solidFill>
                </a:rPr>
                <a:t>© 2015 IHS</a:t>
              </a:r>
              <a:endParaRPr lang="en-US" sz="700" dirty="0">
                <a:solidFill>
                  <a:srgbClr val="707C8A"/>
                </a:solidFill>
              </a:endParaRPr>
            </a:p>
          </p:txBody>
        </p:sp>
        <p:sp>
          <p:nvSpPr>
            <p:cNvPr id="53" name="txtboxInfographicSourceLine"/>
            <p:cNvSpPr txBox="1"/>
            <p:nvPr/>
          </p:nvSpPr>
          <p:spPr>
            <a:xfrm>
              <a:off x="467430" y="5822822"/>
              <a:ext cx="5112711" cy="343028"/>
            </a:xfrm>
            <a:prstGeom prst="rect">
              <a:avLst/>
            </a:prstGeom>
            <a:noFill/>
          </p:spPr>
          <p:txBody>
            <a:bodyPr wrap="none" lIns="72000" tIns="0" rIns="0" bIns="72000" rtlCol="0" anchor="b">
              <a:noAutofit/>
            </a:bodyPr>
            <a:lstStyle/>
            <a:p>
              <a:endParaRPr lang="en-US" sz="500" dirty="0" smtClean="0">
                <a:solidFill>
                  <a:srgbClr val="707C8A"/>
                </a:solidFill>
              </a:endParaRPr>
            </a:p>
            <a:p>
              <a:endParaRPr lang="en-US" sz="500" dirty="0" smtClean="0">
                <a:solidFill>
                  <a:srgbClr val="707C8A"/>
                </a:solidFill>
              </a:endParaRPr>
            </a:p>
            <a:p>
              <a:r>
                <a:rPr lang="en-US" sz="700" dirty="0" smtClean="0">
                  <a:solidFill>
                    <a:srgbClr val="707C8A"/>
                  </a:solidFill>
                </a:rPr>
                <a:t>Source: IHS</a:t>
              </a:r>
              <a:endParaRPr lang="en-US" sz="700" dirty="0">
                <a:solidFill>
                  <a:srgbClr val="707C8A"/>
                </a:solidFill>
              </a:endParaRPr>
            </a:p>
          </p:txBody>
        </p:sp>
      </p:grpSp>
      <p:pic>
        <p:nvPicPr>
          <p:cNvPr id="26" name="그림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9655" y="3568536"/>
            <a:ext cx="6527945" cy="2304256"/>
          </a:xfrm>
          <a:prstGeom prst="rect">
            <a:avLst/>
          </a:prstGeom>
        </p:spPr>
      </p:pic>
    </p:spTree>
    <p:extLst>
      <p:ext uri="{BB962C8B-B14F-4D97-AF65-F5344CB8AC3E}">
        <p14:creationId xmlns:p14="http://schemas.microsoft.com/office/powerpoint/2010/main" val="318024452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4313"/>
            <a:ext cx="8220075" cy="2088703"/>
          </a:xfrm>
        </p:spPr>
        <p:txBody>
          <a:bodyPr/>
          <a:lstStyle/>
          <a:p>
            <a:pPr marL="0" indent="0" algn="just" latinLnBrk="0">
              <a:buNone/>
            </a:pPr>
            <a:r>
              <a:rPr lang="en-US" altLang="ko-KR" dirty="0" smtClean="0"/>
              <a:t>1.3. QD film </a:t>
            </a:r>
            <a:r>
              <a:rPr lang="en-US" altLang="ko-KR" dirty="0"/>
              <a:t>production cost </a:t>
            </a:r>
            <a:r>
              <a:rPr lang="en-US" altLang="ko-KR" dirty="0" smtClean="0"/>
              <a:t>analysis_55 inches</a:t>
            </a:r>
          </a:p>
          <a:p>
            <a:pPr lvl="1" algn="just" latinLnBrk="0"/>
            <a:r>
              <a:rPr lang="en-US" altLang="ko-KR" dirty="0" smtClean="0"/>
              <a:t>The production </a:t>
            </a:r>
            <a:r>
              <a:rPr lang="en-US" altLang="ko-KR" dirty="0"/>
              <a:t>cost </a:t>
            </a:r>
            <a:r>
              <a:rPr lang="en-US" altLang="ko-KR" dirty="0" smtClean="0"/>
              <a:t>analysis of the </a:t>
            </a:r>
            <a:r>
              <a:rPr lang="en-US" altLang="ko-KR" dirty="0"/>
              <a:t>QD </a:t>
            </a:r>
            <a:r>
              <a:rPr lang="en-US" altLang="ko-KR" dirty="0" smtClean="0"/>
              <a:t>film was </a:t>
            </a:r>
            <a:r>
              <a:rPr lang="en-US" altLang="ko-KR" dirty="0"/>
              <a:t>based on the average cost of c</a:t>
            </a:r>
            <a:r>
              <a:rPr lang="en-US" altLang="ko-KR" dirty="0" smtClean="0"/>
              <a:t>admium-free </a:t>
            </a:r>
            <a:r>
              <a:rPr lang="en-US" altLang="ko-KR" dirty="0"/>
              <a:t>type </a:t>
            </a:r>
            <a:r>
              <a:rPr lang="en-US" altLang="ko-KR" dirty="0" smtClean="0"/>
              <a:t>QD film </a:t>
            </a:r>
            <a:r>
              <a:rPr lang="en-US" altLang="ko-KR" dirty="0"/>
              <a:t>in 2015, </a:t>
            </a:r>
            <a:r>
              <a:rPr lang="en-US" altLang="ko-KR" dirty="0" smtClean="0"/>
              <a:t>and the manufacturing cost of the QD film was calculated based on the </a:t>
            </a:r>
            <a:r>
              <a:rPr lang="en-US" altLang="ko-KR" dirty="0"/>
              <a:t>coating and </a:t>
            </a:r>
            <a:r>
              <a:rPr lang="en-US" altLang="ko-KR" dirty="0" smtClean="0"/>
              <a:t>lamination yields of 96</a:t>
            </a:r>
            <a:r>
              <a:rPr lang="en-US" altLang="ko-KR" dirty="0"/>
              <a:t>%.</a:t>
            </a:r>
          </a:p>
          <a:p>
            <a:pPr lvl="1" algn="just" latinLnBrk="0"/>
            <a:r>
              <a:rPr lang="en-US" altLang="ko-KR" dirty="0" smtClean="0"/>
              <a:t>The </a:t>
            </a:r>
            <a:r>
              <a:rPr lang="en-US" altLang="ko-KR" dirty="0"/>
              <a:t>cost of </a:t>
            </a:r>
            <a:r>
              <a:rPr lang="en-US" altLang="ko-KR" dirty="0" smtClean="0"/>
              <a:t>barrier films and QD materials makes </a:t>
            </a:r>
            <a:r>
              <a:rPr lang="en-US" altLang="ko-KR" dirty="0"/>
              <a:t>up 93.5% of the production </a:t>
            </a:r>
            <a:r>
              <a:rPr lang="en-US" altLang="ko-KR" dirty="0" smtClean="0"/>
              <a:t>cost of the QD film, </a:t>
            </a:r>
            <a:r>
              <a:rPr lang="en-US" altLang="ko-KR" dirty="0"/>
              <a:t>so </a:t>
            </a:r>
            <a:r>
              <a:rPr lang="en-US" altLang="ko-KR" dirty="0" smtClean="0"/>
              <a:t>reduction in the production cost of the two elements is essential </a:t>
            </a:r>
            <a:r>
              <a:rPr lang="en-US" altLang="ko-KR" dirty="0"/>
              <a:t>to lower the production costs of </a:t>
            </a:r>
            <a:r>
              <a:rPr lang="en-US" altLang="ko-KR" dirty="0" smtClean="0"/>
              <a:t>the QD film. </a:t>
            </a:r>
          </a:p>
          <a:p>
            <a:pPr lvl="1" algn="just" latinLnBrk="0"/>
            <a:r>
              <a:rPr lang="en-US" altLang="ko-KR" dirty="0"/>
              <a:t>In particular, the barrier </a:t>
            </a:r>
            <a:r>
              <a:rPr lang="en-US" altLang="ko-KR" dirty="0" smtClean="0"/>
              <a:t>films are </a:t>
            </a:r>
            <a:r>
              <a:rPr lang="en-US" altLang="ko-KR" dirty="0"/>
              <a:t>only supplied by a </a:t>
            </a:r>
            <a:r>
              <a:rPr lang="en-US" altLang="ko-KR" dirty="0" smtClean="0"/>
              <a:t>handful of </a:t>
            </a:r>
            <a:r>
              <a:rPr lang="en-US" altLang="ko-KR" dirty="0"/>
              <a:t>companies, so the market is in need of newcomers and alternative technologies. </a:t>
            </a:r>
          </a:p>
          <a:p>
            <a:pPr lvl="1" algn="just" latinLnBrk="0"/>
            <a:r>
              <a:rPr lang="en-US" altLang="ko-KR" dirty="0" smtClean="0"/>
              <a:t>QD materials </a:t>
            </a:r>
            <a:r>
              <a:rPr lang="en-US" altLang="ko-KR" dirty="0"/>
              <a:t>and components providers are also </a:t>
            </a:r>
            <a:r>
              <a:rPr lang="en-US" altLang="ko-KR" dirty="0" smtClean="0"/>
              <a:t>eager to come up with </a:t>
            </a:r>
            <a:r>
              <a:rPr lang="en-US" altLang="ko-KR" dirty="0"/>
              <a:t>new </a:t>
            </a:r>
            <a:r>
              <a:rPr lang="en-US" altLang="ko-KR" dirty="0" smtClean="0"/>
              <a:t>QD films </a:t>
            </a:r>
            <a:r>
              <a:rPr lang="en-US" altLang="ko-KR" dirty="0"/>
              <a:t>involving no barrier films, low-cost barrier films by improving </a:t>
            </a:r>
            <a:r>
              <a:rPr lang="en-US" altLang="ko-KR" dirty="0" smtClean="0"/>
              <a:t>manufacturing processes</a:t>
            </a:r>
            <a:r>
              <a:rPr lang="en-US" altLang="ko-KR" dirty="0"/>
              <a:t>, and other ways of lowering production cost. </a:t>
            </a:r>
            <a:r>
              <a:rPr lang="en-US" altLang="ko-KR" dirty="0" smtClean="0"/>
              <a:t>  </a:t>
            </a:r>
          </a:p>
        </p:txBody>
      </p:sp>
      <p:sp>
        <p:nvSpPr>
          <p:cNvPr id="4" name="Slide Number Placeholder 3"/>
          <p:cNvSpPr>
            <a:spLocks noGrp="1"/>
          </p:cNvSpPr>
          <p:nvPr>
            <p:ph type="sldNum" sz="quarter" idx="10"/>
          </p:nvPr>
        </p:nvSpPr>
        <p:spPr/>
        <p:txBody>
          <a:bodyPr/>
          <a:lstStyle/>
          <a:p>
            <a:fld id="{C1654822-CBA3-4BDF-80A9-3FE33B17E59A}" type="slidenum">
              <a:rPr lang="en-US" smtClean="0"/>
              <a:pPr/>
              <a:t>66</a:t>
            </a:fld>
            <a:endParaRPr lang="en-US" dirty="0"/>
          </a:p>
        </p:txBody>
      </p:sp>
      <p:sp>
        <p:nvSpPr>
          <p:cNvPr id="5" name="Footer Placeholder 4"/>
          <p:cNvSpPr>
            <a:spLocks noGrp="1"/>
          </p:cNvSpPr>
          <p:nvPr>
            <p:ph type="ftr" sz="quarter" idx="11"/>
          </p:nvPr>
        </p:nvSpPr>
        <p:spPr/>
        <p:txBody>
          <a:bodyPr/>
          <a:lstStyle/>
          <a:p>
            <a:r>
              <a:rPr lang="en-US" smtClean="0"/>
              <a:t>Quantum Dot Display Technology &amp; Market Report - H2 2015</a:t>
            </a:r>
            <a:endParaRPr lang="en-US" dirty="0"/>
          </a:p>
        </p:txBody>
      </p:sp>
      <p:graphicFrame>
        <p:nvGraphicFramePr>
          <p:cNvPr id="6" name="Content Placeholder 5"/>
          <p:cNvGraphicFramePr>
            <a:graphicFrameLocks/>
          </p:cNvGraphicFramePr>
          <p:nvPr>
            <p:extLst>
              <p:ext uri="{D42A27DB-BD31-4B8C-83A1-F6EECF244321}">
                <p14:modId xmlns:p14="http://schemas.microsoft.com/office/powerpoint/2010/main" val="3401237129"/>
              </p:ext>
            </p:extLst>
          </p:nvPr>
        </p:nvGraphicFramePr>
        <p:xfrm>
          <a:off x="457200" y="3573461"/>
          <a:ext cx="4106254" cy="2591673"/>
        </p:xfrm>
        <a:graphic>
          <a:graphicData uri="http://schemas.openxmlformats.org/drawingml/2006/table">
            <a:tbl>
              <a:tblPr lastRow="1">
                <a:tableStyleId>{4F348D8D-2592-4D36-8BCA-CF58A03317E7}</a:tableStyleId>
              </a:tblPr>
              <a:tblGrid>
                <a:gridCol w="1422225"/>
                <a:gridCol w="748359"/>
                <a:gridCol w="1080120"/>
                <a:gridCol w="855550"/>
              </a:tblGrid>
              <a:tr h="216000">
                <a:tc gridSpan="4">
                  <a:txBody>
                    <a:bodyPr/>
                    <a:lstStyle/>
                    <a:p>
                      <a:pPr algn="l" fontAlgn="ctr"/>
                      <a:r>
                        <a:rPr lang="en-US" sz="900" b="1" i="0" u="none" strike="noStrike" dirty="0" smtClean="0">
                          <a:solidFill>
                            <a:schemeClr val="bg1"/>
                          </a:solidFill>
                          <a:effectLst/>
                          <a:latin typeface="Arial"/>
                        </a:rPr>
                        <a:t>Cost</a:t>
                      </a:r>
                      <a:r>
                        <a:rPr lang="en-US" sz="900" b="1" i="0" u="none" strike="noStrike" baseline="0" dirty="0" smtClean="0">
                          <a:solidFill>
                            <a:schemeClr val="bg1"/>
                          </a:solidFill>
                          <a:effectLst/>
                          <a:latin typeface="Arial"/>
                        </a:rPr>
                        <a:t> analysis of 55-inch QD film for TV</a:t>
                      </a:r>
                      <a:endParaRPr lang="en-US" sz="900" b="1" i="0" u="none" strike="noStrike" dirty="0">
                        <a:solidFill>
                          <a:schemeClr val="bg1"/>
                        </a:solidFill>
                        <a:effectLst/>
                        <a:latin typeface="Arial"/>
                      </a:endParaRPr>
                    </a:p>
                  </a:txBody>
                  <a:tcPr marL="35560" marR="35560" marT="19050" marB="19050" anchor="ctr">
                    <a:solidFill>
                      <a:srgbClr val="707C8A"/>
                    </a:solidFill>
                  </a:tcPr>
                </a:tc>
                <a:tc hMerge="1">
                  <a:txBody>
                    <a:bodyPr/>
                    <a:lstStyle/>
                    <a:p>
                      <a:pPr algn="l" fontAlgn="ctr"/>
                      <a:endParaRPr lang="en-US" sz="1100" b="0" i="0" u="none" strike="noStrike" dirty="0">
                        <a:solidFill>
                          <a:srgbClr val="000000"/>
                        </a:solidFill>
                        <a:effectLst/>
                        <a:latin typeface="맑은 고딕"/>
                      </a:endParaRPr>
                    </a:p>
                  </a:txBody>
                  <a:tcPr marL="0" marR="0" marT="0" marB="0" anchor="ctr"/>
                </a:tc>
                <a:tc hMerge="1">
                  <a:txBody>
                    <a:bodyPr/>
                    <a:lstStyle/>
                    <a:p>
                      <a:pPr algn="l" fontAlgn="ctr"/>
                      <a:endParaRPr lang="en-US" sz="1100" b="0" i="0" u="none" strike="noStrike" dirty="0">
                        <a:solidFill>
                          <a:srgbClr val="000000"/>
                        </a:solidFill>
                        <a:effectLst/>
                        <a:latin typeface="맑은 고딕"/>
                      </a:endParaRPr>
                    </a:p>
                  </a:txBody>
                  <a:tcPr marL="0" marR="0" marT="0" marB="0" anchor="ctr"/>
                </a:tc>
                <a:tc hMerge="1">
                  <a:txBody>
                    <a:bodyPr/>
                    <a:lstStyle/>
                    <a:p>
                      <a:pPr algn="l" fontAlgn="ctr"/>
                      <a:endParaRPr lang="en-US" sz="1100" b="0" i="0" u="none" strike="noStrike" dirty="0">
                        <a:solidFill>
                          <a:srgbClr val="000000"/>
                        </a:solidFill>
                        <a:effectLst/>
                        <a:latin typeface="맑은 고딕"/>
                      </a:endParaRPr>
                    </a:p>
                  </a:txBody>
                  <a:tcPr marL="0" marR="0" marT="0" marB="0" anchor="ctr"/>
                </a:tc>
              </a:tr>
              <a:tr h="287621">
                <a:tc>
                  <a:txBody>
                    <a:bodyPr/>
                    <a:lstStyle/>
                    <a:p>
                      <a:pPr algn="l" fontAlgn="ctr"/>
                      <a:endParaRPr lang="en-US" sz="700" b="1" i="0" u="none" strike="noStrike" dirty="0">
                        <a:solidFill>
                          <a:schemeClr val="tx1"/>
                        </a:solidFill>
                        <a:effectLst/>
                        <a:latin typeface="Arial"/>
                      </a:endParaRPr>
                    </a:p>
                  </a:txBody>
                  <a:tcPr marL="35560" marR="35560" marT="19050" marB="19050">
                    <a:lnB w="12700" cap="flat" cmpd="sng" algn="ctr">
                      <a:solidFill>
                        <a:srgbClr val="707C8A"/>
                      </a:solidFill>
                      <a:prstDash val="solid"/>
                      <a:round/>
                      <a:headEnd type="none" w="med" len="med"/>
                      <a:tailEnd type="none" w="med" len="med"/>
                    </a:lnB>
                    <a:solidFill>
                      <a:scrgbClr r="0" g="0" b="0">
                        <a:alpha val="0"/>
                      </a:scrgbClr>
                    </a:solidFill>
                  </a:tcPr>
                </a:tc>
                <a:tc>
                  <a:txBody>
                    <a:bodyPr/>
                    <a:lstStyle/>
                    <a:p>
                      <a:pPr algn="r" fontAlgn="ctr"/>
                      <a:r>
                        <a:rPr lang="en-US" sz="700" b="1" i="0" u="none" strike="noStrike" dirty="0" smtClean="0">
                          <a:solidFill>
                            <a:schemeClr val="tx1"/>
                          </a:solidFill>
                          <a:effectLst/>
                          <a:latin typeface="Arial"/>
                        </a:rPr>
                        <a:t>Cost</a:t>
                      </a:r>
                      <a:endParaRPr lang="en-US" sz="700" b="1" i="0" u="none" strike="noStrike" dirty="0">
                        <a:solidFill>
                          <a:schemeClr val="tx1"/>
                        </a:solidFill>
                        <a:effectLst/>
                        <a:latin typeface="Arial"/>
                      </a:endParaRPr>
                    </a:p>
                  </a:txBody>
                  <a:tcPr marL="35560" marR="35560" marT="19050" marB="19050">
                    <a:lnB w="12700" cap="flat" cmpd="sng" algn="ctr">
                      <a:solidFill>
                        <a:srgbClr val="707C8A"/>
                      </a:solidFill>
                      <a:prstDash val="solid"/>
                      <a:round/>
                      <a:headEnd type="none" w="med" len="med"/>
                      <a:tailEnd type="none" w="med" len="med"/>
                    </a:lnB>
                    <a:solidFill>
                      <a:scrgbClr r="0" g="0" b="0">
                        <a:alpha val="0"/>
                      </a:scrgbClr>
                    </a:solidFill>
                  </a:tcPr>
                </a:tc>
                <a:tc>
                  <a:txBody>
                    <a:bodyPr/>
                    <a:lstStyle/>
                    <a:p>
                      <a:pPr algn="r" fontAlgn="ctr"/>
                      <a:r>
                        <a:rPr lang="en-US" sz="700" b="1" i="0" u="none" strike="noStrike" dirty="0" smtClean="0">
                          <a:solidFill>
                            <a:schemeClr val="tx1"/>
                          </a:solidFill>
                          <a:effectLst/>
                          <a:latin typeface="Arial"/>
                        </a:rPr>
                        <a:t>Materials &amp;</a:t>
                      </a:r>
                      <a:r>
                        <a:rPr lang="en-US" sz="700" b="1" i="0" u="none" strike="noStrike" baseline="0" dirty="0" smtClean="0">
                          <a:solidFill>
                            <a:schemeClr val="tx1"/>
                          </a:solidFill>
                          <a:effectLst/>
                          <a:latin typeface="Arial"/>
                        </a:rPr>
                        <a:t> </a:t>
                      </a:r>
                    </a:p>
                    <a:p>
                      <a:pPr algn="r" fontAlgn="ctr"/>
                      <a:r>
                        <a:rPr lang="en-US" sz="700" b="1" i="0" u="none" strike="noStrike" dirty="0" smtClean="0">
                          <a:solidFill>
                            <a:schemeClr val="tx1"/>
                          </a:solidFill>
                          <a:effectLst/>
                          <a:latin typeface="Arial"/>
                        </a:rPr>
                        <a:t>components</a:t>
                      </a:r>
                      <a:endParaRPr lang="en-US" sz="700" b="1" i="0" u="none" strike="noStrike" dirty="0">
                        <a:solidFill>
                          <a:schemeClr val="tx1"/>
                        </a:solidFill>
                        <a:effectLst/>
                        <a:latin typeface="Arial"/>
                      </a:endParaRPr>
                    </a:p>
                  </a:txBody>
                  <a:tcPr marL="35560" marR="35560" marT="19050" marB="19050">
                    <a:lnB w="12700" cap="flat" cmpd="sng" algn="ctr">
                      <a:solidFill>
                        <a:srgbClr val="707C8A"/>
                      </a:solidFill>
                      <a:prstDash val="solid"/>
                      <a:round/>
                      <a:headEnd type="none" w="med" len="med"/>
                      <a:tailEnd type="none" w="med" len="med"/>
                    </a:lnB>
                    <a:solidFill>
                      <a:scrgbClr r="0" g="0" b="0">
                        <a:alpha val="0"/>
                      </a:scrgbClr>
                    </a:solidFill>
                  </a:tcPr>
                </a:tc>
                <a:tc>
                  <a:txBody>
                    <a:bodyPr/>
                    <a:lstStyle/>
                    <a:p>
                      <a:pPr algn="r" fontAlgn="ctr"/>
                      <a:r>
                        <a:rPr lang="en-US" sz="700" b="1" i="0" u="none" strike="noStrike" dirty="0" smtClean="0">
                          <a:solidFill>
                            <a:schemeClr val="tx1"/>
                          </a:solidFill>
                          <a:effectLst/>
                          <a:latin typeface="Arial"/>
                        </a:rPr>
                        <a:t>Price</a:t>
                      </a:r>
                      <a:endParaRPr lang="en-US" sz="700" b="1" i="0" u="none" strike="noStrike" dirty="0">
                        <a:solidFill>
                          <a:schemeClr val="tx1"/>
                        </a:solidFill>
                        <a:effectLst/>
                        <a:latin typeface="Arial"/>
                      </a:endParaRPr>
                    </a:p>
                  </a:txBody>
                  <a:tcPr marL="35560" marR="35560" marT="19050" marB="19050">
                    <a:lnB w="12700" cap="flat" cmpd="sng" algn="ctr">
                      <a:solidFill>
                        <a:srgbClr val="707C8A"/>
                      </a:solidFill>
                      <a:prstDash val="solid"/>
                      <a:round/>
                      <a:headEnd type="none" w="med" len="med"/>
                      <a:tailEnd type="none" w="med" len="med"/>
                    </a:lnB>
                    <a:solidFill>
                      <a:scrgbClr r="0" g="0" b="0">
                        <a:alpha val="0"/>
                      </a:scrgbClr>
                    </a:solidFill>
                  </a:tcPr>
                </a:tc>
              </a:tr>
              <a:tr h="238038">
                <a:tc>
                  <a:txBody>
                    <a:bodyPr/>
                    <a:lstStyle/>
                    <a:p>
                      <a:pPr algn="l" fontAlgn="ctr"/>
                      <a:r>
                        <a:rPr lang="en-US" sz="700" b="0" i="0" u="none" strike="noStrike" dirty="0" smtClean="0">
                          <a:solidFill>
                            <a:schemeClr val="tx1"/>
                          </a:solidFill>
                          <a:effectLst/>
                          <a:latin typeface="Arial"/>
                        </a:rPr>
                        <a:t>QD </a:t>
                      </a:r>
                      <a:r>
                        <a:rPr lang="en-US" sz="700" b="0" i="0" u="none" strike="noStrike" dirty="0">
                          <a:solidFill>
                            <a:schemeClr val="tx1"/>
                          </a:solidFill>
                          <a:effectLst/>
                          <a:latin typeface="Arial"/>
                        </a:rPr>
                        <a:t>material</a:t>
                      </a:r>
                    </a:p>
                  </a:txBody>
                  <a:tcPr marL="35560" marR="35560" marT="19050" marB="19050">
                    <a:lnT w="12700" cap="flat" cmpd="sng" algn="ctr">
                      <a:solidFill>
                        <a:srgbClr val="707C8A"/>
                      </a:solidFill>
                      <a:prstDash val="solid"/>
                      <a:round/>
                      <a:headEnd type="none" w="med" len="med"/>
                      <a:tailEnd type="none" w="med" len="med"/>
                    </a:lnT>
                    <a:solidFill>
                      <a:scrgbClr r="0" g="0" b="0">
                        <a:alpha val="0"/>
                      </a:scrgbClr>
                    </a:solidFill>
                  </a:tcPr>
                </a:tc>
                <a:tc>
                  <a:txBody>
                    <a:bodyPr/>
                    <a:lstStyle/>
                    <a:p>
                      <a:pPr algn="r" fontAlgn="ctr"/>
                      <a:r>
                        <a:rPr lang="en-US" altLang="ko-KR" sz="700" b="0" i="0" u="none" strike="noStrike" dirty="0">
                          <a:solidFill>
                            <a:schemeClr val="tx1"/>
                          </a:solidFill>
                          <a:effectLst/>
                          <a:latin typeface="Arial"/>
                        </a:rPr>
                        <a:t>$19.5</a:t>
                      </a:r>
                    </a:p>
                  </a:txBody>
                  <a:tcPr marL="35560" marR="35560" marT="19050" marB="19050">
                    <a:lnT w="12700" cap="flat" cmpd="sng" algn="ctr">
                      <a:solidFill>
                        <a:srgbClr val="707C8A"/>
                      </a:solidFill>
                      <a:prstDash val="solid"/>
                      <a:round/>
                      <a:headEnd type="none" w="med" len="med"/>
                      <a:tailEnd type="none" w="med" len="med"/>
                    </a:lnT>
                    <a:solidFill>
                      <a:scrgbClr r="0" g="0" b="0">
                        <a:alpha val="0"/>
                      </a:scrgbClr>
                    </a:solidFill>
                  </a:tcPr>
                </a:tc>
                <a:tc>
                  <a:txBody>
                    <a:bodyPr/>
                    <a:lstStyle/>
                    <a:p>
                      <a:pPr algn="r" fontAlgn="ctr"/>
                      <a:r>
                        <a:rPr lang="en-US" altLang="ko-KR" sz="700" b="0" i="0" u="none" strike="noStrike" dirty="0">
                          <a:solidFill>
                            <a:schemeClr val="tx1"/>
                          </a:solidFill>
                          <a:effectLst/>
                          <a:latin typeface="Arial"/>
                        </a:rPr>
                        <a:t>39.2%</a:t>
                      </a:r>
                    </a:p>
                  </a:txBody>
                  <a:tcPr marL="35560" marR="35560" marT="19050" marB="19050">
                    <a:lnT w="12700" cap="flat" cmpd="sng" algn="ctr">
                      <a:solidFill>
                        <a:srgbClr val="707C8A"/>
                      </a:solidFill>
                      <a:prstDash val="solid"/>
                      <a:round/>
                      <a:headEnd type="none" w="med" len="med"/>
                      <a:tailEnd type="none" w="med" len="med"/>
                    </a:lnT>
                    <a:solidFill>
                      <a:scrgbClr r="0" g="0" b="0">
                        <a:alpha val="0"/>
                      </a:scrgbClr>
                    </a:solidFill>
                  </a:tcPr>
                </a:tc>
                <a:tc>
                  <a:txBody>
                    <a:bodyPr/>
                    <a:lstStyle/>
                    <a:p>
                      <a:pPr algn="r" fontAlgn="ctr"/>
                      <a:r>
                        <a:rPr lang="en-US" altLang="ko-KR" sz="700" b="0" i="0" u="none" strike="noStrike">
                          <a:solidFill>
                            <a:schemeClr val="tx1"/>
                          </a:solidFill>
                          <a:effectLst/>
                          <a:latin typeface="Arial"/>
                        </a:rPr>
                        <a:t>36.7%</a:t>
                      </a:r>
                    </a:p>
                  </a:txBody>
                  <a:tcPr marL="35560" marR="35560" marT="19050" marB="19050">
                    <a:lnT w="12700" cap="flat" cmpd="sng" algn="ctr">
                      <a:solidFill>
                        <a:srgbClr val="707C8A"/>
                      </a:solidFill>
                      <a:prstDash val="solid"/>
                      <a:round/>
                      <a:headEnd type="none" w="med" len="med"/>
                      <a:tailEnd type="none" w="med" len="med"/>
                    </a:lnT>
                    <a:solidFill>
                      <a:scrgbClr r="0" g="0" b="0">
                        <a:alpha val="0"/>
                      </a:scrgbClr>
                    </a:solidFill>
                  </a:tcPr>
                </a:tc>
              </a:tr>
              <a:tr h="238038">
                <a:tc>
                  <a:txBody>
                    <a:bodyPr/>
                    <a:lstStyle/>
                    <a:p>
                      <a:pPr algn="l" fontAlgn="ctr"/>
                      <a:r>
                        <a:rPr lang="en-US" sz="700" b="0" i="0" u="none" strike="noStrike" dirty="0">
                          <a:solidFill>
                            <a:schemeClr val="tx1"/>
                          </a:solidFill>
                          <a:effectLst/>
                          <a:latin typeface="Arial"/>
                        </a:rPr>
                        <a:t>Barrier </a:t>
                      </a:r>
                      <a:r>
                        <a:rPr lang="en-US" sz="700" b="0" i="0" u="none" strike="noStrike" dirty="0" smtClean="0">
                          <a:solidFill>
                            <a:schemeClr val="tx1"/>
                          </a:solidFill>
                          <a:effectLst/>
                          <a:latin typeface="Arial"/>
                        </a:rPr>
                        <a:t>film (</a:t>
                      </a:r>
                      <a:r>
                        <a:rPr lang="en-US" sz="700" b="0" i="0" u="none" strike="noStrike" dirty="0">
                          <a:solidFill>
                            <a:schemeClr val="tx1"/>
                          </a:solidFill>
                          <a:effectLst/>
                          <a:latin typeface="Arial"/>
                        </a:rPr>
                        <a:t>2 sheet)</a:t>
                      </a:r>
                    </a:p>
                  </a:txBody>
                  <a:tcPr marL="35560" marR="35560" marT="19050" marB="19050">
                    <a:solidFill>
                      <a:scrgbClr r="0" g="0" b="0">
                        <a:alpha val="0"/>
                      </a:scrgbClr>
                    </a:solidFill>
                  </a:tcPr>
                </a:tc>
                <a:tc>
                  <a:txBody>
                    <a:bodyPr/>
                    <a:lstStyle/>
                    <a:p>
                      <a:pPr algn="r" fontAlgn="ctr"/>
                      <a:r>
                        <a:rPr lang="en-US" altLang="ko-KR" sz="700" b="0" i="0" u="none" strike="noStrike">
                          <a:solidFill>
                            <a:schemeClr val="tx1"/>
                          </a:solidFill>
                          <a:effectLst/>
                          <a:latin typeface="Arial"/>
                        </a:rPr>
                        <a:t>$27.0</a:t>
                      </a:r>
                    </a:p>
                  </a:txBody>
                  <a:tcPr marL="35560" marR="35560" marT="19050" marB="19050">
                    <a:solidFill>
                      <a:scrgbClr r="0" g="0" b="0">
                        <a:alpha val="0"/>
                      </a:scrgbClr>
                    </a:solidFill>
                  </a:tcPr>
                </a:tc>
                <a:tc>
                  <a:txBody>
                    <a:bodyPr/>
                    <a:lstStyle/>
                    <a:p>
                      <a:pPr algn="r" fontAlgn="ctr"/>
                      <a:r>
                        <a:rPr lang="en-US" altLang="ko-KR" sz="700" b="0" i="0" u="none" strike="noStrike" dirty="0">
                          <a:solidFill>
                            <a:schemeClr val="tx1"/>
                          </a:solidFill>
                          <a:effectLst/>
                          <a:latin typeface="Arial"/>
                        </a:rPr>
                        <a:t>54.3%</a:t>
                      </a:r>
                    </a:p>
                  </a:txBody>
                  <a:tcPr marL="35560" marR="35560" marT="19050" marB="19050">
                    <a:solidFill>
                      <a:scrgbClr r="0" g="0" b="0">
                        <a:alpha val="0"/>
                      </a:scrgbClr>
                    </a:solidFill>
                  </a:tcPr>
                </a:tc>
                <a:tc>
                  <a:txBody>
                    <a:bodyPr/>
                    <a:lstStyle/>
                    <a:p>
                      <a:pPr algn="r" fontAlgn="ctr"/>
                      <a:r>
                        <a:rPr lang="en-US" altLang="ko-KR" sz="700" b="0" i="0" u="none" strike="noStrike" dirty="0">
                          <a:solidFill>
                            <a:schemeClr val="tx1"/>
                          </a:solidFill>
                          <a:effectLst/>
                          <a:latin typeface="Arial"/>
                        </a:rPr>
                        <a:t>50.8%</a:t>
                      </a:r>
                    </a:p>
                  </a:txBody>
                  <a:tcPr marL="35560" marR="35560" marT="19050" marB="19050">
                    <a:solidFill>
                      <a:scrgbClr r="0" g="0" b="0">
                        <a:alpha val="0"/>
                      </a:scrgbClr>
                    </a:solidFill>
                  </a:tcPr>
                </a:tc>
              </a:tr>
              <a:tr h="238038">
                <a:tc>
                  <a:txBody>
                    <a:bodyPr/>
                    <a:lstStyle/>
                    <a:p>
                      <a:pPr algn="l" fontAlgn="ctr"/>
                      <a:r>
                        <a:rPr lang="en-US" sz="700" b="0" i="0" u="none" strike="noStrike" dirty="0">
                          <a:solidFill>
                            <a:schemeClr val="tx1"/>
                          </a:solidFill>
                          <a:effectLst/>
                          <a:latin typeface="Arial"/>
                        </a:rPr>
                        <a:t>Coating and </a:t>
                      </a:r>
                      <a:r>
                        <a:rPr lang="en-US" sz="700" b="0" i="0" u="none" strike="noStrike" dirty="0" smtClean="0">
                          <a:solidFill>
                            <a:schemeClr val="tx1"/>
                          </a:solidFill>
                          <a:effectLst/>
                          <a:latin typeface="Arial"/>
                        </a:rPr>
                        <a:t>lamination</a:t>
                      </a:r>
                      <a:endParaRPr lang="en-US" sz="700" b="0" i="0" u="none" strike="noStrike" dirty="0">
                        <a:solidFill>
                          <a:schemeClr val="tx1"/>
                        </a:solidFill>
                        <a:effectLst/>
                        <a:latin typeface="Arial"/>
                      </a:endParaRPr>
                    </a:p>
                  </a:txBody>
                  <a:tcPr marL="35560" marR="35560" marT="19050" marB="19050">
                    <a:solidFill>
                      <a:scrgbClr r="0" g="0" b="0">
                        <a:alpha val="0"/>
                      </a:scrgbClr>
                    </a:solidFill>
                  </a:tcPr>
                </a:tc>
                <a:tc>
                  <a:txBody>
                    <a:bodyPr/>
                    <a:lstStyle/>
                    <a:p>
                      <a:pPr algn="r" fontAlgn="ctr"/>
                      <a:r>
                        <a:rPr lang="en-US" altLang="ko-KR" sz="700" b="0" i="0" u="none" strike="noStrike">
                          <a:solidFill>
                            <a:schemeClr val="tx1"/>
                          </a:solidFill>
                          <a:effectLst/>
                          <a:latin typeface="Arial"/>
                        </a:rPr>
                        <a:t>$2.0</a:t>
                      </a:r>
                    </a:p>
                  </a:txBody>
                  <a:tcPr marL="35560" marR="35560" marT="19050" marB="19050">
                    <a:solidFill>
                      <a:scrgbClr r="0" g="0" b="0">
                        <a:alpha val="0"/>
                      </a:scrgbClr>
                    </a:solidFill>
                  </a:tcPr>
                </a:tc>
                <a:tc>
                  <a:txBody>
                    <a:bodyPr/>
                    <a:lstStyle/>
                    <a:p>
                      <a:pPr algn="r" fontAlgn="ctr"/>
                      <a:r>
                        <a:rPr lang="en-US" altLang="ko-KR" sz="700" b="0" i="0" u="none" strike="noStrike" dirty="0">
                          <a:solidFill>
                            <a:schemeClr val="tx1"/>
                          </a:solidFill>
                          <a:effectLst/>
                          <a:latin typeface="Arial"/>
                        </a:rPr>
                        <a:t>4.0%</a:t>
                      </a:r>
                    </a:p>
                  </a:txBody>
                  <a:tcPr marL="35560" marR="35560" marT="19050" marB="19050">
                    <a:solidFill>
                      <a:scrgbClr r="0" g="0" b="0">
                        <a:alpha val="0"/>
                      </a:scrgbClr>
                    </a:solidFill>
                  </a:tcPr>
                </a:tc>
                <a:tc>
                  <a:txBody>
                    <a:bodyPr/>
                    <a:lstStyle/>
                    <a:p>
                      <a:pPr algn="r" fontAlgn="ctr"/>
                      <a:r>
                        <a:rPr lang="en-US" altLang="ko-KR" sz="700" b="0" i="0" u="none" strike="noStrike" dirty="0">
                          <a:solidFill>
                            <a:schemeClr val="tx1"/>
                          </a:solidFill>
                          <a:effectLst/>
                          <a:latin typeface="Arial"/>
                        </a:rPr>
                        <a:t>3.8%</a:t>
                      </a:r>
                    </a:p>
                  </a:txBody>
                  <a:tcPr marL="35560" marR="35560" marT="19050" marB="19050">
                    <a:solidFill>
                      <a:scrgbClr r="0" g="0" b="0">
                        <a:alpha val="0"/>
                      </a:scrgbClr>
                    </a:solidFill>
                  </a:tcPr>
                </a:tc>
              </a:tr>
              <a:tr h="238038">
                <a:tc>
                  <a:txBody>
                    <a:bodyPr/>
                    <a:lstStyle/>
                    <a:p>
                      <a:pPr algn="l" fontAlgn="ctr"/>
                      <a:r>
                        <a:rPr lang="en-US" sz="700" b="0" i="0" u="none" strike="noStrike" dirty="0">
                          <a:solidFill>
                            <a:schemeClr val="tx1"/>
                          </a:solidFill>
                          <a:effectLst/>
                          <a:latin typeface="Arial"/>
                        </a:rPr>
                        <a:t>Others</a:t>
                      </a:r>
                    </a:p>
                  </a:txBody>
                  <a:tcPr marL="35560" marR="35560" marT="19050" marB="19050">
                    <a:solidFill>
                      <a:scrgbClr r="0" g="0" b="0">
                        <a:alpha val="0"/>
                      </a:scrgbClr>
                    </a:solidFill>
                  </a:tcPr>
                </a:tc>
                <a:tc>
                  <a:txBody>
                    <a:bodyPr/>
                    <a:lstStyle/>
                    <a:p>
                      <a:pPr algn="r" fontAlgn="ctr"/>
                      <a:r>
                        <a:rPr lang="en-US" altLang="ko-KR" sz="700" b="0" i="0" u="none" strike="noStrike">
                          <a:solidFill>
                            <a:schemeClr val="tx1"/>
                          </a:solidFill>
                          <a:effectLst/>
                          <a:latin typeface="Arial"/>
                        </a:rPr>
                        <a:t>$1.2</a:t>
                      </a:r>
                    </a:p>
                  </a:txBody>
                  <a:tcPr marL="35560" marR="35560" marT="19050" marB="19050">
                    <a:solidFill>
                      <a:scrgbClr r="0" g="0" b="0">
                        <a:alpha val="0"/>
                      </a:scrgbClr>
                    </a:solidFill>
                  </a:tcPr>
                </a:tc>
                <a:tc>
                  <a:txBody>
                    <a:bodyPr/>
                    <a:lstStyle/>
                    <a:p>
                      <a:pPr algn="r" fontAlgn="ctr"/>
                      <a:r>
                        <a:rPr lang="en-US" altLang="ko-KR" sz="700" b="0" i="0" u="none" strike="noStrike" dirty="0">
                          <a:solidFill>
                            <a:schemeClr val="tx1"/>
                          </a:solidFill>
                          <a:effectLst/>
                          <a:latin typeface="Arial"/>
                        </a:rPr>
                        <a:t>2.4%</a:t>
                      </a:r>
                    </a:p>
                  </a:txBody>
                  <a:tcPr marL="35560" marR="35560" marT="19050" marB="19050">
                    <a:solidFill>
                      <a:scrgbClr r="0" g="0" b="0">
                        <a:alpha val="0"/>
                      </a:scrgbClr>
                    </a:solidFill>
                  </a:tcPr>
                </a:tc>
                <a:tc>
                  <a:txBody>
                    <a:bodyPr/>
                    <a:lstStyle/>
                    <a:p>
                      <a:pPr algn="r" fontAlgn="ctr"/>
                      <a:r>
                        <a:rPr lang="en-US" altLang="ko-KR" sz="700" b="0" i="0" u="none" strike="noStrike" dirty="0">
                          <a:solidFill>
                            <a:schemeClr val="tx1"/>
                          </a:solidFill>
                          <a:effectLst/>
                          <a:latin typeface="Arial"/>
                        </a:rPr>
                        <a:t>2.3%</a:t>
                      </a:r>
                    </a:p>
                  </a:txBody>
                  <a:tcPr marL="35560" marR="35560" marT="19050" marB="19050">
                    <a:solidFill>
                      <a:scrgbClr r="0" g="0" b="0">
                        <a:alpha val="0"/>
                      </a:scrgbClr>
                    </a:solidFill>
                  </a:tcPr>
                </a:tc>
              </a:tr>
              <a:tr h="238038">
                <a:tc>
                  <a:txBody>
                    <a:bodyPr/>
                    <a:lstStyle/>
                    <a:p>
                      <a:pPr algn="l" fontAlgn="ctr"/>
                      <a:r>
                        <a:rPr lang="en-US" sz="700" b="0" i="0" u="none" strike="noStrike" dirty="0">
                          <a:solidFill>
                            <a:schemeClr val="tx1"/>
                          </a:solidFill>
                          <a:effectLst/>
                          <a:latin typeface="Arial"/>
                        </a:rPr>
                        <a:t>Material and component cost</a:t>
                      </a:r>
                    </a:p>
                  </a:txBody>
                  <a:tcPr marL="35560" marR="35560" marT="19050" marB="19050">
                    <a:solidFill>
                      <a:scrgbClr r="0" g="0" b="0">
                        <a:alpha val="0"/>
                      </a:scrgbClr>
                    </a:solidFill>
                  </a:tcPr>
                </a:tc>
                <a:tc>
                  <a:txBody>
                    <a:bodyPr/>
                    <a:lstStyle/>
                    <a:p>
                      <a:pPr algn="r" fontAlgn="ctr"/>
                      <a:r>
                        <a:rPr lang="en-US" altLang="ko-KR" sz="700" b="0" i="0" u="none" strike="noStrike">
                          <a:solidFill>
                            <a:schemeClr val="tx1"/>
                          </a:solidFill>
                          <a:effectLst/>
                          <a:latin typeface="Arial"/>
                        </a:rPr>
                        <a:t>$49.7</a:t>
                      </a:r>
                    </a:p>
                  </a:txBody>
                  <a:tcPr marL="35560" marR="35560" marT="19050" marB="19050">
                    <a:solidFill>
                      <a:scrgbClr r="0" g="0" b="0">
                        <a:alpha val="0"/>
                      </a:scrgbClr>
                    </a:solidFill>
                  </a:tcPr>
                </a:tc>
                <a:tc>
                  <a:txBody>
                    <a:bodyPr/>
                    <a:lstStyle/>
                    <a:p>
                      <a:pPr algn="r" fontAlgn="ctr"/>
                      <a:r>
                        <a:rPr lang="en-US" altLang="ko-KR" sz="700" b="0" i="0" u="none" strike="noStrike" dirty="0">
                          <a:solidFill>
                            <a:schemeClr val="tx1"/>
                          </a:solidFill>
                          <a:effectLst/>
                          <a:latin typeface="Arial"/>
                        </a:rPr>
                        <a:t>100.0%</a:t>
                      </a:r>
                    </a:p>
                  </a:txBody>
                  <a:tcPr marL="35560" marR="35560" marT="19050" marB="19050">
                    <a:solidFill>
                      <a:scrgbClr r="0" g="0" b="0">
                        <a:alpha val="0"/>
                      </a:scrgbClr>
                    </a:solidFill>
                  </a:tcPr>
                </a:tc>
                <a:tc>
                  <a:txBody>
                    <a:bodyPr/>
                    <a:lstStyle/>
                    <a:p>
                      <a:pPr algn="r" fontAlgn="ctr"/>
                      <a:r>
                        <a:rPr lang="en-US" altLang="ko-KR" sz="700" b="0" i="0" u="none" strike="noStrike" dirty="0">
                          <a:solidFill>
                            <a:schemeClr val="tx1"/>
                          </a:solidFill>
                          <a:effectLst/>
                          <a:latin typeface="Arial"/>
                        </a:rPr>
                        <a:t>93.5%</a:t>
                      </a:r>
                    </a:p>
                  </a:txBody>
                  <a:tcPr marL="35560" marR="35560" marT="19050" marB="19050">
                    <a:solidFill>
                      <a:scrgbClr r="0" g="0" b="0">
                        <a:alpha val="0"/>
                      </a:scrgbClr>
                    </a:solidFill>
                  </a:tcPr>
                </a:tc>
              </a:tr>
              <a:tr h="238038">
                <a:tc>
                  <a:txBody>
                    <a:bodyPr/>
                    <a:lstStyle/>
                    <a:p>
                      <a:pPr algn="l" fontAlgn="ctr"/>
                      <a:r>
                        <a:rPr lang="en-US" sz="700" b="0" i="0" u="none" strike="noStrike" dirty="0">
                          <a:solidFill>
                            <a:schemeClr val="tx1"/>
                          </a:solidFill>
                          <a:effectLst/>
                          <a:latin typeface="Arial"/>
                        </a:rPr>
                        <a:t>Yielded manufacturing total cost</a:t>
                      </a:r>
                    </a:p>
                  </a:txBody>
                  <a:tcPr marL="35560" marR="35560" marT="19050" marB="19050">
                    <a:solidFill>
                      <a:scrgbClr r="0" g="0" b="0">
                        <a:alpha val="0"/>
                      </a:scrgbClr>
                    </a:solidFill>
                  </a:tcPr>
                </a:tc>
                <a:tc>
                  <a:txBody>
                    <a:bodyPr/>
                    <a:lstStyle/>
                    <a:p>
                      <a:pPr algn="r" fontAlgn="ctr"/>
                      <a:r>
                        <a:rPr lang="en-US" altLang="ko-KR" sz="700" b="0" i="0" u="none" strike="noStrike" dirty="0">
                          <a:solidFill>
                            <a:schemeClr val="tx1"/>
                          </a:solidFill>
                          <a:effectLst/>
                          <a:latin typeface="Arial"/>
                        </a:rPr>
                        <a:t>$51.8</a:t>
                      </a:r>
                    </a:p>
                  </a:txBody>
                  <a:tcPr marL="35560" marR="35560" marT="19050" marB="19050">
                    <a:solidFill>
                      <a:scrgbClr r="0" g="0" b="0">
                        <a:alpha val="0"/>
                      </a:scrgbClr>
                    </a:solidFill>
                  </a:tcPr>
                </a:tc>
                <a:tc>
                  <a:txBody>
                    <a:bodyPr/>
                    <a:lstStyle/>
                    <a:p>
                      <a:pPr algn="r" fontAlgn="ctr"/>
                      <a:endParaRPr lang="ko-KR" altLang="en-US" sz="700" b="0" i="0" u="none" strike="noStrike" dirty="0">
                        <a:solidFill>
                          <a:schemeClr val="tx1"/>
                        </a:solidFill>
                        <a:effectLst/>
                        <a:latin typeface="Arial"/>
                      </a:endParaRPr>
                    </a:p>
                  </a:txBody>
                  <a:tcPr marL="35560" marR="35560" marT="19050" marB="19050">
                    <a:solidFill>
                      <a:scrgbClr r="0" g="0" b="0">
                        <a:alpha val="0"/>
                      </a:scrgbClr>
                    </a:solidFill>
                  </a:tcPr>
                </a:tc>
                <a:tc>
                  <a:txBody>
                    <a:bodyPr/>
                    <a:lstStyle/>
                    <a:p>
                      <a:pPr algn="r" fontAlgn="ctr"/>
                      <a:r>
                        <a:rPr lang="en-US" altLang="ko-KR" sz="700" b="0" i="0" u="none" strike="noStrike" dirty="0">
                          <a:solidFill>
                            <a:schemeClr val="tx1"/>
                          </a:solidFill>
                          <a:effectLst/>
                          <a:latin typeface="Arial"/>
                        </a:rPr>
                        <a:t>97.4%</a:t>
                      </a:r>
                    </a:p>
                  </a:txBody>
                  <a:tcPr marL="35560" marR="35560" marT="19050" marB="19050">
                    <a:solidFill>
                      <a:scrgbClr r="0" g="0" b="0">
                        <a:alpha val="0"/>
                      </a:scrgbClr>
                    </a:solidFill>
                  </a:tcPr>
                </a:tc>
              </a:tr>
              <a:tr h="238038">
                <a:tc>
                  <a:txBody>
                    <a:bodyPr/>
                    <a:lstStyle/>
                    <a:p>
                      <a:pPr algn="l" fontAlgn="ctr"/>
                      <a:r>
                        <a:rPr lang="en-US" sz="700" b="0" i="0" u="none" strike="noStrike">
                          <a:solidFill>
                            <a:schemeClr val="tx1"/>
                          </a:solidFill>
                          <a:effectLst/>
                          <a:latin typeface="Arial"/>
                        </a:rPr>
                        <a:t>Margin </a:t>
                      </a:r>
                    </a:p>
                  </a:txBody>
                  <a:tcPr marL="35560" marR="35560" marT="19050" marB="19050">
                    <a:lnB>
                      <a:noFill/>
                    </a:lnB>
                    <a:solidFill>
                      <a:scrgbClr r="0" g="0" b="0">
                        <a:alpha val="0"/>
                      </a:scrgbClr>
                    </a:solidFill>
                  </a:tcPr>
                </a:tc>
                <a:tc>
                  <a:txBody>
                    <a:bodyPr/>
                    <a:lstStyle/>
                    <a:p>
                      <a:pPr algn="r" fontAlgn="ctr"/>
                      <a:r>
                        <a:rPr lang="en-US" altLang="ko-KR" sz="700" b="0" i="0" u="none" strike="noStrike">
                          <a:solidFill>
                            <a:schemeClr val="tx1"/>
                          </a:solidFill>
                          <a:effectLst/>
                          <a:latin typeface="Arial"/>
                        </a:rPr>
                        <a:t>$1.4</a:t>
                      </a:r>
                    </a:p>
                  </a:txBody>
                  <a:tcPr marL="35560" marR="35560" marT="19050" marB="19050">
                    <a:lnB>
                      <a:noFill/>
                    </a:lnB>
                    <a:solidFill>
                      <a:scrgbClr r="0" g="0" b="0">
                        <a:alpha val="0"/>
                      </a:scrgbClr>
                    </a:solidFill>
                  </a:tcPr>
                </a:tc>
                <a:tc>
                  <a:txBody>
                    <a:bodyPr/>
                    <a:lstStyle/>
                    <a:p>
                      <a:pPr algn="r" fontAlgn="ctr"/>
                      <a:endParaRPr lang="ko-KR" altLang="en-US" sz="700" b="0" i="0" u="none" strike="noStrike" dirty="0">
                        <a:solidFill>
                          <a:schemeClr val="tx1"/>
                        </a:solidFill>
                        <a:effectLst/>
                        <a:latin typeface="Arial"/>
                      </a:endParaRPr>
                    </a:p>
                  </a:txBody>
                  <a:tcPr marL="35560" marR="35560" marT="19050" marB="19050">
                    <a:lnB>
                      <a:noFill/>
                    </a:lnB>
                    <a:solidFill>
                      <a:scrgbClr r="0" g="0" b="0">
                        <a:alpha val="0"/>
                      </a:scrgbClr>
                    </a:solidFill>
                  </a:tcPr>
                </a:tc>
                <a:tc>
                  <a:txBody>
                    <a:bodyPr/>
                    <a:lstStyle/>
                    <a:p>
                      <a:pPr algn="r" fontAlgn="ctr"/>
                      <a:r>
                        <a:rPr lang="en-US" altLang="ko-KR" sz="700" b="0" i="0" u="none" strike="noStrike" dirty="0">
                          <a:solidFill>
                            <a:schemeClr val="tx1"/>
                          </a:solidFill>
                          <a:effectLst/>
                          <a:latin typeface="Arial"/>
                        </a:rPr>
                        <a:t>2.6%</a:t>
                      </a:r>
                    </a:p>
                  </a:txBody>
                  <a:tcPr marL="35560" marR="35560" marT="19050" marB="19050">
                    <a:lnB>
                      <a:noFill/>
                    </a:lnB>
                    <a:solidFill>
                      <a:scrgbClr r="0" g="0" b="0">
                        <a:alpha val="0"/>
                      </a:scrgbClr>
                    </a:solidFill>
                  </a:tcPr>
                </a:tc>
              </a:tr>
              <a:tr h="238038">
                <a:tc>
                  <a:txBody>
                    <a:bodyPr/>
                    <a:lstStyle/>
                    <a:p>
                      <a:pPr algn="l" fontAlgn="ctr"/>
                      <a:r>
                        <a:rPr lang="en-US" sz="700" b="0" i="0" u="none" strike="noStrike" dirty="0">
                          <a:solidFill>
                            <a:schemeClr val="tx1"/>
                          </a:solidFill>
                          <a:effectLst/>
                          <a:latin typeface="Arial"/>
                        </a:rPr>
                        <a:t>Supply price </a:t>
                      </a:r>
                    </a:p>
                  </a:txBody>
                  <a:tcPr marL="35560" marR="35560" marT="19050" marB="19050">
                    <a:lnT>
                      <a:noFill/>
                    </a:lnT>
                    <a:lnB w="12700" cap="flat" cmpd="sng" algn="ctr">
                      <a:solidFill>
                        <a:srgbClr val="707C8A"/>
                      </a:solidFill>
                      <a:prstDash val="solid"/>
                      <a:round/>
                      <a:headEnd type="none" w="med" len="med"/>
                      <a:tailEnd type="none" w="med" len="med"/>
                    </a:lnB>
                    <a:solidFill>
                      <a:scrgbClr r="0" g="0" b="0">
                        <a:alpha val="0"/>
                      </a:scrgbClr>
                    </a:solidFill>
                  </a:tcPr>
                </a:tc>
                <a:tc>
                  <a:txBody>
                    <a:bodyPr/>
                    <a:lstStyle/>
                    <a:p>
                      <a:pPr algn="r" fontAlgn="ctr"/>
                      <a:r>
                        <a:rPr lang="en-US" altLang="ko-KR" sz="700" b="0" i="0" u="none" strike="noStrike" dirty="0">
                          <a:solidFill>
                            <a:schemeClr val="tx1"/>
                          </a:solidFill>
                          <a:effectLst/>
                          <a:latin typeface="Arial"/>
                        </a:rPr>
                        <a:t>$53.2</a:t>
                      </a:r>
                    </a:p>
                  </a:txBody>
                  <a:tcPr marL="35560" marR="35560" marT="19050" marB="19050">
                    <a:lnT>
                      <a:noFill/>
                    </a:lnT>
                    <a:lnB w="12700" cap="flat" cmpd="sng" algn="ctr">
                      <a:solidFill>
                        <a:srgbClr val="707C8A"/>
                      </a:solidFill>
                      <a:prstDash val="solid"/>
                      <a:round/>
                      <a:headEnd type="none" w="med" len="med"/>
                      <a:tailEnd type="none" w="med" len="med"/>
                    </a:lnB>
                    <a:solidFill>
                      <a:scrgbClr r="0" g="0" b="0">
                        <a:alpha val="0"/>
                      </a:scrgbClr>
                    </a:solidFill>
                  </a:tcPr>
                </a:tc>
                <a:tc>
                  <a:txBody>
                    <a:bodyPr/>
                    <a:lstStyle/>
                    <a:p>
                      <a:pPr algn="r" fontAlgn="ctr"/>
                      <a:endParaRPr lang="ko-KR" altLang="en-US" sz="700" b="0" i="0" u="none" strike="noStrike" dirty="0">
                        <a:solidFill>
                          <a:schemeClr val="tx1"/>
                        </a:solidFill>
                        <a:effectLst/>
                        <a:latin typeface="Arial"/>
                      </a:endParaRPr>
                    </a:p>
                  </a:txBody>
                  <a:tcPr marL="35560" marR="35560" marT="19050" marB="19050">
                    <a:lnT>
                      <a:noFill/>
                    </a:lnT>
                    <a:lnB w="12700" cap="flat" cmpd="sng" algn="ctr">
                      <a:solidFill>
                        <a:srgbClr val="707C8A"/>
                      </a:solidFill>
                      <a:prstDash val="solid"/>
                      <a:round/>
                      <a:headEnd type="none" w="med" len="med"/>
                      <a:tailEnd type="none" w="med" len="med"/>
                    </a:lnB>
                    <a:solidFill>
                      <a:scrgbClr r="0" g="0" b="0">
                        <a:alpha val="0"/>
                      </a:scrgbClr>
                    </a:solidFill>
                  </a:tcPr>
                </a:tc>
                <a:tc>
                  <a:txBody>
                    <a:bodyPr/>
                    <a:lstStyle/>
                    <a:p>
                      <a:pPr algn="r" fontAlgn="ctr"/>
                      <a:r>
                        <a:rPr lang="en-US" altLang="ko-KR" sz="700" b="0" i="0" u="none" strike="noStrike" dirty="0">
                          <a:solidFill>
                            <a:schemeClr val="tx1"/>
                          </a:solidFill>
                          <a:effectLst/>
                          <a:latin typeface="Arial"/>
                        </a:rPr>
                        <a:t>100.0%</a:t>
                      </a:r>
                    </a:p>
                  </a:txBody>
                  <a:tcPr marL="35560" marR="35560" marT="19050" marB="19050">
                    <a:lnT>
                      <a:noFill/>
                    </a:lnT>
                    <a:lnB w="12700" cap="flat" cmpd="sng" algn="ctr">
                      <a:solidFill>
                        <a:srgbClr val="707C8A"/>
                      </a:solidFill>
                      <a:prstDash val="solid"/>
                      <a:round/>
                      <a:headEnd type="none" w="med" len="med"/>
                      <a:tailEnd type="none" w="med" len="med"/>
                    </a:lnB>
                    <a:solidFill>
                      <a:scrgbClr r="0" g="0" b="0">
                        <a:alpha val="0"/>
                      </a:scrgbClr>
                    </a:solidFill>
                  </a:tcPr>
                </a:tc>
              </a:tr>
              <a:tr h="183748">
                <a:tc gridSpan="3">
                  <a:txBody>
                    <a:bodyPr/>
                    <a:lstStyle/>
                    <a:p>
                      <a:pPr algn="l" fontAlgn="ctr">
                        <a:buFontTx/>
                        <a:buNone/>
                      </a:pPr>
                      <a:r>
                        <a:rPr lang="en-US" sz="500" b="0" i="0" u="none" strike="noStrike" smtClean="0">
                          <a:solidFill>
                            <a:srgbClr val="707C8A"/>
                          </a:solidFill>
                          <a:effectLst/>
                          <a:latin typeface="Arial"/>
                        </a:rPr>
                        <a:t>Source: IHS</a:t>
                      </a:r>
                      <a:endParaRPr lang="en-US" sz="500" b="0" i="0" u="none" strike="noStrike" dirty="0">
                        <a:solidFill>
                          <a:srgbClr val="707C8A"/>
                        </a:solidFill>
                        <a:effectLst/>
                        <a:latin typeface="Arial"/>
                      </a:endParaRPr>
                    </a:p>
                  </a:txBody>
                  <a:tcPr marL="35560" marR="35560" marT="35560" marB="0" anchor="b">
                    <a:lnT w="12700" cap="flat" cmpd="sng" algn="ctr">
                      <a:solidFill>
                        <a:srgbClr val="707C8A"/>
                      </a:solidFill>
                      <a:prstDash val="solid"/>
                      <a:round/>
                      <a:headEnd type="none" w="med" len="med"/>
                      <a:tailEnd type="none" w="med" len="med"/>
                    </a:lnT>
                    <a:solidFill>
                      <a:scrgbClr r="0" g="0" b="0">
                        <a:alpha val="0"/>
                      </a:scrgbClr>
                    </a:solidFill>
                  </a:tcPr>
                </a:tc>
                <a:tc hMerge="1">
                  <a:txBody>
                    <a:bodyPr/>
                    <a:lstStyle/>
                    <a:p>
                      <a:pPr algn="r" fontAlgn="ctr"/>
                      <a:endParaRPr lang="en-US" altLang="ko-KR" sz="1100" b="0" i="0" u="none" strike="noStrike" dirty="0">
                        <a:solidFill>
                          <a:srgbClr val="000000"/>
                        </a:solidFill>
                        <a:effectLst/>
                        <a:latin typeface="맑은 고딕"/>
                      </a:endParaRPr>
                    </a:p>
                  </a:txBody>
                  <a:tcPr marL="0" marR="0" marT="0" marB="0" anchor="ctr"/>
                </a:tc>
                <a:tc hMerge="1">
                  <a:txBody>
                    <a:bodyPr/>
                    <a:lstStyle/>
                    <a:p>
                      <a:pPr algn="l" fontAlgn="ctr"/>
                      <a:endParaRPr lang="ko-KR" altLang="en-US" sz="1100" b="0" i="0" u="none" strike="noStrike" dirty="0">
                        <a:solidFill>
                          <a:srgbClr val="000000"/>
                        </a:solidFill>
                        <a:effectLst/>
                        <a:latin typeface="맑은 고딕"/>
                      </a:endParaRPr>
                    </a:p>
                  </a:txBody>
                  <a:tcPr marL="0" marR="0" marT="0" marB="0" anchor="ctr"/>
                </a:tc>
                <a:tc>
                  <a:txBody>
                    <a:bodyPr/>
                    <a:lstStyle/>
                    <a:p>
                      <a:pPr algn="r" fontAlgn="ctr">
                        <a:buFontTx/>
                        <a:buNone/>
                      </a:pPr>
                      <a:r>
                        <a:rPr lang="en-US" altLang="ko-KR" sz="500" b="0" i="0" u="none" strike="noStrike" dirty="0" smtClean="0">
                          <a:solidFill>
                            <a:srgbClr val="707C8A"/>
                          </a:solidFill>
                          <a:effectLst/>
                          <a:latin typeface="Arial"/>
                        </a:rPr>
                        <a:t>© 2015 IHS</a:t>
                      </a:r>
                      <a:endParaRPr lang="en-US" altLang="ko-KR" sz="500" b="0" i="0" u="none" strike="noStrike" dirty="0">
                        <a:solidFill>
                          <a:srgbClr val="707C8A"/>
                        </a:solidFill>
                        <a:effectLst/>
                        <a:latin typeface="Arial"/>
                      </a:endParaRPr>
                    </a:p>
                  </a:txBody>
                  <a:tcPr marL="35560" marR="35560" marT="35560" marB="0" anchor="b">
                    <a:lnT w="12700" cap="flat" cmpd="sng" algn="ctr">
                      <a:solidFill>
                        <a:srgbClr val="707C8A"/>
                      </a:solidFill>
                      <a:prstDash val="solid"/>
                      <a:round/>
                      <a:headEnd type="none" w="med" len="med"/>
                      <a:tailEnd type="none" w="med" len="med"/>
                    </a:lnT>
                    <a:solidFill>
                      <a:scrgbClr r="0" g="0" b="0">
                        <a:alpha val="0"/>
                      </a:scrgbClr>
                    </a:solidFill>
                  </a:tcPr>
                </a:tc>
              </a:tr>
            </a:tbl>
          </a:graphicData>
        </a:graphic>
      </p:graphicFrame>
      <p:graphicFrame>
        <p:nvGraphicFramePr>
          <p:cNvPr id="8" name="Chart 7"/>
          <p:cNvGraphicFramePr>
            <a:graphicFrameLocks/>
          </p:cNvGraphicFramePr>
          <p:nvPr>
            <p:extLst>
              <p:ext uri="{D42A27DB-BD31-4B8C-83A1-F6EECF244321}">
                <p14:modId xmlns:p14="http://schemas.microsoft.com/office/powerpoint/2010/main" val="1548452202"/>
              </p:ext>
            </p:extLst>
          </p:nvPr>
        </p:nvGraphicFramePr>
        <p:xfrm>
          <a:off x="4716463" y="3573463"/>
          <a:ext cx="3959225" cy="26638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3704872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4313"/>
            <a:ext cx="8220075" cy="1763595"/>
          </a:xfrm>
          <a:solidFill>
            <a:schemeClr val="bg1"/>
          </a:solidFill>
        </p:spPr>
        <p:txBody>
          <a:bodyPr/>
          <a:lstStyle/>
          <a:p>
            <a:pPr marL="0" indent="0" algn="just" latinLnBrk="0">
              <a:buNone/>
            </a:pPr>
            <a:r>
              <a:rPr lang="en-US" altLang="ko-KR" dirty="0" smtClean="0"/>
              <a:t>1.4</a:t>
            </a:r>
            <a:r>
              <a:rPr lang="en-US" altLang="ko-KR" dirty="0" smtClean="0">
                <a:latin typeface="+mj-lt"/>
              </a:rPr>
              <a:t>. Characteristics </a:t>
            </a:r>
            <a:r>
              <a:rPr lang="en-US" altLang="ko-KR" dirty="0">
                <a:latin typeface="+mj-lt"/>
              </a:rPr>
              <a:t>of </a:t>
            </a:r>
            <a:r>
              <a:rPr lang="en-US" altLang="ko-KR" dirty="0" smtClean="0">
                <a:latin typeface="+mj-lt"/>
              </a:rPr>
              <a:t>QD solution </a:t>
            </a:r>
            <a:r>
              <a:rPr lang="en-US" altLang="ko-KR" dirty="0">
                <a:latin typeface="+mj-lt"/>
              </a:rPr>
              <a:t>supply chain in the TV market</a:t>
            </a:r>
            <a:endParaRPr lang="en-US" altLang="ko-KR" dirty="0" smtClean="0">
              <a:latin typeface="+mj-lt"/>
            </a:endParaRPr>
          </a:p>
          <a:p>
            <a:pPr lvl="1" algn="just" latinLnBrk="0"/>
            <a:r>
              <a:rPr lang="en-US" altLang="ko-KR" dirty="0" smtClean="0">
                <a:latin typeface="+mj-lt"/>
                <a:ea typeface="맑은 고딕"/>
              </a:rPr>
              <a:t>Currently, QD film supply methods </a:t>
            </a:r>
            <a:r>
              <a:rPr lang="en-US" altLang="ko-KR" dirty="0">
                <a:latin typeface="+mj-lt"/>
                <a:ea typeface="맑은 고딕"/>
              </a:rPr>
              <a:t>in the TV </a:t>
            </a:r>
            <a:r>
              <a:rPr lang="en-US" altLang="ko-KR" dirty="0" smtClean="0">
                <a:latin typeface="+mj-lt"/>
                <a:ea typeface="맑은 고딕"/>
              </a:rPr>
              <a:t>market are largely categorized into two: </a:t>
            </a:r>
            <a:r>
              <a:rPr lang="en-US" altLang="ko-KR" dirty="0">
                <a:latin typeface="+mj-lt"/>
                <a:ea typeface="맑은 고딕"/>
              </a:rPr>
              <a:t>QD materials and barrier films </a:t>
            </a:r>
            <a:r>
              <a:rPr lang="en-US" altLang="ko-KR" dirty="0" smtClean="0">
                <a:latin typeface="+mj-lt"/>
                <a:ea typeface="맑은 고딕"/>
              </a:rPr>
              <a:t>are provided to QD film makers, and </a:t>
            </a:r>
            <a:r>
              <a:rPr lang="en-US" altLang="ko-KR" dirty="0">
                <a:latin typeface="+mj-lt"/>
                <a:ea typeface="맑은 고딕"/>
              </a:rPr>
              <a:t>then </a:t>
            </a:r>
            <a:r>
              <a:rPr lang="en-US" altLang="ko-KR" dirty="0" smtClean="0">
                <a:latin typeface="+mj-lt"/>
                <a:ea typeface="맑은 고딕"/>
              </a:rPr>
              <a:t>manufactured as </a:t>
            </a:r>
            <a:r>
              <a:rPr lang="en-US" altLang="ko-KR" dirty="0">
                <a:latin typeface="+mj-lt"/>
                <a:ea typeface="맑은 고딕"/>
              </a:rPr>
              <a:t>the </a:t>
            </a:r>
            <a:r>
              <a:rPr lang="en-US" altLang="ko-KR" dirty="0" smtClean="0">
                <a:latin typeface="+mj-lt"/>
                <a:ea typeface="맑은 고딕"/>
              </a:rPr>
              <a:t>QD film by them to supply it to TV set makers; and only QD materials are delivered to QD film suppliers </a:t>
            </a:r>
            <a:r>
              <a:rPr lang="en-US" altLang="ko-KR" dirty="0">
                <a:latin typeface="+mj-lt"/>
                <a:ea typeface="맑은 고딕"/>
              </a:rPr>
              <a:t>with the skills to produce barrier </a:t>
            </a:r>
            <a:r>
              <a:rPr lang="en-US" altLang="ko-KR" dirty="0" smtClean="0">
                <a:latin typeface="+mj-lt"/>
                <a:ea typeface="맑은 고딕"/>
              </a:rPr>
              <a:t>films, and then manufactured as the QD film for supply to TV set makers.</a:t>
            </a:r>
            <a:endParaRPr lang="en-US" altLang="ko-KR" dirty="0">
              <a:latin typeface="+mj-lt"/>
              <a:ea typeface="맑은 고딕"/>
            </a:endParaRPr>
          </a:p>
          <a:p>
            <a:pPr lvl="1" algn="just" latinLnBrk="0"/>
            <a:r>
              <a:rPr lang="en-US" altLang="ko-KR" dirty="0" smtClean="0">
                <a:latin typeface="+mj-lt"/>
                <a:ea typeface="맑은 고딕"/>
              </a:rPr>
              <a:t>Samsung </a:t>
            </a:r>
            <a:r>
              <a:rPr lang="en-US" altLang="ko-KR" dirty="0">
                <a:latin typeface="+mj-lt"/>
                <a:ea typeface="맑은 고딕"/>
              </a:rPr>
              <a:t>Electronics and LG Electronics </a:t>
            </a:r>
            <a:r>
              <a:rPr lang="en-US" altLang="ko-KR" dirty="0" smtClean="0">
                <a:latin typeface="+mj-lt"/>
                <a:ea typeface="맑은 고딕"/>
              </a:rPr>
              <a:t>opt for </a:t>
            </a:r>
            <a:r>
              <a:rPr lang="en-US" altLang="ko-KR" dirty="0">
                <a:latin typeface="+mj-lt"/>
                <a:ea typeface="맑은 고딕"/>
              </a:rPr>
              <a:t>the </a:t>
            </a:r>
            <a:r>
              <a:rPr lang="en-US" altLang="ko-KR" dirty="0" smtClean="0">
                <a:latin typeface="+mj-lt"/>
                <a:ea typeface="맑은 고딕"/>
              </a:rPr>
              <a:t>first</a:t>
            </a:r>
            <a:r>
              <a:rPr lang="ko-KR" altLang="en-US" dirty="0" smtClean="0">
                <a:latin typeface="+mj-lt"/>
                <a:ea typeface="맑은 고딕"/>
              </a:rPr>
              <a:t> </a:t>
            </a:r>
            <a:r>
              <a:rPr lang="en-US" altLang="ko-KR" dirty="0">
                <a:latin typeface="+mj-lt"/>
                <a:ea typeface="맑은 고딕"/>
              </a:rPr>
              <a:t>method, while Hisense </a:t>
            </a:r>
            <a:r>
              <a:rPr lang="en-US" altLang="ko-KR" dirty="0" smtClean="0">
                <a:latin typeface="+mj-lt"/>
                <a:ea typeface="맑은 고딕"/>
              </a:rPr>
              <a:t>Electric Co. uses the second one. </a:t>
            </a:r>
            <a:r>
              <a:rPr lang="en-US" altLang="ko-KR" dirty="0">
                <a:latin typeface="+mj-lt"/>
                <a:ea typeface="맑은 고딕"/>
              </a:rPr>
              <a:t>Samsung Electronics, however, </a:t>
            </a:r>
            <a:r>
              <a:rPr lang="en-US" altLang="ko-KR" dirty="0" smtClean="0">
                <a:latin typeface="+mj-lt"/>
                <a:ea typeface="맑은 고딕"/>
              </a:rPr>
              <a:t>has maintained a long-term strategic cooperation with QD film suppliers, working </a:t>
            </a:r>
            <a:r>
              <a:rPr lang="en-US" altLang="ko-KR" dirty="0">
                <a:latin typeface="+mj-lt"/>
                <a:ea typeface="맑은 고딕"/>
              </a:rPr>
              <a:t>on </a:t>
            </a:r>
            <a:r>
              <a:rPr lang="en-US" altLang="ko-KR" dirty="0" smtClean="0">
                <a:latin typeface="+mj-lt"/>
                <a:ea typeface="맑은 고딕"/>
              </a:rPr>
              <a:t>technology </a:t>
            </a:r>
            <a:r>
              <a:rPr lang="en-US" altLang="ko-KR" dirty="0">
                <a:latin typeface="+mj-lt"/>
                <a:ea typeface="맑은 고딕"/>
              </a:rPr>
              <a:t>development, thereby having a</a:t>
            </a:r>
            <a:r>
              <a:rPr lang="en-US" altLang="ko-KR" dirty="0" smtClean="0">
                <a:latin typeface="+mj-lt"/>
                <a:ea typeface="맑은 고딕"/>
              </a:rPr>
              <a:t> </a:t>
            </a:r>
            <a:r>
              <a:rPr lang="en-US" altLang="ko-KR" dirty="0">
                <a:latin typeface="+mj-lt"/>
                <a:ea typeface="맑은 고딕"/>
              </a:rPr>
              <a:t>competitive edge in </a:t>
            </a:r>
            <a:r>
              <a:rPr lang="en-US" altLang="ko-KR" dirty="0" smtClean="0">
                <a:latin typeface="+mj-lt"/>
                <a:ea typeface="맑은 고딕"/>
              </a:rPr>
              <a:t>QD film </a:t>
            </a:r>
            <a:r>
              <a:rPr lang="en-US" altLang="ko-KR" dirty="0">
                <a:latin typeface="+mj-lt"/>
                <a:ea typeface="맑은 고딕"/>
              </a:rPr>
              <a:t>production. </a:t>
            </a:r>
          </a:p>
          <a:p>
            <a:pPr lvl="1" algn="just" latinLnBrk="0"/>
            <a:r>
              <a:rPr lang="en-US" altLang="ko-KR" dirty="0" smtClean="0">
                <a:latin typeface="+mj-lt"/>
                <a:ea typeface="맑은 고딕"/>
              </a:rPr>
              <a:t>The third </a:t>
            </a:r>
            <a:r>
              <a:rPr lang="en-US" altLang="ko-KR" dirty="0">
                <a:latin typeface="+mj-lt"/>
                <a:ea typeface="맑은 고딕"/>
              </a:rPr>
              <a:t>method is a business model of QD </a:t>
            </a:r>
            <a:r>
              <a:rPr lang="en-US" altLang="ko-KR" dirty="0" smtClean="0">
                <a:latin typeface="+mj-lt"/>
                <a:ea typeface="맑은 고딕"/>
              </a:rPr>
              <a:t>Vision Inc., </a:t>
            </a:r>
            <a:r>
              <a:rPr lang="en-US" altLang="ko-KR" dirty="0">
                <a:latin typeface="+mj-lt"/>
                <a:ea typeface="맑은 고딕"/>
              </a:rPr>
              <a:t>which supplies </a:t>
            </a:r>
            <a:r>
              <a:rPr lang="en-US" altLang="ko-KR" dirty="0" smtClean="0">
                <a:latin typeface="+mj-lt"/>
                <a:ea typeface="맑은 고딕"/>
              </a:rPr>
              <a:t>QD </a:t>
            </a:r>
            <a:r>
              <a:rPr lang="en-US" altLang="ko-KR" dirty="0">
                <a:latin typeface="+mj-lt"/>
                <a:ea typeface="맑은 고딕"/>
              </a:rPr>
              <a:t>tubes. </a:t>
            </a:r>
            <a:endParaRPr lang="ko-KR" altLang="en-US" dirty="0">
              <a:latin typeface="+mj-lt"/>
            </a:endParaRPr>
          </a:p>
          <a:p>
            <a:pPr marL="177800" lvl="1" indent="0">
              <a:buNone/>
            </a:pPr>
            <a:endParaRPr lang="ko-KR" altLang="en-US" dirty="0"/>
          </a:p>
        </p:txBody>
      </p:sp>
      <p:sp>
        <p:nvSpPr>
          <p:cNvPr id="4" name="Slide Number Placeholder 3"/>
          <p:cNvSpPr>
            <a:spLocks noGrp="1"/>
          </p:cNvSpPr>
          <p:nvPr>
            <p:ph type="sldNum" sz="quarter" idx="10"/>
          </p:nvPr>
        </p:nvSpPr>
        <p:spPr/>
        <p:txBody>
          <a:bodyPr/>
          <a:lstStyle/>
          <a:p>
            <a:fld id="{C1654822-CBA3-4BDF-80A9-3FE33B17E59A}" type="slidenum">
              <a:rPr lang="en-US" smtClean="0"/>
              <a:pPr/>
              <a:t>67</a:t>
            </a:fld>
            <a:endParaRPr lang="en-US" dirty="0"/>
          </a:p>
        </p:txBody>
      </p:sp>
      <p:sp>
        <p:nvSpPr>
          <p:cNvPr id="5" name="Footer Placeholder 4"/>
          <p:cNvSpPr>
            <a:spLocks noGrp="1"/>
          </p:cNvSpPr>
          <p:nvPr>
            <p:ph type="ftr" sz="quarter" idx="11"/>
          </p:nvPr>
        </p:nvSpPr>
        <p:spPr/>
        <p:txBody>
          <a:bodyPr/>
          <a:lstStyle/>
          <a:p>
            <a:r>
              <a:rPr lang="en-US" smtClean="0"/>
              <a:t>Quantum Dot Display Technology &amp; Market Report - H2 2015</a:t>
            </a:r>
            <a:endParaRPr lang="en-US" dirty="0"/>
          </a:p>
        </p:txBody>
      </p:sp>
      <p:grpSp>
        <p:nvGrpSpPr>
          <p:cNvPr id="46" name="Group 45"/>
          <p:cNvGrpSpPr/>
          <p:nvPr/>
        </p:nvGrpSpPr>
        <p:grpSpPr>
          <a:xfrm>
            <a:off x="743932" y="3872647"/>
            <a:ext cx="7644492" cy="2184055"/>
            <a:chOff x="743932" y="3711576"/>
            <a:chExt cx="7644492" cy="2475211"/>
          </a:xfrm>
        </p:grpSpPr>
        <p:sp>
          <p:nvSpPr>
            <p:cNvPr id="6" name="직사각형 7"/>
            <p:cNvSpPr/>
            <p:nvPr/>
          </p:nvSpPr>
          <p:spPr>
            <a:xfrm>
              <a:off x="896192" y="5074036"/>
              <a:ext cx="1145455" cy="258538"/>
            </a:xfrm>
            <a:prstGeom prst="rect">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a:solidFill>
                    <a:schemeClr val="tx1"/>
                  </a:solidFill>
                  <a:latin typeface="+mj-lt"/>
                </a:rPr>
                <a:t>M</a:t>
              </a:r>
              <a:r>
                <a:rPr lang="en-US" altLang="ko-KR" sz="700" dirty="0" smtClean="0">
                  <a:solidFill>
                    <a:schemeClr val="tx1"/>
                  </a:solidFill>
                  <a:latin typeface="+mj-lt"/>
                </a:rPr>
                <a:t>aterial </a:t>
              </a:r>
            </a:p>
            <a:p>
              <a:pPr algn="ctr"/>
              <a:r>
                <a:rPr lang="en-US" altLang="ko-KR" sz="700" dirty="0">
                  <a:solidFill>
                    <a:schemeClr val="tx1"/>
                  </a:solidFill>
                  <a:latin typeface="+mj-lt"/>
                </a:rPr>
                <a:t>s</a:t>
              </a:r>
              <a:r>
                <a:rPr lang="en-US" altLang="ko-KR" sz="700" dirty="0" smtClean="0">
                  <a:solidFill>
                    <a:schemeClr val="tx1"/>
                  </a:solidFill>
                  <a:latin typeface="+mj-lt"/>
                </a:rPr>
                <a:t>upplier</a:t>
              </a:r>
              <a:endParaRPr lang="ko-KR" altLang="en-US" sz="700" dirty="0" smtClean="0">
                <a:solidFill>
                  <a:schemeClr val="tx1"/>
                </a:solidFill>
                <a:latin typeface="+mj-lt"/>
              </a:endParaRPr>
            </a:p>
          </p:txBody>
        </p:sp>
        <p:sp>
          <p:nvSpPr>
            <p:cNvPr id="7" name="직사각형 8"/>
            <p:cNvSpPr/>
            <p:nvPr/>
          </p:nvSpPr>
          <p:spPr>
            <a:xfrm>
              <a:off x="887880" y="5407114"/>
              <a:ext cx="1153767" cy="258538"/>
            </a:xfrm>
            <a:prstGeom prst="rect">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smtClean="0">
                  <a:solidFill>
                    <a:schemeClr val="tx1"/>
                  </a:solidFill>
                  <a:latin typeface="+mj-lt"/>
                </a:rPr>
                <a:t>Material IP  </a:t>
              </a:r>
              <a:endParaRPr lang="ko-KR" altLang="en-US" sz="700" dirty="0" smtClean="0">
                <a:solidFill>
                  <a:schemeClr val="tx1"/>
                </a:solidFill>
                <a:latin typeface="+mj-lt"/>
              </a:endParaRPr>
            </a:p>
          </p:txBody>
        </p:sp>
        <p:sp>
          <p:nvSpPr>
            <p:cNvPr id="8" name="직사각형 11"/>
            <p:cNvSpPr/>
            <p:nvPr/>
          </p:nvSpPr>
          <p:spPr>
            <a:xfrm>
              <a:off x="2159872" y="5048381"/>
              <a:ext cx="1260000" cy="629830"/>
            </a:xfrm>
            <a:prstGeom prst="rect">
              <a:avLst/>
            </a:prstGeom>
            <a:noFill/>
            <a:ln w="6350">
              <a:solidFill>
                <a:srgbClr val="F794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smtClean="0">
                  <a:solidFill>
                    <a:schemeClr val="tx1"/>
                  </a:solidFill>
                  <a:latin typeface="+mj-lt"/>
                </a:rPr>
                <a:t>Barrier film</a:t>
              </a:r>
            </a:p>
            <a:p>
              <a:pPr algn="ctr"/>
              <a:r>
                <a:rPr lang="en-US" altLang="ko-KR" sz="700" dirty="0" smtClean="0">
                  <a:solidFill>
                    <a:schemeClr val="tx1"/>
                  </a:solidFill>
                  <a:latin typeface="+mj-lt"/>
                </a:rPr>
                <a:t>supplier  </a:t>
              </a:r>
              <a:endParaRPr lang="ko-KR" altLang="en-US" sz="700" dirty="0" smtClean="0">
                <a:solidFill>
                  <a:schemeClr val="tx1"/>
                </a:solidFill>
                <a:latin typeface="+mj-lt"/>
              </a:endParaRPr>
            </a:p>
          </p:txBody>
        </p:sp>
        <p:sp>
          <p:nvSpPr>
            <p:cNvPr id="9" name="직사각형 34"/>
            <p:cNvSpPr/>
            <p:nvPr/>
          </p:nvSpPr>
          <p:spPr>
            <a:xfrm>
              <a:off x="953334" y="4208101"/>
              <a:ext cx="2538546" cy="237691"/>
            </a:xfrm>
            <a:prstGeom prst="rect">
              <a:avLst/>
            </a:prstGeom>
            <a:noFill/>
            <a:ln w="6350">
              <a:solidFill>
                <a:srgbClr val="F794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smtClean="0">
                  <a:solidFill>
                    <a:schemeClr val="tx1"/>
                  </a:solidFill>
                  <a:latin typeface="+mj-lt"/>
                </a:rPr>
                <a:t>QD film supplier</a:t>
              </a:r>
              <a:endParaRPr lang="ko-KR" altLang="en-US" sz="700" dirty="0" smtClean="0">
                <a:solidFill>
                  <a:schemeClr val="tx1"/>
                </a:solidFill>
                <a:latin typeface="+mj-lt"/>
              </a:endParaRPr>
            </a:p>
          </p:txBody>
        </p:sp>
        <p:sp>
          <p:nvSpPr>
            <p:cNvPr id="10" name="오른쪽 화살표 42"/>
            <p:cNvSpPr/>
            <p:nvPr/>
          </p:nvSpPr>
          <p:spPr>
            <a:xfrm rot="16200000">
              <a:off x="1193558" y="4432420"/>
              <a:ext cx="556881" cy="600002"/>
            </a:xfrm>
            <a:prstGeom prst="rightArrow">
              <a:avLst/>
            </a:prstGeom>
            <a:solidFill>
              <a:srgbClr val="A1ABB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dirty="0" smtClean="0">
                <a:solidFill>
                  <a:schemeClr val="bg1"/>
                </a:solidFill>
                <a:latin typeface="+mj-lt"/>
              </a:endParaRPr>
            </a:p>
          </p:txBody>
        </p:sp>
        <p:sp>
          <p:nvSpPr>
            <p:cNvPr id="11" name="오른쪽 화살표 43"/>
            <p:cNvSpPr/>
            <p:nvPr/>
          </p:nvSpPr>
          <p:spPr>
            <a:xfrm rot="16200000">
              <a:off x="2525931" y="4429864"/>
              <a:ext cx="561992" cy="600002"/>
            </a:xfrm>
            <a:prstGeom prst="rightArrow">
              <a:avLst/>
            </a:prstGeom>
            <a:solidFill>
              <a:srgbClr val="A1ABB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dirty="0" smtClean="0">
                <a:solidFill>
                  <a:schemeClr val="bg1"/>
                </a:solidFill>
                <a:latin typeface="+mj-lt"/>
              </a:endParaRPr>
            </a:p>
          </p:txBody>
        </p:sp>
        <p:sp>
          <p:nvSpPr>
            <p:cNvPr id="12" name="직사각형 44"/>
            <p:cNvSpPr/>
            <p:nvPr/>
          </p:nvSpPr>
          <p:spPr>
            <a:xfrm>
              <a:off x="3891790" y="5117358"/>
              <a:ext cx="1398667" cy="258538"/>
            </a:xfrm>
            <a:prstGeom prst="rect">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smtClean="0">
                  <a:solidFill>
                    <a:schemeClr val="tx1"/>
                  </a:solidFill>
                  <a:latin typeface="+mj-lt"/>
                </a:rPr>
                <a:t>Material</a:t>
              </a:r>
            </a:p>
            <a:p>
              <a:pPr algn="ctr"/>
              <a:r>
                <a:rPr lang="en-US" altLang="ko-KR" sz="700" dirty="0" smtClean="0">
                  <a:solidFill>
                    <a:schemeClr val="tx1"/>
                  </a:solidFill>
                  <a:latin typeface="+mj-lt"/>
                </a:rPr>
                <a:t>supplier</a:t>
              </a:r>
            </a:p>
          </p:txBody>
        </p:sp>
        <p:sp>
          <p:nvSpPr>
            <p:cNvPr id="13" name="직사각형 46"/>
            <p:cNvSpPr/>
            <p:nvPr/>
          </p:nvSpPr>
          <p:spPr>
            <a:xfrm>
              <a:off x="3895873" y="5399893"/>
              <a:ext cx="1394584" cy="258538"/>
            </a:xfrm>
            <a:prstGeom prst="rect">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smtClean="0">
                  <a:solidFill>
                    <a:schemeClr val="tx1"/>
                  </a:solidFill>
                  <a:latin typeface="+mj-lt"/>
                </a:rPr>
                <a:t>Material IP </a:t>
              </a:r>
              <a:endParaRPr lang="ko-KR" altLang="en-US" sz="700" dirty="0" smtClean="0">
                <a:solidFill>
                  <a:schemeClr val="tx1"/>
                </a:solidFill>
                <a:latin typeface="+mj-lt"/>
              </a:endParaRPr>
            </a:p>
          </p:txBody>
        </p:sp>
        <p:sp>
          <p:nvSpPr>
            <p:cNvPr id="14" name="직사각형 48"/>
            <p:cNvSpPr/>
            <p:nvPr/>
          </p:nvSpPr>
          <p:spPr>
            <a:xfrm>
              <a:off x="3835473" y="5079599"/>
              <a:ext cx="1507899" cy="598612"/>
            </a:xfrm>
            <a:prstGeom prst="rect">
              <a:avLst/>
            </a:prstGeom>
            <a:noFill/>
            <a:ln w="6350">
              <a:solidFill>
                <a:srgbClr val="F794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dirty="0" smtClean="0">
                <a:solidFill>
                  <a:schemeClr val="tx1"/>
                </a:solidFill>
                <a:latin typeface="+mj-lt"/>
              </a:endParaRPr>
            </a:p>
          </p:txBody>
        </p:sp>
        <p:sp>
          <p:nvSpPr>
            <p:cNvPr id="15" name="직사각형 49"/>
            <p:cNvSpPr/>
            <p:nvPr/>
          </p:nvSpPr>
          <p:spPr>
            <a:xfrm>
              <a:off x="3827309" y="4175155"/>
              <a:ext cx="1507899" cy="577908"/>
            </a:xfrm>
            <a:prstGeom prst="rect">
              <a:avLst/>
            </a:prstGeom>
            <a:noFill/>
            <a:ln w="6350">
              <a:solidFill>
                <a:srgbClr val="F794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dirty="0" smtClean="0">
                <a:solidFill>
                  <a:schemeClr val="tx1"/>
                </a:solidFill>
                <a:latin typeface="+mj-lt"/>
              </a:endParaRPr>
            </a:p>
          </p:txBody>
        </p:sp>
        <p:sp>
          <p:nvSpPr>
            <p:cNvPr id="16" name="직사각형 52"/>
            <p:cNvSpPr/>
            <p:nvPr/>
          </p:nvSpPr>
          <p:spPr>
            <a:xfrm>
              <a:off x="3891790" y="4196816"/>
              <a:ext cx="1379465" cy="258538"/>
            </a:xfrm>
            <a:prstGeom prst="rect">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smtClean="0">
                  <a:solidFill>
                    <a:schemeClr val="tx1"/>
                  </a:solidFill>
                  <a:latin typeface="+mj-lt"/>
                </a:rPr>
                <a:t>QD film </a:t>
              </a:r>
            </a:p>
            <a:p>
              <a:pPr algn="ctr"/>
              <a:r>
                <a:rPr lang="en-US" altLang="ko-KR" sz="700" dirty="0" smtClean="0">
                  <a:solidFill>
                    <a:schemeClr val="tx1"/>
                  </a:solidFill>
                  <a:latin typeface="+mj-lt"/>
                </a:rPr>
                <a:t>supplier</a:t>
              </a:r>
            </a:p>
          </p:txBody>
        </p:sp>
        <p:sp>
          <p:nvSpPr>
            <p:cNvPr id="17" name="직사각형 53"/>
            <p:cNvSpPr/>
            <p:nvPr/>
          </p:nvSpPr>
          <p:spPr>
            <a:xfrm>
              <a:off x="3891791" y="4473339"/>
              <a:ext cx="1371300" cy="258538"/>
            </a:xfrm>
            <a:prstGeom prst="rect">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smtClean="0">
                  <a:solidFill>
                    <a:schemeClr val="tx1"/>
                  </a:solidFill>
                  <a:latin typeface="+mj-lt"/>
                </a:rPr>
                <a:t>Barrier film </a:t>
              </a:r>
            </a:p>
            <a:p>
              <a:pPr algn="ctr"/>
              <a:r>
                <a:rPr lang="en-US" altLang="ko-KR" sz="700" dirty="0" smtClean="0">
                  <a:solidFill>
                    <a:schemeClr val="tx1"/>
                  </a:solidFill>
                  <a:latin typeface="+mj-lt"/>
                </a:rPr>
                <a:t>supplier </a:t>
              </a:r>
              <a:endParaRPr lang="ko-KR" altLang="en-US" sz="700" dirty="0" smtClean="0">
                <a:solidFill>
                  <a:schemeClr val="tx1"/>
                </a:solidFill>
                <a:latin typeface="+mj-lt"/>
              </a:endParaRPr>
            </a:p>
          </p:txBody>
        </p:sp>
        <p:sp>
          <p:nvSpPr>
            <p:cNvPr id="18" name="직사각형 55"/>
            <p:cNvSpPr/>
            <p:nvPr/>
          </p:nvSpPr>
          <p:spPr>
            <a:xfrm>
              <a:off x="743932" y="3711576"/>
              <a:ext cx="7644492" cy="182518"/>
            </a:xfrm>
            <a:prstGeom prst="rect">
              <a:avLst/>
            </a:prstGeom>
            <a:solidFill>
              <a:srgbClr val="D3D2C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smtClean="0">
                  <a:solidFill>
                    <a:schemeClr val="tx1"/>
                  </a:solidFill>
                  <a:latin typeface="+mj-lt"/>
                </a:rPr>
                <a:t>TV set assembly</a:t>
              </a:r>
              <a:endParaRPr lang="ko-KR" altLang="en-US" sz="700" dirty="0" smtClean="0">
                <a:solidFill>
                  <a:schemeClr val="tx1"/>
                </a:solidFill>
                <a:latin typeface="+mj-lt"/>
              </a:endParaRPr>
            </a:p>
          </p:txBody>
        </p:sp>
        <p:sp>
          <p:nvSpPr>
            <p:cNvPr id="19" name="직사각형 56"/>
            <p:cNvSpPr/>
            <p:nvPr/>
          </p:nvSpPr>
          <p:spPr>
            <a:xfrm>
              <a:off x="6369395" y="4934841"/>
              <a:ext cx="1379465" cy="258538"/>
            </a:xfrm>
            <a:prstGeom prst="rect">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smtClean="0">
                  <a:solidFill>
                    <a:schemeClr val="tx1"/>
                  </a:solidFill>
                  <a:latin typeface="+mj-lt"/>
                </a:rPr>
                <a:t>Material</a:t>
              </a:r>
            </a:p>
            <a:p>
              <a:pPr algn="ctr"/>
              <a:r>
                <a:rPr lang="en-US" altLang="ko-KR" sz="700" dirty="0" smtClean="0">
                  <a:solidFill>
                    <a:schemeClr val="tx1"/>
                  </a:solidFill>
                  <a:latin typeface="+mj-lt"/>
                </a:rPr>
                <a:t>supplier</a:t>
              </a:r>
              <a:endParaRPr lang="ko-KR" altLang="en-US" sz="700" dirty="0" smtClean="0">
                <a:solidFill>
                  <a:schemeClr val="tx1"/>
                </a:solidFill>
                <a:latin typeface="+mj-lt"/>
              </a:endParaRPr>
            </a:p>
          </p:txBody>
        </p:sp>
        <p:sp>
          <p:nvSpPr>
            <p:cNvPr id="20" name="직사각형 57"/>
            <p:cNvSpPr/>
            <p:nvPr/>
          </p:nvSpPr>
          <p:spPr>
            <a:xfrm>
              <a:off x="6369394" y="5210155"/>
              <a:ext cx="1379466" cy="258538"/>
            </a:xfrm>
            <a:prstGeom prst="rect">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smtClean="0">
                  <a:solidFill>
                    <a:schemeClr val="tx1"/>
                  </a:solidFill>
                  <a:latin typeface="+mj-lt"/>
                </a:rPr>
                <a:t>Material IP </a:t>
              </a:r>
              <a:endParaRPr lang="ko-KR" altLang="en-US" sz="700" dirty="0" smtClean="0">
                <a:solidFill>
                  <a:schemeClr val="tx1"/>
                </a:solidFill>
                <a:latin typeface="+mj-lt"/>
              </a:endParaRPr>
            </a:p>
          </p:txBody>
        </p:sp>
        <p:sp>
          <p:nvSpPr>
            <p:cNvPr id="21" name="직사각형 58"/>
            <p:cNvSpPr/>
            <p:nvPr/>
          </p:nvSpPr>
          <p:spPr>
            <a:xfrm>
              <a:off x="6292668" y="4614387"/>
              <a:ext cx="1507899" cy="886275"/>
            </a:xfrm>
            <a:prstGeom prst="rect">
              <a:avLst/>
            </a:prstGeom>
            <a:noFill/>
            <a:ln w="6350">
              <a:solidFill>
                <a:srgbClr val="F794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dirty="0" smtClean="0">
                <a:solidFill>
                  <a:schemeClr val="tx1"/>
                </a:solidFill>
                <a:latin typeface="+mj-lt"/>
              </a:endParaRPr>
            </a:p>
          </p:txBody>
        </p:sp>
        <p:sp>
          <p:nvSpPr>
            <p:cNvPr id="22" name="직사각형 61"/>
            <p:cNvSpPr/>
            <p:nvPr/>
          </p:nvSpPr>
          <p:spPr>
            <a:xfrm>
              <a:off x="6365314" y="4653046"/>
              <a:ext cx="1383546" cy="258538"/>
            </a:xfrm>
            <a:prstGeom prst="rect">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smtClean="0">
                  <a:solidFill>
                    <a:schemeClr val="tx1"/>
                  </a:solidFill>
                  <a:latin typeface="+mj-lt"/>
                </a:rPr>
                <a:t>QD tube</a:t>
              </a:r>
            </a:p>
          </p:txBody>
        </p:sp>
        <p:sp>
          <p:nvSpPr>
            <p:cNvPr id="23" name="오른쪽 화살표 64"/>
            <p:cNvSpPr/>
            <p:nvPr/>
          </p:nvSpPr>
          <p:spPr>
            <a:xfrm rot="16200000">
              <a:off x="2021330" y="3502150"/>
              <a:ext cx="258538" cy="1055386"/>
            </a:xfrm>
            <a:prstGeom prst="rightArrow">
              <a:avLst/>
            </a:prstGeom>
            <a:solidFill>
              <a:srgbClr val="A1ABB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dirty="0" smtClean="0">
                <a:solidFill>
                  <a:schemeClr val="bg1"/>
                </a:solidFill>
                <a:latin typeface="+mj-lt"/>
              </a:endParaRPr>
            </a:p>
          </p:txBody>
        </p:sp>
        <p:sp>
          <p:nvSpPr>
            <p:cNvPr id="24" name="오른쪽 화살표 65"/>
            <p:cNvSpPr/>
            <p:nvPr/>
          </p:nvSpPr>
          <p:spPr>
            <a:xfrm rot="16200000">
              <a:off x="4442667" y="3506528"/>
              <a:ext cx="257524" cy="1055386"/>
            </a:xfrm>
            <a:prstGeom prst="rightArrow">
              <a:avLst/>
            </a:prstGeom>
            <a:solidFill>
              <a:srgbClr val="A1ABB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dirty="0" smtClean="0">
                <a:solidFill>
                  <a:schemeClr val="bg1"/>
                </a:solidFill>
                <a:latin typeface="+mj-lt"/>
              </a:endParaRPr>
            </a:p>
          </p:txBody>
        </p:sp>
        <p:cxnSp>
          <p:nvCxnSpPr>
            <p:cNvPr id="26" name="직선 연결선 15"/>
            <p:cNvCxnSpPr/>
            <p:nvPr/>
          </p:nvCxnSpPr>
          <p:spPr>
            <a:xfrm>
              <a:off x="851971" y="5724564"/>
              <a:ext cx="2567901" cy="0"/>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7" name="직선 연결선 69"/>
            <p:cNvCxnSpPr/>
            <p:nvPr/>
          </p:nvCxnSpPr>
          <p:spPr>
            <a:xfrm>
              <a:off x="3821028" y="5724564"/>
              <a:ext cx="1530508" cy="0"/>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8" name="직선 연결선 70"/>
            <p:cNvCxnSpPr/>
            <p:nvPr/>
          </p:nvCxnSpPr>
          <p:spPr>
            <a:xfrm>
              <a:off x="6281852" y="5724564"/>
              <a:ext cx="1530508" cy="0"/>
            </a:xfrm>
            <a:prstGeom prst="line">
              <a:avLst/>
            </a:prstGeom>
            <a:ln w="6350"/>
          </p:spPr>
          <p:style>
            <a:lnRef idx="1">
              <a:schemeClr val="accent1"/>
            </a:lnRef>
            <a:fillRef idx="0">
              <a:schemeClr val="accent1"/>
            </a:fillRef>
            <a:effectRef idx="0">
              <a:schemeClr val="accent1"/>
            </a:effectRef>
            <a:fontRef idx="minor">
              <a:schemeClr val="tx1"/>
            </a:fontRef>
          </p:style>
        </p:cxnSp>
        <p:sp>
          <p:nvSpPr>
            <p:cNvPr id="29" name="타원 18"/>
            <p:cNvSpPr/>
            <p:nvPr/>
          </p:nvSpPr>
          <p:spPr>
            <a:xfrm>
              <a:off x="1979744" y="5745258"/>
              <a:ext cx="288000" cy="243330"/>
            </a:xfrm>
            <a:prstGeom prst="ellipse">
              <a:avLst/>
            </a:prstGeom>
            <a:solidFill>
              <a:srgbClr val="3A4E58"/>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smtClean="0">
                  <a:solidFill>
                    <a:schemeClr val="bg1"/>
                  </a:solidFill>
                  <a:latin typeface="+mj-lt"/>
                </a:rPr>
                <a:t>1</a:t>
              </a:r>
              <a:endParaRPr lang="ko-KR" altLang="en-US" sz="700" dirty="0" smtClean="0">
                <a:solidFill>
                  <a:schemeClr val="bg1"/>
                </a:solidFill>
                <a:latin typeface="+mj-lt"/>
              </a:endParaRPr>
            </a:p>
          </p:txBody>
        </p:sp>
        <p:sp>
          <p:nvSpPr>
            <p:cNvPr id="30" name="타원 71"/>
            <p:cNvSpPr/>
            <p:nvPr/>
          </p:nvSpPr>
          <p:spPr>
            <a:xfrm>
              <a:off x="4348177" y="5745258"/>
              <a:ext cx="288000" cy="243330"/>
            </a:xfrm>
            <a:prstGeom prst="ellipse">
              <a:avLst/>
            </a:prstGeom>
            <a:solidFill>
              <a:srgbClr val="3A4E58"/>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a:solidFill>
                    <a:schemeClr val="bg1"/>
                  </a:solidFill>
                  <a:latin typeface="+mj-lt"/>
                </a:rPr>
                <a:t>2</a:t>
              </a:r>
              <a:endParaRPr lang="ko-KR" altLang="en-US" sz="700" dirty="0" smtClean="0">
                <a:solidFill>
                  <a:schemeClr val="bg1"/>
                </a:solidFill>
                <a:latin typeface="+mj-lt"/>
              </a:endParaRPr>
            </a:p>
          </p:txBody>
        </p:sp>
        <p:sp>
          <p:nvSpPr>
            <p:cNvPr id="31" name="타원 72"/>
            <p:cNvSpPr/>
            <p:nvPr/>
          </p:nvSpPr>
          <p:spPr>
            <a:xfrm>
              <a:off x="6916827" y="5743402"/>
              <a:ext cx="288000" cy="243330"/>
            </a:xfrm>
            <a:prstGeom prst="ellipse">
              <a:avLst/>
            </a:prstGeom>
            <a:solidFill>
              <a:srgbClr val="3A4E58"/>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smtClean="0">
                  <a:solidFill>
                    <a:schemeClr val="bg1"/>
                  </a:solidFill>
                  <a:latin typeface="+mj-lt"/>
                </a:rPr>
                <a:t>3</a:t>
              </a:r>
              <a:endParaRPr lang="ko-KR" altLang="en-US" sz="700" dirty="0" smtClean="0">
                <a:solidFill>
                  <a:schemeClr val="bg1"/>
                </a:solidFill>
                <a:latin typeface="+mj-lt"/>
              </a:endParaRPr>
            </a:p>
          </p:txBody>
        </p:sp>
        <p:sp>
          <p:nvSpPr>
            <p:cNvPr id="32" name="TextBox 31"/>
            <p:cNvSpPr txBox="1"/>
            <p:nvPr/>
          </p:nvSpPr>
          <p:spPr>
            <a:xfrm>
              <a:off x="6290398" y="5984319"/>
              <a:ext cx="1530508" cy="200055"/>
            </a:xfrm>
            <a:prstGeom prst="rect">
              <a:avLst/>
            </a:prstGeom>
            <a:noFill/>
            <a:ln w="6350">
              <a:solidFill>
                <a:schemeClr val="tx1"/>
              </a:solidFill>
            </a:ln>
          </p:spPr>
          <p:txBody>
            <a:bodyPr wrap="square" rtlCol="0">
              <a:spAutoFit/>
            </a:bodyPr>
            <a:lstStyle/>
            <a:p>
              <a:pPr algn="ctr"/>
              <a:r>
                <a:rPr lang="en-US" altLang="ko-KR" sz="700" dirty="0" smtClean="0">
                  <a:latin typeface="+mj-lt"/>
                </a:rPr>
                <a:t>Edge type(tube)</a:t>
              </a:r>
              <a:endParaRPr lang="ko-KR" altLang="en-US" sz="700" dirty="0">
                <a:latin typeface="+mj-lt"/>
              </a:endParaRPr>
            </a:p>
          </p:txBody>
        </p:sp>
        <p:cxnSp>
          <p:nvCxnSpPr>
            <p:cNvPr id="33" name="꺾인 연결선 21"/>
            <p:cNvCxnSpPr>
              <a:stCxn id="29" idx="4"/>
              <a:endCxn id="30" idx="4"/>
            </p:cNvCxnSpPr>
            <p:nvPr/>
          </p:nvCxnSpPr>
          <p:spPr>
            <a:xfrm rot="16200000" flipH="1">
              <a:off x="3308945" y="4804371"/>
              <a:ext cx="10730" cy="2368433"/>
            </a:xfrm>
            <a:prstGeom prst="bentConnector3">
              <a:avLst>
                <a:gd name="adj1" fmla="val 1194394"/>
              </a:avLst>
            </a:prstGeom>
            <a:ln w="6350">
              <a:solidFill>
                <a:srgbClr val="606A70"/>
              </a:solidFill>
            </a:ln>
          </p:spPr>
          <p:style>
            <a:lnRef idx="1">
              <a:schemeClr val="accent1"/>
            </a:lnRef>
            <a:fillRef idx="0">
              <a:schemeClr val="accent1"/>
            </a:fillRef>
            <a:effectRef idx="0">
              <a:schemeClr val="accent1"/>
            </a:effectRef>
            <a:fontRef idx="minor">
              <a:schemeClr val="tx1"/>
            </a:fontRef>
          </p:style>
        </p:cxnSp>
        <p:sp>
          <p:nvSpPr>
            <p:cNvPr id="34" name="오른쪽 화살표 75"/>
            <p:cNvSpPr/>
            <p:nvPr/>
          </p:nvSpPr>
          <p:spPr>
            <a:xfrm rot="16200000">
              <a:off x="4446728" y="4393076"/>
              <a:ext cx="258538" cy="1055386"/>
            </a:xfrm>
            <a:prstGeom prst="rightArrow">
              <a:avLst/>
            </a:prstGeom>
            <a:solidFill>
              <a:srgbClr val="A1ABB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dirty="0" smtClean="0">
                <a:solidFill>
                  <a:schemeClr val="bg1"/>
                </a:solidFill>
                <a:latin typeface="+mj-lt"/>
              </a:endParaRPr>
            </a:p>
          </p:txBody>
        </p:sp>
        <p:sp>
          <p:nvSpPr>
            <p:cNvPr id="35" name="오른쪽 화살표 76"/>
            <p:cNvSpPr/>
            <p:nvPr/>
          </p:nvSpPr>
          <p:spPr>
            <a:xfrm rot="16200000">
              <a:off x="6711689" y="3699478"/>
              <a:ext cx="593952" cy="1055386"/>
            </a:xfrm>
            <a:prstGeom prst="rightArrow">
              <a:avLst/>
            </a:prstGeom>
            <a:solidFill>
              <a:srgbClr val="A1ABB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dirty="0" smtClean="0">
                <a:solidFill>
                  <a:schemeClr val="bg1"/>
                </a:solidFill>
                <a:latin typeface="+mj-lt"/>
              </a:endParaRPr>
            </a:p>
          </p:txBody>
        </p:sp>
        <p:sp>
          <p:nvSpPr>
            <p:cNvPr id="36" name="직사각형 48"/>
            <p:cNvSpPr/>
            <p:nvPr/>
          </p:nvSpPr>
          <p:spPr>
            <a:xfrm>
              <a:off x="847815" y="5048381"/>
              <a:ext cx="1239387" cy="304162"/>
            </a:xfrm>
            <a:prstGeom prst="rect">
              <a:avLst/>
            </a:prstGeom>
            <a:noFill/>
            <a:ln w="6350">
              <a:solidFill>
                <a:srgbClr val="F794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dirty="0" smtClean="0">
                <a:solidFill>
                  <a:schemeClr val="tx1"/>
                </a:solidFill>
                <a:latin typeface="+mj-lt"/>
              </a:endParaRPr>
            </a:p>
          </p:txBody>
        </p:sp>
        <p:sp>
          <p:nvSpPr>
            <p:cNvPr id="37" name="직사각형 48"/>
            <p:cNvSpPr/>
            <p:nvPr/>
          </p:nvSpPr>
          <p:spPr>
            <a:xfrm>
              <a:off x="847816" y="5375896"/>
              <a:ext cx="1239386" cy="307283"/>
            </a:xfrm>
            <a:prstGeom prst="rect">
              <a:avLst/>
            </a:prstGeom>
            <a:noFill/>
            <a:ln w="6350">
              <a:solidFill>
                <a:srgbClr val="F794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dirty="0" smtClean="0">
                <a:solidFill>
                  <a:schemeClr val="tx1"/>
                </a:solidFill>
                <a:latin typeface="+mj-lt"/>
              </a:endParaRPr>
            </a:p>
          </p:txBody>
        </p:sp>
        <p:sp>
          <p:nvSpPr>
            <p:cNvPr id="25" name="TextBox 24"/>
            <p:cNvSpPr txBox="1"/>
            <p:nvPr/>
          </p:nvSpPr>
          <p:spPr>
            <a:xfrm>
              <a:off x="2598506" y="5986732"/>
              <a:ext cx="1492528" cy="200055"/>
            </a:xfrm>
            <a:prstGeom prst="rect">
              <a:avLst/>
            </a:prstGeom>
            <a:solidFill>
              <a:schemeClr val="bg1"/>
            </a:solidFill>
            <a:ln w="6350">
              <a:solidFill>
                <a:schemeClr val="tx1"/>
              </a:solidFill>
            </a:ln>
          </p:spPr>
          <p:txBody>
            <a:bodyPr wrap="square" rtlCol="0">
              <a:spAutoFit/>
            </a:bodyPr>
            <a:lstStyle/>
            <a:p>
              <a:pPr algn="ctr"/>
              <a:r>
                <a:rPr lang="en-US" altLang="ko-KR" sz="700" dirty="0" smtClean="0">
                  <a:latin typeface="+mj-lt"/>
                </a:rPr>
                <a:t>Surface type(sheet)</a:t>
              </a:r>
              <a:endParaRPr lang="ko-KR" altLang="en-US" sz="700" dirty="0">
                <a:latin typeface="+mj-lt"/>
              </a:endParaRPr>
            </a:p>
          </p:txBody>
        </p:sp>
      </p:grpSp>
      <p:grpSp>
        <p:nvGrpSpPr>
          <p:cNvPr id="38" name="Group 9"/>
          <p:cNvGrpSpPr/>
          <p:nvPr/>
        </p:nvGrpSpPr>
        <p:grpSpPr>
          <a:xfrm>
            <a:off x="466725" y="3463931"/>
            <a:ext cx="8210549" cy="2773365"/>
            <a:chOff x="467430" y="836624"/>
            <a:chExt cx="8209846" cy="5329226"/>
          </a:xfrm>
        </p:grpSpPr>
        <p:sp>
          <p:nvSpPr>
            <p:cNvPr id="39" name="txtboxInfographicTitleBar"/>
            <p:cNvSpPr/>
            <p:nvPr/>
          </p:nvSpPr>
          <p:spPr>
            <a:xfrm>
              <a:off x="467430" y="836624"/>
              <a:ext cx="8208912" cy="415060"/>
            </a:xfrm>
            <a:prstGeom prst="rect">
              <a:avLst/>
            </a:prstGeom>
            <a:solidFill>
              <a:srgbClr val="707C8A"/>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altLang="ko-KR" sz="900" b="1" dirty="0" smtClean="0">
                  <a:solidFill>
                    <a:srgbClr val="FFFFFF"/>
                  </a:solidFill>
                  <a:latin typeface="+mj-lt"/>
                </a:rPr>
                <a:t>Quantum</a:t>
              </a:r>
              <a:endParaRPr lang="ko-KR" altLang="en-US" sz="900" b="1" dirty="0">
                <a:solidFill>
                  <a:srgbClr val="FFFFFF"/>
                </a:solidFill>
                <a:latin typeface="+mj-lt"/>
              </a:endParaRPr>
            </a:p>
          </p:txBody>
        </p:sp>
        <p:sp>
          <p:nvSpPr>
            <p:cNvPr id="40" name="txtboxInfographicBorder"/>
            <p:cNvSpPr/>
            <p:nvPr/>
          </p:nvSpPr>
          <p:spPr>
            <a:xfrm>
              <a:off x="467544" y="838199"/>
              <a:ext cx="8208913" cy="5327636"/>
            </a:xfrm>
            <a:prstGeom prst="rect">
              <a:avLst/>
            </a:prstGeom>
            <a:noFill/>
            <a:ln w="6350">
              <a:solidFill>
                <a:srgbClr val="707C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mj-lt"/>
              </a:endParaRPr>
            </a:p>
          </p:txBody>
        </p:sp>
        <p:sp>
          <p:nvSpPr>
            <p:cNvPr id="41" name="txtboxInfographicCopyright"/>
            <p:cNvSpPr txBox="1"/>
            <p:nvPr/>
          </p:nvSpPr>
          <p:spPr>
            <a:xfrm>
              <a:off x="7334613" y="5479784"/>
              <a:ext cx="1342663" cy="686053"/>
            </a:xfrm>
            <a:prstGeom prst="rect">
              <a:avLst/>
            </a:prstGeom>
            <a:noFill/>
          </p:spPr>
          <p:txBody>
            <a:bodyPr wrap="none" lIns="0" tIns="0" rIns="72000" bIns="72000" rtlCol="0" anchor="b">
              <a:noAutofit/>
            </a:bodyPr>
            <a:lstStyle/>
            <a:p>
              <a:pPr algn="r"/>
              <a:r>
                <a:rPr lang="en-US" sz="500" dirty="0" smtClean="0">
                  <a:solidFill>
                    <a:srgbClr val="707C8A"/>
                  </a:solidFill>
                  <a:latin typeface="+mj-lt"/>
                </a:rPr>
                <a:t>© 2015 IHS</a:t>
              </a:r>
              <a:endParaRPr lang="en-US" sz="500" dirty="0">
                <a:solidFill>
                  <a:srgbClr val="707C8A"/>
                </a:solidFill>
                <a:latin typeface="+mj-lt"/>
              </a:endParaRPr>
            </a:p>
          </p:txBody>
        </p:sp>
        <p:sp>
          <p:nvSpPr>
            <p:cNvPr id="42" name="txtboxInfographicSourceLine"/>
            <p:cNvSpPr txBox="1"/>
            <p:nvPr/>
          </p:nvSpPr>
          <p:spPr>
            <a:xfrm>
              <a:off x="467430" y="5987955"/>
              <a:ext cx="5112711" cy="177895"/>
            </a:xfrm>
            <a:prstGeom prst="rect">
              <a:avLst/>
            </a:prstGeom>
            <a:noFill/>
          </p:spPr>
          <p:txBody>
            <a:bodyPr wrap="none" lIns="72000" tIns="0" rIns="0" bIns="72000" rtlCol="0" anchor="b">
              <a:noAutofit/>
            </a:bodyPr>
            <a:lstStyle/>
            <a:p>
              <a:endParaRPr lang="en-US" sz="700" dirty="0" smtClean="0">
                <a:solidFill>
                  <a:srgbClr val="707C8A"/>
                </a:solidFill>
                <a:latin typeface="+mj-lt"/>
              </a:endParaRPr>
            </a:p>
            <a:p>
              <a:endParaRPr lang="en-US" sz="700" dirty="0" smtClean="0">
                <a:solidFill>
                  <a:srgbClr val="707C8A"/>
                </a:solidFill>
                <a:latin typeface="+mj-lt"/>
              </a:endParaRPr>
            </a:p>
            <a:p>
              <a:r>
                <a:rPr lang="en-US" sz="500" dirty="0" smtClean="0">
                  <a:solidFill>
                    <a:srgbClr val="707C8A"/>
                  </a:solidFill>
                  <a:latin typeface="+mj-lt"/>
                </a:rPr>
                <a:t>Source: IHS</a:t>
              </a:r>
              <a:endParaRPr lang="en-US" sz="500" dirty="0">
                <a:solidFill>
                  <a:srgbClr val="707C8A"/>
                </a:solidFill>
                <a:latin typeface="+mj-lt"/>
              </a:endParaRPr>
            </a:p>
          </p:txBody>
        </p:sp>
      </p:grpSp>
    </p:spTree>
    <p:extLst>
      <p:ext uri="{BB962C8B-B14F-4D97-AF65-F5344CB8AC3E}">
        <p14:creationId xmlns:p14="http://schemas.microsoft.com/office/powerpoint/2010/main" val="163123820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4313"/>
            <a:ext cx="8220075" cy="2592759"/>
          </a:xfrm>
          <a:noFill/>
        </p:spPr>
        <p:txBody>
          <a:bodyPr/>
          <a:lstStyle/>
          <a:p>
            <a:pPr marL="0" indent="0" algn="just" latinLnBrk="0">
              <a:buNone/>
            </a:pPr>
            <a:r>
              <a:rPr lang="en-US" altLang="ko-KR" dirty="0" smtClean="0"/>
              <a:t>1.5. </a:t>
            </a:r>
            <a:r>
              <a:rPr lang="en-US" altLang="ko-KR" dirty="0"/>
              <a:t>Samsung Electronics</a:t>
            </a:r>
          </a:p>
          <a:p>
            <a:pPr lvl="1" algn="just" latinLnBrk="0"/>
            <a:r>
              <a:rPr lang="en-US" altLang="ko-KR" dirty="0" smtClean="0"/>
              <a:t>The </a:t>
            </a:r>
            <a:r>
              <a:rPr lang="en-US" altLang="ko-KR" dirty="0"/>
              <a:t>Samsung Advanced Institute of </a:t>
            </a:r>
            <a:r>
              <a:rPr lang="en-US" altLang="ko-KR" dirty="0" smtClean="0"/>
              <a:t>Technology (</a:t>
            </a:r>
            <a:r>
              <a:rPr lang="en-US" altLang="ko-KR" dirty="0"/>
              <a:t>SAIT) has been developing </a:t>
            </a:r>
            <a:r>
              <a:rPr lang="en-US" altLang="ko-KR" dirty="0" smtClean="0"/>
              <a:t>mass production technologies for QD materials over the </a:t>
            </a:r>
            <a:r>
              <a:rPr lang="en-US" altLang="ko-KR" dirty="0"/>
              <a:t>past </a:t>
            </a:r>
            <a:r>
              <a:rPr lang="en-US" altLang="ko-KR" dirty="0" smtClean="0"/>
              <a:t>six </a:t>
            </a:r>
            <a:r>
              <a:rPr lang="en-US" altLang="ko-KR" dirty="0"/>
              <a:t>years, and </a:t>
            </a:r>
            <a:r>
              <a:rPr lang="en-US" altLang="ko-KR" dirty="0" smtClean="0"/>
              <a:t>production </a:t>
            </a:r>
            <a:r>
              <a:rPr lang="en-US" altLang="ko-KR" dirty="0"/>
              <a:t>is going on at </a:t>
            </a:r>
            <a:r>
              <a:rPr lang="en-US" altLang="ko-KR" dirty="0" err="1"/>
              <a:t>Hansol</a:t>
            </a:r>
            <a:r>
              <a:rPr lang="en-US" altLang="ko-KR" dirty="0"/>
              <a:t> Chemical </a:t>
            </a:r>
            <a:r>
              <a:rPr lang="en-US" altLang="ko-KR" dirty="0" smtClean="0"/>
              <a:t>Co. with </a:t>
            </a:r>
            <a:r>
              <a:rPr lang="en-US" altLang="ko-KR" dirty="0"/>
              <a:t>the </a:t>
            </a:r>
            <a:r>
              <a:rPr lang="en-US" altLang="ko-KR" dirty="0" smtClean="0"/>
              <a:t>cadmium-free </a:t>
            </a:r>
            <a:r>
              <a:rPr lang="en-US" altLang="ko-KR" dirty="0"/>
              <a:t>method. The </a:t>
            </a:r>
            <a:r>
              <a:rPr lang="en-US" altLang="ko-KR" dirty="0" smtClean="0"/>
              <a:t>QD materials production facilities of </a:t>
            </a:r>
            <a:r>
              <a:rPr lang="en-US" altLang="ko-KR" dirty="0" err="1"/>
              <a:t>Hansol</a:t>
            </a:r>
            <a:r>
              <a:rPr lang="en-US" altLang="ko-KR" dirty="0"/>
              <a:t> Chemical is </a:t>
            </a:r>
            <a:r>
              <a:rPr lang="en-US" altLang="ko-KR" dirty="0" smtClean="0"/>
              <a:t>located in </a:t>
            </a:r>
            <a:r>
              <a:rPr lang="en-US" altLang="ko-KR" dirty="0" err="1"/>
              <a:t>Jeonju</a:t>
            </a:r>
            <a:r>
              <a:rPr lang="en-US" altLang="ko-KR" dirty="0"/>
              <a:t>, </a:t>
            </a:r>
            <a:r>
              <a:rPr lang="en-US" altLang="ko-KR" dirty="0" smtClean="0"/>
              <a:t>capital of North </a:t>
            </a:r>
            <a:r>
              <a:rPr lang="en-US" altLang="ko-KR" dirty="0" err="1" smtClean="0"/>
              <a:t>Jeolla</a:t>
            </a:r>
            <a:r>
              <a:rPr lang="en-US" altLang="ko-KR" dirty="0" smtClean="0"/>
              <a:t> Province, in South Korea. </a:t>
            </a:r>
            <a:endParaRPr lang="en-US" altLang="ko-KR" dirty="0"/>
          </a:p>
          <a:p>
            <a:pPr lvl="1" algn="just" latinLnBrk="0"/>
            <a:r>
              <a:rPr lang="en-US" altLang="ko-KR" dirty="0" smtClean="0"/>
              <a:t>The </a:t>
            </a:r>
            <a:r>
              <a:rPr lang="en-US" altLang="ko-KR" dirty="0"/>
              <a:t>barrier film is exclusively supplied by </a:t>
            </a:r>
            <a:r>
              <a:rPr lang="en-US" altLang="ko-KR" dirty="0" err="1" smtClean="0"/>
              <a:t>i</a:t>
            </a:r>
            <a:r>
              <a:rPr lang="en-US" altLang="ko-KR" dirty="0" smtClean="0"/>
              <a:t>-components Co., </a:t>
            </a:r>
            <a:r>
              <a:rPr lang="en-US" altLang="ko-KR" dirty="0"/>
              <a:t>because it is the only company that can </a:t>
            </a:r>
            <a:r>
              <a:rPr lang="en-US" altLang="ko-KR" dirty="0" smtClean="0"/>
              <a:t>mass produce the barrier film with good performance at reasonable costs. This </a:t>
            </a:r>
            <a:r>
              <a:rPr lang="en-US" altLang="ko-KR" dirty="0"/>
              <a:t>company is presumed to have bought </a:t>
            </a:r>
            <a:r>
              <a:rPr lang="en-US" altLang="ko-KR" dirty="0" smtClean="0"/>
              <a:t>sputter equipment </a:t>
            </a:r>
            <a:r>
              <a:rPr lang="en-US" altLang="ko-KR" dirty="0"/>
              <a:t>from Applied </a:t>
            </a:r>
            <a:r>
              <a:rPr lang="en-US" altLang="ko-KR" dirty="0" smtClean="0"/>
              <a:t>Materials Inc. </a:t>
            </a:r>
            <a:r>
              <a:rPr lang="en-US" altLang="ko-KR" dirty="0"/>
              <a:t>in the second quarter of 2012, and </a:t>
            </a:r>
            <a:r>
              <a:rPr lang="en-US" altLang="ko-KR" dirty="0" smtClean="0"/>
              <a:t>is </a:t>
            </a:r>
            <a:r>
              <a:rPr lang="en-US" altLang="ko-KR" dirty="0"/>
              <a:t>maintaining its </a:t>
            </a:r>
            <a:r>
              <a:rPr lang="en-US" altLang="ko-KR" dirty="0" smtClean="0"/>
              <a:t>supply volumes </a:t>
            </a:r>
            <a:r>
              <a:rPr lang="en-US" altLang="ko-KR" dirty="0"/>
              <a:t>by </a:t>
            </a:r>
            <a:r>
              <a:rPr lang="en-US" altLang="ko-KR" dirty="0" smtClean="0"/>
              <a:t>borrowing </a:t>
            </a:r>
            <a:r>
              <a:rPr lang="en-US" altLang="ko-KR" dirty="0"/>
              <a:t>equipment from other companies </a:t>
            </a:r>
            <a:r>
              <a:rPr lang="en-US" altLang="ko-KR" dirty="0" smtClean="0"/>
              <a:t>when </a:t>
            </a:r>
            <a:r>
              <a:rPr lang="en-US" altLang="ko-KR" dirty="0"/>
              <a:t>they cannot </a:t>
            </a:r>
            <a:r>
              <a:rPr lang="en-US" altLang="ko-KR" dirty="0" smtClean="0"/>
              <a:t>supply efficient volume and meet demand only with its own equipment. </a:t>
            </a:r>
            <a:endParaRPr lang="en-US" altLang="ko-KR" dirty="0"/>
          </a:p>
          <a:p>
            <a:pPr lvl="1" algn="just" latinLnBrk="0"/>
            <a:r>
              <a:rPr lang="en-US" altLang="ko-KR" dirty="0" smtClean="0"/>
              <a:t>Toray Industries Inc. also </a:t>
            </a:r>
            <a:r>
              <a:rPr lang="en-US" altLang="ko-KR" dirty="0"/>
              <a:t>has </a:t>
            </a:r>
            <a:r>
              <a:rPr lang="en-US" altLang="ko-KR" dirty="0" smtClean="0"/>
              <a:t>sputter </a:t>
            </a:r>
            <a:r>
              <a:rPr lang="en-US" altLang="ko-KR" dirty="0"/>
              <a:t>equipment that can be used for mass production, and since it has </a:t>
            </a:r>
            <a:r>
              <a:rPr lang="en-US" altLang="ko-KR" dirty="0" smtClean="0"/>
              <a:t>technologies and experiences </a:t>
            </a:r>
            <a:r>
              <a:rPr lang="en-US" altLang="ko-KR" dirty="0"/>
              <a:t>in wet coating, </a:t>
            </a:r>
            <a:r>
              <a:rPr lang="en-US" altLang="ko-KR" dirty="0" smtClean="0"/>
              <a:t>Toray is </a:t>
            </a:r>
            <a:r>
              <a:rPr lang="en-US" altLang="ko-KR" dirty="0"/>
              <a:t>deemed as </a:t>
            </a:r>
            <a:r>
              <a:rPr lang="en-US" altLang="ko-KR" dirty="0" smtClean="0"/>
              <a:t>a </a:t>
            </a:r>
            <a:r>
              <a:rPr lang="en-US" altLang="ko-KR" dirty="0"/>
              <a:t>company that may become </a:t>
            </a:r>
            <a:r>
              <a:rPr lang="en-US" altLang="ko-KR" dirty="0" smtClean="0"/>
              <a:t>the first new entrant in the market. </a:t>
            </a:r>
            <a:r>
              <a:rPr lang="en-US" altLang="ko-KR" dirty="0"/>
              <a:t>It also has the option of borrowing </a:t>
            </a:r>
            <a:r>
              <a:rPr lang="en-US" altLang="ko-KR" dirty="0" smtClean="0"/>
              <a:t>sputter equipment, such as a unit of AMAT and two units of ULVAC from </a:t>
            </a:r>
            <a:r>
              <a:rPr lang="en-US" altLang="ko-KR" dirty="0" err="1" smtClean="0"/>
              <a:t>Hansung</a:t>
            </a:r>
            <a:r>
              <a:rPr lang="en-US" altLang="ko-KR" dirty="0" smtClean="0"/>
              <a:t> Industry Co., </a:t>
            </a:r>
            <a:r>
              <a:rPr lang="en-US" altLang="ko-KR" dirty="0"/>
              <a:t>which </a:t>
            </a:r>
            <a:r>
              <a:rPr lang="en-US" altLang="ko-KR" dirty="0" smtClean="0"/>
              <a:t>were </a:t>
            </a:r>
            <a:r>
              <a:rPr lang="en-US" altLang="ko-KR" dirty="0"/>
              <a:t>previously used for producing </a:t>
            </a:r>
            <a:r>
              <a:rPr lang="en-US" dirty="0"/>
              <a:t>Indium tin oxide </a:t>
            </a:r>
            <a:r>
              <a:rPr lang="en-US" dirty="0" smtClean="0"/>
              <a:t>(</a:t>
            </a:r>
            <a:r>
              <a:rPr lang="en-US" altLang="ko-KR" dirty="0" smtClean="0"/>
              <a:t>ITO) </a:t>
            </a:r>
            <a:r>
              <a:rPr lang="en-US" altLang="ko-KR" dirty="0"/>
              <a:t>film.</a:t>
            </a:r>
          </a:p>
          <a:p>
            <a:pPr lvl="1" algn="just" latinLnBrk="0"/>
            <a:r>
              <a:rPr lang="en-US" altLang="ko-KR" dirty="0" smtClean="0"/>
              <a:t>The QD film </a:t>
            </a:r>
            <a:r>
              <a:rPr lang="en-US" altLang="ko-KR" dirty="0"/>
              <a:t>is being supplied by </a:t>
            </a:r>
            <a:r>
              <a:rPr lang="en-US" altLang="ko-KR" dirty="0" err="1" smtClean="0"/>
              <a:t>Mntech</a:t>
            </a:r>
            <a:r>
              <a:rPr lang="en-US" altLang="ko-KR" dirty="0" smtClean="0"/>
              <a:t> Co., </a:t>
            </a:r>
            <a:r>
              <a:rPr lang="en-US" altLang="ko-KR" dirty="0"/>
              <a:t>the major supplier for </a:t>
            </a:r>
            <a:r>
              <a:rPr lang="en-US" altLang="ko-KR" dirty="0" smtClean="0"/>
              <a:t>TV-use film to Samsung </a:t>
            </a:r>
            <a:r>
              <a:rPr lang="en-US" altLang="ko-KR" dirty="0"/>
              <a:t>Electronics. </a:t>
            </a:r>
            <a:endParaRPr lang="ko-KR" altLang="en-US" dirty="0"/>
          </a:p>
          <a:p>
            <a:pPr lvl="1" algn="just" latinLnBrk="0"/>
            <a:endParaRPr lang="ko-KR" altLang="en-US" dirty="0"/>
          </a:p>
        </p:txBody>
      </p:sp>
      <p:sp>
        <p:nvSpPr>
          <p:cNvPr id="4" name="Slide Number Placeholder 3"/>
          <p:cNvSpPr>
            <a:spLocks noGrp="1"/>
          </p:cNvSpPr>
          <p:nvPr>
            <p:ph type="sldNum" sz="quarter" idx="10"/>
          </p:nvPr>
        </p:nvSpPr>
        <p:spPr/>
        <p:txBody>
          <a:bodyPr/>
          <a:lstStyle/>
          <a:p>
            <a:fld id="{C1654822-CBA3-4BDF-80A9-3FE33B17E59A}" type="slidenum">
              <a:rPr lang="en-US" smtClean="0"/>
              <a:pPr/>
              <a:t>68</a:t>
            </a:fld>
            <a:endParaRPr lang="en-US" dirty="0"/>
          </a:p>
        </p:txBody>
      </p:sp>
      <p:sp>
        <p:nvSpPr>
          <p:cNvPr id="5" name="Footer Placeholder 4"/>
          <p:cNvSpPr>
            <a:spLocks noGrp="1"/>
          </p:cNvSpPr>
          <p:nvPr>
            <p:ph type="ftr" sz="quarter" idx="11"/>
          </p:nvPr>
        </p:nvSpPr>
        <p:spPr/>
        <p:txBody>
          <a:bodyPr/>
          <a:lstStyle/>
          <a:p>
            <a:r>
              <a:rPr lang="en-US" smtClean="0"/>
              <a:t>Quantum Dot Display Technology &amp; Market Report - H2 2015</a:t>
            </a:r>
            <a:endParaRPr lang="en-US" dirty="0"/>
          </a:p>
        </p:txBody>
      </p:sp>
      <p:grpSp>
        <p:nvGrpSpPr>
          <p:cNvPr id="7" name="Group 6"/>
          <p:cNvGrpSpPr/>
          <p:nvPr/>
        </p:nvGrpSpPr>
        <p:grpSpPr>
          <a:xfrm>
            <a:off x="466725" y="4157601"/>
            <a:ext cx="8210549" cy="2079687"/>
            <a:chOff x="466725" y="3645025"/>
            <a:chExt cx="8210549" cy="2592264"/>
          </a:xfrm>
        </p:grpSpPr>
        <p:sp>
          <p:nvSpPr>
            <p:cNvPr id="6" name="Rectangle 5"/>
            <p:cNvSpPr/>
            <p:nvPr/>
          </p:nvSpPr>
          <p:spPr>
            <a:xfrm>
              <a:off x="1087604" y="4005056"/>
              <a:ext cx="1368000" cy="288000"/>
            </a:xfrm>
            <a:prstGeom prst="rect">
              <a:avLst/>
            </a:prstGeom>
            <a:solidFill>
              <a:srgbClr val="0097D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spc="20" dirty="0" smtClean="0">
                  <a:solidFill>
                    <a:schemeClr val="bg1"/>
                  </a:solidFill>
                  <a:latin typeface="+mj-lt"/>
                </a:rPr>
                <a:t>QD Material </a:t>
              </a:r>
            </a:p>
            <a:p>
              <a:pPr algn="ctr"/>
              <a:r>
                <a:rPr lang="en-US" altLang="ko-KR" sz="700" b="1" spc="20" dirty="0" smtClean="0">
                  <a:solidFill>
                    <a:schemeClr val="bg1"/>
                  </a:solidFill>
                  <a:latin typeface="+mj-lt"/>
                </a:rPr>
                <a:t>IP</a:t>
              </a:r>
              <a:endParaRPr lang="ko-KR" altLang="en-US" sz="700" b="1" spc="20" dirty="0" smtClean="0">
                <a:solidFill>
                  <a:schemeClr val="bg1"/>
                </a:solidFill>
                <a:latin typeface="+mj-lt"/>
              </a:endParaRPr>
            </a:p>
          </p:txBody>
        </p:sp>
        <p:sp>
          <p:nvSpPr>
            <p:cNvPr id="8" name="Rectangle 7"/>
            <p:cNvSpPr/>
            <p:nvPr/>
          </p:nvSpPr>
          <p:spPr>
            <a:xfrm>
              <a:off x="1087604" y="4296728"/>
              <a:ext cx="1368000" cy="360000"/>
            </a:xfrm>
            <a:prstGeom prst="rect">
              <a:avLst/>
            </a:prstGeom>
            <a:solidFill>
              <a:srgbClr val="D8DCDB"/>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smtClean="0">
                  <a:solidFill>
                    <a:schemeClr val="tx1"/>
                  </a:solidFill>
                  <a:latin typeface="+mj-lt"/>
                  <a:ea typeface="HY헤드라인M" pitchFamily="18" charset="-127"/>
                </a:rPr>
                <a:t>SAIT</a:t>
              </a:r>
              <a:endParaRPr lang="en-US" altLang="ko-KR" sz="700" dirty="0">
                <a:solidFill>
                  <a:schemeClr val="tx1"/>
                </a:solidFill>
                <a:latin typeface="+mj-lt"/>
                <a:ea typeface="HY헤드라인M" pitchFamily="18" charset="-127"/>
              </a:endParaRPr>
            </a:p>
          </p:txBody>
        </p:sp>
        <p:sp>
          <p:nvSpPr>
            <p:cNvPr id="10" name="Rectangle 9"/>
            <p:cNvSpPr/>
            <p:nvPr/>
          </p:nvSpPr>
          <p:spPr>
            <a:xfrm>
              <a:off x="2689141" y="4295252"/>
              <a:ext cx="1368000" cy="360000"/>
            </a:xfrm>
            <a:prstGeom prst="rect">
              <a:avLst/>
            </a:prstGeom>
            <a:solidFill>
              <a:srgbClr val="D8DCDB"/>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err="1" smtClean="0">
                  <a:solidFill>
                    <a:schemeClr val="tx1"/>
                  </a:solidFill>
                  <a:latin typeface="+mj-lt"/>
                  <a:ea typeface="HY헤드라인M" pitchFamily="18" charset="-127"/>
                </a:rPr>
                <a:t>Hansol</a:t>
              </a:r>
              <a:r>
                <a:rPr lang="en-US" altLang="ko-KR" sz="700" dirty="0" smtClean="0">
                  <a:solidFill>
                    <a:schemeClr val="tx1"/>
                  </a:solidFill>
                  <a:latin typeface="+mj-lt"/>
                  <a:ea typeface="HY헤드라인M" pitchFamily="18" charset="-127"/>
                </a:rPr>
                <a:t> Chemical</a:t>
              </a:r>
              <a:endParaRPr lang="en-US" altLang="ko-KR" sz="700" dirty="0">
                <a:solidFill>
                  <a:schemeClr val="tx1"/>
                </a:solidFill>
                <a:latin typeface="+mj-lt"/>
                <a:ea typeface="HY헤드라인M" pitchFamily="18" charset="-127"/>
              </a:endParaRPr>
            </a:p>
          </p:txBody>
        </p:sp>
        <p:sp>
          <p:nvSpPr>
            <p:cNvPr id="12" name="Rectangle 11"/>
            <p:cNvSpPr/>
            <p:nvPr/>
          </p:nvSpPr>
          <p:spPr>
            <a:xfrm>
              <a:off x="2689141" y="5021367"/>
              <a:ext cx="1367999" cy="360000"/>
            </a:xfrm>
            <a:prstGeom prst="rect">
              <a:avLst/>
            </a:prstGeom>
            <a:solidFill>
              <a:srgbClr val="D8DCDB"/>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err="1" smtClean="0">
                  <a:solidFill>
                    <a:schemeClr val="tx1"/>
                  </a:solidFill>
                  <a:latin typeface="+mj-lt"/>
                  <a:ea typeface="HY헤드라인M" pitchFamily="18" charset="-127"/>
                </a:rPr>
                <a:t>i</a:t>
              </a:r>
              <a:r>
                <a:rPr lang="en-US" altLang="ko-KR" sz="700" dirty="0" smtClean="0">
                  <a:solidFill>
                    <a:schemeClr val="tx1"/>
                  </a:solidFill>
                  <a:latin typeface="+mj-lt"/>
                  <a:ea typeface="HY헤드라인M" pitchFamily="18" charset="-127"/>
                </a:rPr>
                <a:t>-components</a:t>
              </a:r>
              <a:endParaRPr lang="en-US" altLang="ko-KR" sz="700" dirty="0">
                <a:solidFill>
                  <a:schemeClr val="tx1"/>
                </a:solidFill>
                <a:latin typeface="+mj-lt"/>
                <a:ea typeface="HY헤드라인M" pitchFamily="18" charset="-127"/>
              </a:endParaRPr>
            </a:p>
          </p:txBody>
        </p:sp>
        <p:sp>
          <p:nvSpPr>
            <p:cNvPr id="13" name="Rectangle 12"/>
            <p:cNvSpPr/>
            <p:nvPr/>
          </p:nvSpPr>
          <p:spPr>
            <a:xfrm>
              <a:off x="2680594" y="5470902"/>
              <a:ext cx="1359033" cy="288000"/>
            </a:xfrm>
            <a:prstGeom prst="rect">
              <a:avLst/>
            </a:prstGeom>
            <a:solidFill>
              <a:srgbClr val="0097D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spc="20" dirty="0" smtClean="0">
                  <a:solidFill>
                    <a:schemeClr val="bg1"/>
                  </a:solidFill>
                  <a:latin typeface="+mj-lt"/>
                </a:rPr>
                <a:t>LED package </a:t>
              </a:r>
            </a:p>
            <a:p>
              <a:pPr algn="ctr"/>
              <a:r>
                <a:rPr lang="en-US" altLang="ko-KR" sz="700" b="1" spc="20" dirty="0" smtClean="0">
                  <a:solidFill>
                    <a:schemeClr val="bg1"/>
                  </a:solidFill>
                  <a:latin typeface="+mj-lt"/>
                </a:rPr>
                <a:t>supplier</a:t>
              </a:r>
            </a:p>
          </p:txBody>
        </p:sp>
        <p:sp>
          <p:nvSpPr>
            <p:cNvPr id="14" name="Rectangle 13"/>
            <p:cNvSpPr/>
            <p:nvPr/>
          </p:nvSpPr>
          <p:spPr>
            <a:xfrm>
              <a:off x="2689141" y="5771120"/>
              <a:ext cx="1367999" cy="360000"/>
            </a:xfrm>
            <a:prstGeom prst="rect">
              <a:avLst/>
            </a:prstGeom>
            <a:solidFill>
              <a:srgbClr val="D8DCDB"/>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smtClean="0">
                  <a:solidFill>
                    <a:schemeClr val="tx1"/>
                  </a:solidFill>
                  <a:latin typeface="+mj-lt"/>
                  <a:ea typeface="HY헤드라인M" pitchFamily="18" charset="-127"/>
                </a:rPr>
                <a:t>Samsung </a:t>
              </a:r>
              <a:r>
                <a:rPr lang="en-US" altLang="ko-KR" sz="700" dirty="0">
                  <a:solidFill>
                    <a:schemeClr val="tx1"/>
                  </a:solidFill>
                  <a:latin typeface="+mj-lt"/>
                  <a:ea typeface="HY헤드라인M" pitchFamily="18" charset="-127"/>
                </a:rPr>
                <a:t>E</a:t>
              </a:r>
              <a:r>
                <a:rPr lang="en-US" altLang="ko-KR" sz="700" dirty="0" smtClean="0">
                  <a:solidFill>
                    <a:schemeClr val="tx1"/>
                  </a:solidFill>
                  <a:latin typeface="+mj-lt"/>
                  <a:ea typeface="HY헤드라인M" pitchFamily="18" charset="-127"/>
                </a:rPr>
                <a:t>lectronics</a:t>
              </a:r>
              <a:endParaRPr lang="en-US" altLang="ko-KR" sz="700" dirty="0">
                <a:solidFill>
                  <a:schemeClr val="tx1"/>
                </a:solidFill>
                <a:latin typeface="+mj-lt"/>
                <a:ea typeface="HY헤드라인M" pitchFamily="18" charset="-127"/>
              </a:endParaRPr>
            </a:p>
          </p:txBody>
        </p:sp>
        <p:sp>
          <p:nvSpPr>
            <p:cNvPr id="16" name="Rectangle 15"/>
            <p:cNvSpPr/>
            <p:nvPr/>
          </p:nvSpPr>
          <p:spPr>
            <a:xfrm>
              <a:off x="4692910" y="4741010"/>
              <a:ext cx="1368000" cy="360000"/>
            </a:xfrm>
            <a:prstGeom prst="rect">
              <a:avLst/>
            </a:prstGeom>
            <a:solidFill>
              <a:srgbClr val="D8DCDB"/>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smtClean="0">
                  <a:solidFill>
                    <a:schemeClr val="tx1"/>
                  </a:solidFill>
                  <a:latin typeface="+mj-lt"/>
                  <a:ea typeface="HY헤드라인M" pitchFamily="18" charset="-127"/>
                </a:rPr>
                <a:t>MN tech</a:t>
              </a:r>
              <a:endParaRPr lang="en-US" altLang="ko-KR" sz="700" dirty="0">
                <a:solidFill>
                  <a:schemeClr val="tx1"/>
                </a:solidFill>
                <a:latin typeface="+mj-lt"/>
                <a:ea typeface="HY헤드라인M" pitchFamily="18" charset="-127"/>
              </a:endParaRPr>
            </a:p>
          </p:txBody>
        </p:sp>
        <p:cxnSp>
          <p:nvCxnSpPr>
            <p:cNvPr id="18" name="Elbow Connector 17"/>
            <p:cNvCxnSpPr>
              <a:stCxn id="10" idx="3"/>
              <a:endCxn id="16" idx="1"/>
            </p:cNvCxnSpPr>
            <p:nvPr/>
          </p:nvCxnSpPr>
          <p:spPr>
            <a:xfrm>
              <a:off x="4057141" y="4475252"/>
              <a:ext cx="635769" cy="445758"/>
            </a:xfrm>
            <a:prstGeom prst="bentConnector3">
              <a:avLst>
                <a:gd name="adj1" fmla="val 50000"/>
              </a:avLst>
            </a:prstGeom>
            <a:ln>
              <a:solidFill>
                <a:srgbClr val="495965"/>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2" idx="3"/>
              <a:endCxn id="16" idx="1"/>
            </p:cNvCxnSpPr>
            <p:nvPr/>
          </p:nvCxnSpPr>
          <p:spPr>
            <a:xfrm flipV="1">
              <a:off x="4057140" y="4921010"/>
              <a:ext cx="635770" cy="280357"/>
            </a:xfrm>
            <a:prstGeom prst="bentConnector3">
              <a:avLst/>
            </a:prstGeom>
            <a:ln>
              <a:solidFill>
                <a:srgbClr val="495965"/>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8" idx="3"/>
              <a:endCxn id="10" idx="1"/>
            </p:cNvCxnSpPr>
            <p:nvPr/>
          </p:nvCxnSpPr>
          <p:spPr>
            <a:xfrm flipV="1">
              <a:off x="2455604" y="4475252"/>
              <a:ext cx="233537" cy="1476"/>
            </a:xfrm>
            <a:prstGeom prst="straightConnector1">
              <a:avLst/>
            </a:prstGeom>
            <a:ln>
              <a:solidFill>
                <a:srgbClr val="495965"/>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632220" y="4293056"/>
              <a:ext cx="1368000" cy="1783148"/>
            </a:xfrm>
            <a:prstGeom prst="rect">
              <a:avLst/>
            </a:prstGeom>
            <a:solidFill>
              <a:srgbClr val="D8DCDB"/>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smtClean="0">
                  <a:solidFill>
                    <a:schemeClr val="tx1"/>
                  </a:solidFill>
                  <a:latin typeface="+mj-lt"/>
                  <a:ea typeface="HY헤드라인M" pitchFamily="18" charset="-127"/>
                </a:rPr>
                <a:t>Samsung Electronics</a:t>
              </a:r>
            </a:p>
            <a:p>
              <a:pPr algn="ctr"/>
              <a:r>
                <a:rPr lang="en-US" altLang="ko-KR" sz="700" dirty="0" smtClean="0">
                  <a:solidFill>
                    <a:schemeClr val="tx1"/>
                  </a:solidFill>
                  <a:latin typeface="+mj-lt"/>
                  <a:ea typeface="HY헤드라인M" pitchFamily="18" charset="-127"/>
                </a:rPr>
                <a:t>&lt;Cd free&gt;</a:t>
              </a:r>
            </a:p>
          </p:txBody>
        </p:sp>
        <p:cxnSp>
          <p:nvCxnSpPr>
            <p:cNvPr id="28" name="Elbow Connector 27"/>
            <p:cNvCxnSpPr>
              <a:stCxn id="14" idx="3"/>
              <a:endCxn id="27" idx="1"/>
            </p:cNvCxnSpPr>
            <p:nvPr/>
          </p:nvCxnSpPr>
          <p:spPr>
            <a:xfrm flipV="1">
              <a:off x="4057140" y="5184630"/>
              <a:ext cx="2575080" cy="766490"/>
            </a:xfrm>
            <a:prstGeom prst="bentConnector3">
              <a:avLst>
                <a:gd name="adj1" fmla="val 88496"/>
              </a:avLst>
            </a:prstGeom>
            <a:ln>
              <a:solidFill>
                <a:srgbClr val="495965"/>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16" idx="3"/>
              <a:endCxn id="27" idx="1"/>
            </p:cNvCxnSpPr>
            <p:nvPr/>
          </p:nvCxnSpPr>
          <p:spPr>
            <a:xfrm>
              <a:off x="6060910" y="4921010"/>
              <a:ext cx="571310" cy="263620"/>
            </a:xfrm>
            <a:prstGeom prst="bentConnector3">
              <a:avLst>
                <a:gd name="adj1" fmla="val 50000"/>
              </a:avLst>
            </a:prstGeom>
            <a:ln>
              <a:solidFill>
                <a:srgbClr val="495965"/>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38" name="Group 9"/>
            <p:cNvGrpSpPr/>
            <p:nvPr/>
          </p:nvGrpSpPr>
          <p:grpSpPr>
            <a:xfrm>
              <a:off x="466725" y="3645025"/>
              <a:ext cx="8210549" cy="2592264"/>
              <a:chOff x="467430" y="836627"/>
              <a:chExt cx="8209845" cy="5329223"/>
            </a:xfrm>
          </p:grpSpPr>
          <p:sp>
            <p:nvSpPr>
              <p:cNvPr id="39" name="txtboxInfographicTitleBar"/>
              <p:cNvSpPr/>
              <p:nvPr/>
            </p:nvSpPr>
            <p:spPr>
              <a:xfrm>
                <a:off x="467430" y="836627"/>
                <a:ext cx="8208911" cy="553503"/>
              </a:xfrm>
              <a:prstGeom prst="rect">
                <a:avLst/>
              </a:prstGeom>
              <a:solidFill>
                <a:srgbClr val="707C8A"/>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altLang="ko-KR" sz="900" b="1" dirty="0" smtClean="0">
                    <a:solidFill>
                      <a:srgbClr val="FFFFFF"/>
                    </a:solidFill>
                    <a:latin typeface="+mj-lt"/>
                  </a:rPr>
                  <a:t>Samsung </a:t>
                </a:r>
                <a:r>
                  <a:rPr lang="en-US" altLang="ko-KR" sz="900" b="1" dirty="0">
                    <a:solidFill>
                      <a:srgbClr val="FFFFFF"/>
                    </a:solidFill>
                    <a:latin typeface="+mj-lt"/>
                  </a:rPr>
                  <a:t>Electronics </a:t>
                </a:r>
                <a:r>
                  <a:rPr lang="en-US" altLang="ko-KR" sz="900" b="1" dirty="0" smtClean="0">
                    <a:solidFill>
                      <a:srgbClr val="FFFFFF"/>
                    </a:solidFill>
                    <a:latin typeface="+mj-lt"/>
                  </a:rPr>
                  <a:t>QD supply </a:t>
                </a:r>
                <a:r>
                  <a:rPr lang="en-US" altLang="ko-KR" sz="900" b="1" dirty="0">
                    <a:solidFill>
                      <a:srgbClr val="FFFFFF"/>
                    </a:solidFill>
                    <a:latin typeface="+mj-lt"/>
                  </a:rPr>
                  <a:t>chain </a:t>
                </a:r>
                <a:r>
                  <a:rPr lang="en-US" altLang="ko-KR" sz="900" b="1" dirty="0" smtClean="0">
                    <a:solidFill>
                      <a:srgbClr val="FFFFFF"/>
                    </a:solidFill>
                    <a:latin typeface="+mj-lt"/>
                  </a:rPr>
                  <a:t>analysis</a:t>
                </a:r>
                <a:endParaRPr lang="ko-KR" altLang="en-US" sz="900" b="1" dirty="0">
                  <a:solidFill>
                    <a:srgbClr val="FFFFFF"/>
                  </a:solidFill>
                  <a:latin typeface="+mj-lt"/>
                </a:endParaRPr>
              </a:p>
            </p:txBody>
          </p:sp>
          <p:sp>
            <p:nvSpPr>
              <p:cNvPr id="40" name="txtboxInfographicBorder"/>
              <p:cNvSpPr/>
              <p:nvPr/>
            </p:nvSpPr>
            <p:spPr>
              <a:xfrm>
                <a:off x="467544" y="838200"/>
                <a:ext cx="8208912" cy="5327649"/>
              </a:xfrm>
              <a:prstGeom prst="rect">
                <a:avLst/>
              </a:prstGeom>
              <a:noFill/>
              <a:ln w="6350">
                <a:solidFill>
                  <a:srgbClr val="707C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mj-lt"/>
                </a:endParaRPr>
              </a:p>
            </p:txBody>
          </p:sp>
          <p:sp>
            <p:nvSpPr>
              <p:cNvPr id="41" name="txtboxInfographicCopyright"/>
              <p:cNvSpPr txBox="1"/>
              <p:nvPr/>
            </p:nvSpPr>
            <p:spPr>
              <a:xfrm>
                <a:off x="7334612" y="5479796"/>
                <a:ext cx="1342663" cy="686054"/>
              </a:xfrm>
              <a:prstGeom prst="rect">
                <a:avLst/>
              </a:prstGeom>
              <a:noFill/>
            </p:spPr>
            <p:txBody>
              <a:bodyPr wrap="none" lIns="0" tIns="0" rIns="72000" bIns="72000" rtlCol="0" anchor="b">
                <a:noAutofit/>
              </a:bodyPr>
              <a:lstStyle/>
              <a:p>
                <a:pPr algn="r"/>
                <a:r>
                  <a:rPr lang="en-US" sz="500" dirty="0" smtClean="0">
                    <a:solidFill>
                      <a:srgbClr val="707C8A"/>
                    </a:solidFill>
                    <a:latin typeface="+mj-lt"/>
                  </a:rPr>
                  <a:t>© 2015 IHS</a:t>
                </a:r>
                <a:endParaRPr lang="en-US" sz="500" dirty="0">
                  <a:solidFill>
                    <a:srgbClr val="707C8A"/>
                  </a:solidFill>
                  <a:latin typeface="+mj-lt"/>
                </a:endParaRPr>
              </a:p>
            </p:txBody>
          </p:sp>
          <p:sp>
            <p:nvSpPr>
              <p:cNvPr id="42" name="txtboxInfographicSourceLine"/>
              <p:cNvSpPr txBox="1"/>
              <p:nvPr/>
            </p:nvSpPr>
            <p:spPr>
              <a:xfrm>
                <a:off x="467430" y="5987954"/>
                <a:ext cx="5112711" cy="177896"/>
              </a:xfrm>
              <a:prstGeom prst="rect">
                <a:avLst/>
              </a:prstGeom>
              <a:noFill/>
            </p:spPr>
            <p:txBody>
              <a:bodyPr wrap="none" lIns="72000" tIns="0" rIns="0" bIns="72000" rtlCol="0" anchor="b">
                <a:noAutofit/>
              </a:bodyPr>
              <a:lstStyle/>
              <a:p>
                <a:endParaRPr lang="en-US" sz="700" dirty="0" smtClean="0">
                  <a:solidFill>
                    <a:srgbClr val="707C8A"/>
                  </a:solidFill>
                  <a:latin typeface="+mj-lt"/>
                </a:endParaRPr>
              </a:p>
              <a:p>
                <a:endParaRPr lang="en-US" sz="700" dirty="0" smtClean="0">
                  <a:solidFill>
                    <a:srgbClr val="707C8A"/>
                  </a:solidFill>
                  <a:latin typeface="+mj-lt"/>
                </a:endParaRPr>
              </a:p>
              <a:p>
                <a:r>
                  <a:rPr lang="en-US" sz="500" dirty="0" smtClean="0">
                    <a:solidFill>
                      <a:srgbClr val="707C8A"/>
                    </a:solidFill>
                    <a:latin typeface="+mj-lt"/>
                  </a:rPr>
                  <a:t>Source: IHS</a:t>
                </a:r>
                <a:endParaRPr lang="en-US" sz="500" dirty="0">
                  <a:solidFill>
                    <a:srgbClr val="707C8A"/>
                  </a:solidFill>
                  <a:latin typeface="+mj-lt"/>
                </a:endParaRPr>
              </a:p>
            </p:txBody>
          </p:sp>
        </p:grpSp>
        <p:sp>
          <p:nvSpPr>
            <p:cNvPr id="43" name="Rectangle 42"/>
            <p:cNvSpPr/>
            <p:nvPr/>
          </p:nvSpPr>
          <p:spPr>
            <a:xfrm>
              <a:off x="6632220" y="4005056"/>
              <a:ext cx="1368000" cy="288000"/>
            </a:xfrm>
            <a:prstGeom prst="rect">
              <a:avLst/>
            </a:prstGeom>
            <a:solidFill>
              <a:srgbClr val="0097D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spc="20" dirty="0" smtClean="0">
                  <a:solidFill>
                    <a:schemeClr val="bg1"/>
                  </a:solidFill>
                  <a:latin typeface="+mj-lt"/>
                </a:rPr>
                <a:t>TV Set</a:t>
              </a:r>
            </a:p>
          </p:txBody>
        </p:sp>
        <p:sp>
          <p:nvSpPr>
            <p:cNvPr id="9" name="Rectangle 8"/>
            <p:cNvSpPr/>
            <p:nvPr/>
          </p:nvSpPr>
          <p:spPr>
            <a:xfrm>
              <a:off x="2680595" y="4013602"/>
              <a:ext cx="1368000" cy="288000"/>
            </a:xfrm>
            <a:prstGeom prst="rect">
              <a:avLst/>
            </a:prstGeom>
            <a:solidFill>
              <a:srgbClr val="0097D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spc="20" dirty="0" smtClean="0">
                  <a:solidFill>
                    <a:schemeClr val="bg1"/>
                  </a:solidFill>
                  <a:latin typeface="+mj-lt"/>
                </a:rPr>
                <a:t>QD Material </a:t>
              </a:r>
            </a:p>
            <a:p>
              <a:pPr algn="ctr"/>
              <a:r>
                <a:rPr lang="en-US" altLang="ko-KR" sz="700" b="1" spc="20" dirty="0" smtClean="0">
                  <a:solidFill>
                    <a:schemeClr val="bg1"/>
                  </a:solidFill>
                  <a:latin typeface="+mj-lt"/>
                </a:rPr>
                <a:t>supplier</a:t>
              </a:r>
              <a:endParaRPr lang="ko-KR" altLang="en-US" sz="700" b="1" spc="20" dirty="0" smtClean="0">
                <a:solidFill>
                  <a:schemeClr val="bg1"/>
                </a:solidFill>
                <a:latin typeface="+mj-lt"/>
              </a:endParaRPr>
            </a:p>
          </p:txBody>
        </p:sp>
        <p:sp>
          <p:nvSpPr>
            <p:cNvPr id="11" name="Rectangle 10"/>
            <p:cNvSpPr/>
            <p:nvPr/>
          </p:nvSpPr>
          <p:spPr>
            <a:xfrm>
              <a:off x="2689141" y="4733682"/>
              <a:ext cx="1367999" cy="288000"/>
            </a:xfrm>
            <a:prstGeom prst="rect">
              <a:avLst/>
            </a:prstGeom>
            <a:solidFill>
              <a:srgbClr val="0097D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spc="20" dirty="0" smtClean="0">
                  <a:solidFill>
                    <a:schemeClr val="bg1"/>
                  </a:solidFill>
                  <a:latin typeface="+mj-lt"/>
                </a:rPr>
                <a:t>Barrier film </a:t>
              </a:r>
            </a:p>
            <a:p>
              <a:pPr algn="ctr"/>
              <a:r>
                <a:rPr lang="en-US" altLang="ko-KR" sz="700" b="1" spc="20" dirty="0" smtClean="0">
                  <a:solidFill>
                    <a:schemeClr val="bg1"/>
                  </a:solidFill>
                  <a:latin typeface="+mj-lt"/>
                </a:rPr>
                <a:t>supplier</a:t>
              </a:r>
              <a:endParaRPr lang="ko-KR" altLang="en-US" sz="700" b="1" spc="20" dirty="0" smtClean="0">
                <a:solidFill>
                  <a:schemeClr val="bg1"/>
                </a:solidFill>
                <a:latin typeface="+mj-lt"/>
              </a:endParaRPr>
            </a:p>
          </p:txBody>
        </p:sp>
        <p:sp>
          <p:nvSpPr>
            <p:cNvPr id="15" name="Rectangle 14"/>
            <p:cNvSpPr/>
            <p:nvPr/>
          </p:nvSpPr>
          <p:spPr>
            <a:xfrm>
              <a:off x="4692910" y="4458021"/>
              <a:ext cx="1368000" cy="288000"/>
            </a:xfrm>
            <a:prstGeom prst="rect">
              <a:avLst/>
            </a:prstGeom>
            <a:solidFill>
              <a:srgbClr val="0097D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spc="20" dirty="0" smtClean="0">
                  <a:solidFill>
                    <a:schemeClr val="bg1"/>
                  </a:solidFill>
                  <a:latin typeface="+mj-lt"/>
                </a:rPr>
                <a:t>QD film </a:t>
              </a:r>
            </a:p>
            <a:p>
              <a:pPr algn="ctr"/>
              <a:r>
                <a:rPr lang="en-US" altLang="ko-KR" sz="700" b="1" spc="20" dirty="0" smtClean="0">
                  <a:solidFill>
                    <a:schemeClr val="bg1"/>
                  </a:solidFill>
                  <a:latin typeface="+mj-lt"/>
                </a:rPr>
                <a:t>supplier</a:t>
              </a:r>
            </a:p>
          </p:txBody>
        </p:sp>
      </p:grpSp>
    </p:spTree>
    <p:extLst>
      <p:ext uri="{BB962C8B-B14F-4D97-AF65-F5344CB8AC3E}">
        <p14:creationId xmlns:p14="http://schemas.microsoft.com/office/powerpoint/2010/main" val="98914091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4314"/>
            <a:ext cx="8220075" cy="2268712"/>
          </a:xfrm>
          <a:solidFill>
            <a:schemeClr val="bg1"/>
          </a:solidFill>
        </p:spPr>
        <p:txBody>
          <a:bodyPr/>
          <a:lstStyle/>
          <a:p>
            <a:pPr marL="0" indent="0" algn="just" latinLnBrk="0">
              <a:buNone/>
            </a:pPr>
            <a:r>
              <a:rPr lang="en-US" altLang="ko-KR" dirty="0" smtClean="0"/>
              <a:t>1.6. LG </a:t>
            </a:r>
            <a:r>
              <a:rPr lang="en-US" altLang="ko-KR" dirty="0"/>
              <a:t>Electronics</a:t>
            </a:r>
            <a:endParaRPr lang="en-US" altLang="ko-KR" dirty="0" smtClean="0"/>
          </a:p>
          <a:p>
            <a:pPr lvl="1" algn="just" latinLnBrk="0"/>
            <a:r>
              <a:rPr lang="en-US" altLang="ko-KR" dirty="0" smtClean="0"/>
              <a:t>LG </a:t>
            </a:r>
            <a:r>
              <a:rPr lang="en-US" altLang="ko-KR" dirty="0"/>
              <a:t>Electronics released its QD </a:t>
            </a:r>
            <a:r>
              <a:rPr lang="en-US" altLang="ko-KR" dirty="0" smtClean="0"/>
              <a:t>TVs applying the QD film </a:t>
            </a:r>
            <a:r>
              <a:rPr lang="en-US" altLang="ko-KR" dirty="0"/>
              <a:t>at the 2015 </a:t>
            </a:r>
            <a:r>
              <a:rPr lang="en-US" altLang="ko-KR" dirty="0" smtClean="0"/>
              <a:t>Consumer Electronics Show (CES). </a:t>
            </a:r>
            <a:r>
              <a:rPr lang="en-US" altLang="ko-KR" dirty="0"/>
              <a:t>It showcased two models of </a:t>
            </a:r>
            <a:r>
              <a:rPr lang="en-US" altLang="ko-KR" dirty="0" smtClean="0"/>
              <a:t>55 inches </a:t>
            </a:r>
            <a:r>
              <a:rPr lang="en-US" altLang="ko-KR" dirty="0"/>
              <a:t>and </a:t>
            </a:r>
            <a:r>
              <a:rPr lang="en-US" altLang="ko-KR" dirty="0" smtClean="0"/>
              <a:t>66 inches. Along with QD dot film-based </a:t>
            </a:r>
            <a:r>
              <a:rPr lang="en-US" altLang="ko-KR" dirty="0"/>
              <a:t>models, LG Electronics is also releasing </a:t>
            </a:r>
            <a:r>
              <a:rPr lang="en-US" altLang="ko-KR" dirty="0" smtClean="0"/>
              <a:t>TVs using the LED solution to improve color gamut. </a:t>
            </a:r>
            <a:endParaRPr lang="en-US" altLang="ko-KR" dirty="0"/>
          </a:p>
          <a:p>
            <a:pPr lvl="1" algn="just" latinLnBrk="0"/>
            <a:r>
              <a:rPr lang="en-US" dirty="0" smtClean="0"/>
              <a:t>LG </a:t>
            </a:r>
            <a:r>
              <a:rPr lang="en-US" dirty="0"/>
              <a:t>Electronics gets QD </a:t>
            </a:r>
            <a:r>
              <a:rPr lang="en-US" dirty="0" smtClean="0"/>
              <a:t>films </a:t>
            </a:r>
            <a:r>
              <a:rPr lang="en-US" dirty="0"/>
              <a:t>from its Chemical &amp; Electronic Material (CEM) division that manufactures QD film by using QD materials and barrier films supplied by Dow Chemical Co. and </a:t>
            </a:r>
            <a:r>
              <a:rPr lang="en-US" dirty="0" err="1" smtClean="0"/>
              <a:t>i</a:t>
            </a:r>
            <a:r>
              <a:rPr lang="en-US" dirty="0" smtClean="0"/>
              <a:t>-components</a:t>
            </a:r>
            <a:r>
              <a:rPr lang="en-US" dirty="0"/>
              <a:t>, respectively.</a:t>
            </a:r>
          </a:p>
          <a:p>
            <a:pPr lvl="1" algn="just" latinLnBrk="0"/>
            <a:r>
              <a:rPr lang="en-US" altLang="ko-KR" dirty="0" smtClean="0"/>
              <a:t>An </a:t>
            </a:r>
            <a:r>
              <a:rPr lang="en-US" altLang="ko-KR" dirty="0"/>
              <a:t>integrated task force team composed of LG Electronics, LG </a:t>
            </a:r>
            <a:r>
              <a:rPr lang="en-US" altLang="ko-KR" dirty="0" err="1" smtClean="0"/>
              <a:t>Chem</a:t>
            </a:r>
            <a:r>
              <a:rPr lang="en-US" altLang="ko-KR" dirty="0" smtClean="0"/>
              <a:t> Ltd., </a:t>
            </a:r>
            <a:r>
              <a:rPr lang="en-US" altLang="ko-KR" dirty="0"/>
              <a:t>and LG Display </a:t>
            </a:r>
            <a:r>
              <a:rPr lang="en-US" altLang="ko-KR" dirty="0" smtClean="0"/>
              <a:t>Co. was </a:t>
            </a:r>
            <a:r>
              <a:rPr lang="en-US" altLang="ko-KR" dirty="0"/>
              <a:t>formed </a:t>
            </a:r>
            <a:r>
              <a:rPr lang="en-US" altLang="ko-KR" dirty="0" smtClean="0"/>
              <a:t>to conduct R&amp;D </a:t>
            </a:r>
            <a:r>
              <a:rPr lang="en-US" altLang="ko-KR" dirty="0"/>
              <a:t>for </a:t>
            </a:r>
            <a:r>
              <a:rPr lang="en-US" altLang="ko-KR" dirty="0" smtClean="0"/>
              <a:t>QD supply chain management (SCM), </a:t>
            </a:r>
            <a:r>
              <a:rPr lang="en-US" altLang="ko-KR" dirty="0"/>
              <a:t>but the team is not as aggressive as Samsung Electronics.  </a:t>
            </a:r>
          </a:p>
          <a:p>
            <a:pPr lvl="1" algn="just" latinLnBrk="0"/>
            <a:r>
              <a:rPr lang="en-US" altLang="ko-KR" dirty="0" smtClean="0"/>
              <a:t>LG </a:t>
            </a:r>
            <a:r>
              <a:rPr lang="en-US" altLang="ko-KR" dirty="0" err="1"/>
              <a:t>Chem</a:t>
            </a:r>
            <a:r>
              <a:rPr lang="en-US" altLang="ko-KR" dirty="0"/>
              <a:t> and the CEM </a:t>
            </a:r>
            <a:r>
              <a:rPr lang="en-US" altLang="ko-KR" dirty="0" smtClean="0"/>
              <a:t>division at </a:t>
            </a:r>
            <a:r>
              <a:rPr lang="en-US" altLang="ko-KR" dirty="0"/>
              <a:t>LG Electronics </a:t>
            </a:r>
            <a:r>
              <a:rPr lang="en-US" altLang="ko-KR" dirty="0" smtClean="0"/>
              <a:t>are </a:t>
            </a:r>
            <a:r>
              <a:rPr lang="en-US" altLang="ko-KR" dirty="0"/>
              <a:t>known to be developing barrier films. </a:t>
            </a:r>
            <a:r>
              <a:rPr lang="en-US" altLang="ko-KR" dirty="0" smtClean="0"/>
              <a:t>Mass production is expected to </a:t>
            </a:r>
            <a:r>
              <a:rPr lang="en-US" altLang="ko-KR" dirty="0"/>
              <a:t>be done through the </a:t>
            </a:r>
            <a:r>
              <a:rPr lang="en-US" altLang="ko-KR" dirty="0" smtClean="0"/>
              <a:t>sputter </a:t>
            </a:r>
            <a:r>
              <a:rPr lang="en-US" altLang="ko-KR" dirty="0"/>
              <a:t>equipment </a:t>
            </a:r>
            <a:r>
              <a:rPr lang="en-US" altLang="ko-KR" dirty="0" smtClean="0"/>
              <a:t>of LG </a:t>
            </a:r>
            <a:r>
              <a:rPr lang="en-US" altLang="ko-KR" dirty="0" err="1" smtClean="0"/>
              <a:t>Chem</a:t>
            </a:r>
            <a:r>
              <a:rPr lang="en-US" altLang="ko-KR" dirty="0" smtClean="0"/>
              <a:t>, </a:t>
            </a:r>
            <a:r>
              <a:rPr lang="en-US" altLang="ko-KR" dirty="0"/>
              <a:t>and </a:t>
            </a:r>
            <a:r>
              <a:rPr lang="en-US" altLang="ko-KR" dirty="0" smtClean="0"/>
              <a:t>when there is an increase in volumes to be supplied, </a:t>
            </a:r>
            <a:r>
              <a:rPr lang="en-US" altLang="ko-KR" dirty="0"/>
              <a:t>the </a:t>
            </a:r>
            <a:r>
              <a:rPr lang="en-US" altLang="ko-KR" dirty="0" smtClean="0"/>
              <a:t>sputter </a:t>
            </a:r>
            <a:r>
              <a:rPr lang="en-US" altLang="ko-KR" dirty="0"/>
              <a:t>equipment that was </a:t>
            </a:r>
            <a:r>
              <a:rPr lang="en-US" altLang="ko-KR" dirty="0" smtClean="0"/>
              <a:t>operated by </a:t>
            </a:r>
            <a:r>
              <a:rPr lang="en-US" altLang="ko-KR" dirty="0"/>
              <a:t>LG </a:t>
            </a:r>
            <a:r>
              <a:rPr lang="en-US" altLang="ko-KR" dirty="0" err="1"/>
              <a:t>Hausys</a:t>
            </a:r>
            <a:r>
              <a:rPr lang="en-US" altLang="ko-KR" dirty="0"/>
              <a:t> </a:t>
            </a:r>
            <a:r>
              <a:rPr lang="en-US" altLang="ko-KR" dirty="0" smtClean="0"/>
              <a:t>Co. may </a:t>
            </a:r>
            <a:r>
              <a:rPr lang="en-US" altLang="ko-KR" dirty="0"/>
              <a:t>also be </a:t>
            </a:r>
            <a:r>
              <a:rPr lang="en-US" altLang="ko-KR" dirty="0" smtClean="0"/>
              <a:t>used.  </a:t>
            </a:r>
            <a:endParaRPr lang="en-US" altLang="ko-KR" dirty="0"/>
          </a:p>
          <a:p>
            <a:pPr lvl="1"/>
            <a:endParaRPr lang="en-US" altLang="ko-KR" dirty="0"/>
          </a:p>
        </p:txBody>
      </p:sp>
      <p:sp>
        <p:nvSpPr>
          <p:cNvPr id="4" name="Slide Number Placeholder 3"/>
          <p:cNvSpPr>
            <a:spLocks noGrp="1"/>
          </p:cNvSpPr>
          <p:nvPr>
            <p:ph type="sldNum" sz="quarter" idx="10"/>
          </p:nvPr>
        </p:nvSpPr>
        <p:spPr/>
        <p:txBody>
          <a:bodyPr/>
          <a:lstStyle/>
          <a:p>
            <a:fld id="{C1654822-CBA3-4BDF-80A9-3FE33B17E59A}" type="slidenum">
              <a:rPr lang="en-US" smtClean="0"/>
              <a:pPr/>
              <a:t>69</a:t>
            </a:fld>
            <a:endParaRPr lang="en-US" dirty="0"/>
          </a:p>
        </p:txBody>
      </p:sp>
      <p:sp>
        <p:nvSpPr>
          <p:cNvPr id="5" name="Footer Placeholder 4"/>
          <p:cNvSpPr>
            <a:spLocks noGrp="1"/>
          </p:cNvSpPr>
          <p:nvPr>
            <p:ph type="ftr" sz="quarter" idx="11"/>
          </p:nvPr>
        </p:nvSpPr>
        <p:spPr/>
        <p:txBody>
          <a:bodyPr/>
          <a:lstStyle/>
          <a:p>
            <a:r>
              <a:rPr lang="en-US" smtClean="0"/>
              <a:t>Quantum Dot Display Technology &amp; Market Report - H2 2015</a:t>
            </a:r>
            <a:endParaRPr lang="en-US" dirty="0"/>
          </a:p>
        </p:txBody>
      </p:sp>
      <p:grpSp>
        <p:nvGrpSpPr>
          <p:cNvPr id="7" name="Group 6"/>
          <p:cNvGrpSpPr/>
          <p:nvPr/>
        </p:nvGrpSpPr>
        <p:grpSpPr>
          <a:xfrm>
            <a:off x="466725" y="4013601"/>
            <a:ext cx="8210549" cy="2223687"/>
            <a:chOff x="466725" y="3645025"/>
            <a:chExt cx="8210549" cy="2592264"/>
          </a:xfrm>
        </p:grpSpPr>
        <p:sp>
          <p:nvSpPr>
            <p:cNvPr id="6" name="Rectangle 5"/>
            <p:cNvSpPr/>
            <p:nvPr/>
          </p:nvSpPr>
          <p:spPr>
            <a:xfrm>
              <a:off x="1087604" y="4005056"/>
              <a:ext cx="1368000" cy="288000"/>
            </a:xfrm>
            <a:prstGeom prst="rect">
              <a:avLst/>
            </a:prstGeom>
            <a:solidFill>
              <a:srgbClr val="0097D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spc="20" dirty="0" smtClean="0">
                  <a:solidFill>
                    <a:schemeClr val="bg1"/>
                  </a:solidFill>
                </a:rPr>
                <a:t>QD Material </a:t>
              </a:r>
            </a:p>
            <a:p>
              <a:pPr algn="ctr"/>
              <a:r>
                <a:rPr lang="en-US" altLang="ko-KR" sz="700" b="1" spc="20" dirty="0" smtClean="0">
                  <a:solidFill>
                    <a:schemeClr val="bg1"/>
                  </a:solidFill>
                </a:rPr>
                <a:t>IP</a:t>
              </a:r>
              <a:endParaRPr lang="ko-KR" altLang="en-US" sz="700" b="1" spc="20" dirty="0" smtClean="0">
                <a:solidFill>
                  <a:schemeClr val="bg1"/>
                </a:solidFill>
              </a:endParaRPr>
            </a:p>
          </p:txBody>
        </p:sp>
        <p:sp>
          <p:nvSpPr>
            <p:cNvPr id="8" name="Rectangle 7"/>
            <p:cNvSpPr/>
            <p:nvPr/>
          </p:nvSpPr>
          <p:spPr>
            <a:xfrm>
              <a:off x="1087604" y="4296728"/>
              <a:ext cx="1368000" cy="360000"/>
            </a:xfrm>
            <a:prstGeom prst="rect">
              <a:avLst/>
            </a:prstGeom>
            <a:solidFill>
              <a:srgbClr val="D8DCDB"/>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err="1" smtClean="0">
                  <a:solidFill>
                    <a:schemeClr val="tx1"/>
                  </a:solidFill>
                  <a:ea typeface="HY헤드라인M" pitchFamily="18" charset="-127"/>
                </a:rPr>
                <a:t>Nanoco</a:t>
              </a:r>
              <a:endParaRPr lang="en-US" altLang="ko-KR" sz="700" dirty="0">
                <a:solidFill>
                  <a:schemeClr val="tx1"/>
                </a:solidFill>
                <a:ea typeface="HY헤드라인M" pitchFamily="18" charset="-127"/>
              </a:endParaRPr>
            </a:p>
          </p:txBody>
        </p:sp>
        <p:sp>
          <p:nvSpPr>
            <p:cNvPr id="10" name="Rectangle 9"/>
            <p:cNvSpPr/>
            <p:nvPr/>
          </p:nvSpPr>
          <p:spPr>
            <a:xfrm>
              <a:off x="2689141" y="4295252"/>
              <a:ext cx="1368000" cy="360000"/>
            </a:xfrm>
            <a:prstGeom prst="rect">
              <a:avLst/>
            </a:prstGeom>
            <a:solidFill>
              <a:srgbClr val="D8DCDB"/>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smtClean="0">
                  <a:solidFill>
                    <a:schemeClr val="tx1"/>
                  </a:solidFill>
                  <a:ea typeface="HY헤드라인M" pitchFamily="18" charset="-127"/>
                </a:rPr>
                <a:t>Dow Chemical</a:t>
              </a:r>
              <a:endParaRPr lang="en-US" altLang="ko-KR" sz="700" dirty="0">
                <a:solidFill>
                  <a:schemeClr val="tx1"/>
                </a:solidFill>
                <a:ea typeface="HY헤드라인M" pitchFamily="18" charset="-127"/>
              </a:endParaRPr>
            </a:p>
          </p:txBody>
        </p:sp>
        <p:sp>
          <p:nvSpPr>
            <p:cNvPr id="12" name="Rectangle 11"/>
            <p:cNvSpPr/>
            <p:nvPr/>
          </p:nvSpPr>
          <p:spPr>
            <a:xfrm>
              <a:off x="2689141" y="5021367"/>
              <a:ext cx="1367999" cy="360000"/>
            </a:xfrm>
            <a:prstGeom prst="rect">
              <a:avLst/>
            </a:prstGeom>
            <a:solidFill>
              <a:srgbClr val="D8DCDB"/>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err="1" smtClean="0">
                  <a:solidFill>
                    <a:schemeClr val="tx1"/>
                  </a:solidFill>
                  <a:ea typeface="HY헤드라인M" pitchFamily="18" charset="-127"/>
                </a:rPr>
                <a:t>i</a:t>
              </a:r>
              <a:r>
                <a:rPr lang="en-US" altLang="ko-KR" sz="700" dirty="0" smtClean="0">
                  <a:solidFill>
                    <a:schemeClr val="tx1"/>
                  </a:solidFill>
                  <a:ea typeface="HY헤드라인M" pitchFamily="18" charset="-127"/>
                </a:rPr>
                <a:t>-components</a:t>
              </a:r>
              <a:endParaRPr lang="en-US" altLang="ko-KR" sz="700" dirty="0">
                <a:solidFill>
                  <a:schemeClr val="tx1"/>
                </a:solidFill>
                <a:ea typeface="HY헤드라인M" pitchFamily="18" charset="-127"/>
              </a:endParaRPr>
            </a:p>
          </p:txBody>
        </p:sp>
        <p:sp>
          <p:nvSpPr>
            <p:cNvPr id="13" name="Rectangle 12"/>
            <p:cNvSpPr/>
            <p:nvPr/>
          </p:nvSpPr>
          <p:spPr>
            <a:xfrm>
              <a:off x="2680594" y="5470902"/>
              <a:ext cx="1359033" cy="288000"/>
            </a:xfrm>
            <a:prstGeom prst="rect">
              <a:avLst/>
            </a:prstGeom>
            <a:solidFill>
              <a:srgbClr val="0097D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spc="20" dirty="0" smtClean="0">
                  <a:solidFill>
                    <a:schemeClr val="bg1"/>
                  </a:solidFill>
                </a:rPr>
                <a:t>LED package </a:t>
              </a:r>
            </a:p>
            <a:p>
              <a:pPr algn="ctr"/>
              <a:r>
                <a:rPr lang="en-US" altLang="ko-KR" sz="700" b="1" spc="20" dirty="0" smtClean="0">
                  <a:solidFill>
                    <a:schemeClr val="bg1"/>
                  </a:solidFill>
                </a:rPr>
                <a:t>supplier</a:t>
              </a:r>
            </a:p>
          </p:txBody>
        </p:sp>
        <p:sp>
          <p:nvSpPr>
            <p:cNvPr id="14" name="Rectangle 13"/>
            <p:cNvSpPr/>
            <p:nvPr/>
          </p:nvSpPr>
          <p:spPr>
            <a:xfrm>
              <a:off x="2689141" y="5771120"/>
              <a:ext cx="1367999" cy="360000"/>
            </a:xfrm>
            <a:prstGeom prst="rect">
              <a:avLst/>
            </a:prstGeom>
            <a:solidFill>
              <a:srgbClr val="D8DCDB"/>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smtClean="0">
                  <a:solidFill>
                    <a:schemeClr val="tx1"/>
                  </a:solidFill>
                  <a:ea typeface="HY헤드라인M" pitchFamily="18" charset="-127"/>
                </a:rPr>
                <a:t>LG </a:t>
              </a:r>
              <a:r>
                <a:rPr lang="en-US" altLang="ko-KR" sz="700" dirty="0" err="1" smtClean="0">
                  <a:solidFill>
                    <a:schemeClr val="tx1"/>
                  </a:solidFill>
                  <a:ea typeface="HY헤드라인M" pitchFamily="18" charset="-127"/>
                </a:rPr>
                <a:t>Innoteck</a:t>
              </a:r>
              <a:endParaRPr lang="en-US" altLang="ko-KR" sz="700" dirty="0">
                <a:solidFill>
                  <a:schemeClr val="tx1"/>
                </a:solidFill>
                <a:ea typeface="HY헤드라인M" pitchFamily="18" charset="-127"/>
              </a:endParaRPr>
            </a:p>
          </p:txBody>
        </p:sp>
        <p:sp>
          <p:nvSpPr>
            <p:cNvPr id="16" name="Rectangle 15"/>
            <p:cNvSpPr/>
            <p:nvPr/>
          </p:nvSpPr>
          <p:spPr>
            <a:xfrm>
              <a:off x="4692910" y="4741010"/>
              <a:ext cx="1368000" cy="360000"/>
            </a:xfrm>
            <a:prstGeom prst="rect">
              <a:avLst/>
            </a:prstGeom>
            <a:solidFill>
              <a:srgbClr val="D8DCDB"/>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a:solidFill>
                    <a:schemeClr val="tx1"/>
                  </a:solidFill>
                  <a:ea typeface="HY헤드라인M" pitchFamily="18" charset="-127"/>
                </a:rPr>
                <a:t> </a:t>
              </a:r>
              <a:r>
                <a:rPr lang="en-US" altLang="ko-KR" sz="700" dirty="0" smtClean="0">
                  <a:solidFill>
                    <a:schemeClr val="tx1"/>
                  </a:solidFill>
                  <a:ea typeface="HY헤드라인M" pitchFamily="18" charset="-127"/>
                </a:rPr>
                <a:t>LG CEM business</a:t>
              </a:r>
              <a:endParaRPr lang="en-US" altLang="ko-KR" sz="700" dirty="0">
                <a:solidFill>
                  <a:schemeClr val="tx1"/>
                </a:solidFill>
                <a:ea typeface="HY헤드라인M" pitchFamily="18" charset="-127"/>
              </a:endParaRPr>
            </a:p>
          </p:txBody>
        </p:sp>
        <p:cxnSp>
          <p:nvCxnSpPr>
            <p:cNvPr id="18" name="Elbow Connector 17"/>
            <p:cNvCxnSpPr>
              <a:stCxn id="10" idx="3"/>
              <a:endCxn id="16" idx="1"/>
            </p:cNvCxnSpPr>
            <p:nvPr/>
          </p:nvCxnSpPr>
          <p:spPr>
            <a:xfrm>
              <a:off x="4057141" y="4475252"/>
              <a:ext cx="635769" cy="445758"/>
            </a:xfrm>
            <a:prstGeom prst="bentConnector3">
              <a:avLst>
                <a:gd name="adj1" fmla="val 50000"/>
              </a:avLst>
            </a:prstGeom>
            <a:ln>
              <a:solidFill>
                <a:srgbClr val="495965"/>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2" idx="3"/>
              <a:endCxn id="16" idx="1"/>
            </p:cNvCxnSpPr>
            <p:nvPr/>
          </p:nvCxnSpPr>
          <p:spPr>
            <a:xfrm flipV="1">
              <a:off x="4057140" y="4921010"/>
              <a:ext cx="635770" cy="280357"/>
            </a:xfrm>
            <a:prstGeom prst="bentConnector3">
              <a:avLst/>
            </a:prstGeom>
            <a:ln>
              <a:solidFill>
                <a:srgbClr val="495965"/>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8" idx="3"/>
              <a:endCxn id="10" idx="1"/>
            </p:cNvCxnSpPr>
            <p:nvPr/>
          </p:nvCxnSpPr>
          <p:spPr>
            <a:xfrm flipV="1">
              <a:off x="2455604" y="4475252"/>
              <a:ext cx="233537" cy="1476"/>
            </a:xfrm>
            <a:prstGeom prst="straightConnector1">
              <a:avLst/>
            </a:prstGeom>
            <a:ln>
              <a:solidFill>
                <a:srgbClr val="495965"/>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632220" y="4293056"/>
              <a:ext cx="1368000" cy="1783148"/>
            </a:xfrm>
            <a:prstGeom prst="rect">
              <a:avLst/>
            </a:prstGeom>
            <a:solidFill>
              <a:srgbClr val="D8DCDB"/>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smtClean="0">
                  <a:solidFill>
                    <a:schemeClr val="tx1"/>
                  </a:solidFill>
                  <a:ea typeface="HY헤드라인M" pitchFamily="18" charset="-127"/>
                </a:rPr>
                <a:t>LG Electronics</a:t>
              </a:r>
            </a:p>
            <a:p>
              <a:pPr algn="ctr"/>
              <a:r>
                <a:rPr lang="en-US" altLang="ko-KR" sz="700" dirty="0" smtClean="0">
                  <a:solidFill>
                    <a:schemeClr val="tx1"/>
                  </a:solidFill>
                  <a:ea typeface="HY헤드라인M" pitchFamily="18" charset="-127"/>
                </a:rPr>
                <a:t>&lt;Cd free&gt;</a:t>
              </a:r>
              <a:endParaRPr lang="en-US" altLang="ko-KR" sz="700" dirty="0">
                <a:solidFill>
                  <a:schemeClr val="tx1"/>
                </a:solidFill>
                <a:ea typeface="HY헤드라인M" pitchFamily="18" charset="-127"/>
              </a:endParaRPr>
            </a:p>
          </p:txBody>
        </p:sp>
        <p:cxnSp>
          <p:nvCxnSpPr>
            <p:cNvPr id="28" name="Elbow Connector 27"/>
            <p:cNvCxnSpPr>
              <a:stCxn id="14" idx="3"/>
              <a:endCxn id="27" idx="1"/>
            </p:cNvCxnSpPr>
            <p:nvPr/>
          </p:nvCxnSpPr>
          <p:spPr>
            <a:xfrm flipV="1">
              <a:off x="4057140" y="5184630"/>
              <a:ext cx="2575080" cy="766490"/>
            </a:xfrm>
            <a:prstGeom prst="bentConnector3">
              <a:avLst>
                <a:gd name="adj1" fmla="val 88742"/>
              </a:avLst>
            </a:prstGeom>
            <a:ln>
              <a:solidFill>
                <a:srgbClr val="495965"/>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16" idx="3"/>
              <a:endCxn id="27" idx="1"/>
            </p:cNvCxnSpPr>
            <p:nvPr/>
          </p:nvCxnSpPr>
          <p:spPr>
            <a:xfrm>
              <a:off x="6060910" y="4921010"/>
              <a:ext cx="571310" cy="263620"/>
            </a:xfrm>
            <a:prstGeom prst="bentConnector3">
              <a:avLst>
                <a:gd name="adj1" fmla="val 50000"/>
              </a:avLst>
            </a:prstGeom>
            <a:ln>
              <a:solidFill>
                <a:srgbClr val="495965"/>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39" name="txtboxInfographicTitleBar"/>
            <p:cNvSpPr/>
            <p:nvPr/>
          </p:nvSpPr>
          <p:spPr>
            <a:xfrm>
              <a:off x="466725" y="3645025"/>
              <a:ext cx="8209615" cy="251802"/>
            </a:xfrm>
            <a:prstGeom prst="rect">
              <a:avLst/>
            </a:prstGeom>
            <a:solidFill>
              <a:srgbClr val="707C8A"/>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altLang="ko-KR" sz="900" b="1" dirty="0" smtClean="0">
                  <a:solidFill>
                    <a:srgbClr val="FFFFFF"/>
                  </a:solidFill>
                </a:rPr>
                <a:t>LG Electronics QD </a:t>
              </a:r>
              <a:r>
                <a:rPr lang="en-US" altLang="ko-KR" sz="900" b="1" dirty="0">
                  <a:solidFill>
                    <a:srgbClr val="FFFFFF"/>
                  </a:solidFill>
                </a:rPr>
                <a:t>supply chain </a:t>
              </a:r>
              <a:r>
                <a:rPr lang="en-US" altLang="ko-KR" sz="900" b="1" dirty="0" smtClean="0">
                  <a:solidFill>
                    <a:srgbClr val="FFFFFF"/>
                  </a:solidFill>
                </a:rPr>
                <a:t>analysis</a:t>
              </a:r>
              <a:endParaRPr lang="ko-KR" altLang="en-US" sz="900" b="1" dirty="0">
                <a:solidFill>
                  <a:srgbClr val="FFFFFF"/>
                </a:solidFill>
              </a:endParaRPr>
            </a:p>
          </p:txBody>
        </p:sp>
        <p:sp>
          <p:nvSpPr>
            <p:cNvPr id="40" name="txtboxInfographicBorder"/>
            <p:cNvSpPr/>
            <p:nvPr/>
          </p:nvSpPr>
          <p:spPr>
            <a:xfrm>
              <a:off x="466839" y="3645790"/>
              <a:ext cx="8209616" cy="2591498"/>
            </a:xfrm>
            <a:prstGeom prst="rect">
              <a:avLst/>
            </a:prstGeom>
            <a:noFill/>
            <a:ln w="6350">
              <a:solidFill>
                <a:srgbClr val="707C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41" name="txtboxInfographicCopyright"/>
            <p:cNvSpPr txBox="1"/>
            <p:nvPr/>
          </p:nvSpPr>
          <p:spPr>
            <a:xfrm>
              <a:off x="7334496" y="5903576"/>
              <a:ext cx="1342778" cy="333713"/>
            </a:xfrm>
            <a:prstGeom prst="rect">
              <a:avLst/>
            </a:prstGeom>
            <a:noFill/>
          </p:spPr>
          <p:txBody>
            <a:bodyPr wrap="none" lIns="0" tIns="0" rIns="72000" bIns="72000" rtlCol="0" anchor="b">
              <a:noAutofit/>
            </a:bodyPr>
            <a:lstStyle/>
            <a:p>
              <a:pPr algn="r"/>
              <a:r>
                <a:rPr lang="en-US" sz="500" dirty="0" smtClean="0">
                  <a:solidFill>
                    <a:srgbClr val="707C8A"/>
                  </a:solidFill>
                </a:rPr>
                <a:t>© 2015 IHS</a:t>
              </a:r>
              <a:endParaRPr lang="en-US" sz="500" dirty="0">
                <a:solidFill>
                  <a:srgbClr val="707C8A"/>
                </a:solidFill>
              </a:endParaRPr>
            </a:p>
          </p:txBody>
        </p:sp>
        <p:sp>
          <p:nvSpPr>
            <p:cNvPr id="42" name="txtboxInfographicSourceLine"/>
            <p:cNvSpPr txBox="1"/>
            <p:nvPr/>
          </p:nvSpPr>
          <p:spPr>
            <a:xfrm>
              <a:off x="466725" y="6150756"/>
              <a:ext cx="5113149" cy="86533"/>
            </a:xfrm>
            <a:prstGeom prst="rect">
              <a:avLst/>
            </a:prstGeom>
            <a:noFill/>
          </p:spPr>
          <p:txBody>
            <a:bodyPr wrap="none" lIns="72000" tIns="0" rIns="0" bIns="72000" rtlCol="0" anchor="b">
              <a:noAutofit/>
            </a:bodyPr>
            <a:lstStyle/>
            <a:p>
              <a:endParaRPr lang="en-US" sz="700" dirty="0" smtClean="0">
                <a:solidFill>
                  <a:srgbClr val="707C8A"/>
                </a:solidFill>
              </a:endParaRPr>
            </a:p>
            <a:p>
              <a:endParaRPr lang="en-US" sz="700" dirty="0" smtClean="0">
                <a:solidFill>
                  <a:srgbClr val="707C8A"/>
                </a:solidFill>
              </a:endParaRPr>
            </a:p>
            <a:p>
              <a:r>
                <a:rPr lang="en-US" sz="500" dirty="0" smtClean="0">
                  <a:solidFill>
                    <a:srgbClr val="707C8A"/>
                  </a:solidFill>
                </a:rPr>
                <a:t>Source: IHS</a:t>
              </a:r>
              <a:endParaRPr lang="en-US" sz="500" dirty="0">
                <a:solidFill>
                  <a:srgbClr val="707C8A"/>
                </a:solidFill>
              </a:endParaRPr>
            </a:p>
          </p:txBody>
        </p:sp>
        <p:sp>
          <p:nvSpPr>
            <p:cNvPr id="43" name="Rectangle 42"/>
            <p:cNvSpPr/>
            <p:nvPr/>
          </p:nvSpPr>
          <p:spPr>
            <a:xfrm>
              <a:off x="6632220" y="4005056"/>
              <a:ext cx="1368000" cy="288000"/>
            </a:xfrm>
            <a:prstGeom prst="rect">
              <a:avLst/>
            </a:prstGeom>
            <a:solidFill>
              <a:srgbClr val="0097D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spc="20" dirty="0" smtClean="0">
                  <a:solidFill>
                    <a:schemeClr val="bg1"/>
                  </a:solidFill>
                </a:rPr>
                <a:t>TV set</a:t>
              </a:r>
            </a:p>
          </p:txBody>
        </p:sp>
        <p:sp>
          <p:nvSpPr>
            <p:cNvPr id="9" name="Rectangle 8"/>
            <p:cNvSpPr/>
            <p:nvPr/>
          </p:nvSpPr>
          <p:spPr>
            <a:xfrm>
              <a:off x="2680595" y="4013602"/>
              <a:ext cx="1368000" cy="288000"/>
            </a:xfrm>
            <a:prstGeom prst="rect">
              <a:avLst/>
            </a:prstGeom>
            <a:solidFill>
              <a:srgbClr val="0097D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spc="20" dirty="0" smtClean="0">
                  <a:solidFill>
                    <a:schemeClr val="bg1"/>
                  </a:solidFill>
                </a:rPr>
                <a:t>QD Material </a:t>
              </a:r>
            </a:p>
            <a:p>
              <a:pPr algn="ctr"/>
              <a:r>
                <a:rPr lang="en-US" altLang="ko-KR" sz="700" b="1" spc="20" dirty="0" smtClean="0">
                  <a:solidFill>
                    <a:schemeClr val="bg1"/>
                  </a:solidFill>
                </a:rPr>
                <a:t>supplier</a:t>
              </a:r>
              <a:endParaRPr lang="ko-KR" altLang="en-US" sz="700" b="1" spc="20" dirty="0" smtClean="0">
                <a:solidFill>
                  <a:schemeClr val="bg1"/>
                </a:solidFill>
              </a:endParaRPr>
            </a:p>
          </p:txBody>
        </p:sp>
        <p:sp>
          <p:nvSpPr>
            <p:cNvPr id="11" name="Rectangle 10"/>
            <p:cNvSpPr/>
            <p:nvPr/>
          </p:nvSpPr>
          <p:spPr>
            <a:xfrm>
              <a:off x="2689141" y="4733682"/>
              <a:ext cx="1367999" cy="288000"/>
            </a:xfrm>
            <a:prstGeom prst="rect">
              <a:avLst/>
            </a:prstGeom>
            <a:solidFill>
              <a:srgbClr val="0097D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spc="20" dirty="0" smtClean="0">
                  <a:solidFill>
                    <a:schemeClr val="bg1"/>
                  </a:solidFill>
                </a:rPr>
                <a:t>Barrier film </a:t>
              </a:r>
            </a:p>
            <a:p>
              <a:pPr algn="ctr"/>
              <a:r>
                <a:rPr lang="en-US" altLang="ko-KR" sz="700" b="1" spc="20" dirty="0" smtClean="0">
                  <a:solidFill>
                    <a:schemeClr val="bg1"/>
                  </a:solidFill>
                </a:rPr>
                <a:t>supplier</a:t>
              </a:r>
              <a:endParaRPr lang="ko-KR" altLang="en-US" sz="700" b="1" spc="20" dirty="0" smtClean="0">
                <a:solidFill>
                  <a:schemeClr val="bg1"/>
                </a:solidFill>
              </a:endParaRPr>
            </a:p>
          </p:txBody>
        </p:sp>
        <p:sp>
          <p:nvSpPr>
            <p:cNvPr id="15" name="Rectangle 14"/>
            <p:cNvSpPr/>
            <p:nvPr/>
          </p:nvSpPr>
          <p:spPr>
            <a:xfrm>
              <a:off x="4692910" y="4458021"/>
              <a:ext cx="1368000" cy="288000"/>
            </a:xfrm>
            <a:prstGeom prst="rect">
              <a:avLst/>
            </a:prstGeom>
            <a:solidFill>
              <a:srgbClr val="0097D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spc="20" dirty="0" smtClean="0">
                  <a:solidFill>
                    <a:schemeClr val="bg1"/>
                  </a:solidFill>
                </a:rPr>
                <a:t>QD film </a:t>
              </a:r>
            </a:p>
            <a:p>
              <a:pPr algn="ctr"/>
              <a:r>
                <a:rPr lang="en-US" altLang="ko-KR" sz="700" b="1" spc="20" dirty="0" smtClean="0">
                  <a:solidFill>
                    <a:schemeClr val="bg1"/>
                  </a:solidFill>
                </a:rPr>
                <a:t>supplier</a:t>
              </a:r>
            </a:p>
          </p:txBody>
        </p:sp>
      </p:grpSp>
    </p:spTree>
    <p:extLst>
      <p:ext uri="{BB962C8B-B14F-4D97-AF65-F5344CB8AC3E}">
        <p14:creationId xmlns:p14="http://schemas.microsoft.com/office/powerpoint/2010/main" val="37505924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1. Wide </a:t>
            </a:r>
            <a:r>
              <a:rPr lang="en-US" altLang="ko-KR" dirty="0"/>
              <a:t>color gamut definition </a:t>
            </a:r>
            <a:endParaRPr lang="ko-KR" altLang="en-US" dirty="0"/>
          </a:p>
        </p:txBody>
      </p:sp>
      <p:sp>
        <p:nvSpPr>
          <p:cNvPr id="3" name="Content Placeholder 2"/>
          <p:cNvSpPr>
            <a:spLocks noGrp="1"/>
          </p:cNvSpPr>
          <p:nvPr>
            <p:ph idx="1"/>
          </p:nvPr>
        </p:nvSpPr>
        <p:spPr>
          <a:xfrm>
            <a:off x="468313" y="1484313"/>
            <a:ext cx="8207375" cy="4752976"/>
          </a:xfrm>
        </p:spPr>
        <p:txBody>
          <a:bodyPr/>
          <a:lstStyle/>
          <a:p>
            <a:r>
              <a:rPr lang="en-US" altLang="ko-KR" dirty="0"/>
              <a:t>Color gamut </a:t>
            </a:r>
            <a:r>
              <a:rPr lang="en-US" altLang="ko-KR" dirty="0" smtClean="0"/>
              <a:t>refers to the various levels of colors that can be displayed in a panel and quantified in values. </a:t>
            </a:r>
          </a:p>
          <a:p>
            <a:r>
              <a:rPr lang="en-US" altLang="ko-KR" sz="1200" dirty="0" smtClean="0"/>
              <a:t>Color </a:t>
            </a:r>
            <a:r>
              <a:rPr lang="en-US" altLang="ko-KR" sz="1200" dirty="0"/>
              <a:t>gamut </a:t>
            </a:r>
            <a:r>
              <a:rPr lang="en-US" altLang="ko-KR" sz="1200" dirty="0" smtClean="0"/>
              <a:t>is measured by an </a:t>
            </a:r>
            <a:r>
              <a:rPr lang="en-US" altLang="ko-KR" sz="1200" dirty="0"/>
              <a:t>area </a:t>
            </a:r>
            <a:r>
              <a:rPr lang="en-US" altLang="ko-KR" sz="1200" dirty="0" smtClean="0"/>
              <a:t>ratio using the </a:t>
            </a:r>
            <a:r>
              <a:rPr lang="en-US" altLang="ko-KR" dirty="0" smtClean="0"/>
              <a:t>International Commission on Illumination’s (</a:t>
            </a:r>
            <a:r>
              <a:rPr lang="en-US" altLang="ko-KR" sz="1200" dirty="0" smtClean="0"/>
              <a:t>CIE) </a:t>
            </a:r>
            <a:r>
              <a:rPr lang="en-US" altLang="ko-KR" sz="1200" dirty="0"/>
              <a:t>XY </a:t>
            </a:r>
            <a:r>
              <a:rPr lang="en-US" altLang="ko-KR" sz="1200" dirty="0" smtClean="0"/>
              <a:t>chromaticity coordinates. </a:t>
            </a:r>
            <a:r>
              <a:rPr lang="en-US" altLang="ko-KR" sz="1200" dirty="0"/>
              <a:t>In general, the maximum peak points that can be expressed on color coordinates (red, green, blue) are used as </a:t>
            </a:r>
            <a:r>
              <a:rPr lang="en-US" altLang="ko-KR" dirty="0" smtClean="0"/>
              <a:t>each vertex</a:t>
            </a:r>
            <a:r>
              <a:rPr lang="en-US" altLang="ko-KR" sz="1200" dirty="0" smtClean="0"/>
              <a:t> </a:t>
            </a:r>
            <a:r>
              <a:rPr lang="en-US" altLang="ko-KR" sz="1200" dirty="0"/>
              <a:t>of a triangle to measure the area, and the </a:t>
            </a:r>
            <a:r>
              <a:rPr lang="en-US" altLang="ko-KR" sz="1200" dirty="0" smtClean="0"/>
              <a:t>color gamut is measured in </a:t>
            </a:r>
            <a:r>
              <a:rPr lang="en-US" altLang="ko-KR" sz="1200" dirty="0"/>
              <a:t>percentage of a certain standard. </a:t>
            </a:r>
            <a:r>
              <a:rPr lang="en-US" altLang="ko-KR" sz="1200" dirty="0" smtClean="0"/>
              <a:t>It </a:t>
            </a:r>
            <a:r>
              <a:rPr lang="en-US" altLang="ko-KR" dirty="0" smtClean="0"/>
              <a:t>can be a</a:t>
            </a:r>
            <a:r>
              <a:rPr lang="en-US" altLang="ko-KR" sz="1200" dirty="0" smtClean="0"/>
              <a:t>lso expressed in the numbe</a:t>
            </a:r>
            <a:r>
              <a:rPr lang="en-US" altLang="ko-KR" dirty="0" smtClean="0"/>
              <a:t>r of colors that can be reproduced, such as </a:t>
            </a:r>
            <a:r>
              <a:rPr lang="en-US" altLang="ko-KR" sz="1200" dirty="0" smtClean="0"/>
              <a:t>6-bit mode (260,000 </a:t>
            </a:r>
            <a:r>
              <a:rPr lang="en-US" altLang="ko-KR" sz="1200" dirty="0"/>
              <a:t>colors), </a:t>
            </a:r>
            <a:r>
              <a:rPr lang="en-US" altLang="ko-KR" sz="1200" dirty="0" smtClean="0"/>
              <a:t>8-bit </a:t>
            </a:r>
            <a:r>
              <a:rPr lang="en-US" altLang="ko-KR" sz="1200" dirty="0"/>
              <a:t>(16.7 million colors), </a:t>
            </a:r>
            <a:r>
              <a:rPr lang="en-US" altLang="ko-KR" sz="1200" dirty="0" smtClean="0"/>
              <a:t>10-bit </a:t>
            </a:r>
            <a:r>
              <a:rPr lang="en-US" altLang="ko-KR" sz="1200" dirty="0"/>
              <a:t>(1 billion colors), </a:t>
            </a:r>
            <a:r>
              <a:rPr lang="en-US" altLang="ko-KR" sz="1200" dirty="0" smtClean="0"/>
              <a:t>12-bit </a:t>
            </a:r>
            <a:r>
              <a:rPr lang="en-US" altLang="ko-KR" sz="1200" dirty="0"/>
              <a:t>(68.7 billion colors), and </a:t>
            </a:r>
            <a:r>
              <a:rPr lang="en-US" altLang="ko-KR" sz="1200" dirty="0" smtClean="0"/>
              <a:t>14-bit </a:t>
            </a:r>
            <a:r>
              <a:rPr lang="en-US" altLang="ko-KR" sz="1200" dirty="0"/>
              <a:t>(4.4 trillion colors). </a:t>
            </a:r>
          </a:p>
          <a:p>
            <a:pPr marL="173736" lvl="1" algn="just">
              <a:spcBef>
                <a:spcPts val="600"/>
              </a:spcBef>
              <a:spcAft>
                <a:spcPts val="400"/>
              </a:spcAft>
            </a:pPr>
            <a:r>
              <a:rPr lang="en-US" altLang="ko-KR" sz="1200" dirty="0" smtClean="0"/>
              <a:t>High or wide color </a:t>
            </a:r>
            <a:r>
              <a:rPr lang="en-US" altLang="ko-KR" sz="1200" dirty="0"/>
              <a:t>gamut </a:t>
            </a:r>
            <a:r>
              <a:rPr lang="en-US" altLang="ko-KR" sz="1200" dirty="0" smtClean="0"/>
              <a:t>means a wider range of reproducible colors, reproduced colors that are close to true-color image quality, or the reproduced color close to the actual color perceived in human color vision. </a:t>
            </a:r>
            <a:r>
              <a:rPr lang="en-US" altLang="ko-KR" sz="1200" dirty="0"/>
              <a:t>This is why color gamut is used </a:t>
            </a:r>
            <a:r>
              <a:rPr lang="en-US" altLang="ko-KR" sz="1200" dirty="0" smtClean="0"/>
              <a:t>as </a:t>
            </a:r>
            <a:r>
              <a:rPr lang="en-US" altLang="ko-KR" sz="1200" dirty="0"/>
              <a:t>an </a:t>
            </a:r>
            <a:r>
              <a:rPr lang="en-US" altLang="ko-KR" sz="1200" dirty="0" smtClean="0"/>
              <a:t>indicator of </a:t>
            </a:r>
            <a:r>
              <a:rPr lang="en-US" altLang="ko-KR" sz="1200" dirty="0"/>
              <a:t>image </a:t>
            </a:r>
            <a:r>
              <a:rPr lang="en-US" altLang="ko-KR" sz="1200" dirty="0" smtClean="0"/>
              <a:t>quality. </a:t>
            </a:r>
            <a:endParaRPr lang="en-US" altLang="ko-KR" sz="1200" dirty="0"/>
          </a:p>
          <a:p>
            <a:pPr marL="173736" lvl="1" algn="just">
              <a:spcBef>
                <a:spcPts val="600"/>
              </a:spcBef>
              <a:spcAft>
                <a:spcPts val="400"/>
              </a:spcAft>
            </a:pPr>
            <a:r>
              <a:rPr lang="en-US" altLang="ko-KR" sz="1200" dirty="0" smtClean="0"/>
              <a:t>There are a variety of standards </a:t>
            </a:r>
            <a:r>
              <a:rPr lang="en-US" altLang="ko-KR" sz="1200" dirty="0"/>
              <a:t>and </a:t>
            </a:r>
            <a:r>
              <a:rPr lang="en-US" altLang="ko-KR" sz="1200" dirty="0" smtClean="0"/>
              <a:t>terminology gauging the </a:t>
            </a:r>
            <a:r>
              <a:rPr lang="en-US" altLang="ko-KR" sz="1200" dirty="0"/>
              <a:t>color </a:t>
            </a:r>
            <a:r>
              <a:rPr lang="en-US" altLang="ko-KR" sz="1200" dirty="0" smtClean="0"/>
              <a:t>gamut, </a:t>
            </a:r>
            <a:r>
              <a:rPr lang="en-US" altLang="ko-KR" sz="1200" dirty="0"/>
              <a:t>and each manufacturer uses a combination of various standards for their convenience. If color gamut is expressed as 100%, it is important to know what standard this 100% is based on, and it is also important to understand the standard itself.  </a:t>
            </a:r>
          </a:p>
          <a:p>
            <a:pPr marL="173736" lvl="1" algn="just">
              <a:spcBef>
                <a:spcPts val="600"/>
              </a:spcBef>
              <a:spcAft>
                <a:spcPts val="400"/>
              </a:spcAft>
            </a:pPr>
            <a:r>
              <a:rPr lang="en-US" altLang="ko-KR" sz="1200" dirty="0"/>
              <a:t>Following slides will look into the </a:t>
            </a:r>
            <a:r>
              <a:rPr lang="en-US" altLang="ko-KR" sz="1200" dirty="0" smtClean="0"/>
              <a:t>most common color gamut standards.</a:t>
            </a:r>
            <a:endParaRPr lang="en-US" altLang="ko-KR" dirty="0"/>
          </a:p>
        </p:txBody>
      </p:sp>
      <p:sp>
        <p:nvSpPr>
          <p:cNvPr id="4" name="Slide Number Placeholder 3"/>
          <p:cNvSpPr>
            <a:spLocks noGrp="1"/>
          </p:cNvSpPr>
          <p:nvPr>
            <p:ph type="sldNum" sz="quarter" idx="10"/>
          </p:nvPr>
        </p:nvSpPr>
        <p:spPr/>
        <p:txBody>
          <a:bodyPr/>
          <a:lstStyle/>
          <a:p>
            <a:fld id="{C1654822-CBA3-4BDF-80A9-3FE33B17E59A}" type="slidenum">
              <a:rPr lang="en-US" smtClean="0"/>
              <a:pPr/>
              <a:t>7</a:t>
            </a:fld>
            <a:endParaRPr lang="en-US" dirty="0"/>
          </a:p>
        </p:txBody>
      </p:sp>
      <p:sp>
        <p:nvSpPr>
          <p:cNvPr id="5" name="Footer Placeholder 4"/>
          <p:cNvSpPr>
            <a:spLocks noGrp="1"/>
          </p:cNvSpPr>
          <p:nvPr>
            <p:ph type="ftr" sz="quarter" idx="11"/>
          </p:nvPr>
        </p:nvSpPr>
        <p:spPr/>
        <p:txBody>
          <a:bodyPr/>
          <a:lstStyle/>
          <a:p>
            <a:r>
              <a:rPr lang="en-US" smtClean="0"/>
              <a:t>Quantum Dot Display Technology &amp; Market Report - H2 2015</a:t>
            </a:r>
            <a:endParaRPr lang="en-US" dirty="0"/>
          </a:p>
        </p:txBody>
      </p:sp>
    </p:spTree>
    <p:extLst>
      <p:ext uri="{BB962C8B-B14F-4D97-AF65-F5344CB8AC3E}">
        <p14:creationId xmlns:p14="http://schemas.microsoft.com/office/powerpoint/2010/main" val="429292005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1654822-CBA3-4BDF-80A9-3FE33B17E59A}" type="slidenum">
              <a:rPr lang="en-US" sz="700" smtClean="0"/>
              <a:pPr/>
              <a:t>70</a:t>
            </a:fld>
            <a:endParaRPr lang="en-US" sz="700" dirty="0"/>
          </a:p>
        </p:txBody>
      </p:sp>
      <p:sp>
        <p:nvSpPr>
          <p:cNvPr id="5" name="Footer Placeholder 4"/>
          <p:cNvSpPr>
            <a:spLocks noGrp="1"/>
          </p:cNvSpPr>
          <p:nvPr>
            <p:ph type="ftr" sz="quarter" idx="11"/>
          </p:nvPr>
        </p:nvSpPr>
        <p:spPr/>
        <p:txBody>
          <a:bodyPr/>
          <a:lstStyle/>
          <a:p>
            <a:r>
              <a:rPr lang="en-US" smtClean="0"/>
              <a:t>Quantum Dot Display Technology &amp; Market Report - H2 2015</a:t>
            </a:r>
            <a:endParaRPr lang="en-US" dirty="0"/>
          </a:p>
        </p:txBody>
      </p:sp>
      <p:sp>
        <p:nvSpPr>
          <p:cNvPr id="8" name="Rectangle 7"/>
          <p:cNvSpPr/>
          <p:nvPr/>
        </p:nvSpPr>
        <p:spPr>
          <a:xfrm>
            <a:off x="683568" y="4343106"/>
            <a:ext cx="2177212" cy="360000"/>
          </a:xfrm>
          <a:prstGeom prst="rect">
            <a:avLst/>
          </a:prstGeom>
          <a:solidFill>
            <a:srgbClr val="D8DCDB"/>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err="1" smtClean="0">
                <a:solidFill>
                  <a:schemeClr val="tx1"/>
                </a:solidFill>
                <a:ea typeface="HY헤드라인M" pitchFamily="18" charset="-127"/>
              </a:rPr>
              <a:t>Nanosys</a:t>
            </a:r>
            <a:endParaRPr lang="en-US" altLang="ko-KR" sz="700" dirty="0">
              <a:solidFill>
                <a:schemeClr val="tx1"/>
              </a:solidFill>
              <a:ea typeface="HY헤드라인M" pitchFamily="18" charset="-127"/>
            </a:endParaRPr>
          </a:p>
        </p:txBody>
      </p:sp>
      <p:sp>
        <p:nvSpPr>
          <p:cNvPr id="12" name="Rectangle 11"/>
          <p:cNvSpPr/>
          <p:nvPr/>
        </p:nvSpPr>
        <p:spPr>
          <a:xfrm>
            <a:off x="3131840" y="4345362"/>
            <a:ext cx="2177212" cy="360000"/>
          </a:xfrm>
          <a:prstGeom prst="rect">
            <a:avLst/>
          </a:prstGeom>
          <a:solidFill>
            <a:srgbClr val="D8DCDB"/>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smtClean="0">
                <a:solidFill>
                  <a:schemeClr val="tx1"/>
                </a:solidFill>
                <a:ea typeface="HY헤드라인M" pitchFamily="18" charset="-127"/>
              </a:rPr>
              <a:t>3M</a:t>
            </a:r>
            <a:endParaRPr lang="en-US" altLang="ko-KR" sz="700" dirty="0">
              <a:solidFill>
                <a:schemeClr val="tx1"/>
              </a:solidFill>
              <a:ea typeface="HY헤드라인M" pitchFamily="18" charset="-127"/>
            </a:endParaRPr>
          </a:p>
        </p:txBody>
      </p:sp>
      <p:sp>
        <p:nvSpPr>
          <p:cNvPr id="27" name="Rectangle 26"/>
          <p:cNvSpPr/>
          <p:nvPr/>
        </p:nvSpPr>
        <p:spPr>
          <a:xfrm>
            <a:off x="6444360" y="4337178"/>
            <a:ext cx="1368000" cy="365928"/>
          </a:xfrm>
          <a:prstGeom prst="rect">
            <a:avLst/>
          </a:prstGeom>
          <a:solidFill>
            <a:srgbClr val="D8DCDB"/>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smtClean="0">
                <a:solidFill>
                  <a:schemeClr val="tx1"/>
                </a:solidFill>
                <a:ea typeface="HY헤드라인M" pitchFamily="18" charset="-127"/>
              </a:rPr>
              <a:t>Hisense</a:t>
            </a:r>
          </a:p>
        </p:txBody>
      </p:sp>
      <p:grpSp>
        <p:nvGrpSpPr>
          <p:cNvPr id="38" name="Group 9"/>
          <p:cNvGrpSpPr/>
          <p:nvPr/>
        </p:nvGrpSpPr>
        <p:grpSpPr>
          <a:xfrm>
            <a:off x="466725" y="3645024"/>
            <a:ext cx="8210549" cy="2592265"/>
            <a:chOff x="467430" y="836627"/>
            <a:chExt cx="8209845" cy="5329223"/>
          </a:xfrm>
        </p:grpSpPr>
        <p:sp>
          <p:nvSpPr>
            <p:cNvPr id="39" name="txtboxInfographicTitleBar"/>
            <p:cNvSpPr/>
            <p:nvPr/>
          </p:nvSpPr>
          <p:spPr>
            <a:xfrm>
              <a:off x="467430" y="836627"/>
              <a:ext cx="8208911" cy="444057"/>
            </a:xfrm>
            <a:prstGeom prst="rect">
              <a:avLst/>
            </a:prstGeom>
            <a:solidFill>
              <a:srgbClr val="707C8A"/>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altLang="ko-KR" sz="900" b="1" dirty="0" smtClean="0">
                  <a:solidFill>
                    <a:srgbClr val="FFFFFF"/>
                  </a:solidFill>
                </a:rPr>
                <a:t>Analysis </a:t>
              </a:r>
              <a:r>
                <a:rPr lang="en-US" altLang="ko-KR" sz="900" b="1" dirty="0">
                  <a:solidFill>
                    <a:srgbClr val="FFFFFF"/>
                  </a:solidFill>
                </a:rPr>
                <a:t>of Chinese TV set makers’ </a:t>
              </a:r>
              <a:r>
                <a:rPr lang="en-US" altLang="ko-KR" sz="900" b="1" dirty="0" smtClean="0">
                  <a:solidFill>
                    <a:srgbClr val="FFFFFF"/>
                  </a:solidFill>
                </a:rPr>
                <a:t>QD supply chain</a:t>
              </a:r>
              <a:endParaRPr lang="ko-KR" altLang="en-US" sz="900" b="1" dirty="0">
                <a:solidFill>
                  <a:srgbClr val="FFFFFF"/>
                </a:solidFill>
              </a:endParaRPr>
            </a:p>
          </p:txBody>
        </p:sp>
        <p:sp>
          <p:nvSpPr>
            <p:cNvPr id="40" name="txtboxInfographicBorder"/>
            <p:cNvSpPr/>
            <p:nvPr/>
          </p:nvSpPr>
          <p:spPr>
            <a:xfrm>
              <a:off x="467544" y="838200"/>
              <a:ext cx="8208912" cy="5327649"/>
            </a:xfrm>
            <a:prstGeom prst="rect">
              <a:avLst/>
            </a:prstGeom>
            <a:noFill/>
            <a:ln w="6350">
              <a:solidFill>
                <a:srgbClr val="707C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41" name="txtboxInfographicCopyright"/>
            <p:cNvSpPr txBox="1"/>
            <p:nvPr/>
          </p:nvSpPr>
          <p:spPr>
            <a:xfrm>
              <a:off x="7334612" y="5479796"/>
              <a:ext cx="1342663" cy="686054"/>
            </a:xfrm>
            <a:prstGeom prst="rect">
              <a:avLst/>
            </a:prstGeom>
            <a:noFill/>
          </p:spPr>
          <p:txBody>
            <a:bodyPr wrap="none" lIns="0" tIns="0" rIns="72000" bIns="72000" rtlCol="0" anchor="b">
              <a:noAutofit/>
            </a:bodyPr>
            <a:lstStyle/>
            <a:p>
              <a:pPr algn="r"/>
              <a:r>
                <a:rPr lang="en-US" sz="500" dirty="0" smtClean="0">
                  <a:solidFill>
                    <a:srgbClr val="707C8A"/>
                  </a:solidFill>
                </a:rPr>
                <a:t>© 2015 IHS</a:t>
              </a:r>
              <a:endParaRPr lang="en-US" sz="500" dirty="0">
                <a:solidFill>
                  <a:srgbClr val="707C8A"/>
                </a:solidFill>
              </a:endParaRPr>
            </a:p>
          </p:txBody>
        </p:sp>
        <p:sp>
          <p:nvSpPr>
            <p:cNvPr id="42" name="txtboxInfographicSourceLine"/>
            <p:cNvSpPr txBox="1"/>
            <p:nvPr/>
          </p:nvSpPr>
          <p:spPr>
            <a:xfrm>
              <a:off x="467430" y="5987954"/>
              <a:ext cx="5112711" cy="177896"/>
            </a:xfrm>
            <a:prstGeom prst="rect">
              <a:avLst/>
            </a:prstGeom>
            <a:noFill/>
          </p:spPr>
          <p:txBody>
            <a:bodyPr wrap="none" lIns="72000" tIns="0" rIns="0" bIns="72000" rtlCol="0" anchor="b">
              <a:noAutofit/>
            </a:bodyPr>
            <a:lstStyle/>
            <a:p>
              <a:endParaRPr lang="en-US" sz="700" dirty="0" smtClean="0">
                <a:solidFill>
                  <a:srgbClr val="707C8A"/>
                </a:solidFill>
              </a:endParaRPr>
            </a:p>
            <a:p>
              <a:endParaRPr lang="en-US" sz="700" dirty="0" smtClean="0">
                <a:solidFill>
                  <a:srgbClr val="707C8A"/>
                </a:solidFill>
              </a:endParaRPr>
            </a:p>
            <a:p>
              <a:r>
                <a:rPr lang="en-US" sz="500" dirty="0" smtClean="0">
                  <a:solidFill>
                    <a:srgbClr val="707C8A"/>
                  </a:solidFill>
                </a:rPr>
                <a:t>Source: IHS</a:t>
              </a:r>
              <a:endParaRPr lang="en-US" sz="500" dirty="0">
                <a:solidFill>
                  <a:srgbClr val="707C8A"/>
                </a:solidFill>
              </a:endParaRPr>
            </a:p>
          </p:txBody>
        </p:sp>
      </p:grpSp>
      <p:sp>
        <p:nvSpPr>
          <p:cNvPr id="43" name="Rectangle 42"/>
          <p:cNvSpPr/>
          <p:nvPr/>
        </p:nvSpPr>
        <p:spPr>
          <a:xfrm>
            <a:off x="6444360" y="4051434"/>
            <a:ext cx="1368000" cy="293928"/>
          </a:xfrm>
          <a:prstGeom prst="rect">
            <a:avLst/>
          </a:prstGeom>
          <a:solidFill>
            <a:srgbClr val="0097D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spc="20" dirty="0" smtClean="0">
                <a:solidFill>
                  <a:schemeClr val="bg1"/>
                </a:solidFill>
              </a:rPr>
              <a:t>TV Set</a:t>
            </a:r>
          </a:p>
        </p:txBody>
      </p:sp>
      <p:sp>
        <p:nvSpPr>
          <p:cNvPr id="9" name="Rectangle 8"/>
          <p:cNvSpPr/>
          <p:nvPr/>
        </p:nvSpPr>
        <p:spPr>
          <a:xfrm>
            <a:off x="1780779" y="4051434"/>
            <a:ext cx="1080000" cy="288000"/>
          </a:xfrm>
          <a:prstGeom prst="rect">
            <a:avLst/>
          </a:prstGeom>
          <a:solidFill>
            <a:srgbClr val="0097D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spc="20" dirty="0" smtClean="0">
                <a:solidFill>
                  <a:schemeClr val="bg1"/>
                </a:solidFill>
              </a:rPr>
              <a:t>QD Material </a:t>
            </a:r>
          </a:p>
          <a:p>
            <a:pPr algn="ctr"/>
            <a:r>
              <a:rPr lang="en-US" altLang="ko-KR" sz="700" b="1" spc="20" dirty="0" smtClean="0">
                <a:solidFill>
                  <a:schemeClr val="bg1"/>
                </a:solidFill>
              </a:rPr>
              <a:t>supplier</a:t>
            </a:r>
            <a:endParaRPr lang="ko-KR" altLang="en-US" sz="700" b="1" spc="20" dirty="0" smtClean="0">
              <a:solidFill>
                <a:schemeClr val="bg1"/>
              </a:solidFill>
            </a:endParaRPr>
          </a:p>
        </p:txBody>
      </p:sp>
      <p:sp>
        <p:nvSpPr>
          <p:cNvPr id="11" name="Rectangle 10"/>
          <p:cNvSpPr/>
          <p:nvPr/>
        </p:nvSpPr>
        <p:spPr>
          <a:xfrm>
            <a:off x="3131839" y="4055106"/>
            <a:ext cx="1080000" cy="288000"/>
          </a:xfrm>
          <a:prstGeom prst="rect">
            <a:avLst/>
          </a:prstGeom>
          <a:solidFill>
            <a:srgbClr val="0097D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spc="20" dirty="0" smtClean="0">
                <a:solidFill>
                  <a:schemeClr val="bg1"/>
                </a:solidFill>
              </a:rPr>
              <a:t>Barrier film </a:t>
            </a:r>
          </a:p>
          <a:p>
            <a:pPr algn="ctr"/>
            <a:r>
              <a:rPr lang="en-US" altLang="ko-KR" sz="700" b="1" spc="20" dirty="0" smtClean="0">
                <a:solidFill>
                  <a:schemeClr val="bg1"/>
                </a:solidFill>
              </a:rPr>
              <a:t>supplier</a:t>
            </a:r>
            <a:endParaRPr lang="ko-KR" altLang="en-US" sz="700" b="1" spc="20" dirty="0" smtClean="0">
              <a:solidFill>
                <a:schemeClr val="bg1"/>
              </a:solidFill>
            </a:endParaRPr>
          </a:p>
        </p:txBody>
      </p:sp>
      <p:sp>
        <p:nvSpPr>
          <p:cNvPr id="15" name="Rectangle 14"/>
          <p:cNvSpPr/>
          <p:nvPr/>
        </p:nvSpPr>
        <p:spPr>
          <a:xfrm>
            <a:off x="4229051" y="4054376"/>
            <a:ext cx="1080000" cy="290986"/>
          </a:xfrm>
          <a:prstGeom prst="rect">
            <a:avLst/>
          </a:prstGeom>
          <a:solidFill>
            <a:srgbClr val="0097D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spc="20" dirty="0" smtClean="0">
                <a:solidFill>
                  <a:schemeClr val="bg1"/>
                </a:solidFill>
              </a:rPr>
              <a:t>QD film </a:t>
            </a:r>
          </a:p>
          <a:p>
            <a:pPr algn="ctr"/>
            <a:r>
              <a:rPr lang="en-US" altLang="ko-KR" sz="700" b="1" spc="20" dirty="0" smtClean="0">
                <a:solidFill>
                  <a:schemeClr val="bg1"/>
                </a:solidFill>
              </a:rPr>
              <a:t>supplier</a:t>
            </a:r>
          </a:p>
        </p:txBody>
      </p:sp>
      <p:cxnSp>
        <p:nvCxnSpPr>
          <p:cNvPr id="21" name="Straight Arrow Connector 20"/>
          <p:cNvCxnSpPr>
            <a:stCxn id="8" idx="3"/>
            <a:endCxn id="12" idx="1"/>
          </p:cNvCxnSpPr>
          <p:nvPr/>
        </p:nvCxnSpPr>
        <p:spPr>
          <a:xfrm>
            <a:off x="2860780" y="4523106"/>
            <a:ext cx="271060" cy="2256"/>
          </a:xfrm>
          <a:prstGeom prst="straightConnector1">
            <a:avLst/>
          </a:prstGeom>
          <a:ln>
            <a:solidFill>
              <a:srgbClr val="495965"/>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2" idx="3"/>
            <a:endCxn id="27" idx="1"/>
          </p:cNvCxnSpPr>
          <p:nvPr/>
        </p:nvCxnSpPr>
        <p:spPr>
          <a:xfrm flipV="1">
            <a:off x="5309052" y="4520142"/>
            <a:ext cx="1135308" cy="5220"/>
          </a:xfrm>
          <a:prstGeom prst="straightConnector1">
            <a:avLst/>
          </a:prstGeom>
          <a:ln>
            <a:solidFill>
              <a:srgbClr val="495965"/>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1403648" y="5659032"/>
            <a:ext cx="3282970" cy="360000"/>
          </a:xfrm>
          <a:prstGeom prst="rect">
            <a:avLst/>
          </a:prstGeom>
          <a:solidFill>
            <a:srgbClr val="D8DCDB"/>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smtClean="0">
                <a:solidFill>
                  <a:schemeClr val="tx1"/>
                </a:solidFill>
                <a:ea typeface="HY헤드라인M" pitchFamily="18" charset="-127"/>
              </a:rPr>
              <a:t>QD Vision</a:t>
            </a:r>
          </a:p>
          <a:p>
            <a:pPr algn="ctr"/>
            <a:r>
              <a:rPr lang="en-US" altLang="ko-KR" sz="700" dirty="0" smtClean="0">
                <a:solidFill>
                  <a:schemeClr val="tx1"/>
                </a:solidFill>
                <a:ea typeface="HY헤드라인M" pitchFamily="18" charset="-127"/>
              </a:rPr>
              <a:t>(Color IQ)</a:t>
            </a:r>
            <a:endParaRPr lang="en-US" altLang="ko-KR" sz="700" dirty="0">
              <a:solidFill>
                <a:schemeClr val="tx1"/>
              </a:solidFill>
              <a:ea typeface="HY헤드라인M" pitchFamily="18" charset="-127"/>
            </a:endParaRPr>
          </a:p>
        </p:txBody>
      </p:sp>
      <p:sp>
        <p:nvSpPr>
          <p:cNvPr id="45" name="Rectangle 44"/>
          <p:cNvSpPr/>
          <p:nvPr/>
        </p:nvSpPr>
        <p:spPr>
          <a:xfrm>
            <a:off x="6444359" y="5242069"/>
            <a:ext cx="1368000" cy="365928"/>
          </a:xfrm>
          <a:prstGeom prst="rect">
            <a:avLst/>
          </a:prstGeom>
          <a:solidFill>
            <a:srgbClr val="D8DCDB"/>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smtClean="0">
                <a:solidFill>
                  <a:schemeClr val="tx1"/>
                </a:solidFill>
                <a:ea typeface="HY헤드라인M" pitchFamily="18" charset="-127"/>
              </a:rPr>
              <a:t>TCL</a:t>
            </a:r>
          </a:p>
          <a:p>
            <a:pPr algn="ctr"/>
            <a:endParaRPr lang="en-US" altLang="ko-KR" sz="700" dirty="0">
              <a:solidFill>
                <a:schemeClr val="tx1"/>
              </a:solidFill>
              <a:ea typeface="HY헤드라인M" pitchFamily="18" charset="-127"/>
            </a:endParaRPr>
          </a:p>
        </p:txBody>
      </p:sp>
      <p:sp>
        <p:nvSpPr>
          <p:cNvPr id="47" name="Rectangle 46"/>
          <p:cNvSpPr/>
          <p:nvPr/>
        </p:nvSpPr>
        <p:spPr>
          <a:xfrm>
            <a:off x="2500859" y="5367360"/>
            <a:ext cx="1080000" cy="288000"/>
          </a:xfrm>
          <a:prstGeom prst="rect">
            <a:avLst/>
          </a:prstGeom>
          <a:solidFill>
            <a:srgbClr val="0097D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spc="20" dirty="0" smtClean="0">
                <a:solidFill>
                  <a:schemeClr val="bg1"/>
                </a:solidFill>
              </a:rPr>
              <a:t>QD Material </a:t>
            </a:r>
          </a:p>
          <a:p>
            <a:pPr algn="ctr"/>
            <a:r>
              <a:rPr lang="en-US" altLang="ko-KR" sz="700" b="1" spc="20" dirty="0" smtClean="0">
                <a:solidFill>
                  <a:schemeClr val="bg1"/>
                </a:solidFill>
              </a:rPr>
              <a:t>supplier</a:t>
            </a:r>
            <a:endParaRPr lang="ko-KR" altLang="en-US" sz="700" b="1" spc="20" dirty="0" smtClean="0">
              <a:solidFill>
                <a:schemeClr val="bg1"/>
              </a:solidFill>
            </a:endParaRPr>
          </a:p>
        </p:txBody>
      </p:sp>
      <p:sp>
        <p:nvSpPr>
          <p:cNvPr id="48" name="Rectangle 47"/>
          <p:cNvSpPr/>
          <p:nvPr/>
        </p:nvSpPr>
        <p:spPr>
          <a:xfrm>
            <a:off x="3598072" y="5367360"/>
            <a:ext cx="1080000" cy="291672"/>
          </a:xfrm>
          <a:prstGeom prst="rect">
            <a:avLst/>
          </a:prstGeom>
          <a:solidFill>
            <a:srgbClr val="0097D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spc="20" dirty="0" smtClean="0">
                <a:solidFill>
                  <a:schemeClr val="bg1"/>
                </a:solidFill>
              </a:rPr>
              <a:t>QD Tube</a:t>
            </a:r>
          </a:p>
        </p:txBody>
      </p:sp>
      <p:sp>
        <p:nvSpPr>
          <p:cNvPr id="52" name="Rectangle 51"/>
          <p:cNvSpPr/>
          <p:nvPr/>
        </p:nvSpPr>
        <p:spPr>
          <a:xfrm>
            <a:off x="6444359" y="5655360"/>
            <a:ext cx="1368000" cy="365928"/>
          </a:xfrm>
          <a:prstGeom prst="rect">
            <a:avLst/>
          </a:prstGeom>
          <a:solidFill>
            <a:srgbClr val="D8DCDB"/>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err="1" smtClean="0">
                <a:solidFill>
                  <a:schemeClr val="tx1"/>
                </a:solidFill>
                <a:ea typeface="HY헤드라인M" pitchFamily="18" charset="-127"/>
              </a:rPr>
              <a:t>Konka</a:t>
            </a:r>
            <a:endParaRPr lang="en-US" altLang="ko-KR" sz="700" dirty="0" smtClean="0">
              <a:solidFill>
                <a:schemeClr val="tx1"/>
              </a:solidFill>
              <a:ea typeface="HY헤드라인M" pitchFamily="18" charset="-127"/>
            </a:endParaRPr>
          </a:p>
        </p:txBody>
      </p:sp>
      <p:cxnSp>
        <p:nvCxnSpPr>
          <p:cNvPr id="32" name="Elbow Connector 31"/>
          <p:cNvCxnSpPr>
            <a:stCxn id="37" idx="3"/>
            <a:endCxn id="45" idx="1"/>
          </p:cNvCxnSpPr>
          <p:nvPr/>
        </p:nvCxnSpPr>
        <p:spPr>
          <a:xfrm flipV="1">
            <a:off x="4686618" y="5425033"/>
            <a:ext cx="1757741" cy="413999"/>
          </a:xfrm>
          <a:prstGeom prst="bentConnector3">
            <a:avLst>
              <a:gd name="adj1" fmla="val 50000"/>
            </a:avLst>
          </a:prstGeom>
          <a:ln>
            <a:solidFill>
              <a:srgbClr val="495965"/>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37" idx="3"/>
            <a:endCxn id="52" idx="1"/>
          </p:cNvCxnSpPr>
          <p:nvPr/>
        </p:nvCxnSpPr>
        <p:spPr>
          <a:xfrm flipV="1">
            <a:off x="4686618" y="5838324"/>
            <a:ext cx="1757741" cy="708"/>
          </a:xfrm>
          <a:prstGeom prst="bentConnector3">
            <a:avLst/>
          </a:prstGeom>
          <a:ln>
            <a:solidFill>
              <a:srgbClr val="495965"/>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1403648" y="5367360"/>
            <a:ext cx="1080000" cy="288000"/>
          </a:xfrm>
          <a:prstGeom prst="rect">
            <a:avLst/>
          </a:prstGeom>
          <a:solidFill>
            <a:srgbClr val="0097D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spc="20" dirty="0" smtClean="0">
                <a:solidFill>
                  <a:schemeClr val="bg1"/>
                </a:solidFill>
              </a:rPr>
              <a:t>QD Material </a:t>
            </a:r>
          </a:p>
          <a:p>
            <a:pPr algn="ctr"/>
            <a:r>
              <a:rPr lang="en-US" altLang="ko-KR" sz="700" b="1" spc="20" dirty="0" smtClean="0">
                <a:solidFill>
                  <a:schemeClr val="bg1"/>
                </a:solidFill>
              </a:rPr>
              <a:t>IP</a:t>
            </a:r>
            <a:endParaRPr lang="ko-KR" altLang="en-US" sz="700" b="1" spc="20" dirty="0" smtClean="0">
              <a:solidFill>
                <a:schemeClr val="bg1"/>
              </a:solidFill>
            </a:endParaRPr>
          </a:p>
        </p:txBody>
      </p:sp>
      <p:sp>
        <p:nvSpPr>
          <p:cNvPr id="6" name="Rectangle 5"/>
          <p:cNvSpPr/>
          <p:nvPr/>
        </p:nvSpPr>
        <p:spPr>
          <a:xfrm>
            <a:off x="683568" y="4051434"/>
            <a:ext cx="1080000" cy="288000"/>
          </a:xfrm>
          <a:prstGeom prst="rect">
            <a:avLst/>
          </a:prstGeom>
          <a:solidFill>
            <a:srgbClr val="0097D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spc="20" dirty="0" smtClean="0">
                <a:solidFill>
                  <a:schemeClr val="bg1"/>
                </a:solidFill>
              </a:rPr>
              <a:t>QD Material </a:t>
            </a:r>
          </a:p>
          <a:p>
            <a:pPr algn="ctr"/>
            <a:r>
              <a:rPr lang="en-US" altLang="ko-KR" sz="700" b="1" spc="20" dirty="0" smtClean="0">
                <a:solidFill>
                  <a:schemeClr val="bg1"/>
                </a:solidFill>
              </a:rPr>
              <a:t>IP</a:t>
            </a:r>
            <a:endParaRPr lang="ko-KR" altLang="en-US" sz="700" b="1" spc="20" dirty="0" smtClean="0">
              <a:solidFill>
                <a:schemeClr val="bg1"/>
              </a:solidFill>
            </a:endParaRPr>
          </a:p>
        </p:txBody>
      </p:sp>
      <p:cxnSp>
        <p:nvCxnSpPr>
          <p:cNvPr id="34" name="Elbow Connector 33"/>
          <p:cNvCxnSpPr>
            <a:stCxn id="37" idx="3"/>
            <a:endCxn id="27" idx="1"/>
          </p:cNvCxnSpPr>
          <p:nvPr/>
        </p:nvCxnSpPr>
        <p:spPr>
          <a:xfrm flipV="1">
            <a:off x="4686618" y="4520142"/>
            <a:ext cx="1757742" cy="1318890"/>
          </a:xfrm>
          <a:prstGeom prst="bentConnector3">
            <a:avLst>
              <a:gd name="adj1" fmla="val 50000"/>
            </a:avLst>
          </a:prstGeom>
          <a:ln>
            <a:solidFill>
              <a:srgbClr val="495965"/>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6444359" y="4340142"/>
            <a:ext cx="1368000" cy="1678890"/>
          </a:xfrm>
          <a:prstGeom prst="rect">
            <a:avLst/>
          </a:prstGeom>
          <a:noFill/>
          <a:ln w="12700">
            <a:solidFill>
              <a:srgbClr val="A1AB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700" dirty="0" smtClean="0">
              <a:solidFill>
                <a:schemeClr val="tx1"/>
              </a:solidFill>
              <a:ea typeface="HY헤드라인M" pitchFamily="18" charset="-127"/>
            </a:endParaRPr>
          </a:p>
        </p:txBody>
      </p:sp>
      <p:sp>
        <p:nvSpPr>
          <p:cNvPr id="3" name="Content Placeholder 2"/>
          <p:cNvSpPr>
            <a:spLocks noGrp="1"/>
          </p:cNvSpPr>
          <p:nvPr>
            <p:ph idx="1"/>
          </p:nvPr>
        </p:nvSpPr>
        <p:spPr>
          <a:xfrm>
            <a:off x="457200" y="1484313"/>
            <a:ext cx="8220075" cy="2016695"/>
          </a:xfrm>
          <a:solidFill>
            <a:schemeClr val="bg1"/>
          </a:solidFill>
        </p:spPr>
        <p:txBody>
          <a:bodyPr/>
          <a:lstStyle/>
          <a:p>
            <a:pPr marL="0" indent="0" algn="just" latinLnBrk="0">
              <a:buNone/>
            </a:pPr>
            <a:r>
              <a:rPr lang="en-US" altLang="ko-KR" dirty="0" smtClean="0"/>
              <a:t>1.7. Chinese </a:t>
            </a:r>
            <a:r>
              <a:rPr lang="en-US" altLang="ko-KR" dirty="0"/>
              <a:t>TV brands</a:t>
            </a:r>
          </a:p>
          <a:p>
            <a:pPr lvl="1" algn="just" latinLnBrk="0"/>
            <a:r>
              <a:rPr lang="en-US" dirty="0" smtClean="0"/>
              <a:t>TCL </a:t>
            </a:r>
            <a:r>
              <a:rPr lang="en-US" dirty="0"/>
              <a:t>Corp. </a:t>
            </a:r>
            <a:r>
              <a:rPr lang="en-US" altLang="ko-KR" dirty="0" smtClean="0"/>
              <a:t>and </a:t>
            </a:r>
            <a:r>
              <a:rPr lang="en-US" altLang="ko-KR" dirty="0"/>
              <a:t>Hisense have already showcased LCD TVs </a:t>
            </a:r>
            <a:r>
              <a:rPr lang="en-US" altLang="ko-KR" dirty="0" smtClean="0"/>
              <a:t>using QDs at </a:t>
            </a:r>
            <a:r>
              <a:rPr lang="en-US" altLang="ko-KR" dirty="0"/>
              <a:t>worldwide display exhibitions, and </a:t>
            </a:r>
            <a:r>
              <a:rPr lang="en-US" altLang="ko-KR" dirty="0" smtClean="0"/>
              <a:t>their experience </a:t>
            </a:r>
            <a:r>
              <a:rPr lang="en-US" altLang="ko-KR" dirty="0"/>
              <a:t>of applying both on-edge and on-surface </a:t>
            </a:r>
            <a:r>
              <a:rPr lang="en-US" altLang="ko-KR" dirty="0" smtClean="0"/>
              <a:t>types is expected to help them to build </a:t>
            </a:r>
            <a:r>
              <a:rPr lang="en-US" altLang="ko-KR" dirty="0"/>
              <a:t>their </a:t>
            </a:r>
            <a:r>
              <a:rPr lang="en-US" altLang="ko-KR" dirty="0" smtClean="0"/>
              <a:t>own SCM</a:t>
            </a:r>
            <a:r>
              <a:rPr lang="en-US" altLang="ko-KR" dirty="0"/>
              <a:t>. Moreover, </a:t>
            </a:r>
            <a:r>
              <a:rPr lang="en-US" altLang="ko-KR" dirty="0" smtClean="0"/>
              <a:t>since </a:t>
            </a:r>
            <a:r>
              <a:rPr lang="en-US" altLang="ko-KR" dirty="0"/>
              <a:t>products </a:t>
            </a:r>
            <a:r>
              <a:rPr lang="en-US" altLang="ko-KR" dirty="0" smtClean="0"/>
              <a:t>for domestic use do </a:t>
            </a:r>
            <a:r>
              <a:rPr lang="en-US" altLang="ko-KR" dirty="0"/>
              <a:t>not need to </a:t>
            </a:r>
            <a:r>
              <a:rPr lang="en-US" altLang="ko-KR" dirty="0" smtClean="0"/>
              <a:t>adopt cadmium-free QDs yet, </a:t>
            </a:r>
            <a:r>
              <a:rPr lang="en-US" altLang="ko-KR" dirty="0"/>
              <a:t>there is a chance that </a:t>
            </a:r>
            <a:r>
              <a:rPr lang="en-US" altLang="ko-KR" dirty="0" smtClean="0"/>
              <a:t>QD materials of </a:t>
            </a:r>
            <a:r>
              <a:rPr lang="en-US" altLang="ko-KR" dirty="0" err="1"/>
              <a:t>Nanosys</a:t>
            </a:r>
            <a:r>
              <a:rPr lang="en-US" altLang="ko-KR" dirty="0"/>
              <a:t> </a:t>
            </a:r>
            <a:r>
              <a:rPr lang="en-US" altLang="ko-KR" dirty="0" smtClean="0"/>
              <a:t>Inc., which has  partnered with </a:t>
            </a:r>
            <a:r>
              <a:rPr lang="en-US" altLang="ko-KR" dirty="0"/>
              <a:t>3M Co</a:t>
            </a:r>
            <a:r>
              <a:rPr lang="en-US" altLang="ko-KR" dirty="0" smtClean="0"/>
              <a:t>. applying </a:t>
            </a:r>
            <a:r>
              <a:rPr lang="en-US" altLang="ko-KR" dirty="0" err="1" smtClean="0"/>
              <a:t>Nanosys</a:t>
            </a:r>
            <a:r>
              <a:rPr lang="en-US" altLang="ko-KR" dirty="0" smtClean="0"/>
              <a:t> QDs to its film, as well as Color </a:t>
            </a:r>
            <a:r>
              <a:rPr lang="en-US" altLang="ko-KR" dirty="0"/>
              <a:t>IQ </a:t>
            </a:r>
            <a:r>
              <a:rPr lang="en-US" altLang="ko-KR" dirty="0" smtClean="0"/>
              <a:t>technology developed by and QD Vision, may </a:t>
            </a:r>
            <a:r>
              <a:rPr lang="en-US" altLang="ko-KR" dirty="0"/>
              <a:t>be </a:t>
            </a:r>
            <a:r>
              <a:rPr lang="en-US" altLang="ko-KR" dirty="0" smtClean="0"/>
              <a:t>used. </a:t>
            </a:r>
            <a:r>
              <a:rPr lang="en-US" altLang="ko-KR" dirty="0"/>
              <a:t>However, when </a:t>
            </a:r>
            <a:r>
              <a:rPr lang="en-US" altLang="ko-KR" dirty="0" smtClean="0"/>
              <a:t>opting for </a:t>
            </a:r>
            <a:r>
              <a:rPr lang="en-US" altLang="ko-KR" dirty="0"/>
              <a:t>on-surface types, it seems that companies </a:t>
            </a:r>
            <a:r>
              <a:rPr lang="en-US" altLang="ko-KR" dirty="0" smtClean="0"/>
              <a:t>except 3M </a:t>
            </a:r>
            <a:r>
              <a:rPr lang="en-US" altLang="ko-KR" dirty="0"/>
              <a:t>will need some time to build their </a:t>
            </a:r>
            <a:r>
              <a:rPr lang="en-US" altLang="ko-KR" dirty="0" smtClean="0"/>
              <a:t>own SCM system for QD films</a:t>
            </a:r>
            <a:r>
              <a:rPr lang="en-US" altLang="ko-KR" dirty="0"/>
              <a:t>.</a:t>
            </a:r>
          </a:p>
          <a:p>
            <a:pPr lvl="1" algn="just" latinLnBrk="0"/>
            <a:r>
              <a:rPr lang="en-US" altLang="ko-KR" dirty="0" smtClean="0"/>
              <a:t>Hisense </a:t>
            </a:r>
            <a:r>
              <a:rPr lang="en-US" altLang="ko-KR" dirty="0"/>
              <a:t>showcased its </a:t>
            </a:r>
            <a:r>
              <a:rPr lang="en-US" altLang="ko-KR" dirty="0" smtClean="0"/>
              <a:t>QD TV using QDEF of </a:t>
            </a:r>
            <a:r>
              <a:rPr lang="en-US" altLang="ko-KR" dirty="0"/>
              <a:t>3M at </a:t>
            </a:r>
            <a:r>
              <a:rPr lang="en-US" altLang="ko-KR" dirty="0" smtClean="0"/>
              <a:t>the 2014 </a:t>
            </a:r>
            <a:r>
              <a:rPr lang="en-US" altLang="ko-KR" dirty="0"/>
              <a:t>IFA </a:t>
            </a:r>
            <a:r>
              <a:rPr lang="en-US" altLang="ko-KR" dirty="0" smtClean="0"/>
              <a:t>show in Germany. </a:t>
            </a:r>
            <a:r>
              <a:rPr lang="en-US" altLang="ko-KR" dirty="0"/>
              <a:t>Afterwards, </a:t>
            </a:r>
            <a:r>
              <a:rPr lang="en-US" altLang="ko-KR" dirty="0" smtClean="0"/>
              <a:t>Hisense </a:t>
            </a:r>
            <a:r>
              <a:rPr lang="en-US" altLang="ko-KR" dirty="0"/>
              <a:t>released its 55-inch curved </a:t>
            </a:r>
            <a:r>
              <a:rPr lang="en-US" altLang="ko-KR" dirty="0" smtClean="0"/>
              <a:t>QD TV adopting Color </a:t>
            </a:r>
            <a:r>
              <a:rPr lang="en-US" altLang="ko-KR" dirty="0"/>
              <a:t>IQ technology of QD </a:t>
            </a:r>
            <a:r>
              <a:rPr lang="en-US" altLang="ko-KR" dirty="0" smtClean="0"/>
              <a:t>Vision at </a:t>
            </a:r>
            <a:r>
              <a:rPr lang="en-US" altLang="ko-KR" dirty="0"/>
              <a:t>the </a:t>
            </a:r>
            <a:r>
              <a:rPr lang="en-US" altLang="ko-KR" dirty="0" smtClean="0"/>
              <a:t>2015 </a:t>
            </a:r>
            <a:r>
              <a:rPr lang="en-US" altLang="ko-KR" dirty="0"/>
              <a:t>S</a:t>
            </a:r>
            <a:r>
              <a:rPr lang="en-US" altLang="ko-KR" dirty="0" smtClean="0"/>
              <a:t>ociety for Information </a:t>
            </a:r>
            <a:r>
              <a:rPr lang="en-US" altLang="ko-KR" dirty="0"/>
              <a:t>D</a:t>
            </a:r>
            <a:r>
              <a:rPr lang="en-US" altLang="ko-KR" dirty="0" smtClean="0"/>
              <a:t>isplay (SID). </a:t>
            </a:r>
            <a:r>
              <a:rPr lang="en-US" altLang="ko-KR" dirty="0"/>
              <a:t>Hisense is the only company that has </a:t>
            </a:r>
            <a:r>
              <a:rPr lang="en-US" altLang="ko-KR" dirty="0" smtClean="0"/>
              <a:t>rolled out </a:t>
            </a:r>
            <a:r>
              <a:rPr lang="en-US" altLang="ko-KR" dirty="0"/>
              <a:t>TV </a:t>
            </a:r>
            <a:r>
              <a:rPr lang="en-US" altLang="ko-KR" dirty="0" smtClean="0"/>
              <a:t>models using both QD film </a:t>
            </a:r>
            <a:r>
              <a:rPr lang="en-US" altLang="ko-KR" dirty="0"/>
              <a:t>and tube. </a:t>
            </a:r>
            <a:endParaRPr lang="ko-KR" altLang="en-US" dirty="0"/>
          </a:p>
          <a:p>
            <a:pPr lvl="1" algn="just" latinLnBrk="0"/>
            <a:endParaRPr lang="ko-KR" altLang="en-US" dirty="0"/>
          </a:p>
        </p:txBody>
      </p:sp>
    </p:spTree>
    <p:extLst>
      <p:ext uri="{BB962C8B-B14F-4D97-AF65-F5344CB8AC3E}">
        <p14:creationId xmlns:p14="http://schemas.microsoft.com/office/powerpoint/2010/main" val="124494445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latinLnBrk="0">
              <a:buNone/>
            </a:pPr>
            <a:r>
              <a:rPr lang="en-US" altLang="ko-KR" dirty="0" smtClean="0"/>
              <a:t>1.8. Monitors</a:t>
            </a:r>
            <a:r>
              <a:rPr lang="en-US" altLang="ko-KR" dirty="0"/>
              <a:t>, </a:t>
            </a:r>
            <a:r>
              <a:rPr lang="en-US" altLang="ko-KR" dirty="0" smtClean="0"/>
              <a:t>notebook PCs, tablet PCs, </a:t>
            </a:r>
            <a:r>
              <a:rPr lang="en-US" altLang="ko-KR" dirty="0"/>
              <a:t>and smartphones</a:t>
            </a:r>
            <a:endParaRPr lang="ko-KR" altLang="en-US" dirty="0"/>
          </a:p>
          <a:p>
            <a:pPr lvl="1" algn="just" latinLnBrk="0"/>
            <a:r>
              <a:rPr lang="en-US" altLang="ko-KR" dirty="0" smtClean="0"/>
              <a:t>These segments are </a:t>
            </a:r>
            <a:r>
              <a:rPr lang="en-US" altLang="ko-KR" dirty="0"/>
              <a:t>all still in the </a:t>
            </a:r>
            <a:r>
              <a:rPr lang="en-US" altLang="ko-KR" dirty="0" smtClean="0"/>
              <a:t>fledgling </a:t>
            </a:r>
            <a:r>
              <a:rPr lang="en-US" altLang="ko-KR" dirty="0"/>
              <a:t>stages of building their SCM compared to </a:t>
            </a:r>
            <a:r>
              <a:rPr lang="en-US" altLang="ko-KR" dirty="0" smtClean="0"/>
              <a:t>TVs, so they are grouped as one category.  </a:t>
            </a:r>
            <a:endParaRPr lang="en-US" altLang="ko-KR" dirty="0"/>
          </a:p>
          <a:p>
            <a:pPr lvl="1" algn="just" latinLnBrk="0"/>
            <a:r>
              <a:rPr lang="en-US" altLang="ko-KR" dirty="0" smtClean="0"/>
              <a:t>MMD (Multimedia Displays)</a:t>
            </a:r>
            <a:r>
              <a:rPr lang="en-US" altLang="ko-KR" dirty="0" smtClean="0">
                <a:solidFill>
                  <a:srgbClr val="FF0000"/>
                </a:solidFill>
              </a:rPr>
              <a:t> </a:t>
            </a:r>
            <a:r>
              <a:rPr lang="en-US" altLang="ko-KR" dirty="0"/>
              <a:t>was the first in the world to release a monitor </a:t>
            </a:r>
            <a:r>
              <a:rPr lang="en-US" altLang="ko-KR" dirty="0" smtClean="0"/>
              <a:t>using Color </a:t>
            </a:r>
            <a:r>
              <a:rPr lang="en-US" altLang="ko-KR" dirty="0"/>
              <a:t>IQ of QD </a:t>
            </a:r>
            <a:r>
              <a:rPr lang="en-US" altLang="ko-KR" dirty="0" smtClean="0"/>
              <a:t>Vision in </a:t>
            </a:r>
            <a:r>
              <a:rPr lang="en-US" altLang="ko-KR" dirty="0"/>
              <a:t>June </a:t>
            </a:r>
            <a:r>
              <a:rPr lang="en-US" altLang="ko-KR" dirty="0" smtClean="0"/>
              <a:t>2015. </a:t>
            </a:r>
            <a:r>
              <a:rPr lang="en-US" altLang="ko-KR" dirty="0"/>
              <a:t>As for </a:t>
            </a:r>
            <a:r>
              <a:rPr lang="en-US" altLang="ko-KR" dirty="0" smtClean="0"/>
              <a:t>notebook PCs, Asus Corp. released </a:t>
            </a:r>
            <a:r>
              <a:rPr lang="en-US" altLang="ko-KR" dirty="0"/>
              <a:t>its </a:t>
            </a:r>
            <a:r>
              <a:rPr lang="en-US" altLang="ko-KR" dirty="0" smtClean="0"/>
              <a:t>4K UHD </a:t>
            </a:r>
            <a:r>
              <a:rPr lang="en-US" altLang="ko-KR" dirty="0" err="1" smtClean="0"/>
              <a:t>Zenbook</a:t>
            </a:r>
            <a:r>
              <a:rPr lang="en-US" altLang="ko-KR" dirty="0" smtClean="0"/>
              <a:t> </a:t>
            </a:r>
            <a:r>
              <a:rPr lang="en-US" altLang="ko-KR" dirty="0"/>
              <a:t>NX500 </a:t>
            </a:r>
            <a:r>
              <a:rPr lang="en-US" altLang="ko-KR" dirty="0" smtClean="0"/>
              <a:t>in </a:t>
            </a:r>
            <a:r>
              <a:rPr lang="en-US" altLang="ko-KR" dirty="0"/>
              <a:t>November 2014. This product </a:t>
            </a:r>
            <a:r>
              <a:rPr lang="en-US" altLang="ko-KR" dirty="0" smtClean="0"/>
              <a:t>employed the QD film </a:t>
            </a:r>
            <a:r>
              <a:rPr lang="en-US" altLang="ko-KR" dirty="0"/>
              <a:t>of </a:t>
            </a:r>
            <a:r>
              <a:rPr lang="en-US" altLang="ko-KR" dirty="0" smtClean="0"/>
              <a:t>3M. </a:t>
            </a:r>
            <a:r>
              <a:rPr lang="en-US" altLang="ko-KR" dirty="0" err="1" smtClean="0"/>
              <a:t>Xperia</a:t>
            </a:r>
            <a:r>
              <a:rPr lang="en-US" altLang="ko-KR" dirty="0" smtClean="0"/>
              <a:t> </a:t>
            </a:r>
            <a:r>
              <a:rPr lang="en-US" altLang="ko-KR" dirty="0"/>
              <a:t>Z</a:t>
            </a:r>
            <a:r>
              <a:rPr lang="en-US" altLang="ko-KR" dirty="0" smtClean="0"/>
              <a:t> </a:t>
            </a:r>
            <a:r>
              <a:rPr lang="en-US" altLang="ko-KR" dirty="0"/>
              <a:t>materials </a:t>
            </a:r>
            <a:r>
              <a:rPr lang="en-US" altLang="ko-KR" dirty="0" smtClean="0"/>
              <a:t>supplied from </a:t>
            </a:r>
            <a:r>
              <a:rPr lang="en-US" altLang="ko-KR" dirty="0" err="1" smtClean="0"/>
              <a:t>Nanosys</a:t>
            </a:r>
            <a:r>
              <a:rPr lang="en-US" altLang="ko-KR" dirty="0" smtClean="0"/>
              <a:t> were applied to the film.  </a:t>
            </a:r>
            <a:endParaRPr lang="en-US" altLang="ko-KR" dirty="0"/>
          </a:p>
          <a:p>
            <a:pPr lvl="1" algn="just" latinLnBrk="0"/>
            <a:r>
              <a:rPr lang="en-US" altLang="ko-KR" dirty="0" smtClean="0"/>
              <a:t>As </a:t>
            </a:r>
            <a:r>
              <a:rPr lang="en-US" altLang="ko-KR" dirty="0"/>
              <a:t>for the </a:t>
            </a:r>
            <a:r>
              <a:rPr lang="en-US" altLang="ko-KR" dirty="0" smtClean="0"/>
              <a:t>tablet PCs, the </a:t>
            </a:r>
            <a:r>
              <a:rPr lang="en-US" altLang="ko-KR" dirty="0"/>
              <a:t>Amazon Kindle Fire HDX </a:t>
            </a:r>
            <a:r>
              <a:rPr lang="en-US" altLang="ko-KR" dirty="0" smtClean="0"/>
              <a:t>of 7.0 inches </a:t>
            </a:r>
            <a:r>
              <a:rPr lang="en-US" altLang="ko-KR" dirty="0"/>
              <a:t>and </a:t>
            </a:r>
            <a:r>
              <a:rPr lang="en-US" altLang="ko-KR" dirty="0" smtClean="0"/>
              <a:t>8.9 inches used QD solutions. The Kindle </a:t>
            </a:r>
            <a:r>
              <a:rPr lang="en-US" altLang="ko-KR" dirty="0"/>
              <a:t>Fire HDX </a:t>
            </a:r>
            <a:r>
              <a:rPr lang="en-US" altLang="ko-KR" dirty="0" smtClean="0"/>
              <a:t>released </a:t>
            </a:r>
            <a:r>
              <a:rPr lang="en-US" altLang="ko-KR" dirty="0"/>
              <a:t>in the second half of 2013 is no longer </a:t>
            </a:r>
            <a:r>
              <a:rPr lang="en-US" altLang="ko-KR" dirty="0" smtClean="0"/>
              <a:t>produced. The QD solution is expected to </a:t>
            </a:r>
            <a:r>
              <a:rPr lang="en-US" altLang="ko-KR" dirty="0"/>
              <a:t>be applied on </a:t>
            </a:r>
            <a:r>
              <a:rPr lang="en-US" altLang="ko-KR" dirty="0" smtClean="0"/>
              <a:t>the Nexus 7, which is designed and developed by Google Inc. in conjunction with Asus, </a:t>
            </a:r>
            <a:r>
              <a:rPr lang="en-US" altLang="ko-KR" dirty="0"/>
              <a:t>some products of </a:t>
            </a:r>
            <a:r>
              <a:rPr lang="en-US" altLang="ko-KR" dirty="0" smtClean="0"/>
              <a:t>Acer Inc., </a:t>
            </a:r>
            <a:r>
              <a:rPr lang="en-US" altLang="ko-KR" dirty="0"/>
              <a:t>and high-end </a:t>
            </a:r>
            <a:r>
              <a:rPr lang="en-US" altLang="ko-KR" dirty="0" smtClean="0"/>
              <a:t>tablet PCs </a:t>
            </a:r>
            <a:r>
              <a:rPr lang="en-US" altLang="ko-KR" dirty="0"/>
              <a:t>of </a:t>
            </a:r>
            <a:r>
              <a:rPr lang="en-US" altLang="ko-KR" dirty="0" smtClean="0"/>
              <a:t>Asus, </a:t>
            </a:r>
            <a:r>
              <a:rPr lang="en-US" altLang="ko-KR" dirty="0"/>
              <a:t>but there are no concrete plans as of yet. </a:t>
            </a:r>
          </a:p>
          <a:p>
            <a:pPr lvl="1" algn="just" latinLnBrk="0"/>
            <a:r>
              <a:rPr lang="en-US" altLang="ko-KR" dirty="0" smtClean="0"/>
              <a:t>In the smartphone segment, </a:t>
            </a:r>
            <a:r>
              <a:rPr lang="en-US" altLang="ko-KR" dirty="0"/>
              <a:t>the </a:t>
            </a:r>
            <a:r>
              <a:rPr lang="en-US" altLang="ko-KR" dirty="0" err="1"/>
              <a:t>Xperia</a:t>
            </a:r>
            <a:r>
              <a:rPr lang="en-US" altLang="ko-KR" dirty="0"/>
              <a:t> </a:t>
            </a:r>
            <a:r>
              <a:rPr lang="en-US" altLang="ko-KR" dirty="0" smtClean="0"/>
              <a:t>Z Ultra </a:t>
            </a:r>
            <a:r>
              <a:rPr lang="en-US" altLang="ko-KR" dirty="0"/>
              <a:t>model </a:t>
            </a:r>
            <a:r>
              <a:rPr lang="en-US" altLang="ko-KR" dirty="0" smtClean="0"/>
              <a:t>of 6.4 inches, which was </a:t>
            </a:r>
            <a:r>
              <a:rPr lang="en-US" altLang="ko-KR" dirty="0"/>
              <a:t>released by </a:t>
            </a:r>
            <a:r>
              <a:rPr lang="en-US" altLang="ko-KR" dirty="0" smtClean="0"/>
              <a:t>Sony Corp. </a:t>
            </a:r>
            <a:r>
              <a:rPr lang="en-US" altLang="ko-KR" dirty="0"/>
              <a:t>in </a:t>
            </a:r>
            <a:r>
              <a:rPr lang="en-US" altLang="ko-KR" dirty="0" smtClean="0"/>
              <a:t>2013, first used QDs, </a:t>
            </a:r>
            <a:r>
              <a:rPr lang="en-US" altLang="ko-KR" dirty="0"/>
              <a:t>but the model </a:t>
            </a:r>
            <a:r>
              <a:rPr lang="en-US" dirty="0"/>
              <a:t>failed to gain much popularity from </a:t>
            </a:r>
            <a:r>
              <a:rPr lang="en-US" dirty="0" smtClean="0"/>
              <a:t>consumers</a:t>
            </a:r>
            <a:r>
              <a:rPr lang="en-US" dirty="0"/>
              <a:t>.</a:t>
            </a:r>
            <a:r>
              <a:rPr lang="en-US" altLang="ko-KR" dirty="0" smtClean="0"/>
              <a:t> </a:t>
            </a:r>
            <a:r>
              <a:rPr lang="en-US" altLang="ko-KR" dirty="0"/>
              <a:t>T</a:t>
            </a:r>
            <a:r>
              <a:rPr lang="en-US" altLang="ko-KR" dirty="0" smtClean="0"/>
              <a:t>he </a:t>
            </a:r>
            <a:r>
              <a:rPr lang="en-US" altLang="ko-KR" dirty="0"/>
              <a:t>later models </a:t>
            </a:r>
            <a:r>
              <a:rPr lang="en-US" altLang="ko-KR" dirty="0" smtClean="0"/>
              <a:t>did not employ QDs. </a:t>
            </a:r>
            <a:r>
              <a:rPr lang="en-US" altLang="ko-KR" dirty="0"/>
              <a:t>No other makers are developing smartphones </a:t>
            </a:r>
            <a:r>
              <a:rPr lang="en-US" altLang="ko-KR" dirty="0" smtClean="0"/>
              <a:t>adopting QD solutions </a:t>
            </a:r>
            <a:r>
              <a:rPr lang="en-US" altLang="ko-KR" dirty="0"/>
              <a:t>at the moment. </a:t>
            </a:r>
          </a:p>
          <a:p>
            <a:pPr lvl="1" algn="just" latinLnBrk="0"/>
            <a:r>
              <a:rPr lang="en-US" altLang="ko-KR" dirty="0" smtClean="0"/>
              <a:t>As for the above-mentioned segments, the development </a:t>
            </a:r>
            <a:r>
              <a:rPr lang="en-US" altLang="ko-KR" dirty="0"/>
              <a:t>of </a:t>
            </a:r>
            <a:r>
              <a:rPr lang="en-US" altLang="ko-KR" dirty="0" smtClean="0"/>
              <a:t>the LCD </a:t>
            </a:r>
            <a:r>
              <a:rPr lang="en-US" altLang="ko-KR" dirty="0"/>
              <a:t>BLU </a:t>
            </a:r>
            <a:r>
              <a:rPr lang="en-US" altLang="ko-KR" dirty="0" smtClean="0"/>
              <a:t>using QD LEDs (on-chip type) is essential. </a:t>
            </a:r>
            <a:r>
              <a:rPr lang="en-US" altLang="ko-KR" dirty="0"/>
              <a:t>The on-chip type is expected to be suitable for </a:t>
            </a:r>
            <a:r>
              <a:rPr lang="en-US" altLang="ko-KR" dirty="0" smtClean="0"/>
              <a:t>small- and medium-sized </a:t>
            </a:r>
            <a:r>
              <a:rPr lang="en-US" altLang="ko-KR" dirty="0"/>
              <a:t>products in terms of price and thickness, and once the on-chip type </a:t>
            </a:r>
            <a:r>
              <a:rPr lang="en-US" altLang="ko-KR" dirty="0" smtClean="0"/>
              <a:t>technology is developed enough to be commercialized, </a:t>
            </a:r>
            <a:r>
              <a:rPr lang="en-US" altLang="ko-KR" dirty="0"/>
              <a:t>all the above segments will most likely adopt BLUs </a:t>
            </a:r>
            <a:r>
              <a:rPr lang="en-US" altLang="ko-KR" dirty="0" smtClean="0"/>
              <a:t>employing QD solutions. </a:t>
            </a:r>
            <a:endParaRPr lang="ko-KR" altLang="en-US" dirty="0"/>
          </a:p>
          <a:p>
            <a:pPr lvl="1"/>
            <a:endParaRPr lang="ko-KR" altLang="en-US" dirty="0"/>
          </a:p>
          <a:p>
            <a:pPr lvl="1"/>
            <a:endParaRPr lang="ko-KR" altLang="en-US" dirty="0"/>
          </a:p>
        </p:txBody>
      </p:sp>
      <p:sp>
        <p:nvSpPr>
          <p:cNvPr id="4" name="Slide Number Placeholder 3"/>
          <p:cNvSpPr>
            <a:spLocks noGrp="1"/>
          </p:cNvSpPr>
          <p:nvPr>
            <p:ph type="sldNum" sz="quarter" idx="10"/>
          </p:nvPr>
        </p:nvSpPr>
        <p:spPr/>
        <p:txBody>
          <a:bodyPr/>
          <a:lstStyle/>
          <a:p>
            <a:fld id="{C1654822-CBA3-4BDF-80A9-3FE33B17E59A}" type="slidenum">
              <a:rPr lang="en-US" smtClean="0"/>
              <a:pPr/>
              <a:t>71</a:t>
            </a:fld>
            <a:endParaRPr lang="en-US" dirty="0"/>
          </a:p>
        </p:txBody>
      </p:sp>
      <p:sp>
        <p:nvSpPr>
          <p:cNvPr id="5" name="Footer Placeholder 4"/>
          <p:cNvSpPr>
            <a:spLocks noGrp="1"/>
          </p:cNvSpPr>
          <p:nvPr>
            <p:ph type="ftr" sz="quarter" idx="11"/>
          </p:nvPr>
        </p:nvSpPr>
        <p:spPr/>
        <p:txBody>
          <a:bodyPr/>
          <a:lstStyle/>
          <a:p>
            <a:r>
              <a:rPr lang="en-US" smtClean="0"/>
              <a:t>Quantum Dot Display Technology &amp; Market Report - H2 2015</a:t>
            </a:r>
            <a:endParaRPr lang="en-US" dirty="0"/>
          </a:p>
        </p:txBody>
      </p:sp>
    </p:spTree>
    <p:extLst>
      <p:ext uri="{BB962C8B-B14F-4D97-AF65-F5344CB8AC3E}">
        <p14:creationId xmlns:p14="http://schemas.microsoft.com/office/powerpoint/2010/main" val="49918416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Content Placeholder 32"/>
          <p:cNvSpPr>
            <a:spLocks noGrp="1"/>
          </p:cNvSpPr>
          <p:nvPr>
            <p:ph idx="11"/>
          </p:nvPr>
        </p:nvSpPr>
        <p:spPr>
          <a:xfrm>
            <a:off x="4706937" y="1484313"/>
            <a:ext cx="3970338" cy="2232025"/>
          </a:xfrm>
        </p:spPr>
        <p:txBody>
          <a:bodyPr/>
          <a:lstStyle/>
          <a:p>
            <a:pPr marL="0" indent="0" algn="just" latinLnBrk="0">
              <a:buNone/>
            </a:pPr>
            <a:r>
              <a:rPr lang="en-US" altLang="ko-KR" dirty="0" smtClean="0"/>
              <a:t>2.2. LG </a:t>
            </a:r>
            <a:r>
              <a:rPr lang="en-US" altLang="ko-KR" dirty="0"/>
              <a:t>Electronics </a:t>
            </a:r>
            <a:endParaRPr lang="en-US" altLang="ko-KR" dirty="0" smtClean="0"/>
          </a:p>
          <a:p>
            <a:pPr lvl="1" algn="just" latinLnBrk="0"/>
            <a:r>
              <a:rPr lang="en-US" altLang="ko-KR" dirty="0" smtClean="0"/>
              <a:t>LG </a:t>
            </a:r>
            <a:r>
              <a:rPr lang="en-US" altLang="ko-KR" dirty="0" err="1" smtClean="0"/>
              <a:t>Innotek</a:t>
            </a:r>
            <a:r>
              <a:rPr lang="en-US" altLang="ko-KR" dirty="0" smtClean="0"/>
              <a:t> </a:t>
            </a:r>
            <a:r>
              <a:rPr lang="en-US" altLang="ko-KR" dirty="0"/>
              <a:t>is </a:t>
            </a:r>
            <a:r>
              <a:rPr lang="en-US" altLang="ko-KR" dirty="0" smtClean="0"/>
              <a:t>provided with </a:t>
            </a:r>
            <a:r>
              <a:rPr lang="en-US" altLang="ko-KR" dirty="0"/>
              <a:t>the KSF </a:t>
            </a:r>
            <a:r>
              <a:rPr lang="en-US" altLang="ko-KR" dirty="0" smtClean="0"/>
              <a:t>by Japan-based Denka, and the KSF supplied from Denka was applied on </a:t>
            </a:r>
            <a:r>
              <a:rPr lang="en-US" altLang="ko-KR" dirty="0"/>
              <a:t>the G4 smartphones released in April </a:t>
            </a:r>
            <a:r>
              <a:rPr lang="en-US" altLang="ko-KR" dirty="0" smtClean="0"/>
              <a:t>2015 by LG </a:t>
            </a:r>
            <a:r>
              <a:rPr lang="en-US" altLang="ko-KR" dirty="0"/>
              <a:t>Electronics</a:t>
            </a:r>
            <a:r>
              <a:rPr lang="en-US" altLang="ko-KR" dirty="0" smtClean="0"/>
              <a:t>. </a:t>
            </a:r>
            <a:r>
              <a:rPr lang="ko-KR" altLang="en-US" dirty="0" smtClean="0"/>
              <a:t>  </a:t>
            </a:r>
            <a:endParaRPr lang="ko-KR" altLang="en-US" dirty="0"/>
          </a:p>
          <a:p>
            <a:pPr marL="177800" lvl="1" indent="0" algn="just" latinLnBrk="0">
              <a:buNone/>
            </a:pPr>
            <a:r>
              <a:rPr lang="ko-KR" altLang="en-US" dirty="0" smtClean="0"/>
              <a:t>  </a:t>
            </a:r>
            <a:endParaRPr lang="ko-KR" altLang="en-US" dirty="0"/>
          </a:p>
        </p:txBody>
      </p:sp>
      <p:sp>
        <p:nvSpPr>
          <p:cNvPr id="10" name="Content Placeholder 9"/>
          <p:cNvSpPr>
            <a:spLocks noGrp="1"/>
          </p:cNvSpPr>
          <p:nvPr>
            <p:ph idx="1"/>
          </p:nvPr>
        </p:nvSpPr>
        <p:spPr>
          <a:xfrm>
            <a:off x="457201" y="1484313"/>
            <a:ext cx="3970338" cy="2160711"/>
          </a:xfrm>
        </p:spPr>
        <p:txBody>
          <a:bodyPr/>
          <a:lstStyle/>
          <a:p>
            <a:pPr marL="0" indent="0">
              <a:buNone/>
            </a:pPr>
            <a:r>
              <a:rPr lang="en-US" altLang="ko-KR" dirty="0" smtClean="0"/>
              <a:t>2.1. Samsung Electronics </a:t>
            </a:r>
          </a:p>
          <a:p>
            <a:pPr lvl="1" algn="just" latinLnBrk="0"/>
            <a:r>
              <a:rPr lang="en-US" altLang="ko-KR" dirty="0" smtClean="0"/>
              <a:t>Samsung </a:t>
            </a:r>
            <a:r>
              <a:rPr lang="en-US" altLang="ko-KR" dirty="0"/>
              <a:t>Electronics </a:t>
            </a:r>
            <a:r>
              <a:rPr lang="en-US" altLang="ko-KR" dirty="0" smtClean="0"/>
              <a:t>use the patents owned by GE and pay licensing fees for using that patents to manufacture </a:t>
            </a:r>
            <a:r>
              <a:rPr lang="en-US" altLang="ko-KR" dirty="0"/>
              <a:t>KSF phosphors </a:t>
            </a:r>
            <a:r>
              <a:rPr lang="en-US" altLang="ko-KR" dirty="0" smtClean="0"/>
              <a:t>and LED packages employing them.</a:t>
            </a:r>
          </a:p>
          <a:p>
            <a:pPr lvl="1" algn="just"/>
            <a:r>
              <a:rPr lang="en-US" altLang="ko-KR" dirty="0" smtClean="0"/>
              <a:t>Samsung Electronics is outsourcing the KSF phosphor to </a:t>
            </a:r>
            <a:r>
              <a:rPr lang="en-US" altLang="ko-KR" dirty="0" err="1" smtClean="0"/>
              <a:t>Daejoo</a:t>
            </a:r>
            <a:r>
              <a:rPr lang="en-US" altLang="ko-KR" dirty="0" smtClean="0"/>
              <a:t> </a:t>
            </a:r>
            <a:r>
              <a:rPr lang="en-US" altLang="ko-KR" dirty="0"/>
              <a:t>Electronic Materials Co</a:t>
            </a:r>
            <a:r>
              <a:rPr lang="en-US" altLang="ko-KR" dirty="0" smtClean="0"/>
              <a:t>., an original equipment manufacturer (OEM).</a:t>
            </a:r>
          </a:p>
          <a:p>
            <a:pPr marL="177800" lvl="1" indent="0">
              <a:buNone/>
            </a:pPr>
            <a:endParaRPr lang="ko-KR" altLang="en-US" dirty="0"/>
          </a:p>
        </p:txBody>
      </p:sp>
      <p:sp>
        <p:nvSpPr>
          <p:cNvPr id="4" name="Slide Number Placeholder 3"/>
          <p:cNvSpPr>
            <a:spLocks noGrp="1"/>
          </p:cNvSpPr>
          <p:nvPr>
            <p:ph type="sldNum" sz="quarter" idx="10"/>
          </p:nvPr>
        </p:nvSpPr>
        <p:spPr/>
        <p:txBody>
          <a:bodyPr/>
          <a:lstStyle/>
          <a:p>
            <a:fld id="{C1654822-CBA3-4BDF-80A9-3FE33B17E59A}" type="slidenum">
              <a:rPr lang="en-US" smtClean="0"/>
              <a:pPr/>
              <a:t>72</a:t>
            </a:fld>
            <a:endParaRPr lang="en-US" dirty="0"/>
          </a:p>
        </p:txBody>
      </p:sp>
      <p:sp>
        <p:nvSpPr>
          <p:cNvPr id="9" name="Title 8"/>
          <p:cNvSpPr>
            <a:spLocks noGrp="1"/>
          </p:cNvSpPr>
          <p:nvPr>
            <p:ph type="title"/>
          </p:nvPr>
        </p:nvSpPr>
        <p:spPr/>
        <p:txBody>
          <a:bodyPr/>
          <a:lstStyle/>
          <a:p>
            <a:r>
              <a:rPr lang="en-US" altLang="ko-KR" dirty="0" smtClean="0"/>
              <a:t>2. LED Solution</a:t>
            </a:r>
            <a:endParaRPr lang="ko-KR" altLang="en-US" dirty="0"/>
          </a:p>
        </p:txBody>
      </p:sp>
      <p:sp>
        <p:nvSpPr>
          <p:cNvPr id="5" name="Footer Placeholder 4"/>
          <p:cNvSpPr>
            <a:spLocks noGrp="1"/>
          </p:cNvSpPr>
          <p:nvPr>
            <p:ph type="ftr" sz="quarter" idx="12"/>
          </p:nvPr>
        </p:nvSpPr>
        <p:spPr/>
        <p:txBody>
          <a:bodyPr/>
          <a:lstStyle/>
          <a:p>
            <a:r>
              <a:rPr lang="en-US" smtClean="0"/>
              <a:t>Quantum Dot Display Technology &amp; Market Report - H2 2015</a:t>
            </a:r>
            <a:endParaRPr lang="en-US" dirty="0"/>
          </a:p>
        </p:txBody>
      </p:sp>
      <p:grpSp>
        <p:nvGrpSpPr>
          <p:cNvPr id="21" name="Group 9"/>
          <p:cNvGrpSpPr/>
          <p:nvPr/>
        </p:nvGrpSpPr>
        <p:grpSpPr>
          <a:xfrm>
            <a:off x="466725" y="4077025"/>
            <a:ext cx="3960813" cy="2160264"/>
            <a:chOff x="467430" y="836627"/>
            <a:chExt cx="8209845" cy="5329223"/>
          </a:xfrm>
        </p:grpSpPr>
        <p:sp>
          <p:nvSpPr>
            <p:cNvPr id="22" name="txtboxInfographicTitleBar"/>
            <p:cNvSpPr/>
            <p:nvPr/>
          </p:nvSpPr>
          <p:spPr>
            <a:xfrm>
              <a:off x="467430" y="836627"/>
              <a:ext cx="8208910" cy="532857"/>
            </a:xfrm>
            <a:prstGeom prst="rect">
              <a:avLst/>
            </a:prstGeom>
            <a:solidFill>
              <a:srgbClr val="707C8A"/>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altLang="ko-KR" sz="900" b="1" dirty="0" smtClean="0">
                  <a:solidFill>
                    <a:srgbClr val="FFFFFF"/>
                  </a:solidFill>
                </a:rPr>
                <a:t>Samsung </a:t>
              </a:r>
              <a:r>
                <a:rPr lang="en-US" altLang="ko-KR" sz="900" b="1" dirty="0">
                  <a:solidFill>
                    <a:srgbClr val="FFFFFF"/>
                  </a:solidFill>
                </a:rPr>
                <a:t>Electronics LED solution supply </a:t>
              </a:r>
              <a:r>
                <a:rPr lang="en-US" altLang="ko-KR" sz="900" b="1" dirty="0" smtClean="0">
                  <a:solidFill>
                    <a:srgbClr val="FFFFFF"/>
                  </a:solidFill>
                </a:rPr>
                <a:t>chain</a:t>
              </a:r>
              <a:endParaRPr lang="ko-KR" altLang="en-US" sz="900" b="1" dirty="0">
                <a:solidFill>
                  <a:srgbClr val="FFFFFF"/>
                </a:solidFill>
              </a:endParaRPr>
            </a:p>
          </p:txBody>
        </p:sp>
        <p:sp>
          <p:nvSpPr>
            <p:cNvPr id="23" name="txtboxInfographicBorder"/>
            <p:cNvSpPr/>
            <p:nvPr/>
          </p:nvSpPr>
          <p:spPr>
            <a:xfrm>
              <a:off x="467544" y="838200"/>
              <a:ext cx="8208912" cy="5327649"/>
            </a:xfrm>
            <a:prstGeom prst="rect">
              <a:avLst/>
            </a:prstGeom>
            <a:noFill/>
            <a:ln w="6350">
              <a:solidFill>
                <a:srgbClr val="707C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mj-lt"/>
              </a:endParaRPr>
            </a:p>
          </p:txBody>
        </p:sp>
        <p:sp>
          <p:nvSpPr>
            <p:cNvPr id="24" name="txtboxInfographicCopyright"/>
            <p:cNvSpPr txBox="1"/>
            <p:nvPr/>
          </p:nvSpPr>
          <p:spPr>
            <a:xfrm>
              <a:off x="7334612" y="5479796"/>
              <a:ext cx="1342663" cy="686054"/>
            </a:xfrm>
            <a:prstGeom prst="rect">
              <a:avLst/>
            </a:prstGeom>
            <a:noFill/>
          </p:spPr>
          <p:txBody>
            <a:bodyPr wrap="none" lIns="0" tIns="0" rIns="72000" bIns="72000" rtlCol="0" anchor="b">
              <a:noAutofit/>
            </a:bodyPr>
            <a:lstStyle/>
            <a:p>
              <a:pPr algn="r"/>
              <a:r>
                <a:rPr lang="en-US" sz="500" dirty="0" smtClean="0">
                  <a:solidFill>
                    <a:srgbClr val="707C8A"/>
                  </a:solidFill>
                  <a:latin typeface="+mj-lt"/>
                </a:rPr>
                <a:t>© 2015 IHS</a:t>
              </a:r>
              <a:endParaRPr lang="en-US" sz="500" dirty="0">
                <a:solidFill>
                  <a:srgbClr val="707C8A"/>
                </a:solidFill>
                <a:latin typeface="+mj-lt"/>
              </a:endParaRPr>
            </a:p>
          </p:txBody>
        </p:sp>
        <p:sp>
          <p:nvSpPr>
            <p:cNvPr id="25" name="txtboxInfographicSourceLine"/>
            <p:cNvSpPr txBox="1"/>
            <p:nvPr/>
          </p:nvSpPr>
          <p:spPr>
            <a:xfrm>
              <a:off x="467430" y="5987954"/>
              <a:ext cx="5112711" cy="177896"/>
            </a:xfrm>
            <a:prstGeom prst="rect">
              <a:avLst/>
            </a:prstGeom>
            <a:noFill/>
          </p:spPr>
          <p:txBody>
            <a:bodyPr wrap="none" lIns="72000" tIns="0" rIns="0" bIns="72000" rtlCol="0" anchor="b">
              <a:noAutofit/>
            </a:bodyPr>
            <a:lstStyle/>
            <a:p>
              <a:endParaRPr lang="en-US" sz="700" dirty="0" smtClean="0">
                <a:solidFill>
                  <a:srgbClr val="707C8A"/>
                </a:solidFill>
                <a:latin typeface="+mj-lt"/>
              </a:endParaRPr>
            </a:p>
            <a:p>
              <a:endParaRPr lang="en-US" sz="700" dirty="0" smtClean="0">
                <a:solidFill>
                  <a:srgbClr val="707C8A"/>
                </a:solidFill>
                <a:latin typeface="+mj-lt"/>
              </a:endParaRPr>
            </a:p>
            <a:p>
              <a:r>
                <a:rPr lang="en-US" sz="500" dirty="0" smtClean="0">
                  <a:solidFill>
                    <a:srgbClr val="707C8A"/>
                  </a:solidFill>
                  <a:latin typeface="+mj-lt"/>
                </a:rPr>
                <a:t>Source: IHS</a:t>
              </a:r>
              <a:endParaRPr lang="en-US" sz="500" dirty="0">
                <a:solidFill>
                  <a:srgbClr val="707C8A"/>
                </a:solidFill>
                <a:latin typeface="+mj-lt"/>
              </a:endParaRPr>
            </a:p>
          </p:txBody>
        </p:sp>
      </p:grpSp>
      <p:grpSp>
        <p:nvGrpSpPr>
          <p:cNvPr id="3" name="Group 2"/>
          <p:cNvGrpSpPr/>
          <p:nvPr/>
        </p:nvGrpSpPr>
        <p:grpSpPr>
          <a:xfrm>
            <a:off x="683568" y="4437112"/>
            <a:ext cx="3528392" cy="1584176"/>
            <a:chOff x="539552" y="4371526"/>
            <a:chExt cx="3821330" cy="1649762"/>
          </a:xfrm>
        </p:grpSpPr>
        <p:sp>
          <p:nvSpPr>
            <p:cNvPr id="6" name="Rectangle 5"/>
            <p:cNvSpPr/>
            <p:nvPr/>
          </p:nvSpPr>
          <p:spPr>
            <a:xfrm>
              <a:off x="539552" y="4376432"/>
              <a:ext cx="990284" cy="288000"/>
            </a:xfrm>
            <a:prstGeom prst="rect">
              <a:avLst/>
            </a:prstGeom>
            <a:solidFill>
              <a:srgbClr val="0097D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spc="20" dirty="0" smtClean="0">
                  <a:solidFill>
                    <a:schemeClr val="bg1"/>
                  </a:solidFill>
                  <a:latin typeface="+mj-lt"/>
                </a:rPr>
                <a:t>KSF materials </a:t>
              </a:r>
            </a:p>
            <a:p>
              <a:pPr algn="ctr"/>
              <a:r>
                <a:rPr lang="en-US" altLang="ko-KR" sz="700" b="1" spc="20" dirty="0" smtClean="0">
                  <a:solidFill>
                    <a:schemeClr val="bg1"/>
                  </a:solidFill>
                  <a:latin typeface="+mj-lt"/>
                </a:rPr>
                <a:t>IP</a:t>
              </a:r>
              <a:endParaRPr lang="ko-KR" altLang="en-US" sz="700" b="1" spc="20" dirty="0" smtClean="0">
                <a:solidFill>
                  <a:schemeClr val="bg1"/>
                </a:solidFill>
                <a:latin typeface="+mj-lt"/>
              </a:endParaRPr>
            </a:p>
          </p:txBody>
        </p:sp>
        <p:sp>
          <p:nvSpPr>
            <p:cNvPr id="7" name="Rectangle 6"/>
            <p:cNvSpPr/>
            <p:nvPr/>
          </p:nvSpPr>
          <p:spPr>
            <a:xfrm>
              <a:off x="539552" y="4668104"/>
              <a:ext cx="990284" cy="360000"/>
            </a:xfrm>
            <a:prstGeom prst="rect">
              <a:avLst/>
            </a:prstGeom>
            <a:solidFill>
              <a:srgbClr val="D8DCDB"/>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smtClean="0">
                  <a:solidFill>
                    <a:schemeClr val="tx1"/>
                  </a:solidFill>
                  <a:latin typeface="+mj-lt"/>
                  <a:ea typeface="HY헤드라인M" pitchFamily="18" charset="-127"/>
                </a:rPr>
                <a:t>GE</a:t>
              </a:r>
              <a:endParaRPr lang="en-US" altLang="ko-KR" sz="700" dirty="0">
                <a:solidFill>
                  <a:schemeClr val="tx1"/>
                </a:solidFill>
                <a:latin typeface="+mj-lt"/>
                <a:ea typeface="HY헤드라인M" pitchFamily="18" charset="-127"/>
              </a:endParaRPr>
            </a:p>
          </p:txBody>
        </p:sp>
        <p:sp>
          <p:nvSpPr>
            <p:cNvPr id="8" name="Rectangle 7"/>
            <p:cNvSpPr/>
            <p:nvPr/>
          </p:nvSpPr>
          <p:spPr>
            <a:xfrm>
              <a:off x="548098" y="5661288"/>
              <a:ext cx="1027462" cy="360000"/>
            </a:xfrm>
            <a:prstGeom prst="rect">
              <a:avLst/>
            </a:prstGeom>
            <a:solidFill>
              <a:srgbClr val="D8DCDB"/>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err="1">
                  <a:solidFill>
                    <a:schemeClr val="tx1"/>
                  </a:solidFill>
                  <a:latin typeface="+mj-lt"/>
                </a:rPr>
                <a:t>Daejoo</a:t>
              </a:r>
              <a:r>
                <a:rPr lang="en-US" altLang="ko-KR" sz="700" dirty="0">
                  <a:solidFill>
                    <a:schemeClr val="tx1"/>
                  </a:solidFill>
                  <a:latin typeface="+mj-lt"/>
                </a:rPr>
                <a:t> Electronic Materials</a:t>
              </a:r>
            </a:p>
          </p:txBody>
        </p:sp>
        <p:sp>
          <p:nvSpPr>
            <p:cNvPr id="12" name="Rectangle 11"/>
            <p:cNvSpPr/>
            <p:nvPr/>
          </p:nvSpPr>
          <p:spPr>
            <a:xfrm>
              <a:off x="1711919" y="4371526"/>
              <a:ext cx="1330588" cy="288000"/>
            </a:xfrm>
            <a:prstGeom prst="rect">
              <a:avLst/>
            </a:prstGeom>
            <a:solidFill>
              <a:srgbClr val="0097D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spc="20" dirty="0" smtClean="0">
                  <a:solidFill>
                    <a:schemeClr val="bg1"/>
                  </a:solidFill>
                  <a:latin typeface="+mj-lt"/>
                </a:rPr>
                <a:t>LED package </a:t>
              </a:r>
            </a:p>
            <a:p>
              <a:pPr algn="ctr"/>
              <a:r>
                <a:rPr lang="en-US" altLang="ko-KR" sz="700" b="1" spc="20" dirty="0" smtClean="0">
                  <a:solidFill>
                    <a:schemeClr val="bg1"/>
                  </a:solidFill>
                  <a:latin typeface="+mj-lt"/>
                </a:rPr>
                <a:t>supplier</a:t>
              </a:r>
            </a:p>
          </p:txBody>
        </p:sp>
        <p:sp>
          <p:nvSpPr>
            <p:cNvPr id="13" name="Rectangle 12"/>
            <p:cNvSpPr/>
            <p:nvPr/>
          </p:nvSpPr>
          <p:spPr>
            <a:xfrm>
              <a:off x="1720465" y="4671744"/>
              <a:ext cx="1339367" cy="356360"/>
            </a:xfrm>
            <a:prstGeom prst="rect">
              <a:avLst/>
            </a:prstGeom>
            <a:solidFill>
              <a:srgbClr val="D8DCDB"/>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smtClean="0">
                  <a:solidFill>
                    <a:schemeClr val="tx1"/>
                  </a:solidFill>
                  <a:latin typeface="+mj-lt"/>
                  <a:ea typeface="HY헤드라인M" pitchFamily="18" charset="-127"/>
                </a:rPr>
                <a:t>Samsung Electronics</a:t>
              </a:r>
            </a:p>
            <a:p>
              <a:pPr algn="ctr"/>
              <a:r>
                <a:rPr lang="en-US" altLang="ko-KR" sz="700" dirty="0" smtClean="0">
                  <a:solidFill>
                    <a:schemeClr val="tx1"/>
                  </a:solidFill>
                  <a:latin typeface="+mj-lt"/>
                  <a:ea typeface="HY헤드라인M" pitchFamily="18" charset="-127"/>
                </a:rPr>
                <a:t>(LED Division)</a:t>
              </a:r>
              <a:endParaRPr lang="en-US" altLang="ko-KR" sz="700" dirty="0">
                <a:solidFill>
                  <a:schemeClr val="tx1"/>
                </a:solidFill>
                <a:latin typeface="+mj-lt"/>
                <a:ea typeface="HY헤드라인M" pitchFamily="18" charset="-127"/>
              </a:endParaRPr>
            </a:p>
          </p:txBody>
        </p:sp>
        <p:cxnSp>
          <p:nvCxnSpPr>
            <p:cNvPr id="17" name="Straight Arrow Connector 16"/>
            <p:cNvCxnSpPr>
              <a:stCxn id="7" idx="3"/>
              <a:endCxn id="13" idx="1"/>
            </p:cNvCxnSpPr>
            <p:nvPr/>
          </p:nvCxnSpPr>
          <p:spPr>
            <a:xfrm>
              <a:off x="1529836" y="4848104"/>
              <a:ext cx="190629" cy="1820"/>
            </a:xfrm>
            <a:prstGeom prst="straightConnector1">
              <a:avLst/>
            </a:prstGeom>
            <a:ln>
              <a:solidFill>
                <a:srgbClr val="495965"/>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3" idx="3"/>
              <a:endCxn id="40" idx="1"/>
            </p:cNvCxnSpPr>
            <p:nvPr/>
          </p:nvCxnSpPr>
          <p:spPr>
            <a:xfrm>
              <a:off x="3059832" y="4849924"/>
              <a:ext cx="220930" cy="460235"/>
            </a:xfrm>
            <a:prstGeom prst="bentConnector3">
              <a:avLst>
                <a:gd name="adj1" fmla="val 50000"/>
              </a:avLst>
            </a:prstGeom>
            <a:ln>
              <a:solidFill>
                <a:srgbClr val="495965"/>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539552" y="5379638"/>
              <a:ext cx="1027462" cy="288000"/>
            </a:xfrm>
            <a:prstGeom prst="rect">
              <a:avLst/>
            </a:prstGeom>
            <a:solidFill>
              <a:srgbClr val="0097D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spc="20" dirty="0" smtClean="0">
                  <a:solidFill>
                    <a:schemeClr val="bg1"/>
                  </a:solidFill>
                  <a:latin typeface="+mj-lt"/>
                </a:rPr>
                <a:t>KSF Material </a:t>
              </a:r>
            </a:p>
            <a:p>
              <a:pPr algn="ctr"/>
              <a:r>
                <a:rPr lang="en-US" altLang="ko-KR" sz="700" b="1" spc="20" dirty="0" smtClean="0">
                  <a:solidFill>
                    <a:schemeClr val="bg1"/>
                  </a:solidFill>
                  <a:latin typeface="+mj-lt"/>
                </a:rPr>
                <a:t>supplier</a:t>
              </a:r>
              <a:endParaRPr lang="ko-KR" altLang="en-US" sz="700" b="1" spc="20" dirty="0" smtClean="0">
                <a:solidFill>
                  <a:schemeClr val="bg1"/>
                </a:solidFill>
                <a:latin typeface="+mj-lt"/>
              </a:endParaRPr>
            </a:p>
          </p:txBody>
        </p:sp>
        <p:cxnSp>
          <p:nvCxnSpPr>
            <p:cNvPr id="30" name="Elbow Connector 29"/>
            <p:cNvCxnSpPr>
              <a:stCxn id="8" idx="3"/>
              <a:endCxn id="13" idx="2"/>
            </p:cNvCxnSpPr>
            <p:nvPr/>
          </p:nvCxnSpPr>
          <p:spPr>
            <a:xfrm flipV="1">
              <a:off x="1575560" y="5028104"/>
              <a:ext cx="814589" cy="813184"/>
            </a:xfrm>
            <a:prstGeom prst="bentConnector2">
              <a:avLst/>
            </a:prstGeom>
            <a:ln>
              <a:solidFill>
                <a:srgbClr val="495965"/>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3280762" y="4684490"/>
              <a:ext cx="1080120" cy="1251338"/>
            </a:xfrm>
            <a:prstGeom prst="rect">
              <a:avLst/>
            </a:prstGeom>
            <a:solidFill>
              <a:srgbClr val="D8DCDB"/>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smtClean="0">
                  <a:solidFill>
                    <a:schemeClr val="tx1"/>
                  </a:solidFill>
                  <a:latin typeface="+mj-lt"/>
                  <a:ea typeface="HY헤드라인M" pitchFamily="18" charset="-127"/>
                </a:rPr>
                <a:t>Samsung </a:t>
              </a:r>
              <a:r>
                <a:rPr lang="en-US" altLang="ko-KR" sz="700" dirty="0">
                  <a:solidFill>
                    <a:schemeClr val="tx1"/>
                  </a:solidFill>
                  <a:latin typeface="+mj-lt"/>
                  <a:ea typeface="HY헤드라인M" pitchFamily="18" charset="-127"/>
                </a:rPr>
                <a:t>D</a:t>
              </a:r>
              <a:r>
                <a:rPr lang="en-US" altLang="ko-KR" sz="700" dirty="0" smtClean="0">
                  <a:solidFill>
                    <a:schemeClr val="tx1"/>
                  </a:solidFill>
                  <a:latin typeface="+mj-lt"/>
                  <a:ea typeface="HY헤드라인M" pitchFamily="18" charset="-127"/>
                </a:rPr>
                <a:t>isplay</a:t>
              </a:r>
            </a:p>
            <a:p>
              <a:pPr algn="ctr"/>
              <a:r>
                <a:rPr lang="en-US" altLang="ko-KR" sz="700" dirty="0" smtClean="0">
                  <a:solidFill>
                    <a:schemeClr val="tx1"/>
                  </a:solidFill>
                  <a:latin typeface="+mj-lt"/>
                  <a:ea typeface="HY헤드라인M" pitchFamily="18" charset="-127"/>
                </a:rPr>
                <a:t>Sharp Display</a:t>
              </a:r>
            </a:p>
          </p:txBody>
        </p:sp>
        <p:sp>
          <p:nvSpPr>
            <p:cNvPr id="26" name="Rectangle 25"/>
            <p:cNvSpPr/>
            <p:nvPr/>
          </p:nvSpPr>
          <p:spPr>
            <a:xfrm>
              <a:off x="3280762" y="4373682"/>
              <a:ext cx="1080120" cy="290750"/>
            </a:xfrm>
            <a:prstGeom prst="rect">
              <a:avLst/>
            </a:prstGeom>
            <a:solidFill>
              <a:srgbClr val="0097D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spc="20" dirty="0" smtClean="0">
                  <a:solidFill>
                    <a:schemeClr val="bg1"/>
                  </a:solidFill>
                  <a:latin typeface="+mj-lt"/>
                </a:rPr>
                <a:t>Display panel makers</a:t>
              </a:r>
            </a:p>
          </p:txBody>
        </p:sp>
      </p:grpSp>
      <p:grpSp>
        <p:nvGrpSpPr>
          <p:cNvPr id="44" name="Group 9"/>
          <p:cNvGrpSpPr/>
          <p:nvPr/>
        </p:nvGrpSpPr>
        <p:grpSpPr>
          <a:xfrm>
            <a:off x="4715643" y="4077072"/>
            <a:ext cx="3960813" cy="2160264"/>
            <a:chOff x="467430" y="836627"/>
            <a:chExt cx="8209845" cy="5329223"/>
          </a:xfrm>
        </p:grpSpPr>
        <p:sp>
          <p:nvSpPr>
            <p:cNvPr id="45" name="txtboxInfographicTitleBar"/>
            <p:cNvSpPr/>
            <p:nvPr/>
          </p:nvSpPr>
          <p:spPr>
            <a:xfrm>
              <a:off x="467430" y="836627"/>
              <a:ext cx="8208910" cy="532857"/>
            </a:xfrm>
            <a:prstGeom prst="rect">
              <a:avLst/>
            </a:prstGeom>
            <a:solidFill>
              <a:srgbClr val="707C8A"/>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altLang="ko-KR" sz="900" b="1" dirty="0" smtClean="0">
                  <a:solidFill>
                    <a:srgbClr val="FFFFFF"/>
                  </a:solidFill>
                </a:rPr>
                <a:t>LG </a:t>
              </a:r>
              <a:r>
                <a:rPr lang="en-US" altLang="ko-KR" sz="900" b="1" dirty="0" err="1">
                  <a:solidFill>
                    <a:srgbClr val="FFFFFF"/>
                  </a:solidFill>
                </a:rPr>
                <a:t>Innotek</a:t>
              </a:r>
              <a:r>
                <a:rPr lang="en-US" altLang="ko-KR" sz="900" b="1" dirty="0">
                  <a:solidFill>
                    <a:srgbClr val="FFFFFF"/>
                  </a:solidFill>
                </a:rPr>
                <a:t>  LED solution supply </a:t>
              </a:r>
              <a:r>
                <a:rPr lang="en-US" altLang="ko-KR" sz="900" b="1" dirty="0" smtClean="0">
                  <a:solidFill>
                    <a:srgbClr val="FFFFFF"/>
                  </a:solidFill>
                </a:rPr>
                <a:t>chain</a:t>
              </a:r>
              <a:endParaRPr lang="ko-KR" altLang="en-US" sz="900" b="1" dirty="0">
                <a:solidFill>
                  <a:srgbClr val="FFFFFF"/>
                </a:solidFill>
              </a:endParaRPr>
            </a:p>
          </p:txBody>
        </p:sp>
        <p:sp>
          <p:nvSpPr>
            <p:cNvPr id="46" name="txtboxInfographicBorder"/>
            <p:cNvSpPr/>
            <p:nvPr/>
          </p:nvSpPr>
          <p:spPr>
            <a:xfrm>
              <a:off x="467544" y="838200"/>
              <a:ext cx="8208912" cy="5327649"/>
            </a:xfrm>
            <a:prstGeom prst="rect">
              <a:avLst/>
            </a:prstGeom>
            <a:noFill/>
            <a:ln w="6350">
              <a:solidFill>
                <a:srgbClr val="707C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mj-lt"/>
              </a:endParaRPr>
            </a:p>
          </p:txBody>
        </p:sp>
        <p:sp>
          <p:nvSpPr>
            <p:cNvPr id="47" name="txtboxInfographicCopyright"/>
            <p:cNvSpPr txBox="1"/>
            <p:nvPr/>
          </p:nvSpPr>
          <p:spPr>
            <a:xfrm>
              <a:off x="7334612" y="5479796"/>
              <a:ext cx="1342663" cy="686054"/>
            </a:xfrm>
            <a:prstGeom prst="rect">
              <a:avLst/>
            </a:prstGeom>
            <a:noFill/>
          </p:spPr>
          <p:txBody>
            <a:bodyPr wrap="none" lIns="0" tIns="0" rIns="72000" bIns="72000" rtlCol="0" anchor="b">
              <a:noAutofit/>
            </a:bodyPr>
            <a:lstStyle/>
            <a:p>
              <a:pPr algn="r"/>
              <a:r>
                <a:rPr lang="en-US" sz="500" dirty="0" smtClean="0">
                  <a:solidFill>
                    <a:srgbClr val="707C8A"/>
                  </a:solidFill>
                  <a:latin typeface="+mj-lt"/>
                </a:rPr>
                <a:t>© 2015 IHS</a:t>
              </a:r>
              <a:endParaRPr lang="en-US" sz="500" dirty="0">
                <a:solidFill>
                  <a:srgbClr val="707C8A"/>
                </a:solidFill>
                <a:latin typeface="+mj-lt"/>
              </a:endParaRPr>
            </a:p>
          </p:txBody>
        </p:sp>
        <p:sp>
          <p:nvSpPr>
            <p:cNvPr id="48" name="txtboxInfographicSourceLine"/>
            <p:cNvSpPr txBox="1"/>
            <p:nvPr/>
          </p:nvSpPr>
          <p:spPr>
            <a:xfrm>
              <a:off x="467430" y="5987954"/>
              <a:ext cx="5112711" cy="177896"/>
            </a:xfrm>
            <a:prstGeom prst="rect">
              <a:avLst/>
            </a:prstGeom>
            <a:noFill/>
          </p:spPr>
          <p:txBody>
            <a:bodyPr wrap="none" lIns="72000" tIns="0" rIns="0" bIns="72000" rtlCol="0" anchor="b">
              <a:noAutofit/>
            </a:bodyPr>
            <a:lstStyle/>
            <a:p>
              <a:endParaRPr lang="en-US" sz="700" dirty="0" smtClean="0">
                <a:solidFill>
                  <a:srgbClr val="707C8A"/>
                </a:solidFill>
                <a:latin typeface="+mj-lt"/>
              </a:endParaRPr>
            </a:p>
            <a:p>
              <a:endParaRPr lang="en-US" sz="700" dirty="0" smtClean="0">
                <a:solidFill>
                  <a:srgbClr val="707C8A"/>
                </a:solidFill>
                <a:latin typeface="+mj-lt"/>
              </a:endParaRPr>
            </a:p>
            <a:p>
              <a:r>
                <a:rPr lang="en-US" sz="500" dirty="0" smtClean="0">
                  <a:solidFill>
                    <a:srgbClr val="707C8A"/>
                  </a:solidFill>
                  <a:latin typeface="+mj-lt"/>
                </a:rPr>
                <a:t>Source: IHS</a:t>
              </a:r>
              <a:endParaRPr lang="en-US" sz="500" dirty="0">
                <a:solidFill>
                  <a:srgbClr val="707C8A"/>
                </a:solidFill>
                <a:latin typeface="+mj-lt"/>
              </a:endParaRPr>
            </a:p>
          </p:txBody>
        </p:sp>
      </p:grpSp>
      <p:grpSp>
        <p:nvGrpSpPr>
          <p:cNvPr id="11" name="Group 10"/>
          <p:cNvGrpSpPr/>
          <p:nvPr/>
        </p:nvGrpSpPr>
        <p:grpSpPr>
          <a:xfrm>
            <a:off x="4932040" y="4441823"/>
            <a:ext cx="3600400" cy="1497402"/>
            <a:chOff x="4788470" y="4371573"/>
            <a:chExt cx="3821330" cy="1649762"/>
          </a:xfrm>
        </p:grpSpPr>
        <p:sp>
          <p:nvSpPr>
            <p:cNvPr id="36" name="Rectangle 35"/>
            <p:cNvSpPr/>
            <p:nvPr/>
          </p:nvSpPr>
          <p:spPr>
            <a:xfrm>
              <a:off x="4788470" y="4376479"/>
              <a:ext cx="990284" cy="288000"/>
            </a:xfrm>
            <a:prstGeom prst="rect">
              <a:avLst/>
            </a:prstGeom>
            <a:solidFill>
              <a:srgbClr val="0097D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spc="20" dirty="0" smtClean="0">
                  <a:solidFill>
                    <a:schemeClr val="bg1"/>
                  </a:solidFill>
                  <a:latin typeface="+mj-lt"/>
                </a:rPr>
                <a:t>KSF materials </a:t>
              </a:r>
            </a:p>
            <a:p>
              <a:pPr algn="ctr"/>
              <a:r>
                <a:rPr lang="en-US" altLang="ko-KR" sz="700" b="1" spc="20" dirty="0" smtClean="0">
                  <a:solidFill>
                    <a:schemeClr val="bg1"/>
                  </a:solidFill>
                  <a:latin typeface="+mj-lt"/>
                </a:rPr>
                <a:t>IP</a:t>
              </a:r>
              <a:endParaRPr lang="ko-KR" altLang="en-US" sz="700" b="1" spc="20" dirty="0" smtClean="0">
                <a:solidFill>
                  <a:schemeClr val="bg1"/>
                </a:solidFill>
                <a:latin typeface="+mj-lt"/>
              </a:endParaRPr>
            </a:p>
          </p:txBody>
        </p:sp>
        <p:sp>
          <p:nvSpPr>
            <p:cNvPr id="37" name="Rectangle 36"/>
            <p:cNvSpPr/>
            <p:nvPr/>
          </p:nvSpPr>
          <p:spPr>
            <a:xfrm>
              <a:off x="4788470" y="4668151"/>
              <a:ext cx="990284" cy="360000"/>
            </a:xfrm>
            <a:prstGeom prst="rect">
              <a:avLst/>
            </a:prstGeom>
            <a:solidFill>
              <a:srgbClr val="D8DCDB"/>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smtClean="0">
                  <a:solidFill>
                    <a:schemeClr val="tx1"/>
                  </a:solidFill>
                  <a:latin typeface="+mj-lt"/>
                  <a:ea typeface="HY헤드라인M" pitchFamily="18" charset="-127"/>
                </a:rPr>
                <a:t>GE</a:t>
              </a:r>
              <a:endParaRPr lang="en-US" altLang="ko-KR" sz="700" dirty="0">
                <a:solidFill>
                  <a:schemeClr val="tx1"/>
                </a:solidFill>
                <a:latin typeface="+mj-lt"/>
                <a:ea typeface="HY헤드라인M" pitchFamily="18" charset="-127"/>
              </a:endParaRPr>
            </a:p>
          </p:txBody>
        </p:sp>
        <p:sp>
          <p:nvSpPr>
            <p:cNvPr id="38" name="Rectangle 37"/>
            <p:cNvSpPr/>
            <p:nvPr/>
          </p:nvSpPr>
          <p:spPr>
            <a:xfrm>
              <a:off x="4797016" y="5661335"/>
              <a:ext cx="1027462" cy="360000"/>
            </a:xfrm>
            <a:prstGeom prst="rect">
              <a:avLst/>
            </a:prstGeom>
            <a:solidFill>
              <a:srgbClr val="D8DCDB"/>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smtClean="0">
                  <a:solidFill>
                    <a:schemeClr val="tx1"/>
                  </a:solidFill>
                  <a:latin typeface="+mj-lt"/>
                </a:rPr>
                <a:t>Denka</a:t>
              </a:r>
              <a:endParaRPr lang="en-US" altLang="ko-KR" sz="700" dirty="0">
                <a:solidFill>
                  <a:schemeClr val="tx1"/>
                </a:solidFill>
                <a:latin typeface="+mj-lt"/>
              </a:endParaRPr>
            </a:p>
          </p:txBody>
        </p:sp>
        <p:sp>
          <p:nvSpPr>
            <p:cNvPr id="39" name="Rectangle 38"/>
            <p:cNvSpPr/>
            <p:nvPr/>
          </p:nvSpPr>
          <p:spPr>
            <a:xfrm>
              <a:off x="5960837" y="4371573"/>
              <a:ext cx="1330588" cy="288000"/>
            </a:xfrm>
            <a:prstGeom prst="rect">
              <a:avLst/>
            </a:prstGeom>
            <a:solidFill>
              <a:srgbClr val="0097D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spc="20" dirty="0" smtClean="0">
                  <a:solidFill>
                    <a:schemeClr val="bg1"/>
                  </a:solidFill>
                  <a:latin typeface="+mj-lt"/>
                </a:rPr>
                <a:t>LED package </a:t>
              </a:r>
            </a:p>
            <a:p>
              <a:pPr algn="ctr"/>
              <a:r>
                <a:rPr lang="en-US" altLang="ko-KR" sz="700" b="1" spc="20" dirty="0" smtClean="0">
                  <a:solidFill>
                    <a:schemeClr val="bg1"/>
                  </a:solidFill>
                  <a:latin typeface="+mj-lt"/>
                </a:rPr>
                <a:t>supplier</a:t>
              </a:r>
            </a:p>
          </p:txBody>
        </p:sp>
        <p:sp>
          <p:nvSpPr>
            <p:cNvPr id="41" name="Rectangle 40"/>
            <p:cNvSpPr/>
            <p:nvPr/>
          </p:nvSpPr>
          <p:spPr>
            <a:xfrm>
              <a:off x="5969383" y="4671791"/>
              <a:ext cx="1339367" cy="356360"/>
            </a:xfrm>
            <a:prstGeom prst="rect">
              <a:avLst/>
            </a:prstGeom>
            <a:solidFill>
              <a:srgbClr val="D8DCDB"/>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smtClean="0">
                  <a:solidFill>
                    <a:schemeClr val="tx1"/>
                  </a:solidFill>
                  <a:latin typeface="+mj-lt"/>
                  <a:ea typeface="HY헤드라인M" pitchFamily="18" charset="-127"/>
                </a:rPr>
                <a:t>LG </a:t>
              </a:r>
              <a:r>
                <a:rPr lang="en-US" altLang="ko-KR" sz="700" dirty="0" err="1" smtClean="0">
                  <a:solidFill>
                    <a:schemeClr val="tx1"/>
                  </a:solidFill>
                  <a:latin typeface="+mj-lt"/>
                  <a:ea typeface="HY헤드라인M" pitchFamily="18" charset="-127"/>
                </a:rPr>
                <a:t>Innotek</a:t>
              </a:r>
              <a:endParaRPr lang="en-US" altLang="ko-KR" sz="700" dirty="0" smtClean="0">
                <a:solidFill>
                  <a:schemeClr val="tx1"/>
                </a:solidFill>
                <a:latin typeface="+mj-lt"/>
                <a:ea typeface="HY헤드라인M" pitchFamily="18" charset="-127"/>
              </a:endParaRPr>
            </a:p>
            <a:p>
              <a:pPr algn="ctr"/>
              <a:r>
                <a:rPr lang="en-US" altLang="ko-KR" sz="700" dirty="0" smtClean="0">
                  <a:solidFill>
                    <a:schemeClr val="tx1"/>
                  </a:solidFill>
                  <a:latin typeface="+mj-lt"/>
                  <a:ea typeface="HY헤드라인M" pitchFamily="18" charset="-127"/>
                </a:rPr>
                <a:t>(LED Division)</a:t>
              </a:r>
              <a:endParaRPr lang="en-US" altLang="ko-KR" sz="700" dirty="0">
                <a:solidFill>
                  <a:schemeClr val="tx1"/>
                </a:solidFill>
                <a:latin typeface="+mj-lt"/>
                <a:ea typeface="HY헤드라인M" pitchFamily="18" charset="-127"/>
              </a:endParaRPr>
            </a:p>
          </p:txBody>
        </p:sp>
        <p:cxnSp>
          <p:nvCxnSpPr>
            <p:cNvPr id="42" name="Straight Arrow Connector 41"/>
            <p:cNvCxnSpPr>
              <a:stCxn id="37" idx="3"/>
              <a:endCxn id="41" idx="1"/>
            </p:cNvCxnSpPr>
            <p:nvPr/>
          </p:nvCxnSpPr>
          <p:spPr>
            <a:xfrm>
              <a:off x="5778754" y="4848151"/>
              <a:ext cx="190629" cy="1820"/>
            </a:xfrm>
            <a:prstGeom prst="straightConnector1">
              <a:avLst/>
            </a:prstGeom>
            <a:ln>
              <a:solidFill>
                <a:srgbClr val="495965"/>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41" idx="3"/>
              <a:endCxn id="51" idx="1"/>
            </p:cNvCxnSpPr>
            <p:nvPr/>
          </p:nvCxnSpPr>
          <p:spPr>
            <a:xfrm>
              <a:off x="7308750" y="4849971"/>
              <a:ext cx="220930" cy="460235"/>
            </a:xfrm>
            <a:prstGeom prst="bentConnector3">
              <a:avLst>
                <a:gd name="adj1" fmla="val 50000"/>
              </a:avLst>
            </a:prstGeom>
            <a:ln>
              <a:solidFill>
                <a:srgbClr val="495965"/>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4788470" y="5379685"/>
              <a:ext cx="1027462" cy="288000"/>
            </a:xfrm>
            <a:prstGeom prst="rect">
              <a:avLst/>
            </a:prstGeom>
            <a:solidFill>
              <a:srgbClr val="0097D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spc="20" dirty="0" smtClean="0">
                  <a:solidFill>
                    <a:schemeClr val="bg1"/>
                  </a:solidFill>
                  <a:latin typeface="+mj-lt"/>
                </a:rPr>
                <a:t>KSF Material </a:t>
              </a:r>
            </a:p>
            <a:p>
              <a:pPr algn="ctr"/>
              <a:r>
                <a:rPr lang="en-US" altLang="ko-KR" sz="700" b="1" spc="20" dirty="0" smtClean="0">
                  <a:solidFill>
                    <a:schemeClr val="bg1"/>
                  </a:solidFill>
                  <a:latin typeface="+mj-lt"/>
                </a:rPr>
                <a:t>supplier</a:t>
              </a:r>
              <a:endParaRPr lang="ko-KR" altLang="en-US" sz="700" b="1" spc="20" dirty="0" smtClean="0">
                <a:solidFill>
                  <a:schemeClr val="bg1"/>
                </a:solidFill>
                <a:latin typeface="+mj-lt"/>
              </a:endParaRPr>
            </a:p>
          </p:txBody>
        </p:sp>
        <p:cxnSp>
          <p:nvCxnSpPr>
            <p:cNvPr id="50" name="Elbow Connector 49"/>
            <p:cNvCxnSpPr>
              <a:stCxn id="38" idx="3"/>
              <a:endCxn id="41" idx="2"/>
            </p:cNvCxnSpPr>
            <p:nvPr/>
          </p:nvCxnSpPr>
          <p:spPr>
            <a:xfrm flipV="1">
              <a:off x="5824478" y="5028151"/>
              <a:ext cx="814589" cy="813184"/>
            </a:xfrm>
            <a:prstGeom prst="bentConnector2">
              <a:avLst/>
            </a:prstGeom>
            <a:ln>
              <a:solidFill>
                <a:srgbClr val="495965"/>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7529680" y="4684537"/>
              <a:ext cx="1080120" cy="1251338"/>
            </a:xfrm>
            <a:prstGeom prst="rect">
              <a:avLst/>
            </a:prstGeom>
            <a:solidFill>
              <a:srgbClr val="D8DCDB"/>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smtClean="0">
                  <a:solidFill>
                    <a:schemeClr val="tx1"/>
                  </a:solidFill>
                  <a:latin typeface="+mj-lt"/>
                  <a:ea typeface="HY헤드라인M" pitchFamily="18" charset="-127"/>
                </a:rPr>
                <a:t>LG Display</a:t>
              </a:r>
            </a:p>
          </p:txBody>
        </p:sp>
        <p:sp>
          <p:nvSpPr>
            <p:cNvPr id="52" name="Rectangle 51"/>
            <p:cNvSpPr/>
            <p:nvPr/>
          </p:nvSpPr>
          <p:spPr>
            <a:xfrm>
              <a:off x="7529680" y="4373729"/>
              <a:ext cx="1080120" cy="290750"/>
            </a:xfrm>
            <a:prstGeom prst="rect">
              <a:avLst/>
            </a:prstGeom>
            <a:solidFill>
              <a:srgbClr val="0097D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spc="20" dirty="0" smtClean="0">
                  <a:solidFill>
                    <a:schemeClr val="bg1"/>
                  </a:solidFill>
                  <a:latin typeface="+mj-lt"/>
                </a:rPr>
                <a:t>Display panel makers</a:t>
              </a:r>
            </a:p>
          </p:txBody>
        </p:sp>
      </p:grpSp>
    </p:spTree>
    <p:extLst>
      <p:ext uri="{BB962C8B-B14F-4D97-AF65-F5344CB8AC3E}">
        <p14:creationId xmlns:p14="http://schemas.microsoft.com/office/powerpoint/2010/main" val="87505382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1484314"/>
            <a:ext cx="3970338" cy="1296614"/>
          </a:xfrm>
          <a:solidFill>
            <a:schemeClr val="bg1"/>
          </a:solidFill>
          <a:ln>
            <a:solidFill>
              <a:schemeClr val="bg1"/>
            </a:solidFill>
          </a:ln>
        </p:spPr>
        <p:txBody>
          <a:bodyPr/>
          <a:lstStyle/>
          <a:p>
            <a:pPr marL="0" indent="0" algn="just" latinLnBrk="0">
              <a:buNone/>
            </a:pPr>
            <a:r>
              <a:rPr lang="en-US" altLang="ko-KR" dirty="0"/>
              <a:t>3</a:t>
            </a:r>
            <a:r>
              <a:rPr lang="en-US" altLang="ko-KR" dirty="0" smtClean="0"/>
              <a:t>.1. Small- and medium-sized OLED </a:t>
            </a:r>
            <a:r>
              <a:rPr lang="en-US" altLang="ko-KR" dirty="0"/>
              <a:t>display</a:t>
            </a:r>
          </a:p>
          <a:p>
            <a:pPr lvl="1" algn="just" latinLnBrk="0"/>
            <a:r>
              <a:rPr lang="en-US" altLang="ko-KR" dirty="0" smtClean="0"/>
              <a:t>Based on mass production, nearly more than 95</a:t>
            </a:r>
            <a:r>
              <a:rPr lang="en-US" altLang="ko-KR" dirty="0"/>
              <a:t>% of the materials used </a:t>
            </a:r>
            <a:r>
              <a:rPr lang="en-US" altLang="ko-KR" dirty="0" smtClean="0"/>
              <a:t>on </a:t>
            </a:r>
            <a:r>
              <a:rPr lang="en-US" altLang="ko-KR" dirty="0"/>
              <a:t>RGB </a:t>
            </a:r>
            <a:r>
              <a:rPr lang="en-US" altLang="ko-KR" dirty="0" smtClean="0"/>
              <a:t>pixel-based devices, or small- and medium-sized AMOLED panels, had been </a:t>
            </a:r>
            <a:r>
              <a:rPr lang="en-US" altLang="ko-KR" dirty="0"/>
              <a:t>consumed by Samsung Display until </a:t>
            </a:r>
            <a:r>
              <a:rPr lang="en-US" altLang="ko-KR" dirty="0" smtClean="0"/>
              <a:t>2014. Samsung </a:t>
            </a:r>
            <a:r>
              <a:rPr lang="en-US" altLang="ko-KR" dirty="0"/>
              <a:t>Display </a:t>
            </a:r>
            <a:r>
              <a:rPr lang="en-US" altLang="ko-KR" dirty="0" smtClean="0"/>
              <a:t>is expected to use more than 90% of them in </a:t>
            </a:r>
            <a:r>
              <a:rPr lang="en-US" altLang="ko-KR" dirty="0"/>
              <a:t>2015. </a:t>
            </a:r>
          </a:p>
          <a:p>
            <a:pPr lvl="1"/>
            <a:endParaRPr lang="en-US" altLang="ko-KR" dirty="0" smtClean="0"/>
          </a:p>
        </p:txBody>
      </p:sp>
      <p:sp>
        <p:nvSpPr>
          <p:cNvPr id="4" name="Slide Number Placeholder 3"/>
          <p:cNvSpPr>
            <a:spLocks noGrp="1"/>
          </p:cNvSpPr>
          <p:nvPr>
            <p:ph type="sldNum" sz="quarter" idx="10"/>
          </p:nvPr>
        </p:nvSpPr>
        <p:spPr/>
        <p:txBody>
          <a:bodyPr/>
          <a:lstStyle/>
          <a:p>
            <a:fld id="{C1654822-CBA3-4BDF-80A9-3FE33B17E59A}" type="slidenum">
              <a:rPr lang="en-US" smtClean="0"/>
              <a:pPr/>
              <a:t>73</a:t>
            </a:fld>
            <a:endParaRPr lang="en-US" dirty="0"/>
          </a:p>
        </p:txBody>
      </p:sp>
      <p:sp>
        <p:nvSpPr>
          <p:cNvPr id="2" name="Title 1"/>
          <p:cNvSpPr>
            <a:spLocks noGrp="1"/>
          </p:cNvSpPr>
          <p:nvPr>
            <p:ph type="title"/>
          </p:nvPr>
        </p:nvSpPr>
        <p:spPr/>
        <p:txBody>
          <a:bodyPr/>
          <a:lstStyle/>
          <a:p>
            <a:r>
              <a:rPr lang="en-US" altLang="ko-KR" dirty="0" smtClean="0"/>
              <a:t>3.OLED Solution</a:t>
            </a:r>
            <a:endParaRPr lang="ko-KR" altLang="en-US" dirty="0"/>
          </a:p>
        </p:txBody>
      </p:sp>
      <p:sp>
        <p:nvSpPr>
          <p:cNvPr id="5" name="Footer Placeholder 4"/>
          <p:cNvSpPr>
            <a:spLocks noGrp="1"/>
          </p:cNvSpPr>
          <p:nvPr>
            <p:ph type="ftr" sz="quarter" idx="12"/>
          </p:nvPr>
        </p:nvSpPr>
        <p:spPr/>
        <p:txBody>
          <a:bodyPr/>
          <a:lstStyle/>
          <a:p>
            <a:r>
              <a:rPr lang="en-US" smtClean="0"/>
              <a:t>Quantum Dot Display Technology &amp; Market Report - H2 2015</a:t>
            </a:r>
            <a:endParaRPr lang="en-US" dirty="0"/>
          </a:p>
        </p:txBody>
      </p:sp>
      <p:graphicFrame>
        <p:nvGraphicFramePr>
          <p:cNvPr id="40" name="내용 개체 틀 6"/>
          <p:cNvGraphicFramePr>
            <a:graphicFrameLocks/>
          </p:cNvGraphicFramePr>
          <p:nvPr>
            <p:extLst>
              <p:ext uri="{D42A27DB-BD31-4B8C-83A1-F6EECF244321}">
                <p14:modId xmlns:p14="http://schemas.microsoft.com/office/powerpoint/2010/main" val="3141421581"/>
              </p:ext>
            </p:extLst>
          </p:nvPr>
        </p:nvGraphicFramePr>
        <p:xfrm>
          <a:off x="4716463" y="1484310"/>
          <a:ext cx="3959225" cy="4746225"/>
        </p:xfrm>
        <a:graphic>
          <a:graphicData uri="http://schemas.openxmlformats.org/drawingml/2006/table">
            <a:tbl>
              <a:tblPr firstRow="1" lastRow="1" bandRow="1">
                <a:tableStyleId>{4F348D8D-2592-4D36-8BCA-CF58A03317E7}</a:tableStyleId>
              </a:tblPr>
              <a:tblGrid>
                <a:gridCol w="1310007"/>
                <a:gridCol w="2649218"/>
              </a:tblGrid>
              <a:tr h="216000">
                <a:tc gridSpan="2">
                  <a:txBody>
                    <a:bodyPr/>
                    <a:lstStyle/>
                    <a:p>
                      <a:r>
                        <a:rPr lang="en-US" altLang="ko-KR" sz="900" b="1" i="0" baseline="0" dirty="0" smtClean="0">
                          <a:latin typeface="Arial"/>
                        </a:rPr>
                        <a:t>Small- and medium-sized OLED materials providers</a:t>
                      </a:r>
                      <a:r>
                        <a:rPr lang="en-US" sz="900" b="1" i="0" dirty="0" smtClean="0">
                          <a:latin typeface="Arial"/>
                        </a:rPr>
                        <a:t> </a:t>
                      </a:r>
                      <a:endParaRPr lang="en-US" sz="900" b="1" i="0" dirty="0">
                        <a:latin typeface="Arial"/>
                      </a:endParaRPr>
                    </a:p>
                  </a:txBody>
                  <a:tcPr marL="35560" marR="35560" marT="19050" marB="19050" anchor="ctr"/>
                </a:tc>
                <a:tc hMerge="1">
                  <a:txBody>
                    <a:bodyPr/>
                    <a:lstStyle/>
                    <a:p>
                      <a:endParaRPr lang="en-US" sz="800" b="1" i="0">
                        <a:latin typeface="Arial"/>
                      </a:endParaRPr>
                    </a:p>
                  </a:txBody>
                  <a:tcPr marL="88900" marR="88900" marT="46990" marB="46990"/>
                </a:tc>
              </a:tr>
              <a:tr h="306678">
                <a:tc>
                  <a:txBody>
                    <a:bodyPr/>
                    <a:lstStyle/>
                    <a:p>
                      <a:r>
                        <a:rPr lang="en-US" sz="700" b="1" i="0" dirty="0" smtClean="0">
                          <a:latin typeface="Arial"/>
                        </a:rPr>
                        <a:t>Layer</a:t>
                      </a:r>
                      <a:endParaRPr lang="en-US" sz="700" b="1" i="0" dirty="0">
                        <a:solidFill>
                          <a:schemeClr val="bg1"/>
                        </a:solidFill>
                        <a:latin typeface="Arial"/>
                      </a:endParaRPr>
                    </a:p>
                  </a:txBody>
                  <a:tcPr marL="35560" marR="35560" marT="19050" marB="19050">
                    <a:lnB w="12700" cap="flat" cmpd="sng" algn="ctr">
                      <a:solidFill>
                        <a:srgbClr val="707C8A"/>
                      </a:solidFill>
                      <a:prstDash val="solid"/>
                      <a:round/>
                      <a:headEnd type="none" w="med" len="med"/>
                      <a:tailEnd type="none" w="med" len="med"/>
                    </a:lnB>
                  </a:tcPr>
                </a:tc>
                <a:tc>
                  <a:txBody>
                    <a:bodyPr/>
                    <a:lstStyle/>
                    <a:p>
                      <a:r>
                        <a:rPr lang="en-US" sz="700" b="1" i="0" dirty="0" smtClean="0">
                          <a:latin typeface="Arial"/>
                        </a:rPr>
                        <a:t>Supplier</a:t>
                      </a:r>
                      <a:endParaRPr lang="en-US" sz="700" b="1" i="0" dirty="0">
                        <a:solidFill>
                          <a:schemeClr val="bg1"/>
                        </a:solidFill>
                        <a:latin typeface="Arial"/>
                      </a:endParaRPr>
                    </a:p>
                  </a:txBody>
                  <a:tcPr marL="35560" marR="35560" marT="19050" marB="19050">
                    <a:lnB w="12700" cap="flat" cmpd="sng" algn="ctr">
                      <a:solidFill>
                        <a:srgbClr val="707C8A"/>
                      </a:solidFill>
                      <a:prstDash val="solid"/>
                      <a:round/>
                      <a:headEnd type="none" w="med" len="med"/>
                      <a:tailEnd type="none" w="med" len="med"/>
                    </a:lnB>
                  </a:tcPr>
                </a:tc>
              </a:tr>
              <a:tr h="306678">
                <a:tc>
                  <a:txBody>
                    <a:bodyPr/>
                    <a:lstStyle/>
                    <a:p>
                      <a:r>
                        <a:rPr lang="en-US" sz="700" b="0" i="0" dirty="0" smtClean="0">
                          <a:latin typeface="Arial"/>
                        </a:rPr>
                        <a:t>CPL</a:t>
                      </a:r>
                      <a:endParaRPr lang="en-US" sz="700" b="0" i="0" dirty="0">
                        <a:latin typeface="Arial"/>
                      </a:endParaRPr>
                    </a:p>
                  </a:txBody>
                  <a:tcPr marL="35560" marR="35560" marT="19050" marB="19050">
                    <a:lnT w="12700" cap="flat" cmpd="sng" algn="ctr">
                      <a:solidFill>
                        <a:srgbClr val="707C8A"/>
                      </a:solidFill>
                      <a:prstDash val="solid"/>
                      <a:round/>
                      <a:headEnd type="none" w="med" len="med"/>
                      <a:tailEnd type="none" w="med" len="med"/>
                    </a:lnT>
                  </a:tcPr>
                </a:tc>
                <a:tc>
                  <a:txBody>
                    <a:bodyPr/>
                    <a:lstStyle/>
                    <a:p>
                      <a:r>
                        <a:rPr lang="en-US" sz="700" b="0" i="0" dirty="0" smtClean="0">
                          <a:latin typeface="Arial"/>
                        </a:rPr>
                        <a:t>DS </a:t>
                      </a:r>
                      <a:r>
                        <a:rPr lang="en-US" sz="700" b="0" i="0" dirty="0" err="1" smtClean="0">
                          <a:latin typeface="Arial"/>
                        </a:rPr>
                        <a:t>Neolux</a:t>
                      </a:r>
                      <a:r>
                        <a:rPr lang="en-US" sz="700" b="0" i="0" baseline="0" dirty="0" smtClean="0">
                          <a:latin typeface="Arial"/>
                        </a:rPr>
                        <a:t>, Doosan</a:t>
                      </a:r>
                      <a:endParaRPr lang="en-US" sz="700" b="0" i="0" dirty="0">
                        <a:latin typeface="Arial"/>
                      </a:endParaRPr>
                    </a:p>
                  </a:txBody>
                  <a:tcPr marL="35560" marR="35560" marT="19050" marB="19050">
                    <a:lnT w="12700" cap="flat" cmpd="sng" algn="ctr">
                      <a:solidFill>
                        <a:srgbClr val="707C8A"/>
                      </a:solidFill>
                      <a:prstDash val="solid"/>
                      <a:round/>
                      <a:headEnd type="none" w="med" len="med"/>
                      <a:tailEnd type="none" w="med" len="med"/>
                    </a:lnT>
                  </a:tcPr>
                </a:tc>
              </a:tr>
              <a:tr h="306678">
                <a:tc>
                  <a:txBody>
                    <a:bodyPr/>
                    <a:lstStyle/>
                    <a:p>
                      <a:r>
                        <a:rPr lang="en-US" sz="700" b="0" i="0" dirty="0" smtClean="0">
                          <a:latin typeface="Arial"/>
                        </a:rPr>
                        <a:t>EIL</a:t>
                      </a:r>
                      <a:endParaRPr lang="en-US" sz="700" b="0" i="0" dirty="0">
                        <a:latin typeface="Arial"/>
                      </a:endParaRPr>
                    </a:p>
                  </a:txBody>
                  <a:tcPr marL="35560" marR="35560" marT="19050" marB="19050"/>
                </a:tc>
                <a:tc>
                  <a:txBody>
                    <a:bodyPr/>
                    <a:lstStyle/>
                    <a:p>
                      <a:r>
                        <a:rPr lang="en-US" sz="700" b="0" i="0" dirty="0" smtClean="0">
                          <a:latin typeface="Arial"/>
                        </a:rPr>
                        <a:t>Dow </a:t>
                      </a:r>
                      <a:r>
                        <a:rPr lang="en-US" sz="700" b="0" i="0" dirty="0" err="1" smtClean="0">
                          <a:latin typeface="Arial"/>
                        </a:rPr>
                        <a:t>Chem</a:t>
                      </a:r>
                      <a:r>
                        <a:rPr lang="en-US" sz="700" b="0" i="0" dirty="0" smtClean="0">
                          <a:latin typeface="Arial"/>
                        </a:rPr>
                        <a:t>, Doosan, </a:t>
                      </a:r>
                      <a:r>
                        <a:rPr lang="en-US" sz="700" b="0" i="0" dirty="0" err="1" smtClean="0">
                          <a:latin typeface="Arial"/>
                        </a:rPr>
                        <a:t>Heesung</a:t>
                      </a:r>
                      <a:endParaRPr lang="en-US" sz="700" b="0" i="0" dirty="0">
                        <a:latin typeface="Arial"/>
                      </a:endParaRPr>
                    </a:p>
                  </a:txBody>
                  <a:tcPr marL="35560" marR="35560" marT="19050" marB="19050"/>
                </a:tc>
              </a:tr>
              <a:tr h="306678">
                <a:tc>
                  <a:txBody>
                    <a:bodyPr/>
                    <a:lstStyle/>
                    <a:p>
                      <a:r>
                        <a:rPr lang="en-US" sz="700" b="0" i="0" dirty="0" smtClean="0">
                          <a:latin typeface="Arial"/>
                        </a:rPr>
                        <a:t>ETL</a:t>
                      </a:r>
                      <a:endParaRPr lang="en-US" sz="700" b="0" i="0" dirty="0">
                        <a:latin typeface="Arial"/>
                      </a:endParaRPr>
                    </a:p>
                  </a:txBody>
                  <a:tcPr marL="35560" marR="35560" marT="19050" marB="19050"/>
                </a:tc>
                <a:tc>
                  <a:txBody>
                    <a:bodyPr/>
                    <a:lstStyle/>
                    <a:p>
                      <a:r>
                        <a:rPr lang="en-US" sz="700" b="0" i="0" dirty="0" smtClean="0">
                          <a:latin typeface="Arial"/>
                        </a:rPr>
                        <a:t>Dow </a:t>
                      </a:r>
                      <a:r>
                        <a:rPr lang="en-US" sz="700" b="0" i="0" dirty="0" err="1" smtClean="0">
                          <a:latin typeface="Arial"/>
                        </a:rPr>
                        <a:t>Chem</a:t>
                      </a:r>
                      <a:r>
                        <a:rPr lang="en-US" sz="700" b="0" i="0" dirty="0" smtClean="0">
                          <a:latin typeface="Arial"/>
                        </a:rPr>
                        <a:t>,</a:t>
                      </a:r>
                      <a:r>
                        <a:rPr lang="en-US" sz="700" b="0" i="0" baseline="0" dirty="0" smtClean="0">
                          <a:latin typeface="Arial"/>
                        </a:rPr>
                        <a:t> SDI, LG </a:t>
                      </a:r>
                      <a:r>
                        <a:rPr lang="en-US" sz="700" b="0" i="0" baseline="0" dirty="0" err="1" smtClean="0">
                          <a:latin typeface="Arial"/>
                        </a:rPr>
                        <a:t>Chem</a:t>
                      </a:r>
                      <a:endParaRPr lang="en-US" sz="700" b="0" i="0" dirty="0">
                        <a:latin typeface="Arial"/>
                      </a:endParaRPr>
                    </a:p>
                  </a:txBody>
                  <a:tcPr marL="35560" marR="35560" marT="19050" marB="19050"/>
                </a:tc>
              </a:tr>
              <a:tr h="306678">
                <a:tc>
                  <a:txBody>
                    <a:bodyPr/>
                    <a:lstStyle/>
                    <a:p>
                      <a:r>
                        <a:rPr lang="en-US" sz="700" b="0" i="0" dirty="0" smtClean="0">
                          <a:latin typeface="Arial"/>
                        </a:rPr>
                        <a:t>Red</a:t>
                      </a:r>
                      <a:endParaRPr lang="en-US" sz="700" b="0" i="0" dirty="0">
                        <a:latin typeface="Arial"/>
                      </a:endParaRPr>
                    </a:p>
                  </a:txBody>
                  <a:tcPr marL="35560" marR="35560" marT="19050" marB="19050"/>
                </a:tc>
                <a:tc>
                  <a:txBody>
                    <a:bodyPr/>
                    <a:lstStyle/>
                    <a:p>
                      <a:r>
                        <a:rPr lang="en-US" sz="700" b="0" i="0" dirty="0" smtClean="0">
                          <a:latin typeface="Arial"/>
                        </a:rPr>
                        <a:t>Dow </a:t>
                      </a:r>
                      <a:r>
                        <a:rPr lang="en-US" sz="700" b="0" i="0" dirty="0" err="1" smtClean="0">
                          <a:latin typeface="Arial"/>
                        </a:rPr>
                        <a:t>Chem</a:t>
                      </a:r>
                      <a:r>
                        <a:rPr lang="en-US" sz="700" b="0" i="0" dirty="0" smtClean="0">
                          <a:latin typeface="Arial"/>
                        </a:rPr>
                        <a:t>, DS</a:t>
                      </a:r>
                      <a:r>
                        <a:rPr lang="en-US" sz="700" b="0" i="0" baseline="0" dirty="0" smtClean="0">
                          <a:latin typeface="Arial"/>
                        </a:rPr>
                        <a:t> </a:t>
                      </a:r>
                      <a:r>
                        <a:rPr lang="en-US" sz="700" b="0" i="0" baseline="0" dirty="0" err="1" smtClean="0">
                          <a:latin typeface="Arial"/>
                        </a:rPr>
                        <a:t>Neolux</a:t>
                      </a:r>
                      <a:r>
                        <a:rPr lang="en-US" sz="700" b="0" i="0" baseline="0" dirty="0" smtClean="0">
                          <a:latin typeface="Arial"/>
                        </a:rPr>
                        <a:t>, LG </a:t>
                      </a:r>
                      <a:r>
                        <a:rPr lang="en-US" sz="700" b="0" i="0" baseline="0" dirty="0" err="1" smtClean="0">
                          <a:latin typeface="Arial"/>
                        </a:rPr>
                        <a:t>Chem</a:t>
                      </a:r>
                      <a:endParaRPr lang="en-US" sz="700" b="0" i="0" dirty="0">
                        <a:latin typeface="Arial"/>
                      </a:endParaRPr>
                    </a:p>
                  </a:txBody>
                  <a:tcPr marL="35560" marR="35560" marT="19050" marB="19050"/>
                </a:tc>
              </a:tr>
              <a:tr h="306678">
                <a:tc>
                  <a:txBody>
                    <a:bodyPr/>
                    <a:lstStyle/>
                    <a:p>
                      <a:r>
                        <a:rPr lang="en-US" sz="700" b="0" i="0" dirty="0" smtClean="0">
                          <a:latin typeface="Arial"/>
                        </a:rPr>
                        <a:t>Red dopant</a:t>
                      </a:r>
                      <a:endParaRPr lang="en-US" sz="700" b="0" i="0" dirty="0">
                        <a:latin typeface="Arial"/>
                      </a:endParaRPr>
                    </a:p>
                  </a:txBody>
                  <a:tcPr marL="35560" marR="35560" marT="19050" marB="19050"/>
                </a:tc>
                <a:tc>
                  <a:txBody>
                    <a:bodyPr/>
                    <a:lstStyle/>
                    <a:p>
                      <a:r>
                        <a:rPr lang="en-US" sz="700" b="0" i="0" dirty="0" smtClean="0">
                          <a:latin typeface="Arial"/>
                        </a:rPr>
                        <a:t>UDC</a:t>
                      </a:r>
                      <a:endParaRPr lang="en-US" sz="700" b="0" i="0" dirty="0">
                        <a:latin typeface="Arial"/>
                      </a:endParaRPr>
                    </a:p>
                  </a:txBody>
                  <a:tcPr marL="35560" marR="35560" marT="19050" marB="19050"/>
                </a:tc>
              </a:tr>
              <a:tr h="306678">
                <a:tc>
                  <a:txBody>
                    <a:bodyPr/>
                    <a:lstStyle/>
                    <a:p>
                      <a:r>
                        <a:rPr lang="en-US" sz="700" b="0" i="0" dirty="0" smtClean="0">
                          <a:latin typeface="Arial"/>
                        </a:rPr>
                        <a:t>Green </a:t>
                      </a:r>
                      <a:endParaRPr lang="en-US" sz="700" b="0" i="0" dirty="0">
                        <a:latin typeface="Arial"/>
                      </a:endParaRPr>
                    </a:p>
                  </a:txBody>
                  <a:tcPr marL="35560" marR="35560" marT="19050" marB="19050"/>
                </a:tc>
                <a:tc>
                  <a:txBody>
                    <a:bodyPr/>
                    <a:lstStyle/>
                    <a:p>
                      <a:r>
                        <a:rPr lang="en-US" sz="700" b="0" i="0" dirty="0" smtClean="0">
                          <a:latin typeface="Arial"/>
                        </a:rPr>
                        <a:t>UDC + NSCC, SDI, Doosan, </a:t>
                      </a:r>
                      <a:r>
                        <a:rPr lang="en-US" sz="700" b="0" i="0" dirty="0" err="1" smtClean="0">
                          <a:latin typeface="Arial"/>
                        </a:rPr>
                        <a:t>Idemistu</a:t>
                      </a:r>
                      <a:r>
                        <a:rPr lang="en-US" sz="700" b="0" i="0" dirty="0" smtClean="0">
                          <a:latin typeface="Arial"/>
                        </a:rPr>
                        <a:t> Kosan</a:t>
                      </a:r>
                      <a:endParaRPr lang="en-US" sz="700" b="0" i="0" dirty="0">
                        <a:latin typeface="Arial"/>
                      </a:endParaRPr>
                    </a:p>
                  </a:txBody>
                  <a:tcPr marL="35560" marR="35560" marT="19050" marB="19050"/>
                </a:tc>
              </a:tr>
              <a:tr h="306678">
                <a:tc>
                  <a:txBody>
                    <a:bodyPr/>
                    <a:lstStyle/>
                    <a:p>
                      <a:r>
                        <a:rPr lang="en-US" sz="700" b="0" i="0" dirty="0" smtClean="0">
                          <a:latin typeface="Arial"/>
                        </a:rPr>
                        <a:t>Green dopant</a:t>
                      </a:r>
                      <a:endParaRPr lang="en-US" sz="700" b="0" i="0" dirty="0">
                        <a:latin typeface="Arial"/>
                      </a:endParaRPr>
                    </a:p>
                  </a:txBody>
                  <a:tcPr marL="35560" marR="35560" marT="19050" marB="19050"/>
                </a:tc>
                <a:tc>
                  <a:txBody>
                    <a:bodyPr/>
                    <a:lstStyle/>
                    <a:p>
                      <a:r>
                        <a:rPr lang="en-US" sz="700" b="0" i="0" dirty="0" smtClean="0">
                          <a:latin typeface="Arial"/>
                        </a:rPr>
                        <a:t>UDC, Dow </a:t>
                      </a:r>
                      <a:r>
                        <a:rPr lang="en-US" sz="700" b="0" i="0" dirty="0" err="1" smtClean="0">
                          <a:latin typeface="Arial"/>
                        </a:rPr>
                        <a:t>Chem</a:t>
                      </a:r>
                      <a:endParaRPr lang="en-US" sz="700" b="0" i="0" dirty="0">
                        <a:latin typeface="Arial"/>
                      </a:endParaRPr>
                    </a:p>
                  </a:txBody>
                  <a:tcPr marL="35560" marR="35560" marT="19050" marB="19050"/>
                </a:tc>
              </a:tr>
              <a:tr h="306678">
                <a:tc>
                  <a:txBody>
                    <a:bodyPr/>
                    <a:lstStyle/>
                    <a:p>
                      <a:r>
                        <a:rPr lang="en-US" sz="700" b="0" i="0" dirty="0" smtClean="0">
                          <a:latin typeface="Arial"/>
                        </a:rPr>
                        <a:t>Blue</a:t>
                      </a:r>
                      <a:endParaRPr lang="en-US" sz="700" b="0" i="0" dirty="0">
                        <a:latin typeface="Arial"/>
                      </a:endParaRPr>
                    </a:p>
                  </a:txBody>
                  <a:tcPr marL="35560" marR="35560" marT="19050" marB="19050"/>
                </a:tc>
                <a:tc>
                  <a:txBody>
                    <a:bodyPr/>
                    <a:lstStyle/>
                    <a:p>
                      <a:r>
                        <a:rPr lang="en-US" sz="700" b="0" i="0" dirty="0" smtClean="0">
                          <a:latin typeface="Arial"/>
                        </a:rPr>
                        <a:t>Dow</a:t>
                      </a:r>
                      <a:r>
                        <a:rPr lang="en-US" sz="700" b="0" i="0" baseline="0" dirty="0" smtClean="0">
                          <a:latin typeface="Arial"/>
                        </a:rPr>
                        <a:t> </a:t>
                      </a:r>
                      <a:r>
                        <a:rPr lang="en-US" sz="700" b="0" i="0" baseline="0" dirty="0" err="1" smtClean="0">
                          <a:latin typeface="Arial"/>
                        </a:rPr>
                        <a:t>Chem</a:t>
                      </a:r>
                      <a:r>
                        <a:rPr lang="en-US" sz="700" b="0" i="0" baseline="0" dirty="0" smtClean="0">
                          <a:latin typeface="Arial"/>
                        </a:rPr>
                        <a:t>, </a:t>
                      </a:r>
                      <a:r>
                        <a:rPr lang="en-US" sz="700" b="0" i="0" dirty="0" err="1" smtClean="0">
                          <a:latin typeface="Arial"/>
                        </a:rPr>
                        <a:t>Idemitsu</a:t>
                      </a:r>
                      <a:r>
                        <a:rPr lang="en-US" sz="700" b="0" i="0" dirty="0" smtClean="0">
                          <a:latin typeface="Arial"/>
                        </a:rPr>
                        <a:t> Kosan</a:t>
                      </a:r>
                      <a:r>
                        <a:rPr lang="en-US" sz="700" b="0" i="0" baseline="0" dirty="0" smtClean="0">
                          <a:latin typeface="Arial"/>
                        </a:rPr>
                        <a:t>, SFC</a:t>
                      </a:r>
                      <a:endParaRPr lang="en-US" sz="700" b="0" i="0" dirty="0">
                        <a:latin typeface="Arial"/>
                      </a:endParaRPr>
                    </a:p>
                  </a:txBody>
                  <a:tcPr marL="35560" marR="35560" marT="19050" marB="19050"/>
                </a:tc>
              </a:tr>
              <a:tr h="306678">
                <a:tc>
                  <a:txBody>
                    <a:bodyPr/>
                    <a:lstStyle/>
                    <a:p>
                      <a:r>
                        <a:rPr lang="en-US" sz="700" b="0" i="0" dirty="0" smtClean="0">
                          <a:latin typeface="Arial"/>
                        </a:rPr>
                        <a:t>Blue dopant</a:t>
                      </a:r>
                      <a:endParaRPr lang="en-US" sz="700" b="0" i="0" dirty="0">
                        <a:latin typeface="Arial"/>
                      </a:endParaRPr>
                    </a:p>
                  </a:txBody>
                  <a:tcPr marL="35560" marR="35560" marT="19050" marB="19050"/>
                </a:tc>
                <a:tc>
                  <a:txBody>
                    <a:bodyPr/>
                    <a:lstStyle/>
                    <a:p>
                      <a:r>
                        <a:rPr lang="en-US" sz="700" b="0" i="0" dirty="0" err="1" smtClean="0">
                          <a:latin typeface="Arial"/>
                        </a:rPr>
                        <a:t>Chisso</a:t>
                      </a:r>
                      <a:r>
                        <a:rPr lang="en-US" sz="700" b="0" i="0" dirty="0" smtClean="0">
                          <a:latin typeface="Arial"/>
                        </a:rPr>
                        <a:t>, </a:t>
                      </a:r>
                      <a:r>
                        <a:rPr lang="en-US" sz="700" b="0" i="0" dirty="0" err="1" smtClean="0">
                          <a:latin typeface="Arial"/>
                        </a:rPr>
                        <a:t>Idemitsu</a:t>
                      </a:r>
                      <a:r>
                        <a:rPr lang="en-US" sz="700" b="0" i="0" baseline="0" dirty="0" smtClean="0">
                          <a:latin typeface="Arial"/>
                        </a:rPr>
                        <a:t> Kosan</a:t>
                      </a:r>
                      <a:endParaRPr lang="en-US" sz="700" b="0" i="0" dirty="0">
                        <a:latin typeface="Arial"/>
                      </a:endParaRPr>
                    </a:p>
                  </a:txBody>
                  <a:tcPr marL="35560" marR="35560" marT="19050" marB="19050"/>
                </a:tc>
              </a:tr>
              <a:tr h="306678">
                <a:tc>
                  <a:txBody>
                    <a:bodyPr/>
                    <a:lstStyle/>
                    <a:p>
                      <a:r>
                        <a:rPr lang="en-US" sz="700" b="0" i="0" dirty="0" smtClean="0">
                          <a:latin typeface="Arial"/>
                        </a:rPr>
                        <a:t>G’</a:t>
                      </a:r>
                      <a:endParaRPr lang="en-US" sz="700" b="0" i="0" dirty="0">
                        <a:latin typeface="Arial"/>
                      </a:endParaRPr>
                    </a:p>
                  </a:txBody>
                  <a:tcPr marL="35560" marR="35560" marT="19050" marB="19050"/>
                </a:tc>
                <a:tc>
                  <a:txBody>
                    <a:bodyPr/>
                    <a:lstStyle/>
                    <a:p>
                      <a:r>
                        <a:rPr lang="en-US" sz="700" b="0" i="0" dirty="0" smtClean="0">
                          <a:latin typeface="Arial"/>
                        </a:rPr>
                        <a:t>DS</a:t>
                      </a:r>
                      <a:r>
                        <a:rPr lang="en-US" sz="700" b="0" i="0" baseline="0" dirty="0" smtClean="0">
                          <a:latin typeface="Arial"/>
                        </a:rPr>
                        <a:t> </a:t>
                      </a:r>
                      <a:r>
                        <a:rPr lang="en-US" sz="700" b="0" i="0" baseline="0" dirty="0" err="1" smtClean="0">
                          <a:latin typeface="Arial"/>
                        </a:rPr>
                        <a:t>Neolux</a:t>
                      </a:r>
                      <a:endParaRPr lang="en-US" sz="700" b="0" i="0" dirty="0">
                        <a:latin typeface="Arial"/>
                      </a:endParaRPr>
                    </a:p>
                  </a:txBody>
                  <a:tcPr marL="35560" marR="35560" marT="19050" marB="19050"/>
                </a:tc>
              </a:tr>
              <a:tr h="306678">
                <a:tc>
                  <a:txBody>
                    <a:bodyPr/>
                    <a:lstStyle/>
                    <a:p>
                      <a:r>
                        <a:rPr lang="en-US" sz="700" b="0" i="0" dirty="0" smtClean="0">
                          <a:latin typeface="Arial"/>
                        </a:rPr>
                        <a:t>R’</a:t>
                      </a:r>
                      <a:endParaRPr lang="en-US" sz="700" b="0" i="0" dirty="0">
                        <a:latin typeface="Arial"/>
                      </a:endParaRPr>
                    </a:p>
                  </a:txBody>
                  <a:tcPr marL="35560" marR="35560" marT="19050" marB="19050"/>
                </a:tc>
                <a:tc>
                  <a:txBody>
                    <a:bodyPr/>
                    <a:lstStyle/>
                    <a:p>
                      <a:r>
                        <a:rPr lang="en-US" sz="700" b="0" i="0" dirty="0" smtClean="0">
                          <a:latin typeface="Arial"/>
                        </a:rPr>
                        <a:t>LG</a:t>
                      </a:r>
                      <a:r>
                        <a:rPr lang="en-US" sz="700" b="0" i="0" baseline="0" dirty="0" smtClean="0">
                          <a:latin typeface="Arial"/>
                        </a:rPr>
                        <a:t> </a:t>
                      </a:r>
                      <a:r>
                        <a:rPr lang="en-US" sz="700" b="0" i="0" baseline="0" dirty="0" err="1" smtClean="0">
                          <a:latin typeface="Arial"/>
                        </a:rPr>
                        <a:t>Chem</a:t>
                      </a:r>
                      <a:r>
                        <a:rPr lang="en-US" sz="700" b="0" i="0" baseline="0" dirty="0" smtClean="0">
                          <a:latin typeface="Arial"/>
                        </a:rPr>
                        <a:t>, DS </a:t>
                      </a:r>
                      <a:r>
                        <a:rPr lang="en-US" sz="700" b="0" i="0" baseline="0" dirty="0" err="1" smtClean="0">
                          <a:latin typeface="Arial"/>
                        </a:rPr>
                        <a:t>Neolux</a:t>
                      </a:r>
                      <a:endParaRPr lang="en-US" sz="700" b="0" i="0" dirty="0">
                        <a:latin typeface="Arial"/>
                      </a:endParaRPr>
                    </a:p>
                  </a:txBody>
                  <a:tcPr marL="35560" marR="35560" marT="19050" marB="19050"/>
                </a:tc>
              </a:tr>
              <a:tr h="306678">
                <a:tc>
                  <a:txBody>
                    <a:bodyPr/>
                    <a:lstStyle/>
                    <a:p>
                      <a:r>
                        <a:rPr lang="en-US" sz="700" b="0" i="0" dirty="0" smtClean="0">
                          <a:latin typeface="Arial"/>
                        </a:rPr>
                        <a:t>p-dopant</a:t>
                      </a:r>
                      <a:endParaRPr lang="en-US" sz="700" b="0" i="0" dirty="0">
                        <a:latin typeface="Arial"/>
                      </a:endParaRPr>
                    </a:p>
                  </a:txBody>
                  <a:tcPr marL="35560" marR="35560" marT="19050" marB="19050">
                    <a:lnB>
                      <a:noFill/>
                    </a:lnB>
                  </a:tcPr>
                </a:tc>
                <a:tc>
                  <a:txBody>
                    <a:bodyPr/>
                    <a:lstStyle/>
                    <a:p>
                      <a:r>
                        <a:rPr lang="en-US" sz="700" b="0" i="0" dirty="0" err="1" smtClean="0">
                          <a:latin typeface="Arial"/>
                        </a:rPr>
                        <a:t>Novaled</a:t>
                      </a:r>
                      <a:r>
                        <a:rPr lang="en-US" sz="700" b="0" i="0" dirty="0" smtClean="0">
                          <a:latin typeface="Arial"/>
                        </a:rPr>
                        <a:t>, SDI</a:t>
                      </a:r>
                      <a:endParaRPr lang="en-US" sz="700" b="0" i="0" dirty="0">
                        <a:latin typeface="Arial"/>
                      </a:endParaRPr>
                    </a:p>
                  </a:txBody>
                  <a:tcPr marL="35560" marR="35560" marT="19050" marB="19050">
                    <a:lnB>
                      <a:noFill/>
                    </a:lnB>
                  </a:tcPr>
                </a:tc>
              </a:tr>
              <a:tr h="306678">
                <a:tc>
                  <a:txBody>
                    <a:bodyPr/>
                    <a:lstStyle/>
                    <a:p>
                      <a:r>
                        <a:rPr lang="en-US" sz="700" b="0" i="0" dirty="0" smtClean="0">
                          <a:latin typeface="Arial"/>
                        </a:rPr>
                        <a:t>HTL</a:t>
                      </a:r>
                      <a:endParaRPr lang="en-US" sz="700" b="0" i="0" dirty="0">
                        <a:latin typeface="Arial"/>
                      </a:endParaRPr>
                    </a:p>
                  </a:txBody>
                  <a:tcPr marL="35560" marR="35560" marT="19050" marB="19050">
                    <a:lnT>
                      <a:noFill/>
                    </a:lnT>
                    <a:lnB w="12700" cap="flat" cmpd="sng" algn="ctr">
                      <a:solidFill>
                        <a:srgbClr val="707C8A"/>
                      </a:solidFill>
                      <a:prstDash val="solid"/>
                      <a:round/>
                      <a:headEnd type="none" w="med" len="med"/>
                      <a:tailEnd type="none" w="med" len="med"/>
                    </a:lnB>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sz="700" b="0" i="0" dirty="0" smtClean="0">
                          <a:latin typeface="Arial"/>
                        </a:rPr>
                        <a:t>DS </a:t>
                      </a:r>
                      <a:r>
                        <a:rPr lang="en-US" sz="700" b="0" i="0" dirty="0" err="1" smtClean="0">
                          <a:latin typeface="Arial"/>
                        </a:rPr>
                        <a:t>Neolux</a:t>
                      </a:r>
                      <a:r>
                        <a:rPr lang="en-US" sz="700" b="0" i="0" dirty="0" smtClean="0">
                          <a:latin typeface="Arial"/>
                        </a:rPr>
                        <a:t>, Doosan, Merck, </a:t>
                      </a:r>
                      <a:r>
                        <a:rPr lang="en-US" altLang="ko-KR" sz="700" b="0" i="0" u="none" strike="noStrike" dirty="0" err="1" smtClean="0">
                          <a:solidFill>
                            <a:srgbClr val="000000"/>
                          </a:solidFill>
                          <a:effectLst/>
                          <a:latin typeface="Arial"/>
                        </a:rPr>
                        <a:t>Idemitsu</a:t>
                      </a:r>
                      <a:r>
                        <a:rPr lang="en-US" altLang="ko-KR" sz="700" b="0" i="0" u="none" strike="noStrike" dirty="0" smtClean="0">
                          <a:solidFill>
                            <a:srgbClr val="000000"/>
                          </a:solidFill>
                          <a:effectLst/>
                          <a:latin typeface="Arial"/>
                        </a:rPr>
                        <a:t> Kosan</a:t>
                      </a:r>
                    </a:p>
                  </a:txBody>
                  <a:tcPr marL="35560" marR="35560" marT="19050" marB="19050">
                    <a:lnT>
                      <a:noFill/>
                    </a:lnT>
                    <a:lnB w="12700" cap="flat" cmpd="sng" algn="ctr">
                      <a:solidFill>
                        <a:srgbClr val="707C8A"/>
                      </a:solidFill>
                      <a:prstDash val="solid"/>
                      <a:round/>
                      <a:headEnd type="none" w="med" len="med"/>
                      <a:tailEnd type="none" w="med" len="med"/>
                    </a:lnB>
                  </a:tcPr>
                </a:tc>
              </a:tr>
              <a:tr h="236733">
                <a:tc>
                  <a:txBody>
                    <a:bodyPr/>
                    <a:lstStyle/>
                    <a:p>
                      <a:pPr algn="l">
                        <a:buFontTx/>
                        <a:buNone/>
                      </a:pPr>
                      <a:r>
                        <a:rPr lang="en-US" sz="500" b="0" i="0" dirty="0" smtClean="0">
                          <a:solidFill>
                            <a:srgbClr val="707C8A"/>
                          </a:solidFill>
                          <a:latin typeface="Arial"/>
                        </a:rPr>
                        <a:t>Source: IHS</a:t>
                      </a:r>
                      <a:endParaRPr lang="en-US" sz="500" b="0" i="0" dirty="0">
                        <a:solidFill>
                          <a:srgbClr val="707C8A"/>
                        </a:solidFill>
                        <a:latin typeface="Arial"/>
                      </a:endParaRPr>
                    </a:p>
                  </a:txBody>
                  <a:tcPr marL="35560" marR="35560" marT="35560" marB="0" anchor="b">
                    <a:lnT w="12700" cap="flat" cmpd="sng" algn="ctr">
                      <a:solidFill>
                        <a:srgbClr val="707C8A"/>
                      </a:solidFill>
                      <a:prstDash val="solid"/>
                      <a:round/>
                      <a:headEnd type="none" w="med" len="med"/>
                      <a:tailEnd type="none" w="med" len="med"/>
                    </a:lnT>
                  </a:tcPr>
                </a:tc>
                <a:tc>
                  <a:txBody>
                    <a:bodyPr/>
                    <a:lstStyle/>
                    <a:p>
                      <a:pPr algn="r">
                        <a:buFontTx/>
                        <a:buNone/>
                      </a:pPr>
                      <a:r>
                        <a:rPr lang="en-US" sz="500" b="0" i="0" dirty="0" smtClean="0">
                          <a:solidFill>
                            <a:srgbClr val="707C8A"/>
                          </a:solidFill>
                          <a:latin typeface="Arial"/>
                        </a:rPr>
                        <a:t>© 2015 IHS</a:t>
                      </a:r>
                      <a:endParaRPr lang="en-US" sz="500" b="0" i="0" dirty="0">
                        <a:solidFill>
                          <a:srgbClr val="707C8A"/>
                        </a:solidFill>
                        <a:latin typeface="Arial"/>
                      </a:endParaRPr>
                    </a:p>
                  </a:txBody>
                  <a:tcPr marL="35560" marR="35560" marT="35560" marB="0" anchor="b">
                    <a:lnT w="12700" cap="flat" cmpd="sng" algn="ctr">
                      <a:solidFill>
                        <a:srgbClr val="707C8A"/>
                      </a:solidFill>
                      <a:prstDash val="solid"/>
                      <a:round/>
                      <a:headEnd type="none" w="med" len="med"/>
                      <a:tailEnd type="none" w="med" len="med"/>
                    </a:lnT>
                  </a:tcPr>
                </a:tc>
              </a:tr>
            </a:tbl>
          </a:graphicData>
        </a:graphic>
      </p:graphicFrame>
      <p:grpSp>
        <p:nvGrpSpPr>
          <p:cNvPr id="41" name="Group 9"/>
          <p:cNvGrpSpPr/>
          <p:nvPr/>
        </p:nvGrpSpPr>
        <p:grpSpPr>
          <a:xfrm>
            <a:off x="466726" y="2888927"/>
            <a:ext cx="3960362" cy="3348385"/>
            <a:chOff x="467430" y="836629"/>
            <a:chExt cx="8209845" cy="5329221"/>
          </a:xfrm>
        </p:grpSpPr>
        <p:sp>
          <p:nvSpPr>
            <p:cNvPr id="42" name="txtboxInfographicTitleBar"/>
            <p:cNvSpPr/>
            <p:nvPr/>
          </p:nvSpPr>
          <p:spPr>
            <a:xfrm>
              <a:off x="467430" y="836629"/>
              <a:ext cx="8208910" cy="343781"/>
            </a:xfrm>
            <a:prstGeom prst="rect">
              <a:avLst/>
            </a:prstGeom>
            <a:solidFill>
              <a:srgbClr val="707C8A"/>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altLang="ko-KR" sz="900" b="1" dirty="0" smtClean="0">
                  <a:solidFill>
                    <a:srgbClr val="FFFFFF"/>
                  </a:solidFill>
                </a:rPr>
                <a:t>RGB OLED device structure</a:t>
              </a:r>
              <a:endParaRPr lang="ko-KR" altLang="en-US" sz="900" b="1" dirty="0">
                <a:solidFill>
                  <a:srgbClr val="FFFFFF"/>
                </a:solidFill>
              </a:endParaRPr>
            </a:p>
          </p:txBody>
        </p:sp>
        <p:sp>
          <p:nvSpPr>
            <p:cNvPr id="43" name="txtboxInfographicBorder"/>
            <p:cNvSpPr/>
            <p:nvPr/>
          </p:nvSpPr>
          <p:spPr>
            <a:xfrm>
              <a:off x="467544" y="838200"/>
              <a:ext cx="8208912" cy="5327649"/>
            </a:xfrm>
            <a:prstGeom prst="rect">
              <a:avLst/>
            </a:prstGeom>
            <a:noFill/>
            <a:ln w="6350">
              <a:solidFill>
                <a:srgbClr val="707C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xtboxInfographicCopyright"/>
            <p:cNvSpPr txBox="1"/>
            <p:nvPr/>
          </p:nvSpPr>
          <p:spPr>
            <a:xfrm>
              <a:off x="7334612" y="5479796"/>
              <a:ext cx="1342663" cy="686054"/>
            </a:xfrm>
            <a:prstGeom prst="rect">
              <a:avLst/>
            </a:prstGeom>
            <a:noFill/>
          </p:spPr>
          <p:txBody>
            <a:bodyPr wrap="none" lIns="0" tIns="0" rIns="72000" bIns="72000" rtlCol="0" anchor="b">
              <a:noAutofit/>
            </a:bodyPr>
            <a:lstStyle/>
            <a:p>
              <a:pPr algn="r"/>
              <a:r>
                <a:rPr lang="en-US" sz="500" smtClean="0">
                  <a:solidFill>
                    <a:srgbClr val="707C8A"/>
                  </a:solidFill>
                </a:rPr>
                <a:t>© 2015 IHS</a:t>
              </a:r>
              <a:endParaRPr lang="en-US" sz="500" dirty="0">
                <a:solidFill>
                  <a:srgbClr val="707C8A"/>
                </a:solidFill>
              </a:endParaRPr>
            </a:p>
          </p:txBody>
        </p:sp>
        <p:sp>
          <p:nvSpPr>
            <p:cNvPr id="45" name="txtboxInfographicSourceLine"/>
            <p:cNvSpPr txBox="1"/>
            <p:nvPr/>
          </p:nvSpPr>
          <p:spPr>
            <a:xfrm>
              <a:off x="467430" y="5987954"/>
              <a:ext cx="5112711" cy="177896"/>
            </a:xfrm>
            <a:prstGeom prst="rect">
              <a:avLst/>
            </a:prstGeom>
            <a:noFill/>
          </p:spPr>
          <p:txBody>
            <a:bodyPr wrap="none" lIns="72000" tIns="0" rIns="0" bIns="72000" rtlCol="0" anchor="b">
              <a:noAutofit/>
            </a:bodyPr>
            <a:lstStyle/>
            <a:p>
              <a:endParaRPr lang="en-US" sz="500" dirty="0" smtClean="0">
                <a:solidFill>
                  <a:srgbClr val="707C8A"/>
                </a:solidFill>
              </a:endParaRPr>
            </a:p>
            <a:p>
              <a:endParaRPr lang="en-US" sz="500" dirty="0" smtClean="0">
                <a:solidFill>
                  <a:srgbClr val="707C8A"/>
                </a:solidFill>
              </a:endParaRPr>
            </a:p>
            <a:p>
              <a:r>
                <a:rPr lang="en-US" sz="500" dirty="0" smtClean="0">
                  <a:solidFill>
                    <a:srgbClr val="707C8A"/>
                  </a:solidFill>
                </a:rPr>
                <a:t>Source: IHS</a:t>
              </a:r>
              <a:endParaRPr lang="en-US" sz="500" dirty="0">
                <a:solidFill>
                  <a:srgbClr val="707C8A"/>
                </a:solidFill>
              </a:endParaRPr>
            </a:p>
          </p:txBody>
        </p:sp>
      </p:grpSp>
      <p:graphicFrame>
        <p:nvGraphicFramePr>
          <p:cNvPr id="26" name="표 29"/>
          <p:cNvGraphicFramePr>
            <a:graphicFrameLocks noGrp="1"/>
          </p:cNvGraphicFramePr>
          <p:nvPr>
            <p:extLst>
              <p:ext uri="{D42A27DB-BD31-4B8C-83A1-F6EECF244321}">
                <p14:modId xmlns:p14="http://schemas.microsoft.com/office/powerpoint/2010/main" val="2990042152"/>
              </p:ext>
            </p:extLst>
          </p:nvPr>
        </p:nvGraphicFramePr>
        <p:xfrm>
          <a:off x="683567" y="3351518"/>
          <a:ext cx="3528394" cy="2574236"/>
        </p:xfrm>
        <a:graphic>
          <a:graphicData uri="http://schemas.openxmlformats.org/drawingml/2006/table">
            <a:tbl>
              <a:tblPr/>
              <a:tblGrid>
                <a:gridCol w="943608"/>
                <a:gridCol w="178261"/>
                <a:gridCol w="1114132"/>
                <a:gridCol w="178261"/>
                <a:gridCol w="1114132"/>
              </a:tblGrid>
              <a:tr h="164056">
                <a:tc>
                  <a:txBody>
                    <a:bodyPr/>
                    <a:lstStyle/>
                    <a:p>
                      <a:pPr algn="l" fontAlgn="ctr"/>
                      <a:r>
                        <a:rPr lang="en-US" sz="700" b="0" i="0" u="none" strike="noStrike" baseline="0" dirty="0" smtClean="0">
                          <a:solidFill>
                            <a:srgbClr val="000000"/>
                          </a:solidFill>
                          <a:effectLst/>
                          <a:latin typeface="+mj-lt"/>
                          <a:ea typeface="맑은 고딕" panose="020B0503020000020004" pitchFamily="50" charset="-127"/>
                        </a:rPr>
                        <a:t> Cathode</a:t>
                      </a:r>
                      <a:endParaRPr lang="en-US" sz="700" b="0" i="0" u="none" strike="noStrike" baseline="0" dirty="0">
                        <a:solidFill>
                          <a:srgbClr val="000000"/>
                        </a:solidFill>
                        <a:effectLst/>
                        <a:latin typeface="+mj-lt"/>
                        <a:ea typeface="맑은 고딕" panose="020B0503020000020004" pitchFamily="50" charset="-127"/>
                      </a:endParaRP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c>
                  <a:txBody>
                    <a:bodyPr/>
                    <a:lstStyle/>
                    <a:p>
                      <a:pPr algn="l" fontAlgn="ctr"/>
                      <a:endParaRPr lang="ko-KR" altLang="en-US" sz="700" b="0" i="0" u="none" strike="noStrike" baseline="0" dirty="0">
                        <a:solidFill>
                          <a:srgbClr val="000000"/>
                        </a:solidFill>
                        <a:effectLst/>
                        <a:latin typeface="+mj-lt"/>
                        <a:ea typeface="맑은 고딕" panose="020B0503020000020004" pitchFamily="50" charset="-127"/>
                      </a:endParaRPr>
                    </a:p>
                  </a:txBody>
                  <a:tcPr marL="9525" marR="9525" marT="9525" marB="0" anchor="ctr">
                    <a:lnL>
                      <a:noFill/>
                    </a:lnL>
                    <a:lnR>
                      <a:noFill/>
                    </a:lnR>
                    <a:lnT>
                      <a:noFill/>
                    </a:lnT>
                    <a:lnB>
                      <a:noFill/>
                    </a:lnB>
                  </a:tcPr>
                </a:tc>
                <a:tc>
                  <a:txBody>
                    <a:bodyPr/>
                    <a:lstStyle/>
                    <a:p>
                      <a:pPr algn="l" fontAlgn="ctr"/>
                      <a:endParaRPr lang="ko-KR" altLang="en-US" sz="700" b="0" i="0" u="none" strike="noStrike" baseline="0" dirty="0">
                        <a:solidFill>
                          <a:srgbClr val="000000"/>
                        </a:solidFill>
                        <a:effectLst/>
                        <a:latin typeface="+mj-lt"/>
                        <a:ea typeface="맑은 고딕" panose="020B0503020000020004" pitchFamily="50" charset="-127"/>
                      </a:endParaRPr>
                    </a:p>
                  </a:txBody>
                  <a:tcPr marL="9525" marR="9525" marT="9525" marB="0" anchor="ctr">
                    <a:lnL>
                      <a:noFill/>
                    </a:lnL>
                    <a:lnR>
                      <a:noFill/>
                    </a:lnR>
                    <a:lnT>
                      <a:noFill/>
                    </a:lnT>
                    <a:lnB>
                      <a:noFill/>
                    </a:lnB>
                  </a:tcPr>
                </a:tc>
                <a:tc>
                  <a:txBody>
                    <a:bodyPr/>
                    <a:lstStyle/>
                    <a:p>
                      <a:pPr algn="l" fontAlgn="ctr"/>
                      <a:endParaRPr lang="ko-KR" altLang="en-US" sz="700" b="0" i="0" u="none" strike="noStrike" baseline="0">
                        <a:solidFill>
                          <a:srgbClr val="000000"/>
                        </a:solidFill>
                        <a:effectLst/>
                        <a:latin typeface="+mj-lt"/>
                        <a:ea typeface="맑은 고딕" panose="020B0503020000020004" pitchFamily="50" charset="-127"/>
                      </a:endParaRPr>
                    </a:p>
                  </a:txBody>
                  <a:tcPr marL="9525" marR="9525" marT="9525" marB="0" anchor="ctr">
                    <a:lnL>
                      <a:noFill/>
                    </a:lnL>
                    <a:lnR>
                      <a:noFill/>
                    </a:lnR>
                    <a:lnT>
                      <a:noFill/>
                    </a:lnT>
                    <a:lnB>
                      <a:noFill/>
                    </a:lnB>
                  </a:tcPr>
                </a:tc>
                <a:tc>
                  <a:txBody>
                    <a:bodyPr/>
                    <a:lstStyle/>
                    <a:p>
                      <a:pPr algn="l" fontAlgn="ctr"/>
                      <a:endParaRPr lang="ko-KR" altLang="en-US" sz="700" b="0" i="0" u="none" strike="noStrike" baseline="0">
                        <a:solidFill>
                          <a:srgbClr val="000000"/>
                        </a:solidFill>
                        <a:effectLst/>
                        <a:latin typeface="+mj-lt"/>
                        <a:ea typeface="맑은 고딕" panose="020B0503020000020004" pitchFamily="50" charset="-127"/>
                      </a:endParaRPr>
                    </a:p>
                  </a:txBody>
                  <a:tcPr marL="9525" marR="9525" marT="9525" marB="0" anchor="ctr">
                    <a:lnL>
                      <a:noFill/>
                    </a:lnL>
                    <a:lnR>
                      <a:noFill/>
                    </a:lnR>
                    <a:lnT>
                      <a:noFill/>
                    </a:lnT>
                    <a:lnB>
                      <a:noFill/>
                    </a:lnB>
                  </a:tcPr>
                </a:tc>
              </a:tr>
              <a:tr h="164056">
                <a:tc>
                  <a:txBody>
                    <a:bodyPr/>
                    <a:lstStyle/>
                    <a:p>
                      <a:pPr algn="l" fontAlgn="ctr"/>
                      <a:r>
                        <a:rPr lang="en-US" sz="700" b="0" i="0" u="none" strike="noStrike" baseline="0" dirty="0" smtClean="0">
                          <a:solidFill>
                            <a:srgbClr val="000000"/>
                          </a:solidFill>
                          <a:effectLst/>
                          <a:latin typeface="+mj-lt"/>
                          <a:ea typeface="맑은 고딕" panose="020B0503020000020004" pitchFamily="50" charset="-127"/>
                        </a:rPr>
                        <a:t> EIL/ETL</a:t>
                      </a:r>
                      <a:endParaRPr lang="en-US" sz="700" b="0" i="0" u="none" strike="noStrike" baseline="0" dirty="0">
                        <a:solidFill>
                          <a:srgbClr val="000000"/>
                        </a:solidFill>
                        <a:effectLst/>
                        <a:latin typeface="+mj-lt"/>
                        <a:ea typeface="맑은 고딕" panose="020B0503020000020004" pitchFamily="50" charset="-127"/>
                      </a:endParaRP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A6A6A6"/>
                    </a:solidFill>
                  </a:tcPr>
                </a:tc>
                <a:tc>
                  <a:txBody>
                    <a:bodyPr/>
                    <a:lstStyle/>
                    <a:p>
                      <a:pPr algn="l" fontAlgn="ctr"/>
                      <a:endParaRPr lang="ko-KR" altLang="en-US" sz="700" b="0" i="0" u="none" strike="noStrike" baseline="0">
                        <a:solidFill>
                          <a:srgbClr val="000000"/>
                        </a:solidFill>
                        <a:effectLst/>
                        <a:latin typeface="+mj-lt"/>
                        <a:ea typeface="맑은 고딕" panose="020B0503020000020004" pitchFamily="50" charset="-127"/>
                      </a:endParaRPr>
                    </a:p>
                  </a:txBody>
                  <a:tcPr marL="9525" marR="9525" marT="9525" marB="0" anchor="ctr">
                    <a:lnL>
                      <a:noFill/>
                    </a:lnL>
                    <a:lnR>
                      <a:noFill/>
                    </a:lnR>
                    <a:lnT>
                      <a:noFill/>
                    </a:lnT>
                    <a:lnB>
                      <a:noFill/>
                    </a:lnB>
                  </a:tcPr>
                </a:tc>
                <a:tc>
                  <a:txBody>
                    <a:bodyPr/>
                    <a:lstStyle/>
                    <a:p>
                      <a:pPr algn="l" fontAlgn="ctr"/>
                      <a:endParaRPr lang="ko-KR" altLang="en-US" sz="700" b="0" i="0" u="none" strike="noStrike" baseline="0" dirty="0">
                        <a:solidFill>
                          <a:srgbClr val="000000"/>
                        </a:solidFill>
                        <a:effectLst/>
                        <a:latin typeface="+mj-lt"/>
                        <a:ea typeface="맑은 고딕" panose="020B0503020000020004" pitchFamily="50" charset="-127"/>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ko-KR" altLang="en-US" sz="700" b="0" i="0" u="none" strike="noStrike" baseline="0">
                        <a:solidFill>
                          <a:srgbClr val="000000"/>
                        </a:solidFill>
                        <a:effectLst/>
                        <a:latin typeface="+mj-lt"/>
                        <a:ea typeface="맑은 고딕" panose="020B0503020000020004" pitchFamily="50" charset="-127"/>
                      </a:endParaRPr>
                    </a:p>
                  </a:txBody>
                  <a:tcPr marL="9525" marR="9525" marT="9525" marB="0" anchor="ctr">
                    <a:lnL>
                      <a:noFill/>
                    </a:lnL>
                    <a:lnR>
                      <a:noFill/>
                    </a:lnR>
                    <a:lnT>
                      <a:noFill/>
                    </a:lnT>
                    <a:lnB>
                      <a:noFill/>
                    </a:lnB>
                  </a:tcPr>
                </a:tc>
                <a:tc>
                  <a:txBody>
                    <a:bodyPr/>
                    <a:lstStyle/>
                    <a:p>
                      <a:pPr algn="l" fontAlgn="ctr"/>
                      <a:endParaRPr lang="ko-KR" altLang="en-US" sz="700" b="0" i="0" u="none" strike="noStrike" baseline="0">
                        <a:solidFill>
                          <a:srgbClr val="000000"/>
                        </a:solidFill>
                        <a:effectLst/>
                        <a:latin typeface="+mj-lt"/>
                        <a:ea typeface="맑은 고딕" panose="020B0503020000020004" pitchFamily="50" charset="-127"/>
                      </a:endParaRPr>
                    </a:p>
                  </a:txBody>
                  <a:tcPr marL="9525" marR="9525" marT="9525" marB="0" anchor="ctr">
                    <a:lnL>
                      <a:noFill/>
                    </a:lnL>
                    <a:lnR>
                      <a:noFill/>
                    </a:lnR>
                    <a:lnT>
                      <a:noFill/>
                    </a:lnT>
                    <a:lnB>
                      <a:noFill/>
                    </a:lnB>
                  </a:tcPr>
                </a:tc>
              </a:tr>
              <a:tr h="164056">
                <a:tc>
                  <a:txBody>
                    <a:bodyPr/>
                    <a:lstStyle/>
                    <a:p>
                      <a:pPr algn="l" fontAlgn="ctr"/>
                      <a:r>
                        <a:rPr lang="ko-KR" altLang="en-US" sz="700" b="0" i="0" u="none" strike="noStrike" baseline="0" dirty="0">
                          <a:solidFill>
                            <a:srgbClr val="000000"/>
                          </a:solidFill>
                          <a:effectLst/>
                          <a:latin typeface="+mj-lt"/>
                          <a:ea typeface="맑은 고딕" panose="020B0503020000020004" pitchFamily="50" charset="-127"/>
                        </a:rPr>
                        <a:t>　</a:t>
                      </a:r>
                    </a:p>
                  </a:txBody>
                  <a:tcPr marL="9525" marR="9525" marT="9525"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A6A6A6"/>
                    </a:solidFill>
                  </a:tcPr>
                </a:tc>
                <a:tc>
                  <a:txBody>
                    <a:bodyPr/>
                    <a:lstStyle/>
                    <a:p>
                      <a:pPr algn="l" fontAlgn="ctr"/>
                      <a:endParaRPr lang="ko-KR" altLang="en-US" sz="700" b="0" i="0" u="none" strike="noStrike" baseline="0">
                        <a:solidFill>
                          <a:srgbClr val="000000"/>
                        </a:solidFill>
                        <a:effectLst/>
                        <a:latin typeface="+mj-lt"/>
                        <a:ea typeface="맑은 고딕" panose="020B0503020000020004" pitchFamily="50" charset="-127"/>
                      </a:endParaRPr>
                    </a:p>
                  </a:txBody>
                  <a:tcPr marL="9525" marR="9525" marT="9525" marB="0" anchor="ctr">
                    <a:lnL>
                      <a:noFill/>
                    </a:lnL>
                    <a:lnR>
                      <a:noFill/>
                    </a:lnR>
                    <a:lnT>
                      <a:noFill/>
                    </a:lnT>
                    <a:lnB>
                      <a:noFill/>
                    </a:lnB>
                  </a:tcPr>
                </a:tc>
                <a:tc>
                  <a:txBody>
                    <a:bodyPr/>
                    <a:lstStyle/>
                    <a:p>
                      <a:pPr algn="l" fontAlgn="ctr"/>
                      <a:r>
                        <a:rPr lang="ko-KR" altLang="en-US" sz="700" b="0" i="0" u="none" strike="noStrike" baseline="0" dirty="0">
                          <a:solidFill>
                            <a:srgbClr val="000000"/>
                          </a:solidFill>
                          <a:effectLst/>
                          <a:latin typeface="+mj-lt"/>
                          <a:ea typeface="맑은 고딕" panose="020B0503020000020004" pitchFamily="50" charset="-127"/>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c>
                  <a:txBody>
                    <a:bodyPr/>
                    <a:lstStyle/>
                    <a:p>
                      <a:pPr algn="l" fontAlgn="ctr"/>
                      <a:endParaRPr lang="ko-KR" altLang="en-US" sz="700" b="0" i="0" u="none" strike="noStrike" baseline="0">
                        <a:solidFill>
                          <a:srgbClr val="000000"/>
                        </a:solidFill>
                        <a:effectLst/>
                        <a:latin typeface="+mj-lt"/>
                        <a:ea typeface="맑은 고딕" panose="020B0503020000020004" pitchFamily="50" charset="-127"/>
                      </a:endParaRPr>
                    </a:p>
                  </a:txBody>
                  <a:tcPr marL="9525" marR="9525" marT="9525" marB="0" anchor="ctr">
                    <a:lnL>
                      <a:noFill/>
                    </a:lnL>
                    <a:lnR>
                      <a:noFill/>
                    </a:lnR>
                    <a:lnT>
                      <a:noFill/>
                    </a:lnT>
                    <a:lnB>
                      <a:noFill/>
                    </a:lnB>
                  </a:tcPr>
                </a:tc>
                <a:tc>
                  <a:txBody>
                    <a:bodyPr/>
                    <a:lstStyle/>
                    <a:p>
                      <a:pPr algn="l" fontAlgn="ctr"/>
                      <a:endParaRPr lang="ko-KR" altLang="en-US" sz="700" b="0" i="0" u="none" strike="noStrike" baseline="0" dirty="0">
                        <a:solidFill>
                          <a:srgbClr val="000000"/>
                        </a:solidFill>
                        <a:effectLst/>
                        <a:latin typeface="+mj-lt"/>
                        <a:ea typeface="맑은 고딕" panose="020B0503020000020004" pitchFamily="50" charset="-127"/>
                      </a:endParaRPr>
                    </a:p>
                  </a:txBody>
                  <a:tcPr marL="9525" marR="9525" marT="9525" marB="0" anchor="ctr">
                    <a:lnL>
                      <a:noFill/>
                    </a:lnL>
                    <a:lnR>
                      <a:noFill/>
                    </a:lnR>
                    <a:lnT>
                      <a:noFill/>
                    </a:lnT>
                    <a:lnB>
                      <a:noFill/>
                    </a:lnB>
                  </a:tcPr>
                </a:tc>
              </a:tr>
              <a:tr h="164056">
                <a:tc>
                  <a:txBody>
                    <a:bodyPr/>
                    <a:lstStyle/>
                    <a:p>
                      <a:pPr algn="l" fontAlgn="ctr"/>
                      <a:r>
                        <a:rPr lang="en-US" sz="700" b="1" i="0" u="none" strike="noStrike" baseline="0" dirty="0" smtClean="0">
                          <a:solidFill>
                            <a:srgbClr val="FFFFFF"/>
                          </a:solidFill>
                          <a:effectLst/>
                          <a:latin typeface="+mj-lt"/>
                          <a:ea typeface="맑은 고딕" panose="020B0503020000020004" pitchFamily="50" charset="-127"/>
                        </a:rPr>
                        <a:t> R</a:t>
                      </a:r>
                      <a:endParaRPr lang="en-US" sz="700" b="1" i="0" u="none" strike="noStrike" baseline="0" dirty="0">
                        <a:solidFill>
                          <a:srgbClr val="FFFFFF"/>
                        </a:solidFill>
                        <a:effectLst/>
                        <a:latin typeface="+mj-lt"/>
                        <a:ea typeface="맑은 고딕" panose="020B0503020000020004" pitchFamily="50" charset="-127"/>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0000"/>
                    </a:solidFill>
                  </a:tcPr>
                </a:tc>
                <a:tc>
                  <a:txBody>
                    <a:bodyPr/>
                    <a:lstStyle/>
                    <a:p>
                      <a:pPr algn="l" fontAlgn="ctr"/>
                      <a:endParaRPr lang="ko-KR" altLang="en-US" sz="700" b="0" i="0" u="none" strike="noStrike" baseline="0">
                        <a:solidFill>
                          <a:srgbClr val="000000"/>
                        </a:solidFill>
                        <a:effectLst/>
                        <a:latin typeface="+mj-lt"/>
                        <a:ea typeface="맑은 고딕" panose="020B0503020000020004" pitchFamily="50" charset="-127"/>
                      </a:endParaRP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ko-KR" altLang="en-US" sz="700" b="0" i="0" u="none" strike="noStrike" baseline="0">
                          <a:solidFill>
                            <a:srgbClr val="000000"/>
                          </a:solidFill>
                          <a:effectLst/>
                          <a:latin typeface="+mj-lt"/>
                          <a:ea typeface="맑은 고딕" panose="020B0503020000020004" pitchFamily="50" charset="-127"/>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A6A6A6"/>
                    </a:solidFill>
                  </a:tcPr>
                </a:tc>
                <a:tc>
                  <a:txBody>
                    <a:bodyPr/>
                    <a:lstStyle/>
                    <a:p>
                      <a:pPr algn="l" fontAlgn="ctr"/>
                      <a:endParaRPr lang="ko-KR" altLang="en-US" sz="700" b="0" i="0" u="none" strike="noStrike" baseline="0">
                        <a:solidFill>
                          <a:srgbClr val="000000"/>
                        </a:solidFill>
                        <a:effectLst/>
                        <a:latin typeface="+mj-lt"/>
                        <a:ea typeface="맑은 고딕" panose="020B0503020000020004" pitchFamily="50" charset="-127"/>
                      </a:endParaRPr>
                    </a:p>
                  </a:txBody>
                  <a:tcPr marL="9525" marR="9525" marT="9525" marB="0" anchor="ctr">
                    <a:lnL>
                      <a:noFill/>
                    </a:lnL>
                    <a:lnR>
                      <a:noFill/>
                    </a:lnR>
                    <a:lnT>
                      <a:noFill/>
                    </a:lnT>
                    <a:lnB>
                      <a:noFill/>
                    </a:lnB>
                  </a:tcPr>
                </a:tc>
                <a:tc>
                  <a:txBody>
                    <a:bodyPr/>
                    <a:lstStyle/>
                    <a:p>
                      <a:pPr algn="l" fontAlgn="ctr"/>
                      <a:endParaRPr lang="ko-KR" altLang="en-US" sz="700" b="0" i="0" u="none" strike="noStrike" baseline="0">
                        <a:solidFill>
                          <a:srgbClr val="000000"/>
                        </a:solidFill>
                        <a:effectLst/>
                        <a:latin typeface="+mj-lt"/>
                        <a:ea typeface="맑은 고딕" panose="020B0503020000020004" pitchFamily="50" charset="-127"/>
                      </a:endParaRPr>
                    </a:p>
                  </a:txBody>
                  <a:tcPr marL="9525" marR="9525" marT="9525" marB="0" anchor="ctr">
                    <a:lnL>
                      <a:noFill/>
                    </a:lnL>
                    <a:lnR>
                      <a:noFill/>
                    </a:lnR>
                    <a:lnT>
                      <a:noFill/>
                    </a:lnT>
                    <a:lnB>
                      <a:noFill/>
                    </a:lnB>
                  </a:tcPr>
                </a:tc>
              </a:tr>
              <a:tr h="164056">
                <a:tc>
                  <a:txBody>
                    <a:bodyPr/>
                    <a:lstStyle/>
                    <a:p>
                      <a:pPr algn="l" fontAlgn="ctr"/>
                      <a:r>
                        <a:rPr lang="ko-KR" altLang="en-US" sz="700" b="0" i="0" u="none" strike="noStrike" baseline="0" dirty="0">
                          <a:solidFill>
                            <a:srgbClr val="000000"/>
                          </a:solidFill>
                          <a:effectLst/>
                          <a:latin typeface="+mj-lt"/>
                          <a:ea typeface="맑은 고딕" panose="020B0503020000020004" pitchFamily="50" charset="-127"/>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0000"/>
                    </a:solidFill>
                  </a:tcPr>
                </a:tc>
                <a:tc>
                  <a:txBody>
                    <a:bodyPr/>
                    <a:lstStyle/>
                    <a:p>
                      <a:pPr algn="l" fontAlgn="ctr"/>
                      <a:endParaRPr lang="ko-KR" altLang="en-US" sz="700" b="0" i="0" u="none" strike="noStrike" baseline="0">
                        <a:solidFill>
                          <a:srgbClr val="000000"/>
                        </a:solidFill>
                        <a:effectLst/>
                        <a:latin typeface="+mj-lt"/>
                        <a:ea typeface="맑은 고딕" panose="020B0503020000020004" pitchFamily="50" charset="-127"/>
                      </a:endParaRP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ko-KR" altLang="en-US" sz="700" b="0" i="0" u="none" strike="noStrike" baseline="0">
                          <a:solidFill>
                            <a:srgbClr val="000000"/>
                          </a:solidFill>
                          <a:effectLst/>
                          <a:latin typeface="+mj-lt"/>
                          <a:ea typeface="맑은 고딕" panose="020B0503020000020004" pitchFamily="50" charset="-127"/>
                        </a:rPr>
                        <a:t>　</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A6A6A6"/>
                    </a:solidFill>
                  </a:tcPr>
                </a:tc>
                <a:tc>
                  <a:txBody>
                    <a:bodyPr/>
                    <a:lstStyle/>
                    <a:p>
                      <a:pPr algn="l" fontAlgn="ctr"/>
                      <a:endParaRPr lang="ko-KR" altLang="en-US" sz="700" b="0" i="0" u="none" strike="noStrike" baseline="0">
                        <a:solidFill>
                          <a:srgbClr val="000000"/>
                        </a:solidFill>
                        <a:effectLst/>
                        <a:latin typeface="+mj-lt"/>
                        <a:ea typeface="맑은 고딕" panose="020B0503020000020004" pitchFamily="50" charset="-127"/>
                      </a:endParaRPr>
                    </a:p>
                  </a:txBody>
                  <a:tcPr marL="9525" marR="9525" marT="9525" marB="0" anchor="ctr">
                    <a:lnL>
                      <a:noFill/>
                    </a:lnL>
                    <a:lnR>
                      <a:noFill/>
                    </a:lnR>
                    <a:lnT>
                      <a:noFill/>
                    </a:lnT>
                    <a:lnB>
                      <a:noFill/>
                    </a:lnB>
                  </a:tcPr>
                </a:tc>
                <a:tc>
                  <a:txBody>
                    <a:bodyPr/>
                    <a:lstStyle/>
                    <a:p>
                      <a:pPr algn="l" fontAlgn="ctr"/>
                      <a:endParaRPr lang="ko-KR" altLang="en-US" sz="700" b="0" i="0" u="none" strike="noStrike" baseline="0" dirty="0">
                        <a:solidFill>
                          <a:srgbClr val="000000"/>
                        </a:solidFill>
                        <a:effectLst/>
                        <a:latin typeface="+mj-lt"/>
                        <a:ea typeface="맑은 고딕" panose="020B0503020000020004" pitchFamily="50" charset="-127"/>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r>
              <a:tr h="164056">
                <a:tc>
                  <a:txBody>
                    <a:bodyPr/>
                    <a:lstStyle/>
                    <a:p>
                      <a:pPr algn="l" fontAlgn="ctr"/>
                      <a:r>
                        <a:rPr lang="ko-KR" altLang="en-US" sz="700" b="0" i="0" u="none" strike="noStrike" baseline="0" dirty="0">
                          <a:solidFill>
                            <a:srgbClr val="000000"/>
                          </a:solidFill>
                          <a:effectLst/>
                          <a:latin typeface="+mj-lt"/>
                          <a:ea typeface="맑은 고딕" panose="020B0503020000020004" pitchFamily="50" charset="-127"/>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0000"/>
                    </a:solidFill>
                  </a:tcPr>
                </a:tc>
                <a:tc>
                  <a:txBody>
                    <a:bodyPr/>
                    <a:lstStyle/>
                    <a:p>
                      <a:pPr algn="l" fontAlgn="ctr"/>
                      <a:endParaRPr lang="ko-KR" altLang="en-US" sz="700" b="0" i="0" u="none" strike="noStrike" baseline="0">
                        <a:solidFill>
                          <a:srgbClr val="000000"/>
                        </a:solidFill>
                        <a:effectLst/>
                        <a:latin typeface="+mj-lt"/>
                        <a:ea typeface="맑은 고딕" panose="020B0503020000020004" pitchFamily="50" charset="-127"/>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n-US" sz="700" b="1" i="0" u="none" strike="noStrike" baseline="0" dirty="0" smtClean="0">
                          <a:solidFill>
                            <a:srgbClr val="FFFFFF"/>
                          </a:solidFill>
                          <a:effectLst/>
                          <a:latin typeface="+mj-lt"/>
                          <a:ea typeface="맑은 고딕" panose="020B0503020000020004" pitchFamily="50" charset="-127"/>
                        </a:rPr>
                        <a:t> G</a:t>
                      </a:r>
                      <a:endParaRPr lang="en-US" sz="700" b="1" i="0" u="none" strike="noStrike" baseline="0" dirty="0">
                        <a:solidFill>
                          <a:srgbClr val="FFFFFF"/>
                        </a:solidFill>
                        <a:effectLst/>
                        <a:latin typeface="+mj-lt"/>
                        <a:ea typeface="맑은 고딕" panose="020B0503020000020004" pitchFamily="50" charset="-127"/>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00B050"/>
                    </a:solidFill>
                  </a:tcPr>
                </a:tc>
                <a:tc>
                  <a:txBody>
                    <a:bodyPr/>
                    <a:lstStyle/>
                    <a:p>
                      <a:pPr algn="l" fontAlgn="ctr"/>
                      <a:endParaRPr lang="ko-KR" altLang="en-US" sz="700" b="0" i="0" u="none" strike="noStrike" baseline="0" dirty="0">
                        <a:solidFill>
                          <a:srgbClr val="000000"/>
                        </a:solidFill>
                        <a:effectLst/>
                        <a:latin typeface="+mj-lt"/>
                        <a:ea typeface="맑은 고딕" panose="020B0503020000020004" pitchFamily="50" charset="-127"/>
                      </a:endParaRP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ko-KR" altLang="en-US" sz="700" b="0" i="0" u="none" strike="noStrike" baseline="0">
                          <a:solidFill>
                            <a:srgbClr val="000000"/>
                          </a:solidFill>
                          <a:effectLst/>
                          <a:latin typeface="+mj-lt"/>
                          <a:ea typeface="맑은 고딕" panose="020B0503020000020004" pitchFamily="50" charset="-127"/>
                        </a:rPr>
                        <a:t>　</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r>
              <a:tr h="164056">
                <a:tc>
                  <a:txBody>
                    <a:bodyPr/>
                    <a:lstStyle/>
                    <a:p>
                      <a:pPr algn="l" fontAlgn="ctr"/>
                      <a:r>
                        <a:rPr lang="en-US" sz="700" b="0" i="0" u="none" strike="noStrike" baseline="0" dirty="0" smtClean="0">
                          <a:solidFill>
                            <a:srgbClr val="000000"/>
                          </a:solidFill>
                          <a:effectLst/>
                          <a:latin typeface="+mj-lt"/>
                          <a:ea typeface="맑은 고딕" panose="020B0503020000020004" pitchFamily="50" charset="-127"/>
                        </a:rPr>
                        <a:t> R</a:t>
                      </a:r>
                      <a:r>
                        <a:rPr lang="en-US" sz="700" b="0" i="0" u="none" strike="noStrike" baseline="0" dirty="0">
                          <a:solidFill>
                            <a:srgbClr val="000000"/>
                          </a:solidFill>
                          <a:effectLst/>
                          <a:latin typeface="+mj-lt"/>
                          <a:ea typeface="맑은 고딕" panose="020B0503020000020004" pitchFamily="50" charset="-127"/>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79646"/>
                    </a:solidFill>
                  </a:tcPr>
                </a:tc>
                <a:tc>
                  <a:txBody>
                    <a:bodyPr/>
                    <a:lstStyle/>
                    <a:p>
                      <a:pPr algn="l" fontAlgn="ctr"/>
                      <a:endParaRPr lang="ko-KR" altLang="en-US" sz="700" b="0" i="0" u="none" strike="noStrike" baseline="0">
                        <a:solidFill>
                          <a:srgbClr val="000000"/>
                        </a:solidFill>
                        <a:effectLst/>
                        <a:latin typeface="+mj-lt"/>
                        <a:ea typeface="맑은 고딕" panose="020B0503020000020004" pitchFamily="50" charset="-127"/>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ko-KR" altLang="en-US" sz="700" b="0" i="0" u="none" strike="noStrike" baseline="0">
                          <a:solidFill>
                            <a:srgbClr val="000000"/>
                          </a:solidFill>
                          <a:effectLst/>
                          <a:latin typeface="+mj-lt"/>
                          <a:ea typeface="맑은 고딕" panose="020B0503020000020004" pitchFamily="50" charset="-127"/>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00B050"/>
                    </a:solidFill>
                  </a:tcPr>
                </a:tc>
                <a:tc>
                  <a:txBody>
                    <a:bodyPr/>
                    <a:lstStyle/>
                    <a:p>
                      <a:pPr algn="l" fontAlgn="ctr"/>
                      <a:endParaRPr lang="ko-KR" altLang="en-US" sz="700" b="0" i="0" u="none" strike="noStrike" baseline="0">
                        <a:solidFill>
                          <a:srgbClr val="000000"/>
                        </a:solidFill>
                        <a:effectLst/>
                        <a:latin typeface="+mj-lt"/>
                        <a:ea typeface="맑은 고딕" panose="020B0503020000020004" pitchFamily="50" charset="-127"/>
                      </a:endParaRP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ko-KR" altLang="en-US" sz="700" b="0" i="0" u="none" strike="noStrike" baseline="0">
                          <a:solidFill>
                            <a:srgbClr val="000000"/>
                          </a:solidFill>
                          <a:effectLst/>
                          <a:latin typeface="+mj-lt"/>
                          <a:ea typeface="맑은 고딕" panose="020B0503020000020004" pitchFamily="50" charset="-127"/>
                        </a:rPr>
                        <a:t>　</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A6A6A6"/>
                    </a:solidFill>
                  </a:tcPr>
                </a:tc>
              </a:tr>
              <a:tr h="164056">
                <a:tc>
                  <a:txBody>
                    <a:bodyPr/>
                    <a:lstStyle/>
                    <a:p>
                      <a:pPr algn="l" fontAlgn="ctr"/>
                      <a:r>
                        <a:rPr lang="ko-KR" altLang="en-US" sz="700" b="0" i="0" u="none" strike="noStrike" baseline="0" dirty="0">
                          <a:solidFill>
                            <a:srgbClr val="000000"/>
                          </a:solidFill>
                          <a:effectLst/>
                          <a:latin typeface="+mj-lt"/>
                          <a:ea typeface="맑은 고딕" panose="020B0503020000020004" pitchFamily="50" charset="-127"/>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79646"/>
                    </a:solidFill>
                  </a:tcPr>
                </a:tc>
                <a:tc>
                  <a:txBody>
                    <a:bodyPr/>
                    <a:lstStyle/>
                    <a:p>
                      <a:pPr algn="l" fontAlgn="ctr"/>
                      <a:endParaRPr lang="ko-KR" altLang="en-US" sz="700" b="0" i="0" u="none" strike="noStrike" baseline="0" dirty="0">
                        <a:solidFill>
                          <a:srgbClr val="000000"/>
                        </a:solidFill>
                        <a:effectLst/>
                        <a:latin typeface="+mj-lt"/>
                        <a:ea typeface="맑은 고딕" panose="020B0503020000020004" pitchFamily="50" charset="-127"/>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ko-KR" altLang="en-US" sz="700" b="0" i="0" u="none" strike="noStrike" baseline="0">
                          <a:solidFill>
                            <a:srgbClr val="000000"/>
                          </a:solidFill>
                          <a:effectLst/>
                          <a:latin typeface="+mj-lt"/>
                          <a:ea typeface="맑은 고딕" panose="020B0503020000020004" pitchFamily="50" charset="-127"/>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00B050"/>
                    </a:solidFill>
                  </a:tcPr>
                </a:tc>
                <a:tc>
                  <a:txBody>
                    <a:bodyPr/>
                    <a:lstStyle/>
                    <a:p>
                      <a:pPr algn="l" fontAlgn="ctr"/>
                      <a:endParaRPr lang="ko-KR" altLang="en-US" sz="700" b="0" i="0" u="none" strike="noStrike" baseline="0">
                        <a:solidFill>
                          <a:srgbClr val="000000"/>
                        </a:solidFill>
                        <a:effectLst/>
                        <a:latin typeface="+mj-lt"/>
                        <a:ea typeface="맑은 고딕" panose="020B0503020000020004" pitchFamily="50" charset="-127"/>
                      </a:endParaRP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ko-KR" altLang="en-US" sz="700" b="0" i="0" u="none" strike="noStrike" baseline="0">
                          <a:solidFill>
                            <a:srgbClr val="000000"/>
                          </a:solidFill>
                          <a:effectLst/>
                          <a:latin typeface="+mj-lt"/>
                          <a:ea typeface="맑은 고딕" panose="020B0503020000020004" pitchFamily="50" charset="-127"/>
                        </a:rPr>
                        <a:t>　</a:t>
                      </a:r>
                    </a:p>
                  </a:txBody>
                  <a:tcPr marL="9525" marR="9525" marT="952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A6A6A6"/>
                    </a:solidFill>
                  </a:tcPr>
                </a:tc>
              </a:tr>
              <a:tr h="164056">
                <a:tc>
                  <a:txBody>
                    <a:bodyPr/>
                    <a:lstStyle/>
                    <a:p>
                      <a:pPr algn="l" fontAlgn="ctr"/>
                      <a:r>
                        <a:rPr lang="ko-KR" altLang="en-US" sz="700" b="0" i="0" u="none" strike="noStrike" baseline="0" dirty="0">
                          <a:solidFill>
                            <a:srgbClr val="000000"/>
                          </a:solidFill>
                          <a:effectLst/>
                          <a:latin typeface="+mj-lt"/>
                          <a:ea typeface="맑은 고딕" panose="020B0503020000020004" pitchFamily="50" charset="-127"/>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79646"/>
                    </a:solidFill>
                  </a:tcPr>
                </a:tc>
                <a:tc>
                  <a:txBody>
                    <a:bodyPr/>
                    <a:lstStyle/>
                    <a:p>
                      <a:pPr algn="l" fontAlgn="ctr"/>
                      <a:endParaRPr lang="ko-KR" altLang="en-US" sz="700" b="0" i="0" u="none" strike="noStrike" baseline="0" dirty="0">
                        <a:solidFill>
                          <a:srgbClr val="000000"/>
                        </a:solidFill>
                        <a:effectLst/>
                        <a:latin typeface="+mj-lt"/>
                        <a:ea typeface="맑은 고딕" panose="020B0503020000020004" pitchFamily="50" charset="-127"/>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n-US" sz="700" b="0" i="0" u="none" strike="noStrike" baseline="0" dirty="0" smtClean="0">
                          <a:solidFill>
                            <a:srgbClr val="000000"/>
                          </a:solidFill>
                          <a:effectLst/>
                          <a:latin typeface="+mj-lt"/>
                          <a:ea typeface="맑은 고딕" panose="020B0503020000020004" pitchFamily="50" charset="-127"/>
                        </a:rPr>
                        <a:t> G</a:t>
                      </a:r>
                      <a:r>
                        <a:rPr lang="en-US" sz="700" b="0" i="0" u="none" strike="noStrike" baseline="0" dirty="0">
                          <a:solidFill>
                            <a:srgbClr val="000000"/>
                          </a:solidFill>
                          <a:effectLst/>
                          <a:latin typeface="+mj-lt"/>
                          <a:ea typeface="맑은 고딕" panose="020B0503020000020004" pitchFamily="50" charset="-127"/>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92D050"/>
                    </a:solidFill>
                  </a:tcPr>
                </a:tc>
                <a:tc>
                  <a:txBody>
                    <a:bodyPr/>
                    <a:lstStyle/>
                    <a:p>
                      <a:pPr algn="l" fontAlgn="ctr"/>
                      <a:endParaRPr lang="ko-KR" altLang="en-US" sz="700" b="0" i="0" u="none" strike="noStrike" baseline="0" dirty="0">
                        <a:solidFill>
                          <a:srgbClr val="000000"/>
                        </a:solidFill>
                        <a:effectLst/>
                        <a:latin typeface="+mj-lt"/>
                        <a:ea typeface="맑은 고딕" panose="020B0503020000020004" pitchFamily="50" charset="-127"/>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n-US" sz="700" b="1" i="0" u="none" strike="noStrike" baseline="0" dirty="0" smtClean="0">
                          <a:solidFill>
                            <a:srgbClr val="FFFFFF"/>
                          </a:solidFill>
                          <a:effectLst/>
                          <a:latin typeface="+mj-lt"/>
                          <a:ea typeface="맑은 고딕" panose="020B0503020000020004" pitchFamily="50" charset="-127"/>
                        </a:rPr>
                        <a:t> B</a:t>
                      </a:r>
                      <a:endParaRPr lang="en-US" sz="700" b="1" i="0" u="none" strike="noStrike" baseline="0" dirty="0">
                        <a:solidFill>
                          <a:srgbClr val="FFFFFF"/>
                        </a:solidFill>
                        <a:effectLst/>
                        <a:latin typeface="+mj-lt"/>
                        <a:ea typeface="맑은 고딕" panose="020B0503020000020004" pitchFamily="50" charset="-127"/>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0070C0"/>
                    </a:solidFill>
                  </a:tcPr>
                </a:tc>
              </a:tr>
              <a:tr h="164056">
                <a:tc>
                  <a:txBody>
                    <a:bodyPr/>
                    <a:lstStyle/>
                    <a:p>
                      <a:pPr algn="l" fontAlgn="ctr"/>
                      <a:r>
                        <a:rPr lang="ko-KR" altLang="en-US" sz="700" b="0" i="0" u="none" strike="noStrike" baseline="0" dirty="0">
                          <a:solidFill>
                            <a:srgbClr val="000000"/>
                          </a:solidFill>
                          <a:effectLst/>
                          <a:latin typeface="+mj-lt"/>
                          <a:ea typeface="맑은 고딕" panose="020B0503020000020004" pitchFamily="50" charset="-127"/>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79646"/>
                    </a:solidFill>
                  </a:tcPr>
                </a:tc>
                <a:tc>
                  <a:txBody>
                    <a:bodyPr/>
                    <a:lstStyle/>
                    <a:p>
                      <a:pPr algn="l" fontAlgn="ctr"/>
                      <a:endParaRPr lang="ko-KR" altLang="en-US" sz="700" b="0" i="0" u="none" strike="noStrike" baseline="0" dirty="0">
                        <a:solidFill>
                          <a:srgbClr val="000000"/>
                        </a:solidFill>
                        <a:effectLst/>
                        <a:latin typeface="+mj-lt"/>
                        <a:ea typeface="맑은 고딕" panose="020B0503020000020004" pitchFamily="50" charset="-127"/>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ctr"/>
                      <a:r>
                        <a:rPr lang="ko-KR" altLang="en-US" sz="700" b="0" i="0" u="none" strike="noStrike" baseline="0" dirty="0">
                          <a:solidFill>
                            <a:srgbClr val="000000"/>
                          </a:solidFill>
                          <a:effectLst/>
                          <a:latin typeface="+mj-lt"/>
                          <a:ea typeface="맑은 고딕" panose="020B0503020000020004" pitchFamily="50" charset="-127"/>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endParaRPr lang="ko-KR" altLang="en-US" sz="700" b="0" i="0" u="none" strike="noStrike" baseline="0">
                        <a:solidFill>
                          <a:srgbClr val="000000"/>
                        </a:solidFill>
                        <a:effectLst/>
                        <a:latin typeface="+mj-lt"/>
                        <a:ea typeface="맑은 고딕" panose="020B0503020000020004" pitchFamily="50" charset="-127"/>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ctr"/>
                      <a:r>
                        <a:rPr lang="ko-KR" altLang="en-US" sz="700" b="0" i="0" u="none" strike="noStrike" baseline="0" dirty="0">
                          <a:solidFill>
                            <a:srgbClr val="000000"/>
                          </a:solidFill>
                          <a:effectLst/>
                          <a:latin typeface="+mj-lt"/>
                          <a:ea typeface="맑은 고딕" panose="020B0503020000020004" pitchFamily="50" charset="-127"/>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0070C0"/>
                    </a:solidFill>
                  </a:tcPr>
                </a:tc>
              </a:tr>
              <a:tr h="164056">
                <a:tc>
                  <a:txBody>
                    <a:bodyPr/>
                    <a:lstStyle/>
                    <a:p>
                      <a:pPr algn="l" fontAlgn="ctr"/>
                      <a:r>
                        <a:rPr lang="en-US" sz="700" b="0" i="0" u="none" strike="noStrike" baseline="0" dirty="0" smtClean="0">
                          <a:solidFill>
                            <a:srgbClr val="000000"/>
                          </a:solidFill>
                          <a:effectLst/>
                          <a:latin typeface="+mj-lt"/>
                          <a:ea typeface="맑은 고딕" panose="020B0503020000020004" pitchFamily="50" charset="-127"/>
                        </a:rPr>
                        <a:t> HTL</a:t>
                      </a:r>
                      <a:endParaRPr lang="en-US" sz="700" b="0" i="0" u="none" strike="noStrike" baseline="0" dirty="0">
                        <a:solidFill>
                          <a:srgbClr val="000000"/>
                        </a:solidFill>
                        <a:effectLst/>
                        <a:latin typeface="+mj-lt"/>
                        <a:ea typeface="맑은 고딕" panose="020B0503020000020004" pitchFamily="50" charset="-127"/>
                      </a:endParaRP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ctr"/>
                      <a:r>
                        <a:rPr lang="ko-KR" altLang="en-US" sz="700" b="0" i="0" u="none" strike="noStrike" baseline="0">
                          <a:solidFill>
                            <a:srgbClr val="000000"/>
                          </a:solidFill>
                          <a:effectLst/>
                          <a:latin typeface="+mj-lt"/>
                          <a:ea typeface="맑은 고딕" panose="020B0503020000020004" pitchFamily="50" charset="-127"/>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ctr"/>
                      <a:r>
                        <a:rPr lang="ko-KR" altLang="en-US" sz="700" b="0" i="0" u="none" strike="noStrike" baseline="0">
                          <a:solidFill>
                            <a:srgbClr val="000000"/>
                          </a:solidFill>
                          <a:effectLst/>
                          <a:latin typeface="+mj-lt"/>
                          <a:ea typeface="맑은 고딕" panose="020B0503020000020004" pitchFamily="50" charset="-127"/>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ctr"/>
                      <a:r>
                        <a:rPr lang="ko-KR" altLang="en-US" sz="700" b="0" i="0" u="none" strike="noStrike" baseline="0">
                          <a:solidFill>
                            <a:srgbClr val="000000"/>
                          </a:solidFill>
                          <a:effectLst/>
                          <a:latin typeface="+mj-lt"/>
                          <a:ea typeface="맑은 고딕" panose="020B0503020000020004" pitchFamily="50" charset="-127"/>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ctr"/>
                      <a:r>
                        <a:rPr lang="ko-KR" altLang="en-US" sz="700" b="0" i="0" u="none" strike="noStrike" baseline="0" dirty="0">
                          <a:solidFill>
                            <a:srgbClr val="000000"/>
                          </a:solidFill>
                          <a:effectLst/>
                          <a:latin typeface="+mj-lt"/>
                          <a:ea typeface="맑은 고딕" panose="020B0503020000020004" pitchFamily="50" charset="-127"/>
                        </a:rPr>
                        <a:t>　</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9D9D9"/>
                    </a:solidFill>
                  </a:tcPr>
                </a:tc>
              </a:tr>
              <a:tr h="173035">
                <a:tc>
                  <a:txBody>
                    <a:bodyPr/>
                    <a:lstStyle/>
                    <a:p>
                      <a:pPr algn="l" fontAlgn="ctr"/>
                      <a:r>
                        <a:rPr lang="ko-KR" altLang="en-US" sz="1200" b="0" i="0" u="none" strike="noStrike" baseline="0" dirty="0">
                          <a:solidFill>
                            <a:srgbClr val="000000"/>
                          </a:solidFill>
                          <a:effectLst/>
                          <a:latin typeface="Arial" panose="020B0604020202020204" pitchFamily="34" charset="0"/>
                          <a:ea typeface="맑은 고딕" panose="020B0503020000020004" pitchFamily="50" charset="-127"/>
                        </a:rPr>
                        <a:t>　</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solidFill>
                      <a:srgbClr val="D9D9D9"/>
                    </a:solidFill>
                  </a:tcPr>
                </a:tc>
                <a:tc>
                  <a:txBody>
                    <a:bodyPr/>
                    <a:lstStyle/>
                    <a:p>
                      <a:pPr algn="l" fontAlgn="ctr"/>
                      <a:r>
                        <a:rPr lang="ko-KR" altLang="en-US" sz="1200" b="0" i="0" u="none" strike="noStrike" baseline="0">
                          <a:solidFill>
                            <a:srgbClr val="000000"/>
                          </a:solidFill>
                          <a:effectLst/>
                          <a:latin typeface="Arial" panose="020B0604020202020204" pitchFamily="34" charset="0"/>
                          <a:ea typeface="맑은 고딕" panose="020B0503020000020004" pitchFamily="50" charset="-127"/>
                        </a:rPr>
                        <a:t>　</a:t>
                      </a:r>
                    </a:p>
                  </a:txBody>
                  <a:tcPr marL="9525" marR="9525" marT="9525" marB="0" anchor="ctr">
                    <a:lnL>
                      <a:noFill/>
                    </a:lnL>
                    <a:lnR>
                      <a:noFill/>
                    </a:lnR>
                    <a:lnT>
                      <a:noFill/>
                    </a:lnT>
                    <a:lnB>
                      <a:noFill/>
                    </a:lnB>
                    <a:solidFill>
                      <a:srgbClr val="D9D9D9"/>
                    </a:solidFill>
                  </a:tcPr>
                </a:tc>
                <a:tc>
                  <a:txBody>
                    <a:bodyPr/>
                    <a:lstStyle/>
                    <a:p>
                      <a:pPr algn="l" fontAlgn="ctr"/>
                      <a:r>
                        <a:rPr lang="ko-KR" altLang="en-US" sz="1200" b="0" i="0" u="none" strike="noStrike" baseline="0">
                          <a:solidFill>
                            <a:srgbClr val="000000"/>
                          </a:solidFill>
                          <a:effectLst/>
                          <a:latin typeface="Arial" panose="020B0604020202020204" pitchFamily="34" charset="0"/>
                          <a:ea typeface="맑은 고딕" panose="020B0503020000020004" pitchFamily="50" charset="-127"/>
                        </a:rPr>
                        <a:t>　</a:t>
                      </a:r>
                    </a:p>
                  </a:txBody>
                  <a:tcPr marL="9525" marR="9525" marT="9525" marB="0" anchor="ctr">
                    <a:lnL>
                      <a:noFill/>
                    </a:lnL>
                    <a:lnR>
                      <a:noFill/>
                    </a:lnR>
                    <a:lnT>
                      <a:noFill/>
                    </a:lnT>
                    <a:lnB>
                      <a:noFill/>
                    </a:lnB>
                    <a:solidFill>
                      <a:srgbClr val="D9D9D9"/>
                    </a:solidFill>
                  </a:tcPr>
                </a:tc>
                <a:tc>
                  <a:txBody>
                    <a:bodyPr/>
                    <a:lstStyle/>
                    <a:p>
                      <a:pPr algn="l" fontAlgn="ctr"/>
                      <a:r>
                        <a:rPr lang="ko-KR" altLang="en-US" sz="1200" b="0" i="0" u="none" strike="noStrike" baseline="0">
                          <a:solidFill>
                            <a:srgbClr val="000000"/>
                          </a:solidFill>
                          <a:effectLst/>
                          <a:latin typeface="Arial" panose="020B0604020202020204" pitchFamily="34" charset="0"/>
                          <a:ea typeface="맑은 고딕" panose="020B0503020000020004" pitchFamily="50" charset="-127"/>
                        </a:rPr>
                        <a:t>　</a:t>
                      </a:r>
                    </a:p>
                  </a:txBody>
                  <a:tcPr marL="9525" marR="9525" marT="9525" marB="0" anchor="ctr">
                    <a:lnL>
                      <a:noFill/>
                    </a:lnL>
                    <a:lnR>
                      <a:noFill/>
                    </a:lnR>
                    <a:lnT>
                      <a:noFill/>
                    </a:lnT>
                    <a:lnB>
                      <a:noFill/>
                    </a:lnB>
                    <a:solidFill>
                      <a:srgbClr val="D9D9D9"/>
                    </a:solidFill>
                  </a:tcPr>
                </a:tc>
                <a:tc>
                  <a:txBody>
                    <a:bodyPr/>
                    <a:lstStyle/>
                    <a:p>
                      <a:pPr algn="l" fontAlgn="ctr"/>
                      <a:r>
                        <a:rPr lang="ko-KR" altLang="en-US" sz="1200" b="0" i="0" u="none" strike="noStrike" baseline="0">
                          <a:solidFill>
                            <a:srgbClr val="000000"/>
                          </a:solidFill>
                          <a:effectLst/>
                          <a:latin typeface="Arial" panose="020B0604020202020204" pitchFamily="34" charset="0"/>
                          <a:ea typeface="맑은 고딕" panose="020B0503020000020004" pitchFamily="50" charset="-127"/>
                        </a:rPr>
                        <a:t>　</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solidFill>
                      <a:srgbClr val="D9D9D9"/>
                    </a:solidFill>
                  </a:tcPr>
                </a:tc>
              </a:tr>
              <a:tr h="173035">
                <a:tc>
                  <a:txBody>
                    <a:bodyPr/>
                    <a:lstStyle/>
                    <a:p>
                      <a:pPr algn="l" fontAlgn="ctr"/>
                      <a:r>
                        <a:rPr lang="ko-KR" altLang="en-US" sz="1200" b="0" i="0" u="none" strike="noStrike" baseline="0" dirty="0">
                          <a:solidFill>
                            <a:srgbClr val="000000"/>
                          </a:solidFill>
                          <a:effectLst/>
                          <a:latin typeface="Arial" panose="020B0604020202020204" pitchFamily="34" charset="0"/>
                          <a:ea typeface="맑은 고딕" panose="020B0503020000020004" pitchFamily="50" charset="-127"/>
                        </a:rPr>
                        <a:t>　</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solidFill>
                      <a:srgbClr val="D9D9D9"/>
                    </a:solidFill>
                  </a:tcPr>
                </a:tc>
                <a:tc>
                  <a:txBody>
                    <a:bodyPr/>
                    <a:lstStyle/>
                    <a:p>
                      <a:pPr algn="l" fontAlgn="ctr"/>
                      <a:r>
                        <a:rPr lang="ko-KR" altLang="en-US" sz="1200" b="0" i="0" u="none" strike="noStrike" baseline="0">
                          <a:solidFill>
                            <a:srgbClr val="000000"/>
                          </a:solidFill>
                          <a:effectLst/>
                          <a:latin typeface="Arial" panose="020B0604020202020204" pitchFamily="34" charset="0"/>
                          <a:ea typeface="맑은 고딕" panose="020B0503020000020004" pitchFamily="50" charset="-127"/>
                        </a:rPr>
                        <a:t>　</a:t>
                      </a:r>
                    </a:p>
                  </a:txBody>
                  <a:tcPr marL="9525" marR="9525" marT="9525" marB="0" anchor="ctr">
                    <a:lnL>
                      <a:noFill/>
                    </a:lnL>
                    <a:lnR>
                      <a:noFill/>
                    </a:lnR>
                    <a:lnT>
                      <a:noFill/>
                    </a:lnT>
                    <a:lnB>
                      <a:noFill/>
                    </a:lnB>
                    <a:solidFill>
                      <a:srgbClr val="D9D9D9"/>
                    </a:solidFill>
                  </a:tcPr>
                </a:tc>
                <a:tc>
                  <a:txBody>
                    <a:bodyPr/>
                    <a:lstStyle/>
                    <a:p>
                      <a:pPr algn="l" fontAlgn="ctr"/>
                      <a:r>
                        <a:rPr lang="ko-KR" altLang="en-US" sz="1200" b="0" i="0" u="none" strike="noStrike" baseline="0">
                          <a:solidFill>
                            <a:srgbClr val="000000"/>
                          </a:solidFill>
                          <a:effectLst/>
                          <a:latin typeface="Arial" panose="020B0604020202020204" pitchFamily="34" charset="0"/>
                          <a:ea typeface="맑은 고딕" panose="020B0503020000020004" pitchFamily="50" charset="-127"/>
                        </a:rPr>
                        <a:t>　</a:t>
                      </a:r>
                    </a:p>
                  </a:txBody>
                  <a:tcPr marL="9525" marR="9525" marT="9525" marB="0" anchor="ctr">
                    <a:lnL>
                      <a:noFill/>
                    </a:lnL>
                    <a:lnR>
                      <a:noFill/>
                    </a:lnR>
                    <a:lnT>
                      <a:noFill/>
                    </a:lnT>
                    <a:lnB>
                      <a:noFill/>
                    </a:lnB>
                    <a:solidFill>
                      <a:srgbClr val="D9D9D9"/>
                    </a:solidFill>
                  </a:tcPr>
                </a:tc>
                <a:tc>
                  <a:txBody>
                    <a:bodyPr/>
                    <a:lstStyle/>
                    <a:p>
                      <a:pPr algn="l" fontAlgn="ctr"/>
                      <a:r>
                        <a:rPr lang="ko-KR" altLang="en-US" sz="1200" b="0" i="0" u="none" strike="noStrike" baseline="0">
                          <a:solidFill>
                            <a:srgbClr val="000000"/>
                          </a:solidFill>
                          <a:effectLst/>
                          <a:latin typeface="Arial" panose="020B0604020202020204" pitchFamily="34" charset="0"/>
                          <a:ea typeface="맑은 고딕" panose="020B0503020000020004" pitchFamily="50" charset="-127"/>
                        </a:rPr>
                        <a:t>　</a:t>
                      </a:r>
                    </a:p>
                  </a:txBody>
                  <a:tcPr marL="9525" marR="9525" marT="9525" marB="0" anchor="ctr">
                    <a:lnL>
                      <a:noFill/>
                    </a:lnL>
                    <a:lnR>
                      <a:noFill/>
                    </a:lnR>
                    <a:lnT>
                      <a:noFill/>
                    </a:lnT>
                    <a:lnB>
                      <a:noFill/>
                    </a:lnB>
                    <a:solidFill>
                      <a:srgbClr val="D9D9D9"/>
                    </a:solidFill>
                  </a:tcPr>
                </a:tc>
                <a:tc>
                  <a:txBody>
                    <a:bodyPr/>
                    <a:lstStyle/>
                    <a:p>
                      <a:pPr algn="l" fontAlgn="ctr"/>
                      <a:r>
                        <a:rPr lang="ko-KR" altLang="en-US" sz="1200" b="0" i="0" u="none" strike="noStrike" baseline="0">
                          <a:solidFill>
                            <a:srgbClr val="000000"/>
                          </a:solidFill>
                          <a:effectLst/>
                          <a:latin typeface="Arial" panose="020B0604020202020204" pitchFamily="34" charset="0"/>
                          <a:ea typeface="맑은 고딕" panose="020B0503020000020004" pitchFamily="50" charset="-127"/>
                        </a:rPr>
                        <a:t>　</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solidFill>
                      <a:srgbClr val="D9D9D9"/>
                    </a:solidFill>
                  </a:tcPr>
                </a:tc>
              </a:tr>
              <a:tr h="173035">
                <a:tc>
                  <a:txBody>
                    <a:bodyPr/>
                    <a:lstStyle/>
                    <a:p>
                      <a:pPr algn="l" fontAlgn="ctr"/>
                      <a:r>
                        <a:rPr lang="ko-KR" altLang="en-US" sz="1200" b="0" i="0" u="none" strike="noStrike" baseline="0" dirty="0">
                          <a:solidFill>
                            <a:srgbClr val="000000"/>
                          </a:solidFill>
                          <a:effectLst/>
                          <a:latin typeface="Arial" panose="020B0604020202020204" pitchFamily="34" charset="0"/>
                          <a:ea typeface="맑은 고딕" panose="020B0503020000020004" pitchFamily="50" charset="-127"/>
                        </a:rPr>
                        <a:t>　</a:t>
                      </a:r>
                    </a:p>
                  </a:txBody>
                  <a:tcPr marL="9525" marR="9525" marT="9525"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r>
                        <a:rPr lang="ko-KR" altLang="en-US" sz="1200" b="0" i="0" u="none" strike="noStrike" baseline="0" dirty="0">
                          <a:solidFill>
                            <a:srgbClr val="000000"/>
                          </a:solidFill>
                          <a:effectLst/>
                          <a:latin typeface="Arial" panose="020B0604020202020204" pitchFamily="34" charset="0"/>
                          <a:ea typeface="맑은 고딕" panose="020B0503020000020004" pitchFamily="50" charset="-127"/>
                        </a:rPr>
                        <a:t>　</a:t>
                      </a:r>
                    </a:p>
                  </a:txBody>
                  <a:tcPr marL="9525" marR="9525" marT="9525" marB="0" anchor="ctr">
                    <a:lnL>
                      <a:noFill/>
                    </a:lnL>
                    <a:lnR>
                      <a:noFill/>
                    </a:lnR>
                    <a:lnT>
                      <a:noFill/>
                    </a:lnT>
                    <a:lnB>
                      <a:noFill/>
                    </a:lnB>
                    <a:solidFill>
                      <a:srgbClr val="D9D9D9"/>
                    </a:solidFill>
                  </a:tcPr>
                </a:tc>
                <a:tc>
                  <a:txBody>
                    <a:bodyPr/>
                    <a:lstStyle/>
                    <a:p>
                      <a:pPr algn="l" fontAlgn="ctr"/>
                      <a:r>
                        <a:rPr lang="ko-KR" altLang="en-US" sz="1200" b="0" i="0" u="none" strike="noStrike" baseline="0">
                          <a:solidFill>
                            <a:srgbClr val="000000"/>
                          </a:solidFill>
                          <a:effectLst/>
                          <a:latin typeface="Arial" panose="020B0604020202020204" pitchFamily="34" charset="0"/>
                          <a:ea typeface="맑은 고딕" panose="020B0503020000020004" pitchFamily="50" charset="-127"/>
                        </a:rPr>
                        <a:t>　</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r>
                        <a:rPr lang="ko-KR" altLang="en-US" sz="1200" b="0" i="0" u="none" strike="noStrike" baseline="0">
                          <a:solidFill>
                            <a:srgbClr val="000000"/>
                          </a:solidFill>
                          <a:effectLst/>
                          <a:latin typeface="Arial" panose="020B0604020202020204" pitchFamily="34" charset="0"/>
                          <a:ea typeface="맑은 고딕" panose="020B0503020000020004" pitchFamily="50" charset="-127"/>
                        </a:rPr>
                        <a:t>　</a:t>
                      </a:r>
                    </a:p>
                  </a:txBody>
                  <a:tcPr marL="9525" marR="9525" marT="9525" marB="0" anchor="ctr">
                    <a:lnL>
                      <a:noFill/>
                    </a:lnL>
                    <a:lnR>
                      <a:noFill/>
                    </a:lnR>
                    <a:lnT>
                      <a:noFill/>
                    </a:lnT>
                    <a:lnB>
                      <a:noFill/>
                    </a:lnB>
                    <a:solidFill>
                      <a:srgbClr val="D9D9D9"/>
                    </a:solidFill>
                  </a:tcPr>
                </a:tc>
                <a:tc>
                  <a:txBody>
                    <a:bodyPr/>
                    <a:lstStyle/>
                    <a:p>
                      <a:pPr algn="l" fontAlgn="ctr"/>
                      <a:r>
                        <a:rPr lang="ko-KR" altLang="en-US" sz="1200" b="0" i="0" u="none" strike="noStrike" baseline="0">
                          <a:solidFill>
                            <a:srgbClr val="000000"/>
                          </a:solidFill>
                          <a:effectLst/>
                          <a:latin typeface="Arial" panose="020B0604020202020204" pitchFamily="34" charset="0"/>
                          <a:ea typeface="맑은 고딕" panose="020B0503020000020004" pitchFamily="50" charset="-127"/>
                        </a:rPr>
                        <a:t>　</a:t>
                      </a:r>
                    </a:p>
                  </a:txBody>
                  <a:tcPr marL="9525" marR="9525" marT="952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9D9D9"/>
                    </a:solidFill>
                  </a:tcPr>
                </a:tc>
              </a:tr>
              <a:tr h="173035">
                <a:tc>
                  <a:txBody>
                    <a:bodyPr/>
                    <a:lstStyle/>
                    <a:p>
                      <a:pPr algn="l" fontAlgn="ctr"/>
                      <a:r>
                        <a:rPr lang="en-US" sz="1000" b="0" i="0" u="none" strike="noStrike" baseline="0" dirty="0" smtClean="0">
                          <a:solidFill>
                            <a:srgbClr val="000000"/>
                          </a:solidFill>
                          <a:effectLst/>
                          <a:latin typeface="Arial" panose="020B0604020202020204" pitchFamily="34" charset="0"/>
                          <a:ea typeface="맑은 고딕" panose="020B0503020000020004" pitchFamily="50" charset="-127"/>
                        </a:rPr>
                        <a:t> </a:t>
                      </a:r>
                      <a:r>
                        <a:rPr lang="en-US" sz="700" b="0" i="0" u="none" strike="noStrike" baseline="0" dirty="0" smtClean="0">
                          <a:solidFill>
                            <a:srgbClr val="000000"/>
                          </a:solidFill>
                          <a:effectLst/>
                          <a:latin typeface="Arial" panose="020B0604020202020204" pitchFamily="34" charset="0"/>
                          <a:ea typeface="맑은 고딕" panose="020B0503020000020004" pitchFamily="50" charset="-127"/>
                        </a:rPr>
                        <a:t>ITO</a:t>
                      </a:r>
                      <a:endParaRPr lang="en-US" sz="700" b="0" i="0" u="none" strike="noStrike" baseline="0" dirty="0">
                        <a:solidFill>
                          <a:srgbClr val="000000"/>
                        </a:solidFill>
                        <a:effectLst/>
                        <a:latin typeface="Arial" panose="020B0604020202020204" pitchFamily="34" charset="0"/>
                        <a:ea typeface="맑은 고딕" panose="020B0503020000020004" pitchFamily="50" charset="-127"/>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r>
                        <a:rPr lang="ko-KR" altLang="en-US" sz="1200" b="0" i="0" u="none" strike="noStrike" baseline="0" dirty="0">
                          <a:solidFill>
                            <a:srgbClr val="000000"/>
                          </a:solidFill>
                          <a:effectLst/>
                          <a:latin typeface="Arial" panose="020B0604020202020204" pitchFamily="34" charset="0"/>
                          <a:ea typeface="맑은 고딕" panose="020B0503020000020004" pitchFamily="50" charset="-127"/>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r>
                        <a:rPr lang="ko-KR" altLang="en-US" sz="1200" b="0" i="0" u="none" strike="noStrike" baseline="0" dirty="0">
                          <a:solidFill>
                            <a:srgbClr val="000000"/>
                          </a:solidFill>
                          <a:effectLst/>
                          <a:latin typeface="Arial" panose="020B0604020202020204" pitchFamily="34" charset="0"/>
                          <a:ea typeface="맑은 고딕" panose="020B0503020000020004" pitchFamily="50" charset="-127"/>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r>
                        <a:rPr lang="ko-KR" altLang="en-US" sz="1200" b="0" i="0" u="none" strike="noStrike" baseline="0" dirty="0">
                          <a:solidFill>
                            <a:srgbClr val="000000"/>
                          </a:solidFill>
                          <a:effectLst/>
                          <a:latin typeface="Arial" panose="020B0604020202020204" pitchFamily="34" charset="0"/>
                          <a:ea typeface="맑은 고딕" panose="020B0503020000020004" pitchFamily="50" charset="-127"/>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r>
                        <a:rPr lang="ko-KR" altLang="en-US" sz="1200" b="0" i="0" u="none" strike="noStrike" baseline="0" dirty="0">
                          <a:solidFill>
                            <a:srgbClr val="000000"/>
                          </a:solidFill>
                          <a:effectLst/>
                          <a:latin typeface="Arial" panose="020B0604020202020204" pitchFamily="34" charset="0"/>
                          <a:ea typeface="맑은 고딕" panose="020B0503020000020004" pitchFamily="50" charset="-127"/>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bl>
          </a:graphicData>
        </a:graphic>
      </p:graphicFrame>
    </p:spTree>
    <p:extLst>
      <p:ext uri="{BB962C8B-B14F-4D97-AF65-F5344CB8AC3E}">
        <p14:creationId xmlns:p14="http://schemas.microsoft.com/office/powerpoint/2010/main" val="271348346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1484314"/>
            <a:ext cx="3970338" cy="1313672"/>
          </a:xfrm>
        </p:spPr>
        <p:txBody>
          <a:bodyPr/>
          <a:lstStyle/>
          <a:p>
            <a:pPr marL="0" indent="0" algn="just" latinLnBrk="0">
              <a:buNone/>
            </a:pPr>
            <a:r>
              <a:rPr lang="en-US" altLang="ko-KR" dirty="0" smtClean="0"/>
              <a:t>3.2. Large-sized </a:t>
            </a:r>
            <a:r>
              <a:rPr lang="en-US" altLang="ko-KR" dirty="0"/>
              <a:t>OLED display</a:t>
            </a:r>
            <a:endParaRPr lang="en-US" altLang="ko-KR" dirty="0" smtClean="0"/>
          </a:p>
          <a:p>
            <a:pPr lvl="1" algn="just" latinLnBrk="0"/>
            <a:r>
              <a:rPr lang="en-US" altLang="ko-KR" dirty="0" smtClean="0"/>
              <a:t>The white OLED (WOLED) device </a:t>
            </a:r>
            <a:r>
              <a:rPr lang="en-US" altLang="ko-KR" dirty="0"/>
              <a:t>is mostly produced by LG </a:t>
            </a:r>
            <a:r>
              <a:rPr lang="en-US" altLang="ko-KR" dirty="0" smtClean="0"/>
              <a:t>Display for large-sized AMOLED panels.</a:t>
            </a:r>
            <a:endParaRPr lang="en-US" altLang="ko-KR" dirty="0"/>
          </a:p>
          <a:p>
            <a:pPr lvl="1" algn="just" latinLnBrk="0"/>
            <a:r>
              <a:rPr lang="en-US" altLang="ko-KR" dirty="0" smtClean="0"/>
              <a:t>There </a:t>
            </a:r>
            <a:r>
              <a:rPr lang="en-US" altLang="ko-KR" dirty="0"/>
              <a:t>is a structural difference </a:t>
            </a:r>
            <a:r>
              <a:rPr lang="en-US" altLang="ko-KR" dirty="0" smtClean="0"/>
              <a:t>between  RGB OLEDs and WOLEDs, but OLED </a:t>
            </a:r>
            <a:r>
              <a:rPr lang="en-US" altLang="ko-KR" dirty="0"/>
              <a:t>materials providers </a:t>
            </a:r>
            <a:r>
              <a:rPr lang="en-US" altLang="ko-KR" dirty="0" smtClean="0"/>
              <a:t>also supply WOLED materials.</a:t>
            </a:r>
            <a:endParaRPr lang="en-US" altLang="ko-KR" dirty="0"/>
          </a:p>
          <a:p>
            <a:pPr lvl="1"/>
            <a:endParaRPr lang="en-US" altLang="ko-KR" dirty="0"/>
          </a:p>
        </p:txBody>
      </p:sp>
      <p:sp>
        <p:nvSpPr>
          <p:cNvPr id="4" name="Slide Number Placeholder 3"/>
          <p:cNvSpPr>
            <a:spLocks noGrp="1"/>
          </p:cNvSpPr>
          <p:nvPr>
            <p:ph type="sldNum" sz="quarter" idx="10"/>
          </p:nvPr>
        </p:nvSpPr>
        <p:spPr/>
        <p:txBody>
          <a:bodyPr/>
          <a:lstStyle/>
          <a:p>
            <a:fld id="{C1654822-CBA3-4BDF-80A9-3FE33B17E59A}" type="slidenum">
              <a:rPr lang="en-US" smtClean="0"/>
              <a:pPr/>
              <a:t>74</a:t>
            </a:fld>
            <a:endParaRPr lang="en-US" dirty="0"/>
          </a:p>
        </p:txBody>
      </p:sp>
      <p:sp>
        <p:nvSpPr>
          <p:cNvPr id="5" name="Footer Placeholder 4"/>
          <p:cNvSpPr>
            <a:spLocks noGrp="1"/>
          </p:cNvSpPr>
          <p:nvPr>
            <p:ph type="ftr" sz="quarter" idx="12"/>
          </p:nvPr>
        </p:nvSpPr>
        <p:spPr/>
        <p:txBody>
          <a:bodyPr/>
          <a:lstStyle/>
          <a:p>
            <a:r>
              <a:rPr lang="en-US" smtClean="0"/>
              <a:t>Quantum Dot Display Technology &amp; Market Report - H2 2015</a:t>
            </a:r>
            <a:endParaRPr lang="en-US" dirty="0"/>
          </a:p>
        </p:txBody>
      </p:sp>
      <p:graphicFrame>
        <p:nvGraphicFramePr>
          <p:cNvPr id="7" name="내용 개체 틀 6"/>
          <p:cNvGraphicFramePr>
            <a:graphicFrameLocks/>
          </p:cNvGraphicFramePr>
          <p:nvPr>
            <p:extLst>
              <p:ext uri="{D42A27DB-BD31-4B8C-83A1-F6EECF244321}">
                <p14:modId xmlns:p14="http://schemas.microsoft.com/office/powerpoint/2010/main" val="2114790607"/>
              </p:ext>
            </p:extLst>
          </p:nvPr>
        </p:nvGraphicFramePr>
        <p:xfrm>
          <a:off x="4716463" y="1484316"/>
          <a:ext cx="3959225" cy="4670091"/>
        </p:xfrm>
        <a:graphic>
          <a:graphicData uri="http://schemas.openxmlformats.org/drawingml/2006/table">
            <a:tbl>
              <a:tblPr firstRow="1" lastRow="1" bandRow="1">
                <a:tableStyleId>{4F348D8D-2592-4D36-8BCA-CF58A03317E7}</a:tableStyleId>
              </a:tblPr>
              <a:tblGrid>
                <a:gridCol w="1310007"/>
                <a:gridCol w="2649218"/>
              </a:tblGrid>
              <a:tr h="216000">
                <a:tc gridSpan="2">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900" b="1" i="0" baseline="0" dirty="0" smtClean="0">
                          <a:latin typeface="Arial"/>
                        </a:rPr>
                        <a:t>Large-sized OLED display materials providers</a:t>
                      </a:r>
                      <a:endParaRPr lang="en-US" sz="900" b="1" i="0" dirty="0" smtClean="0">
                        <a:latin typeface="Arial"/>
                      </a:endParaRPr>
                    </a:p>
                  </a:txBody>
                  <a:tcPr marL="35560" marR="35560" marT="19050" marB="19050" anchor="ctr"/>
                </a:tc>
                <a:tc hMerge="1">
                  <a:txBody>
                    <a:bodyPr/>
                    <a:lstStyle/>
                    <a:p>
                      <a:endParaRPr lang="en-US" sz="800" b="1" i="0">
                        <a:latin typeface="Arial"/>
                      </a:endParaRPr>
                    </a:p>
                  </a:txBody>
                  <a:tcPr marL="88900" marR="88900" marT="46990" marB="46990"/>
                </a:tc>
              </a:tr>
              <a:tr h="250625">
                <a:tc>
                  <a:txBody>
                    <a:bodyPr/>
                    <a:lstStyle/>
                    <a:p>
                      <a:r>
                        <a:rPr lang="en-US" sz="700" b="1" i="0" dirty="0" smtClean="0">
                          <a:latin typeface="Arial"/>
                        </a:rPr>
                        <a:t>Layer</a:t>
                      </a:r>
                      <a:endParaRPr lang="en-US" sz="700" b="1" i="0" dirty="0">
                        <a:solidFill>
                          <a:schemeClr val="bg1"/>
                        </a:solidFill>
                        <a:latin typeface="Arial"/>
                      </a:endParaRPr>
                    </a:p>
                  </a:txBody>
                  <a:tcPr marL="35560" marR="35560" marT="19050" marB="19050">
                    <a:lnB w="12700" cap="flat" cmpd="sng" algn="ctr">
                      <a:solidFill>
                        <a:srgbClr val="707C8A"/>
                      </a:solidFill>
                      <a:prstDash val="solid"/>
                      <a:round/>
                      <a:headEnd type="none" w="med" len="med"/>
                      <a:tailEnd type="none" w="med" len="med"/>
                    </a:lnB>
                  </a:tcPr>
                </a:tc>
                <a:tc>
                  <a:txBody>
                    <a:bodyPr/>
                    <a:lstStyle/>
                    <a:p>
                      <a:r>
                        <a:rPr lang="en-US" sz="700" b="1" i="0" dirty="0" smtClean="0">
                          <a:latin typeface="Arial"/>
                        </a:rPr>
                        <a:t>Supplier</a:t>
                      </a:r>
                      <a:endParaRPr lang="en-US" sz="700" b="1" i="0" dirty="0">
                        <a:solidFill>
                          <a:schemeClr val="bg1"/>
                        </a:solidFill>
                        <a:latin typeface="Arial"/>
                      </a:endParaRPr>
                    </a:p>
                  </a:txBody>
                  <a:tcPr marL="35560" marR="35560" marT="19050" marB="19050">
                    <a:lnB w="12700" cap="flat" cmpd="sng" algn="ctr">
                      <a:solidFill>
                        <a:srgbClr val="707C8A"/>
                      </a:solidFill>
                      <a:prstDash val="solid"/>
                      <a:round/>
                      <a:headEnd type="none" w="med" len="med"/>
                      <a:tailEnd type="none" w="med" len="med"/>
                    </a:lnB>
                  </a:tcPr>
                </a:tc>
              </a:tr>
              <a:tr h="250625">
                <a:tc>
                  <a:txBody>
                    <a:bodyPr/>
                    <a:lstStyle/>
                    <a:p>
                      <a:r>
                        <a:rPr lang="en-US" sz="700" b="0" i="0" dirty="0" smtClean="0">
                          <a:latin typeface="Arial"/>
                        </a:rPr>
                        <a:t>CPL</a:t>
                      </a:r>
                      <a:endParaRPr lang="en-US" sz="700" b="0" i="0" dirty="0">
                        <a:latin typeface="Arial"/>
                      </a:endParaRPr>
                    </a:p>
                  </a:txBody>
                  <a:tcPr marL="35560" marR="35560" marT="19050" marB="19050">
                    <a:lnT w="12700" cap="flat" cmpd="sng" algn="ctr">
                      <a:solidFill>
                        <a:srgbClr val="707C8A"/>
                      </a:solidFill>
                      <a:prstDash val="solid"/>
                      <a:round/>
                      <a:headEnd type="none" w="med" len="med"/>
                      <a:tailEnd type="none" w="med" len="med"/>
                    </a:lnT>
                  </a:tcPr>
                </a:tc>
                <a:tc>
                  <a:txBody>
                    <a:bodyPr/>
                    <a:lstStyle/>
                    <a:p>
                      <a:r>
                        <a:rPr lang="en-US" sz="700" b="0" i="0" dirty="0" smtClean="0">
                          <a:latin typeface="Arial"/>
                        </a:rPr>
                        <a:t>LG </a:t>
                      </a:r>
                      <a:r>
                        <a:rPr lang="en-US" sz="700" b="0" i="0" dirty="0" err="1" smtClean="0">
                          <a:latin typeface="Arial"/>
                        </a:rPr>
                        <a:t>Chem</a:t>
                      </a:r>
                      <a:endParaRPr lang="en-US" sz="700" b="0" i="0" dirty="0">
                        <a:latin typeface="Arial"/>
                      </a:endParaRPr>
                    </a:p>
                  </a:txBody>
                  <a:tcPr marL="35560" marR="35560" marT="19050" marB="19050">
                    <a:lnT w="12700" cap="flat" cmpd="sng" algn="ctr">
                      <a:solidFill>
                        <a:srgbClr val="707C8A"/>
                      </a:solidFill>
                      <a:prstDash val="solid"/>
                      <a:round/>
                      <a:headEnd type="none" w="med" len="med"/>
                      <a:tailEnd type="none" w="med" len="med"/>
                    </a:lnT>
                  </a:tcPr>
                </a:tc>
              </a:tr>
              <a:tr h="250625">
                <a:tc>
                  <a:txBody>
                    <a:bodyPr/>
                    <a:lstStyle/>
                    <a:p>
                      <a:r>
                        <a:rPr lang="en-US" sz="700" b="0" i="0" dirty="0" smtClean="0">
                          <a:latin typeface="Arial"/>
                        </a:rPr>
                        <a:t>EIL</a:t>
                      </a:r>
                      <a:endParaRPr lang="en-US" sz="700" b="0" i="0" dirty="0">
                        <a:latin typeface="Arial"/>
                      </a:endParaRPr>
                    </a:p>
                  </a:txBody>
                  <a:tcPr marL="35560" marR="35560" marT="19050" marB="19050"/>
                </a:tc>
                <a:tc>
                  <a:txBody>
                    <a:bodyPr/>
                    <a:lstStyle/>
                    <a:p>
                      <a:r>
                        <a:rPr lang="en-US" altLang="ko-KR" sz="700" b="0" i="0" dirty="0" smtClean="0">
                          <a:latin typeface="Arial"/>
                        </a:rPr>
                        <a:t>TASCO (TAEWON SCIENTIFIC)</a:t>
                      </a:r>
                      <a:endParaRPr lang="en-US" sz="700" b="0" i="0" dirty="0">
                        <a:latin typeface="Arial"/>
                      </a:endParaRPr>
                    </a:p>
                  </a:txBody>
                  <a:tcPr marL="35560" marR="35560" marT="19050" marB="19050"/>
                </a:tc>
              </a:tr>
              <a:tr h="250625">
                <a:tc>
                  <a:txBody>
                    <a:bodyPr/>
                    <a:lstStyle/>
                    <a:p>
                      <a:r>
                        <a:rPr lang="en-US" sz="700" b="0" i="0" dirty="0" smtClean="0">
                          <a:latin typeface="Arial"/>
                        </a:rPr>
                        <a:t>ETL 2</a:t>
                      </a:r>
                      <a:endParaRPr lang="en-US" sz="700" b="0" i="0" dirty="0">
                        <a:latin typeface="Arial"/>
                      </a:endParaRPr>
                    </a:p>
                  </a:txBody>
                  <a:tcPr marL="35560" marR="35560" marT="19050" marB="19050"/>
                </a:tc>
                <a:tc>
                  <a:txBody>
                    <a:bodyPr/>
                    <a:lstStyle/>
                    <a:p>
                      <a:r>
                        <a:rPr lang="en-US" sz="700" b="0" i="0" dirty="0" err="1" smtClean="0">
                          <a:latin typeface="Arial"/>
                        </a:rPr>
                        <a:t>Idemitsu</a:t>
                      </a:r>
                      <a:r>
                        <a:rPr lang="en-US" sz="700" b="0" i="0" dirty="0" smtClean="0">
                          <a:latin typeface="Arial"/>
                        </a:rPr>
                        <a:t> Kosan, LG</a:t>
                      </a:r>
                      <a:r>
                        <a:rPr lang="en-US" sz="700" b="0" i="0" baseline="0" dirty="0" smtClean="0">
                          <a:latin typeface="Arial"/>
                        </a:rPr>
                        <a:t> </a:t>
                      </a:r>
                      <a:r>
                        <a:rPr lang="en-US" sz="700" b="0" i="0" baseline="0" dirty="0" err="1" smtClean="0">
                          <a:latin typeface="Arial"/>
                        </a:rPr>
                        <a:t>Chem</a:t>
                      </a:r>
                      <a:endParaRPr lang="en-US" sz="700" b="0" i="0" dirty="0">
                        <a:latin typeface="Arial"/>
                      </a:endParaRPr>
                    </a:p>
                  </a:txBody>
                  <a:tcPr marL="35560" marR="35560" marT="19050" marB="19050"/>
                </a:tc>
              </a:tr>
              <a:tr h="250625">
                <a:tc>
                  <a:txBody>
                    <a:bodyPr/>
                    <a:lstStyle/>
                    <a:p>
                      <a:r>
                        <a:rPr lang="en-US" sz="700" b="0" i="0" dirty="0" err="1" smtClean="0">
                          <a:latin typeface="Arial"/>
                        </a:rPr>
                        <a:t>YGreen</a:t>
                      </a:r>
                      <a:endParaRPr lang="en-US" sz="700" b="0" i="0" dirty="0">
                        <a:latin typeface="Arial"/>
                      </a:endParaRPr>
                    </a:p>
                  </a:txBody>
                  <a:tcPr marL="35560" marR="35560" marT="19050" marB="19050"/>
                </a:tc>
                <a:tc>
                  <a:txBody>
                    <a:bodyPr/>
                    <a:lstStyle/>
                    <a:p>
                      <a:r>
                        <a:rPr lang="en-US" sz="700" b="0" i="0" dirty="0" smtClean="0">
                          <a:latin typeface="Arial"/>
                        </a:rPr>
                        <a:t>Merck </a:t>
                      </a:r>
                      <a:endParaRPr lang="en-US" sz="700" b="0" i="0" dirty="0">
                        <a:latin typeface="Arial"/>
                      </a:endParaRPr>
                    </a:p>
                  </a:txBody>
                  <a:tcPr marL="35560" marR="35560" marT="19050" marB="19050"/>
                </a:tc>
              </a:tr>
              <a:tr h="250625">
                <a:tc>
                  <a:txBody>
                    <a:bodyPr/>
                    <a:lstStyle/>
                    <a:p>
                      <a:r>
                        <a:rPr lang="en-US" sz="700" b="0" i="0" dirty="0" err="1" smtClean="0">
                          <a:latin typeface="Arial"/>
                        </a:rPr>
                        <a:t>YGreen</a:t>
                      </a:r>
                      <a:r>
                        <a:rPr lang="en-US" sz="700" b="0" i="0" baseline="0" dirty="0" smtClean="0">
                          <a:latin typeface="Arial"/>
                        </a:rPr>
                        <a:t> dopant</a:t>
                      </a:r>
                      <a:endParaRPr lang="en-US" sz="700" b="0" i="0" dirty="0">
                        <a:latin typeface="Arial"/>
                      </a:endParaRPr>
                    </a:p>
                  </a:txBody>
                  <a:tcPr marL="35560" marR="35560" marT="19050" marB="19050"/>
                </a:tc>
                <a:tc>
                  <a:txBody>
                    <a:bodyPr/>
                    <a:lstStyle/>
                    <a:p>
                      <a:r>
                        <a:rPr lang="en-US" sz="700" b="0" i="0" dirty="0" smtClean="0">
                          <a:latin typeface="Arial"/>
                        </a:rPr>
                        <a:t>UDC</a:t>
                      </a:r>
                      <a:endParaRPr lang="en-US" sz="700" b="0" i="0" dirty="0">
                        <a:latin typeface="Arial"/>
                      </a:endParaRPr>
                    </a:p>
                  </a:txBody>
                  <a:tcPr marL="35560" marR="35560" marT="19050" marB="19050"/>
                </a:tc>
              </a:tr>
              <a:tr h="250625">
                <a:tc>
                  <a:txBody>
                    <a:bodyPr/>
                    <a:lstStyle/>
                    <a:p>
                      <a:r>
                        <a:rPr lang="en-US" sz="700" b="0" i="0" dirty="0" smtClean="0">
                          <a:latin typeface="Arial"/>
                        </a:rPr>
                        <a:t>HTL 4 </a:t>
                      </a:r>
                      <a:endParaRPr lang="en-US" sz="700" b="0" i="0" dirty="0">
                        <a:latin typeface="Arial"/>
                      </a:endParaRPr>
                    </a:p>
                  </a:txBody>
                  <a:tcPr marL="35560" marR="35560" marT="19050" marB="19050"/>
                </a:tc>
                <a:tc>
                  <a:txBody>
                    <a:bodyPr/>
                    <a:lstStyle/>
                    <a:p>
                      <a:r>
                        <a:rPr lang="en-US" sz="700" b="0" i="0" dirty="0" smtClean="0">
                          <a:latin typeface="Arial"/>
                        </a:rPr>
                        <a:t>Merck</a:t>
                      </a:r>
                      <a:endParaRPr lang="en-US" sz="700" b="0" i="0" dirty="0">
                        <a:latin typeface="Arial"/>
                      </a:endParaRPr>
                    </a:p>
                  </a:txBody>
                  <a:tcPr marL="35560" marR="35560" marT="19050" marB="19050"/>
                </a:tc>
              </a:tr>
              <a:tr h="250625">
                <a:tc>
                  <a:txBody>
                    <a:bodyPr/>
                    <a:lstStyle/>
                    <a:p>
                      <a:r>
                        <a:rPr lang="en-US" sz="700" b="0" i="0" dirty="0" smtClean="0">
                          <a:latin typeface="Arial"/>
                        </a:rPr>
                        <a:t>HTL 3</a:t>
                      </a:r>
                      <a:endParaRPr lang="en-US" sz="700" b="0" i="0" dirty="0">
                        <a:latin typeface="Arial"/>
                      </a:endParaRPr>
                    </a:p>
                  </a:txBody>
                  <a:tcPr marL="35560" marR="35560" marT="19050" marB="19050"/>
                </a:tc>
                <a:tc>
                  <a:txBody>
                    <a:bodyPr/>
                    <a:lstStyle/>
                    <a:p>
                      <a:r>
                        <a:rPr lang="en-US" sz="700" b="0" i="0" dirty="0" smtClean="0">
                          <a:latin typeface="Arial"/>
                        </a:rPr>
                        <a:t>Merck</a:t>
                      </a:r>
                      <a:endParaRPr lang="en-US" sz="700" b="0" i="0" dirty="0">
                        <a:latin typeface="Arial"/>
                      </a:endParaRPr>
                    </a:p>
                  </a:txBody>
                  <a:tcPr marL="35560" marR="35560" marT="19050" marB="19050"/>
                </a:tc>
              </a:tr>
              <a:tr h="250625">
                <a:tc>
                  <a:txBody>
                    <a:bodyPr/>
                    <a:lstStyle/>
                    <a:p>
                      <a:r>
                        <a:rPr lang="en-US" sz="700" b="0" i="0" dirty="0" smtClean="0">
                          <a:latin typeface="Arial"/>
                        </a:rPr>
                        <a:t>p CGL</a:t>
                      </a:r>
                      <a:endParaRPr lang="en-US" sz="700" b="0" i="0" dirty="0">
                        <a:latin typeface="Arial"/>
                      </a:endParaRPr>
                    </a:p>
                  </a:txBody>
                  <a:tcPr marL="35560" marR="35560" marT="19050" marB="19050"/>
                </a:tc>
                <a:tc>
                  <a:txBody>
                    <a:bodyPr/>
                    <a:lstStyle/>
                    <a:p>
                      <a:r>
                        <a:rPr lang="en-US" sz="700" b="0" i="0" dirty="0" smtClean="0">
                          <a:latin typeface="Arial"/>
                        </a:rPr>
                        <a:t>LG</a:t>
                      </a:r>
                      <a:r>
                        <a:rPr lang="en-US" sz="700" b="0" i="0" baseline="0" dirty="0" smtClean="0">
                          <a:latin typeface="Arial"/>
                        </a:rPr>
                        <a:t> </a:t>
                      </a:r>
                      <a:r>
                        <a:rPr lang="en-US" sz="700" b="0" i="0" baseline="0" dirty="0" err="1" smtClean="0">
                          <a:latin typeface="Arial"/>
                        </a:rPr>
                        <a:t>Chem</a:t>
                      </a:r>
                      <a:r>
                        <a:rPr lang="en-US" sz="700" b="0" i="0" baseline="0" dirty="0" smtClean="0">
                          <a:latin typeface="Arial"/>
                        </a:rPr>
                        <a:t>, </a:t>
                      </a:r>
                      <a:r>
                        <a:rPr lang="en-US" altLang="ko-KR" sz="700" b="0" i="0" dirty="0" err="1" smtClean="0">
                          <a:latin typeface="Arial"/>
                        </a:rPr>
                        <a:t>Idemitsu</a:t>
                      </a:r>
                      <a:r>
                        <a:rPr lang="en-US" altLang="ko-KR" sz="700" b="0" i="0" dirty="0" smtClean="0">
                          <a:latin typeface="Arial"/>
                        </a:rPr>
                        <a:t> Kosan</a:t>
                      </a:r>
                      <a:endParaRPr lang="en-US" sz="700" b="0" i="0" dirty="0">
                        <a:latin typeface="Arial"/>
                      </a:endParaRPr>
                    </a:p>
                  </a:txBody>
                  <a:tcPr marL="35560" marR="35560" marT="19050" marB="19050"/>
                </a:tc>
              </a:tr>
              <a:tr h="250625">
                <a:tc>
                  <a:txBody>
                    <a:bodyPr/>
                    <a:lstStyle/>
                    <a:p>
                      <a:r>
                        <a:rPr lang="en-US" sz="700" b="0" i="0" dirty="0" smtClean="0">
                          <a:latin typeface="Arial"/>
                        </a:rPr>
                        <a:t>n CGL dopant</a:t>
                      </a:r>
                      <a:endParaRPr lang="en-US" sz="700" b="0" i="0" dirty="0">
                        <a:latin typeface="Arial"/>
                      </a:endParaRPr>
                    </a:p>
                  </a:txBody>
                  <a:tcPr marL="35560" marR="35560" marT="19050" marB="19050"/>
                </a:tc>
                <a:tc>
                  <a:txBody>
                    <a:bodyPr/>
                    <a:lstStyle/>
                    <a:p>
                      <a:r>
                        <a:rPr lang="en-US" sz="700" b="0" i="0" dirty="0" smtClean="0">
                          <a:latin typeface="Arial"/>
                        </a:rPr>
                        <a:t>Comet</a:t>
                      </a:r>
                      <a:endParaRPr lang="en-US" sz="700" b="0" i="0" dirty="0">
                        <a:latin typeface="Arial"/>
                      </a:endParaRPr>
                    </a:p>
                  </a:txBody>
                  <a:tcPr marL="35560" marR="35560" marT="19050" marB="19050"/>
                </a:tc>
              </a:tr>
              <a:tr h="250625">
                <a:tc>
                  <a:txBody>
                    <a:bodyPr/>
                    <a:lstStyle/>
                    <a:p>
                      <a:r>
                        <a:rPr lang="en-US" sz="700" b="0" i="0" dirty="0" smtClean="0">
                          <a:latin typeface="Arial"/>
                        </a:rPr>
                        <a:t>n CGL</a:t>
                      </a:r>
                      <a:endParaRPr lang="en-US" sz="700" b="0" i="0" dirty="0">
                        <a:latin typeface="Arial"/>
                      </a:endParaRPr>
                    </a:p>
                  </a:txBody>
                  <a:tcPr marL="35560" marR="35560" marT="19050" marB="19050"/>
                </a:tc>
                <a:tc>
                  <a:txBody>
                    <a:bodyPr/>
                    <a:lstStyle/>
                    <a:p>
                      <a:r>
                        <a:rPr lang="en-US" sz="700" b="0" i="0" dirty="0" smtClean="0">
                          <a:latin typeface="Arial"/>
                        </a:rPr>
                        <a:t>Toray</a:t>
                      </a:r>
                      <a:endParaRPr lang="en-US" sz="700" b="0" i="0" dirty="0">
                        <a:latin typeface="Arial"/>
                      </a:endParaRPr>
                    </a:p>
                  </a:txBody>
                  <a:tcPr marL="35560" marR="35560" marT="19050" marB="19050"/>
                </a:tc>
              </a:tr>
              <a:tr h="250625">
                <a:tc>
                  <a:txBody>
                    <a:bodyPr/>
                    <a:lstStyle/>
                    <a:p>
                      <a:r>
                        <a:rPr lang="en-US" sz="700" b="0" i="0" dirty="0" smtClean="0">
                          <a:latin typeface="Arial"/>
                        </a:rPr>
                        <a:t>ETL 1</a:t>
                      </a:r>
                      <a:endParaRPr lang="en-US" sz="700" b="0" i="0" dirty="0">
                        <a:latin typeface="Arial"/>
                      </a:endParaRPr>
                    </a:p>
                  </a:txBody>
                  <a:tcPr marL="35560" marR="35560" marT="19050" marB="19050"/>
                </a:tc>
                <a:tc>
                  <a:txBody>
                    <a:bodyPr/>
                    <a:lstStyle/>
                    <a:p>
                      <a:r>
                        <a:rPr lang="en-US" sz="700" b="0" i="0" dirty="0" err="1" smtClean="0">
                          <a:latin typeface="Arial"/>
                        </a:rPr>
                        <a:t>Idemitsu</a:t>
                      </a:r>
                      <a:r>
                        <a:rPr lang="en-US" sz="700" b="0" i="0" dirty="0" smtClean="0">
                          <a:latin typeface="Arial"/>
                        </a:rPr>
                        <a:t> Kosan</a:t>
                      </a:r>
                      <a:endParaRPr lang="en-US" sz="700" b="0" i="0" dirty="0">
                        <a:latin typeface="Arial"/>
                      </a:endParaRPr>
                    </a:p>
                  </a:txBody>
                  <a:tcPr marL="35560" marR="35560" marT="19050" marB="19050"/>
                </a:tc>
              </a:tr>
              <a:tr h="250625">
                <a:tc>
                  <a:txBody>
                    <a:bodyPr/>
                    <a:lstStyle/>
                    <a:p>
                      <a:r>
                        <a:rPr lang="en-US" sz="700" b="0" i="0" dirty="0" smtClean="0">
                          <a:latin typeface="Arial"/>
                        </a:rPr>
                        <a:t>Blue</a:t>
                      </a:r>
                      <a:endParaRPr lang="en-US" sz="700" b="0" i="0" dirty="0">
                        <a:latin typeface="Arial"/>
                      </a:endParaRPr>
                    </a:p>
                  </a:txBody>
                  <a:tcPr marL="35560" marR="35560" marT="19050" marB="19050"/>
                </a:tc>
                <a:tc>
                  <a:txBody>
                    <a:bodyPr/>
                    <a:lstStyle/>
                    <a:p>
                      <a:r>
                        <a:rPr lang="en-US" sz="700" b="0" i="0" dirty="0" err="1" smtClean="0">
                          <a:latin typeface="Arial"/>
                        </a:rPr>
                        <a:t>Idemitsu</a:t>
                      </a:r>
                      <a:r>
                        <a:rPr lang="en-US" sz="700" b="0" i="0" dirty="0" smtClean="0">
                          <a:latin typeface="Arial"/>
                        </a:rPr>
                        <a:t> Kosan</a:t>
                      </a:r>
                      <a:endParaRPr lang="en-US" sz="700" b="0" i="0" dirty="0">
                        <a:latin typeface="Arial"/>
                      </a:endParaRPr>
                    </a:p>
                  </a:txBody>
                  <a:tcPr marL="35560" marR="35560" marT="19050" marB="19050"/>
                </a:tc>
              </a:tr>
              <a:tr h="250625">
                <a:tc>
                  <a:txBody>
                    <a:bodyPr/>
                    <a:lstStyle/>
                    <a:p>
                      <a:r>
                        <a:rPr lang="en-US" sz="700" b="0" i="0" dirty="0" smtClean="0">
                          <a:latin typeface="Arial"/>
                        </a:rPr>
                        <a:t>Blue dopant</a:t>
                      </a:r>
                      <a:endParaRPr lang="en-US" sz="700" b="0" i="0" dirty="0">
                        <a:latin typeface="Arial"/>
                      </a:endParaRPr>
                    </a:p>
                  </a:txBody>
                  <a:tcPr marL="35560" marR="35560" marT="19050" marB="19050"/>
                </a:tc>
                <a:tc>
                  <a:txBody>
                    <a:bodyPr/>
                    <a:lstStyle/>
                    <a:p>
                      <a:r>
                        <a:rPr lang="en-US" sz="700" b="0" i="0" dirty="0" err="1" smtClean="0">
                          <a:latin typeface="Arial"/>
                        </a:rPr>
                        <a:t>Idemitsu</a:t>
                      </a:r>
                      <a:r>
                        <a:rPr lang="en-US" sz="700" b="0" i="0" dirty="0" smtClean="0">
                          <a:latin typeface="Arial"/>
                        </a:rPr>
                        <a:t> Kosan</a:t>
                      </a:r>
                      <a:endParaRPr lang="en-US" sz="700" b="0" i="0" dirty="0">
                        <a:latin typeface="Arial"/>
                      </a:endParaRPr>
                    </a:p>
                  </a:txBody>
                  <a:tcPr marL="35560" marR="35560" marT="19050" marB="19050"/>
                </a:tc>
              </a:tr>
              <a:tr h="250625">
                <a:tc>
                  <a:txBody>
                    <a:bodyPr/>
                    <a:lstStyle/>
                    <a:p>
                      <a:r>
                        <a:rPr lang="en-US" sz="700" b="0" i="0" dirty="0" smtClean="0">
                          <a:latin typeface="Arial"/>
                        </a:rPr>
                        <a:t>HTL 2</a:t>
                      </a:r>
                      <a:endParaRPr lang="en-US" sz="700" b="0" i="0" dirty="0">
                        <a:latin typeface="Arial"/>
                      </a:endParaRPr>
                    </a:p>
                  </a:txBody>
                  <a:tcPr marL="35560" marR="35560" marT="19050" marB="19050"/>
                </a:tc>
                <a:tc>
                  <a:txBody>
                    <a:bodyPr/>
                    <a:lstStyle/>
                    <a:p>
                      <a:r>
                        <a:rPr lang="en-US" sz="700" b="0" i="0" dirty="0" smtClean="0">
                          <a:latin typeface="Arial"/>
                        </a:rPr>
                        <a:t>Merck</a:t>
                      </a:r>
                      <a:endParaRPr lang="en-US" sz="700" b="0" i="0" dirty="0">
                        <a:latin typeface="Arial"/>
                      </a:endParaRPr>
                    </a:p>
                  </a:txBody>
                  <a:tcPr marL="35560" marR="35560" marT="19050" marB="19050"/>
                </a:tc>
              </a:tr>
              <a:tr h="250625">
                <a:tc>
                  <a:txBody>
                    <a:bodyPr/>
                    <a:lstStyle/>
                    <a:p>
                      <a:r>
                        <a:rPr lang="en-US" sz="700" b="0" i="0" dirty="0" smtClean="0">
                          <a:latin typeface="Arial"/>
                        </a:rPr>
                        <a:t>HTL 1</a:t>
                      </a:r>
                      <a:endParaRPr lang="en-US" sz="700" b="0" i="0" dirty="0">
                        <a:latin typeface="Arial"/>
                      </a:endParaRPr>
                    </a:p>
                  </a:txBody>
                  <a:tcPr marL="35560" marR="35560" marT="19050" marB="19050">
                    <a:lnB>
                      <a:noFill/>
                    </a:lnB>
                  </a:tcPr>
                </a:tc>
                <a:tc>
                  <a:txBody>
                    <a:bodyPr/>
                    <a:lstStyle/>
                    <a:p>
                      <a:r>
                        <a:rPr lang="en-US" sz="700" b="0" i="0" dirty="0" smtClean="0">
                          <a:latin typeface="Arial"/>
                        </a:rPr>
                        <a:t>Merck</a:t>
                      </a:r>
                      <a:endParaRPr lang="en-US" sz="700" b="0" i="0" dirty="0">
                        <a:latin typeface="Arial"/>
                      </a:endParaRPr>
                    </a:p>
                  </a:txBody>
                  <a:tcPr marL="35560" marR="35560" marT="19050" marB="19050">
                    <a:lnB>
                      <a:noFill/>
                    </a:lnB>
                  </a:tcPr>
                </a:tc>
              </a:tr>
              <a:tr h="250625">
                <a:tc>
                  <a:txBody>
                    <a:bodyPr/>
                    <a:lstStyle/>
                    <a:p>
                      <a:r>
                        <a:rPr lang="en-US" sz="700" b="0" i="0" dirty="0" smtClean="0">
                          <a:latin typeface="Arial"/>
                        </a:rPr>
                        <a:t>HIL</a:t>
                      </a:r>
                      <a:endParaRPr lang="en-US" sz="700" b="0" i="0" dirty="0">
                        <a:latin typeface="Arial"/>
                      </a:endParaRPr>
                    </a:p>
                  </a:txBody>
                  <a:tcPr marL="35560" marR="35560" marT="19050" marB="19050">
                    <a:lnT>
                      <a:noFill/>
                    </a:lnT>
                    <a:lnB w="12700" cap="flat" cmpd="sng" algn="ctr">
                      <a:solidFill>
                        <a:srgbClr val="707C8A"/>
                      </a:solidFill>
                      <a:prstDash val="solid"/>
                      <a:round/>
                      <a:headEnd type="none" w="med" len="med"/>
                      <a:tailEnd type="none" w="med" len="med"/>
                    </a:lnB>
                  </a:tcPr>
                </a:tc>
                <a:tc>
                  <a:txBody>
                    <a:bodyPr/>
                    <a:lstStyle/>
                    <a:p>
                      <a:r>
                        <a:rPr lang="en-US" sz="700" b="0" i="0" dirty="0" smtClean="0">
                          <a:latin typeface="Arial"/>
                        </a:rPr>
                        <a:t>LG </a:t>
                      </a:r>
                      <a:r>
                        <a:rPr lang="en-US" sz="700" b="0" i="0" dirty="0" err="1" smtClean="0">
                          <a:latin typeface="Arial"/>
                        </a:rPr>
                        <a:t>Chem</a:t>
                      </a:r>
                      <a:endParaRPr lang="en-US" sz="700" b="0" i="0" dirty="0">
                        <a:latin typeface="Arial"/>
                      </a:endParaRPr>
                    </a:p>
                  </a:txBody>
                  <a:tcPr marL="35560" marR="35560" marT="19050" marB="19050">
                    <a:lnT>
                      <a:noFill/>
                    </a:lnT>
                    <a:lnB w="12700" cap="flat" cmpd="sng" algn="ctr">
                      <a:solidFill>
                        <a:srgbClr val="707C8A"/>
                      </a:solidFill>
                      <a:prstDash val="solid"/>
                      <a:round/>
                      <a:headEnd type="none" w="med" len="med"/>
                      <a:tailEnd type="none" w="med" len="med"/>
                    </a:lnB>
                  </a:tcPr>
                </a:tc>
              </a:tr>
              <a:tr h="193466">
                <a:tc>
                  <a:txBody>
                    <a:bodyPr/>
                    <a:lstStyle/>
                    <a:p>
                      <a:pPr algn="l">
                        <a:buFontTx/>
                        <a:buNone/>
                      </a:pPr>
                      <a:r>
                        <a:rPr lang="en-US" sz="500" b="0" i="0" dirty="0" smtClean="0">
                          <a:solidFill>
                            <a:srgbClr val="707C8A"/>
                          </a:solidFill>
                          <a:latin typeface="Arial"/>
                        </a:rPr>
                        <a:t>Source: IHS</a:t>
                      </a:r>
                      <a:endParaRPr lang="en-US" sz="500" b="0" i="0" dirty="0">
                        <a:solidFill>
                          <a:srgbClr val="707C8A"/>
                        </a:solidFill>
                        <a:latin typeface="Arial"/>
                      </a:endParaRPr>
                    </a:p>
                  </a:txBody>
                  <a:tcPr marL="35560" marR="35560" marT="35560" marB="0" anchor="b">
                    <a:lnT w="12700" cap="flat" cmpd="sng" algn="ctr">
                      <a:solidFill>
                        <a:srgbClr val="707C8A"/>
                      </a:solidFill>
                      <a:prstDash val="solid"/>
                      <a:round/>
                      <a:headEnd type="none" w="med" len="med"/>
                      <a:tailEnd type="none" w="med" len="med"/>
                    </a:lnT>
                  </a:tcPr>
                </a:tc>
                <a:tc>
                  <a:txBody>
                    <a:bodyPr/>
                    <a:lstStyle/>
                    <a:p>
                      <a:pPr algn="r">
                        <a:buFontTx/>
                        <a:buNone/>
                      </a:pPr>
                      <a:r>
                        <a:rPr lang="en-US" sz="500" b="0" i="0" dirty="0" smtClean="0">
                          <a:solidFill>
                            <a:srgbClr val="707C8A"/>
                          </a:solidFill>
                          <a:latin typeface="Arial"/>
                        </a:rPr>
                        <a:t>© 2015 IHS</a:t>
                      </a:r>
                      <a:endParaRPr lang="en-US" sz="500" b="0" i="0" dirty="0">
                        <a:solidFill>
                          <a:srgbClr val="707C8A"/>
                        </a:solidFill>
                        <a:latin typeface="Arial"/>
                      </a:endParaRPr>
                    </a:p>
                  </a:txBody>
                  <a:tcPr marL="35560" marR="35560" marT="35560" marB="0" anchor="b">
                    <a:lnT w="12700" cap="flat" cmpd="sng" algn="ctr">
                      <a:solidFill>
                        <a:srgbClr val="707C8A"/>
                      </a:solidFill>
                      <a:prstDash val="solid"/>
                      <a:round/>
                      <a:headEnd type="none" w="med" len="med"/>
                      <a:tailEnd type="none" w="med" len="med"/>
                    </a:lnT>
                  </a:tcPr>
                </a:tc>
              </a:tr>
            </a:tbl>
          </a:graphicData>
        </a:graphic>
      </p:graphicFrame>
      <p:graphicFrame>
        <p:nvGraphicFramePr>
          <p:cNvPr id="13" name="표 10"/>
          <p:cNvGraphicFramePr>
            <a:graphicFrameLocks noGrp="1"/>
          </p:cNvGraphicFramePr>
          <p:nvPr>
            <p:extLst>
              <p:ext uri="{D42A27DB-BD31-4B8C-83A1-F6EECF244321}">
                <p14:modId xmlns:p14="http://schemas.microsoft.com/office/powerpoint/2010/main" val="4128605888"/>
              </p:ext>
            </p:extLst>
          </p:nvPr>
        </p:nvGraphicFramePr>
        <p:xfrm>
          <a:off x="683569" y="3146452"/>
          <a:ext cx="3528390" cy="2886075"/>
        </p:xfrm>
        <a:graphic>
          <a:graphicData uri="http://schemas.openxmlformats.org/drawingml/2006/table">
            <a:tbl>
              <a:tblPr/>
              <a:tblGrid>
                <a:gridCol w="1062768"/>
                <a:gridCol w="170043"/>
                <a:gridCol w="1062768"/>
                <a:gridCol w="170043"/>
                <a:gridCol w="1062768"/>
              </a:tblGrid>
              <a:tr h="164741">
                <a:tc>
                  <a:txBody>
                    <a:bodyPr/>
                    <a:lstStyle/>
                    <a:p>
                      <a:pPr algn="l" fontAlgn="ctr"/>
                      <a:r>
                        <a:rPr lang="en-US" sz="700" b="0" i="0" u="none" strike="noStrike" dirty="0" smtClean="0">
                          <a:solidFill>
                            <a:srgbClr val="000000"/>
                          </a:solidFill>
                          <a:effectLst/>
                          <a:latin typeface="+mj-lt"/>
                        </a:rPr>
                        <a:t>Cathode</a:t>
                      </a:r>
                      <a:endParaRPr lang="en-US" sz="700" b="0" i="0" u="none" strike="noStrike" dirty="0">
                        <a:solidFill>
                          <a:srgbClr val="000000"/>
                        </a:solidFill>
                        <a:effectLst/>
                        <a:latin typeface="+mj-lt"/>
                      </a:endParaRP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c>
                  <a:txBody>
                    <a:bodyPr/>
                    <a:lstStyle/>
                    <a:p>
                      <a:pPr algn="l" fontAlgn="ctr"/>
                      <a:r>
                        <a:rPr lang="ko-KR" altLang="en-US" sz="1200" b="0" i="0" u="none" strike="noStrike">
                          <a:solidFill>
                            <a:srgbClr val="000000"/>
                          </a:solidFill>
                          <a:effectLst/>
                          <a:latin typeface="맑은 고딕"/>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c>
                  <a:txBody>
                    <a:bodyPr/>
                    <a:lstStyle/>
                    <a:p>
                      <a:pPr algn="l" fontAlgn="ctr"/>
                      <a:r>
                        <a:rPr lang="ko-KR" altLang="en-US" sz="1200" b="0" i="0" u="none" strike="noStrike" dirty="0">
                          <a:solidFill>
                            <a:srgbClr val="000000"/>
                          </a:solidFill>
                          <a:effectLst/>
                          <a:latin typeface="맑은 고딕"/>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c>
                  <a:txBody>
                    <a:bodyPr/>
                    <a:lstStyle/>
                    <a:p>
                      <a:pPr algn="l" fontAlgn="ctr"/>
                      <a:r>
                        <a:rPr lang="ko-KR" altLang="en-US" sz="1200" b="0" i="0" u="none" strike="noStrike">
                          <a:solidFill>
                            <a:srgbClr val="000000"/>
                          </a:solidFill>
                          <a:effectLst/>
                          <a:latin typeface="맑은 고딕"/>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c>
                  <a:txBody>
                    <a:bodyPr/>
                    <a:lstStyle/>
                    <a:p>
                      <a:pPr algn="l" fontAlgn="ctr"/>
                      <a:r>
                        <a:rPr lang="ko-KR" altLang="en-US" sz="1200" b="0" i="0" u="none" strike="noStrike">
                          <a:solidFill>
                            <a:srgbClr val="000000"/>
                          </a:solidFill>
                          <a:effectLst/>
                          <a:latin typeface="맑은 고딕"/>
                        </a:rPr>
                        <a:t>　</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r>
              <a:tr h="164741">
                <a:tc>
                  <a:txBody>
                    <a:bodyPr/>
                    <a:lstStyle/>
                    <a:p>
                      <a:pPr algn="l" fontAlgn="ctr"/>
                      <a:r>
                        <a:rPr lang="en-US" sz="700" b="0" i="0" u="none" strike="noStrike" dirty="0" smtClean="0">
                          <a:solidFill>
                            <a:srgbClr val="000000"/>
                          </a:solidFill>
                          <a:effectLst/>
                          <a:latin typeface="+mj-lt"/>
                        </a:rPr>
                        <a:t> EIL</a:t>
                      </a:r>
                      <a:endParaRPr lang="en-US" sz="700" b="0" i="0" u="none" strike="noStrike" dirty="0">
                        <a:solidFill>
                          <a:srgbClr val="000000"/>
                        </a:solidFill>
                        <a:effectLst/>
                        <a:latin typeface="+mj-lt"/>
                      </a:endParaRP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l" fontAlgn="ctr"/>
                      <a:r>
                        <a:rPr lang="ko-KR" altLang="en-US" sz="1200" b="0" i="0" u="none" strike="noStrike">
                          <a:solidFill>
                            <a:srgbClr val="000000"/>
                          </a:solidFill>
                          <a:effectLst/>
                          <a:latin typeface="맑은 고딕"/>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l" fontAlgn="ctr"/>
                      <a:r>
                        <a:rPr lang="ko-KR" altLang="en-US" sz="1200" b="0" i="0" u="none" strike="noStrike">
                          <a:solidFill>
                            <a:srgbClr val="000000"/>
                          </a:solidFill>
                          <a:effectLst/>
                          <a:latin typeface="맑은 고딕"/>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l" fontAlgn="ctr"/>
                      <a:r>
                        <a:rPr lang="ko-KR" altLang="en-US" sz="1200" b="0" i="0" u="none" strike="noStrike">
                          <a:solidFill>
                            <a:srgbClr val="000000"/>
                          </a:solidFill>
                          <a:effectLst/>
                          <a:latin typeface="맑은 고딕"/>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l" fontAlgn="ctr"/>
                      <a:r>
                        <a:rPr lang="ko-KR" altLang="en-US" sz="1200" b="0" i="0" u="none" strike="noStrike">
                          <a:solidFill>
                            <a:srgbClr val="000000"/>
                          </a:solidFill>
                          <a:effectLst/>
                          <a:latin typeface="맑은 고딕"/>
                        </a:rPr>
                        <a:t>　</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r>
              <a:tr h="164741">
                <a:tc>
                  <a:txBody>
                    <a:bodyPr/>
                    <a:lstStyle/>
                    <a:p>
                      <a:pPr algn="l" fontAlgn="ctr"/>
                      <a:r>
                        <a:rPr lang="en-US" sz="700" b="0" i="0" u="none" strike="noStrike" dirty="0" smtClean="0">
                          <a:solidFill>
                            <a:srgbClr val="000000"/>
                          </a:solidFill>
                          <a:effectLst/>
                          <a:latin typeface="+mj-lt"/>
                        </a:rPr>
                        <a:t> ETL </a:t>
                      </a:r>
                      <a:r>
                        <a:rPr lang="en-US" sz="700" b="0" i="0" u="none" strike="noStrike" dirty="0">
                          <a:solidFill>
                            <a:srgbClr val="000000"/>
                          </a:solidFill>
                          <a:effectLst/>
                          <a:latin typeface="+mj-lt"/>
                        </a:rPr>
                        <a:t>2</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A6A6A6"/>
                    </a:solidFill>
                  </a:tcPr>
                </a:tc>
                <a:tc>
                  <a:txBody>
                    <a:bodyPr/>
                    <a:lstStyle/>
                    <a:p>
                      <a:pPr algn="l" fontAlgn="ctr"/>
                      <a:r>
                        <a:rPr lang="ko-KR" altLang="en-US" sz="1200" b="0" i="0" u="none" strike="noStrike">
                          <a:solidFill>
                            <a:srgbClr val="000000"/>
                          </a:solidFill>
                          <a:effectLst/>
                          <a:latin typeface="맑은 고딕"/>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A6A6A6"/>
                    </a:solidFill>
                  </a:tcPr>
                </a:tc>
                <a:tc>
                  <a:txBody>
                    <a:bodyPr/>
                    <a:lstStyle/>
                    <a:p>
                      <a:pPr algn="l" fontAlgn="ctr"/>
                      <a:r>
                        <a:rPr lang="ko-KR" altLang="en-US" sz="1200" b="0" i="0" u="none" strike="noStrike" dirty="0">
                          <a:solidFill>
                            <a:srgbClr val="000000"/>
                          </a:solidFill>
                          <a:effectLst/>
                          <a:latin typeface="맑은 고딕"/>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A6A6A6"/>
                    </a:solidFill>
                  </a:tcPr>
                </a:tc>
                <a:tc>
                  <a:txBody>
                    <a:bodyPr/>
                    <a:lstStyle/>
                    <a:p>
                      <a:pPr algn="l" fontAlgn="ctr"/>
                      <a:r>
                        <a:rPr lang="ko-KR" altLang="en-US" sz="1200" b="0" i="0" u="none" strike="noStrike" dirty="0">
                          <a:solidFill>
                            <a:srgbClr val="000000"/>
                          </a:solidFill>
                          <a:effectLst/>
                          <a:latin typeface="맑은 고딕"/>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A6A6A6"/>
                    </a:solidFill>
                  </a:tcPr>
                </a:tc>
                <a:tc>
                  <a:txBody>
                    <a:bodyPr/>
                    <a:lstStyle/>
                    <a:p>
                      <a:pPr algn="l" fontAlgn="ctr"/>
                      <a:r>
                        <a:rPr lang="ko-KR" altLang="en-US" sz="1200" b="0" i="0" u="none" strike="noStrike">
                          <a:solidFill>
                            <a:srgbClr val="000000"/>
                          </a:solidFill>
                          <a:effectLst/>
                          <a:latin typeface="맑은 고딕"/>
                        </a:rPr>
                        <a:t>　</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A6A6A6"/>
                    </a:solidFill>
                  </a:tcPr>
                </a:tc>
              </a:tr>
              <a:tr h="164741">
                <a:tc>
                  <a:txBody>
                    <a:bodyPr/>
                    <a:lstStyle/>
                    <a:p>
                      <a:pPr algn="l" fontAlgn="ctr"/>
                      <a:r>
                        <a:rPr lang="ko-KR" altLang="en-US" sz="700" b="0" i="0" u="none" strike="noStrike" dirty="0">
                          <a:solidFill>
                            <a:srgbClr val="000000"/>
                          </a:solidFill>
                          <a:effectLst/>
                          <a:latin typeface="+mj-lt"/>
                        </a:rPr>
                        <a:t>　</a:t>
                      </a:r>
                    </a:p>
                  </a:txBody>
                  <a:tcPr marL="9525" marR="9525" marT="9525"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A6A6A6"/>
                    </a:solidFill>
                  </a:tcPr>
                </a:tc>
                <a:tc>
                  <a:txBody>
                    <a:bodyPr/>
                    <a:lstStyle/>
                    <a:p>
                      <a:pPr algn="l" fontAlgn="ctr"/>
                      <a:r>
                        <a:rPr lang="ko-KR" altLang="en-US" sz="1200" b="0" i="0" u="none" strike="noStrike">
                          <a:solidFill>
                            <a:srgbClr val="000000"/>
                          </a:solidFill>
                          <a:effectLst/>
                          <a:latin typeface="맑은 고딕"/>
                        </a:rPr>
                        <a:t>　</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A6A6A6"/>
                    </a:solidFill>
                  </a:tcPr>
                </a:tc>
                <a:tc>
                  <a:txBody>
                    <a:bodyPr/>
                    <a:lstStyle/>
                    <a:p>
                      <a:pPr algn="l" fontAlgn="ctr"/>
                      <a:r>
                        <a:rPr lang="ko-KR" altLang="en-US" sz="1200" b="0" i="0" u="none" strike="noStrike">
                          <a:solidFill>
                            <a:srgbClr val="000000"/>
                          </a:solidFill>
                          <a:effectLst/>
                          <a:latin typeface="맑은 고딕"/>
                        </a:rPr>
                        <a:t>　</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A6A6A6"/>
                    </a:solidFill>
                  </a:tcPr>
                </a:tc>
                <a:tc>
                  <a:txBody>
                    <a:bodyPr/>
                    <a:lstStyle/>
                    <a:p>
                      <a:pPr algn="l" fontAlgn="ctr"/>
                      <a:r>
                        <a:rPr lang="ko-KR" altLang="en-US" sz="1200" b="0" i="0" u="none" strike="noStrike">
                          <a:solidFill>
                            <a:srgbClr val="000000"/>
                          </a:solidFill>
                          <a:effectLst/>
                          <a:latin typeface="맑은 고딕"/>
                        </a:rPr>
                        <a:t>　</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A6A6A6"/>
                    </a:solidFill>
                  </a:tcPr>
                </a:tc>
                <a:tc>
                  <a:txBody>
                    <a:bodyPr/>
                    <a:lstStyle/>
                    <a:p>
                      <a:pPr algn="l" fontAlgn="ctr"/>
                      <a:r>
                        <a:rPr lang="ko-KR" altLang="en-US" sz="1200" b="0" i="0" u="none" strike="noStrike">
                          <a:solidFill>
                            <a:srgbClr val="000000"/>
                          </a:solidFill>
                          <a:effectLst/>
                          <a:latin typeface="맑은 고딕"/>
                        </a:rPr>
                        <a:t>　</a:t>
                      </a:r>
                    </a:p>
                  </a:txBody>
                  <a:tcPr marL="9525" marR="9525" marT="952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A6A6A6"/>
                    </a:solidFill>
                  </a:tcPr>
                </a:tc>
              </a:tr>
              <a:tr h="164741">
                <a:tc>
                  <a:txBody>
                    <a:bodyPr/>
                    <a:lstStyle/>
                    <a:p>
                      <a:pPr algn="l" fontAlgn="ctr"/>
                      <a:r>
                        <a:rPr lang="en-US" sz="700" b="1" i="0" u="none" strike="noStrike" dirty="0" smtClean="0">
                          <a:solidFill>
                            <a:srgbClr val="000000"/>
                          </a:solidFill>
                          <a:effectLst/>
                          <a:latin typeface="+mj-lt"/>
                        </a:rPr>
                        <a:t> Ph</a:t>
                      </a:r>
                      <a:r>
                        <a:rPr lang="en-US" sz="700" b="1" i="0" u="none" strike="noStrike" dirty="0">
                          <a:solidFill>
                            <a:srgbClr val="000000"/>
                          </a:solidFill>
                          <a:effectLst/>
                          <a:latin typeface="+mj-lt"/>
                        </a:rPr>
                        <a:t>. YG</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66"/>
                    </a:solidFill>
                  </a:tcPr>
                </a:tc>
                <a:tc>
                  <a:txBody>
                    <a:bodyPr/>
                    <a:lstStyle/>
                    <a:p>
                      <a:pPr algn="l" fontAlgn="ctr"/>
                      <a:r>
                        <a:rPr lang="ko-KR" altLang="en-US" sz="1200" b="0" i="0" u="none" strike="noStrike">
                          <a:solidFill>
                            <a:srgbClr val="000000"/>
                          </a:solidFill>
                          <a:effectLst/>
                          <a:latin typeface="맑은 고딕"/>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66"/>
                    </a:solidFill>
                  </a:tcPr>
                </a:tc>
                <a:tc>
                  <a:txBody>
                    <a:bodyPr/>
                    <a:lstStyle/>
                    <a:p>
                      <a:pPr algn="l" fontAlgn="ctr"/>
                      <a:r>
                        <a:rPr lang="ko-KR" altLang="en-US" sz="1200" b="0" i="0" u="none" strike="noStrike">
                          <a:solidFill>
                            <a:srgbClr val="000000"/>
                          </a:solidFill>
                          <a:effectLst/>
                          <a:latin typeface="맑은 고딕"/>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66"/>
                    </a:solidFill>
                  </a:tcPr>
                </a:tc>
                <a:tc>
                  <a:txBody>
                    <a:bodyPr/>
                    <a:lstStyle/>
                    <a:p>
                      <a:pPr algn="l" fontAlgn="ctr"/>
                      <a:r>
                        <a:rPr lang="ko-KR" altLang="en-US" sz="1200" b="0" i="0" u="none" strike="noStrike">
                          <a:solidFill>
                            <a:srgbClr val="000000"/>
                          </a:solidFill>
                          <a:effectLst/>
                          <a:latin typeface="맑은 고딕"/>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66"/>
                    </a:solidFill>
                  </a:tcPr>
                </a:tc>
                <a:tc>
                  <a:txBody>
                    <a:bodyPr/>
                    <a:lstStyle/>
                    <a:p>
                      <a:pPr algn="l" fontAlgn="ctr"/>
                      <a:r>
                        <a:rPr lang="ko-KR" altLang="en-US" sz="1200" b="0" i="0" u="none" strike="noStrike">
                          <a:solidFill>
                            <a:srgbClr val="000000"/>
                          </a:solidFill>
                          <a:effectLst/>
                          <a:latin typeface="맑은 고딕"/>
                        </a:rPr>
                        <a:t>　</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66"/>
                    </a:solidFill>
                  </a:tcPr>
                </a:tc>
              </a:tr>
              <a:tr h="164741">
                <a:tc>
                  <a:txBody>
                    <a:bodyPr/>
                    <a:lstStyle/>
                    <a:p>
                      <a:pPr algn="l" fontAlgn="ctr"/>
                      <a:r>
                        <a:rPr lang="en-US" sz="700" b="0" i="0" u="none" strike="noStrike" dirty="0" smtClean="0">
                          <a:solidFill>
                            <a:srgbClr val="000000"/>
                          </a:solidFill>
                          <a:effectLst/>
                          <a:latin typeface="+mj-lt"/>
                        </a:rPr>
                        <a:t> HTL </a:t>
                      </a:r>
                      <a:r>
                        <a:rPr lang="en-US" sz="700" b="0" i="0" u="none" strike="noStrike" dirty="0">
                          <a:solidFill>
                            <a:srgbClr val="000000"/>
                          </a:solidFill>
                          <a:effectLst/>
                          <a:latin typeface="+mj-lt"/>
                        </a:rPr>
                        <a:t>4</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r>
                        <a:rPr lang="ko-KR" altLang="en-US" sz="1200" b="0" i="0" u="none" strike="noStrike">
                          <a:solidFill>
                            <a:srgbClr val="000000"/>
                          </a:solidFill>
                          <a:effectLst/>
                          <a:latin typeface="맑은 고딕"/>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r>
                        <a:rPr lang="ko-KR" altLang="en-US" sz="1200" b="0" i="0" u="none" strike="noStrike">
                          <a:solidFill>
                            <a:srgbClr val="000000"/>
                          </a:solidFill>
                          <a:effectLst/>
                          <a:latin typeface="맑은 고딕"/>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r>
                        <a:rPr lang="ko-KR" altLang="en-US" sz="1200" b="0" i="0" u="none" strike="noStrike">
                          <a:solidFill>
                            <a:srgbClr val="000000"/>
                          </a:solidFill>
                          <a:effectLst/>
                          <a:latin typeface="맑은 고딕"/>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r>
                        <a:rPr lang="ko-KR" altLang="en-US" sz="1200" b="0" i="0" u="none" strike="noStrike">
                          <a:solidFill>
                            <a:srgbClr val="000000"/>
                          </a:solidFill>
                          <a:effectLst/>
                          <a:latin typeface="맑은 고딕"/>
                        </a:rPr>
                        <a:t>　</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r h="164741">
                <a:tc>
                  <a:txBody>
                    <a:bodyPr/>
                    <a:lstStyle/>
                    <a:p>
                      <a:pPr algn="l" fontAlgn="ctr"/>
                      <a:r>
                        <a:rPr lang="en-US" sz="700" b="0" i="0" u="none" strike="noStrike" dirty="0" smtClean="0">
                          <a:solidFill>
                            <a:srgbClr val="000000"/>
                          </a:solidFill>
                          <a:effectLst/>
                          <a:latin typeface="+mj-lt"/>
                        </a:rPr>
                        <a:t> HTL </a:t>
                      </a:r>
                      <a:r>
                        <a:rPr lang="en-US" sz="700" b="0" i="0" u="none" strike="noStrike" dirty="0">
                          <a:solidFill>
                            <a:srgbClr val="000000"/>
                          </a:solidFill>
                          <a:effectLst/>
                          <a:latin typeface="+mj-lt"/>
                        </a:rPr>
                        <a:t>3</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r>
                        <a:rPr lang="ko-KR" altLang="en-US" sz="1200" b="0" i="0" u="none" strike="noStrike">
                          <a:solidFill>
                            <a:srgbClr val="000000"/>
                          </a:solidFill>
                          <a:effectLst/>
                          <a:latin typeface="맑은 고딕"/>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r>
                        <a:rPr lang="ko-KR" altLang="en-US" sz="1200" b="0" i="0" u="none" strike="noStrike">
                          <a:solidFill>
                            <a:srgbClr val="000000"/>
                          </a:solidFill>
                          <a:effectLst/>
                          <a:latin typeface="맑은 고딕"/>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r>
                        <a:rPr lang="ko-KR" altLang="en-US" sz="1200" b="0" i="0" u="none" strike="noStrike">
                          <a:solidFill>
                            <a:srgbClr val="000000"/>
                          </a:solidFill>
                          <a:effectLst/>
                          <a:latin typeface="맑은 고딕"/>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r>
                        <a:rPr lang="ko-KR" altLang="en-US" sz="1200" b="0" i="0" u="none" strike="noStrike" dirty="0">
                          <a:solidFill>
                            <a:srgbClr val="000000"/>
                          </a:solidFill>
                          <a:effectLst/>
                          <a:latin typeface="맑은 고딕"/>
                        </a:rPr>
                        <a:t>　</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r h="164741">
                <a:tc>
                  <a:txBody>
                    <a:bodyPr/>
                    <a:lstStyle/>
                    <a:p>
                      <a:pPr algn="l" fontAlgn="ctr"/>
                      <a:r>
                        <a:rPr lang="en-US" sz="700" b="0" i="0" u="none" strike="noStrike" dirty="0" smtClean="0">
                          <a:solidFill>
                            <a:srgbClr val="000000"/>
                          </a:solidFill>
                          <a:effectLst/>
                          <a:latin typeface="+mj-lt"/>
                        </a:rPr>
                        <a:t> p </a:t>
                      </a:r>
                      <a:r>
                        <a:rPr lang="en-US" sz="700" b="0" i="0" u="none" strike="noStrike" dirty="0">
                          <a:solidFill>
                            <a:srgbClr val="000000"/>
                          </a:solidFill>
                          <a:effectLst/>
                          <a:latin typeface="+mj-lt"/>
                        </a:rPr>
                        <a:t>CGL</a:t>
                      </a:r>
                    </a:p>
                  </a:txBody>
                  <a:tcPr marL="9525" marR="9525"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CDDC"/>
                    </a:solidFill>
                  </a:tcPr>
                </a:tc>
                <a:tc>
                  <a:txBody>
                    <a:bodyPr/>
                    <a:lstStyle/>
                    <a:p>
                      <a:pPr algn="l" fontAlgn="ctr"/>
                      <a:r>
                        <a:rPr lang="ko-KR" altLang="en-US" sz="1200" b="0" i="0" u="none" strike="noStrike">
                          <a:solidFill>
                            <a:srgbClr val="000000"/>
                          </a:solidFill>
                          <a:effectLst/>
                          <a:latin typeface="맑은 고딕"/>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CDDC"/>
                    </a:solidFill>
                  </a:tcPr>
                </a:tc>
                <a:tc>
                  <a:txBody>
                    <a:bodyPr/>
                    <a:lstStyle/>
                    <a:p>
                      <a:pPr algn="l" fontAlgn="ctr"/>
                      <a:r>
                        <a:rPr lang="ko-KR" altLang="en-US" sz="1200" b="0" i="0" u="none" strike="noStrike">
                          <a:solidFill>
                            <a:srgbClr val="000000"/>
                          </a:solidFill>
                          <a:effectLst/>
                          <a:latin typeface="맑은 고딕"/>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CDDC"/>
                    </a:solidFill>
                  </a:tcPr>
                </a:tc>
                <a:tc>
                  <a:txBody>
                    <a:bodyPr/>
                    <a:lstStyle/>
                    <a:p>
                      <a:pPr algn="l" fontAlgn="ctr"/>
                      <a:r>
                        <a:rPr lang="ko-KR" altLang="en-US" sz="1200" b="0" i="0" u="none" strike="noStrike">
                          <a:solidFill>
                            <a:srgbClr val="000000"/>
                          </a:solidFill>
                          <a:effectLst/>
                          <a:latin typeface="맑은 고딕"/>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CDDC"/>
                    </a:solidFill>
                  </a:tcPr>
                </a:tc>
                <a:tc>
                  <a:txBody>
                    <a:bodyPr/>
                    <a:lstStyle/>
                    <a:p>
                      <a:pPr algn="l" fontAlgn="ctr"/>
                      <a:r>
                        <a:rPr lang="ko-KR" altLang="en-US" sz="1200" b="0" i="0" u="none" strike="noStrike">
                          <a:solidFill>
                            <a:srgbClr val="000000"/>
                          </a:solidFill>
                          <a:effectLst/>
                          <a:latin typeface="맑은 고딕"/>
                        </a:rPr>
                        <a:t>　</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CDDC"/>
                    </a:solidFill>
                  </a:tcPr>
                </a:tc>
              </a:tr>
              <a:tr h="164741">
                <a:tc>
                  <a:txBody>
                    <a:bodyPr/>
                    <a:lstStyle/>
                    <a:p>
                      <a:pPr algn="l" fontAlgn="ctr"/>
                      <a:r>
                        <a:rPr lang="en-US" sz="700" b="0" i="0" u="none" strike="noStrike" dirty="0" smtClean="0">
                          <a:solidFill>
                            <a:srgbClr val="000000"/>
                          </a:solidFill>
                          <a:effectLst/>
                          <a:latin typeface="+mj-lt"/>
                        </a:rPr>
                        <a:t> n </a:t>
                      </a:r>
                      <a:r>
                        <a:rPr lang="en-US" sz="700" b="0" i="0" u="none" strike="noStrike" dirty="0">
                          <a:solidFill>
                            <a:srgbClr val="000000"/>
                          </a:solidFill>
                          <a:effectLst/>
                          <a:latin typeface="+mj-lt"/>
                        </a:rPr>
                        <a:t>CGL</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CDDC"/>
                    </a:solidFill>
                  </a:tcPr>
                </a:tc>
                <a:tc>
                  <a:txBody>
                    <a:bodyPr/>
                    <a:lstStyle/>
                    <a:p>
                      <a:pPr algn="l" fontAlgn="ctr"/>
                      <a:r>
                        <a:rPr lang="ko-KR" altLang="en-US" sz="1200" b="0" i="0" u="none" strike="noStrike">
                          <a:solidFill>
                            <a:srgbClr val="000000"/>
                          </a:solidFill>
                          <a:effectLst/>
                          <a:latin typeface="맑은 고딕"/>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CDDC"/>
                    </a:solidFill>
                  </a:tcPr>
                </a:tc>
                <a:tc>
                  <a:txBody>
                    <a:bodyPr/>
                    <a:lstStyle/>
                    <a:p>
                      <a:pPr algn="l" fontAlgn="ctr"/>
                      <a:r>
                        <a:rPr lang="ko-KR" altLang="en-US" sz="1200" b="0" i="0" u="none" strike="noStrike">
                          <a:solidFill>
                            <a:srgbClr val="000000"/>
                          </a:solidFill>
                          <a:effectLst/>
                          <a:latin typeface="맑은 고딕"/>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CDDC"/>
                    </a:solidFill>
                  </a:tcPr>
                </a:tc>
                <a:tc>
                  <a:txBody>
                    <a:bodyPr/>
                    <a:lstStyle/>
                    <a:p>
                      <a:pPr algn="l" fontAlgn="ctr"/>
                      <a:r>
                        <a:rPr lang="ko-KR" altLang="en-US" sz="1200" b="0" i="0" u="none" strike="noStrike">
                          <a:solidFill>
                            <a:srgbClr val="000000"/>
                          </a:solidFill>
                          <a:effectLst/>
                          <a:latin typeface="맑은 고딕"/>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CDDC"/>
                    </a:solidFill>
                  </a:tcPr>
                </a:tc>
                <a:tc>
                  <a:txBody>
                    <a:bodyPr/>
                    <a:lstStyle/>
                    <a:p>
                      <a:pPr algn="l" fontAlgn="ctr"/>
                      <a:r>
                        <a:rPr lang="ko-KR" altLang="en-US" sz="1200" b="0" i="0" u="none" strike="noStrike">
                          <a:solidFill>
                            <a:srgbClr val="000000"/>
                          </a:solidFill>
                          <a:effectLst/>
                          <a:latin typeface="맑은 고딕"/>
                        </a:rPr>
                        <a:t>　</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CDDC"/>
                    </a:solidFill>
                  </a:tcPr>
                </a:tc>
              </a:tr>
              <a:tr h="164741">
                <a:tc>
                  <a:txBody>
                    <a:bodyPr/>
                    <a:lstStyle/>
                    <a:p>
                      <a:pPr algn="l" fontAlgn="ctr"/>
                      <a:r>
                        <a:rPr lang="en-US" sz="700" b="0" i="0" u="none" strike="noStrike" dirty="0" smtClean="0">
                          <a:solidFill>
                            <a:srgbClr val="000000"/>
                          </a:solidFill>
                          <a:effectLst/>
                          <a:latin typeface="+mj-lt"/>
                        </a:rPr>
                        <a:t> ETL </a:t>
                      </a:r>
                      <a:r>
                        <a:rPr lang="en-US" sz="700" b="0" i="0" u="none" strike="noStrike" dirty="0">
                          <a:solidFill>
                            <a:srgbClr val="000000"/>
                          </a:solidFill>
                          <a:effectLst/>
                          <a:latin typeface="+mj-lt"/>
                        </a:rPr>
                        <a:t>1</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l" fontAlgn="ctr"/>
                      <a:r>
                        <a:rPr lang="ko-KR" altLang="en-US" sz="1200" b="0" i="0" u="none" strike="noStrike">
                          <a:solidFill>
                            <a:srgbClr val="000000"/>
                          </a:solidFill>
                          <a:effectLst/>
                          <a:latin typeface="맑은 고딕"/>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l" fontAlgn="ctr"/>
                      <a:r>
                        <a:rPr lang="ko-KR" altLang="en-US" sz="1200" b="0" i="0" u="none" strike="noStrike">
                          <a:solidFill>
                            <a:srgbClr val="000000"/>
                          </a:solidFill>
                          <a:effectLst/>
                          <a:latin typeface="맑은 고딕"/>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l" fontAlgn="ctr"/>
                      <a:r>
                        <a:rPr lang="ko-KR" altLang="en-US" sz="1200" b="0" i="0" u="none" strike="noStrike">
                          <a:solidFill>
                            <a:srgbClr val="000000"/>
                          </a:solidFill>
                          <a:effectLst/>
                          <a:latin typeface="맑은 고딕"/>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l" fontAlgn="ctr"/>
                      <a:r>
                        <a:rPr lang="ko-KR" altLang="en-US" sz="1200" b="0" i="0" u="none" strike="noStrike">
                          <a:solidFill>
                            <a:srgbClr val="000000"/>
                          </a:solidFill>
                          <a:effectLst/>
                          <a:latin typeface="맑은 고딕"/>
                        </a:rPr>
                        <a:t>　</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r>
              <a:tr h="164741">
                <a:tc>
                  <a:txBody>
                    <a:bodyPr/>
                    <a:lstStyle/>
                    <a:p>
                      <a:pPr algn="l" fontAlgn="ctr"/>
                      <a:r>
                        <a:rPr lang="en-US" sz="700" b="1" i="0" u="none" strike="noStrike" dirty="0" smtClean="0">
                          <a:solidFill>
                            <a:srgbClr val="FFFFFF"/>
                          </a:solidFill>
                          <a:effectLst/>
                          <a:latin typeface="+mj-lt"/>
                        </a:rPr>
                        <a:t> Fl</a:t>
                      </a:r>
                      <a:r>
                        <a:rPr lang="en-US" sz="700" b="1" i="0" u="none" strike="noStrike" dirty="0">
                          <a:solidFill>
                            <a:srgbClr val="FFFFFF"/>
                          </a:solidFill>
                          <a:effectLst/>
                          <a:latin typeface="+mj-lt"/>
                        </a:rPr>
                        <a:t>. Blue</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ctr"/>
                      <a:r>
                        <a:rPr lang="ko-KR" altLang="en-US" sz="1200" b="0" i="0" u="none" strike="noStrike">
                          <a:solidFill>
                            <a:srgbClr val="000000"/>
                          </a:solidFill>
                          <a:effectLst/>
                          <a:latin typeface="맑은 고딕"/>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ctr"/>
                      <a:r>
                        <a:rPr lang="ko-KR" altLang="en-US" sz="1200" b="0" i="0" u="none" strike="noStrike">
                          <a:solidFill>
                            <a:srgbClr val="000000"/>
                          </a:solidFill>
                          <a:effectLst/>
                          <a:latin typeface="맑은 고딕"/>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ctr"/>
                      <a:r>
                        <a:rPr lang="ko-KR" altLang="en-US" sz="1200" b="0" i="0" u="none" strike="noStrike">
                          <a:solidFill>
                            <a:srgbClr val="000000"/>
                          </a:solidFill>
                          <a:effectLst/>
                          <a:latin typeface="맑은 고딕"/>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ctr"/>
                      <a:r>
                        <a:rPr lang="ko-KR" altLang="en-US" sz="1200" b="0" i="0" u="none" strike="noStrike">
                          <a:solidFill>
                            <a:srgbClr val="000000"/>
                          </a:solidFill>
                          <a:effectLst/>
                          <a:latin typeface="맑은 고딕"/>
                        </a:rPr>
                        <a:t>　</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r>
              <a:tr h="164741">
                <a:tc>
                  <a:txBody>
                    <a:bodyPr/>
                    <a:lstStyle/>
                    <a:p>
                      <a:pPr algn="l" fontAlgn="ctr"/>
                      <a:r>
                        <a:rPr lang="en-US" sz="700" b="0" i="0" u="none" strike="noStrike" dirty="0" smtClean="0">
                          <a:solidFill>
                            <a:srgbClr val="000000"/>
                          </a:solidFill>
                          <a:effectLst/>
                          <a:latin typeface="+mj-lt"/>
                        </a:rPr>
                        <a:t> HTL </a:t>
                      </a:r>
                      <a:r>
                        <a:rPr lang="en-US" sz="700" b="0" i="0" u="none" strike="noStrike" dirty="0">
                          <a:solidFill>
                            <a:srgbClr val="000000"/>
                          </a:solidFill>
                          <a:effectLst/>
                          <a:latin typeface="+mj-lt"/>
                        </a:rPr>
                        <a:t>2</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r>
                        <a:rPr lang="ko-KR" altLang="en-US" sz="1200" b="0" i="0" u="none" strike="noStrike">
                          <a:solidFill>
                            <a:srgbClr val="000000"/>
                          </a:solidFill>
                          <a:effectLst/>
                          <a:latin typeface="맑은 고딕"/>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r>
                        <a:rPr lang="ko-KR" altLang="en-US" sz="1200" b="0" i="0" u="none" strike="noStrike">
                          <a:solidFill>
                            <a:srgbClr val="000000"/>
                          </a:solidFill>
                          <a:effectLst/>
                          <a:latin typeface="맑은 고딕"/>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r>
                        <a:rPr lang="ko-KR" altLang="en-US" sz="1200" b="0" i="0" u="none" strike="noStrike">
                          <a:solidFill>
                            <a:srgbClr val="000000"/>
                          </a:solidFill>
                          <a:effectLst/>
                          <a:latin typeface="맑은 고딕"/>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r>
                        <a:rPr lang="ko-KR" altLang="en-US" sz="1200" b="0" i="0" u="none" strike="noStrike">
                          <a:solidFill>
                            <a:srgbClr val="000000"/>
                          </a:solidFill>
                          <a:effectLst/>
                          <a:latin typeface="맑은 고딕"/>
                        </a:rPr>
                        <a:t>　</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r h="164741">
                <a:tc>
                  <a:txBody>
                    <a:bodyPr/>
                    <a:lstStyle/>
                    <a:p>
                      <a:pPr algn="l" fontAlgn="ctr"/>
                      <a:r>
                        <a:rPr lang="en-US" sz="700" b="0" i="0" u="none" strike="noStrike" dirty="0" smtClean="0">
                          <a:solidFill>
                            <a:srgbClr val="000000"/>
                          </a:solidFill>
                          <a:effectLst/>
                          <a:latin typeface="+mj-lt"/>
                        </a:rPr>
                        <a:t> HTL </a:t>
                      </a:r>
                      <a:r>
                        <a:rPr lang="en-US" sz="700" b="0" i="0" u="none" strike="noStrike" dirty="0">
                          <a:solidFill>
                            <a:srgbClr val="000000"/>
                          </a:solidFill>
                          <a:effectLst/>
                          <a:latin typeface="+mj-lt"/>
                        </a:rPr>
                        <a:t>1</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ctr"/>
                      <a:r>
                        <a:rPr lang="ko-KR" altLang="en-US" sz="1200" b="0" i="0" u="none" strike="noStrike">
                          <a:solidFill>
                            <a:srgbClr val="000000"/>
                          </a:solidFill>
                          <a:effectLst/>
                          <a:latin typeface="맑은 고딕"/>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ctr"/>
                      <a:r>
                        <a:rPr lang="ko-KR" altLang="en-US" sz="1200" b="0" i="0" u="none" strike="noStrike">
                          <a:solidFill>
                            <a:srgbClr val="000000"/>
                          </a:solidFill>
                          <a:effectLst/>
                          <a:latin typeface="맑은 고딕"/>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ctr"/>
                      <a:r>
                        <a:rPr lang="ko-KR" altLang="en-US" sz="1200" b="0" i="0" u="none" strike="noStrike">
                          <a:solidFill>
                            <a:srgbClr val="000000"/>
                          </a:solidFill>
                          <a:effectLst/>
                          <a:latin typeface="맑은 고딕"/>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ctr"/>
                      <a:r>
                        <a:rPr lang="ko-KR" altLang="en-US" sz="1200" b="0" i="0" u="none" strike="noStrike">
                          <a:solidFill>
                            <a:srgbClr val="000000"/>
                          </a:solidFill>
                          <a:effectLst/>
                          <a:latin typeface="맑은 고딕"/>
                        </a:rPr>
                        <a:t>　</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9D9D9"/>
                    </a:solidFill>
                  </a:tcPr>
                </a:tc>
              </a:tr>
              <a:tr h="0">
                <a:tc>
                  <a:txBody>
                    <a:bodyPr/>
                    <a:lstStyle/>
                    <a:p>
                      <a:pPr algn="l" fontAlgn="ctr"/>
                      <a:r>
                        <a:rPr lang="ko-KR" altLang="en-US" sz="700" b="0" i="0" u="none" strike="noStrike" dirty="0">
                          <a:solidFill>
                            <a:srgbClr val="000000"/>
                          </a:solidFill>
                          <a:effectLst/>
                          <a:latin typeface="+mj-lt"/>
                        </a:rPr>
                        <a:t>　</a:t>
                      </a:r>
                    </a:p>
                  </a:txBody>
                  <a:tcPr marL="9525" marR="9525" marT="9525"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r>
                        <a:rPr lang="ko-KR" altLang="en-US" sz="1200" b="0" i="0" u="none" strike="noStrike">
                          <a:solidFill>
                            <a:srgbClr val="000000"/>
                          </a:solidFill>
                          <a:effectLst/>
                          <a:latin typeface="맑은 고딕"/>
                        </a:rPr>
                        <a:t>　</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r>
                        <a:rPr lang="ko-KR" altLang="en-US" sz="1200" b="0" i="0" u="none" strike="noStrike">
                          <a:solidFill>
                            <a:srgbClr val="000000"/>
                          </a:solidFill>
                          <a:effectLst/>
                          <a:latin typeface="맑은 고딕"/>
                        </a:rPr>
                        <a:t>　</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r>
                        <a:rPr lang="ko-KR" altLang="en-US" sz="1200" b="0" i="0" u="none" strike="noStrike">
                          <a:solidFill>
                            <a:srgbClr val="000000"/>
                          </a:solidFill>
                          <a:effectLst/>
                          <a:latin typeface="맑은 고딕"/>
                        </a:rPr>
                        <a:t>　</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r>
                        <a:rPr lang="ko-KR" altLang="en-US" sz="1200" b="0" i="0" u="none" strike="noStrike">
                          <a:solidFill>
                            <a:srgbClr val="000000"/>
                          </a:solidFill>
                          <a:effectLst/>
                          <a:latin typeface="맑은 고딕"/>
                        </a:rPr>
                        <a:t>　</a:t>
                      </a:r>
                    </a:p>
                  </a:txBody>
                  <a:tcPr marL="9525" marR="9525" marT="952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9D9D9"/>
                    </a:solidFill>
                  </a:tcPr>
                </a:tc>
              </a:tr>
              <a:tr h="164741">
                <a:tc>
                  <a:txBody>
                    <a:bodyPr/>
                    <a:lstStyle/>
                    <a:p>
                      <a:pPr algn="l" fontAlgn="ctr"/>
                      <a:r>
                        <a:rPr lang="en-US" sz="700" b="0" i="0" u="none" strike="noStrike" dirty="0" smtClean="0">
                          <a:solidFill>
                            <a:srgbClr val="000000"/>
                          </a:solidFill>
                          <a:effectLst/>
                          <a:latin typeface="+mj-lt"/>
                        </a:rPr>
                        <a:t> HIL</a:t>
                      </a:r>
                      <a:endParaRPr lang="en-US" sz="700" b="0" i="0" u="none" strike="noStrike" dirty="0">
                        <a:solidFill>
                          <a:srgbClr val="000000"/>
                        </a:solidFill>
                        <a:effectLst/>
                        <a:latin typeface="+mj-lt"/>
                      </a:endParaRP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ko-KR" altLang="en-US" sz="1200" b="0" i="0" u="none" strike="noStrike">
                          <a:solidFill>
                            <a:srgbClr val="000000"/>
                          </a:solidFill>
                          <a:effectLst/>
                          <a:latin typeface="맑은 고딕"/>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ko-KR" altLang="en-US" sz="1200" b="0" i="0" u="none" strike="noStrike" dirty="0">
                          <a:solidFill>
                            <a:srgbClr val="000000"/>
                          </a:solidFill>
                          <a:effectLst/>
                          <a:latin typeface="맑은 고딕"/>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ko-KR" altLang="en-US" sz="1200" b="0" i="0" u="none" strike="noStrike">
                          <a:solidFill>
                            <a:srgbClr val="000000"/>
                          </a:solidFill>
                          <a:effectLst/>
                          <a:latin typeface="맑은 고딕"/>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ko-KR" altLang="en-US" sz="1200" b="0" i="0" u="none" strike="noStrike" dirty="0">
                          <a:solidFill>
                            <a:srgbClr val="000000"/>
                          </a:solidFill>
                          <a:effectLst/>
                          <a:latin typeface="맑은 고딕"/>
                        </a:rPr>
                        <a:t>　</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pSp>
        <p:nvGrpSpPr>
          <p:cNvPr id="20" name="Group 9"/>
          <p:cNvGrpSpPr/>
          <p:nvPr/>
        </p:nvGrpSpPr>
        <p:grpSpPr>
          <a:xfrm>
            <a:off x="466726" y="2797985"/>
            <a:ext cx="3960362" cy="3439327"/>
            <a:chOff x="467430" y="836629"/>
            <a:chExt cx="8209845" cy="5329221"/>
          </a:xfrm>
        </p:grpSpPr>
        <p:sp>
          <p:nvSpPr>
            <p:cNvPr id="21" name="txtboxInfographicTitleBar"/>
            <p:cNvSpPr/>
            <p:nvPr/>
          </p:nvSpPr>
          <p:spPr>
            <a:xfrm>
              <a:off x="467430" y="836629"/>
              <a:ext cx="8208910" cy="343781"/>
            </a:xfrm>
            <a:prstGeom prst="rect">
              <a:avLst/>
            </a:prstGeom>
            <a:solidFill>
              <a:srgbClr val="707C8A"/>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altLang="ko-KR" sz="900" b="1" dirty="0" smtClean="0">
                  <a:solidFill>
                    <a:srgbClr val="FFFFFF"/>
                  </a:solidFill>
                </a:rPr>
                <a:t>White OLED device structure</a:t>
              </a:r>
              <a:endParaRPr lang="ko-KR" altLang="en-US" sz="900" b="1" dirty="0">
                <a:solidFill>
                  <a:srgbClr val="FFFFFF"/>
                </a:solidFill>
              </a:endParaRPr>
            </a:p>
          </p:txBody>
        </p:sp>
        <p:sp>
          <p:nvSpPr>
            <p:cNvPr id="22" name="txtboxInfographicBorder"/>
            <p:cNvSpPr/>
            <p:nvPr/>
          </p:nvSpPr>
          <p:spPr>
            <a:xfrm>
              <a:off x="467544" y="838200"/>
              <a:ext cx="8208912" cy="5327649"/>
            </a:xfrm>
            <a:prstGeom prst="rect">
              <a:avLst/>
            </a:prstGeom>
            <a:noFill/>
            <a:ln w="6350">
              <a:solidFill>
                <a:srgbClr val="707C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xtboxInfographicCopyright"/>
            <p:cNvSpPr txBox="1"/>
            <p:nvPr/>
          </p:nvSpPr>
          <p:spPr>
            <a:xfrm>
              <a:off x="7334612" y="5479796"/>
              <a:ext cx="1342663" cy="686054"/>
            </a:xfrm>
            <a:prstGeom prst="rect">
              <a:avLst/>
            </a:prstGeom>
            <a:noFill/>
          </p:spPr>
          <p:txBody>
            <a:bodyPr wrap="none" lIns="0" tIns="0" rIns="72000" bIns="72000" rtlCol="0" anchor="b">
              <a:noAutofit/>
            </a:bodyPr>
            <a:lstStyle/>
            <a:p>
              <a:pPr algn="r"/>
              <a:r>
                <a:rPr lang="en-US" sz="500" smtClean="0">
                  <a:solidFill>
                    <a:srgbClr val="707C8A"/>
                  </a:solidFill>
                </a:rPr>
                <a:t>© 2015 IHS</a:t>
              </a:r>
              <a:endParaRPr lang="en-US" sz="500" dirty="0">
                <a:solidFill>
                  <a:srgbClr val="707C8A"/>
                </a:solidFill>
              </a:endParaRPr>
            </a:p>
          </p:txBody>
        </p:sp>
        <p:sp>
          <p:nvSpPr>
            <p:cNvPr id="24" name="txtboxInfographicSourceLine"/>
            <p:cNvSpPr txBox="1"/>
            <p:nvPr/>
          </p:nvSpPr>
          <p:spPr>
            <a:xfrm>
              <a:off x="467430" y="5987954"/>
              <a:ext cx="5112711" cy="177896"/>
            </a:xfrm>
            <a:prstGeom prst="rect">
              <a:avLst/>
            </a:prstGeom>
            <a:noFill/>
          </p:spPr>
          <p:txBody>
            <a:bodyPr wrap="none" lIns="72000" tIns="0" rIns="0" bIns="72000" rtlCol="0" anchor="b">
              <a:noAutofit/>
            </a:bodyPr>
            <a:lstStyle/>
            <a:p>
              <a:endParaRPr lang="en-US" sz="500" dirty="0" smtClean="0">
                <a:solidFill>
                  <a:srgbClr val="707C8A"/>
                </a:solidFill>
              </a:endParaRPr>
            </a:p>
            <a:p>
              <a:endParaRPr lang="en-US" sz="500" dirty="0" smtClean="0">
                <a:solidFill>
                  <a:srgbClr val="707C8A"/>
                </a:solidFill>
              </a:endParaRPr>
            </a:p>
            <a:p>
              <a:r>
                <a:rPr lang="en-US" sz="500" dirty="0" smtClean="0">
                  <a:solidFill>
                    <a:srgbClr val="707C8A"/>
                  </a:solidFill>
                </a:rPr>
                <a:t>Source: IHS</a:t>
              </a:r>
              <a:endParaRPr lang="en-US" sz="500" dirty="0">
                <a:solidFill>
                  <a:srgbClr val="707C8A"/>
                </a:solidFill>
              </a:endParaRPr>
            </a:p>
          </p:txBody>
        </p:sp>
      </p:grpSp>
    </p:spTree>
    <p:extLst>
      <p:ext uri="{BB962C8B-B14F-4D97-AF65-F5344CB8AC3E}">
        <p14:creationId xmlns:p14="http://schemas.microsoft.com/office/powerpoint/2010/main" val="360222356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1654822-CBA3-4BDF-80A9-3FE33B17E59A}" type="slidenum">
              <a:rPr lang="en-US" smtClean="0"/>
              <a:pPr/>
              <a:t>75</a:t>
            </a:fld>
            <a:endParaRPr lang="en-US" dirty="0"/>
          </a:p>
        </p:txBody>
      </p:sp>
      <p:sp>
        <p:nvSpPr>
          <p:cNvPr id="6" name="Title 5"/>
          <p:cNvSpPr>
            <a:spLocks noGrp="1"/>
          </p:cNvSpPr>
          <p:nvPr>
            <p:ph type="title"/>
          </p:nvPr>
        </p:nvSpPr>
        <p:spPr/>
        <p:txBody>
          <a:bodyPr/>
          <a:lstStyle/>
          <a:p>
            <a:r>
              <a:rPr lang="en-US" altLang="ko-KR" dirty="0" smtClean="0"/>
              <a:t>VI. Wide color gamut display market forecast</a:t>
            </a:r>
            <a:endParaRPr lang="ko-KR" altLang="en-US" dirty="0"/>
          </a:p>
        </p:txBody>
      </p:sp>
      <p:sp>
        <p:nvSpPr>
          <p:cNvPr id="5" name="Footer Placeholder 4"/>
          <p:cNvSpPr>
            <a:spLocks noGrp="1"/>
          </p:cNvSpPr>
          <p:nvPr>
            <p:ph type="ftr" sz="quarter" idx="11"/>
          </p:nvPr>
        </p:nvSpPr>
        <p:spPr/>
        <p:txBody>
          <a:bodyPr/>
          <a:lstStyle/>
          <a:p>
            <a:r>
              <a:rPr lang="en-US" smtClean="0"/>
              <a:t>Quantum Dot Display Technology &amp; Market Report - H2 2015</a:t>
            </a:r>
            <a:endParaRPr lang="en-US" dirty="0"/>
          </a:p>
        </p:txBody>
      </p:sp>
    </p:spTree>
    <p:extLst>
      <p:ext uri="{BB962C8B-B14F-4D97-AF65-F5344CB8AC3E}">
        <p14:creationId xmlns:p14="http://schemas.microsoft.com/office/powerpoint/2010/main" val="234819613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Content Placeholder 25"/>
          <p:cNvSpPr>
            <a:spLocks noGrp="1"/>
          </p:cNvSpPr>
          <p:nvPr>
            <p:ph idx="1"/>
          </p:nvPr>
        </p:nvSpPr>
        <p:spPr>
          <a:xfrm>
            <a:off x="457200" y="1484314"/>
            <a:ext cx="8220075" cy="2449512"/>
          </a:xfrm>
          <a:noFill/>
        </p:spPr>
        <p:txBody>
          <a:bodyPr/>
          <a:lstStyle/>
          <a:p>
            <a:pPr algn="just"/>
            <a:r>
              <a:rPr lang="en-US" altLang="ko-KR" dirty="0" smtClean="0"/>
              <a:t>Different standards are applied to  wide color gamut displays according to applications and product specifications.</a:t>
            </a:r>
          </a:p>
          <a:p>
            <a:pPr algn="just"/>
            <a:r>
              <a:rPr lang="en-US" altLang="ko-KR" dirty="0" smtClean="0"/>
              <a:t>In the TV, monitor, tablet, and smartphone display markets, panels with 90% or higher color gamut based on the NTSC standard are generally categorized into the wide color gamut display while panels with 60% or higher the NTSC are considered the wide color gamut display in the notebook display market. </a:t>
            </a:r>
          </a:p>
          <a:p>
            <a:pPr algn="just"/>
            <a:r>
              <a:rPr lang="en-US" altLang="ko-KR" dirty="0" smtClean="0"/>
              <a:t>Major wide color gamut display technologies are OLED solutions, quantum dot solutions, LED solutions with improved LED, and improved color filter efficiency solutions.</a:t>
            </a:r>
          </a:p>
          <a:p>
            <a:pPr algn="just"/>
            <a:r>
              <a:rPr lang="en-US" altLang="ko-KR" dirty="0" smtClean="0"/>
              <a:t>Wide-color gamut display technology is adopted the most in smartphones with AMOLED panels, and the application in the AMOLED smartphone outnumbers </a:t>
            </a:r>
            <a:r>
              <a:rPr lang="en-US" altLang="ko-KR" dirty="0"/>
              <a:t>others. </a:t>
            </a:r>
            <a:r>
              <a:rPr lang="en-US" altLang="ko-KR" dirty="0" smtClean="0"/>
              <a:t>However, after the release of wide-color gamut TVs embedded with the QD display in 2013 for the first time, major TV set makers have been actively introducing TVs using QD display technology starting 2015. And this has led TVs to become the main application that propels growth of the wide color gamut display market, which is expected to expand further with the adoption of wide color gamut technology in other applications including tablet PCs, monitors, and notebook PCs.</a:t>
            </a:r>
          </a:p>
        </p:txBody>
      </p:sp>
      <p:sp>
        <p:nvSpPr>
          <p:cNvPr id="25" name="Title 24"/>
          <p:cNvSpPr>
            <a:spLocks noGrp="1"/>
          </p:cNvSpPr>
          <p:nvPr>
            <p:ph type="title"/>
          </p:nvPr>
        </p:nvSpPr>
        <p:spPr/>
        <p:txBody>
          <a:bodyPr/>
          <a:lstStyle/>
          <a:p>
            <a:r>
              <a:rPr lang="en-US" altLang="ko-KR" dirty="0" smtClean="0"/>
              <a:t>1. Overview</a:t>
            </a:r>
            <a:endParaRPr lang="ko-KR" altLang="en-US" dirty="0"/>
          </a:p>
        </p:txBody>
      </p:sp>
      <p:sp>
        <p:nvSpPr>
          <p:cNvPr id="4" name="Slide Number Placeholder 3"/>
          <p:cNvSpPr>
            <a:spLocks noGrp="1"/>
          </p:cNvSpPr>
          <p:nvPr>
            <p:ph type="sldNum" sz="quarter" idx="10"/>
          </p:nvPr>
        </p:nvSpPr>
        <p:spPr/>
        <p:txBody>
          <a:bodyPr/>
          <a:lstStyle/>
          <a:p>
            <a:fld id="{C1654822-CBA3-4BDF-80A9-3FE33B17E59A}" type="slidenum">
              <a:rPr lang="en-US" smtClean="0"/>
              <a:pPr/>
              <a:t>76</a:t>
            </a:fld>
            <a:endParaRPr lang="en-US" dirty="0"/>
          </a:p>
        </p:txBody>
      </p:sp>
      <p:sp>
        <p:nvSpPr>
          <p:cNvPr id="5" name="Footer Placeholder 4"/>
          <p:cNvSpPr>
            <a:spLocks noGrp="1"/>
          </p:cNvSpPr>
          <p:nvPr>
            <p:ph type="ftr" sz="quarter" idx="11"/>
          </p:nvPr>
        </p:nvSpPr>
        <p:spPr/>
        <p:txBody>
          <a:bodyPr/>
          <a:lstStyle/>
          <a:p>
            <a:r>
              <a:rPr lang="en-US" smtClean="0"/>
              <a:t>Quantum Dot Display Technology &amp; Market Report - H2 2015</a:t>
            </a:r>
            <a:endParaRPr lang="en-US" dirty="0"/>
          </a:p>
        </p:txBody>
      </p:sp>
      <p:grpSp>
        <p:nvGrpSpPr>
          <p:cNvPr id="20" name="Group 9"/>
          <p:cNvGrpSpPr/>
          <p:nvPr/>
        </p:nvGrpSpPr>
        <p:grpSpPr>
          <a:xfrm>
            <a:off x="2118861" y="4365105"/>
            <a:ext cx="4892865" cy="1872208"/>
            <a:chOff x="467430" y="836621"/>
            <a:chExt cx="8209845" cy="5329229"/>
          </a:xfrm>
        </p:grpSpPr>
        <p:sp>
          <p:nvSpPr>
            <p:cNvPr id="21" name="txtboxInfographicTitleBar"/>
            <p:cNvSpPr/>
            <p:nvPr/>
          </p:nvSpPr>
          <p:spPr>
            <a:xfrm>
              <a:off x="467430" y="836621"/>
              <a:ext cx="8208910" cy="614843"/>
            </a:xfrm>
            <a:prstGeom prst="rect">
              <a:avLst/>
            </a:prstGeom>
            <a:solidFill>
              <a:srgbClr val="707C8A"/>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altLang="ko-KR" sz="900" b="1" dirty="0" smtClean="0">
                  <a:solidFill>
                    <a:srgbClr val="FFFFFF"/>
                  </a:solidFill>
                </a:rPr>
                <a:t>Wide color gamut market status</a:t>
              </a:r>
              <a:endParaRPr lang="ko-KR" altLang="en-US" sz="900" b="1" dirty="0">
                <a:solidFill>
                  <a:srgbClr val="FFFFFF"/>
                </a:solidFill>
              </a:endParaRPr>
            </a:p>
          </p:txBody>
        </p:sp>
        <p:sp>
          <p:nvSpPr>
            <p:cNvPr id="22" name="txtboxInfographicBorder"/>
            <p:cNvSpPr/>
            <p:nvPr/>
          </p:nvSpPr>
          <p:spPr>
            <a:xfrm>
              <a:off x="467544" y="838200"/>
              <a:ext cx="8208912" cy="5327649"/>
            </a:xfrm>
            <a:prstGeom prst="rect">
              <a:avLst/>
            </a:prstGeom>
            <a:noFill/>
            <a:ln w="6350">
              <a:solidFill>
                <a:srgbClr val="707C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xtboxInfographicCopyright"/>
            <p:cNvSpPr txBox="1"/>
            <p:nvPr/>
          </p:nvSpPr>
          <p:spPr>
            <a:xfrm>
              <a:off x="7334612" y="5479796"/>
              <a:ext cx="1342663" cy="686054"/>
            </a:xfrm>
            <a:prstGeom prst="rect">
              <a:avLst/>
            </a:prstGeom>
            <a:noFill/>
          </p:spPr>
          <p:txBody>
            <a:bodyPr wrap="none" lIns="0" tIns="0" rIns="72000" bIns="72000" rtlCol="0" anchor="b">
              <a:noAutofit/>
            </a:bodyPr>
            <a:lstStyle/>
            <a:p>
              <a:pPr algn="r"/>
              <a:r>
                <a:rPr lang="en-US" sz="500" dirty="0" smtClean="0">
                  <a:solidFill>
                    <a:srgbClr val="707C8A"/>
                  </a:solidFill>
                </a:rPr>
                <a:t>© 2015 IHS</a:t>
              </a:r>
              <a:endParaRPr lang="en-US" sz="500" dirty="0">
                <a:solidFill>
                  <a:srgbClr val="707C8A"/>
                </a:solidFill>
              </a:endParaRPr>
            </a:p>
          </p:txBody>
        </p:sp>
        <p:sp>
          <p:nvSpPr>
            <p:cNvPr id="24" name="txtboxInfographicSourceLine"/>
            <p:cNvSpPr txBox="1"/>
            <p:nvPr/>
          </p:nvSpPr>
          <p:spPr>
            <a:xfrm>
              <a:off x="467430" y="5987954"/>
              <a:ext cx="5112711" cy="177896"/>
            </a:xfrm>
            <a:prstGeom prst="rect">
              <a:avLst/>
            </a:prstGeom>
            <a:noFill/>
          </p:spPr>
          <p:txBody>
            <a:bodyPr wrap="none" lIns="72000" tIns="0" rIns="0" bIns="72000" rtlCol="0" anchor="b">
              <a:noAutofit/>
            </a:bodyPr>
            <a:lstStyle/>
            <a:p>
              <a:endParaRPr lang="en-US" sz="500" dirty="0" smtClean="0">
                <a:solidFill>
                  <a:srgbClr val="707C8A"/>
                </a:solidFill>
              </a:endParaRPr>
            </a:p>
            <a:p>
              <a:endParaRPr lang="en-US" sz="500" dirty="0" smtClean="0">
                <a:solidFill>
                  <a:srgbClr val="707C8A"/>
                </a:solidFill>
              </a:endParaRPr>
            </a:p>
            <a:p>
              <a:r>
                <a:rPr lang="en-US" sz="500" dirty="0" smtClean="0">
                  <a:solidFill>
                    <a:srgbClr val="707C8A"/>
                  </a:solidFill>
                </a:rPr>
                <a:t>Source: IHS</a:t>
              </a:r>
              <a:endParaRPr lang="en-US" sz="500" dirty="0">
                <a:solidFill>
                  <a:srgbClr val="707C8A"/>
                </a:solidFill>
              </a:endParaRPr>
            </a:p>
          </p:txBody>
        </p:sp>
      </p:grpSp>
      <p:grpSp>
        <p:nvGrpSpPr>
          <p:cNvPr id="6" name="Group 5"/>
          <p:cNvGrpSpPr/>
          <p:nvPr/>
        </p:nvGrpSpPr>
        <p:grpSpPr>
          <a:xfrm>
            <a:off x="2761494" y="4797152"/>
            <a:ext cx="3644417" cy="1187156"/>
            <a:chOff x="2761494" y="4330643"/>
            <a:chExt cx="3644417" cy="1831146"/>
          </a:xfrm>
        </p:grpSpPr>
        <p:sp>
          <p:nvSpPr>
            <p:cNvPr id="14" name="Oval 13"/>
            <p:cNvSpPr/>
            <p:nvPr/>
          </p:nvSpPr>
          <p:spPr>
            <a:xfrm>
              <a:off x="3492120" y="4330644"/>
              <a:ext cx="2160000" cy="1709425"/>
            </a:xfrm>
            <a:prstGeom prst="ellipse">
              <a:avLst/>
            </a:prstGeom>
            <a:noFill/>
            <a:ln w="12700">
              <a:solidFill>
                <a:schemeClr val="accent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spc="20" dirty="0" smtClean="0">
                <a:solidFill>
                  <a:schemeClr val="tx1"/>
                </a:solidFill>
              </a:endParaRPr>
            </a:p>
          </p:txBody>
        </p:sp>
        <p:sp>
          <p:nvSpPr>
            <p:cNvPr id="7" name="Oval 6"/>
            <p:cNvSpPr/>
            <p:nvPr/>
          </p:nvSpPr>
          <p:spPr>
            <a:xfrm>
              <a:off x="3642386" y="4493349"/>
              <a:ext cx="1869146" cy="1402819"/>
            </a:xfrm>
            <a:prstGeom prst="ellipse">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b="1" spc="20" dirty="0" smtClean="0">
                  <a:solidFill>
                    <a:schemeClr val="tx1"/>
                  </a:solidFill>
                </a:rPr>
                <a:t>WCG</a:t>
              </a:r>
            </a:p>
            <a:p>
              <a:pPr algn="ctr"/>
              <a:r>
                <a:rPr lang="en-US" altLang="ko-KR" sz="900" spc="20" dirty="0">
                  <a:solidFill>
                    <a:schemeClr val="tx1"/>
                  </a:solidFill>
                </a:rPr>
                <a:t>(</a:t>
              </a:r>
              <a:r>
                <a:rPr lang="en-US" altLang="ko-KR" sz="900" spc="20" dirty="0" smtClean="0">
                  <a:solidFill>
                    <a:schemeClr val="tx1"/>
                  </a:solidFill>
                </a:rPr>
                <a:t>Wide </a:t>
              </a:r>
              <a:r>
                <a:rPr lang="en-US" altLang="ko-KR" sz="900" spc="20" dirty="0">
                  <a:solidFill>
                    <a:schemeClr val="tx1"/>
                  </a:solidFill>
                </a:rPr>
                <a:t>C</a:t>
              </a:r>
              <a:r>
                <a:rPr lang="en-US" altLang="ko-KR" sz="900" spc="20" dirty="0" smtClean="0">
                  <a:solidFill>
                    <a:schemeClr val="tx1"/>
                  </a:solidFill>
                </a:rPr>
                <a:t>olor Gamut) </a:t>
              </a:r>
            </a:p>
          </p:txBody>
        </p:sp>
        <p:sp>
          <p:nvSpPr>
            <p:cNvPr id="11" name="Right Arrow Callout 10"/>
            <p:cNvSpPr/>
            <p:nvPr/>
          </p:nvSpPr>
          <p:spPr>
            <a:xfrm>
              <a:off x="2761494" y="4356775"/>
              <a:ext cx="1080000" cy="1534313"/>
            </a:xfrm>
            <a:prstGeom prst="rightArrowCallout">
              <a:avLst>
                <a:gd name="adj1" fmla="val 25000"/>
                <a:gd name="adj2" fmla="val 25000"/>
                <a:gd name="adj3" fmla="val 12606"/>
                <a:gd name="adj4" fmla="val 83097"/>
              </a:avLst>
            </a:prstGeom>
            <a:solidFill>
              <a:srgbClr val="0097D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spc="20" dirty="0" smtClean="0">
                  <a:solidFill>
                    <a:schemeClr val="tx1"/>
                  </a:solidFill>
                </a:rPr>
                <a:t>OLED display</a:t>
              </a:r>
            </a:p>
          </p:txBody>
        </p:sp>
        <p:sp>
          <p:nvSpPr>
            <p:cNvPr id="12" name="Left Arrow Callout 11"/>
            <p:cNvSpPr/>
            <p:nvPr/>
          </p:nvSpPr>
          <p:spPr>
            <a:xfrm>
              <a:off x="5325911" y="4330643"/>
              <a:ext cx="1080000" cy="1534313"/>
            </a:xfrm>
            <a:prstGeom prst="leftArrowCallout">
              <a:avLst>
                <a:gd name="adj1" fmla="val 25000"/>
                <a:gd name="adj2" fmla="val 25000"/>
                <a:gd name="adj3" fmla="val 14713"/>
                <a:gd name="adj4" fmla="val 80540"/>
              </a:avLst>
            </a:prstGeom>
            <a:solidFill>
              <a:srgbClr val="FDBA4D"/>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spc="20" dirty="0" smtClean="0">
                  <a:solidFill>
                    <a:schemeClr val="tx1"/>
                  </a:solidFill>
                </a:rPr>
                <a:t>LCD display - Quantum dot solutions</a:t>
              </a:r>
            </a:p>
          </p:txBody>
        </p:sp>
        <p:sp>
          <p:nvSpPr>
            <p:cNvPr id="2" name="Up Arrow Callout 1"/>
            <p:cNvSpPr/>
            <p:nvPr/>
          </p:nvSpPr>
          <p:spPr>
            <a:xfrm>
              <a:off x="3767212" y="5723689"/>
              <a:ext cx="1626912" cy="438100"/>
            </a:xfrm>
            <a:prstGeom prst="upArrowCallou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spc="20" dirty="0" smtClean="0">
                  <a:solidFill>
                    <a:schemeClr val="tx1"/>
                  </a:solidFill>
                </a:rPr>
                <a:t>LED solutions/color filter</a:t>
              </a:r>
              <a:endParaRPr lang="ko-KR" altLang="en-US" sz="700" spc="20" dirty="0" smtClean="0">
                <a:solidFill>
                  <a:schemeClr val="tx1"/>
                </a:solidFill>
              </a:endParaRPr>
            </a:p>
          </p:txBody>
        </p:sp>
      </p:grpSp>
    </p:spTree>
    <p:extLst>
      <p:ext uri="{BB962C8B-B14F-4D97-AF65-F5344CB8AC3E}">
        <p14:creationId xmlns:p14="http://schemas.microsoft.com/office/powerpoint/2010/main" val="296866667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2. Wide color gamut market in unit</a:t>
            </a:r>
            <a:endParaRPr lang="ko-KR" altLang="en-US" dirty="0"/>
          </a:p>
        </p:txBody>
      </p:sp>
      <p:sp>
        <p:nvSpPr>
          <p:cNvPr id="3" name="Content Placeholder 2"/>
          <p:cNvSpPr>
            <a:spLocks noGrp="1"/>
          </p:cNvSpPr>
          <p:nvPr>
            <p:ph idx="1"/>
          </p:nvPr>
        </p:nvSpPr>
        <p:spPr>
          <a:xfrm>
            <a:off x="457200" y="1484313"/>
            <a:ext cx="8220075" cy="1080591"/>
          </a:xfrm>
        </p:spPr>
        <p:txBody>
          <a:bodyPr/>
          <a:lstStyle/>
          <a:p>
            <a:pPr algn="just"/>
            <a:r>
              <a:rPr lang="en-US" altLang="ko-KR" dirty="0" smtClean="0"/>
              <a:t>The wide color gamut display market is forecast to grow steadily at double-digit rates every year, at a compound annual growth rate (CAGR) of 20.2% from 2015 to 2020.</a:t>
            </a:r>
          </a:p>
          <a:p>
            <a:pPr algn="just"/>
            <a:r>
              <a:rPr lang="en-US" altLang="ko-KR" dirty="0" smtClean="0"/>
              <a:t>Demand for wide color gamut displays in volume is expected to reach 241.4 million units in 2015, taking 11.3% of total display demand. They are forecast to take 20.9% of the entire display market in 2020.</a:t>
            </a:r>
            <a:endParaRPr lang="en-US" altLang="ko-KR" dirty="0"/>
          </a:p>
          <a:p>
            <a:pPr algn="just"/>
            <a:r>
              <a:rPr lang="en-US" altLang="ko-KR" dirty="0" smtClean="0"/>
              <a:t>Wide color gamut display technology is expected to be applied mostly to high-end products, considering specifications that bring out </a:t>
            </a:r>
            <a:r>
              <a:rPr lang="en-US" altLang="ko-KR" dirty="0"/>
              <a:t>color </a:t>
            </a:r>
            <a:r>
              <a:rPr lang="en-US" altLang="ko-KR" dirty="0" smtClean="0"/>
              <a:t>reproduction capacity. </a:t>
            </a:r>
            <a:endParaRPr lang="en-US" altLang="ko-KR" dirty="0"/>
          </a:p>
        </p:txBody>
      </p:sp>
      <p:sp>
        <p:nvSpPr>
          <p:cNvPr id="4" name="Slide Number Placeholder 3"/>
          <p:cNvSpPr>
            <a:spLocks noGrp="1"/>
          </p:cNvSpPr>
          <p:nvPr>
            <p:ph type="sldNum" sz="quarter" idx="10"/>
          </p:nvPr>
        </p:nvSpPr>
        <p:spPr/>
        <p:txBody>
          <a:bodyPr/>
          <a:lstStyle/>
          <a:p>
            <a:fld id="{C1654822-CBA3-4BDF-80A9-3FE33B17E59A}" type="slidenum">
              <a:rPr lang="en-US" smtClean="0"/>
              <a:pPr/>
              <a:t>77</a:t>
            </a:fld>
            <a:endParaRPr lang="en-US" dirty="0"/>
          </a:p>
        </p:txBody>
      </p:sp>
      <p:sp>
        <p:nvSpPr>
          <p:cNvPr id="5" name="Footer Placeholder 4"/>
          <p:cNvSpPr>
            <a:spLocks noGrp="1"/>
          </p:cNvSpPr>
          <p:nvPr>
            <p:ph type="ftr" sz="quarter" idx="11"/>
          </p:nvPr>
        </p:nvSpPr>
        <p:spPr/>
        <p:txBody>
          <a:bodyPr/>
          <a:lstStyle/>
          <a:p>
            <a:r>
              <a:rPr lang="en-US" smtClean="0"/>
              <a:t>Quantum Dot Display Technology &amp; Market Report - H2 2015</a:t>
            </a:r>
            <a:endParaRPr lang="en-US" dirty="0"/>
          </a:p>
        </p:txBody>
      </p:sp>
      <p:graphicFrame>
        <p:nvGraphicFramePr>
          <p:cNvPr id="8" name="Chart 7"/>
          <p:cNvGraphicFramePr>
            <a:graphicFrameLocks/>
          </p:cNvGraphicFramePr>
          <p:nvPr>
            <p:extLst>
              <p:ext uri="{D42A27DB-BD31-4B8C-83A1-F6EECF244321}">
                <p14:modId xmlns:p14="http://schemas.microsoft.com/office/powerpoint/2010/main" val="1014594795"/>
              </p:ext>
            </p:extLst>
          </p:nvPr>
        </p:nvGraphicFramePr>
        <p:xfrm>
          <a:off x="468313" y="2996952"/>
          <a:ext cx="8207375" cy="324033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6394952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3. Wide color gamut market in area</a:t>
            </a:r>
            <a:endParaRPr lang="ko-KR" altLang="en-US" dirty="0"/>
          </a:p>
        </p:txBody>
      </p:sp>
      <p:sp>
        <p:nvSpPr>
          <p:cNvPr id="3" name="Content Placeholder 2"/>
          <p:cNvSpPr>
            <a:spLocks noGrp="1"/>
          </p:cNvSpPr>
          <p:nvPr>
            <p:ph idx="1"/>
          </p:nvPr>
        </p:nvSpPr>
        <p:spPr>
          <a:xfrm>
            <a:off x="457200" y="1484313"/>
            <a:ext cx="8220075" cy="576535"/>
          </a:xfrm>
        </p:spPr>
        <p:txBody>
          <a:bodyPr/>
          <a:lstStyle/>
          <a:p>
            <a:pPr algn="just"/>
            <a:r>
              <a:rPr lang="en-US" altLang="ko-KR" dirty="0" smtClean="0"/>
              <a:t>The wide color gamut display market by area is expected to grow at a rapid pace after wide color gamut technology that has been mainly applied to smartphone-use AMOLED panels started to be employed in TVs in 2015.</a:t>
            </a:r>
          </a:p>
          <a:p>
            <a:pPr algn="just"/>
            <a:r>
              <a:rPr lang="en-US" altLang="ko-KR" dirty="0" smtClean="0"/>
              <a:t>The wide color gamut display market in area terms is expected to expand at a CAGR of 62.1% from 2015 to 2020, which is a higher growth rate than that of the market in volume.</a:t>
            </a:r>
          </a:p>
        </p:txBody>
      </p:sp>
      <p:sp>
        <p:nvSpPr>
          <p:cNvPr id="4" name="Slide Number Placeholder 3"/>
          <p:cNvSpPr>
            <a:spLocks noGrp="1"/>
          </p:cNvSpPr>
          <p:nvPr>
            <p:ph type="sldNum" sz="quarter" idx="10"/>
          </p:nvPr>
        </p:nvSpPr>
        <p:spPr/>
        <p:txBody>
          <a:bodyPr/>
          <a:lstStyle/>
          <a:p>
            <a:fld id="{C1654822-CBA3-4BDF-80A9-3FE33B17E59A}" type="slidenum">
              <a:rPr lang="en-US" smtClean="0"/>
              <a:pPr/>
              <a:t>78</a:t>
            </a:fld>
            <a:endParaRPr lang="en-US" dirty="0"/>
          </a:p>
        </p:txBody>
      </p:sp>
      <p:sp>
        <p:nvSpPr>
          <p:cNvPr id="5" name="Footer Placeholder 4"/>
          <p:cNvSpPr>
            <a:spLocks noGrp="1"/>
          </p:cNvSpPr>
          <p:nvPr>
            <p:ph type="ftr" sz="quarter" idx="11"/>
          </p:nvPr>
        </p:nvSpPr>
        <p:spPr/>
        <p:txBody>
          <a:bodyPr/>
          <a:lstStyle/>
          <a:p>
            <a:r>
              <a:rPr lang="en-US" smtClean="0"/>
              <a:t>Quantum Dot Display Technology &amp; Market Report - H2 2015</a:t>
            </a:r>
            <a:endParaRPr lang="en-US" dirty="0"/>
          </a:p>
        </p:txBody>
      </p:sp>
      <p:graphicFrame>
        <p:nvGraphicFramePr>
          <p:cNvPr id="7" name="Chart 6"/>
          <p:cNvGraphicFramePr>
            <a:graphicFrameLocks/>
          </p:cNvGraphicFramePr>
          <p:nvPr>
            <p:extLst>
              <p:ext uri="{D42A27DB-BD31-4B8C-83A1-F6EECF244321}">
                <p14:modId xmlns:p14="http://schemas.microsoft.com/office/powerpoint/2010/main" val="1520243687"/>
              </p:ext>
            </p:extLst>
          </p:nvPr>
        </p:nvGraphicFramePr>
        <p:xfrm>
          <a:off x="468313" y="2637288"/>
          <a:ext cx="8208000" cy="3600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5890561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4. By wide color gamut solutions</a:t>
            </a:r>
            <a:endParaRPr lang="ko-KR" altLang="en-US" dirty="0"/>
          </a:p>
        </p:txBody>
      </p:sp>
      <p:sp>
        <p:nvSpPr>
          <p:cNvPr id="4" name="Slide Number Placeholder 3"/>
          <p:cNvSpPr>
            <a:spLocks noGrp="1"/>
          </p:cNvSpPr>
          <p:nvPr>
            <p:ph type="sldNum" sz="quarter" idx="10"/>
          </p:nvPr>
        </p:nvSpPr>
        <p:spPr/>
        <p:txBody>
          <a:bodyPr/>
          <a:lstStyle/>
          <a:p>
            <a:fld id="{C1654822-CBA3-4BDF-80A9-3FE33B17E59A}" type="slidenum">
              <a:rPr lang="en-US" smtClean="0"/>
              <a:pPr/>
              <a:t>79</a:t>
            </a:fld>
            <a:endParaRPr lang="en-US" dirty="0"/>
          </a:p>
        </p:txBody>
      </p:sp>
      <p:sp>
        <p:nvSpPr>
          <p:cNvPr id="5" name="Footer Placeholder 4"/>
          <p:cNvSpPr>
            <a:spLocks noGrp="1"/>
          </p:cNvSpPr>
          <p:nvPr>
            <p:ph type="ftr" sz="quarter" idx="11"/>
          </p:nvPr>
        </p:nvSpPr>
        <p:spPr/>
        <p:txBody>
          <a:bodyPr/>
          <a:lstStyle/>
          <a:p>
            <a:r>
              <a:rPr lang="en-US" smtClean="0"/>
              <a:t>Quantum Dot Display Technology &amp; Market Report - H2 2015</a:t>
            </a:r>
            <a:endParaRPr lang="en-US" dirty="0"/>
          </a:p>
        </p:txBody>
      </p:sp>
      <p:graphicFrame>
        <p:nvGraphicFramePr>
          <p:cNvPr id="8" name="Chart 7"/>
          <p:cNvGraphicFramePr>
            <a:graphicFrameLocks/>
          </p:cNvGraphicFramePr>
          <p:nvPr>
            <p:extLst>
              <p:ext uri="{D42A27DB-BD31-4B8C-83A1-F6EECF244321}">
                <p14:modId xmlns:p14="http://schemas.microsoft.com/office/powerpoint/2010/main" val="4126421930"/>
              </p:ext>
            </p:extLst>
          </p:nvPr>
        </p:nvGraphicFramePr>
        <p:xfrm>
          <a:off x="468313" y="2637288"/>
          <a:ext cx="3960000" cy="3600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hart 12"/>
          <p:cNvGraphicFramePr>
            <a:graphicFrameLocks/>
          </p:cNvGraphicFramePr>
          <p:nvPr>
            <p:extLst>
              <p:ext uri="{D42A27DB-BD31-4B8C-83A1-F6EECF244321}">
                <p14:modId xmlns:p14="http://schemas.microsoft.com/office/powerpoint/2010/main" val="2342859486"/>
              </p:ext>
            </p:extLst>
          </p:nvPr>
        </p:nvGraphicFramePr>
        <p:xfrm>
          <a:off x="4715688" y="2637288"/>
          <a:ext cx="3960000" cy="3600000"/>
        </p:xfrm>
        <a:graphic>
          <a:graphicData uri="http://schemas.openxmlformats.org/drawingml/2006/chart">
            <c:chart xmlns:c="http://schemas.openxmlformats.org/drawingml/2006/chart" xmlns:r="http://schemas.openxmlformats.org/officeDocument/2006/relationships" r:id="rId3"/>
          </a:graphicData>
        </a:graphic>
      </p:graphicFrame>
      <p:sp>
        <p:nvSpPr>
          <p:cNvPr id="3" name="Content Placeholder 2"/>
          <p:cNvSpPr>
            <a:spLocks noGrp="1"/>
          </p:cNvSpPr>
          <p:nvPr>
            <p:ph idx="1"/>
          </p:nvPr>
        </p:nvSpPr>
        <p:spPr>
          <a:xfrm>
            <a:off x="457200" y="1484313"/>
            <a:ext cx="8220075" cy="1080591"/>
          </a:xfrm>
          <a:solidFill>
            <a:schemeClr val="bg1"/>
          </a:solidFill>
        </p:spPr>
        <p:txBody>
          <a:bodyPr/>
          <a:lstStyle/>
          <a:p>
            <a:pPr marL="0" indent="0" algn="just">
              <a:buNone/>
            </a:pPr>
            <a:r>
              <a:rPr lang="en-US" altLang="ko-KR" dirty="0" smtClean="0"/>
              <a:t>4.1.</a:t>
            </a:r>
            <a:r>
              <a:rPr lang="ko-KR" altLang="en-US" dirty="0"/>
              <a:t> </a:t>
            </a:r>
            <a:r>
              <a:rPr lang="en-US" altLang="ko-KR" dirty="0" smtClean="0"/>
              <a:t>Wide color gamut market in volume</a:t>
            </a:r>
          </a:p>
          <a:p>
            <a:pPr lvl="1" algn="just"/>
            <a:r>
              <a:rPr lang="en-US" altLang="ko-KR" dirty="0" smtClean="0"/>
              <a:t>Among wide color gamut solutions, OLED solutions absolutely outnumber others in unit terms because of the large number of OLED displays used in smartphones.</a:t>
            </a:r>
          </a:p>
          <a:p>
            <a:pPr lvl="1" algn="just"/>
            <a:r>
              <a:rPr lang="en-US" altLang="ko-KR" dirty="0" smtClean="0"/>
              <a:t>QD solution is expected to increase its market presence from 0.8% in 2015 to 6.7% in 2020, with an increase in the employment of QD technology starting from 2015 as a solution to implement wide color gamut by the TV market.</a:t>
            </a:r>
          </a:p>
        </p:txBody>
      </p:sp>
    </p:spTree>
    <p:extLst>
      <p:ext uri="{BB962C8B-B14F-4D97-AF65-F5344CB8AC3E}">
        <p14:creationId xmlns:p14="http://schemas.microsoft.com/office/powerpoint/2010/main" val="13470029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176400" lvl="1" algn="just">
              <a:spcBef>
                <a:spcPts val="600"/>
              </a:spcBef>
              <a:spcAft>
                <a:spcPts val="400"/>
              </a:spcAft>
            </a:pPr>
            <a:r>
              <a:rPr lang="en-US" altLang="ko-KR" sz="1200" b="1" dirty="0" err="1"/>
              <a:t>sRGB</a:t>
            </a:r>
            <a:r>
              <a:rPr lang="en-US" altLang="ko-KR" sz="1200" b="1" dirty="0"/>
              <a:t>: </a:t>
            </a:r>
            <a:r>
              <a:rPr lang="en-US" altLang="ko-KR" sz="1200" dirty="0"/>
              <a:t>It</a:t>
            </a:r>
            <a:r>
              <a:rPr lang="ko-KR" altLang="en-US" sz="1200" dirty="0"/>
              <a:t> </a:t>
            </a:r>
            <a:r>
              <a:rPr lang="en-US" altLang="ko-KR" sz="1200" dirty="0"/>
              <a:t>is a color space for monitors and printers made by Microsoft Corp. and Hewlett-Packard Development Company, L.P. in 1996, which has the same color area as</a:t>
            </a:r>
            <a:r>
              <a:rPr lang="ko-KR" altLang="en-US" sz="1200" dirty="0"/>
              <a:t> </a:t>
            </a:r>
            <a:r>
              <a:rPr lang="en-US" altLang="ko-KR" sz="1200" dirty="0"/>
              <a:t>Rec.709. Most </a:t>
            </a:r>
            <a:r>
              <a:rPr lang="en-US" altLang="ko-KR" sz="1200" dirty="0" smtClean="0"/>
              <a:t>PC </a:t>
            </a:r>
            <a:r>
              <a:rPr lang="en-US" altLang="ko-KR" sz="1200" dirty="0"/>
              <a:t>monitors and TVs sold in the market can express 100% of the </a:t>
            </a:r>
            <a:r>
              <a:rPr lang="en-US" altLang="ko-KR" sz="1200" dirty="0" err="1"/>
              <a:t>sRGB</a:t>
            </a:r>
            <a:r>
              <a:rPr lang="en-US" altLang="ko-KR" sz="1200" dirty="0"/>
              <a:t> color space. This color space was used in commercial color matching systems until the mid-2000s and was designed to fit </a:t>
            </a:r>
            <a:r>
              <a:rPr lang="en-US" altLang="ko-KR" sz="1200" dirty="0" smtClean="0"/>
              <a:t>to home </a:t>
            </a:r>
            <a:r>
              <a:rPr lang="en-US" altLang="ko-KR" sz="1200" dirty="0"/>
              <a:t>and </a:t>
            </a:r>
            <a:r>
              <a:rPr lang="en-US" altLang="ko-KR" sz="1200" dirty="0" smtClean="0"/>
              <a:t>office viewing conditions. </a:t>
            </a:r>
            <a:endParaRPr lang="en-US" altLang="ko-KR" sz="1200" dirty="0"/>
          </a:p>
          <a:p>
            <a:pPr marL="176400" lvl="1" algn="just">
              <a:spcBef>
                <a:spcPts val="600"/>
              </a:spcBef>
              <a:spcAft>
                <a:spcPts val="400"/>
              </a:spcAft>
            </a:pPr>
            <a:r>
              <a:rPr lang="en-US" altLang="ko-KR" sz="1200" b="1" dirty="0"/>
              <a:t>REC. 709: </a:t>
            </a:r>
            <a:r>
              <a:rPr lang="en-US" altLang="ko-KR" sz="1200" dirty="0"/>
              <a:t>It</a:t>
            </a:r>
            <a:r>
              <a:rPr lang="en-US" altLang="ko-KR" sz="1200" b="1" dirty="0"/>
              <a:t> </a:t>
            </a:r>
            <a:r>
              <a:rPr lang="en-US" altLang="ko-KR" sz="1200" dirty="0"/>
              <a:t>is the standard broadcasting signal for high-definition (HD) TV recommended by the International Telecommunication Union (ITU) in 1990. It is also called BT-709, and its color space is the same as </a:t>
            </a:r>
            <a:r>
              <a:rPr lang="en-US" altLang="ko-KR" sz="1200" dirty="0" err="1"/>
              <a:t>sRGB</a:t>
            </a:r>
            <a:r>
              <a:rPr lang="en-US" altLang="ko-KR" sz="1200" dirty="0"/>
              <a:t>. HDTV broadcasting must operate 100% of the Rec.709  color space.</a:t>
            </a:r>
          </a:p>
          <a:p>
            <a:pPr lvl="1" latinLnBrk="0"/>
            <a:endParaRPr lang="en-US" altLang="ko-KR" sz="1200" b="1" dirty="0"/>
          </a:p>
          <a:p>
            <a:pPr marL="177800" lvl="1" indent="0" latinLnBrk="0">
              <a:buNone/>
            </a:pPr>
            <a:endParaRPr lang="en-US" altLang="ko-KR" sz="1200" b="1" dirty="0"/>
          </a:p>
          <a:p>
            <a:pPr marL="177800" lvl="1" indent="0" latinLnBrk="0">
              <a:buNone/>
            </a:pPr>
            <a:endParaRPr lang="en-US" altLang="ko-KR" sz="1200" b="1" dirty="0"/>
          </a:p>
          <a:p>
            <a:pPr lvl="1" latinLnBrk="0"/>
            <a:endParaRPr lang="en-US" altLang="ko-KR" sz="1200" b="1" dirty="0"/>
          </a:p>
          <a:p>
            <a:pPr marL="176400" lvl="1" algn="just">
              <a:spcBef>
                <a:spcPts val="600"/>
              </a:spcBef>
              <a:spcAft>
                <a:spcPts val="400"/>
              </a:spcAft>
            </a:pPr>
            <a:r>
              <a:rPr lang="en-US" altLang="ko-KR" sz="1200" b="1" dirty="0"/>
              <a:t>NTSC (NTSC 1953): </a:t>
            </a:r>
            <a:r>
              <a:rPr lang="en-US" altLang="ko-KR" sz="1200" dirty="0"/>
              <a:t>National Television System Committee (NTSC) is the broadcasting standard for analog </a:t>
            </a:r>
            <a:r>
              <a:rPr lang="en-US" altLang="ko-KR" sz="1200" dirty="0" smtClean="0"/>
              <a:t>TVs </a:t>
            </a:r>
            <a:r>
              <a:rPr lang="en-US" altLang="ko-KR" sz="1200" dirty="0"/>
              <a:t>in </a:t>
            </a:r>
            <a:r>
              <a:rPr lang="en-US" altLang="ko-KR" sz="1200" dirty="0" smtClean="0"/>
              <a:t>more than </a:t>
            </a:r>
            <a:r>
              <a:rPr lang="en-US" altLang="ko-KR" sz="1200" dirty="0"/>
              <a:t>50 countries in North and Central America, Latin America, Northeast Asia, and Southeast Asia. Generally, if </a:t>
            </a:r>
            <a:r>
              <a:rPr lang="en-US" altLang="ko-KR" sz="1200" dirty="0" smtClean="0"/>
              <a:t>the </a:t>
            </a:r>
            <a:r>
              <a:rPr lang="en-US" altLang="ko-KR" sz="1200" dirty="0"/>
              <a:t>word color </a:t>
            </a:r>
            <a:r>
              <a:rPr lang="en-US" altLang="ko-KR" sz="1200" dirty="0" smtClean="0"/>
              <a:t>gamut is used alone, </a:t>
            </a:r>
            <a:r>
              <a:rPr lang="en-US" altLang="ko-KR" sz="1200" dirty="0"/>
              <a:t>it refers to the color space based on the NTSC </a:t>
            </a:r>
            <a:r>
              <a:rPr lang="en-US" altLang="ko-KR" sz="1200" dirty="0" smtClean="0"/>
              <a:t>standard. </a:t>
            </a:r>
            <a:r>
              <a:rPr lang="en-US" altLang="ko-KR" sz="1200" dirty="0"/>
              <a:t>Monitors and </a:t>
            </a:r>
            <a:r>
              <a:rPr lang="en-US" altLang="ko-KR" sz="1200" dirty="0" smtClean="0"/>
              <a:t>liquid-crystal display (LCD) </a:t>
            </a:r>
            <a:r>
              <a:rPr lang="en-US" altLang="ko-KR" sz="1200" dirty="0"/>
              <a:t>TVs released in the 2000s are </a:t>
            </a:r>
            <a:r>
              <a:rPr lang="en-US" altLang="ko-KR" sz="1200" dirty="0" smtClean="0"/>
              <a:t>generally within </a:t>
            </a:r>
            <a:r>
              <a:rPr lang="en-US" altLang="ko-KR" sz="1200" dirty="0"/>
              <a:t>72% of</a:t>
            </a:r>
            <a:r>
              <a:rPr lang="ko-KR" altLang="en-US" sz="1200" dirty="0"/>
              <a:t> </a:t>
            </a:r>
            <a:r>
              <a:rPr lang="en-US" altLang="ko-KR" sz="1200" dirty="0" smtClean="0"/>
              <a:t>the NTSC standard because they were made based on the Rec</a:t>
            </a:r>
            <a:r>
              <a:rPr lang="en-US" altLang="ko-KR" sz="1200" dirty="0"/>
              <a:t>. 709 (</a:t>
            </a:r>
            <a:r>
              <a:rPr lang="en-US" altLang="ko-KR" sz="1200" dirty="0" err="1"/>
              <a:t>sRGB</a:t>
            </a:r>
            <a:r>
              <a:rPr lang="en-US" altLang="ko-KR" sz="1200" dirty="0" smtClean="0"/>
              <a:t>) standard.</a:t>
            </a:r>
            <a:endParaRPr lang="en-US" altLang="ko-KR" sz="1200" dirty="0"/>
          </a:p>
          <a:p>
            <a:pPr marL="177800" lvl="1" indent="0" algn="just" latinLnBrk="0">
              <a:buNone/>
            </a:pPr>
            <a:endParaRPr lang="en-US" altLang="ko-KR" sz="1200" dirty="0"/>
          </a:p>
          <a:p>
            <a:endParaRPr lang="ko-KR" altLang="en-US" dirty="0"/>
          </a:p>
        </p:txBody>
      </p:sp>
      <p:sp>
        <p:nvSpPr>
          <p:cNvPr id="4" name="Slide Number Placeholder 3"/>
          <p:cNvSpPr>
            <a:spLocks noGrp="1"/>
          </p:cNvSpPr>
          <p:nvPr>
            <p:ph type="sldNum" sz="quarter" idx="10"/>
          </p:nvPr>
        </p:nvSpPr>
        <p:spPr/>
        <p:txBody>
          <a:bodyPr/>
          <a:lstStyle/>
          <a:p>
            <a:fld id="{C1654822-CBA3-4BDF-80A9-3FE33B17E59A}" type="slidenum">
              <a:rPr lang="en-US" smtClean="0"/>
              <a:pPr/>
              <a:t>8</a:t>
            </a:fld>
            <a:endParaRPr lang="en-US" dirty="0"/>
          </a:p>
        </p:txBody>
      </p:sp>
      <p:sp>
        <p:nvSpPr>
          <p:cNvPr id="5" name="Footer Placeholder 4"/>
          <p:cNvSpPr>
            <a:spLocks noGrp="1"/>
          </p:cNvSpPr>
          <p:nvPr>
            <p:ph type="ftr" sz="quarter" idx="11"/>
          </p:nvPr>
        </p:nvSpPr>
        <p:spPr/>
        <p:txBody>
          <a:bodyPr/>
          <a:lstStyle/>
          <a:p>
            <a:r>
              <a:rPr lang="en-US" smtClean="0"/>
              <a:t>Quantum Dot Display Technology &amp; Market Report - H2 2015</a:t>
            </a:r>
            <a:endParaRPr lang="en-US" dirty="0"/>
          </a:p>
        </p:txBody>
      </p:sp>
      <p:graphicFrame>
        <p:nvGraphicFramePr>
          <p:cNvPr id="6" name="표 5"/>
          <p:cNvGraphicFramePr>
            <a:graphicFrameLocks noGrp="1"/>
          </p:cNvGraphicFramePr>
          <p:nvPr>
            <p:extLst>
              <p:ext uri="{D42A27DB-BD31-4B8C-83A1-F6EECF244321}">
                <p14:modId xmlns:p14="http://schemas.microsoft.com/office/powerpoint/2010/main" val="3396765672"/>
              </p:ext>
            </p:extLst>
          </p:nvPr>
        </p:nvGraphicFramePr>
        <p:xfrm>
          <a:off x="481321" y="2996952"/>
          <a:ext cx="3946216" cy="789940"/>
        </p:xfrm>
        <a:graphic>
          <a:graphicData uri="http://schemas.openxmlformats.org/drawingml/2006/table">
            <a:tbl>
              <a:tblPr lastRow="1">
                <a:tableStyleId>{4F348D8D-2592-4D36-8BCA-CF58A03317E7}</a:tableStyleId>
              </a:tblPr>
              <a:tblGrid>
                <a:gridCol w="976096"/>
                <a:gridCol w="742530"/>
                <a:gridCol w="742530"/>
                <a:gridCol w="742530"/>
                <a:gridCol w="742530"/>
              </a:tblGrid>
              <a:tr h="215900">
                <a:tc gridSpan="5">
                  <a:txBody>
                    <a:bodyPr/>
                    <a:lstStyle/>
                    <a:p>
                      <a:pPr algn="l" fontAlgn="ctr"/>
                      <a:r>
                        <a:rPr lang="en-US" altLang="ko-KR" sz="900" b="1" i="0" u="none" strike="noStrike" baseline="0" dirty="0" smtClean="0">
                          <a:solidFill>
                            <a:schemeClr val="bg1"/>
                          </a:solidFill>
                          <a:effectLst/>
                          <a:latin typeface="+mn-lt"/>
                        </a:rPr>
                        <a:t>Color coordinates based on </a:t>
                      </a:r>
                      <a:r>
                        <a:rPr lang="en-US" altLang="ko-KR" sz="900" b="1" i="0" u="none" strike="noStrike" dirty="0" err="1" smtClean="0">
                          <a:solidFill>
                            <a:schemeClr val="bg1"/>
                          </a:solidFill>
                          <a:effectLst/>
                          <a:latin typeface="+mn-lt"/>
                        </a:rPr>
                        <a:t>sRGB</a:t>
                      </a:r>
                      <a:r>
                        <a:rPr lang="en-US" altLang="ko-KR" sz="900" b="1" i="0" u="none" strike="noStrike" baseline="0" dirty="0" smtClean="0">
                          <a:solidFill>
                            <a:schemeClr val="bg1"/>
                          </a:solidFill>
                          <a:effectLst/>
                          <a:latin typeface="+mn-lt"/>
                        </a:rPr>
                        <a:t> / Rec. 709</a:t>
                      </a:r>
                      <a:endParaRPr lang="ko-KR" altLang="en-US" sz="900" b="1" i="0" u="none" strike="noStrike" dirty="0">
                        <a:solidFill>
                          <a:schemeClr val="bg1"/>
                        </a:solidFill>
                        <a:effectLst/>
                        <a:latin typeface="+mn-lt"/>
                      </a:endParaRPr>
                    </a:p>
                  </a:txBody>
                  <a:tcPr marL="35560" marR="35560" marT="19050" marB="19050" anchor="ctr">
                    <a:solidFill>
                      <a:srgbClr val="707C8A"/>
                    </a:solidFill>
                  </a:tcPr>
                </a:tc>
                <a:tc hMerge="1">
                  <a:txBody>
                    <a:bodyPr/>
                    <a:lstStyle/>
                    <a:p>
                      <a:pPr algn="l" fontAlgn="ctr"/>
                      <a:endParaRPr lang="ko-KR" altLang="en-US" sz="1100" b="0" i="0" u="none" strike="noStrike" dirty="0">
                        <a:solidFill>
                          <a:srgbClr val="000000"/>
                        </a:solidFill>
                        <a:effectLst/>
                        <a:latin typeface="맑은 고딕"/>
                      </a:endParaRPr>
                    </a:p>
                  </a:txBody>
                  <a:tcPr marL="9525" marR="9525" marT="9525" marB="0" anchor="ctr"/>
                </a:tc>
                <a:tc hMerge="1">
                  <a:txBody>
                    <a:bodyPr/>
                    <a:lstStyle/>
                    <a:p>
                      <a:pPr algn="l" fontAlgn="ctr"/>
                      <a:endParaRPr lang="ko-KR" altLang="en-US" sz="1100" b="0" i="0" u="none" strike="noStrike">
                        <a:solidFill>
                          <a:srgbClr val="000000"/>
                        </a:solidFill>
                        <a:effectLst/>
                        <a:latin typeface="맑은 고딕"/>
                      </a:endParaRPr>
                    </a:p>
                  </a:txBody>
                  <a:tcPr marL="9525" marR="9525" marT="9525" marB="0" anchor="ctr"/>
                </a:tc>
                <a:tc hMerge="1">
                  <a:txBody>
                    <a:bodyPr/>
                    <a:lstStyle/>
                    <a:p>
                      <a:pPr algn="l" fontAlgn="ctr"/>
                      <a:endParaRPr lang="ko-KR" altLang="en-US" sz="1100" b="0" i="0" u="none" strike="noStrike">
                        <a:solidFill>
                          <a:srgbClr val="000000"/>
                        </a:solidFill>
                        <a:effectLst/>
                        <a:latin typeface="맑은 고딕"/>
                      </a:endParaRPr>
                    </a:p>
                  </a:txBody>
                  <a:tcPr marL="9525" marR="9525" marT="9525" marB="0" anchor="ctr"/>
                </a:tc>
                <a:tc hMerge="1">
                  <a:txBody>
                    <a:bodyPr/>
                    <a:lstStyle/>
                    <a:p>
                      <a:pPr algn="l" fontAlgn="ctr"/>
                      <a:endParaRPr lang="ko-KR" altLang="en-US" sz="1100" b="0" i="0" u="none" strike="noStrike">
                        <a:solidFill>
                          <a:srgbClr val="000000"/>
                        </a:solidFill>
                        <a:effectLst/>
                        <a:latin typeface="맑은 고딕"/>
                      </a:endParaRPr>
                    </a:p>
                  </a:txBody>
                  <a:tcPr marL="9525" marR="9525" marT="9525" marB="0" anchor="ctr"/>
                </a:tc>
              </a:tr>
              <a:tr h="76200">
                <a:tc>
                  <a:txBody>
                    <a:bodyPr/>
                    <a:lstStyle/>
                    <a:p>
                      <a:pPr algn="l" rtl="0" fontAlgn="ctr"/>
                      <a:r>
                        <a:rPr lang="en-US" sz="700" b="1" i="0" u="none" strike="noStrike" dirty="0">
                          <a:solidFill>
                            <a:schemeClr val="tx1"/>
                          </a:solidFill>
                          <a:effectLst/>
                          <a:latin typeface="Arial"/>
                        </a:rPr>
                        <a:t>Chromaticity</a:t>
                      </a:r>
                    </a:p>
                  </a:txBody>
                  <a:tcPr marL="35560" marR="35560" marT="19050" marB="19050">
                    <a:lnB w="12700">
                      <a:solidFill>
                        <a:srgbClr val="A1ABB2"/>
                      </a:solidFill>
                    </a:lnB>
                    <a:solidFill>
                      <a:scrgbClr r="0" g="0" b="0">
                        <a:alpha val="0"/>
                      </a:scrgbClr>
                    </a:solidFill>
                  </a:tcPr>
                </a:tc>
                <a:tc>
                  <a:txBody>
                    <a:bodyPr/>
                    <a:lstStyle/>
                    <a:p>
                      <a:pPr algn="r" rtl="0" fontAlgn="ctr"/>
                      <a:r>
                        <a:rPr lang="en-US" sz="700" b="1" i="0" u="none" strike="noStrike" dirty="0">
                          <a:solidFill>
                            <a:schemeClr val="tx1"/>
                          </a:solidFill>
                          <a:effectLst/>
                          <a:latin typeface="Arial"/>
                        </a:rPr>
                        <a:t>Red</a:t>
                      </a:r>
                    </a:p>
                  </a:txBody>
                  <a:tcPr marL="35560" marR="35560" marT="19050" marB="19050">
                    <a:lnB w="12700">
                      <a:solidFill>
                        <a:srgbClr val="A1ABB2"/>
                      </a:solidFill>
                    </a:lnB>
                    <a:solidFill>
                      <a:scrgbClr r="0" g="0" b="0">
                        <a:alpha val="0"/>
                      </a:scrgbClr>
                    </a:solidFill>
                  </a:tcPr>
                </a:tc>
                <a:tc>
                  <a:txBody>
                    <a:bodyPr/>
                    <a:lstStyle/>
                    <a:p>
                      <a:pPr algn="r" rtl="0" fontAlgn="ctr"/>
                      <a:r>
                        <a:rPr lang="en-US" sz="700" b="1" i="0" u="none" strike="noStrike">
                          <a:solidFill>
                            <a:schemeClr val="tx1"/>
                          </a:solidFill>
                          <a:effectLst/>
                          <a:latin typeface="Arial"/>
                        </a:rPr>
                        <a:t>Green</a:t>
                      </a:r>
                    </a:p>
                  </a:txBody>
                  <a:tcPr marL="35560" marR="35560" marT="19050" marB="19050">
                    <a:lnB w="12700">
                      <a:solidFill>
                        <a:srgbClr val="A1ABB2"/>
                      </a:solidFill>
                    </a:lnB>
                    <a:solidFill>
                      <a:scrgbClr r="0" g="0" b="0">
                        <a:alpha val="0"/>
                      </a:scrgbClr>
                    </a:solidFill>
                  </a:tcPr>
                </a:tc>
                <a:tc>
                  <a:txBody>
                    <a:bodyPr/>
                    <a:lstStyle/>
                    <a:p>
                      <a:pPr algn="r" rtl="0" fontAlgn="ctr"/>
                      <a:r>
                        <a:rPr lang="en-US" sz="700" b="1" i="0" u="none" strike="noStrike" dirty="0">
                          <a:solidFill>
                            <a:schemeClr val="tx1"/>
                          </a:solidFill>
                          <a:effectLst/>
                          <a:latin typeface="Arial"/>
                        </a:rPr>
                        <a:t>Blue</a:t>
                      </a:r>
                    </a:p>
                  </a:txBody>
                  <a:tcPr marL="35560" marR="35560" marT="19050" marB="19050">
                    <a:lnB w="12700">
                      <a:solidFill>
                        <a:srgbClr val="A1ABB2"/>
                      </a:solidFill>
                    </a:lnB>
                    <a:solidFill>
                      <a:scrgbClr r="0" g="0" b="0">
                        <a:alpha val="0"/>
                      </a:scrgbClr>
                    </a:solidFill>
                  </a:tcPr>
                </a:tc>
                <a:tc>
                  <a:txBody>
                    <a:bodyPr/>
                    <a:lstStyle/>
                    <a:p>
                      <a:pPr algn="r" rtl="0" fontAlgn="ctr"/>
                      <a:r>
                        <a:rPr lang="en-US" sz="700" b="1" i="0" u="none" strike="noStrike" dirty="0">
                          <a:solidFill>
                            <a:schemeClr val="tx1"/>
                          </a:solidFill>
                          <a:effectLst/>
                          <a:latin typeface="Arial"/>
                        </a:rPr>
                        <a:t>White point</a:t>
                      </a:r>
                    </a:p>
                  </a:txBody>
                  <a:tcPr marL="35560" marR="35560" marT="19050" marB="19050">
                    <a:lnB w="12700">
                      <a:solidFill>
                        <a:srgbClr val="A1ABB2"/>
                      </a:solidFill>
                    </a:lnB>
                    <a:solidFill>
                      <a:scrgbClr r="0" g="0" b="0">
                        <a:alpha val="0"/>
                      </a:scrgbClr>
                    </a:solidFill>
                  </a:tcPr>
                </a:tc>
              </a:tr>
              <a:tr h="76200">
                <a:tc>
                  <a:txBody>
                    <a:bodyPr/>
                    <a:lstStyle/>
                    <a:p>
                      <a:pPr algn="l" rtl="0" fontAlgn="ctr"/>
                      <a:r>
                        <a:rPr lang="en-US" sz="700" b="0" i="0" u="none" strike="noStrike" dirty="0">
                          <a:solidFill>
                            <a:schemeClr val="tx1"/>
                          </a:solidFill>
                          <a:effectLst/>
                          <a:latin typeface="Arial"/>
                        </a:rPr>
                        <a:t>x</a:t>
                      </a:r>
                    </a:p>
                  </a:txBody>
                  <a:tcPr marL="35560" marR="35560" marT="19050" marB="19050">
                    <a:lnT w="12700">
                      <a:solidFill>
                        <a:srgbClr val="A1ABB2"/>
                      </a:solidFill>
                    </a:lnT>
                    <a:lnB>
                      <a:noFill/>
                    </a:lnB>
                    <a:solidFill>
                      <a:scrgbClr r="0" g="0" b="0">
                        <a:alpha val="0"/>
                      </a:scrgbClr>
                    </a:solidFill>
                  </a:tcPr>
                </a:tc>
                <a:tc>
                  <a:txBody>
                    <a:bodyPr/>
                    <a:lstStyle/>
                    <a:p>
                      <a:pPr algn="r" rtl="0" fontAlgn="ctr"/>
                      <a:r>
                        <a:rPr lang="en-US" altLang="ko-KR" sz="700" b="0" i="0" u="none" strike="noStrike" dirty="0">
                          <a:solidFill>
                            <a:schemeClr val="tx1"/>
                          </a:solidFill>
                          <a:effectLst/>
                          <a:latin typeface="Arial"/>
                        </a:rPr>
                        <a:t>0.64</a:t>
                      </a:r>
                    </a:p>
                  </a:txBody>
                  <a:tcPr marL="35560" marR="35560" marT="19050" marB="19050">
                    <a:lnT w="12700">
                      <a:solidFill>
                        <a:srgbClr val="A1ABB2"/>
                      </a:solidFill>
                    </a:lnT>
                    <a:lnB>
                      <a:noFill/>
                    </a:lnB>
                    <a:solidFill>
                      <a:scrgbClr r="0" g="0" b="0">
                        <a:alpha val="0"/>
                      </a:scrgbClr>
                    </a:solidFill>
                  </a:tcPr>
                </a:tc>
                <a:tc>
                  <a:txBody>
                    <a:bodyPr/>
                    <a:lstStyle/>
                    <a:p>
                      <a:pPr algn="r" rtl="0" fontAlgn="ctr"/>
                      <a:r>
                        <a:rPr lang="en-US" altLang="ko-KR" sz="700" b="0" i="0" u="none" strike="noStrike" dirty="0">
                          <a:solidFill>
                            <a:schemeClr val="tx1"/>
                          </a:solidFill>
                          <a:effectLst/>
                          <a:latin typeface="Arial"/>
                        </a:rPr>
                        <a:t>0.3</a:t>
                      </a:r>
                    </a:p>
                  </a:txBody>
                  <a:tcPr marL="35560" marR="35560" marT="19050" marB="19050">
                    <a:lnT w="12700">
                      <a:solidFill>
                        <a:srgbClr val="A1ABB2"/>
                      </a:solidFill>
                    </a:lnT>
                    <a:lnB>
                      <a:noFill/>
                    </a:lnB>
                    <a:solidFill>
                      <a:scrgbClr r="0" g="0" b="0">
                        <a:alpha val="0"/>
                      </a:scrgbClr>
                    </a:solidFill>
                  </a:tcPr>
                </a:tc>
                <a:tc>
                  <a:txBody>
                    <a:bodyPr/>
                    <a:lstStyle/>
                    <a:p>
                      <a:pPr algn="r" rtl="0" fontAlgn="ctr"/>
                      <a:r>
                        <a:rPr lang="en-US" altLang="ko-KR" sz="700" b="0" i="0" u="none" strike="noStrike" dirty="0">
                          <a:solidFill>
                            <a:schemeClr val="tx1"/>
                          </a:solidFill>
                          <a:effectLst/>
                          <a:latin typeface="Arial"/>
                        </a:rPr>
                        <a:t>0.15</a:t>
                      </a:r>
                    </a:p>
                  </a:txBody>
                  <a:tcPr marL="35560" marR="35560" marT="19050" marB="19050">
                    <a:lnT w="12700">
                      <a:solidFill>
                        <a:srgbClr val="A1ABB2"/>
                      </a:solidFill>
                    </a:lnT>
                    <a:lnB>
                      <a:noFill/>
                    </a:lnB>
                    <a:solidFill>
                      <a:scrgbClr r="0" g="0" b="0">
                        <a:alpha val="0"/>
                      </a:scrgbClr>
                    </a:solidFill>
                  </a:tcPr>
                </a:tc>
                <a:tc>
                  <a:txBody>
                    <a:bodyPr/>
                    <a:lstStyle/>
                    <a:p>
                      <a:pPr algn="r" rtl="0" fontAlgn="ctr"/>
                      <a:r>
                        <a:rPr lang="en-US" altLang="ko-KR" sz="700" b="0" i="0" u="none" strike="noStrike" dirty="0">
                          <a:solidFill>
                            <a:schemeClr val="tx1"/>
                          </a:solidFill>
                          <a:effectLst/>
                          <a:latin typeface="Arial"/>
                        </a:rPr>
                        <a:t>0.3127</a:t>
                      </a:r>
                    </a:p>
                  </a:txBody>
                  <a:tcPr marL="35560" marR="35560" marT="19050" marB="19050">
                    <a:lnT w="12700">
                      <a:solidFill>
                        <a:srgbClr val="A1ABB2"/>
                      </a:solidFill>
                    </a:lnT>
                    <a:lnB>
                      <a:noFill/>
                    </a:lnB>
                    <a:solidFill>
                      <a:scrgbClr r="0" g="0" b="0">
                        <a:alpha val="0"/>
                      </a:scrgbClr>
                    </a:solidFill>
                  </a:tcPr>
                </a:tc>
              </a:tr>
              <a:tr h="76200">
                <a:tc>
                  <a:txBody>
                    <a:bodyPr/>
                    <a:lstStyle/>
                    <a:p>
                      <a:pPr algn="l" rtl="0" fontAlgn="ctr"/>
                      <a:r>
                        <a:rPr lang="en-US" sz="700" b="0" i="0" u="none" strike="noStrike" dirty="0">
                          <a:solidFill>
                            <a:schemeClr val="tx1"/>
                          </a:solidFill>
                          <a:effectLst/>
                          <a:latin typeface="Arial"/>
                        </a:rPr>
                        <a:t>y</a:t>
                      </a:r>
                    </a:p>
                  </a:txBody>
                  <a:tcPr marL="35560" marR="35560" marT="19050" marB="19050">
                    <a:lnT>
                      <a:noFill/>
                    </a:lnT>
                    <a:lnB w="12700" cap="flat" cmpd="sng" algn="ctr">
                      <a:solidFill>
                        <a:srgbClr val="A1ABB2"/>
                      </a:solidFill>
                      <a:prstDash val="solid"/>
                      <a:round/>
                      <a:headEnd type="none" w="med" len="med"/>
                      <a:tailEnd type="none" w="med" len="med"/>
                    </a:lnB>
                    <a:solidFill>
                      <a:scrgbClr r="0" g="0" b="0">
                        <a:alpha val="0"/>
                      </a:scrgbClr>
                    </a:solidFill>
                  </a:tcPr>
                </a:tc>
                <a:tc>
                  <a:txBody>
                    <a:bodyPr/>
                    <a:lstStyle/>
                    <a:p>
                      <a:pPr algn="r" rtl="0" fontAlgn="ctr"/>
                      <a:r>
                        <a:rPr lang="en-US" altLang="ko-KR" sz="700" b="0" i="0" u="none" strike="noStrike" dirty="0">
                          <a:solidFill>
                            <a:schemeClr val="tx1"/>
                          </a:solidFill>
                          <a:effectLst/>
                          <a:latin typeface="Arial"/>
                        </a:rPr>
                        <a:t>0.33</a:t>
                      </a:r>
                    </a:p>
                  </a:txBody>
                  <a:tcPr marL="35560" marR="35560" marT="19050" marB="19050">
                    <a:lnT>
                      <a:noFill/>
                    </a:lnT>
                    <a:lnB w="12700" cap="flat" cmpd="sng" algn="ctr">
                      <a:solidFill>
                        <a:srgbClr val="A1ABB2"/>
                      </a:solidFill>
                      <a:prstDash val="solid"/>
                      <a:round/>
                      <a:headEnd type="none" w="med" len="med"/>
                      <a:tailEnd type="none" w="med" len="med"/>
                    </a:lnB>
                    <a:solidFill>
                      <a:scrgbClr r="0" g="0" b="0">
                        <a:alpha val="0"/>
                      </a:scrgbClr>
                    </a:solidFill>
                  </a:tcPr>
                </a:tc>
                <a:tc>
                  <a:txBody>
                    <a:bodyPr/>
                    <a:lstStyle/>
                    <a:p>
                      <a:pPr algn="r" rtl="0" fontAlgn="ctr"/>
                      <a:r>
                        <a:rPr lang="en-US" altLang="ko-KR" sz="700" b="0" i="0" u="none" strike="noStrike" dirty="0">
                          <a:solidFill>
                            <a:schemeClr val="tx1"/>
                          </a:solidFill>
                          <a:effectLst/>
                          <a:latin typeface="Arial"/>
                        </a:rPr>
                        <a:t>0.6</a:t>
                      </a:r>
                    </a:p>
                  </a:txBody>
                  <a:tcPr marL="35560" marR="35560" marT="19050" marB="19050">
                    <a:lnT>
                      <a:noFill/>
                    </a:lnT>
                    <a:lnB w="12700" cap="flat" cmpd="sng" algn="ctr">
                      <a:solidFill>
                        <a:srgbClr val="A1ABB2"/>
                      </a:solidFill>
                      <a:prstDash val="solid"/>
                      <a:round/>
                      <a:headEnd type="none" w="med" len="med"/>
                      <a:tailEnd type="none" w="med" len="med"/>
                    </a:lnB>
                    <a:solidFill>
                      <a:scrgbClr r="0" g="0" b="0">
                        <a:alpha val="0"/>
                      </a:scrgbClr>
                    </a:solidFill>
                  </a:tcPr>
                </a:tc>
                <a:tc>
                  <a:txBody>
                    <a:bodyPr/>
                    <a:lstStyle/>
                    <a:p>
                      <a:pPr algn="r" rtl="0" fontAlgn="ctr"/>
                      <a:r>
                        <a:rPr lang="en-US" altLang="ko-KR" sz="700" b="0" i="0" u="none" strike="noStrike">
                          <a:solidFill>
                            <a:schemeClr val="tx1"/>
                          </a:solidFill>
                          <a:effectLst/>
                          <a:latin typeface="Arial"/>
                        </a:rPr>
                        <a:t>0.06</a:t>
                      </a:r>
                    </a:p>
                  </a:txBody>
                  <a:tcPr marL="35560" marR="35560" marT="19050" marB="19050">
                    <a:lnT>
                      <a:noFill/>
                    </a:lnT>
                    <a:lnB w="12700" cap="flat" cmpd="sng" algn="ctr">
                      <a:solidFill>
                        <a:srgbClr val="A1ABB2"/>
                      </a:solidFill>
                      <a:prstDash val="solid"/>
                      <a:round/>
                      <a:headEnd type="none" w="med" len="med"/>
                      <a:tailEnd type="none" w="med" len="med"/>
                    </a:lnB>
                    <a:solidFill>
                      <a:scrgbClr r="0" g="0" b="0">
                        <a:alpha val="0"/>
                      </a:scrgbClr>
                    </a:solidFill>
                  </a:tcPr>
                </a:tc>
                <a:tc>
                  <a:txBody>
                    <a:bodyPr/>
                    <a:lstStyle/>
                    <a:p>
                      <a:pPr algn="r" rtl="0" fontAlgn="ctr"/>
                      <a:r>
                        <a:rPr lang="en-US" altLang="ko-KR" sz="700" b="0" i="0" u="none" strike="noStrike" dirty="0">
                          <a:solidFill>
                            <a:schemeClr val="tx1"/>
                          </a:solidFill>
                          <a:effectLst/>
                          <a:latin typeface="Arial"/>
                        </a:rPr>
                        <a:t>0.329</a:t>
                      </a:r>
                    </a:p>
                  </a:txBody>
                  <a:tcPr marL="35560" marR="35560" marT="19050" marB="19050">
                    <a:lnT>
                      <a:noFill/>
                    </a:lnT>
                    <a:lnB w="12700">
                      <a:solidFill>
                        <a:srgbClr val="A1ABB2"/>
                      </a:solidFill>
                    </a:lnB>
                    <a:solidFill>
                      <a:scrgbClr r="0" g="0" b="0">
                        <a:alpha val="0"/>
                      </a:scrgbClr>
                    </a:solidFill>
                  </a:tcPr>
                </a:tc>
              </a:tr>
              <a:tr h="139700">
                <a:tc gridSpan="4">
                  <a:txBody>
                    <a:bodyPr/>
                    <a:lstStyle/>
                    <a:p>
                      <a:pPr marL="0" algn="l" defTabSz="914400" rtl="0" eaLnBrk="1" fontAlgn="ctr" latinLnBrk="1" hangingPunct="1">
                        <a:buNone/>
                      </a:pPr>
                      <a:r>
                        <a:rPr lang="en-US" altLang="ko-KR" sz="600" b="0" i="0" u="none" strike="noStrike" dirty="0" smtClean="0">
                          <a:solidFill>
                            <a:srgbClr val="707C8A"/>
                          </a:solidFill>
                          <a:effectLst/>
                          <a:latin typeface="Arial"/>
                        </a:rPr>
                        <a:t>Source: IHS</a:t>
                      </a:r>
                      <a:endParaRPr lang="ko-KR" altLang="en-US" sz="600" b="0" i="0" u="none" strike="noStrike" dirty="0">
                        <a:solidFill>
                          <a:srgbClr val="707C8A"/>
                        </a:solidFill>
                        <a:effectLst/>
                        <a:latin typeface="Arial"/>
                      </a:endParaRPr>
                    </a:p>
                  </a:txBody>
                  <a:tcPr marL="35560" marR="35560" marT="19050" marB="0" anchor="b">
                    <a:lnT w="12700" cap="flat" cmpd="sng" algn="ctr">
                      <a:solidFill>
                        <a:srgbClr val="A1ABB2"/>
                      </a:solidFill>
                      <a:prstDash val="solid"/>
                      <a:round/>
                      <a:headEnd type="none" w="med" len="med"/>
                      <a:tailEnd type="none" w="med" len="med"/>
                    </a:lnT>
                    <a:solidFill>
                      <a:scrgbClr r="0" g="0" b="0">
                        <a:alpha val="0"/>
                      </a:scrgbClr>
                    </a:solidFill>
                  </a:tcPr>
                </a:tc>
                <a:tc hMerge="1">
                  <a:txBody>
                    <a:bodyPr/>
                    <a:lstStyle/>
                    <a:p>
                      <a:pPr algn="l" fontAlgn="ctr"/>
                      <a:endParaRPr lang="ko-KR" altLang="en-US" sz="1100" b="0" i="0" u="none" strike="noStrike">
                        <a:solidFill>
                          <a:srgbClr val="000000"/>
                        </a:solidFill>
                        <a:effectLst/>
                        <a:latin typeface="맑은 고딕"/>
                      </a:endParaRPr>
                    </a:p>
                  </a:txBody>
                  <a:tcPr marL="9525" marR="9525" marT="9525" marB="0" anchor="ctr"/>
                </a:tc>
                <a:tc hMerge="1">
                  <a:txBody>
                    <a:bodyPr/>
                    <a:lstStyle/>
                    <a:p>
                      <a:pPr algn="l" fontAlgn="ctr"/>
                      <a:endParaRPr lang="ko-KR" altLang="en-US" sz="1100" b="0" i="0" u="none" strike="noStrike">
                        <a:solidFill>
                          <a:srgbClr val="000000"/>
                        </a:solidFill>
                        <a:effectLst/>
                        <a:latin typeface="맑은 고딕"/>
                      </a:endParaRPr>
                    </a:p>
                  </a:txBody>
                  <a:tcPr marL="9525" marR="9525" marT="9525" marB="0" anchor="ctr"/>
                </a:tc>
                <a:tc hMerge="1">
                  <a:txBody>
                    <a:bodyPr/>
                    <a:lstStyle/>
                    <a:p>
                      <a:pPr algn="l" fontAlgn="ctr"/>
                      <a:endParaRPr lang="ko-KR" altLang="en-US" sz="1100" b="0" i="0" u="none" strike="noStrike">
                        <a:solidFill>
                          <a:srgbClr val="000000"/>
                        </a:solidFill>
                        <a:effectLst/>
                        <a:latin typeface="맑은 고딕"/>
                      </a:endParaRPr>
                    </a:p>
                  </a:txBody>
                  <a:tcPr marL="9525" marR="9525" marT="9525" marB="0" anchor="ctr"/>
                </a:tc>
                <a:tc>
                  <a:txBody>
                    <a:bodyPr/>
                    <a:lstStyle/>
                    <a:p>
                      <a:pPr marL="0" algn="r" defTabSz="914400" rtl="0" eaLnBrk="1" fontAlgn="ctr" latinLnBrk="1" hangingPunct="1">
                        <a:buNone/>
                      </a:pPr>
                      <a:r>
                        <a:rPr lang="en-US" altLang="ko-KR" sz="600" b="0" i="0" u="none" strike="noStrike" dirty="0" smtClean="0">
                          <a:solidFill>
                            <a:srgbClr val="707C8A"/>
                          </a:solidFill>
                          <a:effectLst/>
                          <a:latin typeface="Arial"/>
                        </a:rPr>
                        <a:t>© 2015 IHS</a:t>
                      </a:r>
                      <a:endParaRPr lang="ko-KR" altLang="en-US" sz="600" b="0" i="0" u="none" strike="noStrike" dirty="0">
                        <a:solidFill>
                          <a:srgbClr val="707C8A"/>
                        </a:solidFill>
                        <a:effectLst/>
                        <a:latin typeface="Arial"/>
                      </a:endParaRPr>
                    </a:p>
                  </a:txBody>
                  <a:tcPr marL="35560" marR="35560" marT="19050" marB="0" anchor="b">
                    <a:lnT w="12700">
                      <a:solidFill>
                        <a:srgbClr val="A1ABB2"/>
                      </a:solidFill>
                    </a:lnT>
                    <a:solidFill>
                      <a:scrgbClr r="0" g="0" b="0">
                        <a:alpha val="0"/>
                      </a:scrgbClr>
                    </a:solidFill>
                  </a:tcPr>
                </a:tc>
              </a:tr>
            </a:tbl>
          </a:graphicData>
        </a:graphic>
      </p:graphicFrame>
      <p:graphicFrame>
        <p:nvGraphicFramePr>
          <p:cNvPr id="7" name="표 6"/>
          <p:cNvGraphicFramePr>
            <a:graphicFrameLocks noGrp="1"/>
          </p:cNvGraphicFramePr>
          <p:nvPr>
            <p:extLst>
              <p:ext uri="{D42A27DB-BD31-4B8C-83A1-F6EECF244321}">
                <p14:modId xmlns:p14="http://schemas.microsoft.com/office/powerpoint/2010/main" val="317344538"/>
              </p:ext>
            </p:extLst>
          </p:nvPr>
        </p:nvGraphicFramePr>
        <p:xfrm>
          <a:off x="467544" y="5085184"/>
          <a:ext cx="3959994" cy="789940"/>
        </p:xfrm>
        <a:graphic>
          <a:graphicData uri="http://schemas.openxmlformats.org/drawingml/2006/table">
            <a:tbl>
              <a:tblPr lastRow="1">
                <a:tableStyleId>{4F348D8D-2592-4D36-8BCA-CF58A03317E7}</a:tableStyleId>
              </a:tblPr>
              <a:tblGrid>
                <a:gridCol w="1201366"/>
                <a:gridCol w="689657"/>
                <a:gridCol w="689657"/>
                <a:gridCol w="689657"/>
                <a:gridCol w="689657"/>
              </a:tblGrid>
              <a:tr h="215900">
                <a:tc gridSpan="5">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1" i="0" u="none" strike="noStrike" baseline="0" dirty="0" smtClean="0">
                          <a:solidFill>
                            <a:schemeClr val="bg1"/>
                          </a:solidFill>
                          <a:effectLst/>
                          <a:latin typeface="+mn-lt"/>
                        </a:rPr>
                        <a:t>Color coordinates based on </a:t>
                      </a:r>
                      <a:r>
                        <a:rPr lang="en-US" altLang="ko-KR" sz="900" b="1" i="0" u="none" strike="noStrike" dirty="0" smtClean="0">
                          <a:solidFill>
                            <a:schemeClr val="bg1"/>
                          </a:solidFill>
                          <a:effectLst/>
                          <a:latin typeface="+mn-lt"/>
                        </a:rPr>
                        <a:t>NTSC (NTSC 1953)</a:t>
                      </a:r>
                      <a:endParaRPr lang="ko-KR" altLang="en-US" sz="900" b="1" i="0" u="none" strike="noStrike" dirty="0" smtClean="0">
                        <a:solidFill>
                          <a:schemeClr val="bg1"/>
                        </a:solidFill>
                        <a:effectLst/>
                        <a:latin typeface="+mn-lt"/>
                      </a:endParaRPr>
                    </a:p>
                  </a:txBody>
                  <a:tcPr marL="35560" marR="35560" marT="19050" marB="19050" anchor="ctr">
                    <a:solidFill>
                      <a:srgbClr val="707C8A"/>
                    </a:solidFill>
                  </a:tcPr>
                </a:tc>
                <a:tc hMerge="1">
                  <a:txBody>
                    <a:bodyPr/>
                    <a:lstStyle/>
                    <a:p>
                      <a:pPr algn="l" fontAlgn="ctr"/>
                      <a:endParaRPr lang="ko-KR" altLang="en-US" sz="1100" b="0" i="0" u="none" strike="noStrike">
                        <a:solidFill>
                          <a:srgbClr val="000000"/>
                        </a:solidFill>
                        <a:effectLst/>
                        <a:latin typeface="맑은 고딕"/>
                      </a:endParaRPr>
                    </a:p>
                  </a:txBody>
                  <a:tcPr marL="9525" marR="9525" marT="9525" marB="0" anchor="ctr"/>
                </a:tc>
                <a:tc hMerge="1">
                  <a:txBody>
                    <a:bodyPr/>
                    <a:lstStyle/>
                    <a:p>
                      <a:pPr algn="l" fontAlgn="ctr"/>
                      <a:endParaRPr lang="ko-KR" altLang="en-US" sz="1100" b="0" i="0" u="none" strike="noStrike">
                        <a:solidFill>
                          <a:srgbClr val="000000"/>
                        </a:solidFill>
                        <a:effectLst/>
                        <a:latin typeface="맑은 고딕"/>
                      </a:endParaRPr>
                    </a:p>
                  </a:txBody>
                  <a:tcPr marL="9525" marR="9525" marT="9525" marB="0" anchor="ctr"/>
                </a:tc>
                <a:tc hMerge="1">
                  <a:txBody>
                    <a:bodyPr/>
                    <a:lstStyle/>
                    <a:p>
                      <a:pPr algn="l" fontAlgn="ctr"/>
                      <a:endParaRPr lang="ko-KR" altLang="en-US" sz="1100" b="0" i="0" u="none" strike="noStrike">
                        <a:solidFill>
                          <a:srgbClr val="000000"/>
                        </a:solidFill>
                        <a:effectLst/>
                        <a:latin typeface="맑은 고딕"/>
                      </a:endParaRPr>
                    </a:p>
                  </a:txBody>
                  <a:tcPr marL="9525" marR="9525" marT="9525" marB="0" anchor="ctr"/>
                </a:tc>
                <a:tc hMerge="1">
                  <a:txBody>
                    <a:bodyPr/>
                    <a:lstStyle/>
                    <a:p>
                      <a:pPr algn="l" fontAlgn="ctr"/>
                      <a:endParaRPr lang="ko-KR" altLang="en-US" sz="1100" b="0" i="0" u="none" strike="noStrike">
                        <a:solidFill>
                          <a:srgbClr val="000000"/>
                        </a:solidFill>
                        <a:effectLst/>
                        <a:latin typeface="맑은 고딕"/>
                      </a:endParaRPr>
                    </a:p>
                  </a:txBody>
                  <a:tcPr marL="9525" marR="9525" marT="9525" marB="0" anchor="ctr"/>
                </a:tc>
              </a:tr>
              <a:tr h="76200">
                <a:tc>
                  <a:txBody>
                    <a:bodyPr/>
                    <a:lstStyle/>
                    <a:p>
                      <a:pPr algn="l" rtl="0" fontAlgn="ctr"/>
                      <a:r>
                        <a:rPr lang="en-US" sz="700" b="1" i="0" u="none" strike="noStrike" dirty="0">
                          <a:solidFill>
                            <a:schemeClr val="tx1"/>
                          </a:solidFill>
                          <a:effectLst/>
                          <a:latin typeface="Arial"/>
                        </a:rPr>
                        <a:t>Chromaticity</a:t>
                      </a:r>
                    </a:p>
                  </a:txBody>
                  <a:tcPr marL="35560" marR="35560" marT="19050" marB="19050">
                    <a:lnB w="12700">
                      <a:solidFill>
                        <a:srgbClr val="A1ABB2"/>
                      </a:solidFill>
                    </a:lnB>
                    <a:solidFill>
                      <a:scrgbClr r="0" g="0" b="0">
                        <a:alpha val="0"/>
                      </a:scrgbClr>
                    </a:solidFill>
                  </a:tcPr>
                </a:tc>
                <a:tc>
                  <a:txBody>
                    <a:bodyPr/>
                    <a:lstStyle/>
                    <a:p>
                      <a:pPr algn="r" rtl="0" fontAlgn="ctr"/>
                      <a:r>
                        <a:rPr lang="en-US" sz="700" b="1" i="0" u="none" strike="noStrike" dirty="0">
                          <a:solidFill>
                            <a:schemeClr val="tx1"/>
                          </a:solidFill>
                          <a:effectLst/>
                          <a:latin typeface="Arial"/>
                        </a:rPr>
                        <a:t>Red</a:t>
                      </a:r>
                    </a:p>
                  </a:txBody>
                  <a:tcPr marL="35560" marR="35560" marT="19050" marB="19050">
                    <a:lnB w="12700">
                      <a:solidFill>
                        <a:srgbClr val="A1ABB2"/>
                      </a:solidFill>
                    </a:lnB>
                    <a:solidFill>
                      <a:scrgbClr r="0" g="0" b="0">
                        <a:alpha val="0"/>
                      </a:scrgbClr>
                    </a:solidFill>
                  </a:tcPr>
                </a:tc>
                <a:tc>
                  <a:txBody>
                    <a:bodyPr/>
                    <a:lstStyle/>
                    <a:p>
                      <a:pPr algn="r" rtl="0" fontAlgn="ctr"/>
                      <a:r>
                        <a:rPr lang="en-US" sz="700" b="1" i="0" u="none" strike="noStrike">
                          <a:solidFill>
                            <a:schemeClr val="tx1"/>
                          </a:solidFill>
                          <a:effectLst/>
                          <a:latin typeface="Arial"/>
                        </a:rPr>
                        <a:t>Green</a:t>
                      </a:r>
                    </a:p>
                  </a:txBody>
                  <a:tcPr marL="35560" marR="35560" marT="19050" marB="19050">
                    <a:lnB w="12700">
                      <a:solidFill>
                        <a:srgbClr val="A1ABB2"/>
                      </a:solidFill>
                    </a:lnB>
                    <a:solidFill>
                      <a:scrgbClr r="0" g="0" b="0">
                        <a:alpha val="0"/>
                      </a:scrgbClr>
                    </a:solidFill>
                  </a:tcPr>
                </a:tc>
                <a:tc>
                  <a:txBody>
                    <a:bodyPr/>
                    <a:lstStyle/>
                    <a:p>
                      <a:pPr algn="r" rtl="0" fontAlgn="ctr"/>
                      <a:r>
                        <a:rPr lang="en-US" sz="700" b="1" i="0" u="none" strike="noStrike">
                          <a:solidFill>
                            <a:schemeClr val="tx1"/>
                          </a:solidFill>
                          <a:effectLst/>
                          <a:latin typeface="Arial"/>
                        </a:rPr>
                        <a:t>Blue</a:t>
                      </a:r>
                    </a:p>
                  </a:txBody>
                  <a:tcPr marL="35560" marR="35560" marT="19050" marB="19050">
                    <a:lnB w="12700">
                      <a:solidFill>
                        <a:srgbClr val="A1ABB2"/>
                      </a:solidFill>
                    </a:lnB>
                    <a:solidFill>
                      <a:scrgbClr r="0" g="0" b="0">
                        <a:alpha val="0"/>
                      </a:scrgbClr>
                    </a:solidFill>
                  </a:tcPr>
                </a:tc>
                <a:tc>
                  <a:txBody>
                    <a:bodyPr/>
                    <a:lstStyle/>
                    <a:p>
                      <a:pPr algn="r" rtl="0" fontAlgn="ctr"/>
                      <a:r>
                        <a:rPr lang="en-US" sz="700" b="1" i="0" u="none" strike="noStrike">
                          <a:solidFill>
                            <a:schemeClr val="tx1"/>
                          </a:solidFill>
                          <a:effectLst/>
                          <a:latin typeface="Arial"/>
                        </a:rPr>
                        <a:t>White point</a:t>
                      </a:r>
                    </a:p>
                  </a:txBody>
                  <a:tcPr marL="35560" marR="35560" marT="19050" marB="19050">
                    <a:lnB w="12700">
                      <a:solidFill>
                        <a:srgbClr val="A1ABB2"/>
                      </a:solidFill>
                    </a:lnB>
                    <a:solidFill>
                      <a:scrgbClr r="0" g="0" b="0">
                        <a:alpha val="0"/>
                      </a:scrgbClr>
                    </a:solidFill>
                  </a:tcPr>
                </a:tc>
              </a:tr>
              <a:tr h="76200">
                <a:tc>
                  <a:txBody>
                    <a:bodyPr/>
                    <a:lstStyle/>
                    <a:p>
                      <a:pPr algn="l" rtl="0" fontAlgn="ctr"/>
                      <a:r>
                        <a:rPr lang="en-US" sz="700" b="0" i="0" u="none" strike="noStrike" dirty="0">
                          <a:solidFill>
                            <a:schemeClr val="tx1"/>
                          </a:solidFill>
                          <a:effectLst/>
                          <a:latin typeface="Arial"/>
                        </a:rPr>
                        <a:t>x</a:t>
                      </a:r>
                    </a:p>
                  </a:txBody>
                  <a:tcPr marL="35560" marR="35560" marT="19050" marB="19050">
                    <a:lnT w="12700">
                      <a:solidFill>
                        <a:srgbClr val="A1ABB2"/>
                      </a:solidFill>
                    </a:lnT>
                    <a:lnB>
                      <a:noFill/>
                    </a:lnB>
                    <a:solidFill>
                      <a:scrgbClr r="0" g="0" b="0">
                        <a:alpha val="0"/>
                      </a:scrgbClr>
                    </a:solidFill>
                  </a:tcPr>
                </a:tc>
                <a:tc>
                  <a:txBody>
                    <a:bodyPr/>
                    <a:lstStyle/>
                    <a:p>
                      <a:pPr algn="r" rtl="0" fontAlgn="ctr"/>
                      <a:r>
                        <a:rPr lang="en-US" altLang="ko-KR" sz="700" b="0" i="0" u="none" strike="noStrike" dirty="0">
                          <a:solidFill>
                            <a:schemeClr val="tx1"/>
                          </a:solidFill>
                          <a:effectLst/>
                          <a:latin typeface="Arial"/>
                        </a:rPr>
                        <a:t>0.67</a:t>
                      </a:r>
                    </a:p>
                  </a:txBody>
                  <a:tcPr marL="35560" marR="35560" marT="19050" marB="19050">
                    <a:lnT w="12700">
                      <a:solidFill>
                        <a:srgbClr val="A1ABB2"/>
                      </a:solidFill>
                    </a:lnT>
                    <a:lnB>
                      <a:noFill/>
                    </a:lnB>
                    <a:solidFill>
                      <a:scrgbClr r="0" g="0" b="0">
                        <a:alpha val="0"/>
                      </a:scrgbClr>
                    </a:solidFill>
                  </a:tcPr>
                </a:tc>
                <a:tc>
                  <a:txBody>
                    <a:bodyPr/>
                    <a:lstStyle/>
                    <a:p>
                      <a:pPr algn="r" rtl="0" fontAlgn="ctr"/>
                      <a:r>
                        <a:rPr lang="en-US" altLang="ko-KR" sz="700" b="0" i="0" u="none" strike="noStrike">
                          <a:solidFill>
                            <a:schemeClr val="tx1"/>
                          </a:solidFill>
                          <a:effectLst/>
                          <a:latin typeface="Arial"/>
                        </a:rPr>
                        <a:t>0.21</a:t>
                      </a:r>
                    </a:p>
                  </a:txBody>
                  <a:tcPr marL="35560" marR="35560" marT="19050" marB="19050">
                    <a:lnT w="12700">
                      <a:solidFill>
                        <a:srgbClr val="A1ABB2"/>
                      </a:solidFill>
                    </a:lnT>
                    <a:lnB>
                      <a:noFill/>
                    </a:lnB>
                    <a:solidFill>
                      <a:scrgbClr r="0" g="0" b="0">
                        <a:alpha val="0"/>
                      </a:scrgbClr>
                    </a:solidFill>
                  </a:tcPr>
                </a:tc>
                <a:tc>
                  <a:txBody>
                    <a:bodyPr/>
                    <a:lstStyle/>
                    <a:p>
                      <a:pPr algn="r" rtl="0" fontAlgn="ctr"/>
                      <a:r>
                        <a:rPr lang="en-US" altLang="ko-KR" sz="700" b="0" i="0" u="none" strike="noStrike">
                          <a:solidFill>
                            <a:schemeClr val="tx1"/>
                          </a:solidFill>
                          <a:effectLst/>
                          <a:latin typeface="Arial"/>
                        </a:rPr>
                        <a:t>0.14</a:t>
                      </a:r>
                    </a:p>
                  </a:txBody>
                  <a:tcPr marL="35560" marR="35560" marT="19050" marB="19050">
                    <a:lnT w="12700">
                      <a:solidFill>
                        <a:srgbClr val="A1ABB2"/>
                      </a:solidFill>
                    </a:lnT>
                    <a:lnB>
                      <a:noFill/>
                    </a:lnB>
                    <a:solidFill>
                      <a:scrgbClr r="0" g="0" b="0">
                        <a:alpha val="0"/>
                      </a:scrgbClr>
                    </a:solidFill>
                  </a:tcPr>
                </a:tc>
                <a:tc>
                  <a:txBody>
                    <a:bodyPr/>
                    <a:lstStyle/>
                    <a:p>
                      <a:pPr algn="r" rtl="0" fontAlgn="ctr"/>
                      <a:r>
                        <a:rPr lang="en-US" altLang="ko-KR" sz="700" b="0" i="0" u="none" strike="noStrike">
                          <a:solidFill>
                            <a:schemeClr val="tx1"/>
                          </a:solidFill>
                          <a:effectLst/>
                          <a:latin typeface="Arial"/>
                        </a:rPr>
                        <a:t>0.31</a:t>
                      </a:r>
                    </a:p>
                  </a:txBody>
                  <a:tcPr marL="35560" marR="35560" marT="19050" marB="19050">
                    <a:lnT w="12700">
                      <a:solidFill>
                        <a:srgbClr val="A1ABB2"/>
                      </a:solidFill>
                    </a:lnT>
                    <a:lnB>
                      <a:noFill/>
                    </a:lnB>
                    <a:solidFill>
                      <a:scrgbClr r="0" g="0" b="0">
                        <a:alpha val="0"/>
                      </a:scrgbClr>
                    </a:solidFill>
                  </a:tcPr>
                </a:tc>
              </a:tr>
              <a:tr h="76200">
                <a:tc>
                  <a:txBody>
                    <a:bodyPr/>
                    <a:lstStyle/>
                    <a:p>
                      <a:pPr algn="l" rtl="0" fontAlgn="ctr"/>
                      <a:r>
                        <a:rPr lang="en-US" sz="700" b="0" i="0" u="none" strike="noStrike" dirty="0">
                          <a:solidFill>
                            <a:schemeClr val="tx1"/>
                          </a:solidFill>
                          <a:effectLst/>
                          <a:latin typeface="Arial"/>
                        </a:rPr>
                        <a:t>y</a:t>
                      </a:r>
                    </a:p>
                  </a:txBody>
                  <a:tcPr marL="35560" marR="35560" marT="19050" marB="19050">
                    <a:lnT>
                      <a:noFill/>
                    </a:lnT>
                    <a:lnB w="12700" cap="flat" cmpd="sng" algn="ctr">
                      <a:solidFill>
                        <a:srgbClr val="A1ABB2"/>
                      </a:solidFill>
                      <a:prstDash val="solid"/>
                      <a:round/>
                      <a:headEnd type="none" w="med" len="med"/>
                      <a:tailEnd type="none" w="med" len="med"/>
                    </a:lnB>
                    <a:solidFill>
                      <a:scrgbClr r="0" g="0" b="0">
                        <a:alpha val="0"/>
                      </a:scrgbClr>
                    </a:solidFill>
                  </a:tcPr>
                </a:tc>
                <a:tc>
                  <a:txBody>
                    <a:bodyPr/>
                    <a:lstStyle/>
                    <a:p>
                      <a:pPr algn="r" rtl="0" fontAlgn="ctr"/>
                      <a:r>
                        <a:rPr lang="en-US" altLang="ko-KR" sz="700" b="0" i="0" u="none" strike="noStrike" dirty="0">
                          <a:solidFill>
                            <a:schemeClr val="tx1"/>
                          </a:solidFill>
                          <a:effectLst/>
                          <a:latin typeface="Arial"/>
                        </a:rPr>
                        <a:t>0.33</a:t>
                      </a:r>
                    </a:p>
                  </a:txBody>
                  <a:tcPr marL="35560" marR="35560" marT="19050" marB="19050">
                    <a:lnT>
                      <a:noFill/>
                    </a:lnT>
                    <a:lnB w="12700" cap="flat" cmpd="sng" algn="ctr">
                      <a:solidFill>
                        <a:srgbClr val="A1ABB2"/>
                      </a:solidFill>
                      <a:prstDash val="solid"/>
                      <a:round/>
                      <a:headEnd type="none" w="med" len="med"/>
                      <a:tailEnd type="none" w="med" len="med"/>
                    </a:lnB>
                    <a:solidFill>
                      <a:scrgbClr r="0" g="0" b="0">
                        <a:alpha val="0"/>
                      </a:scrgbClr>
                    </a:solidFill>
                  </a:tcPr>
                </a:tc>
                <a:tc>
                  <a:txBody>
                    <a:bodyPr/>
                    <a:lstStyle/>
                    <a:p>
                      <a:pPr algn="r" rtl="0" fontAlgn="ctr"/>
                      <a:r>
                        <a:rPr lang="en-US" altLang="ko-KR" sz="700" b="0" i="0" u="none" strike="noStrike" dirty="0">
                          <a:solidFill>
                            <a:schemeClr val="tx1"/>
                          </a:solidFill>
                          <a:effectLst/>
                          <a:latin typeface="Arial"/>
                        </a:rPr>
                        <a:t>0.71</a:t>
                      </a:r>
                    </a:p>
                  </a:txBody>
                  <a:tcPr marL="35560" marR="35560" marT="19050" marB="19050">
                    <a:lnT>
                      <a:noFill/>
                    </a:lnT>
                    <a:lnB w="12700" cap="flat" cmpd="sng" algn="ctr">
                      <a:solidFill>
                        <a:srgbClr val="A1ABB2"/>
                      </a:solidFill>
                      <a:prstDash val="solid"/>
                      <a:round/>
                      <a:headEnd type="none" w="med" len="med"/>
                      <a:tailEnd type="none" w="med" len="med"/>
                    </a:lnB>
                    <a:solidFill>
                      <a:scrgbClr r="0" g="0" b="0">
                        <a:alpha val="0"/>
                      </a:scrgbClr>
                    </a:solidFill>
                  </a:tcPr>
                </a:tc>
                <a:tc>
                  <a:txBody>
                    <a:bodyPr/>
                    <a:lstStyle/>
                    <a:p>
                      <a:pPr algn="r" rtl="0" fontAlgn="ctr"/>
                      <a:r>
                        <a:rPr lang="en-US" altLang="ko-KR" sz="700" b="0" i="0" u="none" strike="noStrike" dirty="0">
                          <a:solidFill>
                            <a:schemeClr val="tx1"/>
                          </a:solidFill>
                          <a:effectLst/>
                          <a:latin typeface="Arial"/>
                        </a:rPr>
                        <a:t>0.08</a:t>
                      </a:r>
                    </a:p>
                  </a:txBody>
                  <a:tcPr marL="35560" marR="35560" marT="19050" marB="19050">
                    <a:lnT>
                      <a:noFill/>
                    </a:lnT>
                    <a:lnB w="12700" cap="flat" cmpd="sng" algn="ctr">
                      <a:solidFill>
                        <a:srgbClr val="A1ABB2"/>
                      </a:solidFill>
                      <a:prstDash val="solid"/>
                      <a:round/>
                      <a:headEnd type="none" w="med" len="med"/>
                      <a:tailEnd type="none" w="med" len="med"/>
                    </a:lnB>
                    <a:solidFill>
                      <a:scrgbClr r="0" g="0" b="0">
                        <a:alpha val="0"/>
                      </a:scrgbClr>
                    </a:solidFill>
                  </a:tcPr>
                </a:tc>
                <a:tc>
                  <a:txBody>
                    <a:bodyPr/>
                    <a:lstStyle/>
                    <a:p>
                      <a:pPr algn="r" rtl="0" fontAlgn="ctr"/>
                      <a:r>
                        <a:rPr lang="en-US" altLang="ko-KR" sz="700" b="0" i="0" u="none" strike="noStrike" dirty="0">
                          <a:solidFill>
                            <a:schemeClr val="tx1"/>
                          </a:solidFill>
                          <a:effectLst/>
                          <a:latin typeface="Arial"/>
                        </a:rPr>
                        <a:t>0.316</a:t>
                      </a:r>
                    </a:p>
                  </a:txBody>
                  <a:tcPr marL="35560" marR="35560" marT="19050" marB="19050">
                    <a:lnT>
                      <a:noFill/>
                    </a:lnT>
                    <a:lnB w="12700">
                      <a:solidFill>
                        <a:srgbClr val="A1ABB2"/>
                      </a:solidFill>
                    </a:lnB>
                    <a:solidFill>
                      <a:scrgbClr r="0" g="0" b="0">
                        <a:alpha val="0"/>
                      </a:scrgbClr>
                    </a:solidFill>
                  </a:tcPr>
                </a:tc>
              </a:tr>
              <a:tr h="139700">
                <a:tc gridSpan="4">
                  <a:txBody>
                    <a:bodyPr/>
                    <a:lstStyle/>
                    <a:p>
                      <a:pPr marL="0" algn="l" defTabSz="914400" rtl="0" eaLnBrk="1" fontAlgn="ctr" latinLnBrk="1" hangingPunct="1">
                        <a:buNone/>
                      </a:pPr>
                      <a:r>
                        <a:rPr lang="en-US" altLang="ko-KR" sz="600" b="0" i="0" u="none" strike="noStrike" dirty="0" smtClean="0">
                          <a:solidFill>
                            <a:srgbClr val="707C8A"/>
                          </a:solidFill>
                          <a:effectLst/>
                          <a:latin typeface="Arial"/>
                        </a:rPr>
                        <a:t>Source: IHS</a:t>
                      </a:r>
                      <a:endParaRPr lang="ko-KR" altLang="en-US" sz="600" b="0" i="0" u="none" strike="noStrike" dirty="0">
                        <a:solidFill>
                          <a:srgbClr val="707C8A"/>
                        </a:solidFill>
                        <a:effectLst/>
                        <a:latin typeface="Arial"/>
                      </a:endParaRPr>
                    </a:p>
                  </a:txBody>
                  <a:tcPr marL="35560" marR="35560" marT="19050" marB="0" anchor="b">
                    <a:lnT w="12700" cap="flat" cmpd="sng" algn="ctr">
                      <a:solidFill>
                        <a:srgbClr val="A1ABB2"/>
                      </a:solidFill>
                      <a:prstDash val="solid"/>
                      <a:round/>
                      <a:headEnd type="none" w="med" len="med"/>
                      <a:tailEnd type="none" w="med" len="med"/>
                    </a:lnT>
                    <a:solidFill>
                      <a:scrgbClr r="0" g="0" b="0">
                        <a:alpha val="0"/>
                      </a:scrgbClr>
                    </a:solidFill>
                  </a:tcPr>
                </a:tc>
                <a:tc hMerge="1">
                  <a:txBody>
                    <a:bodyPr/>
                    <a:lstStyle/>
                    <a:p>
                      <a:pPr algn="l" fontAlgn="ctr"/>
                      <a:endParaRPr lang="ko-KR" altLang="en-US" sz="1100" b="0" i="0" u="none" strike="noStrike">
                        <a:solidFill>
                          <a:srgbClr val="000000"/>
                        </a:solidFill>
                        <a:effectLst/>
                        <a:latin typeface="맑은 고딕"/>
                      </a:endParaRPr>
                    </a:p>
                  </a:txBody>
                  <a:tcPr marL="9525" marR="9525" marT="9525" marB="0" anchor="ctr"/>
                </a:tc>
                <a:tc hMerge="1">
                  <a:txBody>
                    <a:bodyPr/>
                    <a:lstStyle/>
                    <a:p>
                      <a:pPr algn="l" fontAlgn="ctr"/>
                      <a:endParaRPr lang="ko-KR" altLang="en-US" sz="1100" b="0" i="0" u="none" strike="noStrike">
                        <a:solidFill>
                          <a:srgbClr val="000000"/>
                        </a:solidFill>
                        <a:effectLst/>
                        <a:latin typeface="맑은 고딕"/>
                      </a:endParaRPr>
                    </a:p>
                  </a:txBody>
                  <a:tcPr marL="9525" marR="9525" marT="9525" marB="0" anchor="ctr"/>
                </a:tc>
                <a:tc hMerge="1">
                  <a:txBody>
                    <a:bodyPr/>
                    <a:lstStyle/>
                    <a:p>
                      <a:pPr algn="l" fontAlgn="ctr"/>
                      <a:endParaRPr lang="ko-KR" altLang="en-US" sz="1100" b="0" i="0" u="none" strike="noStrike">
                        <a:solidFill>
                          <a:srgbClr val="000000"/>
                        </a:solidFill>
                        <a:effectLst/>
                        <a:latin typeface="맑은 고딕"/>
                      </a:endParaRPr>
                    </a:p>
                  </a:txBody>
                  <a:tcPr marL="9525" marR="9525" marT="9525" marB="0" anchor="ctr"/>
                </a:tc>
                <a:tc>
                  <a:txBody>
                    <a:bodyPr/>
                    <a:lstStyle/>
                    <a:p>
                      <a:pPr marL="0" algn="r" defTabSz="914400" rtl="0" eaLnBrk="1" fontAlgn="ctr" latinLnBrk="1" hangingPunct="1">
                        <a:buNone/>
                      </a:pPr>
                      <a:r>
                        <a:rPr lang="en-US" altLang="ko-KR" sz="600" b="0" i="0" u="none" strike="noStrike" dirty="0" smtClean="0">
                          <a:solidFill>
                            <a:srgbClr val="707C8A"/>
                          </a:solidFill>
                          <a:effectLst/>
                          <a:latin typeface="Arial"/>
                        </a:rPr>
                        <a:t>© 2015 IHS</a:t>
                      </a:r>
                      <a:endParaRPr lang="ko-KR" altLang="en-US" sz="600" b="0" i="0" u="none" strike="noStrike" dirty="0">
                        <a:solidFill>
                          <a:srgbClr val="707C8A"/>
                        </a:solidFill>
                        <a:effectLst/>
                        <a:latin typeface="Arial"/>
                      </a:endParaRPr>
                    </a:p>
                  </a:txBody>
                  <a:tcPr marL="35560" marR="35560" marT="19050" marB="0" anchor="b">
                    <a:lnT w="12700">
                      <a:solidFill>
                        <a:srgbClr val="A1ABB2"/>
                      </a:solidFill>
                    </a:lnT>
                    <a:solidFill>
                      <a:scrgbClr r="0" g="0" b="0">
                        <a:alpha val="0"/>
                      </a:scrgbClr>
                    </a:solidFill>
                  </a:tcPr>
                </a:tc>
              </a:tr>
            </a:tbl>
          </a:graphicData>
        </a:graphic>
      </p:graphicFrame>
    </p:spTree>
    <p:extLst>
      <p:ext uri="{BB962C8B-B14F-4D97-AF65-F5344CB8AC3E}">
        <p14:creationId xmlns:p14="http://schemas.microsoft.com/office/powerpoint/2010/main" val="69325026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4313"/>
            <a:ext cx="8220075" cy="936575"/>
          </a:xfrm>
        </p:spPr>
        <p:txBody>
          <a:bodyPr/>
          <a:lstStyle/>
          <a:p>
            <a:pPr marL="0" indent="0">
              <a:buNone/>
            </a:pPr>
            <a:r>
              <a:rPr lang="en-US" altLang="ko-KR" dirty="0" smtClean="0"/>
              <a:t>4.2. Wide color gamut market in area</a:t>
            </a:r>
          </a:p>
          <a:p>
            <a:pPr lvl="1" algn="just"/>
            <a:r>
              <a:rPr lang="en-US" altLang="ko-KR" dirty="0" smtClean="0"/>
              <a:t>Wide color </a:t>
            </a:r>
            <a:r>
              <a:rPr lang="en-US" altLang="ko-KR" dirty="0"/>
              <a:t>gamut technology mainly applied to high-end TVs </a:t>
            </a:r>
            <a:r>
              <a:rPr lang="en-US" altLang="ko-KR" dirty="0" smtClean="0"/>
              <a:t>is expected to be mostly employed in large TVs with 50-inch or larger screes. In 2016, the share of the QD solution in the wide-color gamut market by area is expected to start to take over that of the OLED solution, with QD displays to be mainly applied to large TVs with 50-inch or bigger screens. </a:t>
            </a:r>
          </a:p>
        </p:txBody>
      </p:sp>
      <p:sp>
        <p:nvSpPr>
          <p:cNvPr id="4" name="Slide Number Placeholder 3"/>
          <p:cNvSpPr>
            <a:spLocks noGrp="1"/>
          </p:cNvSpPr>
          <p:nvPr>
            <p:ph type="sldNum" sz="quarter" idx="10"/>
          </p:nvPr>
        </p:nvSpPr>
        <p:spPr/>
        <p:txBody>
          <a:bodyPr/>
          <a:lstStyle/>
          <a:p>
            <a:fld id="{C1654822-CBA3-4BDF-80A9-3FE33B17E59A}" type="slidenum">
              <a:rPr lang="en-US" smtClean="0"/>
              <a:pPr/>
              <a:t>80</a:t>
            </a:fld>
            <a:endParaRPr lang="en-US" dirty="0"/>
          </a:p>
        </p:txBody>
      </p:sp>
      <p:sp>
        <p:nvSpPr>
          <p:cNvPr id="5" name="Footer Placeholder 4"/>
          <p:cNvSpPr>
            <a:spLocks noGrp="1"/>
          </p:cNvSpPr>
          <p:nvPr>
            <p:ph type="ftr" sz="quarter" idx="11"/>
          </p:nvPr>
        </p:nvSpPr>
        <p:spPr/>
        <p:txBody>
          <a:bodyPr/>
          <a:lstStyle/>
          <a:p>
            <a:r>
              <a:rPr lang="en-US" smtClean="0"/>
              <a:t>Quantum Dot Display Technology &amp; Market Report - H2 2015</a:t>
            </a:r>
            <a:endParaRPr lang="en-US" dirty="0"/>
          </a:p>
        </p:txBody>
      </p:sp>
      <p:graphicFrame>
        <p:nvGraphicFramePr>
          <p:cNvPr id="13" name="Chart 12"/>
          <p:cNvGraphicFramePr>
            <a:graphicFrameLocks/>
          </p:cNvGraphicFramePr>
          <p:nvPr>
            <p:extLst>
              <p:ext uri="{D42A27DB-BD31-4B8C-83A1-F6EECF244321}">
                <p14:modId xmlns:p14="http://schemas.microsoft.com/office/powerpoint/2010/main" val="4046519899"/>
              </p:ext>
            </p:extLst>
          </p:nvPr>
        </p:nvGraphicFramePr>
        <p:xfrm>
          <a:off x="4715688" y="2637288"/>
          <a:ext cx="3960000" cy="3600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p:cNvGraphicFramePr>
            <a:graphicFrameLocks/>
          </p:cNvGraphicFramePr>
          <p:nvPr>
            <p:extLst>
              <p:ext uri="{D42A27DB-BD31-4B8C-83A1-F6EECF244321}">
                <p14:modId xmlns:p14="http://schemas.microsoft.com/office/powerpoint/2010/main" val="2580907027"/>
              </p:ext>
            </p:extLst>
          </p:nvPr>
        </p:nvGraphicFramePr>
        <p:xfrm>
          <a:off x="467538" y="2637288"/>
          <a:ext cx="3960000" cy="3600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8509512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5. By applications</a:t>
            </a:r>
            <a:endParaRPr lang="ko-KR" altLang="en-US" dirty="0"/>
          </a:p>
        </p:txBody>
      </p:sp>
      <p:sp>
        <p:nvSpPr>
          <p:cNvPr id="3" name="Content Placeholder 2"/>
          <p:cNvSpPr>
            <a:spLocks noGrp="1"/>
          </p:cNvSpPr>
          <p:nvPr>
            <p:ph idx="1"/>
          </p:nvPr>
        </p:nvSpPr>
        <p:spPr>
          <a:xfrm>
            <a:off x="457200" y="1484313"/>
            <a:ext cx="8220075" cy="504527"/>
          </a:xfrm>
        </p:spPr>
        <p:txBody>
          <a:bodyPr/>
          <a:lstStyle/>
          <a:p>
            <a:pPr marL="0" indent="0" algn="just">
              <a:buNone/>
            </a:pPr>
            <a:r>
              <a:rPr lang="en-US" altLang="ko-KR" dirty="0" smtClean="0"/>
              <a:t>5.1. Wide color gamut market in volume</a:t>
            </a:r>
          </a:p>
          <a:p>
            <a:pPr lvl="1" algn="just"/>
            <a:r>
              <a:rPr lang="en-US" altLang="ko-KR" dirty="0" smtClean="0"/>
              <a:t>Among applications, the wide color gamut technology is largely taken by smartphones that employ OLED solutions, which outnumber others.</a:t>
            </a:r>
          </a:p>
        </p:txBody>
      </p:sp>
      <p:sp>
        <p:nvSpPr>
          <p:cNvPr id="4" name="Slide Number Placeholder 3"/>
          <p:cNvSpPr>
            <a:spLocks noGrp="1"/>
          </p:cNvSpPr>
          <p:nvPr>
            <p:ph type="sldNum" sz="quarter" idx="10"/>
          </p:nvPr>
        </p:nvSpPr>
        <p:spPr/>
        <p:txBody>
          <a:bodyPr/>
          <a:lstStyle/>
          <a:p>
            <a:fld id="{C1654822-CBA3-4BDF-80A9-3FE33B17E59A}" type="slidenum">
              <a:rPr lang="en-US" smtClean="0"/>
              <a:pPr/>
              <a:t>81</a:t>
            </a:fld>
            <a:endParaRPr lang="en-US" dirty="0"/>
          </a:p>
        </p:txBody>
      </p:sp>
      <p:sp>
        <p:nvSpPr>
          <p:cNvPr id="5" name="Footer Placeholder 4"/>
          <p:cNvSpPr>
            <a:spLocks noGrp="1"/>
          </p:cNvSpPr>
          <p:nvPr>
            <p:ph type="ftr" sz="quarter" idx="11"/>
          </p:nvPr>
        </p:nvSpPr>
        <p:spPr/>
        <p:txBody>
          <a:bodyPr/>
          <a:lstStyle/>
          <a:p>
            <a:r>
              <a:rPr lang="en-US" smtClean="0"/>
              <a:t>Quantum Dot Display Technology &amp; Market Report - H2 2015</a:t>
            </a:r>
            <a:endParaRPr lang="en-US" dirty="0"/>
          </a:p>
        </p:txBody>
      </p:sp>
      <p:graphicFrame>
        <p:nvGraphicFramePr>
          <p:cNvPr id="8" name="Chart 7"/>
          <p:cNvGraphicFramePr>
            <a:graphicFrameLocks/>
          </p:cNvGraphicFramePr>
          <p:nvPr>
            <p:extLst>
              <p:ext uri="{D42A27DB-BD31-4B8C-83A1-F6EECF244321}">
                <p14:modId xmlns:p14="http://schemas.microsoft.com/office/powerpoint/2010/main" val="833022814"/>
              </p:ext>
            </p:extLst>
          </p:nvPr>
        </p:nvGraphicFramePr>
        <p:xfrm>
          <a:off x="468313" y="2637288"/>
          <a:ext cx="3960000" cy="3600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p:cNvGraphicFramePr>
            <a:graphicFrameLocks/>
          </p:cNvGraphicFramePr>
          <p:nvPr>
            <p:extLst>
              <p:ext uri="{D42A27DB-BD31-4B8C-83A1-F6EECF244321}">
                <p14:modId xmlns:p14="http://schemas.microsoft.com/office/powerpoint/2010/main" val="1085513937"/>
              </p:ext>
            </p:extLst>
          </p:nvPr>
        </p:nvGraphicFramePr>
        <p:xfrm>
          <a:off x="4715688" y="2637288"/>
          <a:ext cx="3960000" cy="3600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5744335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4313"/>
            <a:ext cx="8220075" cy="936575"/>
          </a:xfrm>
        </p:spPr>
        <p:txBody>
          <a:bodyPr/>
          <a:lstStyle/>
          <a:p>
            <a:pPr marL="0" indent="0" algn="just">
              <a:buNone/>
            </a:pPr>
            <a:r>
              <a:rPr lang="en-US" altLang="ko-KR" dirty="0" smtClean="0"/>
              <a:t>5.2. Wide color gamut market in area</a:t>
            </a:r>
          </a:p>
          <a:p>
            <a:pPr lvl="1" algn="just"/>
            <a:r>
              <a:rPr lang="en-US" altLang="ko-KR" dirty="0" smtClean="0"/>
              <a:t>In 2015, the TV market is forecast to make up 50% or more of the wide color gamut display market as wide color gamut display technology is mainly being applied to large TVs with 50-inch or bigger screens.</a:t>
            </a:r>
          </a:p>
          <a:p>
            <a:pPr lvl="1" algn="just"/>
            <a:r>
              <a:rPr lang="en-US" altLang="ko-KR" dirty="0" smtClean="0"/>
              <a:t>Even in the future, TVs are expected to play a crucial role in leading the wide color gamut display market.</a:t>
            </a:r>
            <a:endParaRPr lang="ko-KR" altLang="en-US" dirty="0"/>
          </a:p>
        </p:txBody>
      </p:sp>
      <p:sp>
        <p:nvSpPr>
          <p:cNvPr id="4" name="Slide Number Placeholder 3"/>
          <p:cNvSpPr>
            <a:spLocks noGrp="1"/>
          </p:cNvSpPr>
          <p:nvPr>
            <p:ph type="sldNum" sz="quarter" idx="10"/>
          </p:nvPr>
        </p:nvSpPr>
        <p:spPr/>
        <p:txBody>
          <a:bodyPr/>
          <a:lstStyle/>
          <a:p>
            <a:fld id="{C1654822-CBA3-4BDF-80A9-3FE33B17E59A}" type="slidenum">
              <a:rPr lang="en-US" smtClean="0"/>
              <a:pPr/>
              <a:t>82</a:t>
            </a:fld>
            <a:endParaRPr lang="en-US" dirty="0"/>
          </a:p>
        </p:txBody>
      </p:sp>
      <p:sp>
        <p:nvSpPr>
          <p:cNvPr id="5" name="Footer Placeholder 4"/>
          <p:cNvSpPr>
            <a:spLocks noGrp="1"/>
          </p:cNvSpPr>
          <p:nvPr>
            <p:ph type="ftr" sz="quarter" idx="11"/>
          </p:nvPr>
        </p:nvSpPr>
        <p:spPr/>
        <p:txBody>
          <a:bodyPr/>
          <a:lstStyle/>
          <a:p>
            <a:r>
              <a:rPr lang="en-US" smtClean="0"/>
              <a:t>Quantum Dot Display Technology &amp; Market Report - H2 2015</a:t>
            </a:r>
            <a:endParaRPr lang="en-US" dirty="0"/>
          </a:p>
        </p:txBody>
      </p:sp>
      <p:graphicFrame>
        <p:nvGraphicFramePr>
          <p:cNvPr id="8" name="Chart 7"/>
          <p:cNvGraphicFramePr>
            <a:graphicFrameLocks/>
          </p:cNvGraphicFramePr>
          <p:nvPr>
            <p:extLst>
              <p:ext uri="{D42A27DB-BD31-4B8C-83A1-F6EECF244321}">
                <p14:modId xmlns:p14="http://schemas.microsoft.com/office/powerpoint/2010/main" val="713789909"/>
              </p:ext>
            </p:extLst>
          </p:nvPr>
        </p:nvGraphicFramePr>
        <p:xfrm>
          <a:off x="461276" y="2637288"/>
          <a:ext cx="3960000" cy="3600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p:cNvGraphicFramePr>
            <a:graphicFrameLocks/>
          </p:cNvGraphicFramePr>
          <p:nvPr>
            <p:extLst>
              <p:ext uri="{D42A27DB-BD31-4B8C-83A1-F6EECF244321}">
                <p14:modId xmlns:p14="http://schemas.microsoft.com/office/powerpoint/2010/main" val="3856589861"/>
              </p:ext>
            </p:extLst>
          </p:nvPr>
        </p:nvGraphicFramePr>
        <p:xfrm>
          <a:off x="4715688" y="2637288"/>
          <a:ext cx="3960000" cy="3600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9729099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6. Penetration of wide color gamut display by applications</a:t>
            </a:r>
            <a:endParaRPr lang="ko-KR" altLang="en-US" dirty="0"/>
          </a:p>
        </p:txBody>
      </p:sp>
      <p:sp>
        <p:nvSpPr>
          <p:cNvPr id="3" name="Content Placeholder 2"/>
          <p:cNvSpPr>
            <a:spLocks noGrp="1"/>
          </p:cNvSpPr>
          <p:nvPr>
            <p:ph idx="1"/>
          </p:nvPr>
        </p:nvSpPr>
        <p:spPr>
          <a:xfrm>
            <a:off x="457200" y="1484784"/>
            <a:ext cx="8220075" cy="1080120"/>
          </a:xfrm>
        </p:spPr>
        <p:txBody>
          <a:bodyPr/>
          <a:lstStyle/>
          <a:p>
            <a:pPr algn="just"/>
            <a:r>
              <a:rPr lang="en-US" altLang="ko-KR" dirty="0" smtClean="0"/>
              <a:t>In the market for smartphones that usually apply OLED displays, the penetration of displays with wide color gamut technology is forecast to grow steadily from 18.1% in 2015 to 25.3% in 2020.</a:t>
            </a:r>
          </a:p>
          <a:p>
            <a:pPr algn="just"/>
            <a:r>
              <a:rPr lang="en-US" altLang="ko-KR" dirty="0" smtClean="0"/>
              <a:t>In the TV market, which began applying QD, LED, and CF solutions, the penetration of wide color gamut displays is expected to grow rapidly, reaching 20.5% in 2020. In particular, the technology is expected to be adopted actively in the market, with its share by area reaching about 30.0% in 2020.</a:t>
            </a:r>
            <a:endParaRPr lang="ko-KR" altLang="en-US" dirty="0"/>
          </a:p>
        </p:txBody>
      </p:sp>
      <p:sp>
        <p:nvSpPr>
          <p:cNvPr id="4" name="Slide Number Placeholder 3"/>
          <p:cNvSpPr>
            <a:spLocks noGrp="1"/>
          </p:cNvSpPr>
          <p:nvPr>
            <p:ph type="sldNum" sz="quarter" idx="10"/>
          </p:nvPr>
        </p:nvSpPr>
        <p:spPr/>
        <p:txBody>
          <a:bodyPr/>
          <a:lstStyle/>
          <a:p>
            <a:fld id="{C1654822-CBA3-4BDF-80A9-3FE33B17E59A}" type="slidenum">
              <a:rPr lang="en-US" smtClean="0"/>
              <a:pPr/>
              <a:t>83</a:t>
            </a:fld>
            <a:endParaRPr lang="en-US" dirty="0"/>
          </a:p>
        </p:txBody>
      </p:sp>
      <p:sp>
        <p:nvSpPr>
          <p:cNvPr id="5" name="Footer Placeholder 4"/>
          <p:cNvSpPr>
            <a:spLocks noGrp="1"/>
          </p:cNvSpPr>
          <p:nvPr>
            <p:ph type="ftr" sz="quarter" idx="11"/>
          </p:nvPr>
        </p:nvSpPr>
        <p:spPr/>
        <p:txBody>
          <a:bodyPr/>
          <a:lstStyle/>
          <a:p>
            <a:r>
              <a:rPr lang="en-US" smtClean="0"/>
              <a:t>Quantum Dot Display Technology &amp; Market Report - H2 2015</a:t>
            </a:r>
            <a:endParaRPr lang="en-US" dirty="0"/>
          </a:p>
        </p:txBody>
      </p:sp>
      <p:graphicFrame>
        <p:nvGraphicFramePr>
          <p:cNvPr id="9" name="Chart 8"/>
          <p:cNvGraphicFramePr>
            <a:graphicFrameLocks/>
          </p:cNvGraphicFramePr>
          <p:nvPr>
            <p:extLst>
              <p:ext uri="{D42A27DB-BD31-4B8C-83A1-F6EECF244321}">
                <p14:modId xmlns:p14="http://schemas.microsoft.com/office/powerpoint/2010/main" val="3819677406"/>
              </p:ext>
            </p:extLst>
          </p:nvPr>
        </p:nvGraphicFramePr>
        <p:xfrm>
          <a:off x="4715688" y="2637288"/>
          <a:ext cx="3960000" cy="3600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p:cNvGraphicFramePr>
            <a:graphicFrameLocks/>
          </p:cNvGraphicFramePr>
          <p:nvPr>
            <p:extLst>
              <p:ext uri="{D42A27DB-BD31-4B8C-83A1-F6EECF244321}">
                <p14:modId xmlns:p14="http://schemas.microsoft.com/office/powerpoint/2010/main" val="2549706546"/>
              </p:ext>
            </p:extLst>
          </p:nvPr>
        </p:nvGraphicFramePr>
        <p:xfrm>
          <a:off x="467538" y="2637288"/>
          <a:ext cx="3960000" cy="3600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2727300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1654822-CBA3-4BDF-80A9-3FE33B17E59A}" type="slidenum">
              <a:rPr lang="en-US" smtClean="0"/>
              <a:pPr/>
              <a:t>84</a:t>
            </a:fld>
            <a:endParaRPr lang="en-US" dirty="0"/>
          </a:p>
        </p:txBody>
      </p:sp>
      <p:sp>
        <p:nvSpPr>
          <p:cNvPr id="6" name="Title 5"/>
          <p:cNvSpPr>
            <a:spLocks noGrp="1"/>
          </p:cNvSpPr>
          <p:nvPr>
            <p:ph type="title"/>
          </p:nvPr>
        </p:nvSpPr>
        <p:spPr/>
        <p:txBody>
          <a:bodyPr/>
          <a:lstStyle/>
          <a:p>
            <a:r>
              <a:rPr lang="en-US" altLang="ko-KR" dirty="0" smtClean="0"/>
              <a:t>VII. Quantum dot display market forecast</a:t>
            </a:r>
            <a:endParaRPr lang="ko-KR" altLang="en-US" dirty="0"/>
          </a:p>
        </p:txBody>
      </p:sp>
      <p:sp>
        <p:nvSpPr>
          <p:cNvPr id="5" name="Footer Placeholder 4"/>
          <p:cNvSpPr>
            <a:spLocks noGrp="1"/>
          </p:cNvSpPr>
          <p:nvPr>
            <p:ph type="ftr" sz="quarter" idx="11"/>
          </p:nvPr>
        </p:nvSpPr>
        <p:spPr/>
        <p:txBody>
          <a:bodyPr/>
          <a:lstStyle/>
          <a:p>
            <a:r>
              <a:rPr lang="en-US" smtClean="0"/>
              <a:t>Quantum Dot Display Technology &amp; Market Report - H2 2015</a:t>
            </a:r>
            <a:endParaRPr lang="en-US" dirty="0"/>
          </a:p>
        </p:txBody>
      </p:sp>
    </p:spTree>
    <p:extLst>
      <p:ext uri="{BB962C8B-B14F-4D97-AF65-F5344CB8AC3E}">
        <p14:creationId xmlns:p14="http://schemas.microsoft.com/office/powerpoint/2010/main" val="11959817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1. Overall</a:t>
            </a:r>
            <a:endParaRPr lang="ko-KR" altLang="en-US" dirty="0"/>
          </a:p>
        </p:txBody>
      </p:sp>
      <p:sp>
        <p:nvSpPr>
          <p:cNvPr id="3" name="Content Placeholder 2"/>
          <p:cNvSpPr>
            <a:spLocks noGrp="1"/>
          </p:cNvSpPr>
          <p:nvPr>
            <p:ph idx="1"/>
          </p:nvPr>
        </p:nvSpPr>
        <p:spPr>
          <a:xfrm>
            <a:off x="457200" y="1484313"/>
            <a:ext cx="8220075" cy="936575"/>
          </a:xfrm>
        </p:spPr>
        <p:txBody>
          <a:bodyPr/>
          <a:lstStyle/>
          <a:p>
            <a:pPr algn="just"/>
            <a:r>
              <a:rPr lang="en-US" altLang="ko-KR" dirty="0" smtClean="0"/>
              <a:t>The quantum dot (QD) display market in unit was forecast based on demand for QD-based LCD panels by QD solution types in different application markets.</a:t>
            </a:r>
          </a:p>
          <a:p>
            <a:pPr algn="just"/>
            <a:r>
              <a:rPr lang="en-US" altLang="ko-KR" dirty="0" smtClean="0"/>
              <a:t>Meanwhile, average selling prices of QD components were analyzed by types to estimate market size in value. The QD panel market in value refers to the size of the market for QD components used in QD-based LCD panels. </a:t>
            </a:r>
          </a:p>
        </p:txBody>
      </p:sp>
      <p:sp>
        <p:nvSpPr>
          <p:cNvPr id="4" name="Slide Number Placeholder 3"/>
          <p:cNvSpPr>
            <a:spLocks noGrp="1"/>
          </p:cNvSpPr>
          <p:nvPr>
            <p:ph type="sldNum" sz="quarter" idx="10"/>
          </p:nvPr>
        </p:nvSpPr>
        <p:spPr/>
        <p:txBody>
          <a:bodyPr/>
          <a:lstStyle/>
          <a:p>
            <a:fld id="{C1654822-CBA3-4BDF-80A9-3FE33B17E59A}" type="slidenum">
              <a:rPr lang="en-US" smtClean="0"/>
              <a:pPr/>
              <a:t>85</a:t>
            </a:fld>
            <a:endParaRPr lang="en-US" dirty="0"/>
          </a:p>
        </p:txBody>
      </p:sp>
      <p:sp>
        <p:nvSpPr>
          <p:cNvPr id="5" name="Footer Placeholder 4"/>
          <p:cNvSpPr>
            <a:spLocks noGrp="1"/>
          </p:cNvSpPr>
          <p:nvPr>
            <p:ph type="ftr" sz="quarter" idx="11"/>
          </p:nvPr>
        </p:nvSpPr>
        <p:spPr/>
        <p:txBody>
          <a:bodyPr/>
          <a:lstStyle/>
          <a:p>
            <a:r>
              <a:rPr lang="en-US" smtClean="0"/>
              <a:t>Quantum Dot Display Technology &amp; Market Report - H2 2015</a:t>
            </a:r>
            <a:endParaRPr lang="en-US" dirty="0"/>
          </a:p>
        </p:txBody>
      </p:sp>
      <p:grpSp>
        <p:nvGrpSpPr>
          <p:cNvPr id="11" name="Group 9"/>
          <p:cNvGrpSpPr/>
          <p:nvPr/>
        </p:nvGrpSpPr>
        <p:grpSpPr>
          <a:xfrm>
            <a:off x="467430" y="2636910"/>
            <a:ext cx="8209845" cy="3489800"/>
            <a:chOff x="467430" y="836624"/>
            <a:chExt cx="8209845" cy="5329226"/>
          </a:xfrm>
        </p:grpSpPr>
        <p:sp>
          <p:nvSpPr>
            <p:cNvPr id="12" name="txtboxInfographicTitleBar"/>
            <p:cNvSpPr/>
            <p:nvPr/>
          </p:nvSpPr>
          <p:spPr>
            <a:xfrm>
              <a:off x="467430" y="836624"/>
              <a:ext cx="8208912" cy="439801"/>
            </a:xfrm>
            <a:prstGeom prst="rect">
              <a:avLst/>
            </a:prstGeom>
            <a:solidFill>
              <a:srgbClr val="707C8A"/>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altLang="ko-KR" sz="1200" b="1" dirty="0" smtClean="0">
                  <a:solidFill>
                    <a:schemeClr val="bg1"/>
                  </a:solidFill>
                </a:rPr>
                <a:t>Quantum dot market forecast range</a:t>
              </a:r>
              <a:endParaRPr lang="en-US" altLang="ko-KR" sz="1200" b="1" dirty="0">
                <a:solidFill>
                  <a:schemeClr val="bg1"/>
                </a:solidFill>
              </a:endParaRPr>
            </a:p>
          </p:txBody>
        </p:sp>
        <p:sp>
          <p:nvSpPr>
            <p:cNvPr id="13" name="txtboxInfographicBorder"/>
            <p:cNvSpPr/>
            <p:nvPr/>
          </p:nvSpPr>
          <p:spPr>
            <a:xfrm>
              <a:off x="467544" y="838200"/>
              <a:ext cx="8208912" cy="5327649"/>
            </a:xfrm>
            <a:prstGeom prst="rect">
              <a:avLst/>
            </a:prstGeom>
            <a:noFill/>
            <a:ln w="19050">
              <a:solidFill>
                <a:srgbClr val="707C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xtboxInfographicCopyright"/>
            <p:cNvSpPr txBox="1"/>
            <p:nvPr/>
          </p:nvSpPr>
          <p:spPr>
            <a:xfrm>
              <a:off x="7334612" y="5479796"/>
              <a:ext cx="1342663" cy="686054"/>
            </a:xfrm>
            <a:prstGeom prst="rect">
              <a:avLst/>
            </a:prstGeom>
            <a:noFill/>
          </p:spPr>
          <p:txBody>
            <a:bodyPr wrap="none" lIns="0" tIns="0" rIns="72000" bIns="72000" rtlCol="0" anchor="b">
              <a:noAutofit/>
            </a:bodyPr>
            <a:lstStyle/>
            <a:p>
              <a:pPr algn="r"/>
              <a:r>
                <a:rPr lang="en-US" sz="700" dirty="0" smtClean="0">
                  <a:solidFill>
                    <a:srgbClr val="707C8A"/>
                  </a:solidFill>
                </a:rPr>
                <a:t>© 2015 IHS</a:t>
              </a:r>
              <a:endParaRPr lang="en-US" sz="700" dirty="0">
                <a:solidFill>
                  <a:srgbClr val="707C8A"/>
                </a:solidFill>
              </a:endParaRPr>
            </a:p>
          </p:txBody>
        </p:sp>
        <p:sp>
          <p:nvSpPr>
            <p:cNvPr id="15" name="txtboxInfographicSourceLine"/>
            <p:cNvSpPr txBox="1"/>
            <p:nvPr/>
          </p:nvSpPr>
          <p:spPr>
            <a:xfrm>
              <a:off x="467430" y="5822822"/>
              <a:ext cx="5112711" cy="343027"/>
            </a:xfrm>
            <a:prstGeom prst="rect">
              <a:avLst/>
            </a:prstGeom>
            <a:noFill/>
          </p:spPr>
          <p:txBody>
            <a:bodyPr wrap="none" lIns="72000" tIns="0" rIns="0" bIns="72000" rtlCol="0" anchor="b">
              <a:noAutofit/>
            </a:bodyPr>
            <a:lstStyle/>
            <a:p>
              <a:endParaRPr lang="en-US" sz="700" dirty="0" smtClean="0">
                <a:solidFill>
                  <a:srgbClr val="707C8A"/>
                </a:solidFill>
              </a:endParaRPr>
            </a:p>
            <a:p>
              <a:endParaRPr lang="en-US" sz="700" dirty="0" smtClean="0">
                <a:solidFill>
                  <a:srgbClr val="707C8A"/>
                </a:solidFill>
              </a:endParaRPr>
            </a:p>
            <a:p>
              <a:r>
                <a:rPr lang="en-US" sz="700" dirty="0">
                  <a:solidFill>
                    <a:srgbClr val="707C8A"/>
                  </a:solidFill>
                </a:rPr>
                <a:t>Source: </a:t>
              </a:r>
              <a:r>
                <a:rPr lang="en-US" sz="700" dirty="0" smtClean="0">
                  <a:solidFill>
                    <a:srgbClr val="707C8A"/>
                  </a:solidFill>
                </a:rPr>
                <a:t>IHS</a:t>
              </a:r>
              <a:endParaRPr lang="en-US" sz="700" dirty="0">
                <a:solidFill>
                  <a:srgbClr val="707C8A"/>
                </a:solidFill>
              </a:endParaRPr>
            </a:p>
          </p:txBody>
        </p:sp>
      </p:grpSp>
      <p:grpSp>
        <p:nvGrpSpPr>
          <p:cNvPr id="35" name="Group 34"/>
          <p:cNvGrpSpPr/>
          <p:nvPr/>
        </p:nvGrpSpPr>
        <p:grpSpPr>
          <a:xfrm>
            <a:off x="982696" y="3193211"/>
            <a:ext cx="7244975" cy="2693406"/>
            <a:chOff x="620447" y="3058541"/>
            <a:chExt cx="7969473" cy="2962747"/>
          </a:xfrm>
        </p:grpSpPr>
        <p:sp>
          <p:nvSpPr>
            <p:cNvPr id="6" name="직사각형 5"/>
            <p:cNvSpPr/>
            <p:nvPr/>
          </p:nvSpPr>
          <p:spPr>
            <a:xfrm>
              <a:off x="2505360" y="3466770"/>
              <a:ext cx="6084560" cy="416365"/>
            </a:xfrm>
            <a:prstGeom prst="rect">
              <a:avLst/>
            </a:prstGeom>
            <a:solidFill>
              <a:srgbClr val="F1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spc="20" dirty="0" smtClean="0">
                  <a:solidFill>
                    <a:schemeClr val="tx1"/>
                  </a:solidFill>
                </a:rPr>
                <a:t>LCD display panel</a:t>
              </a:r>
            </a:p>
            <a:p>
              <a:pPr algn="ctr"/>
              <a:r>
                <a:rPr lang="en-US" altLang="ko-KR" sz="1000" b="1" spc="20" dirty="0" smtClean="0">
                  <a:solidFill>
                    <a:schemeClr val="tx1"/>
                  </a:solidFill>
                </a:rPr>
                <a:t>(TV, monitor, notebook, tablet, smartphone)</a:t>
              </a:r>
            </a:p>
          </p:txBody>
        </p:sp>
        <p:sp>
          <p:nvSpPr>
            <p:cNvPr id="7" name="직사각형 7"/>
            <p:cNvSpPr/>
            <p:nvPr/>
          </p:nvSpPr>
          <p:spPr>
            <a:xfrm>
              <a:off x="2505359" y="3891315"/>
              <a:ext cx="6084561" cy="416777"/>
            </a:xfrm>
            <a:prstGeom prst="rect">
              <a:avLst/>
            </a:prstGeom>
            <a:solidFill>
              <a:srgbClr val="D8DCDB"/>
            </a:solidFill>
            <a:ln w="9525">
              <a:solidFill>
                <a:srgbClr val="0097D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ko-KR" sz="1000" spc="20" dirty="0" smtClean="0">
                  <a:solidFill>
                    <a:schemeClr val="tx1"/>
                  </a:solidFill>
                </a:rPr>
                <a:t>BLU(Back Light Unit)</a:t>
              </a:r>
              <a:endParaRPr lang="ko-KR" altLang="en-US" sz="1000" spc="20" dirty="0" smtClean="0">
                <a:solidFill>
                  <a:schemeClr val="tx1"/>
                </a:solidFill>
              </a:endParaRPr>
            </a:p>
          </p:txBody>
        </p:sp>
        <p:sp>
          <p:nvSpPr>
            <p:cNvPr id="8" name="직사각형 22"/>
            <p:cNvSpPr/>
            <p:nvPr/>
          </p:nvSpPr>
          <p:spPr>
            <a:xfrm>
              <a:off x="2660476" y="5678894"/>
              <a:ext cx="1440000" cy="240958"/>
            </a:xfrm>
            <a:prstGeom prst="rect">
              <a:avLst/>
            </a:prstGeom>
            <a:solidFill>
              <a:srgbClr val="0097D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spc="20" dirty="0" smtClean="0">
                  <a:solidFill>
                    <a:schemeClr val="bg1"/>
                  </a:solidFill>
                </a:rPr>
                <a:t>$Edge type</a:t>
              </a:r>
              <a:endParaRPr lang="ko-KR" altLang="en-US" sz="1200" b="1" spc="20" dirty="0" smtClean="0">
                <a:solidFill>
                  <a:schemeClr val="bg1"/>
                </a:solidFill>
              </a:endParaRPr>
            </a:p>
          </p:txBody>
        </p:sp>
        <p:sp>
          <p:nvSpPr>
            <p:cNvPr id="9" name="직사각형 23"/>
            <p:cNvSpPr/>
            <p:nvPr/>
          </p:nvSpPr>
          <p:spPr>
            <a:xfrm>
              <a:off x="4826722" y="5687058"/>
              <a:ext cx="1440000" cy="240958"/>
            </a:xfrm>
            <a:prstGeom prst="rect">
              <a:avLst/>
            </a:prstGeom>
            <a:solidFill>
              <a:srgbClr val="0097D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spc="20" dirty="0" smtClean="0">
                  <a:solidFill>
                    <a:schemeClr val="bg1"/>
                  </a:solidFill>
                </a:rPr>
                <a:t>$Surface type</a:t>
              </a:r>
              <a:endParaRPr lang="ko-KR" altLang="en-US" sz="1200" b="1" spc="20" dirty="0" smtClean="0">
                <a:solidFill>
                  <a:schemeClr val="bg1"/>
                </a:solidFill>
              </a:endParaRPr>
            </a:p>
          </p:txBody>
        </p:sp>
        <p:sp>
          <p:nvSpPr>
            <p:cNvPr id="10" name="직사각형 24"/>
            <p:cNvSpPr/>
            <p:nvPr/>
          </p:nvSpPr>
          <p:spPr>
            <a:xfrm>
              <a:off x="6952178" y="5676172"/>
              <a:ext cx="1440000" cy="240958"/>
            </a:xfrm>
            <a:prstGeom prst="rect">
              <a:avLst/>
            </a:prstGeom>
            <a:solidFill>
              <a:srgbClr val="0097D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spc="20" dirty="0" smtClean="0">
                  <a:solidFill>
                    <a:schemeClr val="bg1"/>
                  </a:solidFill>
                </a:rPr>
                <a:t>$Chip type</a:t>
              </a:r>
              <a:endParaRPr lang="ko-KR" altLang="en-US" sz="1200" b="1" spc="20" dirty="0" smtClean="0">
                <a:solidFill>
                  <a:schemeClr val="bg1"/>
                </a:solidFill>
              </a:endParaRPr>
            </a:p>
          </p:txBody>
        </p:sp>
        <p:sp>
          <p:nvSpPr>
            <p:cNvPr id="16" name="직사각형 48"/>
            <p:cNvSpPr/>
            <p:nvPr/>
          </p:nvSpPr>
          <p:spPr>
            <a:xfrm>
              <a:off x="2660476" y="4211751"/>
              <a:ext cx="1440000" cy="240958"/>
            </a:xfrm>
            <a:prstGeom prst="rect">
              <a:avLst/>
            </a:prstGeom>
            <a:solidFill>
              <a:srgbClr val="0097D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spc="20" dirty="0">
                  <a:solidFill>
                    <a:schemeClr val="bg1"/>
                  </a:solidFill>
                </a:rPr>
                <a:t>E</a:t>
              </a:r>
              <a:r>
                <a:rPr lang="en-US" altLang="ko-KR" sz="1200" b="1" spc="20" dirty="0" smtClean="0">
                  <a:solidFill>
                    <a:schemeClr val="bg1"/>
                  </a:solidFill>
                </a:rPr>
                <a:t>dge type</a:t>
              </a:r>
              <a:endParaRPr lang="ko-KR" altLang="en-US" sz="1200" b="1" spc="20" dirty="0" smtClean="0">
                <a:solidFill>
                  <a:schemeClr val="bg1"/>
                </a:solidFill>
              </a:endParaRPr>
            </a:p>
          </p:txBody>
        </p:sp>
        <p:sp>
          <p:nvSpPr>
            <p:cNvPr id="17" name="직사각형 52"/>
            <p:cNvSpPr/>
            <p:nvPr/>
          </p:nvSpPr>
          <p:spPr>
            <a:xfrm>
              <a:off x="4826721" y="4203587"/>
              <a:ext cx="1440000" cy="240958"/>
            </a:xfrm>
            <a:prstGeom prst="rect">
              <a:avLst/>
            </a:prstGeom>
            <a:solidFill>
              <a:srgbClr val="0097D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spc="20" dirty="0" smtClean="0">
                  <a:solidFill>
                    <a:schemeClr val="bg1"/>
                  </a:solidFill>
                </a:rPr>
                <a:t>Surface type</a:t>
              </a:r>
              <a:endParaRPr lang="ko-KR" altLang="en-US" sz="1200" b="1" spc="20" dirty="0" smtClean="0">
                <a:solidFill>
                  <a:schemeClr val="bg1"/>
                </a:solidFill>
              </a:endParaRPr>
            </a:p>
          </p:txBody>
        </p:sp>
        <p:sp>
          <p:nvSpPr>
            <p:cNvPr id="18" name="직사각형 55"/>
            <p:cNvSpPr/>
            <p:nvPr/>
          </p:nvSpPr>
          <p:spPr>
            <a:xfrm>
              <a:off x="6952177" y="4193109"/>
              <a:ext cx="1440000" cy="240958"/>
            </a:xfrm>
            <a:prstGeom prst="rect">
              <a:avLst/>
            </a:prstGeom>
            <a:solidFill>
              <a:srgbClr val="0097D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spc="20" dirty="0" smtClean="0">
                  <a:solidFill>
                    <a:schemeClr val="bg1"/>
                  </a:solidFill>
                </a:rPr>
                <a:t>Chip type</a:t>
              </a:r>
              <a:endParaRPr lang="ko-KR" altLang="en-US" sz="1200" b="1" spc="20" dirty="0" smtClean="0">
                <a:solidFill>
                  <a:schemeClr val="bg1"/>
                </a:solidFill>
              </a:endParaRPr>
            </a:p>
          </p:txBody>
        </p:sp>
        <p:sp>
          <p:nvSpPr>
            <p:cNvPr id="19" name="TextBox 18"/>
            <p:cNvSpPr txBox="1"/>
            <p:nvPr/>
          </p:nvSpPr>
          <p:spPr>
            <a:xfrm>
              <a:off x="1534883" y="4120368"/>
              <a:ext cx="774532" cy="440121"/>
            </a:xfrm>
            <a:prstGeom prst="rect">
              <a:avLst/>
            </a:prstGeom>
            <a:noFill/>
          </p:spPr>
          <p:txBody>
            <a:bodyPr wrap="square" lIns="72000" rIns="72000" rtlCol="0" anchor="ctr">
              <a:spAutoFit/>
            </a:bodyPr>
            <a:lstStyle/>
            <a:p>
              <a:pPr algn="ctr"/>
              <a:r>
                <a:rPr lang="en-US" altLang="ko-KR" sz="1000" b="1" dirty="0" smtClean="0"/>
                <a:t>Volume</a:t>
              </a:r>
            </a:p>
            <a:p>
              <a:pPr algn="ctr"/>
              <a:r>
                <a:rPr lang="en-US" altLang="ko-KR" sz="1000" b="1" dirty="0" smtClean="0"/>
                <a:t>(Unit)</a:t>
              </a:r>
              <a:endParaRPr lang="ko-KR" altLang="en-US" sz="1000" b="1" dirty="0" smtClean="0"/>
            </a:p>
          </p:txBody>
        </p:sp>
        <p:sp>
          <p:nvSpPr>
            <p:cNvPr id="20" name="TextBox 19"/>
            <p:cNvSpPr txBox="1"/>
            <p:nvPr/>
          </p:nvSpPr>
          <p:spPr>
            <a:xfrm>
              <a:off x="1518555" y="5532027"/>
              <a:ext cx="803919" cy="440121"/>
            </a:xfrm>
            <a:prstGeom prst="rect">
              <a:avLst/>
            </a:prstGeom>
            <a:noFill/>
          </p:spPr>
          <p:txBody>
            <a:bodyPr wrap="square" lIns="72000" rIns="72000" rtlCol="0" anchor="ctr">
              <a:spAutoFit/>
            </a:bodyPr>
            <a:lstStyle/>
            <a:p>
              <a:pPr algn="ctr"/>
              <a:r>
                <a:rPr lang="en-US" altLang="ko-KR" sz="1000" b="1" dirty="0" smtClean="0"/>
                <a:t>Value</a:t>
              </a:r>
            </a:p>
            <a:p>
              <a:pPr algn="ctr"/>
              <a:r>
                <a:rPr lang="en-US" altLang="ko-KR" sz="1000" b="1" dirty="0" smtClean="0"/>
                <a:t>(USD)</a:t>
              </a:r>
              <a:endParaRPr lang="ko-KR" altLang="en-US" sz="1000" b="1" dirty="0" smtClean="0"/>
            </a:p>
          </p:txBody>
        </p:sp>
        <p:cxnSp>
          <p:nvCxnSpPr>
            <p:cNvPr id="21" name="직선 화살표 연결선 64"/>
            <p:cNvCxnSpPr>
              <a:stCxn id="16" idx="2"/>
              <a:endCxn id="8" idx="0"/>
            </p:cNvCxnSpPr>
            <p:nvPr/>
          </p:nvCxnSpPr>
          <p:spPr>
            <a:xfrm>
              <a:off x="3380476" y="4452709"/>
              <a:ext cx="0" cy="1226185"/>
            </a:xfrm>
            <a:prstGeom prst="straightConnector1">
              <a:avLst/>
            </a:prstGeom>
            <a:ln w="12700">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22" name="모서리가 둥근 직사각형 79"/>
            <p:cNvSpPr/>
            <p:nvPr/>
          </p:nvSpPr>
          <p:spPr>
            <a:xfrm>
              <a:off x="620447" y="3058541"/>
              <a:ext cx="1371600" cy="442467"/>
            </a:xfrm>
            <a:prstGeom prst="roundRect">
              <a:avLst/>
            </a:prstGeom>
            <a:solidFill>
              <a:srgbClr val="0097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spc="20" dirty="0" smtClean="0">
                  <a:solidFill>
                    <a:schemeClr val="bg1"/>
                  </a:solidFill>
                </a:rPr>
                <a:t>Quantum dot</a:t>
              </a:r>
            </a:p>
            <a:p>
              <a:pPr algn="ctr"/>
              <a:r>
                <a:rPr lang="en-US" altLang="ko-KR" sz="1200" b="1" spc="20" dirty="0" smtClean="0">
                  <a:solidFill>
                    <a:schemeClr val="bg1"/>
                  </a:solidFill>
                </a:rPr>
                <a:t>Market</a:t>
              </a:r>
              <a:endParaRPr lang="ko-KR" altLang="en-US" sz="1200" b="1" spc="20" dirty="0" smtClean="0">
                <a:solidFill>
                  <a:schemeClr val="bg1"/>
                </a:solidFill>
              </a:endParaRPr>
            </a:p>
          </p:txBody>
        </p:sp>
        <p:cxnSp>
          <p:nvCxnSpPr>
            <p:cNvPr id="23" name="꺾인 연결선 91"/>
            <p:cNvCxnSpPr>
              <a:stCxn id="22" idx="2"/>
              <a:endCxn id="19" idx="1"/>
            </p:cNvCxnSpPr>
            <p:nvPr/>
          </p:nvCxnSpPr>
          <p:spPr>
            <a:xfrm rot="16200000" flipH="1">
              <a:off x="1000856" y="3806400"/>
              <a:ext cx="839420" cy="228635"/>
            </a:xfrm>
            <a:prstGeom prst="bentConnector2">
              <a:avLst/>
            </a:prstGeom>
            <a:ln w="9525">
              <a:solidFill>
                <a:srgbClr val="495965"/>
              </a:solidFill>
            </a:ln>
          </p:spPr>
          <p:style>
            <a:lnRef idx="1">
              <a:schemeClr val="accent1"/>
            </a:lnRef>
            <a:fillRef idx="0">
              <a:schemeClr val="accent1"/>
            </a:fillRef>
            <a:effectRef idx="0">
              <a:schemeClr val="accent1"/>
            </a:effectRef>
            <a:fontRef idx="minor">
              <a:schemeClr val="tx1"/>
            </a:fontRef>
          </p:style>
        </p:cxnSp>
        <p:cxnSp>
          <p:nvCxnSpPr>
            <p:cNvPr id="24" name="꺾인 연결선 92"/>
            <p:cNvCxnSpPr>
              <a:stCxn id="22" idx="2"/>
              <a:endCxn id="20" idx="1"/>
            </p:cNvCxnSpPr>
            <p:nvPr/>
          </p:nvCxnSpPr>
          <p:spPr>
            <a:xfrm rot="16200000" flipH="1">
              <a:off x="286862" y="4520393"/>
              <a:ext cx="2251079" cy="212308"/>
            </a:xfrm>
            <a:prstGeom prst="bentConnector2">
              <a:avLst/>
            </a:prstGeom>
            <a:ln w="9525">
              <a:solidFill>
                <a:srgbClr val="495965"/>
              </a:solidFill>
            </a:ln>
          </p:spPr>
          <p:style>
            <a:lnRef idx="1">
              <a:schemeClr val="accent1"/>
            </a:lnRef>
            <a:fillRef idx="0">
              <a:schemeClr val="accent1"/>
            </a:fillRef>
            <a:effectRef idx="0">
              <a:schemeClr val="accent1"/>
            </a:effectRef>
            <a:fontRef idx="minor">
              <a:schemeClr val="tx1"/>
            </a:fontRef>
          </p:style>
        </p:cxnSp>
        <p:cxnSp>
          <p:nvCxnSpPr>
            <p:cNvPr id="25" name="직선 화살표 연결선 16"/>
            <p:cNvCxnSpPr>
              <a:stCxn id="17" idx="2"/>
              <a:endCxn id="9" idx="0"/>
            </p:cNvCxnSpPr>
            <p:nvPr/>
          </p:nvCxnSpPr>
          <p:spPr>
            <a:xfrm>
              <a:off x="5546721" y="4444545"/>
              <a:ext cx="1" cy="1242513"/>
            </a:xfrm>
            <a:prstGeom prst="straightConnector1">
              <a:avLst/>
            </a:prstGeom>
            <a:ln w="12700">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6" name="직선 화살표 연결선 19"/>
            <p:cNvCxnSpPr>
              <a:stCxn id="18" idx="2"/>
              <a:endCxn id="10" idx="0"/>
            </p:cNvCxnSpPr>
            <p:nvPr/>
          </p:nvCxnSpPr>
          <p:spPr>
            <a:xfrm>
              <a:off x="7672177" y="4434067"/>
              <a:ext cx="1" cy="1242105"/>
            </a:xfrm>
            <a:prstGeom prst="straightConnector1">
              <a:avLst/>
            </a:prstGeom>
            <a:ln w="12700">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27" name="직사각형 62"/>
            <p:cNvSpPr/>
            <p:nvPr/>
          </p:nvSpPr>
          <p:spPr>
            <a:xfrm>
              <a:off x="2475819" y="4917952"/>
              <a:ext cx="6114101" cy="240958"/>
            </a:xfrm>
            <a:prstGeom prst="rect">
              <a:avLst/>
            </a:prstGeom>
            <a:solidFill>
              <a:schemeClr val="accent2">
                <a:lumMod val="20000"/>
                <a:lumOff val="80000"/>
              </a:schemeClr>
            </a:solidFill>
            <a:ln w="9525">
              <a:solidFill>
                <a:srgbClr val="0097D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spc="20" dirty="0">
                  <a:solidFill>
                    <a:schemeClr val="tx1"/>
                  </a:solidFill>
                </a:rPr>
                <a:t> </a:t>
              </a:r>
              <a:r>
                <a:rPr lang="en-US" altLang="ko-KR" sz="1000" b="1" spc="20" dirty="0" smtClean="0">
                  <a:solidFill>
                    <a:schemeClr val="tx1"/>
                  </a:solidFill>
                </a:rPr>
                <a:t>QD price by type(US$/unit)</a:t>
              </a:r>
              <a:endParaRPr lang="ko-KR" altLang="en-US" sz="1000" b="1" spc="20" dirty="0" smtClean="0">
                <a:solidFill>
                  <a:schemeClr val="tx1"/>
                </a:solidFill>
              </a:endParaRPr>
            </a:p>
          </p:txBody>
        </p:sp>
        <p:sp>
          <p:nvSpPr>
            <p:cNvPr id="28" name="TextBox 27"/>
            <p:cNvSpPr txBox="1"/>
            <p:nvPr/>
          </p:nvSpPr>
          <p:spPr>
            <a:xfrm>
              <a:off x="4234769" y="4139018"/>
              <a:ext cx="514350" cy="338554"/>
            </a:xfrm>
            <a:prstGeom prst="rect">
              <a:avLst/>
            </a:prstGeom>
            <a:noFill/>
          </p:spPr>
          <p:txBody>
            <a:bodyPr wrap="square" lIns="72000" rIns="72000" rtlCol="0">
              <a:spAutoFit/>
            </a:bodyPr>
            <a:lstStyle/>
            <a:p>
              <a:pPr algn="ctr"/>
              <a:r>
                <a:rPr lang="en-US" altLang="ko-KR" sz="1600" dirty="0" smtClean="0"/>
                <a:t>+</a:t>
              </a:r>
              <a:endParaRPr lang="ko-KR" altLang="en-US" sz="1600" dirty="0" smtClean="0"/>
            </a:p>
          </p:txBody>
        </p:sp>
        <p:sp>
          <p:nvSpPr>
            <p:cNvPr id="29" name="TextBox 28"/>
            <p:cNvSpPr txBox="1"/>
            <p:nvPr/>
          </p:nvSpPr>
          <p:spPr>
            <a:xfrm>
              <a:off x="6372515" y="4158978"/>
              <a:ext cx="514350" cy="338554"/>
            </a:xfrm>
            <a:prstGeom prst="rect">
              <a:avLst/>
            </a:prstGeom>
            <a:noFill/>
          </p:spPr>
          <p:txBody>
            <a:bodyPr wrap="square" lIns="72000" rIns="72000" rtlCol="0">
              <a:spAutoFit/>
            </a:bodyPr>
            <a:lstStyle/>
            <a:p>
              <a:pPr algn="ctr"/>
              <a:r>
                <a:rPr lang="en-US" altLang="ko-KR" sz="1600" dirty="0" smtClean="0"/>
                <a:t>+</a:t>
              </a:r>
              <a:endParaRPr lang="ko-KR" altLang="en-US" sz="1600" dirty="0" smtClean="0"/>
            </a:p>
          </p:txBody>
        </p:sp>
        <p:sp>
          <p:nvSpPr>
            <p:cNvPr id="30" name="TextBox 29"/>
            <p:cNvSpPr txBox="1"/>
            <p:nvPr/>
          </p:nvSpPr>
          <p:spPr>
            <a:xfrm>
              <a:off x="4207507" y="5662774"/>
              <a:ext cx="514350" cy="338554"/>
            </a:xfrm>
            <a:prstGeom prst="rect">
              <a:avLst/>
            </a:prstGeom>
            <a:noFill/>
          </p:spPr>
          <p:txBody>
            <a:bodyPr wrap="square" lIns="72000" rIns="72000" rtlCol="0">
              <a:spAutoFit/>
            </a:bodyPr>
            <a:lstStyle/>
            <a:p>
              <a:pPr algn="ctr"/>
              <a:r>
                <a:rPr lang="en-US" altLang="ko-KR" sz="1600" dirty="0" smtClean="0"/>
                <a:t>+</a:t>
              </a:r>
              <a:endParaRPr lang="ko-KR" altLang="en-US" sz="1600" dirty="0" smtClean="0"/>
            </a:p>
          </p:txBody>
        </p:sp>
        <p:sp>
          <p:nvSpPr>
            <p:cNvPr id="31" name="TextBox 30"/>
            <p:cNvSpPr txBox="1"/>
            <p:nvPr/>
          </p:nvSpPr>
          <p:spPr>
            <a:xfrm>
              <a:off x="6345253" y="5682734"/>
              <a:ext cx="514350" cy="338554"/>
            </a:xfrm>
            <a:prstGeom prst="rect">
              <a:avLst/>
            </a:prstGeom>
            <a:noFill/>
          </p:spPr>
          <p:txBody>
            <a:bodyPr wrap="square" lIns="72000" rIns="72000" rtlCol="0">
              <a:spAutoFit/>
            </a:bodyPr>
            <a:lstStyle/>
            <a:p>
              <a:pPr algn="ctr"/>
              <a:r>
                <a:rPr lang="en-US" altLang="ko-KR" sz="1600" dirty="0" smtClean="0"/>
                <a:t>+</a:t>
              </a:r>
              <a:endParaRPr lang="ko-KR" altLang="en-US" sz="1600" dirty="0" smtClean="0"/>
            </a:p>
          </p:txBody>
        </p:sp>
        <p:sp>
          <p:nvSpPr>
            <p:cNvPr id="32" name="TextBox 31"/>
            <p:cNvSpPr txBox="1"/>
            <p:nvPr/>
          </p:nvSpPr>
          <p:spPr>
            <a:xfrm>
              <a:off x="2079853" y="4198524"/>
              <a:ext cx="514350" cy="338554"/>
            </a:xfrm>
            <a:prstGeom prst="rect">
              <a:avLst/>
            </a:prstGeom>
            <a:noFill/>
          </p:spPr>
          <p:txBody>
            <a:bodyPr wrap="square" lIns="72000" rIns="72000" rtlCol="0">
              <a:spAutoFit/>
            </a:bodyPr>
            <a:lstStyle/>
            <a:p>
              <a:pPr algn="ctr"/>
              <a:r>
                <a:rPr lang="en-US" altLang="ko-KR" sz="1600" dirty="0"/>
                <a:t>=</a:t>
              </a:r>
              <a:endParaRPr lang="ko-KR" altLang="en-US" sz="1600" dirty="0" smtClean="0"/>
            </a:p>
          </p:txBody>
        </p:sp>
        <p:sp>
          <p:nvSpPr>
            <p:cNvPr id="33" name="TextBox 32"/>
            <p:cNvSpPr txBox="1"/>
            <p:nvPr/>
          </p:nvSpPr>
          <p:spPr>
            <a:xfrm>
              <a:off x="2099183" y="5627188"/>
              <a:ext cx="514350" cy="338554"/>
            </a:xfrm>
            <a:prstGeom prst="rect">
              <a:avLst/>
            </a:prstGeom>
            <a:noFill/>
          </p:spPr>
          <p:txBody>
            <a:bodyPr wrap="square" lIns="72000" rIns="72000" rtlCol="0">
              <a:spAutoFit/>
            </a:bodyPr>
            <a:lstStyle/>
            <a:p>
              <a:pPr algn="ctr"/>
              <a:r>
                <a:rPr lang="en-US" altLang="ko-KR" sz="1600" dirty="0"/>
                <a:t>=</a:t>
              </a:r>
              <a:endParaRPr lang="ko-KR" altLang="en-US" sz="1600" dirty="0" smtClean="0"/>
            </a:p>
          </p:txBody>
        </p:sp>
      </p:grpSp>
    </p:spTree>
    <p:extLst>
      <p:ext uri="{BB962C8B-B14F-4D97-AF65-F5344CB8AC3E}">
        <p14:creationId xmlns:p14="http://schemas.microsoft.com/office/powerpoint/2010/main" val="3700742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4313"/>
            <a:ext cx="8220075" cy="864567"/>
          </a:xfrm>
        </p:spPr>
        <p:txBody>
          <a:bodyPr/>
          <a:lstStyle/>
          <a:p>
            <a:pPr algn="just"/>
            <a:r>
              <a:rPr lang="en-US" altLang="ko-KR" dirty="0" smtClean="0"/>
              <a:t>The market for QD components is forecast to reach $479.5 million in 2020 following the release of TVs applying QD technology in 2015. The market is expected to expand at a CAGR of 44.2% from 2015 to 2020.</a:t>
            </a:r>
          </a:p>
          <a:p>
            <a:pPr algn="just"/>
            <a:r>
              <a:rPr lang="en-US" altLang="ko-KR" dirty="0" smtClean="0"/>
              <a:t>QD display demand is projected to grow steadily with QD technology being adopted by other applications such as monitors and tablet PCs, following TV products. </a:t>
            </a:r>
            <a:endParaRPr lang="ko-KR" altLang="en-US" dirty="0"/>
          </a:p>
        </p:txBody>
      </p:sp>
      <p:sp>
        <p:nvSpPr>
          <p:cNvPr id="4" name="Slide Number Placeholder 3"/>
          <p:cNvSpPr>
            <a:spLocks noGrp="1"/>
          </p:cNvSpPr>
          <p:nvPr>
            <p:ph type="sldNum" sz="quarter" idx="10"/>
          </p:nvPr>
        </p:nvSpPr>
        <p:spPr/>
        <p:txBody>
          <a:bodyPr/>
          <a:lstStyle/>
          <a:p>
            <a:fld id="{C1654822-CBA3-4BDF-80A9-3FE33B17E59A}" type="slidenum">
              <a:rPr lang="en-US" smtClean="0"/>
              <a:pPr/>
              <a:t>86</a:t>
            </a:fld>
            <a:endParaRPr lang="en-US" dirty="0"/>
          </a:p>
        </p:txBody>
      </p:sp>
      <p:sp>
        <p:nvSpPr>
          <p:cNvPr id="5" name="Footer Placeholder 4"/>
          <p:cNvSpPr>
            <a:spLocks noGrp="1"/>
          </p:cNvSpPr>
          <p:nvPr>
            <p:ph type="ftr" sz="quarter" idx="11"/>
          </p:nvPr>
        </p:nvSpPr>
        <p:spPr/>
        <p:txBody>
          <a:bodyPr/>
          <a:lstStyle/>
          <a:p>
            <a:r>
              <a:rPr lang="en-US" smtClean="0"/>
              <a:t>Quantum Dot Display Technology &amp; Market Report - H2 2015</a:t>
            </a:r>
            <a:endParaRPr lang="en-US" dirty="0"/>
          </a:p>
        </p:txBody>
      </p:sp>
      <p:graphicFrame>
        <p:nvGraphicFramePr>
          <p:cNvPr id="11" name="Chart 10"/>
          <p:cNvGraphicFramePr>
            <a:graphicFrameLocks/>
          </p:cNvGraphicFramePr>
          <p:nvPr>
            <p:extLst>
              <p:ext uri="{D42A27DB-BD31-4B8C-83A1-F6EECF244321}">
                <p14:modId xmlns:p14="http://schemas.microsoft.com/office/powerpoint/2010/main" val="2369472847"/>
              </p:ext>
            </p:extLst>
          </p:nvPr>
        </p:nvGraphicFramePr>
        <p:xfrm>
          <a:off x="4715688" y="2637312"/>
          <a:ext cx="3960000" cy="3600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p:cNvGraphicFramePr>
            <a:graphicFrameLocks/>
          </p:cNvGraphicFramePr>
          <p:nvPr>
            <p:extLst>
              <p:ext uri="{D42A27DB-BD31-4B8C-83A1-F6EECF244321}">
                <p14:modId xmlns:p14="http://schemas.microsoft.com/office/powerpoint/2010/main" val="4017576179"/>
              </p:ext>
            </p:extLst>
          </p:nvPr>
        </p:nvGraphicFramePr>
        <p:xfrm>
          <a:off x="467538" y="2637288"/>
          <a:ext cx="3960000" cy="3600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1819224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2. By</a:t>
            </a:r>
            <a:r>
              <a:rPr lang="ko-KR" altLang="en-US" dirty="0" smtClean="0"/>
              <a:t> </a:t>
            </a:r>
            <a:r>
              <a:rPr lang="en-US" altLang="ko-KR" dirty="0" smtClean="0"/>
              <a:t>applications</a:t>
            </a:r>
            <a:endParaRPr lang="ko-KR" altLang="en-US" dirty="0"/>
          </a:p>
        </p:txBody>
      </p:sp>
      <p:sp>
        <p:nvSpPr>
          <p:cNvPr id="3" name="Content Placeholder 2"/>
          <p:cNvSpPr>
            <a:spLocks noGrp="1"/>
          </p:cNvSpPr>
          <p:nvPr>
            <p:ph idx="1"/>
          </p:nvPr>
        </p:nvSpPr>
        <p:spPr>
          <a:xfrm>
            <a:off x="457200" y="1484313"/>
            <a:ext cx="8220075" cy="720551"/>
          </a:xfrm>
        </p:spPr>
        <p:txBody>
          <a:bodyPr/>
          <a:lstStyle/>
          <a:p>
            <a:pPr algn="just"/>
            <a:r>
              <a:rPr lang="en-US" altLang="ko-KR" dirty="0" smtClean="0"/>
              <a:t>QD technology demand will be robust especially in the TV market. In 2020, demand for QD displays in the TV market is expected to reach $416.3 million in value, taking more than 80% of overall QD demand.</a:t>
            </a:r>
          </a:p>
          <a:p>
            <a:pPr algn="just"/>
            <a:r>
              <a:rPr lang="en-US" altLang="ko-KR" dirty="0" smtClean="0"/>
              <a:t>The number of TVs with QD displays in 2015 is expected to reach about</a:t>
            </a:r>
            <a:r>
              <a:rPr lang="en-US" altLang="ko-KR" dirty="0" smtClean="0">
                <a:solidFill>
                  <a:srgbClr val="FF0000"/>
                </a:solidFill>
              </a:rPr>
              <a:t> </a:t>
            </a:r>
            <a:r>
              <a:rPr lang="en-US" altLang="ko-KR" dirty="0" smtClean="0"/>
              <a:t>1.4 million units. In 2020, it is forecast to exceed 24.5 million units after years of steady increase. </a:t>
            </a:r>
            <a:endParaRPr lang="en-US" altLang="ko-KR" dirty="0"/>
          </a:p>
        </p:txBody>
      </p:sp>
      <p:sp>
        <p:nvSpPr>
          <p:cNvPr id="4" name="Slide Number Placeholder 3"/>
          <p:cNvSpPr>
            <a:spLocks noGrp="1"/>
          </p:cNvSpPr>
          <p:nvPr>
            <p:ph type="sldNum" sz="quarter" idx="10"/>
          </p:nvPr>
        </p:nvSpPr>
        <p:spPr/>
        <p:txBody>
          <a:bodyPr/>
          <a:lstStyle/>
          <a:p>
            <a:fld id="{C1654822-CBA3-4BDF-80A9-3FE33B17E59A}" type="slidenum">
              <a:rPr lang="en-US" smtClean="0"/>
              <a:pPr/>
              <a:t>87</a:t>
            </a:fld>
            <a:endParaRPr lang="en-US" dirty="0"/>
          </a:p>
        </p:txBody>
      </p:sp>
      <p:sp>
        <p:nvSpPr>
          <p:cNvPr id="5" name="Footer Placeholder 4"/>
          <p:cNvSpPr>
            <a:spLocks noGrp="1"/>
          </p:cNvSpPr>
          <p:nvPr>
            <p:ph type="ftr" sz="quarter" idx="11"/>
          </p:nvPr>
        </p:nvSpPr>
        <p:spPr/>
        <p:txBody>
          <a:bodyPr/>
          <a:lstStyle/>
          <a:p>
            <a:r>
              <a:rPr lang="en-US" smtClean="0"/>
              <a:t>Quantum Dot Display Technology &amp; Market Report - H2 2015</a:t>
            </a:r>
            <a:endParaRPr lang="en-US" dirty="0"/>
          </a:p>
        </p:txBody>
      </p:sp>
      <p:graphicFrame>
        <p:nvGraphicFramePr>
          <p:cNvPr id="10" name="Chart 9"/>
          <p:cNvGraphicFramePr>
            <a:graphicFrameLocks/>
          </p:cNvGraphicFramePr>
          <p:nvPr>
            <p:extLst>
              <p:ext uri="{D42A27DB-BD31-4B8C-83A1-F6EECF244321}">
                <p14:modId xmlns:p14="http://schemas.microsoft.com/office/powerpoint/2010/main" val="2706629252"/>
              </p:ext>
            </p:extLst>
          </p:nvPr>
        </p:nvGraphicFramePr>
        <p:xfrm>
          <a:off x="4715688" y="2637288"/>
          <a:ext cx="3960000" cy="3600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p:cNvGraphicFramePr>
            <a:graphicFrameLocks/>
          </p:cNvGraphicFramePr>
          <p:nvPr>
            <p:extLst>
              <p:ext uri="{D42A27DB-BD31-4B8C-83A1-F6EECF244321}">
                <p14:modId xmlns:p14="http://schemas.microsoft.com/office/powerpoint/2010/main" val="3258228528"/>
              </p:ext>
            </p:extLst>
          </p:nvPr>
        </p:nvGraphicFramePr>
        <p:xfrm>
          <a:off x="468313" y="2637288"/>
          <a:ext cx="3960000" cy="3600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7949146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3. By type</a:t>
            </a:r>
            <a:r>
              <a:rPr lang="ko-KR" altLang="en-US" dirty="0" smtClean="0"/>
              <a:t> </a:t>
            </a:r>
            <a:endParaRPr lang="ko-KR" altLang="en-US" dirty="0"/>
          </a:p>
        </p:txBody>
      </p:sp>
      <p:sp>
        <p:nvSpPr>
          <p:cNvPr id="3" name="Content Placeholder 2"/>
          <p:cNvSpPr>
            <a:spLocks noGrp="1"/>
          </p:cNvSpPr>
          <p:nvPr>
            <p:ph idx="1"/>
          </p:nvPr>
        </p:nvSpPr>
        <p:spPr>
          <a:xfrm>
            <a:off x="457200" y="1484313"/>
            <a:ext cx="8220075" cy="936575"/>
          </a:xfrm>
        </p:spPr>
        <p:txBody>
          <a:bodyPr/>
          <a:lstStyle/>
          <a:p>
            <a:pPr algn="just"/>
            <a:r>
              <a:rPr lang="en-US" altLang="ko-KR" dirty="0" smtClean="0"/>
              <a:t>The QD display market is expected to be dominated by surface-type QD solutions that are being applied to TVs. On average, the surface type is forecast to account for about 90% of the QD display market by type.</a:t>
            </a:r>
          </a:p>
          <a:p>
            <a:pPr algn="just"/>
            <a:r>
              <a:rPr lang="en-US" altLang="ko-KR" dirty="0" smtClean="0"/>
              <a:t>The market growth will be accelerated with the introduction of chip-type QD solutions that are easy to apply structurally to various applications.</a:t>
            </a:r>
            <a:endParaRPr lang="ko-KR" altLang="en-US" dirty="0"/>
          </a:p>
        </p:txBody>
      </p:sp>
      <p:sp>
        <p:nvSpPr>
          <p:cNvPr id="4" name="Slide Number Placeholder 3"/>
          <p:cNvSpPr>
            <a:spLocks noGrp="1"/>
          </p:cNvSpPr>
          <p:nvPr>
            <p:ph type="sldNum" sz="quarter" idx="10"/>
          </p:nvPr>
        </p:nvSpPr>
        <p:spPr/>
        <p:txBody>
          <a:bodyPr/>
          <a:lstStyle/>
          <a:p>
            <a:fld id="{C1654822-CBA3-4BDF-80A9-3FE33B17E59A}" type="slidenum">
              <a:rPr lang="en-US" smtClean="0"/>
              <a:pPr/>
              <a:t>88</a:t>
            </a:fld>
            <a:endParaRPr lang="en-US" dirty="0"/>
          </a:p>
        </p:txBody>
      </p:sp>
      <p:sp>
        <p:nvSpPr>
          <p:cNvPr id="5" name="Footer Placeholder 4"/>
          <p:cNvSpPr>
            <a:spLocks noGrp="1"/>
          </p:cNvSpPr>
          <p:nvPr>
            <p:ph type="ftr" sz="quarter" idx="11"/>
          </p:nvPr>
        </p:nvSpPr>
        <p:spPr/>
        <p:txBody>
          <a:bodyPr/>
          <a:lstStyle/>
          <a:p>
            <a:r>
              <a:rPr lang="en-US" smtClean="0"/>
              <a:t>Quantum Dot Display Technology &amp; Market Report - H2 2015</a:t>
            </a:r>
            <a:endParaRPr lang="en-US" dirty="0"/>
          </a:p>
        </p:txBody>
      </p:sp>
      <p:graphicFrame>
        <p:nvGraphicFramePr>
          <p:cNvPr id="10" name="Chart 9"/>
          <p:cNvGraphicFramePr>
            <a:graphicFrameLocks/>
          </p:cNvGraphicFramePr>
          <p:nvPr>
            <p:extLst>
              <p:ext uri="{D42A27DB-BD31-4B8C-83A1-F6EECF244321}">
                <p14:modId xmlns:p14="http://schemas.microsoft.com/office/powerpoint/2010/main" val="4115916800"/>
              </p:ext>
            </p:extLst>
          </p:nvPr>
        </p:nvGraphicFramePr>
        <p:xfrm>
          <a:off x="4716463" y="2637288"/>
          <a:ext cx="3960000" cy="3600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p:cNvGraphicFramePr>
            <a:graphicFrameLocks/>
          </p:cNvGraphicFramePr>
          <p:nvPr>
            <p:extLst>
              <p:ext uri="{D42A27DB-BD31-4B8C-83A1-F6EECF244321}">
                <p14:modId xmlns:p14="http://schemas.microsoft.com/office/powerpoint/2010/main" val="2946289653"/>
              </p:ext>
            </p:extLst>
          </p:nvPr>
        </p:nvGraphicFramePr>
        <p:xfrm>
          <a:off x="467538" y="2637288"/>
          <a:ext cx="3960000" cy="3600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8753408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1654822-CBA3-4BDF-80A9-3FE33B17E59A}" type="slidenum">
              <a:rPr lang="en-US" smtClean="0"/>
              <a:pPr/>
              <a:t>89</a:t>
            </a:fld>
            <a:endParaRPr lang="en-US" dirty="0"/>
          </a:p>
        </p:txBody>
      </p:sp>
      <p:sp>
        <p:nvSpPr>
          <p:cNvPr id="6" name="Title 5"/>
          <p:cNvSpPr>
            <a:spLocks noGrp="1"/>
          </p:cNvSpPr>
          <p:nvPr>
            <p:ph type="title"/>
          </p:nvPr>
        </p:nvSpPr>
        <p:spPr/>
        <p:txBody>
          <a:bodyPr/>
          <a:lstStyle/>
          <a:p>
            <a:r>
              <a:rPr lang="en-US" altLang="ko-KR" dirty="0" smtClean="0"/>
              <a:t>4. Penetration forecast for QD solution by application</a:t>
            </a:r>
            <a:endParaRPr lang="ko-KR" altLang="en-US" dirty="0"/>
          </a:p>
        </p:txBody>
      </p:sp>
      <p:sp>
        <p:nvSpPr>
          <p:cNvPr id="7" name="Content Placeholder 6"/>
          <p:cNvSpPr>
            <a:spLocks noGrp="1"/>
          </p:cNvSpPr>
          <p:nvPr>
            <p:ph idx="1"/>
          </p:nvPr>
        </p:nvSpPr>
        <p:spPr/>
        <p:txBody>
          <a:bodyPr/>
          <a:lstStyle/>
          <a:p>
            <a:pPr lvl="1" algn="just"/>
            <a:r>
              <a:rPr lang="en-US" altLang="ko-KR" dirty="0" smtClean="0"/>
              <a:t>TV – In 2013, Sony Corp. released an edge-type QD TV, but failed to obtain notable results. And ever since, no other manufacturer has </a:t>
            </a:r>
            <a:r>
              <a:rPr lang="en-US" altLang="ko-KR" dirty="0"/>
              <a:t>t</a:t>
            </a:r>
            <a:r>
              <a:rPr lang="en-US" altLang="ko-KR" dirty="0" smtClean="0"/>
              <a:t>ried to apply the edge-type QD technology to TVs. In 2015, however, Samsung Electronics, a leader in the TV manufacturing industry, released a surface-type TV and has been aggressively promoting its sale ever since. Chinese TV set makers have also released QD TVs. The QD display market is expected to grow, led by the TV sector.</a:t>
            </a:r>
            <a:endParaRPr lang="en-US" altLang="ko-KR" dirty="0"/>
          </a:p>
          <a:p>
            <a:pPr lvl="1" algn="just"/>
            <a:r>
              <a:rPr lang="en-US" altLang="ko-KR" dirty="0" smtClean="0"/>
              <a:t>Monitor – Price competition is very fierce at the moment in the monitor display market, and the market is hit hard by cost increase. Nevertheless, there is a need for wide color gamut and specialized screens for graphic- and medical-use monitors. To this end, with QD technology being applied to TVs, QD displays are expected to slowly penetrate the monitor market as well mainly with high-priced models.</a:t>
            </a:r>
            <a:endParaRPr lang="en-US" altLang="ko-KR" dirty="0"/>
          </a:p>
          <a:p>
            <a:pPr lvl="1" algn="just"/>
            <a:r>
              <a:rPr lang="en-US" altLang="ko-KR" dirty="0" smtClean="0"/>
              <a:t>Tablet sector – QD technology was first applied to Amazon’s Kindle Fire HDX in the tablet PC market, but it failed to attract users. Also, with the slow growth momentum in the tablet market, QD technology will not penetrate highly the tablet market.</a:t>
            </a:r>
          </a:p>
          <a:p>
            <a:pPr lvl="1" algn="just"/>
            <a:r>
              <a:rPr lang="en-US" altLang="ko-KR" dirty="0" smtClean="0"/>
              <a:t>Notebook sector – Notebook screens have the poorest color gamut among large displays. It is generally the case that multiple monitors are used when working with color, so the applying of QD technology will come very slow in the notebook sector. Even though, there is a possibility</a:t>
            </a:r>
            <a:endParaRPr lang="en-US" altLang="ko-KR" dirty="0"/>
          </a:p>
        </p:txBody>
      </p:sp>
      <p:sp>
        <p:nvSpPr>
          <p:cNvPr id="8" name="Content Placeholder 7"/>
          <p:cNvSpPr>
            <a:spLocks noGrp="1"/>
          </p:cNvSpPr>
          <p:nvPr>
            <p:ph idx="11"/>
          </p:nvPr>
        </p:nvSpPr>
        <p:spPr>
          <a:xfrm>
            <a:off x="4706937" y="1484313"/>
            <a:ext cx="3970338" cy="1872679"/>
          </a:xfrm>
        </p:spPr>
        <p:txBody>
          <a:bodyPr/>
          <a:lstStyle/>
          <a:p>
            <a:pPr marL="355600" lvl="2" indent="0" algn="just">
              <a:buNone/>
            </a:pPr>
            <a:r>
              <a:rPr lang="en-US" altLang="ko-KR" dirty="0" smtClean="0"/>
              <a:t>that the technology will be applied to some game-use notebooks with high-specifications.</a:t>
            </a:r>
          </a:p>
          <a:p>
            <a:pPr lvl="1" algn="just"/>
            <a:r>
              <a:rPr lang="en-US" altLang="ko-KR" dirty="0" smtClean="0"/>
              <a:t>Smartphone – Compared to the four sectors, a design (thickness) is considered the key factor in choosing smartphones, so applying surface-type QD technology to smartphones is not ideal. Still, challenges remain, such as QD’s vulnerability to high temperatures</a:t>
            </a:r>
            <a:r>
              <a:rPr lang="en-US" altLang="ko-KR" dirty="0" smtClean="0">
                <a:solidFill>
                  <a:srgbClr val="FF0000"/>
                </a:solidFill>
              </a:rPr>
              <a:t> </a:t>
            </a:r>
            <a:r>
              <a:rPr lang="en-US" altLang="ko-KR" dirty="0" smtClean="0"/>
              <a:t>and unstable structure. However, once a chip-type QD technology is developed, it would be convincing to apply QD to smartphones.</a:t>
            </a:r>
            <a:endParaRPr lang="en-US" altLang="ko-KR" dirty="0"/>
          </a:p>
          <a:p>
            <a:pPr algn="just">
              <a:spcBef>
                <a:spcPts val="0"/>
              </a:spcBef>
              <a:spcAft>
                <a:spcPts val="600"/>
              </a:spcAft>
            </a:pPr>
            <a:endParaRPr lang="ko-KR" altLang="en-US" sz="1100" dirty="0"/>
          </a:p>
          <a:p>
            <a:pPr algn="just">
              <a:spcBef>
                <a:spcPts val="0"/>
              </a:spcBef>
              <a:spcAft>
                <a:spcPts val="600"/>
              </a:spcAft>
            </a:pPr>
            <a:endParaRPr lang="ko-KR" altLang="en-US" sz="1100" dirty="0"/>
          </a:p>
        </p:txBody>
      </p:sp>
      <p:sp>
        <p:nvSpPr>
          <p:cNvPr id="5" name="Footer Placeholder 4"/>
          <p:cNvSpPr>
            <a:spLocks noGrp="1"/>
          </p:cNvSpPr>
          <p:nvPr>
            <p:ph type="ftr" sz="quarter" idx="12"/>
          </p:nvPr>
        </p:nvSpPr>
        <p:spPr/>
        <p:txBody>
          <a:bodyPr/>
          <a:lstStyle/>
          <a:p>
            <a:r>
              <a:rPr lang="en-US" smtClean="0"/>
              <a:t>Quantum Dot Display Technology &amp; Market Report - H2 2015</a:t>
            </a:r>
            <a:endParaRPr lang="en-US" dirty="0"/>
          </a:p>
        </p:txBody>
      </p:sp>
      <p:graphicFrame>
        <p:nvGraphicFramePr>
          <p:cNvPr id="9" name="Chart 8"/>
          <p:cNvGraphicFramePr>
            <a:graphicFrameLocks/>
          </p:cNvGraphicFramePr>
          <p:nvPr>
            <p:extLst>
              <p:ext uri="{D42A27DB-BD31-4B8C-83A1-F6EECF244321}">
                <p14:modId xmlns:p14="http://schemas.microsoft.com/office/powerpoint/2010/main" val="335390864"/>
              </p:ext>
            </p:extLst>
          </p:nvPr>
        </p:nvGraphicFramePr>
        <p:xfrm>
          <a:off x="4716463" y="3429001"/>
          <a:ext cx="3959226" cy="28082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662709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176400" lvl="1">
              <a:spcBef>
                <a:spcPts val="600"/>
              </a:spcBef>
              <a:spcAft>
                <a:spcPts val="400"/>
              </a:spcAft>
            </a:pPr>
            <a:r>
              <a:rPr lang="en-US" altLang="ko-KR" sz="1200" b="1" dirty="0"/>
              <a:t>Adobe RGB: </a:t>
            </a:r>
            <a:r>
              <a:rPr lang="en-US" altLang="ko-KR" sz="1200" dirty="0"/>
              <a:t>Adobe Systems Software Ireland Ltd. </a:t>
            </a:r>
            <a:r>
              <a:rPr lang="en-US" altLang="ko-KR" sz="1200" dirty="0" smtClean="0"/>
              <a:t>suggested its own </a:t>
            </a:r>
            <a:r>
              <a:rPr lang="en-US" altLang="ko-KR" sz="1200" dirty="0"/>
              <a:t>color space </a:t>
            </a:r>
            <a:r>
              <a:rPr lang="en-US" altLang="ko-KR" sz="1200" dirty="0" smtClean="0"/>
              <a:t>in 1998</a:t>
            </a:r>
            <a:r>
              <a:rPr lang="en-US" altLang="ko-KR" sz="1200" dirty="0"/>
              <a:t>, complementing the loss in green and cyan colors that </a:t>
            </a:r>
            <a:r>
              <a:rPr lang="en-US" altLang="ko-KR" sz="1200" dirty="0" smtClean="0"/>
              <a:t>can’t be </a:t>
            </a:r>
            <a:r>
              <a:rPr lang="en-US" altLang="ko-KR" sz="1200" dirty="0"/>
              <a:t>expressed in the</a:t>
            </a:r>
            <a:r>
              <a:rPr lang="ko-KR" altLang="en-US" sz="1200" dirty="0"/>
              <a:t> </a:t>
            </a:r>
            <a:r>
              <a:rPr lang="en-US" altLang="ko-KR" sz="1200" dirty="0" err="1"/>
              <a:t>sRGB</a:t>
            </a:r>
            <a:r>
              <a:rPr lang="en-US" altLang="ko-KR" sz="1200" dirty="0"/>
              <a:t>. Compared to the </a:t>
            </a:r>
            <a:r>
              <a:rPr lang="en-US" altLang="ko-KR" sz="1200" dirty="0" err="1"/>
              <a:t>sRGB</a:t>
            </a:r>
            <a:r>
              <a:rPr lang="ko-KR" altLang="en-US" sz="1200" dirty="0"/>
              <a:t> </a:t>
            </a:r>
            <a:r>
              <a:rPr lang="en-US" altLang="ko-KR" sz="1200" dirty="0"/>
              <a:t>color space, Adobe RGB </a:t>
            </a:r>
            <a:r>
              <a:rPr lang="en-US" altLang="ko-KR" sz="1200" dirty="0" smtClean="0"/>
              <a:t>was developed for the </a:t>
            </a:r>
            <a:r>
              <a:rPr lang="en-US" altLang="ko-KR" sz="1200" dirty="0"/>
              <a:t>color space that </a:t>
            </a:r>
            <a:r>
              <a:rPr lang="en-US" altLang="ko-KR" sz="1200" dirty="0" smtClean="0"/>
              <a:t>can be ideally reproduced in printing </a:t>
            </a:r>
            <a:r>
              <a:rPr lang="en-US" altLang="ko-KR" sz="1200" dirty="0"/>
              <a:t>machines, </a:t>
            </a:r>
            <a:r>
              <a:rPr lang="en-US" altLang="ko-KR" sz="1200" dirty="0" smtClean="0"/>
              <a:t>and it encompasses most colors </a:t>
            </a:r>
            <a:r>
              <a:rPr lang="en-US" altLang="ko-KR" sz="1200" dirty="0"/>
              <a:t>of </a:t>
            </a:r>
            <a:r>
              <a:rPr lang="en-US" altLang="ko-KR" sz="1200" dirty="0" smtClean="0"/>
              <a:t>cyan</a:t>
            </a:r>
            <a:r>
              <a:rPr lang="en-US" altLang="ko-KR" sz="1200" dirty="0"/>
              <a:t>, </a:t>
            </a:r>
            <a:r>
              <a:rPr lang="en-US" altLang="ko-KR" sz="1200" dirty="0" smtClean="0"/>
              <a:t>yellow</a:t>
            </a:r>
            <a:r>
              <a:rPr lang="en-US" altLang="ko-KR" sz="1200" dirty="0"/>
              <a:t>, </a:t>
            </a:r>
            <a:r>
              <a:rPr lang="en-US" altLang="ko-KR" sz="1200" dirty="0" smtClean="0"/>
              <a:t>magenta</a:t>
            </a:r>
            <a:r>
              <a:rPr lang="en-US" altLang="ko-KR" sz="1200" dirty="0"/>
              <a:t>, </a:t>
            </a:r>
            <a:r>
              <a:rPr lang="en-US" altLang="ko-KR" sz="1200" dirty="0" smtClean="0"/>
              <a:t>and black </a:t>
            </a:r>
            <a:r>
              <a:rPr lang="en-US" altLang="ko-KR" sz="1200" dirty="0"/>
              <a:t>(CYMK). However, with the chromaticity near green being extremely high, there are color spaces that cannot be </a:t>
            </a:r>
            <a:r>
              <a:rPr lang="en-US" altLang="ko-KR" sz="1200" dirty="0" smtClean="0"/>
              <a:t>reproduced with </a:t>
            </a:r>
            <a:r>
              <a:rPr lang="en-US" altLang="ko-KR" sz="1200" dirty="0"/>
              <a:t>printing equipment.</a:t>
            </a:r>
          </a:p>
          <a:p>
            <a:pPr lvl="1" latinLnBrk="0"/>
            <a:endParaRPr lang="en-US" altLang="ko-KR" sz="1200" dirty="0"/>
          </a:p>
          <a:p>
            <a:pPr marL="177800" lvl="1" indent="0" latinLnBrk="0">
              <a:buNone/>
            </a:pPr>
            <a:endParaRPr lang="en-US" altLang="ko-KR" sz="1200" b="1" dirty="0"/>
          </a:p>
          <a:p>
            <a:pPr marL="177800" lvl="1" indent="0" latinLnBrk="0">
              <a:buNone/>
            </a:pPr>
            <a:endParaRPr lang="en-US" altLang="ko-KR" sz="1200" b="1" dirty="0"/>
          </a:p>
          <a:p>
            <a:pPr marL="176400" lvl="1" algn="just">
              <a:spcBef>
                <a:spcPts val="600"/>
              </a:spcBef>
              <a:spcAft>
                <a:spcPts val="400"/>
              </a:spcAft>
            </a:pPr>
            <a:r>
              <a:rPr lang="en-US" altLang="ko-KR" sz="1200" b="1" dirty="0" smtClean="0"/>
              <a:t>DCI-P3</a:t>
            </a:r>
            <a:r>
              <a:rPr lang="en-US" altLang="ko-KR" sz="1200" b="1" dirty="0"/>
              <a:t>: </a:t>
            </a:r>
            <a:r>
              <a:rPr lang="en-US" altLang="ko-KR" sz="1200" dirty="0"/>
              <a:t>It is a color space suggested by Society of Motion Picture and Television Engineers (SMPTE) in 2007, </a:t>
            </a:r>
            <a:r>
              <a:rPr lang="en-US" altLang="ko-KR" sz="1200" dirty="0" smtClean="0"/>
              <a:t>encompassing a </a:t>
            </a:r>
            <a:r>
              <a:rPr lang="en-US" altLang="ko-KR" sz="1200" dirty="0"/>
              <a:t>wider color </a:t>
            </a:r>
            <a:r>
              <a:rPr lang="en-US" altLang="ko-KR" sz="1200" dirty="0" smtClean="0"/>
              <a:t>range </a:t>
            </a:r>
            <a:r>
              <a:rPr lang="en-US" altLang="ko-KR" sz="1200" dirty="0"/>
              <a:t>than </a:t>
            </a:r>
            <a:r>
              <a:rPr lang="en-US" altLang="ko-KR" sz="1200" dirty="0" err="1"/>
              <a:t>sRGB</a:t>
            </a:r>
            <a:r>
              <a:rPr lang="en-US" altLang="ko-KR" sz="1200" dirty="0"/>
              <a:t>. Currently, all digital movies are created based on the color space of DCI-P3. In 2013, the first monitor </a:t>
            </a:r>
            <a:r>
              <a:rPr lang="en-US" altLang="ko-KR" sz="1200" dirty="0" smtClean="0"/>
              <a:t>adopting the DCI-P3 </a:t>
            </a:r>
            <a:r>
              <a:rPr lang="en-US" altLang="ko-KR" sz="1200" dirty="0"/>
              <a:t>was released.</a:t>
            </a:r>
          </a:p>
          <a:p>
            <a:pPr lvl="1" latinLnBrk="0"/>
            <a:endParaRPr lang="en-US" altLang="ko-KR" sz="1200" dirty="0"/>
          </a:p>
          <a:p>
            <a:pPr lvl="1" latinLnBrk="0"/>
            <a:endParaRPr lang="en-US" altLang="ko-KR" sz="1200" dirty="0"/>
          </a:p>
          <a:p>
            <a:pPr lvl="1" latinLnBrk="0"/>
            <a:endParaRPr lang="en-US" altLang="ko-KR" sz="1200" dirty="0"/>
          </a:p>
          <a:p>
            <a:pPr algn="just" latinLnBrk="0"/>
            <a:r>
              <a:rPr lang="en-US" altLang="ko-KR" b="1" dirty="0" smtClean="0"/>
              <a:t>Rec</a:t>
            </a:r>
            <a:r>
              <a:rPr lang="en-US" altLang="ko-KR" b="1" dirty="0"/>
              <a:t>. 2020</a:t>
            </a:r>
            <a:r>
              <a:rPr lang="en-US" altLang="ko-KR" dirty="0"/>
              <a:t>: It is a broadcasting signal for ultra high-definition (UHD) TV (4K, 8K) suggested by the ITU in 2012. It is an extension of the Rec. 709, and it has a much wider color space compared to all other standards currently being used.</a:t>
            </a:r>
          </a:p>
          <a:p>
            <a:endParaRPr lang="ko-KR" altLang="en-US" dirty="0"/>
          </a:p>
        </p:txBody>
      </p:sp>
      <p:sp>
        <p:nvSpPr>
          <p:cNvPr id="4" name="Slide Number Placeholder 3"/>
          <p:cNvSpPr>
            <a:spLocks noGrp="1"/>
          </p:cNvSpPr>
          <p:nvPr>
            <p:ph type="sldNum" sz="quarter" idx="10"/>
          </p:nvPr>
        </p:nvSpPr>
        <p:spPr/>
        <p:txBody>
          <a:bodyPr/>
          <a:lstStyle/>
          <a:p>
            <a:fld id="{C1654822-CBA3-4BDF-80A9-3FE33B17E59A}" type="slidenum">
              <a:rPr lang="en-US" smtClean="0"/>
              <a:pPr/>
              <a:t>9</a:t>
            </a:fld>
            <a:endParaRPr lang="en-US" dirty="0"/>
          </a:p>
        </p:txBody>
      </p:sp>
      <p:sp>
        <p:nvSpPr>
          <p:cNvPr id="5" name="Footer Placeholder 4"/>
          <p:cNvSpPr>
            <a:spLocks noGrp="1"/>
          </p:cNvSpPr>
          <p:nvPr>
            <p:ph type="ftr" sz="quarter" idx="11"/>
          </p:nvPr>
        </p:nvSpPr>
        <p:spPr/>
        <p:txBody>
          <a:bodyPr/>
          <a:lstStyle/>
          <a:p>
            <a:r>
              <a:rPr lang="en-US" smtClean="0"/>
              <a:t>Quantum Dot Display Technology &amp; Market Report - H2 2015</a:t>
            </a:r>
            <a:endParaRPr lang="en-US" dirty="0"/>
          </a:p>
        </p:txBody>
      </p:sp>
      <p:graphicFrame>
        <p:nvGraphicFramePr>
          <p:cNvPr id="6" name="표 6"/>
          <p:cNvGraphicFramePr>
            <a:graphicFrameLocks noGrp="1"/>
          </p:cNvGraphicFramePr>
          <p:nvPr>
            <p:extLst>
              <p:ext uri="{D42A27DB-BD31-4B8C-83A1-F6EECF244321}">
                <p14:modId xmlns:p14="http://schemas.microsoft.com/office/powerpoint/2010/main" val="358472312"/>
              </p:ext>
            </p:extLst>
          </p:nvPr>
        </p:nvGraphicFramePr>
        <p:xfrm>
          <a:off x="468313" y="2492896"/>
          <a:ext cx="3959226" cy="760830"/>
        </p:xfrm>
        <a:graphic>
          <a:graphicData uri="http://schemas.openxmlformats.org/drawingml/2006/table">
            <a:tbl>
              <a:tblPr lastRow="1">
                <a:tableStyleId>{4F348D8D-2592-4D36-8BCA-CF58A03317E7}</a:tableStyleId>
              </a:tblPr>
              <a:tblGrid>
                <a:gridCol w="979314"/>
                <a:gridCol w="744978"/>
                <a:gridCol w="744978"/>
                <a:gridCol w="744978"/>
                <a:gridCol w="744978"/>
              </a:tblGrid>
              <a:tr h="216000">
                <a:tc gridSpan="5">
                  <a:txBody>
                    <a:bodyPr/>
                    <a:lstStyle/>
                    <a:p>
                      <a:pPr algn="l" fontAlgn="ctr"/>
                      <a:r>
                        <a:rPr lang="en-US" altLang="ko-KR" sz="900" b="1" i="0" u="none" strike="noStrike" dirty="0" smtClean="0">
                          <a:solidFill>
                            <a:schemeClr val="bg1"/>
                          </a:solidFill>
                          <a:effectLst/>
                          <a:latin typeface="+mn-lt"/>
                        </a:rPr>
                        <a:t>Color coordinates</a:t>
                      </a:r>
                      <a:r>
                        <a:rPr lang="en-US" altLang="ko-KR" sz="900" b="1" i="0" u="none" strike="noStrike" baseline="0" dirty="0" smtClean="0">
                          <a:solidFill>
                            <a:schemeClr val="bg1"/>
                          </a:solidFill>
                          <a:effectLst/>
                          <a:latin typeface="+mn-lt"/>
                        </a:rPr>
                        <a:t> based on Adobe RGB</a:t>
                      </a:r>
                      <a:endParaRPr lang="ko-KR" altLang="en-US" sz="900" b="1" i="0" u="none" strike="noStrike" dirty="0">
                        <a:solidFill>
                          <a:schemeClr val="bg1"/>
                        </a:solidFill>
                        <a:effectLst/>
                        <a:latin typeface="+mn-lt"/>
                      </a:endParaRPr>
                    </a:p>
                  </a:txBody>
                  <a:tcPr marL="35560" marR="35560" marT="19050" marB="19050" anchor="ctr">
                    <a:solidFill>
                      <a:srgbClr val="707C8A"/>
                    </a:solidFill>
                  </a:tcPr>
                </a:tc>
                <a:tc hMerge="1">
                  <a:txBody>
                    <a:bodyPr/>
                    <a:lstStyle/>
                    <a:p>
                      <a:pPr algn="l" fontAlgn="ctr"/>
                      <a:endParaRPr lang="ko-KR" altLang="en-US" sz="1100" b="0" i="0" u="none" strike="noStrike">
                        <a:solidFill>
                          <a:srgbClr val="000000"/>
                        </a:solidFill>
                        <a:effectLst/>
                        <a:latin typeface="맑은 고딕"/>
                      </a:endParaRPr>
                    </a:p>
                  </a:txBody>
                  <a:tcPr marL="9525" marR="9525" marT="9525" marB="0" anchor="ctr"/>
                </a:tc>
                <a:tc hMerge="1">
                  <a:txBody>
                    <a:bodyPr/>
                    <a:lstStyle/>
                    <a:p>
                      <a:pPr algn="l" fontAlgn="ctr"/>
                      <a:endParaRPr lang="ko-KR" altLang="en-US" sz="1100" b="0" i="0" u="none" strike="noStrike">
                        <a:solidFill>
                          <a:srgbClr val="000000"/>
                        </a:solidFill>
                        <a:effectLst/>
                        <a:latin typeface="맑은 고딕"/>
                      </a:endParaRPr>
                    </a:p>
                  </a:txBody>
                  <a:tcPr marL="9525" marR="9525" marT="9525" marB="0" anchor="ctr"/>
                </a:tc>
                <a:tc hMerge="1">
                  <a:txBody>
                    <a:bodyPr/>
                    <a:lstStyle/>
                    <a:p>
                      <a:pPr algn="l" fontAlgn="ctr"/>
                      <a:endParaRPr lang="ko-KR" altLang="en-US" sz="1100" b="0" i="0" u="none" strike="noStrike">
                        <a:solidFill>
                          <a:srgbClr val="000000"/>
                        </a:solidFill>
                        <a:effectLst/>
                        <a:latin typeface="맑은 고딕"/>
                      </a:endParaRPr>
                    </a:p>
                  </a:txBody>
                  <a:tcPr marL="9525" marR="9525" marT="9525" marB="0" anchor="ctr"/>
                </a:tc>
                <a:tc hMerge="1">
                  <a:txBody>
                    <a:bodyPr/>
                    <a:lstStyle/>
                    <a:p>
                      <a:pPr algn="l" fontAlgn="ctr"/>
                      <a:endParaRPr lang="ko-KR" altLang="en-US" sz="1100" b="0" i="0" u="none" strike="noStrike">
                        <a:solidFill>
                          <a:srgbClr val="000000"/>
                        </a:solidFill>
                        <a:effectLst/>
                        <a:latin typeface="맑은 고딕"/>
                      </a:endParaRPr>
                    </a:p>
                  </a:txBody>
                  <a:tcPr marL="9525" marR="9525" marT="9525" marB="0" anchor="ctr"/>
                </a:tc>
              </a:tr>
              <a:tr h="104149">
                <a:tc>
                  <a:txBody>
                    <a:bodyPr/>
                    <a:lstStyle/>
                    <a:p>
                      <a:pPr algn="l" rtl="0" fontAlgn="ctr"/>
                      <a:r>
                        <a:rPr lang="en-US" sz="700" b="1" i="0" u="none" strike="noStrike" dirty="0">
                          <a:solidFill>
                            <a:schemeClr val="tx1"/>
                          </a:solidFill>
                          <a:effectLst/>
                          <a:latin typeface="Arial"/>
                        </a:rPr>
                        <a:t>Chromaticity</a:t>
                      </a:r>
                    </a:p>
                  </a:txBody>
                  <a:tcPr marL="35560" marR="35560" marT="19050" marB="19050">
                    <a:lnB w="12700">
                      <a:solidFill>
                        <a:srgbClr val="A1ABB2"/>
                      </a:solidFill>
                    </a:lnB>
                    <a:solidFill>
                      <a:scrgbClr r="0" g="0" b="0">
                        <a:alpha val="0"/>
                      </a:scrgbClr>
                    </a:solidFill>
                  </a:tcPr>
                </a:tc>
                <a:tc>
                  <a:txBody>
                    <a:bodyPr/>
                    <a:lstStyle/>
                    <a:p>
                      <a:pPr algn="r" rtl="0" fontAlgn="ctr"/>
                      <a:r>
                        <a:rPr lang="en-US" sz="700" b="1" i="0" u="none" strike="noStrike" dirty="0">
                          <a:solidFill>
                            <a:schemeClr val="tx1"/>
                          </a:solidFill>
                          <a:effectLst/>
                          <a:latin typeface="Arial"/>
                        </a:rPr>
                        <a:t>Red</a:t>
                      </a:r>
                    </a:p>
                  </a:txBody>
                  <a:tcPr marL="35560" marR="35560" marT="19050" marB="19050">
                    <a:lnB w="12700">
                      <a:solidFill>
                        <a:srgbClr val="A1ABB2"/>
                      </a:solidFill>
                    </a:lnB>
                    <a:solidFill>
                      <a:scrgbClr r="0" g="0" b="0">
                        <a:alpha val="0"/>
                      </a:scrgbClr>
                    </a:solidFill>
                  </a:tcPr>
                </a:tc>
                <a:tc>
                  <a:txBody>
                    <a:bodyPr/>
                    <a:lstStyle/>
                    <a:p>
                      <a:pPr algn="r" rtl="0" fontAlgn="ctr"/>
                      <a:r>
                        <a:rPr lang="en-US" sz="700" b="1" i="0" u="none" strike="noStrike" dirty="0">
                          <a:solidFill>
                            <a:schemeClr val="tx1"/>
                          </a:solidFill>
                          <a:effectLst/>
                          <a:latin typeface="Arial"/>
                        </a:rPr>
                        <a:t>Green</a:t>
                      </a:r>
                    </a:p>
                  </a:txBody>
                  <a:tcPr marL="35560" marR="35560" marT="19050" marB="19050">
                    <a:lnB w="12700">
                      <a:solidFill>
                        <a:srgbClr val="A1ABB2"/>
                      </a:solidFill>
                    </a:lnB>
                    <a:solidFill>
                      <a:scrgbClr r="0" g="0" b="0">
                        <a:alpha val="0"/>
                      </a:scrgbClr>
                    </a:solidFill>
                  </a:tcPr>
                </a:tc>
                <a:tc>
                  <a:txBody>
                    <a:bodyPr/>
                    <a:lstStyle/>
                    <a:p>
                      <a:pPr algn="r" rtl="0" fontAlgn="ctr"/>
                      <a:r>
                        <a:rPr lang="en-US" sz="700" b="1" i="0" u="none" strike="noStrike">
                          <a:solidFill>
                            <a:schemeClr val="tx1"/>
                          </a:solidFill>
                          <a:effectLst/>
                          <a:latin typeface="Arial"/>
                        </a:rPr>
                        <a:t>Blue</a:t>
                      </a:r>
                    </a:p>
                  </a:txBody>
                  <a:tcPr marL="35560" marR="35560" marT="19050" marB="19050">
                    <a:lnB w="12700">
                      <a:solidFill>
                        <a:srgbClr val="A1ABB2"/>
                      </a:solidFill>
                    </a:lnB>
                    <a:solidFill>
                      <a:scrgbClr r="0" g="0" b="0">
                        <a:alpha val="0"/>
                      </a:scrgbClr>
                    </a:solidFill>
                  </a:tcPr>
                </a:tc>
                <a:tc>
                  <a:txBody>
                    <a:bodyPr/>
                    <a:lstStyle/>
                    <a:p>
                      <a:pPr algn="r" rtl="0" fontAlgn="ctr"/>
                      <a:r>
                        <a:rPr lang="en-US" sz="700" b="1" i="0" u="none" strike="noStrike">
                          <a:solidFill>
                            <a:schemeClr val="tx1"/>
                          </a:solidFill>
                          <a:effectLst/>
                          <a:latin typeface="Arial"/>
                        </a:rPr>
                        <a:t>White point</a:t>
                      </a:r>
                    </a:p>
                  </a:txBody>
                  <a:tcPr marL="35560" marR="35560" marT="19050" marB="19050">
                    <a:lnB w="12700">
                      <a:solidFill>
                        <a:srgbClr val="A1ABB2"/>
                      </a:solidFill>
                    </a:lnB>
                    <a:solidFill>
                      <a:scrgbClr r="0" g="0" b="0">
                        <a:alpha val="0"/>
                      </a:scrgbClr>
                    </a:solidFill>
                  </a:tcPr>
                </a:tc>
              </a:tr>
              <a:tr h="104149">
                <a:tc>
                  <a:txBody>
                    <a:bodyPr/>
                    <a:lstStyle/>
                    <a:p>
                      <a:pPr algn="l" rtl="0" fontAlgn="ctr"/>
                      <a:r>
                        <a:rPr lang="en-US" sz="700" b="0" i="0" u="none" strike="noStrike" dirty="0">
                          <a:solidFill>
                            <a:schemeClr val="tx1"/>
                          </a:solidFill>
                          <a:effectLst/>
                          <a:latin typeface="Arial"/>
                        </a:rPr>
                        <a:t>x</a:t>
                      </a:r>
                    </a:p>
                  </a:txBody>
                  <a:tcPr marL="35560" marR="35560" marT="19050" marB="19050">
                    <a:lnT w="12700">
                      <a:solidFill>
                        <a:srgbClr val="A1ABB2"/>
                      </a:solidFill>
                    </a:lnT>
                    <a:lnB>
                      <a:noFill/>
                    </a:lnB>
                    <a:solidFill>
                      <a:scrgbClr r="0" g="0" b="0">
                        <a:alpha val="0"/>
                      </a:scrgbClr>
                    </a:solidFill>
                  </a:tcPr>
                </a:tc>
                <a:tc>
                  <a:txBody>
                    <a:bodyPr/>
                    <a:lstStyle/>
                    <a:p>
                      <a:pPr algn="r" rtl="0" fontAlgn="ctr"/>
                      <a:r>
                        <a:rPr lang="en-US" altLang="ko-KR" sz="700" b="0" i="0" u="none" strike="noStrike" dirty="0">
                          <a:solidFill>
                            <a:schemeClr val="tx1"/>
                          </a:solidFill>
                          <a:effectLst/>
                          <a:latin typeface="Arial"/>
                        </a:rPr>
                        <a:t>0.64</a:t>
                      </a:r>
                    </a:p>
                  </a:txBody>
                  <a:tcPr marL="35560" marR="35560" marT="19050" marB="19050">
                    <a:lnT w="12700">
                      <a:solidFill>
                        <a:srgbClr val="A1ABB2"/>
                      </a:solidFill>
                    </a:lnT>
                    <a:lnB>
                      <a:noFill/>
                    </a:lnB>
                    <a:solidFill>
                      <a:scrgbClr r="0" g="0" b="0">
                        <a:alpha val="0"/>
                      </a:scrgbClr>
                    </a:solidFill>
                  </a:tcPr>
                </a:tc>
                <a:tc>
                  <a:txBody>
                    <a:bodyPr/>
                    <a:lstStyle/>
                    <a:p>
                      <a:pPr algn="r" rtl="0" fontAlgn="ctr"/>
                      <a:r>
                        <a:rPr lang="en-US" altLang="ko-KR" sz="700" b="0" i="0" u="none" strike="noStrike" dirty="0">
                          <a:solidFill>
                            <a:schemeClr val="tx1"/>
                          </a:solidFill>
                          <a:effectLst/>
                          <a:latin typeface="Arial"/>
                        </a:rPr>
                        <a:t>0.21</a:t>
                      </a:r>
                    </a:p>
                  </a:txBody>
                  <a:tcPr marL="35560" marR="35560" marT="19050" marB="19050">
                    <a:lnT w="12700">
                      <a:solidFill>
                        <a:srgbClr val="A1ABB2"/>
                      </a:solidFill>
                    </a:lnT>
                    <a:lnB>
                      <a:noFill/>
                    </a:lnB>
                    <a:solidFill>
                      <a:scrgbClr r="0" g="0" b="0">
                        <a:alpha val="0"/>
                      </a:scrgbClr>
                    </a:solidFill>
                  </a:tcPr>
                </a:tc>
                <a:tc>
                  <a:txBody>
                    <a:bodyPr/>
                    <a:lstStyle/>
                    <a:p>
                      <a:pPr algn="r" rtl="0" fontAlgn="ctr"/>
                      <a:r>
                        <a:rPr lang="en-US" altLang="ko-KR" sz="700" b="0" i="0" u="none" strike="noStrike">
                          <a:solidFill>
                            <a:schemeClr val="tx1"/>
                          </a:solidFill>
                          <a:effectLst/>
                          <a:latin typeface="Arial"/>
                        </a:rPr>
                        <a:t>0.15</a:t>
                      </a:r>
                    </a:p>
                  </a:txBody>
                  <a:tcPr marL="35560" marR="35560" marT="19050" marB="19050">
                    <a:lnT w="12700">
                      <a:solidFill>
                        <a:srgbClr val="A1ABB2"/>
                      </a:solidFill>
                    </a:lnT>
                    <a:lnB>
                      <a:noFill/>
                    </a:lnB>
                    <a:solidFill>
                      <a:scrgbClr r="0" g="0" b="0">
                        <a:alpha val="0"/>
                      </a:scrgbClr>
                    </a:solidFill>
                  </a:tcPr>
                </a:tc>
                <a:tc>
                  <a:txBody>
                    <a:bodyPr/>
                    <a:lstStyle/>
                    <a:p>
                      <a:pPr algn="r" rtl="0" fontAlgn="ctr"/>
                      <a:r>
                        <a:rPr lang="en-US" altLang="ko-KR" sz="700" b="0" i="0" u="none" strike="noStrike">
                          <a:solidFill>
                            <a:schemeClr val="tx1"/>
                          </a:solidFill>
                          <a:effectLst/>
                          <a:latin typeface="Arial"/>
                        </a:rPr>
                        <a:t>0.3127</a:t>
                      </a:r>
                    </a:p>
                  </a:txBody>
                  <a:tcPr marL="35560" marR="35560" marT="19050" marB="19050">
                    <a:lnT w="12700">
                      <a:solidFill>
                        <a:srgbClr val="A1ABB2"/>
                      </a:solidFill>
                    </a:lnT>
                    <a:lnB>
                      <a:noFill/>
                    </a:lnB>
                    <a:solidFill>
                      <a:scrgbClr r="0" g="0" b="0">
                        <a:alpha val="0"/>
                      </a:scrgbClr>
                    </a:solidFill>
                  </a:tcPr>
                </a:tc>
              </a:tr>
              <a:tr h="104149">
                <a:tc>
                  <a:txBody>
                    <a:bodyPr/>
                    <a:lstStyle/>
                    <a:p>
                      <a:pPr algn="l" rtl="0" fontAlgn="ctr"/>
                      <a:r>
                        <a:rPr lang="en-US" sz="700" b="0" i="0" u="none" strike="noStrike" dirty="0">
                          <a:solidFill>
                            <a:schemeClr val="tx1"/>
                          </a:solidFill>
                          <a:effectLst/>
                          <a:latin typeface="Arial"/>
                        </a:rPr>
                        <a:t>y</a:t>
                      </a:r>
                    </a:p>
                  </a:txBody>
                  <a:tcPr marL="35560" marR="35560" marT="19050" marB="19050">
                    <a:lnT>
                      <a:noFill/>
                    </a:lnT>
                    <a:lnB w="12700" cap="flat" cmpd="sng" algn="ctr">
                      <a:solidFill>
                        <a:srgbClr val="A1ABB2"/>
                      </a:solidFill>
                      <a:prstDash val="solid"/>
                      <a:round/>
                      <a:headEnd type="none" w="med" len="med"/>
                      <a:tailEnd type="none" w="med" len="med"/>
                    </a:lnB>
                    <a:solidFill>
                      <a:scrgbClr r="0" g="0" b="0">
                        <a:alpha val="0"/>
                      </a:scrgbClr>
                    </a:solidFill>
                  </a:tcPr>
                </a:tc>
                <a:tc>
                  <a:txBody>
                    <a:bodyPr/>
                    <a:lstStyle/>
                    <a:p>
                      <a:pPr algn="r" rtl="0" fontAlgn="ctr"/>
                      <a:r>
                        <a:rPr lang="en-US" altLang="ko-KR" sz="700" b="0" i="0" u="none" strike="noStrike">
                          <a:solidFill>
                            <a:schemeClr val="tx1"/>
                          </a:solidFill>
                          <a:effectLst/>
                          <a:latin typeface="Arial"/>
                        </a:rPr>
                        <a:t>0.33</a:t>
                      </a:r>
                    </a:p>
                  </a:txBody>
                  <a:tcPr marL="35560" marR="35560" marT="19050" marB="19050">
                    <a:lnT>
                      <a:noFill/>
                    </a:lnT>
                    <a:lnB w="12700" cap="flat" cmpd="sng" algn="ctr">
                      <a:solidFill>
                        <a:srgbClr val="A1ABB2"/>
                      </a:solidFill>
                      <a:prstDash val="solid"/>
                      <a:round/>
                      <a:headEnd type="none" w="med" len="med"/>
                      <a:tailEnd type="none" w="med" len="med"/>
                    </a:lnB>
                    <a:solidFill>
                      <a:scrgbClr r="0" g="0" b="0">
                        <a:alpha val="0"/>
                      </a:scrgbClr>
                    </a:solidFill>
                  </a:tcPr>
                </a:tc>
                <a:tc>
                  <a:txBody>
                    <a:bodyPr/>
                    <a:lstStyle/>
                    <a:p>
                      <a:pPr algn="r" rtl="0" fontAlgn="ctr"/>
                      <a:r>
                        <a:rPr lang="en-US" altLang="ko-KR" sz="700" b="0" i="0" u="none" strike="noStrike">
                          <a:solidFill>
                            <a:schemeClr val="tx1"/>
                          </a:solidFill>
                          <a:effectLst/>
                          <a:latin typeface="Arial"/>
                        </a:rPr>
                        <a:t>0.71</a:t>
                      </a:r>
                    </a:p>
                  </a:txBody>
                  <a:tcPr marL="35560" marR="35560" marT="19050" marB="19050">
                    <a:lnT>
                      <a:noFill/>
                    </a:lnT>
                    <a:lnB w="12700" cap="flat" cmpd="sng" algn="ctr">
                      <a:solidFill>
                        <a:srgbClr val="A1ABB2"/>
                      </a:solidFill>
                      <a:prstDash val="solid"/>
                      <a:round/>
                      <a:headEnd type="none" w="med" len="med"/>
                      <a:tailEnd type="none" w="med" len="med"/>
                    </a:lnB>
                    <a:solidFill>
                      <a:scrgbClr r="0" g="0" b="0">
                        <a:alpha val="0"/>
                      </a:scrgbClr>
                    </a:solidFill>
                  </a:tcPr>
                </a:tc>
                <a:tc>
                  <a:txBody>
                    <a:bodyPr/>
                    <a:lstStyle/>
                    <a:p>
                      <a:pPr algn="r" rtl="0" fontAlgn="ctr"/>
                      <a:r>
                        <a:rPr lang="en-US" altLang="ko-KR" sz="700" b="0" i="0" u="none" strike="noStrike" dirty="0">
                          <a:solidFill>
                            <a:schemeClr val="tx1"/>
                          </a:solidFill>
                          <a:effectLst/>
                          <a:latin typeface="Arial"/>
                        </a:rPr>
                        <a:t>0.06</a:t>
                      </a:r>
                    </a:p>
                  </a:txBody>
                  <a:tcPr marL="35560" marR="35560" marT="19050" marB="19050">
                    <a:lnT>
                      <a:noFill/>
                    </a:lnT>
                    <a:lnB w="12700" cap="flat" cmpd="sng" algn="ctr">
                      <a:solidFill>
                        <a:srgbClr val="A1ABB2"/>
                      </a:solidFill>
                      <a:prstDash val="solid"/>
                      <a:round/>
                      <a:headEnd type="none" w="med" len="med"/>
                      <a:tailEnd type="none" w="med" len="med"/>
                    </a:lnB>
                    <a:solidFill>
                      <a:scrgbClr r="0" g="0" b="0">
                        <a:alpha val="0"/>
                      </a:scrgbClr>
                    </a:solidFill>
                  </a:tcPr>
                </a:tc>
                <a:tc>
                  <a:txBody>
                    <a:bodyPr/>
                    <a:lstStyle/>
                    <a:p>
                      <a:pPr algn="r" rtl="0" fontAlgn="ctr"/>
                      <a:r>
                        <a:rPr lang="en-US" altLang="ko-KR" sz="700" b="0" i="0" u="none" strike="noStrike" dirty="0">
                          <a:solidFill>
                            <a:schemeClr val="tx1"/>
                          </a:solidFill>
                          <a:effectLst/>
                          <a:latin typeface="Arial"/>
                        </a:rPr>
                        <a:t>0.329</a:t>
                      </a:r>
                    </a:p>
                  </a:txBody>
                  <a:tcPr marL="35560" marR="35560" marT="19050" marB="19050">
                    <a:lnT>
                      <a:noFill/>
                    </a:lnT>
                    <a:lnB w="12700">
                      <a:solidFill>
                        <a:srgbClr val="A1ABB2"/>
                      </a:solidFill>
                    </a:lnB>
                    <a:solidFill>
                      <a:scrgbClr r="0" g="0" b="0">
                        <a:alpha val="0"/>
                      </a:scrgbClr>
                    </a:solidFill>
                  </a:tcPr>
                </a:tc>
              </a:tr>
              <a:tr h="100494">
                <a:tc gridSpan="4">
                  <a:txBody>
                    <a:bodyPr/>
                    <a:lstStyle/>
                    <a:p>
                      <a:pPr marL="0" algn="l" defTabSz="914400" rtl="0" eaLnBrk="1" fontAlgn="ctr" latinLnBrk="1" hangingPunct="1">
                        <a:buNone/>
                      </a:pPr>
                      <a:r>
                        <a:rPr lang="en-US" altLang="ko-KR" sz="600" b="0" i="0" u="none" strike="noStrike" smtClean="0">
                          <a:solidFill>
                            <a:srgbClr val="707C8A"/>
                          </a:solidFill>
                          <a:effectLst/>
                          <a:latin typeface="Arial"/>
                        </a:rPr>
                        <a:t>Source: IHS</a:t>
                      </a:r>
                      <a:endParaRPr lang="ko-KR" altLang="en-US" sz="600" b="0" i="0" u="none" strike="noStrike">
                        <a:solidFill>
                          <a:srgbClr val="707C8A"/>
                        </a:solidFill>
                        <a:effectLst/>
                        <a:latin typeface="Arial"/>
                      </a:endParaRPr>
                    </a:p>
                  </a:txBody>
                  <a:tcPr marL="35560" marR="35560" marT="19050" marB="0" anchor="b">
                    <a:lnT w="12700" cap="flat" cmpd="sng" algn="ctr">
                      <a:solidFill>
                        <a:srgbClr val="A1ABB2"/>
                      </a:solidFill>
                      <a:prstDash val="solid"/>
                      <a:round/>
                      <a:headEnd type="none" w="med" len="med"/>
                      <a:tailEnd type="none" w="med" len="med"/>
                    </a:lnT>
                    <a:solidFill>
                      <a:scrgbClr r="0" g="0" b="0">
                        <a:alpha val="0"/>
                      </a:scrgbClr>
                    </a:solidFill>
                  </a:tcPr>
                </a:tc>
                <a:tc hMerge="1">
                  <a:txBody>
                    <a:bodyPr/>
                    <a:lstStyle/>
                    <a:p>
                      <a:pPr algn="l" fontAlgn="ctr"/>
                      <a:endParaRPr lang="ko-KR" altLang="en-US" sz="1100" b="0" i="0" u="none" strike="noStrike">
                        <a:solidFill>
                          <a:srgbClr val="000000"/>
                        </a:solidFill>
                        <a:effectLst/>
                        <a:latin typeface="맑은 고딕"/>
                      </a:endParaRPr>
                    </a:p>
                  </a:txBody>
                  <a:tcPr marL="9525" marR="9525" marT="9525" marB="0" anchor="ctr"/>
                </a:tc>
                <a:tc hMerge="1">
                  <a:txBody>
                    <a:bodyPr/>
                    <a:lstStyle/>
                    <a:p>
                      <a:pPr algn="l" fontAlgn="ctr"/>
                      <a:endParaRPr lang="ko-KR" altLang="en-US" sz="1100" b="0" i="0" u="none" strike="noStrike">
                        <a:solidFill>
                          <a:srgbClr val="000000"/>
                        </a:solidFill>
                        <a:effectLst/>
                        <a:latin typeface="맑은 고딕"/>
                      </a:endParaRPr>
                    </a:p>
                  </a:txBody>
                  <a:tcPr marL="9525" marR="9525" marT="9525" marB="0" anchor="ctr"/>
                </a:tc>
                <a:tc hMerge="1">
                  <a:txBody>
                    <a:bodyPr/>
                    <a:lstStyle/>
                    <a:p>
                      <a:pPr algn="l" fontAlgn="ctr"/>
                      <a:endParaRPr lang="ko-KR" altLang="en-US" sz="1100" b="0" i="0" u="none" strike="noStrike">
                        <a:solidFill>
                          <a:srgbClr val="000000"/>
                        </a:solidFill>
                        <a:effectLst/>
                        <a:latin typeface="맑은 고딕"/>
                      </a:endParaRPr>
                    </a:p>
                  </a:txBody>
                  <a:tcPr marL="9525" marR="9525" marT="9525" marB="0" anchor="ctr"/>
                </a:tc>
                <a:tc>
                  <a:txBody>
                    <a:bodyPr/>
                    <a:lstStyle/>
                    <a:p>
                      <a:pPr marL="0" algn="r" defTabSz="914400" rtl="0" eaLnBrk="1" fontAlgn="ctr" latinLnBrk="1" hangingPunct="1">
                        <a:buNone/>
                      </a:pPr>
                      <a:r>
                        <a:rPr lang="en-US" altLang="ko-KR" sz="600" b="0" i="0" u="none" strike="noStrike" dirty="0" smtClean="0">
                          <a:solidFill>
                            <a:srgbClr val="707C8A"/>
                          </a:solidFill>
                          <a:effectLst/>
                          <a:latin typeface="Arial"/>
                        </a:rPr>
                        <a:t>© 2015 IHS</a:t>
                      </a:r>
                      <a:endParaRPr lang="ko-KR" altLang="en-US" sz="600" b="0" i="0" u="none" strike="noStrike" dirty="0">
                        <a:solidFill>
                          <a:srgbClr val="707C8A"/>
                        </a:solidFill>
                        <a:effectLst/>
                        <a:latin typeface="Arial"/>
                      </a:endParaRPr>
                    </a:p>
                  </a:txBody>
                  <a:tcPr marL="35560" marR="35560" marT="19050" marB="0" anchor="b">
                    <a:lnT w="12700">
                      <a:solidFill>
                        <a:srgbClr val="A1ABB2"/>
                      </a:solidFill>
                    </a:lnT>
                    <a:solidFill>
                      <a:scrgbClr r="0" g="0" b="0">
                        <a:alpha val="0"/>
                      </a:scrgbClr>
                    </a:solidFill>
                  </a:tcPr>
                </a:tc>
              </a:tr>
            </a:tbl>
          </a:graphicData>
        </a:graphic>
      </p:graphicFrame>
      <p:graphicFrame>
        <p:nvGraphicFramePr>
          <p:cNvPr id="7" name="표 8"/>
          <p:cNvGraphicFramePr>
            <a:graphicFrameLocks noGrp="1"/>
          </p:cNvGraphicFramePr>
          <p:nvPr>
            <p:extLst>
              <p:ext uri="{D42A27DB-BD31-4B8C-83A1-F6EECF244321}">
                <p14:modId xmlns:p14="http://schemas.microsoft.com/office/powerpoint/2010/main" val="370397950"/>
              </p:ext>
            </p:extLst>
          </p:nvPr>
        </p:nvGraphicFramePr>
        <p:xfrm>
          <a:off x="468313" y="3933056"/>
          <a:ext cx="3959226" cy="764815"/>
        </p:xfrm>
        <a:graphic>
          <a:graphicData uri="http://schemas.openxmlformats.org/drawingml/2006/table">
            <a:tbl>
              <a:tblPr lastRow="1">
                <a:tableStyleId>{4F348D8D-2592-4D36-8BCA-CF58A03317E7}</a:tableStyleId>
              </a:tblPr>
              <a:tblGrid>
                <a:gridCol w="979314"/>
                <a:gridCol w="744978"/>
                <a:gridCol w="744978"/>
                <a:gridCol w="744978"/>
                <a:gridCol w="744978"/>
              </a:tblGrid>
              <a:tr h="216000">
                <a:tc gridSpan="5">
                  <a:txBody>
                    <a:bodyPr/>
                    <a:lstStyle/>
                    <a:p>
                      <a:pPr algn="l" fontAlgn="ctr"/>
                      <a:r>
                        <a:rPr lang="en-US" altLang="ko-KR" sz="900" b="1" i="0" u="none" strike="noStrike" dirty="0" smtClean="0">
                          <a:solidFill>
                            <a:schemeClr val="bg1"/>
                          </a:solidFill>
                          <a:effectLst/>
                          <a:latin typeface="+mn-lt"/>
                        </a:rPr>
                        <a:t>Color coordinates</a:t>
                      </a:r>
                      <a:r>
                        <a:rPr lang="en-US" altLang="ko-KR" sz="900" b="1" i="0" u="none" strike="noStrike" baseline="0" dirty="0" smtClean="0">
                          <a:solidFill>
                            <a:schemeClr val="bg1"/>
                          </a:solidFill>
                          <a:effectLst/>
                          <a:latin typeface="+mn-lt"/>
                        </a:rPr>
                        <a:t> based on DCI-P3</a:t>
                      </a:r>
                      <a:endParaRPr lang="ko-KR" altLang="en-US" sz="900" b="1" i="0" u="none" strike="noStrike" dirty="0">
                        <a:solidFill>
                          <a:schemeClr val="bg1"/>
                        </a:solidFill>
                        <a:effectLst/>
                        <a:latin typeface="+mn-lt"/>
                      </a:endParaRPr>
                    </a:p>
                  </a:txBody>
                  <a:tcPr marL="35560" marR="35560" marT="19050" marB="19050" anchor="ctr">
                    <a:solidFill>
                      <a:srgbClr val="707C8A"/>
                    </a:solidFill>
                  </a:tcPr>
                </a:tc>
                <a:tc hMerge="1">
                  <a:txBody>
                    <a:bodyPr/>
                    <a:lstStyle/>
                    <a:p>
                      <a:pPr algn="l" fontAlgn="ctr"/>
                      <a:endParaRPr lang="ko-KR" altLang="en-US" sz="1100" b="0" i="0" u="none" strike="noStrike">
                        <a:solidFill>
                          <a:srgbClr val="000000"/>
                        </a:solidFill>
                        <a:effectLst/>
                        <a:latin typeface="맑은 고딕"/>
                      </a:endParaRPr>
                    </a:p>
                  </a:txBody>
                  <a:tcPr marL="9525" marR="9525" marT="9525" marB="0" anchor="ctr"/>
                </a:tc>
                <a:tc hMerge="1">
                  <a:txBody>
                    <a:bodyPr/>
                    <a:lstStyle/>
                    <a:p>
                      <a:pPr algn="l" fontAlgn="ctr"/>
                      <a:endParaRPr lang="ko-KR" altLang="en-US" sz="1100" b="0" i="0" u="none" strike="noStrike">
                        <a:solidFill>
                          <a:srgbClr val="000000"/>
                        </a:solidFill>
                        <a:effectLst/>
                        <a:latin typeface="맑은 고딕"/>
                      </a:endParaRPr>
                    </a:p>
                  </a:txBody>
                  <a:tcPr marL="9525" marR="9525" marT="9525" marB="0" anchor="ctr"/>
                </a:tc>
                <a:tc hMerge="1">
                  <a:txBody>
                    <a:bodyPr/>
                    <a:lstStyle/>
                    <a:p>
                      <a:pPr algn="l" fontAlgn="ctr"/>
                      <a:endParaRPr lang="ko-KR" altLang="en-US" sz="1100" b="0" i="0" u="none" strike="noStrike">
                        <a:solidFill>
                          <a:srgbClr val="000000"/>
                        </a:solidFill>
                        <a:effectLst/>
                        <a:latin typeface="맑은 고딕"/>
                      </a:endParaRPr>
                    </a:p>
                  </a:txBody>
                  <a:tcPr marL="9525" marR="9525" marT="9525" marB="0" anchor="ctr"/>
                </a:tc>
                <a:tc hMerge="1">
                  <a:txBody>
                    <a:bodyPr/>
                    <a:lstStyle/>
                    <a:p>
                      <a:pPr algn="l" fontAlgn="ctr"/>
                      <a:endParaRPr lang="ko-KR" altLang="en-US" sz="1100" b="0" i="0" u="none" strike="noStrike">
                        <a:solidFill>
                          <a:srgbClr val="000000"/>
                        </a:solidFill>
                        <a:effectLst/>
                        <a:latin typeface="맑은 고딕"/>
                      </a:endParaRPr>
                    </a:p>
                  </a:txBody>
                  <a:tcPr marL="9525" marR="9525" marT="9525" marB="0" anchor="ctr"/>
                </a:tc>
              </a:tr>
              <a:tr h="118638">
                <a:tc>
                  <a:txBody>
                    <a:bodyPr/>
                    <a:lstStyle/>
                    <a:p>
                      <a:pPr algn="l" rtl="0" fontAlgn="ctr"/>
                      <a:r>
                        <a:rPr lang="en-US" sz="700" b="1" i="0" u="none" strike="noStrike" dirty="0">
                          <a:solidFill>
                            <a:schemeClr val="tx1"/>
                          </a:solidFill>
                          <a:effectLst/>
                          <a:latin typeface="Arial"/>
                        </a:rPr>
                        <a:t>Chromaticity</a:t>
                      </a:r>
                    </a:p>
                  </a:txBody>
                  <a:tcPr marL="35560" marR="35560" marT="19050" marB="19050">
                    <a:lnB w="12700">
                      <a:solidFill>
                        <a:srgbClr val="A1ABB2"/>
                      </a:solidFill>
                    </a:lnB>
                    <a:solidFill>
                      <a:scrgbClr r="0" g="0" b="0">
                        <a:alpha val="0"/>
                      </a:scrgbClr>
                    </a:solidFill>
                  </a:tcPr>
                </a:tc>
                <a:tc>
                  <a:txBody>
                    <a:bodyPr/>
                    <a:lstStyle/>
                    <a:p>
                      <a:pPr algn="r" rtl="0" fontAlgn="ctr"/>
                      <a:r>
                        <a:rPr lang="en-US" sz="700" b="1" i="0" u="none" strike="noStrike" dirty="0">
                          <a:solidFill>
                            <a:schemeClr val="tx1"/>
                          </a:solidFill>
                          <a:effectLst/>
                          <a:latin typeface="Arial"/>
                        </a:rPr>
                        <a:t>Red</a:t>
                      </a:r>
                    </a:p>
                  </a:txBody>
                  <a:tcPr marL="35560" marR="35560" marT="19050" marB="19050">
                    <a:lnB w="12700">
                      <a:solidFill>
                        <a:srgbClr val="A1ABB2"/>
                      </a:solidFill>
                    </a:lnB>
                    <a:solidFill>
                      <a:scrgbClr r="0" g="0" b="0">
                        <a:alpha val="0"/>
                      </a:scrgbClr>
                    </a:solidFill>
                  </a:tcPr>
                </a:tc>
                <a:tc>
                  <a:txBody>
                    <a:bodyPr/>
                    <a:lstStyle/>
                    <a:p>
                      <a:pPr algn="r" rtl="0" fontAlgn="ctr"/>
                      <a:r>
                        <a:rPr lang="en-US" sz="700" b="1" i="0" u="none" strike="noStrike">
                          <a:solidFill>
                            <a:schemeClr val="tx1"/>
                          </a:solidFill>
                          <a:effectLst/>
                          <a:latin typeface="Arial"/>
                        </a:rPr>
                        <a:t>Green</a:t>
                      </a:r>
                    </a:p>
                  </a:txBody>
                  <a:tcPr marL="35560" marR="35560" marT="19050" marB="19050">
                    <a:lnB w="12700">
                      <a:solidFill>
                        <a:srgbClr val="A1ABB2"/>
                      </a:solidFill>
                    </a:lnB>
                    <a:solidFill>
                      <a:scrgbClr r="0" g="0" b="0">
                        <a:alpha val="0"/>
                      </a:scrgbClr>
                    </a:solidFill>
                  </a:tcPr>
                </a:tc>
                <a:tc>
                  <a:txBody>
                    <a:bodyPr/>
                    <a:lstStyle/>
                    <a:p>
                      <a:pPr algn="r" rtl="0" fontAlgn="ctr"/>
                      <a:r>
                        <a:rPr lang="en-US" sz="700" b="1" i="0" u="none" strike="noStrike">
                          <a:solidFill>
                            <a:schemeClr val="tx1"/>
                          </a:solidFill>
                          <a:effectLst/>
                          <a:latin typeface="Arial"/>
                        </a:rPr>
                        <a:t>Blue</a:t>
                      </a:r>
                    </a:p>
                  </a:txBody>
                  <a:tcPr marL="35560" marR="35560" marT="19050" marB="19050">
                    <a:lnB w="12700">
                      <a:solidFill>
                        <a:srgbClr val="A1ABB2"/>
                      </a:solidFill>
                    </a:lnB>
                    <a:solidFill>
                      <a:scrgbClr r="0" g="0" b="0">
                        <a:alpha val="0"/>
                      </a:scrgbClr>
                    </a:solidFill>
                  </a:tcPr>
                </a:tc>
                <a:tc>
                  <a:txBody>
                    <a:bodyPr/>
                    <a:lstStyle/>
                    <a:p>
                      <a:pPr algn="r" rtl="0" fontAlgn="ctr"/>
                      <a:r>
                        <a:rPr lang="en-US" sz="700" b="1" i="0" u="none" strike="noStrike">
                          <a:solidFill>
                            <a:schemeClr val="tx1"/>
                          </a:solidFill>
                          <a:effectLst/>
                          <a:latin typeface="Arial"/>
                        </a:rPr>
                        <a:t>White point</a:t>
                      </a:r>
                    </a:p>
                  </a:txBody>
                  <a:tcPr marL="35560" marR="35560" marT="19050" marB="19050">
                    <a:lnB w="12700">
                      <a:solidFill>
                        <a:srgbClr val="A1ABB2"/>
                      </a:solidFill>
                    </a:lnB>
                    <a:solidFill>
                      <a:scrgbClr r="0" g="0" b="0">
                        <a:alpha val="0"/>
                      </a:scrgbClr>
                    </a:solidFill>
                  </a:tcPr>
                </a:tc>
              </a:tr>
              <a:tr h="118638">
                <a:tc>
                  <a:txBody>
                    <a:bodyPr/>
                    <a:lstStyle/>
                    <a:p>
                      <a:pPr algn="l" rtl="0" fontAlgn="ctr"/>
                      <a:r>
                        <a:rPr lang="en-US" sz="700" b="0" i="0" u="none" strike="noStrike" dirty="0">
                          <a:solidFill>
                            <a:schemeClr val="tx1"/>
                          </a:solidFill>
                          <a:effectLst/>
                          <a:latin typeface="Arial"/>
                        </a:rPr>
                        <a:t>x</a:t>
                      </a:r>
                    </a:p>
                  </a:txBody>
                  <a:tcPr marL="35560" marR="35560" marT="19050" marB="19050">
                    <a:lnT w="12700">
                      <a:solidFill>
                        <a:srgbClr val="A1ABB2"/>
                      </a:solidFill>
                    </a:lnT>
                    <a:lnB>
                      <a:noFill/>
                    </a:lnB>
                    <a:solidFill>
                      <a:scrgbClr r="0" g="0" b="0">
                        <a:alpha val="0"/>
                      </a:scrgbClr>
                    </a:solidFill>
                  </a:tcPr>
                </a:tc>
                <a:tc>
                  <a:txBody>
                    <a:bodyPr/>
                    <a:lstStyle/>
                    <a:p>
                      <a:pPr algn="r" rtl="0" fontAlgn="ctr"/>
                      <a:r>
                        <a:rPr lang="en-US" altLang="ko-KR" sz="700" b="0" i="0" u="none" strike="noStrike" dirty="0">
                          <a:solidFill>
                            <a:schemeClr val="tx1"/>
                          </a:solidFill>
                          <a:effectLst/>
                          <a:latin typeface="Arial"/>
                        </a:rPr>
                        <a:t>0.68</a:t>
                      </a:r>
                    </a:p>
                  </a:txBody>
                  <a:tcPr marL="35560" marR="35560" marT="19050" marB="19050">
                    <a:lnT w="12700">
                      <a:solidFill>
                        <a:srgbClr val="A1ABB2"/>
                      </a:solidFill>
                    </a:lnT>
                    <a:lnB>
                      <a:noFill/>
                    </a:lnB>
                    <a:solidFill>
                      <a:scrgbClr r="0" g="0" b="0">
                        <a:alpha val="0"/>
                      </a:scrgbClr>
                    </a:solidFill>
                  </a:tcPr>
                </a:tc>
                <a:tc>
                  <a:txBody>
                    <a:bodyPr/>
                    <a:lstStyle/>
                    <a:p>
                      <a:pPr algn="r" rtl="0" fontAlgn="ctr"/>
                      <a:r>
                        <a:rPr lang="en-US" altLang="ko-KR" sz="700" b="0" i="0" u="none" strike="noStrike">
                          <a:solidFill>
                            <a:schemeClr val="tx1"/>
                          </a:solidFill>
                          <a:effectLst/>
                          <a:latin typeface="Arial"/>
                        </a:rPr>
                        <a:t>0.265</a:t>
                      </a:r>
                    </a:p>
                  </a:txBody>
                  <a:tcPr marL="35560" marR="35560" marT="19050" marB="19050">
                    <a:lnT w="12700">
                      <a:solidFill>
                        <a:srgbClr val="A1ABB2"/>
                      </a:solidFill>
                    </a:lnT>
                    <a:lnB>
                      <a:noFill/>
                    </a:lnB>
                    <a:solidFill>
                      <a:scrgbClr r="0" g="0" b="0">
                        <a:alpha val="0"/>
                      </a:scrgbClr>
                    </a:solidFill>
                  </a:tcPr>
                </a:tc>
                <a:tc>
                  <a:txBody>
                    <a:bodyPr/>
                    <a:lstStyle/>
                    <a:p>
                      <a:pPr algn="r" rtl="0" fontAlgn="ctr"/>
                      <a:r>
                        <a:rPr lang="en-US" altLang="ko-KR" sz="700" b="0" i="0" u="none" strike="noStrike" dirty="0" smtClean="0">
                          <a:solidFill>
                            <a:schemeClr val="tx1"/>
                          </a:solidFill>
                          <a:effectLst/>
                          <a:latin typeface="Arial"/>
                        </a:rPr>
                        <a:t>0.157</a:t>
                      </a:r>
                      <a:endParaRPr lang="en-US" altLang="ko-KR" sz="700" b="0" i="0" u="none" strike="noStrike" dirty="0">
                        <a:solidFill>
                          <a:schemeClr val="tx1"/>
                        </a:solidFill>
                        <a:effectLst/>
                        <a:latin typeface="Arial"/>
                      </a:endParaRPr>
                    </a:p>
                  </a:txBody>
                  <a:tcPr marL="35560" marR="35560" marT="19050" marB="19050">
                    <a:lnT w="12700">
                      <a:solidFill>
                        <a:srgbClr val="A1ABB2"/>
                      </a:solidFill>
                    </a:lnT>
                    <a:lnB>
                      <a:noFill/>
                    </a:lnB>
                    <a:solidFill>
                      <a:scrgbClr r="0" g="0" b="0">
                        <a:alpha val="0"/>
                      </a:scrgbClr>
                    </a:solidFill>
                  </a:tcPr>
                </a:tc>
                <a:tc>
                  <a:txBody>
                    <a:bodyPr/>
                    <a:lstStyle/>
                    <a:p>
                      <a:pPr algn="r" rtl="0" fontAlgn="ctr"/>
                      <a:r>
                        <a:rPr lang="en-US" altLang="ko-KR" sz="700" b="0" i="0" u="none" strike="noStrike">
                          <a:solidFill>
                            <a:schemeClr val="tx1"/>
                          </a:solidFill>
                          <a:effectLst/>
                          <a:latin typeface="Arial"/>
                        </a:rPr>
                        <a:t>0.333</a:t>
                      </a:r>
                    </a:p>
                  </a:txBody>
                  <a:tcPr marL="35560" marR="35560" marT="19050" marB="19050">
                    <a:lnT w="12700">
                      <a:solidFill>
                        <a:srgbClr val="A1ABB2"/>
                      </a:solidFill>
                    </a:lnT>
                    <a:lnB>
                      <a:noFill/>
                    </a:lnB>
                    <a:solidFill>
                      <a:scrgbClr r="0" g="0" b="0">
                        <a:alpha val="0"/>
                      </a:scrgbClr>
                    </a:solidFill>
                  </a:tcPr>
                </a:tc>
              </a:tr>
              <a:tr h="118638">
                <a:tc>
                  <a:txBody>
                    <a:bodyPr/>
                    <a:lstStyle/>
                    <a:p>
                      <a:pPr algn="l" rtl="0" fontAlgn="ctr"/>
                      <a:r>
                        <a:rPr lang="en-US" sz="700" b="0" i="0" u="none" strike="noStrike" dirty="0">
                          <a:solidFill>
                            <a:schemeClr val="tx1"/>
                          </a:solidFill>
                          <a:effectLst/>
                          <a:latin typeface="Arial"/>
                        </a:rPr>
                        <a:t>y</a:t>
                      </a:r>
                    </a:p>
                  </a:txBody>
                  <a:tcPr marL="35560" marR="35560" marT="19050" marB="19050">
                    <a:lnT>
                      <a:noFill/>
                    </a:lnT>
                    <a:lnB w="12700" cap="flat" cmpd="sng" algn="ctr">
                      <a:solidFill>
                        <a:srgbClr val="A1ABB2"/>
                      </a:solidFill>
                      <a:prstDash val="solid"/>
                      <a:round/>
                      <a:headEnd type="none" w="med" len="med"/>
                      <a:tailEnd type="none" w="med" len="med"/>
                    </a:lnB>
                    <a:solidFill>
                      <a:scrgbClr r="0" g="0" b="0">
                        <a:alpha val="0"/>
                      </a:scrgbClr>
                    </a:solidFill>
                  </a:tcPr>
                </a:tc>
                <a:tc>
                  <a:txBody>
                    <a:bodyPr/>
                    <a:lstStyle/>
                    <a:p>
                      <a:pPr algn="r" rtl="0" fontAlgn="ctr"/>
                      <a:r>
                        <a:rPr lang="en-US" altLang="ko-KR" sz="700" b="0" i="0" u="none" strike="noStrike" dirty="0">
                          <a:solidFill>
                            <a:schemeClr val="tx1"/>
                          </a:solidFill>
                          <a:effectLst/>
                          <a:latin typeface="Arial"/>
                        </a:rPr>
                        <a:t>0.32</a:t>
                      </a:r>
                    </a:p>
                  </a:txBody>
                  <a:tcPr marL="35560" marR="35560" marT="19050" marB="19050">
                    <a:lnT>
                      <a:noFill/>
                    </a:lnT>
                    <a:lnB w="12700" cap="flat" cmpd="sng" algn="ctr">
                      <a:solidFill>
                        <a:srgbClr val="A1ABB2"/>
                      </a:solidFill>
                      <a:prstDash val="solid"/>
                      <a:round/>
                      <a:headEnd type="none" w="med" len="med"/>
                      <a:tailEnd type="none" w="med" len="med"/>
                    </a:lnB>
                    <a:solidFill>
                      <a:scrgbClr r="0" g="0" b="0">
                        <a:alpha val="0"/>
                      </a:scrgbClr>
                    </a:solidFill>
                  </a:tcPr>
                </a:tc>
                <a:tc>
                  <a:txBody>
                    <a:bodyPr/>
                    <a:lstStyle/>
                    <a:p>
                      <a:pPr algn="r" rtl="0" fontAlgn="ctr"/>
                      <a:r>
                        <a:rPr lang="en-US" altLang="ko-KR" sz="700" b="0" i="0" u="none" strike="noStrike" dirty="0">
                          <a:solidFill>
                            <a:schemeClr val="tx1"/>
                          </a:solidFill>
                          <a:effectLst/>
                          <a:latin typeface="Arial"/>
                        </a:rPr>
                        <a:t>0.69</a:t>
                      </a:r>
                    </a:p>
                  </a:txBody>
                  <a:tcPr marL="35560" marR="35560" marT="19050" marB="19050">
                    <a:lnT>
                      <a:noFill/>
                    </a:lnT>
                    <a:lnB w="12700" cap="flat" cmpd="sng" algn="ctr">
                      <a:solidFill>
                        <a:srgbClr val="A1ABB2"/>
                      </a:solidFill>
                      <a:prstDash val="solid"/>
                      <a:round/>
                      <a:headEnd type="none" w="med" len="med"/>
                      <a:tailEnd type="none" w="med" len="med"/>
                    </a:lnB>
                    <a:solidFill>
                      <a:scrgbClr r="0" g="0" b="0">
                        <a:alpha val="0"/>
                      </a:scrgbClr>
                    </a:solidFill>
                  </a:tcPr>
                </a:tc>
                <a:tc>
                  <a:txBody>
                    <a:bodyPr/>
                    <a:lstStyle/>
                    <a:p>
                      <a:pPr algn="r" rtl="0" fontAlgn="ctr"/>
                      <a:r>
                        <a:rPr lang="en-US" altLang="ko-KR" sz="700" b="0" i="0" u="none" strike="noStrike" dirty="0">
                          <a:solidFill>
                            <a:schemeClr val="tx1"/>
                          </a:solidFill>
                          <a:effectLst/>
                          <a:latin typeface="Arial"/>
                        </a:rPr>
                        <a:t>0.06</a:t>
                      </a:r>
                    </a:p>
                  </a:txBody>
                  <a:tcPr marL="35560" marR="35560" marT="19050" marB="19050">
                    <a:lnT>
                      <a:noFill/>
                    </a:lnT>
                    <a:lnB w="12700" cap="flat" cmpd="sng" algn="ctr">
                      <a:solidFill>
                        <a:srgbClr val="A1ABB2"/>
                      </a:solidFill>
                      <a:prstDash val="solid"/>
                      <a:round/>
                      <a:headEnd type="none" w="med" len="med"/>
                      <a:tailEnd type="none" w="med" len="med"/>
                    </a:lnB>
                    <a:solidFill>
                      <a:scrgbClr r="0" g="0" b="0">
                        <a:alpha val="0"/>
                      </a:scrgbClr>
                    </a:solidFill>
                  </a:tcPr>
                </a:tc>
                <a:tc>
                  <a:txBody>
                    <a:bodyPr/>
                    <a:lstStyle/>
                    <a:p>
                      <a:pPr algn="r" rtl="0" fontAlgn="ctr"/>
                      <a:r>
                        <a:rPr lang="en-US" altLang="ko-KR" sz="700" b="0" i="0" u="none" strike="noStrike" dirty="0">
                          <a:solidFill>
                            <a:schemeClr val="tx1"/>
                          </a:solidFill>
                          <a:effectLst/>
                          <a:latin typeface="Arial"/>
                        </a:rPr>
                        <a:t>0.334 </a:t>
                      </a:r>
                    </a:p>
                  </a:txBody>
                  <a:tcPr marL="35560" marR="35560" marT="19050" marB="19050">
                    <a:lnT>
                      <a:noFill/>
                    </a:lnT>
                    <a:lnB w="12700">
                      <a:solidFill>
                        <a:srgbClr val="A1ABB2"/>
                      </a:solidFill>
                    </a:lnB>
                    <a:solidFill>
                      <a:scrgbClr r="0" g="0" b="0">
                        <a:alpha val="0"/>
                      </a:scrgbClr>
                    </a:solidFill>
                  </a:tcPr>
                </a:tc>
              </a:tr>
              <a:tr h="114475">
                <a:tc gridSpan="4">
                  <a:txBody>
                    <a:bodyPr/>
                    <a:lstStyle/>
                    <a:p>
                      <a:pPr marL="0" algn="l" defTabSz="914400" rtl="0" eaLnBrk="1" fontAlgn="ctr" latinLnBrk="1" hangingPunct="1">
                        <a:buNone/>
                      </a:pPr>
                      <a:r>
                        <a:rPr lang="en-US" altLang="ko-KR" sz="600" b="0" i="0" u="none" strike="noStrike" dirty="0" smtClean="0">
                          <a:solidFill>
                            <a:srgbClr val="707C8A"/>
                          </a:solidFill>
                          <a:effectLst/>
                          <a:latin typeface="Arial"/>
                        </a:rPr>
                        <a:t>Source: IHS</a:t>
                      </a:r>
                      <a:endParaRPr lang="ko-KR" altLang="en-US" sz="600" b="0" i="0" u="none" strike="noStrike" dirty="0">
                        <a:solidFill>
                          <a:srgbClr val="707C8A"/>
                        </a:solidFill>
                        <a:effectLst/>
                        <a:latin typeface="Arial"/>
                      </a:endParaRPr>
                    </a:p>
                  </a:txBody>
                  <a:tcPr marL="35560" marR="35560" marT="19050" marB="0" anchor="b">
                    <a:lnT w="12700" cap="flat" cmpd="sng" algn="ctr">
                      <a:solidFill>
                        <a:srgbClr val="A1ABB2"/>
                      </a:solidFill>
                      <a:prstDash val="solid"/>
                      <a:round/>
                      <a:headEnd type="none" w="med" len="med"/>
                      <a:tailEnd type="none" w="med" len="med"/>
                    </a:lnT>
                    <a:solidFill>
                      <a:scrgbClr r="0" g="0" b="0">
                        <a:alpha val="0"/>
                      </a:scrgbClr>
                    </a:solidFill>
                  </a:tcPr>
                </a:tc>
                <a:tc hMerge="1">
                  <a:txBody>
                    <a:bodyPr/>
                    <a:lstStyle/>
                    <a:p>
                      <a:pPr algn="l" fontAlgn="ctr"/>
                      <a:endParaRPr lang="ko-KR" altLang="en-US" sz="1100" b="0" i="0" u="none" strike="noStrike">
                        <a:solidFill>
                          <a:srgbClr val="000000"/>
                        </a:solidFill>
                        <a:effectLst/>
                        <a:latin typeface="맑은 고딕"/>
                      </a:endParaRPr>
                    </a:p>
                  </a:txBody>
                  <a:tcPr marL="9525" marR="9525" marT="9525" marB="0" anchor="ctr"/>
                </a:tc>
                <a:tc hMerge="1">
                  <a:txBody>
                    <a:bodyPr/>
                    <a:lstStyle/>
                    <a:p>
                      <a:pPr algn="l" fontAlgn="ctr"/>
                      <a:endParaRPr lang="ko-KR" altLang="en-US" sz="1100" b="0" i="0" u="none" strike="noStrike">
                        <a:solidFill>
                          <a:srgbClr val="000000"/>
                        </a:solidFill>
                        <a:effectLst/>
                        <a:latin typeface="맑은 고딕"/>
                      </a:endParaRPr>
                    </a:p>
                  </a:txBody>
                  <a:tcPr marL="9525" marR="9525" marT="9525" marB="0" anchor="ctr"/>
                </a:tc>
                <a:tc hMerge="1">
                  <a:txBody>
                    <a:bodyPr/>
                    <a:lstStyle/>
                    <a:p>
                      <a:pPr algn="l" fontAlgn="ctr"/>
                      <a:endParaRPr lang="ko-KR" altLang="en-US" sz="1100" b="0" i="0" u="none" strike="noStrike">
                        <a:solidFill>
                          <a:srgbClr val="000000"/>
                        </a:solidFill>
                        <a:effectLst/>
                        <a:latin typeface="맑은 고딕"/>
                      </a:endParaRPr>
                    </a:p>
                  </a:txBody>
                  <a:tcPr marL="9525" marR="9525" marT="9525" marB="0" anchor="ctr"/>
                </a:tc>
                <a:tc>
                  <a:txBody>
                    <a:bodyPr/>
                    <a:lstStyle/>
                    <a:p>
                      <a:pPr marL="0" algn="r" defTabSz="914400" rtl="0" eaLnBrk="1" fontAlgn="ctr" latinLnBrk="1" hangingPunct="1">
                        <a:buNone/>
                      </a:pPr>
                      <a:r>
                        <a:rPr lang="en-US" altLang="ko-KR" sz="600" b="0" i="0" u="none" strike="noStrike" dirty="0" smtClean="0">
                          <a:solidFill>
                            <a:srgbClr val="707C8A"/>
                          </a:solidFill>
                          <a:effectLst/>
                          <a:latin typeface="Arial"/>
                        </a:rPr>
                        <a:t>© 2015 IHS</a:t>
                      </a:r>
                      <a:endParaRPr lang="ko-KR" altLang="en-US" sz="600" b="0" i="0" u="none" strike="noStrike" dirty="0">
                        <a:solidFill>
                          <a:srgbClr val="707C8A"/>
                        </a:solidFill>
                        <a:effectLst/>
                        <a:latin typeface="Arial"/>
                      </a:endParaRPr>
                    </a:p>
                  </a:txBody>
                  <a:tcPr marL="35560" marR="35560" marT="19050" marB="0" anchor="b">
                    <a:lnT w="12700">
                      <a:solidFill>
                        <a:srgbClr val="A1ABB2"/>
                      </a:solidFill>
                    </a:lnT>
                    <a:solidFill>
                      <a:scrgbClr r="0" g="0" b="0">
                        <a:alpha val="0"/>
                      </a:scrgbClr>
                    </a:solidFill>
                  </a:tcPr>
                </a:tc>
              </a:tr>
            </a:tbl>
          </a:graphicData>
        </a:graphic>
      </p:graphicFrame>
      <p:graphicFrame>
        <p:nvGraphicFramePr>
          <p:cNvPr id="8" name="표 9"/>
          <p:cNvGraphicFramePr>
            <a:graphicFrameLocks noGrp="1"/>
          </p:cNvGraphicFramePr>
          <p:nvPr>
            <p:extLst>
              <p:ext uri="{D42A27DB-BD31-4B8C-83A1-F6EECF244321}">
                <p14:modId xmlns:p14="http://schemas.microsoft.com/office/powerpoint/2010/main" val="3086979560"/>
              </p:ext>
            </p:extLst>
          </p:nvPr>
        </p:nvGraphicFramePr>
        <p:xfrm>
          <a:off x="468313" y="5447348"/>
          <a:ext cx="3959226" cy="789940"/>
        </p:xfrm>
        <a:graphic>
          <a:graphicData uri="http://schemas.openxmlformats.org/drawingml/2006/table">
            <a:tbl>
              <a:tblPr lastRow="1">
                <a:tableStyleId>{4F348D8D-2592-4D36-8BCA-CF58A03317E7}</a:tableStyleId>
              </a:tblPr>
              <a:tblGrid>
                <a:gridCol w="979314"/>
                <a:gridCol w="744978"/>
                <a:gridCol w="744978"/>
                <a:gridCol w="744978"/>
                <a:gridCol w="744978"/>
              </a:tblGrid>
              <a:tr h="215900">
                <a:tc gridSpan="5">
                  <a:txBody>
                    <a:bodyPr/>
                    <a:lstStyle/>
                    <a:p>
                      <a:pPr algn="l" fontAlgn="ctr"/>
                      <a:r>
                        <a:rPr lang="en-US" altLang="ko-KR" sz="900" b="1" i="0" u="none" strike="noStrike" dirty="0" smtClean="0">
                          <a:solidFill>
                            <a:schemeClr val="bg1"/>
                          </a:solidFill>
                          <a:effectLst/>
                          <a:latin typeface="+mn-lt"/>
                        </a:rPr>
                        <a:t>Color coordinates</a:t>
                      </a:r>
                      <a:r>
                        <a:rPr lang="en-US" altLang="ko-KR" sz="900" b="1" i="0" u="none" strike="noStrike" baseline="0" dirty="0" smtClean="0">
                          <a:solidFill>
                            <a:schemeClr val="bg1"/>
                          </a:solidFill>
                          <a:effectLst/>
                          <a:latin typeface="+mn-lt"/>
                        </a:rPr>
                        <a:t> based on Rec.2020</a:t>
                      </a:r>
                      <a:endParaRPr lang="ko-KR" altLang="en-US" sz="900" b="1" i="0" u="none" strike="noStrike" dirty="0">
                        <a:solidFill>
                          <a:schemeClr val="bg1"/>
                        </a:solidFill>
                        <a:effectLst/>
                        <a:latin typeface="+mn-lt"/>
                      </a:endParaRPr>
                    </a:p>
                  </a:txBody>
                  <a:tcPr marL="35560" marR="35560" marT="19050" marB="19050" anchor="ctr">
                    <a:solidFill>
                      <a:srgbClr val="707C8A"/>
                    </a:solidFill>
                  </a:tcPr>
                </a:tc>
                <a:tc hMerge="1">
                  <a:txBody>
                    <a:bodyPr/>
                    <a:lstStyle/>
                    <a:p>
                      <a:pPr algn="l" fontAlgn="ctr"/>
                      <a:endParaRPr lang="ko-KR" altLang="en-US" sz="1100" b="0" i="0" u="none" strike="noStrike">
                        <a:solidFill>
                          <a:srgbClr val="000000"/>
                        </a:solidFill>
                        <a:effectLst/>
                        <a:latin typeface="맑은 고딕"/>
                      </a:endParaRPr>
                    </a:p>
                  </a:txBody>
                  <a:tcPr marL="9525" marR="9525" marT="9525" marB="0" anchor="ctr"/>
                </a:tc>
                <a:tc hMerge="1">
                  <a:txBody>
                    <a:bodyPr/>
                    <a:lstStyle/>
                    <a:p>
                      <a:pPr algn="l" fontAlgn="ctr"/>
                      <a:endParaRPr lang="ko-KR" altLang="en-US" sz="1100" b="0" i="0" u="none" strike="noStrike">
                        <a:solidFill>
                          <a:srgbClr val="000000"/>
                        </a:solidFill>
                        <a:effectLst/>
                        <a:latin typeface="맑은 고딕"/>
                      </a:endParaRPr>
                    </a:p>
                  </a:txBody>
                  <a:tcPr marL="9525" marR="9525" marT="9525" marB="0" anchor="ctr"/>
                </a:tc>
                <a:tc hMerge="1">
                  <a:txBody>
                    <a:bodyPr/>
                    <a:lstStyle/>
                    <a:p>
                      <a:pPr algn="l" fontAlgn="ctr"/>
                      <a:endParaRPr lang="ko-KR" altLang="en-US" sz="1100" b="0" i="0" u="none" strike="noStrike">
                        <a:solidFill>
                          <a:srgbClr val="000000"/>
                        </a:solidFill>
                        <a:effectLst/>
                        <a:latin typeface="맑은 고딕"/>
                      </a:endParaRPr>
                    </a:p>
                  </a:txBody>
                  <a:tcPr marL="9525" marR="9525" marT="9525" marB="0" anchor="ctr"/>
                </a:tc>
                <a:tc hMerge="1">
                  <a:txBody>
                    <a:bodyPr/>
                    <a:lstStyle/>
                    <a:p>
                      <a:pPr algn="l" fontAlgn="ctr"/>
                      <a:endParaRPr lang="ko-KR" altLang="en-US" sz="1100" b="0" i="0" u="none" strike="noStrike">
                        <a:solidFill>
                          <a:srgbClr val="000000"/>
                        </a:solidFill>
                        <a:effectLst/>
                        <a:latin typeface="맑은 고딕"/>
                      </a:endParaRPr>
                    </a:p>
                  </a:txBody>
                  <a:tcPr marL="9525" marR="9525" marT="9525" marB="0" anchor="ctr"/>
                </a:tc>
              </a:tr>
              <a:tr h="76200">
                <a:tc>
                  <a:txBody>
                    <a:bodyPr/>
                    <a:lstStyle/>
                    <a:p>
                      <a:pPr algn="l" rtl="0" fontAlgn="ctr"/>
                      <a:r>
                        <a:rPr lang="en-US" sz="700" b="1" i="0" u="none" strike="noStrike" dirty="0">
                          <a:solidFill>
                            <a:schemeClr val="tx1"/>
                          </a:solidFill>
                          <a:effectLst/>
                          <a:latin typeface="Arial"/>
                        </a:rPr>
                        <a:t>Chromaticity</a:t>
                      </a:r>
                    </a:p>
                  </a:txBody>
                  <a:tcPr marL="35560" marR="35560" marT="19050" marB="19050">
                    <a:lnB w="12700">
                      <a:solidFill>
                        <a:srgbClr val="A1ABB2"/>
                      </a:solidFill>
                    </a:lnB>
                    <a:solidFill>
                      <a:scrgbClr r="0" g="0" b="0">
                        <a:alpha val="0"/>
                      </a:scrgbClr>
                    </a:solidFill>
                  </a:tcPr>
                </a:tc>
                <a:tc>
                  <a:txBody>
                    <a:bodyPr/>
                    <a:lstStyle/>
                    <a:p>
                      <a:pPr algn="r" rtl="0" fontAlgn="ctr"/>
                      <a:r>
                        <a:rPr lang="en-US" sz="700" b="1" i="0" u="none" strike="noStrike" dirty="0">
                          <a:solidFill>
                            <a:schemeClr val="tx1"/>
                          </a:solidFill>
                          <a:effectLst/>
                          <a:latin typeface="Arial"/>
                        </a:rPr>
                        <a:t>Red</a:t>
                      </a:r>
                    </a:p>
                  </a:txBody>
                  <a:tcPr marL="35560" marR="35560" marT="19050" marB="19050">
                    <a:lnB w="12700">
                      <a:solidFill>
                        <a:srgbClr val="A1ABB2"/>
                      </a:solidFill>
                    </a:lnB>
                    <a:solidFill>
                      <a:scrgbClr r="0" g="0" b="0">
                        <a:alpha val="0"/>
                      </a:scrgbClr>
                    </a:solidFill>
                  </a:tcPr>
                </a:tc>
                <a:tc>
                  <a:txBody>
                    <a:bodyPr/>
                    <a:lstStyle/>
                    <a:p>
                      <a:pPr algn="r" rtl="0" fontAlgn="ctr"/>
                      <a:r>
                        <a:rPr lang="en-US" sz="700" b="1" i="0" u="none" strike="noStrike">
                          <a:solidFill>
                            <a:schemeClr val="tx1"/>
                          </a:solidFill>
                          <a:effectLst/>
                          <a:latin typeface="Arial"/>
                        </a:rPr>
                        <a:t>Green</a:t>
                      </a:r>
                    </a:p>
                  </a:txBody>
                  <a:tcPr marL="35560" marR="35560" marT="19050" marB="19050">
                    <a:lnB w="12700">
                      <a:solidFill>
                        <a:srgbClr val="A1ABB2"/>
                      </a:solidFill>
                    </a:lnB>
                    <a:solidFill>
                      <a:scrgbClr r="0" g="0" b="0">
                        <a:alpha val="0"/>
                      </a:scrgbClr>
                    </a:solidFill>
                  </a:tcPr>
                </a:tc>
                <a:tc>
                  <a:txBody>
                    <a:bodyPr/>
                    <a:lstStyle/>
                    <a:p>
                      <a:pPr algn="r" rtl="0" fontAlgn="ctr"/>
                      <a:r>
                        <a:rPr lang="en-US" sz="700" b="1" i="0" u="none" strike="noStrike">
                          <a:solidFill>
                            <a:schemeClr val="tx1"/>
                          </a:solidFill>
                          <a:effectLst/>
                          <a:latin typeface="Arial"/>
                        </a:rPr>
                        <a:t>Blue</a:t>
                      </a:r>
                    </a:p>
                  </a:txBody>
                  <a:tcPr marL="35560" marR="35560" marT="19050" marB="19050">
                    <a:lnB w="12700">
                      <a:solidFill>
                        <a:srgbClr val="A1ABB2"/>
                      </a:solidFill>
                    </a:lnB>
                    <a:solidFill>
                      <a:scrgbClr r="0" g="0" b="0">
                        <a:alpha val="0"/>
                      </a:scrgbClr>
                    </a:solidFill>
                  </a:tcPr>
                </a:tc>
                <a:tc>
                  <a:txBody>
                    <a:bodyPr/>
                    <a:lstStyle/>
                    <a:p>
                      <a:pPr algn="r" rtl="0" fontAlgn="ctr"/>
                      <a:r>
                        <a:rPr lang="en-US" sz="700" b="1" i="0" u="none" strike="noStrike">
                          <a:solidFill>
                            <a:schemeClr val="tx1"/>
                          </a:solidFill>
                          <a:effectLst/>
                          <a:latin typeface="Arial"/>
                        </a:rPr>
                        <a:t>White point</a:t>
                      </a:r>
                    </a:p>
                  </a:txBody>
                  <a:tcPr marL="35560" marR="35560" marT="19050" marB="19050">
                    <a:lnB w="12700">
                      <a:solidFill>
                        <a:srgbClr val="A1ABB2"/>
                      </a:solidFill>
                    </a:lnB>
                    <a:solidFill>
                      <a:scrgbClr r="0" g="0" b="0">
                        <a:alpha val="0"/>
                      </a:scrgbClr>
                    </a:solidFill>
                  </a:tcPr>
                </a:tc>
              </a:tr>
              <a:tr h="76200">
                <a:tc>
                  <a:txBody>
                    <a:bodyPr/>
                    <a:lstStyle/>
                    <a:p>
                      <a:pPr algn="l" rtl="0" fontAlgn="ctr"/>
                      <a:r>
                        <a:rPr lang="en-US" sz="700" b="0" i="0" u="none" strike="noStrike" dirty="0">
                          <a:solidFill>
                            <a:schemeClr val="tx1"/>
                          </a:solidFill>
                          <a:effectLst/>
                          <a:latin typeface="Arial"/>
                        </a:rPr>
                        <a:t>x</a:t>
                      </a:r>
                    </a:p>
                  </a:txBody>
                  <a:tcPr marL="35560" marR="35560" marT="19050" marB="19050">
                    <a:lnT w="12700">
                      <a:solidFill>
                        <a:srgbClr val="A1ABB2"/>
                      </a:solidFill>
                    </a:lnT>
                    <a:lnB>
                      <a:noFill/>
                    </a:lnB>
                    <a:solidFill>
                      <a:scrgbClr r="0" g="0" b="0">
                        <a:alpha val="0"/>
                      </a:scrgbClr>
                    </a:solidFill>
                  </a:tcPr>
                </a:tc>
                <a:tc>
                  <a:txBody>
                    <a:bodyPr/>
                    <a:lstStyle/>
                    <a:p>
                      <a:pPr algn="r" rtl="0" fontAlgn="ctr"/>
                      <a:r>
                        <a:rPr lang="en-US" altLang="ko-KR" sz="700" b="0" i="0" u="none" strike="noStrike" dirty="0">
                          <a:solidFill>
                            <a:schemeClr val="tx1"/>
                          </a:solidFill>
                          <a:effectLst/>
                          <a:latin typeface="Arial"/>
                        </a:rPr>
                        <a:t>0.708</a:t>
                      </a:r>
                    </a:p>
                  </a:txBody>
                  <a:tcPr marL="35560" marR="35560" marT="19050" marB="19050">
                    <a:lnT w="12700">
                      <a:solidFill>
                        <a:srgbClr val="A1ABB2"/>
                      </a:solidFill>
                    </a:lnT>
                    <a:lnB>
                      <a:noFill/>
                    </a:lnB>
                    <a:solidFill>
                      <a:scrgbClr r="0" g="0" b="0">
                        <a:alpha val="0"/>
                      </a:scrgbClr>
                    </a:solidFill>
                  </a:tcPr>
                </a:tc>
                <a:tc>
                  <a:txBody>
                    <a:bodyPr/>
                    <a:lstStyle/>
                    <a:p>
                      <a:pPr algn="r" rtl="0" fontAlgn="ctr"/>
                      <a:r>
                        <a:rPr lang="en-US" altLang="ko-KR" sz="700" b="0" i="0" u="none" strike="noStrike">
                          <a:solidFill>
                            <a:schemeClr val="tx1"/>
                          </a:solidFill>
                          <a:effectLst/>
                          <a:latin typeface="Arial"/>
                        </a:rPr>
                        <a:t>0.17</a:t>
                      </a:r>
                    </a:p>
                  </a:txBody>
                  <a:tcPr marL="35560" marR="35560" marT="19050" marB="19050">
                    <a:lnT w="12700">
                      <a:solidFill>
                        <a:srgbClr val="A1ABB2"/>
                      </a:solidFill>
                    </a:lnT>
                    <a:lnB>
                      <a:noFill/>
                    </a:lnB>
                    <a:solidFill>
                      <a:scrgbClr r="0" g="0" b="0">
                        <a:alpha val="0"/>
                      </a:scrgbClr>
                    </a:solidFill>
                  </a:tcPr>
                </a:tc>
                <a:tc>
                  <a:txBody>
                    <a:bodyPr/>
                    <a:lstStyle/>
                    <a:p>
                      <a:pPr algn="r" rtl="0" fontAlgn="ctr"/>
                      <a:r>
                        <a:rPr lang="en-US" altLang="ko-KR" sz="700" b="0" i="0" u="none" strike="noStrike">
                          <a:solidFill>
                            <a:schemeClr val="tx1"/>
                          </a:solidFill>
                          <a:effectLst/>
                          <a:latin typeface="Arial"/>
                        </a:rPr>
                        <a:t>0.131</a:t>
                      </a:r>
                    </a:p>
                  </a:txBody>
                  <a:tcPr marL="35560" marR="35560" marT="19050" marB="19050">
                    <a:lnT w="12700">
                      <a:solidFill>
                        <a:srgbClr val="A1ABB2"/>
                      </a:solidFill>
                    </a:lnT>
                    <a:lnB>
                      <a:noFill/>
                    </a:lnB>
                    <a:solidFill>
                      <a:scrgbClr r="0" g="0" b="0">
                        <a:alpha val="0"/>
                      </a:scrgbClr>
                    </a:solidFill>
                  </a:tcPr>
                </a:tc>
                <a:tc>
                  <a:txBody>
                    <a:bodyPr/>
                    <a:lstStyle/>
                    <a:p>
                      <a:pPr algn="r" rtl="0" fontAlgn="ctr"/>
                      <a:r>
                        <a:rPr lang="en-US" altLang="ko-KR" sz="700" b="0" i="0" u="none" strike="noStrike">
                          <a:solidFill>
                            <a:schemeClr val="tx1"/>
                          </a:solidFill>
                          <a:effectLst/>
                          <a:latin typeface="Arial"/>
                        </a:rPr>
                        <a:t>0.3127</a:t>
                      </a:r>
                    </a:p>
                  </a:txBody>
                  <a:tcPr marL="35560" marR="35560" marT="19050" marB="19050">
                    <a:lnT w="12700">
                      <a:solidFill>
                        <a:srgbClr val="A1ABB2"/>
                      </a:solidFill>
                    </a:lnT>
                    <a:lnB>
                      <a:noFill/>
                    </a:lnB>
                    <a:solidFill>
                      <a:scrgbClr r="0" g="0" b="0">
                        <a:alpha val="0"/>
                      </a:scrgbClr>
                    </a:solidFill>
                  </a:tcPr>
                </a:tc>
              </a:tr>
              <a:tr h="76200">
                <a:tc>
                  <a:txBody>
                    <a:bodyPr/>
                    <a:lstStyle/>
                    <a:p>
                      <a:pPr algn="l" rtl="0" fontAlgn="ctr"/>
                      <a:r>
                        <a:rPr lang="en-US" sz="700" b="0" i="0" u="none" strike="noStrike" dirty="0">
                          <a:solidFill>
                            <a:schemeClr val="tx1"/>
                          </a:solidFill>
                          <a:effectLst/>
                          <a:latin typeface="Arial"/>
                        </a:rPr>
                        <a:t>y</a:t>
                      </a:r>
                    </a:p>
                  </a:txBody>
                  <a:tcPr marL="35560" marR="35560" marT="19050" marB="19050">
                    <a:lnT>
                      <a:noFill/>
                    </a:lnT>
                    <a:lnB w="12700" cap="flat" cmpd="sng" algn="ctr">
                      <a:solidFill>
                        <a:srgbClr val="A1ABB2"/>
                      </a:solidFill>
                      <a:prstDash val="solid"/>
                      <a:round/>
                      <a:headEnd type="none" w="med" len="med"/>
                      <a:tailEnd type="none" w="med" len="med"/>
                    </a:lnB>
                    <a:solidFill>
                      <a:scrgbClr r="0" g="0" b="0">
                        <a:alpha val="0"/>
                      </a:scrgbClr>
                    </a:solidFill>
                  </a:tcPr>
                </a:tc>
                <a:tc>
                  <a:txBody>
                    <a:bodyPr/>
                    <a:lstStyle/>
                    <a:p>
                      <a:pPr algn="r" rtl="0" fontAlgn="ctr"/>
                      <a:r>
                        <a:rPr lang="en-US" altLang="ko-KR" sz="700" b="0" i="0" u="none" strike="noStrike" dirty="0">
                          <a:solidFill>
                            <a:schemeClr val="tx1"/>
                          </a:solidFill>
                          <a:effectLst/>
                          <a:latin typeface="Arial"/>
                        </a:rPr>
                        <a:t>0.292</a:t>
                      </a:r>
                    </a:p>
                  </a:txBody>
                  <a:tcPr marL="35560" marR="35560" marT="19050" marB="19050">
                    <a:lnT>
                      <a:noFill/>
                    </a:lnT>
                    <a:lnB w="12700" cap="flat" cmpd="sng" algn="ctr">
                      <a:solidFill>
                        <a:srgbClr val="A1ABB2"/>
                      </a:solidFill>
                      <a:prstDash val="solid"/>
                      <a:round/>
                      <a:headEnd type="none" w="med" len="med"/>
                      <a:tailEnd type="none" w="med" len="med"/>
                    </a:lnB>
                    <a:solidFill>
                      <a:scrgbClr r="0" g="0" b="0">
                        <a:alpha val="0"/>
                      </a:scrgbClr>
                    </a:solidFill>
                  </a:tcPr>
                </a:tc>
                <a:tc>
                  <a:txBody>
                    <a:bodyPr/>
                    <a:lstStyle/>
                    <a:p>
                      <a:pPr algn="r" rtl="0" fontAlgn="ctr"/>
                      <a:r>
                        <a:rPr lang="en-US" altLang="ko-KR" sz="700" b="0" i="0" u="none" strike="noStrike" dirty="0">
                          <a:solidFill>
                            <a:schemeClr val="tx1"/>
                          </a:solidFill>
                          <a:effectLst/>
                          <a:latin typeface="Arial"/>
                        </a:rPr>
                        <a:t>0.797</a:t>
                      </a:r>
                    </a:p>
                  </a:txBody>
                  <a:tcPr marL="35560" marR="35560" marT="19050" marB="19050">
                    <a:lnT>
                      <a:noFill/>
                    </a:lnT>
                    <a:lnB w="12700" cap="flat" cmpd="sng" algn="ctr">
                      <a:solidFill>
                        <a:srgbClr val="A1ABB2"/>
                      </a:solidFill>
                      <a:prstDash val="solid"/>
                      <a:round/>
                      <a:headEnd type="none" w="med" len="med"/>
                      <a:tailEnd type="none" w="med" len="med"/>
                    </a:lnB>
                    <a:solidFill>
                      <a:scrgbClr r="0" g="0" b="0">
                        <a:alpha val="0"/>
                      </a:scrgbClr>
                    </a:solidFill>
                  </a:tcPr>
                </a:tc>
                <a:tc>
                  <a:txBody>
                    <a:bodyPr/>
                    <a:lstStyle/>
                    <a:p>
                      <a:pPr algn="r" rtl="0" fontAlgn="ctr"/>
                      <a:r>
                        <a:rPr lang="en-US" altLang="ko-KR" sz="700" b="0" i="0" u="none" strike="noStrike" dirty="0">
                          <a:solidFill>
                            <a:schemeClr val="tx1"/>
                          </a:solidFill>
                          <a:effectLst/>
                          <a:latin typeface="Arial"/>
                        </a:rPr>
                        <a:t>0.046</a:t>
                      </a:r>
                    </a:p>
                  </a:txBody>
                  <a:tcPr marL="35560" marR="35560" marT="19050" marB="19050">
                    <a:lnT>
                      <a:noFill/>
                    </a:lnT>
                    <a:lnB w="12700" cap="flat" cmpd="sng" algn="ctr">
                      <a:solidFill>
                        <a:srgbClr val="A1ABB2"/>
                      </a:solidFill>
                      <a:prstDash val="solid"/>
                      <a:round/>
                      <a:headEnd type="none" w="med" len="med"/>
                      <a:tailEnd type="none" w="med" len="med"/>
                    </a:lnB>
                    <a:solidFill>
                      <a:scrgbClr r="0" g="0" b="0">
                        <a:alpha val="0"/>
                      </a:scrgbClr>
                    </a:solidFill>
                  </a:tcPr>
                </a:tc>
                <a:tc>
                  <a:txBody>
                    <a:bodyPr/>
                    <a:lstStyle/>
                    <a:p>
                      <a:pPr algn="r" rtl="0" fontAlgn="ctr"/>
                      <a:r>
                        <a:rPr lang="en-US" altLang="ko-KR" sz="700" b="0" i="0" u="none" strike="noStrike" dirty="0">
                          <a:solidFill>
                            <a:schemeClr val="tx1"/>
                          </a:solidFill>
                          <a:effectLst/>
                          <a:latin typeface="Arial"/>
                        </a:rPr>
                        <a:t>0.329</a:t>
                      </a:r>
                    </a:p>
                  </a:txBody>
                  <a:tcPr marL="35560" marR="35560" marT="19050" marB="19050">
                    <a:lnT>
                      <a:noFill/>
                    </a:lnT>
                    <a:lnB w="12700">
                      <a:solidFill>
                        <a:srgbClr val="A1ABB2"/>
                      </a:solidFill>
                    </a:lnB>
                    <a:solidFill>
                      <a:scrgbClr r="0" g="0" b="0">
                        <a:alpha val="0"/>
                      </a:scrgbClr>
                    </a:solidFill>
                  </a:tcPr>
                </a:tc>
              </a:tr>
              <a:tr h="139700">
                <a:tc gridSpan="4">
                  <a:txBody>
                    <a:bodyPr/>
                    <a:lstStyle/>
                    <a:p>
                      <a:pPr marL="0" algn="l" defTabSz="914400" rtl="0" eaLnBrk="1" fontAlgn="ctr" latinLnBrk="1" hangingPunct="1">
                        <a:buNone/>
                      </a:pPr>
                      <a:r>
                        <a:rPr lang="en-US" altLang="ko-KR" sz="600" b="0" i="0" u="none" strike="noStrike" smtClean="0">
                          <a:solidFill>
                            <a:srgbClr val="707C8A"/>
                          </a:solidFill>
                          <a:effectLst/>
                          <a:latin typeface="Arial"/>
                        </a:rPr>
                        <a:t>Source: IHS</a:t>
                      </a:r>
                      <a:endParaRPr lang="ko-KR" altLang="en-US" sz="600" b="0" i="0" u="none" strike="noStrike">
                        <a:solidFill>
                          <a:srgbClr val="707C8A"/>
                        </a:solidFill>
                        <a:effectLst/>
                        <a:latin typeface="Arial"/>
                      </a:endParaRPr>
                    </a:p>
                  </a:txBody>
                  <a:tcPr marL="35560" marR="35560" marT="19050" marB="0" anchor="b">
                    <a:lnT w="12700" cap="flat" cmpd="sng" algn="ctr">
                      <a:solidFill>
                        <a:srgbClr val="A1ABB2"/>
                      </a:solidFill>
                      <a:prstDash val="solid"/>
                      <a:round/>
                      <a:headEnd type="none" w="med" len="med"/>
                      <a:tailEnd type="none" w="med" len="med"/>
                    </a:lnT>
                    <a:solidFill>
                      <a:scrgbClr r="0" g="0" b="0">
                        <a:alpha val="0"/>
                      </a:scrgbClr>
                    </a:solidFill>
                  </a:tcPr>
                </a:tc>
                <a:tc hMerge="1">
                  <a:txBody>
                    <a:bodyPr/>
                    <a:lstStyle/>
                    <a:p>
                      <a:pPr algn="l" fontAlgn="ctr"/>
                      <a:endParaRPr lang="ko-KR" altLang="en-US" sz="1100" b="0" i="0" u="none" strike="noStrike">
                        <a:solidFill>
                          <a:srgbClr val="000000"/>
                        </a:solidFill>
                        <a:effectLst/>
                        <a:latin typeface="맑은 고딕"/>
                      </a:endParaRPr>
                    </a:p>
                  </a:txBody>
                  <a:tcPr marL="9525" marR="9525" marT="9525" marB="0" anchor="ctr"/>
                </a:tc>
                <a:tc hMerge="1">
                  <a:txBody>
                    <a:bodyPr/>
                    <a:lstStyle/>
                    <a:p>
                      <a:pPr algn="l" fontAlgn="ctr"/>
                      <a:endParaRPr lang="ko-KR" altLang="en-US" sz="1100" b="0" i="0" u="none" strike="noStrike">
                        <a:solidFill>
                          <a:srgbClr val="000000"/>
                        </a:solidFill>
                        <a:effectLst/>
                        <a:latin typeface="맑은 고딕"/>
                      </a:endParaRPr>
                    </a:p>
                  </a:txBody>
                  <a:tcPr marL="9525" marR="9525" marT="9525" marB="0" anchor="ctr"/>
                </a:tc>
                <a:tc hMerge="1">
                  <a:txBody>
                    <a:bodyPr/>
                    <a:lstStyle/>
                    <a:p>
                      <a:pPr algn="l" fontAlgn="ctr"/>
                      <a:endParaRPr lang="ko-KR" altLang="en-US" sz="1100" b="0" i="0" u="none" strike="noStrike">
                        <a:solidFill>
                          <a:srgbClr val="000000"/>
                        </a:solidFill>
                        <a:effectLst/>
                        <a:latin typeface="맑은 고딕"/>
                      </a:endParaRPr>
                    </a:p>
                  </a:txBody>
                  <a:tcPr marL="9525" marR="9525" marT="9525" marB="0" anchor="ctr"/>
                </a:tc>
                <a:tc>
                  <a:txBody>
                    <a:bodyPr/>
                    <a:lstStyle/>
                    <a:p>
                      <a:pPr marL="0" algn="r" defTabSz="914400" rtl="0" eaLnBrk="1" fontAlgn="ctr" latinLnBrk="1" hangingPunct="1">
                        <a:buNone/>
                      </a:pPr>
                      <a:r>
                        <a:rPr lang="en-US" altLang="ko-KR" sz="600" b="0" i="0" u="none" strike="noStrike" dirty="0" smtClean="0">
                          <a:solidFill>
                            <a:srgbClr val="707C8A"/>
                          </a:solidFill>
                          <a:effectLst/>
                          <a:latin typeface="Arial"/>
                        </a:rPr>
                        <a:t>© 2015 IHS</a:t>
                      </a:r>
                      <a:endParaRPr lang="ko-KR" altLang="en-US" sz="600" b="0" i="0" u="none" strike="noStrike" dirty="0">
                        <a:solidFill>
                          <a:srgbClr val="707C8A"/>
                        </a:solidFill>
                        <a:effectLst/>
                        <a:latin typeface="Arial"/>
                      </a:endParaRPr>
                    </a:p>
                  </a:txBody>
                  <a:tcPr marL="35560" marR="35560" marT="19050" marB="0" anchor="b">
                    <a:lnT w="12700">
                      <a:solidFill>
                        <a:srgbClr val="A1ABB2"/>
                      </a:solidFill>
                    </a:lnT>
                    <a:solidFill>
                      <a:scrgbClr r="0" g="0" b="0">
                        <a:alpha val="0"/>
                      </a:scrgbClr>
                    </a:solidFill>
                  </a:tcPr>
                </a:tc>
              </a:tr>
            </a:tbl>
          </a:graphicData>
        </a:graphic>
      </p:graphicFrame>
    </p:spTree>
    <p:extLst>
      <p:ext uri="{BB962C8B-B14F-4D97-AF65-F5344CB8AC3E}">
        <p14:creationId xmlns:p14="http://schemas.microsoft.com/office/powerpoint/2010/main" val="208949097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5. TV</a:t>
            </a:r>
            <a:endParaRPr lang="ko-KR" altLang="en-US" dirty="0"/>
          </a:p>
        </p:txBody>
      </p:sp>
      <p:sp>
        <p:nvSpPr>
          <p:cNvPr id="3" name="Content Placeholder 2"/>
          <p:cNvSpPr>
            <a:spLocks noGrp="1"/>
          </p:cNvSpPr>
          <p:nvPr>
            <p:ph idx="1"/>
          </p:nvPr>
        </p:nvSpPr>
        <p:spPr>
          <a:xfrm>
            <a:off x="457200" y="1484313"/>
            <a:ext cx="8220075" cy="936575"/>
          </a:xfrm>
        </p:spPr>
        <p:txBody>
          <a:bodyPr/>
          <a:lstStyle/>
          <a:p>
            <a:pPr marL="0" indent="0">
              <a:buNone/>
            </a:pPr>
            <a:r>
              <a:rPr lang="en-US" altLang="ko-KR" dirty="0" smtClean="0"/>
              <a:t>5.1. Overall</a:t>
            </a:r>
          </a:p>
          <a:p>
            <a:pPr lvl="1" algn="just"/>
            <a:r>
              <a:rPr lang="en-US" altLang="ko-KR" dirty="0"/>
              <a:t>The </a:t>
            </a:r>
            <a:r>
              <a:rPr lang="en-US" altLang="ko-KR" dirty="0" smtClean="0"/>
              <a:t>QD TV display market in value (the market for QD components used in LCD TV panels) is forecast to grow every year</a:t>
            </a:r>
            <a:r>
              <a:rPr lang="en-US" altLang="ko-KR" dirty="0"/>
              <a:t> </a:t>
            </a:r>
            <a:r>
              <a:rPr lang="en-US" altLang="ko-KR" dirty="0" smtClean="0"/>
              <a:t>with its value amounting to $416.3 million in 2020. </a:t>
            </a:r>
          </a:p>
          <a:p>
            <a:pPr marL="177800" lvl="1" indent="0" algn="just">
              <a:buNone/>
            </a:pPr>
            <a:r>
              <a:rPr lang="en-US" altLang="ko-KR" dirty="0" smtClean="0"/>
              <a:t> </a:t>
            </a:r>
            <a:endParaRPr lang="en-US" altLang="ko-KR" dirty="0"/>
          </a:p>
        </p:txBody>
      </p:sp>
      <p:sp>
        <p:nvSpPr>
          <p:cNvPr id="4" name="Slide Number Placeholder 3"/>
          <p:cNvSpPr>
            <a:spLocks noGrp="1"/>
          </p:cNvSpPr>
          <p:nvPr>
            <p:ph type="sldNum" sz="quarter" idx="10"/>
          </p:nvPr>
        </p:nvSpPr>
        <p:spPr/>
        <p:txBody>
          <a:bodyPr/>
          <a:lstStyle/>
          <a:p>
            <a:fld id="{C1654822-CBA3-4BDF-80A9-3FE33B17E59A}" type="slidenum">
              <a:rPr lang="en-US" smtClean="0"/>
              <a:pPr/>
              <a:t>90</a:t>
            </a:fld>
            <a:endParaRPr lang="en-US" dirty="0"/>
          </a:p>
        </p:txBody>
      </p:sp>
      <p:sp>
        <p:nvSpPr>
          <p:cNvPr id="5" name="Footer Placeholder 4"/>
          <p:cNvSpPr>
            <a:spLocks noGrp="1"/>
          </p:cNvSpPr>
          <p:nvPr>
            <p:ph type="ftr" sz="quarter" idx="11"/>
          </p:nvPr>
        </p:nvSpPr>
        <p:spPr/>
        <p:txBody>
          <a:bodyPr/>
          <a:lstStyle/>
          <a:p>
            <a:r>
              <a:rPr lang="en-US" smtClean="0"/>
              <a:t>Quantum Dot Display Technology &amp; Market Report - H2 2015</a:t>
            </a:r>
            <a:endParaRPr lang="en-US" dirty="0"/>
          </a:p>
        </p:txBody>
      </p:sp>
      <p:graphicFrame>
        <p:nvGraphicFramePr>
          <p:cNvPr id="10" name="Chart 9"/>
          <p:cNvGraphicFramePr>
            <a:graphicFrameLocks/>
          </p:cNvGraphicFramePr>
          <p:nvPr>
            <p:extLst>
              <p:ext uri="{D42A27DB-BD31-4B8C-83A1-F6EECF244321}">
                <p14:modId xmlns:p14="http://schemas.microsoft.com/office/powerpoint/2010/main" val="1214101938"/>
              </p:ext>
            </p:extLst>
          </p:nvPr>
        </p:nvGraphicFramePr>
        <p:xfrm>
          <a:off x="468313" y="2639133"/>
          <a:ext cx="3960000" cy="359815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p:cNvGraphicFramePr>
            <a:graphicFrameLocks/>
          </p:cNvGraphicFramePr>
          <p:nvPr>
            <p:extLst>
              <p:ext uri="{D42A27DB-BD31-4B8C-83A1-F6EECF244321}">
                <p14:modId xmlns:p14="http://schemas.microsoft.com/office/powerpoint/2010/main" val="1836808367"/>
              </p:ext>
            </p:extLst>
          </p:nvPr>
        </p:nvGraphicFramePr>
        <p:xfrm>
          <a:off x="4716463" y="2637288"/>
          <a:ext cx="3960000" cy="3600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0045511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4313"/>
            <a:ext cx="8220075" cy="1008583"/>
          </a:xfrm>
        </p:spPr>
        <p:txBody>
          <a:bodyPr/>
          <a:lstStyle/>
          <a:p>
            <a:pPr marL="0" indent="0">
              <a:buNone/>
            </a:pPr>
            <a:r>
              <a:rPr lang="en-US" altLang="ko-KR" dirty="0" smtClean="0"/>
              <a:t>5.2. By type</a:t>
            </a:r>
          </a:p>
          <a:p>
            <a:pPr lvl="1" algn="just"/>
            <a:r>
              <a:rPr lang="en-US" altLang="ko-KR" dirty="0" smtClean="0"/>
              <a:t>Surface-type QD technology is expected to be the dominant type in the TV panel market with leading TV brands mass producing surface-type QD TVs. The market share of surface-type QD displays is forecast to take more than 90% every year.</a:t>
            </a:r>
          </a:p>
          <a:p>
            <a:pPr lvl="1" algn="just"/>
            <a:r>
              <a:rPr lang="en-US" altLang="ko-KR" dirty="0" smtClean="0"/>
              <a:t>TVs employing chip-type QD solutions will likely be released in 2018 </a:t>
            </a:r>
            <a:r>
              <a:rPr lang="en-US" altLang="ko-KR" dirty="0"/>
              <a:t>for the first time </a:t>
            </a:r>
            <a:r>
              <a:rPr lang="en-US" altLang="ko-KR" dirty="0" smtClean="0"/>
              <a:t>when considering the speed of current technological development.</a:t>
            </a:r>
            <a:endParaRPr lang="ko-KR" altLang="en-US" dirty="0"/>
          </a:p>
        </p:txBody>
      </p:sp>
      <p:sp>
        <p:nvSpPr>
          <p:cNvPr id="4" name="Slide Number Placeholder 3"/>
          <p:cNvSpPr>
            <a:spLocks noGrp="1"/>
          </p:cNvSpPr>
          <p:nvPr>
            <p:ph type="sldNum" sz="quarter" idx="10"/>
          </p:nvPr>
        </p:nvSpPr>
        <p:spPr/>
        <p:txBody>
          <a:bodyPr/>
          <a:lstStyle/>
          <a:p>
            <a:fld id="{C1654822-CBA3-4BDF-80A9-3FE33B17E59A}" type="slidenum">
              <a:rPr lang="en-US" smtClean="0"/>
              <a:pPr/>
              <a:t>91</a:t>
            </a:fld>
            <a:endParaRPr lang="en-US" dirty="0"/>
          </a:p>
        </p:txBody>
      </p:sp>
      <p:sp>
        <p:nvSpPr>
          <p:cNvPr id="5" name="Footer Placeholder 4"/>
          <p:cNvSpPr>
            <a:spLocks noGrp="1"/>
          </p:cNvSpPr>
          <p:nvPr>
            <p:ph type="ftr" sz="quarter" idx="11"/>
          </p:nvPr>
        </p:nvSpPr>
        <p:spPr/>
        <p:txBody>
          <a:bodyPr/>
          <a:lstStyle/>
          <a:p>
            <a:r>
              <a:rPr lang="en-US" smtClean="0"/>
              <a:t>Quantum Dot Display Technology &amp; Market Report - H2 2015</a:t>
            </a:r>
            <a:endParaRPr lang="en-US" dirty="0"/>
          </a:p>
        </p:txBody>
      </p:sp>
      <p:graphicFrame>
        <p:nvGraphicFramePr>
          <p:cNvPr id="9" name="Chart 8"/>
          <p:cNvGraphicFramePr>
            <a:graphicFrameLocks/>
          </p:cNvGraphicFramePr>
          <p:nvPr>
            <p:extLst>
              <p:ext uri="{D42A27DB-BD31-4B8C-83A1-F6EECF244321}">
                <p14:modId xmlns:p14="http://schemas.microsoft.com/office/powerpoint/2010/main" val="1176471345"/>
              </p:ext>
            </p:extLst>
          </p:nvPr>
        </p:nvGraphicFramePr>
        <p:xfrm>
          <a:off x="468313" y="2637288"/>
          <a:ext cx="3960000" cy="3600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p:cNvGraphicFramePr>
            <a:graphicFrameLocks/>
          </p:cNvGraphicFramePr>
          <p:nvPr>
            <p:extLst>
              <p:ext uri="{D42A27DB-BD31-4B8C-83A1-F6EECF244321}">
                <p14:modId xmlns:p14="http://schemas.microsoft.com/office/powerpoint/2010/main" val="1949713590"/>
              </p:ext>
            </p:extLst>
          </p:nvPr>
        </p:nvGraphicFramePr>
        <p:xfrm>
          <a:off x="4716463" y="2637288"/>
          <a:ext cx="3960000" cy="3600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5595202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4313"/>
            <a:ext cx="8220075" cy="1008583"/>
          </a:xfrm>
        </p:spPr>
        <p:txBody>
          <a:bodyPr/>
          <a:lstStyle/>
          <a:p>
            <a:pPr marL="0" indent="0">
              <a:buNone/>
            </a:pPr>
            <a:r>
              <a:rPr lang="en-US" altLang="ko-KR" dirty="0" smtClean="0"/>
              <a:t>5.3. By size</a:t>
            </a:r>
          </a:p>
          <a:p>
            <a:pPr lvl="1" algn="just"/>
            <a:r>
              <a:rPr lang="en-US" altLang="ko-KR" dirty="0" smtClean="0"/>
              <a:t>In the early phase of growth, QD demand will be from TVs with 50-inch or larger screens as such large-sized TVs are the mainstream in the high-end TV market. </a:t>
            </a:r>
          </a:p>
          <a:p>
            <a:pPr lvl="1" algn="just"/>
            <a:r>
              <a:rPr lang="en-US" altLang="ko-KR" dirty="0" smtClean="0"/>
              <a:t>QD demand from TVs with smaller than 50-inch screens will gradually expand, with QD technology to be implemented in the small-sized TVs starting in 2016.</a:t>
            </a:r>
            <a:endParaRPr lang="en-US" altLang="ko-KR" dirty="0"/>
          </a:p>
          <a:p>
            <a:pPr lvl="2">
              <a:spcAft>
                <a:spcPts val="0"/>
              </a:spcAft>
            </a:pPr>
            <a:endParaRPr lang="en-US" altLang="ko-KR" sz="900" dirty="0"/>
          </a:p>
          <a:p>
            <a:pPr>
              <a:spcBef>
                <a:spcPts val="0"/>
              </a:spcBef>
              <a:spcAft>
                <a:spcPts val="0"/>
              </a:spcAft>
            </a:pPr>
            <a:endParaRPr lang="ko-KR" altLang="en-US" sz="900" dirty="0"/>
          </a:p>
        </p:txBody>
      </p:sp>
      <p:sp>
        <p:nvSpPr>
          <p:cNvPr id="4" name="Slide Number Placeholder 3"/>
          <p:cNvSpPr>
            <a:spLocks noGrp="1"/>
          </p:cNvSpPr>
          <p:nvPr>
            <p:ph type="sldNum" sz="quarter" idx="10"/>
          </p:nvPr>
        </p:nvSpPr>
        <p:spPr/>
        <p:txBody>
          <a:bodyPr/>
          <a:lstStyle/>
          <a:p>
            <a:fld id="{C1654822-CBA3-4BDF-80A9-3FE33B17E59A}" type="slidenum">
              <a:rPr lang="en-US" smtClean="0"/>
              <a:pPr/>
              <a:t>92</a:t>
            </a:fld>
            <a:endParaRPr lang="en-US" dirty="0"/>
          </a:p>
        </p:txBody>
      </p:sp>
      <p:sp>
        <p:nvSpPr>
          <p:cNvPr id="5" name="Footer Placeholder 4"/>
          <p:cNvSpPr>
            <a:spLocks noGrp="1"/>
          </p:cNvSpPr>
          <p:nvPr>
            <p:ph type="ftr" sz="quarter" idx="11"/>
          </p:nvPr>
        </p:nvSpPr>
        <p:spPr/>
        <p:txBody>
          <a:bodyPr/>
          <a:lstStyle/>
          <a:p>
            <a:r>
              <a:rPr lang="en-US" smtClean="0"/>
              <a:t>Quantum Dot Display Technology &amp; Market Report - H2 2015</a:t>
            </a:r>
            <a:endParaRPr lang="en-US" dirty="0"/>
          </a:p>
        </p:txBody>
      </p:sp>
      <p:graphicFrame>
        <p:nvGraphicFramePr>
          <p:cNvPr id="10" name="Chart 9"/>
          <p:cNvGraphicFramePr>
            <a:graphicFrameLocks/>
          </p:cNvGraphicFramePr>
          <p:nvPr>
            <p:extLst>
              <p:ext uri="{D42A27DB-BD31-4B8C-83A1-F6EECF244321}">
                <p14:modId xmlns:p14="http://schemas.microsoft.com/office/powerpoint/2010/main" val="1237216680"/>
              </p:ext>
            </p:extLst>
          </p:nvPr>
        </p:nvGraphicFramePr>
        <p:xfrm>
          <a:off x="467538" y="2637288"/>
          <a:ext cx="3960000" cy="3600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p:cNvGraphicFramePr>
            <a:graphicFrameLocks/>
          </p:cNvGraphicFramePr>
          <p:nvPr>
            <p:extLst>
              <p:ext uri="{D42A27DB-BD31-4B8C-83A1-F6EECF244321}">
                <p14:modId xmlns:p14="http://schemas.microsoft.com/office/powerpoint/2010/main" val="596551218"/>
              </p:ext>
            </p:extLst>
          </p:nvPr>
        </p:nvGraphicFramePr>
        <p:xfrm>
          <a:off x="4716463" y="2637288"/>
          <a:ext cx="3960000" cy="3600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4958991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6. Monitor</a:t>
            </a:r>
            <a:r>
              <a:rPr lang="ko-KR" altLang="en-US" dirty="0" smtClean="0"/>
              <a:t> </a:t>
            </a:r>
            <a:endParaRPr lang="ko-KR" altLang="en-US" dirty="0"/>
          </a:p>
        </p:txBody>
      </p:sp>
      <p:sp>
        <p:nvSpPr>
          <p:cNvPr id="3" name="Content Placeholder 2"/>
          <p:cNvSpPr>
            <a:spLocks noGrp="1"/>
          </p:cNvSpPr>
          <p:nvPr>
            <p:ph idx="1"/>
          </p:nvPr>
        </p:nvSpPr>
        <p:spPr>
          <a:xfrm>
            <a:off x="457200" y="1484313"/>
            <a:ext cx="8220075" cy="792559"/>
          </a:xfrm>
        </p:spPr>
        <p:txBody>
          <a:bodyPr/>
          <a:lstStyle/>
          <a:p>
            <a:pPr marL="0" indent="0" algn="just">
              <a:buNone/>
            </a:pPr>
            <a:r>
              <a:rPr lang="en-US" altLang="ko-KR" dirty="0" smtClean="0"/>
              <a:t>6.1. Overall</a:t>
            </a:r>
          </a:p>
          <a:p>
            <a:pPr lvl="1" algn="just"/>
            <a:r>
              <a:rPr lang="en-US" altLang="ko-KR" dirty="0" smtClean="0"/>
              <a:t>For monitors, QD displays are expected to be selectively used in premium monitors for professional use. The QD monitor display market in unit is expected to grow from about 400,000 units in 2015 to 3.2 million units in 2020. </a:t>
            </a:r>
            <a:endParaRPr lang="ko-KR" altLang="en-US" dirty="0"/>
          </a:p>
        </p:txBody>
      </p:sp>
      <p:sp>
        <p:nvSpPr>
          <p:cNvPr id="4" name="Slide Number Placeholder 3"/>
          <p:cNvSpPr>
            <a:spLocks noGrp="1"/>
          </p:cNvSpPr>
          <p:nvPr>
            <p:ph type="sldNum" sz="quarter" idx="10"/>
          </p:nvPr>
        </p:nvSpPr>
        <p:spPr/>
        <p:txBody>
          <a:bodyPr/>
          <a:lstStyle/>
          <a:p>
            <a:fld id="{C1654822-CBA3-4BDF-80A9-3FE33B17E59A}" type="slidenum">
              <a:rPr lang="en-US" smtClean="0"/>
              <a:pPr/>
              <a:t>93</a:t>
            </a:fld>
            <a:endParaRPr lang="en-US" dirty="0"/>
          </a:p>
        </p:txBody>
      </p:sp>
      <p:sp>
        <p:nvSpPr>
          <p:cNvPr id="5" name="Footer Placeholder 4"/>
          <p:cNvSpPr>
            <a:spLocks noGrp="1"/>
          </p:cNvSpPr>
          <p:nvPr>
            <p:ph type="ftr" sz="quarter" idx="11"/>
          </p:nvPr>
        </p:nvSpPr>
        <p:spPr/>
        <p:txBody>
          <a:bodyPr/>
          <a:lstStyle/>
          <a:p>
            <a:r>
              <a:rPr lang="en-US" smtClean="0"/>
              <a:t>Quantum Dot Display Technology &amp; Market Report - H2 2015</a:t>
            </a:r>
            <a:endParaRPr lang="en-US" dirty="0"/>
          </a:p>
        </p:txBody>
      </p:sp>
      <p:graphicFrame>
        <p:nvGraphicFramePr>
          <p:cNvPr id="8" name="Chart 7"/>
          <p:cNvGraphicFramePr>
            <a:graphicFrameLocks/>
          </p:cNvGraphicFramePr>
          <p:nvPr>
            <p:extLst>
              <p:ext uri="{D42A27DB-BD31-4B8C-83A1-F6EECF244321}">
                <p14:modId xmlns:p14="http://schemas.microsoft.com/office/powerpoint/2010/main" val="3998886101"/>
              </p:ext>
            </p:extLst>
          </p:nvPr>
        </p:nvGraphicFramePr>
        <p:xfrm>
          <a:off x="4715688" y="2637288"/>
          <a:ext cx="3960000" cy="3600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p:cNvGraphicFramePr>
            <a:graphicFrameLocks/>
          </p:cNvGraphicFramePr>
          <p:nvPr>
            <p:extLst>
              <p:ext uri="{D42A27DB-BD31-4B8C-83A1-F6EECF244321}">
                <p14:modId xmlns:p14="http://schemas.microsoft.com/office/powerpoint/2010/main" val="3986805567"/>
              </p:ext>
            </p:extLst>
          </p:nvPr>
        </p:nvGraphicFramePr>
        <p:xfrm>
          <a:off x="468313" y="2637288"/>
          <a:ext cx="3960000" cy="3600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1082125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4313"/>
            <a:ext cx="8220075" cy="720551"/>
          </a:xfrm>
        </p:spPr>
        <p:txBody>
          <a:bodyPr/>
          <a:lstStyle/>
          <a:p>
            <a:pPr marL="0" indent="0">
              <a:buNone/>
            </a:pPr>
            <a:r>
              <a:rPr lang="en-US" altLang="ko-KR" dirty="0" smtClean="0"/>
              <a:t>6.2. By type</a:t>
            </a:r>
          </a:p>
          <a:p>
            <a:pPr lvl="1" algn="just"/>
            <a:r>
              <a:rPr lang="en-US" altLang="ko-KR" dirty="0" smtClean="0"/>
              <a:t>In 2015, edge-type QD monitors are expected to take lead in early growth of the QD monitor market, and demand for surface-type QD monitor panels is expected to increase gradually.</a:t>
            </a:r>
            <a:endParaRPr lang="ko-KR" altLang="en-US" dirty="0"/>
          </a:p>
          <a:p>
            <a:pPr lvl="2">
              <a:spcAft>
                <a:spcPts val="0"/>
              </a:spcAft>
            </a:pPr>
            <a:endParaRPr lang="en-US" altLang="ko-KR" sz="900" dirty="0" smtClean="0"/>
          </a:p>
          <a:p>
            <a:pPr lvl="1">
              <a:spcAft>
                <a:spcPts val="0"/>
              </a:spcAft>
            </a:pPr>
            <a:endParaRPr lang="ko-KR" altLang="en-US" sz="900" dirty="0"/>
          </a:p>
        </p:txBody>
      </p:sp>
      <p:sp>
        <p:nvSpPr>
          <p:cNvPr id="4" name="Slide Number Placeholder 3"/>
          <p:cNvSpPr>
            <a:spLocks noGrp="1"/>
          </p:cNvSpPr>
          <p:nvPr>
            <p:ph type="sldNum" sz="quarter" idx="10"/>
          </p:nvPr>
        </p:nvSpPr>
        <p:spPr/>
        <p:txBody>
          <a:bodyPr/>
          <a:lstStyle/>
          <a:p>
            <a:fld id="{C1654822-CBA3-4BDF-80A9-3FE33B17E59A}" type="slidenum">
              <a:rPr lang="en-US" smtClean="0"/>
              <a:pPr/>
              <a:t>94</a:t>
            </a:fld>
            <a:endParaRPr lang="en-US" dirty="0"/>
          </a:p>
        </p:txBody>
      </p:sp>
      <p:sp>
        <p:nvSpPr>
          <p:cNvPr id="5" name="Footer Placeholder 4"/>
          <p:cNvSpPr>
            <a:spLocks noGrp="1"/>
          </p:cNvSpPr>
          <p:nvPr>
            <p:ph type="ftr" sz="quarter" idx="11"/>
          </p:nvPr>
        </p:nvSpPr>
        <p:spPr/>
        <p:txBody>
          <a:bodyPr/>
          <a:lstStyle/>
          <a:p>
            <a:r>
              <a:rPr lang="en-US" smtClean="0"/>
              <a:t>Quantum Dot Display Technology &amp; Market Report - H2 2015</a:t>
            </a:r>
            <a:endParaRPr lang="en-US" dirty="0"/>
          </a:p>
        </p:txBody>
      </p:sp>
      <p:graphicFrame>
        <p:nvGraphicFramePr>
          <p:cNvPr id="13" name="Chart 12"/>
          <p:cNvGraphicFramePr>
            <a:graphicFrameLocks/>
          </p:cNvGraphicFramePr>
          <p:nvPr>
            <p:extLst>
              <p:ext uri="{D42A27DB-BD31-4B8C-83A1-F6EECF244321}">
                <p14:modId xmlns:p14="http://schemas.microsoft.com/office/powerpoint/2010/main" val="118299412"/>
              </p:ext>
            </p:extLst>
          </p:nvPr>
        </p:nvGraphicFramePr>
        <p:xfrm>
          <a:off x="4713067" y="2637288"/>
          <a:ext cx="3960000" cy="3600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p:cNvGraphicFramePr>
            <a:graphicFrameLocks/>
          </p:cNvGraphicFramePr>
          <p:nvPr>
            <p:extLst>
              <p:ext uri="{D42A27DB-BD31-4B8C-83A1-F6EECF244321}">
                <p14:modId xmlns:p14="http://schemas.microsoft.com/office/powerpoint/2010/main" val="1552906127"/>
              </p:ext>
            </p:extLst>
          </p:nvPr>
        </p:nvGraphicFramePr>
        <p:xfrm>
          <a:off x="467538" y="2637288"/>
          <a:ext cx="3960000" cy="3600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2475394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7. Notebook</a:t>
            </a:r>
            <a:endParaRPr lang="ko-KR" altLang="en-US" dirty="0"/>
          </a:p>
        </p:txBody>
      </p:sp>
      <p:sp>
        <p:nvSpPr>
          <p:cNvPr id="3" name="Content Placeholder 2"/>
          <p:cNvSpPr>
            <a:spLocks noGrp="1"/>
          </p:cNvSpPr>
          <p:nvPr>
            <p:ph idx="1"/>
          </p:nvPr>
        </p:nvSpPr>
        <p:spPr>
          <a:xfrm>
            <a:off x="457200" y="1484313"/>
            <a:ext cx="8220075" cy="936575"/>
          </a:xfrm>
        </p:spPr>
        <p:txBody>
          <a:bodyPr/>
          <a:lstStyle/>
          <a:p>
            <a:pPr marL="0" indent="0">
              <a:buNone/>
            </a:pPr>
            <a:r>
              <a:rPr lang="en-US" altLang="ko-KR" dirty="0" smtClean="0"/>
              <a:t>7.1. Overall</a:t>
            </a:r>
          </a:p>
          <a:p>
            <a:pPr lvl="1" algn="just"/>
            <a:r>
              <a:rPr lang="en-US" altLang="ko-KR" dirty="0" smtClean="0"/>
              <a:t>The QD notebook display market in value (the market for QD components applied to notebook panels) is expected to reach $4 million in 2020.</a:t>
            </a:r>
            <a:endParaRPr lang="ko-KR" altLang="en-US" dirty="0"/>
          </a:p>
          <a:p>
            <a:pPr>
              <a:spcBef>
                <a:spcPts val="0"/>
              </a:spcBef>
              <a:spcAft>
                <a:spcPts val="0"/>
              </a:spcAft>
            </a:pPr>
            <a:endParaRPr lang="ko-KR" altLang="en-US" sz="900" dirty="0"/>
          </a:p>
        </p:txBody>
      </p:sp>
      <p:sp>
        <p:nvSpPr>
          <p:cNvPr id="4" name="Slide Number Placeholder 3"/>
          <p:cNvSpPr>
            <a:spLocks noGrp="1"/>
          </p:cNvSpPr>
          <p:nvPr>
            <p:ph type="sldNum" sz="quarter" idx="10"/>
          </p:nvPr>
        </p:nvSpPr>
        <p:spPr/>
        <p:txBody>
          <a:bodyPr/>
          <a:lstStyle/>
          <a:p>
            <a:fld id="{C1654822-CBA3-4BDF-80A9-3FE33B17E59A}" type="slidenum">
              <a:rPr lang="en-US" smtClean="0"/>
              <a:pPr/>
              <a:t>95</a:t>
            </a:fld>
            <a:endParaRPr lang="en-US" dirty="0"/>
          </a:p>
        </p:txBody>
      </p:sp>
      <p:sp>
        <p:nvSpPr>
          <p:cNvPr id="5" name="Footer Placeholder 4"/>
          <p:cNvSpPr>
            <a:spLocks noGrp="1"/>
          </p:cNvSpPr>
          <p:nvPr>
            <p:ph type="ftr" sz="quarter" idx="11"/>
          </p:nvPr>
        </p:nvSpPr>
        <p:spPr/>
        <p:txBody>
          <a:bodyPr/>
          <a:lstStyle/>
          <a:p>
            <a:r>
              <a:rPr lang="en-US" smtClean="0"/>
              <a:t>Quantum Dot Display Technology &amp; Market Report - H2 2015</a:t>
            </a:r>
            <a:endParaRPr lang="en-US" dirty="0"/>
          </a:p>
        </p:txBody>
      </p:sp>
      <p:graphicFrame>
        <p:nvGraphicFramePr>
          <p:cNvPr id="6" name="Chart 5"/>
          <p:cNvGraphicFramePr>
            <a:graphicFrameLocks/>
          </p:cNvGraphicFramePr>
          <p:nvPr>
            <p:extLst>
              <p:ext uri="{D42A27DB-BD31-4B8C-83A1-F6EECF244321}">
                <p14:modId xmlns:p14="http://schemas.microsoft.com/office/powerpoint/2010/main" val="2243425149"/>
              </p:ext>
            </p:extLst>
          </p:nvPr>
        </p:nvGraphicFramePr>
        <p:xfrm>
          <a:off x="449622" y="2637288"/>
          <a:ext cx="3960000" cy="3600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p:cNvGraphicFramePr>
            <a:graphicFrameLocks/>
          </p:cNvGraphicFramePr>
          <p:nvPr>
            <p:extLst>
              <p:ext uri="{D42A27DB-BD31-4B8C-83A1-F6EECF244321}">
                <p14:modId xmlns:p14="http://schemas.microsoft.com/office/powerpoint/2010/main" val="2950214714"/>
              </p:ext>
            </p:extLst>
          </p:nvPr>
        </p:nvGraphicFramePr>
        <p:xfrm>
          <a:off x="4716456" y="2649012"/>
          <a:ext cx="3960000" cy="3600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2338309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4313"/>
            <a:ext cx="8220075" cy="720551"/>
          </a:xfrm>
        </p:spPr>
        <p:txBody>
          <a:bodyPr/>
          <a:lstStyle/>
          <a:p>
            <a:pPr marL="0" indent="0">
              <a:buNone/>
            </a:pPr>
            <a:r>
              <a:rPr lang="en-US" altLang="ko-KR" dirty="0" smtClean="0"/>
              <a:t>7.2. By type</a:t>
            </a:r>
          </a:p>
          <a:p>
            <a:pPr lvl="1" algn="just"/>
            <a:r>
              <a:rPr lang="en-US" altLang="ko-KR" dirty="0" smtClean="0"/>
              <a:t>The market for notebooks with surface-type QD display is forecast to grow to $4 million in 2020. The surface-type QD display is the only type that has been applied to notebooks.  </a:t>
            </a:r>
            <a:endParaRPr lang="en-US" altLang="ko-KR" sz="1100" dirty="0" smtClean="0"/>
          </a:p>
          <a:p>
            <a:pPr>
              <a:spcBef>
                <a:spcPts val="0"/>
              </a:spcBef>
              <a:spcAft>
                <a:spcPts val="0"/>
              </a:spcAft>
            </a:pPr>
            <a:endParaRPr lang="ko-KR" altLang="en-US" sz="900" dirty="0"/>
          </a:p>
        </p:txBody>
      </p:sp>
      <p:sp>
        <p:nvSpPr>
          <p:cNvPr id="4" name="Slide Number Placeholder 3"/>
          <p:cNvSpPr>
            <a:spLocks noGrp="1"/>
          </p:cNvSpPr>
          <p:nvPr>
            <p:ph type="sldNum" sz="quarter" idx="10"/>
          </p:nvPr>
        </p:nvSpPr>
        <p:spPr/>
        <p:txBody>
          <a:bodyPr/>
          <a:lstStyle/>
          <a:p>
            <a:fld id="{C1654822-CBA3-4BDF-80A9-3FE33B17E59A}" type="slidenum">
              <a:rPr lang="en-US" smtClean="0"/>
              <a:pPr/>
              <a:t>96</a:t>
            </a:fld>
            <a:endParaRPr lang="en-US" dirty="0"/>
          </a:p>
        </p:txBody>
      </p:sp>
      <p:sp>
        <p:nvSpPr>
          <p:cNvPr id="5" name="Footer Placeholder 4"/>
          <p:cNvSpPr>
            <a:spLocks noGrp="1"/>
          </p:cNvSpPr>
          <p:nvPr>
            <p:ph type="ftr" sz="quarter" idx="11"/>
          </p:nvPr>
        </p:nvSpPr>
        <p:spPr/>
        <p:txBody>
          <a:bodyPr/>
          <a:lstStyle/>
          <a:p>
            <a:r>
              <a:rPr lang="en-US" smtClean="0"/>
              <a:t>Quantum Dot Display Technology &amp; Market Report - H2 2015</a:t>
            </a:r>
            <a:endParaRPr lang="en-US" dirty="0"/>
          </a:p>
        </p:txBody>
      </p:sp>
      <p:graphicFrame>
        <p:nvGraphicFramePr>
          <p:cNvPr id="9" name="Chart 8"/>
          <p:cNvGraphicFramePr>
            <a:graphicFrameLocks/>
          </p:cNvGraphicFramePr>
          <p:nvPr>
            <p:extLst>
              <p:ext uri="{D42A27DB-BD31-4B8C-83A1-F6EECF244321}">
                <p14:modId xmlns:p14="http://schemas.microsoft.com/office/powerpoint/2010/main" val="4147440853"/>
              </p:ext>
            </p:extLst>
          </p:nvPr>
        </p:nvGraphicFramePr>
        <p:xfrm>
          <a:off x="4715688" y="2348880"/>
          <a:ext cx="3960000" cy="388840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p:cNvGraphicFramePr>
            <a:graphicFrameLocks/>
          </p:cNvGraphicFramePr>
          <p:nvPr>
            <p:extLst>
              <p:ext uri="{D42A27DB-BD31-4B8C-83A1-F6EECF244321}">
                <p14:modId xmlns:p14="http://schemas.microsoft.com/office/powerpoint/2010/main" val="1763510794"/>
              </p:ext>
            </p:extLst>
          </p:nvPr>
        </p:nvGraphicFramePr>
        <p:xfrm>
          <a:off x="467538" y="2348880"/>
          <a:ext cx="3960000" cy="388840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0393663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8. Tablet</a:t>
            </a:r>
            <a:endParaRPr lang="ko-KR" altLang="en-US" dirty="0"/>
          </a:p>
        </p:txBody>
      </p:sp>
      <p:sp>
        <p:nvSpPr>
          <p:cNvPr id="3" name="Content Placeholder 2"/>
          <p:cNvSpPr>
            <a:spLocks noGrp="1"/>
          </p:cNvSpPr>
          <p:nvPr>
            <p:ph idx="1"/>
          </p:nvPr>
        </p:nvSpPr>
        <p:spPr>
          <a:xfrm>
            <a:off x="457200" y="1484313"/>
            <a:ext cx="8220075" cy="936575"/>
          </a:xfrm>
        </p:spPr>
        <p:txBody>
          <a:bodyPr/>
          <a:lstStyle/>
          <a:p>
            <a:pPr marL="0" indent="0">
              <a:buNone/>
            </a:pPr>
            <a:r>
              <a:rPr lang="en-US" altLang="ko-KR" sz="1100" dirty="0" smtClean="0"/>
              <a:t>8.1. Overall</a:t>
            </a:r>
          </a:p>
          <a:p>
            <a:pPr lvl="1" algn="just"/>
            <a:r>
              <a:rPr lang="en-US" altLang="ko-KR" dirty="0" smtClean="0"/>
              <a:t>Because of the slow growth in the overall tablet PC market, it looks hard to expect any rapid growth in demand for tablet PCs with QD displays.</a:t>
            </a:r>
          </a:p>
          <a:p>
            <a:pPr lvl="1" algn="just"/>
            <a:r>
              <a:rPr lang="en-US" altLang="ko-KR" dirty="0" smtClean="0"/>
              <a:t>The QD tablet display market in value (the market for QD components used in tablet panels) is forecast to amount to $19.3 million in 2020.</a:t>
            </a:r>
            <a:endParaRPr lang="en-US" altLang="ko-KR" dirty="0"/>
          </a:p>
          <a:p>
            <a:pPr marL="177800" lvl="1" indent="0">
              <a:spcAft>
                <a:spcPts val="0"/>
              </a:spcAft>
              <a:buNone/>
            </a:pPr>
            <a:endParaRPr lang="ko-KR" altLang="en-US" sz="900" dirty="0"/>
          </a:p>
          <a:p>
            <a:pPr>
              <a:spcBef>
                <a:spcPts val="0"/>
              </a:spcBef>
              <a:spcAft>
                <a:spcPts val="0"/>
              </a:spcAft>
            </a:pPr>
            <a:endParaRPr lang="ko-KR" altLang="en-US" sz="900" dirty="0"/>
          </a:p>
        </p:txBody>
      </p:sp>
      <p:sp>
        <p:nvSpPr>
          <p:cNvPr id="4" name="Slide Number Placeholder 3"/>
          <p:cNvSpPr>
            <a:spLocks noGrp="1"/>
          </p:cNvSpPr>
          <p:nvPr>
            <p:ph type="sldNum" sz="quarter" idx="10"/>
          </p:nvPr>
        </p:nvSpPr>
        <p:spPr/>
        <p:txBody>
          <a:bodyPr/>
          <a:lstStyle/>
          <a:p>
            <a:fld id="{C1654822-CBA3-4BDF-80A9-3FE33B17E59A}" type="slidenum">
              <a:rPr lang="en-US" smtClean="0"/>
              <a:pPr/>
              <a:t>97</a:t>
            </a:fld>
            <a:endParaRPr lang="en-US" dirty="0"/>
          </a:p>
        </p:txBody>
      </p:sp>
      <p:sp>
        <p:nvSpPr>
          <p:cNvPr id="5" name="Footer Placeholder 4"/>
          <p:cNvSpPr>
            <a:spLocks noGrp="1"/>
          </p:cNvSpPr>
          <p:nvPr>
            <p:ph type="ftr" sz="quarter" idx="11"/>
          </p:nvPr>
        </p:nvSpPr>
        <p:spPr/>
        <p:txBody>
          <a:bodyPr/>
          <a:lstStyle/>
          <a:p>
            <a:r>
              <a:rPr lang="en-US" smtClean="0"/>
              <a:t>Quantum Dot Display Technology &amp; Market Report - H2 2015</a:t>
            </a:r>
            <a:endParaRPr lang="en-US" dirty="0"/>
          </a:p>
        </p:txBody>
      </p:sp>
      <p:graphicFrame>
        <p:nvGraphicFramePr>
          <p:cNvPr id="9" name="Chart 8"/>
          <p:cNvGraphicFramePr>
            <a:graphicFrameLocks/>
          </p:cNvGraphicFramePr>
          <p:nvPr>
            <p:extLst>
              <p:ext uri="{D42A27DB-BD31-4B8C-83A1-F6EECF244321}">
                <p14:modId xmlns:p14="http://schemas.microsoft.com/office/powerpoint/2010/main" val="2738770296"/>
              </p:ext>
            </p:extLst>
          </p:nvPr>
        </p:nvGraphicFramePr>
        <p:xfrm>
          <a:off x="467538" y="2637288"/>
          <a:ext cx="3960000" cy="3600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p:cNvGraphicFramePr>
            <a:graphicFrameLocks/>
          </p:cNvGraphicFramePr>
          <p:nvPr>
            <p:extLst>
              <p:ext uri="{D42A27DB-BD31-4B8C-83A1-F6EECF244321}">
                <p14:modId xmlns:p14="http://schemas.microsoft.com/office/powerpoint/2010/main" val="409987170"/>
              </p:ext>
            </p:extLst>
          </p:nvPr>
        </p:nvGraphicFramePr>
        <p:xfrm>
          <a:off x="4716463" y="2631771"/>
          <a:ext cx="3960000" cy="3600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8378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4313"/>
            <a:ext cx="8220075" cy="1008583"/>
          </a:xfrm>
        </p:spPr>
        <p:txBody>
          <a:bodyPr/>
          <a:lstStyle/>
          <a:p>
            <a:pPr marL="0" indent="0" algn="just">
              <a:buNone/>
            </a:pPr>
            <a:r>
              <a:rPr lang="en-US" altLang="ko-KR" dirty="0" smtClean="0"/>
              <a:t>8.2. By type</a:t>
            </a:r>
          </a:p>
          <a:p>
            <a:pPr lvl="1" algn="just"/>
            <a:r>
              <a:rPr lang="en-US" altLang="ko-KR" dirty="0" smtClean="0"/>
              <a:t>The market for surface-type QD displays used in tablet PCs is forecast to grow from $510,000 in 2015 to about $16 million in 2020.</a:t>
            </a:r>
          </a:p>
          <a:p>
            <a:pPr lvl="1" algn="just"/>
            <a:r>
              <a:rPr lang="en-US" altLang="ko-KR" dirty="0" smtClean="0"/>
              <a:t>Considering </a:t>
            </a:r>
            <a:r>
              <a:rPr lang="en-US" altLang="ko-KR" dirty="0"/>
              <a:t>the speed of current technological </a:t>
            </a:r>
            <a:r>
              <a:rPr lang="en-US" altLang="ko-KR" dirty="0" smtClean="0"/>
              <a:t>development, chip-type QD displays are expected to be applied to tablets after 2018.</a:t>
            </a:r>
          </a:p>
        </p:txBody>
      </p:sp>
      <p:sp>
        <p:nvSpPr>
          <p:cNvPr id="4" name="Slide Number Placeholder 3"/>
          <p:cNvSpPr>
            <a:spLocks noGrp="1"/>
          </p:cNvSpPr>
          <p:nvPr>
            <p:ph type="sldNum" sz="quarter" idx="10"/>
          </p:nvPr>
        </p:nvSpPr>
        <p:spPr/>
        <p:txBody>
          <a:bodyPr/>
          <a:lstStyle/>
          <a:p>
            <a:fld id="{C1654822-CBA3-4BDF-80A9-3FE33B17E59A}" type="slidenum">
              <a:rPr lang="en-US" smtClean="0"/>
              <a:pPr/>
              <a:t>98</a:t>
            </a:fld>
            <a:endParaRPr lang="en-US" dirty="0"/>
          </a:p>
        </p:txBody>
      </p:sp>
      <p:sp>
        <p:nvSpPr>
          <p:cNvPr id="5" name="Footer Placeholder 4"/>
          <p:cNvSpPr>
            <a:spLocks noGrp="1"/>
          </p:cNvSpPr>
          <p:nvPr>
            <p:ph type="ftr" sz="quarter" idx="11"/>
          </p:nvPr>
        </p:nvSpPr>
        <p:spPr/>
        <p:txBody>
          <a:bodyPr/>
          <a:lstStyle/>
          <a:p>
            <a:r>
              <a:rPr lang="en-US" smtClean="0"/>
              <a:t>Quantum Dot Display Technology &amp; Market Report - H2 2015</a:t>
            </a:r>
            <a:endParaRPr lang="en-US" dirty="0"/>
          </a:p>
        </p:txBody>
      </p:sp>
      <p:graphicFrame>
        <p:nvGraphicFramePr>
          <p:cNvPr id="11" name="Chart 10"/>
          <p:cNvGraphicFramePr>
            <a:graphicFrameLocks/>
          </p:cNvGraphicFramePr>
          <p:nvPr>
            <p:extLst>
              <p:ext uri="{D42A27DB-BD31-4B8C-83A1-F6EECF244321}">
                <p14:modId xmlns:p14="http://schemas.microsoft.com/office/powerpoint/2010/main" val="4009173272"/>
              </p:ext>
            </p:extLst>
          </p:nvPr>
        </p:nvGraphicFramePr>
        <p:xfrm>
          <a:off x="4715688" y="2637288"/>
          <a:ext cx="3960000" cy="3600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p:cNvGraphicFramePr>
            <a:graphicFrameLocks/>
          </p:cNvGraphicFramePr>
          <p:nvPr>
            <p:extLst>
              <p:ext uri="{D42A27DB-BD31-4B8C-83A1-F6EECF244321}">
                <p14:modId xmlns:p14="http://schemas.microsoft.com/office/powerpoint/2010/main" val="4232508927"/>
              </p:ext>
            </p:extLst>
          </p:nvPr>
        </p:nvGraphicFramePr>
        <p:xfrm>
          <a:off x="467538" y="2622035"/>
          <a:ext cx="3960000" cy="3600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5287724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9. Smartphone</a:t>
            </a:r>
            <a:endParaRPr lang="ko-KR" altLang="en-US" dirty="0"/>
          </a:p>
        </p:txBody>
      </p:sp>
      <p:sp>
        <p:nvSpPr>
          <p:cNvPr id="3" name="Content Placeholder 2"/>
          <p:cNvSpPr>
            <a:spLocks noGrp="1"/>
          </p:cNvSpPr>
          <p:nvPr>
            <p:ph idx="1"/>
          </p:nvPr>
        </p:nvSpPr>
        <p:spPr>
          <a:xfrm>
            <a:off x="457200" y="1484313"/>
            <a:ext cx="8220075" cy="792559"/>
          </a:xfrm>
        </p:spPr>
        <p:txBody>
          <a:bodyPr/>
          <a:lstStyle/>
          <a:p>
            <a:pPr marL="0" indent="0">
              <a:buNone/>
            </a:pPr>
            <a:r>
              <a:rPr lang="en-US" altLang="ko-KR" dirty="0" smtClean="0"/>
              <a:t>9.1. Overall</a:t>
            </a:r>
          </a:p>
          <a:p>
            <a:pPr lvl="1" algn="just"/>
            <a:r>
              <a:rPr lang="en-US" altLang="ko-KR" dirty="0" smtClean="0"/>
              <a:t>Smartphones with QD displays are expected to be released </a:t>
            </a:r>
            <a:r>
              <a:rPr lang="en-US" altLang="ko-KR" dirty="0"/>
              <a:t>in 2018 for the first </a:t>
            </a:r>
            <a:r>
              <a:rPr lang="en-US" altLang="ko-KR" dirty="0" smtClean="0"/>
              <a:t>time, and the QD smartphone display market in value (the market for QD components for smartphone displays) is forecast to reach about $13 million in 2020.</a:t>
            </a:r>
            <a:endParaRPr lang="ko-KR" altLang="en-US" dirty="0"/>
          </a:p>
        </p:txBody>
      </p:sp>
      <p:sp>
        <p:nvSpPr>
          <p:cNvPr id="4" name="Slide Number Placeholder 3"/>
          <p:cNvSpPr>
            <a:spLocks noGrp="1"/>
          </p:cNvSpPr>
          <p:nvPr>
            <p:ph type="sldNum" sz="quarter" idx="10"/>
          </p:nvPr>
        </p:nvSpPr>
        <p:spPr/>
        <p:txBody>
          <a:bodyPr/>
          <a:lstStyle/>
          <a:p>
            <a:fld id="{C1654822-CBA3-4BDF-80A9-3FE33B17E59A}" type="slidenum">
              <a:rPr lang="en-US" smtClean="0"/>
              <a:pPr/>
              <a:t>99</a:t>
            </a:fld>
            <a:endParaRPr lang="en-US" dirty="0"/>
          </a:p>
        </p:txBody>
      </p:sp>
      <p:sp>
        <p:nvSpPr>
          <p:cNvPr id="5" name="Footer Placeholder 4"/>
          <p:cNvSpPr>
            <a:spLocks noGrp="1"/>
          </p:cNvSpPr>
          <p:nvPr>
            <p:ph type="ftr" sz="quarter" idx="11"/>
          </p:nvPr>
        </p:nvSpPr>
        <p:spPr/>
        <p:txBody>
          <a:bodyPr/>
          <a:lstStyle/>
          <a:p>
            <a:r>
              <a:rPr lang="en-US" smtClean="0"/>
              <a:t>Quantum Dot Display Technology &amp; Market Report - H2 2015</a:t>
            </a:r>
            <a:endParaRPr lang="en-US" dirty="0"/>
          </a:p>
        </p:txBody>
      </p:sp>
      <p:graphicFrame>
        <p:nvGraphicFramePr>
          <p:cNvPr id="9" name="Chart 8"/>
          <p:cNvGraphicFramePr>
            <a:graphicFrameLocks/>
          </p:cNvGraphicFramePr>
          <p:nvPr>
            <p:extLst>
              <p:ext uri="{D42A27DB-BD31-4B8C-83A1-F6EECF244321}">
                <p14:modId xmlns:p14="http://schemas.microsoft.com/office/powerpoint/2010/main" val="4109200945"/>
              </p:ext>
            </p:extLst>
          </p:nvPr>
        </p:nvGraphicFramePr>
        <p:xfrm>
          <a:off x="467538" y="2637288"/>
          <a:ext cx="3960000" cy="3600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p:cNvGraphicFramePr>
            <a:graphicFrameLocks/>
          </p:cNvGraphicFramePr>
          <p:nvPr>
            <p:extLst>
              <p:ext uri="{D42A27DB-BD31-4B8C-83A1-F6EECF244321}">
                <p14:modId xmlns:p14="http://schemas.microsoft.com/office/powerpoint/2010/main" val="1778708140"/>
              </p:ext>
            </p:extLst>
          </p:nvPr>
        </p:nvGraphicFramePr>
        <p:xfrm>
          <a:off x="4716463" y="2637288"/>
          <a:ext cx="3960000" cy="3600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45369229"/>
      </p:ext>
    </p:extLst>
  </p:cSld>
  <p:clrMapOvr>
    <a:masterClrMapping/>
  </p:clrMapOvr>
  <p:timing>
    <p:tnLst>
      <p:par>
        <p:cTn id="1" dur="indefinite" restart="never" nodeType="tmRoot"/>
      </p:par>
    </p:tnLst>
  </p:timing>
</p:sld>
</file>

<file path=ppt/theme/theme1.xml><?xml version="1.0" encoding="utf-8"?>
<a:theme xmlns:a="http://schemas.openxmlformats.org/drawingml/2006/main" name="IHS PPT Report Template 2015">
  <a:themeElements>
    <a:clrScheme name="Brand Theme">
      <a:dk1>
        <a:sysClr val="windowText" lastClr="000000"/>
      </a:dk1>
      <a:lt1>
        <a:sysClr val="window" lastClr="FFFFFF"/>
      </a:lt1>
      <a:dk2>
        <a:srgbClr val="0097D1"/>
      </a:dk2>
      <a:lt2>
        <a:srgbClr val="F1F2F2"/>
      </a:lt2>
      <a:accent1>
        <a:srgbClr val="0097D1"/>
      </a:accent1>
      <a:accent2>
        <a:srgbClr val="99D6EA"/>
      </a:accent2>
      <a:accent3>
        <a:srgbClr val="96BC33"/>
      </a:accent3>
      <a:accent4>
        <a:srgbClr val="ECEE9A"/>
      </a:accent4>
      <a:accent5>
        <a:srgbClr val="E98756"/>
      </a:accent5>
      <a:accent6>
        <a:srgbClr val="FDBA4D"/>
      </a:accent6>
      <a:hlink>
        <a:srgbClr val="0097D1"/>
      </a:hlink>
      <a:folHlink>
        <a:srgbClr val="103C68"/>
      </a:folHlink>
    </a:clrScheme>
    <a:fontScheme name="IHS">
      <a:majorFont>
        <a:latin typeface="Arial"/>
        <a:ea typeface="Malgun Gothic"/>
        <a:cs typeface=""/>
      </a:majorFont>
      <a:minorFont>
        <a:latin typeface="Arial"/>
        <a:ea typeface="Malgun 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707C8A"/>
        </a:solidFill>
        <a:ln>
          <a:noFill/>
        </a:ln>
      </a:spPr>
      <a:bodyPr rtlCol="0" anchor="ctr"/>
      <a:lstStyle>
        <a:defPPr algn="ctr">
          <a:defRPr sz="1300" b="1" spc="20"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495965"/>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72000" rIns="72000" rtlCol="0">
        <a:spAutoFit/>
      </a:bodyPr>
      <a:lstStyle>
        <a:defPPr>
          <a:defRPr sz="1000" dirty="0" err="1" smtClean="0"/>
        </a:defPPr>
      </a:lstStyle>
    </a:txDef>
  </a:objectDefaults>
  <a:extraClrSchemeLst/>
  <a:custClrLst>
    <a:custClr name="Corporate blue">
      <a:srgbClr val="0097D1"/>
    </a:custClr>
    <a:custClr name="Grey 2">
      <a:srgbClr val="A1ABB2"/>
    </a:custClr>
    <a:custClr name="Blue 1">
      <a:srgbClr val="103C68"/>
    </a:custClr>
    <a:custClr name="Green 2">
      <a:srgbClr val="BED158"/>
    </a:custClr>
    <a:custClr name="Blue 2">
      <a:srgbClr val="2A78A8"/>
    </a:custClr>
    <a:custClr name="Orange 2">
      <a:srgbClr val="FDBA4D"/>
    </a:custClr>
    <a:custClr name="CLF Purple">
      <a:srgbClr val="4B254C"/>
    </a:custClr>
    <a:custClr name="Red 3">
      <a:srgbClr val="F7BFAD"/>
    </a:custClr>
    <a:custClr name="CLF Burnt Orange">
      <a:srgbClr val="C84623"/>
    </a:custClr>
    <a:custClr name="Blue 3">
      <a:srgbClr val="A2CAEC"/>
    </a:custClr>
    <a:custClr name="CLF Dark Green 2">
      <a:srgbClr val="265B3F"/>
    </a:custClr>
    <a:custClr name="CLF Light Yellow">
      <a:srgbClr val="FFD200"/>
    </a:custClr>
    <a:custClr name="Grey 1">
      <a:srgbClr val="707C8A"/>
    </a:custClr>
    <a:custClr name="Grey 3">
      <a:srgbClr val="D8DCDB"/>
    </a:custClr>
    <a:custClr name="Green 1">
      <a:srgbClr val="96BC33"/>
    </a:custClr>
    <a:custClr name="Orange 1">
      <a:srgbClr val="F7941D"/>
    </a:custClr>
    <a:custClr name="Red 1">
      <a:srgbClr val="F04E23"/>
    </a:custClr>
    <a:custClr name="Orange 3">
      <a:srgbClr val="FFDD7F"/>
    </a:custClr>
    <a:custClr name="Green 3">
      <a:srgbClr val="ECEE9A"/>
    </a:custClr>
    <a:custClr name="Corporate grey">
      <a:srgbClr val="F1F2F2"/>
    </a:custClr>
    <a:custClr name="Red 2">
      <a:srgbClr val="E98756"/>
    </a:custClr>
    <a:custClr name="Light Land Fill">
      <a:srgbClr val="F2F1EC"/>
    </a:custClr>
    <a:custClr name="Land Fill">
      <a:srgbClr val="D3D2C2"/>
    </a:custClr>
    <a:custClr name="Dark Land Fill">
      <a:srgbClr val="A8A89D"/>
    </a:custClr>
    <a:custClr name="Land Borders">
      <a:srgbClr val="6D6E67"/>
    </a:custClr>
    <a:custClr name="Sea Fill">
      <a:srgbClr val="D1DFE7"/>
    </a:custClr>
    <a:custClr name="Sea Text">
      <a:srgbClr val="467082"/>
    </a:custClr>
    <a:custClr name="Countries Text">
      <a:srgbClr val="606A70"/>
    </a:custClr>
    <a:custClr name="Cities/Towns Text">
      <a:srgbClr val="231F20"/>
    </a:custClr>
  </a:custClrLst>
</a:theme>
</file>

<file path=ppt/theme/theme2.xml><?xml version="1.0" encoding="utf-8"?>
<a:theme xmlns:a="http://schemas.openxmlformats.org/drawingml/2006/main" name="Office Theme">
  <a:themeElements>
    <a:clrScheme name="Auto, EM, Herold, CERA">
      <a:dk1>
        <a:sysClr val="windowText" lastClr="000000"/>
      </a:dk1>
      <a:lt1>
        <a:sysClr val="window" lastClr="FFFFFF"/>
      </a:lt1>
      <a:dk2>
        <a:srgbClr val="009DDC"/>
      </a:dk2>
      <a:lt2>
        <a:srgbClr val="DAE3E7"/>
      </a:lt2>
      <a:accent1>
        <a:srgbClr val="009DDC"/>
      </a:accent1>
      <a:accent2>
        <a:srgbClr val="71D0F6"/>
      </a:accent2>
      <a:accent3>
        <a:srgbClr val="49A942"/>
      </a:accent3>
      <a:accent4>
        <a:srgbClr val="8DC63F"/>
      </a:accent4>
      <a:accent5>
        <a:srgbClr val="F58025"/>
      </a:accent5>
      <a:accent6>
        <a:srgbClr val="FDB913"/>
      </a:accent6>
      <a:hlink>
        <a:srgbClr val="0066B3"/>
      </a:hlink>
      <a:folHlink>
        <a:srgbClr val="133D8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Auto, EM, Herold, CERA">
      <a:dk1>
        <a:sysClr val="windowText" lastClr="000000"/>
      </a:dk1>
      <a:lt1>
        <a:sysClr val="window" lastClr="FFFFFF"/>
      </a:lt1>
      <a:dk2>
        <a:srgbClr val="009DDC"/>
      </a:dk2>
      <a:lt2>
        <a:srgbClr val="DAE3E7"/>
      </a:lt2>
      <a:accent1>
        <a:srgbClr val="009DDC"/>
      </a:accent1>
      <a:accent2>
        <a:srgbClr val="71D0F6"/>
      </a:accent2>
      <a:accent3>
        <a:srgbClr val="49A942"/>
      </a:accent3>
      <a:accent4>
        <a:srgbClr val="8DC63F"/>
      </a:accent4>
      <a:accent5>
        <a:srgbClr val="F58025"/>
      </a:accent5>
      <a:accent6>
        <a:srgbClr val="FDB913"/>
      </a:accent6>
      <a:hlink>
        <a:srgbClr val="0066B3"/>
      </a:hlink>
      <a:folHlink>
        <a:srgbClr val="133D8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Auto, EM, Herold, CERA">
    <a:dk1>
      <a:sysClr val="windowText" lastClr="000000"/>
    </a:dk1>
    <a:lt1>
      <a:sysClr val="window" lastClr="FFFFFF"/>
    </a:lt1>
    <a:dk2>
      <a:srgbClr val="009DDC"/>
    </a:dk2>
    <a:lt2>
      <a:srgbClr val="DAE3E7"/>
    </a:lt2>
    <a:accent1>
      <a:srgbClr val="009DDC"/>
    </a:accent1>
    <a:accent2>
      <a:srgbClr val="71D0F6"/>
    </a:accent2>
    <a:accent3>
      <a:srgbClr val="49A942"/>
    </a:accent3>
    <a:accent4>
      <a:srgbClr val="8DC63F"/>
    </a:accent4>
    <a:accent5>
      <a:srgbClr val="F58025"/>
    </a:accent5>
    <a:accent6>
      <a:srgbClr val="FDB913"/>
    </a:accent6>
    <a:hlink>
      <a:srgbClr val="0066B3"/>
    </a:hlink>
    <a:folHlink>
      <a:srgbClr val="133D8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0.xml><?xml version="1.0" encoding="utf-8"?>
<a:themeOverride xmlns:a="http://schemas.openxmlformats.org/drawingml/2006/main">
  <a:clrScheme name="Auto, EM, Herold, CERA">
    <a:dk1>
      <a:sysClr val="windowText" lastClr="000000"/>
    </a:dk1>
    <a:lt1>
      <a:sysClr val="window" lastClr="FFFFFF"/>
    </a:lt1>
    <a:dk2>
      <a:srgbClr val="009DDC"/>
    </a:dk2>
    <a:lt2>
      <a:srgbClr val="DAE3E7"/>
    </a:lt2>
    <a:accent1>
      <a:srgbClr val="009DDC"/>
    </a:accent1>
    <a:accent2>
      <a:srgbClr val="71D0F6"/>
    </a:accent2>
    <a:accent3>
      <a:srgbClr val="49A942"/>
    </a:accent3>
    <a:accent4>
      <a:srgbClr val="8DC63F"/>
    </a:accent4>
    <a:accent5>
      <a:srgbClr val="F58025"/>
    </a:accent5>
    <a:accent6>
      <a:srgbClr val="FDB913"/>
    </a:accent6>
    <a:hlink>
      <a:srgbClr val="0066B3"/>
    </a:hlink>
    <a:folHlink>
      <a:srgbClr val="133D8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1.xml><?xml version="1.0" encoding="utf-8"?>
<a:themeOverride xmlns:a="http://schemas.openxmlformats.org/drawingml/2006/main">
  <a:clrScheme name="Auto, EM, Herold, CERA">
    <a:dk1>
      <a:sysClr val="windowText" lastClr="000000"/>
    </a:dk1>
    <a:lt1>
      <a:sysClr val="window" lastClr="FFFFFF"/>
    </a:lt1>
    <a:dk2>
      <a:srgbClr val="009DDC"/>
    </a:dk2>
    <a:lt2>
      <a:srgbClr val="DAE3E7"/>
    </a:lt2>
    <a:accent1>
      <a:srgbClr val="009DDC"/>
    </a:accent1>
    <a:accent2>
      <a:srgbClr val="71D0F6"/>
    </a:accent2>
    <a:accent3>
      <a:srgbClr val="49A942"/>
    </a:accent3>
    <a:accent4>
      <a:srgbClr val="8DC63F"/>
    </a:accent4>
    <a:accent5>
      <a:srgbClr val="F58025"/>
    </a:accent5>
    <a:accent6>
      <a:srgbClr val="FDB913"/>
    </a:accent6>
    <a:hlink>
      <a:srgbClr val="0066B3"/>
    </a:hlink>
    <a:folHlink>
      <a:srgbClr val="133D8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2.xml><?xml version="1.0" encoding="utf-8"?>
<a:themeOverride xmlns:a="http://schemas.openxmlformats.org/drawingml/2006/main">
  <a:clrScheme name="Auto, EM, Herold, CERA">
    <a:dk1>
      <a:sysClr val="windowText" lastClr="000000"/>
    </a:dk1>
    <a:lt1>
      <a:sysClr val="window" lastClr="FFFFFF"/>
    </a:lt1>
    <a:dk2>
      <a:srgbClr val="009DDC"/>
    </a:dk2>
    <a:lt2>
      <a:srgbClr val="DAE3E7"/>
    </a:lt2>
    <a:accent1>
      <a:srgbClr val="009DDC"/>
    </a:accent1>
    <a:accent2>
      <a:srgbClr val="71D0F6"/>
    </a:accent2>
    <a:accent3>
      <a:srgbClr val="49A942"/>
    </a:accent3>
    <a:accent4>
      <a:srgbClr val="8DC63F"/>
    </a:accent4>
    <a:accent5>
      <a:srgbClr val="F58025"/>
    </a:accent5>
    <a:accent6>
      <a:srgbClr val="FDB913"/>
    </a:accent6>
    <a:hlink>
      <a:srgbClr val="0066B3"/>
    </a:hlink>
    <a:folHlink>
      <a:srgbClr val="133D8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3.xml><?xml version="1.0" encoding="utf-8"?>
<a:themeOverride xmlns:a="http://schemas.openxmlformats.org/drawingml/2006/main">
  <a:clrScheme name="Auto, EM, Herold, CERA">
    <a:dk1>
      <a:sysClr val="windowText" lastClr="000000"/>
    </a:dk1>
    <a:lt1>
      <a:sysClr val="window" lastClr="FFFFFF"/>
    </a:lt1>
    <a:dk2>
      <a:srgbClr val="009DDC"/>
    </a:dk2>
    <a:lt2>
      <a:srgbClr val="DAE3E7"/>
    </a:lt2>
    <a:accent1>
      <a:srgbClr val="009DDC"/>
    </a:accent1>
    <a:accent2>
      <a:srgbClr val="71D0F6"/>
    </a:accent2>
    <a:accent3>
      <a:srgbClr val="49A942"/>
    </a:accent3>
    <a:accent4>
      <a:srgbClr val="8DC63F"/>
    </a:accent4>
    <a:accent5>
      <a:srgbClr val="F58025"/>
    </a:accent5>
    <a:accent6>
      <a:srgbClr val="FDB913"/>
    </a:accent6>
    <a:hlink>
      <a:srgbClr val="0066B3"/>
    </a:hlink>
    <a:folHlink>
      <a:srgbClr val="133D8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4.xml><?xml version="1.0" encoding="utf-8"?>
<a:themeOverride xmlns:a="http://schemas.openxmlformats.org/drawingml/2006/main">
  <a:clrScheme name="Auto, EM, Herold, CERA">
    <a:dk1>
      <a:sysClr val="windowText" lastClr="000000"/>
    </a:dk1>
    <a:lt1>
      <a:sysClr val="window" lastClr="FFFFFF"/>
    </a:lt1>
    <a:dk2>
      <a:srgbClr val="009DDC"/>
    </a:dk2>
    <a:lt2>
      <a:srgbClr val="DAE3E7"/>
    </a:lt2>
    <a:accent1>
      <a:srgbClr val="009DDC"/>
    </a:accent1>
    <a:accent2>
      <a:srgbClr val="71D0F6"/>
    </a:accent2>
    <a:accent3>
      <a:srgbClr val="49A942"/>
    </a:accent3>
    <a:accent4>
      <a:srgbClr val="8DC63F"/>
    </a:accent4>
    <a:accent5>
      <a:srgbClr val="F58025"/>
    </a:accent5>
    <a:accent6>
      <a:srgbClr val="FDB913"/>
    </a:accent6>
    <a:hlink>
      <a:srgbClr val="0066B3"/>
    </a:hlink>
    <a:folHlink>
      <a:srgbClr val="133D8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5.xml><?xml version="1.0" encoding="utf-8"?>
<a:themeOverride xmlns:a="http://schemas.openxmlformats.org/drawingml/2006/main">
  <a:clrScheme name="Auto, EM, Herold, CERA">
    <a:dk1>
      <a:sysClr val="windowText" lastClr="000000"/>
    </a:dk1>
    <a:lt1>
      <a:sysClr val="window" lastClr="FFFFFF"/>
    </a:lt1>
    <a:dk2>
      <a:srgbClr val="009DDC"/>
    </a:dk2>
    <a:lt2>
      <a:srgbClr val="DAE3E7"/>
    </a:lt2>
    <a:accent1>
      <a:srgbClr val="009DDC"/>
    </a:accent1>
    <a:accent2>
      <a:srgbClr val="71D0F6"/>
    </a:accent2>
    <a:accent3>
      <a:srgbClr val="49A942"/>
    </a:accent3>
    <a:accent4>
      <a:srgbClr val="8DC63F"/>
    </a:accent4>
    <a:accent5>
      <a:srgbClr val="F58025"/>
    </a:accent5>
    <a:accent6>
      <a:srgbClr val="FDB913"/>
    </a:accent6>
    <a:hlink>
      <a:srgbClr val="0066B3"/>
    </a:hlink>
    <a:folHlink>
      <a:srgbClr val="133D8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6.xml><?xml version="1.0" encoding="utf-8"?>
<a:themeOverride xmlns:a="http://schemas.openxmlformats.org/drawingml/2006/main">
  <a:clrScheme name="Auto, EM, Herold, CERA">
    <a:dk1>
      <a:sysClr val="windowText" lastClr="000000"/>
    </a:dk1>
    <a:lt1>
      <a:sysClr val="window" lastClr="FFFFFF"/>
    </a:lt1>
    <a:dk2>
      <a:srgbClr val="009DDC"/>
    </a:dk2>
    <a:lt2>
      <a:srgbClr val="DAE3E7"/>
    </a:lt2>
    <a:accent1>
      <a:srgbClr val="009DDC"/>
    </a:accent1>
    <a:accent2>
      <a:srgbClr val="71D0F6"/>
    </a:accent2>
    <a:accent3>
      <a:srgbClr val="49A942"/>
    </a:accent3>
    <a:accent4>
      <a:srgbClr val="8DC63F"/>
    </a:accent4>
    <a:accent5>
      <a:srgbClr val="F58025"/>
    </a:accent5>
    <a:accent6>
      <a:srgbClr val="FDB913"/>
    </a:accent6>
    <a:hlink>
      <a:srgbClr val="0066B3"/>
    </a:hlink>
    <a:folHlink>
      <a:srgbClr val="133D8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7.xml><?xml version="1.0" encoding="utf-8"?>
<a:themeOverride xmlns:a="http://schemas.openxmlformats.org/drawingml/2006/main">
  <a:clrScheme name="Auto, EM, Herold, CERA">
    <a:dk1>
      <a:sysClr val="windowText" lastClr="000000"/>
    </a:dk1>
    <a:lt1>
      <a:sysClr val="window" lastClr="FFFFFF"/>
    </a:lt1>
    <a:dk2>
      <a:srgbClr val="009DDC"/>
    </a:dk2>
    <a:lt2>
      <a:srgbClr val="DAE3E7"/>
    </a:lt2>
    <a:accent1>
      <a:srgbClr val="009DDC"/>
    </a:accent1>
    <a:accent2>
      <a:srgbClr val="71D0F6"/>
    </a:accent2>
    <a:accent3>
      <a:srgbClr val="49A942"/>
    </a:accent3>
    <a:accent4>
      <a:srgbClr val="8DC63F"/>
    </a:accent4>
    <a:accent5>
      <a:srgbClr val="F58025"/>
    </a:accent5>
    <a:accent6>
      <a:srgbClr val="FDB913"/>
    </a:accent6>
    <a:hlink>
      <a:srgbClr val="0066B3"/>
    </a:hlink>
    <a:folHlink>
      <a:srgbClr val="133D8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8.xml><?xml version="1.0" encoding="utf-8"?>
<a:themeOverride xmlns:a="http://schemas.openxmlformats.org/drawingml/2006/main">
  <a:clrScheme name="Auto, EM, Herold, CERA">
    <a:dk1>
      <a:sysClr val="windowText" lastClr="000000"/>
    </a:dk1>
    <a:lt1>
      <a:sysClr val="window" lastClr="FFFFFF"/>
    </a:lt1>
    <a:dk2>
      <a:srgbClr val="009DDC"/>
    </a:dk2>
    <a:lt2>
      <a:srgbClr val="DAE3E7"/>
    </a:lt2>
    <a:accent1>
      <a:srgbClr val="009DDC"/>
    </a:accent1>
    <a:accent2>
      <a:srgbClr val="71D0F6"/>
    </a:accent2>
    <a:accent3>
      <a:srgbClr val="49A942"/>
    </a:accent3>
    <a:accent4>
      <a:srgbClr val="8DC63F"/>
    </a:accent4>
    <a:accent5>
      <a:srgbClr val="F58025"/>
    </a:accent5>
    <a:accent6>
      <a:srgbClr val="FDB913"/>
    </a:accent6>
    <a:hlink>
      <a:srgbClr val="0066B3"/>
    </a:hlink>
    <a:folHlink>
      <a:srgbClr val="133D8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9.xml><?xml version="1.0" encoding="utf-8"?>
<a:themeOverride xmlns:a="http://schemas.openxmlformats.org/drawingml/2006/main">
  <a:clrScheme name="Auto, EM, Herold, CERA">
    <a:dk1>
      <a:sysClr val="windowText" lastClr="000000"/>
    </a:dk1>
    <a:lt1>
      <a:sysClr val="window" lastClr="FFFFFF"/>
    </a:lt1>
    <a:dk2>
      <a:srgbClr val="009DDC"/>
    </a:dk2>
    <a:lt2>
      <a:srgbClr val="DAE3E7"/>
    </a:lt2>
    <a:accent1>
      <a:srgbClr val="009DDC"/>
    </a:accent1>
    <a:accent2>
      <a:srgbClr val="71D0F6"/>
    </a:accent2>
    <a:accent3>
      <a:srgbClr val="49A942"/>
    </a:accent3>
    <a:accent4>
      <a:srgbClr val="8DC63F"/>
    </a:accent4>
    <a:accent5>
      <a:srgbClr val="F58025"/>
    </a:accent5>
    <a:accent6>
      <a:srgbClr val="FDB913"/>
    </a:accent6>
    <a:hlink>
      <a:srgbClr val="0066B3"/>
    </a:hlink>
    <a:folHlink>
      <a:srgbClr val="133D8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Auto, EM, Herold, CERA">
    <a:dk1>
      <a:sysClr val="windowText" lastClr="000000"/>
    </a:dk1>
    <a:lt1>
      <a:sysClr val="window" lastClr="FFFFFF"/>
    </a:lt1>
    <a:dk2>
      <a:srgbClr val="009DDC"/>
    </a:dk2>
    <a:lt2>
      <a:srgbClr val="DAE3E7"/>
    </a:lt2>
    <a:accent1>
      <a:srgbClr val="009DDC"/>
    </a:accent1>
    <a:accent2>
      <a:srgbClr val="71D0F6"/>
    </a:accent2>
    <a:accent3>
      <a:srgbClr val="49A942"/>
    </a:accent3>
    <a:accent4>
      <a:srgbClr val="8DC63F"/>
    </a:accent4>
    <a:accent5>
      <a:srgbClr val="F58025"/>
    </a:accent5>
    <a:accent6>
      <a:srgbClr val="FDB913"/>
    </a:accent6>
    <a:hlink>
      <a:srgbClr val="0066B3"/>
    </a:hlink>
    <a:folHlink>
      <a:srgbClr val="133D8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0.xml><?xml version="1.0" encoding="utf-8"?>
<a:themeOverride xmlns:a="http://schemas.openxmlformats.org/drawingml/2006/main">
  <a:clrScheme name="Auto, EM, Herold, CERA">
    <a:dk1>
      <a:sysClr val="windowText" lastClr="000000"/>
    </a:dk1>
    <a:lt1>
      <a:sysClr val="window" lastClr="FFFFFF"/>
    </a:lt1>
    <a:dk2>
      <a:srgbClr val="009DDC"/>
    </a:dk2>
    <a:lt2>
      <a:srgbClr val="DAE3E7"/>
    </a:lt2>
    <a:accent1>
      <a:srgbClr val="009DDC"/>
    </a:accent1>
    <a:accent2>
      <a:srgbClr val="71D0F6"/>
    </a:accent2>
    <a:accent3>
      <a:srgbClr val="49A942"/>
    </a:accent3>
    <a:accent4>
      <a:srgbClr val="8DC63F"/>
    </a:accent4>
    <a:accent5>
      <a:srgbClr val="F58025"/>
    </a:accent5>
    <a:accent6>
      <a:srgbClr val="FDB913"/>
    </a:accent6>
    <a:hlink>
      <a:srgbClr val="0066B3"/>
    </a:hlink>
    <a:folHlink>
      <a:srgbClr val="133D8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1.xml><?xml version="1.0" encoding="utf-8"?>
<a:themeOverride xmlns:a="http://schemas.openxmlformats.org/drawingml/2006/main">
  <a:clrScheme name="Auto, EM, Herold, CERA">
    <a:dk1>
      <a:sysClr val="windowText" lastClr="000000"/>
    </a:dk1>
    <a:lt1>
      <a:sysClr val="window" lastClr="FFFFFF"/>
    </a:lt1>
    <a:dk2>
      <a:srgbClr val="009DDC"/>
    </a:dk2>
    <a:lt2>
      <a:srgbClr val="DAE3E7"/>
    </a:lt2>
    <a:accent1>
      <a:srgbClr val="009DDC"/>
    </a:accent1>
    <a:accent2>
      <a:srgbClr val="71D0F6"/>
    </a:accent2>
    <a:accent3>
      <a:srgbClr val="49A942"/>
    </a:accent3>
    <a:accent4>
      <a:srgbClr val="8DC63F"/>
    </a:accent4>
    <a:accent5>
      <a:srgbClr val="F58025"/>
    </a:accent5>
    <a:accent6>
      <a:srgbClr val="FDB913"/>
    </a:accent6>
    <a:hlink>
      <a:srgbClr val="0066B3"/>
    </a:hlink>
    <a:folHlink>
      <a:srgbClr val="133D8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2.xml><?xml version="1.0" encoding="utf-8"?>
<a:themeOverride xmlns:a="http://schemas.openxmlformats.org/drawingml/2006/main">
  <a:clrScheme name="Brand Theme">
    <a:dk1>
      <a:sysClr val="windowText" lastClr="000000"/>
    </a:dk1>
    <a:lt1>
      <a:sysClr val="window" lastClr="FFFFFF"/>
    </a:lt1>
    <a:dk2>
      <a:srgbClr val="0097D1"/>
    </a:dk2>
    <a:lt2>
      <a:srgbClr val="F1F2F2"/>
    </a:lt2>
    <a:accent1>
      <a:srgbClr val="0097D1"/>
    </a:accent1>
    <a:accent2>
      <a:srgbClr val="99D6EA"/>
    </a:accent2>
    <a:accent3>
      <a:srgbClr val="96BC33"/>
    </a:accent3>
    <a:accent4>
      <a:srgbClr val="ECEE9A"/>
    </a:accent4>
    <a:accent5>
      <a:srgbClr val="E98756"/>
    </a:accent5>
    <a:accent6>
      <a:srgbClr val="FDBA4D"/>
    </a:accent6>
    <a:hlink>
      <a:srgbClr val="0097D1"/>
    </a:hlink>
    <a:folHlink>
      <a:srgbClr val="103C6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3.xml><?xml version="1.0" encoding="utf-8"?>
<a:themeOverride xmlns:a="http://schemas.openxmlformats.org/drawingml/2006/main">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4.xml><?xml version="1.0" encoding="utf-8"?>
<a:themeOverride xmlns:a="http://schemas.openxmlformats.org/drawingml/2006/main">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5.xml><?xml version="1.0" encoding="utf-8"?>
<a:themeOverride xmlns:a="http://schemas.openxmlformats.org/drawingml/2006/main">
  <a:clrScheme name="Auto, EM, Herold, CERA">
    <a:dk1>
      <a:sysClr val="windowText" lastClr="000000"/>
    </a:dk1>
    <a:lt1>
      <a:sysClr val="window" lastClr="FFFFFF"/>
    </a:lt1>
    <a:dk2>
      <a:srgbClr val="009DDC"/>
    </a:dk2>
    <a:lt2>
      <a:srgbClr val="DAE3E7"/>
    </a:lt2>
    <a:accent1>
      <a:srgbClr val="009DDC"/>
    </a:accent1>
    <a:accent2>
      <a:srgbClr val="71D0F6"/>
    </a:accent2>
    <a:accent3>
      <a:srgbClr val="49A942"/>
    </a:accent3>
    <a:accent4>
      <a:srgbClr val="8DC63F"/>
    </a:accent4>
    <a:accent5>
      <a:srgbClr val="F58025"/>
    </a:accent5>
    <a:accent6>
      <a:srgbClr val="FDB913"/>
    </a:accent6>
    <a:hlink>
      <a:srgbClr val="0066B3"/>
    </a:hlink>
    <a:folHlink>
      <a:srgbClr val="133D8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6.xml><?xml version="1.0" encoding="utf-8"?>
<a:themeOverride xmlns:a="http://schemas.openxmlformats.org/drawingml/2006/main">
  <a:clrScheme name="Auto, EM, Herold, CERA">
    <a:dk1>
      <a:sysClr val="windowText" lastClr="000000"/>
    </a:dk1>
    <a:lt1>
      <a:sysClr val="window" lastClr="FFFFFF"/>
    </a:lt1>
    <a:dk2>
      <a:srgbClr val="009DDC"/>
    </a:dk2>
    <a:lt2>
      <a:srgbClr val="DAE3E7"/>
    </a:lt2>
    <a:accent1>
      <a:srgbClr val="009DDC"/>
    </a:accent1>
    <a:accent2>
      <a:srgbClr val="71D0F6"/>
    </a:accent2>
    <a:accent3>
      <a:srgbClr val="49A942"/>
    </a:accent3>
    <a:accent4>
      <a:srgbClr val="8DC63F"/>
    </a:accent4>
    <a:accent5>
      <a:srgbClr val="F58025"/>
    </a:accent5>
    <a:accent6>
      <a:srgbClr val="FDB913"/>
    </a:accent6>
    <a:hlink>
      <a:srgbClr val="0066B3"/>
    </a:hlink>
    <a:folHlink>
      <a:srgbClr val="133D8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7.xml><?xml version="1.0" encoding="utf-8"?>
<a:themeOverride xmlns:a="http://schemas.openxmlformats.org/drawingml/2006/main">
  <a:clrScheme name="Auto, EM, Herold, CERA">
    <a:dk1>
      <a:sysClr val="windowText" lastClr="000000"/>
    </a:dk1>
    <a:lt1>
      <a:sysClr val="window" lastClr="FFFFFF"/>
    </a:lt1>
    <a:dk2>
      <a:srgbClr val="009DDC"/>
    </a:dk2>
    <a:lt2>
      <a:srgbClr val="DAE3E7"/>
    </a:lt2>
    <a:accent1>
      <a:srgbClr val="009DDC"/>
    </a:accent1>
    <a:accent2>
      <a:srgbClr val="71D0F6"/>
    </a:accent2>
    <a:accent3>
      <a:srgbClr val="49A942"/>
    </a:accent3>
    <a:accent4>
      <a:srgbClr val="8DC63F"/>
    </a:accent4>
    <a:accent5>
      <a:srgbClr val="F58025"/>
    </a:accent5>
    <a:accent6>
      <a:srgbClr val="FDB913"/>
    </a:accent6>
    <a:hlink>
      <a:srgbClr val="0066B3"/>
    </a:hlink>
    <a:folHlink>
      <a:srgbClr val="133D8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8.xml><?xml version="1.0" encoding="utf-8"?>
<a:themeOverride xmlns:a="http://schemas.openxmlformats.org/drawingml/2006/main">
  <a:clrScheme name="Auto, EM, Herold, CERA">
    <a:dk1>
      <a:sysClr val="windowText" lastClr="000000"/>
    </a:dk1>
    <a:lt1>
      <a:sysClr val="window" lastClr="FFFFFF"/>
    </a:lt1>
    <a:dk2>
      <a:srgbClr val="009DDC"/>
    </a:dk2>
    <a:lt2>
      <a:srgbClr val="DAE3E7"/>
    </a:lt2>
    <a:accent1>
      <a:srgbClr val="009DDC"/>
    </a:accent1>
    <a:accent2>
      <a:srgbClr val="71D0F6"/>
    </a:accent2>
    <a:accent3>
      <a:srgbClr val="49A942"/>
    </a:accent3>
    <a:accent4>
      <a:srgbClr val="8DC63F"/>
    </a:accent4>
    <a:accent5>
      <a:srgbClr val="F58025"/>
    </a:accent5>
    <a:accent6>
      <a:srgbClr val="FDB913"/>
    </a:accent6>
    <a:hlink>
      <a:srgbClr val="0066B3"/>
    </a:hlink>
    <a:folHlink>
      <a:srgbClr val="133D8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9.xml><?xml version="1.0" encoding="utf-8"?>
<a:themeOverride xmlns:a="http://schemas.openxmlformats.org/drawingml/2006/main">
  <a:clrScheme name="Auto, EM, Herold, CERA">
    <a:dk1>
      <a:sysClr val="windowText" lastClr="000000"/>
    </a:dk1>
    <a:lt1>
      <a:sysClr val="window" lastClr="FFFFFF"/>
    </a:lt1>
    <a:dk2>
      <a:srgbClr val="009DDC"/>
    </a:dk2>
    <a:lt2>
      <a:srgbClr val="DAE3E7"/>
    </a:lt2>
    <a:accent1>
      <a:srgbClr val="009DDC"/>
    </a:accent1>
    <a:accent2>
      <a:srgbClr val="71D0F6"/>
    </a:accent2>
    <a:accent3>
      <a:srgbClr val="49A942"/>
    </a:accent3>
    <a:accent4>
      <a:srgbClr val="8DC63F"/>
    </a:accent4>
    <a:accent5>
      <a:srgbClr val="F58025"/>
    </a:accent5>
    <a:accent6>
      <a:srgbClr val="FDB913"/>
    </a:accent6>
    <a:hlink>
      <a:srgbClr val="0066B3"/>
    </a:hlink>
    <a:folHlink>
      <a:srgbClr val="133D8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Auto, EM, Herold, CERA">
    <a:dk1>
      <a:sysClr val="windowText" lastClr="000000"/>
    </a:dk1>
    <a:lt1>
      <a:sysClr val="window" lastClr="FFFFFF"/>
    </a:lt1>
    <a:dk2>
      <a:srgbClr val="009DDC"/>
    </a:dk2>
    <a:lt2>
      <a:srgbClr val="DAE3E7"/>
    </a:lt2>
    <a:accent1>
      <a:srgbClr val="009DDC"/>
    </a:accent1>
    <a:accent2>
      <a:srgbClr val="71D0F6"/>
    </a:accent2>
    <a:accent3>
      <a:srgbClr val="49A942"/>
    </a:accent3>
    <a:accent4>
      <a:srgbClr val="8DC63F"/>
    </a:accent4>
    <a:accent5>
      <a:srgbClr val="F58025"/>
    </a:accent5>
    <a:accent6>
      <a:srgbClr val="FDB913"/>
    </a:accent6>
    <a:hlink>
      <a:srgbClr val="0066B3"/>
    </a:hlink>
    <a:folHlink>
      <a:srgbClr val="133D8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0.xml><?xml version="1.0" encoding="utf-8"?>
<a:themeOverride xmlns:a="http://schemas.openxmlformats.org/drawingml/2006/main">
  <a:clrScheme name="Auto, EM, Herold, CERA">
    <a:dk1>
      <a:sysClr val="windowText" lastClr="000000"/>
    </a:dk1>
    <a:lt1>
      <a:sysClr val="window" lastClr="FFFFFF"/>
    </a:lt1>
    <a:dk2>
      <a:srgbClr val="009DDC"/>
    </a:dk2>
    <a:lt2>
      <a:srgbClr val="DAE3E7"/>
    </a:lt2>
    <a:accent1>
      <a:srgbClr val="009DDC"/>
    </a:accent1>
    <a:accent2>
      <a:srgbClr val="71D0F6"/>
    </a:accent2>
    <a:accent3>
      <a:srgbClr val="49A942"/>
    </a:accent3>
    <a:accent4>
      <a:srgbClr val="8DC63F"/>
    </a:accent4>
    <a:accent5>
      <a:srgbClr val="F58025"/>
    </a:accent5>
    <a:accent6>
      <a:srgbClr val="FDB913"/>
    </a:accent6>
    <a:hlink>
      <a:srgbClr val="0066B3"/>
    </a:hlink>
    <a:folHlink>
      <a:srgbClr val="133D8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1.xml><?xml version="1.0" encoding="utf-8"?>
<a:themeOverride xmlns:a="http://schemas.openxmlformats.org/drawingml/2006/main">
  <a:clrScheme name="Auto, EM, Herold, CERA">
    <a:dk1>
      <a:sysClr val="windowText" lastClr="000000"/>
    </a:dk1>
    <a:lt1>
      <a:sysClr val="window" lastClr="FFFFFF"/>
    </a:lt1>
    <a:dk2>
      <a:srgbClr val="009DDC"/>
    </a:dk2>
    <a:lt2>
      <a:srgbClr val="DAE3E7"/>
    </a:lt2>
    <a:accent1>
      <a:srgbClr val="009DDC"/>
    </a:accent1>
    <a:accent2>
      <a:srgbClr val="71D0F6"/>
    </a:accent2>
    <a:accent3>
      <a:srgbClr val="49A942"/>
    </a:accent3>
    <a:accent4>
      <a:srgbClr val="8DC63F"/>
    </a:accent4>
    <a:accent5>
      <a:srgbClr val="F58025"/>
    </a:accent5>
    <a:accent6>
      <a:srgbClr val="FDB913"/>
    </a:accent6>
    <a:hlink>
      <a:srgbClr val="0066B3"/>
    </a:hlink>
    <a:folHlink>
      <a:srgbClr val="133D8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2.xml><?xml version="1.0" encoding="utf-8"?>
<a:themeOverride xmlns:a="http://schemas.openxmlformats.org/drawingml/2006/main">
  <a:clrScheme name="Auto, EM, Herold, CERA">
    <a:dk1>
      <a:sysClr val="windowText" lastClr="000000"/>
    </a:dk1>
    <a:lt1>
      <a:sysClr val="window" lastClr="FFFFFF"/>
    </a:lt1>
    <a:dk2>
      <a:srgbClr val="009DDC"/>
    </a:dk2>
    <a:lt2>
      <a:srgbClr val="DAE3E7"/>
    </a:lt2>
    <a:accent1>
      <a:srgbClr val="009DDC"/>
    </a:accent1>
    <a:accent2>
      <a:srgbClr val="71D0F6"/>
    </a:accent2>
    <a:accent3>
      <a:srgbClr val="49A942"/>
    </a:accent3>
    <a:accent4>
      <a:srgbClr val="8DC63F"/>
    </a:accent4>
    <a:accent5>
      <a:srgbClr val="F58025"/>
    </a:accent5>
    <a:accent6>
      <a:srgbClr val="FDB913"/>
    </a:accent6>
    <a:hlink>
      <a:srgbClr val="0066B3"/>
    </a:hlink>
    <a:folHlink>
      <a:srgbClr val="133D8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3.xml><?xml version="1.0" encoding="utf-8"?>
<a:themeOverride xmlns:a="http://schemas.openxmlformats.org/drawingml/2006/main">
  <a:clrScheme name="Auto, EM, Herold, CERA">
    <a:dk1>
      <a:sysClr val="windowText" lastClr="000000"/>
    </a:dk1>
    <a:lt1>
      <a:sysClr val="window" lastClr="FFFFFF"/>
    </a:lt1>
    <a:dk2>
      <a:srgbClr val="009DDC"/>
    </a:dk2>
    <a:lt2>
      <a:srgbClr val="DAE3E7"/>
    </a:lt2>
    <a:accent1>
      <a:srgbClr val="009DDC"/>
    </a:accent1>
    <a:accent2>
      <a:srgbClr val="71D0F6"/>
    </a:accent2>
    <a:accent3>
      <a:srgbClr val="49A942"/>
    </a:accent3>
    <a:accent4>
      <a:srgbClr val="8DC63F"/>
    </a:accent4>
    <a:accent5>
      <a:srgbClr val="F58025"/>
    </a:accent5>
    <a:accent6>
      <a:srgbClr val="FDB913"/>
    </a:accent6>
    <a:hlink>
      <a:srgbClr val="0066B3"/>
    </a:hlink>
    <a:folHlink>
      <a:srgbClr val="133D8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4.xml><?xml version="1.0" encoding="utf-8"?>
<a:themeOverride xmlns:a="http://schemas.openxmlformats.org/drawingml/2006/main">
  <a:clrScheme name="Auto, EM, Herold, CERA">
    <a:dk1>
      <a:sysClr val="windowText" lastClr="000000"/>
    </a:dk1>
    <a:lt1>
      <a:sysClr val="window" lastClr="FFFFFF"/>
    </a:lt1>
    <a:dk2>
      <a:srgbClr val="009DDC"/>
    </a:dk2>
    <a:lt2>
      <a:srgbClr val="DAE3E7"/>
    </a:lt2>
    <a:accent1>
      <a:srgbClr val="009DDC"/>
    </a:accent1>
    <a:accent2>
      <a:srgbClr val="71D0F6"/>
    </a:accent2>
    <a:accent3>
      <a:srgbClr val="49A942"/>
    </a:accent3>
    <a:accent4>
      <a:srgbClr val="8DC63F"/>
    </a:accent4>
    <a:accent5>
      <a:srgbClr val="F58025"/>
    </a:accent5>
    <a:accent6>
      <a:srgbClr val="FDB913"/>
    </a:accent6>
    <a:hlink>
      <a:srgbClr val="0066B3"/>
    </a:hlink>
    <a:folHlink>
      <a:srgbClr val="133D8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5.xml><?xml version="1.0" encoding="utf-8"?>
<a:themeOverride xmlns:a="http://schemas.openxmlformats.org/drawingml/2006/main">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6.xml><?xml version="1.0" encoding="utf-8"?>
<a:themeOverride xmlns:a="http://schemas.openxmlformats.org/drawingml/2006/main">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7.xml><?xml version="1.0" encoding="utf-8"?>
<a:themeOverride xmlns:a="http://schemas.openxmlformats.org/drawingml/2006/main">
  <a:clrScheme name="Auto, EM, Herold, CERA">
    <a:dk1>
      <a:sysClr val="windowText" lastClr="000000"/>
    </a:dk1>
    <a:lt1>
      <a:sysClr val="window" lastClr="FFFFFF"/>
    </a:lt1>
    <a:dk2>
      <a:srgbClr val="009DDC"/>
    </a:dk2>
    <a:lt2>
      <a:srgbClr val="DAE3E7"/>
    </a:lt2>
    <a:accent1>
      <a:srgbClr val="009DDC"/>
    </a:accent1>
    <a:accent2>
      <a:srgbClr val="71D0F6"/>
    </a:accent2>
    <a:accent3>
      <a:srgbClr val="49A942"/>
    </a:accent3>
    <a:accent4>
      <a:srgbClr val="8DC63F"/>
    </a:accent4>
    <a:accent5>
      <a:srgbClr val="F58025"/>
    </a:accent5>
    <a:accent6>
      <a:srgbClr val="FDB913"/>
    </a:accent6>
    <a:hlink>
      <a:srgbClr val="0066B3"/>
    </a:hlink>
    <a:folHlink>
      <a:srgbClr val="133D8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8.xml><?xml version="1.0" encoding="utf-8"?>
<a:themeOverride xmlns:a="http://schemas.openxmlformats.org/drawingml/2006/main">
  <a:clrScheme name="Auto, EM, Herold, CERA">
    <a:dk1>
      <a:sysClr val="windowText" lastClr="000000"/>
    </a:dk1>
    <a:lt1>
      <a:sysClr val="window" lastClr="FFFFFF"/>
    </a:lt1>
    <a:dk2>
      <a:srgbClr val="009DDC"/>
    </a:dk2>
    <a:lt2>
      <a:srgbClr val="DAE3E7"/>
    </a:lt2>
    <a:accent1>
      <a:srgbClr val="009DDC"/>
    </a:accent1>
    <a:accent2>
      <a:srgbClr val="71D0F6"/>
    </a:accent2>
    <a:accent3>
      <a:srgbClr val="49A942"/>
    </a:accent3>
    <a:accent4>
      <a:srgbClr val="8DC63F"/>
    </a:accent4>
    <a:accent5>
      <a:srgbClr val="F58025"/>
    </a:accent5>
    <a:accent6>
      <a:srgbClr val="FDB913"/>
    </a:accent6>
    <a:hlink>
      <a:srgbClr val="0066B3"/>
    </a:hlink>
    <a:folHlink>
      <a:srgbClr val="133D8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9.xml><?xml version="1.0" encoding="utf-8"?>
<a:themeOverride xmlns:a="http://schemas.openxmlformats.org/drawingml/2006/main">
  <a:clrScheme name="Auto, EM, Herold, CERA">
    <a:dk1>
      <a:sysClr val="windowText" lastClr="000000"/>
    </a:dk1>
    <a:lt1>
      <a:sysClr val="window" lastClr="FFFFFF"/>
    </a:lt1>
    <a:dk2>
      <a:srgbClr val="009DDC"/>
    </a:dk2>
    <a:lt2>
      <a:srgbClr val="DAE3E7"/>
    </a:lt2>
    <a:accent1>
      <a:srgbClr val="009DDC"/>
    </a:accent1>
    <a:accent2>
      <a:srgbClr val="71D0F6"/>
    </a:accent2>
    <a:accent3>
      <a:srgbClr val="49A942"/>
    </a:accent3>
    <a:accent4>
      <a:srgbClr val="8DC63F"/>
    </a:accent4>
    <a:accent5>
      <a:srgbClr val="F58025"/>
    </a:accent5>
    <a:accent6>
      <a:srgbClr val="FDB913"/>
    </a:accent6>
    <a:hlink>
      <a:srgbClr val="0066B3"/>
    </a:hlink>
    <a:folHlink>
      <a:srgbClr val="133D8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Auto, EM, Herold, CERA">
    <a:dk1>
      <a:sysClr val="windowText" lastClr="000000"/>
    </a:dk1>
    <a:lt1>
      <a:sysClr val="window" lastClr="FFFFFF"/>
    </a:lt1>
    <a:dk2>
      <a:srgbClr val="009DDC"/>
    </a:dk2>
    <a:lt2>
      <a:srgbClr val="DAE3E7"/>
    </a:lt2>
    <a:accent1>
      <a:srgbClr val="009DDC"/>
    </a:accent1>
    <a:accent2>
      <a:srgbClr val="71D0F6"/>
    </a:accent2>
    <a:accent3>
      <a:srgbClr val="49A942"/>
    </a:accent3>
    <a:accent4>
      <a:srgbClr val="8DC63F"/>
    </a:accent4>
    <a:accent5>
      <a:srgbClr val="F58025"/>
    </a:accent5>
    <a:accent6>
      <a:srgbClr val="FDB913"/>
    </a:accent6>
    <a:hlink>
      <a:srgbClr val="0066B3"/>
    </a:hlink>
    <a:folHlink>
      <a:srgbClr val="133D8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0.xml><?xml version="1.0" encoding="utf-8"?>
<a:themeOverride xmlns:a="http://schemas.openxmlformats.org/drawingml/2006/main">
  <a:clrScheme name="Auto, EM, Herold, CERA">
    <a:dk1>
      <a:sysClr val="windowText" lastClr="000000"/>
    </a:dk1>
    <a:lt1>
      <a:sysClr val="window" lastClr="FFFFFF"/>
    </a:lt1>
    <a:dk2>
      <a:srgbClr val="009DDC"/>
    </a:dk2>
    <a:lt2>
      <a:srgbClr val="DAE3E7"/>
    </a:lt2>
    <a:accent1>
      <a:srgbClr val="009DDC"/>
    </a:accent1>
    <a:accent2>
      <a:srgbClr val="71D0F6"/>
    </a:accent2>
    <a:accent3>
      <a:srgbClr val="49A942"/>
    </a:accent3>
    <a:accent4>
      <a:srgbClr val="8DC63F"/>
    </a:accent4>
    <a:accent5>
      <a:srgbClr val="F58025"/>
    </a:accent5>
    <a:accent6>
      <a:srgbClr val="FDB913"/>
    </a:accent6>
    <a:hlink>
      <a:srgbClr val="0066B3"/>
    </a:hlink>
    <a:folHlink>
      <a:srgbClr val="133D8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1.xml><?xml version="1.0" encoding="utf-8"?>
<a:themeOverride xmlns:a="http://schemas.openxmlformats.org/drawingml/2006/main">
  <a:clrScheme name="Auto, EM, Herold, CERA">
    <a:dk1>
      <a:sysClr val="windowText" lastClr="000000"/>
    </a:dk1>
    <a:lt1>
      <a:sysClr val="window" lastClr="FFFFFF"/>
    </a:lt1>
    <a:dk2>
      <a:srgbClr val="009DDC"/>
    </a:dk2>
    <a:lt2>
      <a:srgbClr val="DAE3E7"/>
    </a:lt2>
    <a:accent1>
      <a:srgbClr val="009DDC"/>
    </a:accent1>
    <a:accent2>
      <a:srgbClr val="71D0F6"/>
    </a:accent2>
    <a:accent3>
      <a:srgbClr val="49A942"/>
    </a:accent3>
    <a:accent4>
      <a:srgbClr val="8DC63F"/>
    </a:accent4>
    <a:accent5>
      <a:srgbClr val="F58025"/>
    </a:accent5>
    <a:accent6>
      <a:srgbClr val="FDB913"/>
    </a:accent6>
    <a:hlink>
      <a:srgbClr val="0066B3"/>
    </a:hlink>
    <a:folHlink>
      <a:srgbClr val="133D8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2.xml><?xml version="1.0" encoding="utf-8"?>
<a:themeOverride xmlns:a="http://schemas.openxmlformats.org/drawingml/2006/main">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3.xml><?xml version="1.0" encoding="utf-8"?>
<a:themeOverride xmlns:a="http://schemas.openxmlformats.org/drawingml/2006/main">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4.xml><?xml version="1.0" encoding="utf-8"?>
<a:themeOverride xmlns:a="http://schemas.openxmlformats.org/drawingml/2006/main">
  <a:clrScheme name="Auto, EM, Herold, CERA">
    <a:dk1>
      <a:sysClr val="windowText" lastClr="000000"/>
    </a:dk1>
    <a:lt1>
      <a:sysClr val="window" lastClr="FFFFFF"/>
    </a:lt1>
    <a:dk2>
      <a:srgbClr val="009DDC"/>
    </a:dk2>
    <a:lt2>
      <a:srgbClr val="DAE3E7"/>
    </a:lt2>
    <a:accent1>
      <a:srgbClr val="009DDC"/>
    </a:accent1>
    <a:accent2>
      <a:srgbClr val="71D0F6"/>
    </a:accent2>
    <a:accent3>
      <a:srgbClr val="49A942"/>
    </a:accent3>
    <a:accent4>
      <a:srgbClr val="8DC63F"/>
    </a:accent4>
    <a:accent5>
      <a:srgbClr val="F58025"/>
    </a:accent5>
    <a:accent6>
      <a:srgbClr val="FDB913"/>
    </a:accent6>
    <a:hlink>
      <a:srgbClr val="0066B3"/>
    </a:hlink>
    <a:folHlink>
      <a:srgbClr val="133D8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5.xml><?xml version="1.0" encoding="utf-8"?>
<a:themeOverride xmlns:a="http://schemas.openxmlformats.org/drawingml/2006/main">
  <a:clrScheme name="Auto, EM, Herold, CERA">
    <a:dk1>
      <a:sysClr val="windowText" lastClr="000000"/>
    </a:dk1>
    <a:lt1>
      <a:sysClr val="window" lastClr="FFFFFF"/>
    </a:lt1>
    <a:dk2>
      <a:srgbClr val="009DDC"/>
    </a:dk2>
    <a:lt2>
      <a:srgbClr val="DAE3E7"/>
    </a:lt2>
    <a:accent1>
      <a:srgbClr val="009DDC"/>
    </a:accent1>
    <a:accent2>
      <a:srgbClr val="71D0F6"/>
    </a:accent2>
    <a:accent3>
      <a:srgbClr val="49A942"/>
    </a:accent3>
    <a:accent4>
      <a:srgbClr val="8DC63F"/>
    </a:accent4>
    <a:accent5>
      <a:srgbClr val="F58025"/>
    </a:accent5>
    <a:accent6>
      <a:srgbClr val="FDB913"/>
    </a:accent6>
    <a:hlink>
      <a:srgbClr val="0066B3"/>
    </a:hlink>
    <a:folHlink>
      <a:srgbClr val="133D8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6.xml><?xml version="1.0" encoding="utf-8"?>
<a:themeOverride xmlns:a="http://schemas.openxmlformats.org/drawingml/2006/main">
  <a:clrScheme name="Auto, EM, Herold, CERA">
    <a:dk1>
      <a:sysClr val="windowText" lastClr="000000"/>
    </a:dk1>
    <a:lt1>
      <a:sysClr val="window" lastClr="FFFFFF"/>
    </a:lt1>
    <a:dk2>
      <a:srgbClr val="009DDC"/>
    </a:dk2>
    <a:lt2>
      <a:srgbClr val="DAE3E7"/>
    </a:lt2>
    <a:accent1>
      <a:srgbClr val="009DDC"/>
    </a:accent1>
    <a:accent2>
      <a:srgbClr val="71D0F6"/>
    </a:accent2>
    <a:accent3>
      <a:srgbClr val="49A942"/>
    </a:accent3>
    <a:accent4>
      <a:srgbClr val="8DC63F"/>
    </a:accent4>
    <a:accent5>
      <a:srgbClr val="F58025"/>
    </a:accent5>
    <a:accent6>
      <a:srgbClr val="FDB913"/>
    </a:accent6>
    <a:hlink>
      <a:srgbClr val="0066B3"/>
    </a:hlink>
    <a:folHlink>
      <a:srgbClr val="133D8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7.xml><?xml version="1.0" encoding="utf-8"?>
<a:themeOverride xmlns:a="http://schemas.openxmlformats.org/drawingml/2006/main">
  <a:clrScheme name="Auto, EM, Herold, CERA">
    <a:dk1>
      <a:sysClr val="windowText" lastClr="000000"/>
    </a:dk1>
    <a:lt1>
      <a:sysClr val="window" lastClr="FFFFFF"/>
    </a:lt1>
    <a:dk2>
      <a:srgbClr val="009DDC"/>
    </a:dk2>
    <a:lt2>
      <a:srgbClr val="DAE3E7"/>
    </a:lt2>
    <a:accent1>
      <a:srgbClr val="009DDC"/>
    </a:accent1>
    <a:accent2>
      <a:srgbClr val="71D0F6"/>
    </a:accent2>
    <a:accent3>
      <a:srgbClr val="49A942"/>
    </a:accent3>
    <a:accent4>
      <a:srgbClr val="8DC63F"/>
    </a:accent4>
    <a:accent5>
      <a:srgbClr val="F58025"/>
    </a:accent5>
    <a:accent6>
      <a:srgbClr val="FDB913"/>
    </a:accent6>
    <a:hlink>
      <a:srgbClr val="0066B3"/>
    </a:hlink>
    <a:folHlink>
      <a:srgbClr val="133D8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8.xml><?xml version="1.0" encoding="utf-8"?>
<a:themeOverride xmlns:a="http://schemas.openxmlformats.org/drawingml/2006/main">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9.xml><?xml version="1.0" encoding="utf-8"?>
<a:themeOverride xmlns:a="http://schemas.openxmlformats.org/drawingml/2006/main">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Auto, EM, Herold, CERA">
    <a:dk1>
      <a:sysClr val="windowText" lastClr="000000"/>
    </a:dk1>
    <a:lt1>
      <a:sysClr val="window" lastClr="FFFFFF"/>
    </a:lt1>
    <a:dk2>
      <a:srgbClr val="009DDC"/>
    </a:dk2>
    <a:lt2>
      <a:srgbClr val="DAE3E7"/>
    </a:lt2>
    <a:accent1>
      <a:srgbClr val="009DDC"/>
    </a:accent1>
    <a:accent2>
      <a:srgbClr val="71D0F6"/>
    </a:accent2>
    <a:accent3>
      <a:srgbClr val="49A942"/>
    </a:accent3>
    <a:accent4>
      <a:srgbClr val="8DC63F"/>
    </a:accent4>
    <a:accent5>
      <a:srgbClr val="F58025"/>
    </a:accent5>
    <a:accent6>
      <a:srgbClr val="FDB913"/>
    </a:accent6>
    <a:hlink>
      <a:srgbClr val="0066B3"/>
    </a:hlink>
    <a:folHlink>
      <a:srgbClr val="133D8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0.xml><?xml version="1.0" encoding="utf-8"?>
<a:themeOverride xmlns:a="http://schemas.openxmlformats.org/drawingml/2006/main">
  <a:clrScheme name="Auto, EM, Herold, CERA">
    <a:dk1>
      <a:sysClr val="windowText" lastClr="000000"/>
    </a:dk1>
    <a:lt1>
      <a:sysClr val="window" lastClr="FFFFFF"/>
    </a:lt1>
    <a:dk2>
      <a:srgbClr val="009DDC"/>
    </a:dk2>
    <a:lt2>
      <a:srgbClr val="DAE3E7"/>
    </a:lt2>
    <a:accent1>
      <a:srgbClr val="009DDC"/>
    </a:accent1>
    <a:accent2>
      <a:srgbClr val="71D0F6"/>
    </a:accent2>
    <a:accent3>
      <a:srgbClr val="49A942"/>
    </a:accent3>
    <a:accent4>
      <a:srgbClr val="8DC63F"/>
    </a:accent4>
    <a:accent5>
      <a:srgbClr val="F58025"/>
    </a:accent5>
    <a:accent6>
      <a:srgbClr val="FDB913"/>
    </a:accent6>
    <a:hlink>
      <a:srgbClr val="0066B3"/>
    </a:hlink>
    <a:folHlink>
      <a:srgbClr val="133D8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1.xml><?xml version="1.0" encoding="utf-8"?>
<a:themeOverride xmlns:a="http://schemas.openxmlformats.org/drawingml/2006/main">
  <a:clrScheme name="Auto, EM, Herold, CERA">
    <a:dk1>
      <a:sysClr val="windowText" lastClr="000000"/>
    </a:dk1>
    <a:lt1>
      <a:sysClr val="window" lastClr="FFFFFF"/>
    </a:lt1>
    <a:dk2>
      <a:srgbClr val="009DDC"/>
    </a:dk2>
    <a:lt2>
      <a:srgbClr val="DAE3E7"/>
    </a:lt2>
    <a:accent1>
      <a:srgbClr val="009DDC"/>
    </a:accent1>
    <a:accent2>
      <a:srgbClr val="71D0F6"/>
    </a:accent2>
    <a:accent3>
      <a:srgbClr val="49A942"/>
    </a:accent3>
    <a:accent4>
      <a:srgbClr val="8DC63F"/>
    </a:accent4>
    <a:accent5>
      <a:srgbClr val="F58025"/>
    </a:accent5>
    <a:accent6>
      <a:srgbClr val="FDB913"/>
    </a:accent6>
    <a:hlink>
      <a:srgbClr val="0066B3"/>
    </a:hlink>
    <a:folHlink>
      <a:srgbClr val="133D8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2.xml><?xml version="1.0" encoding="utf-8"?>
<a:themeOverride xmlns:a="http://schemas.openxmlformats.org/drawingml/2006/main">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3.xml><?xml version="1.0" encoding="utf-8"?>
<a:themeOverride xmlns:a="http://schemas.openxmlformats.org/drawingml/2006/main">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4.xml><?xml version="1.0" encoding="utf-8"?>
<a:themeOverride xmlns:a="http://schemas.openxmlformats.org/drawingml/2006/main">
  <a:clrScheme name="Auto, EM, Herold, CERA">
    <a:dk1>
      <a:sysClr val="windowText" lastClr="000000"/>
    </a:dk1>
    <a:lt1>
      <a:sysClr val="window" lastClr="FFFFFF"/>
    </a:lt1>
    <a:dk2>
      <a:srgbClr val="009DDC"/>
    </a:dk2>
    <a:lt2>
      <a:srgbClr val="DAE3E7"/>
    </a:lt2>
    <a:accent1>
      <a:srgbClr val="009DDC"/>
    </a:accent1>
    <a:accent2>
      <a:srgbClr val="71D0F6"/>
    </a:accent2>
    <a:accent3>
      <a:srgbClr val="49A942"/>
    </a:accent3>
    <a:accent4>
      <a:srgbClr val="8DC63F"/>
    </a:accent4>
    <a:accent5>
      <a:srgbClr val="F58025"/>
    </a:accent5>
    <a:accent6>
      <a:srgbClr val="FDB913"/>
    </a:accent6>
    <a:hlink>
      <a:srgbClr val="0066B3"/>
    </a:hlink>
    <a:folHlink>
      <a:srgbClr val="133D8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5.xml><?xml version="1.0" encoding="utf-8"?>
<a:themeOverride xmlns:a="http://schemas.openxmlformats.org/drawingml/2006/main">
  <a:clrScheme name="Auto, EM, Herold, CERA">
    <a:dk1>
      <a:sysClr val="windowText" lastClr="000000"/>
    </a:dk1>
    <a:lt1>
      <a:sysClr val="window" lastClr="FFFFFF"/>
    </a:lt1>
    <a:dk2>
      <a:srgbClr val="009DDC"/>
    </a:dk2>
    <a:lt2>
      <a:srgbClr val="DAE3E7"/>
    </a:lt2>
    <a:accent1>
      <a:srgbClr val="009DDC"/>
    </a:accent1>
    <a:accent2>
      <a:srgbClr val="71D0F6"/>
    </a:accent2>
    <a:accent3>
      <a:srgbClr val="49A942"/>
    </a:accent3>
    <a:accent4>
      <a:srgbClr val="8DC63F"/>
    </a:accent4>
    <a:accent5>
      <a:srgbClr val="F58025"/>
    </a:accent5>
    <a:accent6>
      <a:srgbClr val="FDB913"/>
    </a:accent6>
    <a:hlink>
      <a:srgbClr val="0066B3"/>
    </a:hlink>
    <a:folHlink>
      <a:srgbClr val="133D8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6.xml><?xml version="1.0" encoding="utf-8"?>
<a:themeOverride xmlns:a="http://schemas.openxmlformats.org/drawingml/2006/main">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7.xml><?xml version="1.0" encoding="utf-8"?>
<a:themeOverride xmlns:a="http://schemas.openxmlformats.org/drawingml/2006/main">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8.xml><?xml version="1.0" encoding="utf-8"?>
<a:themeOverride xmlns:a="http://schemas.openxmlformats.org/drawingml/2006/main">
  <a:clrScheme name="Auto, EM, Herold, CERA">
    <a:dk1>
      <a:sysClr val="windowText" lastClr="000000"/>
    </a:dk1>
    <a:lt1>
      <a:sysClr val="window" lastClr="FFFFFF"/>
    </a:lt1>
    <a:dk2>
      <a:srgbClr val="009DDC"/>
    </a:dk2>
    <a:lt2>
      <a:srgbClr val="DAE3E7"/>
    </a:lt2>
    <a:accent1>
      <a:srgbClr val="009DDC"/>
    </a:accent1>
    <a:accent2>
      <a:srgbClr val="71D0F6"/>
    </a:accent2>
    <a:accent3>
      <a:srgbClr val="49A942"/>
    </a:accent3>
    <a:accent4>
      <a:srgbClr val="8DC63F"/>
    </a:accent4>
    <a:accent5>
      <a:srgbClr val="F58025"/>
    </a:accent5>
    <a:accent6>
      <a:srgbClr val="FDB913"/>
    </a:accent6>
    <a:hlink>
      <a:srgbClr val="0066B3"/>
    </a:hlink>
    <a:folHlink>
      <a:srgbClr val="133D8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9.xml><?xml version="1.0" encoding="utf-8"?>
<a:themeOverride xmlns:a="http://schemas.openxmlformats.org/drawingml/2006/main">
  <a:clrScheme name="Auto, EM, Herold, CERA">
    <a:dk1>
      <a:sysClr val="windowText" lastClr="000000"/>
    </a:dk1>
    <a:lt1>
      <a:sysClr val="window" lastClr="FFFFFF"/>
    </a:lt1>
    <a:dk2>
      <a:srgbClr val="009DDC"/>
    </a:dk2>
    <a:lt2>
      <a:srgbClr val="DAE3E7"/>
    </a:lt2>
    <a:accent1>
      <a:srgbClr val="009DDC"/>
    </a:accent1>
    <a:accent2>
      <a:srgbClr val="71D0F6"/>
    </a:accent2>
    <a:accent3>
      <a:srgbClr val="49A942"/>
    </a:accent3>
    <a:accent4>
      <a:srgbClr val="8DC63F"/>
    </a:accent4>
    <a:accent5>
      <a:srgbClr val="F58025"/>
    </a:accent5>
    <a:accent6>
      <a:srgbClr val="FDB913"/>
    </a:accent6>
    <a:hlink>
      <a:srgbClr val="0066B3"/>
    </a:hlink>
    <a:folHlink>
      <a:srgbClr val="133D8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Auto, EM, Herold, CERA">
    <a:dk1>
      <a:sysClr val="windowText" lastClr="000000"/>
    </a:dk1>
    <a:lt1>
      <a:sysClr val="window" lastClr="FFFFFF"/>
    </a:lt1>
    <a:dk2>
      <a:srgbClr val="009DDC"/>
    </a:dk2>
    <a:lt2>
      <a:srgbClr val="DAE3E7"/>
    </a:lt2>
    <a:accent1>
      <a:srgbClr val="009DDC"/>
    </a:accent1>
    <a:accent2>
      <a:srgbClr val="71D0F6"/>
    </a:accent2>
    <a:accent3>
      <a:srgbClr val="49A942"/>
    </a:accent3>
    <a:accent4>
      <a:srgbClr val="8DC63F"/>
    </a:accent4>
    <a:accent5>
      <a:srgbClr val="F58025"/>
    </a:accent5>
    <a:accent6>
      <a:srgbClr val="FDB913"/>
    </a:accent6>
    <a:hlink>
      <a:srgbClr val="0066B3"/>
    </a:hlink>
    <a:folHlink>
      <a:srgbClr val="133D8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0.xml><?xml version="1.0" encoding="utf-8"?>
<a:themeOverride xmlns:a="http://schemas.openxmlformats.org/drawingml/2006/main">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1.xml><?xml version="1.0" encoding="utf-8"?>
<a:themeOverride xmlns:a="http://schemas.openxmlformats.org/drawingml/2006/main">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2.xml><?xml version="1.0" encoding="utf-8"?>
<a:themeOverride xmlns:a="http://schemas.openxmlformats.org/drawingml/2006/main">
  <a:clrScheme name="Auto, EM, Herold, CERA">
    <a:dk1>
      <a:sysClr val="windowText" lastClr="000000"/>
    </a:dk1>
    <a:lt1>
      <a:sysClr val="window" lastClr="FFFFFF"/>
    </a:lt1>
    <a:dk2>
      <a:srgbClr val="009DDC"/>
    </a:dk2>
    <a:lt2>
      <a:srgbClr val="DAE3E7"/>
    </a:lt2>
    <a:accent1>
      <a:srgbClr val="009DDC"/>
    </a:accent1>
    <a:accent2>
      <a:srgbClr val="71D0F6"/>
    </a:accent2>
    <a:accent3>
      <a:srgbClr val="49A942"/>
    </a:accent3>
    <a:accent4>
      <a:srgbClr val="8DC63F"/>
    </a:accent4>
    <a:accent5>
      <a:srgbClr val="F58025"/>
    </a:accent5>
    <a:accent6>
      <a:srgbClr val="FDB913"/>
    </a:accent6>
    <a:hlink>
      <a:srgbClr val="0066B3"/>
    </a:hlink>
    <a:folHlink>
      <a:srgbClr val="133D8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3.xml><?xml version="1.0" encoding="utf-8"?>
<a:themeOverride xmlns:a="http://schemas.openxmlformats.org/drawingml/2006/main">
  <a:clrScheme name="Auto, EM, Herold, CERA">
    <a:dk1>
      <a:sysClr val="windowText" lastClr="000000"/>
    </a:dk1>
    <a:lt1>
      <a:sysClr val="window" lastClr="FFFFFF"/>
    </a:lt1>
    <a:dk2>
      <a:srgbClr val="009DDC"/>
    </a:dk2>
    <a:lt2>
      <a:srgbClr val="DAE3E7"/>
    </a:lt2>
    <a:accent1>
      <a:srgbClr val="009DDC"/>
    </a:accent1>
    <a:accent2>
      <a:srgbClr val="71D0F6"/>
    </a:accent2>
    <a:accent3>
      <a:srgbClr val="49A942"/>
    </a:accent3>
    <a:accent4>
      <a:srgbClr val="8DC63F"/>
    </a:accent4>
    <a:accent5>
      <a:srgbClr val="F58025"/>
    </a:accent5>
    <a:accent6>
      <a:srgbClr val="FDB913"/>
    </a:accent6>
    <a:hlink>
      <a:srgbClr val="0066B3"/>
    </a:hlink>
    <a:folHlink>
      <a:srgbClr val="133D8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4.xml><?xml version="1.0" encoding="utf-8"?>
<a:themeOverride xmlns:a="http://schemas.openxmlformats.org/drawingml/2006/main">
  <a:clrScheme name="Auto, EM, Herold, CERA">
    <a:dk1>
      <a:sysClr val="windowText" lastClr="000000"/>
    </a:dk1>
    <a:lt1>
      <a:sysClr val="window" lastClr="FFFFFF"/>
    </a:lt1>
    <a:dk2>
      <a:srgbClr val="009DDC"/>
    </a:dk2>
    <a:lt2>
      <a:srgbClr val="DAE3E7"/>
    </a:lt2>
    <a:accent1>
      <a:srgbClr val="009DDC"/>
    </a:accent1>
    <a:accent2>
      <a:srgbClr val="71D0F6"/>
    </a:accent2>
    <a:accent3>
      <a:srgbClr val="49A942"/>
    </a:accent3>
    <a:accent4>
      <a:srgbClr val="8DC63F"/>
    </a:accent4>
    <a:accent5>
      <a:srgbClr val="F58025"/>
    </a:accent5>
    <a:accent6>
      <a:srgbClr val="FDB913"/>
    </a:accent6>
    <a:hlink>
      <a:srgbClr val="0066B3"/>
    </a:hlink>
    <a:folHlink>
      <a:srgbClr val="133D8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5.xml><?xml version="1.0" encoding="utf-8"?>
<a:themeOverride xmlns:a="http://schemas.openxmlformats.org/drawingml/2006/main">
  <a:clrScheme name="Auto, EM, Herold, CERA">
    <a:dk1>
      <a:sysClr val="windowText" lastClr="000000"/>
    </a:dk1>
    <a:lt1>
      <a:sysClr val="window" lastClr="FFFFFF"/>
    </a:lt1>
    <a:dk2>
      <a:srgbClr val="009DDC"/>
    </a:dk2>
    <a:lt2>
      <a:srgbClr val="DAE3E7"/>
    </a:lt2>
    <a:accent1>
      <a:srgbClr val="009DDC"/>
    </a:accent1>
    <a:accent2>
      <a:srgbClr val="71D0F6"/>
    </a:accent2>
    <a:accent3>
      <a:srgbClr val="49A942"/>
    </a:accent3>
    <a:accent4>
      <a:srgbClr val="8DC63F"/>
    </a:accent4>
    <a:accent5>
      <a:srgbClr val="F58025"/>
    </a:accent5>
    <a:accent6>
      <a:srgbClr val="FDB913"/>
    </a:accent6>
    <a:hlink>
      <a:srgbClr val="0066B3"/>
    </a:hlink>
    <a:folHlink>
      <a:srgbClr val="133D8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Auto, EM, Herold, CERA">
    <a:dk1>
      <a:sysClr val="windowText" lastClr="000000"/>
    </a:dk1>
    <a:lt1>
      <a:sysClr val="window" lastClr="FFFFFF"/>
    </a:lt1>
    <a:dk2>
      <a:srgbClr val="009DDC"/>
    </a:dk2>
    <a:lt2>
      <a:srgbClr val="DAE3E7"/>
    </a:lt2>
    <a:accent1>
      <a:srgbClr val="009DDC"/>
    </a:accent1>
    <a:accent2>
      <a:srgbClr val="71D0F6"/>
    </a:accent2>
    <a:accent3>
      <a:srgbClr val="49A942"/>
    </a:accent3>
    <a:accent4>
      <a:srgbClr val="8DC63F"/>
    </a:accent4>
    <a:accent5>
      <a:srgbClr val="F58025"/>
    </a:accent5>
    <a:accent6>
      <a:srgbClr val="FDB913"/>
    </a:accent6>
    <a:hlink>
      <a:srgbClr val="0066B3"/>
    </a:hlink>
    <a:folHlink>
      <a:srgbClr val="133D8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8.xml><?xml version="1.0" encoding="utf-8"?>
<a:themeOverride xmlns:a="http://schemas.openxmlformats.org/drawingml/2006/main">
  <a:clrScheme name="Auto, EM, Herold, CERA">
    <a:dk1>
      <a:sysClr val="windowText" lastClr="000000"/>
    </a:dk1>
    <a:lt1>
      <a:sysClr val="window" lastClr="FFFFFF"/>
    </a:lt1>
    <a:dk2>
      <a:srgbClr val="009DDC"/>
    </a:dk2>
    <a:lt2>
      <a:srgbClr val="DAE3E7"/>
    </a:lt2>
    <a:accent1>
      <a:srgbClr val="009DDC"/>
    </a:accent1>
    <a:accent2>
      <a:srgbClr val="71D0F6"/>
    </a:accent2>
    <a:accent3>
      <a:srgbClr val="49A942"/>
    </a:accent3>
    <a:accent4>
      <a:srgbClr val="8DC63F"/>
    </a:accent4>
    <a:accent5>
      <a:srgbClr val="F58025"/>
    </a:accent5>
    <a:accent6>
      <a:srgbClr val="FDB913"/>
    </a:accent6>
    <a:hlink>
      <a:srgbClr val="0066B3"/>
    </a:hlink>
    <a:folHlink>
      <a:srgbClr val="133D8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9.xml><?xml version="1.0" encoding="utf-8"?>
<a:themeOverride xmlns:a="http://schemas.openxmlformats.org/drawingml/2006/main">
  <a:clrScheme name="Auto, EM, Herold, CERA">
    <a:dk1>
      <a:sysClr val="windowText" lastClr="000000"/>
    </a:dk1>
    <a:lt1>
      <a:sysClr val="window" lastClr="FFFFFF"/>
    </a:lt1>
    <a:dk2>
      <a:srgbClr val="009DDC"/>
    </a:dk2>
    <a:lt2>
      <a:srgbClr val="DAE3E7"/>
    </a:lt2>
    <a:accent1>
      <a:srgbClr val="009DDC"/>
    </a:accent1>
    <a:accent2>
      <a:srgbClr val="71D0F6"/>
    </a:accent2>
    <a:accent3>
      <a:srgbClr val="49A942"/>
    </a:accent3>
    <a:accent4>
      <a:srgbClr val="8DC63F"/>
    </a:accent4>
    <a:accent5>
      <a:srgbClr val="F58025"/>
    </a:accent5>
    <a:accent6>
      <a:srgbClr val="FDB913"/>
    </a:accent6>
    <a:hlink>
      <a:srgbClr val="0066B3"/>
    </a:hlink>
    <a:folHlink>
      <a:srgbClr val="133D8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FB57210F382474EAFD9C41028CB78ED" ma:contentTypeVersion="3" ma:contentTypeDescription="Create a new document." ma:contentTypeScope="" ma:versionID="f458f59ff63aa0fe003c67b351f05b28">
  <xsd:schema xmlns:xsd="http://www.w3.org/2001/XMLSchema" xmlns:xs="http://www.w3.org/2001/XMLSchema" xmlns:p="http://schemas.microsoft.com/office/2006/metadata/properties" xmlns:ns2="3e540f4b-6c5a-49b9-8bb9-83fe4d8f8b5d" targetNamespace="http://schemas.microsoft.com/office/2006/metadata/properties" ma:root="true" ma:fieldsID="61b8e2890d383e9d361f580f56184666" ns2:_="">
    <xsd:import namespace="3e540f4b-6c5a-49b9-8bb9-83fe4d8f8b5d"/>
    <xsd:element name="properties">
      <xsd:complexType>
        <xsd:sequence>
          <xsd:element name="documentManagement">
            <xsd:complexType>
              <xsd:all>
                <xsd:element ref="ns2:Ordering"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e540f4b-6c5a-49b9-8bb9-83fe4d8f8b5d" elementFormDefault="qualified">
    <xsd:import namespace="http://schemas.microsoft.com/office/2006/documentManagement/types"/>
    <xsd:import namespace="http://schemas.microsoft.com/office/infopath/2007/PartnerControls"/>
    <xsd:element name="Ordering" ma:index="8" nillable="true" ma:displayName="Ordering" ma:internalName="Ordering" ma:percentage="FALSE">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Ordering xmlns="3e540f4b-6c5a-49b9-8bb9-83fe4d8f8b5d" xsi:nil="true"/>
  </documentManagement>
</p:properties>
</file>

<file path=customXml/itemProps1.xml><?xml version="1.0" encoding="utf-8"?>
<ds:datastoreItem xmlns:ds="http://schemas.openxmlformats.org/officeDocument/2006/customXml" ds:itemID="{F76B7785-DDC4-49B3-B767-B427C2EC54FD}">
  <ds:schemaRefs>
    <ds:schemaRef ds:uri="http://schemas.microsoft.com/sharepoint/v3/contenttype/forms"/>
  </ds:schemaRefs>
</ds:datastoreItem>
</file>

<file path=customXml/itemProps2.xml><?xml version="1.0" encoding="utf-8"?>
<ds:datastoreItem xmlns:ds="http://schemas.openxmlformats.org/officeDocument/2006/customXml" ds:itemID="{46801EB9-4B4C-4FF4-902F-DD8864EAD1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e540f4b-6c5a-49b9-8bb9-83fe4d8f8b5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D64C145-3BF6-4FC1-BC3D-94D25909AC9F}">
  <ds:schemaRefs>
    <ds:schemaRef ds:uri="http://schemas.microsoft.com/office/2006/metadata/properties"/>
    <ds:schemaRef ds:uri="http://schemas.microsoft.com/office/2006/documentManagement/types"/>
    <ds:schemaRef ds:uri="http://www.w3.org/XML/1998/namespace"/>
    <ds:schemaRef ds:uri="http://schemas.microsoft.com/office/infopath/2007/PartnerControls"/>
    <ds:schemaRef ds:uri="http://purl.org/dc/terms/"/>
    <ds:schemaRef ds:uri="http://purl.org/dc/elements/1.1/"/>
    <ds:schemaRef ds:uri="http://purl.org/dc/dcmitype/"/>
    <ds:schemaRef ds:uri="http://schemas.openxmlformats.org/package/2006/metadata/core-properties"/>
    <ds:schemaRef ds:uri="3e540f4b-6c5a-49b9-8bb9-83fe4d8f8b5d"/>
  </ds:schemaRefs>
</ds:datastoreItem>
</file>

<file path=docProps/app.xml><?xml version="1.0" encoding="utf-8"?>
<Properties xmlns="http://schemas.openxmlformats.org/officeDocument/2006/extended-properties" xmlns:vt="http://schemas.openxmlformats.org/officeDocument/2006/docPropsVTypes">
  <Template>IHS PPT Report Template 2015</Template>
  <TotalTime>25004</TotalTime>
  <Words>20265</Words>
  <Application>Microsoft Office PowerPoint</Application>
  <PresentationFormat>On-screen Show (4:3)</PresentationFormat>
  <Paragraphs>2546</Paragraphs>
  <Slides>105</Slides>
  <Notes>4</Notes>
  <HiddenSlides>0</HiddenSlides>
  <MMClips>0</MMClips>
  <ScaleCrop>false</ScaleCrop>
  <HeadingPairs>
    <vt:vector size="4" baseType="variant">
      <vt:variant>
        <vt:lpstr>Theme</vt:lpstr>
      </vt:variant>
      <vt:variant>
        <vt:i4>1</vt:i4>
      </vt:variant>
      <vt:variant>
        <vt:lpstr>Slide Titles</vt:lpstr>
      </vt:variant>
      <vt:variant>
        <vt:i4>105</vt:i4>
      </vt:variant>
    </vt:vector>
  </HeadingPairs>
  <TitlesOfParts>
    <vt:vector size="106" baseType="lpstr">
      <vt:lpstr>IHS PPT Report Template 2015</vt:lpstr>
      <vt:lpstr>Wide color gamut display market firmly on growth path</vt:lpstr>
      <vt:lpstr>PowerPoint Presentation</vt:lpstr>
      <vt:lpstr>PowerPoint Presentation</vt:lpstr>
      <vt:lpstr>I. Executive summary</vt:lpstr>
      <vt:lpstr>QD solution leading the growth of the wide color gamut display market</vt:lpstr>
      <vt:lpstr>II. Wide color gamut introduction </vt:lpstr>
      <vt:lpstr>1. Wide color gamut definition </vt:lpstr>
      <vt:lpstr>PowerPoint Presentation</vt:lpstr>
      <vt:lpstr>PowerPoint Presentation</vt:lpstr>
      <vt:lpstr>PowerPoint Presentation</vt:lpstr>
      <vt:lpstr>2. Wide color gamut solutions</vt:lpstr>
      <vt:lpstr>3. History of wide color gamut display </vt:lpstr>
      <vt:lpstr>PowerPoint Presentation</vt:lpstr>
      <vt:lpstr>PowerPoint Presentation</vt:lpstr>
      <vt:lpstr>III. Wide color gamut solutions and industry trends </vt:lpstr>
      <vt:lpstr>1. QD solution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 LED/CF solution </vt:lpstr>
      <vt:lpstr>PowerPoint Presentation</vt:lpstr>
      <vt:lpstr>PowerPoint Presentation</vt:lpstr>
      <vt:lpstr>PowerPoint Presentation</vt:lpstr>
      <vt:lpstr>PowerPoint Presentation</vt:lpstr>
      <vt:lpstr>3. OLED solution </vt:lpstr>
      <vt:lpstr>PowerPoint Presentation</vt:lpstr>
      <vt:lpstr>PowerPoint Presentation</vt:lpstr>
      <vt:lpstr>PowerPoint Presentation</vt:lpstr>
      <vt:lpstr>PowerPoint Presentation</vt:lpstr>
      <vt:lpstr>4. Other wide color gamut solution</vt:lpstr>
      <vt:lpstr>IV. Wide color gamut display cost analysis</vt:lpstr>
      <vt:lpstr>1. Method of production cost analysis</vt:lpstr>
      <vt:lpstr>2. 55-inch TV_3840x2160  </vt:lpstr>
      <vt:lpstr>PowerPoint Presentation</vt:lpstr>
      <vt:lpstr>PowerPoint Presentation</vt:lpstr>
      <vt:lpstr>3. 27-inch monitor_1920x1080</vt:lpstr>
      <vt:lpstr>PowerPoint Presentation</vt:lpstr>
      <vt:lpstr>4. 15.6-inch notebook PC_1920x1080</vt:lpstr>
      <vt:lpstr>PowerPoint Presentation</vt:lpstr>
      <vt:lpstr>5. 7-inch tablet PCs_1920x1080</vt:lpstr>
      <vt:lpstr>PowerPoint Presentation</vt:lpstr>
      <vt:lpstr>6. 5.5-inch smartphone_1920x1080</vt:lpstr>
      <vt:lpstr>PowerPoint Presentation</vt:lpstr>
      <vt:lpstr>V. Supply chain analysis</vt:lpstr>
      <vt:lpstr>1. QD solution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 LED Solution</vt:lpstr>
      <vt:lpstr>3.OLED Solution</vt:lpstr>
      <vt:lpstr>PowerPoint Presentation</vt:lpstr>
      <vt:lpstr>VI. Wide color gamut display market forecast</vt:lpstr>
      <vt:lpstr>1. Overview</vt:lpstr>
      <vt:lpstr>2. Wide color gamut market in unit</vt:lpstr>
      <vt:lpstr>3. Wide color gamut market in area</vt:lpstr>
      <vt:lpstr>4. By wide color gamut solutions</vt:lpstr>
      <vt:lpstr>PowerPoint Presentation</vt:lpstr>
      <vt:lpstr>5. By applications</vt:lpstr>
      <vt:lpstr>PowerPoint Presentation</vt:lpstr>
      <vt:lpstr>6. Penetration of wide color gamut display by applications</vt:lpstr>
      <vt:lpstr>VII. Quantum dot display market forecast</vt:lpstr>
      <vt:lpstr>1. Overall</vt:lpstr>
      <vt:lpstr>PowerPoint Presentation</vt:lpstr>
      <vt:lpstr>2. By applications</vt:lpstr>
      <vt:lpstr>3. By type </vt:lpstr>
      <vt:lpstr>4. Penetration forecast for QD solution by application</vt:lpstr>
      <vt:lpstr>5. TV</vt:lpstr>
      <vt:lpstr>PowerPoint Presentation</vt:lpstr>
      <vt:lpstr>PowerPoint Presentation</vt:lpstr>
      <vt:lpstr>6. Monitor </vt:lpstr>
      <vt:lpstr>PowerPoint Presentation</vt:lpstr>
      <vt:lpstr>7. Notebook</vt:lpstr>
      <vt:lpstr>PowerPoint Presentation</vt:lpstr>
      <vt:lpstr>8. Tablet</vt:lpstr>
      <vt:lpstr>PowerPoint Presentation</vt:lpstr>
      <vt:lpstr>9. Smartphone</vt:lpstr>
      <vt:lpstr>PowerPoint Presentation</vt:lpstr>
      <vt:lpstr>10. Cadmium and cadmium-free QD display market forecast</vt:lpstr>
      <vt:lpstr>PowerPoint Presentation</vt:lpstr>
      <vt:lpstr>Report introduction</vt:lpstr>
      <vt:lpstr>PowerPoint Presentation</vt:lpstr>
      <vt:lpstr>PowerPoint Presentation</vt:lpstr>
    </vt:vector>
  </TitlesOfParts>
  <Company>IHS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 Richard</dc:creator>
  <cp:lastModifiedBy>Seo, Sookyung</cp:lastModifiedBy>
  <cp:revision>1066</cp:revision>
  <cp:lastPrinted>2015-08-20T07:26:38Z</cp:lastPrinted>
  <dcterms:created xsi:type="dcterms:W3CDTF">2015-04-27T00:33:32Z</dcterms:created>
  <dcterms:modified xsi:type="dcterms:W3CDTF">2015-08-24T04:56:08Z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0x010100EFB57210F382474EAFD9C41028CB78ED</vt:lpwstr>
  </property>
</Properties>
</file>