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9" r:id="rId5"/>
    <p:sldId id="260" r:id="rId6"/>
    <p:sldId id="275" r:id="rId7"/>
    <p:sldId id="267" r:id="rId8"/>
    <p:sldId id="270" r:id="rId9"/>
    <p:sldId id="261" r:id="rId10"/>
    <p:sldId id="262" r:id="rId11"/>
    <p:sldId id="271" r:id="rId12"/>
    <p:sldId id="272" r:id="rId13"/>
    <p:sldId id="273" r:id="rId14"/>
    <p:sldId id="263" r:id="rId15"/>
    <p:sldId id="27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F8C5-6BAB-4706-8207-EA1CDD04FED6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4379233-5340-4C36-8CFE-CA60FA1C7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F8C5-6BAB-4706-8207-EA1CDD04FED6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233-5340-4C36-8CFE-CA60FA1C7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F8C5-6BAB-4706-8207-EA1CDD04FED6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233-5340-4C36-8CFE-CA60FA1C7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F8C5-6BAB-4706-8207-EA1CDD04FED6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4379233-5340-4C36-8CFE-CA60FA1C7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F8C5-6BAB-4706-8207-EA1CDD04FED6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233-5340-4C36-8CFE-CA60FA1C7A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F8C5-6BAB-4706-8207-EA1CDD04FED6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233-5340-4C36-8CFE-CA60FA1C7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F8C5-6BAB-4706-8207-EA1CDD04FED6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4379233-5340-4C36-8CFE-CA60FA1C7A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F8C5-6BAB-4706-8207-EA1CDD04FED6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233-5340-4C36-8CFE-CA60FA1C7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F8C5-6BAB-4706-8207-EA1CDD04FED6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233-5340-4C36-8CFE-CA60FA1C7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F8C5-6BAB-4706-8207-EA1CDD04FED6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233-5340-4C36-8CFE-CA60FA1C7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F8C5-6BAB-4706-8207-EA1CDD04FED6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233-5340-4C36-8CFE-CA60FA1C7A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5E5F8C5-6BAB-4706-8207-EA1CDD04FED6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4379233-5340-4C36-8CFE-CA60FA1C7A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268760"/>
            <a:ext cx="8458200" cy="4807027"/>
          </a:xfrm>
        </p:spPr>
        <p:txBody>
          <a:bodyPr/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PLZ-05 155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毫米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自行榴弹炮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32656"/>
            <a:ext cx="8458200" cy="792088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国庆阅兵炮兵武器</a:t>
            </a:r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currentImg" descr="http://photocdn.sohu.com/20090927/Img26703068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60848"/>
            <a:ext cx="684076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308304" y="1988840"/>
            <a:ext cx="1835696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全</a:t>
            </a:r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重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45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吨</a:t>
            </a:r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乘员：</a:t>
            </a: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～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人</a:t>
            </a:r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口径：</a:t>
            </a: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155mm</a:t>
            </a:r>
            <a:endParaRPr lang="zh-CN" altLang="zh-CN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载弹量：</a:t>
            </a: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</a:t>
            </a:r>
          </a:p>
          <a:p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最大射程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40-50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最大射速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 </a:t>
            </a:r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</a:t>
            </a: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分钟</a:t>
            </a:r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弹丸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重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45.5-47.9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公斤</a:t>
            </a:r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双</a:t>
            </a:r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用途子母弹、末敏弹、激光制导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炮弹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等。</a:t>
            </a:r>
            <a:endParaRPr lang="zh-CN" altLang="zh-CN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endParaRPr lang="zh-CN" altLang="zh-CN" dirty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268760"/>
            <a:ext cx="8458200" cy="4807027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260648"/>
            <a:ext cx="8458200" cy="936104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PTL-02 100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毫米</a:t>
            </a:r>
            <a:r>
              <a:rPr lang="zh-CN" altLang="zh-CN" sz="4000" dirty="0" smtClean="0">
                <a:latin typeface="黑体" pitchFamily="49" charset="-122"/>
                <a:ea typeface="黑体" pitchFamily="49" charset="-122"/>
              </a:rPr>
              <a:t>轮式突击炮</a:t>
            </a:r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 descr="https://gss3.bdstatic.com/7Po3dSag_xI4khGkpoWK1HF6hhy/baike/c0%3Dbaike92%2C5%2C5%2C92%2C30/sign=4b457f989eeef01f591910978197f240/78310a55b319ebc4488fb0658826cffc1f17165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734481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268760"/>
            <a:ext cx="8458200" cy="4807027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02216" cy="936104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60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16000" b="1" dirty="0" smtClean="0"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en-US" sz="16000" b="1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16000" b="1" dirty="0" smtClean="0">
                <a:latin typeface="黑体" pitchFamily="49" charset="-122"/>
                <a:ea typeface="黑体" pitchFamily="49" charset="-122"/>
              </a:rPr>
              <a:t>PHL-03 300</a:t>
            </a:r>
            <a:r>
              <a:rPr lang="zh-CN" altLang="en-US" sz="16000" b="1" dirty="0" smtClean="0">
                <a:latin typeface="黑体" pitchFamily="49" charset="-122"/>
                <a:ea typeface="黑体" pitchFamily="49" charset="-122"/>
              </a:rPr>
              <a:t>毫米远程火箭</a:t>
            </a:r>
            <a:r>
              <a:rPr lang="zh-CN" altLang="zh-CN" sz="16000" b="1" dirty="0" smtClean="0">
                <a:latin typeface="黑体" pitchFamily="49" charset="-122"/>
                <a:ea typeface="黑体" pitchFamily="49" charset="-122"/>
              </a:rPr>
              <a:t>炮</a:t>
            </a:r>
            <a:endParaRPr lang="zh-CN" altLang="en-US" sz="160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60" y="1196752"/>
            <a:ext cx="2808312" cy="482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endParaRPr lang="en-US" altLang="zh-CN" sz="2000" dirty="0" smtClean="0"/>
          </a:p>
          <a:p>
            <a:pPr latinLnBrk="1"/>
            <a:endParaRPr lang="en-US" altLang="zh-CN" sz="2000" b="1" dirty="0" smtClean="0"/>
          </a:p>
          <a:p>
            <a:pPr latinLnBrk="1"/>
            <a:endParaRPr lang="en-US" altLang="zh-CN" sz="2000" b="1" dirty="0" smtClean="0"/>
          </a:p>
          <a:p>
            <a:pPr latinLnBrk="1"/>
            <a:endParaRPr lang="en-US" altLang="zh-CN" sz="2000" b="1" dirty="0" smtClean="0"/>
          </a:p>
          <a:p>
            <a:pPr latinLnBrk="1"/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整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车重量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43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吨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乘员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人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最高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路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时速：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</a:p>
          <a:p>
            <a:pPr latinLnBrk="1"/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最大行程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650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口径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</a:t>
            </a:r>
          </a:p>
          <a:p>
            <a:pPr latinLnBrk="1"/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管数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12</a:t>
            </a:r>
            <a:endParaRPr lang="zh-CN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火箭重量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公斤</a:t>
            </a:r>
          </a:p>
          <a:p>
            <a:pPr latinLnBrk="1"/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弹头重量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280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公斤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射程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20-150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</a:p>
          <a:p>
            <a:pPr latinLnBrk="1"/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全弹齐射时间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30 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秒</a:t>
            </a:r>
            <a:endParaRPr lang="zh-CN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装填时间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分钟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r>
              <a:rPr lang="zh-CN" altLang="zh-CN" sz="2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弹</a:t>
            </a:r>
            <a:r>
              <a:rPr lang="zh-CN" altLang="zh-CN" sz="2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种</a:t>
            </a:r>
            <a:r>
              <a:rPr lang="zh-CN" altLang="en-US" sz="2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包括</a:t>
            </a:r>
            <a:r>
              <a:rPr lang="zh-CN" altLang="zh-CN" sz="2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杀伤爆破弹、杀伤破甲双用途子母弹、反坦克子母弹、末敏弹和云爆</a:t>
            </a:r>
            <a:r>
              <a:rPr lang="zh-CN" altLang="zh-CN" sz="2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弹</a:t>
            </a:r>
            <a:r>
              <a:rPr lang="zh-CN" altLang="en-US" sz="2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等。</a:t>
            </a:r>
            <a:endParaRPr lang="zh-CN" altLang="zh-CN" sz="20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endParaRPr lang="en-US" altLang="zh-CN" sz="2000" dirty="0" smtClean="0"/>
          </a:p>
          <a:p>
            <a:pPr latinLnBrk="1"/>
            <a:endParaRPr lang="zh-CN" altLang="zh-CN" sz="2000" dirty="0" smtClean="0"/>
          </a:p>
          <a:p>
            <a:pPr latinLnBrk="1"/>
            <a:endParaRPr lang="zh-CN" altLang="zh-CN" sz="2000" dirty="0" smtClean="0"/>
          </a:p>
          <a:p>
            <a:pPr latinLnBrk="1"/>
            <a:endParaRPr lang="zh-CN" altLang="zh-CN" sz="2000" dirty="0" smtClean="0"/>
          </a:p>
          <a:p>
            <a:pPr latinLnBrk="1"/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  </a:t>
            </a:r>
            <a:endParaRPr lang="zh-CN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endParaRPr lang="zh-CN" altLang="zh-CN" dirty="0" smtClean="0"/>
          </a:p>
          <a:p>
            <a:endParaRPr lang="zh-CN" altLang="en-US" dirty="0"/>
          </a:p>
        </p:txBody>
      </p:sp>
      <p:pic>
        <p:nvPicPr>
          <p:cNvPr id="7" name="图片 6" descr="https://gss0.bdstatic.com/-4o3dSag_xI4khGkpoWK1HF6hhy/baike/c0%3Dbaike180%2C5%2C5%2C180%2C60/sign=0338f22cb399a9012f3853647cfc611e/730e0cf3d7ca7bcb164ee917b5096b63f624a8d4.jpg"/>
          <p:cNvPicPr/>
          <p:nvPr/>
        </p:nvPicPr>
        <p:blipFill>
          <a:blip r:embed="rId2" cstate="print"/>
          <a:srcRect t="9099" b="9007"/>
          <a:stretch>
            <a:fillRect/>
          </a:stretch>
        </p:blipFill>
        <p:spPr bwMode="auto">
          <a:xfrm>
            <a:off x="323528" y="1268760"/>
            <a:ext cx="568863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268760"/>
            <a:ext cx="8458200" cy="4807027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02216" cy="936104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60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16000" b="1" dirty="0" smtClean="0"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en-US" sz="16000" b="1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16000" b="1" dirty="0" smtClean="0">
                <a:latin typeface="黑体" pitchFamily="49" charset="-122"/>
                <a:ea typeface="黑体" pitchFamily="49" charset="-122"/>
              </a:rPr>
              <a:t>PHL-03 300</a:t>
            </a:r>
            <a:r>
              <a:rPr lang="zh-CN" altLang="en-US" sz="16000" b="1" dirty="0" smtClean="0">
                <a:latin typeface="黑体" pitchFamily="49" charset="-122"/>
                <a:ea typeface="黑体" pitchFamily="49" charset="-122"/>
              </a:rPr>
              <a:t>毫米远程火箭</a:t>
            </a:r>
            <a:r>
              <a:rPr lang="zh-CN" altLang="zh-CN" sz="16000" b="1" dirty="0" smtClean="0">
                <a:latin typeface="黑体" pitchFamily="49" charset="-122"/>
                <a:ea typeface="黑体" pitchFamily="49" charset="-122"/>
              </a:rPr>
              <a:t>炮</a:t>
            </a:r>
            <a:endParaRPr lang="zh-CN" altLang="en-US" sz="160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图片 7" descr="https://gss1.bdstatic.com/9vo3dSag_xI4khGkpoWK1HF6hhy/baike/c0%3Dbaike150%2C5%2C5%2C150%2C50/sign=db3e61e525738bd4d02cba63c0e2ecb3/3c6d55fbb2fb43166ca864422ba4462309f7d356.jpg"/>
          <p:cNvPicPr/>
          <p:nvPr/>
        </p:nvPicPr>
        <p:blipFill>
          <a:blip r:embed="rId2" cstate="print"/>
          <a:srcRect t="5460" b="5368"/>
          <a:stretch>
            <a:fillRect/>
          </a:stretch>
        </p:blipFill>
        <p:spPr bwMode="auto">
          <a:xfrm>
            <a:off x="467544" y="1196752"/>
            <a:ext cx="748883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3608" y="1268760"/>
            <a:ext cx="7795592" cy="4807027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02216" cy="936104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60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16000" b="1" dirty="0" smtClean="0"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en-US" sz="16000" b="1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16000" b="1" dirty="0" smtClean="0">
                <a:latin typeface="黑体" pitchFamily="49" charset="-122"/>
                <a:ea typeface="黑体" pitchFamily="49" charset="-122"/>
              </a:rPr>
              <a:t>PHL-03 300</a:t>
            </a:r>
            <a:r>
              <a:rPr lang="zh-CN" altLang="en-US" sz="16000" b="1" dirty="0" smtClean="0">
                <a:latin typeface="黑体" pitchFamily="49" charset="-122"/>
                <a:ea typeface="黑体" pitchFamily="49" charset="-122"/>
              </a:rPr>
              <a:t>毫米远程火箭</a:t>
            </a:r>
            <a:r>
              <a:rPr lang="zh-CN" altLang="zh-CN" sz="16000" b="1" dirty="0" smtClean="0">
                <a:latin typeface="黑体" pitchFamily="49" charset="-122"/>
                <a:ea typeface="黑体" pitchFamily="49" charset="-122"/>
              </a:rPr>
              <a:t>炮</a:t>
            </a:r>
            <a:endParaRPr lang="zh-CN" altLang="en-US" sz="160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 descr="https://gss1.bdstatic.com/-vo3dSag_xI4khGkpoWK1HF6hhy/baike/c0%3Dbaike180%2C5%2C5%2C180%2C60/sign=30e53cdf9a2397ddc274905638ebd9d2/cf1b9d16fdfaaf51a6038487875494eef01f7a21.jpg"/>
          <p:cNvPicPr/>
          <p:nvPr/>
        </p:nvPicPr>
        <p:blipFill>
          <a:blip r:embed="rId2" cstate="print"/>
          <a:srcRect t="7813" b="7812"/>
          <a:stretch>
            <a:fillRect/>
          </a:stretch>
        </p:blipFill>
        <p:spPr bwMode="auto">
          <a:xfrm>
            <a:off x="1115616" y="1196752"/>
            <a:ext cx="6741611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979712" y="6165304"/>
            <a:ext cx="46805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发射火箭，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全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弹齐射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时间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30 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秒</a:t>
            </a:r>
            <a:endParaRPr lang="zh-CN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268760"/>
            <a:ext cx="8458200" cy="4807027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0"/>
            <a:ext cx="8458200" cy="1268760"/>
          </a:xfrm>
        </p:spPr>
        <p:txBody>
          <a:bodyPr>
            <a:normAutofit fontScale="47500" lnSpcReduction="20000"/>
          </a:bodyPr>
          <a:lstStyle/>
          <a:p>
            <a:pPr algn="ctr"/>
            <a:endParaRPr lang="en-US" altLang="zh-CN" sz="4000" b="1" dirty="0" smtClean="0"/>
          </a:p>
          <a:p>
            <a:pPr algn="ctr"/>
            <a:endParaRPr lang="en-US" altLang="zh-CN" sz="4000" b="1" dirty="0" smtClean="0"/>
          </a:p>
          <a:p>
            <a:pPr algn="ctr"/>
            <a:r>
              <a:rPr lang="zh-CN" altLang="en-US" sz="84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8400" b="1" dirty="0" smtClean="0">
                <a:latin typeface="黑体" pitchFamily="49" charset="-122"/>
                <a:ea typeface="黑体" pitchFamily="49" charset="-122"/>
              </a:rPr>
              <a:t>14</a:t>
            </a:r>
            <a:r>
              <a:rPr lang="zh-CN" altLang="en-US" sz="8400" b="1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8400" b="1" dirty="0" smtClean="0">
                <a:latin typeface="黑体" pitchFamily="49" charset="-122"/>
                <a:ea typeface="黑体" pitchFamily="49" charset="-122"/>
              </a:rPr>
              <a:t>HJ-9</a:t>
            </a:r>
            <a:r>
              <a:rPr lang="zh-CN" altLang="zh-CN" sz="8400" b="1" dirty="0" smtClean="0">
                <a:latin typeface="黑体" pitchFamily="49" charset="-122"/>
                <a:ea typeface="黑体" pitchFamily="49" charset="-122"/>
              </a:rPr>
              <a:t>型反坦克导弹发射车</a:t>
            </a:r>
          </a:p>
          <a:p>
            <a:pPr algn="ctr"/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currentImg" descr="http://cimg.163.com/news/0402/05/a36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583264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6300192" y="1340768"/>
            <a:ext cx="2664296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战斗全重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13.75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吨，最大时速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公路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95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，水上行驶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4.5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主要武器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12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枚红箭－９重型反坦克导弹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４枚发射架上，车内８枚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导弹最小射程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米，最大射程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5000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可击穿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320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/68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度外挂反应装甲的均质钢装甲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5616" y="1268760"/>
            <a:ext cx="7291536" cy="4807027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0"/>
            <a:ext cx="8458200" cy="1268760"/>
          </a:xfrm>
        </p:spPr>
        <p:txBody>
          <a:bodyPr>
            <a:normAutofit fontScale="47500" lnSpcReduction="20000"/>
          </a:bodyPr>
          <a:lstStyle/>
          <a:p>
            <a:pPr algn="ctr"/>
            <a:endParaRPr lang="en-US" altLang="zh-CN" sz="4000" b="1" dirty="0" smtClean="0"/>
          </a:p>
          <a:p>
            <a:pPr algn="ctr"/>
            <a:endParaRPr lang="en-US" altLang="zh-CN" sz="4000" b="1" dirty="0" smtClean="0"/>
          </a:p>
          <a:p>
            <a:pPr algn="ctr"/>
            <a:r>
              <a:rPr lang="zh-CN" altLang="en-US" sz="84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8400" b="1" dirty="0" smtClean="0">
                <a:latin typeface="黑体" pitchFamily="49" charset="-122"/>
                <a:ea typeface="黑体" pitchFamily="49" charset="-122"/>
              </a:rPr>
              <a:t>14</a:t>
            </a:r>
            <a:r>
              <a:rPr lang="zh-CN" altLang="en-US" sz="8400" b="1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8400" b="1" dirty="0" smtClean="0">
                <a:latin typeface="黑体" pitchFamily="49" charset="-122"/>
                <a:ea typeface="黑体" pitchFamily="49" charset="-122"/>
              </a:rPr>
              <a:t>HJ-9</a:t>
            </a:r>
            <a:r>
              <a:rPr lang="zh-CN" altLang="zh-CN" sz="8400" b="1" dirty="0" smtClean="0">
                <a:latin typeface="黑体" pitchFamily="49" charset="-122"/>
                <a:ea typeface="黑体" pitchFamily="49" charset="-122"/>
              </a:rPr>
              <a:t>型反坦克导弹发射车</a:t>
            </a:r>
          </a:p>
          <a:p>
            <a:pPr algn="ctr"/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currentImg" descr="http://news.cntv.cn/20111115/images/1321320470070_U6917P27T1D673556F3DT2011111414275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691276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788024" y="5949280"/>
            <a:ext cx="41044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董长军   编   （供参考）</a:t>
            </a:r>
            <a:endParaRPr lang="zh-CN" altLang="en-US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12360" y="1412776"/>
            <a:ext cx="1080120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射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反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坦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克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导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弹</a:t>
            </a:r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556792"/>
            <a:ext cx="8458200" cy="4518995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58200" cy="1224136"/>
          </a:xfrm>
        </p:spPr>
        <p:txBody>
          <a:bodyPr>
            <a:normAutofit fontScale="47500" lnSpcReduction="20000"/>
          </a:bodyPr>
          <a:lstStyle/>
          <a:p>
            <a:pPr algn="ctr"/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8400" b="1" dirty="0" smtClean="0">
                <a:latin typeface="黑体" pitchFamily="49" charset="-122"/>
                <a:ea typeface="黑体" pitchFamily="49" charset="-122"/>
              </a:rPr>
              <a:t>PLZ-05 155</a:t>
            </a:r>
            <a:r>
              <a:rPr lang="zh-CN" altLang="en-US" sz="8400" b="1" dirty="0" smtClean="0">
                <a:latin typeface="黑体" pitchFamily="49" charset="-122"/>
                <a:ea typeface="黑体" pitchFamily="49" charset="-122"/>
              </a:rPr>
              <a:t>毫米</a:t>
            </a:r>
            <a:r>
              <a:rPr lang="zh-CN" altLang="zh-CN" sz="8400" b="1" dirty="0" smtClean="0">
                <a:latin typeface="黑体" pitchFamily="49" charset="-122"/>
                <a:ea typeface="黑体" pitchFamily="49" charset="-122"/>
              </a:rPr>
              <a:t>自行榴弹炮</a:t>
            </a:r>
            <a:endParaRPr lang="zh-CN" altLang="en-US" sz="84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currentImg" descr="http://img1.cache.netease.com/catchpic/B/B6/B6A895917106ED287041C27506A0197C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064896" cy="4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268760"/>
            <a:ext cx="8458200" cy="4807027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32656"/>
            <a:ext cx="8458200" cy="792088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PLZ-05 155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毫米</a:t>
            </a:r>
            <a:r>
              <a:rPr lang="zh-CN" altLang="zh-CN" sz="4000" b="1" dirty="0" smtClean="0">
                <a:latin typeface="黑体" pitchFamily="49" charset="-122"/>
                <a:ea typeface="黑体" pitchFamily="49" charset="-122"/>
              </a:rPr>
              <a:t>自行榴弹炮</a:t>
            </a:r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currentImg" descr="http://img0.imgtn.bdimg.com/it/u=33631610,839821751&amp;fm=214&amp;gp=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06489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548680"/>
            <a:ext cx="8367464" cy="5527107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currentImg" descr="http://n.sinaimg.cn/sinacn09/625/w1265h960/20180731/18d8-hhacrcc994003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828092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268760"/>
            <a:ext cx="8458200" cy="4807027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32656"/>
            <a:ext cx="8458200" cy="792088"/>
          </a:xfrm>
        </p:spPr>
        <p:txBody>
          <a:bodyPr>
            <a:normAutofit fontScale="92500"/>
          </a:bodyPr>
          <a:lstStyle/>
          <a:p>
            <a:pPr algn="ctr"/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PLZ-07</a:t>
            </a:r>
            <a:r>
              <a:rPr lang="zh-CN" altLang="zh-CN" sz="4000" b="1" dirty="0" smtClean="0">
                <a:latin typeface="黑体" pitchFamily="49" charset="-122"/>
                <a:ea typeface="黑体" pitchFamily="49" charset="-122"/>
              </a:rPr>
              <a:t>式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122</a:t>
            </a:r>
            <a:r>
              <a:rPr lang="zh-CN" altLang="zh-CN" sz="4000" b="1" dirty="0" smtClean="0">
                <a:latin typeface="黑体" pitchFamily="49" charset="-122"/>
                <a:ea typeface="黑体" pitchFamily="49" charset="-122"/>
              </a:rPr>
              <a:t>毫米自行榴弹炮</a:t>
            </a:r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 descr="https://gss0.bdstatic.com/94o3dSag_xI4khGkpoWK1HF6hhy/baike/c0%3Dbaike92%2C5%2C5%2C92%2C30/sign=b07dd21f4f086e067ea5371963611091/b8389b504fc2d5628dd19ec3e41190ef77c66cc6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604867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516216" y="1268760"/>
            <a:ext cx="2304256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车重：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24.5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吨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最大行程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500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endParaRPr lang="zh-CN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时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度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65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操作人员：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 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人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(1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名炮长，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名瞄准手，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名驾驶员兼机械师，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名装填手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 latinLnBrk="1"/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主要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武器：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PL-96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榴弹炮（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122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毫米）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最大射程：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18-27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endParaRPr lang="zh-CN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次要武器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12.7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毫米高射机枪</a:t>
            </a:r>
          </a:p>
          <a:p>
            <a:pPr latinLnBrk="1"/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268760"/>
            <a:ext cx="8458200" cy="4807027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32656"/>
            <a:ext cx="8458200" cy="792088"/>
          </a:xfrm>
        </p:spPr>
        <p:txBody>
          <a:bodyPr>
            <a:normAutofit fontScale="92500"/>
          </a:bodyPr>
          <a:lstStyle/>
          <a:p>
            <a:pPr algn="ctr"/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PLZ-07</a:t>
            </a:r>
            <a:r>
              <a:rPr lang="zh-CN" altLang="zh-CN" sz="4000" b="1" dirty="0" smtClean="0">
                <a:latin typeface="黑体" pitchFamily="49" charset="-122"/>
                <a:ea typeface="黑体" pitchFamily="49" charset="-122"/>
              </a:rPr>
              <a:t>式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122</a:t>
            </a:r>
            <a:r>
              <a:rPr lang="zh-CN" altLang="zh-CN" sz="4000" b="1" dirty="0" smtClean="0">
                <a:latin typeface="黑体" pitchFamily="49" charset="-122"/>
                <a:ea typeface="黑体" pitchFamily="49" charset="-122"/>
              </a:rPr>
              <a:t>毫米自行榴弹炮</a:t>
            </a:r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图片 7" descr="https://gss1.bdstatic.com/9vo3dSag_xI4khGkpoWK1HF6hhy/baike/c0%3Dbaike116%2C5%2C5%2C116%2C38/sign=646704b50cf41bd5ce5ee0a630b3eaae/72f082025aafa40f52822d43a964034f79f019e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4896544" cy="55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https://img.alicdn.com/bao/uploaded/i4/761652641/O1CN01FexBHH1VNcZIqReyD_!!0-item_pic.jpg"/>
          <p:cNvPicPr/>
          <p:nvPr/>
        </p:nvPicPr>
        <p:blipFill>
          <a:blip r:embed="rId3" cstate="print"/>
          <a:srcRect t="20278"/>
          <a:stretch>
            <a:fillRect/>
          </a:stretch>
        </p:blipFill>
        <p:spPr bwMode="auto">
          <a:xfrm>
            <a:off x="4644008" y="3212976"/>
            <a:ext cx="4338206" cy="347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5652120" y="1340768"/>
            <a:ext cx="316835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火力猛，射速快，机动性强</a:t>
            </a:r>
            <a:endParaRPr lang="zh-CN" altLang="en-US" sz="2400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268760"/>
            <a:ext cx="8458200" cy="4807027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02216" cy="1152128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44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14400" b="1" dirty="0" smtClean="0"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14400" b="1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14400" b="1" dirty="0" smtClean="0">
                <a:latin typeface="黑体" pitchFamily="49" charset="-122"/>
                <a:ea typeface="黑体" pitchFamily="49" charset="-122"/>
              </a:rPr>
              <a:t>PLL-05</a:t>
            </a:r>
            <a:r>
              <a:rPr lang="zh-CN" altLang="zh-CN" sz="14400" b="1" dirty="0" smtClean="0">
                <a:latin typeface="黑体" pitchFamily="49" charset="-122"/>
                <a:ea typeface="黑体" pitchFamily="49" charset="-122"/>
              </a:rPr>
              <a:t>式</a:t>
            </a:r>
            <a:r>
              <a:rPr lang="en-US" altLang="zh-CN" sz="14400" b="1" dirty="0" smtClean="0">
                <a:latin typeface="黑体" pitchFamily="49" charset="-122"/>
                <a:ea typeface="黑体" pitchFamily="49" charset="-122"/>
              </a:rPr>
              <a:t>120</a:t>
            </a:r>
            <a:r>
              <a:rPr lang="zh-CN" altLang="zh-CN" sz="14400" b="1" dirty="0" smtClean="0">
                <a:latin typeface="黑体" pitchFamily="49" charset="-122"/>
                <a:ea typeface="黑体" pitchFamily="49" charset="-122"/>
              </a:rPr>
              <a:t>毫米</a:t>
            </a:r>
            <a:r>
              <a:rPr lang="zh-CN" altLang="en-US" sz="14400" b="1" dirty="0" smtClean="0">
                <a:latin typeface="黑体" pitchFamily="49" charset="-122"/>
                <a:ea typeface="黑体" pitchFamily="49" charset="-122"/>
              </a:rPr>
              <a:t>轮式迫</a:t>
            </a:r>
            <a:r>
              <a:rPr lang="zh-CN" altLang="zh-CN" sz="14400" b="1" dirty="0" smtClean="0">
                <a:latin typeface="黑体" pitchFamily="49" charset="-122"/>
                <a:ea typeface="黑体" pitchFamily="49" charset="-122"/>
              </a:rPr>
              <a:t>榴炮</a:t>
            </a:r>
            <a:endParaRPr lang="zh-CN" altLang="en-US" sz="144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 descr="https://gss0.bdstatic.com/-4o3dSag_xI4khGkpoWK1HF6hhy/baike/c0%3Dbaike80%2C5%2C5%2C80%2C26/sign=744dae1aab18972bb737089887a410ec/6a600c338744ebf8be17f631d9f9d72a6059a75e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612068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516216" y="1484784"/>
            <a:ext cx="2448272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 smtClean="0"/>
          </a:p>
          <a:p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战斗全重：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6.5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吨</a:t>
            </a:r>
            <a:endParaRPr lang="en-US" altLang="zh-CN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乘员：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名</a:t>
            </a:r>
            <a:endParaRPr lang="en-US" altLang="zh-CN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时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度：公路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85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千米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水上速度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千米</a:t>
            </a:r>
            <a:endParaRPr lang="en-US" altLang="zh-CN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最大射程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发射高爆榴弹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9.5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千米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发射迫击炮弹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8.5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千米</a:t>
            </a:r>
            <a:endParaRPr lang="en-US" altLang="zh-CN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携弹量：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36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</a:t>
            </a:r>
            <a:endParaRPr lang="en-US" altLang="zh-CN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268760"/>
            <a:ext cx="8458200" cy="4807027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116632"/>
            <a:ext cx="8458200" cy="1152128"/>
          </a:xfrm>
        </p:spPr>
        <p:txBody>
          <a:bodyPr>
            <a:normAutofit fontScale="40000" lnSpcReduction="20000"/>
          </a:bodyPr>
          <a:lstStyle/>
          <a:p>
            <a:pPr algn="ctr"/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10000" b="1" dirty="0" smtClean="0">
                <a:latin typeface="黑体" pitchFamily="49" charset="-122"/>
                <a:ea typeface="黑体" pitchFamily="49" charset="-122"/>
              </a:rPr>
              <a:t>PLL-05</a:t>
            </a:r>
            <a:r>
              <a:rPr lang="zh-CN" altLang="zh-CN" sz="10000" b="1" dirty="0" smtClean="0">
                <a:latin typeface="黑体" pitchFamily="49" charset="-122"/>
                <a:ea typeface="黑体" pitchFamily="49" charset="-122"/>
              </a:rPr>
              <a:t>式</a:t>
            </a:r>
            <a:r>
              <a:rPr lang="en-US" altLang="zh-CN" sz="10000" b="1" dirty="0" smtClean="0">
                <a:latin typeface="黑体" pitchFamily="49" charset="-122"/>
                <a:ea typeface="黑体" pitchFamily="49" charset="-122"/>
              </a:rPr>
              <a:t>120</a:t>
            </a:r>
            <a:r>
              <a:rPr lang="zh-CN" altLang="zh-CN" sz="10000" b="1" dirty="0" smtClean="0">
                <a:latin typeface="黑体" pitchFamily="49" charset="-122"/>
                <a:ea typeface="黑体" pitchFamily="49" charset="-122"/>
              </a:rPr>
              <a:t>毫米</a:t>
            </a:r>
            <a:r>
              <a:rPr lang="zh-CN" altLang="en-US" sz="10000" b="1" dirty="0" smtClean="0">
                <a:latin typeface="黑体" pitchFamily="49" charset="-122"/>
                <a:ea typeface="黑体" pitchFamily="49" charset="-122"/>
              </a:rPr>
              <a:t>轮式迫</a:t>
            </a:r>
            <a:r>
              <a:rPr lang="zh-CN" altLang="zh-CN" sz="10000" b="1" dirty="0" smtClean="0">
                <a:latin typeface="黑体" pitchFamily="49" charset="-122"/>
                <a:ea typeface="黑体" pitchFamily="49" charset="-122"/>
              </a:rPr>
              <a:t>榴炮</a:t>
            </a:r>
            <a:endParaRPr lang="zh-CN" altLang="en-US" sz="10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 descr="http://www.sinaimg.cn/dy/slidenews/1_img/2009_40/493_577_30985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82089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268760"/>
            <a:ext cx="8458200" cy="4807027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188640"/>
            <a:ext cx="8458200" cy="936104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60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16000" b="1" dirty="0" smtClean="0">
                <a:latin typeface="黑体" pitchFamily="49" charset="-122"/>
                <a:ea typeface="黑体" pitchFamily="49" charset="-122"/>
              </a:rPr>
              <a:t>12</a:t>
            </a:r>
            <a:r>
              <a:rPr lang="zh-CN" altLang="en-US" sz="16000" b="1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16000" b="1" dirty="0" smtClean="0">
                <a:latin typeface="黑体" pitchFamily="49" charset="-122"/>
                <a:ea typeface="黑体" pitchFamily="49" charset="-122"/>
              </a:rPr>
              <a:t>PTL-02100</a:t>
            </a:r>
            <a:r>
              <a:rPr lang="zh-CN" altLang="en-US" sz="16000" b="1" dirty="0" smtClean="0">
                <a:latin typeface="黑体" pitchFamily="49" charset="-122"/>
                <a:ea typeface="黑体" pitchFamily="49" charset="-122"/>
              </a:rPr>
              <a:t>毫米</a:t>
            </a:r>
            <a:r>
              <a:rPr lang="zh-CN" altLang="zh-CN" sz="16000" b="1" dirty="0" smtClean="0">
                <a:latin typeface="黑体" pitchFamily="49" charset="-122"/>
                <a:ea typeface="黑体" pitchFamily="49" charset="-122"/>
              </a:rPr>
              <a:t>轮式突击炮</a:t>
            </a:r>
            <a:endParaRPr lang="zh-CN" altLang="en-US" sz="160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 descr="https://gss1.bdstatic.com/9vo3dSag_xI4khGkpoWK1HF6hhy/baike/c0%3Dbaike220%2C5%2C5%2C220%2C73/sign=46a83ddb753e6709aa0d4dad5aaef458/5366d0160924ab18760520cb3ffae6cd7b890b3f.jpg"/>
          <p:cNvPicPr/>
          <p:nvPr/>
        </p:nvPicPr>
        <p:blipFill>
          <a:blip r:embed="rId2" cstate="print"/>
          <a:srcRect t="3390" b="3390"/>
          <a:stretch>
            <a:fillRect/>
          </a:stretch>
        </p:blipFill>
        <p:spPr bwMode="auto">
          <a:xfrm>
            <a:off x="395536" y="1412776"/>
            <a:ext cx="568863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156176" y="1340768"/>
            <a:ext cx="2808312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endParaRPr lang="en-US" altLang="zh-CN" sz="2000" dirty="0" smtClean="0"/>
          </a:p>
          <a:p>
            <a:pPr latinLnBrk="1"/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重量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19 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吨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乘员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 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名</a:t>
            </a:r>
          </a:p>
          <a:p>
            <a:pPr latinLnBrk="1"/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行程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600 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</a:p>
          <a:p>
            <a:pPr latinLnBrk="1"/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最大速度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85 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小时</a:t>
            </a:r>
          </a:p>
          <a:p>
            <a:pPr latinLnBrk="1"/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主炮：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100 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毫米线膛炮（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备弹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发）</a:t>
            </a:r>
          </a:p>
          <a:p>
            <a:pPr latinLnBrk="1"/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辅助武器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lang="zh-CN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一挺同轴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7.62 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毫米机枪；一挺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12.7 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毫米防空机枪</a:t>
            </a:r>
          </a:p>
          <a:p>
            <a:pPr latinLnBrk="1"/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火控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红外夜视和激光测距仪输入的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FCS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亮点火控系统</a:t>
            </a:r>
            <a:r>
              <a:rPr lang="en-US" altLang="zh-CN" sz="2000" baseline="30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  </a:t>
            </a:r>
            <a:endParaRPr lang="zh-CN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203</TotalTime>
  <Words>510</Words>
  <Application>Microsoft Office PowerPoint</Application>
  <PresentationFormat>全屏显示(4:3)</PresentationFormat>
  <Paragraphs>118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跋涉</vt:lpstr>
      <vt:lpstr>第9方队 PLZ-05 155毫米自行榴弹炮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pc</dc:creator>
  <cp:lastModifiedBy>pc</cp:lastModifiedBy>
  <cp:revision>53</cp:revision>
  <dcterms:created xsi:type="dcterms:W3CDTF">2019-09-18T14:33:18Z</dcterms:created>
  <dcterms:modified xsi:type="dcterms:W3CDTF">2019-09-23T02:00:46Z</dcterms:modified>
</cp:coreProperties>
</file>