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9" r:id="rId4"/>
    <p:sldId id="261" r:id="rId5"/>
    <p:sldId id="257" r:id="rId6"/>
    <p:sldId id="263" r:id="rId7"/>
    <p:sldId id="262" r:id="rId8"/>
    <p:sldId id="264" r:id="rId9"/>
    <p:sldId id="258" r:id="rId10"/>
    <p:sldId id="267" r:id="rId11"/>
    <p:sldId id="268" r:id="rId12"/>
    <p:sldId id="265" r:id="rId13"/>
    <p:sldId id="266" r:id="rId14"/>
    <p:sldId id="269" r:id="rId15"/>
    <p:sldId id="273" r:id="rId16"/>
    <p:sldId id="270" r:id="rId17"/>
    <p:sldId id="275" r:id="rId18"/>
    <p:sldId id="276" r:id="rId19"/>
    <p:sldId id="271" r:id="rId20"/>
    <p:sldId id="278" r:id="rId21"/>
    <p:sldId id="279" r:id="rId22"/>
    <p:sldId id="277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81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75AB-E1BB-4106-9895-B03F50CA5504}" type="datetimeFigureOut">
              <a:rPr lang="zh-CN" altLang="en-US" smtClean="0"/>
              <a:pPr/>
              <a:t>2019/9/23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A181690-7B44-4F0B-B58C-6B06B55326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75AB-E1BB-4106-9895-B03F50CA5504}" type="datetimeFigureOut">
              <a:rPr lang="zh-CN" altLang="en-US" smtClean="0"/>
              <a:pPr/>
              <a:t>2019/9/23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1690-7B44-4F0B-B58C-6B06B55326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75AB-E1BB-4106-9895-B03F50CA5504}" type="datetimeFigureOut">
              <a:rPr lang="zh-CN" altLang="en-US" smtClean="0"/>
              <a:pPr/>
              <a:t>2019/9/23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1690-7B44-4F0B-B58C-6B06B55326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75AB-E1BB-4106-9895-B03F50CA5504}" type="datetimeFigureOut">
              <a:rPr lang="zh-CN" altLang="en-US" smtClean="0"/>
              <a:pPr/>
              <a:t>2019/9/23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A181690-7B44-4F0B-B58C-6B06B55326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75AB-E1BB-4106-9895-B03F50CA5504}" type="datetimeFigureOut">
              <a:rPr lang="zh-CN" altLang="en-US" smtClean="0"/>
              <a:pPr/>
              <a:t>2019/9/23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1690-7B44-4F0B-B58C-6B06B553268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75AB-E1BB-4106-9895-B03F50CA5504}" type="datetimeFigureOut">
              <a:rPr lang="zh-CN" altLang="en-US" smtClean="0"/>
              <a:pPr/>
              <a:t>2019/9/23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1690-7B44-4F0B-B58C-6B06B55326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75AB-E1BB-4106-9895-B03F50CA5504}" type="datetimeFigureOut">
              <a:rPr lang="zh-CN" altLang="en-US" smtClean="0"/>
              <a:pPr/>
              <a:t>2019/9/23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1A181690-7B44-4F0B-B58C-6B06B553268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75AB-E1BB-4106-9895-B03F50CA5504}" type="datetimeFigureOut">
              <a:rPr lang="zh-CN" altLang="en-US" smtClean="0"/>
              <a:pPr/>
              <a:t>2019/9/23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1690-7B44-4F0B-B58C-6B06B55326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75AB-E1BB-4106-9895-B03F50CA5504}" type="datetimeFigureOut">
              <a:rPr lang="zh-CN" altLang="en-US" smtClean="0"/>
              <a:pPr/>
              <a:t>2019/9/23</a:t>
            </a:fld>
            <a:endParaRPr lang="zh-CN" altLang="en-US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1690-7B44-4F0B-B58C-6B06B55326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75AB-E1BB-4106-9895-B03F50CA5504}" type="datetimeFigureOut">
              <a:rPr lang="zh-CN" altLang="en-US" smtClean="0"/>
              <a:pPr/>
              <a:t>2019/9/23</a:t>
            </a:fld>
            <a:endParaRPr lang="zh-CN" altLang="en-US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1690-7B44-4F0B-B58C-6B06B55326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75AB-E1BB-4106-9895-B03F50CA5504}" type="datetimeFigureOut">
              <a:rPr lang="zh-CN" altLang="en-US" smtClean="0"/>
              <a:pPr/>
              <a:t>2019/9/23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1690-7B44-4F0B-B58C-6B06B553268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00375AB-E1BB-4106-9895-B03F50CA5504}" type="datetimeFigureOut">
              <a:rPr lang="zh-CN" altLang="en-US" smtClean="0"/>
              <a:pPr/>
              <a:t>2019/9/23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A181690-7B44-4F0B-B58C-6B06B553268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club.china.com/data/thread/1013/2710/13/48/0_1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1000" y="1844824"/>
            <a:ext cx="8458200" cy="423096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0"/>
            <a:ext cx="8458200" cy="1872208"/>
          </a:xfrm>
        </p:spPr>
        <p:txBody>
          <a:bodyPr>
            <a:normAutofit fontScale="25000" lnSpcReduction="20000"/>
          </a:bodyPr>
          <a:lstStyle/>
          <a:p>
            <a:endParaRPr lang="en-US" altLang="zh-CN" sz="3200" b="1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3200" dirty="0" smtClean="0"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zh-CN" altLang="en-US" sz="16000" b="1" smtClean="0">
                <a:latin typeface="黑体" pitchFamily="49" charset="-122"/>
                <a:ea typeface="黑体" pitchFamily="49" charset="-122"/>
              </a:rPr>
              <a:t>国庆</a:t>
            </a:r>
            <a:r>
              <a:rPr lang="zh-CN" altLang="en-US" sz="16000" b="1" smtClean="0">
                <a:latin typeface="黑体" pitchFamily="49" charset="-122"/>
                <a:ea typeface="黑体" pitchFamily="49" charset="-122"/>
              </a:rPr>
              <a:t>阅兵 防空</a:t>
            </a:r>
            <a:r>
              <a:rPr lang="zh-CN" altLang="en-US" sz="16000" b="1" dirty="0" smtClean="0">
                <a:latin typeface="黑体" pitchFamily="49" charset="-122"/>
                <a:ea typeface="黑体" pitchFamily="49" charset="-122"/>
              </a:rPr>
              <a:t>，反舰武器方队</a:t>
            </a:r>
            <a:endParaRPr lang="en-US" altLang="zh-CN" sz="16000" b="1" dirty="0" smtClean="0">
              <a:latin typeface="黑体" pitchFamily="49" charset="-122"/>
              <a:ea typeface="黑体" pitchFamily="49" charset="-122"/>
            </a:endParaRPr>
          </a:p>
          <a:p>
            <a:pPr algn="ctr"/>
            <a:endParaRPr lang="en-US" altLang="zh-CN" sz="84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12800" b="1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12800" b="1" dirty="0" smtClean="0">
                <a:latin typeface="黑体" pitchFamily="49" charset="-122"/>
                <a:ea typeface="黑体" pitchFamily="49" charset="-122"/>
              </a:rPr>
              <a:t>15</a:t>
            </a:r>
            <a:r>
              <a:rPr lang="zh-CN" altLang="zh-CN" sz="12800" b="1" dirty="0" smtClean="0">
                <a:latin typeface="黑体" pitchFamily="49" charset="-122"/>
                <a:ea typeface="黑体" pitchFamily="49" charset="-122"/>
              </a:rPr>
              <a:t>方队</a:t>
            </a:r>
            <a:r>
              <a:rPr lang="en-US" altLang="zh-CN" sz="12800" b="1" dirty="0" smtClean="0">
                <a:latin typeface="黑体" pitchFamily="49" charset="-122"/>
                <a:ea typeface="黑体" pitchFamily="49" charset="-122"/>
              </a:rPr>
              <a:t> PGZ-04A</a:t>
            </a:r>
            <a:r>
              <a:rPr lang="zh-CN" altLang="zh-CN" sz="12800" b="1" dirty="0" smtClean="0">
                <a:latin typeface="黑体" pitchFamily="49" charset="-122"/>
                <a:ea typeface="黑体" pitchFamily="49" charset="-122"/>
              </a:rPr>
              <a:t>式</a:t>
            </a:r>
            <a:r>
              <a:rPr lang="en-US" altLang="zh-CN" sz="12800" b="1" dirty="0" smtClean="0">
                <a:latin typeface="黑体" pitchFamily="49" charset="-122"/>
                <a:ea typeface="黑体" pitchFamily="49" charset="-122"/>
              </a:rPr>
              <a:t>25</a:t>
            </a:r>
            <a:r>
              <a:rPr lang="zh-CN" altLang="zh-CN" sz="12800" b="1" dirty="0" smtClean="0">
                <a:latin typeface="黑体" pitchFamily="49" charset="-122"/>
                <a:ea typeface="黑体" pitchFamily="49" charset="-122"/>
              </a:rPr>
              <a:t>毫米弹炮合一</a:t>
            </a:r>
            <a:r>
              <a:rPr lang="zh-CN" altLang="en-US" sz="12800" b="1" dirty="0" smtClean="0">
                <a:latin typeface="黑体" pitchFamily="49" charset="-122"/>
                <a:ea typeface="黑体" pitchFamily="49" charset="-122"/>
              </a:rPr>
              <a:t>防空系统</a:t>
            </a:r>
            <a:endParaRPr lang="en-US" altLang="zh-CN" sz="12800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" name="mainImage" descr="http://n2.image.pg0.cn/T1o2LKB7WH1RCvBVdK.jpg">
            <a:hlinkClick r:id="rId2" tgtFrame="&quot;_blank&quot;"/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844824"/>
            <a:ext cx="5544616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6084168" y="1844824"/>
            <a:ext cx="2736304" cy="4608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作战重量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22.5 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吨</a:t>
            </a:r>
            <a:endParaRPr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操作乘员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名</a:t>
            </a:r>
            <a:endParaRPr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最大</a:t>
            </a:r>
            <a:r>
              <a:rPr lang="zh-CN" altLang="zh-CN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作战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半径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450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千米</a:t>
            </a:r>
            <a:endParaRPr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门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机关炮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口径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25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毫米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，共带弹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1000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发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单门</a:t>
            </a:r>
            <a:r>
              <a:rPr lang="zh-CN" altLang="zh-CN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射速</a:t>
            </a:r>
            <a:r>
              <a:rPr lang="en-US" altLang="zh-CN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600</a:t>
            </a:r>
            <a:r>
              <a:rPr lang="zh-CN" altLang="zh-CN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－</a:t>
            </a:r>
            <a:r>
              <a:rPr lang="en-US" altLang="zh-CN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800</a:t>
            </a:r>
            <a:r>
              <a:rPr lang="zh-CN" altLang="zh-CN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发</a:t>
            </a:r>
            <a:r>
              <a:rPr lang="en-US" altLang="zh-CN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zh-CN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分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，</a:t>
            </a:r>
            <a:endParaRPr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四</a:t>
            </a:r>
            <a:r>
              <a:rPr lang="zh-CN" altLang="zh-CN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门高炮齐射可达</a:t>
            </a:r>
            <a:r>
              <a:rPr lang="en-US" altLang="zh-CN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3000</a:t>
            </a:r>
            <a:r>
              <a:rPr lang="zh-CN" altLang="zh-CN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发</a:t>
            </a:r>
            <a:r>
              <a:rPr lang="en-US" altLang="zh-CN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zh-CN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分钟，射高</a:t>
            </a:r>
            <a:r>
              <a:rPr lang="en-US" altLang="zh-CN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2000</a:t>
            </a:r>
            <a:r>
              <a:rPr lang="zh-CN" altLang="zh-CN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米，射程</a:t>
            </a:r>
            <a:r>
              <a:rPr lang="en-US" altLang="zh-CN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2500</a:t>
            </a:r>
            <a:r>
              <a:rPr lang="zh-CN" altLang="zh-CN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米。</a:t>
            </a:r>
            <a:endParaRPr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枚导弹，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有效</a:t>
            </a:r>
            <a:r>
              <a:rPr lang="zh-CN" altLang="zh-CN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射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高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－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3500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米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，斜线</a:t>
            </a:r>
            <a:r>
              <a:rPr lang="zh-CN" altLang="zh-CN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射程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500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米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－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6000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米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lang="zh-CN" altLang="en-US" sz="20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1268760"/>
            <a:ext cx="8458200" cy="4807026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116632"/>
            <a:ext cx="8458200" cy="1080120"/>
          </a:xfrm>
        </p:spPr>
        <p:txBody>
          <a:bodyPr>
            <a:normAutofit fontScale="62500" lnSpcReduction="20000"/>
          </a:bodyPr>
          <a:lstStyle/>
          <a:p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sz="5200" b="1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5200" b="1" dirty="0" smtClean="0">
                <a:latin typeface="黑体" pitchFamily="49" charset="-122"/>
                <a:ea typeface="黑体" pitchFamily="49" charset="-122"/>
              </a:rPr>
              <a:t>18</a:t>
            </a:r>
            <a:r>
              <a:rPr lang="zh-CN" altLang="en-US" sz="5200" b="1" dirty="0" smtClean="0">
                <a:latin typeface="黑体" pitchFamily="49" charset="-122"/>
                <a:ea typeface="黑体" pitchFamily="49" charset="-122"/>
              </a:rPr>
              <a:t>方队 </a:t>
            </a:r>
            <a:r>
              <a:rPr lang="en-US" altLang="zh-CN" sz="5200" b="1" dirty="0" smtClean="0">
                <a:latin typeface="黑体" pitchFamily="49" charset="-122"/>
                <a:ea typeface="黑体" pitchFamily="49" charset="-122"/>
              </a:rPr>
              <a:t>YJ-83</a:t>
            </a:r>
            <a:r>
              <a:rPr lang="zh-CN" altLang="en-US" sz="5200" b="1" dirty="0" smtClean="0">
                <a:latin typeface="黑体" pitchFamily="49" charset="-122"/>
                <a:ea typeface="黑体" pitchFamily="49" charset="-122"/>
              </a:rPr>
              <a:t>“</a:t>
            </a:r>
            <a:r>
              <a:rPr lang="zh-CN" altLang="zh-CN" sz="5200" b="1" dirty="0" smtClean="0">
                <a:latin typeface="黑体" pitchFamily="49" charset="-122"/>
                <a:ea typeface="黑体" pitchFamily="49" charset="-122"/>
              </a:rPr>
              <a:t>鹰击</a:t>
            </a:r>
            <a:r>
              <a:rPr lang="en-US" altLang="zh-CN" sz="5200" b="1" dirty="0" smtClean="0">
                <a:latin typeface="黑体" pitchFamily="49" charset="-122"/>
                <a:ea typeface="黑体" pitchFamily="49" charset="-122"/>
              </a:rPr>
              <a:t>-83”</a:t>
            </a:r>
            <a:r>
              <a:rPr lang="zh-CN" altLang="zh-CN" sz="5200" b="1" dirty="0" smtClean="0">
                <a:latin typeface="黑体" pitchFamily="49" charset="-122"/>
                <a:ea typeface="黑体" pitchFamily="49" charset="-122"/>
              </a:rPr>
              <a:t>反舰导弹</a:t>
            </a:r>
            <a:endParaRPr lang="zh-CN" altLang="zh-CN" sz="5200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300192" y="1340768"/>
            <a:ext cx="2448272" cy="3744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发射方式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主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要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海基（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YJ-83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）</a:t>
            </a:r>
          </a:p>
          <a:p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空基，使用高度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500-1200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米（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YJ-83K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）</a:t>
            </a:r>
            <a:r>
              <a:rPr lang="en-US" altLang="zh-CN" sz="2000" baseline="30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</a:t>
            </a:r>
            <a:endParaRPr lang="zh-CN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战斗部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endParaRPr lang="zh-CN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约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165-200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千克高爆炸药，机械引信和电引信</a:t>
            </a:r>
            <a:r>
              <a:rPr lang="en-US" altLang="zh-CN" sz="2000" baseline="30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  </a:t>
            </a:r>
            <a:endParaRPr lang="zh-CN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pic>
        <p:nvPicPr>
          <p:cNvPr id="6" name="图片 5" descr="https://gss1.bdstatic.com/-vo3dSag_xI4khGkpoWK1HF6hhy/baike/c0%3Dbaike272%2C5%2C5%2C272%2C90/sign=620cf10f97504fc2b652b85784b48c74/8cb1cb134954092390761e799e58d109b3de499d.jpg"/>
          <p:cNvPicPr/>
          <p:nvPr/>
        </p:nvPicPr>
        <p:blipFill>
          <a:blip r:embed="rId2" cstate="print"/>
          <a:srcRect b="11111"/>
          <a:stretch>
            <a:fillRect/>
          </a:stretch>
        </p:blipFill>
        <p:spPr bwMode="auto">
          <a:xfrm>
            <a:off x="467544" y="1340768"/>
            <a:ext cx="5760640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1268760"/>
            <a:ext cx="8458200" cy="4807026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116632"/>
            <a:ext cx="8458200" cy="1080120"/>
          </a:xfrm>
        </p:spPr>
        <p:txBody>
          <a:bodyPr>
            <a:normAutofit fontScale="62500" lnSpcReduction="20000"/>
          </a:bodyPr>
          <a:lstStyle/>
          <a:p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sz="5200" b="1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5200" b="1" dirty="0" smtClean="0">
                <a:latin typeface="黑体" pitchFamily="49" charset="-122"/>
                <a:ea typeface="黑体" pitchFamily="49" charset="-122"/>
              </a:rPr>
              <a:t>18</a:t>
            </a:r>
            <a:r>
              <a:rPr lang="zh-CN" altLang="en-US" sz="5200" b="1" dirty="0" smtClean="0">
                <a:latin typeface="黑体" pitchFamily="49" charset="-122"/>
                <a:ea typeface="黑体" pitchFamily="49" charset="-122"/>
              </a:rPr>
              <a:t>方队 </a:t>
            </a:r>
            <a:r>
              <a:rPr lang="en-US" altLang="zh-CN" sz="5200" b="1" dirty="0" smtClean="0">
                <a:latin typeface="黑体" pitchFamily="49" charset="-122"/>
                <a:ea typeface="黑体" pitchFamily="49" charset="-122"/>
              </a:rPr>
              <a:t>YJ-83</a:t>
            </a:r>
            <a:r>
              <a:rPr lang="zh-CN" altLang="en-US" sz="5200" b="1" dirty="0" smtClean="0">
                <a:latin typeface="黑体" pitchFamily="49" charset="-122"/>
                <a:ea typeface="黑体" pitchFamily="49" charset="-122"/>
              </a:rPr>
              <a:t>“</a:t>
            </a:r>
            <a:r>
              <a:rPr lang="zh-CN" altLang="zh-CN" sz="5200" b="1" dirty="0" smtClean="0">
                <a:latin typeface="黑体" pitchFamily="49" charset="-122"/>
                <a:ea typeface="黑体" pitchFamily="49" charset="-122"/>
              </a:rPr>
              <a:t>鹰击</a:t>
            </a:r>
            <a:r>
              <a:rPr lang="en-US" altLang="zh-CN" sz="5200" b="1" dirty="0" smtClean="0">
                <a:latin typeface="黑体" pitchFamily="49" charset="-122"/>
                <a:ea typeface="黑体" pitchFamily="49" charset="-122"/>
              </a:rPr>
              <a:t>-83”</a:t>
            </a:r>
            <a:r>
              <a:rPr lang="zh-CN" altLang="zh-CN" sz="5200" b="1" dirty="0" smtClean="0">
                <a:latin typeface="黑体" pitchFamily="49" charset="-122"/>
                <a:ea typeface="黑体" pitchFamily="49" charset="-122"/>
              </a:rPr>
              <a:t>反舰导弹</a:t>
            </a:r>
            <a:endParaRPr lang="zh-CN" altLang="zh-CN" sz="5200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47664" y="6021288"/>
            <a:ext cx="604867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挂在歼轰</a:t>
            </a:r>
            <a:r>
              <a:rPr lang="en-US" altLang="zh-CN" sz="24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-7</a:t>
            </a:r>
            <a:r>
              <a:rPr lang="zh-CN" altLang="en-US" sz="24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上的鹰</a:t>
            </a:r>
            <a:r>
              <a:rPr lang="zh-CN" altLang="zh-CN" sz="24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击</a:t>
            </a:r>
            <a:r>
              <a:rPr lang="en-US" altLang="zh-CN" sz="24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-83”</a:t>
            </a:r>
            <a:r>
              <a:rPr lang="zh-CN" altLang="zh-CN" sz="24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反舰导弹</a:t>
            </a:r>
            <a:endParaRPr lang="zh-CN" altLang="en-US" sz="24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8" name="图片 7" descr="https://gss1.bdstatic.com/9vo3dSag_xI4khGkpoWK1HF6hhy/baike/c0%3Dbaike92%2C5%2C5%2C92%2C30/sign=57e2ebca92510fb36c147fc5b85aa3f0/8644ebf81a4c510f68d647696c59252dd42aa5b7.jpg"/>
          <p:cNvPicPr/>
          <p:nvPr/>
        </p:nvPicPr>
        <p:blipFill>
          <a:blip r:embed="rId2" cstate="print"/>
          <a:srcRect l="19690" t="22738" r="14023" b="19071"/>
          <a:stretch>
            <a:fillRect/>
          </a:stretch>
        </p:blipFill>
        <p:spPr bwMode="auto">
          <a:xfrm>
            <a:off x="467544" y="1268760"/>
            <a:ext cx="7560840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1000" y="1268761"/>
            <a:ext cx="8458200" cy="4807026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1520" y="116632"/>
            <a:ext cx="8892480" cy="1152128"/>
          </a:xfrm>
        </p:spPr>
        <p:txBody>
          <a:bodyPr>
            <a:normAutofit fontScale="70000" lnSpcReduction="20000"/>
          </a:bodyPr>
          <a:lstStyle/>
          <a:p>
            <a:endParaRPr lang="en-US" altLang="zh-CN" b="1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b="1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5200" b="1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5200" b="1" dirty="0" smtClean="0">
                <a:latin typeface="黑体" pitchFamily="49" charset="-122"/>
                <a:ea typeface="黑体" pitchFamily="49" charset="-122"/>
              </a:rPr>
              <a:t>19</a:t>
            </a:r>
            <a:r>
              <a:rPr lang="zh-CN" altLang="en-US" sz="5200" b="1" dirty="0" smtClean="0">
                <a:latin typeface="黑体" pitchFamily="49" charset="-122"/>
                <a:ea typeface="黑体" pitchFamily="49" charset="-122"/>
              </a:rPr>
              <a:t>方队 </a:t>
            </a:r>
            <a:r>
              <a:rPr lang="en-US" altLang="zh-CN" sz="5200" b="1" dirty="0" smtClean="0">
                <a:latin typeface="黑体" pitchFamily="49" charset="-122"/>
                <a:ea typeface="黑体" pitchFamily="49" charset="-122"/>
              </a:rPr>
              <a:t>YJ-62</a:t>
            </a:r>
            <a:r>
              <a:rPr lang="zh-CN" altLang="en-US" sz="5200" b="1" dirty="0" smtClean="0">
                <a:latin typeface="黑体" pitchFamily="49" charset="-122"/>
                <a:ea typeface="黑体" pitchFamily="49" charset="-122"/>
              </a:rPr>
              <a:t>“</a:t>
            </a:r>
            <a:r>
              <a:rPr lang="zh-CN" altLang="zh-CN" sz="5200" b="1" dirty="0" smtClean="0">
                <a:latin typeface="黑体" pitchFamily="49" charset="-122"/>
                <a:ea typeface="黑体" pitchFamily="49" charset="-122"/>
              </a:rPr>
              <a:t>鹰击</a:t>
            </a:r>
            <a:r>
              <a:rPr lang="en-US" altLang="zh-CN" sz="5200" b="1" dirty="0" smtClean="0">
                <a:latin typeface="黑体" pitchFamily="49" charset="-122"/>
                <a:ea typeface="黑体" pitchFamily="49" charset="-122"/>
              </a:rPr>
              <a:t>-62”</a:t>
            </a:r>
            <a:r>
              <a:rPr lang="zh-CN" altLang="en-US" sz="5200" b="1" dirty="0" smtClean="0">
                <a:latin typeface="黑体" pitchFamily="49" charset="-122"/>
                <a:ea typeface="黑体" pitchFamily="49" charset="-122"/>
              </a:rPr>
              <a:t>陆基</a:t>
            </a:r>
            <a:r>
              <a:rPr lang="zh-CN" altLang="zh-CN" sz="5200" b="1" dirty="0" smtClean="0">
                <a:latin typeface="黑体" pitchFamily="49" charset="-122"/>
                <a:ea typeface="黑体" pitchFamily="49" charset="-122"/>
              </a:rPr>
              <a:t>反舰导弹</a:t>
            </a:r>
            <a:endParaRPr lang="zh-CN" altLang="zh-CN" sz="5200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pic>
        <p:nvPicPr>
          <p:cNvPr id="4" name="currentImg" descr="https://timgsa.baidu.com/timg?image&amp;quality=80&amp;size=b9999_10000&amp;sec=1567685573820&amp;di=fa5bba8ce47b9414e7a8d4f1bad67d44&amp;imgtype=0&amp;src=http%3A%2F%2Fimgjunshi.gmw.cn%2Fattachement%2Fjpg%2Fsite2%2F20181218%2Ff44d30758a7c1d82aff210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340768"/>
            <a:ext cx="5544616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6084168" y="1340768"/>
            <a:ext cx="2880320" cy="504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b="1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b="1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b="1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zh-CN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弹重</a:t>
            </a:r>
            <a:r>
              <a:rPr lang="zh-CN" altLang="en-US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zh-CN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约</a:t>
            </a:r>
            <a:r>
              <a:rPr lang="en-US" altLang="zh-CN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1240-1350</a:t>
            </a:r>
            <a:r>
              <a:rPr lang="zh-CN" altLang="zh-CN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千克</a:t>
            </a:r>
          </a:p>
          <a:p>
            <a:r>
              <a:rPr lang="zh-CN" altLang="zh-CN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战斗部</a:t>
            </a:r>
            <a:r>
              <a:rPr lang="zh-CN" altLang="en-US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210</a:t>
            </a:r>
            <a:r>
              <a:rPr lang="zh-CN" altLang="zh-CN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千克（鹰击</a:t>
            </a:r>
            <a:r>
              <a:rPr lang="en-US" altLang="zh-CN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-62</a:t>
            </a:r>
            <a:r>
              <a:rPr lang="zh-CN" altLang="zh-CN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）</a:t>
            </a:r>
          </a:p>
          <a:p>
            <a:r>
              <a:rPr lang="zh-CN" altLang="zh-CN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导弹射程</a:t>
            </a:r>
            <a:r>
              <a:rPr lang="zh-CN" altLang="en-US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：大于</a:t>
            </a:r>
            <a:r>
              <a:rPr lang="en-US" altLang="zh-CN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400</a:t>
            </a:r>
            <a:r>
              <a:rPr lang="zh-CN" altLang="en-US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公里</a:t>
            </a:r>
            <a:endParaRPr lang="en-US" altLang="zh-CN" b="1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最大速度</a:t>
            </a:r>
            <a:r>
              <a:rPr lang="zh-CN" altLang="en-US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zh-CN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约</a:t>
            </a:r>
            <a:r>
              <a:rPr lang="en-US" altLang="zh-CN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0.6-0.9</a:t>
            </a:r>
            <a:r>
              <a:rPr lang="zh-CN" altLang="zh-CN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马赫</a:t>
            </a:r>
          </a:p>
          <a:p>
            <a:r>
              <a:rPr lang="zh-CN" altLang="zh-CN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巡航高度</a:t>
            </a:r>
            <a:r>
              <a:rPr lang="zh-CN" altLang="en-US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zh-CN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约</a:t>
            </a:r>
            <a:r>
              <a:rPr lang="en-US" altLang="zh-CN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30</a:t>
            </a:r>
            <a:r>
              <a:rPr lang="zh-CN" altLang="zh-CN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米（巡航）</a:t>
            </a:r>
          </a:p>
          <a:p>
            <a:r>
              <a:rPr lang="zh-CN" altLang="zh-CN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约</a:t>
            </a:r>
            <a:r>
              <a:rPr lang="en-US" altLang="zh-CN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7-10</a:t>
            </a:r>
            <a:r>
              <a:rPr lang="zh-CN" altLang="zh-CN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米（末端）</a:t>
            </a:r>
            <a:endParaRPr lang="en-US" altLang="zh-CN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发射方式</a:t>
            </a:r>
            <a:r>
              <a:rPr lang="zh-CN" altLang="en-US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zh-CN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海基和陆基车载，可空基</a:t>
            </a:r>
            <a:endParaRPr lang="en-US" altLang="zh-CN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陆基型由</a:t>
            </a:r>
            <a:r>
              <a:rPr lang="zh-CN" altLang="zh-CN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重型四轴越野高机动运载车上，配备三联装导弹发射筒，用于打击敌大、中型水面舰艇</a:t>
            </a:r>
          </a:p>
          <a:p>
            <a:r>
              <a:rPr lang="zh-CN" altLang="zh-CN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制导方式</a:t>
            </a:r>
            <a:r>
              <a:rPr lang="zh-CN" altLang="en-US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zh-CN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中段为惯性制导</a:t>
            </a:r>
            <a:r>
              <a:rPr lang="en-US" altLang="zh-CN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+</a:t>
            </a:r>
            <a:r>
              <a:rPr lang="zh-CN" altLang="zh-CN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中继制导修正</a:t>
            </a:r>
            <a:r>
              <a:rPr lang="en-US" altLang="zh-CN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+</a:t>
            </a:r>
            <a:r>
              <a:rPr lang="zh-CN" altLang="zh-CN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末端主动单脉冲雷达导引</a:t>
            </a:r>
          </a:p>
          <a:p>
            <a:r>
              <a:rPr lang="en-US" altLang="zh-CN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GPS</a:t>
            </a:r>
            <a:r>
              <a:rPr lang="zh-CN" altLang="zh-CN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制导（</a:t>
            </a:r>
            <a:r>
              <a:rPr lang="en-US" altLang="zh-CN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C602</a:t>
            </a:r>
            <a:r>
              <a:rPr lang="zh-CN" altLang="zh-CN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CM-602G</a:t>
            </a:r>
            <a:r>
              <a:rPr lang="zh-CN" altLang="zh-CN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）</a:t>
            </a:r>
            <a:endParaRPr lang="en-US" altLang="zh-CN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endParaRPr lang="zh-CN" altLang="zh-CN" dirty="0" smtClean="0"/>
          </a:p>
          <a:p>
            <a:endParaRPr lang="zh-CN" altLang="zh-CN" dirty="0" smtClean="0"/>
          </a:p>
          <a:p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1000" y="1196752"/>
            <a:ext cx="8458200" cy="518457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116632"/>
            <a:ext cx="8458200" cy="914400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黑体" pitchFamily="49" charset="-122"/>
                <a:ea typeface="黑体" pitchFamily="49" charset="-122"/>
              </a:rPr>
              <a:t>YJ-62</a:t>
            </a:r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“</a:t>
            </a:r>
            <a:r>
              <a:rPr lang="zh-CN" altLang="zh-CN" sz="4000" b="1" dirty="0" smtClean="0">
                <a:latin typeface="黑体" pitchFamily="49" charset="-122"/>
                <a:ea typeface="黑体" pitchFamily="49" charset="-122"/>
              </a:rPr>
              <a:t>鹰击</a:t>
            </a:r>
            <a:r>
              <a:rPr lang="en-US" altLang="zh-CN" sz="4000" b="1" dirty="0" smtClean="0">
                <a:latin typeface="黑体" pitchFamily="49" charset="-122"/>
                <a:ea typeface="黑体" pitchFamily="49" charset="-122"/>
              </a:rPr>
              <a:t>-62”</a:t>
            </a:r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陆基</a:t>
            </a:r>
            <a:r>
              <a:rPr lang="zh-CN" altLang="zh-CN" sz="4000" b="1" dirty="0" smtClean="0">
                <a:latin typeface="黑体" pitchFamily="49" charset="-122"/>
                <a:ea typeface="黑体" pitchFamily="49" charset="-122"/>
              </a:rPr>
              <a:t>反舰导弹</a:t>
            </a:r>
            <a:endParaRPr lang="zh-CN" altLang="en-US" sz="4000" dirty="0"/>
          </a:p>
        </p:txBody>
      </p:sp>
      <p:pic>
        <p:nvPicPr>
          <p:cNvPr id="4" name="图片 3" descr="https://gss3.bdstatic.com/-Po3dSag_xI4khGkpoWK1HF6hhy/baike/c0%3Dbaike180%2C5%2C5%2C180%2C60/sign=9978551100d79123f4ed9c26cc5d32e7/a6efce1b9d16fdfafca9c3f7b88f8c5495ee7be5.jpg"/>
          <p:cNvPicPr/>
          <p:nvPr/>
        </p:nvPicPr>
        <p:blipFill>
          <a:blip r:embed="rId2" cstate="print"/>
          <a:srcRect b="7692"/>
          <a:stretch>
            <a:fillRect/>
          </a:stretch>
        </p:blipFill>
        <p:spPr bwMode="auto">
          <a:xfrm>
            <a:off x="611560" y="1196752"/>
            <a:ext cx="7416824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755576" y="5949280"/>
            <a:ext cx="720080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陆基型发射鹰击</a:t>
            </a:r>
            <a:r>
              <a:rPr lang="en-US" altLang="zh-CN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-62</a:t>
            </a:r>
            <a:r>
              <a:rPr lang="zh-CN" altLang="en-US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导弹，可有效攻击近海来犯之敌</a:t>
            </a:r>
            <a:endParaRPr lang="zh-CN" altLang="en-US" sz="24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1000" y="1268761"/>
            <a:ext cx="8458200" cy="4807026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9552" y="116632"/>
            <a:ext cx="8458200" cy="1008112"/>
          </a:xfrm>
        </p:spPr>
        <p:txBody>
          <a:bodyPr>
            <a:normAutofit fontScale="62500" lnSpcReduction="20000"/>
          </a:bodyPr>
          <a:lstStyle/>
          <a:p>
            <a:endParaRPr lang="en-US" altLang="zh-CN" sz="4000" b="1" dirty="0" smtClean="0"/>
          </a:p>
          <a:p>
            <a:r>
              <a:rPr lang="zh-CN" altLang="en-US" sz="6400" b="1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6400" b="1" dirty="0" smtClean="0">
                <a:latin typeface="黑体" pitchFamily="49" charset="-122"/>
                <a:ea typeface="黑体" pitchFamily="49" charset="-122"/>
              </a:rPr>
              <a:t>20</a:t>
            </a:r>
            <a:r>
              <a:rPr lang="zh-CN" altLang="en-US" sz="6400" b="1" dirty="0" smtClean="0">
                <a:latin typeface="黑体" pitchFamily="49" charset="-122"/>
                <a:ea typeface="黑体" pitchFamily="49" charset="-122"/>
              </a:rPr>
              <a:t>方队 </a:t>
            </a:r>
            <a:r>
              <a:rPr lang="en-US" altLang="zh-CN" sz="6400" b="1" dirty="0" smtClean="0">
                <a:latin typeface="黑体" pitchFamily="49" charset="-122"/>
                <a:ea typeface="黑体" pitchFamily="49" charset="-122"/>
              </a:rPr>
              <a:t>HQ-9</a:t>
            </a:r>
            <a:r>
              <a:rPr lang="zh-CN" altLang="en-US" sz="6400" b="1" dirty="0" smtClean="0">
                <a:latin typeface="黑体" pitchFamily="49" charset="-122"/>
                <a:ea typeface="黑体" pitchFamily="49" charset="-122"/>
              </a:rPr>
              <a:t>（红旗</a:t>
            </a:r>
            <a:r>
              <a:rPr lang="en-US" altLang="zh-CN" sz="6400" b="1" dirty="0" smtClean="0">
                <a:latin typeface="黑体" pitchFamily="49" charset="-122"/>
                <a:ea typeface="黑体" pitchFamily="49" charset="-122"/>
              </a:rPr>
              <a:t>-9 </a:t>
            </a:r>
            <a:r>
              <a:rPr lang="zh-CN" altLang="en-US" sz="6400" b="1" dirty="0" smtClean="0">
                <a:latin typeface="黑体" pitchFamily="49" charset="-122"/>
                <a:ea typeface="黑体" pitchFamily="49" charset="-122"/>
              </a:rPr>
              <a:t>）</a:t>
            </a:r>
            <a:r>
              <a:rPr lang="zh-CN" altLang="zh-CN" sz="6400" b="1" dirty="0" smtClean="0">
                <a:latin typeface="黑体" pitchFamily="49" charset="-122"/>
                <a:ea typeface="黑体" pitchFamily="49" charset="-122"/>
              </a:rPr>
              <a:t>防空导弹</a:t>
            </a:r>
            <a:endParaRPr lang="zh-CN" altLang="zh-CN" sz="6400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pic>
        <p:nvPicPr>
          <p:cNvPr id="4" name="currentImg" descr="http://www.laoerlian.com/laoerlian/data/attachment/forum/201509/03/193723ieoe1bokh1wozchg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268760"/>
            <a:ext cx="5976663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6588224" y="1196752"/>
            <a:ext cx="2448272" cy="4752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弹长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大于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9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米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</a:t>
            </a:r>
          </a:p>
          <a:p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射程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至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200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公里，</a:t>
            </a:r>
            <a:endParaRPr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射高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0.5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至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30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公里，</a:t>
            </a:r>
            <a:endParaRPr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最大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速度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4.2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马赫</a:t>
            </a:r>
            <a:endParaRPr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导弹导引方式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惯性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+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指令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+TVM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，</a:t>
            </a:r>
            <a:endParaRPr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制导雷达：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SJ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系列相控阵搜索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导引雷达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，</a:t>
            </a:r>
            <a:endParaRPr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最大搜索距离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120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公里，</a:t>
            </a:r>
            <a:endParaRPr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最多约能同时追踪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100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个空中目标</a:t>
            </a:r>
            <a:endParaRPr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车载：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四联装防空导弹发射车</a:t>
            </a:r>
            <a:endParaRPr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1000" y="1268761"/>
            <a:ext cx="8458200" cy="4807026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9552" y="116632"/>
            <a:ext cx="8458200" cy="1008112"/>
          </a:xfrm>
        </p:spPr>
        <p:txBody>
          <a:bodyPr>
            <a:normAutofit fontScale="62500" lnSpcReduction="20000"/>
          </a:bodyPr>
          <a:lstStyle/>
          <a:p>
            <a:endParaRPr lang="en-US" altLang="zh-CN" sz="4000" b="1" dirty="0" smtClean="0"/>
          </a:p>
          <a:p>
            <a:r>
              <a:rPr lang="zh-CN" altLang="en-US" sz="6400" b="1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6400" b="1" dirty="0" smtClean="0">
                <a:latin typeface="黑体" pitchFamily="49" charset="-122"/>
                <a:ea typeface="黑体" pitchFamily="49" charset="-122"/>
              </a:rPr>
              <a:t>20</a:t>
            </a:r>
            <a:r>
              <a:rPr lang="zh-CN" altLang="en-US" sz="6400" b="1" dirty="0" smtClean="0">
                <a:latin typeface="黑体" pitchFamily="49" charset="-122"/>
                <a:ea typeface="黑体" pitchFamily="49" charset="-122"/>
              </a:rPr>
              <a:t>方队 </a:t>
            </a:r>
            <a:r>
              <a:rPr lang="en-US" altLang="zh-CN" sz="6400" b="1" dirty="0" smtClean="0">
                <a:latin typeface="黑体" pitchFamily="49" charset="-122"/>
                <a:ea typeface="黑体" pitchFamily="49" charset="-122"/>
              </a:rPr>
              <a:t>HQ-9</a:t>
            </a:r>
            <a:r>
              <a:rPr lang="zh-CN" altLang="en-US" sz="6400" b="1" dirty="0" smtClean="0">
                <a:latin typeface="黑体" pitchFamily="49" charset="-122"/>
                <a:ea typeface="黑体" pitchFamily="49" charset="-122"/>
              </a:rPr>
              <a:t>（红旗</a:t>
            </a:r>
            <a:r>
              <a:rPr lang="en-US" altLang="zh-CN" sz="6400" b="1" dirty="0" smtClean="0">
                <a:latin typeface="黑体" pitchFamily="49" charset="-122"/>
                <a:ea typeface="黑体" pitchFamily="49" charset="-122"/>
              </a:rPr>
              <a:t>-9 </a:t>
            </a:r>
            <a:r>
              <a:rPr lang="zh-CN" altLang="en-US" sz="6400" b="1" dirty="0" smtClean="0">
                <a:latin typeface="黑体" pitchFamily="49" charset="-122"/>
                <a:ea typeface="黑体" pitchFamily="49" charset="-122"/>
              </a:rPr>
              <a:t>）</a:t>
            </a:r>
            <a:r>
              <a:rPr lang="zh-CN" altLang="zh-CN" sz="6400" b="1" dirty="0" smtClean="0">
                <a:latin typeface="黑体" pitchFamily="49" charset="-122"/>
                <a:ea typeface="黑体" pitchFamily="49" charset="-122"/>
              </a:rPr>
              <a:t>防空导弹</a:t>
            </a:r>
            <a:endParaRPr lang="zh-CN" altLang="zh-CN" sz="6400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63688" y="5877272"/>
            <a:ext cx="561662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HQ-9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导弹采用垂直发射方式</a:t>
            </a:r>
            <a:endParaRPr lang="zh-CN" altLang="en-US" sz="20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7" name="currentImg" descr="https://timgsa.baidu.com/timg?image&amp;quality=80&amp;size=b9999_10000&amp;sec=1568994968333&amp;di=5c86bf25109e9fff4ad3e5fe6bad7065&amp;imgtype=0&amp;src=http%3A%2F%2Fp2.ssl.cdn.btime.com%2Ft01df1dada1af38db42.jpg%3Fsize%3D600x508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268760"/>
            <a:ext cx="7776864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1000" y="332656"/>
            <a:ext cx="8458200" cy="6264696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6" name="currentImg" descr="https://timgsa.baidu.com/timg?image&amp;quality=80&amp;size=b9999_10000&amp;sec=1568994968328&amp;di=ee74a014df33ce6b1c286bbad590ddfd&amp;imgtype=0&amp;src=http%3A%2F%2Fi5.hexunimg.cn%2F2016-04-05%2F183129122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2996952"/>
            <a:ext cx="5312028" cy="355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 descr="https://gss1.bdstatic.com/-vo3dSag_xI4khGkpoWK1HF6hhy/baike/c0%3Dbaike80%2C5%2C5%2C80%2C26/sign=2ac0dd71262dd42a4b0409f9625230d0/a686c9177f3e670934d7cde738c79f3df9dc55d7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32656"/>
            <a:ext cx="4680520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5076056" y="2060848"/>
            <a:ext cx="388843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导弹发射车及制导雷达</a:t>
            </a:r>
            <a:endParaRPr lang="zh-CN" altLang="en-US" sz="28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5536" y="3356992"/>
            <a:ext cx="266429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导弹外形和发射筒</a:t>
            </a:r>
          </a:p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436096" y="332656"/>
            <a:ext cx="338437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红旗</a:t>
            </a:r>
            <a:r>
              <a:rPr lang="en-US" altLang="zh-CN" sz="32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-9</a:t>
            </a:r>
            <a:r>
              <a:rPr lang="zh-CN" altLang="en-US" sz="32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防空导弹</a:t>
            </a:r>
            <a:endParaRPr lang="zh-CN" altLang="en-US" sz="32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1000" y="1268761"/>
            <a:ext cx="8458200" cy="4807026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9552" y="116632"/>
            <a:ext cx="8458200" cy="1008112"/>
          </a:xfrm>
        </p:spPr>
        <p:txBody>
          <a:bodyPr>
            <a:normAutofit fontScale="55000" lnSpcReduction="20000"/>
          </a:bodyPr>
          <a:lstStyle/>
          <a:p>
            <a:endParaRPr lang="en-US" altLang="zh-CN" sz="4000" b="1" dirty="0" smtClean="0"/>
          </a:p>
          <a:p>
            <a:r>
              <a:rPr lang="zh-CN" altLang="en-US" sz="6400" b="1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6400" b="1" dirty="0" smtClean="0">
                <a:latin typeface="黑体" pitchFamily="49" charset="-122"/>
                <a:ea typeface="黑体" pitchFamily="49" charset="-122"/>
              </a:rPr>
              <a:t>21</a:t>
            </a:r>
            <a:r>
              <a:rPr lang="zh-CN" altLang="en-US" sz="6400" b="1" dirty="0" smtClean="0">
                <a:latin typeface="黑体" pitchFamily="49" charset="-122"/>
                <a:ea typeface="黑体" pitchFamily="49" charset="-122"/>
              </a:rPr>
              <a:t>方队 </a:t>
            </a:r>
            <a:r>
              <a:rPr lang="en-US" altLang="zh-CN" sz="6400" b="1" dirty="0" smtClean="0">
                <a:latin typeface="黑体" pitchFamily="49" charset="-122"/>
                <a:ea typeface="黑体" pitchFamily="49" charset="-122"/>
              </a:rPr>
              <a:t>HQ-12</a:t>
            </a:r>
            <a:r>
              <a:rPr lang="zh-CN" altLang="en-US" sz="6400" b="1" dirty="0" smtClean="0">
                <a:latin typeface="黑体" pitchFamily="49" charset="-122"/>
                <a:ea typeface="黑体" pitchFamily="49" charset="-122"/>
              </a:rPr>
              <a:t>（红旗</a:t>
            </a:r>
            <a:r>
              <a:rPr lang="en-US" altLang="zh-CN" sz="6400" b="1" dirty="0" smtClean="0">
                <a:latin typeface="黑体" pitchFamily="49" charset="-122"/>
                <a:ea typeface="黑体" pitchFamily="49" charset="-122"/>
              </a:rPr>
              <a:t>-12 </a:t>
            </a:r>
            <a:r>
              <a:rPr lang="zh-CN" altLang="en-US" sz="6400" b="1" dirty="0" smtClean="0">
                <a:latin typeface="黑体" pitchFamily="49" charset="-122"/>
                <a:ea typeface="黑体" pitchFamily="49" charset="-122"/>
              </a:rPr>
              <a:t>）</a:t>
            </a:r>
            <a:r>
              <a:rPr lang="zh-CN" altLang="zh-CN" sz="6400" b="1" dirty="0" smtClean="0">
                <a:latin typeface="黑体" pitchFamily="49" charset="-122"/>
                <a:ea typeface="黑体" pitchFamily="49" charset="-122"/>
              </a:rPr>
              <a:t>防空导弹</a:t>
            </a:r>
            <a:endParaRPr lang="zh-CN" altLang="zh-CN" sz="6400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228184" y="1196752"/>
            <a:ext cx="2736304" cy="504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发射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重量：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900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公斤</a:t>
            </a:r>
          </a:p>
          <a:p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推进方式：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固体火箭发动机</a:t>
            </a:r>
            <a:endParaRPr lang="zh-CN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射高：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0.5-25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公里</a:t>
            </a:r>
          </a:p>
          <a:p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红旗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-12A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型为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5-50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公里</a:t>
            </a:r>
          </a:p>
          <a:p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最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大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速度：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1200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米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秒</a:t>
            </a:r>
          </a:p>
          <a:p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最大过载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:20G</a:t>
            </a:r>
            <a:endParaRPr lang="zh-CN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制导方式：雷达制导</a:t>
            </a:r>
            <a:endParaRPr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制导雷达：三坐标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相控阵雷达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最大搜索距离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115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千米，可同时跟踪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个目标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攻击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个目标。</a:t>
            </a:r>
            <a:endParaRPr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zh-CN" altLang="zh-CN" sz="2000" dirty="0" smtClean="0"/>
          </a:p>
          <a:p>
            <a:endParaRPr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pic>
        <p:nvPicPr>
          <p:cNvPr id="6" name="currentImg" descr="https://timgsa.baidu.com/timg?image&amp;quality=80&amp;size=b10000_10000&amp;sec=1567676539&amp;di=11f2649c1e8bde94b94eae19fc149596&amp;src=http://www.chinanews.com/tp/tp-gnxw/news/2009/10-01/U179P4T8D1897129F107DT20091001192345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340768"/>
            <a:ext cx="5616624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1000" y="1268761"/>
            <a:ext cx="8458200" cy="4807026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9552" y="116632"/>
            <a:ext cx="8458200" cy="1008112"/>
          </a:xfrm>
        </p:spPr>
        <p:txBody>
          <a:bodyPr>
            <a:normAutofit fontScale="55000" lnSpcReduction="20000"/>
          </a:bodyPr>
          <a:lstStyle/>
          <a:p>
            <a:endParaRPr lang="en-US" altLang="zh-CN" sz="4000" b="1" dirty="0" smtClean="0"/>
          </a:p>
          <a:p>
            <a:r>
              <a:rPr lang="zh-CN" altLang="en-US" sz="6400" b="1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6400" b="1" dirty="0" smtClean="0">
                <a:latin typeface="黑体" pitchFamily="49" charset="-122"/>
                <a:ea typeface="黑体" pitchFamily="49" charset="-122"/>
              </a:rPr>
              <a:t>21</a:t>
            </a:r>
            <a:r>
              <a:rPr lang="zh-CN" altLang="en-US" sz="6400" b="1" dirty="0" smtClean="0">
                <a:latin typeface="黑体" pitchFamily="49" charset="-122"/>
                <a:ea typeface="黑体" pitchFamily="49" charset="-122"/>
              </a:rPr>
              <a:t>方队 </a:t>
            </a:r>
            <a:r>
              <a:rPr lang="en-US" altLang="zh-CN" sz="6400" b="1" dirty="0" smtClean="0">
                <a:latin typeface="黑体" pitchFamily="49" charset="-122"/>
                <a:ea typeface="黑体" pitchFamily="49" charset="-122"/>
              </a:rPr>
              <a:t>HQ-12</a:t>
            </a:r>
            <a:r>
              <a:rPr lang="zh-CN" altLang="en-US" sz="6400" b="1" dirty="0" smtClean="0">
                <a:latin typeface="黑体" pitchFamily="49" charset="-122"/>
                <a:ea typeface="黑体" pitchFamily="49" charset="-122"/>
              </a:rPr>
              <a:t>（红旗</a:t>
            </a:r>
            <a:r>
              <a:rPr lang="en-US" altLang="zh-CN" sz="6400" b="1" dirty="0" smtClean="0">
                <a:latin typeface="黑体" pitchFamily="49" charset="-122"/>
                <a:ea typeface="黑体" pitchFamily="49" charset="-122"/>
              </a:rPr>
              <a:t>-12 </a:t>
            </a:r>
            <a:r>
              <a:rPr lang="zh-CN" altLang="en-US" sz="6400" b="1" dirty="0" smtClean="0">
                <a:latin typeface="黑体" pitchFamily="49" charset="-122"/>
                <a:ea typeface="黑体" pitchFamily="49" charset="-122"/>
              </a:rPr>
              <a:t>）</a:t>
            </a:r>
            <a:r>
              <a:rPr lang="zh-CN" altLang="zh-CN" sz="6400" b="1" dirty="0" smtClean="0">
                <a:latin typeface="黑体" pitchFamily="49" charset="-122"/>
                <a:ea typeface="黑体" pitchFamily="49" charset="-122"/>
              </a:rPr>
              <a:t>防空导弹</a:t>
            </a:r>
            <a:endParaRPr lang="zh-CN" altLang="zh-CN" sz="6400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308304" y="4005064"/>
            <a:ext cx="1656184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采用车载</a:t>
            </a:r>
            <a:r>
              <a:rPr lang="en-US" altLang="zh-CN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联装</a:t>
            </a:r>
            <a:endParaRPr lang="zh-CN" altLang="en-US" sz="28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7" name="图片 6" descr="https://gss3.bdstatic.com/7Po3dSag_xI4khGkpoWK1HF6hhy/baike/c0%3Dbaike80%2C5%2C5%2C80%2C26/sign=6302666d5db5c9ea76fe0bb1b450dd65/71cf3bc79f3df8dc8699dff7cb11728b4710282b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268760"/>
            <a:ext cx="6840760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1000" y="332656"/>
            <a:ext cx="8458200" cy="6048672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5" name="图片 4" descr="https://gss1.bdstatic.com/-vo3dSag_xI4khGkpoWK1HF6hhy/baike/crop%3D38%2C0%2C1362%2C899%3Bc0%3Dbaike180%2C5%2C5%2C180%2C60/sign=cb393e76c11349546a51b2246b7daa74/d62a6059252dd42abdd2875c093b5bb5c8eab86a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76672"/>
            <a:ext cx="7776864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2051720" y="5589240"/>
            <a:ext cx="50405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红旗</a:t>
            </a:r>
            <a:r>
              <a:rPr lang="en-US" altLang="zh-CN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-12</a:t>
            </a:r>
            <a:r>
              <a:rPr lang="zh-CN" altLang="en-US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防空导弹采用车载倾斜发射</a:t>
            </a:r>
            <a:endParaRPr lang="zh-CN" altLang="en-US" sz="24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43608" y="1268760"/>
            <a:ext cx="7056784" cy="4807027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3528" y="116632"/>
            <a:ext cx="8458200" cy="914400"/>
          </a:xfrm>
        </p:spPr>
        <p:txBody>
          <a:bodyPr>
            <a:normAutofit/>
          </a:bodyPr>
          <a:lstStyle/>
          <a:p>
            <a:r>
              <a:rPr lang="zh-CN" altLang="zh-CN" sz="3200" b="1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3200" b="1" dirty="0" smtClean="0">
                <a:latin typeface="黑体" pitchFamily="49" charset="-122"/>
                <a:ea typeface="黑体" pitchFamily="49" charset="-122"/>
              </a:rPr>
              <a:t>15</a:t>
            </a:r>
            <a:r>
              <a:rPr lang="zh-CN" altLang="zh-CN" sz="3200" b="1" dirty="0" smtClean="0">
                <a:latin typeface="黑体" pitchFamily="49" charset="-122"/>
                <a:ea typeface="黑体" pitchFamily="49" charset="-122"/>
              </a:rPr>
              <a:t>方队</a:t>
            </a:r>
            <a:r>
              <a:rPr lang="en-US" altLang="zh-CN" sz="3200" b="1" dirty="0" smtClean="0">
                <a:latin typeface="黑体" pitchFamily="49" charset="-122"/>
                <a:ea typeface="黑体" pitchFamily="49" charset="-122"/>
              </a:rPr>
              <a:t> PGZ-04A</a:t>
            </a:r>
            <a:r>
              <a:rPr lang="zh-CN" altLang="zh-CN" sz="3200" b="1" dirty="0" smtClean="0">
                <a:latin typeface="黑体" pitchFamily="49" charset="-122"/>
                <a:ea typeface="黑体" pitchFamily="49" charset="-122"/>
              </a:rPr>
              <a:t>式</a:t>
            </a:r>
            <a:r>
              <a:rPr lang="en-US" altLang="zh-CN" sz="3200" b="1" dirty="0" smtClean="0">
                <a:latin typeface="黑体" pitchFamily="49" charset="-122"/>
                <a:ea typeface="黑体" pitchFamily="49" charset="-122"/>
              </a:rPr>
              <a:t>25</a:t>
            </a:r>
            <a:r>
              <a:rPr lang="zh-CN" altLang="zh-CN" sz="3200" b="1" dirty="0" smtClean="0">
                <a:latin typeface="黑体" pitchFamily="49" charset="-122"/>
                <a:ea typeface="黑体" pitchFamily="49" charset="-122"/>
              </a:rPr>
              <a:t>毫米弹炮合一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防空系统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5" name="图片 4" descr="http://s7.sinaimg.cn/orignal/4f0303beg79b8a4ac73b6&amp;69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268760"/>
            <a:ext cx="6984776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1979712" y="6165304"/>
            <a:ext cx="54726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发射机关炮状态</a:t>
            </a:r>
            <a:endParaRPr lang="zh-CN" altLang="en-US" sz="24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1000" y="1268761"/>
            <a:ext cx="8458200" cy="4807026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9552" y="116632"/>
            <a:ext cx="8458200" cy="1008112"/>
          </a:xfrm>
        </p:spPr>
        <p:txBody>
          <a:bodyPr>
            <a:normAutofit fontScale="62500" lnSpcReduction="20000"/>
          </a:bodyPr>
          <a:lstStyle/>
          <a:p>
            <a:endParaRPr lang="en-US" altLang="zh-CN" sz="4000" b="1" dirty="0" smtClean="0"/>
          </a:p>
          <a:p>
            <a:r>
              <a:rPr lang="zh-CN" altLang="en-US" sz="6400" b="1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6400" b="1" dirty="0" smtClean="0">
                <a:latin typeface="黑体" pitchFamily="49" charset="-122"/>
                <a:ea typeface="黑体" pitchFamily="49" charset="-122"/>
              </a:rPr>
              <a:t>22</a:t>
            </a:r>
            <a:r>
              <a:rPr lang="zh-CN" altLang="en-US" sz="6400" b="1" dirty="0" smtClean="0">
                <a:latin typeface="黑体" pitchFamily="49" charset="-122"/>
                <a:ea typeface="黑体" pitchFamily="49" charset="-122"/>
              </a:rPr>
              <a:t>方队 电子对抗</a:t>
            </a:r>
            <a:r>
              <a:rPr lang="en-US" altLang="zh-CN" sz="6400" b="1" dirty="0" smtClean="0"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6400" b="1" dirty="0" smtClean="0">
                <a:latin typeface="黑体" pitchFamily="49" charset="-122"/>
                <a:ea typeface="黑体" pitchFamily="49" charset="-122"/>
              </a:rPr>
              <a:t>机动雷达分队</a:t>
            </a:r>
            <a:endParaRPr lang="zh-CN" altLang="zh-CN" sz="6400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660232" y="1340768"/>
            <a:ext cx="2304256" cy="5256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电子对抗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分队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的主要任务是：搜索敌电子设备的电磁辐射信号，查明其类型、参数和部署情况；干扰其无线通信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，制导系统等。</a:t>
            </a:r>
            <a:endParaRPr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机动电子对抗系统主要包括：指挥控制站、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若干个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干扰站等部分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。其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对空作战距离大于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150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公里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对陆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对海作战距离大于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80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公里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最多可以同时干扰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8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个目标。</a:t>
            </a:r>
            <a:endParaRPr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6" name="图片 5" descr="http://photocdn.sohu.com/20090928/Img267057369.jpg"/>
          <p:cNvPicPr/>
          <p:nvPr/>
        </p:nvPicPr>
        <p:blipFill>
          <a:blip r:embed="rId2" cstate="print"/>
          <a:srcRect r="51512" b="57283"/>
          <a:stretch>
            <a:fillRect/>
          </a:stretch>
        </p:blipFill>
        <p:spPr bwMode="auto">
          <a:xfrm>
            <a:off x="467544" y="1340768"/>
            <a:ext cx="6120680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1000" y="1268761"/>
            <a:ext cx="8458200" cy="4807026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9552" y="116632"/>
            <a:ext cx="8458200" cy="1008112"/>
          </a:xfrm>
        </p:spPr>
        <p:txBody>
          <a:bodyPr>
            <a:normAutofit fontScale="62500" lnSpcReduction="20000"/>
          </a:bodyPr>
          <a:lstStyle/>
          <a:p>
            <a:endParaRPr lang="en-US" altLang="zh-CN" sz="4000" b="1" dirty="0" smtClean="0"/>
          </a:p>
          <a:p>
            <a:r>
              <a:rPr lang="zh-CN" altLang="en-US" sz="6400" b="1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6400" b="1" dirty="0" smtClean="0">
                <a:latin typeface="黑体" pitchFamily="49" charset="-122"/>
                <a:ea typeface="黑体" pitchFamily="49" charset="-122"/>
              </a:rPr>
              <a:t>22</a:t>
            </a:r>
            <a:r>
              <a:rPr lang="zh-CN" altLang="en-US" sz="6400" b="1" dirty="0" smtClean="0">
                <a:latin typeface="黑体" pitchFamily="49" charset="-122"/>
                <a:ea typeface="黑体" pitchFamily="49" charset="-122"/>
              </a:rPr>
              <a:t>方队 电子对抗</a:t>
            </a:r>
            <a:r>
              <a:rPr lang="en-US" altLang="zh-CN" sz="6400" b="1" dirty="0" smtClean="0"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6400" b="1" dirty="0" smtClean="0">
                <a:latin typeface="黑体" pitchFamily="49" charset="-122"/>
                <a:ea typeface="黑体" pitchFamily="49" charset="-122"/>
              </a:rPr>
              <a:t>机动雷达分队</a:t>
            </a:r>
            <a:endParaRPr lang="zh-CN" altLang="zh-CN" sz="6400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876256" y="2204864"/>
            <a:ext cx="2016224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电子对抗侦察天线，干扰天线</a:t>
            </a:r>
            <a:endParaRPr lang="zh-CN" altLang="en-US" sz="28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7" name="图片 6" descr="https://gss1.bdstatic.com/9vo3dSag_xI4khGkpoWK1HF6hhy/baike/c0%3Dbaike92%2C5%2C5%2C92%2C30/sign=3e75c0820d46f21fdd395601974d0005/d058ccbf6c81800af0670777b63533fa838b47cd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052736"/>
            <a:ext cx="6264696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4000" b="1" dirty="0" smtClean="0">
                <a:latin typeface="黑体" pitchFamily="49" charset="-122"/>
                <a:ea typeface="黑体" pitchFamily="49" charset="-122"/>
              </a:rPr>
              <a:t>24</a:t>
            </a:r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方队  </a:t>
            </a:r>
            <a:r>
              <a:rPr lang="en-US" altLang="zh-CN" sz="4000" b="1" dirty="0" smtClean="0">
                <a:latin typeface="黑体" pitchFamily="49" charset="-122"/>
                <a:ea typeface="黑体" pitchFamily="49" charset="-122"/>
              </a:rPr>
              <a:t>WZ-6</a:t>
            </a:r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无人机侦察分队</a:t>
            </a:r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" name="内容占位符 3" descr="资料图：新型无人侦察机发射车参加阅兵彩排。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84784"/>
            <a:ext cx="5760640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6444208" y="1556792"/>
            <a:ext cx="2448272" cy="446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翼展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9.76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米</a:t>
            </a:r>
            <a:endParaRPr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机长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8.97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米</a:t>
            </a:r>
            <a:endParaRPr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机高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2.18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米</a:t>
            </a:r>
            <a:endParaRPr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空重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1060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公斤</a:t>
            </a:r>
            <a:endParaRPr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最大起飞重量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1700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公斤</a:t>
            </a:r>
            <a:endParaRPr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任务装备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65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公斤燃油重量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620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公斤最大时速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800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公里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最大飞行高度：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17500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米高度</a:t>
            </a:r>
            <a:endParaRPr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航程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2500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公里</a:t>
            </a:r>
            <a:endParaRPr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续航时间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小时</a:t>
            </a:r>
            <a:endParaRPr lang="zh-CN" altLang="en-US" sz="20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04048" y="6093296"/>
            <a:ext cx="3816424" cy="603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董长军  </a:t>
            </a:r>
            <a:r>
              <a:rPr lang="zh-CN" altLang="en-US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编  供参考</a:t>
            </a:r>
            <a:endParaRPr lang="zh-CN" altLang="en-US" sz="24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1000" y="1412777"/>
            <a:ext cx="8458200" cy="466301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9552" y="260648"/>
            <a:ext cx="8458200" cy="914400"/>
          </a:xfrm>
        </p:spPr>
        <p:txBody>
          <a:bodyPr>
            <a:normAutofit fontScale="92500"/>
          </a:bodyPr>
          <a:lstStyle/>
          <a:p>
            <a:r>
              <a:rPr lang="zh-CN" altLang="en-US" sz="4000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4000" dirty="0" smtClean="0">
                <a:latin typeface="黑体" pitchFamily="49" charset="-122"/>
                <a:ea typeface="黑体" pitchFamily="49" charset="-122"/>
              </a:rPr>
              <a:t>16</a:t>
            </a:r>
            <a:r>
              <a:rPr lang="zh-CN" altLang="en-US" sz="4000" dirty="0" smtClean="0">
                <a:latin typeface="黑体" pitchFamily="49" charset="-122"/>
                <a:ea typeface="黑体" pitchFamily="49" charset="-122"/>
              </a:rPr>
              <a:t>方队 </a:t>
            </a:r>
            <a:r>
              <a:rPr lang="en-US" altLang="zh-CN" sz="4000" dirty="0" smtClean="0">
                <a:latin typeface="黑体" pitchFamily="49" charset="-122"/>
                <a:ea typeface="黑体" pitchFamily="49" charset="-122"/>
              </a:rPr>
              <a:t>HQ-7</a:t>
            </a:r>
            <a:r>
              <a:rPr lang="zh-CN" altLang="en-US" sz="4000" dirty="0" smtClean="0">
                <a:latin typeface="黑体" pitchFamily="49" charset="-122"/>
                <a:ea typeface="黑体" pitchFamily="49" charset="-122"/>
              </a:rPr>
              <a:t>（红旗</a:t>
            </a:r>
            <a:r>
              <a:rPr lang="en-US" altLang="zh-CN" sz="4000" dirty="0" smtClean="0">
                <a:latin typeface="黑体" pitchFamily="49" charset="-122"/>
                <a:ea typeface="黑体" pitchFamily="49" charset="-122"/>
              </a:rPr>
              <a:t>-7</a:t>
            </a:r>
            <a:r>
              <a:rPr lang="zh-CN" altLang="en-US" sz="4000" dirty="0" smtClean="0">
                <a:latin typeface="黑体" pitchFamily="49" charset="-122"/>
                <a:ea typeface="黑体" pitchFamily="49" charset="-122"/>
              </a:rPr>
              <a:t>）野战防空导弹</a:t>
            </a:r>
            <a:endParaRPr lang="zh-CN" altLang="en-US" sz="40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" name="图片 3" descr="资料图：车载红旗-7导弹群。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12776"/>
            <a:ext cx="5760640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6300192" y="1412776"/>
            <a:ext cx="2592288" cy="4536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导弹车载，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联装，雷达导弹车载一体。</a:t>
            </a:r>
            <a:endParaRPr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导弹射高：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15-6000 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米</a:t>
            </a:r>
            <a:endParaRPr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射程：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700-15000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米</a:t>
            </a:r>
            <a:endParaRPr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导弹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速度：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2.3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马赫</a:t>
            </a:r>
            <a:endParaRPr lang="zh-CN" altLang="zh-CN" sz="20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制导：指令</a:t>
            </a:r>
            <a:r>
              <a:rPr lang="en-US" altLang="zh-CN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+</a:t>
            </a:r>
            <a:r>
              <a:rPr lang="zh-CN" altLang="zh-CN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光电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跟踪</a:t>
            </a:r>
            <a:endParaRPr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雷达探测距离：（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FM-90</a:t>
            </a:r>
            <a:r>
              <a:rPr lang="zh-CN" altLang="zh-CN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）</a:t>
            </a:r>
            <a:r>
              <a:rPr lang="en-US" altLang="zh-CN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25 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公里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，</a:t>
            </a:r>
            <a:endParaRPr lang="zh-CN" altLang="zh-CN" sz="20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雷达</a:t>
            </a:r>
            <a:r>
              <a:rPr lang="zh-CN" altLang="zh-CN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导引距离： 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FM-90</a:t>
            </a:r>
            <a:r>
              <a:rPr lang="zh-CN" altLang="zh-CN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）</a:t>
            </a:r>
            <a:r>
              <a:rPr lang="en-US" altLang="zh-CN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20 </a:t>
            </a:r>
            <a:r>
              <a:rPr lang="zh-CN" altLang="zh-CN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公里</a:t>
            </a:r>
          </a:p>
          <a:p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87624" y="1484784"/>
            <a:ext cx="7056784" cy="459100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9552" y="260648"/>
            <a:ext cx="8458200" cy="914400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4000" dirty="0" smtClean="0">
                <a:latin typeface="黑体" pitchFamily="49" charset="-122"/>
                <a:ea typeface="黑体" pitchFamily="49" charset="-122"/>
              </a:rPr>
              <a:t>16</a:t>
            </a:r>
            <a:r>
              <a:rPr lang="zh-CN" altLang="en-US" sz="4000" dirty="0" smtClean="0">
                <a:latin typeface="黑体" pitchFamily="49" charset="-122"/>
                <a:ea typeface="黑体" pitchFamily="49" charset="-122"/>
              </a:rPr>
              <a:t>方队 </a:t>
            </a:r>
            <a:r>
              <a:rPr lang="en-US" altLang="zh-CN" sz="4000" dirty="0" smtClean="0">
                <a:latin typeface="黑体" pitchFamily="49" charset="-122"/>
                <a:ea typeface="黑体" pitchFamily="49" charset="-122"/>
              </a:rPr>
              <a:t>HQ-7</a:t>
            </a:r>
            <a:r>
              <a:rPr lang="zh-CN" altLang="en-US" sz="4000" dirty="0" smtClean="0">
                <a:latin typeface="黑体" pitchFamily="49" charset="-122"/>
                <a:ea typeface="黑体" pitchFamily="49" charset="-122"/>
              </a:rPr>
              <a:t>改进型野战防空导弹</a:t>
            </a:r>
            <a:endParaRPr lang="zh-CN" altLang="en-US" sz="40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5" name="图片 4" descr="资料图：HQ-7 改进型野战防空导弹。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556792"/>
            <a:ext cx="7488832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1000" y="1412777"/>
            <a:ext cx="8458200" cy="466301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116632"/>
            <a:ext cx="8458200" cy="1152128"/>
          </a:xfrm>
        </p:spPr>
        <p:txBody>
          <a:bodyPr>
            <a:normAutofit fontScale="40000" lnSpcReduction="20000"/>
          </a:bodyPr>
          <a:lstStyle/>
          <a:p>
            <a:endParaRPr lang="en-US" altLang="zh-CN" sz="40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4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0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10000" dirty="0" smtClean="0">
                <a:latin typeface="黑体" pitchFamily="49" charset="-122"/>
                <a:ea typeface="黑体" pitchFamily="49" charset="-122"/>
              </a:rPr>
              <a:t>17</a:t>
            </a:r>
            <a:r>
              <a:rPr lang="zh-CN" altLang="en-US" sz="10000" dirty="0" smtClean="0">
                <a:latin typeface="黑体" pitchFamily="49" charset="-122"/>
                <a:ea typeface="黑体" pitchFamily="49" charset="-122"/>
              </a:rPr>
              <a:t>方队 </a:t>
            </a:r>
            <a:r>
              <a:rPr lang="zh-CN" altLang="zh-CN" sz="10000" dirty="0" smtClean="0">
                <a:latin typeface="黑体" pitchFamily="49" charset="-122"/>
                <a:ea typeface="黑体" pitchFamily="49" charset="-122"/>
              </a:rPr>
              <a:t>红旗</a:t>
            </a:r>
            <a:r>
              <a:rPr lang="en-US" altLang="zh-CN" sz="10000" dirty="0" smtClean="0">
                <a:latin typeface="黑体" pitchFamily="49" charset="-122"/>
                <a:ea typeface="黑体" pitchFamily="49" charset="-122"/>
              </a:rPr>
              <a:t>-16</a:t>
            </a:r>
            <a:r>
              <a:rPr lang="zh-CN" altLang="zh-CN" sz="10000" dirty="0" smtClean="0">
                <a:latin typeface="黑体" pitchFamily="49" charset="-122"/>
                <a:ea typeface="黑体" pitchFamily="49" charset="-122"/>
              </a:rPr>
              <a:t>舰空导弹</a:t>
            </a:r>
          </a:p>
          <a:p>
            <a:endParaRPr lang="zh-CN" altLang="en-US" sz="4000" dirty="0"/>
          </a:p>
        </p:txBody>
      </p:sp>
      <p:pic>
        <p:nvPicPr>
          <p:cNvPr id="4" name="图片 3" descr="https://gss2.bdstatic.com/-fo3dSag_xI4khGkpoWK1HF6hhy/baike/c0%3Dbaike180%2C5%2C5%2C180%2C60/sign=d106833fb299a9012f3853647cfc611e/730e0cf3d7ca7bcbc4709804b4096b63f624a896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12776"/>
            <a:ext cx="6192688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6732240" y="1412776"/>
            <a:ext cx="2232248" cy="410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红旗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-16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舰载防空导弹</a:t>
            </a:r>
            <a:endParaRPr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最大飞行速度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马赫，</a:t>
            </a:r>
            <a:endParaRPr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有效射程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1.5-40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公里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，</a:t>
            </a:r>
            <a:endParaRPr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有效射高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10-25000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米</a:t>
            </a:r>
            <a:endParaRPr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制导方式：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半主动雷达制导</a:t>
            </a:r>
            <a:endParaRPr lang="zh-CN" altLang="en-US" sz="20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1000" y="1412777"/>
            <a:ext cx="8458200" cy="466301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116632"/>
            <a:ext cx="8458200" cy="1152128"/>
          </a:xfrm>
        </p:spPr>
        <p:txBody>
          <a:bodyPr>
            <a:normAutofit fontScale="40000" lnSpcReduction="20000"/>
          </a:bodyPr>
          <a:lstStyle/>
          <a:p>
            <a:endParaRPr lang="en-US" altLang="zh-CN" sz="40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4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0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10000" dirty="0" smtClean="0">
                <a:latin typeface="黑体" pitchFamily="49" charset="-122"/>
                <a:ea typeface="黑体" pitchFamily="49" charset="-122"/>
              </a:rPr>
              <a:t>17</a:t>
            </a:r>
            <a:r>
              <a:rPr lang="zh-CN" altLang="en-US" sz="10000" dirty="0" smtClean="0">
                <a:latin typeface="黑体" pitchFamily="49" charset="-122"/>
                <a:ea typeface="黑体" pitchFamily="49" charset="-122"/>
              </a:rPr>
              <a:t>方队 </a:t>
            </a:r>
            <a:r>
              <a:rPr lang="zh-CN" altLang="zh-CN" sz="10000" dirty="0" smtClean="0">
                <a:latin typeface="黑体" pitchFamily="49" charset="-122"/>
                <a:ea typeface="黑体" pitchFamily="49" charset="-122"/>
              </a:rPr>
              <a:t>红旗</a:t>
            </a:r>
            <a:r>
              <a:rPr lang="en-US" altLang="zh-CN" sz="10000" dirty="0" smtClean="0">
                <a:latin typeface="黑体" pitchFamily="49" charset="-122"/>
                <a:ea typeface="黑体" pitchFamily="49" charset="-122"/>
              </a:rPr>
              <a:t>-16</a:t>
            </a:r>
            <a:r>
              <a:rPr lang="zh-CN" altLang="zh-CN" sz="10000" dirty="0" smtClean="0">
                <a:latin typeface="黑体" pitchFamily="49" charset="-122"/>
                <a:ea typeface="黑体" pitchFamily="49" charset="-122"/>
              </a:rPr>
              <a:t>舰空导弹</a:t>
            </a:r>
          </a:p>
          <a:p>
            <a:endParaRPr lang="zh-CN" altLang="en-US" sz="4000" dirty="0"/>
          </a:p>
        </p:txBody>
      </p:sp>
      <p:sp>
        <p:nvSpPr>
          <p:cNvPr id="5" name="矩形 4"/>
          <p:cNvSpPr/>
          <p:nvPr/>
        </p:nvSpPr>
        <p:spPr>
          <a:xfrm>
            <a:off x="5868144" y="1844824"/>
            <a:ext cx="3024336" cy="381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在</a:t>
            </a:r>
            <a:r>
              <a:rPr lang="en-US" altLang="zh-CN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054A</a:t>
            </a:r>
            <a:r>
              <a:rPr lang="zh-CN" altLang="en-US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舰</a:t>
            </a:r>
            <a:r>
              <a:rPr lang="zh-CN" altLang="zh-CN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上</a:t>
            </a:r>
            <a:r>
              <a:rPr lang="zh-CN" altLang="en-US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装</a:t>
            </a:r>
            <a:r>
              <a:rPr lang="en-US" altLang="zh-CN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zh-CN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组共</a:t>
            </a:r>
            <a:r>
              <a:rPr lang="en-US" altLang="zh-CN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32</a:t>
            </a:r>
            <a:r>
              <a:rPr lang="zh-CN" altLang="zh-CN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单元垂发装置</a:t>
            </a:r>
            <a:endParaRPr lang="en-US" altLang="zh-CN" sz="24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最大飞行速度</a:t>
            </a:r>
            <a:r>
              <a:rPr lang="zh-CN" altLang="en-US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zh-CN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为</a:t>
            </a:r>
            <a:r>
              <a:rPr lang="en-US" altLang="zh-CN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zh-CN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马赫</a:t>
            </a:r>
            <a:r>
              <a:rPr lang="zh-CN" altLang="zh-CN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，</a:t>
            </a:r>
            <a:endParaRPr lang="en-US" altLang="zh-CN" sz="24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有效射程</a:t>
            </a:r>
            <a:r>
              <a:rPr lang="zh-CN" altLang="en-US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1.5</a:t>
            </a:r>
            <a:r>
              <a:rPr lang="zh-CN" altLang="zh-CN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～</a:t>
            </a:r>
            <a:r>
              <a:rPr lang="en-US" altLang="zh-CN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40</a:t>
            </a:r>
            <a:r>
              <a:rPr lang="zh-CN" altLang="zh-CN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千米</a:t>
            </a:r>
            <a:r>
              <a:rPr lang="zh-CN" altLang="zh-CN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，</a:t>
            </a:r>
            <a:endParaRPr lang="en-US" altLang="zh-CN" sz="24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有效</a:t>
            </a:r>
            <a:r>
              <a:rPr lang="zh-CN" altLang="zh-CN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射高</a:t>
            </a:r>
            <a:r>
              <a:rPr lang="zh-CN" altLang="en-US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zh-CN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～</a:t>
            </a:r>
            <a:r>
              <a:rPr lang="en-US" altLang="zh-CN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25000</a:t>
            </a:r>
            <a:r>
              <a:rPr lang="zh-CN" altLang="zh-CN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米</a:t>
            </a:r>
            <a:endParaRPr lang="en-US" altLang="zh-CN" sz="24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制导方式：</a:t>
            </a:r>
            <a:r>
              <a:rPr lang="zh-CN" altLang="zh-CN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半主动雷达制导</a:t>
            </a:r>
            <a:endParaRPr lang="zh-CN" altLang="en-US" sz="24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6" name="图片 5" descr="https://gss0.bdstatic.com/94o3dSag_xI4khGkpoWK1HF6hhy/baike/c0%3Dbaike220%2C5%2C5%2C220%2C73/sign=d5665c5f7ff08202399f996d2a929088/dbb44aed2e738bd4cb310a4dad8b87d6277ff9be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268760"/>
            <a:ext cx="4968552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1000" y="1412777"/>
            <a:ext cx="8458200" cy="466301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116632"/>
            <a:ext cx="8458200" cy="1152128"/>
          </a:xfrm>
        </p:spPr>
        <p:txBody>
          <a:bodyPr>
            <a:normAutofit fontScale="40000" lnSpcReduction="20000"/>
          </a:bodyPr>
          <a:lstStyle/>
          <a:p>
            <a:endParaRPr lang="en-US" altLang="zh-CN" sz="40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4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0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10000" dirty="0" smtClean="0">
                <a:latin typeface="黑体" pitchFamily="49" charset="-122"/>
                <a:ea typeface="黑体" pitchFamily="49" charset="-122"/>
              </a:rPr>
              <a:t>17</a:t>
            </a:r>
            <a:r>
              <a:rPr lang="zh-CN" altLang="en-US" sz="10000" dirty="0" smtClean="0">
                <a:latin typeface="黑体" pitchFamily="49" charset="-122"/>
                <a:ea typeface="黑体" pitchFamily="49" charset="-122"/>
              </a:rPr>
              <a:t>方队 </a:t>
            </a:r>
            <a:r>
              <a:rPr lang="zh-CN" altLang="zh-CN" sz="10000" dirty="0" smtClean="0">
                <a:latin typeface="黑体" pitchFamily="49" charset="-122"/>
                <a:ea typeface="黑体" pitchFamily="49" charset="-122"/>
              </a:rPr>
              <a:t>红旗</a:t>
            </a:r>
            <a:r>
              <a:rPr lang="en-US" altLang="zh-CN" sz="10000" dirty="0" smtClean="0">
                <a:latin typeface="黑体" pitchFamily="49" charset="-122"/>
                <a:ea typeface="黑体" pitchFamily="49" charset="-122"/>
              </a:rPr>
              <a:t>-16</a:t>
            </a:r>
            <a:r>
              <a:rPr lang="zh-CN" altLang="zh-CN" sz="10000" dirty="0" smtClean="0">
                <a:latin typeface="黑体" pitchFamily="49" charset="-122"/>
                <a:ea typeface="黑体" pitchFamily="49" charset="-122"/>
              </a:rPr>
              <a:t>舰空导弹</a:t>
            </a:r>
          </a:p>
          <a:p>
            <a:endParaRPr lang="zh-CN" altLang="en-US" sz="4000" dirty="0"/>
          </a:p>
        </p:txBody>
      </p:sp>
      <p:sp>
        <p:nvSpPr>
          <p:cNvPr id="4" name="矩形 3"/>
          <p:cNvSpPr/>
          <p:nvPr/>
        </p:nvSpPr>
        <p:spPr>
          <a:xfrm>
            <a:off x="7452320" y="1772816"/>
            <a:ext cx="1440160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在</a:t>
            </a:r>
            <a:r>
              <a:rPr lang="en-US" altLang="zh-CN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054A</a:t>
            </a:r>
            <a:r>
              <a:rPr lang="zh-CN" altLang="en-US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护卫舰</a:t>
            </a:r>
            <a:r>
              <a:rPr lang="zh-CN" altLang="zh-CN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上</a:t>
            </a:r>
            <a:r>
              <a:rPr lang="zh-CN" altLang="en-US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前部甲板，装</a:t>
            </a:r>
            <a:r>
              <a:rPr lang="en-US" altLang="zh-CN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zh-CN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组共</a:t>
            </a:r>
            <a:r>
              <a:rPr lang="en-US" altLang="zh-CN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32</a:t>
            </a:r>
            <a:r>
              <a:rPr lang="zh-CN" altLang="zh-CN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单元</a:t>
            </a:r>
            <a:r>
              <a:rPr lang="zh-CN" altLang="zh-CN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垂</a:t>
            </a:r>
            <a:r>
              <a:rPr lang="zh-CN" altLang="en-US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直</a:t>
            </a:r>
            <a:r>
              <a:rPr lang="zh-CN" altLang="zh-CN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发</a:t>
            </a:r>
            <a:r>
              <a:rPr lang="zh-CN" altLang="en-US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射</a:t>
            </a:r>
            <a:r>
              <a:rPr lang="zh-CN" altLang="zh-CN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装置</a:t>
            </a:r>
            <a:endParaRPr lang="en-US" altLang="zh-CN" sz="24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6" name="图片 5" descr="https://gss1.bdstatic.com/-vo3dSag_xI4khGkpoWK1HF6hhy/baike/c0%3Dbaike220%2C5%2C5%2C220%2C73/sign=e953420bda88d43fe4a499a01c77b97e/72f082025aafa40f5eab2ba3a764034f78f0195a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12776"/>
            <a:ext cx="7056784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1600" y="1412776"/>
            <a:ext cx="7867600" cy="4663011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116632"/>
            <a:ext cx="8458200" cy="1152128"/>
          </a:xfrm>
        </p:spPr>
        <p:txBody>
          <a:bodyPr>
            <a:normAutofit fontScale="40000" lnSpcReduction="20000"/>
          </a:bodyPr>
          <a:lstStyle/>
          <a:p>
            <a:endParaRPr lang="en-US" altLang="zh-CN" sz="40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4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0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10000" dirty="0" smtClean="0">
                <a:latin typeface="黑体" pitchFamily="49" charset="-122"/>
                <a:ea typeface="黑体" pitchFamily="49" charset="-122"/>
              </a:rPr>
              <a:t>17</a:t>
            </a:r>
            <a:r>
              <a:rPr lang="zh-CN" altLang="en-US" sz="10000" dirty="0" smtClean="0">
                <a:latin typeface="黑体" pitchFamily="49" charset="-122"/>
                <a:ea typeface="黑体" pitchFamily="49" charset="-122"/>
              </a:rPr>
              <a:t>方队 </a:t>
            </a:r>
            <a:r>
              <a:rPr lang="zh-CN" altLang="zh-CN" sz="10000" dirty="0" smtClean="0">
                <a:latin typeface="黑体" pitchFamily="49" charset="-122"/>
                <a:ea typeface="黑体" pitchFamily="49" charset="-122"/>
              </a:rPr>
              <a:t>红旗</a:t>
            </a:r>
            <a:r>
              <a:rPr lang="en-US" altLang="zh-CN" sz="10000" dirty="0" smtClean="0">
                <a:latin typeface="黑体" pitchFamily="49" charset="-122"/>
                <a:ea typeface="黑体" pitchFamily="49" charset="-122"/>
              </a:rPr>
              <a:t>-16</a:t>
            </a:r>
            <a:r>
              <a:rPr lang="zh-CN" altLang="en-US" sz="10000" dirty="0" smtClean="0">
                <a:latin typeface="黑体" pitchFamily="49" charset="-122"/>
                <a:ea typeface="黑体" pitchFamily="49" charset="-122"/>
              </a:rPr>
              <a:t>陆基防</a:t>
            </a:r>
            <a:r>
              <a:rPr lang="zh-CN" altLang="zh-CN" sz="10000" dirty="0" smtClean="0">
                <a:latin typeface="黑体" pitchFamily="49" charset="-122"/>
                <a:ea typeface="黑体" pitchFamily="49" charset="-122"/>
              </a:rPr>
              <a:t>空导弹</a:t>
            </a:r>
          </a:p>
          <a:p>
            <a:endParaRPr lang="zh-CN" altLang="en-US" sz="4000" dirty="0"/>
          </a:p>
        </p:txBody>
      </p:sp>
      <p:sp>
        <p:nvSpPr>
          <p:cNvPr id="4" name="矩形 3"/>
          <p:cNvSpPr/>
          <p:nvPr/>
        </p:nvSpPr>
        <p:spPr>
          <a:xfrm>
            <a:off x="6084168" y="4149080"/>
            <a:ext cx="2592288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陆基型</a:t>
            </a:r>
            <a:endParaRPr lang="en-US" altLang="zh-CN" sz="28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红旗</a:t>
            </a:r>
            <a:r>
              <a:rPr lang="en-US" altLang="zh-CN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-16A</a:t>
            </a:r>
            <a:r>
              <a:rPr lang="zh-CN" altLang="zh-CN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防空导弹系统</a:t>
            </a:r>
            <a:endParaRPr lang="en-US" altLang="zh-CN" sz="28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" name="图片 6" descr="https://gss0.bdstatic.com/-4o3dSag_xI4khGkpoWK1HF6hhy/baike/c0%3Dbaike150%2C5%2C5%2C150%2C50/sign=af1f9dfbc5ea15ce55e3e85bd7695196/00e93901213fb80ed7c892a93ad12f2eb93894b7.jpg"/>
          <p:cNvPicPr/>
          <p:nvPr/>
        </p:nvPicPr>
        <p:blipFill>
          <a:blip r:embed="rId2" cstate="print"/>
          <a:srcRect t="2844" b="8995"/>
          <a:stretch>
            <a:fillRect/>
          </a:stretch>
        </p:blipFill>
        <p:spPr bwMode="auto">
          <a:xfrm>
            <a:off x="971600" y="1340768"/>
            <a:ext cx="4896544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1268760"/>
            <a:ext cx="8458200" cy="4807026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116632"/>
            <a:ext cx="8458200" cy="1080120"/>
          </a:xfrm>
        </p:spPr>
        <p:txBody>
          <a:bodyPr>
            <a:normAutofit fontScale="62500" lnSpcReduction="20000"/>
          </a:bodyPr>
          <a:lstStyle/>
          <a:p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sz="5200" b="1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5200" b="1" dirty="0" smtClean="0">
                <a:latin typeface="黑体" pitchFamily="49" charset="-122"/>
                <a:ea typeface="黑体" pitchFamily="49" charset="-122"/>
              </a:rPr>
              <a:t>18</a:t>
            </a:r>
            <a:r>
              <a:rPr lang="zh-CN" altLang="en-US" sz="5200" b="1" dirty="0" smtClean="0">
                <a:latin typeface="黑体" pitchFamily="49" charset="-122"/>
                <a:ea typeface="黑体" pitchFamily="49" charset="-122"/>
              </a:rPr>
              <a:t>方队 </a:t>
            </a:r>
            <a:r>
              <a:rPr lang="en-US" altLang="zh-CN" sz="5200" b="1" dirty="0" smtClean="0">
                <a:latin typeface="黑体" pitchFamily="49" charset="-122"/>
                <a:ea typeface="黑体" pitchFamily="49" charset="-122"/>
              </a:rPr>
              <a:t>YJ-83</a:t>
            </a:r>
            <a:r>
              <a:rPr lang="zh-CN" altLang="en-US" sz="5200" b="1" dirty="0" smtClean="0">
                <a:latin typeface="黑体" pitchFamily="49" charset="-122"/>
                <a:ea typeface="黑体" pitchFamily="49" charset="-122"/>
              </a:rPr>
              <a:t>“</a:t>
            </a:r>
            <a:r>
              <a:rPr lang="zh-CN" altLang="zh-CN" sz="5200" b="1" dirty="0" smtClean="0">
                <a:latin typeface="黑体" pitchFamily="49" charset="-122"/>
                <a:ea typeface="黑体" pitchFamily="49" charset="-122"/>
              </a:rPr>
              <a:t>鹰击</a:t>
            </a:r>
            <a:r>
              <a:rPr lang="en-US" altLang="zh-CN" sz="5200" b="1" dirty="0" smtClean="0">
                <a:latin typeface="黑体" pitchFamily="49" charset="-122"/>
                <a:ea typeface="黑体" pitchFamily="49" charset="-122"/>
              </a:rPr>
              <a:t>-83”</a:t>
            </a:r>
            <a:r>
              <a:rPr lang="zh-CN" altLang="zh-CN" sz="5200" b="1" dirty="0" smtClean="0">
                <a:latin typeface="黑体" pitchFamily="49" charset="-122"/>
                <a:ea typeface="黑体" pitchFamily="49" charset="-122"/>
              </a:rPr>
              <a:t>反舰导弹</a:t>
            </a:r>
            <a:endParaRPr lang="zh-CN" altLang="zh-CN" sz="5200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pic>
        <p:nvPicPr>
          <p:cNvPr id="4" name="图片 3" descr="https://gss1.bdstatic.com/-vo3dSag_xI4khGkpoWK1HF6hhy/baike/c0%3Dbaike92%2C5%2C5%2C92%2C30/sign=14cb1e4d77ec54e755e1124cd851f035/7a899e510fb30f2477537f70c495d143ac4b03f3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268760"/>
            <a:ext cx="5688632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6228184" y="1196752"/>
            <a:ext cx="2736304" cy="540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弹长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约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5.145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米（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YJ-83K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）</a:t>
            </a:r>
          </a:p>
          <a:p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弹重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约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715-850/895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千克（全重）</a:t>
            </a:r>
            <a:endParaRPr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导弹射程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约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12-15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千米（最小）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约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150-180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千米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/285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千米（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YJ-83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）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，</a:t>
            </a:r>
            <a:endParaRPr lang="zh-CN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约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160-250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千米（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YJ-83K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）</a:t>
            </a:r>
            <a:endParaRPr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速度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巡航约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0.9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马赫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最快约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1.5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马赫</a:t>
            </a:r>
            <a:endParaRPr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飞行</a:t>
            </a:r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高度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巡航约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20-30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米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高海情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7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米，低海情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米（二次降高）</a:t>
            </a:r>
            <a:endParaRPr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制导方式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自控中制导加主动雷达末制导</a:t>
            </a:r>
          </a:p>
          <a:p>
            <a:r>
              <a:rPr lang="en-US" altLang="zh-CN" sz="2000" baseline="30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  </a:t>
            </a:r>
            <a:endParaRPr lang="zh-CN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endParaRPr lang="zh-CN" altLang="zh-CN" dirty="0" smtClean="0"/>
          </a:p>
          <a:p>
            <a:r>
              <a:rPr lang="en-US" altLang="zh-CN" baseline="30000" dirty="0" smtClean="0"/>
              <a:t> </a:t>
            </a:r>
          </a:p>
          <a:p>
            <a:r>
              <a:rPr lang="en-US" altLang="zh-CN" dirty="0" smtClean="0"/>
              <a:t> </a:t>
            </a:r>
            <a:endParaRPr lang="zh-CN" altLang="zh-CN" dirty="0" smtClean="0"/>
          </a:p>
          <a:p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219</TotalTime>
  <Words>1002</Words>
  <Application>Microsoft Office PowerPoint</Application>
  <PresentationFormat>全屏显示(4:3)</PresentationFormat>
  <Paragraphs>154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跋涉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第24方队  WZ-6无人机侦察分队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pc</dc:creator>
  <cp:lastModifiedBy>pc</cp:lastModifiedBy>
  <cp:revision>69</cp:revision>
  <dcterms:created xsi:type="dcterms:W3CDTF">2019-09-19T09:53:00Z</dcterms:created>
  <dcterms:modified xsi:type="dcterms:W3CDTF">2019-09-23T14:41:36Z</dcterms:modified>
</cp:coreProperties>
</file>