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60" r:id="rId5"/>
    <p:sldId id="262" r:id="rId6"/>
    <p:sldId id="267" r:id="rId7"/>
    <p:sldId id="264" r:id="rId8"/>
    <p:sldId id="265" r:id="rId9"/>
    <p:sldId id="269" r:id="rId10"/>
    <p:sldId id="268" r:id="rId11"/>
    <p:sldId id="270"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snapToObjects="1">
      <p:cViewPr varScale="1">
        <p:scale>
          <a:sx n="104" d="100"/>
          <a:sy n="104" d="100"/>
        </p:scale>
        <p:origin x="232"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1302E-806B-BE47-8E62-3CB234CB28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4CDA394-17DA-B545-81B0-259E827DC9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991A9D-AC98-1947-9F76-220F9873DBD5}"/>
              </a:ext>
            </a:extLst>
          </p:cNvPr>
          <p:cNvSpPr>
            <a:spLocks noGrp="1"/>
          </p:cNvSpPr>
          <p:nvPr>
            <p:ph type="dt" sz="half" idx="10"/>
          </p:nvPr>
        </p:nvSpPr>
        <p:spPr/>
        <p:txBody>
          <a:bodyPr/>
          <a:lstStyle/>
          <a:p>
            <a:fld id="{9F3DB1C3-4E61-5B4E-94DE-7EA10161143D}" type="datetimeFigureOut">
              <a:rPr lang="en-US" smtClean="0"/>
              <a:t>11/14/20</a:t>
            </a:fld>
            <a:endParaRPr lang="en-US"/>
          </a:p>
        </p:txBody>
      </p:sp>
      <p:sp>
        <p:nvSpPr>
          <p:cNvPr id="5" name="Footer Placeholder 4">
            <a:extLst>
              <a:ext uri="{FF2B5EF4-FFF2-40B4-BE49-F238E27FC236}">
                <a16:creationId xmlns:a16="http://schemas.microsoft.com/office/drawing/2014/main" id="{65F10645-F47A-E942-830E-049A8F423A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1CE51B-0DC1-AD4A-8DA6-7CA7A4F9D8A8}"/>
              </a:ext>
            </a:extLst>
          </p:cNvPr>
          <p:cNvSpPr>
            <a:spLocks noGrp="1"/>
          </p:cNvSpPr>
          <p:nvPr>
            <p:ph type="sldNum" sz="quarter" idx="12"/>
          </p:nvPr>
        </p:nvSpPr>
        <p:spPr/>
        <p:txBody>
          <a:bodyPr/>
          <a:lstStyle/>
          <a:p>
            <a:fld id="{9B4468AE-284A-D640-8F5A-8C0FFE15E9A0}" type="slidenum">
              <a:rPr lang="en-US" smtClean="0"/>
              <a:t>‹#›</a:t>
            </a:fld>
            <a:endParaRPr lang="en-US"/>
          </a:p>
        </p:txBody>
      </p:sp>
    </p:spTree>
    <p:extLst>
      <p:ext uri="{BB962C8B-B14F-4D97-AF65-F5344CB8AC3E}">
        <p14:creationId xmlns:p14="http://schemas.microsoft.com/office/powerpoint/2010/main" val="2181966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76399-1D23-8246-9A3B-4CE1C26BCF0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F07EEB-27B4-554E-A47C-1F29399561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2AD14D-8AB0-E246-8CBC-A7220375A5E7}"/>
              </a:ext>
            </a:extLst>
          </p:cNvPr>
          <p:cNvSpPr>
            <a:spLocks noGrp="1"/>
          </p:cNvSpPr>
          <p:nvPr>
            <p:ph type="dt" sz="half" idx="10"/>
          </p:nvPr>
        </p:nvSpPr>
        <p:spPr/>
        <p:txBody>
          <a:bodyPr/>
          <a:lstStyle/>
          <a:p>
            <a:fld id="{9F3DB1C3-4E61-5B4E-94DE-7EA10161143D}" type="datetimeFigureOut">
              <a:rPr lang="en-US" smtClean="0"/>
              <a:t>11/14/20</a:t>
            </a:fld>
            <a:endParaRPr lang="en-US"/>
          </a:p>
        </p:txBody>
      </p:sp>
      <p:sp>
        <p:nvSpPr>
          <p:cNvPr id="5" name="Footer Placeholder 4">
            <a:extLst>
              <a:ext uri="{FF2B5EF4-FFF2-40B4-BE49-F238E27FC236}">
                <a16:creationId xmlns:a16="http://schemas.microsoft.com/office/drawing/2014/main" id="{03C5E31B-043F-D84C-9EB8-AF371CE4DC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BF3BC0-E18B-0E4F-8E46-984B8FC1093C}"/>
              </a:ext>
            </a:extLst>
          </p:cNvPr>
          <p:cNvSpPr>
            <a:spLocks noGrp="1"/>
          </p:cNvSpPr>
          <p:nvPr>
            <p:ph type="sldNum" sz="quarter" idx="12"/>
          </p:nvPr>
        </p:nvSpPr>
        <p:spPr/>
        <p:txBody>
          <a:bodyPr/>
          <a:lstStyle/>
          <a:p>
            <a:fld id="{9B4468AE-284A-D640-8F5A-8C0FFE15E9A0}" type="slidenum">
              <a:rPr lang="en-US" smtClean="0"/>
              <a:t>‹#›</a:t>
            </a:fld>
            <a:endParaRPr lang="en-US"/>
          </a:p>
        </p:txBody>
      </p:sp>
    </p:spTree>
    <p:extLst>
      <p:ext uri="{BB962C8B-B14F-4D97-AF65-F5344CB8AC3E}">
        <p14:creationId xmlns:p14="http://schemas.microsoft.com/office/powerpoint/2010/main" val="776345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BE2175-C046-5B49-960B-05F430789F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3D6BDFA-33CC-ED4E-9EF9-C11893E1C6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DBC1CD-37C8-2247-9208-1FBE932C3237}"/>
              </a:ext>
            </a:extLst>
          </p:cNvPr>
          <p:cNvSpPr>
            <a:spLocks noGrp="1"/>
          </p:cNvSpPr>
          <p:nvPr>
            <p:ph type="dt" sz="half" idx="10"/>
          </p:nvPr>
        </p:nvSpPr>
        <p:spPr/>
        <p:txBody>
          <a:bodyPr/>
          <a:lstStyle/>
          <a:p>
            <a:fld id="{9F3DB1C3-4E61-5B4E-94DE-7EA10161143D}" type="datetimeFigureOut">
              <a:rPr lang="en-US" smtClean="0"/>
              <a:t>11/14/20</a:t>
            </a:fld>
            <a:endParaRPr lang="en-US"/>
          </a:p>
        </p:txBody>
      </p:sp>
      <p:sp>
        <p:nvSpPr>
          <p:cNvPr id="5" name="Footer Placeholder 4">
            <a:extLst>
              <a:ext uri="{FF2B5EF4-FFF2-40B4-BE49-F238E27FC236}">
                <a16:creationId xmlns:a16="http://schemas.microsoft.com/office/drawing/2014/main" id="{91E95D46-038E-BB4B-AA9E-2C9836147C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82068E-41B0-D041-8645-C59FDCD9E755}"/>
              </a:ext>
            </a:extLst>
          </p:cNvPr>
          <p:cNvSpPr>
            <a:spLocks noGrp="1"/>
          </p:cNvSpPr>
          <p:nvPr>
            <p:ph type="sldNum" sz="quarter" idx="12"/>
          </p:nvPr>
        </p:nvSpPr>
        <p:spPr/>
        <p:txBody>
          <a:bodyPr/>
          <a:lstStyle/>
          <a:p>
            <a:fld id="{9B4468AE-284A-D640-8F5A-8C0FFE15E9A0}" type="slidenum">
              <a:rPr lang="en-US" smtClean="0"/>
              <a:t>‹#›</a:t>
            </a:fld>
            <a:endParaRPr lang="en-US"/>
          </a:p>
        </p:txBody>
      </p:sp>
    </p:spTree>
    <p:extLst>
      <p:ext uri="{BB962C8B-B14F-4D97-AF65-F5344CB8AC3E}">
        <p14:creationId xmlns:p14="http://schemas.microsoft.com/office/powerpoint/2010/main" val="824499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1FD8F-8BB2-8147-914F-414F154E0F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4FAB5E-DEB0-E049-9EFF-9E97C6F921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DC9177-60B7-E643-81EE-1B8C1BE734FE}"/>
              </a:ext>
            </a:extLst>
          </p:cNvPr>
          <p:cNvSpPr>
            <a:spLocks noGrp="1"/>
          </p:cNvSpPr>
          <p:nvPr>
            <p:ph type="dt" sz="half" idx="10"/>
          </p:nvPr>
        </p:nvSpPr>
        <p:spPr/>
        <p:txBody>
          <a:bodyPr/>
          <a:lstStyle/>
          <a:p>
            <a:fld id="{9F3DB1C3-4E61-5B4E-94DE-7EA10161143D}" type="datetimeFigureOut">
              <a:rPr lang="en-US" smtClean="0"/>
              <a:t>11/14/20</a:t>
            </a:fld>
            <a:endParaRPr lang="en-US"/>
          </a:p>
        </p:txBody>
      </p:sp>
      <p:sp>
        <p:nvSpPr>
          <p:cNvPr id="5" name="Footer Placeholder 4">
            <a:extLst>
              <a:ext uri="{FF2B5EF4-FFF2-40B4-BE49-F238E27FC236}">
                <a16:creationId xmlns:a16="http://schemas.microsoft.com/office/drawing/2014/main" id="{8C88C93F-7FA3-3846-8D67-5A75C7832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A8AEB-F40D-F244-8C5C-0A784AD926AE}"/>
              </a:ext>
            </a:extLst>
          </p:cNvPr>
          <p:cNvSpPr>
            <a:spLocks noGrp="1"/>
          </p:cNvSpPr>
          <p:nvPr>
            <p:ph type="sldNum" sz="quarter" idx="12"/>
          </p:nvPr>
        </p:nvSpPr>
        <p:spPr/>
        <p:txBody>
          <a:bodyPr/>
          <a:lstStyle/>
          <a:p>
            <a:fld id="{9B4468AE-284A-D640-8F5A-8C0FFE15E9A0}" type="slidenum">
              <a:rPr lang="en-US" smtClean="0"/>
              <a:t>‹#›</a:t>
            </a:fld>
            <a:endParaRPr lang="en-US"/>
          </a:p>
        </p:txBody>
      </p:sp>
    </p:spTree>
    <p:extLst>
      <p:ext uri="{BB962C8B-B14F-4D97-AF65-F5344CB8AC3E}">
        <p14:creationId xmlns:p14="http://schemas.microsoft.com/office/powerpoint/2010/main" val="2880008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E2EC7-5051-794A-B648-49CC7C76FD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70D87E1-EA10-D74B-9E81-9460D9EA2D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4530EF-75D9-8645-A265-659A2CB331BD}"/>
              </a:ext>
            </a:extLst>
          </p:cNvPr>
          <p:cNvSpPr>
            <a:spLocks noGrp="1"/>
          </p:cNvSpPr>
          <p:nvPr>
            <p:ph type="dt" sz="half" idx="10"/>
          </p:nvPr>
        </p:nvSpPr>
        <p:spPr/>
        <p:txBody>
          <a:bodyPr/>
          <a:lstStyle/>
          <a:p>
            <a:fld id="{9F3DB1C3-4E61-5B4E-94DE-7EA10161143D}" type="datetimeFigureOut">
              <a:rPr lang="en-US" smtClean="0"/>
              <a:t>11/14/20</a:t>
            </a:fld>
            <a:endParaRPr lang="en-US"/>
          </a:p>
        </p:txBody>
      </p:sp>
      <p:sp>
        <p:nvSpPr>
          <p:cNvPr id="5" name="Footer Placeholder 4">
            <a:extLst>
              <a:ext uri="{FF2B5EF4-FFF2-40B4-BE49-F238E27FC236}">
                <a16:creationId xmlns:a16="http://schemas.microsoft.com/office/drawing/2014/main" id="{8FE32D02-72BD-884A-AEE8-452A91FF7C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290973-5CF0-194F-9B16-D09CAD8D398F}"/>
              </a:ext>
            </a:extLst>
          </p:cNvPr>
          <p:cNvSpPr>
            <a:spLocks noGrp="1"/>
          </p:cNvSpPr>
          <p:nvPr>
            <p:ph type="sldNum" sz="quarter" idx="12"/>
          </p:nvPr>
        </p:nvSpPr>
        <p:spPr/>
        <p:txBody>
          <a:bodyPr/>
          <a:lstStyle/>
          <a:p>
            <a:fld id="{9B4468AE-284A-D640-8F5A-8C0FFE15E9A0}" type="slidenum">
              <a:rPr lang="en-US" smtClean="0"/>
              <a:t>‹#›</a:t>
            </a:fld>
            <a:endParaRPr lang="en-US"/>
          </a:p>
        </p:txBody>
      </p:sp>
    </p:spTree>
    <p:extLst>
      <p:ext uri="{BB962C8B-B14F-4D97-AF65-F5344CB8AC3E}">
        <p14:creationId xmlns:p14="http://schemas.microsoft.com/office/powerpoint/2010/main" val="3384749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FCA39-C06D-5141-A2E5-295577231D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2DA467-A129-344E-B955-9F86764EED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328D375-43F6-594C-B3DB-841763615D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5E0646D-89D4-6C4A-8295-4252FAA702AB}"/>
              </a:ext>
            </a:extLst>
          </p:cNvPr>
          <p:cNvSpPr>
            <a:spLocks noGrp="1"/>
          </p:cNvSpPr>
          <p:nvPr>
            <p:ph type="dt" sz="half" idx="10"/>
          </p:nvPr>
        </p:nvSpPr>
        <p:spPr/>
        <p:txBody>
          <a:bodyPr/>
          <a:lstStyle/>
          <a:p>
            <a:fld id="{9F3DB1C3-4E61-5B4E-94DE-7EA10161143D}" type="datetimeFigureOut">
              <a:rPr lang="en-US" smtClean="0"/>
              <a:t>11/14/20</a:t>
            </a:fld>
            <a:endParaRPr lang="en-US"/>
          </a:p>
        </p:txBody>
      </p:sp>
      <p:sp>
        <p:nvSpPr>
          <p:cNvPr id="6" name="Footer Placeholder 5">
            <a:extLst>
              <a:ext uri="{FF2B5EF4-FFF2-40B4-BE49-F238E27FC236}">
                <a16:creationId xmlns:a16="http://schemas.microsoft.com/office/drawing/2014/main" id="{DACCB8C9-9D33-374F-B699-686DA31127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AE7EAE-A660-6E4E-865F-97581DC4BE81}"/>
              </a:ext>
            </a:extLst>
          </p:cNvPr>
          <p:cNvSpPr>
            <a:spLocks noGrp="1"/>
          </p:cNvSpPr>
          <p:nvPr>
            <p:ph type="sldNum" sz="quarter" idx="12"/>
          </p:nvPr>
        </p:nvSpPr>
        <p:spPr/>
        <p:txBody>
          <a:bodyPr/>
          <a:lstStyle/>
          <a:p>
            <a:fld id="{9B4468AE-284A-D640-8F5A-8C0FFE15E9A0}" type="slidenum">
              <a:rPr lang="en-US" smtClean="0"/>
              <a:t>‹#›</a:t>
            </a:fld>
            <a:endParaRPr lang="en-US"/>
          </a:p>
        </p:txBody>
      </p:sp>
    </p:spTree>
    <p:extLst>
      <p:ext uri="{BB962C8B-B14F-4D97-AF65-F5344CB8AC3E}">
        <p14:creationId xmlns:p14="http://schemas.microsoft.com/office/powerpoint/2010/main" val="3689108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89684-6616-774A-9546-971796479D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704F82-1951-B04C-A35E-FB27ED3D25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4B80FA-7F9B-EE45-B4BA-C92020E9EE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7BDA6C-E55A-404C-A6D8-707EC2033E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17769E-7211-FA4B-9832-ADA97268EB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1F3AFC-9C51-D94B-B0ED-E2AD2FDB1494}"/>
              </a:ext>
            </a:extLst>
          </p:cNvPr>
          <p:cNvSpPr>
            <a:spLocks noGrp="1"/>
          </p:cNvSpPr>
          <p:nvPr>
            <p:ph type="dt" sz="half" idx="10"/>
          </p:nvPr>
        </p:nvSpPr>
        <p:spPr/>
        <p:txBody>
          <a:bodyPr/>
          <a:lstStyle/>
          <a:p>
            <a:fld id="{9F3DB1C3-4E61-5B4E-94DE-7EA10161143D}" type="datetimeFigureOut">
              <a:rPr lang="en-US" smtClean="0"/>
              <a:t>11/14/20</a:t>
            </a:fld>
            <a:endParaRPr lang="en-US"/>
          </a:p>
        </p:txBody>
      </p:sp>
      <p:sp>
        <p:nvSpPr>
          <p:cNvPr id="8" name="Footer Placeholder 7">
            <a:extLst>
              <a:ext uri="{FF2B5EF4-FFF2-40B4-BE49-F238E27FC236}">
                <a16:creationId xmlns:a16="http://schemas.microsoft.com/office/drawing/2014/main" id="{FDEBF3BE-4B15-714B-9D2F-908485C450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47466A9-8013-5F49-8893-67D529BF5589}"/>
              </a:ext>
            </a:extLst>
          </p:cNvPr>
          <p:cNvSpPr>
            <a:spLocks noGrp="1"/>
          </p:cNvSpPr>
          <p:nvPr>
            <p:ph type="sldNum" sz="quarter" idx="12"/>
          </p:nvPr>
        </p:nvSpPr>
        <p:spPr/>
        <p:txBody>
          <a:bodyPr/>
          <a:lstStyle/>
          <a:p>
            <a:fld id="{9B4468AE-284A-D640-8F5A-8C0FFE15E9A0}" type="slidenum">
              <a:rPr lang="en-US" smtClean="0"/>
              <a:t>‹#›</a:t>
            </a:fld>
            <a:endParaRPr lang="en-US"/>
          </a:p>
        </p:txBody>
      </p:sp>
    </p:spTree>
    <p:extLst>
      <p:ext uri="{BB962C8B-B14F-4D97-AF65-F5344CB8AC3E}">
        <p14:creationId xmlns:p14="http://schemas.microsoft.com/office/powerpoint/2010/main" val="962632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131F6-F328-4141-9CF4-30329E2BF2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E617902-06F1-334D-87BA-4B2C85FC9F5A}"/>
              </a:ext>
            </a:extLst>
          </p:cNvPr>
          <p:cNvSpPr>
            <a:spLocks noGrp="1"/>
          </p:cNvSpPr>
          <p:nvPr>
            <p:ph type="dt" sz="half" idx="10"/>
          </p:nvPr>
        </p:nvSpPr>
        <p:spPr/>
        <p:txBody>
          <a:bodyPr/>
          <a:lstStyle/>
          <a:p>
            <a:fld id="{9F3DB1C3-4E61-5B4E-94DE-7EA10161143D}" type="datetimeFigureOut">
              <a:rPr lang="en-US" smtClean="0"/>
              <a:t>11/14/20</a:t>
            </a:fld>
            <a:endParaRPr lang="en-US"/>
          </a:p>
        </p:txBody>
      </p:sp>
      <p:sp>
        <p:nvSpPr>
          <p:cNvPr id="4" name="Footer Placeholder 3">
            <a:extLst>
              <a:ext uri="{FF2B5EF4-FFF2-40B4-BE49-F238E27FC236}">
                <a16:creationId xmlns:a16="http://schemas.microsoft.com/office/drawing/2014/main" id="{7F5ADBEF-5571-E94B-90ED-BAADF01B488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AEF4E6-CB21-0645-A3B8-543531F02A09}"/>
              </a:ext>
            </a:extLst>
          </p:cNvPr>
          <p:cNvSpPr>
            <a:spLocks noGrp="1"/>
          </p:cNvSpPr>
          <p:nvPr>
            <p:ph type="sldNum" sz="quarter" idx="12"/>
          </p:nvPr>
        </p:nvSpPr>
        <p:spPr/>
        <p:txBody>
          <a:bodyPr/>
          <a:lstStyle/>
          <a:p>
            <a:fld id="{9B4468AE-284A-D640-8F5A-8C0FFE15E9A0}" type="slidenum">
              <a:rPr lang="en-US" smtClean="0"/>
              <a:t>‹#›</a:t>
            </a:fld>
            <a:endParaRPr lang="en-US"/>
          </a:p>
        </p:txBody>
      </p:sp>
    </p:spTree>
    <p:extLst>
      <p:ext uri="{BB962C8B-B14F-4D97-AF65-F5344CB8AC3E}">
        <p14:creationId xmlns:p14="http://schemas.microsoft.com/office/powerpoint/2010/main" val="2219592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93C355-DB0E-314D-A3EB-B077120505E6}"/>
              </a:ext>
            </a:extLst>
          </p:cNvPr>
          <p:cNvSpPr>
            <a:spLocks noGrp="1"/>
          </p:cNvSpPr>
          <p:nvPr>
            <p:ph type="dt" sz="half" idx="10"/>
          </p:nvPr>
        </p:nvSpPr>
        <p:spPr/>
        <p:txBody>
          <a:bodyPr/>
          <a:lstStyle/>
          <a:p>
            <a:fld id="{9F3DB1C3-4E61-5B4E-94DE-7EA10161143D}" type="datetimeFigureOut">
              <a:rPr lang="en-US" smtClean="0"/>
              <a:t>11/14/20</a:t>
            </a:fld>
            <a:endParaRPr lang="en-US"/>
          </a:p>
        </p:txBody>
      </p:sp>
      <p:sp>
        <p:nvSpPr>
          <p:cNvPr id="3" name="Footer Placeholder 2">
            <a:extLst>
              <a:ext uri="{FF2B5EF4-FFF2-40B4-BE49-F238E27FC236}">
                <a16:creationId xmlns:a16="http://schemas.microsoft.com/office/drawing/2014/main" id="{F1CFD36B-E046-AC4A-86EE-A6697596AB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3F61F3-C014-0E4E-99EA-667CB58B6625}"/>
              </a:ext>
            </a:extLst>
          </p:cNvPr>
          <p:cNvSpPr>
            <a:spLocks noGrp="1"/>
          </p:cNvSpPr>
          <p:nvPr>
            <p:ph type="sldNum" sz="quarter" idx="12"/>
          </p:nvPr>
        </p:nvSpPr>
        <p:spPr/>
        <p:txBody>
          <a:bodyPr/>
          <a:lstStyle/>
          <a:p>
            <a:fld id="{9B4468AE-284A-D640-8F5A-8C0FFE15E9A0}" type="slidenum">
              <a:rPr lang="en-US" smtClean="0"/>
              <a:t>‹#›</a:t>
            </a:fld>
            <a:endParaRPr lang="en-US"/>
          </a:p>
        </p:txBody>
      </p:sp>
    </p:spTree>
    <p:extLst>
      <p:ext uri="{BB962C8B-B14F-4D97-AF65-F5344CB8AC3E}">
        <p14:creationId xmlns:p14="http://schemas.microsoft.com/office/powerpoint/2010/main" val="3866058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5B874-ED06-8146-A2DD-CA67E5319F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F5DE9E9-0DEB-A444-A19F-5CA3AE3F8F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982F5C-DB94-D443-B7BD-0180C75858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BFC29E-1041-BE44-A260-7C6647E63A7A}"/>
              </a:ext>
            </a:extLst>
          </p:cNvPr>
          <p:cNvSpPr>
            <a:spLocks noGrp="1"/>
          </p:cNvSpPr>
          <p:nvPr>
            <p:ph type="dt" sz="half" idx="10"/>
          </p:nvPr>
        </p:nvSpPr>
        <p:spPr/>
        <p:txBody>
          <a:bodyPr/>
          <a:lstStyle/>
          <a:p>
            <a:fld id="{9F3DB1C3-4E61-5B4E-94DE-7EA10161143D}" type="datetimeFigureOut">
              <a:rPr lang="en-US" smtClean="0"/>
              <a:t>11/14/20</a:t>
            </a:fld>
            <a:endParaRPr lang="en-US"/>
          </a:p>
        </p:txBody>
      </p:sp>
      <p:sp>
        <p:nvSpPr>
          <p:cNvPr id="6" name="Footer Placeholder 5">
            <a:extLst>
              <a:ext uri="{FF2B5EF4-FFF2-40B4-BE49-F238E27FC236}">
                <a16:creationId xmlns:a16="http://schemas.microsoft.com/office/drawing/2014/main" id="{A888761F-DE68-244E-A3C6-5C6187B6D8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535B73-DB6A-9749-B304-9B8CA251F115}"/>
              </a:ext>
            </a:extLst>
          </p:cNvPr>
          <p:cNvSpPr>
            <a:spLocks noGrp="1"/>
          </p:cNvSpPr>
          <p:nvPr>
            <p:ph type="sldNum" sz="quarter" idx="12"/>
          </p:nvPr>
        </p:nvSpPr>
        <p:spPr/>
        <p:txBody>
          <a:bodyPr/>
          <a:lstStyle/>
          <a:p>
            <a:fld id="{9B4468AE-284A-D640-8F5A-8C0FFE15E9A0}" type="slidenum">
              <a:rPr lang="en-US" smtClean="0"/>
              <a:t>‹#›</a:t>
            </a:fld>
            <a:endParaRPr lang="en-US"/>
          </a:p>
        </p:txBody>
      </p:sp>
    </p:spTree>
    <p:extLst>
      <p:ext uri="{BB962C8B-B14F-4D97-AF65-F5344CB8AC3E}">
        <p14:creationId xmlns:p14="http://schemas.microsoft.com/office/powerpoint/2010/main" val="2168102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39D41-2489-D74A-8BDE-F6B8E5E9AE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0778463-DABE-2F43-ADFD-784698C395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128C8A8-5977-4E4F-A8AF-F8C79C432C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F9030E-C3BE-DE49-8BEC-1F6698D29866}"/>
              </a:ext>
            </a:extLst>
          </p:cNvPr>
          <p:cNvSpPr>
            <a:spLocks noGrp="1"/>
          </p:cNvSpPr>
          <p:nvPr>
            <p:ph type="dt" sz="half" idx="10"/>
          </p:nvPr>
        </p:nvSpPr>
        <p:spPr/>
        <p:txBody>
          <a:bodyPr/>
          <a:lstStyle/>
          <a:p>
            <a:fld id="{9F3DB1C3-4E61-5B4E-94DE-7EA10161143D}" type="datetimeFigureOut">
              <a:rPr lang="en-US" smtClean="0"/>
              <a:t>11/14/20</a:t>
            </a:fld>
            <a:endParaRPr lang="en-US"/>
          </a:p>
        </p:txBody>
      </p:sp>
      <p:sp>
        <p:nvSpPr>
          <p:cNvPr id="6" name="Footer Placeholder 5">
            <a:extLst>
              <a:ext uri="{FF2B5EF4-FFF2-40B4-BE49-F238E27FC236}">
                <a16:creationId xmlns:a16="http://schemas.microsoft.com/office/drawing/2014/main" id="{EDC4016F-263C-1C49-B9E3-987B85BE5A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307C7D-B2EB-3C4F-9727-92C4E103EE90}"/>
              </a:ext>
            </a:extLst>
          </p:cNvPr>
          <p:cNvSpPr>
            <a:spLocks noGrp="1"/>
          </p:cNvSpPr>
          <p:nvPr>
            <p:ph type="sldNum" sz="quarter" idx="12"/>
          </p:nvPr>
        </p:nvSpPr>
        <p:spPr/>
        <p:txBody>
          <a:bodyPr/>
          <a:lstStyle/>
          <a:p>
            <a:fld id="{9B4468AE-284A-D640-8F5A-8C0FFE15E9A0}" type="slidenum">
              <a:rPr lang="en-US" smtClean="0"/>
              <a:t>‹#›</a:t>
            </a:fld>
            <a:endParaRPr lang="en-US"/>
          </a:p>
        </p:txBody>
      </p:sp>
    </p:spTree>
    <p:extLst>
      <p:ext uri="{BB962C8B-B14F-4D97-AF65-F5344CB8AC3E}">
        <p14:creationId xmlns:p14="http://schemas.microsoft.com/office/powerpoint/2010/main" val="2925972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60C32D-084B-4943-AB6B-A109E43814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7D4160-9EE5-0C40-B39E-802A5C17E2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6AD1AB-9D36-AB48-8937-9083F5F4CC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3DB1C3-4E61-5B4E-94DE-7EA10161143D}" type="datetimeFigureOut">
              <a:rPr lang="en-US" smtClean="0"/>
              <a:t>11/14/20</a:t>
            </a:fld>
            <a:endParaRPr lang="en-US"/>
          </a:p>
        </p:txBody>
      </p:sp>
      <p:sp>
        <p:nvSpPr>
          <p:cNvPr id="5" name="Footer Placeholder 4">
            <a:extLst>
              <a:ext uri="{FF2B5EF4-FFF2-40B4-BE49-F238E27FC236}">
                <a16:creationId xmlns:a16="http://schemas.microsoft.com/office/drawing/2014/main" id="{85DEC81D-E269-0949-90C5-10FA73A9D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E4A4B1-8B47-A343-92E3-F3283F4803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4468AE-284A-D640-8F5A-8C0FFE15E9A0}" type="slidenum">
              <a:rPr lang="en-US" smtClean="0"/>
              <a:t>‹#›</a:t>
            </a:fld>
            <a:endParaRPr lang="en-US"/>
          </a:p>
        </p:txBody>
      </p:sp>
    </p:spTree>
    <p:extLst>
      <p:ext uri="{BB962C8B-B14F-4D97-AF65-F5344CB8AC3E}">
        <p14:creationId xmlns:p14="http://schemas.microsoft.com/office/powerpoint/2010/main" val="3313299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road, car, person, outdoor&#10;&#10;Description automatically generated">
            <a:extLst>
              <a:ext uri="{FF2B5EF4-FFF2-40B4-BE49-F238E27FC236}">
                <a16:creationId xmlns:a16="http://schemas.microsoft.com/office/drawing/2014/main" id="{70242576-972E-5744-8A75-740057CC4CB7}"/>
              </a:ext>
            </a:extLst>
          </p:cNvPr>
          <p:cNvPicPr>
            <a:picLocks noChangeAspect="1"/>
          </p:cNvPicPr>
          <p:nvPr/>
        </p:nvPicPr>
        <p:blipFill rotWithShape="1">
          <a:blip r:embed="rId2"/>
          <a:srcRect l="19891" t="9091" r="17197" b="1"/>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E04B84F-5F21-C04E-A07C-FB2C4F577CA2}"/>
              </a:ext>
            </a:extLst>
          </p:cNvPr>
          <p:cNvSpPr>
            <a:spLocks noGrp="1"/>
          </p:cNvSpPr>
          <p:nvPr>
            <p:ph type="ctrTitle"/>
          </p:nvPr>
        </p:nvSpPr>
        <p:spPr>
          <a:xfrm>
            <a:off x="477981" y="1122363"/>
            <a:ext cx="4023360" cy="3204134"/>
          </a:xfrm>
        </p:spPr>
        <p:txBody>
          <a:bodyPr anchor="b">
            <a:normAutofit/>
          </a:bodyPr>
          <a:lstStyle/>
          <a:p>
            <a:pPr algn="l"/>
            <a:r>
              <a:rPr lang="en-US" dirty="0"/>
              <a:t>Inflation </a:t>
            </a:r>
            <a:br>
              <a:rPr lang="en-US" dirty="0"/>
            </a:br>
            <a:endParaRPr lang="en-US" sz="4800" dirty="0"/>
          </a:p>
        </p:txBody>
      </p:sp>
      <p:sp>
        <p:nvSpPr>
          <p:cNvPr id="3" name="Subtitle 2">
            <a:extLst>
              <a:ext uri="{FF2B5EF4-FFF2-40B4-BE49-F238E27FC236}">
                <a16:creationId xmlns:a16="http://schemas.microsoft.com/office/drawing/2014/main" id="{0C54C0E4-DD5D-164E-9A54-5ED62900EBF1}"/>
              </a:ext>
            </a:extLst>
          </p:cNvPr>
          <p:cNvSpPr>
            <a:spLocks noGrp="1"/>
          </p:cNvSpPr>
          <p:nvPr>
            <p:ph type="subTitle" idx="1"/>
          </p:nvPr>
        </p:nvSpPr>
        <p:spPr>
          <a:xfrm>
            <a:off x="477980" y="4872922"/>
            <a:ext cx="4023359" cy="1208141"/>
          </a:xfrm>
        </p:spPr>
        <p:txBody>
          <a:bodyPr>
            <a:normAutofit/>
          </a:bodyPr>
          <a:lstStyle/>
          <a:p>
            <a:pPr algn="l"/>
            <a:r>
              <a:rPr lang="en-US" sz="2000" dirty="0"/>
              <a:t>Price Changes 2019-2020</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705263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8C9F3-4793-0644-AF2C-5EDAF4282BAA}"/>
              </a:ext>
            </a:extLst>
          </p:cNvPr>
          <p:cNvSpPr>
            <a:spLocks noGrp="1"/>
          </p:cNvSpPr>
          <p:nvPr>
            <p:ph type="title"/>
          </p:nvPr>
        </p:nvSpPr>
        <p:spPr/>
        <p:txBody>
          <a:bodyPr/>
          <a:lstStyle/>
          <a:p>
            <a:r>
              <a:rPr lang="en-US" dirty="0">
                <a:solidFill>
                  <a:schemeClr val="accent3"/>
                </a:solidFill>
              </a:rPr>
              <a:t>Web Features</a:t>
            </a:r>
          </a:p>
        </p:txBody>
      </p:sp>
      <p:sp>
        <p:nvSpPr>
          <p:cNvPr id="3" name="Text Placeholder 2">
            <a:extLst>
              <a:ext uri="{FF2B5EF4-FFF2-40B4-BE49-F238E27FC236}">
                <a16:creationId xmlns:a16="http://schemas.microsoft.com/office/drawing/2014/main" id="{4DD49C7C-EE4D-5241-91AE-468BAE6D43B8}"/>
              </a:ext>
            </a:extLst>
          </p:cNvPr>
          <p:cNvSpPr>
            <a:spLocks noGrp="1"/>
          </p:cNvSpPr>
          <p:nvPr>
            <p:ph type="body" idx="1"/>
          </p:nvPr>
        </p:nvSpPr>
        <p:spPr>
          <a:xfrm>
            <a:off x="839789" y="1681163"/>
            <a:ext cx="3196278" cy="823912"/>
          </a:xfrm>
        </p:spPr>
        <p:txBody>
          <a:bodyPr>
            <a:normAutofit/>
          </a:bodyPr>
          <a:lstStyle/>
          <a:p>
            <a:r>
              <a:rPr lang="en-US" sz="2800" dirty="0" err="1">
                <a:solidFill>
                  <a:schemeClr val="accent3"/>
                </a:solidFill>
              </a:rPr>
              <a:t>Plotly</a:t>
            </a:r>
            <a:r>
              <a:rPr lang="en-US" sz="2800" dirty="0">
                <a:solidFill>
                  <a:schemeClr val="accent3"/>
                </a:solidFill>
              </a:rPr>
              <a:t> Bubble Chart</a:t>
            </a:r>
          </a:p>
        </p:txBody>
      </p:sp>
      <p:sp>
        <p:nvSpPr>
          <p:cNvPr id="4" name="Content Placeholder 3">
            <a:extLst>
              <a:ext uri="{FF2B5EF4-FFF2-40B4-BE49-F238E27FC236}">
                <a16:creationId xmlns:a16="http://schemas.microsoft.com/office/drawing/2014/main" id="{8E6CF949-15A0-6745-8B2C-8402719C3F5B}"/>
              </a:ext>
            </a:extLst>
          </p:cNvPr>
          <p:cNvSpPr>
            <a:spLocks noGrp="1"/>
          </p:cNvSpPr>
          <p:nvPr>
            <p:ph sz="half" idx="2"/>
          </p:nvPr>
        </p:nvSpPr>
        <p:spPr>
          <a:xfrm>
            <a:off x="839788" y="2565831"/>
            <a:ext cx="3196279" cy="3623832"/>
          </a:xfrm>
          <a:ln>
            <a:solidFill>
              <a:schemeClr val="accent2"/>
            </a:solidFill>
          </a:ln>
        </p:spPr>
        <p:txBody>
          <a:bodyPr>
            <a:normAutofit fontScale="70000" lnSpcReduction="20000"/>
          </a:bodyPr>
          <a:lstStyle/>
          <a:p>
            <a:pPr marL="0" indent="0">
              <a:buNone/>
            </a:pPr>
            <a:r>
              <a:rPr lang="en-US" dirty="0" err="1">
                <a:solidFill>
                  <a:schemeClr val="accent3"/>
                </a:solidFill>
              </a:rPr>
              <a:t>Plotly</a:t>
            </a:r>
            <a:r>
              <a:rPr lang="en-US" dirty="0">
                <a:solidFill>
                  <a:schemeClr val="accent3"/>
                </a:solidFill>
              </a:rPr>
              <a:t> is often chosen to take advantage of its ability to allow for creativity as complex plots only use three main concepts – layout, figure object, and data.   </a:t>
            </a:r>
          </a:p>
          <a:p>
            <a:pPr marL="0" indent="0">
              <a:buNone/>
            </a:pPr>
            <a:r>
              <a:rPr lang="en-US" dirty="0">
                <a:solidFill>
                  <a:schemeClr val="accent3"/>
                </a:solidFill>
              </a:rPr>
              <a:t>In this chart we are showing the categories of our data set and demonstrating the size of the data set in each category by circle size.  The smaller the data set, the closer it will be to the x axis and the smaller the circle will be.  </a:t>
            </a:r>
          </a:p>
        </p:txBody>
      </p:sp>
      <p:pic>
        <p:nvPicPr>
          <p:cNvPr id="12" name="Content Placeholder 11">
            <a:extLst>
              <a:ext uri="{FF2B5EF4-FFF2-40B4-BE49-F238E27FC236}">
                <a16:creationId xmlns:a16="http://schemas.microsoft.com/office/drawing/2014/main" id="{D915B513-D066-FA47-8D2F-C3DDB359EF1C}"/>
              </a:ext>
            </a:extLst>
          </p:cNvPr>
          <p:cNvPicPr>
            <a:picLocks noGrp="1" noChangeAspect="1"/>
          </p:cNvPicPr>
          <p:nvPr>
            <p:ph sz="quarter" idx="4"/>
          </p:nvPr>
        </p:nvPicPr>
        <p:blipFill>
          <a:blip r:embed="rId2"/>
          <a:srcRect/>
          <a:stretch/>
        </p:blipFill>
        <p:spPr>
          <a:xfrm>
            <a:off x="5039631" y="1690689"/>
            <a:ext cx="6817676" cy="4498974"/>
          </a:xfrm>
          <a:ln>
            <a:solidFill>
              <a:schemeClr val="accent2"/>
            </a:solidFill>
          </a:ln>
        </p:spPr>
      </p:pic>
    </p:spTree>
    <p:extLst>
      <p:ext uri="{BB962C8B-B14F-4D97-AF65-F5344CB8AC3E}">
        <p14:creationId xmlns:p14="http://schemas.microsoft.com/office/powerpoint/2010/main" val="2453725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8C9F3-4793-0644-AF2C-5EDAF4282BAA}"/>
              </a:ext>
            </a:extLst>
          </p:cNvPr>
          <p:cNvSpPr>
            <a:spLocks noGrp="1"/>
          </p:cNvSpPr>
          <p:nvPr>
            <p:ph type="title"/>
          </p:nvPr>
        </p:nvSpPr>
        <p:spPr/>
        <p:txBody>
          <a:bodyPr/>
          <a:lstStyle/>
          <a:p>
            <a:r>
              <a:rPr lang="en-US" dirty="0">
                <a:solidFill>
                  <a:schemeClr val="accent3"/>
                </a:solidFill>
              </a:rPr>
              <a:t>Web Features</a:t>
            </a:r>
          </a:p>
        </p:txBody>
      </p:sp>
      <p:sp>
        <p:nvSpPr>
          <p:cNvPr id="3" name="Text Placeholder 2">
            <a:extLst>
              <a:ext uri="{FF2B5EF4-FFF2-40B4-BE49-F238E27FC236}">
                <a16:creationId xmlns:a16="http://schemas.microsoft.com/office/drawing/2014/main" id="{4DD49C7C-EE4D-5241-91AE-468BAE6D43B8}"/>
              </a:ext>
            </a:extLst>
          </p:cNvPr>
          <p:cNvSpPr>
            <a:spLocks noGrp="1"/>
          </p:cNvSpPr>
          <p:nvPr>
            <p:ph type="body" idx="1"/>
          </p:nvPr>
        </p:nvSpPr>
        <p:spPr>
          <a:xfrm>
            <a:off x="839789" y="1681163"/>
            <a:ext cx="3196278" cy="823912"/>
          </a:xfrm>
        </p:spPr>
        <p:txBody>
          <a:bodyPr>
            <a:normAutofit/>
          </a:bodyPr>
          <a:lstStyle/>
          <a:p>
            <a:r>
              <a:rPr lang="en-US" sz="2800" dirty="0" err="1">
                <a:solidFill>
                  <a:schemeClr val="accent3"/>
                </a:solidFill>
              </a:rPr>
              <a:t>Plotly</a:t>
            </a:r>
            <a:r>
              <a:rPr lang="en-US" sz="2800" dirty="0">
                <a:solidFill>
                  <a:schemeClr val="accent3"/>
                </a:solidFill>
              </a:rPr>
              <a:t> Bar Chart</a:t>
            </a:r>
          </a:p>
        </p:txBody>
      </p:sp>
      <p:sp>
        <p:nvSpPr>
          <p:cNvPr id="4" name="Content Placeholder 3">
            <a:extLst>
              <a:ext uri="{FF2B5EF4-FFF2-40B4-BE49-F238E27FC236}">
                <a16:creationId xmlns:a16="http://schemas.microsoft.com/office/drawing/2014/main" id="{8E6CF949-15A0-6745-8B2C-8402719C3F5B}"/>
              </a:ext>
            </a:extLst>
          </p:cNvPr>
          <p:cNvSpPr>
            <a:spLocks noGrp="1"/>
          </p:cNvSpPr>
          <p:nvPr>
            <p:ph sz="half" idx="2"/>
          </p:nvPr>
        </p:nvSpPr>
        <p:spPr>
          <a:xfrm>
            <a:off x="839788" y="2565831"/>
            <a:ext cx="3196279" cy="3623832"/>
          </a:xfrm>
          <a:ln>
            <a:solidFill>
              <a:schemeClr val="accent2"/>
            </a:solidFill>
          </a:ln>
        </p:spPr>
        <p:txBody>
          <a:bodyPr>
            <a:normAutofit lnSpcReduction="10000"/>
          </a:bodyPr>
          <a:lstStyle/>
          <a:p>
            <a:pPr marL="0" indent="0">
              <a:buNone/>
            </a:pPr>
            <a:r>
              <a:rPr lang="en-US" dirty="0">
                <a:solidFill>
                  <a:schemeClr val="accent3"/>
                </a:solidFill>
              </a:rPr>
              <a:t>In this chart we are using bars to show comparison by categories and by price showing you which categories had the biggest changes as well as which had the largest data set.  </a:t>
            </a:r>
          </a:p>
        </p:txBody>
      </p:sp>
      <p:pic>
        <p:nvPicPr>
          <p:cNvPr id="12" name="Content Placeholder 11">
            <a:extLst>
              <a:ext uri="{FF2B5EF4-FFF2-40B4-BE49-F238E27FC236}">
                <a16:creationId xmlns:a16="http://schemas.microsoft.com/office/drawing/2014/main" id="{D915B513-D066-FA47-8D2F-C3DDB359EF1C}"/>
              </a:ext>
            </a:extLst>
          </p:cNvPr>
          <p:cNvPicPr>
            <a:picLocks noGrp="1" noChangeAspect="1"/>
          </p:cNvPicPr>
          <p:nvPr>
            <p:ph sz="quarter" idx="4"/>
          </p:nvPr>
        </p:nvPicPr>
        <p:blipFill>
          <a:blip r:embed="rId2"/>
          <a:srcRect/>
          <a:stretch/>
        </p:blipFill>
        <p:spPr>
          <a:xfrm>
            <a:off x="5390692" y="1690689"/>
            <a:ext cx="6115554" cy="4498974"/>
          </a:xfrm>
          <a:ln>
            <a:solidFill>
              <a:schemeClr val="accent2"/>
            </a:solidFill>
          </a:ln>
        </p:spPr>
      </p:pic>
    </p:spTree>
    <p:extLst>
      <p:ext uri="{BB962C8B-B14F-4D97-AF65-F5344CB8AC3E}">
        <p14:creationId xmlns:p14="http://schemas.microsoft.com/office/powerpoint/2010/main" val="3317348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8C9F3-4793-0644-AF2C-5EDAF4282BAA}"/>
              </a:ext>
            </a:extLst>
          </p:cNvPr>
          <p:cNvSpPr>
            <a:spLocks noGrp="1"/>
          </p:cNvSpPr>
          <p:nvPr>
            <p:ph type="title"/>
          </p:nvPr>
        </p:nvSpPr>
        <p:spPr/>
        <p:txBody>
          <a:bodyPr/>
          <a:lstStyle/>
          <a:p>
            <a:r>
              <a:rPr lang="en-US" dirty="0">
                <a:solidFill>
                  <a:schemeClr val="accent3"/>
                </a:solidFill>
              </a:rPr>
              <a:t>Web Features</a:t>
            </a:r>
          </a:p>
        </p:txBody>
      </p:sp>
      <p:sp>
        <p:nvSpPr>
          <p:cNvPr id="3" name="Text Placeholder 2">
            <a:extLst>
              <a:ext uri="{FF2B5EF4-FFF2-40B4-BE49-F238E27FC236}">
                <a16:creationId xmlns:a16="http://schemas.microsoft.com/office/drawing/2014/main" id="{4DD49C7C-EE4D-5241-91AE-468BAE6D43B8}"/>
              </a:ext>
            </a:extLst>
          </p:cNvPr>
          <p:cNvSpPr>
            <a:spLocks noGrp="1"/>
          </p:cNvSpPr>
          <p:nvPr>
            <p:ph type="body" idx="1"/>
          </p:nvPr>
        </p:nvSpPr>
        <p:spPr>
          <a:xfrm>
            <a:off x="839789" y="1681163"/>
            <a:ext cx="3196278" cy="823912"/>
          </a:xfrm>
        </p:spPr>
        <p:txBody>
          <a:bodyPr/>
          <a:lstStyle/>
          <a:p>
            <a:r>
              <a:rPr lang="en-US" dirty="0">
                <a:solidFill>
                  <a:schemeClr val="accent3"/>
                </a:solidFill>
              </a:rPr>
              <a:t>Category Pricing Trends</a:t>
            </a:r>
          </a:p>
        </p:txBody>
      </p:sp>
      <p:sp>
        <p:nvSpPr>
          <p:cNvPr id="4" name="Content Placeholder 3">
            <a:extLst>
              <a:ext uri="{FF2B5EF4-FFF2-40B4-BE49-F238E27FC236}">
                <a16:creationId xmlns:a16="http://schemas.microsoft.com/office/drawing/2014/main" id="{8E6CF949-15A0-6745-8B2C-8402719C3F5B}"/>
              </a:ext>
            </a:extLst>
          </p:cNvPr>
          <p:cNvSpPr>
            <a:spLocks noGrp="1"/>
          </p:cNvSpPr>
          <p:nvPr>
            <p:ph sz="half" idx="2"/>
          </p:nvPr>
        </p:nvSpPr>
        <p:spPr>
          <a:xfrm>
            <a:off x="839788" y="2565831"/>
            <a:ext cx="3196279" cy="3623832"/>
          </a:xfrm>
          <a:ln>
            <a:solidFill>
              <a:schemeClr val="accent2"/>
            </a:solidFill>
          </a:ln>
        </p:spPr>
        <p:txBody>
          <a:bodyPr/>
          <a:lstStyle/>
          <a:p>
            <a:pPr marL="0" indent="0">
              <a:buNone/>
            </a:pPr>
            <a:r>
              <a:rPr lang="en-US" dirty="0" err="1">
                <a:solidFill>
                  <a:schemeClr val="accent3"/>
                </a:solidFill>
              </a:rPr>
              <a:t>CanvasJS</a:t>
            </a:r>
            <a:r>
              <a:rPr lang="en-US" dirty="0">
                <a:solidFill>
                  <a:schemeClr val="accent3"/>
                </a:solidFill>
              </a:rPr>
              <a:t> was also used for our box and whiskers charts where we compared distributions of our categories showing category pricing trends and outliers.  </a:t>
            </a:r>
          </a:p>
        </p:txBody>
      </p:sp>
      <p:pic>
        <p:nvPicPr>
          <p:cNvPr id="12" name="Content Placeholder 11">
            <a:extLst>
              <a:ext uri="{FF2B5EF4-FFF2-40B4-BE49-F238E27FC236}">
                <a16:creationId xmlns:a16="http://schemas.microsoft.com/office/drawing/2014/main" id="{D915B513-D066-FA47-8D2F-C3DDB359EF1C}"/>
              </a:ext>
            </a:extLst>
          </p:cNvPr>
          <p:cNvPicPr>
            <a:picLocks noGrp="1" noChangeAspect="1"/>
          </p:cNvPicPr>
          <p:nvPr>
            <p:ph sz="quarter" idx="4"/>
          </p:nvPr>
        </p:nvPicPr>
        <p:blipFill>
          <a:blip r:embed="rId2"/>
          <a:srcRect/>
          <a:stretch/>
        </p:blipFill>
        <p:spPr>
          <a:xfrm>
            <a:off x="4366927" y="2711668"/>
            <a:ext cx="7374718" cy="2659117"/>
          </a:xfrm>
          <a:ln>
            <a:solidFill>
              <a:schemeClr val="accent2"/>
            </a:solidFill>
          </a:ln>
        </p:spPr>
      </p:pic>
    </p:spTree>
    <p:extLst>
      <p:ext uri="{BB962C8B-B14F-4D97-AF65-F5344CB8AC3E}">
        <p14:creationId xmlns:p14="http://schemas.microsoft.com/office/powerpoint/2010/main" val="1959321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002577D6-4808-4C1C-95AE-77B22FB424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 up of a mask&#10;&#10;Description automatically generated">
            <a:extLst>
              <a:ext uri="{FF2B5EF4-FFF2-40B4-BE49-F238E27FC236}">
                <a16:creationId xmlns:a16="http://schemas.microsoft.com/office/drawing/2014/main" id="{4E76C582-DAD7-3A4E-B3DA-DF4DBC2138C7}"/>
              </a:ext>
            </a:extLst>
          </p:cNvPr>
          <p:cNvPicPr>
            <a:picLocks noGrp="1" noChangeAspect="1"/>
          </p:cNvPicPr>
          <p:nvPr>
            <p:ph idx="1"/>
          </p:nvPr>
        </p:nvPicPr>
        <p:blipFill rotWithShape="1">
          <a:blip r:embed="rId2">
            <a:alphaModFix amt="50000"/>
          </a:blip>
          <a:srcRect t="8412" r="1" b="20484"/>
          <a:stretch/>
        </p:blipFill>
        <p:spPr>
          <a:xfrm>
            <a:off x="333852" y="335608"/>
            <a:ext cx="2728532" cy="2755369"/>
          </a:xfrm>
          <a:prstGeom prst="rect">
            <a:avLst/>
          </a:prstGeom>
          <a:ln>
            <a:solidFill>
              <a:schemeClr val="accent2"/>
            </a:solidFill>
          </a:ln>
        </p:spPr>
      </p:pic>
      <p:pic>
        <p:nvPicPr>
          <p:cNvPr id="11" name="Picture 10" descr="A picture containing colorful, person, wearing, graffiti&#10;&#10;Description automatically generated">
            <a:extLst>
              <a:ext uri="{FF2B5EF4-FFF2-40B4-BE49-F238E27FC236}">
                <a16:creationId xmlns:a16="http://schemas.microsoft.com/office/drawing/2014/main" id="{743A15F0-D5B8-9C46-A7C2-A3A2D88A5A11}"/>
              </a:ext>
            </a:extLst>
          </p:cNvPr>
          <p:cNvPicPr>
            <a:picLocks noChangeAspect="1"/>
          </p:cNvPicPr>
          <p:nvPr/>
        </p:nvPicPr>
        <p:blipFill rotWithShape="1">
          <a:blip r:embed="rId3">
            <a:alphaModFix amt="50000"/>
          </a:blip>
          <a:srcRect t="12269" r="-2" b="11801"/>
          <a:stretch/>
        </p:blipFill>
        <p:spPr>
          <a:xfrm>
            <a:off x="333852" y="3770696"/>
            <a:ext cx="2717458" cy="2755370"/>
          </a:xfrm>
          <a:prstGeom prst="rect">
            <a:avLst/>
          </a:prstGeom>
          <a:ln>
            <a:solidFill>
              <a:schemeClr val="accent2"/>
            </a:solidFill>
          </a:ln>
        </p:spPr>
      </p:pic>
      <p:sp>
        <p:nvSpPr>
          <p:cNvPr id="34" name="Rectangle 33">
            <a:extLst>
              <a:ext uri="{FF2B5EF4-FFF2-40B4-BE49-F238E27FC236}">
                <a16:creationId xmlns:a16="http://schemas.microsoft.com/office/drawing/2014/main" id="{3904FD9E-E2D8-49EE-807F-3030601092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4106" y="685800"/>
            <a:ext cx="4083788" cy="54864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DA449F-221D-2149-93DD-BF67E47D76A8}"/>
              </a:ext>
            </a:extLst>
          </p:cNvPr>
          <p:cNvSpPr>
            <a:spLocks noGrp="1"/>
          </p:cNvSpPr>
          <p:nvPr>
            <p:ph type="title"/>
          </p:nvPr>
        </p:nvSpPr>
        <p:spPr>
          <a:xfrm>
            <a:off x="4517065" y="1206795"/>
            <a:ext cx="3157870" cy="2534892"/>
          </a:xfrm>
        </p:spPr>
        <p:txBody>
          <a:bodyPr vert="horz" lIns="91440" tIns="45720" rIns="91440" bIns="45720" rtlCol="0" anchor="b">
            <a:normAutofit/>
          </a:bodyPr>
          <a:lstStyle/>
          <a:p>
            <a:pPr algn="ctr"/>
            <a:r>
              <a:rPr lang="en-US" sz="3200" kern="1200" dirty="0">
                <a:solidFill>
                  <a:schemeClr val="bg1">
                    <a:alpha val="60000"/>
                  </a:schemeClr>
                </a:solidFill>
                <a:latin typeface="+mj-lt"/>
                <a:ea typeface="+mj-ea"/>
                <a:cs typeface="+mj-cs"/>
              </a:rPr>
              <a:t>Team Members </a:t>
            </a:r>
          </a:p>
        </p:txBody>
      </p:sp>
      <p:pic>
        <p:nvPicPr>
          <p:cNvPr id="7" name="Picture 6">
            <a:extLst>
              <a:ext uri="{FF2B5EF4-FFF2-40B4-BE49-F238E27FC236}">
                <a16:creationId xmlns:a16="http://schemas.microsoft.com/office/drawing/2014/main" id="{A3E345B3-5770-3A47-8C79-1BA83D80974A}"/>
              </a:ext>
            </a:extLst>
          </p:cNvPr>
          <p:cNvPicPr>
            <a:picLocks noChangeAspect="1"/>
          </p:cNvPicPr>
          <p:nvPr/>
        </p:nvPicPr>
        <p:blipFill>
          <a:blip r:embed="rId4"/>
          <a:srcRect l="3451" r="3451"/>
          <a:stretch/>
        </p:blipFill>
        <p:spPr>
          <a:xfrm>
            <a:off x="9149086" y="335607"/>
            <a:ext cx="2694616" cy="2755369"/>
          </a:xfrm>
          <a:prstGeom prst="rect">
            <a:avLst/>
          </a:prstGeom>
          <a:ln>
            <a:solidFill>
              <a:schemeClr val="accent2"/>
            </a:solidFill>
          </a:ln>
        </p:spPr>
      </p:pic>
      <p:pic>
        <p:nvPicPr>
          <p:cNvPr id="9" name="Picture 8" descr="A picture containing table, window, drawing, graffiti&#10;&#10;Description automatically generated">
            <a:extLst>
              <a:ext uri="{FF2B5EF4-FFF2-40B4-BE49-F238E27FC236}">
                <a16:creationId xmlns:a16="http://schemas.microsoft.com/office/drawing/2014/main" id="{0ACB9C85-942F-5441-B8D8-3F749F56A7EA}"/>
              </a:ext>
            </a:extLst>
          </p:cNvPr>
          <p:cNvPicPr>
            <a:picLocks noChangeAspect="1"/>
          </p:cNvPicPr>
          <p:nvPr/>
        </p:nvPicPr>
        <p:blipFill rotWithShape="1">
          <a:blip r:embed="rId5">
            <a:alphaModFix amt="50000"/>
          </a:blip>
          <a:srcRect t="6924" r="-1" b="11193"/>
          <a:stretch/>
        </p:blipFill>
        <p:spPr>
          <a:xfrm>
            <a:off x="9177082" y="3711888"/>
            <a:ext cx="2694616" cy="2769036"/>
          </a:xfrm>
          <a:prstGeom prst="rect">
            <a:avLst/>
          </a:prstGeom>
          <a:ln>
            <a:solidFill>
              <a:schemeClr val="accent2"/>
            </a:solidFill>
          </a:ln>
        </p:spPr>
      </p:pic>
      <p:sp>
        <p:nvSpPr>
          <p:cNvPr id="12" name="TextBox 11">
            <a:extLst>
              <a:ext uri="{FF2B5EF4-FFF2-40B4-BE49-F238E27FC236}">
                <a16:creationId xmlns:a16="http://schemas.microsoft.com/office/drawing/2014/main" id="{B00BE5D7-FD10-404E-B957-86C250520911}"/>
              </a:ext>
            </a:extLst>
          </p:cNvPr>
          <p:cNvSpPr txBox="1"/>
          <p:nvPr/>
        </p:nvSpPr>
        <p:spPr>
          <a:xfrm>
            <a:off x="4054106" y="686769"/>
            <a:ext cx="1900253" cy="369332"/>
          </a:xfrm>
          <a:prstGeom prst="rect">
            <a:avLst/>
          </a:prstGeom>
          <a:noFill/>
        </p:spPr>
        <p:txBody>
          <a:bodyPr wrap="square" rtlCol="0">
            <a:spAutoFit/>
          </a:bodyPr>
          <a:lstStyle/>
          <a:p>
            <a:r>
              <a:rPr lang="en-US" dirty="0">
                <a:solidFill>
                  <a:schemeClr val="accent3"/>
                </a:solidFill>
              </a:rPr>
              <a:t>Jessica Mendoza</a:t>
            </a:r>
          </a:p>
        </p:txBody>
      </p:sp>
      <p:sp>
        <p:nvSpPr>
          <p:cNvPr id="23" name="TextBox 22">
            <a:extLst>
              <a:ext uri="{FF2B5EF4-FFF2-40B4-BE49-F238E27FC236}">
                <a16:creationId xmlns:a16="http://schemas.microsoft.com/office/drawing/2014/main" id="{06B0BC9C-8254-DB41-9C7B-6E6448142467}"/>
              </a:ext>
            </a:extLst>
          </p:cNvPr>
          <p:cNvSpPr txBox="1"/>
          <p:nvPr/>
        </p:nvSpPr>
        <p:spPr>
          <a:xfrm>
            <a:off x="6782602" y="5739722"/>
            <a:ext cx="1260389" cy="369332"/>
          </a:xfrm>
          <a:prstGeom prst="rect">
            <a:avLst/>
          </a:prstGeom>
          <a:noFill/>
        </p:spPr>
        <p:txBody>
          <a:bodyPr wrap="square" rtlCol="0">
            <a:spAutoFit/>
          </a:bodyPr>
          <a:lstStyle/>
          <a:p>
            <a:r>
              <a:rPr lang="en-US" dirty="0">
                <a:solidFill>
                  <a:schemeClr val="accent3"/>
                </a:solidFill>
              </a:rPr>
              <a:t>Kristin Usry</a:t>
            </a:r>
          </a:p>
        </p:txBody>
      </p:sp>
      <p:sp>
        <p:nvSpPr>
          <p:cNvPr id="28" name="TextBox 27">
            <a:extLst>
              <a:ext uri="{FF2B5EF4-FFF2-40B4-BE49-F238E27FC236}">
                <a16:creationId xmlns:a16="http://schemas.microsoft.com/office/drawing/2014/main" id="{02699CE2-EBC1-E743-8D87-6C669975B01F}"/>
              </a:ext>
            </a:extLst>
          </p:cNvPr>
          <p:cNvSpPr txBox="1"/>
          <p:nvPr/>
        </p:nvSpPr>
        <p:spPr>
          <a:xfrm>
            <a:off x="4099296" y="5739722"/>
            <a:ext cx="1786497" cy="369332"/>
          </a:xfrm>
          <a:prstGeom prst="rect">
            <a:avLst/>
          </a:prstGeom>
          <a:noFill/>
        </p:spPr>
        <p:txBody>
          <a:bodyPr wrap="square" rtlCol="0">
            <a:spAutoFit/>
          </a:bodyPr>
          <a:lstStyle/>
          <a:p>
            <a:r>
              <a:rPr lang="en-US" dirty="0">
                <a:solidFill>
                  <a:schemeClr val="accent3"/>
                </a:solidFill>
              </a:rPr>
              <a:t>Maria Smith</a:t>
            </a:r>
          </a:p>
        </p:txBody>
      </p:sp>
      <p:sp>
        <p:nvSpPr>
          <p:cNvPr id="29" name="TextBox 28">
            <a:extLst>
              <a:ext uri="{FF2B5EF4-FFF2-40B4-BE49-F238E27FC236}">
                <a16:creationId xmlns:a16="http://schemas.microsoft.com/office/drawing/2014/main" id="{6F790744-D876-074D-8882-7524B3E33DE9}"/>
              </a:ext>
            </a:extLst>
          </p:cNvPr>
          <p:cNvSpPr txBox="1"/>
          <p:nvPr/>
        </p:nvSpPr>
        <p:spPr>
          <a:xfrm>
            <a:off x="6657438" y="673631"/>
            <a:ext cx="1528971" cy="369332"/>
          </a:xfrm>
          <a:prstGeom prst="rect">
            <a:avLst/>
          </a:prstGeom>
          <a:noFill/>
        </p:spPr>
        <p:txBody>
          <a:bodyPr wrap="square" rtlCol="0">
            <a:spAutoFit/>
          </a:bodyPr>
          <a:lstStyle/>
          <a:p>
            <a:r>
              <a:rPr lang="en-US" dirty="0">
                <a:solidFill>
                  <a:schemeClr val="accent3"/>
                </a:solidFill>
              </a:rPr>
              <a:t>Gary Grisham </a:t>
            </a:r>
          </a:p>
        </p:txBody>
      </p:sp>
    </p:spTree>
    <p:extLst>
      <p:ext uri="{BB962C8B-B14F-4D97-AF65-F5344CB8AC3E}">
        <p14:creationId xmlns:p14="http://schemas.microsoft.com/office/powerpoint/2010/main" val="4250964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A4FF566A-F74E-DC4D-B4B1-71C09840F5AC}"/>
              </a:ext>
            </a:extLst>
          </p:cNvPr>
          <p:cNvSpPr>
            <a:spLocks noGrp="1"/>
          </p:cNvSpPr>
          <p:nvPr>
            <p:ph type="title"/>
          </p:nvPr>
        </p:nvSpPr>
        <p:spPr>
          <a:xfrm>
            <a:off x="922635" y="1250575"/>
            <a:ext cx="4604274" cy="4163210"/>
          </a:xfrm>
        </p:spPr>
        <p:txBody>
          <a:bodyPr anchor="ctr">
            <a:normAutofit/>
          </a:bodyPr>
          <a:lstStyle/>
          <a:p>
            <a:r>
              <a:rPr lang="en-US" sz="8000">
                <a:solidFill>
                  <a:schemeClr val="bg1"/>
                </a:solidFill>
              </a:rPr>
              <a:t>Inflation </a:t>
            </a:r>
          </a:p>
        </p:txBody>
      </p:sp>
      <p:sp>
        <p:nvSpPr>
          <p:cNvPr id="31" name="Rectangle 30">
            <a:extLst>
              <a:ext uri="{FF2B5EF4-FFF2-40B4-BE49-F238E27FC236}">
                <a16:creationId xmlns:a16="http://schemas.microsoft.com/office/drawing/2014/main" id="{C2C57604-0CFD-4023-B9BD-107166A25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6476" y="1100949"/>
            <a:ext cx="4996593"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9E00463-D05B-8942-B240-205794CEF2F0}"/>
              </a:ext>
            </a:extLst>
          </p:cNvPr>
          <p:cNvSpPr>
            <a:spLocks noGrp="1"/>
          </p:cNvSpPr>
          <p:nvPr>
            <p:ph idx="1"/>
          </p:nvPr>
        </p:nvSpPr>
        <p:spPr>
          <a:xfrm>
            <a:off x="6314244" y="1100949"/>
            <a:ext cx="4797909" cy="5023821"/>
          </a:xfrm>
        </p:spPr>
        <p:txBody>
          <a:bodyPr anchor="ctr">
            <a:normAutofit/>
          </a:bodyPr>
          <a:lstStyle/>
          <a:p>
            <a:pPr marL="0" indent="0">
              <a:buNone/>
            </a:pPr>
            <a:r>
              <a:rPr lang="en-US" sz="2000" dirty="0">
                <a:solidFill>
                  <a:schemeClr val="bg1"/>
                </a:solidFill>
              </a:rPr>
              <a:t>What does that word mean to your average consumer?  How does inflation apply to my trip to Walmart?  Were prices different between 2019 and 2020?  If my paycheck remained the same from 2019 would I be doing better or worse?   What can I afford in 2020? </a:t>
            </a:r>
          </a:p>
          <a:p>
            <a:pPr marL="0" indent="0">
              <a:buNone/>
            </a:pPr>
            <a:r>
              <a:rPr lang="en-US" sz="2000" dirty="0">
                <a:solidFill>
                  <a:schemeClr val="bg1"/>
                </a:solidFill>
              </a:rPr>
              <a:t>Salaries, after inflation, are predicted to grow 2.1% globally next year, according to the new Korn Ferry 2020 Salary Forecast. That’s above the 1.0% growth that was projected for 2019. But the increase in wealth isn’t from companies being more generous, it’s because the rate of inflation is declining around much of the world.</a:t>
            </a:r>
          </a:p>
          <a:p>
            <a:pPr marL="0" indent="0">
              <a:buNone/>
            </a:pPr>
            <a:endParaRPr lang="en-US" sz="2000" dirty="0">
              <a:solidFill>
                <a:schemeClr val="bg1"/>
              </a:solidFill>
            </a:endParaRPr>
          </a:p>
          <a:p>
            <a:endParaRPr lang="en-US" sz="2000" dirty="0">
              <a:solidFill>
                <a:schemeClr val="bg1"/>
              </a:solidFill>
            </a:endParaRPr>
          </a:p>
        </p:txBody>
      </p:sp>
    </p:spTree>
    <p:extLst>
      <p:ext uri="{BB962C8B-B14F-4D97-AF65-F5344CB8AC3E}">
        <p14:creationId xmlns:p14="http://schemas.microsoft.com/office/powerpoint/2010/main" val="248985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4FF566A-F74E-DC4D-B4B1-71C09840F5AC}"/>
              </a:ext>
            </a:extLst>
          </p:cNvPr>
          <p:cNvSpPr>
            <a:spLocks noGrp="1"/>
          </p:cNvSpPr>
          <p:nvPr>
            <p:ph type="title"/>
          </p:nvPr>
        </p:nvSpPr>
        <p:spPr>
          <a:xfrm>
            <a:off x="922635" y="1250575"/>
            <a:ext cx="4604274" cy="4163210"/>
          </a:xfrm>
        </p:spPr>
        <p:txBody>
          <a:bodyPr anchor="ctr">
            <a:normAutofit/>
          </a:bodyPr>
          <a:lstStyle/>
          <a:p>
            <a:r>
              <a:rPr lang="en-US" sz="8000" dirty="0">
                <a:solidFill>
                  <a:schemeClr val="bg1"/>
                </a:solidFill>
              </a:rPr>
              <a:t>Data </a:t>
            </a:r>
          </a:p>
        </p:txBody>
      </p:sp>
      <p:sp>
        <p:nvSpPr>
          <p:cNvPr id="31" name="Rectangle 30">
            <a:extLst>
              <a:ext uri="{FF2B5EF4-FFF2-40B4-BE49-F238E27FC236}">
                <a16:creationId xmlns:a16="http://schemas.microsoft.com/office/drawing/2014/main" id="{C2C57604-0CFD-4023-B9BD-107166A25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6476" y="1100949"/>
            <a:ext cx="4996593"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9E00463-D05B-8942-B240-205794CEF2F0}"/>
              </a:ext>
            </a:extLst>
          </p:cNvPr>
          <p:cNvSpPr>
            <a:spLocks noGrp="1"/>
          </p:cNvSpPr>
          <p:nvPr>
            <p:ph idx="1"/>
          </p:nvPr>
        </p:nvSpPr>
        <p:spPr>
          <a:xfrm>
            <a:off x="6293224" y="860612"/>
            <a:ext cx="4797909" cy="5023821"/>
          </a:xfrm>
        </p:spPr>
        <p:txBody>
          <a:bodyPr anchor="ctr">
            <a:normAutofit/>
          </a:bodyPr>
          <a:lstStyle/>
          <a:p>
            <a:pPr marL="0" indent="0">
              <a:buNone/>
            </a:pPr>
            <a:r>
              <a:rPr lang="en-US" sz="2000" dirty="0">
                <a:solidFill>
                  <a:schemeClr val="bg1"/>
                </a:solidFill>
              </a:rPr>
              <a:t>Our dataset is a set of data we found on </a:t>
            </a:r>
            <a:r>
              <a:rPr lang="en-US" sz="2000" dirty="0" err="1">
                <a:solidFill>
                  <a:schemeClr val="bg1"/>
                </a:solidFill>
              </a:rPr>
              <a:t>Kaggle.com</a:t>
            </a:r>
            <a:r>
              <a:rPr lang="en-US" sz="2000" dirty="0">
                <a:solidFill>
                  <a:schemeClr val="bg1"/>
                </a:solidFill>
              </a:rPr>
              <a:t>.</a:t>
            </a:r>
          </a:p>
          <a:p>
            <a:pPr marL="0" indent="0">
              <a:buNone/>
            </a:pPr>
            <a:r>
              <a:rPr lang="en-US" sz="2000" dirty="0">
                <a:solidFill>
                  <a:schemeClr val="bg1"/>
                </a:solidFill>
              </a:rPr>
              <a:t>It represents prices for products found in Walmart USA for 2019 and 2020.  </a:t>
            </a:r>
          </a:p>
          <a:p>
            <a:pPr marL="0" indent="0">
              <a:buNone/>
            </a:pPr>
            <a:r>
              <a:rPr lang="en-US" sz="2000" dirty="0">
                <a:solidFill>
                  <a:schemeClr val="bg1"/>
                </a:solidFill>
              </a:rPr>
              <a:t>We chose Walmart data to represent purchasing choices found for your typical US shopper.</a:t>
            </a:r>
          </a:p>
          <a:p>
            <a:pPr marL="0" indent="0">
              <a:buNone/>
            </a:pPr>
            <a:r>
              <a:rPr lang="en-US" sz="2000" dirty="0">
                <a:solidFill>
                  <a:schemeClr val="bg1"/>
                </a:solidFill>
              </a:rPr>
              <a:t>These prices are for on-line products.  </a:t>
            </a:r>
          </a:p>
          <a:p>
            <a:endParaRPr lang="en-US" sz="2000" dirty="0">
              <a:solidFill>
                <a:schemeClr val="bg1"/>
              </a:solidFill>
            </a:endParaRPr>
          </a:p>
        </p:txBody>
      </p:sp>
    </p:spTree>
    <p:extLst>
      <p:ext uri="{BB962C8B-B14F-4D97-AF65-F5344CB8AC3E}">
        <p14:creationId xmlns:p14="http://schemas.microsoft.com/office/powerpoint/2010/main" val="4093321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8C9F3-4793-0644-AF2C-5EDAF4282BAA}"/>
              </a:ext>
            </a:extLst>
          </p:cNvPr>
          <p:cNvSpPr>
            <a:spLocks noGrp="1"/>
          </p:cNvSpPr>
          <p:nvPr>
            <p:ph type="title"/>
          </p:nvPr>
        </p:nvSpPr>
        <p:spPr/>
        <p:txBody>
          <a:bodyPr/>
          <a:lstStyle/>
          <a:p>
            <a:r>
              <a:rPr lang="en-US" dirty="0">
                <a:solidFill>
                  <a:schemeClr val="accent3"/>
                </a:solidFill>
              </a:rPr>
              <a:t>Project Flow</a:t>
            </a:r>
          </a:p>
        </p:txBody>
      </p:sp>
      <p:sp>
        <p:nvSpPr>
          <p:cNvPr id="3" name="Text Placeholder 2">
            <a:extLst>
              <a:ext uri="{FF2B5EF4-FFF2-40B4-BE49-F238E27FC236}">
                <a16:creationId xmlns:a16="http://schemas.microsoft.com/office/drawing/2014/main" id="{4DD49C7C-EE4D-5241-91AE-468BAE6D43B8}"/>
              </a:ext>
            </a:extLst>
          </p:cNvPr>
          <p:cNvSpPr>
            <a:spLocks noGrp="1"/>
          </p:cNvSpPr>
          <p:nvPr>
            <p:ph type="body" idx="1"/>
          </p:nvPr>
        </p:nvSpPr>
        <p:spPr>
          <a:xfrm>
            <a:off x="853852" y="2347913"/>
            <a:ext cx="3196278" cy="823912"/>
          </a:xfrm>
        </p:spPr>
        <p:txBody>
          <a:bodyPr/>
          <a:lstStyle/>
          <a:p>
            <a:r>
              <a:rPr lang="en-US" dirty="0">
                <a:solidFill>
                  <a:schemeClr val="accent3"/>
                </a:solidFill>
              </a:rPr>
              <a:t>Data </a:t>
            </a:r>
            <a:r>
              <a:rPr lang="en-US" dirty="0">
                <a:solidFill>
                  <a:schemeClr val="accent3"/>
                </a:solidFill>
                <a:sym typeface="Wingdings" pitchFamily="2" charset="2"/>
              </a:rPr>
              <a:t> </a:t>
            </a:r>
            <a:endParaRPr lang="en-US" dirty="0">
              <a:solidFill>
                <a:schemeClr val="accent3"/>
              </a:solidFill>
            </a:endParaRPr>
          </a:p>
        </p:txBody>
      </p:sp>
      <p:sp>
        <p:nvSpPr>
          <p:cNvPr id="4" name="Content Placeholder 3">
            <a:extLst>
              <a:ext uri="{FF2B5EF4-FFF2-40B4-BE49-F238E27FC236}">
                <a16:creationId xmlns:a16="http://schemas.microsoft.com/office/drawing/2014/main" id="{8E6CF949-15A0-6745-8B2C-8402719C3F5B}"/>
              </a:ext>
            </a:extLst>
          </p:cNvPr>
          <p:cNvSpPr>
            <a:spLocks noGrp="1"/>
          </p:cNvSpPr>
          <p:nvPr>
            <p:ph sz="half" idx="2"/>
          </p:nvPr>
        </p:nvSpPr>
        <p:spPr>
          <a:xfrm>
            <a:off x="839788" y="3238499"/>
            <a:ext cx="3196279" cy="2951164"/>
          </a:xfrm>
          <a:ln>
            <a:solidFill>
              <a:schemeClr val="accent2"/>
            </a:solidFill>
          </a:ln>
        </p:spPr>
        <p:txBody>
          <a:bodyPr/>
          <a:lstStyle/>
          <a:p>
            <a:r>
              <a:rPr lang="en-US" dirty="0">
                <a:solidFill>
                  <a:schemeClr val="accent3"/>
                </a:solidFill>
              </a:rPr>
              <a:t>Source Files CSV</a:t>
            </a:r>
          </a:p>
          <a:p>
            <a:r>
              <a:rPr lang="en-US" dirty="0">
                <a:solidFill>
                  <a:schemeClr val="accent3"/>
                </a:solidFill>
              </a:rPr>
              <a:t>Pandas – used to clean and populate DB</a:t>
            </a:r>
          </a:p>
          <a:p>
            <a:r>
              <a:rPr lang="en-US" dirty="0" err="1">
                <a:solidFill>
                  <a:schemeClr val="accent3"/>
                </a:solidFill>
              </a:rPr>
              <a:t>SQLAlchemy</a:t>
            </a:r>
            <a:endParaRPr lang="en-US" dirty="0">
              <a:solidFill>
                <a:schemeClr val="accent3"/>
              </a:solidFill>
            </a:endParaRPr>
          </a:p>
        </p:txBody>
      </p:sp>
      <p:sp>
        <p:nvSpPr>
          <p:cNvPr id="5" name="Text Placeholder 4">
            <a:extLst>
              <a:ext uri="{FF2B5EF4-FFF2-40B4-BE49-F238E27FC236}">
                <a16:creationId xmlns:a16="http://schemas.microsoft.com/office/drawing/2014/main" id="{6D577512-DB22-DC48-99C7-D8A81E47A92E}"/>
              </a:ext>
            </a:extLst>
          </p:cNvPr>
          <p:cNvSpPr>
            <a:spLocks noGrp="1"/>
          </p:cNvSpPr>
          <p:nvPr>
            <p:ph type="body" sz="quarter" idx="3"/>
          </p:nvPr>
        </p:nvSpPr>
        <p:spPr>
          <a:xfrm>
            <a:off x="4497858" y="2347913"/>
            <a:ext cx="3145025" cy="823912"/>
          </a:xfrm>
        </p:spPr>
        <p:txBody>
          <a:bodyPr/>
          <a:lstStyle/>
          <a:p>
            <a:r>
              <a:rPr lang="en-US" dirty="0">
                <a:solidFill>
                  <a:schemeClr val="accent3"/>
                </a:solidFill>
              </a:rPr>
              <a:t>Database </a:t>
            </a:r>
            <a:r>
              <a:rPr lang="en-US" dirty="0">
                <a:solidFill>
                  <a:schemeClr val="accent3"/>
                </a:solidFill>
                <a:sym typeface="Wingdings" pitchFamily="2" charset="2"/>
              </a:rPr>
              <a:t> </a:t>
            </a:r>
            <a:endParaRPr lang="en-US" dirty="0">
              <a:solidFill>
                <a:schemeClr val="accent3"/>
              </a:solidFill>
            </a:endParaRPr>
          </a:p>
        </p:txBody>
      </p:sp>
      <p:sp>
        <p:nvSpPr>
          <p:cNvPr id="6" name="Content Placeholder 5">
            <a:extLst>
              <a:ext uri="{FF2B5EF4-FFF2-40B4-BE49-F238E27FC236}">
                <a16:creationId xmlns:a16="http://schemas.microsoft.com/office/drawing/2014/main" id="{A01F933F-971A-9041-8868-E10E8F47530F}"/>
              </a:ext>
            </a:extLst>
          </p:cNvPr>
          <p:cNvSpPr>
            <a:spLocks noGrp="1"/>
          </p:cNvSpPr>
          <p:nvPr>
            <p:ph sz="quarter" idx="4"/>
          </p:nvPr>
        </p:nvSpPr>
        <p:spPr>
          <a:xfrm>
            <a:off x="4497858" y="3238500"/>
            <a:ext cx="3196279" cy="2951163"/>
          </a:xfrm>
          <a:ln>
            <a:solidFill>
              <a:schemeClr val="accent2"/>
            </a:solidFill>
          </a:ln>
        </p:spPr>
        <p:txBody>
          <a:bodyPr/>
          <a:lstStyle/>
          <a:p>
            <a:r>
              <a:rPr lang="en-US" dirty="0">
                <a:solidFill>
                  <a:schemeClr val="accent3"/>
                </a:solidFill>
              </a:rPr>
              <a:t>SQL – </a:t>
            </a:r>
            <a:r>
              <a:rPr lang="en-US" dirty="0" err="1">
                <a:solidFill>
                  <a:schemeClr val="accent3"/>
                </a:solidFill>
              </a:rPr>
              <a:t>PGAdmin</a:t>
            </a:r>
            <a:endParaRPr lang="en-US" dirty="0">
              <a:solidFill>
                <a:schemeClr val="accent3"/>
              </a:solidFill>
            </a:endParaRPr>
          </a:p>
          <a:p>
            <a:r>
              <a:rPr lang="en-US" dirty="0">
                <a:solidFill>
                  <a:schemeClr val="accent3"/>
                </a:solidFill>
              </a:rPr>
              <a:t>Python – used Flask and </a:t>
            </a:r>
            <a:r>
              <a:rPr lang="en-US" dirty="0" err="1">
                <a:solidFill>
                  <a:schemeClr val="accent3"/>
                </a:solidFill>
              </a:rPr>
              <a:t>SQLAlchemy</a:t>
            </a:r>
            <a:r>
              <a:rPr lang="en-US" dirty="0">
                <a:solidFill>
                  <a:schemeClr val="accent3"/>
                </a:solidFill>
              </a:rPr>
              <a:t> </a:t>
            </a:r>
            <a:br>
              <a:rPr lang="en-US" dirty="0">
                <a:solidFill>
                  <a:schemeClr val="accent3"/>
                </a:solidFill>
              </a:rPr>
            </a:br>
            <a:endParaRPr lang="en-US" dirty="0">
              <a:solidFill>
                <a:schemeClr val="accent3"/>
              </a:solidFill>
            </a:endParaRPr>
          </a:p>
        </p:txBody>
      </p:sp>
      <p:sp>
        <p:nvSpPr>
          <p:cNvPr id="7" name="Text Placeholder 4">
            <a:extLst>
              <a:ext uri="{FF2B5EF4-FFF2-40B4-BE49-F238E27FC236}">
                <a16:creationId xmlns:a16="http://schemas.microsoft.com/office/drawing/2014/main" id="{5892403C-7D75-5B4F-A327-DF08060960B4}"/>
              </a:ext>
            </a:extLst>
          </p:cNvPr>
          <p:cNvSpPr txBox="1">
            <a:spLocks/>
          </p:cNvSpPr>
          <p:nvPr/>
        </p:nvSpPr>
        <p:spPr>
          <a:xfrm>
            <a:off x="8141866" y="1726215"/>
            <a:ext cx="3196282"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solidFill>
                  <a:schemeClr val="accent3"/>
                </a:solidFill>
              </a:rPr>
              <a:t>Front End</a:t>
            </a:r>
          </a:p>
        </p:txBody>
      </p:sp>
      <p:sp>
        <p:nvSpPr>
          <p:cNvPr id="8" name="Content Placeholder 5">
            <a:extLst>
              <a:ext uri="{FF2B5EF4-FFF2-40B4-BE49-F238E27FC236}">
                <a16:creationId xmlns:a16="http://schemas.microsoft.com/office/drawing/2014/main" id="{2D80234F-16FA-EC4A-8BC9-4065FEF7ABB7}"/>
              </a:ext>
            </a:extLst>
          </p:cNvPr>
          <p:cNvSpPr txBox="1">
            <a:spLocks/>
          </p:cNvSpPr>
          <p:nvPr/>
        </p:nvSpPr>
        <p:spPr>
          <a:xfrm>
            <a:off x="8155929" y="2567891"/>
            <a:ext cx="3196282" cy="3623831"/>
          </a:xfrm>
          <a:prstGeom prst="rect">
            <a:avLst/>
          </a:prstGeom>
          <a:ln>
            <a:solidFill>
              <a:schemeClr val="accent2"/>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accent3"/>
                </a:solidFill>
              </a:rPr>
              <a:t>HTML</a:t>
            </a:r>
          </a:p>
          <a:p>
            <a:r>
              <a:rPr lang="en-US" dirty="0">
                <a:solidFill>
                  <a:schemeClr val="accent3"/>
                </a:solidFill>
              </a:rPr>
              <a:t>CSS</a:t>
            </a:r>
          </a:p>
          <a:p>
            <a:r>
              <a:rPr lang="en-US" dirty="0">
                <a:solidFill>
                  <a:schemeClr val="accent3"/>
                </a:solidFill>
              </a:rPr>
              <a:t>JavaScript</a:t>
            </a:r>
          </a:p>
          <a:p>
            <a:r>
              <a:rPr lang="en-US" dirty="0">
                <a:solidFill>
                  <a:schemeClr val="accent3"/>
                </a:solidFill>
              </a:rPr>
              <a:t>D3</a:t>
            </a:r>
          </a:p>
          <a:p>
            <a:r>
              <a:rPr lang="en-US" dirty="0" err="1">
                <a:solidFill>
                  <a:schemeClr val="accent3"/>
                </a:solidFill>
              </a:rPr>
              <a:t>CanvasJS</a:t>
            </a:r>
            <a:r>
              <a:rPr lang="en-US" dirty="0">
                <a:solidFill>
                  <a:schemeClr val="accent3"/>
                </a:solidFill>
              </a:rPr>
              <a:t>(</a:t>
            </a:r>
            <a:r>
              <a:rPr lang="en-US" dirty="0" err="1">
                <a:solidFill>
                  <a:schemeClr val="accent3"/>
                </a:solidFill>
              </a:rPr>
              <a:t>JQuery</a:t>
            </a:r>
            <a:r>
              <a:rPr lang="en-US" dirty="0">
                <a:solidFill>
                  <a:schemeClr val="accent3"/>
                </a:solidFill>
              </a:rPr>
              <a:t>)</a:t>
            </a:r>
          </a:p>
          <a:p>
            <a:r>
              <a:rPr lang="en-US" dirty="0" err="1">
                <a:solidFill>
                  <a:schemeClr val="accent3"/>
                </a:solidFill>
              </a:rPr>
              <a:t>Plotly</a:t>
            </a:r>
            <a:endParaRPr lang="en-US" dirty="0">
              <a:solidFill>
                <a:schemeClr val="accent3"/>
              </a:solidFill>
            </a:endParaRPr>
          </a:p>
          <a:p>
            <a:r>
              <a:rPr lang="en-US" dirty="0">
                <a:solidFill>
                  <a:schemeClr val="accent3"/>
                </a:solidFill>
              </a:rPr>
              <a:t>Bootstrap</a:t>
            </a:r>
          </a:p>
          <a:p>
            <a:endParaRPr lang="en-US" dirty="0">
              <a:solidFill>
                <a:schemeClr val="accent3"/>
              </a:solidFill>
            </a:endParaRPr>
          </a:p>
        </p:txBody>
      </p:sp>
      <p:sp>
        <p:nvSpPr>
          <p:cNvPr id="9" name="Text Placeholder 2">
            <a:extLst>
              <a:ext uri="{FF2B5EF4-FFF2-40B4-BE49-F238E27FC236}">
                <a16:creationId xmlns:a16="http://schemas.microsoft.com/office/drawing/2014/main" id="{CDA86752-DE8F-1B4E-9773-0F41945C548E}"/>
              </a:ext>
            </a:extLst>
          </p:cNvPr>
          <p:cNvSpPr txBox="1">
            <a:spLocks/>
          </p:cNvSpPr>
          <p:nvPr/>
        </p:nvSpPr>
        <p:spPr>
          <a:xfrm>
            <a:off x="3358927" y="1757362"/>
            <a:ext cx="3196278"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solidFill>
                  <a:schemeClr val="accent3"/>
                </a:solidFill>
              </a:rPr>
              <a:t>Backend</a:t>
            </a:r>
          </a:p>
        </p:txBody>
      </p:sp>
    </p:spTree>
    <p:extLst>
      <p:ext uri="{BB962C8B-B14F-4D97-AF65-F5344CB8AC3E}">
        <p14:creationId xmlns:p14="http://schemas.microsoft.com/office/powerpoint/2010/main" val="249276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80D9E8A-21EF-2744-BE61-268FD4F7EDDA}"/>
              </a:ext>
            </a:extLst>
          </p:cNvPr>
          <p:cNvPicPr>
            <a:picLocks noChangeAspect="1"/>
          </p:cNvPicPr>
          <p:nvPr/>
        </p:nvPicPr>
        <p:blipFill>
          <a:blip r:embed="rId2"/>
          <a:srcRect l="14450" r="14450"/>
          <a:stretch/>
        </p:blipFill>
        <p:spPr>
          <a:xfrm>
            <a:off x="4234328" y="0"/>
            <a:ext cx="8668512" cy="6857990"/>
          </a:xfrm>
          <a:prstGeom prst="rect">
            <a:avLst/>
          </a:prstGeom>
        </p:spPr>
      </p:pic>
      <p:sp>
        <p:nvSpPr>
          <p:cNvPr id="17"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D3673C7-365D-7F49-97F3-2F0633497DA9}"/>
              </a:ext>
            </a:extLst>
          </p:cNvPr>
          <p:cNvSpPr>
            <a:spLocks noGrp="1"/>
          </p:cNvSpPr>
          <p:nvPr>
            <p:ph type="title"/>
          </p:nvPr>
        </p:nvSpPr>
        <p:spPr>
          <a:xfrm>
            <a:off x="435309" y="436824"/>
            <a:ext cx="4023360" cy="984711"/>
          </a:xfrm>
        </p:spPr>
        <p:txBody>
          <a:bodyPr vert="horz" lIns="91440" tIns="45720" rIns="91440" bIns="45720" rtlCol="0" anchor="b">
            <a:normAutofit fontScale="90000"/>
          </a:bodyPr>
          <a:lstStyle/>
          <a:p>
            <a:r>
              <a:rPr lang="en-US" sz="4800" dirty="0"/>
              <a:t>Parting Thoughts  </a:t>
            </a:r>
          </a:p>
        </p:txBody>
      </p:sp>
      <p:sp>
        <p:nvSpPr>
          <p:cNvPr id="18"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1AB31902-5EF1-0341-A518-AB28F23F3F93}"/>
              </a:ext>
            </a:extLst>
          </p:cNvPr>
          <p:cNvSpPr txBox="1"/>
          <p:nvPr/>
        </p:nvSpPr>
        <p:spPr>
          <a:xfrm>
            <a:off x="479780" y="1355085"/>
            <a:ext cx="5374482" cy="2862322"/>
          </a:xfrm>
          <a:prstGeom prst="rect">
            <a:avLst/>
          </a:prstGeom>
          <a:noFill/>
        </p:spPr>
        <p:txBody>
          <a:bodyPr wrap="square" rtlCol="0">
            <a:spAutoFit/>
          </a:bodyPr>
          <a:lstStyle/>
          <a:p>
            <a:r>
              <a:rPr lang="en-US" dirty="0"/>
              <a:t>Our purpose for this dashboard was to allow your average consumer the experience of jumping back and forth in time by examining price changes for products they can relate to and easily understand.  </a:t>
            </a:r>
          </a:p>
          <a:p>
            <a:r>
              <a:rPr lang="en-US" dirty="0"/>
              <a:t>This dataset shows marginal changes in price for only a few products from season to season.  The majority of prices remained steady . </a:t>
            </a:r>
          </a:p>
          <a:p>
            <a:r>
              <a:rPr lang="en-US" dirty="0"/>
              <a:t>It was difficult to see a case for inflation with 62% of the data showing no change and 19% of the data showing a relatively equal  decrease to increase.    </a:t>
            </a:r>
          </a:p>
        </p:txBody>
      </p:sp>
      <p:sp>
        <p:nvSpPr>
          <p:cNvPr id="14" name="Title 1">
            <a:extLst>
              <a:ext uri="{FF2B5EF4-FFF2-40B4-BE49-F238E27FC236}">
                <a16:creationId xmlns:a16="http://schemas.microsoft.com/office/drawing/2014/main" id="{DC457AC9-3D68-B049-8E9D-81323D1F065A}"/>
              </a:ext>
            </a:extLst>
          </p:cNvPr>
          <p:cNvSpPr txBox="1">
            <a:spLocks/>
          </p:cNvSpPr>
          <p:nvPr/>
        </p:nvSpPr>
        <p:spPr>
          <a:xfrm>
            <a:off x="435309" y="4308148"/>
            <a:ext cx="4023360" cy="984711"/>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300" dirty="0"/>
              <a:t>Next Steps </a:t>
            </a:r>
          </a:p>
        </p:txBody>
      </p:sp>
      <p:sp>
        <p:nvSpPr>
          <p:cNvPr id="19" name="TextBox 18">
            <a:extLst>
              <a:ext uri="{FF2B5EF4-FFF2-40B4-BE49-F238E27FC236}">
                <a16:creationId xmlns:a16="http://schemas.microsoft.com/office/drawing/2014/main" id="{206E90D6-198B-F24C-9F44-DEFBC160F46D}"/>
              </a:ext>
            </a:extLst>
          </p:cNvPr>
          <p:cNvSpPr txBox="1"/>
          <p:nvPr/>
        </p:nvSpPr>
        <p:spPr>
          <a:xfrm>
            <a:off x="479779" y="5206453"/>
            <a:ext cx="5836938" cy="1477328"/>
          </a:xfrm>
          <a:prstGeom prst="rect">
            <a:avLst/>
          </a:prstGeom>
          <a:noFill/>
        </p:spPr>
        <p:txBody>
          <a:bodyPr wrap="square" rtlCol="0">
            <a:spAutoFit/>
          </a:bodyPr>
          <a:lstStyle/>
          <a:p>
            <a:r>
              <a:rPr lang="en-US" dirty="0"/>
              <a:t>We were not able to find a dataset for prices comparing pre COVID prices with current COVID prices.  </a:t>
            </a:r>
          </a:p>
          <a:p>
            <a:r>
              <a:rPr lang="en-US" dirty="0"/>
              <a:t>By comparing these two datasets and a third post COVID dataset you might be able to show price changes influenced by the pandemic. </a:t>
            </a:r>
          </a:p>
        </p:txBody>
      </p:sp>
    </p:spTree>
    <p:extLst>
      <p:ext uri="{BB962C8B-B14F-4D97-AF65-F5344CB8AC3E}">
        <p14:creationId xmlns:p14="http://schemas.microsoft.com/office/powerpoint/2010/main" val="364530897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8C9F3-4793-0644-AF2C-5EDAF4282BAA}"/>
              </a:ext>
            </a:extLst>
          </p:cNvPr>
          <p:cNvSpPr>
            <a:spLocks noGrp="1"/>
          </p:cNvSpPr>
          <p:nvPr>
            <p:ph type="title"/>
          </p:nvPr>
        </p:nvSpPr>
        <p:spPr/>
        <p:txBody>
          <a:bodyPr/>
          <a:lstStyle/>
          <a:p>
            <a:r>
              <a:rPr lang="en-US" dirty="0">
                <a:solidFill>
                  <a:schemeClr val="accent3"/>
                </a:solidFill>
              </a:rPr>
              <a:t>Web Features</a:t>
            </a:r>
          </a:p>
        </p:txBody>
      </p:sp>
      <p:sp>
        <p:nvSpPr>
          <p:cNvPr id="3" name="Text Placeholder 2">
            <a:extLst>
              <a:ext uri="{FF2B5EF4-FFF2-40B4-BE49-F238E27FC236}">
                <a16:creationId xmlns:a16="http://schemas.microsoft.com/office/drawing/2014/main" id="{4DD49C7C-EE4D-5241-91AE-468BAE6D43B8}"/>
              </a:ext>
            </a:extLst>
          </p:cNvPr>
          <p:cNvSpPr>
            <a:spLocks noGrp="1"/>
          </p:cNvSpPr>
          <p:nvPr>
            <p:ph type="body" idx="1"/>
          </p:nvPr>
        </p:nvSpPr>
        <p:spPr>
          <a:xfrm>
            <a:off x="839789" y="1681163"/>
            <a:ext cx="3196278" cy="823912"/>
          </a:xfrm>
        </p:spPr>
        <p:txBody>
          <a:bodyPr>
            <a:normAutofit/>
          </a:bodyPr>
          <a:lstStyle/>
          <a:p>
            <a:r>
              <a:rPr lang="en-US" sz="2800" dirty="0" err="1">
                <a:solidFill>
                  <a:schemeClr val="accent3"/>
                </a:solidFill>
              </a:rPr>
              <a:t>CanvasJS</a:t>
            </a:r>
            <a:r>
              <a:rPr lang="en-US" sz="2800" dirty="0">
                <a:solidFill>
                  <a:schemeClr val="accent3"/>
                </a:solidFill>
              </a:rPr>
              <a:t> Charts</a:t>
            </a:r>
          </a:p>
        </p:txBody>
      </p:sp>
      <p:sp>
        <p:nvSpPr>
          <p:cNvPr id="4" name="Content Placeholder 3">
            <a:extLst>
              <a:ext uri="{FF2B5EF4-FFF2-40B4-BE49-F238E27FC236}">
                <a16:creationId xmlns:a16="http://schemas.microsoft.com/office/drawing/2014/main" id="{8E6CF949-15A0-6745-8B2C-8402719C3F5B}"/>
              </a:ext>
            </a:extLst>
          </p:cNvPr>
          <p:cNvSpPr>
            <a:spLocks noGrp="1"/>
          </p:cNvSpPr>
          <p:nvPr>
            <p:ph sz="half" idx="2"/>
          </p:nvPr>
        </p:nvSpPr>
        <p:spPr>
          <a:xfrm>
            <a:off x="839788" y="2565831"/>
            <a:ext cx="3196279" cy="4034666"/>
          </a:xfrm>
          <a:ln>
            <a:solidFill>
              <a:schemeClr val="accent2"/>
            </a:solidFill>
          </a:ln>
        </p:spPr>
        <p:txBody>
          <a:bodyPr>
            <a:normAutofit fontScale="70000" lnSpcReduction="20000"/>
          </a:bodyPr>
          <a:lstStyle/>
          <a:p>
            <a:pPr marL="0" indent="0">
              <a:buNone/>
            </a:pPr>
            <a:r>
              <a:rPr lang="en-US" dirty="0">
                <a:solidFill>
                  <a:schemeClr val="accent3"/>
                </a:solidFill>
              </a:rPr>
              <a:t>We chose </a:t>
            </a:r>
            <a:r>
              <a:rPr lang="en-US" dirty="0" err="1">
                <a:solidFill>
                  <a:schemeClr val="accent3"/>
                </a:solidFill>
              </a:rPr>
              <a:t>CanvasJS</a:t>
            </a:r>
            <a:r>
              <a:rPr lang="en-US" dirty="0">
                <a:solidFill>
                  <a:schemeClr val="accent3"/>
                </a:solidFill>
              </a:rPr>
              <a:t> as our new library.  </a:t>
            </a:r>
          </a:p>
          <a:p>
            <a:pPr marL="0" indent="0">
              <a:buNone/>
            </a:pPr>
            <a:r>
              <a:rPr lang="en-US" dirty="0" err="1">
                <a:solidFill>
                  <a:schemeClr val="accent3"/>
                </a:solidFill>
              </a:rPr>
              <a:t>CanvasJS</a:t>
            </a:r>
            <a:r>
              <a:rPr lang="en-US" dirty="0">
                <a:solidFill>
                  <a:schemeClr val="accent3"/>
                </a:solidFill>
              </a:rPr>
              <a:t> is usually chosen for its ability to run across multiple platforms without compromising your maintainability or functionality.  </a:t>
            </a:r>
          </a:p>
          <a:p>
            <a:pPr marL="0" indent="0">
              <a:buNone/>
            </a:pPr>
            <a:r>
              <a:rPr lang="en-US" dirty="0">
                <a:solidFill>
                  <a:schemeClr val="accent3"/>
                </a:solidFill>
              </a:rPr>
              <a:t>In these two charts we are comparing all product  price changes in our data set between 2019 and 2020 showing count of product in the bar chart and then percent of change in the pie chart.</a:t>
            </a:r>
          </a:p>
        </p:txBody>
      </p:sp>
      <p:pic>
        <p:nvPicPr>
          <p:cNvPr id="12" name="Content Placeholder 11" descr="Chart&#10;&#10;Description automatically generated">
            <a:extLst>
              <a:ext uri="{FF2B5EF4-FFF2-40B4-BE49-F238E27FC236}">
                <a16:creationId xmlns:a16="http://schemas.microsoft.com/office/drawing/2014/main" id="{D915B513-D066-FA47-8D2F-C3DDB359EF1C}"/>
              </a:ext>
            </a:extLst>
          </p:cNvPr>
          <p:cNvPicPr>
            <a:picLocks noGrp="1" noChangeAspect="1"/>
          </p:cNvPicPr>
          <p:nvPr>
            <p:ph sz="quarter" idx="4"/>
          </p:nvPr>
        </p:nvPicPr>
        <p:blipFill>
          <a:blip r:embed="rId2"/>
          <a:stretch>
            <a:fillRect/>
          </a:stretch>
        </p:blipFill>
        <p:spPr>
          <a:xfrm>
            <a:off x="4497388" y="2565831"/>
            <a:ext cx="7240476" cy="2994710"/>
          </a:xfrm>
          <a:ln>
            <a:solidFill>
              <a:schemeClr val="accent2"/>
            </a:solidFill>
          </a:ln>
        </p:spPr>
      </p:pic>
    </p:spTree>
    <p:extLst>
      <p:ext uri="{BB962C8B-B14F-4D97-AF65-F5344CB8AC3E}">
        <p14:creationId xmlns:p14="http://schemas.microsoft.com/office/powerpoint/2010/main" val="4256945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8C9F3-4793-0644-AF2C-5EDAF4282BAA}"/>
              </a:ext>
            </a:extLst>
          </p:cNvPr>
          <p:cNvSpPr>
            <a:spLocks noGrp="1"/>
          </p:cNvSpPr>
          <p:nvPr>
            <p:ph type="title"/>
          </p:nvPr>
        </p:nvSpPr>
        <p:spPr/>
        <p:txBody>
          <a:bodyPr/>
          <a:lstStyle/>
          <a:p>
            <a:r>
              <a:rPr lang="en-US" dirty="0">
                <a:solidFill>
                  <a:schemeClr val="accent3"/>
                </a:solidFill>
              </a:rPr>
              <a:t>Web Features</a:t>
            </a:r>
          </a:p>
        </p:txBody>
      </p:sp>
      <p:sp>
        <p:nvSpPr>
          <p:cNvPr id="3" name="Text Placeholder 2">
            <a:extLst>
              <a:ext uri="{FF2B5EF4-FFF2-40B4-BE49-F238E27FC236}">
                <a16:creationId xmlns:a16="http://schemas.microsoft.com/office/drawing/2014/main" id="{4DD49C7C-EE4D-5241-91AE-468BAE6D43B8}"/>
              </a:ext>
            </a:extLst>
          </p:cNvPr>
          <p:cNvSpPr>
            <a:spLocks noGrp="1"/>
          </p:cNvSpPr>
          <p:nvPr>
            <p:ph type="body" idx="1"/>
          </p:nvPr>
        </p:nvSpPr>
        <p:spPr>
          <a:xfrm>
            <a:off x="839789" y="1681163"/>
            <a:ext cx="3196278" cy="823912"/>
          </a:xfrm>
        </p:spPr>
        <p:txBody>
          <a:bodyPr/>
          <a:lstStyle/>
          <a:p>
            <a:r>
              <a:rPr lang="en-US" dirty="0">
                <a:solidFill>
                  <a:schemeClr val="accent3"/>
                </a:solidFill>
              </a:rPr>
              <a:t>P</a:t>
            </a:r>
            <a:r>
              <a:rPr lang="en-US" sz="2800" dirty="0">
                <a:solidFill>
                  <a:schemeClr val="accent3"/>
                </a:solidFill>
              </a:rPr>
              <a:t>roduct Comparison</a:t>
            </a:r>
          </a:p>
        </p:txBody>
      </p:sp>
      <p:sp>
        <p:nvSpPr>
          <p:cNvPr id="4" name="Content Placeholder 3">
            <a:extLst>
              <a:ext uri="{FF2B5EF4-FFF2-40B4-BE49-F238E27FC236}">
                <a16:creationId xmlns:a16="http://schemas.microsoft.com/office/drawing/2014/main" id="{8E6CF949-15A0-6745-8B2C-8402719C3F5B}"/>
              </a:ext>
            </a:extLst>
          </p:cNvPr>
          <p:cNvSpPr>
            <a:spLocks noGrp="1"/>
          </p:cNvSpPr>
          <p:nvPr>
            <p:ph sz="half" idx="2"/>
          </p:nvPr>
        </p:nvSpPr>
        <p:spPr>
          <a:xfrm>
            <a:off x="839788" y="2565831"/>
            <a:ext cx="3196279" cy="3623832"/>
          </a:xfrm>
          <a:ln>
            <a:solidFill>
              <a:schemeClr val="accent2"/>
            </a:solidFill>
          </a:ln>
        </p:spPr>
        <p:txBody>
          <a:bodyPr>
            <a:normAutofit fontScale="62500" lnSpcReduction="20000"/>
          </a:bodyPr>
          <a:lstStyle/>
          <a:p>
            <a:pPr marL="0" indent="0">
              <a:buNone/>
            </a:pPr>
            <a:r>
              <a:rPr lang="en-US" dirty="0">
                <a:solidFill>
                  <a:schemeClr val="accent3"/>
                </a:solidFill>
              </a:rPr>
              <a:t>D3, JavaScript, and CSS were chosen for our product price comparison for their ability to adapt to different devices and for their ability to provide user interaction. </a:t>
            </a:r>
          </a:p>
          <a:p>
            <a:pPr marL="0" indent="0">
              <a:buNone/>
            </a:pPr>
            <a:r>
              <a:rPr lang="en-US" dirty="0">
                <a:solidFill>
                  <a:schemeClr val="accent3"/>
                </a:solidFill>
              </a:rPr>
              <a:t>This chart allows the user to select a product by category and by product to allow for a price comparison.  </a:t>
            </a:r>
          </a:p>
          <a:p>
            <a:pPr marL="0" indent="0">
              <a:buNone/>
            </a:pPr>
            <a:r>
              <a:rPr lang="en-US" dirty="0">
                <a:solidFill>
                  <a:schemeClr val="accent3"/>
                </a:solidFill>
              </a:rPr>
              <a:t>Not only is the user able to see price comparisons between products for 2019 and 2020, but they are also able to see what brand it is and to find the product real time on line to see if the price has changed further.  </a:t>
            </a:r>
          </a:p>
        </p:txBody>
      </p:sp>
      <p:pic>
        <p:nvPicPr>
          <p:cNvPr id="12" name="Content Placeholder 11">
            <a:extLst>
              <a:ext uri="{FF2B5EF4-FFF2-40B4-BE49-F238E27FC236}">
                <a16:creationId xmlns:a16="http://schemas.microsoft.com/office/drawing/2014/main" id="{D915B513-D066-FA47-8D2F-C3DDB359EF1C}"/>
              </a:ext>
            </a:extLst>
          </p:cNvPr>
          <p:cNvPicPr>
            <a:picLocks noGrp="1" noChangeAspect="1"/>
          </p:cNvPicPr>
          <p:nvPr>
            <p:ph sz="quarter" idx="4"/>
          </p:nvPr>
        </p:nvPicPr>
        <p:blipFill>
          <a:blip r:embed="rId2"/>
          <a:srcRect/>
          <a:stretch/>
        </p:blipFill>
        <p:spPr>
          <a:xfrm>
            <a:off x="4741703" y="2609196"/>
            <a:ext cx="6822112" cy="3537099"/>
          </a:xfrm>
          <a:ln>
            <a:solidFill>
              <a:schemeClr val="accent2"/>
            </a:solidFill>
          </a:ln>
        </p:spPr>
      </p:pic>
    </p:spTree>
    <p:extLst>
      <p:ext uri="{BB962C8B-B14F-4D97-AF65-F5344CB8AC3E}">
        <p14:creationId xmlns:p14="http://schemas.microsoft.com/office/powerpoint/2010/main" val="1711032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8C9F3-4793-0644-AF2C-5EDAF4282BAA}"/>
              </a:ext>
            </a:extLst>
          </p:cNvPr>
          <p:cNvSpPr>
            <a:spLocks noGrp="1"/>
          </p:cNvSpPr>
          <p:nvPr>
            <p:ph type="title"/>
          </p:nvPr>
        </p:nvSpPr>
        <p:spPr/>
        <p:txBody>
          <a:bodyPr/>
          <a:lstStyle/>
          <a:p>
            <a:r>
              <a:rPr lang="en-US" dirty="0">
                <a:solidFill>
                  <a:schemeClr val="accent3"/>
                </a:solidFill>
              </a:rPr>
              <a:t>Web Features</a:t>
            </a:r>
          </a:p>
        </p:txBody>
      </p:sp>
      <p:sp>
        <p:nvSpPr>
          <p:cNvPr id="3" name="Text Placeholder 2">
            <a:extLst>
              <a:ext uri="{FF2B5EF4-FFF2-40B4-BE49-F238E27FC236}">
                <a16:creationId xmlns:a16="http://schemas.microsoft.com/office/drawing/2014/main" id="{4DD49C7C-EE4D-5241-91AE-468BAE6D43B8}"/>
              </a:ext>
            </a:extLst>
          </p:cNvPr>
          <p:cNvSpPr>
            <a:spLocks noGrp="1"/>
          </p:cNvSpPr>
          <p:nvPr>
            <p:ph type="body" idx="1"/>
          </p:nvPr>
        </p:nvSpPr>
        <p:spPr>
          <a:xfrm>
            <a:off x="839789" y="1681163"/>
            <a:ext cx="3196278" cy="823912"/>
          </a:xfrm>
        </p:spPr>
        <p:txBody>
          <a:bodyPr/>
          <a:lstStyle/>
          <a:p>
            <a:r>
              <a:rPr lang="en-US" dirty="0">
                <a:solidFill>
                  <a:schemeClr val="accent3"/>
                </a:solidFill>
              </a:rPr>
              <a:t>Top Product Changes</a:t>
            </a:r>
            <a:endParaRPr lang="en-US" sz="2800" dirty="0">
              <a:solidFill>
                <a:schemeClr val="accent3"/>
              </a:solidFill>
            </a:endParaRPr>
          </a:p>
        </p:txBody>
      </p:sp>
      <p:sp>
        <p:nvSpPr>
          <p:cNvPr id="4" name="Content Placeholder 3">
            <a:extLst>
              <a:ext uri="{FF2B5EF4-FFF2-40B4-BE49-F238E27FC236}">
                <a16:creationId xmlns:a16="http://schemas.microsoft.com/office/drawing/2014/main" id="{8E6CF949-15A0-6745-8B2C-8402719C3F5B}"/>
              </a:ext>
            </a:extLst>
          </p:cNvPr>
          <p:cNvSpPr>
            <a:spLocks noGrp="1"/>
          </p:cNvSpPr>
          <p:nvPr>
            <p:ph sz="half" idx="2"/>
          </p:nvPr>
        </p:nvSpPr>
        <p:spPr>
          <a:xfrm>
            <a:off x="839788" y="2565831"/>
            <a:ext cx="3196279" cy="3623832"/>
          </a:xfrm>
          <a:ln>
            <a:solidFill>
              <a:schemeClr val="accent2"/>
            </a:solidFill>
          </a:ln>
        </p:spPr>
        <p:txBody>
          <a:bodyPr>
            <a:normAutofit fontScale="92500" lnSpcReduction="20000"/>
          </a:bodyPr>
          <a:lstStyle/>
          <a:p>
            <a:pPr marL="0" indent="0">
              <a:buNone/>
            </a:pPr>
            <a:r>
              <a:rPr lang="en-US" dirty="0">
                <a:solidFill>
                  <a:schemeClr val="accent3"/>
                </a:solidFill>
              </a:rPr>
              <a:t>Bootstrap tables are used to format your data to a grid using rows and columns.  It allows you to improve the look of an HTML table.  </a:t>
            </a:r>
          </a:p>
          <a:p>
            <a:pPr marL="0" indent="0">
              <a:buNone/>
            </a:pPr>
            <a:r>
              <a:rPr lang="en-US" dirty="0">
                <a:solidFill>
                  <a:schemeClr val="accent3"/>
                </a:solidFill>
              </a:rPr>
              <a:t>In this table we are showing the top price changes for products – there increase and there decrease.  </a:t>
            </a:r>
          </a:p>
        </p:txBody>
      </p:sp>
      <p:pic>
        <p:nvPicPr>
          <p:cNvPr id="12" name="Content Placeholder 11">
            <a:extLst>
              <a:ext uri="{FF2B5EF4-FFF2-40B4-BE49-F238E27FC236}">
                <a16:creationId xmlns:a16="http://schemas.microsoft.com/office/drawing/2014/main" id="{D915B513-D066-FA47-8D2F-C3DDB359EF1C}"/>
              </a:ext>
            </a:extLst>
          </p:cNvPr>
          <p:cNvPicPr>
            <a:picLocks noGrp="1" noChangeAspect="1"/>
          </p:cNvPicPr>
          <p:nvPr>
            <p:ph sz="quarter" idx="4"/>
          </p:nvPr>
        </p:nvPicPr>
        <p:blipFill>
          <a:blip r:embed="rId2"/>
          <a:srcRect/>
          <a:stretch/>
        </p:blipFill>
        <p:spPr>
          <a:xfrm>
            <a:off x="4856205" y="571911"/>
            <a:ext cx="6203092" cy="5617752"/>
          </a:xfrm>
          <a:ln>
            <a:solidFill>
              <a:schemeClr val="accent2"/>
            </a:solidFill>
          </a:ln>
        </p:spPr>
      </p:pic>
    </p:spTree>
    <p:extLst>
      <p:ext uri="{BB962C8B-B14F-4D97-AF65-F5344CB8AC3E}">
        <p14:creationId xmlns:p14="http://schemas.microsoft.com/office/powerpoint/2010/main" val="25967394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TotalTime>
  <Words>733</Words>
  <Application>Microsoft Macintosh PowerPoint</Application>
  <PresentationFormat>Widescreen</PresentationFormat>
  <Paragraphs>63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Inflation  </vt:lpstr>
      <vt:lpstr>Team Members </vt:lpstr>
      <vt:lpstr>Inflation </vt:lpstr>
      <vt:lpstr>Data </vt:lpstr>
      <vt:lpstr>Project Flow</vt:lpstr>
      <vt:lpstr>Parting Thoughts  </vt:lpstr>
      <vt:lpstr>Web Features</vt:lpstr>
      <vt:lpstr>Web Features</vt:lpstr>
      <vt:lpstr>Web Features</vt:lpstr>
      <vt:lpstr>Web Features</vt:lpstr>
      <vt:lpstr>Web Features</vt:lpstr>
      <vt:lpstr>Web Features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Inflation</dc:title>
  <dc:creator>Gary Grisham</dc:creator>
  <cp:lastModifiedBy>Gary Grisham</cp:lastModifiedBy>
  <cp:revision>19</cp:revision>
  <dcterms:created xsi:type="dcterms:W3CDTF">2020-11-08T18:10:07Z</dcterms:created>
  <dcterms:modified xsi:type="dcterms:W3CDTF">2020-11-15T00:29:26Z</dcterms:modified>
</cp:coreProperties>
</file>