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30"/>
  </p:notesMasterIdLst>
  <p:sldIdLst>
    <p:sldId id="262" r:id="rId2"/>
    <p:sldId id="264" r:id="rId3"/>
    <p:sldId id="266" r:id="rId4"/>
    <p:sldId id="270" r:id="rId5"/>
    <p:sldId id="294" r:id="rId6"/>
    <p:sldId id="295" r:id="rId7"/>
    <p:sldId id="290" r:id="rId8"/>
    <p:sldId id="296" r:id="rId9"/>
    <p:sldId id="297" r:id="rId10"/>
    <p:sldId id="298" r:id="rId11"/>
    <p:sldId id="299" r:id="rId12"/>
    <p:sldId id="291" r:id="rId13"/>
    <p:sldId id="305" r:id="rId14"/>
    <p:sldId id="306" r:id="rId15"/>
    <p:sldId id="292" r:id="rId16"/>
    <p:sldId id="307" r:id="rId17"/>
    <p:sldId id="308" r:id="rId18"/>
    <p:sldId id="310" r:id="rId19"/>
    <p:sldId id="311" r:id="rId20"/>
    <p:sldId id="312" r:id="rId21"/>
    <p:sldId id="313" r:id="rId22"/>
    <p:sldId id="314" r:id="rId23"/>
    <p:sldId id="315" r:id="rId24"/>
    <p:sldId id="293" r:id="rId25"/>
    <p:sldId id="301" r:id="rId26"/>
    <p:sldId id="302" r:id="rId27"/>
    <p:sldId id="303" r:id="rId28"/>
    <p:sldId id="263" r:id="rId29"/>
  </p:sldIdLst>
  <p:sldSz cx="12192000" cy="6858000"/>
  <p:notesSz cx="6858000" cy="9144000"/>
  <p:custDataLst>
    <p:tags r:id="rId3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68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5317" autoAdjust="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422CF-0D80-45B7-804E-B558B97AB2E8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8C390-5DFC-4387-A3E4-66C093589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878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0873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2320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9816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7295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3507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6790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5663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2308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344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0746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9369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360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0647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4199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89862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88347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2619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55783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09553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68125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8741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3518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459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318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5215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3932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5658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9015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包图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170A63-E7C7-4B53-A212-9F97EC6A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88C729-B8A5-4B8D-BA6D-5AE061BB0DBD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93A1E2-1538-4285-94F6-570757C3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89CD98-4736-4B92-A87F-4633658D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40D237-2A2B-4C32-B218-72E994CEDD6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图片包含 滑雪, 雪花&#10;&#10;已生成高可信度的说明">
            <a:extLst>
              <a:ext uri="{FF2B5EF4-FFF2-40B4-BE49-F238E27FC236}">
                <a16:creationId xmlns:a16="http://schemas.microsoft.com/office/drawing/2014/main" id="{0FD4CB60-A5AF-4F54-ABCC-86EE0F7FF8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49251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095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26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4.png"/><Relationship Id="rId7" Type="http://schemas.openxmlformats.org/officeDocument/2006/relationships/image" Target="../media/image25.jp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F3D5746-74EA-4D48-9319-918521DDD4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27" r="31184" b="21840"/>
          <a:stretch/>
        </p:blipFill>
        <p:spPr>
          <a:xfrm>
            <a:off x="373599" y="1637140"/>
            <a:ext cx="4393603" cy="3207201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ED0F10C-7497-4968-8B89-9C39A49E9B85}"/>
              </a:ext>
            </a:extLst>
          </p:cNvPr>
          <p:cNvSpPr txBox="1"/>
          <p:nvPr/>
        </p:nvSpPr>
        <p:spPr>
          <a:xfrm>
            <a:off x="5250647" y="2135713"/>
            <a:ext cx="6384614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A Brief </a:t>
            </a:r>
            <a:r>
              <a:rPr lang="en-US" altLang="zh-CN" sz="7200" b="1" noProof="0" dirty="0" smtClean="0">
                <a:solidFill>
                  <a:srgbClr val="142938"/>
                </a:solidFill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I</a:t>
            </a:r>
            <a:r>
              <a:rPr kumimoji="0" lang="en-US" altLang="zh-CN" sz="7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ntroduction of DL Testing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6E21796-CE58-400F-ADD1-A2B1AC96E10E}"/>
              </a:ext>
            </a:extLst>
          </p:cNvPr>
          <p:cNvGrpSpPr/>
          <p:nvPr/>
        </p:nvGrpSpPr>
        <p:grpSpPr>
          <a:xfrm>
            <a:off x="7167682" y="4685940"/>
            <a:ext cx="4139223" cy="316802"/>
            <a:chOff x="1244534" y="3522134"/>
            <a:chExt cx="1765300" cy="316802"/>
          </a:xfrm>
          <a:solidFill>
            <a:srgbClr val="7F0303"/>
          </a:solidFill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A544D83-58C1-4E7C-B1C2-EE2FD4B93847}"/>
                </a:ext>
              </a:extLst>
            </p:cNvPr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rgbClr val="115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15687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B788F6CC-76F8-4FAB-983D-6A00956DC110}"/>
                </a:ext>
              </a:extLst>
            </p:cNvPr>
            <p:cNvSpPr txBox="1"/>
            <p:nvPr/>
          </p:nvSpPr>
          <p:spPr>
            <a:xfrm>
              <a:off x="1391641" y="3526647"/>
              <a:ext cx="1471087" cy="307777"/>
            </a:xfrm>
            <a:prstGeom prst="rect">
              <a:avLst/>
            </a:prstGeom>
            <a:solidFill>
              <a:srgbClr val="115687"/>
            </a:solidFill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微软雅黑"/>
                </a:rPr>
                <a:t>郭礼华 </a:t>
              </a:r>
              <a:r>
                <a:rPr lang="en-US" altLang="zh-CN" sz="1400" b="1" dirty="0" smtClean="0">
                  <a:solidFill>
                    <a:prstClr val="white"/>
                  </a:solidFill>
                  <a:latin typeface="Century Gothic" panose="020B0502020202020204" pitchFamily="34" charset="0"/>
                  <a:ea typeface="微软雅黑"/>
                </a:rPr>
                <a:t>181250038 2020.10.30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BA23CEB5-073A-4753-A87B-00003BD18E7B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918018C-8C36-4384-93B5-75D7D76CB45B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DCB7924-F462-4143-9250-815364083204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AD0CA3EC-4688-4A59-B5E0-8B8F9F548FC5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AB8EFB4-7346-4C2E-9699-945F28A90154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89B390F-CFB4-48B5-940C-71D36E32927B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D21ACD72-9D50-4799-B9C1-85D6C056D038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07884AE-B85D-4775-9774-DCF9A6DC34AB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56EDB8F-C627-4934-81CF-7120174348B3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DB680386-E971-4C48-9236-7722E3F401C6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45112039-02DE-453A-91D0-09B4CF77D8CE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AC09BC5-666C-43B7-A059-B34F1D596C54}"/>
              </a:ext>
            </a:extLst>
          </p:cNvPr>
          <p:cNvGrpSpPr/>
          <p:nvPr/>
        </p:nvGrpSpPr>
        <p:grpSpPr>
          <a:xfrm>
            <a:off x="0" y="0"/>
            <a:ext cx="12192000" cy="228600"/>
            <a:chOff x="0" y="6629400"/>
            <a:chExt cx="12192000" cy="228600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6BBEBE33-73B4-4F6A-BA7B-1D5B9F2E2E26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A6E7052-8BAE-4373-91D6-0FAA1570FBC0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DADD60A8-3C8E-4BB6-A413-F849D4910899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1D87B47-2AAB-42A6-8FFF-97DDFEFCAC7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B3EE3386-ABDA-40F3-9F01-42A045B35182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90E65833-AEF6-4095-9576-2053EF4E0FE7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A261ADD6-A5A0-401F-B735-757092854532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CD363411-C167-4A03-8A26-C937E69B58F7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5D1C6557-4A71-4130-BBA7-B8077B3119D5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8999ACF3-7254-4D28-A421-7FAF5CEA3801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6A56CF0D-E96A-4ABE-8F0D-7FD64D026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133" y="2432535"/>
            <a:ext cx="1703142" cy="16164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596251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02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24547" y="547446"/>
            <a:ext cx="59359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 smtClean="0">
                <a:solidFill>
                  <a:srgbClr val="142938"/>
                </a:solidFill>
                <a:latin typeface="微软雅黑"/>
                <a:ea typeface="微软雅黑"/>
              </a:rPr>
              <a:t>General Machine Learning vs. Deep Learning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97730" y="5571889"/>
            <a:ext cx="84632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altLang="zh-CN" sz="1600" b="1" dirty="0">
                <a:solidFill>
                  <a:srgbClr val="142938"/>
                </a:solidFill>
                <a:latin typeface="微软雅黑"/>
              </a:rPr>
              <a:t>Commutative trends in general machine </a:t>
            </a:r>
            <a:r>
              <a:rPr lang="en-US" altLang="zh-CN" sz="1600" b="1" dirty="0" smtClean="0">
                <a:solidFill>
                  <a:srgbClr val="142938"/>
                </a:solidFill>
                <a:latin typeface="微软雅黑"/>
              </a:rPr>
              <a:t>learning and </a:t>
            </a:r>
            <a:r>
              <a:rPr lang="en-US" altLang="zh-CN" sz="1600" b="1" dirty="0">
                <a:solidFill>
                  <a:srgbClr val="142938"/>
                </a:solidFill>
                <a:latin typeface="微软雅黑"/>
              </a:rPr>
              <a:t>deep learning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425" y="1433512"/>
            <a:ext cx="61531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799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02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07361" y="550843"/>
            <a:ext cx="16218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Summarize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769359" y="2837745"/>
            <a:ext cx="3461174" cy="355705"/>
            <a:chOff x="408877" y="2837745"/>
            <a:chExt cx="3461174" cy="355705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1C6B5633-35FE-40F5-8FCA-349FA1F63DE1}"/>
                </a:ext>
              </a:extLst>
            </p:cNvPr>
            <p:cNvGrpSpPr/>
            <p:nvPr/>
          </p:nvGrpSpPr>
          <p:grpSpPr>
            <a:xfrm>
              <a:off x="408877" y="2854896"/>
              <a:ext cx="1280872" cy="338554"/>
              <a:chOff x="3477359" y="8005745"/>
              <a:chExt cx="2534423" cy="656121"/>
            </a:xfrm>
            <a:effectLst>
              <a:outerShdw blurRad="203200" dist="114300" dir="5400000" sx="102000" sy="102000" algn="t" rotWithShape="0">
                <a:prstClr val="black">
                  <a:alpha val="29000"/>
                </a:prstClr>
              </a:outerShdw>
            </a:effectLst>
          </p:grpSpPr>
          <p:sp>
            <p:nvSpPr>
              <p:cNvPr id="47" name="流程图: 可选过程 46">
                <a:extLst>
                  <a:ext uri="{FF2B5EF4-FFF2-40B4-BE49-F238E27FC236}">
                    <a16:creationId xmlns:a16="http://schemas.microsoft.com/office/drawing/2014/main" id="{54424E2C-EA2A-44D0-B3E8-836DA7D10952}"/>
                  </a:ext>
                </a:extLst>
              </p:cNvPr>
              <p:cNvSpPr/>
              <p:nvPr/>
            </p:nvSpPr>
            <p:spPr>
              <a:xfrm>
                <a:off x="3477359" y="8032286"/>
                <a:ext cx="2534423" cy="584775"/>
              </a:xfrm>
              <a:prstGeom prst="flowChartAlternateProcess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48" name="TextBox 56">
                <a:extLst>
                  <a:ext uri="{FF2B5EF4-FFF2-40B4-BE49-F238E27FC236}">
                    <a16:creationId xmlns:a16="http://schemas.microsoft.com/office/drawing/2014/main" id="{22F0C609-3DC5-4E4D-A339-64D6F4CECE58}"/>
                  </a:ext>
                </a:extLst>
              </p:cNvPr>
              <p:cNvSpPr txBox="1"/>
              <p:nvPr/>
            </p:nvSpPr>
            <p:spPr>
              <a:xfrm>
                <a:off x="3706432" y="8005745"/>
                <a:ext cx="1989363" cy="656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发展迅速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C3A3ED6E-D672-40ED-9701-C817B3CA3C8E}"/>
                </a:ext>
              </a:extLst>
            </p:cNvPr>
            <p:cNvGrpSpPr/>
            <p:nvPr/>
          </p:nvGrpSpPr>
          <p:grpSpPr>
            <a:xfrm>
              <a:off x="2589179" y="2837745"/>
              <a:ext cx="1280872" cy="338554"/>
              <a:chOff x="3477359" y="8005745"/>
              <a:chExt cx="2534423" cy="656121"/>
            </a:xfrm>
            <a:effectLst>
              <a:outerShdw blurRad="203200" dist="114300" dir="5400000" sx="102000" sy="102000" algn="t" rotWithShape="0">
                <a:prstClr val="black">
                  <a:alpha val="29000"/>
                </a:prstClr>
              </a:outerShdw>
            </a:effectLst>
          </p:grpSpPr>
          <p:sp>
            <p:nvSpPr>
              <p:cNvPr id="50" name="流程图: 可选过程 49">
                <a:extLst>
                  <a:ext uri="{FF2B5EF4-FFF2-40B4-BE49-F238E27FC236}">
                    <a16:creationId xmlns:a16="http://schemas.microsoft.com/office/drawing/2014/main" id="{A20B4C27-ADD4-4C50-A8FC-53CFEF20743C}"/>
                  </a:ext>
                </a:extLst>
              </p:cNvPr>
              <p:cNvSpPr/>
              <p:nvPr/>
            </p:nvSpPr>
            <p:spPr>
              <a:xfrm>
                <a:off x="3477359" y="8032286"/>
                <a:ext cx="2534423" cy="58477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51" name="TextBox 64">
                <a:extLst>
                  <a:ext uri="{FF2B5EF4-FFF2-40B4-BE49-F238E27FC236}">
                    <a16:creationId xmlns:a16="http://schemas.microsoft.com/office/drawing/2014/main" id="{B48063C5-23B9-40ED-9836-60AF1380C05F}"/>
                  </a:ext>
                </a:extLst>
              </p:cNvPr>
              <p:cNvSpPr txBox="1"/>
              <p:nvPr/>
            </p:nvSpPr>
            <p:spPr>
              <a:xfrm>
                <a:off x="3503436" y="8005745"/>
                <a:ext cx="2395354" cy="656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="1" dirty="0">
                    <a:solidFill>
                      <a:prstClr val="white"/>
                    </a:solidFill>
                    <a:latin typeface="微软雅黑"/>
                    <a:ea typeface="微软雅黑"/>
                  </a:rPr>
                  <a:t>方向</a:t>
                </a:r>
                <a:r>
                  <a:rPr kumimoji="0" lang="zh-CN" altLang="en-US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不均衡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578" y="803674"/>
            <a:ext cx="6125430" cy="132416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289" y="2895201"/>
            <a:ext cx="5792008" cy="317226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885832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255976" y="1683876"/>
            <a:ext cx="5345192" cy="349024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1473072" y="2845142"/>
            <a:ext cx="1864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PART </a:t>
            </a: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03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7DC5D2-6D98-48DE-8E5C-D20651A00016}"/>
              </a:ext>
            </a:extLst>
          </p:cNvPr>
          <p:cNvSpPr txBox="1"/>
          <p:nvPr/>
        </p:nvSpPr>
        <p:spPr>
          <a:xfrm>
            <a:off x="6536014" y="2598003"/>
            <a:ext cx="464011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800" b="1" dirty="0" smtClean="0">
                <a:solidFill>
                  <a:srgbClr val="142938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ML Test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B86FD1-B53D-42AD-B844-7B4095A15769}"/>
              </a:ext>
            </a:extLst>
          </p:cNvPr>
          <p:cNvSpPr/>
          <p:nvPr/>
        </p:nvSpPr>
        <p:spPr>
          <a:xfrm>
            <a:off x="6553199" y="3568417"/>
            <a:ext cx="52695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A Brief Introduction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 of ML testing.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F006F6EE-4F24-49B1-8812-894CF4759346}"/>
              </a:ext>
            </a:extLst>
          </p:cNvPr>
          <p:cNvSpPr/>
          <p:nvPr/>
        </p:nvSpPr>
        <p:spPr>
          <a:xfrm rot="7200000">
            <a:off x="9356797" y="2951455"/>
            <a:ext cx="488804" cy="4213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57672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24547" y="547446"/>
            <a:ext cx="21839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 smtClean="0">
                <a:solidFill>
                  <a:srgbClr val="142938"/>
                </a:solidFill>
                <a:latin typeface="微软雅黑"/>
                <a:ea typeface="微软雅黑"/>
              </a:rPr>
              <a:t>Basic Workflow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487" y="1474322"/>
            <a:ext cx="7952747" cy="3765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51980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03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86132" y="547446"/>
            <a:ext cx="24259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Test Components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" name="等腰三角形 2">
            <a:extLst>
              <a:ext uri="{FF2B5EF4-FFF2-40B4-BE49-F238E27FC236}">
                <a16:creationId xmlns:a16="http://schemas.microsoft.com/office/drawing/2014/main" id="{F78CC1A9-ED87-43E3-A3A4-F6763BFF82F3}"/>
              </a:ext>
            </a:extLst>
          </p:cNvPr>
          <p:cNvSpPr/>
          <p:nvPr/>
        </p:nvSpPr>
        <p:spPr bwMode="auto">
          <a:xfrm rot="8763501">
            <a:off x="7352119" y="3311643"/>
            <a:ext cx="1594709" cy="1845163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81487" tIns="40743" rIns="81487" bIns="40743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1A90CAF-9F4B-473F-8851-C47858D4246F}"/>
              </a:ext>
            </a:extLst>
          </p:cNvPr>
          <p:cNvSpPr/>
          <p:nvPr/>
        </p:nvSpPr>
        <p:spPr>
          <a:xfrm>
            <a:off x="7415856" y="3458631"/>
            <a:ext cx="1362963" cy="1362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等腰三角形 2">
            <a:extLst>
              <a:ext uri="{FF2B5EF4-FFF2-40B4-BE49-F238E27FC236}">
                <a16:creationId xmlns:a16="http://schemas.microsoft.com/office/drawing/2014/main" id="{218E1FAE-E7B3-4BF8-A98E-F8B512AEA3A2}"/>
              </a:ext>
            </a:extLst>
          </p:cNvPr>
          <p:cNvSpPr/>
          <p:nvPr/>
        </p:nvSpPr>
        <p:spPr bwMode="auto">
          <a:xfrm rot="16474575">
            <a:off x="6884477" y="1809961"/>
            <a:ext cx="1594709" cy="1845163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81487" tIns="40743" rIns="81487" bIns="40743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4DBE3A6-BDFA-4353-8187-1DA996D5AFE0}"/>
              </a:ext>
            </a:extLst>
          </p:cNvPr>
          <p:cNvSpPr/>
          <p:nvPr/>
        </p:nvSpPr>
        <p:spPr>
          <a:xfrm>
            <a:off x="7132889" y="2065876"/>
            <a:ext cx="1362963" cy="1362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等腰三角形 2">
            <a:extLst>
              <a:ext uri="{FF2B5EF4-FFF2-40B4-BE49-F238E27FC236}">
                <a16:creationId xmlns:a16="http://schemas.microsoft.com/office/drawing/2014/main" id="{86B3319B-29E0-468B-9635-8D7A8CE67B4B}"/>
              </a:ext>
            </a:extLst>
          </p:cNvPr>
          <p:cNvSpPr/>
          <p:nvPr/>
        </p:nvSpPr>
        <p:spPr bwMode="auto">
          <a:xfrm rot="3036074">
            <a:off x="8372524" y="2191205"/>
            <a:ext cx="1594709" cy="1845163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81487" tIns="40743" rIns="81487" bIns="40743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D3EFB30-0063-46FC-B61F-81E720CF7A32}"/>
              </a:ext>
            </a:extLst>
          </p:cNvPr>
          <p:cNvSpPr/>
          <p:nvPr/>
        </p:nvSpPr>
        <p:spPr>
          <a:xfrm>
            <a:off x="8404778" y="2519253"/>
            <a:ext cx="1362963" cy="136296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42288BA7-C209-4C8B-8278-EC306A5FCC7F}"/>
              </a:ext>
            </a:extLst>
          </p:cNvPr>
          <p:cNvSpPr txBox="1"/>
          <p:nvPr/>
        </p:nvSpPr>
        <p:spPr>
          <a:xfrm>
            <a:off x="8581298" y="2948122"/>
            <a:ext cx="965615" cy="553809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Data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TextBox 5">
            <a:extLst>
              <a:ext uri="{FF2B5EF4-FFF2-40B4-BE49-F238E27FC236}">
                <a16:creationId xmlns:a16="http://schemas.microsoft.com/office/drawing/2014/main" id="{C45A16F9-2224-48AB-A281-B56F2CE7A457}"/>
              </a:ext>
            </a:extLst>
          </p:cNvPr>
          <p:cNvSpPr txBox="1"/>
          <p:nvPr/>
        </p:nvSpPr>
        <p:spPr>
          <a:xfrm>
            <a:off x="7623764" y="3848239"/>
            <a:ext cx="965615" cy="553809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Algorithm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id="{8A1790D5-FD73-4F27-A18F-AB5514143B8B}"/>
              </a:ext>
            </a:extLst>
          </p:cNvPr>
          <p:cNvSpPr txBox="1"/>
          <p:nvPr/>
        </p:nvSpPr>
        <p:spPr>
          <a:xfrm>
            <a:off x="7331563" y="2456581"/>
            <a:ext cx="965615" cy="553809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Frame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works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7DBD3D31-DB55-4AB8-986C-2F1A57F6FF2E}"/>
              </a:ext>
            </a:extLst>
          </p:cNvPr>
          <p:cNvSpPr txBox="1"/>
          <p:nvPr/>
        </p:nvSpPr>
        <p:spPr>
          <a:xfrm>
            <a:off x="4242966" y="1710624"/>
            <a:ext cx="2044149" cy="421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9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68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运行框架</a:t>
            </a:r>
            <a:r>
              <a:rPr kumimoji="0" lang="en-US" altLang="zh-CN" sz="2139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68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2139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68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环境</a:t>
            </a:r>
            <a:r>
              <a:rPr kumimoji="0" lang="en-US" altLang="zh-CN" sz="2139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68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lang="zh-CN" altLang="en-US" sz="2139" b="1" i="0" u="none" strike="noStrike" kern="1200" cap="none" spc="0" normalizeH="0" baseline="0" noProof="0" dirty="0">
              <a:ln>
                <a:noFill/>
              </a:ln>
              <a:solidFill>
                <a:srgbClr val="11568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699C2A27-0551-4A0F-B537-854F442F81A7}"/>
              </a:ext>
            </a:extLst>
          </p:cNvPr>
          <p:cNvSpPr txBox="1"/>
          <p:nvPr/>
        </p:nvSpPr>
        <p:spPr>
          <a:xfrm>
            <a:off x="4242966" y="2112971"/>
            <a:ext cx="2604143" cy="47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47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Pytorch</a:t>
            </a:r>
            <a:r>
              <a:rPr kumimoji="0" lang="en-US" altLang="zh-CN" sz="124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en-US" altLang="zh-CN" sz="1247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Tensorflow</a:t>
            </a:r>
            <a:r>
              <a:rPr kumimoji="0" lang="en-US" altLang="zh-CN" sz="124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en-US" altLang="zh-CN" sz="1247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Scikit</a:t>
            </a:r>
            <a:r>
              <a:rPr kumimoji="0" lang="en-US" altLang="zh-CN" sz="124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-learn, </a:t>
            </a:r>
            <a:r>
              <a:rPr kumimoji="0" lang="en-US" altLang="zh-CN" sz="1247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Keras</a:t>
            </a:r>
            <a:r>
              <a:rPr kumimoji="0" lang="en-US" altLang="zh-CN" sz="124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en-US" altLang="zh-CN" sz="1247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Caffe</a:t>
            </a:r>
            <a:r>
              <a:rPr kumimoji="0" lang="en-US" altLang="zh-CN" sz="124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en-US" altLang="zh-CN" sz="1247" b="0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…</a:t>
            </a:r>
            <a:endParaRPr kumimoji="0" lang="zh-CN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6E136DF7-C0DF-4CCB-B4E1-17D16DE799CA}"/>
              </a:ext>
            </a:extLst>
          </p:cNvPr>
          <p:cNvSpPr txBox="1"/>
          <p:nvPr/>
        </p:nvSpPr>
        <p:spPr>
          <a:xfrm>
            <a:off x="10220019" y="2057996"/>
            <a:ext cx="1281120" cy="421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9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68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训练数据</a:t>
            </a:r>
            <a:endParaRPr kumimoji="0" lang="zh-CN" altLang="en-US" sz="2139" b="1" i="0" u="none" strike="noStrike" kern="1200" cap="none" spc="0" normalizeH="0" baseline="0" noProof="0" dirty="0">
              <a:ln>
                <a:noFill/>
              </a:ln>
              <a:solidFill>
                <a:srgbClr val="11568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TextBox 11">
            <a:extLst>
              <a:ext uri="{FF2B5EF4-FFF2-40B4-BE49-F238E27FC236}">
                <a16:creationId xmlns:a16="http://schemas.microsoft.com/office/drawing/2014/main" id="{52C6C6CF-0A79-479B-B3F4-20E2ABF1961C}"/>
              </a:ext>
            </a:extLst>
          </p:cNvPr>
          <p:cNvSpPr txBox="1"/>
          <p:nvPr/>
        </p:nvSpPr>
        <p:spPr>
          <a:xfrm>
            <a:off x="10220019" y="2657785"/>
            <a:ext cx="2729831" cy="284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4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训练数据的质量是否合格</a:t>
            </a:r>
            <a:endParaRPr kumimoji="0" lang="zh-CN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TextBox 12">
            <a:extLst>
              <a:ext uri="{FF2B5EF4-FFF2-40B4-BE49-F238E27FC236}">
                <a16:creationId xmlns:a16="http://schemas.microsoft.com/office/drawing/2014/main" id="{CF706196-ED83-44EC-BD46-FA64C5AB7F83}"/>
              </a:ext>
            </a:extLst>
          </p:cNvPr>
          <p:cNvSpPr txBox="1"/>
          <p:nvPr/>
        </p:nvSpPr>
        <p:spPr>
          <a:xfrm>
            <a:off x="7383970" y="5240794"/>
            <a:ext cx="1281120" cy="421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9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68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实现程序</a:t>
            </a:r>
            <a:endParaRPr kumimoji="0" lang="zh-CN" altLang="en-US" sz="2139" b="1" i="0" u="none" strike="noStrike" kern="1200" cap="none" spc="0" normalizeH="0" baseline="0" noProof="0" dirty="0">
              <a:ln>
                <a:noFill/>
              </a:ln>
              <a:solidFill>
                <a:srgbClr val="11568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TextBox 13">
            <a:extLst>
              <a:ext uri="{FF2B5EF4-FFF2-40B4-BE49-F238E27FC236}">
                <a16:creationId xmlns:a16="http://schemas.microsoft.com/office/drawing/2014/main" id="{FAED2C59-1D55-4B17-AF49-EDF73853D7CC}"/>
              </a:ext>
            </a:extLst>
          </p:cNvPr>
          <p:cNvSpPr txBox="1"/>
          <p:nvPr/>
        </p:nvSpPr>
        <p:spPr>
          <a:xfrm>
            <a:off x="7383970" y="5643141"/>
            <a:ext cx="3947375" cy="284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47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编写的程序中是否存在</a:t>
            </a:r>
            <a:r>
              <a:rPr lang="en-US" altLang="zh-CN" sz="1247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endParaRPr kumimoji="0" lang="zh-CN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474" y="3158714"/>
            <a:ext cx="6367137" cy="223778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89727356"/>
      </p:ext>
    </p:extLst>
  </p:cSld>
  <p:clrMapOvr>
    <a:masterClrMapping/>
  </p:clrMapOvr>
  <p:transition spd="slow">
    <p:wip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2" dur="6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4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2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29" presetID="2" presetClass="entr" presetSubtype="9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34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36" dur="6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8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4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4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1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53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60" presetID="2" presetClass="entr" presetSubtype="6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6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6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5600"/>
                                </p:stCondLst>
                                <p:childTnLst>
                                  <p:par>
                                    <p:cTn id="65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7" dur="6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6200"/>
                                </p:stCondLst>
                                <p:childTnLst>
                                  <p:par>
                                    <p:cTn id="6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700"/>
                                </p:stCondLst>
                                <p:childTnLst>
                                  <p:par>
                                    <p:cTn id="7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/>
          <p:bldP spid="25" grpId="0"/>
          <p:bldP spid="26" grpId="0"/>
          <p:bldP spid="27" grpId="0"/>
          <p:bldP spid="28" grpId="0"/>
          <p:bldP spid="29" grpId="0"/>
          <p:bldP spid="30" grpId="0"/>
          <p:bldP spid="31" grpId="0"/>
          <p:bldP spid="3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2" dur="6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4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2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29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34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36" dur="6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8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4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4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1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53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60" presetID="2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5600"/>
                                </p:stCondLst>
                                <p:childTnLst>
                                  <p:par>
                                    <p:cTn id="65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7" dur="6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6200"/>
                                </p:stCondLst>
                                <p:childTnLst>
                                  <p:par>
                                    <p:cTn id="6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700"/>
                                </p:stCondLst>
                                <p:childTnLst>
                                  <p:par>
                                    <p:cTn id="7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/>
          <p:bldP spid="25" grpId="0"/>
          <p:bldP spid="26" grpId="0"/>
          <p:bldP spid="27" grpId="0"/>
          <p:bldP spid="28" grpId="0"/>
          <p:bldP spid="29" grpId="0"/>
          <p:bldP spid="30" grpId="0"/>
          <p:bldP spid="31" grpId="0"/>
          <p:bldP spid="32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255976" y="1683876"/>
            <a:ext cx="5345192" cy="349024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1473072" y="2845142"/>
            <a:ext cx="1864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PART </a:t>
            </a: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04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7DC5D2-6D98-48DE-8E5C-D20651A00016}"/>
              </a:ext>
            </a:extLst>
          </p:cNvPr>
          <p:cNvSpPr txBox="1"/>
          <p:nvPr/>
        </p:nvSpPr>
        <p:spPr>
          <a:xfrm>
            <a:off x="6536014" y="2598003"/>
            <a:ext cx="464011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DL Test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B86FD1-B53D-42AD-B844-7B4095A15769}"/>
              </a:ext>
            </a:extLst>
          </p:cNvPr>
          <p:cNvSpPr/>
          <p:nvPr/>
        </p:nvSpPr>
        <p:spPr>
          <a:xfrm>
            <a:off x="6553199" y="3568417"/>
            <a:ext cx="52695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Some work of Deep Learning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 testing.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F006F6EE-4F24-49B1-8812-894CF4759346}"/>
              </a:ext>
            </a:extLst>
          </p:cNvPr>
          <p:cNvSpPr/>
          <p:nvPr/>
        </p:nvSpPr>
        <p:spPr>
          <a:xfrm rot="7200000">
            <a:off x="9356797" y="2951455"/>
            <a:ext cx="488804" cy="4213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3066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04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24547" y="547446"/>
            <a:ext cx="54327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 smtClean="0">
                <a:solidFill>
                  <a:srgbClr val="142938"/>
                </a:solidFill>
                <a:latin typeface="微软雅黑"/>
                <a:ea typeface="微软雅黑"/>
              </a:rPr>
              <a:t>Coverage Criteria for Testing DL Systems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801" y="2149336"/>
            <a:ext cx="3689756" cy="3278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6322463" y="2825105"/>
            <a:ext cx="42421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 smtClean="0">
                <a:solidFill>
                  <a:srgbClr val="142938"/>
                </a:solidFill>
                <a:latin typeface="微软雅黑"/>
                <a:ea typeface="微软雅黑"/>
              </a:rPr>
              <a:t>Neuron-Level Coverage Criteria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6322463" y="4151686"/>
            <a:ext cx="39426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 smtClean="0">
                <a:solidFill>
                  <a:srgbClr val="142938"/>
                </a:solidFill>
                <a:latin typeface="微软雅黑"/>
                <a:ea typeface="微软雅黑"/>
              </a:rPr>
              <a:t>Layer-Level Coverage Criteria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" name="左大括号 16"/>
          <p:cNvSpPr/>
          <p:nvPr/>
        </p:nvSpPr>
        <p:spPr>
          <a:xfrm>
            <a:off x="5820508" y="2825105"/>
            <a:ext cx="501955" cy="1799649"/>
          </a:xfrm>
          <a:prstGeom prst="lef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148762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04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24547" y="547446"/>
            <a:ext cx="42421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000" b="1" dirty="0">
                <a:solidFill>
                  <a:srgbClr val="142938"/>
                </a:solidFill>
                <a:latin typeface="微软雅黑"/>
              </a:rPr>
              <a:t>Neuron-Level Coverage Criteria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5610484" y="1654079"/>
            <a:ext cx="3798412" cy="522514"/>
            <a:chOff x="3915603" y="1984799"/>
            <a:chExt cx="3798412" cy="522514"/>
          </a:xfrm>
        </p:grpSpPr>
        <p:sp>
          <p:nvSpPr>
            <p:cNvPr id="5" name="椭圆 4"/>
            <p:cNvSpPr/>
            <p:nvPr/>
          </p:nvSpPr>
          <p:spPr>
            <a:xfrm>
              <a:off x="5319864" y="1984799"/>
              <a:ext cx="549729" cy="52251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2D05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6144098" y="2107556"/>
                  <a:ext cx="15699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𝐿𝑜𝑤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𝐻𝑖𝑔h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]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4098" y="2107556"/>
                  <a:ext cx="156991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5058" r="-5058" b="-391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F5A126D-DBF7-4677-B085-E086E464685A}"/>
                </a:ext>
              </a:extLst>
            </p:cNvPr>
            <p:cNvSpPr/>
            <p:nvPr/>
          </p:nvSpPr>
          <p:spPr>
            <a:xfrm>
              <a:off x="3915603" y="2046000"/>
              <a:ext cx="123783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altLang="zh-CN" sz="2000" b="1" dirty="0">
                  <a:solidFill>
                    <a:srgbClr val="142938"/>
                  </a:solidFill>
                  <a:latin typeface="微软雅黑"/>
                </a:rPr>
                <a:t>f</a:t>
              </a:r>
              <a:r>
                <a:rPr lang="en-US" altLang="zh-CN" sz="2000" b="1" dirty="0" smtClean="0">
                  <a:solidFill>
                    <a:srgbClr val="142938"/>
                  </a:solidFill>
                  <a:latin typeface="微软雅黑"/>
                </a:rPr>
                <a:t>or each</a:t>
              </a:r>
              <a:endParaRPr lang="en-US" altLang="zh-CN" sz="2000" b="1" dirty="0">
                <a:solidFill>
                  <a:srgbClr val="142938"/>
                </a:solidFill>
                <a:latin typeface="微软雅黑"/>
              </a:endParaRPr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2793" y="2160778"/>
            <a:ext cx="2467207" cy="2192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8" name="组合 27"/>
          <p:cNvGrpSpPr/>
          <p:nvPr/>
        </p:nvGrpSpPr>
        <p:grpSpPr>
          <a:xfrm>
            <a:off x="5178483" y="2822369"/>
            <a:ext cx="4628686" cy="2437671"/>
            <a:chOff x="5165913" y="3438272"/>
            <a:chExt cx="4641256" cy="1795795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F5A126D-DBF7-4677-B085-E086E464685A}"/>
                </a:ext>
              </a:extLst>
            </p:cNvPr>
            <p:cNvSpPr/>
            <p:nvPr/>
          </p:nvSpPr>
          <p:spPr>
            <a:xfrm>
              <a:off x="5432830" y="3472106"/>
              <a:ext cx="437433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altLang="zh-CN" sz="2000" b="1" dirty="0" smtClean="0">
                  <a:solidFill>
                    <a:srgbClr val="142938"/>
                  </a:solidFill>
                  <a:latin typeface="微软雅黑"/>
                </a:rPr>
                <a:t>k-</a:t>
              </a:r>
              <a:r>
                <a:rPr lang="en-US" altLang="zh-CN" sz="2000" b="1" dirty="0" err="1" smtClean="0">
                  <a:solidFill>
                    <a:srgbClr val="142938"/>
                  </a:solidFill>
                  <a:latin typeface="微软雅黑"/>
                </a:rPr>
                <a:t>multisection</a:t>
              </a:r>
              <a:r>
                <a:rPr lang="en-US" altLang="zh-CN" sz="2000" b="1" dirty="0" smtClean="0">
                  <a:solidFill>
                    <a:srgbClr val="142938"/>
                  </a:solidFill>
                  <a:latin typeface="微软雅黑"/>
                </a:rPr>
                <a:t> Neuron Coverage</a:t>
              </a:r>
              <a:endParaRPr lang="en-US" altLang="zh-CN" sz="2000" b="1" dirty="0">
                <a:solidFill>
                  <a:srgbClr val="142938"/>
                </a:solidFill>
                <a:latin typeface="微软雅黑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F5A126D-DBF7-4677-B085-E086E464685A}"/>
                </a:ext>
              </a:extLst>
            </p:cNvPr>
            <p:cNvSpPr/>
            <p:nvPr/>
          </p:nvSpPr>
          <p:spPr>
            <a:xfrm>
              <a:off x="5457864" y="4833957"/>
              <a:ext cx="378719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altLang="zh-CN" sz="2000" b="1" dirty="0" smtClean="0">
                  <a:solidFill>
                    <a:srgbClr val="142938"/>
                  </a:solidFill>
                  <a:latin typeface="微软雅黑"/>
                </a:rPr>
                <a:t>Neuron Boundary Coverage</a:t>
              </a:r>
              <a:endParaRPr lang="en-US" altLang="zh-CN" sz="2000" b="1" dirty="0">
                <a:solidFill>
                  <a:srgbClr val="142938"/>
                </a:solidFill>
                <a:latin typeface="微软雅黑"/>
              </a:endParaRPr>
            </a:p>
          </p:txBody>
        </p:sp>
        <p:sp>
          <p:nvSpPr>
            <p:cNvPr id="27" name="左大括号 26"/>
            <p:cNvSpPr/>
            <p:nvPr/>
          </p:nvSpPr>
          <p:spPr>
            <a:xfrm>
              <a:off x="5165913" y="3438272"/>
              <a:ext cx="211016" cy="1730835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358110" y="3427722"/>
            <a:ext cx="3907288" cy="1209036"/>
            <a:chOff x="5805496" y="3902077"/>
            <a:chExt cx="3907288" cy="1209036"/>
          </a:xfrm>
        </p:grpSpPr>
        <p:grpSp>
          <p:nvGrpSpPr>
            <p:cNvPr id="39" name="组合 38"/>
            <p:cNvGrpSpPr/>
            <p:nvPr/>
          </p:nvGrpSpPr>
          <p:grpSpPr>
            <a:xfrm>
              <a:off x="6096000" y="3902077"/>
              <a:ext cx="3165231" cy="407494"/>
              <a:chOff x="5978769" y="4030910"/>
              <a:chExt cx="3165231" cy="407494"/>
            </a:xfrm>
          </p:grpSpPr>
          <p:cxnSp>
            <p:nvCxnSpPr>
              <p:cNvPr id="30" name="直接连接符 29"/>
              <p:cNvCxnSpPr/>
              <p:nvPr/>
            </p:nvCxnSpPr>
            <p:spPr>
              <a:xfrm>
                <a:off x="5978769" y="4336432"/>
                <a:ext cx="3165231" cy="0"/>
              </a:xfrm>
              <a:prstGeom prst="line">
                <a:avLst/>
              </a:prstGeom>
              <a:ln w="5715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>
              <a:xfrm flipV="1">
                <a:off x="5978769" y="4035669"/>
                <a:ext cx="0" cy="30076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/>
              <p:nvPr/>
            </p:nvCxnSpPr>
            <p:spPr>
              <a:xfrm flipV="1">
                <a:off x="9129346" y="4035668"/>
                <a:ext cx="0" cy="30076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/>
              <p:nvPr/>
            </p:nvCxnSpPr>
            <p:spPr>
              <a:xfrm flipV="1">
                <a:off x="6392006" y="4030910"/>
                <a:ext cx="0" cy="30076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 flipV="1">
                <a:off x="8733692" y="4035668"/>
                <a:ext cx="0" cy="30076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/>
              <p:nvPr/>
            </p:nvCxnSpPr>
            <p:spPr>
              <a:xfrm flipV="1">
                <a:off x="6834443" y="4035668"/>
                <a:ext cx="0" cy="30076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/>
              <p:nvPr/>
            </p:nvCxnSpPr>
            <p:spPr>
              <a:xfrm flipV="1">
                <a:off x="8326316" y="4030911"/>
                <a:ext cx="0" cy="30076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F5A126D-DBF7-4677-B085-E086E464685A}"/>
                  </a:ext>
                </a:extLst>
              </p:cNvPr>
              <p:cNvSpPr/>
              <p:nvPr/>
            </p:nvSpPr>
            <p:spPr>
              <a:xfrm>
                <a:off x="7307523" y="4038294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914400">
                  <a:defRPr/>
                </a:pPr>
                <a:r>
                  <a:rPr lang="en-US" altLang="zh-CN" sz="2000" b="1" dirty="0" smtClean="0">
                    <a:solidFill>
                      <a:srgbClr val="142938"/>
                    </a:solidFill>
                    <a:latin typeface="微软雅黑"/>
                  </a:rPr>
                  <a:t>…</a:t>
                </a:r>
                <a:endParaRPr lang="en-US" altLang="zh-CN" sz="2000" b="1" dirty="0">
                  <a:solidFill>
                    <a:srgbClr val="142938"/>
                  </a:solidFill>
                  <a:latin typeface="微软雅黑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/>
                <p:cNvSpPr txBox="1"/>
                <p:nvPr/>
              </p:nvSpPr>
              <p:spPr>
                <a:xfrm>
                  <a:off x="5805496" y="4245346"/>
                  <a:ext cx="5876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𝐿𝑜𝑤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" name="文本框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5496" y="4245346"/>
                  <a:ext cx="58766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7292" r="-2083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9015862" y="4237394"/>
                  <a:ext cx="6969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𝐻𝑖𝑔h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5862" y="4237394"/>
                  <a:ext cx="69692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0526" r="-877" b="-347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左大括号 41"/>
            <p:cNvSpPr/>
            <p:nvPr/>
          </p:nvSpPr>
          <p:spPr>
            <a:xfrm rot="16200000">
              <a:off x="7539753" y="3082865"/>
              <a:ext cx="277724" cy="305493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5F5A126D-DBF7-4677-B085-E086E464685A}"/>
                </a:ext>
              </a:extLst>
            </p:cNvPr>
            <p:cNvSpPr/>
            <p:nvPr/>
          </p:nvSpPr>
          <p:spPr>
            <a:xfrm>
              <a:off x="7109308" y="4772559"/>
              <a:ext cx="12089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altLang="zh-CN" sz="1600" b="1" dirty="0" smtClean="0">
                  <a:solidFill>
                    <a:srgbClr val="142938"/>
                  </a:solidFill>
                  <a:latin typeface="微软雅黑"/>
                </a:rPr>
                <a:t>k sections</a:t>
              </a:r>
              <a:endParaRPr lang="en-US" altLang="zh-CN" sz="1600" b="1" dirty="0">
                <a:solidFill>
                  <a:srgbClr val="142938"/>
                </a:solidFill>
                <a:latin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56021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04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24547" y="547446"/>
            <a:ext cx="39426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000" b="1" dirty="0">
                <a:solidFill>
                  <a:srgbClr val="142938"/>
                </a:solidFill>
                <a:latin typeface="微软雅黑"/>
              </a:rPr>
              <a:t>Layer-Level Coverage Criteria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793" y="2160778"/>
            <a:ext cx="2467207" cy="2192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4965488" y="1791446"/>
            <a:ext cx="683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b="1" dirty="0">
                <a:solidFill>
                  <a:srgbClr val="142938"/>
                </a:solidFill>
                <a:latin typeface="微软雅黑"/>
              </a:rPr>
              <a:t>f</a:t>
            </a:r>
            <a:r>
              <a:rPr lang="en-US" altLang="zh-CN" b="1" dirty="0" smtClean="0">
                <a:solidFill>
                  <a:srgbClr val="142938"/>
                </a:solidFill>
                <a:latin typeface="微软雅黑"/>
              </a:rPr>
              <a:t>ind top </a:t>
            </a:r>
            <a:r>
              <a:rPr lang="en-US" altLang="zh-CN" b="1" dirty="0">
                <a:solidFill>
                  <a:srgbClr val="142938"/>
                </a:solidFill>
                <a:latin typeface="微软雅黑"/>
              </a:rPr>
              <a:t>hyperactive neurons </a:t>
            </a:r>
            <a:r>
              <a:rPr lang="en-US" altLang="zh-CN" b="1" dirty="0" smtClean="0">
                <a:solidFill>
                  <a:srgbClr val="142938"/>
                </a:solidFill>
                <a:latin typeface="微软雅黑"/>
              </a:rPr>
              <a:t>and test </a:t>
            </a:r>
            <a:r>
              <a:rPr lang="en-US" altLang="zh-CN" b="1" dirty="0">
                <a:solidFill>
                  <a:srgbClr val="142938"/>
                </a:solidFill>
                <a:latin typeface="微软雅黑"/>
              </a:rPr>
              <a:t>their </a:t>
            </a:r>
            <a:r>
              <a:rPr lang="en-US" altLang="zh-CN" b="1" dirty="0" smtClean="0">
                <a:solidFill>
                  <a:srgbClr val="142938"/>
                </a:solidFill>
                <a:latin typeface="微软雅黑"/>
              </a:rPr>
              <a:t>combinations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6760938" y="3256813"/>
            <a:ext cx="32421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zh-CN" sz="2000" b="1" dirty="0" smtClean="0">
                <a:solidFill>
                  <a:srgbClr val="142938"/>
                </a:solidFill>
                <a:latin typeface="微软雅黑"/>
              </a:rPr>
              <a:t>Top-k Neuron Coverage</a:t>
            </a:r>
            <a:endParaRPr lang="en-US" altLang="zh-CN" sz="2000" b="1" dirty="0">
              <a:solidFill>
                <a:srgbClr val="142938"/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994719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04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24547" y="547446"/>
            <a:ext cx="20639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000" b="1" dirty="0" smtClean="0">
                <a:solidFill>
                  <a:srgbClr val="142938"/>
                </a:solidFill>
                <a:latin typeface="微软雅黑"/>
              </a:rPr>
              <a:t>Disadvantages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3048000" y="1729802"/>
            <a:ext cx="6858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zh-CN" sz="2400" b="1" dirty="0" smtClean="0">
                <a:solidFill>
                  <a:srgbClr val="142938"/>
                </a:solidFill>
                <a:latin typeface="微软雅黑"/>
              </a:rPr>
              <a:t>1.   </a:t>
            </a:r>
            <a:r>
              <a:rPr lang="zh-CN" altLang="en-US" sz="2400" b="1" dirty="0" smtClean="0">
                <a:solidFill>
                  <a:srgbClr val="142938"/>
                </a:solidFill>
                <a:latin typeface="微软雅黑"/>
              </a:rPr>
              <a:t>对提高</a:t>
            </a:r>
            <a:r>
              <a:rPr lang="en-US" altLang="zh-CN" sz="2400" b="1" dirty="0" smtClean="0">
                <a:solidFill>
                  <a:srgbClr val="142938"/>
                </a:solidFill>
                <a:latin typeface="微软雅黑"/>
              </a:rPr>
              <a:t>DNN</a:t>
            </a:r>
            <a:r>
              <a:rPr lang="zh-CN" altLang="en-US" sz="2400" b="1" dirty="0" smtClean="0">
                <a:solidFill>
                  <a:srgbClr val="142938"/>
                </a:solidFill>
                <a:latin typeface="微软雅黑"/>
              </a:rPr>
              <a:t>的性能没有显著帮助</a:t>
            </a:r>
            <a:endParaRPr lang="en-US" altLang="zh-CN" sz="2400" b="1" dirty="0" smtClean="0">
              <a:solidFill>
                <a:srgbClr val="142938"/>
              </a:solidFill>
              <a:latin typeface="微软雅黑"/>
            </a:endParaRPr>
          </a:p>
          <a:p>
            <a:pPr marL="457200" lvl="0" indent="-457200" defTabSz="914400">
              <a:buAutoNum type="arabicPeriod"/>
              <a:defRPr/>
            </a:pPr>
            <a:endParaRPr lang="en-US" altLang="zh-CN" sz="2400" b="1" dirty="0">
              <a:solidFill>
                <a:srgbClr val="142938"/>
              </a:solidFill>
              <a:latin typeface="微软雅黑"/>
            </a:endParaRPr>
          </a:p>
          <a:p>
            <a:pPr lvl="0" defTabSz="914400">
              <a:defRPr/>
            </a:pPr>
            <a:r>
              <a:rPr lang="en-US" altLang="zh-CN" sz="2400" b="1" dirty="0" smtClean="0">
                <a:solidFill>
                  <a:srgbClr val="142938"/>
                </a:solidFill>
                <a:latin typeface="微软雅黑"/>
              </a:rPr>
              <a:t>2.   </a:t>
            </a:r>
            <a:r>
              <a:rPr lang="zh-CN" altLang="en-US" sz="2400" b="1" dirty="0" smtClean="0">
                <a:solidFill>
                  <a:srgbClr val="142938"/>
                </a:solidFill>
                <a:latin typeface="微软雅黑"/>
              </a:rPr>
              <a:t>不同测试用例之间覆盖率的差异不显著</a:t>
            </a:r>
            <a:endParaRPr lang="en-US" altLang="zh-CN" sz="2400" b="1" dirty="0" smtClean="0">
              <a:solidFill>
                <a:srgbClr val="142938"/>
              </a:solidFill>
              <a:latin typeface="微软雅黑"/>
            </a:endParaRPr>
          </a:p>
          <a:p>
            <a:pPr lvl="0" defTabSz="914400">
              <a:defRPr/>
            </a:pPr>
            <a:endParaRPr lang="en-US" altLang="zh-CN" sz="2400" b="1" dirty="0">
              <a:solidFill>
                <a:srgbClr val="142938"/>
              </a:solidFill>
              <a:latin typeface="微软雅黑"/>
            </a:endParaRPr>
          </a:p>
          <a:p>
            <a:pPr lvl="0" defTabSz="914400">
              <a:defRPr/>
            </a:pPr>
            <a:r>
              <a:rPr lang="en-US" altLang="zh-CN" sz="2400" b="1" dirty="0" smtClean="0">
                <a:solidFill>
                  <a:srgbClr val="142938"/>
                </a:solidFill>
                <a:latin typeface="微软雅黑"/>
              </a:rPr>
              <a:t>3.   </a:t>
            </a:r>
            <a:r>
              <a:rPr lang="zh-CN" altLang="en-US" sz="2400" b="1" dirty="0" smtClean="0">
                <a:solidFill>
                  <a:srgbClr val="142938"/>
                </a:solidFill>
                <a:latin typeface="微软雅黑"/>
              </a:rPr>
              <a:t>如果采用</a:t>
            </a:r>
            <a:r>
              <a:rPr lang="en-US" altLang="zh-CN" sz="2400" b="1" dirty="0" smtClean="0">
                <a:solidFill>
                  <a:srgbClr val="142938"/>
                </a:solidFill>
                <a:latin typeface="微软雅黑"/>
              </a:rPr>
              <a:t>coverage-additional</a:t>
            </a:r>
            <a:r>
              <a:rPr lang="zh-CN" altLang="en-US" sz="2400" b="1" dirty="0" smtClean="0">
                <a:solidFill>
                  <a:srgbClr val="142938"/>
                </a:solidFill>
                <a:latin typeface="微软雅黑"/>
              </a:rPr>
              <a:t>的方式进行测试用例选择，那么只需选择极少的用例就能完成覆盖</a:t>
            </a:r>
            <a:endParaRPr lang="en-US" altLang="zh-CN" sz="2400" b="1" dirty="0" smtClean="0">
              <a:solidFill>
                <a:srgbClr val="142938"/>
              </a:solidFill>
              <a:latin typeface="微软雅黑"/>
            </a:endParaRPr>
          </a:p>
          <a:p>
            <a:pPr marL="457200" lvl="0" indent="-457200" defTabSz="914400">
              <a:buAutoNum type="arabicPeriod"/>
              <a:defRPr/>
            </a:pPr>
            <a:endParaRPr lang="en-US" altLang="zh-CN" sz="2400" b="1" dirty="0">
              <a:solidFill>
                <a:srgbClr val="142938"/>
              </a:solidFill>
              <a:latin typeface="微软雅黑"/>
            </a:endParaRPr>
          </a:p>
          <a:p>
            <a:pPr lvl="0" defTabSz="914400">
              <a:defRPr/>
            </a:pPr>
            <a:r>
              <a:rPr lang="en-US" altLang="zh-CN" sz="2400" b="1" dirty="0" smtClean="0">
                <a:solidFill>
                  <a:srgbClr val="142938"/>
                </a:solidFill>
                <a:latin typeface="微软雅黑"/>
              </a:rPr>
              <a:t>4.   </a:t>
            </a:r>
            <a:r>
              <a:rPr lang="zh-CN" altLang="en-US" sz="2400" b="1" dirty="0" smtClean="0">
                <a:solidFill>
                  <a:srgbClr val="142938"/>
                </a:solidFill>
                <a:latin typeface="微软雅黑"/>
              </a:rPr>
              <a:t>时间复杂度高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6075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5">
            <a:extLst>
              <a:ext uri="{FF2B5EF4-FFF2-40B4-BE49-F238E27FC236}">
                <a16:creationId xmlns:a16="http://schemas.microsoft.com/office/drawing/2014/main" id="{4100CCFE-5D23-4342-8F08-42C14CA75BA7}"/>
              </a:ext>
            </a:extLst>
          </p:cNvPr>
          <p:cNvSpPr/>
          <p:nvPr/>
        </p:nvSpPr>
        <p:spPr>
          <a:xfrm>
            <a:off x="6913221" y="1637140"/>
            <a:ext cx="3470410" cy="42807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圆角矩形 116">
            <a:extLst>
              <a:ext uri="{FF2B5EF4-FFF2-40B4-BE49-F238E27FC236}">
                <a16:creationId xmlns:a16="http://schemas.microsoft.com/office/drawing/2014/main" id="{72336A59-3D1F-4549-AF45-B28E86B6BA2E}"/>
              </a:ext>
            </a:extLst>
          </p:cNvPr>
          <p:cNvSpPr/>
          <p:nvPr/>
        </p:nvSpPr>
        <p:spPr>
          <a:xfrm>
            <a:off x="6913221" y="2436130"/>
            <a:ext cx="3470410" cy="4280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圆角矩形 117">
            <a:extLst>
              <a:ext uri="{FF2B5EF4-FFF2-40B4-BE49-F238E27FC236}">
                <a16:creationId xmlns:a16="http://schemas.microsoft.com/office/drawing/2014/main" id="{495DDCE9-A110-4A8B-9713-74B98AB38394}"/>
              </a:ext>
            </a:extLst>
          </p:cNvPr>
          <p:cNvSpPr/>
          <p:nvPr/>
        </p:nvSpPr>
        <p:spPr>
          <a:xfrm>
            <a:off x="6913221" y="3236694"/>
            <a:ext cx="3470410" cy="42807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圆角矩形 118">
            <a:extLst>
              <a:ext uri="{FF2B5EF4-FFF2-40B4-BE49-F238E27FC236}">
                <a16:creationId xmlns:a16="http://schemas.microsoft.com/office/drawing/2014/main" id="{BCA580F0-F512-4DBF-9114-AB94BC528A0E}"/>
              </a:ext>
            </a:extLst>
          </p:cNvPr>
          <p:cNvSpPr/>
          <p:nvPr/>
        </p:nvSpPr>
        <p:spPr>
          <a:xfrm>
            <a:off x="6913221" y="4034146"/>
            <a:ext cx="3470410" cy="42807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圆角矩形 119">
            <a:extLst>
              <a:ext uri="{FF2B5EF4-FFF2-40B4-BE49-F238E27FC236}">
                <a16:creationId xmlns:a16="http://schemas.microsoft.com/office/drawing/2014/main" id="{A41A93BA-34BD-47CB-95E6-1BDF743DE19A}"/>
              </a:ext>
            </a:extLst>
          </p:cNvPr>
          <p:cNvSpPr/>
          <p:nvPr/>
        </p:nvSpPr>
        <p:spPr>
          <a:xfrm>
            <a:off x="6913221" y="4802225"/>
            <a:ext cx="3470410" cy="428075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0EE418-E966-464D-A67E-9D52E6DE0B8B}"/>
              </a:ext>
            </a:extLst>
          </p:cNvPr>
          <p:cNvSpPr txBox="1"/>
          <p:nvPr/>
        </p:nvSpPr>
        <p:spPr>
          <a:xfrm>
            <a:off x="7113742" y="1666512"/>
            <a:ext cx="306936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01   </a:t>
            </a:r>
            <a:r>
              <a:rPr kumimoji="0" lang="zh-CN" altLang="en-US" sz="195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研究背景</a:t>
            </a:r>
            <a:endParaRPr kumimoji="0" lang="zh-CN" altLang="en-US" sz="19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20194A-C1D5-4BF7-85F8-F043D9D922B3}"/>
              </a:ext>
            </a:extLst>
          </p:cNvPr>
          <p:cNvSpPr txBox="1"/>
          <p:nvPr/>
        </p:nvSpPr>
        <p:spPr>
          <a:xfrm>
            <a:off x="7113742" y="2465502"/>
            <a:ext cx="306936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02   </a:t>
            </a:r>
            <a:r>
              <a:rPr lang="zh-CN" altLang="en-US" sz="1950" b="1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研究现状</a:t>
            </a:r>
            <a:endParaRPr kumimoji="0" lang="zh-CN" altLang="en-US" sz="19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DBC175-EFC2-4FAE-9BE9-80D87B365F76}"/>
              </a:ext>
            </a:extLst>
          </p:cNvPr>
          <p:cNvSpPr txBox="1"/>
          <p:nvPr/>
        </p:nvSpPr>
        <p:spPr>
          <a:xfrm>
            <a:off x="7113742" y="3266067"/>
            <a:ext cx="306936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03   </a:t>
            </a:r>
            <a:r>
              <a:rPr kumimoji="0" lang="en-US" altLang="zh-CN" sz="195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ML Test</a:t>
            </a:r>
            <a:endParaRPr kumimoji="0" lang="zh-CN" altLang="en-US" sz="19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436432-EC0B-4AA9-984A-A2BAEDEBAC0E}"/>
              </a:ext>
            </a:extLst>
          </p:cNvPr>
          <p:cNvSpPr txBox="1"/>
          <p:nvPr/>
        </p:nvSpPr>
        <p:spPr>
          <a:xfrm>
            <a:off x="7113742" y="4063519"/>
            <a:ext cx="306936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04   </a:t>
            </a:r>
            <a:r>
              <a:rPr kumimoji="0" lang="en-US" altLang="zh-CN" sz="195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DL Test</a:t>
            </a:r>
            <a:endParaRPr kumimoji="0" lang="zh-CN" altLang="en-US" sz="19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0C590C-3138-4AA4-822F-9F66B99D7B1F}"/>
              </a:ext>
            </a:extLst>
          </p:cNvPr>
          <p:cNvSpPr txBox="1"/>
          <p:nvPr/>
        </p:nvSpPr>
        <p:spPr>
          <a:xfrm>
            <a:off x="7113742" y="4831598"/>
            <a:ext cx="306936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05   </a:t>
            </a:r>
            <a:r>
              <a:rPr lang="zh-CN" altLang="en-US" sz="195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研究挑战</a:t>
            </a:r>
            <a:endParaRPr kumimoji="0" lang="zh-CN" altLang="en-US" sz="19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4D4247A-591A-42E2-A4EF-22634BC4B8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27" r="9796" b="21840"/>
          <a:stretch/>
        </p:blipFill>
        <p:spPr>
          <a:xfrm>
            <a:off x="149295" y="1637140"/>
            <a:ext cx="6267425" cy="349024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01DFF38-FB70-4CB3-AA97-2FE5B177FF2E}"/>
              </a:ext>
            </a:extLst>
          </p:cNvPr>
          <p:cNvSpPr txBox="1"/>
          <p:nvPr/>
        </p:nvSpPr>
        <p:spPr>
          <a:xfrm>
            <a:off x="1534033" y="2997542"/>
            <a:ext cx="1341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目录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E5132A5-357E-40B4-BD37-0F32D987421B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DAC3829-BC20-4109-B5B4-B21E6E1D8C95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1FBB147-C474-4336-B9A4-62A086AFA8EB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0BF3406-8938-4313-BB73-D5419B3B32B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A15449B-99F9-4F34-B6B5-E5532A2EAAE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ADCF330-029C-4CD7-B950-C22A6D1A9DA2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5EFC43E-4328-4431-B265-ED9560EBCBDF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045A701-2A68-4630-8F90-41D3B0E02779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2EBE739-FB21-4638-89B6-8F15663DE15C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DD86ECC-C201-4797-8FF8-CEB562FF7B84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F33801D-ABF9-4E66-9F22-1152B0B00F1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28883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04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24547" y="547446"/>
            <a:ext cx="45993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000" b="1" dirty="0" err="1" smtClean="0">
                <a:solidFill>
                  <a:srgbClr val="142938"/>
                </a:solidFill>
                <a:latin typeface="微软雅黑"/>
              </a:rPr>
              <a:t>DeepGini</a:t>
            </a:r>
            <a:r>
              <a:rPr lang="en-US" altLang="zh-CN" sz="2000" b="1" dirty="0" smtClean="0">
                <a:solidFill>
                  <a:srgbClr val="142938"/>
                </a:solidFill>
                <a:latin typeface="微软雅黑"/>
              </a:rPr>
              <a:t>——using statistical view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987" y="1447800"/>
            <a:ext cx="7058025" cy="39624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4077562" y="5786589"/>
            <a:ext cx="4036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000" b="1" dirty="0">
                <a:solidFill>
                  <a:srgbClr val="142938"/>
                </a:solidFill>
                <a:latin typeface="微软雅黑"/>
              </a:rPr>
              <a:t>b</a:t>
            </a:r>
            <a:r>
              <a:rPr lang="en-US" altLang="zh-CN" sz="2000" b="1" dirty="0" smtClean="0">
                <a:solidFill>
                  <a:srgbClr val="142938"/>
                </a:solidFill>
                <a:latin typeface="微软雅黑"/>
              </a:rPr>
              <a:t>ased </a:t>
            </a:r>
            <a:r>
              <a:rPr lang="en-US" altLang="zh-CN" sz="2000" b="1" dirty="0" smtClean="0">
                <a:solidFill>
                  <a:srgbClr val="142938"/>
                </a:solidFill>
                <a:latin typeface="微软雅黑"/>
              </a:rPr>
              <a:t>on a classification DNN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3313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04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24547" y="547446"/>
            <a:ext cx="45993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000" b="1" dirty="0" err="1" smtClean="0">
                <a:solidFill>
                  <a:srgbClr val="142938"/>
                </a:solidFill>
                <a:latin typeface="微软雅黑"/>
              </a:rPr>
              <a:t>DeepGini</a:t>
            </a:r>
            <a:r>
              <a:rPr lang="en-US" altLang="zh-CN" sz="2000" b="1" dirty="0" smtClean="0">
                <a:solidFill>
                  <a:srgbClr val="142938"/>
                </a:solidFill>
                <a:latin typeface="微软雅黑"/>
              </a:rPr>
              <a:t>——using statistical view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320" y="2365131"/>
            <a:ext cx="4500009" cy="25263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6523883" y="3120459"/>
            <a:ext cx="46169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zh-CN" altLang="en-US" sz="2000" b="1" dirty="0" smtClean="0">
                <a:solidFill>
                  <a:srgbClr val="142938"/>
                </a:solidFill>
                <a:latin typeface="微软雅黑"/>
              </a:rPr>
              <a:t>基本思想</a:t>
            </a:r>
            <a:endParaRPr lang="en-US" altLang="zh-CN" sz="2000" b="1" dirty="0" smtClean="0">
              <a:solidFill>
                <a:srgbClr val="142938"/>
              </a:solidFill>
              <a:latin typeface="微软雅黑"/>
            </a:endParaRPr>
          </a:p>
          <a:p>
            <a:pPr lvl="0" defTabSz="914400">
              <a:defRPr/>
            </a:pPr>
            <a:r>
              <a:rPr lang="en-US" altLang="zh-CN" sz="2000" b="1" dirty="0">
                <a:solidFill>
                  <a:srgbClr val="142938"/>
                </a:solidFill>
                <a:latin typeface="微软雅黑"/>
              </a:rPr>
              <a:t> </a:t>
            </a:r>
            <a:r>
              <a:rPr lang="en-US" altLang="zh-CN" sz="2000" b="1" dirty="0" smtClean="0">
                <a:solidFill>
                  <a:srgbClr val="142938"/>
                </a:solidFill>
                <a:latin typeface="微软雅黑"/>
              </a:rPr>
              <a:t>      </a:t>
            </a:r>
            <a:r>
              <a:rPr lang="zh-CN" altLang="en-US" sz="2000" b="1" dirty="0" smtClean="0">
                <a:solidFill>
                  <a:srgbClr val="142938"/>
                </a:solidFill>
                <a:latin typeface="微软雅黑"/>
              </a:rPr>
              <a:t>找出最容易让</a:t>
            </a:r>
            <a:r>
              <a:rPr lang="en-US" altLang="zh-CN" sz="2000" b="1" dirty="0" smtClean="0">
                <a:solidFill>
                  <a:srgbClr val="142938"/>
                </a:solidFill>
                <a:latin typeface="微软雅黑"/>
              </a:rPr>
              <a:t>DNN</a:t>
            </a:r>
            <a:r>
              <a:rPr lang="zh-CN" altLang="en-US" sz="2000" b="1" dirty="0" smtClean="0">
                <a:solidFill>
                  <a:srgbClr val="142938"/>
                </a:solidFill>
                <a:latin typeface="微软雅黑"/>
              </a:rPr>
              <a:t>判断错误的用例，用来测试或重新训练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1194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04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24547" y="547446"/>
            <a:ext cx="3195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000" b="1" dirty="0" err="1" smtClean="0">
                <a:solidFill>
                  <a:srgbClr val="142938"/>
                </a:solidFill>
                <a:latin typeface="微软雅黑"/>
              </a:rPr>
              <a:t>DeepGini</a:t>
            </a:r>
            <a:r>
              <a:rPr lang="en-US" altLang="zh-CN" sz="2000" b="1" dirty="0" smtClean="0">
                <a:solidFill>
                  <a:srgbClr val="142938"/>
                </a:solidFill>
                <a:latin typeface="微软雅黑"/>
              </a:rPr>
              <a:t>——basic idea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940789" y="455288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57" name="组合 56"/>
          <p:cNvGrpSpPr/>
          <p:nvPr/>
        </p:nvGrpSpPr>
        <p:grpSpPr>
          <a:xfrm>
            <a:off x="1394078" y="2469919"/>
            <a:ext cx="7249516" cy="3050405"/>
            <a:chOff x="1394078" y="1845664"/>
            <a:chExt cx="7249516" cy="3050405"/>
          </a:xfrm>
        </p:grpSpPr>
        <p:grpSp>
          <p:nvGrpSpPr>
            <p:cNvPr id="56" name="组合 55"/>
            <p:cNvGrpSpPr/>
            <p:nvPr/>
          </p:nvGrpSpPr>
          <p:grpSpPr>
            <a:xfrm>
              <a:off x="1394078" y="1845664"/>
              <a:ext cx="7144763" cy="3050405"/>
              <a:chOff x="1394078" y="1845664"/>
              <a:chExt cx="7144763" cy="3050405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F5A126D-DBF7-4677-B085-E086E464685A}"/>
                  </a:ext>
                </a:extLst>
              </p:cNvPr>
              <p:cNvSpPr/>
              <p:nvPr/>
            </p:nvSpPr>
            <p:spPr>
              <a:xfrm>
                <a:off x="1394078" y="2680362"/>
                <a:ext cx="554671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914400">
                  <a:defRPr/>
                </a:pPr>
                <a:r>
                  <a:rPr lang="zh-CN" altLang="en-US" sz="2000" b="1" dirty="0" smtClean="0">
                    <a:solidFill>
                      <a:srgbClr val="142938"/>
                    </a:solidFill>
                    <a:latin typeface="微软雅黑"/>
                  </a:rPr>
                  <a:t>假设对于用例</a:t>
                </a:r>
                <a:r>
                  <a:rPr lang="en-US" altLang="zh-CN" sz="2000" b="1" dirty="0" smtClean="0">
                    <a:solidFill>
                      <a:srgbClr val="142938"/>
                    </a:solidFill>
                    <a:latin typeface="微软雅黑"/>
                  </a:rPr>
                  <a:t>t</a:t>
                </a:r>
                <a:r>
                  <a:rPr lang="zh-CN" altLang="en-US" sz="2000" b="1" dirty="0" smtClean="0">
                    <a:solidFill>
                      <a:srgbClr val="142938"/>
                    </a:solidFill>
                    <a:latin typeface="微软雅黑"/>
                  </a:rPr>
                  <a:t>，</a:t>
                </a:r>
                <a:r>
                  <a:rPr lang="en-US" altLang="zh-CN" sz="2000" b="1" dirty="0" smtClean="0">
                    <a:solidFill>
                      <a:srgbClr val="142938"/>
                    </a:solidFill>
                    <a:latin typeface="微软雅黑"/>
                  </a:rPr>
                  <a:t>DNN</a:t>
                </a:r>
                <a:r>
                  <a:rPr lang="zh-CN" altLang="en-US" sz="2000" b="1" dirty="0" smtClean="0">
                    <a:solidFill>
                      <a:srgbClr val="142938"/>
                    </a:solidFill>
                    <a:latin typeface="微软雅黑"/>
                  </a:rPr>
                  <a:t>的最终输出为一个向量：</a:t>
                </a:r>
                <a:endParaRPr lang="en-US" altLang="zh-CN" sz="2000" b="1" dirty="0" smtClean="0">
                  <a:solidFill>
                    <a:srgbClr val="142938"/>
                  </a:solidFill>
                  <a:latin typeface="微软雅黑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6701158" y="2735826"/>
                    <a:ext cx="1837683" cy="28918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[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]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1158" y="2735826"/>
                    <a:ext cx="1837683" cy="28918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642" r="-3974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F5A126D-DBF7-4677-B085-E086E464685A}"/>
                  </a:ext>
                </a:extLst>
              </p:cNvPr>
              <p:cNvSpPr/>
              <p:nvPr/>
            </p:nvSpPr>
            <p:spPr>
              <a:xfrm>
                <a:off x="1394078" y="1845664"/>
                <a:ext cx="33890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914400">
                  <a:defRPr/>
                </a:pPr>
                <a:r>
                  <a:rPr lang="zh-CN" altLang="en-US" sz="2000" b="1" dirty="0" smtClean="0">
                    <a:solidFill>
                      <a:srgbClr val="142938"/>
                    </a:solidFill>
                    <a:latin typeface="微软雅黑"/>
                  </a:rPr>
                  <a:t>对于一个</a:t>
                </a:r>
                <a:r>
                  <a:rPr lang="en-US" altLang="zh-CN" sz="2000" b="1" dirty="0" smtClean="0">
                    <a:solidFill>
                      <a:srgbClr val="142938"/>
                    </a:solidFill>
                    <a:latin typeface="微软雅黑"/>
                  </a:rPr>
                  <a:t>DNN</a:t>
                </a:r>
                <a:r>
                  <a:rPr lang="zh-CN" altLang="en-US" sz="2000" b="1" dirty="0" smtClean="0">
                    <a:solidFill>
                      <a:srgbClr val="142938"/>
                    </a:solidFill>
                    <a:latin typeface="微软雅黑"/>
                  </a:rPr>
                  <a:t>实现的分类器</a:t>
                </a:r>
                <a:endParaRPr lang="en-US" altLang="zh-CN" sz="2000" b="1" dirty="0" smtClean="0">
                  <a:solidFill>
                    <a:srgbClr val="142938"/>
                  </a:solidFill>
                  <a:latin typeface="微软雅黑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5F5A126D-DBF7-4677-B085-E086E464685A}"/>
                      </a:ext>
                    </a:extLst>
                  </p:cNvPr>
                  <p:cNvSpPr/>
                  <p:nvPr/>
                </p:nvSpPr>
                <p:spPr>
                  <a:xfrm>
                    <a:off x="1394403" y="3515060"/>
                    <a:ext cx="4831194" cy="41351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 defTabSz="914400">
                      <a:defRPr/>
                    </a:pPr>
                    <a:r>
                      <a:rPr lang="zh-CN" altLang="en-US" sz="2000" b="1" dirty="0" smtClean="0">
                        <a:solidFill>
                          <a:srgbClr val="142938"/>
                        </a:solidFill>
                        <a:latin typeface="微软雅黑"/>
                      </a:rPr>
                      <a:t>其中</a:t>
                    </a:r>
                    <a14:m>
                      <m:oMath xmlns:m="http://schemas.openxmlformats.org/officeDocument/2006/math">
                        <m:r>
                          <a:rPr lang="en-US" altLang="zh-CN" sz="2000" b="1" i="0" smtClean="0">
                            <a:solidFill>
                              <a:srgbClr val="14293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14293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142938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142938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2000" b="1" i="1" smtClean="0">
                                <a:solidFill>
                                  <a:srgbClr val="142938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1" i="1" smtClean="0">
                                <a:solidFill>
                                  <a:srgbClr val="142938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000" b="1" i="1" smtClean="0">
                            <a:solidFill>
                              <a:srgbClr val="14293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zh-CN" altLang="en-US" sz="2000" b="1" dirty="0" smtClean="0">
                        <a:solidFill>
                          <a:srgbClr val="142938"/>
                        </a:solidFill>
                        <a:latin typeface="微软雅黑"/>
                      </a:rPr>
                      <a:t>表示该用例属于第</a:t>
                    </a:r>
                    <a:r>
                      <a:rPr lang="en-US" altLang="zh-CN" sz="2000" b="1" dirty="0" err="1" smtClean="0">
                        <a:solidFill>
                          <a:srgbClr val="142938"/>
                        </a:solidFill>
                        <a:latin typeface="微软雅黑"/>
                      </a:rPr>
                      <a:t>i</a:t>
                    </a:r>
                    <a:r>
                      <a:rPr lang="zh-CN" altLang="en-US" sz="2000" b="1" dirty="0" smtClean="0">
                        <a:solidFill>
                          <a:srgbClr val="142938"/>
                        </a:solidFill>
                        <a:latin typeface="微软雅黑"/>
                      </a:rPr>
                      <a:t>个类别的概率</a:t>
                    </a:r>
                    <a:endParaRPr lang="en-US" altLang="zh-CN" sz="2000" b="1" dirty="0" smtClean="0">
                      <a:solidFill>
                        <a:srgbClr val="142938"/>
                      </a:solidFill>
                      <a:latin typeface="微软雅黑"/>
                    </a:endParaRPr>
                  </a:p>
                </p:txBody>
              </p:sp>
            </mc:Choice>
            <mc:Fallback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5F5A126D-DBF7-4677-B085-E086E46468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94403" y="3515060"/>
                    <a:ext cx="4831194" cy="41351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389" t="-7353" r="-758" b="-2205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F5A126D-DBF7-4677-B085-E086E464685A}"/>
                  </a:ext>
                </a:extLst>
              </p:cNvPr>
              <p:cNvSpPr/>
              <p:nvPr/>
            </p:nvSpPr>
            <p:spPr>
              <a:xfrm>
                <a:off x="1394403" y="4413693"/>
                <a:ext cx="403187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914400">
                  <a:defRPr/>
                </a:pPr>
                <a:r>
                  <a:rPr lang="zh-CN" altLang="en-US" sz="2000" b="1" dirty="0" smtClean="0">
                    <a:solidFill>
                      <a:srgbClr val="142938"/>
                    </a:solidFill>
                    <a:latin typeface="微软雅黑"/>
                  </a:rPr>
                  <a:t>该用例会被错误分类的概率我们用</a:t>
                </a:r>
                <a:endParaRPr lang="en-US" altLang="zh-CN" sz="2000" b="1" dirty="0" smtClean="0">
                  <a:solidFill>
                    <a:srgbClr val="142938"/>
                  </a:solidFill>
                  <a:latin typeface="微软雅黑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5382958" y="4329119"/>
                    <a:ext cx="2306529" cy="56695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=1−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2958" y="4329119"/>
                    <a:ext cx="2306529" cy="56695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F5A126D-DBF7-4677-B085-E086E464685A}"/>
                </a:ext>
              </a:extLst>
            </p:cNvPr>
            <p:cNvSpPr/>
            <p:nvPr/>
          </p:nvSpPr>
          <p:spPr>
            <a:xfrm>
              <a:off x="7689487" y="4412539"/>
              <a:ext cx="9541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zh-CN" altLang="en-US" sz="2000" b="1" dirty="0" smtClean="0">
                  <a:solidFill>
                    <a:srgbClr val="142938"/>
                  </a:solidFill>
                  <a:latin typeface="微软雅黑"/>
                </a:rPr>
                <a:t>来衡量</a:t>
              </a:r>
              <a:endParaRPr lang="en-US" altLang="zh-CN" sz="2000" b="1" dirty="0" smtClean="0">
                <a:solidFill>
                  <a:srgbClr val="142938"/>
                </a:solidFill>
                <a:latin typeface="微软雅黑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225597" y="671857"/>
            <a:ext cx="5297645" cy="2171136"/>
            <a:chOff x="6319350" y="270447"/>
            <a:chExt cx="5297645" cy="2171136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471"/>
            <a:stretch/>
          </p:blipFill>
          <p:spPr>
            <a:xfrm>
              <a:off x="6319350" y="332953"/>
              <a:ext cx="3466489" cy="2108630"/>
            </a:xfrm>
            <a:prstGeom prst="rect">
              <a:avLst/>
            </a:prstGeom>
            <a:ln w="889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grpSp>
          <p:nvGrpSpPr>
            <p:cNvPr id="35" name="组合 34"/>
            <p:cNvGrpSpPr/>
            <p:nvPr/>
          </p:nvGrpSpPr>
          <p:grpSpPr>
            <a:xfrm>
              <a:off x="9451683" y="458319"/>
              <a:ext cx="1074102" cy="289182"/>
              <a:chOff x="9451683" y="458319"/>
              <a:chExt cx="1074102" cy="28918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10112595" y="458319"/>
                    <a:ext cx="413190" cy="28918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8" name="文本框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12595" y="458319"/>
                    <a:ext cx="413190" cy="28918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1940" r="-4478" b="-2340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直接箭头连接符 33"/>
              <p:cNvCxnSpPr/>
              <p:nvPr/>
            </p:nvCxnSpPr>
            <p:spPr>
              <a:xfrm>
                <a:off x="9451683" y="626577"/>
                <a:ext cx="643280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>
              <a:off x="9455383" y="819629"/>
              <a:ext cx="1074102" cy="289182"/>
              <a:chOff x="9451683" y="458319"/>
              <a:chExt cx="1074102" cy="28918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10112595" y="458319"/>
                    <a:ext cx="413190" cy="28918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7" name="文本框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12595" y="458319"/>
                    <a:ext cx="413190" cy="28918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1765" r="-4412" b="-208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直接箭头连接符 37"/>
              <p:cNvCxnSpPr/>
              <p:nvPr/>
            </p:nvCxnSpPr>
            <p:spPr>
              <a:xfrm>
                <a:off x="9451683" y="626577"/>
                <a:ext cx="643280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>
              <a:off x="9459058" y="2053100"/>
              <a:ext cx="1088208" cy="289182"/>
              <a:chOff x="9451683" y="458319"/>
              <a:chExt cx="1088208" cy="28918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10112595" y="458319"/>
                    <a:ext cx="427296" cy="28918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40" name="文本框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12595" y="458319"/>
                    <a:ext cx="427296" cy="28918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429" b="-2340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接箭头连接符 40"/>
              <p:cNvCxnSpPr/>
              <p:nvPr/>
            </p:nvCxnSpPr>
            <p:spPr>
              <a:xfrm>
                <a:off x="9451683" y="626577"/>
                <a:ext cx="643280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/>
            <p:cNvGrpSpPr/>
            <p:nvPr/>
          </p:nvGrpSpPr>
          <p:grpSpPr>
            <a:xfrm>
              <a:off x="10547266" y="270447"/>
              <a:ext cx="1069729" cy="494628"/>
              <a:chOff x="10547266" y="270447"/>
              <a:chExt cx="1069729" cy="494628"/>
            </a:xfrm>
          </p:grpSpPr>
          <p:sp>
            <p:nvSpPr>
              <p:cNvPr id="42" name="文本框 41"/>
              <p:cNvSpPr txBox="1"/>
              <p:nvPr/>
            </p:nvSpPr>
            <p:spPr>
              <a:xfrm>
                <a:off x="11322042" y="488076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dirty="0" smtClean="0"/>
                  <a:t>C1</a:t>
                </a:r>
                <a:endParaRPr lang="zh-CN" altLang="en-US" dirty="0"/>
              </a:p>
            </p:txBody>
          </p:sp>
          <p:cxnSp>
            <p:nvCxnSpPr>
              <p:cNvPr id="43" name="直接箭头连接符 42"/>
              <p:cNvCxnSpPr/>
              <p:nvPr/>
            </p:nvCxnSpPr>
            <p:spPr>
              <a:xfrm>
                <a:off x="10547266" y="626576"/>
                <a:ext cx="643280" cy="0"/>
              </a:xfrm>
              <a:prstGeom prst="straightConnector1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文本框 44"/>
                  <p:cNvSpPr txBox="1"/>
                  <p:nvPr/>
                </p:nvSpPr>
                <p:spPr>
                  <a:xfrm>
                    <a:off x="10728731" y="270447"/>
                    <a:ext cx="19518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45" name="文本框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28731" y="270447"/>
                    <a:ext cx="19518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8125" r="-25000" b="-260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组合 46"/>
            <p:cNvGrpSpPr/>
            <p:nvPr/>
          </p:nvGrpSpPr>
          <p:grpSpPr>
            <a:xfrm>
              <a:off x="10547266" y="655425"/>
              <a:ext cx="1069729" cy="494628"/>
              <a:chOff x="10547266" y="270447"/>
              <a:chExt cx="1069729" cy="494628"/>
            </a:xfrm>
          </p:grpSpPr>
          <p:sp>
            <p:nvSpPr>
              <p:cNvPr id="48" name="文本框 47"/>
              <p:cNvSpPr txBox="1"/>
              <p:nvPr/>
            </p:nvSpPr>
            <p:spPr>
              <a:xfrm>
                <a:off x="11322042" y="488076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dirty="0" smtClean="0"/>
                  <a:t>C2</a:t>
                </a:r>
                <a:endParaRPr lang="zh-CN" altLang="en-US" dirty="0"/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>
                <a:off x="10547266" y="626576"/>
                <a:ext cx="643280" cy="0"/>
              </a:xfrm>
              <a:prstGeom prst="straightConnector1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文本框 49"/>
                  <p:cNvSpPr txBox="1"/>
                  <p:nvPr/>
                </p:nvSpPr>
                <p:spPr>
                  <a:xfrm>
                    <a:off x="10728731" y="270447"/>
                    <a:ext cx="19518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50" name="文本框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28731" y="270447"/>
                    <a:ext cx="195182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8125" r="-25000" b="-260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1" name="组合 50"/>
            <p:cNvGrpSpPr/>
            <p:nvPr/>
          </p:nvGrpSpPr>
          <p:grpSpPr>
            <a:xfrm>
              <a:off x="10525785" y="1847028"/>
              <a:ext cx="1069729" cy="494628"/>
              <a:chOff x="10547266" y="270447"/>
              <a:chExt cx="1069729" cy="494628"/>
            </a:xfrm>
          </p:grpSpPr>
          <p:sp>
            <p:nvSpPr>
              <p:cNvPr id="52" name="文本框 51"/>
              <p:cNvSpPr txBox="1"/>
              <p:nvPr/>
            </p:nvSpPr>
            <p:spPr>
              <a:xfrm>
                <a:off x="11322042" y="488076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dirty="0" smtClean="0"/>
                  <a:t>C3</a:t>
                </a:r>
                <a:endParaRPr lang="zh-CN" altLang="en-US" dirty="0"/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>
                <a:off x="10547266" y="626576"/>
                <a:ext cx="643280" cy="0"/>
              </a:xfrm>
              <a:prstGeom prst="straightConnector1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10728731" y="270447"/>
                    <a:ext cx="19518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54" name="文本框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28731" y="270447"/>
                    <a:ext cx="195182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8125" r="-25000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2836367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04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24547" y="547446"/>
            <a:ext cx="46833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000" b="1" dirty="0" err="1" smtClean="0">
                <a:solidFill>
                  <a:srgbClr val="142938"/>
                </a:solidFill>
                <a:latin typeface="微软雅黑"/>
              </a:rPr>
              <a:t>DeepGini</a:t>
            </a:r>
            <a:r>
              <a:rPr lang="en-US" altLang="zh-CN" sz="2000" b="1" dirty="0" smtClean="0">
                <a:solidFill>
                  <a:srgbClr val="142938"/>
                </a:solidFill>
                <a:latin typeface="微软雅黑"/>
              </a:rPr>
              <a:t>——prioritizing test cases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5F5A126D-DBF7-4677-B085-E086E464685A}"/>
                  </a:ext>
                </a:extLst>
              </p:cNvPr>
              <p:cNvSpPr/>
              <p:nvPr/>
            </p:nvSpPr>
            <p:spPr>
              <a:xfrm>
                <a:off x="2877047" y="2880583"/>
                <a:ext cx="6596678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 defTabSz="914400">
                  <a:defRPr/>
                </a:pPr>
                <a:r>
                  <a:rPr lang="zh-CN" altLang="en-US" sz="2000" b="1" dirty="0" smtClean="0">
                    <a:solidFill>
                      <a:srgbClr val="142938"/>
                    </a:solidFill>
                    <a:latin typeface="+mj-ea"/>
                    <a:ea typeface="+mj-ea"/>
                  </a:rPr>
                  <a:t>按照 </a:t>
                </a:r>
                <a14:m>
                  <m:oMath xmlns:m="http://schemas.openxmlformats.org/officeDocument/2006/math">
                    <m:r>
                      <a:rPr lang="zh-CN" altLang="en-US" sz="2000" b="1" i="1" smtClean="0">
                        <a:solidFill>
                          <a:srgbClr val="142938"/>
                        </a:solidFill>
                        <a:latin typeface="Cambria Math" panose="02040503050406030204" pitchFamily="18" charset="0"/>
                        <a:ea typeface="+mj-ea"/>
                      </a:rPr>
                      <m:t>𝜹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142938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142938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𝒏</m:t>
                        </m:r>
                      </m:e>
                    </m:d>
                  </m:oMath>
                </a14:m>
                <a:r>
                  <a:rPr lang="zh-CN" altLang="en-US" sz="2000" b="1" dirty="0" smtClean="0">
                    <a:solidFill>
                      <a:srgbClr val="142938"/>
                    </a:solidFill>
                    <a:latin typeface="+mj-ea"/>
                    <a:ea typeface="+mj-ea"/>
                  </a:rPr>
                  <a:t> </a:t>
                </a:r>
                <a:r>
                  <a:rPr lang="zh-CN" altLang="en-US" sz="2000" b="1" dirty="0">
                    <a:solidFill>
                      <a:srgbClr val="142938"/>
                    </a:solidFill>
                    <a:latin typeface="+mj-ea"/>
                    <a:ea typeface="+mj-ea"/>
                  </a:rPr>
                  <a:t>从高到低</a:t>
                </a:r>
                <a:r>
                  <a:rPr lang="zh-CN" altLang="en-US" sz="2000" b="1" dirty="0" smtClean="0">
                    <a:solidFill>
                      <a:srgbClr val="142938"/>
                    </a:solidFill>
                    <a:latin typeface="+mj-ea"/>
                    <a:ea typeface="+mj-ea"/>
                  </a:rPr>
                  <a:t>对测试用例进行排序</a:t>
                </a:r>
                <a:endParaRPr lang="en-US" altLang="zh-CN" sz="2000" b="1" dirty="0" smtClean="0">
                  <a:solidFill>
                    <a:srgbClr val="142938"/>
                  </a:solidFill>
                  <a:latin typeface="+mj-ea"/>
                  <a:ea typeface="+mj-ea"/>
                </a:endParaRPr>
              </a:p>
              <a:p>
                <a:pPr lvl="0" algn="ctr" defTabSz="914400">
                  <a:defRPr/>
                </a:pPr>
                <a:endParaRPr lang="en-US" altLang="zh-CN" sz="2000" b="1" dirty="0">
                  <a:solidFill>
                    <a:srgbClr val="142938"/>
                  </a:solidFill>
                  <a:latin typeface="+mj-ea"/>
                  <a:ea typeface="+mj-ea"/>
                </a:endParaRPr>
              </a:p>
              <a:p>
                <a:pPr lvl="0" algn="ctr" defTabSz="914400">
                  <a:defRPr/>
                </a:pPr>
                <a:r>
                  <a:rPr lang="zh-CN" altLang="en-US" sz="2000" b="1" dirty="0" smtClean="0">
                    <a:solidFill>
                      <a:srgbClr val="142938"/>
                    </a:solidFill>
                    <a:latin typeface="+mj-ea"/>
                    <a:ea typeface="+mj-ea"/>
                  </a:rPr>
                  <a:t>越靠前的越有可能检测出缺陷，也越能加强模型的鲁棒性</a:t>
                </a:r>
                <a:endParaRPr lang="en-US" altLang="zh-CN" sz="2000" dirty="0" smtClean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5F5A126D-DBF7-4677-B085-E086E46468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047" y="2880583"/>
                <a:ext cx="6596678" cy="1015663"/>
              </a:xfrm>
              <a:prstGeom prst="rect">
                <a:avLst/>
              </a:prstGeom>
              <a:blipFill>
                <a:blip r:embed="rId4"/>
                <a:stretch>
                  <a:fillRect l="-739" t="-3614" r="-555" b="-10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5487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255976" y="1683876"/>
            <a:ext cx="5345192" cy="349024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1473072" y="2845142"/>
            <a:ext cx="1864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PART </a:t>
            </a: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05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7DC5D2-6D98-48DE-8E5C-D20651A00016}"/>
              </a:ext>
            </a:extLst>
          </p:cNvPr>
          <p:cNvSpPr txBox="1"/>
          <p:nvPr/>
        </p:nvSpPr>
        <p:spPr>
          <a:xfrm>
            <a:off x="6536014" y="2598003"/>
            <a:ext cx="464011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挑战</a:t>
            </a:r>
            <a:r>
              <a:rPr lang="zh-CN" altLang="en-US" sz="4800" b="1" dirty="0" smtClean="0">
                <a:solidFill>
                  <a:srgbClr val="142938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与机会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B86FD1-B53D-42AD-B844-7B4095A15769}"/>
              </a:ext>
            </a:extLst>
          </p:cNvPr>
          <p:cNvSpPr/>
          <p:nvPr/>
        </p:nvSpPr>
        <p:spPr>
          <a:xfrm>
            <a:off x="6553199" y="3568417"/>
            <a:ext cx="52695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prstClr val="black"/>
                </a:solidFill>
                <a:latin typeface="Century Gothic" panose="020B0502020202020204" pitchFamily="34" charset="0"/>
                <a:ea typeface="微软雅黑"/>
              </a:rPr>
              <a:t>Challenges and Opportunities in ML Testing.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F006F6EE-4F24-49B1-8812-894CF4759346}"/>
              </a:ext>
            </a:extLst>
          </p:cNvPr>
          <p:cNvSpPr/>
          <p:nvPr/>
        </p:nvSpPr>
        <p:spPr>
          <a:xfrm rot="7200000">
            <a:off x="9866752" y="2951455"/>
            <a:ext cx="488804" cy="4213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30476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05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2034601" y="547446"/>
            <a:ext cx="15824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Challenges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" name="等腰三角形 2">
            <a:extLst>
              <a:ext uri="{FF2B5EF4-FFF2-40B4-BE49-F238E27FC236}">
                <a16:creationId xmlns:a16="http://schemas.microsoft.com/office/drawing/2014/main" id="{F78CC1A9-ED87-43E3-A3A4-F6763BFF82F3}"/>
              </a:ext>
            </a:extLst>
          </p:cNvPr>
          <p:cNvSpPr/>
          <p:nvPr/>
        </p:nvSpPr>
        <p:spPr bwMode="auto">
          <a:xfrm rot="8763501">
            <a:off x="5182658" y="3311643"/>
            <a:ext cx="1594709" cy="1845163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81487" tIns="40743" rIns="81487" bIns="40743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1A90CAF-9F4B-473F-8851-C47858D4246F}"/>
              </a:ext>
            </a:extLst>
          </p:cNvPr>
          <p:cNvSpPr/>
          <p:nvPr/>
        </p:nvSpPr>
        <p:spPr>
          <a:xfrm>
            <a:off x="5246395" y="3458631"/>
            <a:ext cx="1362963" cy="1362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等腰三角形 2">
            <a:extLst>
              <a:ext uri="{FF2B5EF4-FFF2-40B4-BE49-F238E27FC236}">
                <a16:creationId xmlns:a16="http://schemas.microsoft.com/office/drawing/2014/main" id="{218E1FAE-E7B3-4BF8-A98E-F8B512AEA3A2}"/>
              </a:ext>
            </a:extLst>
          </p:cNvPr>
          <p:cNvSpPr/>
          <p:nvPr/>
        </p:nvSpPr>
        <p:spPr bwMode="auto">
          <a:xfrm rot="16474575">
            <a:off x="4715016" y="1809961"/>
            <a:ext cx="1594709" cy="1845163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81487" tIns="40743" rIns="81487" bIns="40743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4DBE3A6-BDFA-4353-8187-1DA996D5AFE0}"/>
              </a:ext>
            </a:extLst>
          </p:cNvPr>
          <p:cNvSpPr/>
          <p:nvPr/>
        </p:nvSpPr>
        <p:spPr>
          <a:xfrm>
            <a:off x="4963428" y="2065876"/>
            <a:ext cx="1362963" cy="1362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等腰三角形 2">
            <a:extLst>
              <a:ext uri="{FF2B5EF4-FFF2-40B4-BE49-F238E27FC236}">
                <a16:creationId xmlns:a16="http://schemas.microsoft.com/office/drawing/2014/main" id="{86B3319B-29E0-468B-9635-8D7A8CE67B4B}"/>
              </a:ext>
            </a:extLst>
          </p:cNvPr>
          <p:cNvSpPr/>
          <p:nvPr/>
        </p:nvSpPr>
        <p:spPr bwMode="auto">
          <a:xfrm rot="3036074">
            <a:off x="6203063" y="2191205"/>
            <a:ext cx="1594709" cy="1845163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81487" tIns="40743" rIns="81487" bIns="40743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D3EFB30-0063-46FC-B61F-81E720CF7A32}"/>
              </a:ext>
            </a:extLst>
          </p:cNvPr>
          <p:cNvSpPr/>
          <p:nvPr/>
        </p:nvSpPr>
        <p:spPr>
          <a:xfrm>
            <a:off x="6235317" y="2519253"/>
            <a:ext cx="1362963" cy="136296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42288BA7-C209-4C8B-8278-EC306A5FCC7F}"/>
              </a:ext>
            </a:extLst>
          </p:cNvPr>
          <p:cNvSpPr txBox="1"/>
          <p:nvPr/>
        </p:nvSpPr>
        <p:spPr>
          <a:xfrm>
            <a:off x="6463622" y="2943237"/>
            <a:ext cx="965615" cy="553809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挑战一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TextBox 5">
            <a:extLst>
              <a:ext uri="{FF2B5EF4-FFF2-40B4-BE49-F238E27FC236}">
                <a16:creationId xmlns:a16="http://schemas.microsoft.com/office/drawing/2014/main" id="{C45A16F9-2224-48AB-A281-B56F2CE7A457}"/>
              </a:ext>
            </a:extLst>
          </p:cNvPr>
          <p:cNvSpPr txBox="1"/>
          <p:nvPr/>
        </p:nvSpPr>
        <p:spPr>
          <a:xfrm>
            <a:off x="5454303" y="3848239"/>
            <a:ext cx="965615" cy="553809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挑战二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id="{8A1790D5-FD73-4F27-A18F-AB5514143B8B}"/>
              </a:ext>
            </a:extLst>
          </p:cNvPr>
          <p:cNvSpPr txBox="1"/>
          <p:nvPr/>
        </p:nvSpPr>
        <p:spPr>
          <a:xfrm>
            <a:off x="5162102" y="2456581"/>
            <a:ext cx="965615" cy="553809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挑战三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7DBD3D31-DB55-4AB8-986C-2F1A57F6FF2E}"/>
              </a:ext>
            </a:extLst>
          </p:cNvPr>
          <p:cNvSpPr txBox="1"/>
          <p:nvPr/>
        </p:nvSpPr>
        <p:spPr>
          <a:xfrm>
            <a:off x="1787738" y="2181595"/>
            <a:ext cx="1281120" cy="421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9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68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测试预言</a:t>
            </a:r>
            <a:endParaRPr kumimoji="0" lang="zh-CN" altLang="en-US" sz="2139" b="1" i="0" u="none" strike="noStrike" kern="1200" cap="none" spc="0" normalizeH="0" baseline="0" noProof="0" dirty="0">
              <a:ln>
                <a:noFill/>
              </a:ln>
              <a:solidFill>
                <a:srgbClr val="11568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699C2A27-0551-4A0F-B537-854F442F81A7}"/>
              </a:ext>
            </a:extLst>
          </p:cNvPr>
          <p:cNvSpPr txBox="1"/>
          <p:nvPr/>
        </p:nvSpPr>
        <p:spPr>
          <a:xfrm>
            <a:off x="1787738" y="2583942"/>
            <a:ext cx="2604143" cy="47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4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如果获得准确的测试预言判断是否出错</a:t>
            </a:r>
            <a:endParaRPr kumimoji="0" lang="zh-CN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6E136DF7-C0DF-4CCB-B4E1-17D16DE799CA}"/>
              </a:ext>
            </a:extLst>
          </p:cNvPr>
          <p:cNvSpPr txBox="1"/>
          <p:nvPr/>
        </p:nvSpPr>
        <p:spPr>
          <a:xfrm>
            <a:off x="8050558" y="1311400"/>
            <a:ext cx="1281120" cy="421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9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68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成本问题</a:t>
            </a:r>
            <a:endParaRPr kumimoji="0" lang="zh-CN" altLang="en-US" sz="2139" b="1" i="0" u="none" strike="noStrike" kern="1200" cap="none" spc="0" normalizeH="0" baseline="0" noProof="0" dirty="0">
              <a:ln>
                <a:noFill/>
              </a:ln>
              <a:solidFill>
                <a:srgbClr val="11568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TextBox 11">
            <a:extLst>
              <a:ext uri="{FF2B5EF4-FFF2-40B4-BE49-F238E27FC236}">
                <a16:creationId xmlns:a16="http://schemas.microsoft.com/office/drawing/2014/main" id="{52C6C6CF-0A79-479B-B3F4-20E2ABF1961C}"/>
              </a:ext>
            </a:extLst>
          </p:cNvPr>
          <p:cNvSpPr txBox="1"/>
          <p:nvPr/>
        </p:nvSpPr>
        <p:spPr>
          <a:xfrm>
            <a:off x="8050558" y="3866022"/>
            <a:ext cx="2729831" cy="47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47" noProof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进行一次测试的成本高，研究难以覆盖多个数据集</a:t>
            </a:r>
            <a:endParaRPr kumimoji="0" lang="zh-CN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TextBox 12">
            <a:extLst>
              <a:ext uri="{FF2B5EF4-FFF2-40B4-BE49-F238E27FC236}">
                <a16:creationId xmlns:a16="http://schemas.microsoft.com/office/drawing/2014/main" id="{CF706196-ED83-44EC-BD46-FA64C5AB7F83}"/>
              </a:ext>
            </a:extLst>
          </p:cNvPr>
          <p:cNvSpPr txBox="1"/>
          <p:nvPr/>
        </p:nvSpPr>
        <p:spPr>
          <a:xfrm>
            <a:off x="4681527" y="5290530"/>
            <a:ext cx="1829347" cy="421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9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68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测试用例生成</a:t>
            </a:r>
            <a:endParaRPr kumimoji="0" lang="zh-CN" altLang="en-US" sz="2139" b="1" i="0" u="none" strike="noStrike" kern="1200" cap="none" spc="0" normalizeH="0" baseline="0" noProof="0" dirty="0">
              <a:ln>
                <a:noFill/>
              </a:ln>
              <a:solidFill>
                <a:srgbClr val="11568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TextBox 13">
            <a:extLst>
              <a:ext uri="{FF2B5EF4-FFF2-40B4-BE49-F238E27FC236}">
                <a16:creationId xmlns:a16="http://schemas.microsoft.com/office/drawing/2014/main" id="{FAED2C59-1D55-4B17-AF49-EDF73853D7CC}"/>
              </a:ext>
            </a:extLst>
          </p:cNvPr>
          <p:cNvSpPr txBox="1"/>
          <p:nvPr/>
        </p:nvSpPr>
        <p:spPr>
          <a:xfrm>
            <a:off x="4665700" y="5712056"/>
            <a:ext cx="3947375" cy="284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47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如何生成更加贴近自然的测试用例</a:t>
            </a:r>
            <a:endParaRPr kumimoji="0" lang="zh-CN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628" y="1796146"/>
            <a:ext cx="3479972" cy="19539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2074497"/>
      </p:ext>
    </p:extLst>
  </p:cSld>
  <p:clrMapOvr>
    <a:masterClrMapping/>
  </p:clrMapOvr>
  <p:transition spd="slow">
    <p:wip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2" dur="6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4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2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2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33" presetID="2" presetClass="entr" presetSubtype="9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38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0" dur="6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2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4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5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5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600"/>
                                </p:stCondLst>
                                <p:childTnLst>
                                  <p:par>
                                    <p:cTn id="64" presetID="2" presetClass="entr" presetSubtype="6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6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6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6100"/>
                                </p:stCondLst>
                                <p:childTnLst>
                                  <p:par>
                                    <p:cTn id="69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71" dur="6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700"/>
                                </p:stCondLst>
                                <p:childTnLst>
                                  <p:par>
                                    <p:cTn id="7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7200"/>
                                </p:stCondLst>
                                <p:childTnLst>
                                  <p:par>
                                    <p:cTn id="77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/>
          <p:bldP spid="25" grpId="0"/>
          <p:bldP spid="26" grpId="0"/>
          <p:bldP spid="27" grpId="0"/>
          <p:bldP spid="28" grpId="0"/>
          <p:bldP spid="29" grpId="0"/>
          <p:bldP spid="30" grpId="0"/>
          <p:bldP spid="31" grpId="0"/>
          <p:bldP spid="3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2" dur="6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4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2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2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33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38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0" dur="6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2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4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5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5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600"/>
                                </p:stCondLst>
                                <p:childTnLst>
                                  <p:par>
                                    <p:cTn id="64" presetID="2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6100"/>
                                </p:stCondLst>
                                <p:childTnLst>
                                  <p:par>
                                    <p:cTn id="69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71" dur="6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700"/>
                                </p:stCondLst>
                                <p:childTnLst>
                                  <p:par>
                                    <p:cTn id="7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7200"/>
                                </p:stCondLst>
                                <p:childTnLst>
                                  <p:par>
                                    <p:cTn id="77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/>
          <p:bldP spid="25" grpId="0"/>
          <p:bldP spid="26" grpId="0"/>
          <p:bldP spid="27" grpId="0"/>
          <p:bldP spid="28" grpId="0"/>
          <p:bldP spid="29" grpId="0"/>
          <p:bldP spid="30" grpId="0"/>
          <p:bldP spid="31" grpId="0"/>
          <p:bldP spid="32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05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2057985" y="547446"/>
            <a:ext cx="19943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142938"/>
                </a:solidFill>
                <a:latin typeface="微软雅黑"/>
                <a:ea typeface="微软雅黑"/>
              </a:rPr>
              <a:t>Opportunities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17" name="49a969bd-93d0-4994-b41f-6983f7f72bf9">
            <a:extLst>
              <a:ext uri="{FF2B5EF4-FFF2-40B4-BE49-F238E27FC236}">
                <a16:creationId xmlns:a16="http://schemas.microsoft.com/office/drawing/2014/main" id="{24916451-373F-4389-A0BF-595B5F64BCE4}"/>
              </a:ext>
            </a:extLst>
          </p:cNvPr>
          <p:cNvGrpSpPr>
            <a:grpSpLocks noChangeAspect="1"/>
          </p:cNvGrpSpPr>
          <p:nvPr/>
        </p:nvGrpSpPr>
        <p:grpSpPr>
          <a:xfrm>
            <a:off x="1021237" y="2004816"/>
            <a:ext cx="10149526" cy="3588271"/>
            <a:chOff x="921520" y="1938739"/>
            <a:chExt cx="10809807" cy="3821708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F20C1EB-482F-477B-9172-70CF9E710243}"/>
                </a:ext>
              </a:extLst>
            </p:cNvPr>
            <p:cNvGrpSpPr/>
            <p:nvPr/>
          </p:nvGrpSpPr>
          <p:grpSpPr>
            <a:xfrm>
              <a:off x="6600056" y="1938739"/>
              <a:ext cx="5131271" cy="3821708"/>
              <a:chOff x="4925169" y="1938739"/>
              <a:chExt cx="5131271" cy="3821708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BDA28E71-3D98-4738-B6B4-6776B9BAD2EF}"/>
                  </a:ext>
                </a:extLst>
              </p:cNvPr>
              <p:cNvSpPr/>
              <p:nvPr/>
            </p:nvSpPr>
            <p:spPr>
              <a:xfrm>
                <a:off x="4925169" y="3334442"/>
                <a:ext cx="914400" cy="91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4FBCADA9-5EDC-4006-88E7-4593035EC0D1}"/>
                  </a:ext>
                </a:extLst>
              </p:cNvPr>
              <p:cNvGrpSpPr/>
              <p:nvPr/>
            </p:nvGrpSpPr>
            <p:grpSpPr>
              <a:xfrm>
                <a:off x="6285166" y="1938739"/>
                <a:ext cx="3771274" cy="775640"/>
                <a:chOff x="5427447" y="2153465"/>
                <a:chExt cx="3771274" cy="775640"/>
              </a:xfrm>
            </p:grpSpPr>
            <p:sp>
              <p:nvSpPr>
                <p:cNvPr id="47" name="矩形: 圆角 14">
                  <a:extLst>
                    <a:ext uri="{FF2B5EF4-FFF2-40B4-BE49-F238E27FC236}">
                      <a16:creationId xmlns:a16="http://schemas.microsoft.com/office/drawing/2014/main" id="{2B500B81-931F-49D3-B7F1-6CC45CE3F795}"/>
                    </a:ext>
                  </a:extLst>
                </p:cNvPr>
                <p:cNvSpPr/>
                <p:nvPr/>
              </p:nvSpPr>
              <p:spPr>
                <a:xfrm flipH="1">
                  <a:off x="5519936" y="2153465"/>
                  <a:ext cx="3678785" cy="7756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gradFill>
                    <a:gsLst>
                      <a:gs pos="0">
                        <a:schemeClr val="accent1"/>
                      </a:gs>
                      <a:gs pos="58000">
                        <a:schemeClr val="accent2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marL="225425" marR="0" lvl="0" indent="-225425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Arial" pitchFamily="34" charset="0"/>
                    <a:sym typeface="+mn-lt"/>
                  </a:endParaRPr>
                </a:p>
              </p:txBody>
            </p:sp>
            <p:sp>
              <p:nvSpPr>
                <p:cNvPr id="48" name="椭圆 47">
                  <a:extLst>
                    <a:ext uri="{FF2B5EF4-FFF2-40B4-BE49-F238E27FC236}">
                      <a16:creationId xmlns:a16="http://schemas.microsoft.com/office/drawing/2014/main" id="{64616D90-CAF0-42B2-9036-1F60937DB2CB}"/>
                    </a:ext>
                  </a:extLst>
                </p:cNvPr>
                <p:cNvSpPr/>
                <p:nvPr/>
              </p:nvSpPr>
              <p:spPr>
                <a:xfrm>
                  <a:off x="5427447" y="2405737"/>
                  <a:ext cx="155194" cy="15519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90E1365A-2F24-4270-BCB8-B86954CB0FF1}"/>
                  </a:ext>
                </a:extLst>
              </p:cNvPr>
              <p:cNvGrpSpPr/>
              <p:nvPr/>
            </p:nvGrpSpPr>
            <p:grpSpPr>
              <a:xfrm>
                <a:off x="6285166" y="3461773"/>
                <a:ext cx="3771274" cy="775640"/>
                <a:chOff x="5427447" y="2153465"/>
                <a:chExt cx="3771274" cy="775640"/>
              </a:xfrm>
            </p:grpSpPr>
            <p:sp>
              <p:nvSpPr>
                <p:cNvPr id="45" name="矩形: 圆角 28">
                  <a:extLst>
                    <a:ext uri="{FF2B5EF4-FFF2-40B4-BE49-F238E27FC236}">
                      <a16:creationId xmlns:a16="http://schemas.microsoft.com/office/drawing/2014/main" id="{0C9E1511-BD3E-4239-AD15-89B20401446D}"/>
                    </a:ext>
                  </a:extLst>
                </p:cNvPr>
                <p:cNvSpPr/>
                <p:nvPr/>
              </p:nvSpPr>
              <p:spPr>
                <a:xfrm flipH="1">
                  <a:off x="5519936" y="2153465"/>
                  <a:ext cx="3678785" cy="7756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gradFill>
                    <a:gsLst>
                      <a:gs pos="0">
                        <a:schemeClr val="accent1"/>
                      </a:gs>
                      <a:gs pos="58000">
                        <a:schemeClr val="accent2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marL="225425" marR="0" lvl="0" indent="-225425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Arial" pitchFamily="34" charset="0"/>
                    <a:sym typeface="+mn-lt"/>
                  </a:endParaRPr>
                </a:p>
              </p:txBody>
            </p:sp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0AF77444-38DA-4CA3-BA83-47E48380AE57}"/>
                    </a:ext>
                  </a:extLst>
                </p:cNvPr>
                <p:cNvSpPr/>
                <p:nvPr/>
              </p:nvSpPr>
              <p:spPr>
                <a:xfrm>
                  <a:off x="5427447" y="2405737"/>
                  <a:ext cx="155194" cy="15519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48111DE5-9011-4D62-B996-6FB6D6E523EF}"/>
                  </a:ext>
                </a:extLst>
              </p:cNvPr>
              <p:cNvGrpSpPr/>
              <p:nvPr/>
            </p:nvGrpSpPr>
            <p:grpSpPr>
              <a:xfrm>
                <a:off x="6285166" y="4984807"/>
                <a:ext cx="3771274" cy="775640"/>
                <a:chOff x="5427447" y="2153465"/>
                <a:chExt cx="3771274" cy="775640"/>
              </a:xfrm>
            </p:grpSpPr>
            <p:sp>
              <p:nvSpPr>
                <p:cNvPr id="43" name="矩形: 圆角 32">
                  <a:extLst>
                    <a:ext uri="{FF2B5EF4-FFF2-40B4-BE49-F238E27FC236}">
                      <a16:creationId xmlns:a16="http://schemas.microsoft.com/office/drawing/2014/main" id="{B398E793-8672-440A-99FF-B45D76B1F760}"/>
                    </a:ext>
                  </a:extLst>
                </p:cNvPr>
                <p:cNvSpPr/>
                <p:nvPr/>
              </p:nvSpPr>
              <p:spPr>
                <a:xfrm flipH="1">
                  <a:off x="5519936" y="2153465"/>
                  <a:ext cx="3678785" cy="7756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gradFill>
                    <a:gsLst>
                      <a:gs pos="0">
                        <a:schemeClr val="accent1"/>
                      </a:gs>
                      <a:gs pos="58000">
                        <a:schemeClr val="accent2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marL="225425" marR="0" lvl="0" indent="-225425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Arial" pitchFamily="34" charset="0"/>
                    <a:sym typeface="+mn-lt"/>
                  </a:endParaRPr>
                </a:p>
              </p:txBody>
            </p:sp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A06E9BF5-55D1-4F87-9A0F-01FDAE9227EE}"/>
                    </a:ext>
                  </a:extLst>
                </p:cNvPr>
                <p:cNvSpPr/>
                <p:nvPr/>
              </p:nvSpPr>
              <p:spPr>
                <a:xfrm>
                  <a:off x="5427447" y="2405737"/>
                  <a:ext cx="155194" cy="15519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</p:grpSp>
          <p:cxnSp>
            <p:nvCxnSpPr>
              <p:cNvPr id="39" name="连接符: 肘形 36">
                <a:extLst>
                  <a:ext uri="{FF2B5EF4-FFF2-40B4-BE49-F238E27FC236}">
                    <a16:creationId xmlns:a16="http://schemas.microsoft.com/office/drawing/2014/main" id="{C2370B24-C338-4934-A7FA-1D7948B0CB0A}"/>
                  </a:ext>
                </a:extLst>
              </p:cNvPr>
              <p:cNvCxnSpPr>
                <a:stCxn id="48" idx="2"/>
                <a:endCxn id="35" idx="6"/>
              </p:cNvCxnSpPr>
              <p:nvPr/>
            </p:nvCxnSpPr>
            <p:spPr>
              <a:xfrm rot="10800000" flipV="1">
                <a:off x="5839570" y="2268608"/>
                <a:ext cx="445597" cy="1523034"/>
              </a:xfrm>
              <a:prstGeom prst="bentConnector3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F9AE50E7-5122-4CE5-8E3C-A62C0A55702C}"/>
                  </a:ext>
                </a:extLst>
              </p:cNvPr>
              <p:cNvCxnSpPr>
                <a:stCxn id="35" idx="6"/>
                <a:endCxn id="46" idx="2"/>
              </p:cNvCxnSpPr>
              <p:nvPr/>
            </p:nvCxnSpPr>
            <p:spPr>
              <a:xfrm>
                <a:off x="5839569" y="3791642"/>
                <a:ext cx="445597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连接符: 肘形 46">
                <a:extLst>
                  <a:ext uri="{FF2B5EF4-FFF2-40B4-BE49-F238E27FC236}">
                    <a16:creationId xmlns:a16="http://schemas.microsoft.com/office/drawing/2014/main" id="{36E7C1F8-61EA-428B-AE5F-4FC4B60EB6BA}"/>
                  </a:ext>
                </a:extLst>
              </p:cNvPr>
              <p:cNvCxnSpPr>
                <a:stCxn id="44" idx="2"/>
                <a:endCxn id="35" idx="6"/>
              </p:cNvCxnSpPr>
              <p:nvPr/>
            </p:nvCxnSpPr>
            <p:spPr>
              <a:xfrm rot="10800000">
                <a:off x="5839570" y="3791642"/>
                <a:ext cx="445597" cy="1523034"/>
              </a:xfrm>
              <a:prstGeom prst="bentConnector3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任意多边形: 形状 53">
                <a:extLst>
                  <a:ext uri="{FF2B5EF4-FFF2-40B4-BE49-F238E27FC236}">
                    <a16:creationId xmlns:a16="http://schemas.microsoft.com/office/drawing/2014/main" id="{5FC04E8F-FFEC-48E1-B0EA-A23DA0EBB5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61226" y="3590092"/>
                <a:ext cx="442285" cy="403100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  <a:gd name="connsiteX103" fmla="*/ 373273 h 605239"/>
                  <a:gd name="connsiteY103" fmla="*/ 373273 h 605239"/>
                  <a:gd name="connsiteX104" fmla="*/ 373273 h 605239"/>
                  <a:gd name="connsiteY104" fmla="*/ 373273 h 605239"/>
                  <a:gd name="connsiteX105" fmla="*/ 373273 h 605239"/>
                  <a:gd name="connsiteY105" fmla="*/ 373273 h 605239"/>
                  <a:gd name="connsiteX106" fmla="*/ 373273 h 605239"/>
                  <a:gd name="connsiteY106" fmla="*/ 373273 h 605239"/>
                  <a:gd name="connsiteX107" fmla="*/ 373273 h 605239"/>
                  <a:gd name="connsiteY107" fmla="*/ 373273 h 605239"/>
                  <a:gd name="connsiteX108" fmla="*/ 373273 h 605239"/>
                  <a:gd name="connsiteY108" fmla="*/ 373273 h 605239"/>
                  <a:gd name="connsiteX109" fmla="*/ 373273 h 605239"/>
                  <a:gd name="connsiteY109" fmla="*/ 373273 h 605239"/>
                  <a:gd name="connsiteX110" fmla="*/ 373273 h 605239"/>
                  <a:gd name="connsiteY110" fmla="*/ 373273 h 605239"/>
                  <a:gd name="connsiteX111" fmla="*/ 373273 h 605239"/>
                  <a:gd name="connsiteY111" fmla="*/ 373273 h 605239"/>
                  <a:gd name="connsiteX112" fmla="*/ 373273 h 605239"/>
                  <a:gd name="connsiteY112" fmla="*/ 373273 h 605239"/>
                  <a:gd name="connsiteX113" fmla="*/ 373273 h 605239"/>
                  <a:gd name="connsiteY113" fmla="*/ 373273 h 605239"/>
                  <a:gd name="connsiteX114" fmla="*/ 373273 h 605239"/>
                  <a:gd name="connsiteY114" fmla="*/ 373273 h 605239"/>
                  <a:gd name="connsiteX115" fmla="*/ 373273 h 605239"/>
                  <a:gd name="connsiteY115" fmla="*/ 373273 h 605239"/>
                  <a:gd name="connsiteX116" fmla="*/ 373273 h 605239"/>
                  <a:gd name="connsiteY116" fmla="*/ 373273 h 605239"/>
                  <a:gd name="connsiteX117" fmla="*/ 373273 h 605239"/>
                  <a:gd name="connsiteY117" fmla="*/ 373273 h 605239"/>
                  <a:gd name="connsiteX118" fmla="*/ 373273 h 605239"/>
                  <a:gd name="connsiteY118" fmla="*/ 373273 h 605239"/>
                  <a:gd name="connsiteX119" fmla="*/ 373273 h 605239"/>
                  <a:gd name="connsiteY119" fmla="*/ 373273 h 605239"/>
                  <a:gd name="connsiteX120" fmla="*/ 373273 h 605239"/>
                  <a:gd name="connsiteY120" fmla="*/ 373273 h 605239"/>
                  <a:gd name="connsiteX121" fmla="*/ 373273 h 605239"/>
                  <a:gd name="connsiteY121" fmla="*/ 373273 h 605239"/>
                  <a:gd name="connsiteX122" fmla="*/ 373273 h 605239"/>
                  <a:gd name="connsiteY122" fmla="*/ 373273 h 605239"/>
                  <a:gd name="connsiteX123" fmla="*/ 373273 h 605239"/>
                  <a:gd name="connsiteY123" fmla="*/ 373273 h 605239"/>
                  <a:gd name="connsiteX124" fmla="*/ 373273 h 605239"/>
                  <a:gd name="connsiteY124" fmla="*/ 373273 h 605239"/>
                  <a:gd name="connsiteX125" fmla="*/ 373273 h 605239"/>
                  <a:gd name="connsiteY125" fmla="*/ 373273 h 605239"/>
                  <a:gd name="connsiteX126" fmla="*/ 373273 h 605239"/>
                  <a:gd name="connsiteY126" fmla="*/ 373273 h 605239"/>
                  <a:gd name="connsiteX127" fmla="*/ 373273 h 605239"/>
                  <a:gd name="connsiteY127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</a:cxnLst>
                <a:rect l="l" t="t" r="r" b="b"/>
                <a:pathLst>
                  <a:path w="606933" h="553162">
                    <a:moveTo>
                      <a:pt x="443700" y="443503"/>
                    </a:moveTo>
                    <a:cubicBezTo>
                      <a:pt x="461035" y="453606"/>
                      <a:pt x="477310" y="465825"/>
                      <a:pt x="492334" y="479775"/>
                    </a:cubicBezTo>
                    <a:cubicBezTo>
                      <a:pt x="460939" y="509024"/>
                      <a:pt x="424150" y="530383"/>
                      <a:pt x="384087" y="542506"/>
                    </a:cubicBezTo>
                    <a:cubicBezTo>
                      <a:pt x="407971" y="518838"/>
                      <a:pt x="428580" y="484875"/>
                      <a:pt x="443700" y="443503"/>
                    </a:cubicBezTo>
                    <a:close/>
                    <a:moveTo>
                      <a:pt x="163232" y="443503"/>
                    </a:moveTo>
                    <a:cubicBezTo>
                      <a:pt x="178352" y="484875"/>
                      <a:pt x="198865" y="518838"/>
                      <a:pt x="222845" y="542506"/>
                    </a:cubicBezTo>
                    <a:cubicBezTo>
                      <a:pt x="182686" y="530383"/>
                      <a:pt x="145897" y="509024"/>
                      <a:pt x="114598" y="479775"/>
                    </a:cubicBezTo>
                    <a:cubicBezTo>
                      <a:pt x="129622" y="465825"/>
                      <a:pt x="145897" y="453606"/>
                      <a:pt x="163232" y="443503"/>
                    </a:cubicBezTo>
                    <a:close/>
                    <a:moveTo>
                      <a:pt x="316062" y="405892"/>
                    </a:moveTo>
                    <a:cubicBezTo>
                      <a:pt x="353060" y="407528"/>
                      <a:pt x="388613" y="416377"/>
                      <a:pt x="421275" y="431672"/>
                    </a:cubicBezTo>
                    <a:cubicBezTo>
                      <a:pt x="397573" y="499968"/>
                      <a:pt x="359034" y="545563"/>
                      <a:pt x="316062" y="553162"/>
                    </a:cubicBezTo>
                    <a:close/>
                    <a:moveTo>
                      <a:pt x="290729" y="405892"/>
                    </a:moveTo>
                    <a:lnTo>
                      <a:pt x="290729" y="553162"/>
                    </a:lnTo>
                    <a:cubicBezTo>
                      <a:pt x="247883" y="545563"/>
                      <a:pt x="209369" y="499968"/>
                      <a:pt x="185587" y="431672"/>
                    </a:cubicBezTo>
                    <a:cubicBezTo>
                      <a:pt x="218227" y="416377"/>
                      <a:pt x="253852" y="407528"/>
                      <a:pt x="290729" y="405892"/>
                    </a:cubicBezTo>
                    <a:close/>
                    <a:moveTo>
                      <a:pt x="463924" y="364965"/>
                    </a:moveTo>
                    <a:lnTo>
                      <a:pt x="567205" y="364965"/>
                    </a:lnTo>
                    <a:lnTo>
                      <a:pt x="543818" y="416184"/>
                    </a:lnTo>
                    <a:cubicBezTo>
                      <a:pt x="534304" y="432408"/>
                      <a:pt x="523128" y="447695"/>
                      <a:pt x="510459" y="461780"/>
                    </a:cubicBezTo>
                    <a:cubicBezTo>
                      <a:pt x="492442" y="444859"/>
                      <a:pt x="472692" y="430534"/>
                      <a:pt x="451689" y="418708"/>
                    </a:cubicBezTo>
                    <a:close/>
                    <a:moveTo>
                      <a:pt x="316062" y="364965"/>
                    </a:moveTo>
                    <a:lnTo>
                      <a:pt x="438281" y="364965"/>
                    </a:lnTo>
                    <a:lnTo>
                      <a:pt x="428843" y="407092"/>
                    </a:lnTo>
                    <a:cubicBezTo>
                      <a:pt x="393689" y="391126"/>
                      <a:pt x="355646" y="381989"/>
                      <a:pt x="316062" y="380450"/>
                    </a:cubicBezTo>
                    <a:close/>
                    <a:moveTo>
                      <a:pt x="168651" y="364965"/>
                    </a:moveTo>
                    <a:lnTo>
                      <a:pt x="290729" y="364965"/>
                    </a:lnTo>
                    <a:lnTo>
                      <a:pt x="290729" y="380450"/>
                    </a:lnTo>
                    <a:cubicBezTo>
                      <a:pt x="251256" y="381989"/>
                      <a:pt x="213131" y="391126"/>
                      <a:pt x="178086" y="407092"/>
                    </a:cubicBezTo>
                    <a:close/>
                    <a:moveTo>
                      <a:pt x="39659" y="364965"/>
                    </a:moveTo>
                    <a:lnTo>
                      <a:pt x="143035" y="364965"/>
                    </a:lnTo>
                    <a:lnTo>
                      <a:pt x="155174" y="418708"/>
                    </a:lnTo>
                    <a:cubicBezTo>
                      <a:pt x="134171" y="430534"/>
                      <a:pt x="114421" y="444859"/>
                      <a:pt x="96501" y="461780"/>
                    </a:cubicBezTo>
                    <a:cubicBezTo>
                      <a:pt x="83832" y="447695"/>
                      <a:pt x="72632" y="432408"/>
                      <a:pt x="63094" y="416184"/>
                    </a:cubicBezTo>
                    <a:close/>
                    <a:moveTo>
                      <a:pt x="417814" y="222493"/>
                    </a:moveTo>
                    <a:lnTo>
                      <a:pt x="435824" y="283675"/>
                    </a:lnTo>
                    <a:lnTo>
                      <a:pt x="445648" y="252507"/>
                    </a:lnTo>
                    <a:lnTo>
                      <a:pt x="469822" y="252507"/>
                    </a:lnTo>
                    <a:lnTo>
                      <a:pt x="479550" y="283675"/>
                    </a:lnTo>
                    <a:lnTo>
                      <a:pt x="497657" y="222493"/>
                    </a:lnTo>
                    <a:lnTo>
                      <a:pt x="521831" y="229612"/>
                    </a:lnTo>
                    <a:lnTo>
                      <a:pt x="492167" y="330619"/>
                    </a:lnTo>
                    <a:lnTo>
                      <a:pt x="467992" y="330811"/>
                    </a:lnTo>
                    <a:lnTo>
                      <a:pt x="457687" y="298393"/>
                    </a:lnTo>
                    <a:lnTo>
                      <a:pt x="447478" y="330811"/>
                    </a:lnTo>
                    <a:lnTo>
                      <a:pt x="423304" y="330619"/>
                    </a:lnTo>
                    <a:lnTo>
                      <a:pt x="393543" y="229612"/>
                    </a:lnTo>
                    <a:close/>
                    <a:moveTo>
                      <a:pt x="263629" y="222493"/>
                    </a:moveTo>
                    <a:lnTo>
                      <a:pt x="281639" y="283675"/>
                    </a:lnTo>
                    <a:lnTo>
                      <a:pt x="291463" y="252507"/>
                    </a:lnTo>
                    <a:lnTo>
                      <a:pt x="315541" y="252507"/>
                    </a:lnTo>
                    <a:lnTo>
                      <a:pt x="325365" y="283675"/>
                    </a:lnTo>
                    <a:lnTo>
                      <a:pt x="343375" y="222493"/>
                    </a:lnTo>
                    <a:lnTo>
                      <a:pt x="367646" y="229612"/>
                    </a:lnTo>
                    <a:lnTo>
                      <a:pt x="337886" y="330619"/>
                    </a:lnTo>
                    <a:lnTo>
                      <a:pt x="313711" y="330811"/>
                    </a:lnTo>
                    <a:lnTo>
                      <a:pt x="303502" y="298393"/>
                    </a:lnTo>
                    <a:lnTo>
                      <a:pt x="293197" y="330811"/>
                    </a:lnTo>
                    <a:lnTo>
                      <a:pt x="269022" y="330619"/>
                    </a:lnTo>
                    <a:lnTo>
                      <a:pt x="239358" y="229612"/>
                    </a:lnTo>
                    <a:close/>
                    <a:moveTo>
                      <a:pt x="109302" y="222493"/>
                    </a:moveTo>
                    <a:lnTo>
                      <a:pt x="127312" y="283675"/>
                    </a:lnTo>
                    <a:lnTo>
                      <a:pt x="137136" y="252507"/>
                    </a:lnTo>
                    <a:lnTo>
                      <a:pt x="161214" y="252507"/>
                    </a:lnTo>
                    <a:lnTo>
                      <a:pt x="171038" y="283675"/>
                    </a:lnTo>
                    <a:lnTo>
                      <a:pt x="189048" y="222493"/>
                    </a:lnTo>
                    <a:lnTo>
                      <a:pt x="213319" y="229612"/>
                    </a:lnTo>
                    <a:lnTo>
                      <a:pt x="183655" y="330619"/>
                    </a:lnTo>
                    <a:lnTo>
                      <a:pt x="159384" y="330811"/>
                    </a:lnTo>
                    <a:lnTo>
                      <a:pt x="149175" y="298393"/>
                    </a:lnTo>
                    <a:lnTo>
                      <a:pt x="138966" y="330811"/>
                    </a:lnTo>
                    <a:lnTo>
                      <a:pt x="114792" y="330619"/>
                    </a:lnTo>
                    <a:lnTo>
                      <a:pt x="85031" y="229612"/>
                    </a:lnTo>
                    <a:close/>
                    <a:moveTo>
                      <a:pt x="25329" y="213374"/>
                    </a:moveTo>
                    <a:lnTo>
                      <a:pt x="25329" y="339668"/>
                    </a:lnTo>
                    <a:lnTo>
                      <a:pt x="581604" y="339668"/>
                    </a:lnTo>
                    <a:lnTo>
                      <a:pt x="581604" y="213374"/>
                    </a:lnTo>
                    <a:close/>
                    <a:moveTo>
                      <a:pt x="96501" y="91312"/>
                    </a:moveTo>
                    <a:cubicBezTo>
                      <a:pt x="114414" y="108145"/>
                      <a:pt x="134157" y="122573"/>
                      <a:pt x="155152" y="134404"/>
                    </a:cubicBezTo>
                    <a:cubicBezTo>
                      <a:pt x="150241" y="151333"/>
                      <a:pt x="146196" y="169320"/>
                      <a:pt x="143017" y="188173"/>
                    </a:cubicBezTo>
                    <a:lnTo>
                      <a:pt x="168635" y="188173"/>
                    </a:lnTo>
                    <a:cubicBezTo>
                      <a:pt x="171236" y="173456"/>
                      <a:pt x="174318" y="159413"/>
                      <a:pt x="178074" y="145947"/>
                    </a:cubicBezTo>
                    <a:cubicBezTo>
                      <a:pt x="213130" y="161914"/>
                      <a:pt x="251268" y="171052"/>
                      <a:pt x="290754" y="172687"/>
                    </a:cubicBezTo>
                    <a:lnTo>
                      <a:pt x="290754" y="188173"/>
                    </a:lnTo>
                    <a:lnTo>
                      <a:pt x="316083" y="188173"/>
                    </a:lnTo>
                    <a:lnTo>
                      <a:pt x="316083" y="172687"/>
                    </a:lnTo>
                    <a:cubicBezTo>
                      <a:pt x="355665" y="171052"/>
                      <a:pt x="393707" y="161914"/>
                      <a:pt x="428860" y="145947"/>
                    </a:cubicBezTo>
                    <a:cubicBezTo>
                      <a:pt x="432519" y="159413"/>
                      <a:pt x="435697" y="173456"/>
                      <a:pt x="438298" y="188173"/>
                    </a:cubicBezTo>
                    <a:lnTo>
                      <a:pt x="463916" y="188173"/>
                    </a:lnTo>
                    <a:cubicBezTo>
                      <a:pt x="460737" y="169320"/>
                      <a:pt x="456693" y="151333"/>
                      <a:pt x="451685" y="134404"/>
                    </a:cubicBezTo>
                    <a:cubicBezTo>
                      <a:pt x="472776" y="122573"/>
                      <a:pt x="492423" y="108145"/>
                      <a:pt x="510432" y="91312"/>
                    </a:cubicBezTo>
                    <a:cubicBezTo>
                      <a:pt x="535761" y="119399"/>
                      <a:pt x="555119" y="152487"/>
                      <a:pt x="567158" y="188173"/>
                    </a:cubicBezTo>
                    <a:lnTo>
                      <a:pt x="606933" y="188173"/>
                    </a:lnTo>
                    <a:lnTo>
                      <a:pt x="606933" y="364965"/>
                    </a:lnTo>
                    <a:lnTo>
                      <a:pt x="567205" y="364965"/>
                    </a:lnTo>
                    <a:lnTo>
                      <a:pt x="567205" y="364964"/>
                    </a:lnTo>
                    <a:lnTo>
                      <a:pt x="463925" y="364964"/>
                    </a:lnTo>
                    <a:lnTo>
                      <a:pt x="463924" y="364965"/>
                    </a:lnTo>
                    <a:lnTo>
                      <a:pt x="438281" y="364965"/>
                    </a:lnTo>
                    <a:lnTo>
                      <a:pt x="438281" y="364964"/>
                    </a:lnTo>
                    <a:lnTo>
                      <a:pt x="316062" y="364964"/>
                    </a:lnTo>
                    <a:lnTo>
                      <a:pt x="316062" y="364965"/>
                    </a:lnTo>
                    <a:lnTo>
                      <a:pt x="290729" y="364965"/>
                    </a:lnTo>
                    <a:lnTo>
                      <a:pt x="290729" y="364964"/>
                    </a:lnTo>
                    <a:lnTo>
                      <a:pt x="168651" y="364964"/>
                    </a:lnTo>
                    <a:lnTo>
                      <a:pt x="168651" y="364965"/>
                    </a:lnTo>
                    <a:lnTo>
                      <a:pt x="143035" y="364965"/>
                    </a:lnTo>
                    <a:lnTo>
                      <a:pt x="143035" y="364964"/>
                    </a:lnTo>
                    <a:lnTo>
                      <a:pt x="39658" y="364964"/>
                    </a:lnTo>
                    <a:lnTo>
                      <a:pt x="39659" y="364965"/>
                    </a:lnTo>
                    <a:lnTo>
                      <a:pt x="0" y="364965"/>
                    </a:lnTo>
                    <a:lnTo>
                      <a:pt x="0" y="188173"/>
                    </a:lnTo>
                    <a:lnTo>
                      <a:pt x="39679" y="188173"/>
                    </a:lnTo>
                    <a:cubicBezTo>
                      <a:pt x="51717" y="152487"/>
                      <a:pt x="71075" y="119399"/>
                      <a:pt x="96501" y="91312"/>
                    </a:cubicBezTo>
                    <a:close/>
                    <a:moveTo>
                      <a:pt x="384087" y="10655"/>
                    </a:moveTo>
                    <a:cubicBezTo>
                      <a:pt x="424150" y="22673"/>
                      <a:pt x="460939" y="44114"/>
                      <a:pt x="492334" y="73246"/>
                    </a:cubicBezTo>
                    <a:cubicBezTo>
                      <a:pt x="477310" y="87283"/>
                      <a:pt x="461035" y="99397"/>
                      <a:pt x="443700" y="109588"/>
                    </a:cubicBezTo>
                    <a:cubicBezTo>
                      <a:pt x="428580" y="68150"/>
                      <a:pt x="407971" y="34211"/>
                      <a:pt x="384087" y="10655"/>
                    </a:cubicBezTo>
                    <a:close/>
                    <a:moveTo>
                      <a:pt x="222845" y="10655"/>
                    </a:moveTo>
                    <a:cubicBezTo>
                      <a:pt x="198865" y="34211"/>
                      <a:pt x="178352" y="68150"/>
                      <a:pt x="163232" y="109588"/>
                    </a:cubicBezTo>
                    <a:cubicBezTo>
                      <a:pt x="145897" y="99397"/>
                      <a:pt x="129622" y="87283"/>
                      <a:pt x="114598" y="73246"/>
                    </a:cubicBezTo>
                    <a:cubicBezTo>
                      <a:pt x="145897" y="44114"/>
                      <a:pt x="182686" y="22673"/>
                      <a:pt x="222845" y="10655"/>
                    </a:cubicBezTo>
                    <a:close/>
                    <a:moveTo>
                      <a:pt x="316062" y="0"/>
                    </a:moveTo>
                    <a:cubicBezTo>
                      <a:pt x="358937" y="7501"/>
                      <a:pt x="397477" y="53178"/>
                      <a:pt x="421275" y="121358"/>
                    </a:cubicBezTo>
                    <a:cubicBezTo>
                      <a:pt x="388613" y="136744"/>
                      <a:pt x="353060" y="145494"/>
                      <a:pt x="316062" y="147129"/>
                    </a:cubicBezTo>
                    <a:close/>
                    <a:moveTo>
                      <a:pt x="290729" y="0"/>
                    </a:moveTo>
                    <a:lnTo>
                      <a:pt x="290729" y="147129"/>
                    </a:lnTo>
                    <a:cubicBezTo>
                      <a:pt x="253852" y="145494"/>
                      <a:pt x="218227" y="136744"/>
                      <a:pt x="185587" y="121358"/>
                    </a:cubicBezTo>
                    <a:cubicBezTo>
                      <a:pt x="209369" y="53178"/>
                      <a:pt x="247883" y="7501"/>
                      <a:pt x="29072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1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621A25A1-BA42-496A-84A9-F27C4A3B053B}"/>
                </a:ext>
              </a:extLst>
            </p:cNvPr>
            <p:cNvGrpSpPr/>
            <p:nvPr/>
          </p:nvGrpSpPr>
          <p:grpSpPr>
            <a:xfrm flipH="1">
              <a:off x="921520" y="1938739"/>
              <a:ext cx="5131271" cy="3821708"/>
              <a:chOff x="4925169" y="1938739"/>
              <a:chExt cx="5131271" cy="3821708"/>
            </a:xfrm>
          </p:grpSpPr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92071E30-708E-4EB4-B0F1-BA5B8244ADA7}"/>
                  </a:ext>
                </a:extLst>
              </p:cNvPr>
              <p:cNvSpPr/>
              <p:nvPr/>
            </p:nvSpPr>
            <p:spPr>
              <a:xfrm>
                <a:off x="4925169" y="3334442"/>
                <a:ext cx="914400" cy="91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94ACA8D0-D003-4EB0-B13D-77ED3DBB973A}"/>
                  </a:ext>
                </a:extLst>
              </p:cNvPr>
              <p:cNvGrpSpPr/>
              <p:nvPr/>
            </p:nvGrpSpPr>
            <p:grpSpPr>
              <a:xfrm>
                <a:off x="6285166" y="1938739"/>
                <a:ext cx="3771274" cy="775640"/>
                <a:chOff x="5427447" y="2153465"/>
                <a:chExt cx="3771274" cy="775640"/>
              </a:xfrm>
            </p:grpSpPr>
            <p:sp>
              <p:nvSpPr>
                <p:cNvPr id="33" name="矩形: 圆角 81">
                  <a:extLst>
                    <a:ext uri="{FF2B5EF4-FFF2-40B4-BE49-F238E27FC236}">
                      <a16:creationId xmlns:a16="http://schemas.microsoft.com/office/drawing/2014/main" id="{EA4FDDC1-B7FB-47A6-8C0B-437471FAE784}"/>
                    </a:ext>
                  </a:extLst>
                </p:cNvPr>
                <p:cNvSpPr/>
                <p:nvPr/>
              </p:nvSpPr>
              <p:spPr>
                <a:xfrm flipH="1">
                  <a:off x="5519936" y="2153465"/>
                  <a:ext cx="3678785" cy="7756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gradFill>
                    <a:gsLst>
                      <a:gs pos="0">
                        <a:schemeClr val="accent1"/>
                      </a:gs>
                      <a:gs pos="58000">
                        <a:schemeClr val="accent2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marL="225425" marR="0" lvl="0" indent="-225425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Arial" pitchFamily="34" charset="0"/>
                    <a:sym typeface="+mn-lt"/>
                  </a:endParaRPr>
                </a:p>
              </p:txBody>
            </p:sp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AE5536AC-5831-4D03-A0D4-0ECD09420A29}"/>
                    </a:ext>
                  </a:extLst>
                </p:cNvPr>
                <p:cNvSpPr/>
                <p:nvPr/>
              </p:nvSpPr>
              <p:spPr>
                <a:xfrm>
                  <a:off x="5427447" y="2405737"/>
                  <a:ext cx="155194" cy="15519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3BD051EF-E578-4221-B41A-1951FF7D1A51}"/>
                  </a:ext>
                </a:extLst>
              </p:cNvPr>
              <p:cNvGrpSpPr/>
              <p:nvPr/>
            </p:nvGrpSpPr>
            <p:grpSpPr>
              <a:xfrm>
                <a:off x="6285166" y="3461773"/>
                <a:ext cx="3771274" cy="775640"/>
                <a:chOff x="5427447" y="2153465"/>
                <a:chExt cx="3771274" cy="775640"/>
              </a:xfrm>
            </p:grpSpPr>
            <p:sp>
              <p:nvSpPr>
                <p:cNvPr id="31" name="矩形: 圆角 78">
                  <a:extLst>
                    <a:ext uri="{FF2B5EF4-FFF2-40B4-BE49-F238E27FC236}">
                      <a16:creationId xmlns:a16="http://schemas.microsoft.com/office/drawing/2014/main" id="{0D550259-6F30-4285-827F-A06D7482720A}"/>
                    </a:ext>
                  </a:extLst>
                </p:cNvPr>
                <p:cNvSpPr/>
                <p:nvPr/>
              </p:nvSpPr>
              <p:spPr>
                <a:xfrm flipH="1">
                  <a:off x="5519936" y="2153465"/>
                  <a:ext cx="3678785" cy="7756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gradFill>
                    <a:gsLst>
                      <a:gs pos="0">
                        <a:schemeClr val="accent1"/>
                      </a:gs>
                      <a:gs pos="58000">
                        <a:schemeClr val="accent2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marL="225425" marR="0" lvl="0" indent="-225425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Arial" pitchFamily="34" charset="0"/>
                    <a:sym typeface="+mn-lt"/>
                  </a:endParaRPr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4BE5E84B-71CD-4803-8079-E9D7346F3600}"/>
                    </a:ext>
                  </a:extLst>
                </p:cNvPr>
                <p:cNvSpPr/>
                <p:nvPr/>
              </p:nvSpPr>
              <p:spPr>
                <a:xfrm>
                  <a:off x="5427447" y="2405737"/>
                  <a:ext cx="155194" cy="15519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1D9DE27A-3BC2-4425-95FA-9F96F7733D9B}"/>
                  </a:ext>
                </a:extLst>
              </p:cNvPr>
              <p:cNvGrpSpPr/>
              <p:nvPr/>
            </p:nvGrpSpPr>
            <p:grpSpPr>
              <a:xfrm>
                <a:off x="6285166" y="4984807"/>
                <a:ext cx="3771274" cy="775640"/>
                <a:chOff x="5427447" y="2153465"/>
                <a:chExt cx="3771274" cy="775640"/>
              </a:xfrm>
            </p:grpSpPr>
            <p:sp>
              <p:nvSpPr>
                <p:cNvPr id="29" name="矩形: 圆角 75">
                  <a:extLst>
                    <a:ext uri="{FF2B5EF4-FFF2-40B4-BE49-F238E27FC236}">
                      <a16:creationId xmlns:a16="http://schemas.microsoft.com/office/drawing/2014/main" id="{D43857C7-746F-4C51-8384-867F83168336}"/>
                    </a:ext>
                  </a:extLst>
                </p:cNvPr>
                <p:cNvSpPr/>
                <p:nvPr/>
              </p:nvSpPr>
              <p:spPr>
                <a:xfrm flipH="1">
                  <a:off x="5519936" y="2153465"/>
                  <a:ext cx="3678785" cy="7756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gradFill>
                    <a:gsLst>
                      <a:gs pos="0">
                        <a:schemeClr val="accent1"/>
                      </a:gs>
                      <a:gs pos="58000">
                        <a:schemeClr val="accent2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marL="225425" marR="0" lvl="0" indent="-225425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Arial" pitchFamily="34" charset="0"/>
                    <a:sym typeface="+mn-lt"/>
                  </a:endParaRPr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62FA8AC0-3C46-4174-9ACE-4CBDFDA7642A}"/>
                    </a:ext>
                  </a:extLst>
                </p:cNvPr>
                <p:cNvSpPr/>
                <p:nvPr/>
              </p:nvSpPr>
              <p:spPr>
                <a:xfrm>
                  <a:off x="5427447" y="2405737"/>
                  <a:ext cx="155194" cy="15519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</p:grpSp>
          <p:cxnSp>
            <p:nvCxnSpPr>
              <p:cNvPr id="25" name="连接符: 肘形 71">
                <a:extLst>
                  <a:ext uri="{FF2B5EF4-FFF2-40B4-BE49-F238E27FC236}">
                    <a16:creationId xmlns:a16="http://schemas.microsoft.com/office/drawing/2014/main" id="{0B8219A0-BD57-48CF-81A3-47B063F0966F}"/>
                  </a:ext>
                </a:extLst>
              </p:cNvPr>
              <p:cNvCxnSpPr>
                <a:stCxn id="34" idx="2"/>
                <a:endCxn id="21" idx="6"/>
              </p:cNvCxnSpPr>
              <p:nvPr/>
            </p:nvCxnSpPr>
            <p:spPr>
              <a:xfrm rot="10800000" flipV="1">
                <a:off x="5839570" y="2268608"/>
                <a:ext cx="445597" cy="1523034"/>
              </a:xfrm>
              <a:prstGeom prst="bentConnector3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85CCC65D-E143-4F22-9096-242A9B82F131}"/>
                  </a:ext>
                </a:extLst>
              </p:cNvPr>
              <p:cNvCxnSpPr>
                <a:stCxn id="21" idx="6"/>
                <a:endCxn id="32" idx="2"/>
              </p:cNvCxnSpPr>
              <p:nvPr/>
            </p:nvCxnSpPr>
            <p:spPr>
              <a:xfrm>
                <a:off x="5839569" y="3791642"/>
                <a:ext cx="445597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连接符: 肘形 73">
                <a:extLst>
                  <a:ext uri="{FF2B5EF4-FFF2-40B4-BE49-F238E27FC236}">
                    <a16:creationId xmlns:a16="http://schemas.microsoft.com/office/drawing/2014/main" id="{A36CCADD-E846-46F8-B2AF-95037E060EC9}"/>
                  </a:ext>
                </a:extLst>
              </p:cNvPr>
              <p:cNvCxnSpPr>
                <a:stCxn id="30" idx="2"/>
                <a:endCxn id="21" idx="6"/>
              </p:cNvCxnSpPr>
              <p:nvPr/>
            </p:nvCxnSpPr>
            <p:spPr>
              <a:xfrm rot="10800000">
                <a:off x="5839570" y="3791642"/>
                <a:ext cx="445597" cy="1523034"/>
              </a:xfrm>
              <a:prstGeom prst="bentConnector3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任意多边形: 形状 74">
                <a:extLst>
                  <a:ext uri="{FF2B5EF4-FFF2-40B4-BE49-F238E27FC236}">
                    <a16:creationId xmlns:a16="http://schemas.microsoft.com/office/drawing/2014/main" id="{CA45B0A1-8A6D-4CD1-B6C7-E92306577B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61226" y="3590092"/>
                <a:ext cx="442285" cy="403100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  <a:gd name="connsiteX103" fmla="*/ 373273 h 605239"/>
                  <a:gd name="connsiteY103" fmla="*/ 373273 h 605239"/>
                  <a:gd name="connsiteX104" fmla="*/ 373273 h 605239"/>
                  <a:gd name="connsiteY104" fmla="*/ 373273 h 605239"/>
                  <a:gd name="connsiteX105" fmla="*/ 373273 h 605239"/>
                  <a:gd name="connsiteY105" fmla="*/ 373273 h 605239"/>
                  <a:gd name="connsiteX106" fmla="*/ 373273 h 605239"/>
                  <a:gd name="connsiteY106" fmla="*/ 373273 h 605239"/>
                  <a:gd name="connsiteX107" fmla="*/ 373273 h 605239"/>
                  <a:gd name="connsiteY107" fmla="*/ 373273 h 605239"/>
                  <a:gd name="connsiteX108" fmla="*/ 373273 h 605239"/>
                  <a:gd name="connsiteY108" fmla="*/ 373273 h 605239"/>
                  <a:gd name="connsiteX109" fmla="*/ 373273 h 605239"/>
                  <a:gd name="connsiteY109" fmla="*/ 373273 h 605239"/>
                  <a:gd name="connsiteX110" fmla="*/ 373273 h 605239"/>
                  <a:gd name="connsiteY110" fmla="*/ 373273 h 605239"/>
                  <a:gd name="connsiteX111" fmla="*/ 373273 h 605239"/>
                  <a:gd name="connsiteY111" fmla="*/ 373273 h 605239"/>
                  <a:gd name="connsiteX112" fmla="*/ 373273 h 605239"/>
                  <a:gd name="connsiteY112" fmla="*/ 373273 h 605239"/>
                  <a:gd name="connsiteX113" fmla="*/ 373273 h 605239"/>
                  <a:gd name="connsiteY113" fmla="*/ 373273 h 605239"/>
                  <a:gd name="connsiteX114" fmla="*/ 373273 h 605239"/>
                  <a:gd name="connsiteY114" fmla="*/ 373273 h 605239"/>
                  <a:gd name="connsiteX115" fmla="*/ 373273 h 605239"/>
                  <a:gd name="connsiteY115" fmla="*/ 373273 h 605239"/>
                  <a:gd name="connsiteX116" fmla="*/ 373273 h 605239"/>
                  <a:gd name="connsiteY116" fmla="*/ 373273 h 605239"/>
                  <a:gd name="connsiteX117" fmla="*/ 373273 h 605239"/>
                  <a:gd name="connsiteY117" fmla="*/ 373273 h 605239"/>
                  <a:gd name="connsiteX118" fmla="*/ 373273 h 605239"/>
                  <a:gd name="connsiteY118" fmla="*/ 373273 h 605239"/>
                  <a:gd name="connsiteX119" fmla="*/ 373273 h 605239"/>
                  <a:gd name="connsiteY119" fmla="*/ 373273 h 605239"/>
                  <a:gd name="connsiteX120" fmla="*/ 373273 h 605239"/>
                  <a:gd name="connsiteY120" fmla="*/ 373273 h 605239"/>
                  <a:gd name="connsiteX121" fmla="*/ 373273 h 605239"/>
                  <a:gd name="connsiteY121" fmla="*/ 373273 h 605239"/>
                  <a:gd name="connsiteX122" fmla="*/ 373273 h 605239"/>
                  <a:gd name="connsiteY122" fmla="*/ 373273 h 605239"/>
                  <a:gd name="connsiteX123" fmla="*/ 373273 h 605239"/>
                  <a:gd name="connsiteY123" fmla="*/ 373273 h 605239"/>
                  <a:gd name="connsiteX124" fmla="*/ 373273 h 605239"/>
                  <a:gd name="connsiteY124" fmla="*/ 373273 h 605239"/>
                  <a:gd name="connsiteX125" fmla="*/ 373273 h 605239"/>
                  <a:gd name="connsiteY125" fmla="*/ 373273 h 605239"/>
                  <a:gd name="connsiteX126" fmla="*/ 373273 h 605239"/>
                  <a:gd name="connsiteY126" fmla="*/ 373273 h 605239"/>
                  <a:gd name="connsiteX127" fmla="*/ 373273 h 605239"/>
                  <a:gd name="connsiteY127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</a:cxnLst>
                <a:rect l="l" t="t" r="r" b="b"/>
                <a:pathLst>
                  <a:path w="606933" h="553162">
                    <a:moveTo>
                      <a:pt x="443700" y="443503"/>
                    </a:moveTo>
                    <a:cubicBezTo>
                      <a:pt x="461035" y="453606"/>
                      <a:pt x="477310" y="465825"/>
                      <a:pt x="492334" y="479775"/>
                    </a:cubicBezTo>
                    <a:cubicBezTo>
                      <a:pt x="460939" y="509024"/>
                      <a:pt x="424150" y="530383"/>
                      <a:pt x="384087" y="542506"/>
                    </a:cubicBezTo>
                    <a:cubicBezTo>
                      <a:pt x="407971" y="518838"/>
                      <a:pt x="428580" y="484875"/>
                      <a:pt x="443700" y="443503"/>
                    </a:cubicBezTo>
                    <a:close/>
                    <a:moveTo>
                      <a:pt x="163232" y="443503"/>
                    </a:moveTo>
                    <a:cubicBezTo>
                      <a:pt x="178352" y="484875"/>
                      <a:pt x="198865" y="518838"/>
                      <a:pt x="222845" y="542506"/>
                    </a:cubicBezTo>
                    <a:cubicBezTo>
                      <a:pt x="182686" y="530383"/>
                      <a:pt x="145897" y="509024"/>
                      <a:pt x="114598" y="479775"/>
                    </a:cubicBezTo>
                    <a:cubicBezTo>
                      <a:pt x="129622" y="465825"/>
                      <a:pt x="145897" y="453606"/>
                      <a:pt x="163232" y="443503"/>
                    </a:cubicBezTo>
                    <a:close/>
                    <a:moveTo>
                      <a:pt x="316062" y="405892"/>
                    </a:moveTo>
                    <a:cubicBezTo>
                      <a:pt x="353060" y="407528"/>
                      <a:pt x="388613" y="416377"/>
                      <a:pt x="421275" y="431672"/>
                    </a:cubicBezTo>
                    <a:cubicBezTo>
                      <a:pt x="397573" y="499968"/>
                      <a:pt x="359034" y="545563"/>
                      <a:pt x="316062" y="553162"/>
                    </a:cubicBezTo>
                    <a:close/>
                    <a:moveTo>
                      <a:pt x="290729" y="405892"/>
                    </a:moveTo>
                    <a:lnTo>
                      <a:pt x="290729" y="553162"/>
                    </a:lnTo>
                    <a:cubicBezTo>
                      <a:pt x="247883" y="545563"/>
                      <a:pt x="209369" y="499968"/>
                      <a:pt x="185587" y="431672"/>
                    </a:cubicBezTo>
                    <a:cubicBezTo>
                      <a:pt x="218227" y="416377"/>
                      <a:pt x="253852" y="407528"/>
                      <a:pt x="290729" y="405892"/>
                    </a:cubicBezTo>
                    <a:close/>
                    <a:moveTo>
                      <a:pt x="463924" y="364965"/>
                    </a:moveTo>
                    <a:lnTo>
                      <a:pt x="567205" y="364965"/>
                    </a:lnTo>
                    <a:lnTo>
                      <a:pt x="543818" y="416184"/>
                    </a:lnTo>
                    <a:cubicBezTo>
                      <a:pt x="534304" y="432408"/>
                      <a:pt x="523128" y="447695"/>
                      <a:pt x="510459" y="461780"/>
                    </a:cubicBezTo>
                    <a:cubicBezTo>
                      <a:pt x="492442" y="444859"/>
                      <a:pt x="472692" y="430534"/>
                      <a:pt x="451689" y="418708"/>
                    </a:cubicBezTo>
                    <a:close/>
                    <a:moveTo>
                      <a:pt x="316062" y="364965"/>
                    </a:moveTo>
                    <a:lnTo>
                      <a:pt x="438281" y="364965"/>
                    </a:lnTo>
                    <a:lnTo>
                      <a:pt x="428843" y="407092"/>
                    </a:lnTo>
                    <a:cubicBezTo>
                      <a:pt x="393689" y="391126"/>
                      <a:pt x="355646" y="381989"/>
                      <a:pt x="316062" y="380450"/>
                    </a:cubicBezTo>
                    <a:close/>
                    <a:moveTo>
                      <a:pt x="168651" y="364965"/>
                    </a:moveTo>
                    <a:lnTo>
                      <a:pt x="290729" y="364965"/>
                    </a:lnTo>
                    <a:lnTo>
                      <a:pt x="290729" y="380450"/>
                    </a:lnTo>
                    <a:cubicBezTo>
                      <a:pt x="251256" y="381989"/>
                      <a:pt x="213131" y="391126"/>
                      <a:pt x="178086" y="407092"/>
                    </a:cubicBezTo>
                    <a:close/>
                    <a:moveTo>
                      <a:pt x="39659" y="364965"/>
                    </a:moveTo>
                    <a:lnTo>
                      <a:pt x="143035" y="364965"/>
                    </a:lnTo>
                    <a:lnTo>
                      <a:pt x="155174" y="418708"/>
                    </a:lnTo>
                    <a:cubicBezTo>
                      <a:pt x="134171" y="430534"/>
                      <a:pt x="114421" y="444859"/>
                      <a:pt x="96501" y="461780"/>
                    </a:cubicBezTo>
                    <a:cubicBezTo>
                      <a:pt x="83832" y="447695"/>
                      <a:pt x="72632" y="432408"/>
                      <a:pt x="63094" y="416184"/>
                    </a:cubicBezTo>
                    <a:close/>
                    <a:moveTo>
                      <a:pt x="417814" y="222493"/>
                    </a:moveTo>
                    <a:lnTo>
                      <a:pt x="435824" y="283675"/>
                    </a:lnTo>
                    <a:lnTo>
                      <a:pt x="445648" y="252507"/>
                    </a:lnTo>
                    <a:lnTo>
                      <a:pt x="469822" y="252507"/>
                    </a:lnTo>
                    <a:lnTo>
                      <a:pt x="479550" y="283675"/>
                    </a:lnTo>
                    <a:lnTo>
                      <a:pt x="497657" y="222493"/>
                    </a:lnTo>
                    <a:lnTo>
                      <a:pt x="521831" y="229612"/>
                    </a:lnTo>
                    <a:lnTo>
                      <a:pt x="492167" y="330619"/>
                    </a:lnTo>
                    <a:lnTo>
                      <a:pt x="467992" y="330811"/>
                    </a:lnTo>
                    <a:lnTo>
                      <a:pt x="457687" y="298393"/>
                    </a:lnTo>
                    <a:lnTo>
                      <a:pt x="447478" y="330811"/>
                    </a:lnTo>
                    <a:lnTo>
                      <a:pt x="423304" y="330619"/>
                    </a:lnTo>
                    <a:lnTo>
                      <a:pt x="393543" y="229612"/>
                    </a:lnTo>
                    <a:close/>
                    <a:moveTo>
                      <a:pt x="263629" y="222493"/>
                    </a:moveTo>
                    <a:lnTo>
                      <a:pt x="281639" y="283675"/>
                    </a:lnTo>
                    <a:lnTo>
                      <a:pt x="291463" y="252507"/>
                    </a:lnTo>
                    <a:lnTo>
                      <a:pt x="315541" y="252507"/>
                    </a:lnTo>
                    <a:lnTo>
                      <a:pt x="325365" y="283675"/>
                    </a:lnTo>
                    <a:lnTo>
                      <a:pt x="343375" y="222493"/>
                    </a:lnTo>
                    <a:lnTo>
                      <a:pt x="367646" y="229612"/>
                    </a:lnTo>
                    <a:lnTo>
                      <a:pt x="337886" y="330619"/>
                    </a:lnTo>
                    <a:lnTo>
                      <a:pt x="313711" y="330811"/>
                    </a:lnTo>
                    <a:lnTo>
                      <a:pt x="303502" y="298393"/>
                    </a:lnTo>
                    <a:lnTo>
                      <a:pt x="293197" y="330811"/>
                    </a:lnTo>
                    <a:lnTo>
                      <a:pt x="269022" y="330619"/>
                    </a:lnTo>
                    <a:lnTo>
                      <a:pt x="239358" y="229612"/>
                    </a:lnTo>
                    <a:close/>
                    <a:moveTo>
                      <a:pt x="109302" y="222493"/>
                    </a:moveTo>
                    <a:lnTo>
                      <a:pt x="127312" y="283675"/>
                    </a:lnTo>
                    <a:lnTo>
                      <a:pt x="137136" y="252507"/>
                    </a:lnTo>
                    <a:lnTo>
                      <a:pt x="161214" y="252507"/>
                    </a:lnTo>
                    <a:lnTo>
                      <a:pt x="171038" y="283675"/>
                    </a:lnTo>
                    <a:lnTo>
                      <a:pt x="189048" y="222493"/>
                    </a:lnTo>
                    <a:lnTo>
                      <a:pt x="213319" y="229612"/>
                    </a:lnTo>
                    <a:lnTo>
                      <a:pt x="183655" y="330619"/>
                    </a:lnTo>
                    <a:lnTo>
                      <a:pt x="159384" y="330811"/>
                    </a:lnTo>
                    <a:lnTo>
                      <a:pt x="149175" y="298393"/>
                    </a:lnTo>
                    <a:lnTo>
                      <a:pt x="138966" y="330811"/>
                    </a:lnTo>
                    <a:lnTo>
                      <a:pt x="114792" y="330619"/>
                    </a:lnTo>
                    <a:lnTo>
                      <a:pt x="85031" y="229612"/>
                    </a:lnTo>
                    <a:close/>
                    <a:moveTo>
                      <a:pt x="25329" y="213374"/>
                    </a:moveTo>
                    <a:lnTo>
                      <a:pt x="25329" y="339668"/>
                    </a:lnTo>
                    <a:lnTo>
                      <a:pt x="581604" y="339668"/>
                    </a:lnTo>
                    <a:lnTo>
                      <a:pt x="581604" y="213374"/>
                    </a:lnTo>
                    <a:close/>
                    <a:moveTo>
                      <a:pt x="96501" y="91312"/>
                    </a:moveTo>
                    <a:cubicBezTo>
                      <a:pt x="114414" y="108145"/>
                      <a:pt x="134157" y="122573"/>
                      <a:pt x="155152" y="134404"/>
                    </a:cubicBezTo>
                    <a:cubicBezTo>
                      <a:pt x="150241" y="151333"/>
                      <a:pt x="146196" y="169320"/>
                      <a:pt x="143017" y="188173"/>
                    </a:cubicBezTo>
                    <a:lnTo>
                      <a:pt x="168635" y="188173"/>
                    </a:lnTo>
                    <a:cubicBezTo>
                      <a:pt x="171236" y="173456"/>
                      <a:pt x="174318" y="159413"/>
                      <a:pt x="178074" y="145947"/>
                    </a:cubicBezTo>
                    <a:cubicBezTo>
                      <a:pt x="213130" y="161914"/>
                      <a:pt x="251268" y="171052"/>
                      <a:pt x="290754" y="172687"/>
                    </a:cubicBezTo>
                    <a:lnTo>
                      <a:pt x="290754" y="188173"/>
                    </a:lnTo>
                    <a:lnTo>
                      <a:pt x="316083" y="188173"/>
                    </a:lnTo>
                    <a:lnTo>
                      <a:pt x="316083" y="172687"/>
                    </a:lnTo>
                    <a:cubicBezTo>
                      <a:pt x="355665" y="171052"/>
                      <a:pt x="393707" y="161914"/>
                      <a:pt x="428860" y="145947"/>
                    </a:cubicBezTo>
                    <a:cubicBezTo>
                      <a:pt x="432519" y="159413"/>
                      <a:pt x="435697" y="173456"/>
                      <a:pt x="438298" y="188173"/>
                    </a:cubicBezTo>
                    <a:lnTo>
                      <a:pt x="463916" y="188173"/>
                    </a:lnTo>
                    <a:cubicBezTo>
                      <a:pt x="460737" y="169320"/>
                      <a:pt x="456693" y="151333"/>
                      <a:pt x="451685" y="134404"/>
                    </a:cubicBezTo>
                    <a:cubicBezTo>
                      <a:pt x="472776" y="122573"/>
                      <a:pt x="492423" y="108145"/>
                      <a:pt x="510432" y="91312"/>
                    </a:cubicBezTo>
                    <a:cubicBezTo>
                      <a:pt x="535761" y="119399"/>
                      <a:pt x="555119" y="152487"/>
                      <a:pt x="567158" y="188173"/>
                    </a:cubicBezTo>
                    <a:lnTo>
                      <a:pt x="606933" y="188173"/>
                    </a:lnTo>
                    <a:lnTo>
                      <a:pt x="606933" y="364965"/>
                    </a:lnTo>
                    <a:lnTo>
                      <a:pt x="567205" y="364965"/>
                    </a:lnTo>
                    <a:lnTo>
                      <a:pt x="567205" y="364964"/>
                    </a:lnTo>
                    <a:lnTo>
                      <a:pt x="463925" y="364964"/>
                    </a:lnTo>
                    <a:lnTo>
                      <a:pt x="463924" y="364965"/>
                    </a:lnTo>
                    <a:lnTo>
                      <a:pt x="438281" y="364965"/>
                    </a:lnTo>
                    <a:lnTo>
                      <a:pt x="438281" y="364964"/>
                    </a:lnTo>
                    <a:lnTo>
                      <a:pt x="316062" y="364964"/>
                    </a:lnTo>
                    <a:lnTo>
                      <a:pt x="316062" y="364965"/>
                    </a:lnTo>
                    <a:lnTo>
                      <a:pt x="290729" y="364965"/>
                    </a:lnTo>
                    <a:lnTo>
                      <a:pt x="290729" y="364964"/>
                    </a:lnTo>
                    <a:lnTo>
                      <a:pt x="168651" y="364964"/>
                    </a:lnTo>
                    <a:lnTo>
                      <a:pt x="168651" y="364965"/>
                    </a:lnTo>
                    <a:lnTo>
                      <a:pt x="143035" y="364965"/>
                    </a:lnTo>
                    <a:lnTo>
                      <a:pt x="143035" y="364964"/>
                    </a:lnTo>
                    <a:lnTo>
                      <a:pt x="39658" y="364964"/>
                    </a:lnTo>
                    <a:lnTo>
                      <a:pt x="39659" y="364965"/>
                    </a:lnTo>
                    <a:lnTo>
                      <a:pt x="0" y="364965"/>
                    </a:lnTo>
                    <a:lnTo>
                      <a:pt x="0" y="188173"/>
                    </a:lnTo>
                    <a:lnTo>
                      <a:pt x="39679" y="188173"/>
                    </a:lnTo>
                    <a:cubicBezTo>
                      <a:pt x="51717" y="152487"/>
                      <a:pt x="71075" y="119399"/>
                      <a:pt x="96501" y="91312"/>
                    </a:cubicBezTo>
                    <a:close/>
                    <a:moveTo>
                      <a:pt x="384087" y="10655"/>
                    </a:moveTo>
                    <a:cubicBezTo>
                      <a:pt x="424150" y="22673"/>
                      <a:pt x="460939" y="44114"/>
                      <a:pt x="492334" y="73246"/>
                    </a:cubicBezTo>
                    <a:cubicBezTo>
                      <a:pt x="477310" y="87283"/>
                      <a:pt x="461035" y="99397"/>
                      <a:pt x="443700" y="109588"/>
                    </a:cubicBezTo>
                    <a:cubicBezTo>
                      <a:pt x="428580" y="68150"/>
                      <a:pt x="407971" y="34211"/>
                      <a:pt x="384087" y="10655"/>
                    </a:cubicBezTo>
                    <a:close/>
                    <a:moveTo>
                      <a:pt x="222845" y="10655"/>
                    </a:moveTo>
                    <a:cubicBezTo>
                      <a:pt x="198865" y="34211"/>
                      <a:pt x="178352" y="68150"/>
                      <a:pt x="163232" y="109588"/>
                    </a:cubicBezTo>
                    <a:cubicBezTo>
                      <a:pt x="145897" y="99397"/>
                      <a:pt x="129622" y="87283"/>
                      <a:pt x="114598" y="73246"/>
                    </a:cubicBezTo>
                    <a:cubicBezTo>
                      <a:pt x="145897" y="44114"/>
                      <a:pt x="182686" y="22673"/>
                      <a:pt x="222845" y="10655"/>
                    </a:cubicBezTo>
                    <a:close/>
                    <a:moveTo>
                      <a:pt x="316062" y="0"/>
                    </a:moveTo>
                    <a:cubicBezTo>
                      <a:pt x="358937" y="7501"/>
                      <a:pt x="397477" y="53178"/>
                      <a:pt x="421275" y="121358"/>
                    </a:cubicBezTo>
                    <a:cubicBezTo>
                      <a:pt x="388613" y="136744"/>
                      <a:pt x="353060" y="145494"/>
                      <a:pt x="316062" y="147129"/>
                    </a:cubicBezTo>
                    <a:close/>
                    <a:moveTo>
                      <a:pt x="290729" y="0"/>
                    </a:moveTo>
                    <a:lnTo>
                      <a:pt x="290729" y="147129"/>
                    </a:lnTo>
                    <a:cubicBezTo>
                      <a:pt x="253852" y="145494"/>
                      <a:pt x="218227" y="136744"/>
                      <a:pt x="185587" y="121358"/>
                    </a:cubicBezTo>
                    <a:cubicBezTo>
                      <a:pt x="209369" y="53178"/>
                      <a:pt x="247883" y="7501"/>
                      <a:pt x="29072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1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AF1628FE-91B4-4A98-9A35-FF074750DB25}"/>
              </a:ext>
            </a:extLst>
          </p:cNvPr>
          <p:cNvSpPr/>
          <p:nvPr/>
        </p:nvSpPr>
        <p:spPr>
          <a:xfrm>
            <a:off x="1122836" y="2090825"/>
            <a:ext cx="3106264" cy="6093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在更多应用场景上进行测试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  <a:ea typeface="微软雅黑"/>
              </a:rPr>
              <a:t>例如：在无监督和强化学习上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5C37283-64A2-4F91-AA2E-8C6BF113008C}"/>
              </a:ext>
            </a:extLst>
          </p:cNvPr>
          <p:cNvSpPr/>
          <p:nvPr/>
        </p:nvSpPr>
        <p:spPr>
          <a:xfrm>
            <a:off x="1155391" y="3522967"/>
            <a:ext cx="3106264" cy="6093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测试更多种类的机器学习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  <a:ea typeface="微软雅黑"/>
              </a:rPr>
              <a:t>例如：迁移学习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1B5C003-B611-48C5-840B-9BE342D610DA}"/>
              </a:ext>
            </a:extLst>
          </p:cNvPr>
          <p:cNvSpPr/>
          <p:nvPr/>
        </p:nvSpPr>
        <p:spPr>
          <a:xfrm>
            <a:off x="1122836" y="4947603"/>
            <a:ext cx="3106264" cy="6093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测试更多的指标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  <a:ea typeface="微软雅黑"/>
              </a:rPr>
              <a:t>例如：效率、过拟合程度、解释性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9C6C26F-2FF3-4F66-8037-2B827608ACF9}"/>
              </a:ext>
            </a:extLst>
          </p:cNvPr>
          <p:cNvSpPr/>
          <p:nvPr/>
        </p:nvSpPr>
        <p:spPr>
          <a:xfrm>
            <a:off x="7910665" y="2073825"/>
            <a:ext cx="3106264" cy="6093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为研究建立基础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  <a:ea typeface="微软雅黑"/>
              </a:rPr>
              <a:t>例如：建立带有缺陷的代码集合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563486B-6233-4C7C-9DDF-64AAEAC9BBE1}"/>
              </a:ext>
            </a:extLst>
          </p:cNvPr>
          <p:cNvSpPr/>
          <p:nvPr/>
        </p:nvSpPr>
        <p:spPr>
          <a:xfrm>
            <a:off x="7910665" y="3484664"/>
            <a:ext cx="3106264" cy="6093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在更多测试活动上进行测试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  <a:ea typeface="微软雅黑"/>
              </a:rPr>
              <a:t>例如：需求层面，</a:t>
            </a:r>
            <a:r>
              <a:rPr lang="en-US" altLang="zh-CN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  <a:ea typeface="微软雅黑"/>
              </a:rPr>
              <a:t>online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81A8C39-DF5E-45DD-8F44-83308389C2D3}"/>
              </a:ext>
            </a:extLst>
          </p:cNvPr>
          <p:cNvSpPr/>
          <p:nvPr/>
        </p:nvSpPr>
        <p:spPr>
          <a:xfrm>
            <a:off x="7910665" y="4924257"/>
            <a:ext cx="3106264" cy="6093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代码变异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  <a:ea typeface="微软雅黑"/>
              </a:rPr>
              <a:t>例如：将代码变异产生有</a:t>
            </a:r>
            <a:r>
              <a:rPr lang="en-US" altLang="zh-CN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  <a:ea typeface="微软雅黑"/>
              </a:rPr>
              <a:t>bug</a:t>
            </a:r>
            <a:r>
              <a:rPr lang="zh-CN" alt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  <a:ea typeface="微软雅黑"/>
              </a:rPr>
              <a:t>的代码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65500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B244575-4136-48BD-97DD-9EB61A249A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047E516-A545-47C0-8DB1-8D71DB27EB17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05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44B8081-FB8A-456C-A9D4-BFDBB8282D74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76DCCE8-4004-4E56-B56C-7967605C733A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85EFE7C-15FE-43D7-9CF0-86B43F828D03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AE983E3-5632-4F6E-B10F-92202C0FCA6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B2DD7C2-815E-4D34-AB2C-52A21DAC96AE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A49AA9B-8207-4367-94DD-EC6024770162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657CCEE-A333-47F8-A36D-0AEDAE3F7B6B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588218D-6554-48BF-B600-BE222C55228D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C616C1D-0C89-411C-B7D6-6C6C1E77997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5D84DB6-9433-4A31-8283-1D767D25BD30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9EDFE7C-886D-45AA-A3AD-6E2011D9A491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1495C8C-F7D4-41C7-97C4-90BEF46C122D}"/>
              </a:ext>
            </a:extLst>
          </p:cNvPr>
          <p:cNvSpPr/>
          <p:nvPr/>
        </p:nvSpPr>
        <p:spPr>
          <a:xfrm>
            <a:off x="1933574" y="547446"/>
            <a:ext cx="15918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References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36320" y="1799074"/>
            <a:ext cx="9931693" cy="80021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 </a:t>
            </a:r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Testing: Survey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Landscapes and </a:t>
            </a:r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Horizons</a:t>
            </a:r>
          </a:p>
          <a:p>
            <a:pPr algn="r"/>
            <a:r>
              <a:rPr lang="en-US" altLang="zh-CN" dirty="0"/>
              <a:t>——</a:t>
            </a:r>
            <a:r>
              <a:rPr lang="en-US" altLang="zh-CN" dirty="0" err="1" smtClean="0"/>
              <a:t>Jie</a:t>
            </a:r>
            <a:r>
              <a:rPr lang="en-US" altLang="zh-CN" dirty="0" smtClean="0"/>
              <a:t> </a:t>
            </a:r>
            <a:r>
              <a:rPr lang="en-US" altLang="zh-CN" dirty="0"/>
              <a:t>M. Zhang, Mark Harman, Lei Ma, Yang Liu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59765" y="3190981"/>
            <a:ext cx="1168480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DeepGauge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Multi-Granularity Testing Criteria for 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Deep Learning Systems</a:t>
            </a:r>
          </a:p>
          <a:p>
            <a:pPr algn="r"/>
            <a:r>
              <a:rPr lang="en-US" altLang="zh-CN" dirty="0" smtClean="0"/>
              <a:t>——Lei Ma, </a:t>
            </a:r>
            <a:r>
              <a:rPr lang="en-US" altLang="zh-CN" dirty="0"/>
              <a:t>Felix </a:t>
            </a:r>
            <a:r>
              <a:rPr lang="en-US" altLang="zh-CN" dirty="0" err="1" smtClean="0"/>
              <a:t>Juefei</a:t>
            </a:r>
            <a:r>
              <a:rPr lang="en-US" altLang="zh-CN" dirty="0" smtClean="0"/>
              <a:t>-Xu, </a:t>
            </a:r>
            <a:r>
              <a:rPr lang="en-US" altLang="zh-CN" dirty="0" err="1"/>
              <a:t>Fuyuan</a:t>
            </a:r>
            <a:r>
              <a:rPr lang="en-US" altLang="zh-CN" dirty="0"/>
              <a:t> </a:t>
            </a:r>
            <a:r>
              <a:rPr lang="en-US" altLang="zh-CN" dirty="0" smtClean="0"/>
              <a:t>Zhang, </a:t>
            </a:r>
            <a:r>
              <a:rPr lang="en-US" altLang="zh-CN" dirty="0" err="1"/>
              <a:t>Jiyuan</a:t>
            </a:r>
            <a:r>
              <a:rPr lang="en-US" altLang="zh-CN" dirty="0"/>
              <a:t> </a:t>
            </a:r>
            <a:r>
              <a:rPr lang="en-US" altLang="zh-CN" dirty="0" smtClean="0"/>
              <a:t>Sun, </a:t>
            </a:r>
            <a:r>
              <a:rPr lang="en-US" altLang="zh-CN" dirty="0" err="1"/>
              <a:t>Minhui</a:t>
            </a:r>
            <a:r>
              <a:rPr lang="en-US" altLang="zh-CN" dirty="0"/>
              <a:t> </a:t>
            </a:r>
            <a:r>
              <a:rPr lang="en-US" altLang="zh-CN" dirty="0" err="1" smtClean="0"/>
              <a:t>Xue</a:t>
            </a:r>
            <a:r>
              <a:rPr lang="en-US" altLang="zh-CN" dirty="0" smtClean="0"/>
              <a:t>, </a:t>
            </a:r>
            <a:r>
              <a:rPr lang="en-US" altLang="zh-CN" dirty="0"/>
              <a:t>Bo </a:t>
            </a:r>
            <a:r>
              <a:rPr lang="en-US" altLang="zh-CN" dirty="0" smtClean="0"/>
              <a:t>Li, </a:t>
            </a:r>
          </a:p>
          <a:p>
            <a:pPr algn="r"/>
            <a:r>
              <a:rPr lang="en-US" altLang="zh-CN" dirty="0" err="1" smtClean="0"/>
              <a:t>Chunyang</a:t>
            </a:r>
            <a:r>
              <a:rPr lang="en-US" altLang="zh-CN" dirty="0" smtClean="0"/>
              <a:t> Chen, </a:t>
            </a:r>
            <a:r>
              <a:rPr lang="en-US" altLang="zh-CN" dirty="0"/>
              <a:t>Ting </a:t>
            </a:r>
            <a:r>
              <a:rPr lang="en-US" altLang="zh-CN" dirty="0" smtClean="0"/>
              <a:t>Su, </a:t>
            </a:r>
            <a:r>
              <a:rPr lang="en-US" altLang="zh-CN" dirty="0"/>
              <a:t>Li 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, </a:t>
            </a:r>
            <a:r>
              <a:rPr lang="en-US" altLang="zh-CN" dirty="0"/>
              <a:t>Yang </a:t>
            </a:r>
            <a:r>
              <a:rPr lang="en-US" altLang="zh-CN" dirty="0" smtClean="0"/>
              <a:t>Liu, </a:t>
            </a:r>
            <a:r>
              <a:rPr lang="en-US" altLang="zh-CN" dirty="0" err="1"/>
              <a:t>Jianjun</a:t>
            </a:r>
            <a:r>
              <a:rPr lang="en-US" altLang="zh-CN" dirty="0"/>
              <a:t> </a:t>
            </a:r>
            <a:r>
              <a:rPr lang="en-US" altLang="zh-CN" dirty="0" smtClean="0"/>
              <a:t>Zhao, </a:t>
            </a:r>
            <a:r>
              <a:rPr lang="en-US" altLang="zh-CN" dirty="0"/>
              <a:t>and </a:t>
            </a:r>
            <a:r>
              <a:rPr lang="en-US" altLang="zh-CN" dirty="0" err="1"/>
              <a:t>Yadong</a:t>
            </a:r>
            <a:r>
              <a:rPr lang="en-US" altLang="zh-CN" dirty="0"/>
              <a:t> </a:t>
            </a:r>
            <a:r>
              <a:rPr lang="en-US" altLang="zh-CN" dirty="0" smtClean="0"/>
              <a:t>Wang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82787" y="4637835"/>
            <a:ext cx="10826425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DeepGini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Prioritizing Massive Tests to Enhance the 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Robustness </a:t>
            </a:r>
          </a:p>
          <a:p>
            <a:pPr algn="ctr"/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Deep Neural 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Networks</a:t>
            </a:r>
          </a:p>
          <a:p>
            <a:pPr algn="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——Yang </a:t>
            </a:r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Feng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zh-C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Qingkai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zh-C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Xinyu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Gao, Jun </a:t>
            </a:r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Wan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zh-CN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Chunrong</a:t>
            </a:r>
            <a:r>
              <a:rPr lang="en-US" altLang="zh-CN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Fang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zh-CN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Zhenyu</a:t>
            </a:r>
            <a:r>
              <a:rPr lang="en-US" altLang="zh-CN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Chen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52333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等腰三角形 54">
            <a:extLst>
              <a:ext uri="{FF2B5EF4-FFF2-40B4-BE49-F238E27FC236}">
                <a16:creationId xmlns:a16="http://schemas.microsoft.com/office/drawing/2014/main" id="{4B031FE1-F0DA-4F07-87C2-2133609D8A1E}"/>
              </a:ext>
            </a:extLst>
          </p:cNvPr>
          <p:cNvSpPr/>
          <p:nvPr/>
        </p:nvSpPr>
        <p:spPr>
          <a:xfrm rot="10800000">
            <a:off x="5445661" y="-3329"/>
            <a:ext cx="1300678" cy="571808"/>
          </a:xfrm>
          <a:prstGeom prst="triangle">
            <a:avLst/>
          </a:prstGeom>
          <a:solidFill>
            <a:srgbClr val="FCC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3D5746-74EA-4D48-9319-918521DDD4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27" r="31184" b="21840"/>
          <a:stretch/>
        </p:blipFill>
        <p:spPr>
          <a:xfrm>
            <a:off x="373599" y="1637140"/>
            <a:ext cx="4393603" cy="3207201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ED0F10C-7497-4968-8B89-9C39A49E9B85}"/>
              </a:ext>
            </a:extLst>
          </p:cNvPr>
          <p:cNvSpPr txBox="1"/>
          <p:nvPr/>
        </p:nvSpPr>
        <p:spPr>
          <a:xfrm>
            <a:off x="5189693" y="2640574"/>
            <a:ext cx="6384614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THANK   </a:t>
            </a:r>
            <a:r>
              <a:rPr kumimoji="0" lang="en-US" altLang="zh-CN" sz="7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YOU</a:t>
            </a:r>
            <a:r>
              <a:rPr kumimoji="0" lang="zh-CN" alt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！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A23CEB5-073A-4753-A87B-00003BD18E7B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918018C-8C36-4384-93B5-75D7D76CB45B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DCB7924-F462-4143-9250-815364083204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AD0CA3EC-4688-4A59-B5E0-8B8F9F548FC5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AB8EFB4-7346-4C2E-9699-945F28A90154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89B390F-CFB4-48B5-940C-71D36E32927B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D21ACD72-9D50-4799-B9C1-85D6C056D038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07884AE-B85D-4775-9774-DCF9A6DC34AB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56EDB8F-C627-4934-81CF-7120174348B3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DB680386-E971-4C48-9236-7722E3F401C6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45112039-02DE-453A-91D0-09B4CF77D8CE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56" name="等腰三角形 55">
            <a:extLst>
              <a:ext uri="{FF2B5EF4-FFF2-40B4-BE49-F238E27FC236}">
                <a16:creationId xmlns:a16="http://schemas.microsoft.com/office/drawing/2014/main" id="{29CCF8CF-E042-41FB-81BD-762B085E441E}"/>
              </a:ext>
            </a:extLst>
          </p:cNvPr>
          <p:cNvSpPr/>
          <p:nvPr/>
        </p:nvSpPr>
        <p:spPr>
          <a:xfrm rot="10800000">
            <a:off x="5558083" y="-3328"/>
            <a:ext cx="1070656" cy="470687"/>
          </a:xfrm>
          <a:prstGeom prst="triangle">
            <a:avLst/>
          </a:prstGeom>
          <a:solidFill>
            <a:srgbClr val="0E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6A56CF0D-E96A-4ABE-8F0D-7FD64D026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133" y="2432535"/>
            <a:ext cx="1703142" cy="16164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50895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255976" y="1683876"/>
            <a:ext cx="5345192" cy="349024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1473072" y="2845142"/>
            <a:ext cx="1864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PART 01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7DC5D2-6D98-48DE-8E5C-D20651A00016}"/>
              </a:ext>
            </a:extLst>
          </p:cNvPr>
          <p:cNvSpPr txBox="1"/>
          <p:nvPr/>
        </p:nvSpPr>
        <p:spPr>
          <a:xfrm>
            <a:off x="6536014" y="2598003"/>
            <a:ext cx="464011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研究背景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B86FD1-B53D-42AD-B844-7B4095A15769}"/>
              </a:ext>
            </a:extLst>
          </p:cNvPr>
          <p:cNvSpPr/>
          <p:nvPr/>
        </p:nvSpPr>
        <p:spPr>
          <a:xfrm>
            <a:off x="6553199" y="3568417"/>
            <a:ext cx="52695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Why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 should we concern about ML testing.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F006F6EE-4F24-49B1-8812-894CF4759346}"/>
              </a:ext>
            </a:extLst>
          </p:cNvPr>
          <p:cNvSpPr/>
          <p:nvPr/>
        </p:nvSpPr>
        <p:spPr>
          <a:xfrm rot="7200000">
            <a:off x="9356797" y="2951455"/>
            <a:ext cx="488804" cy="4213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93803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01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24547" y="547446"/>
            <a:ext cx="33606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为什么要研究</a:t>
            </a:r>
            <a:r>
              <a:rPr lang="en-US" altLang="zh-CN" sz="2000" b="1" dirty="0" smtClean="0">
                <a:solidFill>
                  <a:srgbClr val="142938"/>
                </a:solidFill>
                <a:latin typeface="微软雅黑"/>
                <a:ea typeface="微软雅黑"/>
              </a:rPr>
              <a:t>ML testing</a:t>
            </a:r>
            <a:r>
              <a:rPr lang="zh-CN" altLang="en-US" sz="2000" b="1" dirty="0" smtClean="0">
                <a:solidFill>
                  <a:srgbClr val="142938"/>
                </a:solidFill>
                <a:latin typeface="微软雅黑"/>
                <a:ea typeface="微软雅黑"/>
              </a:rPr>
              <a:t>？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1545086"/>
            <a:ext cx="10058400" cy="383072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4787253" y="5773290"/>
            <a:ext cx="25565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Reason1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：发展迅速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57815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01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24547" y="547446"/>
            <a:ext cx="33606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为什么要研究</a:t>
            </a:r>
            <a:r>
              <a:rPr lang="en-US" altLang="zh-CN" sz="2000" b="1" dirty="0" smtClean="0">
                <a:solidFill>
                  <a:srgbClr val="142938"/>
                </a:solidFill>
                <a:latin typeface="微软雅黑"/>
                <a:ea typeface="微软雅黑"/>
              </a:rPr>
              <a:t>ML testing</a:t>
            </a:r>
            <a:r>
              <a:rPr lang="zh-CN" altLang="en-US" sz="2000" b="1" dirty="0" smtClean="0">
                <a:solidFill>
                  <a:srgbClr val="142938"/>
                </a:solidFill>
                <a:latin typeface="微软雅黑"/>
                <a:ea typeface="微软雅黑"/>
              </a:rPr>
              <a:t>？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4787253" y="5773290"/>
            <a:ext cx="25565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Reason2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：后果严重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89" y="2295987"/>
            <a:ext cx="2642801" cy="1982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941" y="2399562"/>
            <a:ext cx="3982657" cy="1878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901615"/>
            <a:ext cx="3458843" cy="27708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15264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01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24547" y="547446"/>
            <a:ext cx="30432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为什么选择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DL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testing</a:t>
            </a:r>
            <a:r>
              <a:rPr lang="zh-CN" altLang="en-US" sz="2000" b="1" dirty="0" smtClean="0">
                <a:solidFill>
                  <a:srgbClr val="142938"/>
                </a:solidFill>
                <a:latin typeface="微软雅黑"/>
                <a:ea typeface="微软雅黑"/>
              </a:rPr>
              <a:t>？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4787253" y="5773290"/>
            <a:ext cx="25565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Reason3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：能力强大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546" y="1295102"/>
            <a:ext cx="9192908" cy="426779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63630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255976" y="1683876"/>
            <a:ext cx="5345192" cy="349024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1473072" y="2845142"/>
            <a:ext cx="1864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PART </a:t>
            </a: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02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7DC5D2-6D98-48DE-8E5C-D20651A00016}"/>
              </a:ext>
            </a:extLst>
          </p:cNvPr>
          <p:cNvSpPr txBox="1"/>
          <p:nvPr/>
        </p:nvSpPr>
        <p:spPr>
          <a:xfrm>
            <a:off x="6536014" y="2598003"/>
            <a:ext cx="464011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研究现状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B86FD1-B53D-42AD-B844-7B4095A15769}"/>
              </a:ext>
            </a:extLst>
          </p:cNvPr>
          <p:cNvSpPr/>
          <p:nvPr/>
        </p:nvSpPr>
        <p:spPr>
          <a:xfrm>
            <a:off x="6553199" y="3568417"/>
            <a:ext cx="52695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Current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 status of research.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F006F6EE-4F24-49B1-8812-894CF4759346}"/>
              </a:ext>
            </a:extLst>
          </p:cNvPr>
          <p:cNvSpPr/>
          <p:nvPr/>
        </p:nvSpPr>
        <p:spPr>
          <a:xfrm rot="7200000">
            <a:off x="9356797" y="2951455"/>
            <a:ext cx="488804" cy="4213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1115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02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24547" y="54744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论文发表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076" y="1161934"/>
            <a:ext cx="7359160" cy="42349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646038" y="5604315"/>
            <a:ext cx="84632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altLang="zh-CN" sz="1600" b="1" dirty="0">
                <a:solidFill>
                  <a:srgbClr val="142938"/>
                </a:solidFill>
                <a:latin typeface="微软雅黑"/>
              </a:rPr>
              <a:t>Machine Learning Testing Publications (accumulative</a:t>
            </a:r>
            <a:r>
              <a:rPr lang="en-US" altLang="zh-CN" sz="1600" b="1" dirty="0" smtClean="0">
                <a:solidFill>
                  <a:srgbClr val="142938"/>
                </a:solidFill>
                <a:latin typeface="微软雅黑"/>
              </a:rPr>
              <a:t>) during </a:t>
            </a:r>
            <a:r>
              <a:rPr lang="en-US" altLang="zh-CN" sz="1600" b="1" dirty="0">
                <a:solidFill>
                  <a:srgbClr val="142938"/>
                </a:solidFill>
                <a:latin typeface="微软雅黑"/>
              </a:rPr>
              <a:t>2007-2019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726174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02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24547" y="54744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 smtClean="0">
                <a:solidFill>
                  <a:srgbClr val="142938"/>
                </a:solidFill>
                <a:latin typeface="微软雅黑"/>
                <a:ea typeface="微软雅黑"/>
              </a:rPr>
              <a:t>技术更新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646038" y="5604315"/>
            <a:ext cx="84632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altLang="zh-CN" sz="1600" b="1" dirty="0">
                <a:solidFill>
                  <a:srgbClr val="142938"/>
                </a:solidFill>
                <a:latin typeface="微软雅黑"/>
              </a:rPr>
              <a:t>Timeline of ML testing research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12" y="1714500"/>
            <a:ext cx="11458575" cy="3429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7" name="椭圆 16"/>
          <p:cNvSpPr/>
          <p:nvPr/>
        </p:nvSpPr>
        <p:spPr>
          <a:xfrm>
            <a:off x="852854" y="4663538"/>
            <a:ext cx="793184" cy="3956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645269" y="4522130"/>
            <a:ext cx="793184" cy="3956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620000" y="4465711"/>
            <a:ext cx="793184" cy="3956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413184" y="4498291"/>
            <a:ext cx="793184" cy="3956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044462" y="-17430"/>
            <a:ext cx="4237892" cy="2438786"/>
            <a:chOff x="7192108" y="-48372"/>
            <a:chExt cx="4237892" cy="2438786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92108" y="-48372"/>
              <a:ext cx="4237892" cy="243878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9" name="椭圆 18"/>
            <p:cNvSpPr/>
            <p:nvPr/>
          </p:nvSpPr>
          <p:spPr>
            <a:xfrm>
              <a:off x="7851531" y="1907931"/>
              <a:ext cx="307731" cy="17584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9108648" y="1909738"/>
              <a:ext cx="307731" cy="17584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0075802" y="1907931"/>
              <a:ext cx="307731" cy="17584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0365765" y="1909738"/>
              <a:ext cx="307731" cy="17584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41615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3" grpId="0" animBg="1"/>
      <p:bldP spid="2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5686"/>
      </a:accent1>
      <a:accent2>
        <a:srgbClr val="FCC540"/>
      </a:accent2>
      <a:accent3>
        <a:srgbClr val="554C51"/>
      </a:accent3>
      <a:accent4>
        <a:srgbClr val="35D1F1"/>
      </a:accent4>
      <a:accent5>
        <a:srgbClr val="7F7F7F"/>
      </a:accent5>
      <a:accent6>
        <a:srgbClr val="ED7D31"/>
      </a:accent6>
      <a:hlink>
        <a:srgbClr val="034A90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</TotalTime>
  <Words>644</Words>
  <Application>Microsoft Office PowerPoint</Application>
  <PresentationFormat>宽屏</PresentationFormat>
  <Paragraphs>180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Aharoni</vt:lpstr>
      <vt:lpstr>等线</vt:lpstr>
      <vt:lpstr>经典综艺体简</vt:lpstr>
      <vt:lpstr>微软雅黑</vt:lpstr>
      <vt:lpstr>Agency FB</vt:lpstr>
      <vt:lpstr>Arial</vt:lpstr>
      <vt:lpstr>Cambria Math</vt:lpstr>
      <vt:lpstr>Century Gothic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lenovo</cp:lastModifiedBy>
  <cp:revision>105</cp:revision>
  <dcterms:created xsi:type="dcterms:W3CDTF">2017-08-18T03:02:00Z</dcterms:created>
  <dcterms:modified xsi:type="dcterms:W3CDTF">2020-10-29T09:02:43Z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