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0"/>
  </p:notesMasterIdLst>
  <p:sldIdLst>
    <p:sldId id="262" r:id="rId2"/>
    <p:sldId id="264" r:id="rId3"/>
    <p:sldId id="266" r:id="rId4"/>
    <p:sldId id="270" r:id="rId5"/>
    <p:sldId id="294" r:id="rId6"/>
    <p:sldId id="295" r:id="rId7"/>
    <p:sldId id="290" r:id="rId8"/>
    <p:sldId id="296" r:id="rId9"/>
    <p:sldId id="297" r:id="rId10"/>
    <p:sldId id="298" r:id="rId11"/>
    <p:sldId id="299" r:id="rId12"/>
    <p:sldId id="291" r:id="rId13"/>
    <p:sldId id="305" r:id="rId14"/>
    <p:sldId id="306" r:id="rId15"/>
    <p:sldId id="292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293" r:id="rId25"/>
    <p:sldId id="301" r:id="rId26"/>
    <p:sldId id="302" r:id="rId27"/>
    <p:sldId id="303" r:id="rId28"/>
    <p:sldId id="26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317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2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16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295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507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79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66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0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4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74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6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4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9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8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34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6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57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955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31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93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6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01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>
            <a:extLst>
              <a:ext uri="{FF2B5EF4-FFF2-40B4-BE49-F238E27FC236}">
                <a16:creationId xmlns:a16="http://schemas.microsoft.com/office/drawing/2014/main" id="{0FD4CB60-A5AF-4F54-ABCC-86EE0F7FF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2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5.jp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A Brief </a:t>
            </a:r>
            <a:r>
              <a:rPr lang="en-US" altLang="zh-CN" sz="7200" b="1" noProof="0" dirty="0" smtClean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I</a:t>
            </a: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ntroduction of DL Testing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E21796-CE58-400F-ADD1-A2B1AC96E10E}"/>
              </a:ext>
            </a:extLst>
          </p:cNvPr>
          <p:cNvGrpSpPr/>
          <p:nvPr/>
        </p:nvGrpSpPr>
        <p:grpSpPr>
          <a:xfrm>
            <a:off x="7167682" y="4685940"/>
            <a:ext cx="4139223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544D83-58C1-4E7C-B1C2-EE2FD4B93847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88F6CC-76F8-4FAB-983D-6A00956DC110}"/>
                </a:ext>
              </a:extLst>
            </p:cNvPr>
            <p:cNvSpPr txBox="1"/>
            <p:nvPr/>
          </p:nvSpPr>
          <p:spPr>
            <a:xfrm>
              <a:off x="1391641" y="3526647"/>
              <a:ext cx="1471087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郭礼华 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181250038 2020.10.30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A56CF0D-E96A-4ABE-8F0D-7FD64D02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432535"/>
            <a:ext cx="1703142" cy="1616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962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708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General Machine Learning vs. Deep Learning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854730" y="5618055"/>
            <a:ext cx="1068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Commutative trends in general machine 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learning and 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deep learning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1433512"/>
            <a:ext cx="6153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9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07361" y="550843"/>
            <a:ext cx="1913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Summarize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8877" y="2830785"/>
            <a:ext cx="4426220" cy="889259"/>
            <a:chOff x="200863" y="2863680"/>
            <a:chExt cx="4426220" cy="88925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C6B5633-35FE-40F5-8FCA-349FA1F63DE1}"/>
                </a:ext>
              </a:extLst>
            </p:cNvPr>
            <p:cNvGrpSpPr/>
            <p:nvPr/>
          </p:nvGrpSpPr>
          <p:grpSpPr>
            <a:xfrm>
              <a:off x="200863" y="2903733"/>
              <a:ext cx="1896418" cy="849206"/>
              <a:chOff x="3343897" y="8032286"/>
              <a:chExt cx="2801346" cy="922677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id="{54424E2C-EA2A-44D0-B3E8-836DA7D10952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id="{22F0C609-3DC5-4E4D-A339-64D6F4CECE58}"/>
                  </a:ext>
                </a:extLst>
              </p:cNvPr>
              <p:cNvSpPr txBox="1"/>
              <p:nvPr/>
            </p:nvSpPr>
            <p:spPr>
              <a:xfrm>
                <a:off x="3343897" y="8060252"/>
                <a:ext cx="2801346" cy="894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发展迅速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3A3ED6E-D672-40ED-9701-C817B3CA3C8E}"/>
                </a:ext>
              </a:extLst>
            </p:cNvPr>
            <p:cNvGrpSpPr/>
            <p:nvPr/>
          </p:nvGrpSpPr>
          <p:grpSpPr>
            <a:xfrm>
              <a:off x="2626029" y="2863680"/>
              <a:ext cx="2001054" cy="709404"/>
              <a:chOff x="3398303" y="8032286"/>
              <a:chExt cx="2692534" cy="72594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0" name="流程图: 可选过程 49">
                <a:extLst>
                  <a:ext uri="{FF2B5EF4-FFF2-40B4-BE49-F238E27FC236}">
                    <a16:creationId xmlns:a16="http://schemas.microsoft.com/office/drawing/2014/main" id="{A20B4C27-ADD4-4C50-A8FC-53CFEF20743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1" name="TextBox 64">
                <a:extLst>
                  <a:ext uri="{FF2B5EF4-FFF2-40B4-BE49-F238E27FC236}">
                    <a16:creationId xmlns:a16="http://schemas.microsoft.com/office/drawing/2014/main" id="{B48063C5-23B9-40ED-9836-60AF1380C05F}"/>
                  </a:ext>
                </a:extLst>
              </p:cNvPr>
              <p:cNvSpPr txBox="1"/>
              <p:nvPr/>
            </p:nvSpPr>
            <p:spPr>
              <a:xfrm>
                <a:off x="3398303" y="8097628"/>
                <a:ext cx="2692534" cy="660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方向</a:t>
                </a: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rPr>
                  <a:t>不均衡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78" y="803674"/>
            <a:ext cx="6125430" cy="1324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89" y="2895201"/>
            <a:ext cx="5792008" cy="31722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8583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ML Test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A Brief Introduction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of ML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767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2586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Basic Workflow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487" y="1474322"/>
            <a:ext cx="7952747" cy="376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8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86132" y="547446"/>
            <a:ext cx="287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Test Components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等腰三角形 2">
            <a:extLst>
              <a:ext uri="{FF2B5EF4-FFF2-40B4-BE49-F238E27FC236}">
                <a16:creationId xmlns:a16="http://schemas.microsoft.com/office/drawing/2014/main" id="{F78CC1A9-ED87-43E3-A3A4-F6763BFF82F3}"/>
              </a:ext>
            </a:extLst>
          </p:cNvPr>
          <p:cNvSpPr/>
          <p:nvPr/>
        </p:nvSpPr>
        <p:spPr bwMode="auto">
          <a:xfrm rot="8763501">
            <a:off x="7352119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A90CAF-9F4B-473F-8851-C47858D4246F}"/>
              </a:ext>
            </a:extLst>
          </p:cNvPr>
          <p:cNvSpPr/>
          <p:nvPr/>
        </p:nvSpPr>
        <p:spPr>
          <a:xfrm>
            <a:off x="7415856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2">
            <a:extLst>
              <a:ext uri="{FF2B5EF4-FFF2-40B4-BE49-F238E27FC236}">
                <a16:creationId xmlns:a16="http://schemas.microsoft.com/office/drawing/2014/main" id="{218E1FAE-E7B3-4BF8-A98E-F8B512AEA3A2}"/>
              </a:ext>
            </a:extLst>
          </p:cNvPr>
          <p:cNvSpPr/>
          <p:nvPr/>
        </p:nvSpPr>
        <p:spPr bwMode="auto">
          <a:xfrm rot="16474575">
            <a:off x="6884477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BE3A6-BDFA-4353-8187-1DA996D5AFE0}"/>
              </a:ext>
            </a:extLst>
          </p:cNvPr>
          <p:cNvSpPr/>
          <p:nvPr/>
        </p:nvSpPr>
        <p:spPr>
          <a:xfrm>
            <a:off x="7132889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86B3319B-29E0-468B-9635-8D7A8CE67B4B}"/>
              </a:ext>
            </a:extLst>
          </p:cNvPr>
          <p:cNvSpPr/>
          <p:nvPr/>
        </p:nvSpPr>
        <p:spPr bwMode="auto">
          <a:xfrm rot="3036074">
            <a:off x="8372524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3EFB30-0063-46FC-B61F-81E720CF7A32}"/>
              </a:ext>
            </a:extLst>
          </p:cNvPr>
          <p:cNvSpPr/>
          <p:nvPr/>
        </p:nvSpPr>
        <p:spPr>
          <a:xfrm>
            <a:off x="8404778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2288BA7-C209-4C8B-8278-EC306A5FCC7F}"/>
              </a:ext>
            </a:extLst>
          </p:cNvPr>
          <p:cNvSpPr txBox="1"/>
          <p:nvPr/>
        </p:nvSpPr>
        <p:spPr>
          <a:xfrm>
            <a:off x="8581298" y="2948122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45A16F9-2224-48AB-A281-B56F2CE7A457}"/>
              </a:ext>
            </a:extLst>
          </p:cNvPr>
          <p:cNvSpPr txBox="1"/>
          <p:nvPr/>
        </p:nvSpPr>
        <p:spPr>
          <a:xfrm>
            <a:off x="7623764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Algorithm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A1790D5-FD73-4F27-A18F-AB5514143B8B}"/>
              </a:ext>
            </a:extLst>
          </p:cNvPr>
          <p:cNvSpPr txBox="1"/>
          <p:nvPr/>
        </p:nvSpPr>
        <p:spPr>
          <a:xfrm>
            <a:off x="7331563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DBD3D31-DB55-4AB8-986C-2F1A57F6FF2E}"/>
              </a:ext>
            </a:extLst>
          </p:cNvPr>
          <p:cNvSpPr txBox="1"/>
          <p:nvPr/>
        </p:nvSpPr>
        <p:spPr>
          <a:xfrm>
            <a:off x="4563868" y="1513522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运行框架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99C2A27-0551-4A0F-B537-854F442F81A7}"/>
              </a:ext>
            </a:extLst>
          </p:cNvPr>
          <p:cNvSpPr txBox="1"/>
          <p:nvPr/>
        </p:nvSpPr>
        <p:spPr>
          <a:xfrm>
            <a:off x="4563868" y="1915869"/>
            <a:ext cx="260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-learn,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Keras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Caffe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…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E136DF7-C0DF-4CCB-B4E1-17D16DE799CA}"/>
              </a:ext>
            </a:extLst>
          </p:cNvPr>
          <p:cNvSpPr txBox="1"/>
          <p:nvPr/>
        </p:nvSpPr>
        <p:spPr>
          <a:xfrm>
            <a:off x="10220019" y="20579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52C6C6CF-0A79-479B-B3F4-20E2ABF1961C}"/>
              </a:ext>
            </a:extLst>
          </p:cNvPr>
          <p:cNvSpPr txBox="1"/>
          <p:nvPr/>
        </p:nvSpPr>
        <p:spPr>
          <a:xfrm>
            <a:off x="10220019" y="2657785"/>
            <a:ext cx="272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训练数据的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质量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是否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合格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F706196-ED83-44EC-BD46-FA64C5AB7F83}"/>
              </a:ext>
            </a:extLst>
          </p:cNvPr>
          <p:cNvSpPr txBox="1"/>
          <p:nvPr/>
        </p:nvSpPr>
        <p:spPr>
          <a:xfrm>
            <a:off x="7383970" y="52407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实现程序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FAED2C59-1D55-4B17-AF49-EDF73853D7CC}"/>
              </a:ext>
            </a:extLst>
          </p:cNvPr>
          <p:cNvSpPr txBox="1"/>
          <p:nvPr/>
        </p:nvSpPr>
        <p:spPr>
          <a:xfrm>
            <a:off x="7383970" y="5643141"/>
            <a:ext cx="394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编写的程序中是否存在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4" y="3158714"/>
            <a:ext cx="6367137" cy="2237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9727356"/>
      </p:ext>
    </p:extLst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DL Test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Some work of Deep Learning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30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6486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Coverage Criteria for Testing DL Systems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01" y="2149336"/>
            <a:ext cx="3689756" cy="3278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322463" y="2825105"/>
            <a:ext cx="505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Neuron-Level Coverage Criteria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322463" y="4151686"/>
            <a:ext cx="469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Layer-Level Coverage Criteria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5820508" y="2825105"/>
            <a:ext cx="501955" cy="1799649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4876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05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Neuron-Level Coverage Criteria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577097" y="1693032"/>
            <a:ext cx="4328903" cy="522514"/>
            <a:chOff x="3904741" y="2020025"/>
            <a:chExt cx="4328903" cy="522514"/>
          </a:xfrm>
        </p:grpSpPr>
        <p:sp>
          <p:nvSpPr>
            <p:cNvPr id="5" name="椭圆 4"/>
            <p:cNvSpPr/>
            <p:nvPr/>
          </p:nvSpPr>
          <p:spPr>
            <a:xfrm>
              <a:off x="5459150" y="2020025"/>
              <a:ext cx="549729" cy="52251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6144098" y="2107556"/>
                  <a:ext cx="20895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098" y="2107556"/>
                  <a:ext cx="208954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082" r="-4665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3904741" y="2080874"/>
              <a:ext cx="14478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dirty="0">
                  <a:solidFill>
                    <a:srgbClr val="142938"/>
                  </a:solidFill>
                  <a:latin typeface="微软雅黑"/>
                </a:rPr>
                <a:t>f</a:t>
              </a:r>
              <a:r>
                <a:rPr lang="en-US" altLang="zh-CN" sz="2400" b="1" dirty="0" smtClean="0">
                  <a:solidFill>
                    <a:srgbClr val="142938"/>
                  </a:solidFill>
                  <a:latin typeface="微软雅黑"/>
                </a:rPr>
                <a:t>or each</a:t>
              </a:r>
              <a:endParaRPr lang="en-US" altLang="zh-CN" sz="2400" b="1" dirty="0">
                <a:solidFill>
                  <a:srgbClr val="142938"/>
                </a:solidFill>
                <a:latin typeface="微软雅黑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630" y="2896779"/>
            <a:ext cx="2467207" cy="21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5178483" y="2822369"/>
            <a:ext cx="5479801" cy="2356214"/>
            <a:chOff x="5165913" y="3438272"/>
            <a:chExt cx="5494682" cy="173578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5432830" y="3472106"/>
              <a:ext cx="5227765" cy="3401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dirty="0" smtClean="0">
                  <a:solidFill>
                    <a:srgbClr val="142938"/>
                  </a:solidFill>
                  <a:latin typeface="微软雅黑"/>
                </a:rPr>
                <a:t>k-</a:t>
              </a:r>
              <a:r>
                <a:rPr lang="en-US" altLang="zh-CN" sz="2400" b="1" dirty="0" err="1" smtClean="0">
                  <a:solidFill>
                    <a:srgbClr val="142938"/>
                  </a:solidFill>
                  <a:latin typeface="微软雅黑"/>
                </a:rPr>
                <a:t>multisection</a:t>
              </a:r>
              <a:r>
                <a:rPr lang="en-US" altLang="zh-CN" sz="2400" b="1" dirty="0" smtClean="0">
                  <a:solidFill>
                    <a:srgbClr val="142938"/>
                  </a:solidFill>
                  <a:latin typeface="微软雅黑"/>
                </a:rPr>
                <a:t> Neuron Coverage</a:t>
              </a:r>
              <a:endParaRPr lang="en-US" altLang="zh-CN" sz="2400" b="1" dirty="0">
                <a:solidFill>
                  <a:srgbClr val="142938"/>
                </a:solidFill>
                <a:latin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5457864" y="4833957"/>
              <a:ext cx="4515771" cy="3401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dirty="0" smtClean="0">
                  <a:solidFill>
                    <a:srgbClr val="142938"/>
                  </a:solidFill>
                  <a:latin typeface="微软雅黑"/>
                </a:rPr>
                <a:t>Neuron Boundary Coverage</a:t>
              </a:r>
              <a:endParaRPr lang="en-US" altLang="zh-CN" sz="2400" b="1" dirty="0">
                <a:solidFill>
                  <a:srgbClr val="142938"/>
                </a:solidFill>
                <a:latin typeface="微软雅黑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5165913" y="3438272"/>
              <a:ext cx="211016" cy="1730835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79644" y="3479181"/>
            <a:ext cx="3907288" cy="1209036"/>
            <a:chOff x="5805496" y="3902077"/>
            <a:chExt cx="3907288" cy="1209036"/>
          </a:xfrm>
        </p:grpSpPr>
        <p:grpSp>
          <p:nvGrpSpPr>
            <p:cNvPr id="39" name="组合 38"/>
            <p:cNvGrpSpPr/>
            <p:nvPr/>
          </p:nvGrpSpPr>
          <p:grpSpPr>
            <a:xfrm>
              <a:off x="6096000" y="3902077"/>
              <a:ext cx="3165231" cy="407494"/>
              <a:chOff x="5978769" y="4030910"/>
              <a:chExt cx="3165231" cy="40749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5978769" y="4336432"/>
                <a:ext cx="3165231" cy="0"/>
              </a:xfrm>
              <a:prstGeom prst="line">
                <a:avLst/>
              </a:prstGeom>
              <a:ln w="571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5978769" y="4035669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9129346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6392006" y="4030910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8733692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6834443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8326316" y="4030911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7307523" y="403829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000" b="1" dirty="0" smtClean="0">
                    <a:solidFill>
                      <a:srgbClr val="142938"/>
                    </a:solidFill>
                    <a:latin typeface="微软雅黑"/>
                  </a:rPr>
                  <a:t>…</a:t>
                </a:r>
                <a:endParaRPr lang="en-US" altLang="zh-CN" sz="2000" b="1" dirty="0">
                  <a:solidFill>
                    <a:srgbClr val="142938"/>
                  </a:solidFill>
                  <a:latin typeface="微软雅黑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5805496" y="4245346"/>
                  <a:ext cx="5876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496" y="4245346"/>
                  <a:ext cx="58766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292" r="-208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9015862" y="4237394"/>
                  <a:ext cx="696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862" y="4237394"/>
                  <a:ext cx="6969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877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括号 41"/>
            <p:cNvSpPr/>
            <p:nvPr/>
          </p:nvSpPr>
          <p:spPr>
            <a:xfrm rot="16200000">
              <a:off x="7539753" y="3082865"/>
              <a:ext cx="277724" cy="30549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7109308" y="4772559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b="1" dirty="0" smtClean="0">
                  <a:solidFill>
                    <a:srgbClr val="142938"/>
                  </a:solidFill>
                  <a:latin typeface="微软雅黑"/>
                </a:rPr>
                <a:t>k sections</a:t>
              </a:r>
              <a:endParaRPr lang="en-US" altLang="zh-CN" sz="1600" b="1" dirty="0">
                <a:solidFill>
                  <a:srgbClr val="142938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602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469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Layer-Level Coverage Criteria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316" y="2266639"/>
            <a:ext cx="2467207" cy="21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5431653" y="2266639"/>
            <a:ext cx="47630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f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ind top 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hyperactive neurons 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And test 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their 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combinations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5805883" y="3790224"/>
            <a:ext cx="401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Top-k Neuron Coverage</a:t>
            </a: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99471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244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Disadvantages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3048000" y="1729802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1.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对提高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DNN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的性能没有显著帮助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marL="457200" lvl="0" indent="-457200" defTabSz="914400">
              <a:buAutoNum type="arabicPeriod"/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2.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不同测试用例之间覆盖率的差异不显著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3.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如果采用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coverage-additional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的方式进行测试用例选择，那么只需选择极少的用例就能完成覆盖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marL="457200" lvl="0" indent="-457200" defTabSz="914400">
              <a:buAutoNum type="arabicPeriod"/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4.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时间复杂度高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07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5">
            <a:extLst>
              <a:ext uri="{FF2B5EF4-FFF2-40B4-BE49-F238E27FC236}">
                <a16:creationId xmlns:a16="http://schemas.microsoft.com/office/drawing/2014/main" id="{4100CCFE-5D23-4342-8F08-42C14CA75BA7}"/>
              </a:ext>
            </a:extLst>
          </p:cNvPr>
          <p:cNvSpPr/>
          <p:nvPr/>
        </p:nvSpPr>
        <p:spPr>
          <a:xfrm>
            <a:off x="6913221" y="1637140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圆角矩形 116">
            <a:extLst>
              <a:ext uri="{FF2B5EF4-FFF2-40B4-BE49-F238E27FC236}">
                <a16:creationId xmlns:a16="http://schemas.microsoft.com/office/drawing/2014/main" id="{72336A59-3D1F-4549-AF45-B28E86B6BA2E}"/>
              </a:ext>
            </a:extLst>
          </p:cNvPr>
          <p:cNvSpPr/>
          <p:nvPr/>
        </p:nvSpPr>
        <p:spPr>
          <a:xfrm>
            <a:off x="6913221" y="2436130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圆角矩形 117">
            <a:extLst>
              <a:ext uri="{FF2B5EF4-FFF2-40B4-BE49-F238E27FC236}">
                <a16:creationId xmlns:a16="http://schemas.microsoft.com/office/drawing/2014/main" id="{495DDCE9-A110-4A8B-9713-74B98AB38394}"/>
              </a:ext>
            </a:extLst>
          </p:cNvPr>
          <p:cNvSpPr/>
          <p:nvPr/>
        </p:nvSpPr>
        <p:spPr>
          <a:xfrm>
            <a:off x="6913221" y="3236694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圆角矩形 118">
            <a:extLst>
              <a:ext uri="{FF2B5EF4-FFF2-40B4-BE49-F238E27FC236}">
                <a16:creationId xmlns:a16="http://schemas.microsoft.com/office/drawing/2014/main" id="{BCA580F0-F512-4DBF-9114-AB94BC528A0E}"/>
              </a:ext>
            </a:extLst>
          </p:cNvPr>
          <p:cNvSpPr/>
          <p:nvPr/>
        </p:nvSpPr>
        <p:spPr>
          <a:xfrm>
            <a:off x="6913221" y="4034146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圆角矩形 119">
            <a:extLst>
              <a:ext uri="{FF2B5EF4-FFF2-40B4-BE49-F238E27FC236}">
                <a16:creationId xmlns:a16="http://schemas.microsoft.com/office/drawing/2014/main" id="{A41A93BA-34BD-47CB-95E6-1BDF743DE19A}"/>
              </a:ext>
            </a:extLst>
          </p:cNvPr>
          <p:cNvSpPr/>
          <p:nvPr/>
        </p:nvSpPr>
        <p:spPr>
          <a:xfrm>
            <a:off x="6913221" y="4802225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EE418-E966-464D-A67E-9D52E6DE0B8B}"/>
              </a:ext>
            </a:extLst>
          </p:cNvPr>
          <p:cNvSpPr txBox="1"/>
          <p:nvPr/>
        </p:nvSpPr>
        <p:spPr>
          <a:xfrm>
            <a:off x="7113742" y="166651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  </a:t>
            </a:r>
            <a:r>
              <a:rPr kumimoji="0" lang="zh-CN" altLang="en-US" sz="19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研究背景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0194A-C1D5-4BF7-85F8-F043D9D922B3}"/>
              </a:ext>
            </a:extLst>
          </p:cNvPr>
          <p:cNvSpPr txBox="1"/>
          <p:nvPr/>
        </p:nvSpPr>
        <p:spPr>
          <a:xfrm>
            <a:off x="7113742" y="246550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研究现状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DBC175-EFC2-4FAE-9BE9-80D87B365F76}"/>
              </a:ext>
            </a:extLst>
          </p:cNvPr>
          <p:cNvSpPr txBox="1"/>
          <p:nvPr/>
        </p:nvSpPr>
        <p:spPr>
          <a:xfrm>
            <a:off x="7113742" y="3266067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  </a:t>
            </a:r>
            <a:r>
              <a:rPr kumimoji="0" lang="en-US" altLang="zh-CN" sz="19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ML Test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436432-EC0B-4AA9-984A-A2BAEDEBAC0E}"/>
              </a:ext>
            </a:extLst>
          </p:cNvPr>
          <p:cNvSpPr txBox="1"/>
          <p:nvPr/>
        </p:nvSpPr>
        <p:spPr>
          <a:xfrm>
            <a:off x="7113742" y="4063519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04   </a:t>
            </a:r>
            <a:r>
              <a:rPr kumimoji="0" lang="en-US" altLang="zh-CN" sz="19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DL Test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0C590C-3138-4AA4-822F-9F66B99D7B1F}"/>
              </a:ext>
            </a:extLst>
          </p:cNvPr>
          <p:cNvSpPr txBox="1"/>
          <p:nvPr/>
        </p:nvSpPr>
        <p:spPr>
          <a:xfrm>
            <a:off x="7113742" y="4831598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05   </a:t>
            </a:r>
            <a:r>
              <a:rPr lang="zh-CN" altLang="en-US" sz="19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研究挑战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D4247A-591A-42E2-A4EF-22634BC4B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9796" b="21840"/>
          <a:stretch/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DFF38-FB70-4CB3-AA97-2FE5B177FF2E}"/>
              </a:ext>
            </a:extLst>
          </p:cNvPr>
          <p:cNvSpPr txBox="1"/>
          <p:nvPr/>
        </p:nvSpPr>
        <p:spPr>
          <a:xfrm>
            <a:off x="1534033" y="2997542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132A5-357E-40B4-BD37-0F32D987421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AC3829-BC20-4109-B5B4-B21E6E1D8C95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FBB147-C474-4336-B9A4-62A086AFA8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F3406-8938-4313-BB73-D5419B3B32B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15449B-99F9-4F34-B6B5-E5532A2EAAE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DCF330-029C-4CD7-B950-C22A6D1A9DA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EFC43E-4328-4431-B265-ED9560EBCBDF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45A701-2A68-4630-8F90-41D3B0E02779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EBE739-FB21-4638-89B6-8F15663DE15C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D86ECC-C201-4797-8FF8-CEB562FF7B8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33801D-ABF9-4E66-9F22-1152B0B00F1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88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492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——using statistical view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1447800"/>
            <a:ext cx="7058025" cy="3962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77562" y="5786589"/>
            <a:ext cx="4808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b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ased on a classification DNN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31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492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——using statistical view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365131"/>
            <a:ext cx="4500009" cy="2526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523883" y="3120459"/>
            <a:ext cx="461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基本思想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 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   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找出最容易让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DNN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判断错误的用例，用来测试或重新训练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9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80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——basic idea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0789" y="45528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94078" y="2469919"/>
            <a:ext cx="8334044" cy="3095346"/>
            <a:chOff x="1394078" y="1845664"/>
            <a:chExt cx="8334044" cy="3095346"/>
          </a:xfrm>
        </p:grpSpPr>
        <p:grpSp>
          <p:nvGrpSpPr>
            <p:cNvPr id="56" name="组合 55"/>
            <p:cNvGrpSpPr/>
            <p:nvPr/>
          </p:nvGrpSpPr>
          <p:grpSpPr>
            <a:xfrm>
              <a:off x="1394078" y="1845664"/>
              <a:ext cx="8334044" cy="3095346"/>
              <a:chOff x="1394078" y="1845664"/>
              <a:chExt cx="8334044" cy="309534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078" y="2680362"/>
                <a:ext cx="6619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400" b="1" dirty="0" smtClean="0">
                    <a:solidFill>
                      <a:srgbClr val="142938"/>
                    </a:solidFill>
                    <a:latin typeface="微软雅黑"/>
                  </a:rPr>
                  <a:t>假设对于用例</a:t>
                </a:r>
                <a:r>
                  <a:rPr lang="en-US" altLang="zh-CN" sz="2400" b="1" dirty="0" smtClean="0">
                    <a:solidFill>
                      <a:srgbClr val="142938"/>
                    </a:solidFill>
                    <a:latin typeface="微软雅黑"/>
                  </a:rPr>
                  <a:t>t</a:t>
                </a:r>
                <a:r>
                  <a:rPr lang="zh-CN" altLang="en-US" sz="2400" b="1" dirty="0" smtClean="0">
                    <a:solidFill>
                      <a:srgbClr val="142938"/>
                    </a:solidFill>
                    <a:latin typeface="微软雅黑"/>
                  </a:rPr>
                  <a:t>，</a:t>
                </a:r>
                <a:r>
                  <a:rPr lang="en-US" altLang="zh-CN" sz="2400" b="1" dirty="0" smtClean="0">
                    <a:solidFill>
                      <a:srgbClr val="142938"/>
                    </a:solidFill>
                    <a:latin typeface="微软雅黑"/>
                  </a:rPr>
                  <a:t>DNN</a:t>
                </a:r>
                <a:r>
                  <a:rPr lang="zh-CN" altLang="en-US" sz="2400" b="1" dirty="0" smtClean="0">
                    <a:solidFill>
                      <a:srgbClr val="142938"/>
                    </a:solidFill>
                    <a:latin typeface="微软雅黑"/>
                  </a:rPr>
                  <a:t>的最终输出为一个向量：</a:t>
                </a:r>
                <a:endParaRPr lang="en-US" altLang="zh-CN" sz="2400" b="1" dirty="0" smtClean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689487" y="2739371"/>
                    <a:ext cx="2038635" cy="3211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487" y="2739371"/>
                    <a:ext cx="2038635" cy="3211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81" r="-3881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078" y="1845664"/>
                <a:ext cx="40286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400" b="1" dirty="0" smtClean="0">
                    <a:solidFill>
                      <a:srgbClr val="142938"/>
                    </a:solidFill>
                    <a:latin typeface="微软雅黑"/>
                  </a:rPr>
                  <a:t>对于一个</a:t>
                </a:r>
                <a:r>
                  <a:rPr lang="en-US" altLang="zh-CN" sz="2400" b="1" dirty="0" smtClean="0">
                    <a:solidFill>
                      <a:srgbClr val="142938"/>
                    </a:solidFill>
                    <a:latin typeface="微软雅黑"/>
                  </a:rPr>
                  <a:t>DNN</a:t>
                </a:r>
                <a:r>
                  <a:rPr lang="zh-CN" altLang="en-US" sz="2400" b="1" dirty="0" smtClean="0">
                    <a:solidFill>
                      <a:srgbClr val="142938"/>
                    </a:solidFill>
                    <a:latin typeface="微软雅黑"/>
                  </a:rPr>
                  <a:t>实现的分类器</a:t>
                </a:r>
                <a:endParaRPr lang="en-US" altLang="zh-CN" sz="2400" b="1" dirty="0" smtClean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F5A126D-DBF7-4677-B085-E086E464685A}"/>
                      </a:ext>
                    </a:extLst>
                  </p:cNvPr>
                  <p:cNvSpPr/>
                  <p:nvPr/>
                </p:nvSpPr>
                <p:spPr>
                  <a:xfrm>
                    <a:off x="1394403" y="3515060"/>
                    <a:ext cx="5763053" cy="4778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defTabSz="914400">
                      <a:defRPr/>
                    </a:pPr>
                    <a:r>
                      <a:rPr lang="zh-CN" altLang="en-US" sz="2400" b="1" dirty="0" smtClean="0">
                        <a:solidFill>
                          <a:srgbClr val="142938"/>
                        </a:solidFill>
                        <a:latin typeface="微软雅黑"/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 sz="2400" b="1" dirty="0" smtClean="0">
                        <a:solidFill>
                          <a:srgbClr val="142938"/>
                        </a:solidFill>
                        <a:latin typeface="微软雅黑"/>
                      </a:rPr>
                      <a:t>表示该用例属于第</a:t>
                    </a:r>
                    <a:r>
                      <a:rPr lang="en-US" altLang="zh-CN" sz="2400" b="1" dirty="0" err="1" smtClean="0">
                        <a:solidFill>
                          <a:srgbClr val="142938"/>
                        </a:solidFill>
                        <a:latin typeface="微软雅黑"/>
                      </a:rPr>
                      <a:t>i</a:t>
                    </a:r>
                    <a:r>
                      <a:rPr lang="zh-CN" altLang="en-US" sz="2400" b="1" dirty="0" smtClean="0">
                        <a:solidFill>
                          <a:srgbClr val="142938"/>
                        </a:solidFill>
                        <a:latin typeface="微软雅黑"/>
                      </a:rPr>
                      <a:t>个类别的概率</a:t>
                    </a:r>
                    <a:endParaRPr lang="en-US" altLang="zh-CN" sz="2400" b="1" dirty="0" smtClean="0">
                      <a:solidFill>
                        <a:srgbClr val="142938"/>
                      </a:solidFill>
                      <a:latin typeface="微软雅黑"/>
                    </a:endParaRPr>
                  </a:p>
                </p:txBody>
              </p:sp>
            </mc:Choice>
            <mc:Fallback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F5A126D-DBF7-4677-B085-E086E46468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4403" y="3515060"/>
                    <a:ext cx="5763053" cy="4778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93" t="-10256" r="-635" b="-256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403" y="4413693"/>
                <a:ext cx="4801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400" b="1" dirty="0" smtClean="0">
                    <a:solidFill>
                      <a:srgbClr val="142938"/>
                    </a:solidFill>
                    <a:latin typeface="微软雅黑"/>
                  </a:rPr>
                  <a:t>该用例会被错误分类的概率我们用</a:t>
                </a:r>
                <a:endParaRPr lang="en-US" altLang="zh-CN" sz="2400" b="1" dirty="0" smtClean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96000" y="4374060"/>
                    <a:ext cx="2306529" cy="5669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374060"/>
                    <a:ext cx="2306529" cy="5669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8382000" y="4413693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b="1" dirty="0" smtClean="0">
                  <a:solidFill>
                    <a:srgbClr val="142938"/>
                  </a:solidFill>
                  <a:latin typeface="微软雅黑"/>
                </a:rPr>
                <a:t>来衡量</a:t>
              </a:r>
              <a:endParaRPr lang="en-US" altLang="zh-CN" sz="2400" b="1" dirty="0" smtClean="0">
                <a:solidFill>
                  <a:srgbClr val="142938"/>
                </a:solidFill>
                <a:latin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25597" y="671857"/>
            <a:ext cx="5297645" cy="2171136"/>
            <a:chOff x="6319350" y="270447"/>
            <a:chExt cx="5297645" cy="217113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71"/>
            <a:stretch/>
          </p:blipFill>
          <p:spPr>
            <a:xfrm>
              <a:off x="6319350" y="332953"/>
              <a:ext cx="3466489" cy="210863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grpSp>
          <p:nvGrpSpPr>
            <p:cNvPr id="35" name="组合 34"/>
            <p:cNvGrpSpPr/>
            <p:nvPr/>
          </p:nvGrpSpPr>
          <p:grpSpPr>
            <a:xfrm>
              <a:off x="9451683" y="458319"/>
              <a:ext cx="1074102" cy="289182"/>
              <a:chOff x="9451683" y="458319"/>
              <a:chExt cx="1074102" cy="289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40" r="-4478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9455383" y="819629"/>
              <a:ext cx="1074102" cy="289182"/>
              <a:chOff x="9451683" y="458319"/>
              <a:chExt cx="1074102" cy="289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4412" b="-208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9459058" y="2053100"/>
              <a:ext cx="1088208" cy="289182"/>
              <a:chOff x="9451683" y="458319"/>
              <a:chExt cx="1088208" cy="289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0112595" y="458319"/>
                    <a:ext cx="427296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27296" cy="289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429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0547266" y="270447"/>
              <a:ext cx="1069729" cy="494628"/>
              <a:chOff x="10547266" y="270447"/>
              <a:chExt cx="1069729" cy="49462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C1</a:t>
                </a:r>
                <a:endParaRPr lang="zh-CN" altLang="en-US" dirty="0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125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/>
            <p:cNvGrpSpPr/>
            <p:nvPr/>
          </p:nvGrpSpPr>
          <p:grpSpPr>
            <a:xfrm>
              <a:off x="10547266" y="655425"/>
              <a:ext cx="1069729" cy="494628"/>
              <a:chOff x="10547266" y="270447"/>
              <a:chExt cx="1069729" cy="494628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C2</a:t>
                </a:r>
                <a:endParaRPr lang="zh-CN" altLang="en-US" dirty="0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125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组合 50"/>
            <p:cNvGrpSpPr/>
            <p:nvPr/>
          </p:nvGrpSpPr>
          <p:grpSpPr>
            <a:xfrm>
              <a:off x="10525785" y="1847028"/>
              <a:ext cx="1069729" cy="494628"/>
              <a:chOff x="10547266" y="270447"/>
              <a:chExt cx="1069729" cy="494628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C3</a:t>
                </a:r>
                <a:endParaRPr lang="zh-CN" altLang="en-US" dirty="0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125" r="-25000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3636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589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——prioritizing test cases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2235846" y="2880583"/>
                <a:ext cx="787908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24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按照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142938"/>
                        </a:solidFill>
                        <a:latin typeface="Cambria Math" panose="02040503050406030204" pitchFamily="18" charset="0"/>
                        <a:ea typeface="+mj-ea"/>
                      </a:rPr>
                      <m:t>𝜹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2400" b="1" dirty="0">
                    <a:solidFill>
                      <a:srgbClr val="142938"/>
                    </a:solidFill>
                    <a:latin typeface="+mj-ea"/>
                    <a:ea typeface="+mj-ea"/>
                  </a:rPr>
                  <a:t>从高到低</a:t>
                </a:r>
                <a:r>
                  <a:rPr lang="zh-CN" altLang="en-US" sz="24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对测试用例进行排序</a:t>
                </a:r>
                <a:endParaRPr lang="en-US" altLang="zh-CN" sz="2400" b="1" dirty="0" smtClean="0">
                  <a:solidFill>
                    <a:srgbClr val="142938"/>
                  </a:solidFill>
                  <a:latin typeface="+mj-ea"/>
                  <a:ea typeface="+mj-ea"/>
                </a:endParaRPr>
              </a:p>
              <a:p>
                <a:pPr lvl="0" algn="ctr" defTabSz="914400">
                  <a:defRPr/>
                </a:pPr>
                <a:endParaRPr lang="en-US" altLang="zh-CN" sz="2400" b="1" dirty="0">
                  <a:solidFill>
                    <a:srgbClr val="142938"/>
                  </a:solidFill>
                  <a:latin typeface="+mj-ea"/>
                  <a:ea typeface="+mj-ea"/>
                </a:endParaRPr>
              </a:p>
              <a:p>
                <a:pPr lvl="0" algn="ctr" defTabSz="914400">
                  <a:defRPr/>
                </a:pPr>
                <a:r>
                  <a:rPr lang="zh-CN" altLang="en-US" sz="24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越靠前的越有可能检测出缺陷，也越能加强模型的鲁棒性</a:t>
                </a:r>
                <a:endParaRPr lang="en-US" altLang="zh-CN" sz="2400" dirty="0" smtClean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46" y="2880583"/>
                <a:ext cx="7879080" cy="1200329"/>
              </a:xfrm>
              <a:prstGeom prst="rect">
                <a:avLst/>
              </a:prstGeom>
              <a:blipFill>
                <a:blip r:embed="rId4"/>
                <a:stretch>
                  <a:fillRect l="-774" t="-4082" r="-697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48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挑战</a:t>
            </a:r>
            <a:r>
              <a:rPr lang="zh-CN" altLang="en-US" sz="4800" b="1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与机会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Challenges and Opportunities in ML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866752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047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2034601" y="547446"/>
            <a:ext cx="186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Challenges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等腰三角形 2">
            <a:extLst>
              <a:ext uri="{FF2B5EF4-FFF2-40B4-BE49-F238E27FC236}">
                <a16:creationId xmlns:a16="http://schemas.microsoft.com/office/drawing/2014/main" id="{F78CC1A9-ED87-43E3-A3A4-F6763BFF82F3}"/>
              </a:ext>
            </a:extLst>
          </p:cNvPr>
          <p:cNvSpPr/>
          <p:nvPr/>
        </p:nvSpPr>
        <p:spPr bwMode="auto">
          <a:xfrm rot="8763501">
            <a:off x="5182658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A90CAF-9F4B-473F-8851-C47858D4246F}"/>
              </a:ext>
            </a:extLst>
          </p:cNvPr>
          <p:cNvSpPr/>
          <p:nvPr/>
        </p:nvSpPr>
        <p:spPr>
          <a:xfrm>
            <a:off x="5246395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2">
            <a:extLst>
              <a:ext uri="{FF2B5EF4-FFF2-40B4-BE49-F238E27FC236}">
                <a16:creationId xmlns:a16="http://schemas.microsoft.com/office/drawing/2014/main" id="{218E1FAE-E7B3-4BF8-A98E-F8B512AEA3A2}"/>
              </a:ext>
            </a:extLst>
          </p:cNvPr>
          <p:cNvSpPr/>
          <p:nvPr/>
        </p:nvSpPr>
        <p:spPr bwMode="auto">
          <a:xfrm rot="16474575">
            <a:off x="4715016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BE3A6-BDFA-4353-8187-1DA996D5AFE0}"/>
              </a:ext>
            </a:extLst>
          </p:cNvPr>
          <p:cNvSpPr/>
          <p:nvPr/>
        </p:nvSpPr>
        <p:spPr>
          <a:xfrm>
            <a:off x="4963428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86B3319B-29E0-468B-9635-8D7A8CE67B4B}"/>
              </a:ext>
            </a:extLst>
          </p:cNvPr>
          <p:cNvSpPr/>
          <p:nvPr/>
        </p:nvSpPr>
        <p:spPr bwMode="auto">
          <a:xfrm rot="3036074">
            <a:off x="6203063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3EFB30-0063-46FC-B61F-81E720CF7A32}"/>
              </a:ext>
            </a:extLst>
          </p:cNvPr>
          <p:cNvSpPr/>
          <p:nvPr/>
        </p:nvSpPr>
        <p:spPr>
          <a:xfrm>
            <a:off x="6235317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2288BA7-C209-4C8B-8278-EC306A5FCC7F}"/>
              </a:ext>
            </a:extLst>
          </p:cNvPr>
          <p:cNvSpPr txBox="1"/>
          <p:nvPr/>
        </p:nvSpPr>
        <p:spPr>
          <a:xfrm>
            <a:off x="6463622" y="2943237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挑战一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45A16F9-2224-48AB-A281-B56F2CE7A457}"/>
              </a:ext>
            </a:extLst>
          </p:cNvPr>
          <p:cNvSpPr txBox="1"/>
          <p:nvPr/>
        </p:nvSpPr>
        <p:spPr>
          <a:xfrm>
            <a:off x="5454303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挑战二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A1790D5-FD73-4F27-A18F-AB5514143B8B}"/>
              </a:ext>
            </a:extLst>
          </p:cNvPr>
          <p:cNvSpPr txBox="1"/>
          <p:nvPr/>
        </p:nvSpPr>
        <p:spPr>
          <a:xfrm>
            <a:off x="5162102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挑战三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DBD3D31-DB55-4AB8-986C-2F1A57F6FF2E}"/>
              </a:ext>
            </a:extLst>
          </p:cNvPr>
          <p:cNvSpPr txBox="1"/>
          <p:nvPr/>
        </p:nvSpPr>
        <p:spPr>
          <a:xfrm>
            <a:off x="1787738" y="21815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测试预言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99C2A27-0551-4A0F-B537-854F442F81A7}"/>
              </a:ext>
            </a:extLst>
          </p:cNvPr>
          <p:cNvSpPr txBox="1"/>
          <p:nvPr/>
        </p:nvSpPr>
        <p:spPr>
          <a:xfrm>
            <a:off x="1787738" y="2583942"/>
            <a:ext cx="260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如果获得准确的测试预言判断是否出错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E136DF7-C0DF-4CCB-B4E1-17D16DE799CA}"/>
              </a:ext>
            </a:extLst>
          </p:cNvPr>
          <p:cNvSpPr txBox="1"/>
          <p:nvPr/>
        </p:nvSpPr>
        <p:spPr>
          <a:xfrm>
            <a:off x="8050558" y="1311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52C6C6CF-0A79-479B-B3F4-20E2ABF1961C}"/>
              </a:ext>
            </a:extLst>
          </p:cNvPr>
          <p:cNvSpPr txBox="1"/>
          <p:nvPr/>
        </p:nvSpPr>
        <p:spPr>
          <a:xfrm>
            <a:off x="8050558" y="3866022"/>
            <a:ext cx="272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进行一次测试的成本高，研究难以覆盖多个数据集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F706196-ED83-44EC-BD46-FA64C5AB7F83}"/>
              </a:ext>
            </a:extLst>
          </p:cNvPr>
          <p:cNvSpPr txBox="1"/>
          <p:nvPr/>
        </p:nvSpPr>
        <p:spPr>
          <a:xfrm>
            <a:off x="4681527" y="52905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测试用例生成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FAED2C59-1D55-4B17-AF49-EDF73853D7CC}"/>
              </a:ext>
            </a:extLst>
          </p:cNvPr>
          <p:cNvSpPr txBox="1"/>
          <p:nvPr/>
        </p:nvSpPr>
        <p:spPr>
          <a:xfrm>
            <a:off x="4665700" y="5712056"/>
            <a:ext cx="394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如何生成更加贴近自然的测试用例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28" y="1796146"/>
            <a:ext cx="3479972" cy="1953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074497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0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4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1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0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4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1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2057985" y="547446"/>
            <a:ext cx="235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Opportunities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17" name="49a969bd-93d0-4994-b41f-6983f7f72bf9">
            <a:extLst>
              <a:ext uri="{FF2B5EF4-FFF2-40B4-BE49-F238E27FC236}">
                <a16:creationId xmlns:a16="http://schemas.microsoft.com/office/drawing/2014/main" id="{24916451-373F-4389-A0BF-595B5F64BCE4}"/>
              </a:ext>
            </a:extLst>
          </p:cNvPr>
          <p:cNvGrpSpPr>
            <a:grpSpLocks noChangeAspect="1"/>
          </p:cNvGrpSpPr>
          <p:nvPr/>
        </p:nvGrpSpPr>
        <p:grpSpPr>
          <a:xfrm>
            <a:off x="1021237" y="2004816"/>
            <a:ext cx="10149526" cy="3588271"/>
            <a:chOff x="921520" y="1938739"/>
            <a:chExt cx="10809807" cy="382170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20C1EB-482F-477B-9172-70CF9E710243}"/>
                </a:ext>
              </a:extLst>
            </p:cNvPr>
            <p:cNvGrpSpPr/>
            <p:nvPr/>
          </p:nvGrpSpPr>
          <p:grpSpPr>
            <a:xfrm>
              <a:off x="6600056" y="1938739"/>
              <a:ext cx="5131271" cy="3821708"/>
              <a:chOff x="4925169" y="1938739"/>
              <a:chExt cx="5131271" cy="382170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DA28E71-3D98-4738-B6B4-6776B9BAD2EF}"/>
                  </a:ext>
                </a:extLst>
              </p:cNvPr>
              <p:cNvSpPr/>
              <p:nvPr/>
            </p:nvSpPr>
            <p:spPr>
              <a:xfrm>
                <a:off x="4925169" y="3334442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FBCADA9-5EDC-4006-88E7-4593035EC0D1}"/>
                  </a:ext>
                </a:extLst>
              </p:cNvPr>
              <p:cNvGrpSpPr/>
              <p:nvPr/>
            </p:nvGrpSpPr>
            <p:grpSpPr>
              <a:xfrm>
                <a:off x="6285166" y="1938739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7" name="矩形: 圆角 14">
                  <a:extLst>
                    <a:ext uri="{FF2B5EF4-FFF2-40B4-BE49-F238E27FC236}">
                      <a16:creationId xmlns:a16="http://schemas.microsoft.com/office/drawing/2014/main" id="{2B500B81-931F-49D3-B7F1-6CC45CE3F795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64616D90-CAF0-42B2-9036-1F60937DB2CB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0E1365A-2F24-4270-BCB8-B86954CB0FF1}"/>
                  </a:ext>
                </a:extLst>
              </p:cNvPr>
              <p:cNvGrpSpPr/>
              <p:nvPr/>
            </p:nvGrpSpPr>
            <p:grpSpPr>
              <a:xfrm>
                <a:off x="6285166" y="3461773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5" name="矩形: 圆角 28">
                  <a:extLst>
                    <a:ext uri="{FF2B5EF4-FFF2-40B4-BE49-F238E27FC236}">
                      <a16:creationId xmlns:a16="http://schemas.microsoft.com/office/drawing/2014/main" id="{0C9E1511-BD3E-4239-AD15-89B20401446D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F77444-38DA-4CA3-BA83-47E48380AE57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8111DE5-9011-4D62-B996-6FB6D6E523EF}"/>
                  </a:ext>
                </a:extLst>
              </p:cNvPr>
              <p:cNvGrpSpPr/>
              <p:nvPr/>
            </p:nvGrpSpPr>
            <p:grpSpPr>
              <a:xfrm>
                <a:off x="6285166" y="4984807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3" name="矩形: 圆角 32">
                  <a:extLst>
                    <a:ext uri="{FF2B5EF4-FFF2-40B4-BE49-F238E27FC236}">
                      <a16:creationId xmlns:a16="http://schemas.microsoft.com/office/drawing/2014/main" id="{B398E793-8672-440A-99FF-B45D76B1F760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06E9BF5-55D1-4F87-9A0F-01FDAE9227EE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9" name="连接符: 肘形 36">
                <a:extLst>
                  <a:ext uri="{FF2B5EF4-FFF2-40B4-BE49-F238E27FC236}">
                    <a16:creationId xmlns:a16="http://schemas.microsoft.com/office/drawing/2014/main" id="{C2370B24-C338-4934-A7FA-1D7948B0CB0A}"/>
                  </a:ext>
                </a:extLst>
              </p:cNvPr>
              <p:cNvCxnSpPr>
                <a:stCxn id="48" idx="2"/>
                <a:endCxn id="35" idx="6"/>
              </p:cNvCxnSpPr>
              <p:nvPr/>
            </p:nvCxnSpPr>
            <p:spPr>
              <a:xfrm rot="10800000" flipV="1">
                <a:off x="5839570" y="2268608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AE50E7-5122-4CE5-8E3C-A62C0A55702C}"/>
                  </a:ext>
                </a:extLst>
              </p:cNvPr>
              <p:cNvCxnSpPr>
                <a:stCxn id="35" idx="6"/>
                <a:endCxn id="46" idx="2"/>
              </p:cNvCxnSpPr>
              <p:nvPr/>
            </p:nvCxnSpPr>
            <p:spPr>
              <a:xfrm>
                <a:off x="5839569" y="3791642"/>
                <a:ext cx="44559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6">
                <a:extLst>
                  <a:ext uri="{FF2B5EF4-FFF2-40B4-BE49-F238E27FC236}">
                    <a16:creationId xmlns:a16="http://schemas.microsoft.com/office/drawing/2014/main" id="{36E7C1F8-61EA-428B-AE5F-4FC4B60EB6BA}"/>
                  </a:ext>
                </a:extLst>
              </p:cNvPr>
              <p:cNvCxnSpPr>
                <a:stCxn id="44" idx="2"/>
                <a:endCxn id="35" idx="6"/>
              </p:cNvCxnSpPr>
              <p:nvPr/>
            </p:nvCxnSpPr>
            <p:spPr>
              <a:xfrm rot="10800000">
                <a:off x="5839570" y="3791642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任意多边形: 形状 53">
                <a:extLst>
                  <a:ext uri="{FF2B5EF4-FFF2-40B4-BE49-F238E27FC236}">
                    <a16:creationId xmlns:a16="http://schemas.microsoft.com/office/drawing/2014/main" id="{5FC04E8F-FFEC-48E1-B0EA-A23DA0EBB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1226" y="3590092"/>
                <a:ext cx="442285" cy="4031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6933" h="553162">
                    <a:moveTo>
                      <a:pt x="443700" y="443503"/>
                    </a:moveTo>
                    <a:cubicBezTo>
                      <a:pt x="461035" y="453606"/>
                      <a:pt x="477310" y="465825"/>
                      <a:pt x="492334" y="479775"/>
                    </a:cubicBezTo>
                    <a:cubicBezTo>
                      <a:pt x="460939" y="509024"/>
                      <a:pt x="424150" y="530383"/>
                      <a:pt x="384087" y="542506"/>
                    </a:cubicBezTo>
                    <a:cubicBezTo>
                      <a:pt x="407971" y="518838"/>
                      <a:pt x="428580" y="484875"/>
                      <a:pt x="443700" y="443503"/>
                    </a:cubicBezTo>
                    <a:close/>
                    <a:moveTo>
                      <a:pt x="163232" y="443503"/>
                    </a:moveTo>
                    <a:cubicBezTo>
                      <a:pt x="178352" y="484875"/>
                      <a:pt x="198865" y="518838"/>
                      <a:pt x="222845" y="542506"/>
                    </a:cubicBezTo>
                    <a:cubicBezTo>
                      <a:pt x="182686" y="530383"/>
                      <a:pt x="145897" y="509024"/>
                      <a:pt x="114598" y="479775"/>
                    </a:cubicBezTo>
                    <a:cubicBezTo>
                      <a:pt x="129622" y="465825"/>
                      <a:pt x="145897" y="453606"/>
                      <a:pt x="163232" y="443503"/>
                    </a:cubicBezTo>
                    <a:close/>
                    <a:moveTo>
                      <a:pt x="316062" y="405892"/>
                    </a:moveTo>
                    <a:cubicBezTo>
                      <a:pt x="353060" y="407528"/>
                      <a:pt x="388613" y="416377"/>
                      <a:pt x="421275" y="431672"/>
                    </a:cubicBezTo>
                    <a:cubicBezTo>
                      <a:pt x="397573" y="499968"/>
                      <a:pt x="359034" y="545563"/>
                      <a:pt x="316062" y="553162"/>
                    </a:cubicBezTo>
                    <a:close/>
                    <a:moveTo>
                      <a:pt x="290729" y="405892"/>
                    </a:moveTo>
                    <a:lnTo>
                      <a:pt x="290729" y="553162"/>
                    </a:lnTo>
                    <a:cubicBezTo>
                      <a:pt x="247883" y="545563"/>
                      <a:pt x="209369" y="499968"/>
                      <a:pt x="185587" y="431672"/>
                    </a:cubicBezTo>
                    <a:cubicBezTo>
                      <a:pt x="218227" y="416377"/>
                      <a:pt x="253852" y="407528"/>
                      <a:pt x="290729" y="405892"/>
                    </a:cubicBezTo>
                    <a:close/>
                    <a:moveTo>
                      <a:pt x="463924" y="364965"/>
                    </a:moveTo>
                    <a:lnTo>
                      <a:pt x="567205" y="364965"/>
                    </a:lnTo>
                    <a:lnTo>
                      <a:pt x="543818" y="416184"/>
                    </a:lnTo>
                    <a:cubicBezTo>
                      <a:pt x="534304" y="432408"/>
                      <a:pt x="523128" y="447695"/>
                      <a:pt x="510459" y="461780"/>
                    </a:cubicBezTo>
                    <a:cubicBezTo>
                      <a:pt x="492442" y="444859"/>
                      <a:pt x="472692" y="430534"/>
                      <a:pt x="451689" y="418708"/>
                    </a:cubicBezTo>
                    <a:close/>
                    <a:moveTo>
                      <a:pt x="316062" y="364965"/>
                    </a:moveTo>
                    <a:lnTo>
                      <a:pt x="438281" y="364965"/>
                    </a:lnTo>
                    <a:lnTo>
                      <a:pt x="428843" y="407092"/>
                    </a:lnTo>
                    <a:cubicBezTo>
                      <a:pt x="393689" y="391126"/>
                      <a:pt x="355646" y="381989"/>
                      <a:pt x="316062" y="380450"/>
                    </a:cubicBezTo>
                    <a:close/>
                    <a:moveTo>
                      <a:pt x="168651" y="364965"/>
                    </a:moveTo>
                    <a:lnTo>
                      <a:pt x="290729" y="364965"/>
                    </a:lnTo>
                    <a:lnTo>
                      <a:pt x="290729" y="380450"/>
                    </a:lnTo>
                    <a:cubicBezTo>
                      <a:pt x="251256" y="381989"/>
                      <a:pt x="213131" y="391126"/>
                      <a:pt x="178086" y="407092"/>
                    </a:cubicBezTo>
                    <a:close/>
                    <a:moveTo>
                      <a:pt x="39659" y="364965"/>
                    </a:moveTo>
                    <a:lnTo>
                      <a:pt x="143035" y="364965"/>
                    </a:lnTo>
                    <a:lnTo>
                      <a:pt x="155174" y="418708"/>
                    </a:lnTo>
                    <a:cubicBezTo>
                      <a:pt x="134171" y="430534"/>
                      <a:pt x="114421" y="444859"/>
                      <a:pt x="96501" y="461780"/>
                    </a:cubicBezTo>
                    <a:cubicBezTo>
                      <a:pt x="83832" y="447695"/>
                      <a:pt x="72632" y="432408"/>
                      <a:pt x="63094" y="416184"/>
                    </a:cubicBezTo>
                    <a:close/>
                    <a:moveTo>
                      <a:pt x="417814" y="222493"/>
                    </a:moveTo>
                    <a:lnTo>
                      <a:pt x="435824" y="283675"/>
                    </a:lnTo>
                    <a:lnTo>
                      <a:pt x="445648" y="252507"/>
                    </a:lnTo>
                    <a:lnTo>
                      <a:pt x="469822" y="252507"/>
                    </a:lnTo>
                    <a:lnTo>
                      <a:pt x="479550" y="283675"/>
                    </a:lnTo>
                    <a:lnTo>
                      <a:pt x="497657" y="222493"/>
                    </a:lnTo>
                    <a:lnTo>
                      <a:pt x="521831" y="229612"/>
                    </a:lnTo>
                    <a:lnTo>
                      <a:pt x="492167" y="330619"/>
                    </a:lnTo>
                    <a:lnTo>
                      <a:pt x="467992" y="330811"/>
                    </a:lnTo>
                    <a:lnTo>
                      <a:pt x="457687" y="298393"/>
                    </a:lnTo>
                    <a:lnTo>
                      <a:pt x="447478" y="330811"/>
                    </a:lnTo>
                    <a:lnTo>
                      <a:pt x="423304" y="330619"/>
                    </a:lnTo>
                    <a:lnTo>
                      <a:pt x="393543" y="229612"/>
                    </a:lnTo>
                    <a:close/>
                    <a:moveTo>
                      <a:pt x="263629" y="222493"/>
                    </a:moveTo>
                    <a:lnTo>
                      <a:pt x="281639" y="283675"/>
                    </a:lnTo>
                    <a:lnTo>
                      <a:pt x="291463" y="252507"/>
                    </a:lnTo>
                    <a:lnTo>
                      <a:pt x="315541" y="252507"/>
                    </a:lnTo>
                    <a:lnTo>
                      <a:pt x="325365" y="283675"/>
                    </a:lnTo>
                    <a:lnTo>
                      <a:pt x="343375" y="222493"/>
                    </a:lnTo>
                    <a:lnTo>
                      <a:pt x="367646" y="229612"/>
                    </a:lnTo>
                    <a:lnTo>
                      <a:pt x="337886" y="330619"/>
                    </a:lnTo>
                    <a:lnTo>
                      <a:pt x="313711" y="330811"/>
                    </a:lnTo>
                    <a:lnTo>
                      <a:pt x="303502" y="298393"/>
                    </a:lnTo>
                    <a:lnTo>
                      <a:pt x="293197" y="330811"/>
                    </a:lnTo>
                    <a:lnTo>
                      <a:pt x="269022" y="330619"/>
                    </a:lnTo>
                    <a:lnTo>
                      <a:pt x="239358" y="229612"/>
                    </a:lnTo>
                    <a:close/>
                    <a:moveTo>
                      <a:pt x="109302" y="222493"/>
                    </a:moveTo>
                    <a:lnTo>
                      <a:pt x="127312" y="283675"/>
                    </a:lnTo>
                    <a:lnTo>
                      <a:pt x="137136" y="252507"/>
                    </a:lnTo>
                    <a:lnTo>
                      <a:pt x="161214" y="252507"/>
                    </a:lnTo>
                    <a:lnTo>
                      <a:pt x="171038" y="283675"/>
                    </a:lnTo>
                    <a:lnTo>
                      <a:pt x="189048" y="222493"/>
                    </a:lnTo>
                    <a:lnTo>
                      <a:pt x="213319" y="229612"/>
                    </a:lnTo>
                    <a:lnTo>
                      <a:pt x="183655" y="330619"/>
                    </a:lnTo>
                    <a:lnTo>
                      <a:pt x="159384" y="330811"/>
                    </a:lnTo>
                    <a:lnTo>
                      <a:pt x="149175" y="298393"/>
                    </a:lnTo>
                    <a:lnTo>
                      <a:pt x="138966" y="330811"/>
                    </a:lnTo>
                    <a:lnTo>
                      <a:pt x="114792" y="330619"/>
                    </a:lnTo>
                    <a:lnTo>
                      <a:pt x="85031" y="229612"/>
                    </a:lnTo>
                    <a:close/>
                    <a:moveTo>
                      <a:pt x="25329" y="213374"/>
                    </a:moveTo>
                    <a:lnTo>
                      <a:pt x="25329" y="339668"/>
                    </a:lnTo>
                    <a:lnTo>
                      <a:pt x="581604" y="339668"/>
                    </a:lnTo>
                    <a:lnTo>
                      <a:pt x="581604" y="213374"/>
                    </a:lnTo>
                    <a:close/>
                    <a:moveTo>
                      <a:pt x="96501" y="91312"/>
                    </a:moveTo>
                    <a:cubicBezTo>
                      <a:pt x="114414" y="108145"/>
                      <a:pt x="134157" y="122573"/>
                      <a:pt x="155152" y="134404"/>
                    </a:cubicBezTo>
                    <a:cubicBezTo>
                      <a:pt x="150241" y="151333"/>
                      <a:pt x="146196" y="169320"/>
                      <a:pt x="143017" y="188173"/>
                    </a:cubicBezTo>
                    <a:lnTo>
                      <a:pt x="168635" y="188173"/>
                    </a:lnTo>
                    <a:cubicBezTo>
                      <a:pt x="171236" y="173456"/>
                      <a:pt x="174318" y="159413"/>
                      <a:pt x="178074" y="145947"/>
                    </a:cubicBezTo>
                    <a:cubicBezTo>
                      <a:pt x="213130" y="161914"/>
                      <a:pt x="251268" y="171052"/>
                      <a:pt x="290754" y="172687"/>
                    </a:cubicBezTo>
                    <a:lnTo>
                      <a:pt x="290754" y="188173"/>
                    </a:lnTo>
                    <a:lnTo>
                      <a:pt x="316083" y="188173"/>
                    </a:lnTo>
                    <a:lnTo>
                      <a:pt x="316083" y="172687"/>
                    </a:lnTo>
                    <a:cubicBezTo>
                      <a:pt x="355665" y="171052"/>
                      <a:pt x="393707" y="161914"/>
                      <a:pt x="428860" y="145947"/>
                    </a:cubicBezTo>
                    <a:cubicBezTo>
                      <a:pt x="432519" y="159413"/>
                      <a:pt x="435697" y="173456"/>
                      <a:pt x="438298" y="188173"/>
                    </a:cubicBezTo>
                    <a:lnTo>
                      <a:pt x="463916" y="188173"/>
                    </a:lnTo>
                    <a:cubicBezTo>
                      <a:pt x="460737" y="169320"/>
                      <a:pt x="456693" y="151333"/>
                      <a:pt x="451685" y="134404"/>
                    </a:cubicBezTo>
                    <a:cubicBezTo>
                      <a:pt x="472776" y="122573"/>
                      <a:pt x="492423" y="108145"/>
                      <a:pt x="510432" y="91312"/>
                    </a:cubicBezTo>
                    <a:cubicBezTo>
                      <a:pt x="535761" y="119399"/>
                      <a:pt x="555119" y="152487"/>
                      <a:pt x="567158" y="188173"/>
                    </a:cubicBezTo>
                    <a:lnTo>
                      <a:pt x="606933" y="188173"/>
                    </a:lnTo>
                    <a:lnTo>
                      <a:pt x="606933" y="364965"/>
                    </a:lnTo>
                    <a:lnTo>
                      <a:pt x="567205" y="364965"/>
                    </a:lnTo>
                    <a:lnTo>
                      <a:pt x="567205" y="364964"/>
                    </a:lnTo>
                    <a:lnTo>
                      <a:pt x="463925" y="364964"/>
                    </a:lnTo>
                    <a:lnTo>
                      <a:pt x="463924" y="364965"/>
                    </a:lnTo>
                    <a:lnTo>
                      <a:pt x="438281" y="364965"/>
                    </a:lnTo>
                    <a:lnTo>
                      <a:pt x="438281" y="364964"/>
                    </a:lnTo>
                    <a:lnTo>
                      <a:pt x="316062" y="364964"/>
                    </a:lnTo>
                    <a:lnTo>
                      <a:pt x="316062" y="364965"/>
                    </a:lnTo>
                    <a:lnTo>
                      <a:pt x="290729" y="364965"/>
                    </a:lnTo>
                    <a:lnTo>
                      <a:pt x="290729" y="364964"/>
                    </a:lnTo>
                    <a:lnTo>
                      <a:pt x="168651" y="364964"/>
                    </a:lnTo>
                    <a:lnTo>
                      <a:pt x="168651" y="364965"/>
                    </a:lnTo>
                    <a:lnTo>
                      <a:pt x="143035" y="364965"/>
                    </a:lnTo>
                    <a:lnTo>
                      <a:pt x="143035" y="364964"/>
                    </a:lnTo>
                    <a:lnTo>
                      <a:pt x="39658" y="364964"/>
                    </a:lnTo>
                    <a:lnTo>
                      <a:pt x="39659" y="364965"/>
                    </a:lnTo>
                    <a:lnTo>
                      <a:pt x="0" y="364965"/>
                    </a:lnTo>
                    <a:lnTo>
                      <a:pt x="0" y="188173"/>
                    </a:lnTo>
                    <a:lnTo>
                      <a:pt x="39679" y="188173"/>
                    </a:lnTo>
                    <a:cubicBezTo>
                      <a:pt x="51717" y="152487"/>
                      <a:pt x="71075" y="119399"/>
                      <a:pt x="96501" y="91312"/>
                    </a:cubicBezTo>
                    <a:close/>
                    <a:moveTo>
                      <a:pt x="384087" y="10655"/>
                    </a:moveTo>
                    <a:cubicBezTo>
                      <a:pt x="424150" y="22673"/>
                      <a:pt x="460939" y="44114"/>
                      <a:pt x="492334" y="73246"/>
                    </a:cubicBezTo>
                    <a:cubicBezTo>
                      <a:pt x="477310" y="87283"/>
                      <a:pt x="461035" y="99397"/>
                      <a:pt x="443700" y="109588"/>
                    </a:cubicBezTo>
                    <a:cubicBezTo>
                      <a:pt x="428580" y="68150"/>
                      <a:pt x="407971" y="34211"/>
                      <a:pt x="384087" y="10655"/>
                    </a:cubicBezTo>
                    <a:close/>
                    <a:moveTo>
                      <a:pt x="222845" y="10655"/>
                    </a:moveTo>
                    <a:cubicBezTo>
                      <a:pt x="198865" y="34211"/>
                      <a:pt x="178352" y="68150"/>
                      <a:pt x="163232" y="109588"/>
                    </a:cubicBezTo>
                    <a:cubicBezTo>
                      <a:pt x="145897" y="99397"/>
                      <a:pt x="129622" y="87283"/>
                      <a:pt x="114598" y="73246"/>
                    </a:cubicBezTo>
                    <a:cubicBezTo>
                      <a:pt x="145897" y="44114"/>
                      <a:pt x="182686" y="22673"/>
                      <a:pt x="222845" y="10655"/>
                    </a:cubicBezTo>
                    <a:close/>
                    <a:moveTo>
                      <a:pt x="316062" y="0"/>
                    </a:moveTo>
                    <a:cubicBezTo>
                      <a:pt x="358937" y="7501"/>
                      <a:pt x="397477" y="53178"/>
                      <a:pt x="421275" y="121358"/>
                    </a:cubicBezTo>
                    <a:cubicBezTo>
                      <a:pt x="388613" y="136744"/>
                      <a:pt x="353060" y="145494"/>
                      <a:pt x="316062" y="147129"/>
                    </a:cubicBezTo>
                    <a:close/>
                    <a:moveTo>
                      <a:pt x="290729" y="0"/>
                    </a:moveTo>
                    <a:lnTo>
                      <a:pt x="290729" y="147129"/>
                    </a:lnTo>
                    <a:cubicBezTo>
                      <a:pt x="253852" y="145494"/>
                      <a:pt x="218227" y="136744"/>
                      <a:pt x="185587" y="121358"/>
                    </a:cubicBezTo>
                    <a:cubicBezTo>
                      <a:pt x="209369" y="53178"/>
                      <a:pt x="247883" y="7501"/>
                      <a:pt x="290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21A25A1-BA42-496A-84A9-F27C4A3B053B}"/>
                </a:ext>
              </a:extLst>
            </p:cNvPr>
            <p:cNvGrpSpPr/>
            <p:nvPr/>
          </p:nvGrpSpPr>
          <p:grpSpPr>
            <a:xfrm flipH="1">
              <a:off x="921520" y="1938739"/>
              <a:ext cx="5131271" cy="3821708"/>
              <a:chOff x="4925169" y="1938739"/>
              <a:chExt cx="5131271" cy="3821708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2071E30-708E-4EB4-B0F1-BA5B8244ADA7}"/>
                  </a:ext>
                </a:extLst>
              </p:cNvPr>
              <p:cNvSpPr/>
              <p:nvPr/>
            </p:nvSpPr>
            <p:spPr>
              <a:xfrm>
                <a:off x="4925169" y="3334442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4ACA8D0-D003-4EB0-B13D-77ED3DBB973A}"/>
                  </a:ext>
                </a:extLst>
              </p:cNvPr>
              <p:cNvGrpSpPr/>
              <p:nvPr/>
            </p:nvGrpSpPr>
            <p:grpSpPr>
              <a:xfrm>
                <a:off x="6285166" y="1938739"/>
                <a:ext cx="3771274" cy="775640"/>
                <a:chOff x="5427447" y="2153465"/>
                <a:chExt cx="3771274" cy="775640"/>
              </a:xfrm>
            </p:grpSpPr>
            <p:sp>
              <p:nvSpPr>
                <p:cNvPr id="33" name="矩形: 圆角 81">
                  <a:extLst>
                    <a:ext uri="{FF2B5EF4-FFF2-40B4-BE49-F238E27FC236}">
                      <a16:creationId xmlns:a16="http://schemas.microsoft.com/office/drawing/2014/main" id="{EA4FDDC1-B7FB-47A6-8C0B-437471FAE784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5536AC-5831-4D03-A0D4-0ECD09420A29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BD051EF-E578-4221-B41A-1951FF7D1A51}"/>
                  </a:ext>
                </a:extLst>
              </p:cNvPr>
              <p:cNvGrpSpPr/>
              <p:nvPr/>
            </p:nvGrpSpPr>
            <p:grpSpPr>
              <a:xfrm>
                <a:off x="6285166" y="3461773"/>
                <a:ext cx="3771274" cy="775640"/>
                <a:chOff x="5427447" y="2153465"/>
                <a:chExt cx="3771274" cy="775640"/>
              </a:xfrm>
            </p:grpSpPr>
            <p:sp>
              <p:nvSpPr>
                <p:cNvPr id="31" name="矩形: 圆角 78">
                  <a:extLst>
                    <a:ext uri="{FF2B5EF4-FFF2-40B4-BE49-F238E27FC236}">
                      <a16:creationId xmlns:a16="http://schemas.microsoft.com/office/drawing/2014/main" id="{0D550259-6F30-4285-827F-A06D7482720A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BE5E84B-71CD-4803-8079-E9D7346F3600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D9DE27A-3BC2-4425-95FA-9F96F7733D9B}"/>
                  </a:ext>
                </a:extLst>
              </p:cNvPr>
              <p:cNvGrpSpPr/>
              <p:nvPr/>
            </p:nvGrpSpPr>
            <p:grpSpPr>
              <a:xfrm>
                <a:off x="6285166" y="4984807"/>
                <a:ext cx="3771274" cy="775640"/>
                <a:chOff x="5427447" y="2153465"/>
                <a:chExt cx="3771274" cy="775640"/>
              </a:xfrm>
            </p:grpSpPr>
            <p:sp>
              <p:nvSpPr>
                <p:cNvPr id="29" name="矩形: 圆角 75">
                  <a:extLst>
                    <a:ext uri="{FF2B5EF4-FFF2-40B4-BE49-F238E27FC236}">
                      <a16:creationId xmlns:a16="http://schemas.microsoft.com/office/drawing/2014/main" id="{D43857C7-746F-4C51-8384-867F83168336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62FA8AC0-3C46-4174-9ACE-4CBDFDA7642A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5" name="连接符: 肘形 71">
                <a:extLst>
                  <a:ext uri="{FF2B5EF4-FFF2-40B4-BE49-F238E27FC236}">
                    <a16:creationId xmlns:a16="http://schemas.microsoft.com/office/drawing/2014/main" id="{0B8219A0-BD57-48CF-81A3-47B063F0966F}"/>
                  </a:ext>
                </a:extLst>
              </p:cNvPr>
              <p:cNvCxnSpPr>
                <a:stCxn id="34" idx="2"/>
                <a:endCxn id="21" idx="6"/>
              </p:cNvCxnSpPr>
              <p:nvPr/>
            </p:nvCxnSpPr>
            <p:spPr>
              <a:xfrm rot="10800000" flipV="1">
                <a:off x="5839570" y="2268608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5CCC65D-E143-4F22-9096-242A9B82F131}"/>
                  </a:ext>
                </a:extLst>
              </p:cNvPr>
              <p:cNvCxnSpPr>
                <a:stCxn id="21" idx="6"/>
                <a:endCxn id="32" idx="2"/>
              </p:cNvCxnSpPr>
              <p:nvPr/>
            </p:nvCxnSpPr>
            <p:spPr>
              <a:xfrm>
                <a:off x="5839569" y="3791642"/>
                <a:ext cx="44559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73">
                <a:extLst>
                  <a:ext uri="{FF2B5EF4-FFF2-40B4-BE49-F238E27FC236}">
                    <a16:creationId xmlns:a16="http://schemas.microsoft.com/office/drawing/2014/main" id="{A36CCADD-E846-46F8-B2AF-95037E060EC9}"/>
                  </a:ext>
                </a:extLst>
              </p:cNvPr>
              <p:cNvCxnSpPr>
                <a:stCxn id="30" idx="2"/>
                <a:endCxn id="21" idx="6"/>
              </p:cNvCxnSpPr>
              <p:nvPr/>
            </p:nvCxnSpPr>
            <p:spPr>
              <a:xfrm rot="10800000">
                <a:off x="5839570" y="3791642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任意多边形: 形状 74">
                <a:extLst>
                  <a:ext uri="{FF2B5EF4-FFF2-40B4-BE49-F238E27FC236}">
                    <a16:creationId xmlns:a16="http://schemas.microsoft.com/office/drawing/2014/main" id="{CA45B0A1-8A6D-4CD1-B6C7-E92306577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1226" y="3590092"/>
                <a:ext cx="442285" cy="4031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6933" h="553162">
                    <a:moveTo>
                      <a:pt x="443700" y="443503"/>
                    </a:moveTo>
                    <a:cubicBezTo>
                      <a:pt x="461035" y="453606"/>
                      <a:pt x="477310" y="465825"/>
                      <a:pt x="492334" y="479775"/>
                    </a:cubicBezTo>
                    <a:cubicBezTo>
                      <a:pt x="460939" y="509024"/>
                      <a:pt x="424150" y="530383"/>
                      <a:pt x="384087" y="542506"/>
                    </a:cubicBezTo>
                    <a:cubicBezTo>
                      <a:pt x="407971" y="518838"/>
                      <a:pt x="428580" y="484875"/>
                      <a:pt x="443700" y="443503"/>
                    </a:cubicBezTo>
                    <a:close/>
                    <a:moveTo>
                      <a:pt x="163232" y="443503"/>
                    </a:moveTo>
                    <a:cubicBezTo>
                      <a:pt x="178352" y="484875"/>
                      <a:pt x="198865" y="518838"/>
                      <a:pt x="222845" y="542506"/>
                    </a:cubicBezTo>
                    <a:cubicBezTo>
                      <a:pt x="182686" y="530383"/>
                      <a:pt x="145897" y="509024"/>
                      <a:pt x="114598" y="479775"/>
                    </a:cubicBezTo>
                    <a:cubicBezTo>
                      <a:pt x="129622" y="465825"/>
                      <a:pt x="145897" y="453606"/>
                      <a:pt x="163232" y="443503"/>
                    </a:cubicBezTo>
                    <a:close/>
                    <a:moveTo>
                      <a:pt x="316062" y="405892"/>
                    </a:moveTo>
                    <a:cubicBezTo>
                      <a:pt x="353060" y="407528"/>
                      <a:pt x="388613" y="416377"/>
                      <a:pt x="421275" y="431672"/>
                    </a:cubicBezTo>
                    <a:cubicBezTo>
                      <a:pt x="397573" y="499968"/>
                      <a:pt x="359034" y="545563"/>
                      <a:pt x="316062" y="553162"/>
                    </a:cubicBezTo>
                    <a:close/>
                    <a:moveTo>
                      <a:pt x="290729" y="405892"/>
                    </a:moveTo>
                    <a:lnTo>
                      <a:pt x="290729" y="553162"/>
                    </a:lnTo>
                    <a:cubicBezTo>
                      <a:pt x="247883" y="545563"/>
                      <a:pt x="209369" y="499968"/>
                      <a:pt x="185587" y="431672"/>
                    </a:cubicBezTo>
                    <a:cubicBezTo>
                      <a:pt x="218227" y="416377"/>
                      <a:pt x="253852" y="407528"/>
                      <a:pt x="290729" y="405892"/>
                    </a:cubicBezTo>
                    <a:close/>
                    <a:moveTo>
                      <a:pt x="463924" y="364965"/>
                    </a:moveTo>
                    <a:lnTo>
                      <a:pt x="567205" y="364965"/>
                    </a:lnTo>
                    <a:lnTo>
                      <a:pt x="543818" y="416184"/>
                    </a:lnTo>
                    <a:cubicBezTo>
                      <a:pt x="534304" y="432408"/>
                      <a:pt x="523128" y="447695"/>
                      <a:pt x="510459" y="461780"/>
                    </a:cubicBezTo>
                    <a:cubicBezTo>
                      <a:pt x="492442" y="444859"/>
                      <a:pt x="472692" y="430534"/>
                      <a:pt x="451689" y="418708"/>
                    </a:cubicBezTo>
                    <a:close/>
                    <a:moveTo>
                      <a:pt x="316062" y="364965"/>
                    </a:moveTo>
                    <a:lnTo>
                      <a:pt x="438281" y="364965"/>
                    </a:lnTo>
                    <a:lnTo>
                      <a:pt x="428843" y="407092"/>
                    </a:lnTo>
                    <a:cubicBezTo>
                      <a:pt x="393689" y="391126"/>
                      <a:pt x="355646" y="381989"/>
                      <a:pt x="316062" y="380450"/>
                    </a:cubicBezTo>
                    <a:close/>
                    <a:moveTo>
                      <a:pt x="168651" y="364965"/>
                    </a:moveTo>
                    <a:lnTo>
                      <a:pt x="290729" y="364965"/>
                    </a:lnTo>
                    <a:lnTo>
                      <a:pt x="290729" y="380450"/>
                    </a:lnTo>
                    <a:cubicBezTo>
                      <a:pt x="251256" y="381989"/>
                      <a:pt x="213131" y="391126"/>
                      <a:pt x="178086" y="407092"/>
                    </a:cubicBezTo>
                    <a:close/>
                    <a:moveTo>
                      <a:pt x="39659" y="364965"/>
                    </a:moveTo>
                    <a:lnTo>
                      <a:pt x="143035" y="364965"/>
                    </a:lnTo>
                    <a:lnTo>
                      <a:pt x="155174" y="418708"/>
                    </a:lnTo>
                    <a:cubicBezTo>
                      <a:pt x="134171" y="430534"/>
                      <a:pt x="114421" y="444859"/>
                      <a:pt x="96501" y="461780"/>
                    </a:cubicBezTo>
                    <a:cubicBezTo>
                      <a:pt x="83832" y="447695"/>
                      <a:pt x="72632" y="432408"/>
                      <a:pt x="63094" y="416184"/>
                    </a:cubicBezTo>
                    <a:close/>
                    <a:moveTo>
                      <a:pt x="417814" y="222493"/>
                    </a:moveTo>
                    <a:lnTo>
                      <a:pt x="435824" y="283675"/>
                    </a:lnTo>
                    <a:lnTo>
                      <a:pt x="445648" y="252507"/>
                    </a:lnTo>
                    <a:lnTo>
                      <a:pt x="469822" y="252507"/>
                    </a:lnTo>
                    <a:lnTo>
                      <a:pt x="479550" y="283675"/>
                    </a:lnTo>
                    <a:lnTo>
                      <a:pt x="497657" y="222493"/>
                    </a:lnTo>
                    <a:lnTo>
                      <a:pt x="521831" y="229612"/>
                    </a:lnTo>
                    <a:lnTo>
                      <a:pt x="492167" y="330619"/>
                    </a:lnTo>
                    <a:lnTo>
                      <a:pt x="467992" y="330811"/>
                    </a:lnTo>
                    <a:lnTo>
                      <a:pt x="457687" y="298393"/>
                    </a:lnTo>
                    <a:lnTo>
                      <a:pt x="447478" y="330811"/>
                    </a:lnTo>
                    <a:lnTo>
                      <a:pt x="423304" y="330619"/>
                    </a:lnTo>
                    <a:lnTo>
                      <a:pt x="393543" y="229612"/>
                    </a:lnTo>
                    <a:close/>
                    <a:moveTo>
                      <a:pt x="263629" y="222493"/>
                    </a:moveTo>
                    <a:lnTo>
                      <a:pt x="281639" y="283675"/>
                    </a:lnTo>
                    <a:lnTo>
                      <a:pt x="291463" y="252507"/>
                    </a:lnTo>
                    <a:lnTo>
                      <a:pt x="315541" y="252507"/>
                    </a:lnTo>
                    <a:lnTo>
                      <a:pt x="325365" y="283675"/>
                    </a:lnTo>
                    <a:lnTo>
                      <a:pt x="343375" y="222493"/>
                    </a:lnTo>
                    <a:lnTo>
                      <a:pt x="367646" y="229612"/>
                    </a:lnTo>
                    <a:lnTo>
                      <a:pt x="337886" y="330619"/>
                    </a:lnTo>
                    <a:lnTo>
                      <a:pt x="313711" y="330811"/>
                    </a:lnTo>
                    <a:lnTo>
                      <a:pt x="303502" y="298393"/>
                    </a:lnTo>
                    <a:lnTo>
                      <a:pt x="293197" y="330811"/>
                    </a:lnTo>
                    <a:lnTo>
                      <a:pt x="269022" y="330619"/>
                    </a:lnTo>
                    <a:lnTo>
                      <a:pt x="239358" y="229612"/>
                    </a:lnTo>
                    <a:close/>
                    <a:moveTo>
                      <a:pt x="109302" y="222493"/>
                    </a:moveTo>
                    <a:lnTo>
                      <a:pt x="127312" y="283675"/>
                    </a:lnTo>
                    <a:lnTo>
                      <a:pt x="137136" y="252507"/>
                    </a:lnTo>
                    <a:lnTo>
                      <a:pt x="161214" y="252507"/>
                    </a:lnTo>
                    <a:lnTo>
                      <a:pt x="171038" y="283675"/>
                    </a:lnTo>
                    <a:lnTo>
                      <a:pt x="189048" y="222493"/>
                    </a:lnTo>
                    <a:lnTo>
                      <a:pt x="213319" y="229612"/>
                    </a:lnTo>
                    <a:lnTo>
                      <a:pt x="183655" y="330619"/>
                    </a:lnTo>
                    <a:lnTo>
                      <a:pt x="159384" y="330811"/>
                    </a:lnTo>
                    <a:lnTo>
                      <a:pt x="149175" y="298393"/>
                    </a:lnTo>
                    <a:lnTo>
                      <a:pt x="138966" y="330811"/>
                    </a:lnTo>
                    <a:lnTo>
                      <a:pt x="114792" y="330619"/>
                    </a:lnTo>
                    <a:lnTo>
                      <a:pt x="85031" y="229612"/>
                    </a:lnTo>
                    <a:close/>
                    <a:moveTo>
                      <a:pt x="25329" y="213374"/>
                    </a:moveTo>
                    <a:lnTo>
                      <a:pt x="25329" y="339668"/>
                    </a:lnTo>
                    <a:lnTo>
                      <a:pt x="581604" y="339668"/>
                    </a:lnTo>
                    <a:lnTo>
                      <a:pt x="581604" y="213374"/>
                    </a:lnTo>
                    <a:close/>
                    <a:moveTo>
                      <a:pt x="96501" y="91312"/>
                    </a:moveTo>
                    <a:cubicBezTo>
                      <a:pt x="114414" y="108145"/>
                      <a:pt x="134157" y="122573"/>
                      <a:pt x="155152" y="134404"/>
                    </a:cubicBezTo>
                    <a:cubicBezTo>
                      <a:pt x="150241" y="151333"/>
                      <a:pt x="146196" y="169320"/>
                      <a:pt x="143017" y="188173"/>
                    </a:cubicBezTo>
                    <a:lnTo>
                      <a:pt x="168635" y="188173"/>
                    </a:lnTo>
                    <a:cubicBezTo>
                      <a:pt x="171236" y="173456"/>
                      <a:pt x="174318" y="159413"/>
                      <a:pt x="178074" y="145947"/>
                    </a:cubicBezTo>
                    <a:cubicBezTo>
                      <a:pt x="213130" y="161914"/>
                      <a:pt x="251268" y="171052"/>
                      <a:pt x="290754" y="172687"/>
                    </a:cubicBezTo>
                    <a:lnTo>
                      <a:pt x="290754" y="188173"/>
                    </a:lnTo>
                    <a:lnTo>
                      <a:pt x="316083" y="188173"/>
                    </a:lnTo>
                    <a:lnTo>
                      <a:pt x="316083" y="172687"/>
                    </a:lnTo>
                    <a:cubicBezTo>
                      <a:pt x="355665" y="171052"/>
                      <a:pt x="393707" y="161914"/>
                      <a:pt x="428860" y="145947"/>
                    </a:cubicBezTo>
                    <a:cubicBezTo>
                      <a:pt x="432519" y="159413"/>
                      <a:pt x="435697" y="173456"/>
                      <a:pt x="438298" y="188173"/>
                    </a:cubicBezTo>
                    <a:lnTo>
                      <a:pt x="463916" y="188173"/>
                    </a:lnTo>
                    <a:cubicBezTo>
                      <a:pt x="460737" y="169320"/>
                      <a:pt x="456693" y="151333"/>
                      <a:pt x="451685" y="134404"/>
                    </a:cubicBezTo>
                    <a:cubicBezTo>
                      <a:pt x="472776" y="122573"/>
                      <a:pt x="492423" y="108145"/>
                      <a:pt x="510432" y="91312"/>
                    </a:cubicBezTo>
                    <a:cubicBezTo>
                      <a:pt x="535761" y="119399"/>
                      <a:pt x="555119" y="152487"/>
                      <a:pt x="567158" y="188173"/>
                    </a:cubicBezTo>
                    <a:lnTo>
                      <a:pt x="606933" y="188173"/>
                    </a:lnTo>
                    <a:lnTo>
                      <a:pt x="606933" y="364965"/>
                    </a:lnTo>
                    <a:lnTo>
                      <a:pt x="567205" y="364965"/>
                    </a:lnTo>
                    <a:lnTo>
                      <a:pt x="567205" y="364964"/>
                    </a:lnTo>
                    <a:lnTo>
                      <a:pt x="463925" y="364964"/>
                    </a:lnTo>
                    <a:lnTo>
                      <a:pt x="463924" y="364965"/>
                    </a:lnTo>
                    <a:lnTo>
                      <a:pt x="438281" y="364965"/>
                    </a:lnTo>
                    <a:lnTo>
                      <a:pt x="438281" y="364964"/>
                    </a:lnTo>
                    <a:lnTo>
                      <a:pt x="316062" y="364964"/>
                    </a:lnTo>
                    <a:lnTo>
                      <a:pt x="316062" y="364965"/>
                    </a:lnTo>
                    <a:lnTo>
                      <a:pt x="290729" y="364965"/>
                    </a:lnTo>
                    <a:lnTo>
                      <a:pt x="290729" y="364964"/>
                    </a:lnTo>
                    <a:lnTo>
                      <a:pt x="168651" y="364964"/>
                    </a:lnTo>
                    <a:lnTo>
                      <a:pt x="168651" y="364965"/>
                    </a:lnTo>
                    <a:lnTo>
                      <a:pt x="143035" y="364965"/>
                    </a:lnTo>
                    <a:lnTo>
                      <a:pt x="143035" y="364964"/>
                    </a:lnTo>
                    <a:lnTo>
                      <a:pt x="39658" y="364964"/>
                    </a:lnTo>
                    <a:lnTo>
                      <a:pt x="39659" y="364965"/>
                    </a:lnTo>
                    <a:lnTo>
                      <a:pt x="0" y="364965"/>
                    </a:lnTo>
                    <a:lnTo>
                      <a:pt x="0" y="188173"/>
                    </a:lnTo>
                    <a:lnTo>
                      <a:pt x="39679" y="188173"/>
                    </a:lnTo>
                    <a:cubicBezTo>
                      <a:pt x="51717" y="152487"/>
                      <a:pt x="71075" y="119399"/>
                      <a:pt x="96501" y="91312"/>
                    </a:cubicBezTo>
                    <a:close/>
                    <a:moveTo>
                      <a:pt x="384087" y="10655"/>
                    </a:moveTo>
                    <a:cubicBezTo>
                      <a:pt x="424150" y="22673"/>
                      <a:pt x="460939" y="44114"/>
                      <a:pt x="492334" y="73246"/>
                    </a:cubicBezTo>
                    <a:cubicBezTo>
                      <a:pt x="477310" y="87283"/>
                      <a:pt x="461035" y="99397"/>
                      <a:pt x="443700" y="109588"/>
                    </a:cubicBezTo>
                    <a:cubicBezTo>
                      <a:pt x="428580" y="68150"/>
                      <a:pt x="407971" y="34211"/>
                      <a:pt x="384087" y="10655"/>
                    </a:cubicBezTo>
                    <a:close/>
                    <a:moveTo>
                      <a:pt x="222845" y="10655"/>
                    </a:moveTo>
                    <a:cubicBezTo>
                      <a:pt x="198865" y="34211"/>
                      <a:pt x="178352" y="68150"/>
                      <a:pt x="163232" y="109588"/>
                    </a:cubicBezTo>
                    <a:cubicBezTo>
                      <a:pt x="145897" y="99397"/>
                      <a:pt x="129622" y="87283"/>
                      <a:pt x="114598" y="73246"/>
                    </a:cubicBezTo>
                    <a:cubicBezTo>
                      <a:pt x="145897" y="44114"/>
                      <a:pt x="182686" y="22673"/>
                      <a:pt x="222845" y="10655"/>
                    </a:cubicBezTo>
                    <a:close/>
                    <a:moveTo>
                      <a:pt x="316062" y="0"/>
                    </a:moveTo>
                    <a:cubicBezTo>
                      <a:pt x="358937" y="7501"/>
                      <a:pt x="397477" y="53178"/>
                      <a:pt x="421275" y="121358"/>
                    </a:cubicBezTo>
                    <a:cubicBezTo>
                      <a:pt x="388613" y="136744"/>
                      <a:pt x="353060" y="145494"/>
                      <a:pt x="316062" y="147129"/>
                    </a:cubicBezTo>
                    <a:close/>
                    <a:moveTo>
                      <a:pt x="290729" y="0"/>
                    </a:moveTo>
                    <a:lnTo>
                      <a:pt x="290729" y="147129"/>
                    </a:lnTo>
                    <a:cubicBezTo>
                      <a:pt x="253852" y="145494"/>
                      <a:pt x="218227" y="136744"/>
                      <a:pt x="185587" y="121358"/>
                    </a:cubicBezTo>
                    <a:cubicBezTo>
                      <a:pt x="209369" y="53178"/>
                      <a:pt x="247883" y="7501"/>
                      <a:pt x="290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F1628FE-91B4-4A98-9A35-FF074750DB25}"/>
              </a:ext>
            </a:extLst>
          </p:cNvPr>
          <p:cNvSpPr/>
          <p:nvPr/>
        </p:nvSpPr>
        <p:spPr>
          <a:xfrm>
            <a:off x="1086405" y="2004816"/>
            <a:ext cx="3309608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在更多应用场景上进行测试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例如：在无监督和强化学习上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C37283-64A2-4F91-AA2E-8C6BF113008C}"/>
              </a:ext>
            </a:extLst>
          </p:cNvPr>
          <p:cNvSpPr/>
          <p:nvPr/>
        </p:nvSpPr>
        <p:spPr>
          <a:xfrm>
            <a:off x="1188077" y="3426632"/>
            <a:ext cx="3106264" cy="7285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测试更多种类的机器学习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例如：迁移学习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B5C003-B611-48C5-840B-9BE342D610DA}"/>
              </a:ext>
            </a:extLst>
          </p:cNvPr>
          <p:cNvSpPr/>
          <p:nvPr/>
        </p:nvSpPr>
        <p:spPr>
          <a:xfrm>
            <a:off x="812360" y="4860807"/>
            <a:ext cx="3857697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测试更多的指标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例如：效率、过拟合程度、解释性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9C6C26F-2FF3-4F66-8037-2B827608ACF9}"/>
              </a:ext>
            </a:extLst>
          </p:cNvPr>
          <p:cNvSpPr/>
          <p:nvPr/>
        </p:nvSpPr>
        <p:spPr>
          <a:xfrm>
            <a:off x="7716685" y="2008827"/>
            <a:ext cx="353692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为研究建立基础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例如：建立带有缺陷的代码集合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63486B-6233-4C7C-9DDF-64AAEAC9BBE1}"/>
              </a:ext>
            </a:extLst>
          </p:cNvPr>
          <p:cNvSpPr/>
          <p:nvPr/>
        </p:nvSpPr>
        <p:spPr>
          <a:xfrm>
            <a:off x="7932013" y="3451124"/>
            <a:ext cx="3106264" cy="7285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在更多测试活动上进行测试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例如：需求层面，</a:t>
            </a: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online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81A8C39-DF5E-45DD-8F44-83308389C2D3}"/>
              </a:ext>
            </a:extLst>
          </p:cNvPr>
          <p:cNvSpPr/>
          <p:nvPr/>
        </p:nvSpPr>
        <p:spPr>
          <a:xfrm>
            <a:off x="7571612" y="4881400"/>
            <a:ext cx="3827066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代码变异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例如：将代码变异产生有</a:t>
            </a: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bug</a:t>
            </a: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的代码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6550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933574" y="547446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References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6320" y="1799074"/>
            <a:ext cx="9931693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Testing: Survey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Landscapes and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Horizons</a:t>
            </a:r>
          </a:p>
          <a:p>
            <a:pPr algn="r"/>
            <a:r>
              <a:rPr lang="en-US" altLang="zh-CN" dirty="0"/>
              <a:t>——</a:t>
            </a:r>
            <a:r>
              <a:rPr lang="en-US" altLang="zh-CN" dirty="0" err="1" smtClean="0"/>
              <a:t>Jie</a:t>
            </a:r>
            <a:r>
              <a:rPr lang="en-US" altLang="zh-CN" dirty="0" smtClean="0"/>
              <a:t> </a:t>
            </a:r>
            <a:r>
              <a:rPr lang="en-US" altLang="zh-CN" dirty="0"/>
              <a:t>M. Zhang, Mark Harman, Lei Ma, Yang Liu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9765" y="3190981"/>
            <a:ext cx="116848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DeepGauge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Multi-Granularity Testing Criteria for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 Systems</a:t>
            </a:r>
          </a:p>
          <a:p>
            <a:pPr algn="r"/>
            <a:r>
              <a:rPr lang="en-US" altLang="zh-CN" dirty="0" smtClean="0"/>
              <a:t>——Lei Ma, </a:t>
            </a:r>
            <a:r>
              <a:rPr lang="en-US" altLang="zh-CN" dirty="0"/>
              <a:t>Felix </a:t>
            </a:r>
            <a:r>
              <a:rPr lang="en-US" altLang="zh-CN" dirty="0" err="1" smtClean="0"/>
              <a:t>Juefei</a:t>
            </a:r>
            <a:r>
              <a:rPr lang="en-US" altLang="zh-CN" dirty="0" smtClean="0"/>
              <a:t>-Xu, </a:t>
            </a:r>
            <a:r>
              <a:rPr lang="en-US" altLang="zh-CN" dirty="0" err="1"/>
              <a:t>Fuyuan</a:t>
            </a:r>
            <a:r>
              <a:rPr lang="en-US" altLang="zh-CN" dirty="0"/>
              <a:t> </a:t>
            </a:r>
            <a:r>
              <a:rPr lang="en-US" altLang="zh-CN" dirty="0" smtClean="0"/>
              <a:t>Zhang, </a:t>
            </a:r>
            <a:r>
              <a:rPr lang="en-US" altLang="zh-CN" dirty="0" err="1"/>
              <a:t>Jiyuan</a:t>
            </a:r>
            <a:r>
              <a:rPr lang="en-US" altLang="zh-CN" dirty="0"/>
              <a:t> </a:t>
            </a:r>
            <a:r>
              <a:rPr lang="en-US" altLang="zh-CN" dirty="0" smtClean="0"/>
              <a:t>Sun, </a:t>
            </a:r>
            <a:r>
              <a:rPr lang="en-US" altLang="zh-CN" dirty="0" err="1"/>
              <a:t>Minhui</a:t>
            </a:r>
            <a:r>
              <a:rPr lang="en-US" altLang="zh-CN" dirty="0"/>
              <a:t> </a:t>
            </a:r>
            <a:r>
              <a:rPr lang="en-US" altLang="zh-CN" dirty="0" err="1" smtClean="0"/>
              <a:t>Xue</a:t>
            </a:r>
            <a:r>
              <a:rPr lang="en-US" altLang="zh-CN" dirty="0" smtClean="0"/>
              <a:t>, </a:t>
            </a:r>
            <a:r>
              <a:rPr lang="en-US" altLang="zh-CN" dirty="0"/>
              <a:t>Bo </a:t>
            </a:r>
            <a:r>
              <a:rPr lang="en-US" altLang="zh-CN" dirty="0" smtClean="0"/>
              <a:t>Li, </a:t>
            </a:r>
          </a:p>
          <a:p>
            <a:pPr algn="r"/>
            <a:r>
              <a:rPr lang="en-US" altLang="zh-CN" dirty="0" err="1" smtClean="0"/>
              <a:t>Chunyang</a:t>
            </a:r>
            <a:r>
              <a:rPr lang="en-US" altLang="zh-CN" dirty="0" smtClean="0"/>
              <a:t> Chen, </a:t>
            </a:r>
            <a:r>
              <a:rPr lang="en-US" altLang="zh-CN" dirty="0"/>
              <a:t>Ting </a:t>
            </a:r>
            <a:r>
              <a:rPr lang="en-US" altLang="zh-CN" dirty="0" smtClean="0"/>
              <a:t>Su, </a:t>
            </a:r>
            <a:r>
              <a:rPr lang="en-US" altLang="zh-CN" dirty="0"/>
              <a:t>Li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, </a:t>
            </a:r>
            <a:r>
              <a:rPr lang="en-US" altLang="zh-CN" dirty="0"/>
              <a:t>Yang </a:t>
            </a:r>
            <a:r>
              <a:rPr lang="en-US" altLang="zh-CN" dirty="0" smtClean="0"/>
              <a:t>Liu, </a:t>
            </a:r>
            <a:r>
              <a:rPr lang="en-US" altLang="zh-CN" dirty="0" err="1"/>
              <a:t>Jianjun</a:t>
            </a:r>
            <a:r>
              <a:rPr lang="en-US" altLang="zh-CN" dirty="0"/>
              <a:t> </a:t>
            </a:r>
            <a:r>
              <a:rPr lang="en-US" altLang="zh-CN" dirty="0" smtClean="0"/>
              <a:t>Zhao, </a:t>
            </a:r>
            <a:r>
              <a:rPr lang="en-US" altLang="zh-CN" dirty="0"/>
              <a:t>and </a:t>
            </a:r>
            <a:r>
              <a:rPr lang="en-US" altLang="zh-CN" dirty="0" err="1"/>
              <a:t>Yadong</a:t>
            </a:r>
            <a:r>
              <a:rPr lang="en-US" altLang="zh-CN" dirty="0"/>
              <a:t> </a:t>
            </a:r>
            <a:r>
              <a:rPr lang="en-US" altLang="zh-CN" dirty="0" smtClean="0"/>
              <a:t>Wang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2787" y="4637835"/>
            <a:ext cx="1082642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DeepGini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Prioritizing Massive Tests to Enhance the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Robustness </a:t>
            </a:r>
          </a:p>
          <a:p>
            <a:pPr algn="ctr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Neural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Networks</a:t>
            </a:r>
          </a:p>
          <a:p>
            <a:pPr algn="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——Yang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Feng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Qingkai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Xinyu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Gao, Jun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Chunrong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Fang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Zhenyu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Chen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233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B031FE1-F0DA-4F07-87C2-2133609D8A1E}"/>
              </a:ext>
            </a:extLst>
          </p:cNvPr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189693" y="2640574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</a:t>
            </a: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YOU</a:t>
            </a: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29CCF8CF-E042-41FB-81BD-762B085E441E}"/>
              </a:ext>
            </a:extLst>
          </p:cNvPr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A56CF0D-E96A-4ABE-8F0D-7FD64D02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432535"/>
            <a:ext cx="1703142" cy="1616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089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研究背景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Why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should we concern about ML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8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99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为什么要研究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ML testing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545086"/>
            <a:ext cx="10058400" cy="38307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314175" y="5632614"/>
            <a:ext cx="350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：发展迅速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99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为什么要研究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ML testing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36924" y="5667783"/>
            <a:ext cx="350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：后果严重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9" y="2295987"/>
            <a:ext cx="2642801" cy="198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1" y="2399562"/>
            <a:ext cx="3982657" cy="187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901615"/>
            <a:ext cx="3458843" cy="277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526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61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为什么选择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DL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 testing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344655" y="5834539"/>
            <a:ext cx="350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：能力强大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6" y="1295102"/>
            <a:ext cx="9192908" cy="4267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363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研究现状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Current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status of research.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11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论文发表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76" y="1161934"/>
            <a:ext cx="7359160" cy="4234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8877" y="5747260"/>
            <a:ext cx="11542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Machine Learning Testing Publications (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accumulative) during 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2007-2019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617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技术更新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646038" y="5604315"/>
            <a:ext cx="8463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Timeline of ML testing research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1714500"/>
            <a:ext cx="11458575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椭圆 16"/>
          <p:cNvSpPr/>
          <p:nvPr/>
        </p:nvSpPr>
        <p:spPr>
          <a:xfrm>
            <a:off x="852854" y="4663538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45269" y="4522130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620000" y="4465711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13184" y="4498291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44462" y="-17430"/>
            <a:ext cx="4237892" cy="2438786"/>
            <a:chOff x="7192108" y="-48372"/>
            <a:chExt cx="4237892" cy="243878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2108" y="-48372"/>
              <a:ext cx="4237892" cy="243878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椭圆 18"/>
            <p:cNvSpPr/>
            <p:nvPr/>
          </p:nvSpPr>
          <p:spPr>
            <a:xfrm>
              <a:off x="7851531" y="1907931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8648" y="1909738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075802" y="1907931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65765" y="1909738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161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644</Words>
  <Application>Microsoft Office PowerPoint</Application>
  <PresentationFormat>宽屏</PresentationFormat>
  <Paragraphs>182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Aharoni</vt:lpstr>
      <vt:lpstr>等线</vt:lpstr>
      <vt:lpstr>经典综艺体简</vt:lpstr>
      <vt:lpstr>微软雅黑</vt:lpstr>
      <vt:lpstr>Agency FB</vt:lpstr>
      <vt:lpstr>Arial</vt:lpstr>
      <vt:lpstr>Cambria Math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lenovo</cp:lastModifiedBy>
  <cp:revision>131</cp:revision>
  <dcterms:created xsi:type="dcterms:W3CDTF">2017-08-18T03:02:00Z</dcterms:created>
  <dcterms:modified xsi:type="dcterms:W3CDTF">2020-10-29T09:19:27Z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