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98" r:id="rId5"/>
    <p:sldId id="299" r:id="rId6"/>
    <p:sldId id="300" r:id="rId7"/>
    <p:sldId id="301" r:id="rId8"/>
    <p:sldId id="302" r:id="rId9"/>
    <p:sldId id="303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LCOME\Desktop\&#1040;&#1085;&#1072;&#1083;&#1080;&#1090;&#1080;&#1082;&#1072;%20&#1044;&#1072;&#1085;&#1085;&#1099;&#1093;\SKYPRO\&#1050;&#1091;&#1088;&#1089;&#1086;&#1074;&#1080;&#1082;\&#1082;&#1091;&#1088;&#1089;&#1086;&#1074;&#1072;&#1103;%202%20&#1095;&#1072;&#1089;&#1090;&#1100;%20Skypr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LCOME\Desktop\&#1040;&#1085;&#1072;&#1083;&#1080;&#1090;&#1080;&#1082;&#1072;%20&#1044;&#1072;&#1085;&#1085;&#1099;&#1093;\SKYPRO\&#1050;&#1091;&#1088;&#1089;&#1086;&#1074;&#1080;&#1082;\&#1082;&#1091;&#1088;&#1089;&#1086;&#1074;&#1072;&#1103;%202%20&#1095;&#1072;&#1089;&#1090;&#1100;%20Skypr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LCOME\Desktop\&#1040;&#1085;&#1072;&#1083;&#1080;&#1090;&#1080;&#1082;&#1072;%20&#1044;&#1072;&#1085;&#1085;&#1099;&#1093;\SKYPRO\&#1050;&#1091;&#1088;&#1089;&#1086;&#1074;&#1080;&#1082;\&#1082;&#1091;&#1088;&#1089;&#1086;&#1074;&#1072;&#1103;%202%20&#1095;&#1072;&#1089;&#1090;&#1100;%20Skypr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16039330310984"/>
          <c:y val="1.2993452359038513E-2"/>
          <c:w val="0.68839603960396034"/>
          <c:h val="0.7682684456109653"/>
        </c:manualLayout>
      </c:layout>
      <c:lineChart>
        <c:grouping val="standard"/>
        <c:varyColors val="0"/>
        <c:ser>
          <c:idx val="0"/>
          <c:order val="0"/>
          <c:tx>
            <c:strRef>
              <c:f>'график Retention '!$C$5</c:f>
              <c:strCache>
                <c:ptCount val="1"/>
                <c:pt idx="0">
                  <c:v>Retention 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FD9F-4ADA-AB46-189E585C5DE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'график Retention '!$B$6:$B$10</c:f>
              <c:strCache>
                <c:ptCount val="5"/>
                <c:pt idx="0">
                  <c:v>Апрель </c:v>
                </c:pt>
                <c:pt idx="1">
                  <c:v>Май </c:v>
                </c:pt>
                <c:pt idx="2">
                  <c:v>Июнь </c:v>
                </c:pt>
                <c:pt idx="3">
                  <c:v>Июль </c:v>
                </c:pt>
                <c:pt idx="4">
                  <c:v>Август </c:v>
                </c:pt>
              </c:strCache>
            </c:strRef>
          </c:cat>
          <c:val>
            <c:numRef>
              <c:f>'график Retention '!$C$6:$C$10</c:f>
              <c:numCache>
                <c:formatCode>0.00%</c:formatCode>
                <c:ptCount val="5"/>
                <c:pt idx="0">
                  <c:v>0.8308457711442786</c:v>
                </c:pt>
                <c:pt idx="1">
                  <c:v>0.86862718643700376</c:v>
                </c:pt>
                <c:pt idx="2">
                  <c:v>0.7861606758690689</c:v>
                </c:pt>
                <c:pt idx="3">
                  <c:v>0.78298123172559619</c:v>
                </c:pt>
                <c:pt idx="4">
                  <c:v>0.76553484646670578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D9F-4ADA-AB46-189E585C5DEC}"/>
            </c:ext>
          </c:extLst>
        </c:ser>
        <c:ser>
          <c:idx val="1"/>
          <c:order val="1"/>
          <c:tx>
            <c:strRef>
              <c:f>'график Retention '!$D$5</c:f>
              <c:strCache>
                <c:ptCount val="1"/>
                <c:pt idx="0">
                  <c:v>Ср. Геометрический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F20-486F-9E9E-6616C32D480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F20-486F-9E9E-6616C32D480A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F20-486F-9E9E-6616C32D480A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F20-486F-9E9E-6616C32D48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'график Retention '!$B$6:$B$10</c:f>
              <c:strCache>
                <c:ptCount val="5"/>
                <c:pt idx="0">
                  <c:v>Апрель </c:v>
                </c:pt>
                <c:pt idx="1">
                  <c:v>Май </c:v>
                </c:pt>
                <c:pt idx="2">
                  <c:v>Июнь </c:v>
                </c:pt>
                <c:pt idx="3">
                  <c:v>Июль </c:v>
                </c:pt>
                <c:pt idx="4">
                  <c:v>Август </c:v>
                </c:pt>
              </c:strCache>
            </c:strRef>
          </c:cat>
          <c:val>
            <c:numRef>
              <c:f>'график Retention '!$D$6:$D$10</c:f>
              <c:numCache>
                <c:formatCode>0.00%</c:formatCode>
                <c:ptCount val="5"/>
                <c:pt idx="0">
                  <c:v>0.80600000000000005</c:v>
                </c:pt>
                <c:pt idx="1">
                  <c:v>0.80600000000000005</c:v>
                </c:pt>
                <c:pt idx="2">
                  <c:v>0.80600000000000005</c:v>
                </c:pt>
                <c:pt idx="3">
                  <c:v>0.80600000000000005</c:v>
                </c:pt>
                <c:pt idx="4">
                  <c:v>0.80600000000000005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D9F-4ADA-AB46-189E585C5D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72904064"/>
        <c:axId val="1672905312"/>
      </c:lineChart>
      <c:catAx>
        <c:axId val="1672904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72905312"/>
        <c:crosses val="autoZero"/>
        <c:auto val="1"/>
        <c:lblAlgn val="ctr"/>
        <c:lblOffset val="100"/>
        <c:noMultiLvlLbl val="0"/>
      </c:catAx>
      <c:valAx>
        <c:axId val="1672905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7290406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Количество просмотров </a:t>
            </a:r>
          </a:p>
          <a:p>
            <a:pPr>
              <a:defRPr/>
            </a:pP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'суточные просмотры '!$AG$29</c:f>
              <c:strCache>
                <c:ptCount val="1"/>
                <c:pt idx="0">
                  <c:v>Будние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'суточные просмотры '!$AF$30:$AF$53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'суточные просмотры '!$AG$30:$AG$53</c:f>
              <c:numCache>
                <c:formatCode>General</c:formatCode>
                <c:ptCount val="24"/>
                <c:pt idx="0">
                  <c:v>506.25</c:v>
                </c:pt>
                <c:pt idx="1">
                  <c:v>383</c:v>
                </c:pt>
                <c:pt idx="2">
                  <c:v>323.25</c:v>
                </c:pt>
                <c:pt idx="3">
                  <c:v>274.5</c:v>
                </c:pt>
                <c:pt idx="4">
                  <c:v>265.25</c:v>
                </c:pt>
                <c:pt idx="5">
                  <c:v>252.25</c:v>
                </c:pt>
                <c:pt idx="6">
                  <c:v>252</c:v>
                </c:pt>
                <c:pt idx="7">
                  <c:v>278.5</c:v>
                </c:pt>
                <c:pt idx="8">
                  <c:v>298</c:v>
                </c:pt>
                <c:pt idx="9">
                  <c:v>352.25</c:v>
                </c:pt>
                <c:pt idx="10">
                  <c:v>446.75</c:v>
                </c:pt>
                <c:pt idx="11">
                  <c:v>568.25</c:v>
                </c:pt>
                <c:pt idx="12">
                  <c:v>761</c:v>
                </c:pt>
                <c:pt idx="13">
                  <c:v>959.5</c:v>
                </c:pt>
                <c:pt idx="14">
                  <c:v>1158.25</c:v>
                </c:pt>
                <c:pt idx="15">
                  <c:v>1393.75</c:v>
                </c:pt>
                <c:pt idx="16">
                  <c:v>1507.25</c:v>
                </c:pt>
                <c:pt idx="17">
                  <c:v>1584</c:v>
                </c:pt>
                <c:pt idx="18">
                  <c:v>1537.25</c:v>
                </c:pt>
                <c:pt idx="19">
                  <c:v>1411</c:v>
                </c:pt>
                <c:pt idx="20">
                  <c:v>1265.25</c:v>
                </c:pt>
                <c:pt idx="21">
                  <c:v>1085</c:v>
                </c:pt>
                <c:pt idx="22">
                  <c:v>852.25</c:v>
                </c:pt>
                <c:pt idx="23">
                  <c:v>632.5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DD-4540-A924-A08F45107E0F}"/>
            </c:ext>
          </c:extLst>
        </c:ser>
        <c:ser>
          <c:idx val="1"/>
          <c:order val="1"/>
          <c:tx>
            <c:strRef>
              <c:f>'суточные просмотры '!$AH$29</c:f>
              <c:strCache>
                <c:ptCount val="1"/>
                <c:pt idx="0">
                  <c:v>Выходные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'суточные просмотры '!$AF$30:$AF$53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'суточные просмотры '!$AH$30:$AH$53</c:f>
              <c:numCache>
                <c:formatCode>General</c:formatCode>
                <c:ptCount val="24"/>
                <c:pt idx="0">
                  <c:v>658</c:v>
                </c:pt>
                <c:pt idx="1">
                  <c:v>561</c:v>
                </c:pt>
                <c:pt idx="2">
                  <c:v>441.5</c:v>
                </c:pt>
                <c:pt idx="3">
                  <c:v>379</c:v>
                </c:pt>
                <c:pt idx="4">
                  <c:v>362</c:v>
                </c:pt>
                <c:pt idx="5">
                  <c:v>399.5</c:v>
                </c:pt>
                <c:pt idx="6">
                  <c:v>383</c:v>
                </c:pt>
                <c:pt idx="7">
                  <c:v>436</c:v>
                </c:pt>
                <c:pt idx="8">
                  <c:v>480</c:v>
                </c:pt>
                <c:pt idx="9">
                  <c:v>551.5</c:v>
                </c:pt>
                <c:pt idx="10">
                  <c:v>622.5</c:v>
                </c:pt>
                <c:pt idx="11">
                  <c:v>837</c:v>
                </c:pt>
                <c:pt idx="12">
                  <c:v>1008</c:v>
                </c:pt>
                <c:pt idx="13">
                  <c:v>1335</c:v>
                </c:pt>
                <c:pt idx="14">
                  <c:v>1589</c:v>
                </c:pt>
                <c:pt idx="15">
                  <c:v>1780</c:v>
                </c:pt>
                <c:pt idx="16">
                  <c:v>1952</c:v>
                </c:pt>
                <c:pt idx="17">
                  <c:v>2061.5</c:v>
                </c:pt>
                <c:pt idx="18">
                  <c:v>1997</c:v>
                </c:pt>
                <c:pt idx="19">
                  <c:v>1958.5</c:v>
                </c:pt>
                <c:pt idx="20">
                  <c:v>1798.5</c:v>
                </c:pt>
                <c:pt idx="21">
                  <c:v>1532.5</c:v>
                </c:pt>
                <c:pt idx="22">
                  <c:v>1263</c:v>
                </c:pt>
                <c:pt idx="23">
                  <c:v>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DD-4540-A924-A08F45107E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9625120"/>
        <c:axId val="469625952"/>
      </c:lineChart>
      <c:catAx>
        <c:axId val="469625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9625952"/>
        <c:crosses val="autoZero"/>
        <c:auto val="1"/>
        <c:lblAlgn val="ctr"/>
        <c:lblOffset val="100"/>
        <c:noMultiLvlLbl val="0"/>
      </c:catAx>
      <c:valAx>
        <c:axId val="469625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9625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Топ</a:t>
            </a:r>
            <a:r>
              <a:rPr lang="ru-RU" baseline="0"/>
              <a:t> 100 фильмов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'топ 100 '!$K$1</c:f>
              <c:strCache>
                <c:ptCount val="1"/>
                <c:pt idx="0">
                  <c:v>Количество просмотров 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'топ 100 '!$J$2:$J$101</c:f>
              <c:numCache>
                <c:formatCode>General</c:formatCode>
                <c:ptCount val="100"/>
                <c:pt idx="0">
                  <c:v>411922</c:v>
                </c:pt>
                <c:pt idx="1">
                  <c:v>250679</c:v>
                </c:pt>
                <c:pt idx="2">
                  <c:v>158978</c:v>
                </c:pt>
                <c:pt idx="3">
                  <c:v>230507</c:v>
                </c:pt>
                <c:pt idx="4">
                  <c:v>351192</c:v>
                </c:pt>
                <c:pt idx="5">
                  <c:v>347008</c:v>
                </c:pt>
                <c:pt idx="6">
                  <c:v>118549</c:v>
                </c:pt>
                <c:pt idx="7">
                  <c:v>347393</c:v>
                </c:pt>
                <c:pt idx="8">
                  <c:v>470762</c:v>
                </c:pt>
                <c:pt idx="9">
                  <c:v>21760</c:v>
                </c:pt>
                <c:pt idx="10">
                  <c:v>182191</c:v>
                </c:pt>
                <c:pt idx="11">
                  <c:v>154256</c:v>
                </c:pt>
                <c:pt idx="12">
                  <c:v>153893</c:v>
                </c:pt>
                <c:pt idx="13">
                  <c:v>439981</c:v>
                </c:pt>
                <c:pt idx="14">
                  <c:v>227775</c:v>
                </c:pt>
                <c:pt idx="15">
                  <c:v>88863</c:v>
                </c:pt>
                <c:pt idx="16">
                  <c:v>258219</c:v>
                </c:pt>
                <c:pt idx="17">
                  <c:v>242428</c:v>
                </c:pt>
                <c:pt idx="18">
                  <c:v>472712</c:v>
                </c:pt>
                <c:pt idx="19">
                  <c:v>5151</c:v>
                </c:pt>
                <c:pt idx="20">
                  <c:v>394819</c:v>
                </c:pt>
                <c:pt idx="21">
                  <c:v>241927</c:v>
                </c:pt>
                <c:pt idx="22">
                  <c:v>180863</c:v>
                </c:pt>
                <c:pt idx="23">
                  <c:v>191893</c:v>
                </c:pt>
                <c:pt idx="24">
                  <c:v>182984</c:v>
                </c:pt>
                <c:pt idx="25">
                  <c:v>112334</c:v>
                </c:pt>
                <c:pt idx="26">
                  <c:v>104958</c:v>
                </c:pt>
                <c:pt idx="27">
                  <c:v>111368</c:v>
                </c:pt>
                <c:pt idx="28">
                  <c:v>43842</c:v>
                </c:pt>
                <c:pt idx="29">
                  <c:v>244574</c:v>
                </c:pt>
                <c:pt idx="30">
                  <c:v>179296</c:v>
                </c:pt>
                <c:pt idx="31">
                  <c:v>304128</c:v>
                </c:pt>
                <c:pt idx="32">
                  <c:v>122902</c:v>
                </c:pt>
                <c:pt idx="33">
                  <c:v>86587</c:v>
                </c:pt>
                <c:pt idx="34">
                  <c:v>471403</c:v>
                </c:pt>
                <c:pt idx="35">
                  <c:v>330333</c:v>
                </c:pt>
                <c:pt idx="36">
                  <c:v>301748</c:v>
                </c:pt>
                <c:pt idx="37">
                  <c:v>341333</c:v>
                </c:pt>
                <c:pt idx="38">
                  <c:v>82901</c:v>
                </c:pt>
                <c:pt idx="39">
                  <c:v>357547</c:v>
                </c:pt>
                <c:pt idx="40">
                  <c:v>401945</c:v>
                </c:pt>
                <c:pt idx="41">
                  <c:v>343712</c:v>
                </c:pt>
                <c:pt idx="42">
                  <c:v>37644</c:v>
                </c:pt>
                <c:pt idx="43">
                  <c:v>189009</c:v>
                </c:pt>
                <c:pt idx="44">
                  <c:v>60239</c:v>
                </c:pt>
                <c:pt idx="45">
                  <c:v>343491</c:v>
                </c:pt>
                <c:pt idx="46">
                  <c:v>396686</c:v>
                </c:pt>
                <c:pt idx="47">
                  <c:v>392434</c:v>
                </c:pt>
                <c:pt idx="48">
                  <c:v>473327</c:v>
                </c:pt>
                <c:pt idx="49">
                  <c:v>258251</c:v>
                </c:pt>
                <c:pt idx="50">
                  <c:v>473323</c:v>
                </c:pt>
                <c:pt idx="51">
                  <c:v>21407</c:v>
                </c:pt>
                <c:pt idx="52">
                  <c:v>4199</c:v>
                </c:pt>
                <c:pt idx="53">
                  <c:v>204394</c:v>
                </c:pt>
                <c:pt idx="54">
                  <c:v>81226</c:v>
                </c:pt>
                <c:pt idx="55">
                  <c:v>154228</c:v>
                </c:pt>
                <c:pt idx="56">
                  <c:v>217497</c:v>
                </c:pt>
                <c:pt idx="57">
                  <c:v>405774</c:v>
                </c:pt>
                <c:pt idx="58">
                  <c:v>325852</c:v>
                </c:pt>
                <c:pt idx="59">
                  <c:v>397390</c:v>
                </c:pt>
                <c:pt idx="60">
                  <c:v>304722</c:v>
                </c:pt>
                <c:pt idx="61">
                  <c:v>62570</c:v>
                </c:pt>
                <c:pt idx="62">
                  <c:v>327968</c:v>
                </c:pt>
                <c:pt idx="63">
                  <c:v>387595</c:v>
                </c:pt>
                <c:pt idx="64">
                  <c:v>432277</c:v>
                </c:pt>
                <c:pt idx="65">
                  <c:v>122982</c:v>
                </c:pt>
                <c:pt idx="66">
                  <c:v>129210</c:v>
                </c:pt>
                <c:pt idx="67">
                  <c:v>294042</c:v>
                </c:pt>
                <c:pt idx="68">
                  <c:v>12149</c:v>
                </c:pt>
                <c:pt idx="69">
                  <c:v>119655</c:v>
                </c:pt>
                <c:pt idx="70">
                  <c:v>251574</c:v>
                </c:pt>
                <c:pt idx="71">
                  <c:v>75550</c:v>
                </c:pt>
                <c:pt idx="72">
                  <c:v>123413</c:v>
                </c:pt>
                <c:pt idx="73">
                  <c:v>209122</c:v>
                </c:pt>
                <c:pt idx="74">
                  <c:v>324893</c:v>
                </c:pt>
                <c:pt idx="75">
                  <c:v>128523</c:v>
                </c:pt>
                <c:pt idx="76">
                  <c:v>192331</c:v>
                </c:pt>
                <c:pt idx="77">
                  <c:v>404226</c:v>
                </c:pt>
                <c:pt idx="78">
                  <c:v>183290</c:v>
                </c:pt>
                <c:pt idx="79">
                  <c:v>349014</c:v>
                </c:pt>
                <c:pt idx="80">
                  <c:v>76405</c:v>
                </c:pt>
                <c:pt idx="81">
                  <c:v>238334</c:v>
                </c:pt>
                <c:pt idx="82">
                  <c:v>472908</c:v>
                </c:pt>
                <c:pt idx="83">
                  <c:v>155428</c:v>
                </c:pt>
                <c:pt idx="84">
                  <c:v>42705</c:v>
                </c:pt>
                <c:pt idx="85">
                  <c:v>145779</c:v>
                </c:pt>
                <c:pt idx="86">
                  <c:v>297015</c:v>
                </c:pt>
                <c:pt idx="87">
                  <c:v>327633</c:v>
                </c:pt>
                <c:pt idx="88">
                  <c:v>95024</c:v>
                </c:pt>
                <c:pt idx="89">
                  <c:v>397</c:v>
                </c:pt>
                <c:pt idx="90">
                  <c:v>245484</c:v>
                </c:pt>
                <c:pt idx="91">
                  <c:v>459455</c:v>
                </c:pt>
                <c:pt idx="92">
                  <c:v>74456</c:v>
                </c:pt>
                <c:pt idx="93">
                  <c:v>388561</c:v>
                </c:pt>
                <c:pt idx="94">
                  <c:v>4316</c:v>
                </c:pt>
                <c:pt idx="95">
                  <c:v>228405</c:v>
                </c:pt>
                <c:pt idx="96">
                  <c:v>137327</c:v>
                </c:pt>
                <c:pt idx="97">
                  <c:v>70091</c:v>
                </c:pt>
                <c:pt idx="98">
                  <c:v>254768</c:v>
                </c:pt>
                <c:pt idx="99">
                  <c:v>433247</c:v>
                </c:pt>
              </c:numCache>
            </c:numRef>
          </c:cat>
          <c:val>
            <c:numRef>
              <c:f>'топ 100 '!$K$2:$K$101</c:f>
              <c:numCache>
                <c:formatCode>General</c:formatCode>
                <c:ptCount val="100"/>
                <c:pt idx="0">
                  <c:v>8071</c:v>
                </c:pt>
                <c:pt idx="1">
                  <c:v>5079</c:v>
                </c:pt>
                <c:pt idx="2">
                  <c:v>4240</c:v>
                </c:pt>
                <c:pt idx="3">
                  <c:v>3824</c:v>
                </c:pt>
                <c:pt idx="4">
                  <c:v>3501</c:v>
                </c:pt>
                <c:pt idx="5">
                  <c:v>2508</c:v>
                </c:pt>
                <c:pt idx="6">
                  <c:v>2288</c:v>
                </c:pt>
                <c:pt idx="7">
                  <c:v>2092</c:v>
                </c:pt>
                <c:pt idx="8">
                  <c:v>1776</c:v>
                </c:pt>
                <c:pt idx="9">
                  <c:v>1592</c:v>
                </c:pt>
                <c:pt idx="10">
                  <c:v>1541</c:v>
                </c:pt>
                <c:pt idx="11">
                  <c:v>1394</c:v>
                </c:pt>
                <c:pt idx="12">
                  <c:v>1381</c:v>
                </c:pt>
                <c:pt idx="13">
                  <c:v>1320</c:v>
                </c:pt>
                <c:pt idx="14">
                  <c:v>1266</c:v>
                </c:pt>
                <c:pt idx="15">
                  <c:v>1079</c:v>
                </c:pt>
                <c:pt idx="16">
                  <c:v>1036</c:v>
                </c:pt>
                <c:pt idx="17">
                  <c:v>938</c:v>
                </c:pt>
                <c:pt idx="18">
                  <c:v>936</c:v>
                </c:pt>
                <c:pt idx="19">
                  <c:v>857</c:v>
                </c:pt>
                <c:pt idx="20">
                  <c:v>790</c:v>
                </c:pt>
                <c:pt idx="21">
                  <c:v>761</c:v>
                </c:pt>
                <c:pt idx="22">
                  <c:v>752</c:v>
                </c:pt>
                <c:pt idx="23">
                  <c:v>710</c:v>
                </c:pt>
                <c:pt idx="24">
                  <c:v>670</c:v>
                </c:pt>
                <c:pt idx="25">
                  <c:v>647</c:v>
                </c:pt>
                <c:pt idx="26">
                  <c:v>645</c:v>
                </c:pt>
                <c:pt idx="27">
                  <c:v>601</c:v>
                </c:pt>
                <c:pt idx="28">
                  <c:v>592</c:v>
                </c:pt>
                <c:pt idx="29">
                  <c:v>586</c:v>
                </c:pt>
                <c:pt idx="30">
                  <c:v>577</c:v>
                </c:pt>
                <c:pt idx="31">
                  <c:v>563</c:v>
                </c:pt>
                <c:pt idx="32">
                  <c:v>554</c:v>
                </c:pt>
                <c:pt idx="33">
                  <c:v>553</c:v>
                </c:pt>
                <c:pt idx="34">
                  <c:v>533</c:v>
                </c:pt>
                <c:pt idx="35">
                  <c:v>525</c:v>
                </c:pt>
                <c:pt idx="36">
                  <c:v>495</c:v>
                </c:pt>
                <c:pt idx="37">
                  <c:v>479</c:v>
                </c:pt>
                <c:pt idx="38">
                  <c:v>465</c:v>
                </c:pt>
                <c:pt idx="39">
                  <c:v>464</c:v>
                </c:pt>
                <c:pt idx="40">
                  <c:v>462</c:v>
                </c:pt>
                <c:pt idx="41">
                  <c:v>446</c:v>
                </c:pt>
                <c:pt idx="42">
                  <c:v>430</c:v>
                </c:pt>
                <c:pt idx="43">
                  <c:v>429</c:v>
                </c:pt>
                <c:pt idx="44">
                  <c:v>414</c:v>
                </c:pt>
                <c:pt idx="45">
                  <c:v>412</c:v>
                </c:pt>
                <c:pt idx="46">
                  <c:v>409</c:v>
                </c:pt>
                <c:pt idx="47">
                  <c:v>407</c:v>
                </c:pt>
                <c:pt idx="48">
                  <c:v>401</c:v>
                </c:pt>
                <c:pt idx="49">
                  <c:v>394</c:v>
                </c:pt>
                <c:pt idx="50">
                  <c:v>388</c:v>
                </c:pt>
                <c:pt idx="51">
                  <c:v>387</c:v>
                </c:pt>
                <c:pt idx="52">
                  <c:v>386</c:v>
                </c:pt>
                <c:pt idx="53">
                  <c:v>357</c:v>
                </c:pt>
                <c:pt idx="54">
                  <c:v>356</c:v>
                </c:pt>
                <c:pt idx="55">
                  <c:v>356</c:v>
                </c:pt>
                <c:pt idx="56">
                  <c:v>356</c:v>
                </c:pt>
                <c:pt idx="57">
                  <c:v>347</c:v>
                </c:pt>
                <c:pt idx="58">
                  <c:v>341</c:v>
                </c:pt>
                <c:pt idx="59">
                  <c:v>333</c:v>
                </c:pt>
                <c:pt idx="60">
                  <c:v>330</c:v>
                </c:pt>
                <c:pt idx="61">
                  <c:v>325</c:v>
                </c:pt>
                <c:pt idx="62">
                  <c:v>321</c:v>
                </c:pt>
                <c:pt idx="63">
                  <c:v>319</c:v>
                </c:pt>
                <c:pt idx="64">
                  <c:v>319</c:v>
                </c:pt>
                <c:pt idx="65">
                  <c:v>308</c:v>
                </c:pt>
                <c:pt idx="66">
                  <c:v>300</c:v>
                </c:pt>
                <c:pt idx="67">
                  <c:v>297</c:v>
                </c:pt>
                <c:pt idx="68">
                  <c:v>294</c:v>
                </c:pt>
                <c:pt idx="69">
                  <c:v>281</c:v>
                </c:pt>
                <c:pt idx="70">
                  <c:v>274</c:v>
                </c:pt>
                <c:pt idx="71">
                  <c:v>270</c:v>
                </c:pt>
                <c:pt idx="72">
                  <c:v>261</c:v>
                </c:pt>
                <c:pt idx="73">
                  <c:v>254</c:v>
                </c:pt>
                <c:pt idx="74">
                  <c:v>252</c:v>
                </c:pt>
                <c:pt idx="75">
                  <c:v>251</c:v>
                </c:pt>
                <c:pt idx="76">
                  <c:v>249</c:v>
                </c:pt>
                <c:pt idx="77">
                  <c:v>241</c:v>
                </c:pt>
                <c:pt idx="78">
                  <c:v>239</c:v>
                </c:pt>
                <c:pt idx="79">
                  <c:v>239</c:v>
                </c:pt>
                <c:pt idx="80">
                  <c:v>238</c:v>
                </c:pt>
                <c:pt idx="81">
                  <c:v>234</c:v>
                </c:pt>
                <c:pt idx="82">
                  <c:v>233</c:v>
                </c:pt>
                <c:pt idx="83">
                  <c:v>231</c:v>
                </c:pt>
                <c:pt idx="84">
                  <c:v>228</c:v>
                </c:pt>
                <c:pt idx="85">
                  <c:v>228</c:v>
                </c:pt>
                <c:pt idx="86">
                  <c:v>225</c:v>
                </c:pt>
                <c:pt idx="87">
                  <c:v>220</c:v>
                </c:pt>
                <c:pt idx="88">
                  <c:v>216</c:v>
                </c:pt>
                <c:pt idx="89">
                  <c:v>215</c:v>
                </c:pt>
                <c:pt idx="90">
                  <c:v>214</c:v>
                </c:pt>
                <c:pt idx="91">
                  <c:v>214</c:v>
                </c:pt>
                <c:pt idx="92">
                  <c:v>212</c:v>
                </c:pt>
                <c:pt idx="93">
                  <c:v>211</c:v>
                </c:pt>
                <c:pt idx="94">
                  <c:v>210</c:v>
                </c:pt>
                <c:pt idx="95">
                  <c:v>210</c:v>
                </c:pt>
                <c:pt idx="96">
                  <c:v>203</c:v>
                </c:pt>
                <c:pt idx="97">
                  <c:v>202</c:v>
                </c:pt>
                <c:pt idx="98">
                  <c:v>201</c:v>
                </c:pt>
                <c:pt idx="99">
                  <c:v>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F7-472F-A538-F0205BECD1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6041920"/>
        <c:axId val="57604025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'топ 100 '!$J$1</c15:sqref>
                        </c15:formulaRef>
                      </c:ext>
                    </c:extLst>
                    <c:strCache>
                      <c:ptCount val="1"/>
                      <c:pt idx="0">
                        <c:v>ID_Movie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'топ 100 '!$J$2:$J$101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411922</c:v>
                      </c:pt>
                      <c:pt idx="1">
                        <c:v>250679</c:v>
                      </c:pt>
                      <c:pt idx="2">
                        <c:v>158978</c:v>
                      </c:pt>
                      <c:pt idx="3">
                        <c:v>230507</c:v>
                      </c:pt>
                      <c:pt idx="4">
                        <c:v>351192</c:v>
                      </c:pt>
                      <c:pt idx="5">
                        <c:v>347008</c:v>
                      </c:pt>
                      <c:pt idx="6">
                        <c:v>118549</c:v>
                      </c:pt>
                      <c:pt idx="7">
                        <c:v>347393</c:v>
                      </c:pt>
                      <c:pt idx="8">
                        <c:v>470762</c:v>
                      </c:pt>
                      <c:pt idx="9">
                        <c:v>21760</c:v>
                      </c:pt>
                      <c:pt idx="10">
                        <c:v>182191</c:v>
                      </c:pt>
                      <c:pt idx="11">
                        <c:v>154256</c:v>
                      </c:pt>
                      <c:pt idx="12">
                        <c:v>153893</c:v>
                      </c:pt>
                      <c:pt idx="13">
                        <c:v>439981</c:v>
                      </c:pt>
                      <c:pt idx="14">
                        <c:v>227775</c:v>
                      </c:pt>
                      <c:pt idx="15">
                        <c:v>88863</c:v>
                      </c:pt>
                      <c:pt idx="16">
                        <c:v>258219</c:v>
                      </c:pt>
                      <c:pt idx="17">
                        <c:v>242428</c:v>
                      </c:pt>
                      <c:pt idx="18">
                        <c:v>472712</c:v>
                      </c:pt>
                      <c:pt idx="19">
                        <c:v>5151</c:v>
                      </c:pt>
                      <c:pt idx="20">
                        <c:v>394819</c:v>
                      </c:pt>
                      <c:pt idx="21">
                        <c:v>241927</c:v>
                      </c:pt>
                      <c:pt idx="22">
                        <c:v>180863</c:v>
                      </c:pt>
                      <c:pt idx="23">
                        <c:v>191893</c:v>
                      </c:pt>
                      <c:pt idx="24">
                        <c:v>182984</c:v>
                      </c:pt>
                      <c:pt idx="25">
                        <c:v>112334</c:v>
                      </c:pt>
                      <c:pt idx="26">
                        <c:v>104958</c:v>
                      </c:pt>
                      <c:pt idx="27">
                        <c:v>111368</c:v>
                      </c:pt>
                      <c:pt idx="28">
                        <c:v>43842</c:v>
                      </c:pt>
                      <c:pt idx="29">
                        <c:v>244574</c:v>
                      </c:pt>
                      <c:pt idx="30">
                        <c:v>179296</c:v>
                      </c:pt>
                      <c:pt idx="31">
                        <c:v>304128</c:v>
                      </c:pt>
                      <c:pt idx="32">
                        <c:v>122902</c:v>
                      </c:pt>
                      <c:pt idx="33">
                        <c:v>86587</c:v>
                      </c:pt>
                      <c:pt idx="34">
                        <c:v>471403</c:v>
                      </c:pt>
                      <c:pt idx="35">
                        <c:v>330333</c:v>
                      </c:pt>
                      <c:pt idx="36">
                        <c:v>301748</c:v>
                      </c:pt>
                      <c:pt idx="37">
                        <c:v>341333</c:v>
                      </c:pt>
                      <c:pt idx="38">
                        <c:v>82901</c:v>
                      </c:pt>
                      <c:pt idx="39">
                        <c:v>357547</c:v>
                      </c:pt>
                      <c:pt idx="40">
                        <c:v>401945</c:v>
                      </c:pt>
                      <c:pt idx="41">
                        <c:v>343712</c:v>
                      </c:pt>
                      <c:pt idx="42">
                        <c:v>37644</c:v>
                      </c:pt>
                      <c:pt idx="43">
                        <c:v>189009</c:v>
                      </c:pt>
                      <c:pt idx="44">
                        <c:v>60239</c:v>
                      </c:pt>
                      <c:pt idx="45">
                        <c:v>343491</c:v>
                      </c:pt>
                      <c:pt idx="46">
                        <c:v>396686</c:v>
                      </c:pt>
                      <c:pt idx="47">
                        <c:v>392434</c:v>
                      </c:pt>
                      <c:pt idx="48">
                        <c:v>473327</c:v>
                      </c:pt>
                      <c:pt idx="49">
                        <c:v>258251</c:v>
                      </c:pt>
                      <c:pt idx="50">
                        <c:v>473323</c:v>
                      </c:pt>
                      <c:pt idx="51">
                        <c:v>21407</c:v>
                      </c:pt>
                      <c:pt idx="52">
                        <c:v>4199</c:v>
                      </c:pt>
                      <c:pt idx="53">
                        <c:v>204394</c:v>
                      </c:pt>
                      <c:pt idx="54">
                        <c:v>81226</c:v>
                      </c:pt>
                      <c:pt idx="55">
                        <c:v>154228</c:v>
                      </c:pt>
                      <c:pt idx="56">
                        <c:v>217497</c:v>
                      </c:pt>
                      <c:pt idx="57">
                        <c:v>405774</c:v>
                      </c:pt>
                      <c:pt idx="58">
                        <c:v>325852</c:v>
                      </c:pt>
                      <c:pt idx="59">
                        <c:v>397390</c:v>
                      </c:pt>
                      <c:pt idx="60">
                        <c:v>304722</c:v>
                      </c:pt>
                      <c:pt idx="61">
                        <c:v>62570</c:v>
                      </c:pt>
                      <c:pt idx="62">
                        <c:v>327968</c:v>
                      </c:pt>
                      <c:pt idx="63">
                        <c:v>387595</c:v>
                      </c:pt>
                      <c:pt idx="64">
                        <c:v>432277</c:v>
                      </c:pt>
                      <c:pt idx="65">
                        <c:v>122982</c:v>
                      </c:pt>
                      <c:pt idx="66">
                        <c:v>129210</c:v>
                      </c:pt>
                      <c:pt idx="67">
                        <c:v>294042</c:v>
                      </c:pt>
                      <c:pt idx="68">
                        <c:v>12149</c:v>
                      </c:pt>
                      <c:pt idx="69">
                        <c:v>119655</c:v>
                      </c:pt>
                      <c:pt idx="70">
                        <c:v>251574</c:v>
                      </c:pt>
                      <c:pt idx="71">
                        <c:v>75550</c:v>
                      </c:pt>
                      <c:pt idx="72">
                        <c:v>123413</c:v>
                      </c:pt>
                      <c:pt idx="73">
                        <c:v>209122</c:v>
                      </c:pt>
                      <c:pt idx="74">
                        <c:v>324893</c:v>
                      </c:pt>
                      <c:pt idx="75">
                        <c:v>128523</c:v>
                      </c:pt>
                      <c:pt idx="76">
                        <c:v>192331</c:v>
                      </c:pt>
                      <c:pt idx="77">
                        <c:v>404226</c:v>
                      </c:pt>
                      <c:pt idx="78">
                        <c:v>183290</c:v>
                      </c:pt>
                      <c:pt idx="79">
                        <c:v>349014</c:v>
                      </c:pt>
                      <c:pt idx="80">
                        <c:v>76405</c:v>
                      </c:pt>
                      <c:pt idx="81">
                        <c:v>238334</c:v>
                      </c:pt>
                      <c:pt idx="82">
                        <c:v>472908</c:v>
                      </c:pt>
                      <c:pt idx="83">
                        <c:v>155428</c:v>
                      </c:pt>
                      <c:pt idx="84">
                        <c:v>42705</c:v>
                      </c:pt>
                      <c:pt idx="85">
                        <c:v>145779</c:v>
                      </c:pt>
                      <c:pt idx="86">
                        <c:v>297015</c:v>
                      </c:pt>
                      <c:pt idx="87">
                        <c:v>327633</c:v>
                      </c:pt>
                      <c:pt idx="88">
                        <c:v>95024</c:v>
                      </c:pt>
                      <c:pt idx="89">
                        <c:v>397</c:v>
                      </c:pt>
                      <c:pt idx="90">
                        <c:v>245484</c:v>
                      </c:pt>
                      <c:pt idx="91">
                        <c:v>459455</c:v>
                      </c:pt>
                      <c:pt idx="92">
                        <c:v>74456</c:v>
                      </c:pt>
                      <c:pt idx="93">
                        <c:v>388561</c:v>
                      </c:pt>
                      <c:pt idx="94">
                        <c:v>4316</c:v>
                      </c:pt>
                      <c:pt idx="95">
                        <c:v>228405</c:v>
                      </c:pt>
                      <c:pt idx="96">
                        <c:v>137327</c:v>
                      </c:pt>
                      <c:pt idx="97">
                        <c:v>70091</c:v>
                      </c:pt>
                      <c:pt idx="98">
                        <c:v>254768</c:v>
                      </c:pt>
                      <c:pt idx="99">
                        <c:v>433247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'топ 100 '!$J$2:$J$101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411922</c:v>
                      </c:pt>
                      <c:pt idx="1">
                        <c:v>250679</c:v>
                      </c:pt>
                      <c:pt idx="2">
                        <c:v>158978</c:v>
                      </c:pt>
                      <c:pt idx="3">
                        <c:v>230507</c:v>
                      </c:pt>
                      <c:pt idx="4">
                        <c:v>351192</c:v>
                      </c:pt>
                      <c:pt idx="5">
                        <c:v>347008</c:v>
                      </c:pt>
                      <c:pt idx="6">
                        <c:v>118549</c:v>
                      </c:pt>
                      <c:pt idx="7">
                        <c:v>347393</c:v>
                      </c:pt>
                      <c:pt idx="8">
                        <c:v>470762</c:v>
                      </c:pt>
                      <c:pt idx="9">
                        <c:v>21760</c:v>
                      </c:pt>
                      <c:pt idx="10">
                        <c:v>182191</c:v>
                      </c:pt>
                      <c:pt idx="11">
                        <c:v>154256</c:v>
                      </c:pt>
                      <c:pt idx="12">
                        <c:v>153893</c:v>
                      </c:pt>
                      <c:pt idx="13">
                        <c:v>439981</c:v>
                      </c:pt>
                      <c:pt idx="14">
                        <c:v>227775</c:v>
                      </c:pt>
                      <c:pt idx="15">
                        <c:v>88863</c:v>
                      </c:pt>
                      <c:pt idx="16">
                        <c:v>258219</c:v>
                      </c:pt>
                      <c:pt idx="17">
                        <c:v>242428</c:v>
                      </c:pt>
                      <c:pt idx="18">
                        <c:v>472712</c:v>
                      </c:pt>
                      <c:pt idx="19">
                        <c:v>5151</c:v>
                      </c:pt>
                      <c:pt idx="20">
                        <c:v>394819</c:v>
                      </c:pt>
                      <c:pt idx="21">
                        <c:v>241927</c:v>
                      </c:pt>
                      <c:pt idx="22">
                        <c:v>180863</c:v>
                      </c:pt>
                      <c:pt idx="23">
                        <c:v>191893</c:v>
                      </c:pt>
                      <c:pt idx="24">
                        <c:v>182984</c:v>
                      </c:pt>
                      <c:pt idx="25">
                        <c:v>112334</c:v>
                      </c:pt>
                      <c:pt idx="26">
                        <c:v>104958</c:v>
                      </c:pt>
                      <c:pt idx="27">
                        <c:v>111368</c:v>
                      </c:pt>
                      <c:pt idx="28">
                        <c:v>43842</c:v>
                      </c:pt>
                      <c:pt idx="29">
                        <c:v>244574</c:v>
                      </c:pt>
                      <c:pt idx="30">
                        <c:v>179296</c:v>
                      </c:pt>
                      <c:pt idx="31">
                        <c:v>304128</c:v>
                      </c:pt>
                      <c:pt idx="32">
                        <c:v>122902</c:v>
                      </c:pt>
                      <c:pt idx="33">
                        <c:v>86587</c:v>
                      </c:pt>
                      <c:pt idx="34">
                        <c:v>471403</c:v>
                      </c:pt>
                      <c:pt idx="35">
                        <c:v>330333</c:v>
                      </c:pt>
                      <c:pt idx="36">
                        <c:v>301748</c:v>
                      </c:pt>
                      <c:pt idx="37">
                        <c:v>341333</c:v>
                      </c:pt>
                      <c:pt idx="38">
                        <c:v>82901</c:v>
                      </c:pt>
                      <c:pt idx="39">
                        <c:v>357547</c:v>
                      </c:pt>
                      <c:pt idx="40">
                        <c:v>401945</c:v>
                      </c:pt>
                      <c:pt idx="41">
                        <c:v>343712</c:v>
                      </c:pt>
                      <c:pt idx="42">
                        <c:v>37644</c:v>
                      </c:pt>
                      <c:pt idx="43">
                        <c:v>189009</c:v>
                      </c:pt>
                      <c:pt idx="44">
                        <c:v>60239</c:v>
                      </c:pt>
                      <c:pt idx="45">
                        <c:v>343491</c:v>
                      </c:pt>
                      <c:pt idx="46">
                        <c:v>396686</c:v>
                      </c:pt>
                      <c:pt idx="47">
                        <c:v>392434</c:v>
                      </c:pt>
                      <c:pt idx="48">
                        <c:v>473327</c:v>
                      </c:pt>
                      <c:pt idx="49">
                        <c:v>258251</c:v>
                      </c:pt>
                      <c:pt idx="50">
                        <c:v>473323</c:v>
                      </c:pt>
                      <c:pt idx="51">
                        <c:v>21407</c:v>
                      </c:pt>
                      <c:pt idx="52">
                        <c:v>4199</c:v>
                      </c:pt>
                      <c:pt idx="53">
                        <c:v>204394</c:v>
                      </c:pt>
                      <c:pt idx="54">
                        <c:v>81226</c:v>
                      </c:pt>
                      <c:pt idx="55">
                        <c:v>154228</c:v>
                      </c:pt>
                      <c:pt idx="56">
                        <c:v>217497</c:v>
                      </c:pt>
                      <c:pt idx="57">
                        <c:v>405774</c:v>
                      </c:pt>
                      <c:pt idx="58">
                        <c:v>325852</c:v>
                      </c:pt>
                      <c:pt idx="59">
                        <c:v>397390</c:v>
                      </c:pt>
                      <c:pt idx="60">
                        <c:v>304722</c:v>
                      </c:pt>
                      <c:pt idx="61">
                        <c:v>62570</c:v>
                      </c:pt>
                      <c:pt idx="62">
                        <c:v>327968</c:v>
                      </c:pt>
                      <c:pt idx="63">
                        <c:v>387595</c:v>
                      </c:pt>
                      <c:pt idx="64">
                        <c:v>432277</c:v>
                      </c:pt>
                      <c:pt idx="65">
                        <c:v>122982</c:v>
                      </c:pt>
                      <c:pt idx="66">
                        <c:v>129210</c:v>
                      </c:pt>
                      <c:pt idx="67">
                        <c:v>294042</c:v>
                      </c:pt>
                      <c:pt idx="68">
                        <c:v>12149</c:v>
                      </c:pt>
                      <c:pt idx="69">
                        <c:v>119655</c:v>
                      </c:pt>
                      <c:pt idx="70">
                        <c:v>251574</c:v>
                      </c:pt>
                      <c:pt idx="71">
                        <c:v>75550</c:v>
                      </c:pt>
                      <c:pt idx="72">
                        <c:v>123413</c:v>
                      </c:pt>
                      <c:pt idx="73">
                        <c:v>209122</c:v>
                      </c:pt>
                      <c:pt idx="74">
                        <c:v>324893</c:v>
                      </c:pt>
                      <c:pt idx="75">
                        <c:v>128523</c:v>
                      </c:pt>
                      <c:pt idx="76">
                        <c:v>192331</c:v>
                      </c:pt>
                      <c:pt idx="77">
                        <c:v>404226</c:v>
                      </c:pt>
                      <c:pt idx="78">
                        <c:v>183290</c:v>
                      </c:pt>
                      <c:pt idx="79">
                        <c:v>349014</c:v>
                      </c:pt>
                      <c:pt idx="80">
                        <c:v>76405</c:v>
                      </c:pt>
                      <c:pt idx="81">
                        <c:v>238334</c:v>
                      </c:pt>
                      <c:pt idx="82">
                        <c:v>472908</c:v>
                      </c:pt>
                      <c:pt idx="83">
                        <c:v>155428</c:v>
                      </c:pt>
                      <c:pt idx="84">
                        <c:v>42705</c:v>
                      </c:pt>
                      <c:pt idx="85">
                        <c:v>145779</c:v>
                      </c:pt>
                      <c:pt idx="86">
                        <c:v>297015</c:v>
                      </c:pt>
                      <c:pt idx="87">
                        <c:v>327633</c:v>
                      </c:pt>
                      <c:pt idx="88">
                        <c:v>95024</c:v>
                      </c:pt>
                      <c:pt idx="89">
                        <c:v>397</c:v>
                      </c:pt>
                      <c:pt idx="90">
                        <c:v>245484</c:v>
                      </c:pt>
                      <c:pt idx="91">
                        <c:v>459455</c:v>
                      </c:pt>
                      <c:pt idx="92">
                        <c:v>74456</c:v>
                      </c:pt>
                      <c:pt idx="93">
                        <c:v>388561</c:v>
                      </c:pt>
                      <c:pt idx="94">
                        <c:v>4316</c:v>
                      </c:pt>
                      <c:pt idx="95">
                        <c:v>228405</c:v>
                      </c:pt>
                      <c:pt idx="96">
                        <c:v>137327</c:v>
                      </c:pt>
                      <c:pt idx="97">
                        <c:v>70091</c:v>
                      </c:pt>
                      <c:pt idx="98">
                        <c:v>254768</c:v>
                      </c:pt>
                      <c:pt idx="99">
                        <c:v>433247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58F7-472F-A538-F0205BECD194}"/>
                  </c:ext>
                </c:extLst>
              </c15:ser>
            </c15:filteredBarSeries>
          </c:ext>
        </c:extLst>
      </c:barChart>
      <c:catAx>
        <c:axId val="576041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040256"/>
        <c:crosses val="autoZero"/>
        <c:auto val="1"/>
        <c:lblAlgn val="ctr"/>
        <c:lblOffset val="100"/>
        <c:noMultiLvlLbl val="0"/>
      </c:catAx>
      <c:valAx>
        <c:axId val="576040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041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FBFDE-E6F1-45CD-BE2D-4164067EB95B}" type="datetime1">
              <a:rPr lang="ru-RU" smtClean="0"/>
              <a:t>23.01.2023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80A1C-6179-4307-B818-A656B4C532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154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4DCF3-F1D0-40B4-94A5-27B311AB2416}" type="datetime1">
              <a:rPr lang="ru-RU" noProof="0" smtClean="0"/>
              <a:pPr/>
              <a:t>23.01.2023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E23B2-AB0A-418E-8392-565540EE3C71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9197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E23B2-AB0A-418E-8392-565540EE3C71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0299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6D06BF-12B5-4837-9AC0-AE25EDAD8C41}" type="datetime1">
              <a:rPr lang="ru-RU" noProof="0" smtClean="0"/>
              <a:t>23.01.2023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9450C2-61B8-4832-872F-742B76218E05}" type="datetime1">
              <a:rPr lang="ru-RU" noProof="0" smtClean="0"/>
              <a:t>23.01.2023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B1CFE7-90A8-4F94-9002-31F2C21E0F77}" type="datetime1">
              <a:rPr lang="ru-RU" noProof="0" smtClean="0"/>
              <a:t>23.01.2023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9DA663-16DF-4B6A-9F56-C8FA223C61D4}" type="datetime1">
              <a:rPr lang="ru-RU" noProof="0" smtClean="0"/>
              <a:t>23.01.2023</a:t>
            </a:fld>
            <a:endParaRPr lang="ru-RU" noProof="0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7D7163-7BB1-40E5-A055-54D863064C15}" type="datetime1">
              <a:rPr lang="ru-RU" noProof="0" smtClean="0"/>
              <a:t>23.01.2023</a:t>
            </a:fld>
            <a:endParaRPr lang="ru-RU" noProof="0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2" name="Номер слайда 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9E162B-A683-4119-B754-5CE0DAC58973}" type="datetime1">
              <a:rPr lang="ru-RU" noProof="0" smtClean="0"/>
              <a:t>23.01.2023</a:t>
            </a:fld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23340A-4F88-44E0-BAFE-523D50865DBC}" type="datetime1">
              <a:rPr lang="ru-RU" noProof="0" smtClean="0"/>
              <a:t>23.01.2023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3083C884-9A1F-4CC5-84BA-4B728568F267}" type="datetime1">
              <a:rPr lang="ru-RU" noProof="0" smtClean="0"/>
              <a:t>23.01.2023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D4E77FC-F644-41FF-A704-56C6DF8A6E44}" type="datetime1">
              <a:rPr lang="ru-RU" noProof="0" smtClean="0"/>
              <a:t>23.01.2023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E179D4C7-B5FC-4C54-AC87-C102B717EABF}" type="datetime1">
              <a:rPr lang="ru-RU" noProof="0" smtClean="0"/>
              <a:t>23.01.2023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Рисунок 3" descr="Крупный план листа бумаги с карандашом, лежащим сверху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0717" y="0"/>
            <a:ext cx="12191980" cy="6858000"/>
          </a:xfrm>
          <a:prstGeom prst="rect">
            <a:avLst/>
          </a:prstGeom>
        </p:spPr>
      </p:pic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7750" y="1475234"/>
            <a:ext cx="3108960" cy="2901694"/>
          </a:xfrm>
        </p:spPr>
        <p:txBody>
          <a:bodyPr rtlCol="0" anchor="b"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  </a:t>
            </a:r>
            <a:r>
              <a:rPr lang="ru-RU" sz="3200" dirty="0">
                <a:solidFill>
                  <a:schemeClr val="tx1"/>
                </a:solidFill>
              </a:rPr>
              <a:t>Курсовая    Визуализация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ru-RU" sz="1600" dirty="0"/>
              <a:t>Группа 1. Аналитика Данных 34.2 </a:t>
            </a:r>
          </a:p>
        </p:txBody>
      </p: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A40379-9D4B-BAA8-9618-D103B56A4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408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график 1: количество пользователей и интенсивность просмотров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525E7DA-3557-D677-9EA5-14E19F388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665" y="1913206"/>
            <a:ext cx="7863840" cy="4079631"/>
          </a:xfrm>
        </p:spPr>
      </p:pic>
    </p:spTree>
    <p:extLst>
      <p:ext uri="{BB962C8B-B14F-4D97-AF65-F5344CB8AC3E}">
        <p14:creationId xmlns:p14="http://schemas.microsoft.com/office/powerpoint/2010/main" val="1448620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FCD904-AFAF-F866-8459-05D2ECDF4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64234"/>
            <a:ext cx="6443003" cy="478301"/>
          </a:xfrm>
        </p:spPr>
        <p:txBody>
          <a:bodyPr>
            <a:noAutofit/>
          </a:bodyPr>
          <a:lstStyle/>
          <a:p>
            <a:r>
              <a:rPr lang="ru-RU" sz="2400" dirty="0"/>
              <a:t>график 2: пользовательский </a:t>
            </a:r>
            <a:r>
              <a:rPr lang="en-US" sz="2400" dirty="0"/>
              <a:t>Retention</a:t>
            </a:r>
            <a:endParaRPr lang="ru-RU" sz="24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B917371-DE4D-8C94-5D51-E87E998DF0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298325"/>
              </p:ext>
            </p:extLst>
          </p:nvPr>
        </p:nvGraphicFramePr>
        <p:xfrm>
          <a:off x="295105" y="942535"/>
          <a:ext cx="11367012" cy="5247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884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0078C0-20EF-0A60-5C9C-D09FACB17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82542"/>
          </a:xfrm>
        </p:spPr>
        <p:txBody>
          <a:bodyPr anchor="b">
            <a:normAutofit/>
          </a:bodyPr>
          <a:lstStyle/>
          <a:p>
            <a:r>
              <a:rPr lang="ru-RU" sz="2000" dirty="0"/>
              <a:t>график 3: распределение просмотров по суточным часам (0-23) в разрезе будние-выходные  </a:t>
            </a: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00EFAAAE-5B35-8229-1600-B8C5439E8F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722197"/>
              </p:ext>
            </p:extLst>
          </p:nvPr>
        </p:nvGraphicFramePr>
        <p:xfrm>
          <a:off x="1096963" y="1237957"/>
          <a:ext cx="10480748" cy="4631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789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EDE7DA-48AB-CB2D-C837-33E02C4F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57459"/>
          </a:xfrm>
        </p:spPr>
        <p:txBody>
          <a:bodyPr>
            <a:normAutofit/>
          </a:bodyPr>
          <a:lstStyle/>
          <a:p>
            <a:r>
              <a:rPr lang="ru-RU" sz="2800" dirty="0"/>
              <a:t>график 4: распределение просмотров по </a:t>
            </a:r>
            <a:r>
              <a:rPr lang="ru-RU" sz="2800" dirty="0" err="1"/>
              <a:t>тайтлам</a:t>
            </a:r>
            <a:endParaRPr lang="ru-RU" sz="28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2B247DC-DE4B-CBA6-CCA8-314DD7561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465560"/>
              </p:ext>
            </p:extLst>
          </p:nvPr>
        </p:nvGraphicFramePr>
        <p:xfrm>
          <a:off x="1096963" y="969963"/>
          <a:ext cx="10058400" cy="4899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707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667B8-7292-D987-CE73-8BF0A8B9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29323"/>
          </a:xfrm>
        </p:spPr>
        <p:txBody>
          <a:bodyPr>
            <a:normAutofit fontScale="90000"/>
          </a:bodyPr>
          <a:lstStyle/>
          <a:p>
            <a:r>
              <a:rPr lang="ru-RU" dirty="0"/>
              <a:t>Выводы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F44ABC-1252-75B4-4E9B-0D01991B3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брать за основу бизнес модель, с показателям маржинальности на уровне 25%, то это вполне неплохая модель. Так как это позволяет перекрывать долги по </a:t>
            </a:r>
            <a:r>
              <a:rPr lang="ru-RU" dirty="0" err="1"/>
              <a:t>кредитам+позволяет</a:t>
            </a:r>
            <a:r>
              <a:rPr lang="ru-RU" dirty="0"/>
              <a:t> держать запас на случай, если придется снизить цену 1 юнита. </a:t>
            </a:r>
          </a:p>
          <a:p>
            <a:r>
              <a:rPr lang="ru-RU" dirty="0"/>
              <a:t>Также помимо маржинальности, при сокращающихся затратах на маркетинг заметен рост выручки. Это в свою очередь также показывает эффективность данной бизнес модели. К тому же, если немного поднять затраты на маркетинг, то есть и вероятность что вырастет выручка дополнительно. Также необходимо обращать внимание на </a:t>
            </a:r>
            <a:r>
              <a:rPr lang="en-US" dirty="0"/>
              <a:t>Retention, </a:t>
            </a:r>
            <a:r>
              <a:rPr lang="ru-RU" dirty="0"/>
              <a:t>так как это ядро в котором находятся клиенты компании, и этот показатель позволит понять сколько примерно будет сотрудничать клиент с бизнесом.  </a:t>
            </a:r>
          </a:p>
        </p:txBody>
      </p:sp>
    </p:spTree>
    <p:extLst>
      <p:ext uri="{BB962C8B-B14F-4D97-AF65-F5344CB8AC3E}">
        <p14:creationId xmlns:p14="http://schemas.microsoft.com/office/powerpoint/2010/main" val="42932292"/>
      </p:ext>
    </p:extLst>
  </p:cSld>
  <p:clrMapOvr>
    <a:masterClrMapping/>
  </p:clrMapOvr>
</p:sld>
</file>

<file path=ppt/theme/theme1.xml><?xml version="1.0" encoding="utf-8"?>
<a:theme xmlns:a="http://schemas.openxmlformats.org/drawingml/2006/main" name="1_Ретроспектива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107_TF22712842.potx" id="{E5B2A91F-D4EA-41E8-B16C-D8A932DD01C4}" vid="{E8E5ACE0-174F-47CC-8FF4-25C6837254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{F4617138-9925-49C0-9669-C3B07DF07498}tf22712842_win32</Template>
  <TotalTime>414</TotalTime>
  <Words>166</Words>
  <Application>Microsoft Office PowerPoint</Application>
  <PresentationFormat>Широкоэкранный</PresentationFormat>
  <Paragraphs>12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Bookman Old Style</vt:lpstr>
      <vt:lpstr>Calibri</vt:lpstr>
      <vt:lpstr>Franklin Gothic Book</vt:lpstr>
      <vt:lpstr>1_РетроспективаVTI</vt:lpstr>
      <vt:lpstr>  Курсовая    Визуализация</vt:lpstr>
      <vt:lpstr>график 1: количество пользователей и интенсивность просмотров</vt:lpstr>
      <vt:lpstr>график 2: пользовательский Retention</vt:lpstr>
      <vt:lpstr>график 3: распределение просмотров по суточным часам (0-23) в разрезе будние-выходные  </vt:lpstr>
      <vt:lpstr>график 4: распределение просмотров по тайтлам</vt:lpstr>
      <vt:lpstr>Выводы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Курсовая    Визуализация</dc:title>
  <dc:creator>Айдар Гарипов</dc:creator>
  <cp:lastModifiedBy>Айдар Гарипов</cp:lastModifiedBy>
  <cp:revision>11</cp:revision>
  <dcterms:created xsi:type="dcterms:W3CDTF">2023-01-21T12:31:38Z</dcterms:created>
  <dcterms:modified xsi:type="dcterms:W3CDTF">2023-01-23T18:29:05Z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