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Lato-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4c50363fd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4c50363fd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Today I will talk about demand forecasting and its positive impact on the business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4c50363fd9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4c50363fd9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the data was split into stationary and non-stationary datasets. Splitting is important because different approaches are used for different datasets. The split datasets were further divided into training and testing datasets with an 80/20 proportion.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4c50363fd9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4c50363fd9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
            </a:r>
            <a:r>
              <a:rPr lang="en"/>
              <a:t>, d, q are hyperparameters used in the ARIMA model, and you can see their brief descriptions on the screen.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4c50363fd9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4c50363fd9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obtain the pdq parameters for the stationary dataset, we have to iterate through all possible pdq variants for all products and select only those with a small error, in our case, 10%. As a result, we obtain a list of products with their corresponding optimal pdq</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4c50363fd9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4c50363fd9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result of applying ARIMA model we are getting a dataset with 6 month forecast. You can see 4 visualization of randomly selected products with actual (blue) and forecasted (red) data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4c50363fd9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4c50363fd9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process of getting hyperparameters for SARIMAX model is IDENTICAL to ARIMA except that the other dataset is used.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4c50363fd9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4c50363fd9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result calculation for Sarimax is </a:t>
            </a:r>
            <a:r>
              <a:rPr lang="en"/>
              <a:t>similar</a:t>
            </a:r>
            <a:r>
              <a:rPr lang="en"/>
              <a:t> to ARIMA, except that there is a new parameter “s” for seasonality in Sarimax.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4c50363fd9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4c50363fd9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 brief overview of the results: The models demonstrate positive performance; however, only 30% of the products provided accurate results. The process is time-consuming, taking approximately 3 days for hyperparameter tuning.</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4c50363fd9_0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4c50363fd9_0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next step, it would be valuable to evaluate the performance of different models using the same dataset and compare their outcomes.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4c50363fd9_0_7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4c50363fd9_0_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all for your attention and participation. I appreciate the opportunity to share this information with our students and coordinators. If you have any questions or would like to discuss further, please feel free to reach out. Thank you again.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little bit about me. My name is Garegin Manvelyan. Most of my career, I have spent in the Supply Chain field, specifically in Warehouse and Procurement. I graduated with a Master's degree in Physics and obtained certifications in Supply Chain and Project Management. My latest passion is Data Science, which will help me implement my expertise in Supply Chain and bring more value to the business.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4c50363fd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4c50363fd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 brief overview of the execution steps: I will begin by describing the business values that demand forecasting can bring. Then, I will walk you through the model application process, starting with data gathering and ending with the results and future goals.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4c50363fd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4c50363fd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 Goal is to have a Model which will help to reduce inventory cost by 10%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4c50363fd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4c50363fd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 contains more than a million records spanning over a 5-year time period.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c50363fd9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c50363fd9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than 50,000 rows were removed during the cleaning process, which accounts for 5% of all the data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4c50363fd9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4c50363fd9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some graphs about the busiest warehouse and product category.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4c50363fd9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4c50363fd9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the graph, you can observe a visualization of the order demand over 5 years. </a:t>
            </a:r>
            <a:r>
              <a:rPr lang="en">
                <a:solidFill>
                  <a:schemeClr val="dk1"/>
                </a:solidFill>
              </a:rPr>
              <a:t>As you can see, it's very difficult to discern any trend or pattern.</a:t>
            </a:r>
            <a:br>
              <a:rPr lang="en">
                <a:solidFill>
                  <a:schemeClr val="dk1"/>
                </a:solidFill>
              </a:rPr>
            </a:br>
            <a:r>
              <a:rPr lang="en"/>
              <a:t>Also,please note that Orange line on the right plot indicates the average and green line represents variance. The stability in mean and variance indicates that the data is stationary. That is precondition for ARIMA model that I am going to use.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4c50363fd9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4c50363fd9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part of the preprocessing, the original data has been transformed so that each column corresponds to a specific product. After pivoting, all columns with NaN and zero values have been removed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6.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7.png"/><Relationship Id="rId4" Type="http://schemas.openxmlformats.org/officeDocument/2006/relationships/image" Target="../media/image19.png"/><Relationship Id="rId5" Type="http://schemas.openxmlformats.org/officeDocument/2006/relationships/image" Target="../media/image13.png"/><Relationship Id="rId6" Type="http://schemas.openxmlformats.org/officeDocument/2006/relationships/image" Target="../media/image22.png"/><Relationship Id="rId7"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5.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13.png"/><Relationship Id="rId5" Type="http://schemas.openxmlformats.org/officeDocument/2006/relationships/image" Target="../media/image22.png"/><Relationship Id="rId6" Type="http://schemas.openxmlformats.org/officeDocument/2006/relationships/image" Target="../media/image18.png"/><Relationship Id="rId7"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8.jpg"/><Relationship Id="rId4" Type="http://schemas.openxmlformats.org/officeDocument/2006/relationships/hyperlink" Target="mailto:gareginm@gmail.com" TargetMode="External"/><Relationship Id="rId5" Type="http://schemas.openxmlformats.org/officeDocument/2006/relationships/hyperlink" Target="https://github.com/GaryManv" TargetMode="External"/><Relationship Id="rId6" Type="http://schemas.openxmlformats.org/officeDocument/2006/relationships/hyperlink" Target="https://www.linkedin.com/in/garegin-manvelyan-pmp%C2%AE-09638b5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kaggle.com/datasets/felixzhao/productdemandforecast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png"/><Relationship Id="rId5"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023000"/>
          </a:xfrm>
          <a:prstGeom prst="rect">
            <a:avLst/>
          </a:prstGeom>
          <a:effectLst>
            <a:outerShdw rotWithShape="0" algn="bl" dist="19050">
              <a:srgbClr val="000000"/>
            </a:outerShdw>
          </a:effectLst>
        </p:spPr>
        <p:txBody>
          <a:bodyPr anchorCtr="0" anchor="b" bIns="91425" lIns="91425" spcFirstLastPara="1" rIns="91425" wrap="square" tIns="91425">
            <a:normAutofit/>
          </a:bodyPr>
          <a:lstStyle/>
          <a:p>
            <a:pPr indent="0" lvl="0" marL="0" rtl="0" algn="l">
              <a:spcBef>
                <a:spcPts val="0"/>
              </a:spcBef>
              <a:spcAft>
                <a:spcPts val="0"/>
              </a:spcAft>
              <a:buNone/>
            </a:pPr>
            <a:r>
              <a:rPr lang="en" sz="4800">
                <a:latin typeface="Roboto"/>
                <a:ea typeface="Roboto"/>
                <a:cs typeface="Roboto"/>
                <a:sym typeface="Roboto"/>
              </a:rPr>
              <a:t>Demand Forecasting</a:t>
            </a:r>
            <a:endParaRPr/>
          </a:p>
        </p:txBody>
      </p:sp>
      <p:sp>
        <p:nvSpPr>
          <p:cNvPr id="55" name="Google Shape;55;p13"/>
          <p:cNvSpPr txBox="1"/>
          <p:nvPr>
            <p:ph idx="1" type="subTitle"/>
          </p:nvPr>
        </p:nvSpPr>
        <p:spPr>
          <a:xfrm>
            <a:off x="351125" y="176757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400">
                <a:solidFill>
                  <a:schemeClr val="dk1"/>
                </a:solidFill>
                <a:latin typeface="Roboto"/>
                <a:ea typeface="Roboto"/>
                <a:cs typeface="Roboto"/>
                <a:sym typeface="Roboto"/>
              </a:rPr>
              <a:t>Using ARIMA/SARIMAX Time Series Models</a:t>
            </a:r>
            <a:endParaRPr>
              <a:solidFill>
                <a:schemeClr val="dk1"/>
              </a:solidFill>
            </a:endParaRPr>
          </a:p>
        </p:txBody>
      </p:sp>
      <p:sp>
        <p:nvSpPr>
          <p:cNvPr id="56" name="Google Shape;56;p13"/>
          <p:cNvSpPr txBox="1"/>
          <p:nvPr/>
        </p:nvSpPr>
        <p:spPr>
          <a:xfrm>
            <a:off x="396725" y="4530325"/>
            <a:ext cx="8520600" cy="371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700">
                <a:solidFill>
                  <a:schemeClr val="dk1"/>
                </a:solidFill>
                <a:latin typeface="Lato"/>
                <a:ea typeface="Lato"/>
                <a:cs typeface="Lato"/>
                <a:sym typeface="Lato"/>
              </a:rPr>
              <a:t>Garegin Manvelyan 											      October 10th, 2023</a:t>
            </a:r>
            <a:endParaRPr sz="1800">
              <a:solidFill>
                <a:schemeClr val="dk1"/>
              </a:solidFill>
            </a:endParaRPr>
          </a:p>
        </p:txBody>
      </p:sp>
      <p:pic>
        <p:nvPicPr>
          <p:cNvPr id="57" name="Google Shape;57;p13"/>
          <p:cNvPicPr preferRelativeResize="0"/>
          <p:nvPr/>
        </p:nvPicPr>
        <p:blipFill>
          <a:blip r:embed="rId3">
            <a:alphaModFix amt="26000"/>
          </a:blip>
          <a:stretch>
            <a:fillRect/>
          </a:stretch>
        </p:blipFill>
        <p:spPr>
          <a:xfrm>
            <a:off x="427325" y="2531024"/>
            <a:ext cx="2681450" cy="1699124"/>
          </a:xfrm>
          <a:prstGeom prst="rect">
            <a:avLst/>
          </a:prstGeom>
          <a:noFill/>
          <a:ln cap="flat" cmpd="sng" w="9525">
            <a:solidFill>
              <a:schemeClr val="dk2"/>
            </a:solidFill>
            <a:prstDash val="solid"/>
            <a:round/>
            <a:headEnd len="sm" w="sm" type="none"/>
            <a:tailEnd len="sm" w="sm" type="none"/>
          </a:ln>
        </p:spPr>
      </p:pic>
      <p:pic>
        <p:nvPicPr>
          <p:cNvPr id="58" name="Google Shape;58;p13"/>
          <p:cNvPicPr preferRelativeResize="0"/>
          <p:nvPr/>
        </p:nvPicPr>
        <p:blipFill>
          <a:blip r:embed="rId4">
            <a:alphaModFix amt="26000"/>
          </a:blip>
          <a:stretch>
            <a:fillRect/>
          </a:stretch>
        </p:blipFill>
        <p:spPr>
          <a:xfrm>
            <a:off x="3439834" y="2531025"/>
            <a:ext cx="2373441" cy="1699125"/>
          </a:xfrm>
          <a:prstGeom prst="rect">
            <a:avLst/>
          </a:prstGeom>
          <a:noFill/>
          <a:ln cap="flat" cmpd="sng" w="9525">
            <a:solidFill>
              <a:schemeClr val="dk2"/>
            </a:solidFill>
            <a:prstDash val="solid"/>
            <a:round/>
            <a:headEnd len="sm" w="sm" type="none"/>
            <a:tailEnd len="sm" w="sm" type="none"/>
          </a:ln>
        </p:spPr>
      </p:pic>
      <p:pic>
        <p:nvPicPr>
          <p:cNvPr id="59" name="Google Shape;59;p13"/>
          <p:cNvPicPr preferRelativeResize="0"/>
          <p:nvPr/>
        </p:nvPicPr>
        <p:blipFill>
          <a:blip r:embed="rId5">
            <a:alphaModFix amt="26000"/>
          </a:blip>
          <a:stretch>
            <a:fillRect/>
          </a:stretch>
        </p:blipFill>
        <p:spPr>
          <a:xfrm>
            <a:off x="5979684" y="2531025"/>
            <a:ext cx="2581366" cy="16991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nvSpPr>
        <p:spPr>
          <a:xfrm>
            <a:off x="100500" y="92625"/>
            <a:ext cx="8877900" cy="3693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lt1"/>
                </a:solidFill>
              </a:rPr>
              <a:t>Data Preparation</a:t>
            </a:r>
            <a:endParaRPr b="1" sz="1600">
              <a:solidFill>
                <a:schemeClr val="lt1"/>
              </a:solidFill>
            </a:endParaRPr>
          </a:p>
        </p:txBody>
      </p:sp>
      <p:cxnSp>
        <p:nvCxnSpPr>
          <p:cNvPr id="198" name="Google Shape;198;p22"/>
          <p:cNvCxnSpPr/>
          <p:nvPr/>
        </p:nvCxnSpPr>
        <p:spPr>
          <a:xfrm flipH="1" rot="10800000">
            <a:off x="120200" y="543288"/>
            <a:ext cx="8927100" cy="9900"/>
          </a:xfrm>
          <a:prstGeom prst="straightConnector1">
            <a:avLst/>
          </a:prstGeom>
          <a:noFill/>
          <a:ln cap="flat" cmpd="sng" w="28575">
            <a:solidFill>
              <a:schemeClr val="dk2"/>
            </a:solidFill>
            <a:prstDash val="solid"/>
            <a:round/>
            <a:headEnd len="med" w="med" type="none"/>
            <a:tailEnd len="med" w="med" type="none"/>
          </a:ln>
        </p:spPr>
      </p:cxnSp>
      <p:sp>
        <p:nvSpPr>
          <p:cNvPr id="199" name="Google Shape;199;p22"/>
          <p:cNvSpPr/>
          <p:nvPr/>
        </p:nvSpPr>
        <p:spPr>
          <a:xfrm>
            <a:off x="120200" y="674350"/>
            <a:ext cx="1876200" cy="60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Preprocessing</a:t>
            </a:r>
            <a:endParaRPr b="1" sz="1800"/>
          </a:p>
        </p:txBody>
      </p:sp>
      <p:sp>
        <p:nvSpPr>
          <p:cNvPr id="200" name="Google Shape;200;p22"/>
          <p:cNvSpPr txBox="1"/>
          <p:nvPr/>
        </p:nvSpPr>
        <p:spPr>
          <a:xfrm>
            <a:off x="7264625" y="750172"/>
            <a:ext cx="1664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a:t>
            </a:r>
            <a:r>
              <a:rPr lang="en" sz="1800">
                <a:highlight>
                  <a:srgbClr val="FFFF00"/>
                </a:highlight>
              </a:rPr>
              <a:t>splitting</a:t>
            </a:r>
            <a:r>
              <a:rPr lang="en" sz="1800"/>
              <a:t>] </a:t>
            </a:r>
            <a:endParaRPr sz="1800"/>
          </a:p>
        </p:txBody>
      </p:sp>
      <p:cxnSp>
        <p:nvCxnSpPr>
          <p:cNvPr id="201" name="Google Shape;201;p22"/>
          <p:cNvCxnSpPr>
            <a:stCxn id="200" idx="1"/>
          </p:cNvCxnSpPr>
          <p:nvPr/>
        </p:nvCxnSpPr>
        <p:spPr>
          <a:xfrm flipH="1">
            <a:off x="1996325" y="981022"/>
            <a:ext cx="5268300" cy="12600"/>
          </a:xfrm>
          <a:prstGeom prst="straightConnector1">
            <a:avLst/>
          </a:prstGeom>
          <a:noFill/>
          <a:ln cap="flat" cmpd="sng" w="9525">
            <a:solidFill>
              <a:schemeClr val="dk2"/>
            </a:solidFill>
            <a:prstDash val="dash"/>
            <a:round/>
            <a:headEnd len="med" w="med" type="none"/>
            <a:tailEnd len="med" w="med" type="none"/>
          </a:ln>
        </p:spPr>
      </p:cxnSp>
      <p:sp>
        <p:nvSpPr>
          <p:cNvPr id="202" name="Google Shape;202;p22"/>
          <p:cNvSpPr txBox="1"/>
          <p:nvPr/>
        </p:nvSpPr>
        <p:spPr>
          <a:xfrm>
            <a:off x="120200" y="1413150"/>
            <a:ext cx="8721900" cy="461700"/>
          </a:xfrm>
          <a:prstGeom prst="rect">
            <a:avLst/>
          </a:prstGeom>
          <a:solidFill>
            <a:srgbClr val="9FC5E8"/>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lang="en" sz="1800"/>
              <a:t>Split Data to Stationary and Non-Stationary Datasets*</a:t>
            </a:r>
            <a:endParaRPr b="1" sz="1800"/>
          </a:p>
        </p:txBody>
      </p:sp>
      <p:pic>
        <p:nvPicPr>
          <p:cNvPr id="203" name="Google Shape;203;p22"/>
          <p:cNvPicPr preferRelativeResize="0"/>
          <p:nvPr/>
        </p:nvPicPr>
        <p:blipFill>
          <a:blip r:embed="rId3">
            <a:alphaModFix/>
          </a:blip>
          <a:stretch>
            <a:fillRect/>
          </a:stretch>
        </p:blipFill>
        <p:spPr>
          <a:xfrm>
            <a:off x="3433075" y="2278725"/>
            <a:ext cx="708000" cy="708000"/>
          </a:xfrm>
          <a:prstGeom prst="rect">
            <a:avLst/>
          </a:prstGeom>
          <a:noFill/>
          <a:ln>
            <a:noFill/>
          </a:ln>
        </p:spPr>
      </p:pic>
      <p:sp>
        <p:nvSpPr>
          <p:cNvPr id="204" name="Google Shape;204;p22"/>
          <p:cNvSpPr txBox="1"/>
          <p:nvPr/>
        </p:nvSpPr>
        <p:spPr>
          <a:xfrm>
            <a:off x="4154525" y="2207050"/>
            <a:ext cx="2729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Stationary Data:</a:t>
            </a:r>
            <a:endParaRPr sz="1600"/>
          </a:p>
          <a:p>
            <a:pPr indent="0" lvl="0" marL="0" rtl="0" algn="l">
              <a:spcBef>
                <a:spcPts val="0"/>
              </a:spcBef>
              <a:spcAft>
                <a:spcPts val="0"/>
              </a:spcAft>
              <a:buNone/>
            </a:pPr>
            <a:r>
              <a:rPr b="1" lang="en" sz="2000"/>
              <a:t>537 products</a:t>
            </a:r>
            <a:endParaRPr b="1" sz="2000"/>
          </a:p>
        </p:txBody>
      </p:sp>
      <p:sp>
        <p:nvSpPr>
          <p:cNvPr id="205" name="Google Shape;205;p22"/>
          <p:cNvSpPr txBox="1"/>
          <p:nvPr/>
        </p:nvSpPr>
        <p:spPr>
          <a:xfrm>
            <a:off x="4154525" y="3554838"/>
            <a:ext cx="2729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Non-Stationary Data:</a:t>
            </a:r>
            <a:endParaRPr sz="1600"/>
          </a:p>
          <a:p>
            <a:pPr indent="0" lvl="0" marL="0" rtl="0" algn="l">
              <a:spcBef>
                <a:spcPts val="0"/>
              </a:spcBef>
              <a:spcAft>
                <a:spcPts val="0"/>
              </a:spcAft>
              <a:buNone/>
            </a:pPr>
            <a:r>
              <a:rPr b="1" lang="en" sz="2000"/>
              <a:t>180 products</a:t>
            </a:r>
            <a:endParaRPr b="1" sz="2000"/>
          </a:p>
        </p:txBody>
      </p:sp>
      <p:pic>
        <p:nvPicPr>
          <p:cNvPr id="206" name="Google Shape;206;p22"/>
          <p:cNvPicPr preferRelativeResize="0"/>
          <p:nvPr/>
        </p:nvPicPr>
        <p:blipFill>
          <a:blip r:embed="rId3">
            <a:alphaModFix/>
          </a:blip>
          <a:stretch>
            <a:fillRect/>
          </a:stretch>
        </p:blipFill>
        <p:spPr>
          <a:xfrm>
            <a:off x="1571750" y="2753875"/>
            <a:ext cx="1082400" cy="1082400"/>
          </a:xfrm>
          <a:prstGeom prst="rect">
            <a:avLst/>
          </a:prstGeom>
          <a:noFill/>
          <a:ln>
            <a:noFill/>
          </a:ln>
        </p:spPr>
      </p:pic>
      <p:pic>
        <p:nvPicPr>
          <p:cNvPr id="207" name="Google Shape;207;p22"/>
          <p:cNvPicPr preferRelativeResize="0"/>
          <p:nvPr/>
        </p:nvPicPr>
        <p:blipFill>
          <a:blip r:embed="rId3">
            <a:alphaModFix/>
          </a:blip>
          <a:stretch>
            <a:fillRect/>
          </a:stretch>
        </p:blipFill>
        <p:spPr>
          <a:xfrm>
            <a:off x="3433075" y="3554850"/>
            <a:ext cx="708000" cy="708000"/>
          </a:xfrm>
          <a:prstGeom prst="rect">
            <a:avLst/>
          </a:prstGeom>
          <a:noFill/>
          <a:ln>
            <a:noFill/>
          </a:ln>
        </p:spPr>
      </p:pic>
      <p:cxnSp>
        <p:nvCxnSpPr>
          <p:cNvPr id="208" name="Google Shape;208;p22"/>
          <p:cNvCxnSpPr>
            <a:stCxn id="206" idx="3"/>
            <a:endCxn id="203" idx="1"/>
          </p:cNvCxnSpPr>
          <p:nvPr/>
        </p:nvCxnSpPr>
        <p:spPr>
          <a:xfrm flipH="1" rot="10800000">
            <a:off x="2654150" y="2632675"/>
            <a:ext cx="778800" cy="662400"/>
          </a:xfrm>
          <a:prstGeom prst="straightConnector1">
            <a:avLst/>
          </a:prstGeom>
          <a:noFill/>
          <a:ln cap="flat" cmpd="sng" w="9525">
            <a:solidFill>
              <a:schemeClr val="dk2"/>
            </a:solidFill>
            <a:prstDash val="solid"/>
            <a:round/>
            <a:headEnd len="med" w="med" type="none"/>
            <a:tailEnd len="med" w="med" type="triangle"/>
          </a:ln>
        </p:spPr>
      </p:cxnSp>
      <p:cxnSp>
        <p:nvCxnSpPr>
          <p:cNvPr id="209" name="Google Shape;209;p22"/>
          <p:cNvCxnSpPr>
            <a:stCxn id="206" idx="3"/>
            <a:endCxn id="207" idx="1"/>
          </p:cNvCxnSpPr>
          <p:nvPr/>
        </p:nvCxnSpPr>
        <p:spPr>
          <a:xfrm>
            <a:off x="2654150" y="3295075"/>
            <a:ext cx="778800" cy="613800"/>
          </a:xfrm>
          <a:prstGeom prst="straightConnector1">
            <a:avLst/>
          </a:prstGeom>
          <a:noFill/>
          <a:ln cap="flat" cmpd="sng" w="9525">
            <a:solidFill>
              <a:schemeClr val="dk2"/>
            </a:solidFill>
            <a:prstDash val="solid"/>
            <a:round/>
            <a:headEnd len="med" w="med" type="none"/>
            <a:tailEnd len="med" w="med" type="triangle"/>
          </a:ln>
        </p:spPr>
      </p:cxnSp>
      <p:sp>
        <p:nvSpPr>
          <p:cNvPr id="210" name="Google Shape;210;p22"/>
          <p:cNvSpPr txBox="1"/>
          <p:nvPr/>
        </p:nvSpPr>
        <p:spPr>
          <a:xfrm>
            <a:off x="120200" y="3094975"/>
            <a:ext cx="1350300" cy="461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800"/>
              <a:t>Pivot Table</a:t>
            </a:r>
            <a:endParaRPr b="1" sz="2400"/>
          </a:p>
        </p:txBody>
      </p:sp>
      <p:pic>
        <p:nvPicPr>
          <p:cNvPr id="211" name="Google Shape;211;p22"/>
          <p:cNvPicPr preferRelativeResize="0"/>
          <p:nvPr/>
        </p:nvPicPr>
        <p:blipFill>
          <a:blip r:embed="rId3">
            <a:alphaModFix/>
          </a:blip>
          <a:stretch>
            <a:fillRect/>
          </a:stretch>
        </p:blipFill>
        <p:spPr>
          <a:xfrm>
            <a:off x="6642050" y="2044376"/>
            <a:ext cx="456300" cy="456300"/>
          </a:xfrm>
          <a:prstGeom prst="rect">
            <a:avLst/>
          </a:prstGeom>
          <a:noFill/>
          <a:ln>
            <a:noFill/>
          </a:ln>
        </p:spPr>
      </p:pic>
      <p:pic>
        <p:nvPicPr>
          <p:cNvPr id="212" name="Google Shape;212;p22"/>
          <p:cNvPicPr preferRelativeResize="0"/>
          <p:nvPr/>
        </p:nvPicPr>
        <p:blipFill>
          <a:blip r:embed="rId3">
            <a:alphaModFix/>
          </a:blip>
          <a:stretch>
            <a:fillRect/>
          </a:stretch>
        </p:blipFill>
        <p:spPr>
          <a:xfrm>
            <a:off x="6739663" y="2744823"/>
            <a:ext cx="261075" cy="261075"/>
          </a:xfrm>
          <a:prstGeom prst="rect">
            <a:avLst/>
          </a:prstGeom>
          <a:noFill/>
          <a:ln>
            <a:noFill/>
          </a:ln>
        </p:spPr>
      </p:pic>
      <p:sp>
        <p:nvSpPr>
          <p:cNvPr id="213" name="Google Shape;213;p22"/>
          <p:cNvSpPr txBox="1"/>
          <p:nvPr/>
        </p:nvSpPr>
        <p:spPr>
          <a:xfrm>
            <a:off x="6973275" y="2043025"/>
            <a:ext cx="21501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t>Training Data: </a:t>
            </a:r>
            <a:r>
              <a:rPr b="1" lang="en" sz="1700"/>
              <a:t>80 %</a:t>
            </a:r>
            <a:endParaRPr b="1" sz="2300"/>
          </a:p>
        </p:txBody>
      </p:sp>
      <p:sp>
        <p:nvSpPr>
          <p:cNvPr id="214" name="Google Shape;214;p22"/>
          <p:cNvSpPr txBox="1"/>
          <p:nvPr/>
        </p:nvSpPr>
        <p:spPr>
          <a:xfrm>
            <a:off x="6973275" y="2642300"/>
            <a:ext cx="21501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t>Testing </a:t>
            </a:r>
            <a:r>
              <a:rPr lang="en" sz="1700"/>
              <a:t> Data: </a:t>
            </a:r>
            <a:r>
              <a:rPr b="1" lang="en" sz="1700"/>
              <a:t>2</a:t>
            </a:r>
            <a:r>
              <a:rPr b="1" lang="en" sz="1700"/>
              <a:t>0 %</a:t>
            </a:r>
            <a:endParaRPr b="1" sz="2300"/>
          </a:p>
        </p:txBody>
      </p:sp>
      <p:cxnSp>
        <p:nvCxnSpPr>
          <p:cNvPr id="215" name="Google Shape;215;p22"/>
          <p:cNvCxnSpPr/>
          <p:nvPr/>
        </p:nvCxnSpPr>
        <p:spPr>
          <a:xfrm flipH="1" rot="10800000">
            <a:off x="6217575" y="2243975"/>
            <a:ext cx="445800" cy="320700"/>
          </a:xfrm>
          <a:prstGeom prst="straightConnector1">
            <a:avLst/>
          </a:prstGeom>
          <a:noFill/>
          <a:ln cap="flat" cmpd="sng" w="9525">
            <a:solidFill>
              <a:schemeClr val="dk2"/>
            </a:solidFill>
            <a:prstDash val="solid"/>
            <a:round/>
            <a:headEnd len="med" w="med" type="none"/>
            <a:tailEnd len="med" w="med" type="triangle"/>
          </a:ln>
        </p:spPr>
      </p:cxnSp>
      <p:cxnSp>
        <p:nvCxnSpPr>
          <p:cNvPr id="216" name="Google Shape;216;p22"/>
          <p:cNvCxnSpPr>
            <a:endCxn id="212" idx="1"/>
          </p:cNvCxnSpPr>
          <p:nvPr/>
        </p:nvCxnSpPr>
        <p:spPr>
          <a:xfrm>
            <a:off x="6206863" y="2607461"/>
            <a:ext cx="532800" cy="267900"/>
          </a:xfrm>
          <a:prstGeom prst="straightConnector1">
            <a:avLst/>
          </a:prstGeom>
          <a:noFill/>
          <a:ln cap="flat" cmpd="sng" w="9525">
            <a:solidFill>
              <a:schemeClr val="dk2"/>
            </a:solidFill>
            <a:prstDash val="solid"/>
            <a:round/>
            <a:headEnd len="med" w="med" type="none"/>
            <a:tailEnd len="med" w="med" type="triangle"/>
          </a:ln>
        </p:spPr>
      </p:cxnSp>
      <p:pic>
        <p:nvPicPr>
          <p:cNvPr id="217" name="Google Shape;217;p22"/>
          <p:cNvPicPr preferRelativeResize="0"/>
          <p:nvPr/>
        </p:nvPicPr>
        <p:blipFill>
          <a:blip r:embed="rId3">
            <a:alphaModFix/>
          </a:blip>
          <a:stretch>
            <a:fillRect/>
          </a:stretch>
        </p:blipFill>
        <p:spPr>
          <a:xfrm>
            <a:off x="6642050" y="3415976"/>
            <a:ext cx="456300" cy="456300"/>
          </a:xfrm>
          <a:prstGeom prst="rect">
            <a:avLst/>
          </a:prstGeom>
          <a:noFill/>
          <a:ln>
            <a:noFill/>
          </a:ln>
        </p:spPr>
      </p:pic>
      <p:pic>
        <p:nvPicPr>
          <p:cNvPr id="218" name="Google Shape;218;p22"/>
          <p:cNvPicPr preferRelativeResize="0"/>
          <p:nvPr/>
        </p:nvPicPr>
        <p:blipFill>
          <a:blip r:embed="rId3">
            <a:alphaModFix/>
          </a:blip>
          <a:stretch>
            <a:fillRect/>
          </a:stretch>
        </p:blipFill>
        <p:spPr>
          <a:xfrm>
            <a:off x="6739663" y="4116423"/>
            <a:ext cx="261075" cy="261075"/>
          </a:xfrm>
          <a:prstGeom prst="rect">
            <a:avLst/>
          </a:prstGeom>
          <a:noFill/>
          <a:ln>
            <a:noFill/>
          </a:ln>
        </p:spPr>
      </p:pic>
      <p:cxnSp>
        <p:nvCxnSpPr>
          <p:cNvPr id="219" name="Google Shape;219;p22"/>
          <p:cNvCxnSpPr/>
          <p:nvPr/>
        </p:nvCxnSpPr>
        <p:spPr>
          <a:xfrm flipH="1" rot="10800000">
            <a:off x="6217575" y="3615575"/>
            <a:ext cx="445800" cy="320700"/>
          </a:xfrm>
          <a:prstGeom prst="straightConnector1">
            <a:avLst/>
          </a:prstGeom>
          <a:noFill/>
          <a:ln cap="flat" cmpd="sng" w="9525">
            <a:solidFill>
              <a:schemeClr val="dk2"/>
            </a:solidFill>
            <a:prstDash val="solid"/>
            <a:round/>
            <a:headEnd len="med" w="med" type="none"/>
            <a:tailEnd len="med" w="med" type="triangle"/>
          </a:ln>
        </p:spPr>
      </p:cxnSp>
      <p:cxnSp>
        <p:nvCxnSpPr>
          <p:cNvPr id="220" name="Google Shape;220;p22"/>
          <p:cNvCxnSpPr>
            <a:endCxn id="218" idx="1"/>
          </p:cNvCxnSpPr>
          <p:nvPr/>
        </p:nvCxnSpPr>
        <p:spPr>
          <a:xfrm>
            <a:off x="6206863" y="3979061"/>
            <a:ext cx="532800" cy="267900"/>
          </a:xfrm>
          <a:prstGeom prst="straightConnector1">
            <a:avLst/>
          </a:prstGeom>
          <a:noFill/>
          <a:ln cap="flat" cmpd="sng" w="9525">
            <a:solidFill>
              <a:schemeClr val="dk2"/>
            </a:solidFill>
            <a:prstDash val="solid"/>
            <a:round/>
            <a:headEnd len="med" w="med" type="none"/>
            <a:tailEnd len="med" w="med" type="triangle"/>
          </a:ln>
        </p:spPr>
      </p:cxnSp>
      <p:sp>
        <p:nvSpPr>
          <p:cNvPr id="221" name="Google Shape;221;p22"/>
          <p:cNvSpPr txBox="1"/>
          <p:nvPr/>
        </p:nvSpPr>
        <p:spPr>
          <a:xfrm>
            <a:off x="7009788" y="3424547"/>
            <a:ext cx="21501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t>Training Data: </a:t>
            </a:r>
            <a:r>
              <a:rPr b="1" lang="en" sz="1700"/>
              <a:t>80 %</a:t>
            </a:r>
            <a:endParaRPr b="1" sz="2300"/>
          </a:p>
        </p:txBody>
      </p:sp>
      <p:sp>
        <p:nvSpPr>
          <p:cNvPr id="222" name="Google Shape;222;p22"/>
          <p:cNvSpPr txBox="1"/>
          <p:nvPr/>
        </p:nvSpPr>
        <p:spPr>
          <a:xfrm>
            <a:off x="7009788" y="4023822"/>
            <a:ext cx="21501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t>Testing  Data: </a:t>
            </a:r>
            <a:r>
              <a:rPr b="1" lang="en" sz="1700"/>
              <a:t>20 %</a:t>
            </a:r>
            <a:endParaRPr b="1" sz="2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23"/>
          <p:cNvPicPr preferRelativeResize="0"/>
          <p:nvPr/>
        </p:nvPicPr>
        <p:blipFill>
          <a:blip r:embed="rId3">
            <a:alphaModFix/>
          </a:blip>
          <a:stretch>
            <a:fillRect/>
          </a:stretch>
        </p:blipFill>
        <p:spPr>
          <a:xfrm>
            <a:off x="1382875" y="2113775"/>
            <a:ext cx="5554075" cy="444900"/>
          </a:xfrm>
          <a:prstGeom prst="rect">
            <a:avLst/>
          </a:prstGeom>
          <a:noFill/>
          <a:ln>
            <a:noFill/>
          </a:ln>
        </p:spPr>
      </p:pic>
      <p:sp>
        <p:nvSpPr>
          <p:cNvPr id="228" name="Google Shape;228;p23"/>
          <p:cNvSpPr txBox="1"/>
          <p:nvPr/>
        </p:nvSpPr>
        <p:spPr>
          <a:xfrm>
            <a:off x="100500" y="92625"/>
            <a:ext cx="8877900" cy="3693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lt1"/>
                </a:solidFill>
              </a:rPr>
              <a:t>Time Series Model Application</a:t>
            </a:r>
            <a:endParaRPr b="1" sz="1600">
              <a:solidFill>
                <a:schemeClr val="lt1"/>
              </a:solidFill>
            </a:endParaRPr>
          </a:p>
        </p:txBody>
      </p:sp>
      <p:cxnSp>
        <p:nvCxnSpPr>
          <p:cNvPr id="229" name="Google Shape;229;p23"/>
          <p:cNvCxnSpPr/>
          <p:nvPr/>
        </p:nvCxnSpPr>
        <p:spPr>
          <a:xfrm flipH="1" rot="10800000">
            <a:off x="120200" y="543288"/>
            <a:ext cx="8927100" cy="9900"/>
          </a:xfrm>
          <a:prstGeom prst="straightConnector1">
            <a:avLst/>
          </a:prstGeom>
          <a:noFill/>
          <a:ln cap="flat" cmpd="sng" w="28575">
            <a:solidFill>
              <a:schemeClr val="dk2"/>
            </a:solidFill>
            <a:prstDash val="solid"/>
            <a:round/>
            <a:headEnd len="med" w="med" type="none"/>
            <a:tailEnd len="med" w="med" type="none"/>
          </a:ln>
        </p:spPr>
      </p:cxnSp>
      <p:sp>
        <p:nvSpPr>
          <p:cNvPr id="230" name="Google Shape;230;p23"/>
          <p:cNvSpPr/>
          <p:nvPr/>
        </p:nvSpPr>
        <p:spPr>
          <a:xfrm>
            <a:off x="120200" y="674350"/>
            <a:ext cx="2550900" cy="60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ARIMA </a:t>
            </a:r>
            <a:endParaRPr b="1" sz="1800">
              <a:solidFill>
                <a:schemeClr val="dk1"/>
              </a:solidFill>
            </a:endParaRPr>
          </a:p>
          <a:p>
            <a:pPr indent="0" lvl="0" marL="0" rtl="0" algn="ctr">
              <a:spcBef>
                <a:spcPts val="0"/>
              </a:spcBef>
              <a:spcAft>
                <a:spcPts val="0"/>
              </a:spcAft>
              <a:buNone/>
            </a:pPr>
            <a:r>
              <a:rPr b="1" lang="en" sz="1800">
                <a:solidFill>
                  <a:schemeClr val="dk1"/>
                </a:solidFill>
              </a:rPr>
              <a:t>time series model</a:t>
            </a:r>
            <a:endParaRPr b="1" sz="1800"/>
          </a:p>
        </p:txBody>
      </p:sp>
      <p:sp>
        <p:nvSpPr>
          <p:cNvPr id="231" name="Google Shape;231;p23"/>
          <p:cNvSpPr txBox="1"/>
          <p:nvPr/>
        </p:nvSpPr>
        <p:spPr>
          <a:xfrm>
            <a:off x="5667375" y="743425"/>
            <a:ext cx="3261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a:t>
            </a:r>
            <a:r>
              <a:rPr lang="en" sz="1800">
                <a:solidFill>
                  <a:schemeClr val="dk1"/>
                </a:solidFill>
                <a:highlight>
                  <a:srgbClr val="FFFF00"/>
                </a:highlight>
              </a:rPr>
              <a:t>pdq -hyperparameters</a:t>
            </a:r>
            <a:r>
              <a:rPr lang="en" sz="1800"/>
              <a:t>] </a:t>
            </a:r>
            <a:endParaRPr sz="1800"/>
          </a:p>
        </p:txBody>
      </p:sp>
      <p:cxnSp>
        <p:nvCxnSpPr>
          <p:cNvPr id="232" name="Google Shape;232;p23"/>
          <p:cNvCxnSpPr/>
          <p:nvPr/>
        </p:nvCxnSpPr>
        <p:spPr>
          <a:xfrm rot="10800000">
            <a:off x="2670975" y="965275"/>
            <a:ext cx="2996400" cy="9000"/>
          </a:xfrm>
          <a:prstGeom prst="straightConnector1">
            <a:avLst/>
          </a:prstGeom>
          <a:noFill/>
          <a:ln cap="flat" cmpd="sng" w="9525">
            <a:solidFill>
              <a:schemeClr val="dk2"/>
            </a:solidFill>
            <a:prstDash val="dash"/>
            <a:round/>
            <a:headEnd len="med" w="med" type="none"/>
            <a:tailEnd len="med" w="med" type="none"/>
          </a:ln>
        </p:spPr>
      </p:cxnSp>
      <p:sp>
        <p:nvSpPr>
          <p:cNvPr id="233" name="Google Shape;233;p23"/>
          <p:cNvSpPr txBox="1"/>
          <p:nvPr/>
        </p:nvSpPr>
        <p:spPr>
          <a:xfrm>
            <a:off x="120200" y="1336950"/>
            <a:ext cx="8721900" cy="461700"/>
          </a:xfrm>
          <a:prstGeom prst="rect">
            <a:avLst/>
          </a:prstGeom>
          <a:solidFill>
            <a:srgbClr val="9FC5E8"/>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lang="en" sz="1800"/>
              <a:t>p,d,q hyperparameters (</a:t>
            </a:r>
            <a:r>
              <a:rPr b="1" lang="en" sz="1800">
                <a:solidFill>
                  <a:schemeClr val="dk1"/>
                </a:solidFill>
              </a:rPr>
              <a:t>explanation)</a:t>
            </a:r>
            <a:endParaRPr b="1" sz="1800"/>
          </a:p>
        </p:txBody>
      </p:sp>
      <p:sp>
        <p:nvSpPr>
          <p:cNvPr id="234" name="Google Shape;234;p23"/>
          <p:cNvSpPr txBox="1"/>
          <p:nvPr/>
        </p:nvSpPr>
        <p:spPr>
          <a:xfrm>
            <a:off x="109250" y="3876134"/>
            <a:ext cx="857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d (Integration order)</a:t>
            </a:r>
            <a:r>
              <a:rPr lang="en"/>
              <a:t>: represents the number of differences needed to make the series stationary</a:t>
            </a:r>
            <a:endParaRPr/>
          </a:p>
        </p:txBody>
      </p:sp>
      <p:sp>
        <p:nvSpPr>
          <p:cNvPr id="235" name="Google Shape;235;p23"/>
          <p:cNvSpPr txBox="1"/>
          <p:nvPr/>
        </p:nvSpPr>
        <p:spPr>
          <a:xfrm>
            <a:off x="120200" y="1722350"/>
            <a:ext cx="872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p</a:t>
            </a:r>
            <a:r>
              <a:rPr lang="en">
                <a:solidFill>
                  <a:schemeClr val="dk1"/>
                </a:solidFill>
              </a:rPr>
              <a:t> (</a:t>
            </a:r>
            <a:r>
              <a:rPr b="1" lang="en">
                <a:solidFill>
                  <a:schemeClr val="dk1"/>
                </a:solidFill>
              </a:rPr>
              <a:t>AutoRegressive order</a:t>
            </a:r>
            <a:r>
              <a:rPr lang="en">
                <a:solidFill>
                  <a:schemeClr val="dk1"/>
                </a:solidFill>
              </a:rPr>
              <a:t>): quantifies how many past time steps are used to predict the current value</a:t>
            </a:r>
            <a:endParaRPr>
              <a:solidFill>
                <a:schemeClr val="dk1"/>
              </a:solidFill>
            </a:endParaRPr>
          </a:p>
        </p:txBody>
      </p:sp>
      <p:sp>
        <p:nvSpPr>
          <p:cNvPr id="236" name="Google Shape;236;p23"/>
          <p:cNvSpPr/>
          <p:nvPr/>
        </p:nvSpPr>
        <p:spPr>
          <a:xfrm>
            <a:off x="5967150" y="2113775"/>
            <a:ext cx="1178400" cy="444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7" name="Google Shape;237;p23"/>
          <p:cNvSpPr/>
          <p:nvPr/>
        </p:nvSpPr>
        <p:spPr>
          <a:xfrm>
            <a:off x="8223200" y="1990925"/>
            <a:ext cx="824100" cy="690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p=2</a:t>
            </a:r>
            <a:endParaRPr b="1"/>
          </a:p>
        </p:txBody>
      </p:sp>
      <p:sp>
        <p:nvSpPr>
          <p:cNvPr id="238" name="Google Shape;238;p23"/>
          <p:cNvSpPr txBox="1"/>
          <p:nvPr/>
        </p:nvSpPr>
        <p:spPr>
          <a:xfrm>
            <a:off x="109250" y="2578800"/>
            <a:ext cx="855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q </a:t>
            </a:r>
            <a:r>
              <a:rPr lang="en">
                <a:solidFill>
                  <a:schemeClr val="dk1"/>
                </a:solidFill>
              </a:rPr>
              <a:t>(</a:t>
            </a:r>
            <a:r>
              <a:rPr b="1" lang="en">
                <a:solidFill>
                  <a:schemeClr val="dk1"/>
                </a:solidFill>
              </a:rPr>
              <a:t>Moving Average order</a:t>
            </a:r>
            <a:r>
              <a:rPr lang="en">
                <a:solidFill>
                  <a:schemeClr val="dk1"/>
                </a:solidFill>
              </a:rPr>
              <a:t>): quantifies how many past forecast errors are used to predict the current value</a:t>
            </a:r>
            <a:endParaRPr>
              <a:solidFill>
                <a:schemeClr val="dk1"/>
              </a:solidFill>
            </a:endParaRPr>
          </a:p>
        </p:txBody>
      </p:sp>
      <p:pic>
        <p:nvPicPr>
          <p:cNvPr id="239" name="Google Shape;239;p23"/>
          <p:cNvPicPr preferRelativeResize="0"/>
          <p:nvPr/>
        </p:nvPicPr>
        <p:blipFill>
          <a:blip r:embed="rId4">
            <a:alphaModFix/>
          </a:blip>
          <a:stretch>
            <a:fillRect/>
          </a:stretch>
        </p:blipFill>
        <p:spPr>
          <a:xfrm>
            <a:off x="1382877" y="2845527"/>
            <a:ext cx="5645649" cy="842100"/>
          </a:xfrm>
          <a:prstGeom prst="rect">
            <a:avLst/>
          </a:prstGeom>
          <a:noFill/>
          <a:ln>
            <a:noFill/>
          </a:ln>
        </p:spPr>
      </p:pic>
      <p:cxnSp>
        <p:nvCxnSpPr>
          <p:cNvPr id="240" name="Google Shape;240;p23"/>
          <p:cNvCxnSpPr>
            <a:stCxn id="237" idx="2"/>
            <a:endCxn id="236" idx="6"/>
          </p:cNvCxnSpPr>
          <p:nvPr/>
        </p:nvCxnSpPr>
        <p:spPr>
          <a:xfrm rot="10800000">
            <a:off x="7145600" y="2336225"/>
            <a:ext cx="1077600" cy="0"/>
          </a:xfrm>
          <a:prstGeom prst="straightConnector1">
            <a:avLst/>
          </a:prstGeom>
          <a:noFill/>
          <a:ln cap="flat" cmpd="sng" w="9525">
            <a:solidFill>
              <a:srgbClr val="FF0000"/>
            </a:solidFill>
            <a:prstDash val="solid"/>
            <a:round/>
            <a:headEnd len="med" w="med" type="none"/>
            <a:tailEnd len="med" w="med" type="triangle"/>
          </a:ln>
        </p:spPr>
      </p:cxnSp>
      <p:sp>
        <p:nvSpPr>
          <p:cNvPr id="241" name="Google Shape;241;p23"/>
          <p:cNvSpPr/>
          <p:nvPr/>
        </p:nvSpPr>
        <p:spPr>
          <a:xfrm>
            <a:off x="4989375" y="3332975"/>
            <a:ext cx="2079900" cy="444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2" name="Google Shape;242;p23"/>
          <p:cNvSpPr/>
          <p:nvPr/>
        </p:nvSpPr>
        <p:spPr>
          <a:xfrm>
            <a:off x="8223200" y="3210125"/>
            <a:ext cx="824100" cy="690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q</a:t>
            </a:r>
            <a:r>
              <a:rPr b="1" lang="en"/>
              <a:t>=5</a:t>
            </a:r>
            <a:endParaRPr b="1"/>
          </a:p>
        </p:txBody>
      </p:sp>
      <p:cxnSp>
        <p:nvCxnSpPr>
          <p:cNvPr id="243" name="Google Shape;243;p23"/>
          <p:cNvCxnSpPr>
            <a:stCxn id="242" idx="2"/>
            <a:endCxn id="241" idx="6"/>
          </p:cNvCxnSpPr>
          <p:nvPr/>
        </p:nvCxnSpPr>
        <p:spPr>
          <a:xfrm rot="10800000">
            <a:off x="7069400" y="3555425"/>
            <a:ext cx="1153800" cy="0"/>
          </a:xfrm>
          <a:prstGeom prst="straightConnector1">
            <a:avLst/>
          </a:prstGeom>
          <a:noFill/>
          <a:ln cap="flat" cmpd="sng" w="9525">
            <a:solidFill>
              <a:srgbClr val="FF0000"/>
            </a:solidFill>
            <a:prstDash val="solid"/>
            <a:round/>
            <a:headEnd len="med" w="med" type="none"/>
            <a:tailEnd len="med" w="med" type="triangle"/>
          </a:ln>
        </p:spPr>
      </p:cxnSp>
      <p:pic>
        <p:nvPicPr>
          <p:cNvPr id="244" name="Google Shape;244;p23"/>
          <p:cNvPicPr preferRelativeResize="0"/>
          <p:nvPr/>
        </p:nvPicPr>
        <p:blipFill>
          <a:blip r:embed="rId5">
            <a:alphaModFix/>
          </a:blip>
          <a:stretch>
            <a:fillRect/>
          </a:stretch>
        </p:blipFill>
        <p:spPr>
          <a:xfrm>
            <a:off x="1386150" y="4208050"/>
            <a:ext cx="6720509" cy="934675"/>
          </a:xfrm>
          <a:prstGeom prst="rect">
            <a:avLst/>
          </a:prstGeom>
          <a:noFill/>
          <a:ln>
            <a:noFill/>
          </a:ln>
        </p:spPr>
      </p:pic>
      <p:sp>
        <p:nvSpPr>
          <p:cNvPr id="245" name="Google Shape;245;p23"/>
          <p:cNvSpPr/>
          <p:nvPr/>
        </p:nvSpPr>
        <p:spPr>
          <a:xfrm>
            <a:off x="8223200" y="4429325"/>
            <a:ext cx="824100" cy="690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a:t>
            </a:r>
            <a:r>
              <a:rPr b="1" lang="en"/>
              <a:t>=1</a:t>
            </a:r>
            <a:endParaRPr b="1"/>
          </a:p>
        </p:txBody>
      </p:sp>
      <p:cxnSp>
        <p:nvCxnSpPr>
          <p:cNvPr id="246" name="Google Shape;246;p23"/>
          <p:cNvCxnSpPr>
            <a:stCxn id="245" idx="2"/>
          </p:cNvCxnSpPr>
          <p:nvPr/>
        </p:nvCxnSpPr>
        <p:spPr>
          <a:xfrm rot="10800000">
            <a:off x="7978700" y="4772225"/>
            <a:ext cx="244500" cy="24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4"/>
          <p:cNvSpPr txBox="1"/>
          <p:nvPr/>
        </p:nvSpPr>
        <p:spPr>
          <a:xfrm>
            <a:off x="100500" y="92625"/>
            <a:ext cx="8877900" cy="3693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lt1"/>
                </a:solidFill>
              </a:rPr>
              <a:t>Time Series Model Application</a:t>
            </a:r>
            <a:endParaRPr b="1" sz="1600">
              <a:solidFill>
                <a:schemeClr val="lt1"/>
              </a:solidFill>
            </a:endParaRPr>
          </a:p>
        </p:txBody>
      </p:sp>
      <p:cxnSp>
        <p:nvCxnSpPr>
          <p:cNvPr id="252" name="Google Shape;252;p24"/>
          <p:cNvCxnSpPr/>
          <p:nvPr/>
        </p:nvCxnSpPr>
        <p:spPr>
          <a:xfrm flipH="1" rot="10800000">
            <a:off x="120200" y="543288"/>
            <a:ext cx="8927100" cy="9900"/>
          </a:xfrm>
          <a:prstGeom prst="straightConnector1">
            <a:avLst/>
          </a:prstGeom>
          <a:noFill/>
          <a:ln cap="flat" cmpd="sng" w="28575">
            <a:solidFill>
              <a:schemeClr val="dk2"/>
            </a:solidFill>
            <a:prstDash val="solid"/>
            <a:round/>
            <a:headEnd len="med" w="med" type="none"/>
            <a:tailEnd len="med" w="med" type="none"/>
          </a:ln>
        </p:spPr>
      </p:cxnSp>
      <p:sp>
        <p:nvSpPr>
          <p:cNvPr id="253" name="Google Shape;253;p24"/>
          <p:cNvSpPr txBox="1"/>
          <p:nvPr/>
        </p:nvSpPr>
        <p:spPr>
          <a:xfrm>
            <a:off x="120200" y="1413150"/>
            <a:ext cx="8721900" cy="461700"/>
          </a:xfrm>
          <a:prstGeom prst="rect">
            <a:avLst/>
          </a:prstGeom>
          <a:solidFill>
            <a:srgbClr val="9FC5E8"/>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lang="en" sz="1800"/>
              <a:t>Get optimal p,d,q hyperparameters for all products in stationary data</a:t>
            </a:r>
            <a:endParaRPr b="1" sz="1800"/>
          </a:p>
        </p:txBody>
      </p:sp>
      <p:pic>
        <p:nvPicPr>
          <p:cNvPr id="254" name="Google Shape;254;p24"/>
          <p:cNvPicPr preferRelativeResize="0"/>
          <p:nvPr/>
        </p:nvPicPr>
        <p:blipFill>
          <a:blip r:embed="rId3">
            <a:alphaModFix/>
          </a:blip>
          <a:stretch>
            <a:fillRect/>
          </a:stretch>
        </p:blipFill>
        <p:spPr>
          <a:xfrm>
            <a:off x="533400" y="2041950"/>
            <a:ext cx="3487476" cy="3025349"/>
          </a:xfrm>
          <a:prstGeom prst="rect">
            <a:avLst/>
          </a:prstGeom>
          <a:noFill/>
          <a:ln>
            <a:noFill/>
          </a:ln>
        </p:spPr>
      </p:pic>
      <p:sp>
        <p:nvSpPr>
          <p:cNvPr id="255" name="Google Shape;255;p24"/>
          <p:cNvSpPr txBox="1"/>
          <p:nvPr/>
        </p:nvSpPr>
        <p:spPr>
          <a:xfrm>
            <a:off x="3512179" y="1813350"/>
            <a:ext cx="1907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Code Flowcharts</a:t>
            </a:r>
            <a:endParaRPr/>
          </a:p>
        </p:txBody>
      </p:sp>
      <p:pic>
        <p:nvPicPr>
          <p:cNvPr id="256" name="Google Shape;256;p24"/>
          <p:cNvPicPr preferRelativeResize="0"/>
          <p:nvPr/>
        </p:nvPicPr>
        <p:blipFill rotWithShape="1">
          <a:blip r:embed="rId4">
            <a:alphaModFix/>
          </a:blip>
          <a:srcRect b="-2585" l="0" r="0" t="0"/>
          <a:stretch/>
        </p:blipFill>
        <p:spPr>
          <a:xfrm>
            <a:off x="4173276" y="2118150"/>
            <a:ext cx="4299833" cy="3025350"/>
          </a:xfrm>
          <a:prstGeom prst="rect">
            <a:avLst/>
          </a:prstGeom>
          <a:noFill/>
          <a:ln>
            <a:noFill/>
          </a:ln>
        </p:spPr>
      </p:pic>
      <p:sp>
        <p:nvSpPr>
          <p:cNvPr id="257" name="Google Shape;257;p24"/>
          <p:cNvSpPr/>
          <p:nvPr/>
        </p:nvSpPr>
        <p:spPr>
          <a:xfrm>
            <a:off x="120200" y="674350"/>
            <a:ext cx="2550900" cy="60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ARIMA </a:t>
            </a:r>
            <a:endParaRPr b="1" sz="1800">
              <a:solidFill>
                <a:schemeClr val="dk1"/>
              </a:solidFill>
            </a:endParaRPr>
          </a:p>
          <a:p>
            <a:pPr indent="0" lvl="0" marL="0" rtl="0" algn="ctr">
              <a:spcBef>
                <a:spcPts val="0"/>
              </a:spcBef>
              <a:spcAft>
                <a:spcPts val="0"/>
              </a:spcAft>
              <a:buNone/>
            </a:pPr>
            <a:r>
              <a:rPr b="1" lang="en" sz="1800">
                <a:solidFill>
                  <a:schemeClr val="dk1"/>
                </a:solidFill>
              </a:rPr>
              <a:t>time series model</a:t>
            </a:r>
            <a:endParaRPr b="1" sz="1800"/>
          </a:p>
        </p:txBody>
      </p:sp>
      <p:sp>
        <p:nvSpPr>
          <p:cNvPr id="258" name="Google Shape;258;p24"/>
          <p:cNvSpPr txBox="1"/>
          <p:nvPr/>
        </p:nvSpPr>
        <p:spPr>
          <a:xfrm>
            <a:off x="5667375" y="743425"/>
            <a:ext cx="3261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a:t>
            </a:r>
            <a:r>
              <a:rPr lang="en" sz="1800">
                <a:solidFill>
                  <a:schemeClr val="dk1"/>
                </a:solidFill>
                <a:highlight>
                  <a:srgbClr val="FFFF00"/>
                </a:highlight>
              </a:rPr>
              <a:t>pdq -hyperparameters</a:t>
            </a:r>
            <a:r>
              <a:rPr lang="en" sz="1800"/>
              <a:t>] </a:t>
            </a:r>
            <a:endParaRPr sz="1800"/>
          </a:p>
        </p:txBody>
      </p:sp>
      <p:cxnSp>
        <p:nvCxnSpPr>
          <p:cNvPr id="259" name="Google Shape;259;p24"/>
          <p:cNvCxnSpPr/>
          <p:nvPr/>
        </p:nvCxnSpPr>
        <p:spPr>
          <a:xfrm rot="10800000">
            <a:off x="2670975" y="965275"/>
            <a:ext cx="2996400" cy="9000"/>
          </a:xfrm>
          <a:prstGeom prst="straightConnector1">
            <a:avLst/>
          </a:prstGeom>
          <a:noFill/>
          <a:ln cap="flat" cmpd="sng" w="9525">
            <a:solidFill>
              <a:schemeClr val="dk2"/>
            </a:solidFill>
            <a:prstDash val="dash"/>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5"/>
          <p:cNvSpPr txBox="1"/>
          <p:nvPr/>
        </p:nvSpPr>
        <p:spPr>
          <a:xfrm>
            <a:off x="100500" y="92625"/>
            <a:ext cx="8877900" cy="3693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lt1"/>
                </a:solidFill>
              </a:rPr>
              <a:t>Time Series Model Application</a:t>
            </a:r>
            <a:endParaRPr b="1" sz="1600">
              <a:solidFill>
                <a:schemeClr val="lt1"/>
              </a:solidFill>
            </a:endParaRPr>
          </a:p>
        </p:txBody>
      </p:sp>
      <p:cxnSp>
        <p:nvCxnSpPr>
          <p:cNvPr id="265" name="Google Shape;265;p25"/>
          <p:cNvCxnSpPr/>
          <p:nvPr/>
        </p:nvCxnSpPr>
        <p:spPr>
          <a:xfrm flipH="1" rot="10800000">
            <a:off x="120200" y="543288"/>
            <a:ext cx="8927100" cy="9900"/>
          </a:xfrm>
          <a:prstGeom prst="straightConnector1">
            <a:avLst/>
          </a:prstGeom>
          <a:noFill/>
          <a:ln cap="flat" cmpd="sng" w="28575">
            <a:solidFill>
              <a:schemeClr val="dk2"/>
            </a:solidFill>
            <a:prstDash val="solid"/>
            <a:round/>
            <a:headEnd len="med" w="med" type="none"/>
            <a:tailEnd len="med" w="med" type="none"/>
          </a:ln>
        </p:spPr>
      </p:cxnSp>
      <p:sp>
        <p:nvSpPr>
          <p:cNvPr id="266" name="Google Shape;266;p25"/>
          <p:cNvSpPr txBox="1"/>
          <p:nvPr/>
        </p:nvSpPr>
        <p:spPr>
          <a:xfrm>
            <a:off x="120200" y="1336950"/>
            <a:ext cx="8721900" cy="446400"/>
          </a:xfrm>
          <a:prstGeom prst="rect">
            <a:avLst/>
          </a:prstGeom>
          <a:solidFill>
            <a:srgbClr val="9FC5E8"/>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lang="en" sz="1700"/>
              <a:t>Initializing ARIMA model to Forecast Demand for Specified PDQ and Error&lt;10% </a:t>
            </a:r>
            <a:endParaRPr b="1" sz="1700"/>
          </a:p>
        </p:txBody>
      </p:sp>
      <p:pic>
        <p:nvPicPr>
          <p:cNvPr id="267" name="Google Shape;267;p25"/>
          <p:cNvPicPr preferRelativeResize="0"/>
          <p:nvPr/>
        </p:nvPicPr>
        <p:blipFill>
          <a:blip r:embed="rId3">
            <a:alphaModFix/>
          </a:blip>
          <a:stretch>
            <a:fillRect/>
          </a:stretch>
        </p:blipFill>
        <p:spPr>
          <a:xfrm>
            <a:off x="120188" y="1950950"/>
            <a:ext cx="1956514" cy="3025350"/>
          </a:xfrm>
          <a:prstGeom prst="rect">
            <a:avLst/>
          </a:prstGeom>
          <a:noFill/>
          <a:ln>
            <a:noFill/>
          </a:ln>
        </p:spPr>
      </p:pic>
      <p:pic>
        <p:nvPicPr>
          <p:cNvPr id="268" name="Google Shape;268;p25"/>
          <p:cNvPicPr preferRelativeResize="0"/>
          <p:nvPr/>
        </p:nvPicPr>
        <p:blipFill rotWithShape="1">
          <a:blip r:embed="rId4">
            <a:alphaModFix/>
          </a:blip>
          <a:srcRect b="0" l="0" r="0" t="13547"/>
          <a:stretch/>
        </p:blipFill>
        <p:spPr>
          <a:xfrm>
            <a:off x="2076700" y="1869901"/>
            <a:ext cx="3247475" cy="1525950"/>
          </a:xfrm>
          <a:prstGeom prst="rect">
            <a:avLst/>
          </a:prstGeom>
          <a:noFill/>
          <a:ln cap="flat" cmpd="sng" w="9525">
            <a:solidFill>
              <a:schemeClr val="dk2"/>
            </a:solidFill>
            <a:prstDash val="solid"/>
            <a:round/>
            <a:headEnd len="sm" w="sm" type="none"/>
            <a:tailEnd len="sm" w="sm" type="none"/>
          </a:ln>
        </p:spPr>
      </p:pic>
      <p:pic>
        <p:nvPicPr>
          <p:cNvPr id="269" name="Google Shape;269;p25"/>
          <p:cNvPicPr preferRelativeResize="0"/>
          <p:nvPr/>
        </p:nvPicPr>
        <p:blipFill>
          <a:blip r:embed="rId5">
            <a:alphaModFix/>
          </a:blip>
          <a:stretch>
            <a:fillRect/>
          </a:stretch>
        </p:blipFill>
        <p:spPr>
          <a:xfrm>
            <a:off x="5607049" y="1860100"/>
            <a:ext cx="3170892" cy="1525950"/>
          </a:xfrm>
          <a:prstGeom prst="rect">
            <a:avLst/>
          </a:prstGeom>
          <a:noFill/>
          <a:ln cap="flat" cmpd="sng" w="9525">
            <a:solidFill>
              <a:schemeClr val="dk2"/>
            </a:solidFill>
            <a:prstDash val="solid"/>
            <a:round/>
            <a:headEnd len="sm" w="sm" type="none"/>
            <a:tailEnd len="sm" w="sm" type="none"/>
          </a:ln>
        </p:spPr>
      </p:pic>
      <p:sp>
        <p:nvSpPr>
          <p:cNvPr id="270" name="Google Shape;270;p25"/>
          <p:cNvSpPr txBox="1"/>
          <p:nvPr/>
        </p:nvSpPr>
        <p:spPr>
          <a:xfrm>
            <a:off x="5553275" y="1799716"/>
            <a:ext cx="893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Product_1360</a:t>
            </a:r>
            <a:endParaRPr sz="800"/>
          </a:p>
        </p:txBody>
      </p:sp>
      <p:sp>
        <p:nvSpPr>
          <p:cNvPr id="271" name="Google Shape;271;p25"/>
          <p:cNvSpPr txBox="1"/>
          <p:nvPr/>
        </p:nvSpPr>
        <p:spPr>
          <a:xfrm>
            <a:off x="2067763" y="1804286"/>
            <a:ext cx="893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Product_1359</a:t>
            </a:r>
            <a:endParaRPr sz="800"/>
          </a:p>
        </p:txBody>
      </p:sp>
      <p:pic>
        <p:nvPicPr>
          <p:cNvPr id="272" name="Google Shape;272;p25"/>
          <p:cNvPicPr preferRelativeResize="0"/>
          <p:nvPr/>
        </p:nvPicPr>
        <p:blipFill>
          <a:blip r:embed="rId6">
            <a:alphaModFix/>
          </a:blip>
          <a:stretch>
            <a:fillRect/>
          </a:stretch>
        </p:blipFill>
        <p:spPr>
          <a:xfrm>
            <a:off x="2076700" y="3515550"/>
            <a:ext cx="3247476" cy="1568384"/>
          </a:xfrm>
          <a:prstGeom prst="rect">
            <a:avLst/>
          </a:prstGeom>
          <a:noFill/>
          <a:ln cap="flat" cmpd="sng" w="9525">
            <a:solidFill>
              <a:schemeClr val="dk2"/>
            </a:solidFill>
            <a:prstDash val="solid"/>
            <a:round/>
            <a:headEnd len="sm" w="sm" type="none"/>
            <a:tailEnd len="sm" w="sm" type="none"/>
          </a:ln>
        </p:spPr>
      </p:pic>
      <p:sp>
        <p:nvSpPr>
          <p:cNvPr id="273" name="Google Shape;273;p25"/>
          <p:cNvSpPr txBox="1"/>
          <p:nvPr/>
        </p:nvSpPr>
        <p:spPr>
          <a:xfrm>
            <a:off x="2067763" y="3454436"/>
            <a:ext cx="893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Product_1367</a:t>
            </a:r>
            <a:endParaRPr sz="800"/>
          </a:p>
        </p:txBody>
      </p:sp>
      <p:pic>
        <p:nvPicPr>
          <p:cNvPr id="274" name="Google Shape;274;p25"/>
          <p:cNvPicPr preferRelativeResize="0"/>
          <p:nvPr/>
        </p:nvPicPr>
        <p:blipFill>
          <a:blip r:embed="rId7">
            <a:alphaModFix/>
          </a:blip>
          <a:stretch>
            <a:fillRect/>
          </a:stretch>
        </p:blipFill>
        <p:spPr>
          <a:xfrm>
            <a:off x="5607578" y="3505032"/>
            <a:ext cx="3170901" cy="1548582"/>
          </a:xfrm>
          <a:prstGeom prst="rect">
            <a:avLst/>
          </a:prstGeom>
          <a:noFill/>
          <a:ln cap="flat" cmpd="sng" w="9525">
            <a:solidFill>
              <a:schemeClr val="dk2"/>
            </a:solidFill>
            <a:prstDash val="solid"/>
            <a:round/>
            <a:headEnd len="sm" w="sm" type="none"/>
            <a:tailEnd len="sm" w="sm" type="none"/>
          </a:ln>
        </p:spPr>
      </p:pic>
      <p:sp>
        <p:nvSpPr>
          <p:cNvPr id="275" name="Google Shape;275;p25"/>
          <p:cNvSpPr txBox="1"/>
          <p:nvPr/>
        </p:nvSpPr>
        <p:spPr>
          <a:xfrm>
            <a:off x="5553263" y="3432811"/>
            <a:ext cx="893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Product_1368</a:t>
            </a:r>
            <a:endParaRPr sz="800"/>
          </a:p>
        </p:txBody>
      </p:sp>
      <p:sp>
        <p:nvSpPr>
          <p:cNvPr id="276" name="Google Shape;276;p25"/>
          <p:cNvSpPr/>
          <p:nvPr/>
        </p:nvSpPr>
        <p:spPr>
          <a:xfrm>
            <a:off x="120200" y="674350"/>
            <a:ext cx="2550900" cy="60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ARIMA </a:t>
            </a:r>
            <a:endParaRPr b="1" sz="1800">
              <a:solidFill>
                <a:schemeClr val="dk1"/>
              </a:solidFill>
            </a:endParaRPr>
          </a:p>
          <a:p>
            <a:pPr indent="0" lvl="0" marL="0" rtl="0" algn="ctr">
              <a:spcBef>
                <a:spcPts val="0"/>
              </a:spcBef>
              <a:spcAft>
                <a:spcPts val="0"/>
              </a:spcAft>
              <a:buNone/>
            </a:pPr>
            <a:r>
              <a:rPr b="1" lang="en" sz="1800">
                <a:solidFill>
                  <a:schemeClr val="dk1"/>
                </a:solidFill>
              </a:rPr>
              <a:t>time series model</a:t>
            </a:r>
            <a:endParaRPr b="1" sz="1800"/>
          </a:p>
        </p:txBody>
      </p:sp>
      <p:sp>
        <p:nvSpPr>
          <p:cNvPr id="277" name="Google Shape;277;p25"/>
          <p:cNvSpPr txBox="1"/>
          <p:nvPr/>
        </p:nvSpPr>
        <p:spPr>
          <a:xfrm>
            <a:off x="5667375" y="743425"/>
            <a:ext cx="3261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a:t>
            </a:r>
            <a:r>
              <a:rPr lang="en" sz="1800">
                <a:solidFill>
                  <a:schemeClr val="dk1"/>
                </a:solidFill>
                <a:highlight>
                  <a:srgbClr val="FFFF00"/>
                </a:highlight>
              </a:rPr>
              <a:t>pdq -hyperparameters</a:t>
            </a:r>
            <a:r>
              <a:rPr lang="en" sz="1800"/>
              <a:t>] </a:t>
            </a:r>
            <a:endParaRPr sz="1800"/>
          </a:p>
        </p:txBody>
      </p:sp>
      <p:cxnSp>
        <p:nvCxnSpPr>
          <p:cNvPr id="278" name="Google Shape;278;p25"/>
          <p:cNvCxnSpPr/>
          <p:nvPr/>
        </p:nvCxnSpPr>
        <p:spPr>
          <a:xfrm rot="10800000">
            <a:off x="2670975" y="965275"/>
            <a:ext cx="2996400" cy="9000"/>
          </a:xfrm>
          <a:prstGeom prst="straightConnector1">
            <a:avLst/>
          </a:prstGeom>
          <a:noFill/>
          <a:ln cap="flat" cmpd="sng" w="9525">
            <a:solidFill>
              <a:schemeClr val="dk2"/>
            </a:solidFill>
            <a:prstDash val="dash"/>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6"/>
          <p:cNvSpPr txBox="1"/>
          <p:nvPr/>
        </p:nvSpPr>
        <p:spPr>
          <a:xfrm>
            <a:off x="100500" y="92625"/>
            <a:ext cx="8877900" cy="3693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lt1"/>
                </a:solidFill>
              </a:rPr>
              <a:t>Time Series Model Application</a:t>
            </a:r>
            <a:endParaRPr b="1" sz="1600">
              <a:solidFill>
                <a:schemeClr val="lt1"/>
              </a:solidFill>
            </a:endParaRPr>
          </a:p>
        </p:txBody>
      </p:sp>
      <p:cxnSp>
        <p:nvCxnSpPr>
          <p:cNvPr id="284" name="Google Shape;284;p26"/>
          <p:cNvCxnSpPr/>
          <p:nvPr/>
        </p:nvCxnSpPr>
        <p:spPr>
          <a:xfrm flipH="1" rot="10800000">
            <a:off x="120200" y="543288"/>
            <a:ext cx="8927100" cy="9900"/>
          </a:xfrm>
          <a:prstGeom prst="straightConnector1">
            <a:avLst/>
          </a:prstGeom>
          <a:noFill/>
          <a:ln cap="flat" cmpd="sng" w="28575">
            <a:solidFill>
              <a:schemeClr val="dk2"/>
            </a:solidFill>
            <a:prstDash val="solid"/>
            <a:round/>
            <a:headEnd len="med" w="med" type="none"/>
            <a:tailEnd len="med" w="med" type="none"/>
          </a:ln>
        </p:spPr>
      </p:cxnSp>
      <p:sp>
        <p:nvSpPr>
          <p:cNvPr id="285" name="Google Shape;285;p26"/>
          <p:cNvSpPr txBox="1"/>
          <p:nvPr/>
        </p:nvSpPr>
        <p:spPr>
          <a:xfrm>
            <a:off x="120200" y="1336950"/>
            <a:ext cx="8721900" cy="461700"/>
          </a:xfrm>
          <a:prstGeom prst="rect">
            <a:avLst/>
          </a:prstGeom>
          <a:solidFill>
            <a:srgbClr val="9FC5E8"/>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lang="en" sz="1800"/>
              <a:t>Get optimal p,d,q hyperparameters for all products in NON-stationary data</a:t>
            </a:r>
            <a:endParaRPr b="1" sz="1800"/>
          </a:p>
        </p:txBody>
      </p:sp>
      <p:sp>
        <p:nvSpPr>
          <p:cNvPr id="286" name="Google Shape;286;p26"/>
          <p:cNvSpPr txBox="1"/>
          <p:nvPr/>
        </p:nvSpPr>
        <p:spPr>
          <a:xfrm>
            <a:off x="3512163" y="1737138"/>
            <a:ext cx="1404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Code Flowcharts</a:t>
            </a:r>
            <a:endParaRPr sz="1200"/>
          </a:p>
        </p:txBody>
      </p:sp>
      <p:pic>
        <p:nvPicPr>
          <p:cNvPr id="287" name="Google Shape;287;p26"/>
          <p:cNvPicPr preferRelativeResize="0"/>
          <p:nvPr/>
        </p:nvPicPr>
        <p:blipFill>
          <a:blip r:embed="rId3">
            <a:alphaModFix/>
          </a:blip>
          <a:stretch>
            <a:fillRect/>
          </a:stretch>
        </p:blipFill>
        <p:spPr>
          <a:xfrm>
            <a:off x="579750" y="2106450"/>
            <a:ext cx="3207363" cy="2967852"/>
          </a:xfrm>
          <a:prstGeom prst="rect">
            <a:avLst/>
          </a:prstGeom>
          <a:noFill/>
          <a:ln>
            <a:noFill/>
          </a:ln>
        </p:spPr>
      </p:pic>
      <p:pic>
        <p:nvPicPr>
          <p:cNvPr id="288" name="Google Shape;288;p26"/>
          <p:cNvPicPr preferRelativeResize="0"/>
          <p:nvPr/>
        </p:nvPicPr>
        <p:blipFill>
          <a:blip r:embed="rId4">
            <a:alphaModFix/>
          </a:blip>
          <a:stretch>
            <a:fillRect/>
          </a:stretch>
        </p:blipFill>
        <p:spPr>
          <a:xfrm>
            <a:off x="4420463" y="2113775"/>
            <a:ext cx="3313479" cy="3025350"/>
          </a:xfrm>
          <a:prstGeom prst="rect">
            <a:avLst/>
          </a:prstGeom>
          <a:noFill/>
          <a:ln>
            <a:noFill/>
          </a:ln>
        </p:spPr>
      </p:pic>
      <p:sp>
        <p:nvSpPr>
          <p:cNvPr id="289" name="Google Shape;289;p26"/>
          <p:cNvSpPr/>
          <p:nvPr/>
        </p:nvSpPr>
        <p:spPr>
          <a:xfrm>
            <a:off x="120200" y="674350"/>
            <a:ext cx="2550900" cy="60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S</a:t>
            </a:r>
            <a:r>
              <a:rPr b="1" lang="en" sz="1800">
                <a:solidFill>
                  <a:schemeClr val="dk1"/>
                </a:solidFill>
              </a:rPr>
              <a:t>ARIMAX </a:t>
            </a:r>
            <a:endParaRPr b="1" sz="1800">
              <a:solidFill>
                <a:schemeClr val="dk1"/>
              </a:solidFill>
            </a:endParaRPr>
          </a:p>
          <a:p>
            <a:pPr indent="0" lvl="0" marL="0" rtl="0" algn="ctr">
              <a:spcBef>
                <a:spcPts val="0"/>
              </a:spcBef>
              <a:spcAft>
                <a:spcPts val="0"/>
              </a:spcAft>
              <a:buNone/>
            </a:pPr>
            <a:r>
              <a:rPr b="1" lang="en" sz="1800">
                <a:solidFill>
                  <a:schemeClr val="dk1"/>
                </a:solidFill>
              </a:rPr>
              <a:t>time series model</a:t>
            </a:r>
            <a:endParaRPr b="1" sz="1800"/>
          </a:p>
        </p:txBody>
      </p:sp>
      <p:sp>
        <p:nvSpPr>
          <p:cNvPr id="290" name="Google Shape;290;p26"/>
          <p:cNvSpPr txBox="1"/>
          <p:nvPr/>
        </p:nvSpPr>
        <p:spPr>
          <a:xfrm>
            <a:off x="5667375" y="743425"/>
            <a:ext cx="3261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a:t>
            </a:r>
            <a:r>
              <a:rPr lang="en" sz="1800">
                <a:solidFill>
                  <a:schemeClr val="dk1"/>
                </a:solidFill>
                <a:highlight>
                  <a:srgbClr val="FFFF00"/>
                </a:highlight>
              </a:rPr>
              <a:t>pdq -hyperparameters</a:t>
            </a:r>
            <a:r>
              <a:rPr lang="en" sz="1800"/>
              <a:t>] </a:t>
            </a:r>
            <a:endParaRPr sz="1800"/>
          </a:p>
        </p:txBody>
      </p:sp>
      <p:cxnSp>
        <p:nvCxnSpPr>
          <p:cNvPr id="291" name="Google Shape;291;p26"/>
          <p:cNvCxnSpPr/>
          <p:nvPr/>
        </p:nvCxnSpPr>
        <p:spPr>
          <a:xfrm rot="10800000">
            <a:off x="2670975" y="965275"/>
            <a:ext cx="2996400" cy="9000"/>
          </a:xfrm>
          <a:prstGeom prst="straightConnector1">
            <a:avLst/>
          </a:prstGeom>
          <a:noFill/>
          <a:ln cap="flat" cmpd="sng" w="9525">
            <a:solidFill>
              <a:schemeClr val="dk2"/>
            </a:solidFill>
            <a:prstDash val="dash"/>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7"/>
          <p:cNvSpPr txBox="1"/>
          <p:nvPr/>
        </p:nvSpPr>
        <p:spPr>
          <a:xfrm>
            <a:off x="100500" y="92625"/>
            <a:ext cx="8877900" cy="3693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lt1"/>
                </a:solidFill>
              </a:rPr>
              <a:t>Time Series Model Application</a:t>
            </a:r>
            <a:endParaRPr b="1" sz="1600">
              <a:solidFill>
                <a:schemeClr val="lt1"/>
              </a:solidFill>
            </a:endParaRPr>
          </a:p>
        </p:txBody>
      </p:sp>
      <p:cxnSp>
        <p:nvCxnSpPr>
          <p:cNvPr id="297" name="Google Shape;297;p27"/>
          <p:cNvCxnSpPr/>
          <p:nvPr/>
        </p:nvCxnSpPr>
        <p:spPr>
          <a:xfrm flipH="1" rot="10800000">
            <a:off x="120200" y="543288"/>
            <a:ext cx="8927100" cy="9900"/>
          </a:xfrm>
          <a:prstGeom prst="straightConnector1">
            <a:avLst/>
          </a:prstGeom>
          <a:noFill/>
          <a:ln cap="flat" cmpd="sng" w="28575">
            <a:solidFill>
              <a:schemeClr val="dk2"/>
            </a:solidFill>
            <a:prstDash val="solid"/>
            <a:round/>
            <a:headEnd len="med" w="med" type="none"/>
            <a:tailEnd len="med" w="med" type="none"/>
          </a:ln>
        </p:spPr>
      </p:cxnSp>
      <p:sp>
        <p:nvSpPr>
          <p:cNvPr id="298" name="Google Shape;298;p27"/>
          <p:cNvSpPr txBox="1"/>
          <p:nvPr/>
        </p:nvSpPr>
        <p:spPr>
          <a:xfrm>
            <a:off x="120200" y="1336950"/>
            <a:ext cx="8721900" cy="446400"/>
          </a:xfrm>
          <a:prstGeom prst="rect">
            <a:avLst/>
          </a:prstGeom>
          <a:solidFill>
            <a:srgbClr val="9FC5E8"/>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lang="en" sz="1700"/>
              <a:t>Initializing SARIMAX model to Forecast Demand for Specified PDQSand Error&lt;10%</a:t>
            </a:r>
            <a:r>
              <a:rPr b="1" lang="en"/>
              <a:t> </a:t>
            </a:r>
            <a:endParaRPr b="1"/>
          </a:p>
        </p:txBody>
      </p:sp>
      <p:pic>
        <p:nvPicPr>
          <p:cNvPr id="299" name="Google Shape;299;p27"/>
          <p:cNvPicPr preferRelativeResize="0"/>
          <p:nvPr/>
        </p:nvPicPr>
        <p:blipFill rotWithShape="1">
          <a:blip r:embed="rId3">
            <a:alphaModFix/>
          </a:blip>
          <a:srcRect b="0" l="0" r="0" t="13547"/>
          <a:stretch/>
        </p:blipFill>
        <p:spPr>
          <a:xfrm>
            <a:off x="2229100" y="1869901"/>
            <a:ext cx="3247475" cy="1525950"/>
          </a:xfrm>
          <a:prstGeom prst="rect">
            <a:avLst/>
          </a:prstGeom>
          <a:noFill/>
          <a:ln cap="flat" cmpd="sng" w="9525">
            <a:solidFill>
              <a:schemeClr val="dk2"/>
            </a:solidFill>
            <a:prstDash val="solid"/>
            <a:round/>
            <a:headEnd len="sm" w="sm" type="none"/>
            <a:tailEnd len="sm" w="sm" type="none"/>
          </a:ln>
        </p:spPr>
      </p:pic>
      <p:pic>
        <p:nvPicPr>
          <p:cNvPr id="300" name="Google Shape;300;p27"/>
          <p:cNvPicPr preferRelativeResize="0"/>
          <p:nvPr/>
        </p:nvPicPr>
        <p:blipFill>
          <a:blip r:embed="rId4">
            <a:alphaModFix/>
          </a:blip>
          <a:stretch>
            <a:fillRect/>
          </a:stretch>
        </p:blipFill>
        <p:spPr>
          <a:xfrm>
            <a:off x="5607049" y="1860100"/>
            <a:ext cx="3170892" cy="1525950"/>
          </a:xfrm>
          <a:prstGeom prst="rect">
            <a:avLst/>
          </a:prstGeom>
          <a:noFill/>
          <a:ln cap="flat" cmpd="sng" w="9525">
            <a:solidFill>
              <a:schemeClr val="dk2"/>
            </a:solidFill>
            <a:prstDash val="solid"/>
            <a:round/>
            <a:headEnd len="sm" w="sm" type="none"/>
            <a:tailEnd len="sm" w="sm" type="none"/>
          </a:ln>
        </p:spPr>
      </p:pic>
      <p:sp>
        <p:nvSpPr>
          <p:cNvPr id="301" name="Google Shape;301;p27"/>
          <p:cNvSpPr txBox="1"/>
          <p:nvPr/>
        </p:nvSpPr>
        <p:spPr>
          <a:xfrm>
            <a:off x="5553275" y="1799716"/>
            <a:ext cx="893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Product_1360</a:t>
            </a:r>
            <a:endParaRPr sz="800"/>
          </a:p>
        </p:txBody>
      </p:sp>
      <p:sp>
        <p:nvSpPr>
          <p:cNvPr id="302" name="Google Shape;302;p27"/>
          <p:cNvSpPr txBox="1"/>
          <p:nvPr/>
        </p:nvSpPr>
        <p:spPr>
          <a:xfrm>
            <a:off x="2220163" y="1804286"/>
            <a:ext cx="893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Product_1359</a:t>
            </a:r>
            <a:endParaRPr sz="800"/>
          </a:p>
        </p:txBody>
      </p:sp>
      <p:pic>
        <p:nvPicPr>
          <p:cNvPr id="303" name="Google Shape;303;p27"/>
          <p:cNvPicPr preferRelativeResize="0"/>
          <p:nvPr/>
        </p:nvPicPr>
        <p:blipFill>
          <a:blip r:embed="rId5">
            <a:alphaModFix/>
          </a:blip>
          <a:stretch>
            <a:fillRect/>
          </a:stretch>
        </p:blipFill>
        <p:spPr>
          <a:xfrm>
            <a:off x="2229100" y="3515550"/>
            <a:ext cx="3247476" cy="1568384"/>
          </a:xfrm>
          <a:prstGeom prst="rect">
            <a:avLst/>
          </a:prstGeom>
          <a:noFill/>
          <a:ln cap="flat" cmpd="sng" w="9525">
            <a:solidFill>
              <a:schemeClr val="dk2"/>
            </a:solidFill>
            <a:prstDash val="solid"/>
            <a:round/>
            <a:headEnd len="sm" w="sm" type="none"/>
            <a:tailEnd len="sm" w="sm" type="none"/>
          </a:ln>
        </p:spPr>
      </p:pic>
      <p:sp>
        <p:nvSpPr>
          <p:cNvPr id="304" name="Google Shape;304;p27"/>
          <p:cNvSpPr txBox="1"/>
          <p:nvPr/>
        </p:nvSpPr>
        <p:spPr>
          <a:xfrm>
            <a:off x="2220163" y="3454436"/>
            <a:ext cx="893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Product_1367</a:t>
            </a:r>
            <a:endParaRPr sz="800"/>
          </a:p>
        </p:txBody>
      </p:sp>
      <p:pic>
        <p:nvPicPr>
          <p:cNvPr id="305" name="Google Shape;305;p27"/>
          <p:cNvPicPr preferRelativeResize="0"/>
          <p:nvPr/>
        </p:nvPicPr>
        <p:blipFill>
          <a:blip r:embed="rId6">
            <a:alphaModFix/>
          </a:blip>
          <a:stretch>
            <a:fillRect/>
          </a:stretch>
        </p:blipFill>
        <p:spPr>
          <a:xfrm>
            <a:off x="5607578" y="3505032"/>
            <a:ext cx="3170901" cy="1548582"/>
          </a:xfrm>
          <a:prstGeom prst="rect">
            <a:avLst/>
          </a:prstGeom>
          <a:noFill/>
          <a:ln cap="flat" cmpd="sng" w="9525">
            <a:solidFill>
              <a:schemeClr val="dk2"/>
            </a:solidFill>
            <a:prstDash val="solid"/>
            <a:round/>
            <a:headEnd len="sm" w="sm" type="none"/>
            <a:tailEnd len="sm" w="sm" type="none"/>
          </a:ln>
        </p:spPr>
      </p:pic>
      <p:sp>
        <p:nvSpPr>
          <p:cNvPr id="306" name="Google Shape;306;p27"/>
          <p:cNvSpPr txBox="1"/>
          <p:nvPr/>
        </p:nvSpPr>
        <p:spPr>
          <a:xfrm>
            <a:off x="5553263" y="3432811"/>
            <a:ext cx="893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Product_1368</a:t>
            </a:r>
            <a:endParaRPr sz="800"/>
          </a:p>
        </p:txBody>
      </p:sp>
      <p:pic>
        <p:nvPicPr>
          <p:cNvPr id="307" name="Google Shape;307;p27"/>
          <p:cNvPicPr preferRelativeResize="0"/>
          <p:nvPr/>
        </p:nvPicPr>
        <p:blipFill>
          <a:blip r:embed="rId7">
            <a:alphaModFix/>
          </a:blip>
          <a:stretch>
            <a:fillRect/>
          </a:stretch>
        </p:blipFill>
        <p:spPr>
          <a:xfrm>
            <a:off x="247900" y="1874750"/>
            <a:ext cx="1893900" cy="3182347"/>
          </a:xfrm>
          <a:prstGeom prst="rect">
            <a:avLst/>
          </a:prstGeom>
          <a:noFill/>
          <a:ln>
            <a:noFill/>
          </a:ln>
        </p:spPr>
      </p:pic>
      <p:sp>
        <p:nvSpPr>
          <p:cNvPr id="308" name="Google Shape;308;p27"/>
          <p:cNvSpPr/>
          <p:nvPr/>
        </p:nvSpPr>
        <p:spPr>
          <a:xfrm>
            <a:off x="120200" y="674350"/>
            <a:ext cx="2550900" cy="60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SARIMAX </a:t>
            </a:r>
            <a:endParaRPr b="1" sz="1800">
              <a:solidFill>
                <a:schemeClr val="dk1"/>
              </a:solidFill>
            </a:endParaRPr>
          </a:p>
          <a:p>
            <a:pPr indent="0" lvl="0" marL="0" rtl="0" algn="ctr">
              <a:spcBef>
                <a:spcPts val="0"/>
              </a:spcBef>
              <a:spcAft>
                <a:spcPts val="0"/>
              </a:spcAft>
              <a:buNone/>
            </a:pPr>
            <a:r>
              <a:rPr b="1" lang="en" sz="1800">
                <a:solidFill>
                  <a:schemeClr val="dk1"/>
                </a:solidFill>
              </a:rPr>
              <a:t>time series model</a:t>
            </a:r>
            <a:endParaRPr b="1" sz="1800"/>
          </a:p>
        </p:txBody>
      </p:sp>
      <p:sp>
        <p:nvSpPr>
          <p:cNvPr id="309" name="Google Shape;309;p27"/>
          <p:cNvSpPr txBox="1"/>
          <p:nvPr/>
        </p:nvSpPr>
        <p:spPr>
          <a:xfrm>
            <a:off x="5667375" y="743425"/>
            <a:ext cx="3261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a:t>
            </a:r>
            <a:r>
              <a:rPr lang="en" sz="1800">
                <a:solidFill>
                  <a:schemeClr val="dk1"/>
                </a:solidFill>
                <a:highlight>
                  <a:srgbClr val="FFFF00"/>
                </a:highlight>
              </a:rPr>
              <a:t>pdq -hyperparameters</a:t>
            </a:r>
            <a:r>
              <a:rPr lang="en" sz="1800"/>
              <a:t>] </a:t>
            </a:r>
            <a:endParaRPr sz="1800"/>
          </a:p>
        </p:txBody>
      </p:sp>
      <p:cxnSp>
        <p:nvCxnSpPr>
          <p:cNvPr id="310" name="Google Shape;310;p27"/>
          <p:cNvCxnSpPr/>
          <p:nvPr/>
        </p:nvCxnSpPr>
        <p:spPr>
          <a:xfrm rot="10800000">
            <a:off x="2670975" y="965275"/>
            <a:ext cx="2996400" cy="9000"/>
          </a:xfrm>
          <a:prstGeom prst="straightConnector1">
            <a:avLst/>
          </a:prstGeom>
          <a:noFill/>
          <a:ln cap="flat" cmpd="sng" w="9525">
            <a:solidFill>
              <a:schemeClr val="dk2"/>
            </a:solidFill>
            <a:prstDash val="dash"/>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8"/>
          <p:cNvSpPr txBox="1"/>
          <p:nvPr/>
        </p:nvSpPr>
        <p:spPr>
          <a:xfrm>
            <a:off x="100500" y="92625"/>
            <a:ext cx="8877900" cy="3693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lt1"/>
                </a:solidFill>
              </a:rPr>
              <a:t>Results / </a:t>
            </a:r>
            <a:r>
              <a:rPr b="1" lang="en" sz="1600">
                <a:solidFill>
                  <a:schemeClr val="lt1"/>
                </a:solidFill>
              </a:rPr>
              <a:t>Challenges</a:t>
            </a:r>
            <a:endParaRPr b="1" sz="1600">
              <a:solidFill>
                <a:schemeClr val="lt1"/>
              </a:solidFill>
            </a:endParaRPr>
          </a:p>
        </p:txBody>
      </p:sp>
      <p:cxnSp>
        <p:nvCxnSpPr>
          <p:cNvPr id="316" name="Google Shape;316;p28"/>
          <p:cNvCxnSpPr/>
          <p:nvPr/>
        </p:nvCxnSpPr>
        <p:spPr>
          <a:xfrm flipH="1" rot="10800000">
            <a:off x="120200" y="543288"/>
            <a:ext cx="8927100" cy="9900"/>
          </a:xfrm>
          <a:prstGeom prst="straightConnector1">
            <a:avLst/>
          </a:prstGeom>
          <a:noFill/>
          <a:ln cap="flat" cmpd="sng" w="28575">
            <a:solidFill>
              <a:schemeClr val="dk2"/>
            </a:solidFill>
            <a:prstDash val="solid"/>
            <a:round/>
            <a:headEnd len="med" w="med" type="none"/>
            <a:tailEnd len="med" w="med" type="none"/>
          </a:ln>
        </p:spPr>
      </p:cxnSp>
      <p:sp>
        <p:nvSpPr>
          <p:cNvPr id="317" name="Google Shape;317;p28"/>
          <p:cNvSpPr txBox="1"/>
          <p:nvPr/>
        </p:nvSpPr>
        <p:spPr>
          <a:xfrm>
            <a:off x="100500" y="870475"/>
            <a:ext cx="8464500" cy="34170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SzPts val="2100"/>
              <a:buAutoNum type="arabicParenR"/>
            </a:pPr>
            <a:r>
              <a:rPr b="1" lang="en" sz="2100"/>
              <a:t>Arima and Sarimax models demonstrate positive performance and can provide a 10% improvement in forecast accuracy compared to a simple naive forecast.</a:t>
            </a:r>
            <a:endParaRPr b="1" sz="2100"/>
          </a:p>
          <a:p>
            <a:pPr indent="0" lvl="0" marL="0" rtl="0" algn="l">
              <a:spcBef>
                <a:spcPts val="0"/>
              </a:spcBef>
              <a:spcAft>
                <a:spcPts val="0"/>
              </a:spcAft>
              <a:buNone/>
            </a:pPr>
            <a:r>
              <a:t/>
            </a:r>
            <a:endParaRPr b="1" sz="2100"/>
          </a:p>
          <a:p>
            <a:pPr indent="-361950" lvl="0" marL="457200" rtl="0" algn="l">
              <a:spcBef>
                <a:spcPts val="0"/>
              </a:spcBef>
              <a:spcAft>
                <a:spcPts val="0"/>
              </a:spcAft>
              <a:buSzPts val="2100"/>
              <a:buAutoNum type="arabicParenR"/>
            </a:pPr>
            <a:r>
              <a:rPr b="1" lang="en" sz="2100"/>
              <a:t>Despite positive performance, the models gave accurate results for only 30% of the products.</a:t>
            </a:r>
            <a:endParaRPr b="1" sz="2100"/>
          </a:p>
          <a:p>
            <a:pPr indent="0" lvl="0" marL="0" rtl="0" algn="l">
              <a:spcBef>
                <a:spcPts val="0"/>
              </a:spcBef>
              <a:spcAft>
                <a:spcPts val="0"/>
              </a:spcAft>
              <a:buNone/>
            </a:pPr>
            <a:r>
              <a:t/>
            </a:r>
            <a:endParaRPr b="1" sz="2100"/>
          </a:p>
          <a:p>
            <a:pPr indent="-361950" lvl="0" marL="457200" rtl="0" algn="l">
              <a:spcBef>
                <a:spcPts val="0"/>
              </a:spcBef>
              <a:spcAft>
                <a:spcPts val="0"/>
              </a:spcAft>
              <a:buSzPts val="2100"/>
              <a:buAutoNum type="arabicParenR"/>
            </a:pPr>
            <a:r>
              <a:rPr b="1" lang="en" sz="2100"/>
              <a:t>Hyperparameters tuning required big amount of time. </a:t>
            </a:r>
            <a:endParaRPr b="1" sz="2100"/>
          </a:p>
          <a:p>
            <a:pPr indent="457200" lvl="0" marL="457200" rtl="0" algn="l">
              <a:spcBef>
                <a:spcPts val="0"/>
              </a:spcBef>
              <a:spcAft>
                <a:spcPts val="0"/>
              </a:spcAft>
              <a:buNone/>
            </a:pPr>
            <a:r>
              <a:rPr b="1" lang="en" sz="2100"/>
              <a:t>      ARIMA [580 items] : Elapsed time: 5 hours </a:t>
            </a:r>
            <a:endParaRPr b="1" sz="2100"/>
          </a:p>
          <a:p>
            <a:pPr indent="457200" lvl="0" marL="457200" rtl="0" algn="l">
              <a:spcBef>
                <a:spcPts val="0"/>
              </a:spcBef>
              <a:spcAft>
                <a:spcPts val="0"/>
              </a:spcAft>
              <a:buNone/>
            </a:pPr>
            <a:r>
              <a:rPr b="1" lang="en" sz="2100"/>
              <a:t>SARIMAX  [180 items] : </a:t>
            </a:r>
            <a:r>
              <a:rPr b="1" lang="en" sz="2100">
                <a:solidFill>
                  <a:schemeClr val="dk1"/>
                </a:solidFill>
              </a:rPr>
              <a:t>Elapsed time: 57 hours </a:t>
            </a:r>
            <a:endParaRPr b="1" sz="2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9"/>
          <p:cNvSpPr txBox="1"/>
          <p:nvPr/>
        </p:nvSpPr>
        <p:spPr>
          <a:xfrm>
            <a:off x="100500" y="92625"/>
            <a:ext cx="8877900" cy="3693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lt1"/>
                </a:solidFill>
              </a:rPr>
              <a:t>Future Goals</a:t>
            </a:r>
            <a:endParaRPr b="1" sz="1600">
              <a:solidFill>
                <a:schemeClr val="lt1"/>
              </a:solidFill>
            </a:endParaRPr>
          </a:p>
        </p:txBody>
      </p:sp>
      <p:cxnSp>
        <p:nvCxnSpPr>
          <p:cNvPr id="323" name="Google Shape;323;p29"/>
          <p:cNvCxnSpPr/>
          <p:nvPr/>
        </p:nvCxnSpPr>
        <p:spPr>
          <a:xfrm flipH="1" rot="10800000">
            <a:off x="120200" y="543288"/>
            <a:ext cx="8927100" cy="9900"/>
          </a:xfrm>
          <a:prstGeom prst="straightConnector1">
            <a:avLst/>
          </a:prstGeom>
          <a:noFill/>
          <a:ln cap="flat" cmpd="sng" w="28575">
            <a:solidFill>
              <a:schemeClr val="dk2"/>
            </a:solidFill>
            <a:prstDash val="solid"/>
            <a:round/>
            <a:headEnd len="med" w="med" type="none"/>
            <a:tailEnd len="med" w="med" type="none"/>
          </a:ln>
        </p:spPr>
      </p:cxnSp>
      <p:sp>
        <p:nvSpPr>
          <p:cNvPr id="324" name="Google Shape;324;p29"/>
          <p:cNvSpPr txBox="1"/>
          <p:nvPr/>
        </p:nvSpPr>
        <p:spPr>
          <a:xfrm>
            <a:off x="100500" y="870475"/>
            <a:ext cx="84645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t>Implementation of Models on the Provided Time Series Dataset</a:t>
            </a:r>
            <a:endParaRPr b="1" sz="2100"/>
          </a:p>
          <a:p>
            <a:pPr indent="0" lvl="0" marL="0" rtl="0" algn="l">
              <a:spcBef>
                <a:spcPts val="0"/>
              </a:spcBef>
              <a:spcAft>
                <a:spcPts val="0"/>
              </a:spcAft>
              <a:buNone/>
            </a:pPr>
            <a:r>
              <a:t/>
            </a:r>
            <a:endParaRPr b="1" sz="2100"/>
          </a:p>
          <a:p>
            <a:pPr indent="-361950" lvl="0" marL="457200" rtl="0" algn="l">
              <a:spcBef>
                <a:spcPts val="0"/>
              </a:spcBef>
              <a:spcAft>
                <a:spcPts val="0"/>
              </a:spcAft>
              <a:buSzPts val="2100"/>
              <a:buAutoNum type="arabicParenR"/>
            </a:pPr>
            <a:r>
              <a:rPr b="1" lang="en" sz="2100"/>
              <a:t>Random Forest Model</a:t>
            </a:r>
            <a:endParaRPr b="1" sz="2100"/>
          </a:p>
          <a:p>
            <a:pPr indent="-361950" lvl="0" marL="457200" rtl="0" algn="l">
              <a:spcBef>
                <a:spcPts val="0"/>
              </a:spcBef>
              <a:spcAft>
                <a:spcPts val="0"/>
              </a:spcAft>
              <a:buSzPts val="2100"/>
              <a:buAutoNum type="arabicParenR"/>
            </a:pPr>
            <a:r>
              <a:rPr b="1" lang="en" sz="2100"/>
              <a:t>XGBoost Model</a:t>
            </a:r>
            <a:endParaRPr b="1" sz="2100"/>
          </a:p>
          <a:p>
            <a:pPr indent="-361950" lvl="0" marL="457200" rtl="0" algn="l">
              <a:spcBef>
                <a:spcPts val="0"/>
              </a:spcBef>
              <a:spcAft>
                <a:spcPts val="0"/>
              </a:spcAft>
              <a:buSzPts val="2100"/>
              <a:buAutoNum type="arabicParenR"/>
            </a:pPr>
            <a:r>
              <a:rPr b="1" lang="en" sz="2100"/>
              <a:t>Multivariate Time Series Analysis</a:t>
            </a:r>
            <a:endParaRPr b="1" sz="2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0"/>
          <p:cNvSpPr txBox="1"/>
          <p:nvPr/>
        </p:nvSpPr>
        <p:spPr>
          <a:xfrm>
            <a:off x="155850" y="122925"/>
            <a:ext cx="8520600" cy="6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220">
                <a:solidFill>
                  <a:schemeClr val="dk1"/>
                </a:solidFill>
              </a:rPr>
              <a:t>Thank you!</a:t>
            </a:r>
            <a:endParaRPr b="1" sz="3220">
              <a:solidFill>
                <a:schemeClr val="dk1"/>
              </a:solidFill>
            </a:endParaRPr>
          </a:p>
        </p:txBody>
      </p:sp>
      <p:sp>
        <p:nvSpPr>
          <p:cNvPr id="330" name="Google Shape;330;p30"/>
          <p:cNvSpPr txBox="1"/>
          <p:nvPr/>
        </p:nvSpPr>
        <p:spPr>
          <a:xfrm>
            <a:off x="3090150" y="3649725"/>
            <a:ext cx="2652000" cy="44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Lato"/>
                <a:ea typeface="Lato"/>
                <a:cs typeface="Lato"/>
                <a:sym typeface="Lato"/>
              </a:rPr>
              <a:t>Garegin Manvelyan</a:t>
            </a:r>
            <a:r>
              <a:rPr lang="en" sz="1700">
                <a:solidFill>
                  <a:schemeClr val="dk1"/>
                </a:solidFill>
                <a:latin typeface="Lato"/>
                <a:ea typeface="Lato"/>
                <a:cs typeface="Lato"/>
                <a:sym typeface="Lato"/>
              </a:rPr>
              <a:t> </a:t>
            </a:r>
            <a:endParaRPr>
              <a:solidFill>
                <a:schemeClr val="dk1"/>
              </a:solidFill>
            </a:endParaRPr>
          </a:p>
        </p:txBody>
      </p:sp>
      <p:pic>
        <p:nvPicPr>
          <p:cNvPr id="331" name="Google Shape;331;p30"/>
          <p:cNvPicPr preferRelativeResize="0"/>
          <p:nvPr/>
        </p:nvPicPr>
        <p:blipFill>
          <a:blip r:embed="rId3">
            <a:alphaModFix/>
          </a:blip>
          <a:stretch>
            <a:fillRect/>
          </a:stretch>
        </p:blipFill>
        <p:spPr>
          <a:xfrm>
            <a:off x="2849286" y="795450"/>
            <a:ext cx="3133727" cy="2790601"/>
          </a:xfrm>
          <a:prstGeom prst="rect">
            <a:avLst/>
          </a:prstGeom>
          <a:noFill/>
          <a:ln>
            <a:noFill/>
          </a:ln>
        </p:spPr>
      </p:pic>
      <p:sp>
        <p:nvSpPr>
          <p:cNvPr id="332" name="Google Shape;332;p30"/>
          <p:cNvSpPr txBox="1"/>
          <p:nvPr/>
        </p:nvSpPr>
        <p:spPr>
          <a:xfrm>
            <a:off x="2916150" y="416390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p>
        </p:txBody>
      </p:sp>
      <p:sp>
        <p:nvSpPr>
          <p:cNvPr id="333" name="Google Shape;333;p30"/>
          <p:cNvSpPr txBox="1"/>
          <p:nvPr/>
        </p:nvSpPr>
        <p:spPr>
          <a:xfrm>
            <a:off x="1269750" y="4110050"/>
            <a:ext cx="6292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u="sng">
                <a:solidFill>
                  <a:srgbClr val="0000FF"/>
                </a:solidFill>
                <a:latin typeface="Calibri"/>
                <a:ea typeface="Calibri"/>
                <a:cs typeface="Calibri"/>
                <a:sym typeface="Calibri"/>
                <a:hlinkClick r:id="rId4">
                  <a:extLst>
                    <a:ext uri="{A12FA001-AC4F-418D-AE19-62706E023703}">
                      <ahyp:hlinkClr val="tx"/>
                    </a:ext>
                  </a:extLst>
                </a:hlinkClick>
              </a:rPr>
              <a:t>gareginm@gmail.com</a:t>
            </a:r>
            <a:r>
              <a:rPr lang="en" sz="2100"/>
              <a:t> | </a:t>
            </a:r>
            <a:r>
              <a:rPr lang="en" sz="1800" u="sng">
                <a:solidFill>
                  <a:srgbClr val="0000FF"/>
                </a:solidFill>
                <a:latin typeface="Calibri"/>
                <a:ea typeface="Calibri"/>
                <a:cs typeface="Calibri"/>
                <a:sym typeface="Calibri"/>
                <a:hlinkClick r:id="rId5">
                  <a:extLst>
                    <a:ext uri="{A12FA001-AC4F-418D-AE19-62706E023703}">
                      <ahyp:hlinkClr val="tx"/>
                    </a:ext>
                  </a:extLst>
                </a:hlinkClick>
              </a:rPr>
              <a:t>Github</a:t>
            </a:r>
            <a:r>
              <a:rPr lang="en" sz="1800">
                <a:solidFill>
                  <a:schemeClr val="dk1"/>
                </a:solidFill>
                <a:latin typeface="Calibri"/>
                <a:ea typeface="Calibri"/>
                <a:cs typeface="Calibri"/>
                <a:sym typeface="Calibri"/>
              </a:rPr>
              <a:t> | </a:t>
            </a:r>
            <a:r>
              <a:rPr lang="en" sz="1800" u="sng">
                <a:solidFill>
                  <a:srgbClr val="0000FF"/>
                </a:solidFill>
                <a:latin typeface="Calibri"/>
                <a:ea typeface="Calibri"/>
                <a:cs typeface="Calibri"/>
                <a:sym typeface="Calibri"/>
                <a:hlinkClick r:id="rId6">
                  <a:extLst>
                    <a:ext uri="{A12FA001-AC4F-418D-AE19-62706E023703}">
                      <ahyp:hlinkClr val="tx"/>
                    </a:ext>
                  </a:extLst>
                </a:hlinkClick>
              </a:rPr>
              <a:t>LinkedIn</a:t>
            </a:r>
            <a:r>
              <a:rPr lang="en" sz="2100"/>
              <a:t> | </a:t>
            </a:r>
            <a:r>
              <a:rPr lang="en" sz="1800">
                <a:solidFill>
                  <a:srgbClr val="1C4587"/>
                </a:solidFill>
                <a:latin typeface="Calibri"/>
                <a:ea typeface="Calibri"/>
                <a:cs typeface="Calibri"/>
                <a:sym typeface="Calibri"/>
              </a:rPr>
              <a:t>639-994-5999</a:t>
            </a:r>
            <a:endParaRPr sz="1800">
              <a:solidFill>
                <a:srgbClr val="1C4587"/>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4"/>
          <p:cNvPicPr preferRelativeResize="0"/>
          <p:nvPr/>
        </p:nvPicPr>
        <p:blipFill>
          <a:blip r:embed="rId3">
            <a:alphaModFix/>
          </a:blip>
          <a:stretch>
            <a:fillRect/>
          </a:stretch>
        </p:blipFill>
        <p:spPr>
          <a:xfrm>
            <a:off x="1084950" y="2977475"/>
            <a:ext cx="2503675" cy="2166025"/>
          </a:xfrm>
          <a:prstGeom prst="rect">
            <a:avLst/>
          </a:prstGeom>
          <a:noFill/>
          <a:ln>
            <a:noFill/>
          </a:ln>
        </p:spPr>
      </p:pic>
      <p:sp>
        <p:nvSpPr>
          <p:cNvPr id="65" name="Google Shape;65;p14"/>
          <p:cNvSpPr txBox="1"/>
          <p:nvPr/>
        </p:nvSpPr>
        <p:spPr>
          <a:xfrm>
            <a:off x="509100" y="543925"/>
            <a:ext cx="3488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t>EDUCATION</a:t>
            </a:r>
            <a:endParaRPr b="1" sz="1800"/>
          </a:p>
        </p:txBody>
      </p:sp>
      <p:pic>
        <p:nvPicPr>
          <p:cNvPr id="66" name="Google Shape;66;p14"/>
          <p:cNvPicPr preferRelativeResize="0"/>
          <p:nvPr/>
        </p:nvPicPr>
        <p:blipFill>
          <a:blip r:embed="rId4">
            <a:alphaModFix/>
          </a:blip>
          <a:stretch>
            <a:fillRect/>
          </a:stretch>
        </p:blipFill>
        <p:spPr>
          <a:xfrm>
            <a:off x="4193176" y="989300"/>
            <a:ext cx="4637475" cy="1241525"/>
          </a:xfrm>
          <a:prstGeom prst="rect">
            <a:avLst/>
          </a:prstGeom>
          <a:noFill/>
          <a:ln>
            <a:noFill/>
          </a:ln>
        </p:spPr>
      </p:pic>
      <p:sp>
        <p:nvSpPr>
          <p:cNvPr id="67" name="Google Shape;67;p14"/>
          <p:cNvSpPr txBox="1"/>
          <p:nvPr/>
        </p:nvSpPr>
        <p:spPr>
          <a:xfrm>
            <a:off x="4782663" y="540963"/>
            <a:ext cx="3488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t>JOB</a:t>
            </a:r>
            <a:endParaRPr b="1" sz="1800"/>
          </a:p>
        </p:txBody>
      </p:sp>
      <p:sp>
        <p:nvSpPr>
          <p:cNvPr id="68" name="Google Shape;68;p14"/>
          <p:cNvSpPr txBox="1"/>
          <p:nvPr/>
        </p:nvSpPr>
        <p:spPr>
          <a:xfrm>
            <a:off x="400725" y="2709375"/>
            <a:ext cx="3488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t>LIFE</a:t>
            </a:r>
            <a:endParaRPr b="1" sz="1800"/>
          </a:p>
        </p:txBody>
      </p:sp>
      <p:sp>
        <p:nvSpPr>
          <p:cNvPr id="69" name="Google Shape;69;p14"/>
          <p:cNvSpPr txBox="1"/>
          <p:nvPr/>
        </p:nvSpPr>
        <p:spPr>
          <a:xfrm>
            <a:off x="4636575" y="2700882"/>
            <a:ext cx="3780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t>FAMILY</a:t>
            </a:r>
            <a:endParaRPr b="1" sz="1800"/>
          </a:p>
        </p:txBody>
      </p:sp>
      <p:cxnSp>
        <p:nvCxnSpPr>
          <p:cNvPr id="70" name="Google Shape;70;p14"/>
          <p:cNvCxnSpPr/>
          <p:nvPr/>
        </p:nvCxnSpPr>
        <p:spPr>
          <a:xfrm flipH="1" rot="10800000">
            <a:off x="120200" y="2762850"/>
            <a:ext cx="8927100" cy="9900"/>
          </a:xfrm>
          <a:prstGeom prst="straightConnector1">
            <a:avLst/>
          </a:prstGeom>
          <a:noFill/>
          <a:ln cap="flat" cmpd="sng" w="9525">
            <a:solidFill>
              <a:schemeClr val="dk2"/>
            </a:solidFill>
            <a:prstDash val="solid"/>
            <a:round/>
            <a:headEnd len="med" w="med" type="none"/>
            <a:tailEnd len="med" w="med" type="none"/>
          </a:ln>
        </p:spPr>
      </p:cxnSp>
      <p:cxnSp>
        <p:nvCxnSpPr>
          <p:cNvPr id="71" name="Google Shape;71;p14"/>
          <p:cNvCxnSpPr/>
          <p:nvPr/>
        </p:nvCxnSpPr>
        <p:spPr>
          <a:xfrm rot="10800000">
            <a:off x="4051700" y="634550"/>
            <a:ext cx="69000" cy="4256700"/>
          </a:xfrm>
          <a:prstGeom prst="straightConnector1">
            <a:avLst/>
          </a:prstGeom>
          <a:noFill/>
          <a:ln cap="flat" cmpd="sng" w="9525">
            <a:solidFill>
              <a:schemeClr val="dk2"/>
            </a:solidFill>
            <a:prstDash val="solid"/>
            <a:round/>
            <a:headEnd len="med" w="med" type="none"/>
            <a:tailEnd len="med" w="med" type="none"/>
          </a:ln>
        </p:spPr>
      </p:cxnSp>
      <p:pic>
        <p:nvPicPr>
          <p:cNvPr id="72" name="Google Shape;72;p14"/>
          <p:cNvPicPr preferRelativeResize="0"/>
          <p:nvPr/>
        </p:nvPicPr>
        <p:blipFill rotWithShape="1">
          <a:blip r:embed="rId5">
            <a:alphaModFix/>
          </a:blip>
          <a:srcRect b="0" l="0" r="10833" t="0"/>
          <a:stretch/>
        </p:blipFill>
        <p:spPr>
          <a:xfrm>
            <a:off x="4126300" y="3247450"/>
            <a:ext cx="4852149" cy="1032400"/>
          </a:xfrm>
          <a:prstGeom prst="rect">
            <a:avLst/>
          </a:prstGeom>
          <a:noFill/>
          <a:ln>
            <a:noFill/>
          </a:ln>
        </p:spPr>
      </p:pic>
      <p:pic>
        <p:nvPicPr>
          <p:cNvPr id="73" name="Google Shape;73;p14"/>
          <p:cNvPicPr preferRelativeResize="0"/>
          <p:nvPr/>
        </p:nvPicPr>
        <p:blipFill>
          <a:blip r:embed="rId6">
            <a:alphaModFix/>
          </a:blip>
          <a:stretch>
            <a:fillRect/>
          </a:stretch>
        </p:blipFill>
        <p:spPr>
          <a:xfrm>
            <a:off x="120197" y="848547"/>
            <a:ext cx="3780300" cy="1843524"/>
          </a:xfrm>
          <a:prstGeom prst="rect">
            <a:avLst/>
          </a:prstGeom>
          <a:noFill/>
          <a:ln>
            <a:noFill/>
          </a:ln>
        </p:spPr>
      </p:pic>
      <p:sp>
        <p:nvSpPr>
          <p:cNvPr id="74" name="Google Shape;74;p14"/>
          <p:cNvSpPr txBox="1"/>
          <p:nvPr/>
        </p:nvSpPr>
        <p:spPr>
          <a:xfrm>
            <a:off x="100500" y="92625"/>
            <a:ext cx="8877900" cy="3693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lt1"/>
                </a:solidFill>
              </a:rPr>
              <a:t>GAREGIN MANVELYAN</a:t>
            </a:r>
            <a:endParaRPr b="1" sz="1600">
              <a:solidFill>
                <a:schemeClr val="lt1"/>
              </a:solidFill>
            </a:endParaRPr>
          </a:p>
        </p:txBody>
      </p:sp>
      <p:cxnSp>
        <p:nvCxnSpPr>
          <p:cNvPr id="75" name="Google Shape;75;p14"/>
          <p:cNvCxnSpPr/>
          <p:nvPr/>
        </p:nvCxnSpPr>
        <p:spPr>
          <a:xfrm flipH="1" rot="10800000">
            <a:off x="120200" y="543288"/>
            <a:ext cx="8927100" cy="99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nvSpPr>
        <p:spPr>
          <a:xfrm>
            <a:off x="100500" y="92625"/>
            <a:ext cx="8877900" cy="3693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lt1"/>
                </a:solidFill>
              </a:rPr>
              <a:t>PROJECT EXECUTION STEPS</a:t>
            </a:r>
            <a:endParaRPr b="1" sz="1600">
              <a:solidFill>
                <a:schemeClr val="lt1"/>
              </a:solidFill>
            </a:endParaRPr>
          </a:p>
        </p:txBody>
      </p:sp>
      <p:cxnSp>
        <p:nvCxnSpPr>
          <p:cNvPr id="81" name="Google Shape;81;p15"/>
          <p:cNvCxnSpPr/>
          <p:nvPr/>
        </p:nvCxnSpPr>
        <p:spPr>
          <a:xfrm flipH="1" rot="10800000">
            <a:off x="120200" y="543288"/>
            <a:ext cx="8927100" cy="9900"/>
          </a:xfrm>
          <a:prstGeom prst="straightConnector1">
            <a:avLst/>
          </a:prstGeom>
          <a:noFill/>
          <a:ln cap="flat" cmpd="sng" w="28575">
            <a:solidFill>
              <a:schemeClr val="dk2"/>
            </a:solidFill>
            <a:prstDash val="solid"/>
            <a:round/>
            <a:headEnd len="med" w="med" type="none"/>
            <a:tailEnd len="med" w="med" type="none"/>
          </a:ln>
        </p:spPr>
      </p:cxnSp>
      <p:sp>
        <p:nvSpPr>
          <p:cNvPr id="82" name="Google Shape;82;p15"/>
          <p:cNvSpPr/>
          <p:nvPr/>
        </p:nvSpPr>
        <p:spPr>
          <a:xfrm>
            <a:off x="1084025" y="2066898"/>
            <a:ext cx="1974300" cy="60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Preprocessing</a:t>
            </a:r>
            <a:endParaRPr b="1" sz="1800"/>
          </a:p>
        </p:txBody>
      </p:sp>
      <p:sp>
        <p:nvSpPr>
          <p:cNvPr id="83" name="Google Shape;83;p15"/>
          <p:cNvSpPr/>
          <p:nvPr/>
        </p:nvSpPr>
        <p:spPr>
          <a:xfrm>
            <a:off x="93925" y="659525"/>
            <a:ext cx="1399200" cy="60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Business Value</a:t>
            </a:r>
            <a:endParaRPr b="1" sz="1800"/>
          </a:p>
        </p:txBody>
      </p:sp>
      <p:sp>
        <p:nvSpPr>
          <p:cNvPr id="84" name="Google Shape;84;p15"/>
          <p:cNvSpPr/>
          <p:nvPr/>
        </p:nvSpPr>
        <p:spPr>
          <a:xfrm>
            <a:off x="581000" y="1349725"/>
            <a:ext cx="1694700" cy="60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Data Gathering</a:t>
            </a:r>
            <a:endParaRPr b="1" sz="1800"/>
          </a:p>
        </p:txBody>
      </p:sp>
      <p:sp>
        <p:nvSpPr>
          <p:cNvPr id="85" name="Google Shape;85;p15"/>
          <p:cNvSpPr/>
          <p:nvPr/>
        </p:nvSpPr>
        <p:spPr>
          <a:xfrm>
            <a:off x="1731245" y="2800850"/>
            <a:ext cx="2095800" cy="60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Model Application</a:t>
            </a:r>
            <a:endParaRPr b="1" sz="1800"/>
          </a:p>
        </p:txBody>
      </p:sp>
      <p:sp>
        <p:nvSpPr>
          <p:cNvPr id="86" name="Google Shape;86;p15"/>
          <p:cNvSpPr/>
          <p:nvPr/>
        </p:nvSpPr>
        <p:spPr>
          <a:xfrm>
            <a:off x="2470272" y="3566850"/>
            <a:ext cx="2203200" cy="60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Interpretation &amp; </a:t>
            </a:r>
            <a:r>
              <a:rPr b="1" lang="en" sz="1800"/>
              <a:t>Challenges</a:t>
            </a:r>
            <a:endParaRPr b="1" sz="1800"/>
          </a:p>
        </p:txBody>
      </p:sp>
      <p:sp>
        <p:nvSpPr>
          <p:cNvPr id="87" name="Google Shape;87;p15"/>
          <p:cNvSpPr/>
          <p:nvPr/>
        </p:nvSpPr>
        <p:spPr>
          <a:xfrm>
            <a:off x="3212129" y="4316350"/>
            <a:ext cx="2303400" cy="60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Documentation</a:t>
            </a:r>
            <a:endParaRPr b="1" sz="1800"/>
          </a:p>
        </p:txBody>
      </p:sp>
      <p:cxnSp>
        <p:nvCxnSpPr>
          <p:cNvPr id="88" name="Google Shape;88;p15"/>
          <p:cNvCxnSpPr>
            <a:stCxn id="83" idx="3"/>
            <a:endCxn id="84" idx="0"/>
          </p:cNvCxnSpPr>
          <p:nvPr/>
        </p:nvCxnSpPr>
        <p:spPr>
          <a:xfrm flipH="1">
            <a:off x="1428325" y="960125"/>
            <a:ext cx="64800" cy="389700"/>
          </a:xfrm>
          <a:prstGeom prst="bentConnector4">
            <a:avLst>
              <a:gd fmla="val -367477" name="adj1"/>
              <a:gd fmla="val 88555" name="adj2"/>
            </a:avLst>
          </a:prstGeom>
          <a:noFill/>
          <a:ln cap="flat" cmpd="sng" w="9525">
            <a:solidFill>
              <a:schemeClr val="dk2"/>
            </a:solidFill>
            <a:prstDash val="solid"/>
            <a:round/>
            <a:headEnd len="med" w="med" type="none"/>
            <a:tailEnd len="med" w="med" type="none"/>
          </a:ln>
        </p:spPr>
      </p:cxnSp>
      <p:cxnSp>
        <p:nvCxnSpPr>
          <p:cNvPr id="89" name="Google Shape;89;p15"/>
          <p:cNvCxnSpPr>
            <a:stCxn id="84" idx="3"/>
            <a:endCxn id="82" idx="0"/>
          </p:cNvCxnSpPr>
          <p:nvPr/>
        </p:nvCxnSpPr>
        <p:spPr>
          <a:xfrm flipH="1">
            <a:off x="2071100" y="1650325"/>
            <a:ext cx="204600" cy="416700"/>
          </a:xfrm>
          <a:prstGeom prst="bentConnector4">
            <a:avLst>
              <a:gd fmla="val -116386" name="adj1"/>
              <a:gd fmla="val 86054" name="adj2"/>
            </a:avLst>
          </a:prstGeom>
          <a:noFill/>
          <a:ln cap="flat" cmpd="sng" w="9525">
            <a:solidFill>
              <a:schemeClr val="dk2"/>
            </a:solidFill>
            <a:prstDash val="solid"/>
            <a:round/>
            <a:headEnd len="med" w="med" type="none"/>
            <a:tailEnd len="med" w="med" type="none"/>
          </a:ln>
        </p:spPr>
      </p:cxnSp>
      <p:cxnSp>
        <p:nvCxnSpPr>
          <p:cNvPr id="90" name="Google Shape;90;p15"/>
          <p:cNvCxnSpPr>
            <a:stCxn id="82" idx="3"/>
            <a:endCxn id="85" idx="0"/>
          </p:cNvCxnSpPr>
          <p:nvPr/>
        </p:nvCxnSpPr>
        <p:spPr>
          <a:xfrm flipH="1">
            <a:off x="2779025" y="2367498"/>
            <a:ext cx="279300" cy="433500"/>
          </a:xfrm>
          <a:prstGeom prst="bentConnector4">
            <a:avLst>
              <a:gd fmla="val -85258" name="adj1"/>
              <a:gd fmla="val 81842" name="adj2"/>
            </a:avLst>
          </a:prstGeom>
          <a:noFill/>
          <a:ln cap="flat" cmpd="sng" w="9525">
            <a:solidFill>
              <a:schemeClr val="dk2"/>
            </a:solidFill>
            <a:prstDash val="solid"/>
            <a:round/>
            <a:headEnd len="med" w="med" type="none"/>
            <a:tailEnd len="med" w="med" type="none"/>
          </a:ln>
        </p:spPr>
      </p:cxnSp>
      <p:cxnSp>
        <p:nvCxnSpPr>
          <p:cNvPr id="91" name="Google Shape;91;p15"/>
          <p:cNvCxnSpPr>
            <a:stCxn id="85" idx="3"/>
            <a:endCxn id="86" idx="0"/>
          </p:cNvCxnSpPr>
          <p:nvPr/>
        </p:nvCxnSpPr>
        <p:spPr>
          <a:xfrm flipH="1">
            <a:off x="3571745" y="3101450"/>
            <a:ext cx="255300" cy="465300"/>
          </a:xfrm>
          <a:prstGeom prst="bentConnector4">
            <a:avLst>
              <a:gd fmla="val -93273" name="adj1"/>
              <a:gd fmla="val 77765" name="adj2"/>
            </a:avLst>
          </a:prstGeom>
          <a:noFill/>
          <a:ln cap="flat" cmpd="sng" w="9525">
            <a:solidFill>
              <a:schemeClr val="dk2"/>
            </a:solidFill>
            <a:prstDash val="solid"/>
            <a:round/>
            <a:headEnd len="med" w="med" type="none"/>
            <a:tailEnd len="med" w="med" type="none"/>
          </a:ln>
        </p:spPr>
      </p:cxnSp>
      <p:cxnSp>
        <p:nvCxnSpPr>
          <p:cNvPr id="92" name="Google Shape;92;p15"/>
          <p:cNvCxnSpPr>
            <a:stCxn id="86" idx="3"/>
            <a:endCxn id="87" idx="0"/>
          </p:cNvCxnSpPr>
          <p:nvPr/>
        </p:nvCxnSpPr>
        <p:spPr>
          <a:xfrm flipH="1">
            <a:off x="4363872" y="3867450"/>
            <a:ext cx="309600" cy="448800"/>
          </a:xfrm>
          <a:prstGeom prst="bentConnector4">
            <a:avLst>
              <a:gd fmla="val -76914" name="adj1"/>
              <a:gd fmla="val 75008" name="adj2"/>
            </a:avLst>
          </a:prstGeom>
          <a:noFill/>
          <a:ln cap="flat" cmpd="sng" w="9525">
            <a:solidFill>
              <a:schemeClr val="dk2"/>
            </a:solidFill>
            <a:prstDash val="solid"/>
            <a:round/>
            <a:headEnd len="med" w="med" type="none"/>
            <a:tailEnd len="med" w="med" type="none"/>
          </a:ln>
        </p:spPr>
      </p:cxnSp>
      <p:sp>
        <p:nvSpPr>
          <p:cNvPr id="93" name="Google Shape;93;p15"/>
          <p:cNvSpPr txBox="1"/>
          <p:nvPr/>
        </p:nvSpPr>
        <p:spPr>
          <a:xfrm>
            <a:off x="5196025" y="762154"/>
            <a:ext cx="3878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a:t>
            </a:r>
            <a:r>
              <a:rPr lang="en" sz="1700"/>
              <a:t>Preventing Overstocking &amp; Stockouts] </a:t>
            </a:r>
            <a:endParaRPr sz="1700"/>
          </a:p>
        </p:txBody>
      </p:sp>
      <p:cxnSp>
        <p:nvCxnSpPr>
          <p:cNvPr id="94" name="Google Shape;94;p15"/>
          <p:cNvCxnSpPr/>
          <p:nvPr/>
        </p:nvCxnSpPr>
        <p:spPr>
          <a:xfrm>
            <a:off x="1493125" y="960125"/>
            <a:ext cx="3676200" cy="25200"/>
          </a:xfrm>
          <a:prstGeom prst="straightConnector1">
            <a:avLst/>
          </a:prstGeom>
          <a:noFill/>
          <a:ln cap="flat" cmpd="sng" w="9525">
            <a:solidFill>
              <a:schemeClr val="dk2"/>
            </a:solidFill>
            <a:prstDash val="dash"/>
            <a:round/>
            <a:headEnd len="med" w="med" type="none"/>
            <a:tailEnd len="med" w="med" type="none"/>
          </a:ln>
        </p:spPr>
      </p:cxnSp>
      <p:sp>
        <p:nvSpPr>
          <p:cNvPr id="95" name="Google Shape;95;p15"/>
          <p:cNvSpPr txBox="1"/>
          <p:nvPr/>
        </p:nvSpPr>
        <p:spPr>
          <a:xfrm>
            <a:off x="6584125" y="1418800"/>
            <a:ext cx="2490000" cy="4464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[Kaggle online platform] </a:t>
            </a:r>
            <a:endParaRPr sz="1700"/>
          </a:p>
        </p:txBody>
      </p:sp>
      <p:cxnSp>
        <p:nvCxnSpPr>
          <p:cNvPr id="96" name="Google Shape;96;p15"/>
          <p:cNvCxnSpPr/>
          <p:nvPr/>
        </p:nvCxnSpPr>
        <p:spPr>
          <a:xfrm flipH="1">
            <a:off x="2275525" y="1657350"/>
            <a:ext cx="4300500" cy="7200"/>
          </a:xfrm>
          <a:prstGeom prst="straightConnector1">
            <a:avLst/>
          </a:prstGeom>
          <a:noFill/>
          <a:ln cap="flat" cmpd="sng" w="9525">
            <a:solidFill>
              <a:schemeClr val="dk2"/>
            </a:solidFill>
            <a:prstDash val="dash"/>
            <a:round/>
            <a:headEnd len="med" w="med" type="none"/>
            <a:tailEnd len="med" w="med" type="none"/>
          </a:ln>
        </p:spPr>
      </p:cxnSp>
      <p:cxnSp>
        <p:nvCxnSpPr>
          <p:cNvPr id="97" name="Google Shape;97;p15"/>
          <p:cNvCxnSpPr/>
          <p:nvPr/>
        </p:nvCxnSpPr>
        <p:spPr>
          <a:xfrm>
            <a:off x="3827185" y="3099500"/>
            <a:ext cx="2303400" cy="9000"/>
          </a:xfrm>
          <a:prstGeom prst="straightConnector1">
            <a:avLst/>
          </a:prstGeom>
          <a:noFill/>
          <a:ln cap="flat" cmpd="sng" w="9525">
            <a:solidFill>
              <a:schemeClr val="dk2"/>
            </a:solidFill>
            <a:prstDash val="dash"/>
            <a:round/>
            <a:headEnd len="med" w="med" type="none"/>
            <a:tailEnd len="med" w="med" type="none"/>
          </a:ln>
        </p:spPr>
      </p:cxnSp>
      <p:sp>
        <p:nvSpPr>
          <p:cNvPr id="98" name="Google Shape;98;p15"/>
          <p:cNvSpPr txBox="1"/>
          <p:nvPr/>
        </p:nvSpPr>
        <p:spPr>
          <a:xfrm>
            <a:off x="4994425" y="2884697"/>
            <a:ext cx="4079700" cy="4464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[ARIMA/SARIMAX Time Series Models]</a:t>
            </a:r>
            <a:endParaRPr sz="1700"/>
          </a:p>
        </p:txBody>
      </p:sp>
      <p:cxnSp>
        <p:nvCxnSpPr>
          <p:cNvPr id="99" name="Google Shape;99;p15"/>
          <p:cNvCxnSpPr/>
          <p:nvPr/>
        </p:nvCxnSpPr>
        <p:spPr>
          <a:xfrm flipH="1" rot="10800000">
            <a:off x="3058225" y="2362472"/>
            <a:ext cx="2203200" cy="14700"/>
          </a:xfrm>
          <a:prstGeom prst="straightConnector1">
            <a:avLst/>
          </a:prstGeom>
          <a:noFill/>
          <a:ln cap="flat" cmpd="sng" w="9525">
            <a:solidFill>
              <a:schemeClr val="dk2"/>
            </a:solidFill>
            <a:prstDash val="dash"/>
            <a:round/>
            <a:headEnd len="med" w="med" type="none"/>
            <a:tailEnd len="med" w="med" type="none"/>
          </a:ln>
        </p:spPr>
      </p:cxnSp>
      <p:sp>
        <p:nvSpPr>
          <p:cNvPr id="100" name="Google Shape;100;p15"/>
          <p:cNvSpPr txBox="1"/>
          <p:nvPr/>
        </p:nvSpPr>
        <p:spPr>
          <a:xfrm>
            <a:off x="5261425" y="2117122"/>
            <a:ext cx="3812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[Cleaning, EDA, Reduction, Splitting]</a:t>
            </a:r>
            <a:endParaRPr sz="1700"/>
          </a:p>
        </p:txBody>
      </p:sp>
      <p:sp>
        <p:nvSpPr>
          <p:cNvPr id="101" name="Google Shape;101;p15"/>
          <p:cNvSpPr txBox="1"/>
          <p:nvPr/>
        </p:nvSpPr>
        <p:spPr>
          <a:xfrm>
            <a:off x="6180325" y="3632649"/>
            <a:ext cx="2893800" cy="446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700"/>
              <a:t>[Results] </a:t>
            </a:r>
            <a:endParaRPr sz="1700"/>
          </a:p>
        </p:txBody>
      </p:sp>
      <p:sp>
        <p:nvSpPr>
          <p:cNvPr id="102" name="Google Shape;102;p15"/>
          <p:cNvSpPr txBox="1"/>
          <p:nvPr/>
        </p:nvSpPr>
        <p:spPr>
          <a:xfrm>
            <a:off x="6180325" y="4393175"/>
            <a:ext cx="2893800" cy="446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700"/>
              <a:t>[Readme, Presentation] </a:t>
            </a:r>
            <a:endParaRPr sz="1700"/>
          </a:p>
        </p:txBody>
      </p:sp>
      <p:cxnSp>
        <p:nvCxnSpPr>
          <p:cNvPr id="103" name="Google Shape;103;p15"/>
          <p:cNvCxnSpPr/>
          <p:nvPr/>
        </p:nvCxnSpPr>
        <p:spPr>
          <a:xfrm>
            <a:off x="4673545" y="3869300"/>
            <a:ext cx="3364800" cy="5100"/>
          </a:xfrm>
          <a:prstGeom prst="straightConnector1">
            <a:avLst/>
          </a:prstGeom>
          <a:noFill/>
          <a:ln cap="flat" cmpd="sng" w="9525">
            <a:solidFill>
              <a:schemeClr val="dk2"/>
            </a:solidFill>
            <a:prstDash val="dash"/>
            <a:round/>
            <a:headEnd len="med" w="med" type="none"/>
            <a:tailEnd len="med" w="med" type="none"/>
          </a:ln>
        </p:spPr>
      </p:cxnSp>
      <p:cxnSp>
        <p:nvCxnSpPr>
          <p:cNvPr id="104" name="Google Shape;104;p15"/>
          <p:cNvCxnSpPr/>
          <p:nvPr/>
        </p:nvCxnSpPr>
        <p:spPr>
          <a:xfrm flipH="1" rot="10800000">
            <a:off x="5515520" y="4621880"/>
            <a:ext cx="1127100" cy="4200"/>
          </a:xfrm>
          <a:prstGeom prst="straightConnector1">
            <a:avLst/>
          </a:prstGeom>
          <a:noFill/>
          <a:ln cap="flat" cmpd="sng" w="9525">
            <a:solidFill>
              <a:schemeClr val="dk2"/>
            </a:solidFill>
            <a:prstDash val="dash"/>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nvSpPr>
        <p:spPr>
          <a:xfrm>
            <a:off x="100500" y="92625"/>
            <a:ext cx="8877900" cy="3693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lt1"/>
                </a:solidFill>
              </a:rPr>
              <a:t>GOAL</a:t>
            </a:r>
            <a:endParaRPr b="1" sz="1600">
              <a:solidFill>
                <a:schemeClr val="lt1"/>
              </a:solidFill>
            </a:endParaRPr>
          </a:p>
        </p:txBody>
      </p:sp>
      <p:cxnSp>
        <p:nvCxnSpPr>
          <p:cNvPr id="110" name="Google Shape;110;p16"/>
          <p:cNvCxnSpPr/>
          <p:nvPr/>
        </p:nvCxnSpPr>
        <p:spPr>
          <a:xfrm flipH="1" rot="10800000">
            <a:off x="120200" y="543288"/>
            <a:ext cx="8927100" cy="9900"/>
          </a:xfrm>
          <a:prstGeom prst="straightConnector1">
            <a:avLst/>
          </a:prstGeom>
          <a:noFill/>
          <a:ln cap="flat" cmpd="sng" w="28575">
            <a:solidFill>
              <a:schemeClr val="dk2"/>
            </a:solidFill>
            <a:prstDash val="solid"/>
            <a:round/>
            <a:headEnd len="med" w="med" type="none"/>
            <a:tailEnd len="med" w="med" type="none"/>
          </a:ln>
        </p:spPr>
      </p:cxnSp>
      <p:sp>
        <p:nvSpPr>
          <p:cNvPr id="111" name="Google Shape;111;p16"/>
          <p:cNvSpPr txBox="1"/>
          <p:nvPr/>
        </p:nvSpPr>
        <p:spPr>
          <a:xfrm>
            <a:off x="110400" y="1467700"/>
            <a:ext cx="8858100" cy="101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500"/>
              <a:t>The Aim is to Develop an Improved Demand Forecast Model for Inventory Optimization and 10% Cost Savings.</a:t>
            </a:r>
            <a:endParaRPr b="1" sz="2500"/>
          </a:p>
        </p:txBody>
      </p:sp>
      <p:sp>
        <p:nvSpPr>
          <p:cNvPr id="112" name="Google Shape;112;p16"/>
          <p:cNvSpPr/>
          <p:nvPr/>
        </p:nvSpPr>
        <p:spPr>
          <a:xfrm>
            <a:off x="93925" y="659525"/>
            <a:ext cx="1399200" cy="60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Business Value</a:t>
            </a:r>
            <a:endParaRPr b="1" sz="1800"/>
          </a:p>
        </p:txBody>
      </p:sp>
      <p:sp>
        <p:nvSpPr>
          <p:cNvPr id="113" name="Google Shape;113;p16"/>
          <p:cNvSpPr txBox="1"/>
          <p:nvPr/>
        </p:nvSpPr>
        <p:spPr>
          <a:xfrm>
            <a:off x="5057975" y="737748"/>
            <a:ext cx="3989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[Preventing Overstocking &amp; Stockouts] </a:t>
            </a:r>
            <a:endParaRPr sz="1700"/>
          </a:p>
        </p:txBody>
      </p:sp>
      <p:cxnSp>
        <p:nvCxnSpPr>
          <p:cNvPr id="114" name="Google Shape;114;p16"/>
          <p:cNvCxnSpPr>
            <a:stCxn id="112" idx="3"/>
            <a:endCxn id="113" idx="1"/>
          </p:cNvCxnSpPr>
          <p:nvPr/>
        </p:nvCxnSpPr>
        <p:spPr>
          <a:xfrm>
            <a:off x="1493125" y="960125"/>
            <a:ext cx="3564900" cy="900"/>
          </a:xfrm>
          <a:prstGeom prst="straightConnector1">
            <a:avLst/>
          </a:prstGeom>
          <a:noFill/>
          <a:ln cap="flat" cmpd="sng" w="9525">
            <a:solidFill>
              <a:schemeClr val="dk2"/>
            </a:solidFill>
            <a:prstDash val="dash"/>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nvSpPr>
        <p:spPr>
          <a:xfrm>
            <a:off x="100500" y="92625"/>
            <a:ext cx="8877900" cy="3693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lt1"/>
                </a:solidFill>
              </a:rPr>
              <a:t>DATASET SELECTION</a:t>
            </a:r>
            <a:endParaRPr b="1" sz="1600">
              <a:solidFill>
                <a:schemeClr val="lt1"/>
              </a:solidFill>
            </a:endParaRPr>
          </a:p>
        </p:txBody>
      </p:sp>
      <p:cxnSp>
        <p:nvCxnSpPr>
          <p:cNvPr id="120" name="Google Shape;120;p17"/>
          <p:cNvCxnSpPr/>
          <p:nvPr/>
        </p:nvCxnSpPr>
        <p:spPr>
          <a:xfrm flipH="1" rot="10800000">
            <a:off x="120200" y="543288"/>
            <a:ext cx="8927100" cy="9900"/>
          </a:xfrm>
          <a:prstGeom prst="straightConnector1">
            <a:avLst/>
          </a:prstGeom>
          <a:noFill/>
          <a:ln cap="flat" cmpd="sng" w="28575">
            <a:solidFill>
              <a:schemeClr val="dk2"/>
            </a:solidFill>
            <a:prstDash val="solid"/>
            <a:round/>
            <a:headEnd len="med" w="med" type="none"/>
            <a:tailEnd len="med" w="med" type="none"/>
          </a:ln>
        </p:spPr>
      </p:cxnSp>
      <p:sp>
        <p:nvSpPr>
          <p:cNvPr id="121" name="Google Shape;121;p17"/>
          <p:cNvSpPr txBox="1"/>
          <p:nvPr/>
        </p:nvSpPr>
        <p:spPr>
          <a:xfrm>
            <a:off x="120200" y="1372250"/>
            <a:ext cx="8858100" cy="1251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2100">
                <a:solidFill>
                  <a:schemeClr val="dk1"/>
                </a:solidFill>
              </a:rPr>
              <a:t>The "Forecasts for Product Demand" dataset contains historical product demand for a global manufacturing company with thousands of products across various categories.</a:t>
            </a:r>
            <a:endParaRPr b="1" sz="2100"/>
          </a:p>
        </p:txBody>
      </p:sp>
      <p:sp>
        <p:nvSpPr>
          <p:cNvPr id="122" name="Google Shape;122;p17"/>
          <p:cNvSpPr txBox="1"/>
          <p:nvPr/>
        </p:nvSpPr>
        <p:spPr>
          <a:xfrm>
            <a:off x="184250" y="4808665"/>
            <a:ext cx="8799000" cy="369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200"/>
              <a:t>Dataset was downloaded from </a:t>
            </a:r>
            <a:r>
              <a:rPr lang="en" sz="1200" u="sng">
                <a:solidFill>
                  <a:schemeClr val="hlink"/>
                </a:solidFill>
                <a:hlinkClick r:id="rId3"/>
              </a:rPr>
              <a:t>kaggle online platform</a:t>
            </a:r>
            <a:endParaRPr sz="1200"/>
          </a:p>
        </p:txBody>
      </p:sp>
      <p:sp>
        <p:nvSpPr>
          <p:cNvPr id="123" name="Google Shape;123;p17"/>
          <p:cNvSpPr txBox="1"/>
          <p:nvPr/>
        </p:nvSpPr>
        <p:spPr>
          <a:xfrm>
            <a:off x="238450" y="2590600"/>
            <a:ext cx="2726100" cy="461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t>Records : </a:t>
            </a:r>
            <a:endParaRPr sz="1800"/>
          </a:p>
        </p:txBody>
      </p:sp>
      <p:sp>
        <p:nvSpPr>
          <p:cNvPr id="124" name="Google Shape;124;p17"/>
          <p:cNvSpPr txBox="1"/>
          <p:nvPr/>
        </p:nvSpPr>
        <p:spPr>
          <a:xfrm>
            <a:off x="2964551" y="2590600"/>
            <a:ext cx="2495700" cy="461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t>1 048 575</a:t>
            </a:r>
            <a:endParaRPr sz="1800"/>
          </a:p>
        </p:txBody>
      </p:sp>
      <p:sp>
        <p:nvSpPr>
          <p:cNvPr id="125" name="Google Shape;125;p17"/>
          <p:cNvSpPr txBox="1"/>
          <p:nvPr/>
        </p:nvSpPr>
        <p:spPr>
          <a:xfrm>
            <a:off x="238450" y="3035103"/>
            <a:ext cx="2726100" cy="461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t>Time Period</a:t>
            </a:r>
            <a:r>
              <a:rPr lang="en" sz="1800"/>
              <a:t> : </a:t>
            </a:r>
            <a:endParaRPr sz="1800"/>
          </a:p>
        </p:txBody>
      </p:sp>
      <p:sp>
        <p:nvSpPr>
          <p:cNvPr id="126" name="Google Shape;126;p17"/>
          <p:cNvSpPr txBox="1"/>
          <p:nvPr/>
        </p:nvSpPr>
        <p:spPr>
          <a:xfrm>
            <a:off x="2964551" y="3035103"/>
            <a:ext cx="2495700" cy="461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t>5 years / 60 months</a:t>
            </a:r>
            <a:endParaRPr sz="1800"/>
          </a:p>
        </p:txBody>
      </p:sp>
      <p:sp>
        <p:nvSpPr>
          <p:cNvPr id="127" name="Google Shape;127;p17"/>
          <p:cNvSpPr txBox="1"/>
          <p:nvPr/>
        </p:nvSpPr>
        <p:spPr>
          <a:xfrm>
            <a:off x="238450" y="3478909"/>
            <a:ext cx="2726100" cy="461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t>Unique Products</a:t>
            </a:r>
            <a:r>
              <a:rPr lang="en" sz="1800"/>
              <a:t>: </a:t>
            </a:r>
            <a:endParaRPr sz="1800"/>
          </a:p>
        </p:txBody>
      </p:sp>
      <p:sp>
        <p:nvSpPr>
          <p:cNvPr id="128" name="Google Shape;128;p17"/>
          <p:cNvSpPr txBox="1"/>
          <p:nvPr/>
        </p:nvSpPr>
        <p:spPr>
          <a:xfrm>
            <a:off x="2964551" y="3478915"/>
            <a:ext cx="2495700" cy="461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t>2 160</a:t>
            </a:r>
            <a:endParaRPr sz="1800"/>
          </a:p>
        </p:txBody>
      </p:sp>
      <p:sp>
        <p:nvSpPr>
          <p:cNvPr id="129" name="Google Shape;129;p17"/>
          <p:cNvSpPr txBox="1"/>
          <p:nvPr/>
        </p:nvSpPr>
        <p:spPr>
          <a:xfrm>
            <a:off x="238450" y="3961139"/>
            <a:ext cx="2726100" cy="461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t>Warehouses: </a:t>
            </a:r>
            <a:endParaRPr sz="1800"/>
          </a:p>
        </p:txBody>
      </p:sp>
      <p:sp>
        <p:nvSpPr>
          <p:cNvPr id="130" name="Google Shape;130;p17"/>
          <p:cNvSpPr txBox="1"/>
          <p:nvPr/>
        </p:nvSpPr>
        <p:spPr>
          <a:xfrm>
            <a:off x="2964551" y="3961145"/>
            <a:ext cx="2495700" cy="461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t>4</a:t>
            </a:r>
            <a:endParaRPr sz="1800"/>
          </a:p>
        </p:txBody>
      </p:sp>
      <p:sp>
        <p:nvSpPr>
          <p:cNvPr id="131" name="Google Shape;131;p17"/>
          <p:cNvSpPr txBox="1"/>
          <p:nvPr/>
        </p:nvSpPr>
        <p:spPr>
          <a:xfrm>
            <a:off x="238450" y="4444914"/>
            <a:ext cx="2726100" cy="461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t>Product Categories</a:t>
            </a:r>
            <a:r>
              <a:rPr lang="en" sz="1800"/>
              <a:t>: </a:t>
            </a:r>
            <a:endParaRPr sz="1800"/>
          </a:p>
        </p:txBody>
      </p:sp>
      <p:sp>
        <p:nvSpPr>
          <p:cNvPr id="132" name="Google Shape;132;p17"/>
          <p:cNvSpPr txBox="1"/>
          <p:nvPr/>
        </p:nvSpPr>
        <p:spPr>
          <a:xfrm>
            <a:off x="2964551" y="4444921"/>
            <a:ext cx="2495700" cy="461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t>33</a:t>
            </a:r>
            <a:endParaRPr sz="1800"/>
          </a:p>
        </p:txBody>
      </p:sp>
      <p:sp>
        <p:nvSpPr>
          <p:cNvPr id="133" name="Google Shape;133;p17"/>
          <p:cNvSpPr/>
          <p:nvPr/>
        </p:nvSpPr>
        <p:spPr>
          <a:xfrm>
            <a:off x="120200" y="674338"/>
            <a:ext cx="1449000" cy="60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Data Gathering</a:t>
            </a:r>
            <a:endParaRPr b="1" sz="1800"/>
          </a:p>
        </p:txBody>
      </p:sp>
      <p:sp>
        <p:nvSpPr>
          <p:cNvPr id="134" name="Google Shape;134;p17"/>
          <p:cNvSpPr txBox="1"/>
          <p:nvPr/>
        </p:nvSpPr>
        <p:spPr>
          <a:xfrm>
            <a:off x="6056750" y="704940"/>
            <a:ext cx="2893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[Kaggle online platform] </a:t>
            </a:r>
            <a:endParaRPr sz="1800"/>
          </a:p>
        </p:txBody>
      </p:sp>
      <p:cxnSp>
        <p:nvCxnSpPr>
          <p:cNvPr id="135" name="Google Shape;135;p17"/>
          <p:cNvCxnSpPr/>
          <p:nvPr/>
        </p:nvCxnSpPr>
        <p:spPr>
          <a:xfrm flipH="1">
            <a:off x="1569050" y="928063"/>
            <a:ext cx="4487700" cy="9000"/>
          </a:xfrm>
          <a:prstGeom prst="straightConnector1">
            <a:avLst/>
          </a:prstGeom>
          <a:noFill/>
          <a:ln cap="flat" cmpd="sng" w="9525">
            <a:solidFill>
              <a:schemeClr val="dk2"/>
            </a:solidFill>
            <a:prstDash val="dash"/>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nvSpPr>
        <p:spPr>
          <a:xfrm>
            <a:off x="100500" y="92625"/>
            <a:ext cx="8877900" cy="3693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lt1"/>
                </a:solidFill>
              </a:rPr>
              <a:t>Data Preparation</a:t>
            </a:r>
            <a:endParaRPr b="1" sz="1600">
              <a:solidFill>
                <a:schemeClr val="lt1"/>
              </a:solidFill>
            </a:endParaRPr>
          </a:p>
        </p:txBody>
      </p:sp>
      <p:cxnSp>
        <p:nvCxnSpPr>
          <p:cNvPr id="141" name="Google Shape;141;p18"/>
          <p:cNvCxnSpPr/>
          <p:nvPr/>
        </p:nvCxnSpPr>
        <p:spPr>
          <a:xfrm flipH="1" rot="10800000">
            <a:off x="120200" y="543288"/>
            <a:ext cx="8927100" cy="9900"/>
          </a:xfrm>
          <a:prstGeom prst="straightConnector1">
            <a:avLst/>
          </a:prstGeom>
          <a:noFill/>
          <a:ln cap="flat" cmpd="sng" w="28575">
            <a:solidFill>
              <a:schemeClr val="dk2"/>
            </a:solidFill>
            <a:prstDash val="solid"/>
            <a:round/>
            <a:headEnd len="med" w="med" type="none"/>
            <a:tailEnd len="med" w="med" type="none"/>
          </a:ln>
        </p:spPr>
      </p:cxnSp>
      <p:sp>
        <p:nvSpPr>
          <p:cNvPr id="142" name="Google Shape;142;p18"/>
          <p:cNvSpPr/>
          <p:nvPr/>
        </p:nvSpPr>
        <p:spPr>
          <a:xfrm>
            <a:off x="120200" y="674350"/>
            <a:ext cx="1944900" cy="60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dk1"/>
                </a:solidFill>
              </a:rPr>
              <a:t>Preprocessing</a:t>
            </a:r>
            <a:endParaRPr b="1" sz="1800"/>
          </a:p>
        </p:txBody>
      </p:sp>
      <p:sp>
        <p:nvSpPr>
          <p:cNvPr id="143" name="Google Shape;143;p18"/>
          <p:cNvSpPr txBox="1"/>
          <p:nvPr/>
        </p:nvSpPr>
        <p:spPr>
          <a:xfrm>
            <a:off x="6984350" y="743425"/>
            <a:ext cx="1944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a:t>
            </a:r>
            <a:r>
              <a:rPr lang="en" sz="1800">
                <a:solidFill>
                  <a:schemeClr val="dk1"/>
                </a:solidFill>
                <a:highlight>
                  <a:srgbClr val="FFFF00"/>
                </a:highlight>
              </a:rPr>
              <a:t>Cleaning</a:t>
            </a:r>
            <a:r>
              <a:rPr lang="en" sz="1800"/>
              <a:t>] </a:t>
            </a:r>
            <a:endParaRPr sz="1800"/>
          </a:p>
        </p:txBody>
      </p:sp>
      <p:cxnSp>
        <p:nvCxnSpPr>
          <p:cNvPr id="144" name="Google Shape;144;p18"/>
          <p:cNvCxnSpPr>
            <a:stCxn id="143" idx="1"/>
            <a:endCxn id="142" idx="3"/>
          </p:cNvCxnSpPr>
          <p:nvPr/>
        </p:nvCxnSpPr>
        <p:spPr>
          <a:xfrm flipH="1">
            <a:off x="2065250" y="974275"/>
            <a:ext cx="4919100" cy="600"/>
          </a:xfrm>
          <a:prstGeom prst="straightConnector1">
            <a:avLst/>
          </a:prstGeom>
          <a:noFill/>
          <a:ln cap="flat" cmpd="sng" w="9525">
            <a:solidFill>
              <a:schemeClr val="dk2"/>
            </a:solidFill>
            <a:prstDash val="dash"/>
            <a:round/>
            <a:headEnd len="med" w="med" type="none"/>
            <a:tailEnd len="med" w="med" type="none"/>
          </a:ln>
        </p:spPr>
      </p:cxnSp>
      <p:grpSp>
        <p:nvGrpSpPr>
          <p:cNvPr id="145" name="Google Shape;145;p18"/>
          <p:cNvGrpSpPr/>
          <p:nvPr/>
        </p:nvGrpSpPr>
        <p:grpSpPr>
          <a:xfrm>
            <a:off x="2121175" y="3286025"/>
            <a:ext cx="5094597" cy="1541225"/>
            <a:chOff x="2634900" y="1641725"/>
            <a:chExt cx="5094597" cy="1541225"/>
          </a:xfrm>
        </p:grpSpPr>
        <p:sp>
          <p:nvSpPr>
            <p:cNvPr id="146" name="Google Shape;146;p18"/>
            <p:cNvSpPr/>
            <p:nvPr/>
          </p:nvSpPr>
          <p:spPr>
            <a:xfrm>
              <a:off x="2634900" y="1641725"/>
              <a:ext cx="4783800" cy="1541100"/>
            </a:xfrm>
            <a:prstGeom prst="brace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7" name="Google Shape;147;p18"/>
            <p:cNvSpPr txBox="1"/>
            <p:nvPr/>
          </p:nvSpPr>
          <p:spPr>
            <a:xfrm>
              <a:off x="2828097" y="1744450"/>
              <a:ext cx="4901400" cy="14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Null Values: </a:t>
              </a:r>
              <a:r>
                <a:rPr b="1" lang="en"/>
                <a:t>11 239</a:t>
              </a:r>
              <a:r>
                <a:rPr lang="en"/>
                <a:t> .…………………………removed</a:t>
              </a:r>
              <a:endParaRPr/>
            </a:p>
            <a:p>
              <a:pPr indent="0" lvl="0" marL="0" rtl="0" algn="l">
                <a:spcBef>
                  <a:spcPts val="0"/>
                </a:spcBef>
                <a:spcAft>
                  <a:spcPts val="0"/>
                </a:spcAft>
                <a:buNone/>
              </a:pPr>
              <a:r>
                <a:rPr lang="en"/>
                <a:t>Data Types : </a:t>
              </a:r>
              <a:r>
                <a:rPr b="1" lang="en"/>
                <a:t>2</a:t>
              </a:r>
              <a:r>
                <a:rPr lang="en"/>
                <a:t> ..…………………………… converted</a:t>
              </a:r>
              <a:endParaRPr/>
            </a:p>
            <a:p>
              <a:pPr indent="0" lvl="0" marL="0" rtl="0" algn="l">
                <a:spcBef>
                  <a:spcPts val="0"/>
                </a:spcBef>
                <a:spcAft>
                  <a:spcPts val="0"/>
                </a:spcAft>
                <a:buNone/>
              </a:pPr>
              <a:r>
                <a:rPr lang="en"/>
                <a:t>Single Negative Values: </a:t>
              </a:r>
              <a:r>
                <a:rPr b="1" lang="en"/>
                <a:t>26</a:t>
              </a:r>
              <a:r>
                <a:rPr lang="en"/>
                <a:t> …………………removed</a:t>
              </a:r>
              <a:endParaRPr/>
            </a:p>
            <a:p>
              <a:pPr indent="0" lvl="0" marL="0" rtl="0" algn="l">
                <a:spcBef>
                  <a:spcPts val="0"/>
                </a:spcBef>
                <a:spcAft>
                  <a:spcPts val="0"/>
                </a:spcAft>
                <a:buNone/>
              </a:pPr>
              <a:r>
                <a:rPr lang="en"/>
                <a:t>Negative/Positive Pairs:</a:t>
              </a:r>
              <a:r>
                <a:rPr b="1" lang="en"/>
                <a:t>11 746</a:t>
              </a:r>
              <a:r>
                <a:rPr lang="en"/>
                <a:t> …………….removed</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sz="1800"/>
                <a:t>                 </a:t>
              </a:r>
              <a:r>
                <a:rPr lang="en" sz="1800"/>
                <a:t>Rows after cleaning : </a:t>
              </a:r>
              <a:r>
                <a:rPr b="1" lang="en" sz="1800"/>
                <a:t>997 700</a:t>
              </a:r>
              <a:endParaRPr sz="1800"/>
            </a:p>
          </p:txBody>
        </p:sp>
      </p:grpSp>
      <p:pic>
        <p:nvPicPr>
          <p:cNvPr id="148" name="Google Shape;148;p18"/>
          <p:cNvPicPr preferRelativeResize="0"/>
          <p:nvPr/>
        </p:nvPicPr>
        <p:blipFill rotWithShape="1">
          <a:blip r:embed="rId3">
            <a:alphaModFix/>
          </a:blip>
          <a:srcRect b="0" l="0" r="0" t="10793"/>
          <a:stretch/>
        </p:blipFill>
        <p:spPr>
          <a:xfrm>
            <a:off x="589725" y="1467925"/>
            <a:ext cx="7899451" cy="1848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9"/>
          <p:cNvSpPr txBox="1"/>
          <p:nvPr/>
        </p:nvSpPr>
        <p:spPr>
          <a:xfrm>
            <a:off x="100500" y="92625"/>
            <a:ext cx="8877900" cy="3693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lt1"/>
                </a:solidFill>
              </a:rPr>
              <a:t>Data Preparation</a:t>
            </a:r>
            <a:endParaRPr b="1" sz="1600">
              <a:solidFill>
                <a:schemeClr val="lt1"/>
              </a:solidFill>
            </a:endParaRPr>
          </a:p>
        </p:txBody>
      </p:sp>
      <p:cxnSp>
        <p:nvCxnSpPr>
          <p:cNvPr id="154" name="Google Shape;154;p19"/>
          <p:cNvCxnSpPr/>
          <p:nvPr/>
        </p:nvCxnSpPr>
        <p:spPr>
          <a:xfrm flipH="1" rot="10800000">
            <a:off x="120200" y="543288"/>
            <a:ext cx="8927100" cy="9900"/>
          </a:xfrm>
          <a:prstGeom prst="straightConnector1">
            <a:avLst/>
          </a:prstGeom>
          <a:noFill/>
          <a:ln cap="flat" cmpd="sng" w="28575">
            <a:solidFill>
              <a:schemeClr val="dk2"/>
            </a:solidFill>
            <a:prstDash val="solid"/>
            <a:round/>
            <a:headEnd len="med" w="med" type="none"/>
            <a:tailEnd len="med" w="med" type="none"/>
          </a:ln>
        </p:spPr>
      </p:cxnSp>
      <p:sp>
        <p:nvSpPr>
          <p:cNvPr id="155" name="Google Shape;155;p19"/>
          <p:cNvSpPr/>
          <p:nvPr/>
        </p:nvSpPr>
        <p:spPr>
          <a:xfrm>
            <a:off x="120200" y="674350"/>
            <a:ext cx="2158500" cy="60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Preprocessing</a:t>
            </a:r>
            <a:endParaRPr b="1" sz="1800"/>
          </a:p>
        </p:txBody>
      </p:sp>
      <p:sp>
        <p:nvSpPr>
          <p:cNvPr id="156" name="Google Shape;156;p19"/>
          <p:cNvSpPr txBox="1"/>
          <p:nvPr/>
        </p:nvSpPr>
        <p:spPr>
          <a:xfrm>
            <a:off x="7070100" y="743425"/>
            <a:ext cx="1859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a:t>
            </a:r>
            <a:r>
              <a:rPr lang="en" sz="1800">
                <a:solidFill>
                  <a:schemeClr val="dk1"/>
                </a:solidFill>
                <a:highlight>
                  <a:srgbClr val="FFFF00"/>
                </a:highlight>
              </a:rPr>
              <a:t>EDA</a:t>
            </a:r>
            <a:r>
              <a:rPr lang="en" sz="1800"/>
              <a:t>] </a:t>
            </a:r>
            <a:endParaRPr sz="1800"/>
          </a:p>
        </p:txBody>
      </p:sp>
      <p:cxnSp>
        <p:nvCxnSpPr>
          <p:cNvPr id="157" name="Google Shape;157;p19"/>
          <p:cNvCxnSpPr>
            <a:stCxn id="156" idx="1"/>
            <a:endCxn id="155" idx="3"/>
          </p:cNvCxnSpPr>
          <p:nvPr/>
        </p:nvCxnSpPr>
        <p:spPr>
          <a:xfrm flipH="1">
            <a:off x="2278800" y="974275"/>
            <a:ext cx="4791300" cy="600"/>
          </a:xfrm>
          <a:prstGeom prst="straightConnector1">
            <a:avLst/>
          </a:prstGeom>
          <a:noFill/>
          <a:ln cap="flat" cmpd="sng" w="9525">
            <a:solidFill>
              <a:schemeClr val="dk2"/>
            </a:solidFill>
            <a:prstDash val="dash"/>
            <a:round/>
            <a:headEnd len="med" w="med" type="none"/>
            <a:tailEnd len="med" w="med" type="none"/>
          </a:ln>
        </p:spPr>
      </p:cxnSp>
      <p:pic>
        <p:nvPicPr>
          <p:cNvPr id="158" name="Google Shape;158;p19"/>
          <p:cNvPicPr preferRelativeResize="0"/>
          <p:nvPr/>
        </p:nvPicPr>
        <p:blipFill>
          <a:blip r:embed="rId3">
            <a:alphaModFix/>
          </a:blip>
          <a:stretch>
            <a:fillRect/>
          </a:stretch>
        </p:blipFill>
        <p:spPr>
          <a:xfrm>
            <a:off x="100500" y="1853900"/>
            <a:ext cx="3610250" cy="3245849"/>
          </a:xfrm>
          <a:prstGeom prst="rect">
            <a:avLst/>
          </a:prstGeom>
          <a:noFill/>
          <a:ln>
            <a:noFill/>
          </a:ln>
        </p:spPr>
      </p:pic>
      <p:pic>
        <p:nvPicPr>
          <p:cNvPr id="159" name="Google Shape;159;p19"/>
          <p:cNvPicPr preferRelativeResize="0"/>
          <p:nvPr/>
        </p:nvPicPr>
        <p:blipFill>
          <a:blip r:embed="rId4">
            <a:alphaModFix/>
          </a:blip>
          <a:stretch>
            <a:fillRect/>
          </a:stretch>
        </p:blipFill>
        <p:spPr>
          <a:xfrm>
            <a:off x="3973800" y="1853900"/>
            <a:ext cx="4501950" cy="3059650"/>
          </a:xfrm>
          <a:prstGeom prst="rect">
            <a:avLst/>
          </a:prstGeom>
          <a:noFill/>
          <a:ln>
            <a:noFill/>
          </a:ln>
        </p:spPr>
      </p:pic>
      <p:sp>
        <p:nvSpPr>
          <p:cNvPr id="160" name="Google Shape;160;p19"/>
          <p:cNvSpPr txBox="1"/>
          <p:nvPr/>
        </p:nvSpPr>
        <p:spPr>
          <a:xfrm>
            <a:off x="307250" y="1364625"/>
            <a:ext cx="34035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B</a:t>
            </a:r>
            <a:r>
              <a:rPr lang="en" sz="1800"/>
              <a:t>usiest warehouse : “J” (76%)</a:t>
            </a:r>
            <a:endParaRPr sz="1800"/>
          </a:p>
        </p:txBody>
      </p:sp>
      <p:sp>
        <p:nvSpPr>
          <p:cNvPr id="161" name="Google Shape;161;p19"/>
          <p:cNvSpPr txBox="1"/>
          <p:nvPr/>
        </p:nvSpPr>
        <p:spPr>
          <a:xfrm>
            <a:off x="4126200" y="1364625"/>
            <a:ext cx="45873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Most used product category</a:t>
            </a:r>
            <a:r>
              <a:rPr lang="en" sz="1800"/>
              <a:t> : “#19” (43%)</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0"/>
          <p:cNvSpPr txBox="1"/>
          <p:nvPr/>
        </p:nvSpPr>
        <p:spPr>
          <a:xfrm>
            <a:off x="100500" y="92625"/>
            <a:ext cx="8877900" cy="3693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lt1"/>
                </a:solidFill>
              </a:rPr>
              <a:t>Data Preparation</a:t>
            </a:r>
            <a:endParaRPr b="1" sz="1600">
              <a:solidFill>
                <a:schemeClr val="lt1"/>
              </a:solidFill>
            </a:endParaRPr>
          </a:p>
        </p:txBody>
      </p:sp>
      <p:cxnSp>
        <p:nvCxnSpPr>
          <p:cNvPr id="167" name="Google Shape;167;p20"/>
          <p:cNvCxnSpPr/>
          <p:nvPr/>
        </p:nvCxnSpPr>
        <p:spPr>
          <a:xfrm flipH="1" rot="10800000">
            <a:off x="120200" y="543288"/>
            <a:ext cx="8927100" cy="9900"/>
          </a:xfrm>
          <a:prstGeom prst="straightConnector1">
            <a:avLst/>
          </a:prstGeom>
          <a:noFill/>
          <a:ln cap="flat" cmpd="sng" w="28575">
            <a:solidFill>
              <a:schemeClr val="dk2"/>
            </a:solidFill>
            <a:prstDash val="solid"/>
            <a:round/>
            <a:headEnd len="med" w="med" type="none"/>
            <a:tailEnd len="med" w="med" type="none"/>
          </a:ln>
        </p:spPr>
      </p:cxnSp>
      <p:sp>
        <p:nvSpPr>
          <p:cNvPr id="168" name="Google Shape;168;p20"/>
          <p:cNvSpPr/>
          <p:nvPr/>
        </p:nvSpPr>
        <p:spPr>
          <a:xfrm>
            <a:off x="120200" y="674350"/>
            <a:ext cx="2209500" cy="60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chemeClr val="dk1"/>
                </a:solidFill>
              </a:rPr>
              <a:t>Preprocessing</a:t>
            </a:r>
            <a:endParaRPr b="1" sz="1900"/>
          </a:p>
        </p:txBody>
      </p:sp>
      <p:sp>
        <p:nvSpPr>
          <p:cNvPr id="169" name="Google Shape;169;p20"/>
          <p:cNvSpPr txBox="1"/>
          <p:nvPr/>
        </p:nvSpPr>
        <p:spPr>
          <a:xfrm>
            <a:off x="7469175" y="743425"/>
            <a:ext cx="1460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a:t>
            </a:r>
            <a:r>
              <a:rPr lang="en" sz="1800">
                <a:solidFill>
                  <a:schemeClr val="dk1"/>
                </a:solidFill>
                <a:highlight>
                  <a:srgbClr val="FFFF00"/>
                </a:highlight>
              </a:rPr>
              <a:t>EDA</a:t>
            </a:r>
            <a:r>
              <a:rPr lang="en" sz="1800"/>
              <a:t>] </a:t>
            </a:r>
            <a:endParaRPr sz="1800"/>
          </a:p>
        </p:txBody>
      </p:sp>
      <p:cxnSp>
        <p:nvCxnSpPr>
          <p:cNvPr id="170" name="Google Shape;170;p20"/>
          <p:cNvCxnSpPr>
            <a:stCxn id="169" idx="1"/>
            <a:endCxn id="168" idx="3"/>
          </p:cNvCxnSpPr>
          <p:nvPr/>
        </p:nvCxnSpPr>
        <p:spPr>
          <a:xfrm flipH="1">
            <a:off x="2329575" y="974275"/>
            <a:ext cx="5139600" cy="600"/>
          </a:xfrm>
          <a:prstGeom prst="straightConnector1">
            <a:avLst/>
          </a:prstGeom>
          <a:noFill/>
          <a:ln cap="flat" cmpd="sng" w="9525">
            <a:solidFill>
              <a:schemeClr val="dk2"/>
            </a:solidFill>
            <a:prstDash val="dash"/>
            <a:round/>
            <a:headEnd len="med" w="med" type="none"/>
            <a:tailEnd len="med" w="med" type="none"/>
          </a:ln>
        </p:spPr>
      </p:cxnSp>
      <p:sp>
        <p:nvSpPr>
          <p:cNvPr id="171" name="Google Shape;171;p20"/>
          <p:cNvSpPr txBox="1"/>
          <p:nvPr/>
        </p:nvSpPr>
        <p:spPr>
          <a:xfrm>
            <a:off x="990200" y="1547450"/>
            <a:ext cx="6399600" cy="461700"/>
          </a:xfrm>
          <a:prstGeom prst="rect">
            <a:avLst/>
          </a:prstGeom>
          <a:solidFill>
            <a:srgbClr val="9FC5E8"/>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t>Demand m</a:t>
            </a:r>
            <a:r>
              <a:rPr b="1" lang="en" sz="1800"/>
              <a:t>onthly plot over 5 years &amp; </a:t>
            </a:r>
            <a:r>
              <a:rPr b="1" lang="en" sz="1800">
                <a:solidFill>
                  <a:schemeClr val="dk1"/>
                </a:solidFill>
              </a:rPr>
              <a:t>Stationarity</a:t>
            </a:r>
            <a:r>
              <a:rPr lang="en" sz="1800">
                <a:solidFill>
                  <a:schemeClr val="dk1"/>
                </a:solidFill>
              </a:rPr>
              <a:t> </a:t>
            </a:r>
            <a:r>
              <a:rPr b="1" lang="en" sz="1800">
                <a:solidFill>
                  <a:schemeClr val="dk1"/>
                </a:solidFill>
              </a:rPr>
              <a:t>Check</a:t>
            </a:r>
            <a:r>
              <a:rPr b="1" lang="en" sz="1800"/>
              <a:t> </a:t>
            </a:r>
            <a:endParaRPr b="1" sz="1800"/>
          </a:p>
        </p:txBody>
      </p:sp>
      <p:pic>
        <p:nvPicPr>
          <p:cNvPr id="172" name="Google Shape;172;p20"/>
          <p:cNvPicPr preferRelativeResize="0"/>
          <p:nvPr/>
        </p:nvPicPr>
        <p:blipFill>
          <a:blip r:embed="rId3">
            <a:alphaModFix/>
          </a:blip>
          <a:stretch>
            <a:fillRect/>
          </a:stretch>
        </p:blipFill>
        <p:spPr>
          <a:xfrm>
            <a:off x="170850" y="1948900"/>
            <a:ext cx="7564750" cy="2944325"/>
          </a:xfrm>
          <a:prstGeom prst="rect">
            <a:avLst/>
          </a:prstGeom>
          <a:noFill/>
          <a:ln>
            <a:noFill/>
          </a:ln>
        </p:spPr>
      </p:pic>
      <p:sp>
        <p:nvSpPr>
          <p:cNvPr id="173" name="Google Shape;173;p20"/>
          <p:cNvSpPr/>
          <p:nvPr/>
        </p:nvSpPr>
        <p:spPr>
          <a:xfrm>
            <a:off x="7861850" y="2272875"/>
            <a:ext cx="176100" cy="176100"/>
          </a:xfrm>
          <a:prstGeom prst="ellipse">
            <a:avLst/>
          </a:prstGeom>
          <a:solidFill>
            <a:srgbClr val="FF8A2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4" name="Google Shape;174;p20"/>
          <p:cNvSpPr txBox="1"/>
          <p:nvPr/>
        </p:nvSpPr>
        <p:spPr>
          <a:xfrm>
            <a:off x="8037950" y="2214375"/>
            <a:ext cx="757200" cy="29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mean</a:t>
            </a:r>
            <a:endParaRPr/>
          </a:p>
        </p:txBody>
      </p:sp>
      <p:sp>
        <p:nvSpPr>
          <p:cNvPr id="175" name="Google Shape;175;p20"/>
          <p:cNvSpPr/>
          <p:nvPr/>
        </p:nvSpPr>
        <p:spPr>
          <a:xfrm>
            <a:off x="7861850" y="2577675"/>
            <a:ext cx="176100" cy="176100"/>
          </a:xfrm>
          <a:prstGeom prst="ellipse">
            <a:avLst/>
          </a:prstGeom>
          <a:solidFill>
            <a:srgbClr val="55B25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6" name="Google Shape;176;p20"/>
          <p:cNvSpPr txBox="1"/>
          <p:nvPr/>
        </p:nvSpPr>
        <p:spPr>
          <a:xfrm>
            <a:off x="8037950" y="2519175"/>
            <a:ext cx="891300" cy="29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variance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nvSpPr>
        <p:spPr>
          <a:xfrm>
            <a:off x="100500" y="92625"/>
            <a:ext cx="8877900" cy="3693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lt1"/>
                </a:solidFill>
              </a:rPr>
              <a:t>Data Preparation</a:t>
            </a:r>
            <a:endParaRPr b="1" sz="1600">
              <a:solidFill>
                <a:schemeClr val="lt1"/>
              </a:solidFill>
            </a:endParaRPr>
          </a:p>
        </p:txBody>
      </p:sp>
      <p:cxnSp>
        <p:nvCxnSpPr>
          <p:cNvPr id="182" name="Google Shape;182;p21"/>
          <p:cNvCxnSpPr/>
          <p:nvPr/>
        </p:nvCxnSpPr>
        <p:spPr>
          <a:xfrm flipH="1" rot="10800000">
            <a:off x="120200" y="543288"/>
            <a:ext cx="8927100" cy="9900"/>
          </a:xfrm>
          <a:prstGeom prst="straightConnector1">
            <a:avLst/>
          </a:prstGeom>
          <a:noFill/>
          <a:ln cap="flat" cmpd="sng" w="28575">
            <a:solidFill>
              <a:schemeClr val="dk2"/>
            </a:solidFill>
            <a:prstDash val="solid"/>
            <a:round/>
            <a:headEnd len="med" w="med" type="none"/>
            <a:tailEnd len="med" w="med" type="none"/>
          </a:ln>
        </p:spPr>
      </p:cxnSp>
      <p:sp>
        <p:nvSpPr>
          <p:cNvPr id="183" name="Google Shape;183;p21"/>
          <p:cNvSpPr/>
          <p:nvPr/>
        </p:nvSpPr>
        <p:spPr>
          <a:xfrm>
            <a:off x="120200" y="674350"/>
            <a:ext cx="1913700" cy="60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Preprocessing</a:t>
            </a:r>
            <a:endParaRPr b="1" sz="1800"/>
          </a:p>
        </p:txBody>
      </p:sp>
      <p:sp>
        <p:nvSpPr>
          <p:cNvPr id="184" name="Google Shape;184;p21"/>
          <p:cNvSpPr txBox="1"/>
          <p:nvPr/>
        </p:nvSpPr>
        <p:spPr>
          <a:xfrm>
            <a:off x="7104075" y="743425"/>
            <a:ext cx="1825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a:t>
            </a:r>
            <a:r>
              <a:rPr lang="en" sz="1800">
                <a:solidFill>
                  <a:schemeClr val="dk1"/>
                </a:solidFill>
                <a:highlight>
                  <a:srgbClr val="FFFF00"/>
                </a:highlight>
              </a:rPr>
              <a:t>reshaping</a:t>
            </a:r>
            <a:r>
              <a:rPr lang="en" sz="1800"/>
              <a:t>] </a:t>
            </a:r>
            <a:endParaRPr sz="1800"/>
          </a:p>
        </p:txBody>
      </p:sp>
      <p:cxnSp>
        <p:nvCxnSpPr>
          <p:cNvPr id="185" name="Google Shape;185;p21"/>
          <p:cNvCxnSpPr/>
          <p:nvPr/>
        </p:nvCxnSpPr>
        <p:spPr>
          <a:xfrm flipH="1">
            <a:off x="2033775" y="974275"/>
            <a:ext cx="5070300" cy="9000"/>
          </a:xfrm>
          <a:prstGeom prst="straightConnector1">
            <a:avLst/>
          </a:prstGeom>
          <a:noFill/>
          <a:ln cap="flat" cmpd="sng" w="9525">
            <a:solidFill>
              <a:schemeClr val="dk2"/>
            </a:solidFill>
            <a:prstDash val="dash"/>
            <a:round/>
            <a:headEnd len="med" w="med" type="none"/>
            <a:tailEnd len="med" w="med" type="none"/>
          </a:ln>
        </p:spPr>
      </p:cxnSp>
      <p:pic>
        <p:nvPicPr>
          <p:cNvPr id="186" name="Google Shape;186;p21"/>
          <p:cNvPicPr preferRelativeResize="0"/>
          <p:nvPr/>
        </p:nvPicPr>
        <p:blipFill>
          <a:blip r:embed="rId3">
            <a:alphaModFix/>
          </a:blip>
          <a:stretch>
            <a:fillRect/>
          </a:stretch>
        </p:blipFill>
        <p:spPr>
          <a:xfrm>
            <a:off x="216600" y="2560696"/>
            <a:ext cx="3927300" cy="2041425"/>
          </a:xfrm>
          <a:prstGeom prst="rect">
            <a:avLst/>
          </a:prstGeom>
          <a:noFill/>
          <a:ln cap="flat" cmpd="sng" w="9525">
            <a:solidFill>
              <a:schemeClr val="dk2"/>
            </a:solidFill>
            <a:prstDash val="solid"/>
            <a:round/>
            <a:headEnd len="sm" w="sm" type="none"/>
            <a:tailEnd len="sm" w="sm" type="none"/>
          </a:ln>
        </p:spPr>
      </p:pic>
      <p:pic>
        <p:nvPicPr>
          <p:cNvPr id="187" name="Google Shape;187;p21"/>
          <p:cNvPicPr preferRelativeResize="0"/>
          <p:nvPr/>
        </p:nvPicPr>
        <p:blipFill>
          <a:blip r:embed="rId4">
            <a:alphaModFix/>
          </a:blip>
          <a:stretch>
            <a:fillRect/>
          </a:stretch>
        </p:blipFill>
        <p:spPr>
          <a:xfrm>
            <a:off x="5187540" y="2496024"/>
            <a:ext cx="3493709" cy="2106100"/>
          </a:xfrm>
          <a:prstGeom prst="rect">
            <a:avLst/>
          </a:prstGeom>
          <a:noFill/>
          <a:ln cap="flat" cmpd="sng" w="9525">
            <a:solidFill>
              <a:schemeClr val="dk2"/>
            </a:solidFill>
            <a:prstDash val="solid"/>
            <a:round/>
            <a:headEnd len="sm" w="sm" type="none"/>
            <a:tailEnd len="sm" w="sm" type="none"/>
          </a:ln>
        </p:spPr>
      </p:pic>
      <p:sp>
        <p:nvSpPr>
          <p:cNvPr id="188" name="Google Shape;188;p21"/>
          <p:cNvSpPr/>
          <p:nvPr/>
        </p:nvSpPr>
        <p:spPr>
          <a:xfrm>
            <a:off x="669475" y="1961350"/>
            <a:ext cx="7529700" cy="349200"/>
          </a:xfrm>
          <a:prstGeom prst="curvedDownArrow">
            <a:avLst>
              <a:gd fmla="val 0" name="adj1"/>
              <a:gd fmla="val 26267" name="adj2"/>
              <a:gd fmla="val 22967"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9" name="Google Shape;189;p21"/>
          <p:cNvSpPr txBox="1"/>
          <p:nvPr/>
        </p:nvSpPr>
        <p:spPr>
          <a:xfrm>
            <a:off x="120200" y="1413150"/>
            <a:ext cx="8721900" cy="461700"/>
          </a:xfrm>
          <a:prstGeom prst="rect">
            <a:avLst/>
          </a:prstGeom>
          <a:solidFill>
            <a:srgbClr val="9FC5E8"/>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lang="en" sz="1800"/>
              <a:t>Pivoting Data for Product-Level Analysis*</a:t>
            </a:r>
            <a:endParaRPr b="1" sz="1800"/>
          </a:p>
        </p:txBody>
      </p:sp>
      <p:sp>
        <p:nvSpPr>
          <p:cNvPr id="190" name="Google Shape;190;p21"/>
          <p:cNvSpPr txBox="1"/>
          <p:nvPr/>
        </p:nvSpPr>
        <p:spPr>
          <a:xfrm>
            <a:off x="5104879" y="4692375"/>
            <a:ext cx="3658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t>*drop NaN and 0 after transformation</a:t>
            </a:r>
            <a:endParaRPr i="1" sz="1200"/>
          </a:p>
        </p:txBody>
      </p:sp>
      <p:pic>
        <p:nvPicPr>
          <p:cNvPr id="191" name="Google Shape;191;p21"/>
          <p:cNvPicPr preferRelativeResize="0"/>
          <p:nvPr/>
        </p:nvPicPr>
        <p:blipFill>
          <a:blip r:embed="rId5">
            <a:alphaModFix/>
          </a:blip>
          <a:stretch>
            <a:fillRect/>
          </a:stretch>
        </p:blipFill>
        <p:spPr>
          <a:xfrm rot="-5400000">
            <a:off x="187325" y="2013875"/>
            <a:ext cx="482150" cy="482150"/>
          </a:xfrm>
          <a:prstGeom prst="rect">
            <a:avLst/>
          </a:prstGeom>
          <a:noFill/>
          <a:ln>
            <a:noFill/>
          </a:ln>
        </p:spPr>
      </p:pic>
      <p:pic>
        <p:nvPicPr>
          <p:cNvPr id="192" name="Google Shape;192;p21"/>
          <p:cNvPicPr preferRelativeResize="0"/>
          <p:nvPr/>
        </p:nvPicPr>
        <p:blipFill>
          <a:blip r:embed="rId5">
            <a:alphaModFix/>
          </a:blip>
          <a:stretch>
            <a:fillRect/>
          </a:stretch>
        </p:blipFill>
        <p:spPr>
          <a:xfrm>
            <a:off x="8199100" y="2013875"/>
            <a:ext cx="482150" cy="482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