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29a82239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29a82239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29a82239d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29a82239d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29a82239d_0_3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29a82239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29a82239d_0_3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29a82239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29a82239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29a82239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29a82239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29a82239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29a82239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29a82239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29a82239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29a82239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29a82239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29a82239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29a82239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29a82239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29a82239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29a82239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899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700">
                <a:solidFill>
                  <a:srgbClr val="FF0000"/>
                </a:solidFill>
              </a:rPr>
              <a:t>Suicides </a:t>
            </a:r>
            <a:r>
              <a:rPr b="1" lang="en" sz="4700"/>
              <a:t>Prevention Analysis</a:t>
            </a:r>
            <a:endParaRPr b="1" sz="4700"/>
          </a:p>
        </p:txBody>
      </p:sp>
      <p:sp>
        <p:nvSpPr>
          <p:cNvPr id="55" name="Google Shape;55;p13"/>
          <p:cNvSpPr txBox="1"/>
          <p:nvPr>
            <p:ph idx="1" type="subTitle"/>
          </p:nvPr>
        </p:nvSpPr>
        <p:spPr>
          <a:xfrm>
            <a:off x="311700" y="1879550"/>
            <a:ext cx="85206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00"/>
              <a:t>Based on GDP and HDI Indices per Country </a:t>
            </a:r>
            <a:endParaRPr sz="2400"/>
          </a:p>
          <a:p>
            <a:pPr indent="0" lvl="0" marL="0" rtl="0" algn="ctr">
              <a:spcBef>
                <a:spcPts val="0"/>
              </a:spcBef>
              <a:spcAft>
                <a:spcPts val="0"/>
              </a:spcAft>
              <a:buNone/>
            </a:pPr>
            <a:r>
              <a:rPr lang="en" sz="2400"/>
              <a:t>for the Period</a:t>
            </a:r>
            <a:r>
              <a:rPr lang="en" sz="2400"/>
              <a:t> from 1985 to 2015</a:t>
            </a:r>
            <a:endParaRPr sz="2400"/>
          </a:p>
        </p:txBody>
      </p:sp>
      <p:sp>
        <p:nvSpPr>
          <p:cNvPr id="56" name="Google Shape;56;p13"/>
          <p:cNvSpPr txBox="1"/>
          <p:nvPr>
            <p:ph idx="1" type="subTitle"/>
          </p:nvPr>
        </p:nvSpPr>
        <p:spPr>
          <a:xfrm>
            <a:off x="396725" y="4530325"/>
            <a:ext cx="8520600" cy="371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700">
                <a:solidFill>
                  <a:schemeClr val="dk1"/>
                </a:solidFill>
                <a:latin typeface="Lato"/>
                <a:ea typeface="Lato"/>
                <a:cs typeface="Lato"/>
                <a:sym typeface="Lato"/>
              </a:rPr>
              <a:t>Garegin Manvelyan | Gurkiran Kaur 								      September  3rd, 2023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9</a:t>
            </a:r>
            <a:endParaRPr b="1" sz="1200"/>
          </a:p>
        </p:txBody>
      </p:sp>
      <p:pic>
        <p:nvPicPr>
          <p:cNvPr id="170" name="Google Shape;170;p22"/>
          <p:cNvPicPr preferRelativeResize="0"/>
          <p:nvPr/>
        </p:nvPicPr>
        <p:blipFill>
          <a:blip r:embed="rId3">
            <a:alphaModFix/>
          </a:blip>
          <a:stretch>
            <a:fillRect/>
          </a:stretch>
        </p:blipFill>
        <p:spPr>
          <a:xfrm>
            <a:off x="228600" y="304800"/>
            <a:ext cx="8254975" cy="4554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10</a:t>
            </a:r>
            <a:endParaRPr b="1" sz="1200"/>
          </a:p>
        </p:txBody>
      </p:sp>
      <p:pic>
        <p:nvPicPr>
          <p:cNvPr id="176" name="Google Shape;176;p23"/>
          <p:cNvPicPr preferRelativeResize="0"/>
          <p:nvPr/>
        </p:nvPicPr>
        <p:blipFill>
          <a:blip r:embed="rId3">
            <a:alphaModFix/>
          </a:blip>
          <a:stretch>
            <a:fillRect/>
          </a:stretch>
        </p:blipFill>
        <p:spPr>
          <a:xfrm>
            <a:off x="676450" y="735963"/>
            <a:ext cx="7141273" cy="1609725"/>
          </a:xfrm>
          <a:prstGeom prst="rect">
            <a:avLst/>
          </a:prstGeom>
          <a:noFill/>
          <a:ln>
            <a:noFill/>
          </a:ln>
        </p:spPr>
      </p:pic>
      <p:pic>
        <p:nvPicPr>
          <p:cNvPr id="177" name="Google Shape;177;p23"/>
          <p:cNvPicPr preferRelativeResize="0"/>
          <p:nvPr/>
        </p:nvPicPr>
        <p:blipFill>
          <a:blip r:embed="rId4">
            <a:alphaModFix/>
          </a:blip>
          <a:stretch>
            <a:fillRect/>
          </a:stretch>
        </p:blipFill>
        <p:spPr>
          <a:xfrm>
            <a:off x="676450" y="2426238"/>
            <a:ext cx="7141277" cy="1148575"/>
          </a:xfrm>
          <a:prstGeom prst="rect">
            <a:avLst/>
          </a:prstGeom>
          <a:noFill/>
          <a:ln>
            <a:noFill/>
          </a:ln>
        </p:spPr>
      </p:pic>
      <p:sp>
        <p:nvSpPr>
          <p:cNvPr id="178" name="Google Shape;178;p23"/>
          <p:cNvSpPr txBox="1"/>
          <p:nvPr>
            <p:ph type="title"/>
          </p:nvPr>
        </p:nvSpPr>
        <p:spPr>
          <a:xfrm>
            <a:off x="165275" y="124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0000"/>
                </a:solidFill>
              </a:rPr>
              <a:t>Data Visualizations: Canada and Australia</a:t>
            </a:r>
            <a:endParaRPr b="1" sz="2600"/>
          </a:p>
        </p:txBody>
      </p:sp>
      <p:pic>
        <p:nvPicPr>
          <p:cNvPr id="179" name="Google Shape;179;p23"/>
          <p:cNvPicPr preferRelativeResize="0"/>
          <p:nvPr/>
        </p:nvPicPr>
        <p:blipFill>
          <a:blip r:embed="rId5">
            <a:alphaModFix/>
          </a:blip>
          <a:stretch>
            <a:fillRect/>
          </a:stretch>
        </p:blipFill>
        <p:spPr>
          <a:xfrm>
            <a:off x="725075" y="3655350"/>
            <a:ext cx="7141275" cy="141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445025"/>
            <a:ext cx="8520600" cy="6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rgbClr val="FF0000"/>
                </a:solidFill>
              </a:rPr>
              <a:t>Conclusion:</a:t>
            </a:r>
            <a:endParaRPr b="1" sz="3020">
              <a:solidFill>
                <a:srgbClr val="FF0000"/>
              </a:solidFill>
            </a:endParaRPr>
          </a:p>
        </p:txBody>
      </p:sp>
      <p:sp>
        <p:nvSpPr>
          <p:cNvPr id="185" name="Google Shape;185;p24"/>
          <p:cNvSpPr txBox="1"/>
          <p:nvPr>
            <p:ph idx="1" type="body"/>
          </p:nvPr>
        </p:nvSpPr>
        <p:spPr>
          <a:xfrm>
            <a:off x="117750" y="1152475"/>
            <a:ext cx="8916000" cy="3849600"/>
          </a:xfrm>
          <a:prstGeom prst="rect">
            <a:avLst/>
          </a:prstGeom>
        </p:spPr>
        <p:txBody>
          <a:bodyPr anchorCtr="0" anchor="t" bIns="91425" lIns="91425" spcFirstLastPara="1" rIns="91425" wrap="square" tIns="91425">
            <a:normAutofit fontScale="85000" lnSpcReduction="20000"/>
          </a:bodyPr>
          <a:lstStyle/>
          <a:p>
            <a:pPr indent="-336550" lvl="0" marL="457200" rtl="0" algn="just">
              <a:spcBef>
                <a:spcPts val="0"/>
              </a:spcBef>
              <a:spcAft>
                <a:spcPts val="0"/>
              </a:spcAft>
              <a:buSzPct val="100000"/>
              <a:buChar char="●"/>
            </a:pPr>
            <a:r>
              <a:rPr lang="en" sz="2000"/>
              <a:t>Despite building six distinct models, none of them provided conclusive evidence of a relationship between the number of suicides and our chosen variables. </a:t>
            </a:r>
            <a:endParaRPr sz="2000"/>
          </a:p>
          <a:p>
            <a:pPr indent="0" lvl="0" marL="457200" rtl="0" algn="just">
              <a:spcBef>
                <a:spcPts val="1200"/>
              </a:spcBef>
              <a:spcAft>
                <a:spcPts val="0"/>
              </a:spcAft>
              <a:buNone/>
            </a:pPr>
            <a:r>
              <a:t/>
            </a:r>
            <a:endParaRPr sz="2000"/>
          </a:p>
          <a:p>
            <a:pPr indent="-336550" lvl="0" marL="457200" rtl="0" algn="just">
              <a:spcBef>
                <a:spcPts val="1200"/>
              </a:spcBef>
              <a:spcAft>
                <a:spcPts val="0"/>
              </a:spcAft>
              <a:buSzPct val="100000"/>
              <a:buChar char="●"/>
            </a:pPr>
            <a:r>
              <a:rPr lang="en" sz="2000"/>
              <a:t>More in-depth analysis is required which includes checking for </a:t>
            </a:r>
            <a:r>
              <a:rPr lang="en" sz="2000"/>
              <a:t>multicollinearity</a:t>
            </a:r>
            <a:r>
              <a:rPr lang="en" sz="2000"/>
              <a:t> and exploring further the relationship between variables.</a:t>
            </a:r>
            <a:endParaRPr sz="2000"/>
          </a:p>
          <a:p>
            <a:pPr indent="0" lvl="0" marL="457200" rtl="0" algn="just">
              <a:spcBef>
                <a:spcPts val="1200"/>
              </a:spcBef>
              <a:spcAft>
                <a:spcPts val="0"/>
              </a:spcAft>
              <a:buNone/>
            </a:pPr>
            <a:r>
              <a:t/>
            </a:r>
            <a:endParaRPr sz="2000"/>
          </a:p>
          <a:p>
            <a:pPr indent="-336550" lvl="0" marL="457200" rtl="0" algn="just">
              <a:spcBef>
                <a:spcPts val="1200"/>
              </a:spcBef>
              <a:spcAft>
                <a:spcPts val="0"/>
              </a:spcAft>
              <a:buSzPct val="100000"/>
              <a:buChar char="●"/>
            </a:pPr>
            <a:r>
              <a:rPr lang="en" sz="2000"/>
              <a:t>We can also </a:t>
            </a:r>
            <a:r>
              <a:rPr lang="en" sz="2000"/>
              <a:t>consider incorporating additional parameters, such as ethnicity, religion, type of</a:t>
            </a:r>
            <a:r>
              <a:rPr lang="en" sz="2000"/>
              <a:t> jobs, marital status into our research to gain a deeper understanding of this complex issue and improve our model.</a:t>
            </a:r>
            <a:endParaRPr sz="2000"/>
          </a:p>
          <a:p>
            <a:pPr indent="0" lvl="0" marL="0" rtl="0" algn="just">
              <a:spcBef>
                <a:spcPts val="1200"/>
              </a:spcBef>
              <a:spcAft>
                <a:spcPts val="0"/>
              </a:spcAft>
              <a:buNone/>
            </a:pPr>
            <a:r>
              <a:t/>
            </a:r>
            <a:endParaRPr sz="2000"/>
          </a:p>
          <a:p>
            <a:pPr indent="0" lvl="0" marL="0" rtl="0" algn="just">
              <a:spcBef>
                <a:spcPts val="1200"/>
              </a:spcBef>
              <a:spcAft>
                <a:spcPts val="1200"/>
              </a:spcAft>
              <a:buNone/>
            </a:pPr>
            <a:r>
              <a:t/>
            </a:r>
            <a:endParaRPr sz="2000"/>
          </a:p>
        </p:txBody>
      </p:sp>
      <p:sp>
        <p:nvSpPr>
          <p:cNvPr id="186" name="Google Shape;186;p24"/>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11</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445025"/>
            <a:ext cx="8520600" cy="6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rgbClr val="FFFFFF"/>
                </a:solidFill>
              </a:rPr>
              <a:t>Thank you!</a:t>
            </a:r>
            <a:endParaRPr b="1" sz="3020">
              <a:solidFill>
                <a:srgbClr val="FFFFFF"/>
              </a:solidFill>
            </a:endParaRPr>
          </a:p>
        </p:txBody>
      </p:sp>
      <p:sp>
        <p:nvSpPr>
          <p:cNvPr id="192" name="Google Shape;19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solidFill>
                  <a:schemeClr val="dk1"/>
                </a:solidFill>
                <a:latin typeface="Lato"/>
                <a:ea typeface="Lato"/>
                <a:cs typeface="Lato"/>
                <a:sym typeface="Lato"/>
              </a:rPr>
              <a:t> </a:t>
            </a:r>
            <a:endParaRPr/>
          </a:p>
        </p:txBody>
      </p:sp>
      <p:sp>
        <p:nvSpPr>
          <p:cNvPr id="193" name="Google Shape;193;p25"/>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12</a:t>
            </a:r>
            <a:endParaRPr b="1" sz="1200"/>
          </a:p>
        </p:txBody>
      </p:sp>
      <p:pic>
        <p:nvPicPr>
          <p:cNvPr id="194" name="Google Shape;194;p25"/>
          <p:cNvPicPr preferRelativeResize="0"/>
          <p:nvPr/>
        </p:nvPicPr>
        <p:blipFill>
          <a:blip r:embed="rId3">
            <a:alphaModFix/>
          </a:blip>
          <a:stretch>
            <a:fillRect/>
          </a:stretch>
        </p:blipFill>
        <p:spPr>
          <a:xfrm>
            <a:off x="5298645" y="1617020"/>
            <a:ext cx="1562050" cy="1491575"/>
          </a:xfrm>
          <a:prstGeom prst="rect">
            <a:avLst/>
          </a:prstGeom>
          <a:noFill/>
          <a:ln>
            <a:noFill/>
          </a:ln>
        </p:spPr>
      </p:pic>
      <p:pic>
        <p:nvPicPr>
          <p:cNvPr id="195" name="Google Shape;195;p25"/>
          <p:cNvPicPr preferRelativeResize="0"/>
          <p:nvPr/>
        </p:nvPicPr>
        <p:blipFill>
          <a:blip r:embed="rId4">
            <a:alphaModFix/>
          </a:blip>
          <a:stretch>
            <a:fillRect/>
          </a:stretch>
        </p:blipFill>
        <p:spPr>
          <a:xfrm>
            <a:off x="2108008" y="1665200"/>
            <a:ext cx="1682492" cy="1491575"/>
          </a:xfrm>
          <a:prstGeom prst="rect">
            <a:avLst/>
          </a:prstGeom>
          <a:noFill/>
          <a:ln>
            <a:noFill/>
          </a:ln>
        </p:spPr>
      </p:pic>
      <p:sp>
        <p:nvSpPr>
          <p:cNvPr id="196" name="Google Shape;196;p25"/>
          <p:cNvSpPr txBox="1"/>
          <p:nvPr/>
        </p:nvSpPr>
        <p:spPr>
          <a:xfrm>
            <a:off x="1623250" y="3424675"/>
            <a:ext cx="2652000" cy="4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Lato"/>
                <a:ea typeface="Lato"/>
                <a:cs typeface="Lato"/>
                <a:sym typeface="Lato"/>
              </a:rPr>
              <a:t>Garegin Manvelyan </a:t>
            </a:r>
            <a:endParaRPr/>
          </a:p>
        </p:txBody>
      </p:sp>
      <p:sp>
        <p:nvSpPr>
          <p:cNvPr id="197" name="Google Shape;197;p25"/>
          <p:cNvSpPr txBox="1"/>
          <p:nvPr/>
        </p:nvSpPr>
        <p:spPr>
          <a:xfrm>
            <a:off x="4753675" y="3424675"/>
            <a:ext cx="2652000" cy="4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Lato"/>
                <a:ea typeface="Lato"/>
                <a:cs typeface="Lato"/>
                <a:sym typeface="Lato"/>
              </a:rPr>
              <a:t>Gurkiran Kaur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6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FF0000"/>
                </a:solidFill>
              </a:rPr>
              <a:t>Goal</a:t>
            </a:r>
            <a:endParaRPr b="1" sz="3020">
              <a:solidFill>
                <a:srgbClr val="FF0000"/>
              </a:solidFill>
            </a:endParaRPr>
          </a:p>
        </p:txBody>
      </p:sp>
      <p:sp>
        <p:nvSpPr>
          <p:cNvPr id="62" name="Google Shape;62;p14"/>
          <p:cNvSpPr txBox="1"/>
          <p:nvPr>
            <p:ph idx="1" type="body"/>
          </p:nvPr>
        </p:nvSpPr>
        <p:spPr>
          <a:xfrm>
            <a:off x="59425" y="1152475"/>
            <a:ext cx="9013200" cy="3849600"/>
          </a:xfrm>
          <a:prstGeom prst="rect">
            <a:avLst/>
          </a:prstGeom>
        </p:spPr>
        <p:txBody>
          <a:bodyPr anchorCtr="0" anchor="t" bIns="91425" lIns="91425" spcFirstLastPara="1" rIns="91425" wrap="square" tIns="91425">
            <a:normAutofit fontScale="92500" lnSpcReduction="20000"/>
          </a:bodyPr>
          <a:lstStyle/>
          <a:p>
            <a:pPr indent="-346075" lvl="0" marL="457200" rtl="0" algn="just">
              <a:spcBef>
                <a:spcPts val="0"/>
              </a:spcBef>
              <a:spcAft>
                <a:spcPts val="0"/>
              </a:spcAft>
              <a:buSzPct val="100000"/>
              <a:buChar char="●"/>
            </a:pPr>
            <a:r>
              <a:rPr lang="en" sz="2000"/>
              <a:t>The goal of this research is to analyze the relationship between suicide rates and socio-economic indicators, specifically GDP and HDI indices, for various countries over the period from 1985 to 2015. We aim to identify potential correlations and patterns to inform suicide prevention strategies.</a:t>
            </a:r>
            <a:endParaRPr sz="2000"/>
          </a:p>
          <a:p>
            <a:pPr indent="0" lvl="0" marL="457200" rtl="0" algn="just">
              <a:spcBef>
                <a:spcPts val="1200"/>
              </a:spcBef>
              <a:spcAft>
                <a:spcPts val="0"/>
              </a:spcAft>
              <a:buNone/>
            </a:pPr>
            <a:r>
              <a:t/>
            </a:r>
            <a:endParaRPr sz="2000"/>
          </a:p>
          <a:p>
            <a:pPr indent="-346075" lvl="0" marL="457200" rtl="0" algn="just">
              <a:spcBef>
                <a:spcPts val="1200"/>
              </a:spcBef>
              <a:spcAft>
                <a:spcPts val="0"/>
              </a:spcAft>
              <a:buSzPct val="100000"/>
              <a:buChar char="●"/>
            </a:pPr>
            <a:r>
              <a:rPr lang="en" sz="2000"/>
              <a:t>We also aim to perform comparative analysis of data from Canada and Australia to find out if there is any significant difference in suicide rates between two countries across different ages and genders. The insight might help in deciding which country to migrate to.</a:t>
            </a:r>
            <a:endParaRPr sz="2000"/>
          </a:p>
          <a:p>
            <a:pPr indent="0" lvl="0" marL="0" rtl="0" algn="just">
              <a:spcBef>
                <a:spcPts val="1200"/>
              </a:spcBef>
              <a:spcAft>
                <a:spcPts val="0"/>
              </a:spcAft>
              <a:buNone/>
            </a:pPr>
            <a:r>
              <a:rPr lang="en" sz="2000"/>
              <a:t>  </a:t>
            </a:r>
            <a:endParaRPr sz="2000"/>
          </a:p>
          <a:p>
            <a:pPr indent="0" lvl="0" marL="0" rtl="0" algn="just">
              <a:spcBef>
                <a:spcPts val="1200"/>
              </a:spcBef>
              <a:spcAft>
                <a:spcPts val="1200"/>
              </a:spcAft>
              <a:buNone/>
            </a:pPr>
            <a:r>
              <a:t/>
            </a:r>
            <a:endParaRPr sz="2000"/>
          </a:p>
        </p:txBody>
      </p:sp>
      <p:sp>
        <p:nvSpPr>
          <p:cNvPr id="63" name="Google Shape;63;p14"/>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2</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Glossary</a:t>
            </a:r>
            <a:endParaRPr b="1" sz="3000">
              <a:solidFill>
                <a:srgbClr val="FF0000"/>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GDP (Gross Domestic Product):</a:t>
            </a:r>
            <a:endParaRPr b="1"/>
          </a:p>
          <a:p>
            <a:pPr indent="0" lvl="0" marL="0" rtl="0" algn="l">
              <a:spcBef>
                <a:spcPts val="1200"/>
              </a:spcBef>
              <a:spcAft>
                <a:spcPts val="0"/>
              </a:spcAft>
              <a:buNone/>
            </a:pPr>
            <a:r>
              <a:rPr lang="en"/>
              <a:t>GDP is a way to measure the total value of everything a country makes and does in a year, like goods, services, and more.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HDI (Human Development Index):</a:t>
            </a:r>
            <a:endParaRPr b="1"/>
          </a:p>
          <a:p>
            <a:pPr indent="0" lvl="0" marL="0" rtl="0" algn="l">
              <a:spcBef>
                <a:spcPts val="1200"/>
              </a:spcBef>
              <a:spcAft>
                <a:spcPts val="1200"/>
              </a:spcAft>
              <a:buNone/>
            </a:pPr>
            <a:r>
              <a:rPr lang="en"/>
              <a:t>HDI is a measure that looks at how healthy, educated, and well-off people are in a country to see how developed it is.</a:t>
            </a:r>
            <a:endParaRPr/>
          </a:p>
        </p:txBody>
      </p:sp>
      <p:sp>
        <p:nvSpPr>
          <p:cNvPr id="70" name="Google Shape;70;p15"/>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3</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Dataset Selection</a:t>
            </a:r>
            <a:endParaRPr b="1" sz="3000">
              <a:solidFill>
                <a:srgbClr val="FF0000"/>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"Suicide Rates Overview 1985 to 2016" dataset was chosen because it intrigued us due to its interesting nature.</a:t>
            </a:r>
            <a:endParaRPr/>
          </a:p>
          <a:p>
            <a:pPr indent="0" lvl="0" marL="0" rtl="0" algn="l">
              <a:spcBef>
                <a:spcPts val="1200"/>
              </a:spcBef>
              <a:spcAft>
                <a:spcPts val="0"/>
              </a:spcAft>
              <a:buNone/>
            </a:pPr>
            <a:r>
              <a:rPr lang="en"/>
              <a:t>Upon initial examination, the data appeared to be effectively compiled, revealing interesting patterns.</a:t>
            </a:r>
            <a:endParaRPr/>
          </a:p>
          <a:p>
            <a:pPr indent="0" lvl="0" marL="0" rtl="0" algn="l">
              <a:spcBef>
                <a:spcPts val="1200"/>
              </a:spcBef>
              <a:spcAft>
                <a:spcPts val="0"/>
              </a:spcAft>
              <a:buNone/>
            </a:pPr>
            <a:r>
              <a:rPr lang="en"/>
              <a:t>Furthermore, the prospect of mitigating the increasing trend in suicide rates was found to be motivating.</a:t>
            </a:r>
            <a:endParaRPr/>
          </a:p>
          <a:p>
            <a:pPr indent="0" lvl="0" marL="0" rtl="0" algn="l">
              <a:spcBef>
                <a:spcPts val="1200"/>
              </a:spcBef>
              <a:spcAft>
                <a:spcPts val="1200"/>
              </a:spcAft>
              <a:buNone/>
            </a:pPr>
            <a:r>
              <a:rPr lang="en"/>
              <a:t>Dataset was downloaded from kaggle online platform.</a:t>
            </a:r>
            <a:r>
              <a:rPr b="1" lang="en"/>
              <a:t> </a:t>
            </a:r>
            <a:endParaRPr b="1"/>
          </a:p>
        </p:txBody>
      </p:sp>
      <p:sp>
        <p:nvSpPr>
          <p:cNvPr id="77" name="Google Shape;77;p16"/>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4</a:t>
            </a:r>
            <a:endParaRPr b="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Dataset Description: </a:t>
            </a:r>
            <a:r>
              <a:rPr b="1" lang="en" sz="3000"/>
              <a:t>12 Fields / 27820 Rows</a:t>
            </a:r>
            <a:endParaRPr b="1" sz="3000"/>
          </a:p>
        </p:txBody>
      </p:sp>
      <p:sp>
        <p:nvSpPr>
          <p:cNvPr id="83" name="Google Shape;83;p17"/>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5</a:t>
            </a:r>
            <a:endParaRPr b="1" sz="1200"/>
          </a:p>
        </p:txBody>
      </p:sp>
      <p:sp>
        <p:nvSpPr>
          <p:cNvPr id="84" name="Google Shape;84;p17"/>
          <p:cNvSpPr txBox="1"/>
          <p:nvPr/>
        </p:nvSpPr>
        <p:spPr>
          <a:xfrm>
            <a:off x="540300" y="1064350"/>
            <a:ext cx="37560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1.</a:t>
            </a:r>
            <a:r>
              <a:rPr b="1" lang="en" sz="1215">
                <a:solidFill>
                  <a:srgbClr val="FF0000"/>
                </a:solidFill>
              </a:rPr>
              <a:t>Country: </a:t>
            </a:r>
            <a:r>
              <a:rPr lang="en" sz="1215">
                <a:solidFill>
                  <a:schemeClr val="dk1"/>
                </a:solidFill>
              </a:rPr>
              <a:t>The name of the country where the data was recorded.</a:t>
            </a:r>
            <a:endParaRPr sz="200">
              <a:solidFill>
                <a:schemeClr val="dk1"/>
              </a:solidFill>
            </a:endParaRPr>
          </a:p>
        </p:txBody>
      </p:sp>
      <p:sp>
        <p:nvSpPr>
          <p:cNvPr id="85" name="Google Shape;85;p17"/>
          <p:cNvSpPr txBox="1"/>
          <p:nvPr/>
        </p:nvSpPr>
        <p:spPr>
          <a:xfrm>
            <a:off x="540300" y="1683675"/>
            <a:ext cx="37560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2.</a:t>
            </a:r>
            <a:r>
              <a:rPr b="1" lang="en" sz="1215">
                <a:solidFill>
                  <a:srgbClr val="FF0000"/>
                </a:solidFill>
              </a:rPr>
              <a:t>Year: </a:t>
            </a:r>
            <a:r>
              <a:rPr lang="en" sz="1215">
                <a:solidFill>
                  <a:schemeClr val="dk1"/>
                </a:solidFill>
              </a:rPr>
              <a:t>The specific year when the data was collected (e.g. 1985)</a:t>
            </a:r>
            <a:endParaRPr sz="200">
              <a:solidFill>
                <a:schemeClr val="dk1"/>
              </a:solidFill>
            </a:endParaRPr>
          </a:p>
        </p:txBody>
      </p:sp>
      <p:sp>
        <p:nvSpPr>
          <p:cNvPr id="86" name="Google Shape;86;p17"/>
          <p:cNvSpPr txBox="1"/>
          <p:nvPr/>
        </p:nvSpPr>
        <p:spPr>
          <a:xfrm>
            <a:off x="540300" y="2317025"/>
            <a:ext cx="37560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3.</a:t>
            </a:r>
            <a:r>
              <a:rPr b="1" lang="en" sz="1215">
                <a:solidFill>
                  <a:srgbClr val="FF0000"/>
                </a:solidFill>
              </a:rPr>
              <a:t>Sex: </a:t>
            </a:r>
            <a:r>
              <a:rPr lang="en" sz="1215">
                <a:solidFill>
                  <a:schemeClr val="dk1"/>
                </a:solidFill>
              </a:rPr>
              <a:t>The gender of the individuals being studied (e.g. male)</a:t>
            </a:r>
            <a:endParaRPr sz="200">
              <a:solidFill>
                <a:schemeClr val="dk1"/>
              </a:solidFill>
            </a:endParaRPr>
          </a:p>
        </p:txBody>
      </p:sp>
      <p:sp>
        <p:nvSpPr>
          <p:cNvPr id="87" name="Google Shape;87;p17"/>
          <p:cNvSpPr txBox="1"/>
          <p:nvPr/>
        </p:nvSpPr>
        <p:spPr>
          <a:xfrm>
            <a:off x="540300" y="2950375"/>
            <a:ext cx="37560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4.</a:t>
            </a:r>
            <a:r>
              <a:rPr b="1" lang="en" sz="1215">
                <a:solidFill>
                  <a:srgbClr val="FF0000"/>
                </a:solidFill>
              </a:rPr>
              <a:t>Age: </a:t>
            </a:r>
            <a:r>
              <a:rPr lang="en" sz="1215">
                <a:solidFill>
                  <a:schemeClr val="dk1"/>
                </a:solidFill>
              </a:rPr>
              <a:t>Age groups or ranges used for grouping individuals (e.g.5-14)</a:t>
            </a:r>
            <a:endParaRPr sz="200">
              <a:solidFill>
                <a:schemeClr val="dk1"/>
              </a:solidFill>
            </a:endParaRPr>
          </a:p>
        </p:txBody>
      </p:sp>
      <p:sp>
        <p:nvSpPr>
          <p:cNvPr id="88" name="Google Shape;88;p17"/>
          <p:cNvSpPr txBox="1"/>
          <p:nvPr/>
        </p:nvSpPr>
        <p:spPr>
          <a:xfrm>
            <a:off x="540300" y="3583725"/>
            <a:ext cx="3756000" cy="62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5.</a:t>
            </a:r>
            <a:r>
              <a:rPr b="1" lang="en" sz="1215">
                <a:solidFill>
                  <a:srgbClr val="FF0000"/>
                </a:solidFill>
              </a:rPr>
              <a:t>Population: </a:t>
            </a:r>
            <a:r>
              <a:rPr lang="en" sz="1215">
                <a:solidFill>
                  <a:schemeClr val="dk1"/>
                </a:solidFill>
              </a:rPr>
              <a:t>The total number of individuals within a particular country, age group, and sex category.</a:t>
            </a:r>
            <a:endParaRPr sz="200">
              <a:solidFill>
                <a:schemeClr val="dk1"/>
              </a:solidFill>
            </a:endParaRPr>
          </a:p>
        </p:txBody>
      </p:sp>
      <p:sp>
        <p:nvSpPr>
          <p:cNvPr id="89" name="Google Shape;89;p17"/>
          <p:cNvSpPr txBox="1"/>
          <p:nvPr/>
        </p:nvSpPr>
        <p:spPr>
          <a:xfrm>
            <a:off x="5061600" y="1672925"/>
            <a:ext cx="39861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8.</a:t>
            </a:r>
            <a:r>
              <a:rPr b="1" lang="en" sz="1215">
                <a:solidFill>
                  <a:srgbClr val="FF0000"/>
                </a:solidFill>
              </a:rPr>
              <a:t>Suicides/100k pop: </a:t>
            </a:r>
            <a:r>
              <a:rPr lang="en" sz="1215">
                <a:solidFill>
                  <a:schemeClr val="dk1"/>
                </a:solidFill>
              </a:rPr>
              <a:t>The number of suicides per 100,000 population. </a:t>
            </a:r>
            <a:endParaRPr sz="200">
              <a:solidFill>
                <a:schemeClr val="dk1"/>
              </a:solidFill>
            </a:endParaRPr>
          </a:p>
        </p:txBody>
      </p:sp>
      <p:sp>
        <p:nvSpPr>
          <p:cNvPr id="90" name="Google Shape;90;p17"/>
          <p:cNvSpPr txBox="1"/>
          <p:nvPr/>
        </p:nvSpPr>
        <p:spPr>
          <a:xfrm>
            <a:off x="543529" y="4270775"/>
            <a:ext cx="3756000" cy="81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6.</a:t>
            </a:r>
            <a:r>
              <a:rPr b="1" lang="en" sz="1215">
                <a:solidFill>
                  <a:srgbClr val="FF0000"/>
                </a:solidFill>
              </a:rPr>
              <a:t>Country-year: </a:t>
            </a:r>
            <a:r>
              <a:rPr lang="en" sz="1215">
                <a:solidFill>
                  <a:schemeClr val="dk1"/>
                </a:solidFill>
              </a:rPr>
              <a:t>A field that combines the country name and the year, providing a unique identifier for each data entry.</a:t>
            </a:r>
            <a:endParaRPr sz="200">
              <a:solidFill>
                <a:schemeClr val="dk1"/>
              </a:solidFill>
            </a:endParaRPr>
          </a:p>
        </p:txBody>
      </p:sp>
      <p:sp>
        <p:nvSpPr>
          <p:cNvPr id="91" name="Google Shape;91;p17"/>
          <p:cNvSpPr txBox="1"/>
          <p:nvPr/>
        </p:nvSpPr>
        <p:spPr>
          <a:xfrm>
            <a:off x="5058300" y="3610575"/>
            <a:ext cx="39861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11.</a:t>
            </a:r>
            <a:r>
              <a:rPr b="1" lang="en" sz="1215">
                <a:solidFill>
                  <a:srgbClr val="FF0000"/>
                </a:solidFill>
              </a:rPr>
              <a:t>HDI for year: </a:t>
            </a:r>
            <a:r>
              <a:rPr lang="en" sz="1215">
                <a:solidFill>
                  <a:schemeClr val="dk1"/>
                </a:solidFill>
              </a:rPr>
              <a:t>The Human Development Index  value for a specific year and country.</a:t>
            </a:r>
            <a:endParaRPr sz="200">
              <a:solidFill>
                <a:schemeClr val="dk1"/>
              </a:solidFill>
            </a:endParaRPr>
          </a:p>
        </p:txBody>
      </p:sp>
      <p:sp>
        <p:nvSpPr>
          <p:cNvPr id="92" name="Google Shape;92;p17"/>
          <p:cNvSpPr txBox="1"/>
          <p:nvPr/>
        </p:nvSpPr>
        <p:spPr>
          <a:xfrm>
            <a:off x="5061600" y="2946550"/>
            <a:ext cx="39861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10.</a:t>
            </a:r>
            <a:r>
              <a:rPr b="1" lang="en" sz="1215">
                <a:solidFill>
                  <a:srgbClr val="FF0000"/>
                </a:solidFill>
              </a:rPr>
              <a:t>GDP for year: </a:t>
            </a:r>
            <a:r>
              <a:rPr lang="en" sz="1215">
                <a:solidFill>
                  <a:schemeClr val="dk1"/>
                </a:solidFill>
              </a:rPr>
              <a:t>The Gross Domestic Product value for a specific year and country.</a:t>
            </a:r>
            <a:endParaRPr sz="200">
              <a:solidFill>
                <a:schemeClr val="dk1"/>
              </a:solidFill>
            </a:endParaRPr>
          </a:p>
        </p:txBody>
      </p:sp>
      <p:sp>
        <p:nvSpPr>
          <p:cNvPr id="93" name="Google Shape;93;p17"/>
          <p:cNvSpPr txBox="1"/>
          <p:nvPr/>
        </p:nvSpPr>
        <p:spPr>
          <a:xfrm>
            <a:off x="5058300" y="2326450"/>
            <a:ext cx="39861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9.</a:t>
            </a:r>
            <a:r>
              <a:rPr b="1" lang="en" sz="1215">
                <a:solidFill>
                  <a:srgbClr val="FF0000"/>
                </a:solidFill>
              </a:rPr>
              <a:t>GDP per capita: </a:t>
            </a:r>
            <a:r>
              <a:rPr lang="en" sz="1215">
                <a:solidFill>
                  <a:schemeClr val="dk1"/>
                </a:solidFill>
              </a:rPr>
              <a:t>Indicates the average economic well-being of an individual in the specified country.</a:t>
            </a:r>
            <a:endParaRPr sz="200">
              <a:solidFill>
                <a:schemeClr val="dk1"/>
              </a:solidFill>
            </a:endParaRPr>
          </a:p>
        </p:txBody>
      </p:sp>
      <p:sp>
        <p:nvSpPr>
          <p:cNvPr id="94" name="Google Shape;94;p17"/>
          <p:cNvSpPr txBox="1"/>
          <p:nvPr/>
        </p:nvSpPr>
        <p:spPr>
          <a:xfrm>
            <a:off x="5040850" y="4284075"/>
            <a:ext cx="3986100" cy="81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12.</a:t>
            </a:r>
            <a:r>
              <a:rPr b="1" lang="en" sz="1215">
                <a:solidFill>
                  <a:srgbClr val="FF0000"/>
                </a:solidFill>
              </a:rPr>
              <a:t>Generation: </a:t>
            </a:r>
            <a:r>
              <a:rPr lang="en" sz="1215">
                <a:solidFill>
                  <a:schemeClr val="dk1"/>
                </a:solidFill>
              </a:rPr>
              <a:t>A categorical field that represents the generation to which an individual belongs (e.g.Generation X)</a:t>
            </a:r>
            <a:endParaRPr sz="200">
              <a:solidFill>
                <a:schemeClr val="dk1"/>
              </a:solidFill>
            </a:endParaRPr>
          </a:p>
        </p:txBody>
      </p:sp>
      <p:sp>
        <p:nvSpPr>
          <p:cNvPr id="95" name="Google Shape;95;p17"/>
          <p:cNvSpPr txBox="1"/>
          <p:nvPr/>
        </p:nvSpPr>
        <p:spPr>
          <a:xfrm>
            <a:off x="5058300" y="1058975"/>
            <a:ext cx="39861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7.</a:t>
            </a:r>
            <a:r>
              <a:rPr b="1" lang="en" sz="1215">
                <a:solidFill>
                  <a:srgbClr val="FF0000"/>
                </a:solidFill>
              </a:rPr>
              <a:t>Suicides_no: </a:t>
            </a:r>
            <a:r>
              <a:rPr lang="en" sz="1215">
                <a:solidFill>
                  <a:schemeClr val="dk1"/>
                </a:solidFill>
              </a:rPr>
              <a:t>Indicates the number of suicides within a particular country, age group, and sex category.</a:t>
            </a:r>
            <a:endParaRPr sz="200">
              <a:solidFill>
                <a:schemeClr val="dk1"/>
              </a:solidFill>
            </a:endParaRPr>
          </a:p>
        </p:txBody>
      </p:sp>
      <p:pic>
        <p:nvPicPr>
          <p:cNvPr id="96" name="Google Shape;96;p17"/>
          <p:cNvPicPr preferRelativeResize="0"/>
          <p:nvPr/>
        </p:nvPicPr>
        <p:blipFill>
          <a:blip r:embed="rId3">
            <a:alphaModFix/>
          </a:blip>
          <a:stretch>
            <a:fillRect/>
          </a:stretch>
        </p:blipFill>
        <p:spPr>
          <a:xfrm>
            <a:off x="354562" y="1070971"/>
            <a:ext cx="134450" cy="83654"/>
          </a:xfrm>
          <a:prstGeom prst="rect">
            <a:avLst/>
          </a:prstGeom>
          <a:noFill/>
          <a:ln>
            <a:noFill/>
          </a:ln>
        </p:spPr>
      </p:pic>
      <p:pic>
        <p:nvPicPr>
          <p:cNvPr id="97" name="Google Shape;97;p17"/>
          <p:cNvPicPr preferRelativeResize="0"/>
          <p:nvPr/>
        </p:nvPicPr>
        <p:blipFill>
          <a:blip r:embed="rId4">
            <a:alphaModFix/>
          </a:blip>
          <a:stretch>
            <a:fillRect/>
          </a:stretch>
        </p:blipFill>
        <p:spPr>
          <a:xfrm>
            <a:off x="354549" y="1693476"/>
            <a:ext cx="134475" cy="94131"/>
          </a:xfrm>
          <a:prstGeom prst="rect">
            <a:avLst/>
          </a:prstGeom>
          <a:noFill/>
          <a:ln>
            <a:noFill/>
          </a:ln>
        </p:spPr>
      </p:pic>
      <p:pic>
        <p:nvPicPr>
          <p:cNvPr id="98" name="Google Shape;98;p17"/>
          <p:cNvPicPr preferRelativeResize="0"/>
          <p:nvPr/>
        </p:nvPicPr>
        <p:blipFill>
          <a:blip r:embed="rId5">
            <a:alphaModFix/>
          </a:blip>
          <a:stretch>
            <a:fillRect/>
          </a:stretch>
        </p:blipFill>
        <p:spPr>
          <a:xfrm>
            <a:off x="354562" y="1164512"/>
            <a:ext cx="134450" cy="103418"/>
          </a:xfrm>
          <a:prstGeom prst="rect">
            <a:avLst/>
          </a:prstGeom>
          <a:noFill/>
          <a:ln>
            <a:noFill/>
          </a:ln>
        </p:spPr>
      </p:pic>
      <p:pic>
        <p:nvPicPr>
          <p:cNvPr id="99" name="Google Shape;99;p17"/>
          <p:cNvPicPr preferRelativeResize="0"/>
          <p:nvPr/>
        </p:nvPicPr>
        <p:blipFill>
          <a:blip r:embed="rId6">
            <a:alphaModFix/>
          </a:blip>
          <a:stretch>
            <a:fillRect/>
          </a:stretch>
        </p:blipFill>
        <p:spPr>
          <a:xfrm>
            <a:off x="354550" y="3596775"/>
            <a:ext cx="134450" cy="94125"/>
          </a:xfrm>
          <a:prstGeom prst="rect">
            <a:avLst/>
          </a:prstGeom>
          <a:noFill/>
          <a:ln>
            <a:noFill/>
          </a:ln>
        </p:spPr>
      </p:pic>
      <p:pic>
        <p:nvPicPr>
          <p:cNvPr id="100" name="Google Shape;100;p17"/>
          <p:cNvPicPr preferRelativeResize="0"/>
          <p:nvPr/>
        </p:nvPicPr>
        <p:blipFill>
          <a:blip r:embed="rId3">
            <a:alphaModFix/>
          </a:blip>
          <a:stretch>
            <a:fillRect/>
          </a:stretch>
        </p:blipFill>
        <p:spPr>
          <a:xfrm>
            <a:off x="354562" y="2333871"/>
            <a:ext cx="134450" cy="83654"/>
          </a:xfrm>
          <a:prstGeom prst="rect">
            <a:avLst/>
          </a:prstGeom>
          <a:noFill/>
          <a:ln>
            <a:noFill/>
          </a:ln>
        </p:spPr>
      </p:pic>
      <p:pic>
        <p:nvPicPr>
          <p:cNvPr id="101" name="Google Shape;101;p17"/>
          <p:cNvPicPr preferRelativeResize="0"/>
          <p:nvPr/>
        </p:nvPicPr>
        <p:blipFill>
          <a:blip r:embed="rId3">
            <a:alphaModFix/>
          </a:blip>
          <a:stretch>
            <a:fillRect/>
          </a:stretch>
        </p:blipFill>
        <p:spPr>
          <a:xfrm>
            <a:off x="354562" y="2965321"/>
            <a:ext cx="134450" cy="83654"/>
          </a:xfrm>
          <a:prstGeom prst="rect">
            <a:avLst/>
          </a:prstGeom>
          <a:noFill/>
          <a:ln>
            <a:noFill/>
          </a:ln>
        </p:spPr>
      </p:pic>
      <p:pic>
        <p:nvPicPr>
          <p:cNvPr id="102" name="Google Shape;102;p17"/>
          <p:cNvPicPr preferRelativeResize="0"/>
          <p:nvPr/>
        </p:nvPicPr>
        <p:blipFill>
          <a:blip r:embed="rId3">
            <a:alphaModFix/>
          </a:blip>
          <a:stretch>
            <a:fillRect/>
          </a:stretch>
        </p:blipFill>
        <p:spPr>
          <a:xfrm>
            <a:off x="354562" y="4284071"/>
            <a:ext cx="134450" cy="83654"/>
          </a:xfrm>
          <a:prstGeom prst="rect">
            <a:avLst/>
          </a:prstGeom>
          <a:noFill/>
          <a:ln>
            <a:noFill/>
          </a:ln>
        </p:spPr>
      </p:pic>
      <p:pic>
        <p:nvPicPr>
          <p:cNvPr id="103" name="Google Shape;103;p17"/>
          <p:cNvPicPr preferRelativeResize="0"/>
          <p:nvPr/>
        </p:nvPicPr>
        <p:blipFill>
          <a:blip r:embed="rId6">
            <a:alphaModFix/>
          </a:blip>
          <a:stretch>
            <a:fillRect/>
          </a:stretch>
        </p:blipFill>
        <p:spPr>
          <a:xfrm>
            <a:off x="4863600" y="2333875"/>
            <a:ext cx="134450" cy="94125"/>
          </a:xfrm>
          <a:prstGeom prst="rect">
            <a:avLst/>
          </a:prstGeom>
          <a:noFill/>
          <a:ln>
            <a:noFill/>
          </a:ln>
        </p:spPr>
      </p:pic>
      <p:pic>
        <p:nvPicPr>
          <p:cNvPr id="104" name="Google Shape;104;p17"/>
          <p:cNvPicPr preferRelativeResize="0"/>
          <p:nvPr/>
        </p:nvPicPr>
        <p:blipFill>
          <a:blip r:embed="rId6">
            <a:alphaModFix/>
          </a:blip>
          <a:stretch>
            <a:fillRect/>
          </a:stretch>
        </p:blipFill>
        <p:spPr>
          <a:xfrm>
            <a:off x="4863600" y="1672925"/>
            <a:ext cx="134450" cy="94125"/>
          </a:xfrm>
          <a:prstGeom prst="rect">
            <a:avLst/>
          </a:prstGeom>
          <a:noFill/>
          <a:ln>
            <a:noFill/>
          </a:ln>
        </p:spPr>
      </p:pic>
      <p:pic>
        <p:nvPicPr>
          <p:cNvPr id="105" name="Google Shape;105;p17"/>
          <p:cNvPicPr preferRelativeResize="0"/>
          <p:nvPr/>
        </p:nvPicPr>
        <p:blipFill>
          <a:blip r:embed="rId6">
            <a:alphaModFix/>
          </a:blip>
          <a:stretch>
            <a:fillRect/>
          </a:stretch>
        </p:blipFill>
        <p:spPr>
          <a:xfrm>
            <a:off x="4863600" y="1065737"/>
            <a:ext cx="134450" cy="94125"/>
          </a:xfrm>
          <a:prstGeom prst="rect">
            <a:avLst/>
          </a:prstGeom>
          <a:noFill/>
          <a:ln>
            <a:noFill/>
          </a:ln>
        </p:spPr>
      </p:pic>
      <p:pic>
        <p:nvPicPr>
          <p:cNvPr id="106" name="Google Shape;106;p17"/>
          <p:cNvPicPr preferRelativeResize="0"/>
          <p:nvPr/>
        </p:nvPicPr>
        <p:blipFill>
          <a:blip r:embed="rId6">
            <a:alphaModFix/>
          </a:blip>
          <a:stretch>
            <a:fillRect/>
          </a:stretch>
        </p:blipFill>
        <p:spPr>
          <a:xfrm>
            <a:off x="4863600" y="2946550"/>
            <a:ext cx="134450" cy="94125"/>
          </a:xfrm>
          <a:prstGeom prst="rect">
            <a:avLst/>
          </a:prstGeom>
          <a:noFill/>
          <a:ln>
            <a:noFill/>
          </a:ln>
        </p:spPr>
      </p:pic>
      <p:pic>
        <p:nvPicPr>
          <p:cNvPr id="107" name="Google Shape;107;p17"/>
          <p:cNvPicPr preferRelativeResize="0"/>
          <p:nvPr/>
        </p:nvPicPr>
        <p:blipFill>
          <a:blip r:embed="rId6">
            <a:alphaModFix/>
          </a:blip>
          <a:stretch>
            <a:fillRect/>
          </a:stretch>
        </p:blipFill>
        <p:spPr>
          <a:xfrm>
            <a:off x="4863600" y="3641875"/>
            <a:ext cx="134450" cy="94125"/>
          </a:xfrm>
          <a:prstGeom prst="rect">
            <a:avLst/>
          </a:prstGeom>
          <a:noFill/>
          <a:ln>
            <a:noFill/>
          </a:ln>
        </p:spPr>
      </p:pic>
      <p:pic>
        <p:nvPicPr>
          <p:cNvPr id="108" name="Google Shape;108;p17"/>
          <p:cNvPicPr preferRelativeResize="0"/>
          <p:nvPr/>
        </p:nvPicPr>
        <p:blipFill>
          <a:blip r:embed="rId3">
            <a:alphaModFix/>
          </a:blip>
          <a:stretch>
            <a:fillRect/>
          </a:stretch>
        </p:blipFill>
        <p:spPr>
          <a:xfrm>
            <a:off x="4863600" y="4317421"/>
            <a:ext cx="134450" cy="83654"/>
          </a:xfrm>
          <a:prstGeom prst="rect">
            <a:avLst/>
          </a:prstGeom>
          <a:noFill/>
          <a:ln>
            <a:noFill/>
          </a:ln>
        </p:spPr>
      </p:pic>
      <p:pic>
        <p:nvPicPr>
          <p:cNvPr id="109" name="Google Shape;109;p17"/>
          <p:cNvPicPr preferRelativeResize="0"/>
          <p:nvPr/>
        </p:nvPicPr>
        <p:blipFill>
          <a:blip r:embed="rId7">
            <a:alphaModFix/>
          </a:blip>
          <a:stretch>
            <a:fillRect/>
          </a:stretch>
        </p:blipFill>
        <p:spPr>
          <a:xfrm>
            <a:off x="340213" y="1474126"/>
            <a:ext cx="163125" cy="160975"/>
          </a:xfrm>
          <a:prstGeom prst="rect">
            <a:avLst/>
          </a:prstGeom>
          <a:noFill/>
          <a:ln>
            <a:noFill/>
          </a:ln>
        </p:spPr>
      </p:pic>
      <p:pic>
        <p:nvPicPr>
          <p:cNvPr id="110" name="Google Shape;110;p17"/>
          <p:cNvPicPr preferRelativeResize="0"/>
          <p:nvPr/>
        </p:nvPicPr>
        <p:blipFill>
          <a:blip r:embed="rId7">
            <a:alphaModFix/>
          </a:blip>
          <a:stretch>
            <a:fillRect/>
          </a:stretch>
        </p:blipFill>
        <p:spPr>
          <a:xfrm>
            <a:off x="340225" y="2091501"/>
            <a:ext cx="163125" cy="160975"/>
          </a:xfrm>
          <a:prstGeom prst="rect">
            <a:avLst/>
          </a:prstGeom>
          <a:noFill/>
          <a:ln>
            <a:noFill/>
          </a:ln>
        </p:spPr>
      </p:pic>
      <p:pic>
        <p:nvPicPr>
          <p:cNvPr id="111" name="Google Shape;111;p17"/>
          <p:cNvPicPr preferRelativeResize="0"/>
          <p:nvPr/>
        </p:nvPicPr>
        <p:blipFill>
          <a:blip r:embed="rId7">
            <a:alphaModFix/>
          </a:blip>
          <a:stretch>
            <a:fillRect/>
          </a:stretch>
        </p:blipFill>
        <p:spPr>
          <a:xfrm>
            <a:off x="340225" y="2738176"/>
            <a:ext cx="163125" cy="160975"/>
          </a:xfrm>
          <a:prstGeom prst="rect">
            <a:avLst/>
          </a:prstGeom>
          <a:noFill/>
          <a:ln>
            <a:noFill/>
          </a:ln>
        </p:spPr>
      </p:pic>
      <p:pic>
        <p:nvPicPr>
          <p:cNvPr id="112" name="Google Shape;112;p17"/>
          <p:cNvPicPr preferRelativeResize="0"/>
          <p:nvPr/>
        </p:nvPicPr>
        <p:blipFill>
          <a:blip r:embed="rId7">
            <a:alphaModFix/>
          </a:blip>
          <a:stretch>
            <a:fillRect/>
          </a:stretch>
        </p:blipFill>
        <p:spPr>
          <a:xfrm>
            <a:off x="340213" y="3384851"/>
            <a:ext cx="163125" cy="160975"/>
          </a:xfrm>
          <a:prstGeom prst="rect">
            <a:avLst/>
          </a:prstGeom>
          <a:noFill/>
          <a:ln>
            <a:noFill/>
          </a:ln>
        </p:spPr>
      </p:pic>
      <p:pic>
        <p:nvPicPr>
          <p:cNvPr id="113" name="Google Shape;113;p17"/>
          <p:cNvPicPr preferRelativeResize="0"/>
          <p:nvPr/>
        </p:nvPicPr>
        <p:blipFill>
          <a:blip r:embed="rId7">
            <a:alphaModFix/>
          </a:blip>
          <a:stretch>
            <a:fillRect/>
          </a:stretch>
        </p:blipFill>
        <p:spPr>
          <a:xfrm>
            <a:off x="340225" y="4031526"/>
            <a:ext cx="163125" cy="160975"/>
          </a:xfrm>
          <a:prstGeom prst="rect">
            <a:avLst/>
          </a:prstGeom>
          <a:noFill/>
          <a:ln>
            <a:noFill/>
          </a:ln>
        </p:spPr>
      </p:pic>
      <p:pic>
        <p:nvPicPr>
          <p:cNvPr id="114" name="Google Shape;114;p17"/>
          <p:cNvPicPr preferRelativeResize="0"/>
          <p:nvPr/>
        </p:nvPicPr>
        <p:blipFill>
          <a:blip r:embed="rId7">
            <a:alphaModFix/>
          </a:blip>
          <a:stretch>
            <a:fillRect/>
          </a:stretch>
        </p:blipFill>
        <p:spPr>
          <a:xfrm>
            <a:off x="340225" y="4921601"/>
            <a:ext cx="163125" cy="160975"/>
          </a:xfrm>
          <a:prstGeom prst="rect">
            <a:avLst/>
          </a:prstGeom>
          <a:noFill/>
          <a:ln>
            <a:noFill/>
          </a:ln>
        </p:spPr>
      </p:pic>
      <p:pic>
        <p:nvPicPr>
          <p:cNvPr id="115" name="Google Shape;115;p17"/>
          <p:cNvPicPr preferRelativeResize="0"/>
          <p:nvPr/>
        </p:nvPicPr>
        <p:blipFill>
          <a:blip r:embed="rId7">
            <a:alphaModFix/>
          </a:blip>
          <a:stretch>
            <a:fillRect/>
          </a:stretch>
        </p:blipFill>
        <p:spPr>
          <a:xfrm>
            <a:off x="4834925" y="4921601"/>
            <a:ext cx="163125" cy="160975"/>
          </a:xfrm>
          <a:prstGeom prst="rect">
            <a:avLst/>
          </a:prstGeom>
          <a:noFill/>
          <a:ln>
            <a:noFill/>
          </a:ln>
        </p:spPr>
      </p:pic>
      <p:pic>
        <p:nvPicPr>
          <p:cNvPr id="116" name="Google Shape;116;p17"/>
          <p:cNvPicPr preferRelativeResize="0"/>
          <p:nvPr/>
        </p:nvPicPr>
        <p:blipFill>
          <a:blip r:embed="rId7">
            <a:alphaModFix/>
          </a:blip>
          <a:stretch>
            <a:fillRect/>
          </a:stretch>
        </p:blipFill>
        <p:spPr>
          <a:xfrm>
            <a:off x="4863588" y="1444601"/>
            <a:ext cx="163125" cy="160975"/>
          </a:xfrm>
          <a:prstGeom prst="rect">
            <a:avLst/>
          </a:prstGeom>
          <a:noFill/>
          <a:ln>
            <a:noFill/>
          </a:ln>
        </p:spPr>
      </p:pic>
      <p:pic>
        <p:nvPicPr>
          <p:cNvPr id="117" name="Google Shape;117;p17"/>
          <p:cNvPicPr preferRelativeResize="0"/>
          <p:nvPr/>
        </p:nvPicPr>
        <p:blipFill>
          <a:blip r:embed="rId7">
            <a:alphaModFix/>
          </a:blip>
          <a:stretch>
            <a:fillRect/>
          </a:stretch>
        </p:blipFill>
        <p:spPr>
          <a:xfrm>
            <a:off x="4863588" y="2084651"/>
            <a:ext cx="163125" cy="160975"/>
          </a:xfrm>
          <a:prstGeom prst="rect">
            <a:avLst/>
          </a:prstGeom>
          <a:noFill/>
          <a:ln>
            <a:noFill/>
          </a:ln>
        </p:spPr>
      </p:pic>
      <p:pic>
        <p:nvPicPr>
          <p:cNvPr id="118" name="Google Shape;118;p17"/>
          <p:cNvPicPr preferRelativeResize="0"/>
          <p:nvPr/>
        </p:nvPicPr>
        <p:blipFill>
          <a:blip r:embed="rId7">
            <a:alphaModFix/>
          </a:blip>
          <a:stretch>
            <a:fillRect/>
          </a:stretch>
        </p:blipFill>
        <p:spPr>
          <a:xfrm>
            <a:off x="4849263" y="2724701"/>
            <a:ext cx="163125" cy="160975"/>
          </a:xfrm>
          <a:prstGeom prst="rect">
            <a:avLst/>
          </a:prstGeom>
          <a:noFill/>
          <a:ln>
            <a:noFill/>
          </a:ln>
        </p:spPr>
      </p:pic>
      <p:pic>
        <p:nvPicPr>
          <p:cNvPr id="119" name="Google Shape;119;p17"/>
          <p:cNvPicPr preferRelativeResize="0"/>
          <p:nvPr/>
        </p:nvPicPr>
        <p:blipFill>
          <a:blip r:embed="rId7">
            <a:alphaModFix/>
          </a:blip>
          <a:stretch>
            <a:fillRect/>
          </a:stretch>
        </p:blipFill>
        <p:spPr>
          <a:xfrm>
            <a:off x="4849263" y="3358276"/>
            <a:ext cx="163125" cy="160975"/>
          </a:xfrm>
          <a:prstGeom prst="rect">
            <a:avLst/>
          </a:prstGeom>
          <a:noFill/>
          <a:ln>
            <a:noFill/>
          </a:ln>
        </p:spPr>
      </p:pic>
      <p:pic>
        <p:nvPicPr>
          <p:cNvPr id="120" name="Google Shape;120;p17"/>
          <p:cNvPicPr preferRelativeResize="0"/>
          <p:nvPr/>
        </p:nvPicPr>
        <p:blipFill>
          <a:blip r:embed="rId8">
            <a:alphaModFix/>
          </a:blip>
          <a:stretch>
            <a:fillRect/>
          </a:stretch>
        </p:blipFill>
        <p:spPr>
          <a:xfrm>
            <a:off x="4834950" y="4004124"/>
            <a:ext cx="163100" cy="1649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EDA: </a:t>
            </a:r>
            <a:r>
              <a:rPr b="1" lang="en" sz="3000">
                <a:solidFill>
                  <a:srgbClr val="FF0000"/>
                </a:solidFill>
              </a:rPr>
              <a:t>Cleaning</a:t>
            </a:r>
            <a:endParaRPr b="1" sz="3000"/>
          </a:p>
        </p:txBody>
      </p:sp>
      <p:sp>
        <p:nvSpPr>
          <p:cNvPr id="126" name="Google Shape;126;p18"/>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6</a:t>
            </a:r>
            <a:endParaRPr b="1" sz="1200"/>
          </a:p>
        </p:txBody>
      </p:sp>
      <p:sp>
        <p:nvSpPr>
          <p:cNvPr id="127" name="Google Shape;127;p18"/>
          <p:cNvSpPr txBox="1"/>
          <p:nvPr/>
        </p:nvSpPr>
        <p:spPr>
          <a:xfrm>
            <a:off x="324375" y="1058975"/>
            <a:ext cx="8364300" cy="336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rgbClr val="FF0000"/>
                </a:solidFill>
              </a:rPr>
              <a:t>HDI for year: </a:t>
            </a:r>
            <a:r>
              <a:rPr b="1" lang="en" sz="1215">
                <a:solidFill>
                  <a:schemeClr val="dk1"/>
                </a:solidFill>
              </a:rPr>
              <a:t>19’456 nulls were replaced by mean values</a:t>
            </a:r>
            <a:r>
              <a:rPr b="1" lang="en" sz="1215">
                <a:solidFill>
                  <a:srgbClr val="FF0000"/>
                </a:solidFill>
              </a:rPr>
              <a:t> </a:t>
            </a:r>
            <a:endParaRPr b="1" sz="200">
              <a:solidFill>
                <a:schemeClr val="dk1"/>
              </a:solidFill>
            </a:endParaRPr>
          </a:p>
        </p:txBody>
      </p:sp>
      <p:sp>
        <p:nvSpPr>
          <p:cNvPr id="128" name="Google Shape;128;p18"/>
          <p:cNvSpPr txBox="1"/>
          <p:nvPr/>
        </p:nvSpPr>
        <p:spPr>
          <a:xfrm>
            <a:off x="324375" y="1487600"/>
            <a:ext cx="8364300" cy="336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rgbClr val="FF0000"/>
                </a:solidFill>
              </a:rPr>
              <a:t>Country-year: </a:t>
            </a:r>
            <a:r>
              <a:rPr b="1" lang="en" sz="1215">
                <a:solidFill>
                  <a:schemeClr val="dk1"/>
                </a:solidFill>
              </a:rPr>
              <a:t>Removed, correlated with country and year fields </a:t>
            </a:r>
            <a:endParaRPr sz="200">
              <a:solidFill>
                <a:schemeClr val="dk1"/>
              </a:solidFill>
            </a:endParaRPr>
          </a:p>
        </p:txBody>
      </p:sp>
      <p:sp>
        <p:nvSpPr>
          <p:cNvPr id="129" name="Google Shape;129;p18"/>
          <p:cNvSpPr txBox="1"/>
          <p:nvPr/>
        </p:nvSpPr>
        <p:spPr>
          <a:xfrm>
            <a:off x="324375" y="1916225"/>
            <a:ext cx="8364300" cy="336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rgbClr val="FF0000"/>
                </a:solidFill>
              </a:rPr>
              <a:t>GDP for year</a:t>
            </a:r>
            <a:r>
              <a:rPr b="1" lang="en" sz="1215">
                <a:solidFill>
                  <a:srgbClr val="FF0000"/>
                </a:solidFill>
              </a:rPr>
              <a:t>: </a:t>
            </a:r>
            <a:r>
              <a:rPr b="1" lang="en" sz="1215">
                <a:solidFill>
                  <a:schemeClr val="dk1"/>
                </a:solidFill>
              </a:rPr>
              <a:t>Removed, correlated with GDP per capita </a:t>
            </a:r>
            <a:endParaRPr sz="200">
              <a:solidFill>
                <a:schemeClr val="dk1"/>
              </a:solidFill>
            </a:endParaRPr>
          </a:p>
        </p:txBody>
      </p:sp>
      <p:sp>
        <p:nvSpPr>
          <p:cNvPr id="130" name="Google Shape;130;p18"/>
          <p:cNvSpPr txBox="1"/>
          <p:nvPr/>
        </p:nvSpPr>
        <p:spPr>
          <a:xfrm>
            <a:off x="324375" y="2344850"/>
            <a:ext cx="8364300" cy="336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rgbClr val="FF0000"/>
                </a:solidFill>
              </a:rPr>
              <a:t>Duplicates</a:t>
            </a:r>
            <a:r>
              <a:rPr b="1" lang="en" sz="1215">
                <a:solidFill>
                  <a:srgbClr val="FF0000"/>
                </a:solidFill>
              </a:rPr>
              <a:t>: </a:t>
            </a:r>
            <a:r>
              <a:rPr b="1" lang="en" sz="1215">
                <a:solidFill>
                  <a:schemeClr val="dk1"/>
                </a:solidFill>
              </a:rPr>
              <a:t>Not detected</a:t>
            </a:r>
            <a:endParaRPr sz="200">
              <a:solidFill>
                <a:schemeClr val="dk1"/>
              </a:solidFill>
            </a:endParaRPr>
          </a:p>
        </p:txBody>
      </p:sp>
      <p:sp>
        <p:nvSpPr>
          <p:cNvPr id="131" name="Google Shape;131;p18"/>
          <p:cNvSpPr txBox="1"/>
          <p:nvPr/>
        </p:nvSpPr>
        <p:spPr>
          <a:xfrm>
            <a:off x="324375" y="2773475"/>
            <a:ext cx="8364300" cy="336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rgbClr val="FF0000"/>
                </a:solidFill>
              </a:rPr>
              <a:t>GDP per capita</a:t>
            </a:r>
            <a:r>
              <a:rPr b="1" lang="en" sz="1215">
                <a:solidFill>
                  <a:srgbClr val="FF0000"/>
                </a:solidFill>
              </a:rPr>
              <a:t>: </a:t>
            </a:r>
            <a:r>
              <a:rPr b="1" lang="en" sz="1215">
                <a:solidFill>
                  <a:schemeClr val="dk1"/>
                </a:solidFill>
              </a:rPr>
              <a:t>range of data from 251 to 126352, was normalized</a:t>
            </a:r>
            <a:endParaRPr sz="200">
              <a:solidFill>
                <a:schemeClr val="dk1"/>
              </a:solidFill>
            </a:endParaRPr>
          </a:p>
        </p:txBody>
      </p:sp>
      <p:sp>
        <p:nvSpPr>
          <p:cNvPr id="132" name="Google Shape;132;p18"/>
          <p:cNvSpPr txBox="1"/>
          <p:nvPr/>
        </p:nvSpPr>
        <p:spPr>
          <a:xfrm>
            <a:off x="311700" y="3202100"/>
            <a:ext cx="8364300" cy="336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rgbClr val="FF0000"/>
                </a:solidFill>
              </a:rPr>
              <a:t>Age and Sex</a:t>
            </a:r>
            <a:r>
              <a:rPr b="1" lang="en" sz="1215">
                <a:solidFill>
                  <a:srgbClr val="FF0000"/>
                </a:solidFill>
              </a:rPr>
              <a:t>: </a:t>
            </a:r>
            <a:r>
              <a:rPr b="1" lang="en" sz="1215">
                <a:solidFill>
                  <a:schemeClr val="dk1"/>
                </a:solidFill>
              </a:rPr>
              <a:t>pivoted, created columns for each age and sex categories with suicides rate as values</a:t>
            </a:r>
            <a:endParaRPr sz="200">
              <a:solidFill>
                <a:schemeClr val="dk1"/>
              </a:solidFill>
            </a:endParaRPr>
          </a:p>
        </p:txBody>
      </p:sp>
      <p:pic>
        <p:nvPicPr>
          <p:cNvPr id="133" name="Google Shape;133;p18"/>
          <p:cNvPicPr preferRelativeResize="0"/>
          <p:nvPr/>
        </p:nvPicPr>
        <p:blipFill>
          <a:blip r:embed="rId3">
            <a:alphaModFix/>
          </a:blip>
          <a:stretch>
            <a:fillRect/>
          </a:stretch>
        </p:blipFill>
        <p:spPr>
          <a:xfrm>
            <a:off x="311700" y="3702275"/>
            <a:ext cx="2672968" cy="1299700"/>
          </a:xfrm>
          <a:prstGeom prst="rect">
            <a:avLst/>
          </a:prstGeom>
          <a:noFill/>
          <a:ln>
            <a:noFill/>
          </a:ln>
        </p:spPr>
      </p:pic>
      <p:pic>
        <p:nvPicPr>
          <p:cNvPr id="134" name="Google Shape;134;p18"/>
          <p:cNvPicPr preferRelativeResize="0"/>
          <p:nvPr/>
        </p:nvPicPr>
        <p:blipFill>
          <a:blip r:embed="rId4">
            <a:alphaModFix/>
          </a:blip>
          <a:stretch>
            <a:fillRect/>
          </a:stretch>
        </p:blipFill>
        <p:spPr>
          <a:xfrm>
            <a:off x="3870499" y="3865288"/>
            <a:ext cx="4236232" cy="973675"/>
          </a:xfrm>
          <a:prstGeom prst="rect">
            <a:avLst/>
          </a:prstGeom>
          <a:noFill/>
          <a:ln>
            <a:noFill/>
          </a:ln>
        </p:spPr>
      </p:pic>
      <p:cxnSp>
        <p:nvCxnSpPr>
          <p:cNvPr id="135" name="Google Shape;135;p18"/>
          <p:cNvCxnSpPr/>
          <p:nvPr/>
        </p:nvCxnSpPr>
        <p:spPr>
          <a:xfrm flipH="1" rot="10800000">
            <a:off x="3060868" y="4337725"/>
            <a:ext cx="684300" cy="144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163050"/>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Regression Models : 6 Attempts on global data + 3 Attempts on data filtered for only Canada and Australia</a:t>
            </a:r>
            <a:endParaRPr b="1" sz="1800"/>
          </a:p>
        </p:txBody>
      </p:sp>
      <p:sp>
        <p:nvSpPr>
          <p:cNvPr id="141" name="Google Shape;141;p19"/>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7</a:t>
            </a:r>
            <a:endParaRPr b="1" sz="1200"/>
          </a:p>
        </p:txBody>
      </p:sp>
      <p:sp>
        <p:nvSpPr>
          <p:cNvPr id="142" name="Google Shape;142;p19"/>
          <p:cNvSpPr txBox="1"/>
          <p:nvPr/>
        </p:nvSpPr>
        <p:spPr>
          <a:xfrm>
            <a:off x="324375" y="1058975"/>
            <a:ext cx="8364300" cy="411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rgbClr val="FFFFFF"/>
                </a:solidFill>
              </a:rPr>
              <a:t>Creating a predictive model that can help understand relationship between suicides rate and dependant values.</a:t>
            </a:r>
            <a:endParaRPr b="1" sz="1215">
              <a:solidFill>
                <a:srgbClr val="FFFFFF"/>
              </a:solidFill>
            </a:endParaRPr>
          </a:p>
        </p:txBody>
      </p:sp>
      <p:sp>
        <p:nvSpPr>
          <p:cNvPr id="143" name="Google Shape;143;p19"/>
          <p:cNvSpPr txBox="1"/>
          <p:nvPr/>
        </p:nvSpPr>
        <p:spPr>
          <a:xfrm>
            <a:off x="324375" y="1535225"/>
            <a:ext cx="8364300" cy="318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05776" lvl="0" marL="457200" rtl="0" algn="l">
              <a:lnSpc>
                <a:spcPct val="115000"/>
              </a:lnSpc>
              <a:spcBef>
                <a:spcPts val="0"/>
              </a:spcBef>
              <a:spcAft>
                <a:spcPts val="0"/>
              </a:spcAft>
              <a:buClr>
                <a:srgbClr val="FFFFFF"/>
              </a:buClr>
              <a:buSzPts val="1215"/>
              <a:buAutoNum type="arabicPeriod"/>
            </a:pPr>
            <a:r>
              <a:rPr b="1" lang="en" sz="1215">
                <a:solidFill>
                  <a:srgbClr val="FFFFFF"/>
                </a:solidFill>
              </a:rPr>
              <a:t>Linear model with all dependable variables : </a:t>
            </a:r>
            <a:r>
              <a:rPr b="1" lang="en" sz="1215">
                <a:solidFill>
                  <a:srgbClr val="FF0000"/>
                </a:solidFill>
              </a:rPr>
              <a:t>failed</a:t>
            </a:r>
            <a:endParaRPr b="1" sz="1215">
              <a:solidFill>
                <a:srgbClr val="FF0000"/>
              </a:solidFill>
            </a:endParaRPr>
          </a:p>
          <a:p>
            <a:pPr indent="-305776" lvl="0" marL="457200" rtl="0" algn="l">
              <a:lnSpc>
                <a:spcPct val="115000"/>
              </a:lnSpc>
              <a:spcBef>
                <a:spcPts val="0"/>
              </a:spcBef>
              <a:spcAft>
                <a:spcPts val="0"/>
              </a:spcAft>
              <a:buClr>
                <a:srgbClr val="FFFFFF"/>
              </a:buClr>
              <a:buSzPts val="1215"/>
              <a:buAutoNum type="arabicPeriod"/>
            </a:pPr>
            <a:r>
              <a:rPr b="1" lang="en" sz="1215">
                <a:solidFill>
                  <a:srgbClr val="FFFFFF"/>
                </a:solidFill>
              </a:rPr>
              <a:t>Linear model with </a:t>
            </a:r>
            <a:r>
              <a:rPr b="1" lang="en" sz="1215">
                <a:solidFill>
                  <a:srgbClr val="FFFFFF"/>
                </a:solidFill>
              </a:rPr>
              <a:t>GDP and HDI :</a:t>
            </a:r>
            <a:r>
              <a:rPr b="1" lang="en" sz="1215">
                <a:solidFill>
                  <a:srgbClr val="FF0000"/>
                </a:solidFill>
              </a:rPr>
              <a:t> failed</a:t>
            </a:r>
            <a:endParaRPr b="1" sz="1215">
              <a:solidFill>
                <a:srgbClr val="FF0000"/>
              </a:solidFill>
            </a:endParaRPr>
          </a:p>
          <a:p>
            <a:pPr indent="-305776" lvl="0" marL="457200" rtl="0" algn="l">
              <a:lnSpc>
                <a:spcPct val="115000"/>
              </a:lnSpc>
              <a:spcBef>
                <a:spcPts val="0"/>
              </a:spcBef>
              <a:spcAft>
                <a:spcPts val="0"/>
              </a:spcAft>
              <a:buClr>
                <a:srgbClr val="FFFFFF"/>
              </a:buClr>
              <a:buSzPts val="1215"/>
              <a:buAutoNum type="arabicPeriod"/>
            </a:pPr>
            <a:r>
              <a:rPr b="1" lang="en" sz="1215">
                <a:solidFill>
                  <a:srgbClr val="FFFFFF"/>
                </a:solidFill>
              </a:rPr>
              <a:t>Linear model with GDP only :</a:t>
            </a:r>
            <a:r>
              <a:rPr b="1" lang="en" sz="1215">
                <a:solidFill>
                  <a:srgbClr val="FF0000"/>
                </a:solidFill>
              </a:rPr>
              <a:t> failed</a:t>
            </a:r>
            <a:endParaRPr b="1" sz="1215">
              <a:solidFill>
                <a:srgbClr val="FF0000"/>
              </a:solidFill>
            </a:endParaRPr>
          </a:p>
          <a:p>
            <a:pPr indent="-305776" lvl="0" marL="457200" rtl="0" algn="l">
              <a:lnSpc>
                <a:spcPct val="115000"/>
              </a:lnSpc>
              <a:spcBef>
                <a:spcPts val="0"/>
              </a:spcBef>
              <a:spcAft>
                <a:spcPts val="0"/>
              </a:spcAft>
              <a:buClr>
                <a:srgbClr val="FFFFFF"/>
              </a:buClr>
              <a:buSzPts val="1215"/>
              <a:buAutoNum type="arabicPeriod"/>
            </a:pPr>
            <a:r>
              <a:rPr b="1" lang="en" sz="1215">
                <a:solidFill>
                  <a:srgbClr val="FFFFFF"/>
                </a:solidFill>
              </a:rPr>
              <a:t>Linear model with GDP and dropped zeros for number of suicides: </a:t>
            </a:r>
            <a:r>
              <a:rPr b="1" lang="en" sz="1215">
                <a:solidFill>
                  <a:srgbClr val="FF0000"/>
                </a:solidFill>
              </a:rPr>
              <a:t>failed</a:t>
            </a:r>
            <a:endParaRPr b="1" sz="1215">
              <a:solidFill>
                <a:srgbClr val="FF0000"/>
              </a:solidFill>
            </a:endParaRPr>
          </a:p>
          <a:p>
            <a:pPr indent="-305776" lvl="0" marL="457200" rtl="0" algn="l">
              <a:lnSpc>
                <a:spcPct val="115000"/>
              </a:lnSpc>
              <a:spcBef>
                <a:spcPts val="0"/>
              </a:spcBef>
              <a:spcAft>
                <a:spcPts val="0"/>
              </a:spcAft>
              <a:buClr>
                <a:srgbClr val="FFFFFF"/>
              </a:buClr>
              <a:buSzPts val="1215"/>
              <a:buAutoNum type="arabicPeriod"/>
            </a:pPr>
            <a:r>
              <a:rPr b="1" lang="en" sz="1215">
                <a:solidFill>
                  <a:srgbClr val="FFFFFF"/>
                </a:solidFill>
              </a:rPr>
              <a:t>Linear model with normalized GDP and HDI :</a:t>
            </a:r>
            <a:r>
              <a:rPr b="1" lang="en" sz="1215">
                <a:solidFill>
                  <a:srgbClr val="FF0000"/>
                </a:solidFill>
              </a:rPr>
              <a:t> failed</a:t>
            </a:r>
            <a:endParaRPr b="1" sz="1215">
              <a:solidFill>
                <a:srgbClr val="FF0000"/>
              </a:solidFill>
            </a:endParaRPr>
          </a:p>
          <a:p>
            <a:pPr indent="-305776" lvl="0" marL="457200" rtl="0" algn="l">
              <a:lnSpc>
                <a:spcPct val="115000"/>
              </a:lnSpc>
              <a:spcBef>
                <a:spcPts val="0"/>
              </a:spcBef>
              <a:spcAft>
                <a:spcPts val="0"/>
              </a:spcAft>
              <a:buClr>
                <a:srgbClr val="FFFFFF"/>
              </a:buClr>
              <a:buSzPts val="1215"/>
              <a:buAutoNum type="arabicPeriod"/>
            </a:pPr>
            <a:r>
              <a:rPr b="1" lang="en" sz="1215">
                <a:solidFill>
                  <a:srgbClr val="FFFFFF"/>
                </a:solidFill>
              </a:rPr>
              <a:t>Logistic model with GDP only :</a:t>
            </a:r>
            <a:r>
              <a:rPr b="1" lang="en" sz="1215">
                <a:solidFill>
                  <a:srgbClr val="FF0000"/>
                </a:solidFill>
              </a:rPr>
              <a:t> failed</a:t>
            </a:r>
            <a:endParaRPr b="1" sz="1215">
              <a:solidFill>
                <a:srgbClr val="FF0000"/>
              </a:solidFill>
            </a:endParaRPr>
          </a:p>
          <a:p>
            <a:pPr indent="-305776" lvl="0" marL="457200" rtl="0" algn="l">
              <a:lnSpc>
                <a:spcPct val="115000"/>
              </a:lnSpc>
              <a:spcBef>
                <a:spcPts val="0"/>
              </a:spcBef>
              <a:spcAft>
                <a:spcPts val="0"/>
              </a:spcAft>
              <a:buClr>
                <a:schemeClr val="dk1"/>
              </a:buClr>
              <a:buSzPts val="1215"/>
              <a:buAutoNum type="arabicPeriod"/>
            </a:pPr>
            <a:r>
              <a:rPr b="1" lang="en" sz="1215">
                <a:solidFill>
                  <a:schemeClr val="dk1"/>
                </a:solidFill>
              </a:rPr>
              <a:t>Linear model  with GDP for both Canada and Australia: </a:t>
            </a:r>
            <a:r>
              <a:rPr b="1" lang="en" sz="1215">
                <a:solidFill>
                  <a:srgbClr val="00FF00"/>
                </a:solidFill>
              </a:rPr>
              <a:t>Weak correlation, R square values 0.016 and 0.010 and p values  0.017 and 0.062</a:t>
            </a:r>
            <a:endParaRPr b="1" sz="1215">
              <a:solidFill>
                <a:srgbClr val="00FF00"/>
              </a:solidFill>
            </a:endParaRPr>
          </a:p>
          <a:p>
            <a:pPr indent="-305776" lvl="0" marL="457200" rtl="0" algn="l">
              <a:lnSpc>
                <a:spcPct val="115000"/>
              </a:lnSpc>
              <a:spcBef>
                <a:spcPts val="0"/>
              </a:spcBef>
              <a:spcAft>
                <a:spcPts val="0"/>
              </a:spcAft>
              <a:buClr>
                <a:schemeClr val="dk1"/>
              </a:buClr>
              <a:buSzPts val="1215"/>
              <a:buAutoNum type="arabicPeriod"/>
            </a:pPr>
            <a:r>
              <a:rPr b="1" lang="en" sz="1215">
                <a:solidFill>
                  <a:schemeClr val="dk1"/>
                </a:solidFill>
              </a:rPr>
              <a:t>Linear model with GDP and age for Canada and Australia : </a:t>
            </a:r>
            <a:r>
              <a:rPr b="1" lang="en" sz="1215">
                <a:solidFill>
                  <a:srgbClr val="FF0000"/>
                </a:solidFill>
              </a:rPr>
              <a:t>failed</a:t>
            </a:r>
            <a:endParaRPr b="1" sz="1215">
              <a:solidFill>
                <a:srgbClr val="FF0000"/>
              </a:solidFill>
            </a:endParaRPr>
          </a:p>
          <a:p>
            <a:pPr indent="-305776" lvl="0" marL="457200" rtl="0" algn="l">
              <a:lnSpc>
                <a:spcPct val="115000"/>
              </a:lnSpc>
              <a:spcBef>
                <a:spcPts val="0"/>
              </a:spcBef>
              <a:spcAft>
                <a:spcPts val="0"/>
              </a:spcAft>
              <a:buClr>
                <a:schemeClr val="dk1"/>
              </a:buClr>
              <a:buSzPts val="1215"/>
              <a:buAutoNum type="arabicPeriod"/>
            </a:pPr>
            <a:r>
              <a:rPr b="1" lang="en" sz="1215">
                <a:solidFill>
                  <a:schemeClr val="dk1"/>
                </a:solidFill>
              </a:rPr>
              <a:t>Linear model with GDP, age and gender for Canada and Australia: </a:t>
            </a:r>
            <a:r>
              <a:rPr b="1" lang="en" sz="1215">
                <a:solidFill>
                  <a:srgbClr val="FF0000"/>
                </a:solidFill>
              </a:rPr>
              <a:t>failed</a:t>
            </a:r>
            <a:endParaRPr b="1" sz="1215">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220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40">
                <a:solidFill>
                  <a:srgbClr val="FF0000"/>
                </a:solidFill>
              </a:rPr>
              <a:t>Visuals: Linear Regression Assumptions</a:t>
            </a:r>
            <a:endParaRPr b="1" sz="2640"/>
          </a:p>
          <a:p>
            <a:pPr indent="0" lvl="0" marL="0" rtl="0" algn="ctr">
              <a:lnSpc>
                <a:spcPct val="115000"/>
              </a:lnSpc>
              <a:spcBef>
                <a:spcPts val="0"/>
              </a:spcBef>
              <a:spcAft>
                <a:spcPts val="0"/>
              </a:spcAft>
              <a:buSzPts val="990"/>
              <a:buNone/>
            </a:pPr>
            <a:r>
              <a:rPr b="1" lang="en" sz="2993">
                <a:solidFill>
                  <a:srgbClr val="FFFFFF"/>
                </a:solidFill>
              </a:rPr>
              <a:t>  </a:t>
            </a:r>
            <a:endParaRPr b="1" sz="2993">
              <a:solidFill>
                <a:srgbClr val="FFFFFF"/>
              </a:solidFill>
            </a:endParaRPr>
          </a:p>
          <a:p>
            <a:pPr indent="0" lvl="0" marL="0" rtl="0" algn="l">
              <a:spcBef>
                <a:spcPts val="1200"/>
              </a:spcBef>
              <a:spcAft>
                <a:spcPts val="0"/>
              </a:spcAft>
              <a:buSzPts val="990"/>
              <a:buNone/>
            </a:pPr>
            <a:r>
              <a:t/>
            </a:r>
            <a:endParaRPr sz="2820"/>
          </a:p>
        </p:txBody>
      </p:sp>
      <p:sp>
        <p:nvSpPr>
          <p:cNvPr id="149" name="Google Shape;149;p20"/>
          <p:cNvSpPr txBox="1"/>
          <p:nvPr>
            <p:ph idx="1" type="body"/>
          </p:nvPr>
        </p:nvSpPr>
        <p:spPr>
          <a:xfrm>
            <a:off x="311700" y="1402275"/>
            <a:ext cx="8520600" cy="31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0"/>
          <p:cNvPicPr preferRelativeResize="0"/>
          <p:nvPr/>
        </p:nvPicPr>
        <p:blipFill>
          <a:blip r:embed="rId3">
            <a:alphaModFix/>
          </a:blip>
          <a:stretch>
            <a:fillRect/>
          </a:stretch>
        </p:blipFill>
        <p:spPr>
          <a:xfrm>
            <a:off x="605550" y="1975975"/>
            <a:ext cx="2049925" cy="1925125"/>
          </a:xfrm>
          <a:prstGeom prst="rect">
            <a:avLst/>
          </a:prstGeom>
          <a:noFill/>
          <a:ln>
            <a:noFill/>
          </a:ln>
        </p:spPr>
      </p:pic>
      <p:pic>
        <p:nvPicPr>
          <p:cNvPr id="151" name="Google Shape;151;p20"/>
          <p:cNvPicPr preferRelativeResize="0"/>
          <p:nvPr/>
        </p:nvPicPr>
        <p:blipFill>
          <a:blip r:embed="rId4">
            <a:alphaModFix/>
          </a:blip>
          <a:stretch>
            <a:fillRect/>
          </a:stretch>
        </p:blipFill>
        <p:spPr>
          <a:xfrm>
            <a:off x="3515275" y="1975975"/>
            <a:ext cx="1893549" cy="1925125"/>
          </a:xfrm>
          <a:prstGeom prst="rect">
            <a:avLst/>
          </a:prstGeom>
          <a:noFill/>
          <a:ln>
            <a:noFill/>
          </a:ln>
        </p:spPr>
      </p:pic>
      <p:pic>
        <p:nvPicPr>
          <p:cNvPr id="152" name="Google Shape;152;p20"/>
          <p:cNvPicPr preferRelativeResize="0"/>
          <p:nvPr/>
        </p:nvPicPr>
        <p:blipFill>
          <a:blip r:embed="rId5">
            <a:alphaModFix/>
          </a:blip>
          <a:stretch>
            <a:fillRect/>
          </a:stretch>
        </p:blipFill>
        <p:spPr>
          <a:xfrm>
            <a:off x="6260650" y="1992250"/>
            <a:ext cx="1975875" cy="192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Data Visualizations</a:t>
            </a:r>
            <a:endParaRPr b="1" sz="3000"/>
          </a:p>
        </p:txBody>
      </p:sp>
      <p:sp>
        <p:nvSpPr>
          <p:cNvPr id="158" name="Google Shape;158;p21"/>
          <p:cNvSpPr/>
          <p:nvPr/>
        </p:nvSpPr>
        <p:spPr>
          <a:xfrm>
            <a:off x="8559775" y="4665075"/>
            <a:ext cx="359400" cy="3369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8</a:t>
            </a:r>
            <a:endParaRPr b="1" sz="1200"/>
          </a:p>
        </p:txBody>
      </p:sp>
      <p:pic>
        <p:nvPicPr>
          <p:cNvPr id="159" name="Google Shape;159;p21"/>
          <p:cNvPicPr preferRelativeResize="0"/>
          <p:nvPr/>
        </p:nvPicPr>
        <p:blipFill>
          <a:blip r:embed="rId3">
            <a:alphaModFix/>
          </a:blip>
          <a:stretch>
            <a:fillRect/>
          </a:stretch>
        </p:blipFill>
        <p:spPr>
          <a:xfrm>
            <a:off x="401350" y="1094350"/>
            <a:ext cx="4098775" cy="3820975"/>
          </a:xfrm>
          <a:prstGeom prst="rect">
            <a:avLst/>
          </a:prstGeom>
          <a:noFill/>
          <a:ln>
            <a:noFill/>
          </a:ln>
        </p:spPr>
      </p:pic>
      <p:pic>
        <p:nvPicPr>
          <p:cNvPr id="160" name="Google Shape;160;p21"/>
          <p:cNvPicPr preferRelativeResize="0"/>
          <p:nvPr/>
        </p:nvPicPr>
        <p:blipFill>
          <a:blip r:embed="rId4">
            <a:alphaModFix/>
          </a:blip>
          <a:stretch>
            <a:fillRect/>
          </a:stretch>
        </p:blipFill>
        <p:spPr>
          <a:xfrm>
            <a:off x="4819500" y="1018150"/>
            <a:ext cx="2986676" cy="1735950"/>
          </a:xfrm>
          <a:prstGeom prst="rect">
            <a:avLst/>
          </a:prstGeom>
          <a:noFill/>
          <a:ln>
            <a:noFill/>
          </a:ln>
        </p:spPr>
      </p:pic>
      <p:pic>
        <p:nvPicPr>
          <p:cNvPr id="161" name="Google Shape;161;p21"/>
          <p:cNvPicPr preferRelativeResize="0"/>
          <p:nvPr/>
        </p:nvPicPr>
        <p:blipFill>
          <a:blip r:embed="rId5">
            <a:alphaModFix/>
          </a:blip>
          <a:stretch>
            <a:fillRect/>
          </a:stretch>
        </p:blipFill>
        <p:spPr>
          <a:xfrm>
            <a:off x="4819500" y="3170083"/>
            <a:ext cx="2986675" cy="1745242"/>
          </a:xfrm>
          <a:prstGeom prst="rect">
            <a:avLst/>
          </a:prstGeom>
          <a:noFill/>
          <a:ln>
            <a:noFill/>
          </a:ln>
        </p:spPr>
      </p:pic>
      <p:sp>
        <p:nvSpPr>
          <p:cNvPr id="162" name="Google Shape;162;p21"/>
          <p:cNvSpPr txBox="1"/>
          <p:nvPr/>
        </p:nvSpPr>
        <p:spPr>
          <a:xfrm>
            <a:off x="476775" y="1135175"/>
            <a:ext cx="2307900" cy="336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Suicides Per Age</a:t>
            </a:r>
            <a:endParaRPr b="1" sz="200">
              <a:solidFill>
                <a:schemeClr val="dk1"/>
              </a:solidFill>
            </a:endParaRPr>
          </a:p>
        </p:txBody>
      </p:sp>
      <p:sp>
        <p:nvSpPr>
          <p:cNvPr id="163" name="Google Shape;163;p21"/>
          <p:cNvSpPr txBox="1"/>
          <p:nvPr/>
        </p:nvSpPr>
        <p:spPr>
          <a:xfrm>
            <a:off x="4819500" y="681250"/>
            <a:ext cx="2307900" cy="336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Suicides Rate VS HDI</a:t>
            </a:r>
            <a:endParaRPr b="1" sz="200">
              <a:solidFill>
                <a:schemeClr val="dk1"/>
              </a:solidFill>
            </a:endParaRPr>
          </a:p>
        </p:txBody>
      </p:sp>
      <p:sp>
        <p:nvSpPr>
          <p:cNvPr id="164" name="Google Shape;164;p21"/>
          <p:cNvSpPr txBox="1"/>
          <p:nvPr/>
        </p:nvSpPr>
        <p:spPr>
          <a:xfrm>
            <a:off x="4819500" y="2814850"/>
            <a:ext cx="2307900" cy="336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15">
                <a:solidFill>
                  <a:schemeClr val="dk1"/>
                </a:solidFill>
              </a:rPr>
              <a:t>Suicides Rate VS GDP</a:t>
            </a:r>
            <a:endParaRPr b="1" sz="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