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1"/>
    <p:sldId id="267" r:id="rId12"/>
    <p:sldId id="401" r:id="rId13"/>
    <p:sldId id="314" r:id="rId14"/>
    <p:sldId id="300" r:id="rId15"/>
    <p:sldId id="299" r:id="rId16"/>
    <p:sldId id="396" r:id="rId17"/>
    <p:sldId id="397" r:id="rId18"/>
    <p:sldId id="399" r:id="rId19"/>
    <p:sldId id="400" r:id="rId20"/>
    <p:sldId id="324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217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直角三角形 5"/>
          <p:cNvSpPr/>
          <p:nvPr/>
        </p:nvSpPr>
        <p:spPr>
          <a:xfrm rot="5400000">
            <a:off x="-3810" y="-5716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6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14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17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4" name="组合 17"/>
          <p:cNvGrpSpPr/>
          <p:nvPr/>
        </p:nvGrpSpPr>
        <p:grpSpPr>
          <a:xfrm>
            <a:off x="1268173" y="963279"/>
            <a:ext cx="9583711" cy="3371877"/>
            <a:chOff x="-2209811" y="-1041561"/>
            <a:chExt cx="9583709" cy="2982436"/>
          </a:xfrm>
        </p:grpSpPr>
        <p:sp>
          <p:nvSpPr>
            <p:cNvPr id="122" name="文本框 15"/>
            <p:cNvSpPr txBox="1"/>
            <p:nvPr/>
          </p:nvSpPr>
          <p:spPr>
            <a:xfrm>
              <a:off x="-2209811" y="-1041561"/>
              <a:ext cx="9583709" cy="2308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7200"/>
              </a:pPr>
              <a:r>
                <a:rPr lang="en-US" dirty="0" smtClean="0"/>
                <a:t>Webpack4</a:t>
              </a:r>
              <a:endParaRPr lang="en-US" dirty="0" smtClean="0"/>
            </a:p>
            <a:p>
              <a:pPr algn="ctr">
                <a:defRPr sz="7200"/>
              </a:pPr>
              <a:r>
                <a:rPr lang="zh-CN" altLang="en-US" dirty="0" smtClean="0"/>
                <a:t>从</a:t>
              </a:r>
              <a:r>
                <a:rPr lang="zh-CN" altLang="en-US" dirty="0"/>
                <a:t>零开始搭建</a:t>
              </a:r>
              <a:r>
                <a:rPr lang="en-US" dirty="0"/>
                <a:t>React</a:t>
              </a:r>
              <a:r>
                <a:rPr lang="zh-CN" altLang="en-US" dirty="0"/>
                <a:t>项目</a:t>
              </a:r>
              <a:endParaRPr dirty="0"/>
            </a:p>
          </p:txBody>
        </p:sp>
        <p:sp>
          <p:nvSpPr>
            <p:cNvPr id="123" name="文本框 16"/>
            <p:cNvSpPr txBox="1"/>
            <p:nvPr/>
          </p:nvSpPr>
          <p:spPr>
            <a:xfrm>
              <a:off x="2115414" y="1534795"/>
              <a:ext cx="1004570" cy="406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dirty="0" smtClean="0"/>
                <a:t>黄巧真</a:t>
              </a:r>
              <a:endParaRPr dirty="0"/>
            </a:p>
          </p:txBody>
        </p:sp>
      </p:grpSp>
      <p:sp>
        <p:nvSpPr>
          <p:cNvPr id="125" name="文本框 18"/>
          <p:cNvSpPr txBox="1"/>
          <p:nvPr/>
        </p:nvSpPr>
        <p:spPr>
          <a:xfrm>
            <a:off x="5479098" y="4661268"/>
            <a:ext cx="123444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smtClean="0"/>
              <a:t>2018.0</a:t>
            </a:r>
            <a:r>
              <a:rPr lang="en-US" dirty="0" smtClean="0"/>
              <a:t>9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29310" y="1694815"/>
            <a:ext cx="4812665" cy="2249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1.</a:t>
            </a:r>
            <a:r>
              <a:rPr lang="zh-CN" altLang="en-US" sz="3600">
                <a:sym typeface="Calibri" panose="020F0502020204030204"/>
              </a:rPr>
              <a:t>自动生成HTML</a:t>
            </a:r>
            <a:endParaRPr lang="en-US" altLang="zh-CN" sz="3600">
              <a:sym typeface="Calibri" panose="020F0502020204030204"/>
            </a:endParaRPr>
          </a:p>
          <a:p>
            <a:pPr marR="0" lvl="0" algn="l" defTabSz="9144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    html-webpack-plugin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2</a:t>
            </a:r>
            <a:r>
              <a:rPr lang="zh-CN" altLang="en-US" sz="3600">
                <a:sym typeface="Calibri" panose="020F0502020204030204"/>
              </a:rPr>
              <a:t>. 清理</a:t>
            </a:r>
            <a:r>
              <a:rPr lang="en-US" altLang="zh-CN" sz="3600">
                <a:sym typeface="Calibri" panose="020F0502020204030204"/>
              </a:rPr>
              <a:t>/dist</a:t>
            </a:r>
            <a:r>
              <a:rPr lang="zh-CN" altLang="en-US" sz="3600">
                <a:ea typeface="宋体" panose="02010600030101010101" pitchFamily="2" charset="-122"/>
                <a:sym typeface="Calibri" panose="020F0502020204030204"/>
              </a:rPr>
              <a:t>文件夹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    clean-webpack-plugin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5"/>
            <a:ext cx="2586990" cy="720090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>
                <a:sym typeface="+mn-ea"/>
              </a:rPr>
              <a:t>管理输出</a:t>
            </a:r>
            <a:endParaRPr lang="zh-CN"/>
          </a:p>
        </p:txBody>
      </p:sp>
      <p:grpSp>
        <p:nvGrpSpPr>
          <p:cNvPr id="22" name="矩形 1"/>
          <p:cNvGrpSpPr/>
          <p:nvPr/>
        </p:nvGrpSpPr>
        <p:grpSpPr>
          <a:xfrm>
            <a:off x="7221220" y="557530"/>
            <a:ext cx="2586990" cy="720090"/>
            <a:chOff x="0" y="-1"/>
            <a:chExt cx="4194810" cy="720092"/>
          </a:xfrm>
        </p:grpSpPr>
        <p:sp>
          <p:nvSpPr>
            <p:cNvPr id="23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25" name="矩形 2"/>
          <p:cNvSpPr/>
          <p:nvPr/>
        </p:nvSpPr>
        <p:spPr>
          <a:xfrm>
            <a:off x="6572884" y="56451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文本框 7"/>
          <p:cNvSpPr txBox="1"/>
          <p:nvPr/>
        </p:nvSpPr>
        <p:spPr>
          <a:xfrm>
            <a:off x="6673214" y="577850"/>
            <a:ext cx="342900" cy="922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27" name="文本框 9"/>
          <p:cNvSpPr txBox="1"/>
          <p:nvPr/>
        </p:nvSpPr>
        <p:spPr>
          <a:xfrm>
            <a:off x="7437120" y="564514"/>
            <a:ext cx="1106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其他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688455" y="1695450"/>
            <a:ext cx="481266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1. DevServer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ea typeface="宋体" panose="02010600030101010101" pitchFamily="2" charset="-122"/>
                <a:sym typeface="Calibri" panose="020F0502020204030204"/>
              </a:rPr>
              <a:t>2. Source Map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3. webpack</a:t>
            </a:r>
            <a:r>
              <a:rPr lang="zh-CN" altLang="en-US" sz="3600">
                <a:ea typeface="宋体" panose="02010600030101010101" pitchFamily="2" charset="-122"/>
                <a:sym typeface="Calibri" panose="020F0502020204030204"/>
              </a:rPr>
              <a:t>配置合并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958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3</a:t>
              </a:r>
              <a:endParaRPr lang="en-US"/>
            </a:p>
          </p:txBody>
        </p:sp>
        <p:sp>
          <p:nvSpPr>
            <p:cNvPr id="959" name="文本框 10"/>
            <p:cNvSpPr txBox="1"/>
            <p:nvPr/>
          </p:nvSpPr>
          <p:spPr>
            <a:xfrm>
              <a:off x="1800224" y="851535"/>
              <a:ext cx="2136141" cy="151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实践</a:t>
              </a:r>
            </a:p>
          </p:txBody>
        </p:sp>
        <p:sp>
          <p:nvSpPr>
            <p:cNvPr id="960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r>
                <a:rPr lang="en-US"/>
                <a:t>Webpack</a:t>
              </a:r>
              <a:endParaRPr lang="en-US"/>
            </a:p>
          </p:txBody>
        </p:sp>
      </p:grpSp>
      <p:pic>
        <p:nvPicPr>
          <p:cNvPr id="962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3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05" y="846455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0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23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721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72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5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6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7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4194810" cy="720091"/>
            <a:chOff x="0" y="0"/>
            <a:chExt cx="4194809" cy="720090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80975"/>
              <a:ext cx="41948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基本配置</a:t>
            </a:r>
            <a:endParaRPr lang="zh-CN"/>
          </a:p>
        </p:txBody>
      </p: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8625" y="1363980"/>
            <a:ext cx="6991350" cy="4405630"/>
          </a:xfrm>
          <a:prstGeom prst="rect">
            <a:avLst/>
          </a:prstGeom>
        </p:spPr>
      </p:pic>
      <p:pic>
        <p:nvPicPr>
          <p:cNvPr id="5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712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4</a:t>
              </a:r>
              <a:endParaRPr lang="en-US"/>
            </a:p>
          </p:txBody>
        </p:sp>
        <p:sp>
          <p:nvSpPr>
            <p:cNvPr id="713" name="文本框 10"/>
            <p:cNvSpPr txBox="1"/>
            <p:nvPr/>
          </p:nvSpPr>
          <p:spPr>
            <a:xfrm>
              <a:off x="1800224" y="851535"/>
              <a:ext cx="2122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优化</a:t>
              </a:r>
              <a:endParaRPr lang="zh-CN"/>
            </a:p>
          </p:txBody>
        </p:sp>
        <p:sp>
          <p:nvSpPr>
            <p:cNvPr id="714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 algn="l"/>
              <a:r>
                <a:rPr lang="en-US">
                  <a:sym typeface="+mn-ea"/>
                </a:rPr>
                <a:t>Webpack</a:t>
              </a:r>
              <a:endParaRPr lang="en-US">
                <a:sym typeface="+mn-ea"/>
              </a:endParaRPr>
            </a:p>
          </p:txBody>
        </p:sp>
      </p:grpSp>
      <p:pic>
        <p:nvPicPr>
          <p:cNvPr id="716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0000">
            <a:off x="6872605" y="1317625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2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816735" y="3107055"/>
            <a:ext cx="28333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>
                <a:ea typeface="宋体" panose="02010600030101010101" pitchFamily="2" charset="-122"/>
                <a:sym typeface="Calibri" panose="020F0502020204030204"/>
              </a:rPr>
              <a:t>加快构建速度</a:t>
            </a:r>
            <a:endParaRPr kumimoji="0" 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7640" y="1709420"/>
            <a:ext cx="23761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>
                <a:ea typeface="宋体" panose="02010600030101010101" pitchFamily="2" charset="-122"/>
                <a:sym typeface="Calibri" panose="020F0502020204030204"/>
              </a:rPr>
              <a:t>减小包大小</a:t>
            </a:r>
            <a:endParaRPr kumimoji="0" 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3305" y="3107055"/>
            <a:ext cx="28333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>
                <a:ea typeface="宋体" panose="02010600030101010101" pitchFamily="2" charset="-122"/>
                <a:sym typeface="Calibri" panose="020F0502020204030204"/>
              </a:rPr>
              <a:t>加快访问速度</a:t>
            </a:r>
            <a:endParaRPr kumimoji="0" 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41400" y="1299210"/>
            <a:ext cx="10913110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 代码压缩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JS, CSS, HTML,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图片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2. 去除无用代码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Tree-shaking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3. 提取公共代码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optimization.splitChunks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>
                <a:sym typeface="Calibri" panose="020F0502020204030204"/>
              </a:rPr>
              <a:t>4</a:t>
            </a:r>
            <a:r>
              <a:rPr lang="zh-CN" altLang="en-US" sz="3200">
                <a:sym typeface="Calibri" panose="020F0502020204030204"/>
              </a:rPr>
              <a:t>. 缓存</a:t>
            </a:r>
            <a:r>
              <a:rPr lang="en-US" altLang="zh-CN" sz="3200">
                <a:sym typeface="Calibri" panose="020F0502020204030204"/>
              </a:rPr>
              <a:t>: </a:t>
            </a:r>
            <a:r>
              <a:rPr lang="en-US" sz="2400">
                <a:sym typeface="Calibri" panose="020F0502020204030204"/>
              </a:rPr>
              <a:t>hash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5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减少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loader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转换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: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exclude &amp; include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6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加快依赖查找过程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Resolve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4194810" cy="720091"/>
            <a:chOff x="0" y="0"/>
            <a:chExt cx="4194809" cy="720090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80975"/>
              <a:ext cx="41948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630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减小包大小</a:t>
            </a:r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grpSp>
        <p:nvGrpSpPr>
          <p:cNvPr id="22" name="矩形 1"/>
          <p:cNvGrpSpPr/>
          <p:nvPr/>
        </p:nvGrpSpPr>
        <p:grpSpPr>
          <a:xfrm>
            <a:off x="1659890" y="2346325"/>
            <a:ext cx="4233545" cy="720090"/>
            <a:chOff x="0" y="-1"/>
            <a:chExt cx="4194810" cy="720092"/>
          </a:xfrm>
        </p:grpSpPr>
        <p:sp>
          <p:nvSpPr>
            <p:cNvPr id="23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25" name="矩形 2"/>
          <p:cNvSpPr/>
          <p:nvPr/>
        </p:nvSpPr>
        <p:spPr>
          <a:xfrm>
            <a:off x="1011554" y="2353309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文本框 9"/>
          <p:cNvSpPr txBox="1"/>
          <p:nvPr/>
        </p:nvSpPr>
        <p:spPr>
          <a:xfrm>
            <a:off x="1875790" y="2353309"/>
            <a:ext cx="3138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>
                <a:sym typeface="Calibri" panose="020F0502020204030204"/>
              </a:rPr>
              <a:t>加快访问速度</a:t>
            </a:r>
            <a:endParaRPr lang="zh-CN">
              <a:sym typeface="Calibri" panose="020F0502020204030204"/>
            </a:endParaRPr>
          </a:p>
        </p:txBody>
      </p:sp>
      <p:grpSp>
        <p:nvGrpSpPr>
          <p:cNvPr id="4" name="矩形 1"/>
          <p:cNvGrpSpPr/>
          <p:nvPr/>
        </p:nvGrpSpPr>
        <p:grpSpPr>
          <a:xfrm>
            <a:off x="1659255" y="4044315"/>
            <a:ext cx="4234180" cy="720090"/>
            <a:chOff x="0" y="-1"/>
            <a:chExt cx="4194810" cy="720092"/>
          </a:xfrm>
        </p:grpSpPr>
        <p:sp>
          <p:nvSpPr>
            <p:cNvPr id="5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" name="矩形 2"/>
          <p:cNvSpPr/>
          <p:nvPr/>
        </p:nvSpPr>
        <p:spPr>
          <a:xfrm>
            <a:off x="1010919" y="4051299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文本框 9"/>
          <p:cNvSpPr txBox="1"/>
          <p:nvPr/>
        </p:nvSpPr>
        <p:spPr>
          <a:xfrm>
            <a:off x="1875155" y="4051300"/>
            <a:ext cx="4018280" cy="13220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>
                <a:sym typeface="Calibri" panose="020F0502020204030204"/>
              </a:rPr>
              <a:t>加快构建速度</a:t>
            </a:r>
            <a:endParaRPr kumimoji="0" 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cs"/>
              <a:sym typeface="Calibri" panose="020F0502020204030204"/>
            </a:endParaRPr>
          </a:p>
          <a:p>
            <a:endParaRPr lang="zh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组合 19"/>
          <p:cNvGrpSpPr/>
          <p:nvPr/>
        </p:nvGrpSpPr>
        <p:grpSpPr>
          <a:xfrm>
            <a:off x="1419225" y="1508124"/>
            <a:ext cx="5954394" cy="3749042"/>
            <a:chOff x="0" y="0"/>
            <a:chExt cx="5954393" cy="3749040"/>
          </a:xfrm>
        </p:grpSpPr>
        <p:sp>
          <p:nvSpPr>
            <p:cNvPr id="1056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057" name="文本框 10"/>
            <p:cNvSpPr txBox="1"/>
            <p:nvPr/>
          </p:nvSpPr>
          <p:spPr>
            <a:xfrm>
              <a:off x="1800224" y="1497330"/>
              <a:ext cx="4154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版本差异</a:t>
              </a:r>
              <a:endParaRPr lang="zh-CN"/>
            </a:p>
          </p:txBody>
        </p:sp>
      </p:grpSp>
      <p:pic>
        <p:nvPicPr>
          <p:cNvPr id="1060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 descr="d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10" y="1744980"/>
            <a:ext cx="3600026" cy="360002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41400" y="1657985"/>
            <a:ext cx="10913110" cy="4029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webpack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命名行相关的功能独立到</a:t>
            </a: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Webpack-cli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模块热替换需要使用到HotModuleReplacementPlugin插件。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新增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mode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字段实现内置优化。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分离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CSS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代码改用mini-css-extract-plugin。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新增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package.json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中的sideEffects字段，将文件标记为无副      作用。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提取公共代码改用optimization.splitChunks实现。</a:t>
            </a:r>
            <a:endParaRPr kumimoji="0" 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5893436" cy="720092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1"/>
              <a:ext cx="4194810" cy="367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517779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Webpack 4 &amp; 3 </a:t>
            </a:r>
            <a:r>
              <a:rPr lang="zh-CN" altLang="en-US"/>
              <a:t>差异</a:t>
            </a:r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1056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6</a:t>
              </a:r>
              <a:endParaRPr lang="en-US"/>
            </a:p>
          </p:txBody>
        </p:sp>
        <p:sp>
          <p:nvSpPr>
            <p:cNvPr id="1057" name="文本框 10"/>
            <p:cNvSpPr txBox="1"/>
            <p:nvPr/>
          </p:nvSpPr>
          <p:spPr>
            <a:xfrm>
              <a:off x="1800224" y="851535"/>
              <a:ext cx="2249747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Q&amp;A</a:t>
              </a:r>
            </a:p>
          </p:txBody>
        </p:sp>
        <p:sp>
          <p:nvSpPr>
            <p:cNvPr id="1058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r>
                <a:rPr lang="en-US"/>
                <a:t>Webpack</a:t>
              </a:r>
              <a:endParaRPr lang="en-US"/>
            </a:p>
          </p:txBody>
        </p:sp>
      </p:grpSp>
      <p:pic>
        <p:nvPicPr>
          <p:cNvPr id="1060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6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0000">
            <a:off x="6885305" y="1075055"/>
            <a:ext cx="3655696" cy="365569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2" name="组合 11"/>
          <p:cNvGrpSpPr/>
          <p:nvPr/>
        </p:nvGrpSpPr>
        <p:grpSpPr>
          <a:xfrm>
            <a:off x="1361440" y="2120900"/>
            <a:ext cx="9422765" cy="2258696"/>
            <a:chOff x="-263466" y="460281"/>
            <a:chExt cx="8747989" cy="578690"/>
          </a:xfrm>
        </p:grpSpPr>
        <p:sp>
          <p:nvSpPr>
            <p:cNvPr id="128" name="矩形 1"/>
            <p:cNvSpPr/>
            <p:nvPr/>
          </p:nvSpPr>
          <p:spPr>
            <a:xfrm>
              <a:off x="-148508" y="460444"/>
              <a:ext cx="2290312" cy="578527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文本框 5"/>
            <p:cNvSpPr txBox="1"/>
            <p:nvPr/>
          </p:nvSpPr>
          <p:spPr>
            <a:xfrm>
              <a:off x="-263466" y="580509"/>
              <a:ext cx="2520227" cy="338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en-US" altLang="zh-CN" sz="4000" dirty="0" err="1" smtClean="0">
                  <a:sym typeface="+mn-ea"/>
                </a:rPr>
                <a:t>Webpack</a:t>
              </a:r>
              <a:endParaRPr lang="en-US" altLang="zh-CN" sz="4000" dirty="0" err="1" smtClean="0">
                <a:sym typeface="+mn-ea"/>
              </a:endParaRPr>
            </a:p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>
                  <a:sym typeface="+mn-ea"/>
                </a:rPr>
                <a:t>基础</a:t>
              </a:r>
              <a:endParaRPr sz="4000"/>
            </a:p>
          </p:txBody>
        </p:sp>
        <p:sp>
          <p:nvSpPr>
            <p:cNvPr id="131" name="矩形 6"/>
            <p:cNvSpPr/>
            <p:nvPr/>
          </p:nvSpPr>
          <p:spPr>
            <a:xfrm>
              <a:off x="2357570" y="460444"/>
              <a:ext cx="2246687" cy="578527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文本框 7"/>
            <p:cNvSpPr txBox="1"/>
            <p:nvPr/>
          </p:nvSpPr>
          <p:spPr>
            <a:xfrm>
              <a:off x="2451305" y="659065"/>
              <a:ext cx="2058628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/>
                <a:t>项目需求</a:t>
              </a:r>
              <a:endParaRPr lang="zh-CN" altLang="en-US" sz="4000" dirty="0" smtClean="0"/>
            </a:p>
          </p:txBody>
        </p:sp>
        <p:sp>
          <p:nvSpPr>
            <p:cNvPr id="134" name="矩形 9"/>
            <p:cNvSpPr/>
            <p:nvPr/>
          </p:nvSpPr>
          <p:spPr>
            <a:xfrm>
              <a:off x="4804697" y="460444"/>
              <a:ext cx="1755021" cy="57852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文本框 12"/>
            <p:cNvSpPr txBox="1"/>
            <p:nvPr/>
          </p:nvSpPr>
          <p:spPr>
            <a:xfrm>
              <a:off x="5031663" y="659066"/>
              <a:ext cx="1361218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/>
                <a:t>实战</a:t>
              </a:r>
              <a:endParaRPr lang="zh-CN" altLang="en-US" sz="4000" dirty="0" smtClean="0"/>
            </a:p>
          </p:txBody>
        </p:sp>
        <p:sp>
          <p:nvSpPr>
            <p:cNvPr id="139" name="矩形 3"/>
            <p:cNvSpPr/>
            <p:nvPr/>
          </p:nvSpPr>
          <p:spPr>
            <a:xfrm>
              <a:off x="6754262" y="460281"/>
              <a:ext cx="1730261" cy="578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文本框 4"/>
            <p:cNvSpPr txBox="1"/>
            <p:nvPr/>
          </p:nvSpPr>
          <p:spPr>
            <a:xfrm>
              <a:off x="6925225" y="659391"/>
              <a:ext cx="1388925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4000" dirty="0" smtClean="0"/>
                <a:t>优化</a:t>
              </a:r>
              <a:endParaRPr lang="zh-CN" altLang="en-US" sz="4000" dirty="0" smtClean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9"/>
          <p:cNvGrpSpPr/>
          <p:nvPr/>
        </p:nvGrpSpPr>
        <p:grpSpPr>
          <a:xfrm>
            <a:off x="1419225" y="1508124"/>
            <a:ext cx="5491705" cy="4482390"/>
            <a:chOff x="0" y="0"/>
            <a:chExt cx="5491704" cy="4482388"/>
          </a:xfrm>
        </p:grpSpPr>
        <p:sp>
          <p:nvSpPr>
            <p:cNvPr id="145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6" name="文本框 10"/>
            <p:cNvSpPr txBox="1"/>
            <p:nvPr/>
          </p:nvSpPr>
          <p:spPr>
            <a:xfrm>
              <a:off x="1808647" y="696740"/>
              <a:ext cx="3683057" cy="3785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dirty="0" err="1" smtClean="0"/>
                <a:t>Webpack</a:t>
              </a:r>
              <a:endParaRPr lang="en-US" altLang="zh-CN" dirty="0" smtClean="0"/>
            </a:p>
            <a:p>
              <a:r>
                <a:rPr lang="zh-CN" altLang="en-US" dirty="0" smtClean="0"/>
                <a:t>基础</a:t>
              </a:r>
              <a:endParaRPr lang="zh-CN" altLang="en-US" dirty="0"/>
            </a:p>
            <a:p>
              <a:endParaRPr dirty="0"/>
            </a:p>
          </p:txBody>
        </p:sp>
      </p:grpSp>
      <p:pic>
        <p:nvPicPr>
          <p:cNvPr id="149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图片 21" descr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>
            <a:off x="7339965" y="962660"/>
            <a:ext cx="3810001" cy="3810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55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58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文本框 1"/>
          <p:cNvSpPr txBox="1"/>
          <p:nvPr/>
        </p:nvSpPr>
        <p:spPr>
          <a:xfrm>
            <a:off x="5281929" y="567689"/>
            <a:ext cx="1118253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作用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2788920" y="2476500"/>
            <a:ext cx="661416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源代码转换成发布到线上的可执行 </a:t>
            </a: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代码。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25" descr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460000">
            <a:off x="8362950" y="1800860"/>
            <a:ext cx="1219200" cy="1219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9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87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90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椭圆 10"/>
          <p:cNvSpPr/>
          <p:nvPr/>
        </p:nvSpPr>
        <p:spPr>
          <a:xfrm>
            <a:off x="8956675" y="3977640"/>
            <a:ext cx="475617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文本框 2"/>
          <p:cNvSpPr txBox="1"/>
          <p:nvPr/>
        </p:nvSpPr>
        <p:spPr>
          <a:xfrm>
            <a:off x="4855201" y="589653"/>
            <a:ext cx="248223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核心概念</a:t>
            </a:r>
            <a:endParaRPr dirty="0"/>
          </a:p>
        </p:txBody>
      </p:sp>
      <p:sp>
        <p:nvSpPr>
          <p:cNvPr id="198" name="文本框 19"/>
          <p:cNvSpPr txBox="1"/>
          <p:nvPr/>
        </p:nvSpPr>
        <p:spPr>
          <a:xfrm>
            <a:off x="2513893" y="1608600"/>
            <a:ext cx="724012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lvl1pPr algn="ctr"/>
          </a:lstStyle>
          <a:p>
            <a:pPr algn="l"/>
            <a:r>
              <a:rPr lang="en-US" altLang="zh-CN" sz="3600" b="1" dirty="0"/>
              <a:t>Entry</a:t>
            </a:r>
            <a:r>
              <a:rPr lang="zh-CN" altLang="en-US" sz="3600" dirty="0"/>
              <a:t>：</a:t>
            </a:r>
            <a:r>
              <a:rPr lang="zh-CN" altLang="en-US" sz="3600" dirty="0" smtClean="0"/>
              <a:t>入口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Module</a:t>
            </a:r>
            <a:r>
              <a:rPr lang="zh-CN" altLang="en-US" sz="3600" dirty="0" smtClean="0"/>
              <a:t>：在 </a:t>
            </a:r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里一切皆</a:t>
            </a:r>
            <a:r>
              <a:rPr lang="zh-CN" altLang="en-US" sz="3600" dirty="0" smtClean="0"/>
              <a:t>模块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Chunk</a:t>
            </a:r>
            <a:r>
              <a:rPr lang="zh-CN" altLang="en-US" sz="3600" dirty="0"/>
              <a:t>：代码</a:t>
            </a:r>
            <a:r>
              <a:rPr lang="zh-CN" altLang="en-US" sz="3600" dirty="0" smtClean="0"/>
              <a:t>块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Loader</a:t>
            </a:r>
            <a:r>
              <a:rPr lang="zh-CN" altLang="en-US" sz="3600" dirty="0"/>
              <a:t>：模块</a:t>
            </a:r>
            <a:r>
              <a:rPr lang="zh-CN" altLang="en-US" sz="3600" dirty="0" smtClean="0"/>
              <a:t>转换器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Plugin</a:t>
            </a:r>
            <a:r>
              <a:rPr lang="zh-CN" altLang="en-US" sz="3600" dirty="0"/>
              <a:t>：扩展</a:t>
            </a:r>
            <a:r>
              <a:rPr lang="zh-CN" altLang="en-US" sz="3600" dirty="0" smtClean="0"/>
              <a:t>插件</a:t>
            </a:r>
            <a:endParaRPr lang="en-US" altLang="zh-CN" sz="3600" dirty="0"/>
          </a:p>
          <a:p>
            <a:pPr algn="l"/>
            <a:r>
              <a:rPr lang="en-US" altLang="zh-CN" sz="3600" b="1" dirty="0" smtClean="0"/>
              <a:t>Output</a:t>
            </a:r>
            <a:r>
              <a:rPr lang="zh-CN" altLang="en-US" sz="3600" dirty="0"/>
              <a:t>：输出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3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71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7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文本框 9"/>
          <p:cNvSpPr txBox="1"/>
          <p:nvPr/>
        </p:nvSpPr>
        <p:spPr>
          <a:xfrm>
            <a:off x="5023913" y="537209"/>
            <a:ext cx="2144175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 smtClean="0"/>
              <a:t>构建</a:t>
            </a:r>
            <a:r>
              <a:rPr lang="zh-CN" altLang="en-US" dirty="0"/>
              <a:t>过程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817370" y="1709420"/>
            <a:ext cx="107315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Entry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0550" y="1709420"/>
            <a:ext cx="300990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依赖的 </a:t>
            </a:r>
            <a:r>
              <a:rPr lang="en-US" altLang="zh-CN" sz="3600" dirty="0">
                <a:sym typeface="+mn-ea"/>
              </a:rPr>
              <a:t>Module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2855" y="1709420"/>
            <a:ext cx="136969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Loader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4005" y="2863215"/>
            <a:ext cx="66370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解析出当前</a:t>
            </a:r>
            <a:r>
              <a:rPr lang="en-US" altLang="zh-CN" sz="3600" dirty="0">
                <a:sym typeface="+mn-ea"/>
              </a:rPr>
              <a:t>Module</a:t>
            </a:r>
            <a:r>
              <a:rPr lang="zh-CN" altLang="en-US" sz="3600" dirty="0">
                <a:sym typeface="+mn-ea"/>
              </a:rPr>
              <a:t>依赖的</a:t>
            </a:r>
            <a:r>
              <a:rPr lang="en-US" altLang="zh-CN" sz="3600" dirty="0">
                <a:sym typeface="+mn-ea"/>
              </a:rPr>
              <a:t>Module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3390" y="2863215"/>
            <a:ext cx="12617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Chunk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3390" y="3893185"/>
            <a:ext cx="22720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文件</a:t>
            </a:r>
            <a:r>
              <a:rPr lang="en-US" altLang="zh-CN" sz="3600" dirty="0">
                <a:sym typeface="+mn-ea"/>
              </a:rPr>
              <a:t>output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8075" y="4749800"/>
            <a:ext cx="12312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Plugin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右箭头 8"/>
          <p:cNvSpPr/>
          <p:nvPr/>
        </p:nvSpPr>
        <p:spPr>
          <a:xfrm>
            <a:off x="3048635" y="1923415"/>
            <a:ext cx="791845" cy="2159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745730" y="1923415"/>
            <a:ext cx="791845" cy="2159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9408795" y="2396173"/>
            <a:ext cx="167640" cy="408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270125" y="3483928"/>
            <a:ext cx="167640" cy="408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072130" y="3068955"/>
            <a:ext cx="863600" cy="21590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6257925" y="4049237"/>
            <a:ext cx="910590" cy="594676"/>
          </a:xfrm>
          <a:prstGeom prst="up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85090"/>
            <a:ext cx="10142855" cy="62001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组合 19"/>
          <p:cNvGrpSpPr/>
          <p:nvPr/>
        </p:nvGrpSpPr>
        <p:grpSpPr>
          <a:xfrm>
            <a:off x="1419225" y="1508124"/>
            <a:ext cx="5954395" cy="3749042"/>
            <a:chOff x="0" y="0"/>
            <a:chExt cx="5954393" cy="3749040"/>
          </a:xfrm>
        </p:grpSpPr>
        <p:sp>
          <p:nvSpPr>
            <p:cNvPr id="217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8" name="文本框 10"/>
            <p:cNvSpPr txBox="1"/>
            <p:nvPr/>
          </p:nvSpPr>
          <p:spPr>
            <a:xfrm>
              <a:off x="1800224" y="1353820"/>
              <a:ext cx="4154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项目需求</a:t>
              </a:r>
              <a:endParaRPr lang="zh-CN"/>
            </a:p>
          </p:txBody>
        </p:sp>
      </p:grpSp>
      <p:pic>
        <p:nvPicPr>
          <p:cNvPr id="221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1400810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2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823845" y="1654810"/>
            <a:ext cx="75565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ES6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1654810"/>
            <a:ext cx="11309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React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3800" y="1654810"/>
            <a:ext cx="9855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S</a:t>
            </a:r>
            <a:r>
              <a:rPr lang="en-US" altLang="zh-CN" sz="3600">
                <a:sym typeface="Calibri" panose="020F0502020204030204"/>
              </a:rPr>
              <a:t>A</a:t>
            </a:r>
            <a:r>
              <a:rPr lang="zh-CN" altLang="en-US" sz="3600">
                <a:sym typeface="Calibri" panose="020F0502020204030204"/>
              </a:rPr>
              <a:t>SS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3845" y="2513965"/>
            <a:ext cx="23761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图片、字体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0" y="2513965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第三方库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3845" y="346583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本地调试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31" name="矩形 1"/>
          <p:cNvGrpSpPr/>
          <p:nvPr/>
        </p:nvGrpSpPr>
        <p:grpSpPr>
          <a:xfrm>
            <a:off x="1698625" y="544195"/>
            <a:ext cx="2586990" cy="720090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文本框 7"/>
          <p:cNvSpPr txBox="1"/>
          <p:nvPr/>
        </p:nvSpPr>
        <p:spPr>
          <a:xfrm>
            <a:off x="1158874" y="53721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管理资源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1050290" y="1459230"/>
            <a:ext cx="10279380" cy="45745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 JS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转换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ES6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,</a:t>
            </a:r>
            <a:r>
              <a:rPr lang="zh-CN" altLang="en-US" sz="3600">
                <a:sym typeface="Calibri" panose="020F0502020204030204"/>
              </a:rPr>
              <a:t>React</a:t>
            </a:r>
            <a:r>
              <a:rPr lang="en-US" altLang="zh-CN" sz="3600">
                <a:sym typeface="Calibri" panose="020F0502020204030204"/>
              </a:rPr>
              <a:t>)</a:t>
            </a:r>
            <a:endParaRPr lang="en-US" altLang="zh-CN" sz="3600">
              <a:sym typeface="Calibri" panose="020F0502020204030204"/>
            </a:endParaRPr>
          </a:p>
          <a:p>
            <a:pPr marR="0" lvl="0" algn="l" defTabSz="9144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babel-loader, @babel/preset-env,@babel/preset-react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加载样式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CSS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,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SCSS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css-loader, style-loader, sass-loader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加载静态资源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图片</a:t>
            </a:r>
            <a:r>
              <a:rPr lang="en-US" altLang="zh-CN" sz="3600">
                <a:sym typeface="Calibri" panose="020F0502020204030204"/>
              </a:rPr>
              <a:t>,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字体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lang="en-US" altLang="zh-CN" sz="3200">
                <a:sym typeface="Calibri" panose="020F0502020204030204"/>
              </a:rPr>
              <a:t>file-loader, url-loader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4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使用第三方库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ProvidePlugin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演示</Application>
  <PresentationFormat>自定义</PresentationFormat>
  <Paragraphs>199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Arial</vt:lpstr>
      <vt:lpstr>微软雅黑</vt:lpstr>
      <vt:lpstr>Meiryo UI</vt:lpstr>
      <vt:lpstr>黑体</vt:lpstr>
      <vt:lpstr>Arial Unicode MS</vt:lpstr>
      <vt:lpstr>Yu Gothic UI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80</cp:revision>
  <dcterms:created xsi:type="dcterms:W3CDTF">2018-04-26T01:37:00Z</dcterms:created>
  <dcterms:modified xsi:type="dcterms:W3CDTF">2018-11-08T06:26:20Z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