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3"/>
    <p:sldId id="257" r:id="rId4"/>
    <p:sldId id="258" r:id="rId5"/>
    <p:sldId id="259" r:id="rId6"/>
    <p:sldId id="261" r:id="rId7"/>
    <p:sldId id="260" r:id="rId8"/>
    <p:sldId id="263" r:id="rId9"/>
    <p:sldId id="264" r:id="rId11"/>
    <p:sldId id="267" r:id="rId12"/>
    <p:sldId id="401" r:id="rId13"/>
    <p:sldId id="314" r:id="rId14"/>
    <p:sldId id="300" r:id="rId15"/>
    <p:sldId id="299" r:id="rId16"/>
    <p:sldId id="396" r:id="rId17"/>
    <p:sldId id="397" r:id="rId18"/>
    <p:sldId id="399" r:id="rId19"/>
    <p:sldId id="400" r:id="rId20"/>
    <p:sldId id="324" r:id="rId21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634" autoAdjust="0"/>
  </p:normalViewPr>
  <p:slideViewPr>
    <p:cSldViewPr>
      <p:cViewPr varScale="1">
        <p:scale>
          <a:sx n="65" d="100"/>
          <a:sy n="65" d="100"/>
        </p:scale>
        <p:origin x="-918" y="-114"/>
      </p:cViewPr>
      <p:guideLst>
        <p:guide orient="horz" pos="219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 panose="020F0502020204030204"/>
      </a:defRPr>
    </a:lvl1pPr>
    <a:lvl2pPr indent="228600" latinLnBrk="0">
      <a:defRPr sz="1200">
        <a:latin typeface="+mn-lt"/>
        <a:ea typeface="+mn-ea"/>
        <a:cs typeface="+mn-cs"/>
        <a:sym typeface="Calibri" panose="020F0502020204030204"/>
      </a:defRPr>
    </a:lvl2pPr>
    <a:lvl3pPr indent="457200" latinLnBrk="0">
      <a:defRPr sz="1200">
        <a:latin typeface="+mn-lt"/>
        <a:ea typeface="+mn-ea"/>
        <a:cs typeface="+mn-cs"/>
        <a:sym typeface="Calibri" panose="020F0502020204030204"/>
      </a:defRPr>
    </a:lvl3pPr>
    <a:lvl4pPr indent="685800" latinLnBrk="0">
      <a:defRPr sz="1200">
        <a:latin typeface="+mn-lt"/>
        <a:ea typeface="+mn-ea"/>
        <a:cs typeface="+mn-cs"/>
        <a:sym typeface="Calibri" panose="020F0502020204030204"/>
      </a:defRPr>
    </a:lvl4pPr>
    <a:lvl5pPr indent="914400" latinLnBrk="0">
      <a:defRPr sz="1200">
        <a:latin typeface="+mn-lt"/>
        <a:ea typeface="+mn-ea"/>
        <a:cs typeface="+mn-cs"/>
        <a:sym typeface="Calibri" panose="020F0502020204030204"/>
      </a:defRPr>
    </a:lvl5pPr>
    <a:lvl6pPr indent="1143000" latinLnBrk="0">
      <a:defRPr sz="1200">
        <a:latin typeface="+mn-lt"/>
        <a:ea typeface="+mn-ea"/>
        <a:cs typeface="+mn-cs"/>
        <a:sym typeface="Calibri" panose="020F0502020204030204"/>
      </a:defRPr>
    </a:lvl6pPr>
    <a:lvl7pPr indent="1371600" latinLnBrk="0">
      <a:defRPr sz="1200">
        <a:latin typeface="+mn-lt"/>
        <a:ea typeface="+mn-ea"/>
        <a:cs typeface="+mn-cs"/>
        <a:sym typeface="Calibri" panose="020F0502020204030204"/>
      </a:defRPr>
    </a:lvl7pPr>
    <a:lvl8pPr indent="1600200" latinLnBrk="0">
      <a:defRPr sz="1200">
        <a:latin typeface="+mn-lt"/>
        <a:ea typeface="+mn-ea"/>
        <a:cs typeface="+mn-cs"/>
        <a:sym typeface="Calibri" panose="020F0502020204030204"/>
      </a:defRPr>
    </a:lvl8pPr>
    <a:lvl9pPr indent="1828800" latinLnBrk="0">
      <a:defRPr sz="1200">
        <a:latin typeface="+mn-lt"/>
        <a:ea typeface="+mn-ea"/>
        <a:cs typeface="+mn-cs"/>
        <a:sym typeface="Calibri" panose="020F050202020403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标题文本</a:t>
            </a:r>
          </a:p>
        </p:txBody>
      </p:sp>
      <p:sp>
        <p:nvSpPr>
          <p:cNvPr id="12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93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02" name="正文级别 1…"/>
          <p:cNvSpPr txBox="1">
            <a:spLocks noGrp="1"/>
          </p:cNvSpPr>
          <p:nvPr>
            <p:ph type="body" idx="1" hasCustomPrompt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21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标题文本</a:t>
            </a:r>
          </a:p>
        </p:txBody>
      </p:sp>
      <p:sp>
        <p:nvSpPr>
          <p:cNvPr id="30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9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8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457200">
              <a:buSzTx/>
              <a:buFontTx/>
              <a:buNone/>
              <a:defRPr sz="2400" b="1"/>
            </a:lvl2pPr>
            <a:lvl3pPr marL="0" indent="914400">
              <a:buSzTx/>
              <a:buFontTx/>
              <a:buNone/>
              <a:defRPr sz="2400" b="1"/>
            </a:lvl3pPr>
            <a:lvl4pPr marL="0" indent="1371600">
              <a:buSzTx/>
              <a:buFontTx/>
              <a:buNone/>
              <a:defRPr sz="2400" b="1"/>
            </a:lvl4pPr>
            <a:lvl5pPr marL="0" indent="1828800">
              <a:buSzTx/>
              <a:buFontTx/>
              <a:buNone/>
              <a:defRPr sz="2400" b="1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9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/>
            </a:pPr>
          </a:p>
        </p:txBody>
      </p:sp>
      <p:sp>
        <p:nvSpPr>
          <p:cNvPr id="5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标题文本</a:t>
            </a:r>
          </a:p>
        </p:txBody>
      </p:sp>
      <p:sp>
        <p:nvSpPr>
          <p:cNvPr id="73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185" indent="-260985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4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</a:p>
        </p:txBody>
      </p:sp>
      <p:sp>
        <p:nvSpPr>
          <p:cNvPr id="7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标题文本</a:t>
            </a:r>
          </a:p>
        </p:txBody>
      </p:sp>
      <p:sp>
        <p:nvSpPr>
          <p:cNvPr id="83" name="图片占位符 2"/>
          <p:cNvSpPr>
            <a:spLocks noGrp="1"/>
          </p:cNvSpPr>
          <p:nvPr>
            <p:ph type="pic" sz="half" idx="13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/>
        </p:txBody>
      </p:sp>
      <p:sp>
        <p:nvSpPr>
          <p:cNvPr id="84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89818" y="6404292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2pPr>
      <a:lvl3pPr marL="1234440" marR="0" indent="-32004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直角三角形 5"/>
          <p:cNvSpPr/>
          <p:nvPr/>
        </p:nvSpPr>
        <p:spPr>
          <a:xfrm rot="5400000">
            <a:off x="-3810" y="-5716"/>
            <a:ext cx="3447416" cy="34474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5F5F5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3" name="矩形 3"/>
          <p:cNvSpPr/>
          <p:nvPr/>
        </p:nvSpPr>
        <p:spPr>
          <a:xfrm>
            <a:off x="-3811" y="6085840"/>
            <a:ext cx="12200257" cy="789306"/>
          </a:xfrm>
          <a:prstGeom prst="rect">
            <a:avLst/>
          </a:prstGeom>
          <a:solidFill>
            <a:srgbClr val="0064E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116" name="直角三角形 4"/>
          <p:cNvGrpSpPr/>
          <p:nvPr/>
        </p:nvGrpSpPr>
        <p:grpSpPr>
          <a:xfrm>
            <a:off x="-3811" y="-5716"/>
            <a:ext cx="2359027" cy="2359027"/>
            <a:chOff x="0" y="0"/>
            <a:chExt cx="2359025" cy="2359025"/>
          </a:xfrm>
        </p:grpSpPr>
        <p:sp>
          <p:nvSpPr>
            <p:cNvPr id="114" name="三角形"/>
            <p:cNvSpPr/>
            <p:nvPr/>
          </p:nvSpPr>
          <p:spPr>
            <a:xfrm rot="5400000">
              <a:off x="0" y="0"/>
              <a:ext cx="2359026" cy="23590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F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5" name="文本"/>
            <p:cNvSpPr txBox="1"/>
            <p:nvPr/>
          </p:nvSpPr>
          <p:spPr>
            <a:xfrm rot="5400000">
              <a:off x="-1" y="607271"/>
              <a:ext cx="1179514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            </a:t>
              </a:r>
            </a:p>
          </p:txBody>
        </p:sp>
      </p:grpSp>
      <p:pic>
        <p:nvPicPr>
          <p:cNvPr id="117" name="图片 6" descr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5849" y="6250592"/>
            <a:ext cx="2039459" cy="46012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18" name="椭圆 10"/>
          <p:cNvSpPr/>
          <p:nvPr/>
        </p:nvSpPr>
        <p:spPr>
          <a:xfrm>
            <a:off x="8956674" y="3977640"/>
            <a:ext cx="475618" cy="475617"/>
          </a:xfrm>
          <a:prstGeom prst="ellipse">
            <a:avLst/>
          </a:prstGeom>
          <a:solidFill>
            <a:srgbClr val="F0F0F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9" name="椭圆 11"/>
          <p:cNvSpPr/>
          <p:nvPr/>
        </p:nvSpPr>
        <p:spPr>
          <a:xfrm>
            <a:off x="9747250" y="2863214"/>
            <a:ext cx="979806" cy="979807"/>
          </a:xfrm>
          <a:prstGeom prst="ellipse">
            <a:avLst/>
          </a:prstGeom>
          <a:solidFill>
            <a:srgbClr val="F8F8F8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0" name="椭圆 12"/>
          <p:cNvSpPr/>
          <p:nvPr/>
        </p:nvSpPr>
        <p:spPr>
          <a:xfrm>
            <a:off x="9975850" y="4245609"/>
            <a:ext cx="1524000" cy="1524001"/>
          </a:xfrm>
          <a:prstGeom prst="ellipse">
            <a:avLst/>
          </a:prstGeom>
          <a:solidFill>
            <a:srgbClr val="F3F3F3"/>
          </a:solidFill>
          <a:ln w="12700">
            <a:solidFill>
              <a:srgbClr val="F0F0F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121" name="图片 13" descr="C:\Users\admin\Desktop\BaiduShurufa_2018-8-23_8-38-46.pngBaiduShurufa_2018-8-23_8-38-46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11396981" y="6180454"/>
            <a:ext cx="557530" cy="60071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grpSp>
        <p:nvGrpSpPr>
          <p:cNvPr id="124" name="组合 17"/>
          <p:cNvGrpSpPr/>
          <p:nvPr/>
        </p:nvGrpSpPr>
        <p:grpSpPr>
          <a:xfrm>
            <a:off x="1268173" y="963279"/>
            <a:ext cx="9583711" cy="3371877"/>
            <a:chOff x="-2209811" y="-1041561"/>
            <a:chExt cx="9583709" cy="2982436"/>
          </a:xfrm>
        </p:grpSpPr>
        <p:sp>
          <p:nvSpPr>
            <p:cNvPr id="122" name="文本框 15"/>
            <p:cNvSpPr txBox="1"/>
            <p:nvPr/>
          </p:nvSpPr>
          <p:spPr>
            <a:xfrm>
              <a:off x="-2209811" y="-1041561"/>
              <a:ext cx="9583709" cy="23083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t">
              <a:spAutoFit/>
            </a:bodyPr>
            <a:lstStyle/>
            <a:p>
              <a:pPr algn="ctr">
                <a:defRPr sz="7200"/>
              </a:pPr>
              <a:r>
                <a:rPr lang="en-US" dirty="0" smtClean="0"/>
                <a:t>Webpack4</a:t>
              </a:r>
              <a:endParaRPr lang="en-US" dirty="0" smtClean="0"/>
            </a:p>
            <a:p>
              <a:pPr algn="ctr">
                <a:defRPr sz="7200"/>
              </a:pPr>
              <a:r>
                <a:rPr lang="zh-CN" altLang="en-US" dirty="0" smtClean="0"/>
                <a:t>从</a:t>
              </a:r>
              <a:r>
                <a:rPr lang="zh-CN" altLang="en-US" dirty="0"/>
                <a:t>零开始搭建</a:t>
              </a:r>
              <a:r>
                <a:rPr lang="en-US" dirty="0"/>
                <a:t>React</a:t>
              </a:r>
              <a:r>
                <a:rPr lang="zh-CN" altLang="en-US" dirty="0"/>
                <a:t>项目</a:t>
              </a:r>
              <a:endParaRPr dirty="0"/>
            </a:p>
          </p:txBody>
        </p:sp>
        <p:sp>
          <p:nvSpPr>
            <p:cNvPr id="123" name="文本框 16"/>
            <p:cNvSpPr txBox="1"/>
            <p:nvPr/>
          </p:nvSpPr>
          <p:spPr>
            <a:xfrm>
              <a:off x="2115414" y="1534795"/>
              <a:ext cx="1004570" cy="4060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t">
              <a:spAutoFit/>
            </a:bodyPr>
            <a:lstStyle/>
            <a:p>
              <a:pPr algn="ctr">
                <a:defRPr sz="24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pPr>
              <a:r>
                <a:rPr lang="zh-CN" altLang="en-US" dirty="0" smtClean="0"/>
                <a:t>黄巧真</a:t>
              </a:r>
              <a:endParaRPr dirty="0"/>
            </a:p>
          </p:txBody>
        </p:sp>
      </p:grpSp>
      <p:sp>
        <p:nvSpPr>
          <p:cNvPr id="125" name="文本框 18"/>
          <p:cNvSpPr txBox="1"/>
          <p:nvPr/>
        </p:nvSpPr>
        <p:spPr>
          <a:xfrm>
            <a:off x="5479098" y="4661268"/>
            <a:ext cx="1234440" cy="46037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 algn="ctr">
              <a:defRPr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dirty="0" smtClean="0"/>
              <a:t>2018.0</a:t>
            </a:r>
            <a:r>
              <a:rPr lang="en-US" dirty="0" smtClean="0"/>
              <a:t>9</a:t>
            </a:r>
            <a:endParaRPr dirty="0"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" grpId="1" animBg="1" advAuto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直角三角形 5"/>
          <p:cNvSpPr/>
          <p:nvPr/>
        </p:nvSpPr>
        <p:spPr>
          <a:xfrm rot="5400000">
            <a:off x="-3810" y="-1"/>
            <a:ext cx="3447416" cy="34474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5F5F5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75" name="矩形 3"/>
          <p:cNvSpPr/>
          <p:nvPr/>
        </p:nvSpPr>
        <p:spPr>
          <a:xfrm>
            <a:off x="-4446" y="6085840"/>
            <a:ext cx="12200257" cy="789306"/>
          </a:xfrm>
          <a:prstGeom prst="rect">
            <a:avLst/>
          </a:prstGeom>
          <a:solidFill>
            <a:srgbClr val="0064E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278" name="直角三角形 4"/>
          <p:cNvGrpSpPr/>
          <p:nvPr/>
        </p:nvGrpSpPr>
        <p:grpSpPr>
          <a:xfrm>
            <a:off x="-3811" y="-5716"/>
            <a:ext cx="2359027" cy="2359027"/>
            <a:chOff x="0" y="0"/>
            <a:chExt cx="2359025" cy="2359025"/>
          </a:xfrm>
        </p:grpSpPr>
        <p:sp>
          <p:nvSpPr>
            <p:cNvPr id="276" name="三角形"/>
            <p:cNvSpPr/>
            <p:nvPr/>
          </p:nvSpPr>
          <p:spPr>
            <a:xfrm rot="5400000">
              <a:off x="0" y="0"/>
              <a:ext cx="2359026" cy="23590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F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77" name="文本"/>
            <p:cNvSpPr txBox="1"/>
            <p:nvPr/>
          </p:nvSpPr>
          <p:spPr>
            <a:xfrm rot="5400000">
              <a:off x="-1" y="607271"/>
              <a:ext cx="1179514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            </a:t>
              </a:r>
            </a:p>
          </p:txBody>
        </p:sp>
      </p:grpSp>
      <p:pic>
        <p:nvPicPr>
          <p:cNvPr id="279" name="图片 6" descr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5849" y="6250592"/>
            <a:ext cx="2039459" cy="46012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80" name="椭圆 10"/>
          <p:cNvSpPr/>
          <p:nvPr/>
        </p:nvSpPr>
        <p:spPr>
          <a:xfrm>
            <a:off x="8956674" y="3977640"/>
            <a:ext cx="475618" cy="475617"/>
          </a:xfrm>
          <a:prstGeom prst="ellipse">
            <a:avLst/>
          </a:prstGeom>
          <a:solidFill>
            <a:srgbClr val="F0F0F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81" name="椭圆 11"/>
          <p:cNvSpPr/>
          <p:nvPr/>
        </p:nvSpPr>
        <p:spPr>
          <a:xfrm>
            <a:off x="9747250" y="2863214"/>
            <a:ext cx="979806" cy="979807"/>
          </a:xfrm>
          <a:prstGeom prst="ellipse">
            <a:avLst/>
          </a:prstGeom>
          <a:solidFill>
            <a:srgbClr val="F8F8F8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82" name="椭圆 12"/>
          <p:cNvSpPr/>
          <p:nvPr/>
        </p:nvSpPr>
        <p:spPr>
          <a:xfrm>
            <a:off x="9975850" y="4245609"/>
            <a:ext cx="1524000" cy="1524001"/>
          </a:xfrm>
          <a:prstGeom prst="ellipse">
            <a:avLst/>
          </a:prstGeom>
          <a:solidFill>
            <a:srgbClr val="F3F3F3"/>
          </a:solidFill>
          <a:ln w="12700">
            <a:solidFill>
              <a:srgbClr val="F0F0F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121" name="图片 13" descr="C:\Users\admin\Desktop\BaiduShurufa_2018-8-23_8-38-46.pngBaiduShurufa_2018-8-23_8-38-46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11396981" y="6180454"/>
            <a:ext cx="557530" cy="60071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文本框 2"/>
          <p:cNvSpPr txBox="1"/>
          <p:nvPr/>
        </p:nvSpPr>
        <p:spPr>
          <a:xfrm>
            <a:off x="829310" y="1694815"/>
            <a:ext cx="4812665" cy="224980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R="0" lvl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</a:pPr>
            <a:r>
              <a:rPr lang="en-US" altLang="zh-CN" sz="3600">
                <a:sym typeface="Calibri" panose="020F0502020204030204"/>
              </a:rPr>
              <a:t>1.</a:t>
            </a:r>
            <a:r>
              <a:rPr lang="zh-CN" altLang="en-US" sz="3600">
                <a:sym typeface="Calibri" panose="020F0502020204030204"/>
              </a:rPr>
              <a:t>自动生成HTML</a:t>
            </a:r>
            <a:endParaRPr lang="en-US" altLang="zh-CN" sz="3600">
              <a:sym typeface="Calibri" panose="020F0502020204030204"/>
            </a:endParaRPr>
          </a:p>
          <a:p>
            <a:pPr marR="0" lvl="0" algn="l" defTabSz="9144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</a:pPr>
            <a:r>
              <a:rPr lang="en-US" altLang="zh-CN" sz="3600">
                <a:sym typeface="Calibri" panose="020F0502020204030204"/>
              </a:rPr>
              <a:t>    html-webpack-plugin</a:t>
            </a: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3600">
                <a:sym typeface="Calibri" panose="020F0502020204030204"/>
              </a:rPr>
              <a:t>2</a:t>
            </a:r>
            <a:r>
              <a:rPr lang="zh-CN" altLang="en-US" sz="3600">
                <a:sym typeface="Calibri" panose="020F0502020204030204"/>
              </a:rPr>
              <a:t>. 清理</a:t>
            </a:r>
            <a:r>
              <a:rPr lang="en-US" altLang="zh-CN" sz="3600">
                <a:sym typeface="Calibri" panose="020F0502020204030204"/>
              </a:rPr>
              <a:t>/dist</a:t>
            </a:r>
            <a:r>
              <a:rPr lang="zh-CN" altLang="en-US" sz="3600">
                <a:ea typeface="宋体" panose="02010600030101010101" pitchFamily="2" charset="-122"/>
                <a:sym typeface="Calibri" panose="020F0502020204030204"/>
              </a:rPr>
              <a:t>文件夹</a:t>
            </a:r>
            <a:endParaRPr kumimoji="0" lang="en-US" altLang="zh-CN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3600">
                <a:sym typeface="Calibri" panose="020F0502020204030204"/>
              </a:rPr>
              <a:t>    clean-webpack-plugin</a:t>
            </a: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</p:txBody>
      </p:sp>
      <p:grpSp>
        <p:nvGrpSpPr>
          <p:cNvPr id="731" name="矩形 1"/>
          <p:cNvGrpSpPr/>
          <p:nvPr/>
        </p:nvGrpSpPr>
        <p:grpSpPr>
          <a:xfrm>
            <a:off x="1698625" y="544195"/>
            <a:ext cx="2586990" cy="720090"/>
            <a:chOff x="0" y="-1"/>
            <a:chExt cx="4194810" cy="720092"/>
          </a:xfrm>
        </p:grpSpPr>
        <p:sp>
          <p:nvSpPr>
            <p:cNvPr id="729" name="矩形"/>
            <p:cNvSpPr/>
            <p:nvPr/>
          </p:nvSpPr>
          <p:spPr>
            <a:xfrm>
              <a:off x="0" y="-1"/>
              <a:ext cx="4194810" cy="720092"/>
            </a:xfrm>
            <a:prstGeom prst="rect">
              <a:avLst/>
            </a:prstGeom>
            <a:solidFill>
              <a:srgbClr val="0064E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30" name="文本"/>
            <p:cNvSpPr txBox="1"/>
            <p:nvPr/>
          </p:nvSpPr>
          <p:spPr>
            <a:xfrm>
              <a:off x="0" y="176530"/>
              <a:ext cx="4194810" cy="367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   </a:t>
              </a:r>
            </a:p>
          </p:txBody>
        </p:sp>
      </p:grpSp>
      <p:sp>
        <p:nvSpPr>
          <p:cNvPr id="733" name="矩形 2"/>
          <p:cNvSpPr/>
          <p:nvPr/>
        </p:nvSpPr>
        <p:spPr>
          <a:xfrm>
            <a:off x="1050289" y="544194"/>
            <a:ext cx="648336" cy="720091"/>
          </a:xfrm>
          <a:prstGeom prst="rect">
            <a:avLst/>
          </a:prstGeom>
          <a:solidFill>
            <a:srgbClr val="0092E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734" name="文本框 7"/>
          <p:cNvSpPr txBox="1"/>
          <p:nvPr/>
        </p:nvSpPr>
        <p:spPr>
          <a:xfrm>
            <a:off x="1150619" y="557530"/>
            <a:ext cx="431800" cy="922020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4000" b="1">
                <a:solidFill>
                  <a:srgbClr val="FFFFFF"/>
                </a:solidFill>
              </a:defRPr>
            </a:lvl1pPr>
          </a:lstStyle>
          <a:p>
            <a:r>
              <a:rPr lang="en-US" sz="5400"/>
              <a:t>*</a:t>
            </a:r>
            <a:endParaRPr lang="en-US" sz="5400"/>
          </a:p>
        </p:txBody>
      </p:sp>
      <p:sp>
        <p:nvSpPr>
          <p:cNvPr id="732" name="文本框 9"/>
          <p:cNvSpPr txBox="1"/>
          <p:nvPr/>
        </p:nvSpPr>
        <p:spPr>
          <a:xfrm>
            <a:off x="1914525" y="544194"/>
            <a:ext cx="2122170" cy="70675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40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l"/>
            <a:r>
              <a:rPr lang="zh-CN">
                <a:sym typeface="+mn-ea"/>
              </a:rPr>
              <a:t>管理输出</a:t>
            </a:r>
            <a:endParaRPr lang="zh-CN"/>
          </a:p>
        </p:txBody>
      </p:sp>
      <p:grpSp>
        <p:nvGrpSpPr>
          <p:cNvPr id="22" name="矩形 1"/>
          <p:cNvGrpSpPr/>
          <p:nvPr/>
        </p:nvGrpSpPr>
        <p:grpSpPr>
          <a:xfrm>
            <a:off x="7221220" y="557530"/>
            <a:ext cx="2586990" cy="720090"/>
            <a:chOff x="0" y="-1"/>
            <a:chExt cx="4194810" cy="720092"/>
          </a:xfrm>
        </p:grpSpPr>
        <p:sp>
          <p:nvSpPr>
            <p:cNvPr id="23" name="矩形"/>
            <p:cNvSpPr/>
            <p:nvPr/>
          </p:nvSpPr>
          <p:spPr>
            <a:xfrm>
              <a:off x="0" y="-1"/>
              <a:ext cx="4194810" cy="720092"/>
            </a:xfrm>
            <a:prstGeom prst="rect">
              <a:avLst/>
            </a:prstGeom>
            <a:solidFill>
              <a:srgbClr val="0064E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4" name="文本"/>
            <p:cNvSpPr txBox="1"/>
            <p:nvPr/>
          </p:nvSpPr>
          <p:spPr>
            <a:xfrm>
              <a:off x="0" y="176530"/>
              <a:ext cx="4194810" cy="367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   </a:t>
              </a:r>
            </a:p>
          </p:txBody>
        </p:sp>
      </p:grpSp>
      <p:sp>
        <p:nvSpPr>
          <p:cNvPr id="25" name="矩形 2"/>
          <p:cNvSpPr/>
          <p:nvPr/>
        </p:nvSpPr>
        <p:spPr>
          <a:xfrm>
            <a:off x="6572884" y="564514"/>
            <a:ext cx="648336" cy="720091"/>
          </a:xfrm>
          <a:prstGeom prst="rect">
            <a:avLst/>
          </a:prstGeom>
          <a:solidFill>
            <a:srgbClr val="0092E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6" name="文本框 7"/>
          <p:cNvSpPr txBox="1"/>
          <p:nvPr/>
        </p:nvSpPr>
        <p:spPr>
          <a:xfrm>
            <a:off x="6673214" y="577850"/>
            <a:ext cx="342900" cy="922020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>
              <a:defRPr sz="4000" b="1">
                <a:solidFill>
                  <a:srgbClr val="FFFFFF"/>
                </a:solidFill>
              </a:defRPr>
            </a:lvl1pPr>
          </a:lstStyle>
          <a:p>
            <a:r>
              <a:rPr lang="en-US" sz="5400"/>
              <a:t>*</a:t>
            </a:r>
            <a:endParaRPr lang="en-US" sz="5400"/>
          </a:p>
        </p:txBody>
      </p:sp>
      <p:sp>
        <p:nvSpPr>
          <p:cNvPr id="27" name="文本框 9"/>
          <p:cNvSpPr txBox="1"/>
          <p:nvPr/>
        </p:nvSpPr>
        <p:spPr>
          <a:xfrm>
            <a:off x="7437120" y="564514"/>
            <a:ext cx="1106170" cy="70675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40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/>
              <a:t>其他</a:t>
            </a:r>
            <a:endParaRPr lang="zh-CN"/>
          </a:p>
        </p:txBody>
      </p:sp>
      <p:sp>
        <p:nvSpPr>
          <p:cNvPr id="4" name="文本框 3"/>
          <p:cNvSpPr txBox="1"/>
          <p:nvPr/>
        </p:nvSpPr>
        <p:spPr>
          <a:xfrm>
            <a:off x="6688455" y="1695450"/>
            <a:ext cx="4812665" cy="17519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R="0" lvl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</a:pPr>
            <a:r>
              <a:rPr lang="en-US" altLang="zh-CN" sz="3600">
                <a:sym typeface="Calibri" panose="020F0502020204030204"/>
              </a:rPr>
              <a:t>1. DevServer</a:t>
            </a:r>
            <a:endParaRPr kumimoji="0" lang="en-US" altLang="zh-CN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3600">
                <a:ea typeface="宋体" panose="02010600030101010101" pitchFamily="2" charset="-122"/>
                <a:sym typeface="Calibri" panose="020F0502020204030204"/>
              </a:rPr>
              <a:t>2. Source Map</a:t>
            </a:r>
            <a:endParaRPr kumimoji="0" lang="en-US" altLang="zh-CN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3600">
                <a:sym typeface="Calibri" panose="020F0502020204030204"/>
              </a:rPr>
              <a:t>3. webpack</a:t>
            </a:r>
            <a:r>
              <a:rPr lang="zh-CN" altLang="en-US" sz="3600">
                <a:ea typeface="宋体" panose="02010600030101010101" pitchFamily="2" charset="-122"/>
                <a:sym typeface="Calibri" panose="020F0502020204030204"/>
              </a:rPr>
              <a:t>配置合并</a:t>
            </a: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AE9">
            <a:alpha val="99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1" name="组合 19"/>
          <p:cNvGrpSpPr/>
          <p:nvPr/>
        </p:nvGrpSpPr>
        <p:grpSpPr>
          <a:xfrm>
            <a:off x="1419225" y="1508124"/>
            <a:ext cx="4835525" cy="3783330"/>
            <a:chOff x="0" y="0"/>
            <a:chExt cx="4835524" cy="3783328"/>
          </a:xfrm>
        </p:grpSpPr>
        <p:sp>
          <p:nvSpPr>
            <p:cNvPr id="958" name="文本框 4"/>
            <p:cNvSpPr txBox="1"/>
            <p:nvPr/>
          </p:nvSpPr>
          <p:spPr>
            <a:xfrm>
              <a:off x="0" y="0"/>
              <a:ext cx="1733550" cy="37833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4000">
                  <a:solidFill>
                    <a:srgbClr val="FFFFFF"/>
                  </a:solidFill>
                  <a:latin typeface="Meiryo UI" panose="020B0604030504040204" charset="-128"/>
                  <a:ea typeface="Meiryo UI" panose="020B0604030504040204" charset="-128"/>
                  <a:cs typeface="Meiryo UI" panose="020B0604030504040204" charset="-128"/>
                  <a:sym typeface="Meiryo UI" panose="020B0604030504040204" charset="-128"/>
                </a:defRPr>
              </a:lvl1pPr>
            </a:lstStyle>
            <a:p>
              <a:r>
                <a:rPr lang="en-US"/>
                <a:t>3</a:t>
              </a:r>
              <a:endParaRPr lang="en-US"/>
            </a:p>
          </p:txBody>
        </p:sp>
        <p:sp>
          <p:nvSpPr>
            <p:cNvPr id="959" name="文本框 10"/>
            <p:cNvSpPr txBox="1"/>
            <p:nvPr/>
          </p:nvSpPr>
          <p:spPr>
            <a:xfrm>
              <a:off x="1800224" y="851535"/>
              <a:ext cx="2136141" cy="151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8000">
                  <a:solidFill>
                    <a:srgbClr val="FFFFFF"/>
                  </a:solidFill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  <a:sym typeface="黑体" panose="02010609060101010101" charset="-122"/>
                </a:defRPr>
              </a:lvl1pPr>
            </a:lstStyle>
            <a:p>
              <a:r>
                <a:t>实践</a:t>
              </a:r>
            </a:p>
          </p:txBody>
        </p:sp>
        <p:sp>
          <p:nvSpPr>
            <p:cNvPr id="960" name="文本框 11"/>
            <p:cNvSpPr txBox="1"/>
            <p:nvPr/>
          </p:nvSpPr>
          <p:spPr>
            <a:xfrm>
              <a:off x="1854200" y="2323464"/>
              <a:ext cx="2981324" cy="10134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6000">
                  <a:solidFill>
                    <a:srgbClr val="FFFFFF"/>
                  </a:solidFill>
                </a:defRPr>
              </a:lvl1pPr>
            </a:lstStyle>
            <a:p>
              <a:r>
                <a:rPr lang="en-US"/>
                <a:t>Webpack</a:t>
              </a:r>
              <a:endParaRPr lang="en-US"/>
            </a:p>
          </p:txBody>
        </p:sp>
      </p:grpSp>
      <p:pic>
        <p:nvPicPr>
          <p:cNvPr id="962" name="图片 15" descr="图片 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3154" y="6159787"/>
            <a:ext cx="2039459" cy="46012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963" name="图片 2" descr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7405" y="846455"/>
            <a:ext cx="3999866" cy="3999866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" grpId="1" animBg="1" advAuto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直角三角形 5"/>
          <p:cNvSpPr/>
          <p:nvPr/>
        </p:nvSpPr>
        <p:spPr>
          <a:xfrm rot="5400000">
            <a:off x="-3810" y="-1"/>
            <a:ext cx="3447416" cy="34474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5F5F5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720" name="矩形 3"/>
          <p:cNvSpPr/>
          <p:nvPr/>
        </p:nvSpPr>
        <p:spPr>
          <a:xfrm>
            <a:off x="-3811" y="6085840"/>
            <a:ext cx="12200257" cy="789306"/>
          </a:xfrm>
          <a:prstGeom prst="rect">
            <a:avLst/>
          </a:prstGeom>
          <a:solidFill>
            <a:srgbClr val="0064E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723" name="直角三角形 4"/>
          <p:cNvGrpSpPr/>
          <p:nvPr/>
        </p:nvGrpSpPr>
        <p:grpSpPr>
          <a:xfrm>
            <a:off x="-3811" y="-5716"/>
            <a:ext cx="2359027" cy="2359027"/>
            <a:chOff x="0" y="0"/>
            <a:chExt cx="2359025" cy="2359025"/>
          </a:xfrm>
        </p:grpSpPr>
        <p:sp>
          <p:nvSpPr>
            <p:cNvPr id="721" name="三角形"/>
            <p:cNvSpPr/>
            <p:nvPr/>
          </p:nvSpPr>
          <p:spPr>
            <a:xfrm rot="5400000">
              <a:off x="0" y="0"/>
              <a:ext cx="2359026" cy="23590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F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22" name="文本"/>
            <p:cNvSpPr txBox="1"/>
            <p:nvPr/>
          </p:nvSpPr>
          <p:spPr>
            <a:xfrm rot="5400000">
              <a:off x="-1" y="607271"/>
              <a:ext cx="1179514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            </a:t>
              </a:r>
            </a:p>
          </p:txBody>
        </p:sp>
      </p:grpSp>
      <p:pic>
        <p:nvPicPr>
          <p:cNvPr id="724" name="图片 6" descr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5849" y="6250592"/>
            <a:ext cx="2039459" cy="46012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725" name="椭圆 10"/>
          <p:cNvSpPr/>
          <p:nvPr/>
        </p:nvSpPr>
        <p:spPr>
          <a:xfrm>
            <a:off x="8956674" y="3977640"/>
            <a:ext cx="475618" cy="475617"/>
          </a:xfrm>
          <a:prstGeom prst="ellipse">
            <a:avLst/>
          </a:prstGeom>
          <a:solidFill>
            <a:srgbClr val="F0F0F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726" name="椭圆 11"/>
          <p:cNvSpPr/>
          <p:nvPr/>
        </p:nvSpPr>
        <p:spPr>
          <a:xfrm>
            <a:off x="9747250" y="2863214"/>
            <a:ext cx="979806" cy="979807"/>
          </a:xfrm>
          <a:prstGeom prst="ellipse">
            <a:avLst/>
          </a:prstGeom>
          <a:solidFill>
            <a:srgbClr val="F8F8F8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727" name="椭圆 12"/>
          <p:cNvSpPr/>
          <p:nvPr/>
        </p:nvSpPr>
        <p:spPr>
          <a:xfrm>
            <a:off x="9975850" y="4245609"/>
            <a:ext cx="1524000" cy="1524001"/>
          </a:xfrm>
          <a:prstGeom prst="ellipse">
            <a:avLst/>
          </a:prstGeom>
          <a:solidFill>
            <a:srgbClr val="F3F3F3"/>
          </a:solidFill>
          <a:ln w="12700">
            <a:solidFill>
              <a:srgbClr val="F0F0F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731" name="矩形 1"/>
          <p:cNvGrpSpPr/>
          <p:nvPr/>
        </p:nvGrpSpPr>
        <p:grpSpPr>
          <a:xfrm>
            <a:off x="1698625" y="544194"/>
            <a:ext cx="4194810" cy="720091"/>
            <a:chOff x="0" y="0"/>
            <a:chExt cx="4194809" cy="720090"/>
          </a:xfrm>
        </p:grpSpPr>
        <p:sp>
          <p:nvSpPr>
            <p:cNvPr id="729" name="矩形"/>
            <p:cNvSpPr/>
            <p:nvPr/>
          </p:nvSpPr>
          <p:spPr>
            <a:xfrm>
              <a:off x="0" y="-1"/>
              <a:ext cx="4194810" cy="720092"/>
            </a:xfrm>
            <a:prstGeom prst="rect">
              <a:avLst/>
            </a:prstGeom>
            <a:solidFill>
              <a:srgbClr val="0064E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30" name="文本"/>
            <p:cNvSpPr txBox="1"/>
            <p:nvPr/>
          </p:nvSpPr>
          <p:spPr>
            <a:xfrm>
              <a:off x="0" y="180975"/>
              <a:ext cx="4194810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   </a:t>
              </a:r>
            </a:p>
          </p:txBody>
        </p:sp>
      </p:grpSp>
      <p:sp>
        <p:nvSpPr>
          <p:cNvPr id="732" name="文本框 9"/>
          <p:cNvSpPr txBox="1"/>
          <p:nvPr/>
        </p:nvSpPr>
        <p:spPr>
          <a:xfrm>
            <a:off x="1914525" y="544194"/>
            <a:ext cx="2122170" cy="70675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40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/>
              <a:t>基本配置</a:t>
            </a:r>
            <a:endParaRPr lang="zh-CN"/>
          </a:p>
        </p:txBody>
      </p:sp>
      <p:sp>
        <p:nvSpPr>
          <p:cNvPr id="733" name="矩形 2"/>
          <p:cNvSpPr/>
          <p:nvPr/>
        </p:nvSpPr>
        <p:spPr>
          <a:xfrm>
            <a:off x="1050289" y="544194"/>
            <a:ext cx="648336" cy="720091"/>
          </a:xfrm>
          <a:prstGeom prst="rect">
            <a:avLst/>
          </a:prstGeom>
          <a:solidFill>
            <a:srgbClr val="0092E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clrChange>
              <a:clrFrom>
                <a:srgbClr val="FCFCFC">
                  <a:alpha val="100000"/>
                </a:srgbClr>
              </a:clrFrom>
              <a:clrTo>
                <a:srgbClr val="FCFCFC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98625" y="1363980"/>
            <a:ext cx="6991350" cy="4405630"/>
          </a:xfrm>
          <a:prstGeom prst="rect">
            <a:avLst/>
          </a:prstGeom>
        </p:spPr>
      </p:pic>
      <p:pic>
        <p:nvPicPr>
          <p:cNvPr id="5" name="图片 13" descr="C:\Users\admin\Desktop\BaiduShurufa_2018-8-23_8-38-46.pngBaiduShurufa_2018-8-23_8-38-46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11396981" y="6180454"/>
            <a:ext cx="557530" cy="60071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" name="文本框 7"/>
          <p:cNvSpPr txBox="1"/>
          <p:nvPr/>
        </p:nvSpPr>
        <p:spPr>
          <a:xfrm>
            <a:off x="1150619" y="557530"/>
            <a:ext cx="431800" cy="922020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4000" b="1">
                <a:solidFill>
                  <a:srgbClr val="FFFFFF"/>
                </a:solidFill>
              </a:defRPr>
            </a:lvl1pPr>
          </a:lstStyle>
          <a:p>
            <a:r>
              <a:rPr lang="en-US" sz="5400"/>
              <a:t>*</a:t>
            </a:r>
            <a:endParaRPr lang="en-US" sz="5400"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AE9">
            <a:alpha val="99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5" name="组合 19"/>
          <p:cNvGrpSpPr/>
          <p:nvPr/>
        </p:nvGrpSpPr>
        <p:grpSpPr>
          <a:xfrm>
            <a:off x="1419225" y="1508124"/>
            <a:ext cx="4835525" cy="3783330"/>
            <a:chOff x="0" y="0"/>
            <a:chExt cx="4835524" cy="3783328"/>
          </a:xfrm>
        </p:grpSpPr>
        <p:sp>
          <p:nvSpPr>
            <p:cNvPr id="712" name="文本框 4"/>
            <p:cNvSpPr txBox="1"/>
            <p:nvPr/>
          </p:nvSpPr>
          <p:spPr>
            <a:xfrm>
              <a:off x="0" y="0"/>
              <a:ext cx="1733550" cy="37833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4000">
                  <a:solidFill>
                    <a:srgbClr val="FFFFFF"/>
                  </a:solidFill>
                  <a:latin typeface="Meiryo UI" panose="020B0604030504040204" charset="-128"/>
                  <a:ea typeface="Meiryo UI" panose="020B0604030504040204" charset="-128"/>
                  <a:cs typeface="Meiryo UI" panose="020B0604030504040204" charset="-128"/>
                  <a:sym typeface="Meiryo UI" panose="020B0604030504040204" charset="-128"/>
                </a:defRPr>
              </a:lvl1pPr>
            </a:lstStyle>
            <a:p>
              <a:r>
                <a:rPr lang="en-US"/>
                <a:t>4</a:t>
              </a:r>
              <a:endParaRPr lang="en-US"/>
            </a:p>
          </p:txBody>
        </p:sp>
        <p:sp>
          <p:nvSpPr>
            <p:cNvPr id="713" name="文本框 10"/>
            <p:cNvSpPr txBox="1"/>
            <p:nvPr/>
          </p:nvSpPr>
          <p:spPr>
            <a:xfrm>
              <a:off x="1800224" y="851535"/>
              <a:ext cx="2122169" cy="13207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8000">
                  <a:solidFill>
                    <a:srgbClr val="FFFFFF"/>
                  </a:solidFill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  <a:sym typeface="黑体" panose="02010609060101010101" charset="-122"/>
                </a:defRPr>
              </a:lvl1pPr>
            </a:lstStyle>
            <a:p>
              <a:r>
                <a:rPr lang="zh-CN"/>
                <a:t>优化</a:t>
              </a:r>
              <a:endParaRPr lang="zh-CN"/>
            </a:p>
          </p:txBody>
        </p:sp>
        <p:sp>
          <p:nvSpPr>
            <p:cNvPr id="714" name="文本框 11"/>
            <p:cNvSpPr txBox="1"/>
            <p:nvPr/>
          </p:nvSpPr>
          <p:spPr>
            <a:xfrm>
              <a:off x="1854200" y="2323464"/>
              <a:ext cx="2981324" cy="10134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6000">
                  <a:solidFill>
                    <a:srgbClr val="FFFFFF"/>
                  </a:solidFill>
                </a:defRPr>
              </a:lvl1pPr>
            </a:lstStyle>
            <a:p>
              <a:pPr algn="l"/>
              <a:r>
                <a:rPr lang="en-US">
                  <a:sym typeface="+mn-ea"/>
                </a:rPr>
                <a:t>Webpack</a:t>
              </a:r>
              <a:endParaRPr lang="en-US">
                <a:sym typeface="+mn-ea"/>
              </a:endParaRPr>
            </a:p>
          </p:txBody>
        </p:sp>
      </p:grpSp>
      <p:pic>
        <p:nvPicPr>
          <p:cNvPr id="716" name="图片 15" descr="图片 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3154" y="6159787"/>
            <a:ext cx="2039459" cy="46012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17" name="图片 2" descr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760000">
            <a:off x="6872605" y="1317625"/>
            <a:ext cx="3999866" cy="3999866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" grpId="1" animBg="1" advAuto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直角三角形 5"/>
          <p:cNvSpPr/>
          <p:nvPr/>
        </p:nvSpPr>
        <p:spPr>
          <a:xfrm rot="5400000">
            <a:off x="-3810" y="-1"/>
            <a:ext cx="3447416" cy="34474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5F5F5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25" name="矩形 3"/>
          <p:cNvSpPr/>
          <p:nvPr/>
        </p:nvSpPr>
        <p:spPr>
          <a:xfrm>
            <a:off x="-3811" y="6085840"/>
            <a:ext cx="12200257" cy="789306"/>
          </a:xfrm>
          <a:prstGeom prst="rect">
            <a:avLst/>
          </a:prstGeom>
          <a:solidFill>
            <a:srgbClr val="0064E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228" name="直角三角形 4"/>
          <p:cNvGrpSpPr/>
          <p:nvPr/>
        </p:nvGrpSpPr>
        <p:grpSpPr>
          <a:xfrm>
            <a:off x="-3811" y="-5716"/>
            <a:ext cx="2359027" cy="2359027"/>
            <a:chOff x="0" y="0"/>
            <a:chExt cx="2359025" cy="2359025"/>
          </a:xfrm>
        </p:grpSpPr>
        <p:sp>
          <p:nvSpPr>
            <p:cNvPr id="226" name="三角形"/>
            <p:cNvSpPr/>
            <p:nvPr/>
          </p:nvSpPr>
          <p:spPr>
            <a:xfrm rot="5400000">
              <a:off x="0" y="0"/>
              <a:ext cx="2359026" cy="23590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F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27" name="文本"/>
            <p:cNvSpPr txBox="1"/>
            <p:nvPr/>
          </p:nvSpPr>
          <p:spPr>
            <a:xfrm rot="5400000">
              <a:off x="-1" y="607271"/>
              <a:ext cx="1179514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            </a:t>
              </a:r>
            </a:p>
          </p:txBody>
        </p:sp>
      </p:grpSp>
      <p:pic>
        <p:nvPicPr>
          <p:cNvPr id="229" name="图片 6" descr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5849" y="6250592"/>
            <a:ext cx="2039459" cy="46012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30" name="椭圆 10"/>
          <p:cNvSpPr/>
          <p:nvPr/>
        </p:nvSpPr>
        <p:spPr>
          <a:xfrm>
            <a:off x="8956674" y="3977640"/>
            <a:ext cx="475618" cy="475617"/>
          </a:xfrm>
          <a:prstGeom prst="ellipse">
            <a:avLst/>
          </a:prstGeom>
          <a:solidFill>
            <a:srgbClr val="F0F0F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31" name="椭圆 11"/>
          <p:cNvSpPr/>
          <p:nvPr/>
        </p:nvSpPr>
        <p:spPr>
          <a:xfrm>
            <a:off x="9747250" y="2863214"/>
            <a:ext cx="979806" cy="979807"/>
          </a:xfrm>
          <a:prstGeom prst="ellipse">
            <a:avLst/>
          </a:prstGeom>
          <a:solidFill>
            <a:srgbClr val="F8F8F8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32" name="椭圆 12"/>
          <p:cNvSpPr/>
          <p:nvPr/>
        </p:nvSpPr>
        <p:spPr>
          <a:xfrm>
            <a:off x="9975850" y="4245609"/>
            <a:ext cx="1524000" cy="1524001"/>
          </a:xfrm>
          <a:prstGeom prst="ellipse">
            <a:avLst/>
          </a:prstGeom>
          <a:solidFill>
            <a:srgbClr val="F3F3F3"/>
          </a:solidFill>
          <a:ln w="12700">
            <a:solidFill>
              <a:srgbClr val="F0F0F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121" name="图片 13" descr="C:\Users\admin\Desktop\BaiduShurufa_2018-8-23_8-38-46.pngBaiduShurufa_2018-8-23_8-38-46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11396981" y="6180454"/>
            <a:ext cx="557530" cy="60071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4" name="文本框 3"/>
          <p:cNvSpPr txBox="1"/>
          <p:nvPr/>
        </p:nvSpPr>
        <p:spPr>
          <a:xfrm>
            <a:off x="2698750" y="2096770"/>
            <a:ext cx="1918970" cy="6438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non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3600">
                <a:sym typeface="Calibri" panose="020F0502020204030204"/>
              </a:rPr>
              <a:t>代码压缩</a:t>
            </a: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698750" y="3601720"/>
            <a:ext cx="1918970" cy="6438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non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3600">
                <a:sym typeface="Calibri" panose="020F0502020204030204"/>
              </a:rPr>
              <a:t>无用代码</a:t>
            </a: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宋体" panose="02010600030101010101" pitchFamily="2" charset="-122"/>
              <a:cs typeface="+mn-cs"/>
              <a:sym typeface="Calibri" panose="020F0502020204030204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858510" y="2096770"/>
            <a:ext cx="1918970" cy="6438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non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sz="3600">
                <a:ea typeface="宋体" panose="02010600030101010101" pitchFamily="2" charset="-122"/>
                <a:sym typeface="Calibri" panose="020F0502020204030204"/>
              </a:rPr>
              <a:t>公共代码</a:t>
            </a:r>
            <a:endParaRPr kumimoji="0" lang="zh-CN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宋体" panose="02010600030101010101" pitchFamily="2" charset="-122"/>
              <a:cs typeface="+mn-cs"/>
              <a:sym typeface="Calibri" panose="020F0502020204030204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064250" y="3601720"/>
            <a:ext cx="1882775" cy="6438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non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宋体" panose="02010600030101010101" pitchFamily="2" charset="-122"/>
                <a:cs typeface="+mn-cs"/>
                <a:sym typeface="Calibri" panose="020F0502020204030204"/>
              </a:rPr>
              <a:t>hash</a:t>
            </a:r>
            <a:r>
              <a: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宋体" panose="02010600030101010101" pitchFamily="2" charset="-122"/>
                <a:cs typeface="+mn-cs"/>
                <a:sym typeface="Calibri" panose="020F0502020204030204"/>
              </a:rPr>
              <a:t>缓存</a:t>
            </a: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宋体" panose="02010600030101010101" pitchFamily="2" charset="-122"/>
              <a:cs typeface="+mn-cs"/>
              <a:sym typeface="Calibri" panose="020F0502020204030204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56210" y="3843020"/>
            <a:ext cx="13322935" cy="286004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non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宋体" panose="02010600030101010101" pitchFamily="2" charset="-122"/>
                <a:cs typeface="+mn-cs"/>
                <a:sym typeface="Calibri" panose="020F0502020204030204"/>
              </a:rPr>
              <a:t>遗留问题：</a:t>
            </a: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宋体" panose="02010600030101010101" pitchFamily="2" charset="-122"/>
              <a:cs typeface="+mn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宋体" panose="02010600030101010101" pitchFamily="2" charset="-122"/>
                <a:cs typeface="+mn-cs"/>
                <a:sym typeface="Calibri" panose="020F0502020204030204"/>
              </a:rPr>
              <a:t>	1. </a:t>
            </a:r>
            <a:r>
              <a: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宋体" panose="02010600030101010101" pitchFamily="2" charset="-122"/>
                <a:cs typeface="+mn-cs"/>
                <a:sym typeface="Calibri" panose="020F0502020204030204"/>
              </a:rPr>
              <a:t>热更新</a:t>
            </a: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宋体" panose="02010600030101010101" pitchFamily="2" charset="-122"/>
              <a:cs typeface="+mn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宋体" panose="02010600030101010101" pitchFamily="2" charset="-122"/>
                <a:cs typeface="+mn-cs"/>
                <a:sym typeface="Calibri" panose="020F0502020204030204"/>
              </a:rPr>
              <a:t>	2. proxy</a:t>
            </a:r>
            <a:endParaRPr kumimoji="0" lang="en-US" altLang="zh-CN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宋体" panose="02010600030101010101" pitchFamily="2" charset="-122"/>
              <a:cs typeface="+mn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宋体" panose="02010600030101010101" pitchFamily="2" charset="-122"/>
                <a:cs typeface="+mn-cs"/>
                <a:sym typeface="Calibri" panose="020F0502020204030204"/>
              </a:rPr>
              <a:t>	3. middleware  </a:t>
            </a:r>
            <a:r>
              <a: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宋体" panose="02010600030101010101" pitchFamily="2" charset="-122"/>
                <a:cs typeface="+mn-cs"/>
                <a:sym typeface="Calibri" panose="020F0502020204030204"/>
              </a:rPr>
              <a:t>同构项目不能用</a:t>
            </a:r>
            <a:r>
              <a:rPr kumimoji="0" lang="en-US" altLang="zh-CN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宋体" panose="02010600030101010101" pitchFamily="2" charset="-122"/>
                <a:cs typeface="+mn-cs"/>
                <a:sym typeface="Calibri" panose="020F0502020204030204"/>
              </a:rPr>
              <a:t>devserver</a:t>
            </a:r>
            <a:r>
              <a: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宋体" panose="02010600030101010101" pitchFamily="2" charset="-122"/>
                <a:cs typeface="+mn-cs"/>
                <a:sym typeface="Calibri" panose="020F0502020204030204"/>
              </a:rPr>
              <a:t>，其他</a:t>
            </a:r>
            <a:r>
              <a:rPr kumimoji="0" lang="en-US" altLang="zh-CN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宋体" panose="02010600030101010101" pitchFamily="2" charset="-122"/>
                <a:cs typeface="+mn-cs"/>
                <a:sym typeface="Calibri" panose="020F0502020204030204"/>
              </a:rPr>
              <a:t>server+webpack</a:t>
            </a:r>
            <a:endParaRPr kumimoji="0" lang="en-US" altLang="zh-CN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宋体" panose="02010600030101010101" pitchFamily="2" charset="-122"/>
              <a:cs typeface="+mn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宋体" panose="02010600030101010101" pitchFamily="2" charset="-122"/>
                <a:cs typeface="+mn-cs"/>
                <a:sym typeface="Calibri" panose="020F0502020204030204"/>
              </a:rPr>
              <a:t>	4. markdown </a:t>
            </a:r>
            <a:r>
              <a: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宋体" panose="02010600030101010101" pitchFamily="2" charset="-122"/>
                <a:cs typeface="+mn-cs"/>
                <a:sym typeface="Calibri" panose="020F0502020204030204"/>
              </a:rPr>
              <a:t>语法高亮</a:t>
            </a: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宋体" panose="02010600030101010101" pitchFamily="2" charset="-122"/>
              <a:cs typeface="+mn-cs"/>
              <a:sym typeface="Calibri" panose="020F0502020204030204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直角三角形 5"/>
          <p:cNvSpPr/>
          <p:nvPr/>
        </p:nvSpPr>
        <p:spPr>
          <a:xfrm rot="5400000">
            <a:off x="-3810" y="-1"/>
            <a:ext cx="3447416" cy="34474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5F5F5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75" name="矩形 3"/>
          <p:cNvSpPr/>
          <p:nvPr/>
        </p:nvSpPr>
        <p:spPr>
          <a:xfrm>
            <a:off x="-4446" y="6085840"/>
            <a:ext cx="12200257" cy="789306"/>
          </a:xfrm>
          <a:prstGeom prst="rect">
            <a:avLst/>
          </a:prstGeom>
          <a:solidFill>
            <a:srgbClr val="0064E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278" name="直角三角形 4"/>
          <p:cNvGrpSpPr/>
          <p:nvPr/>
        </p:nvGrpSpPr>
        <p:grpSpPr>
          <a:xfrm>
            <a:off x="-3811" y="-5716"/>
            <a:ext cx="2359027" cy="2359027"/>
            <a:chOff x="0" y="0"/>
            <a:chExt cx="2359025" cy="2359025"/>
          </a:xfrm>
        </p:grpSpPr>
        <p:sp>
          <p:nvSpPr>
            <p:cNvPr id="276" name="三角形"/>
            <p:cNvSpPr/>
            <p:nvPr/>
          </p:nvSpPr>
          <p:spPr>
            <a:xfrm rot="5400000">
              <a:off x="0" y="0"/>
              <a:ext cx="2359026" cy="23590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F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77" name="文本"/>
            <p:cNvSpPr txBox="1"/>
            <p:nvPr/>
          </p:nvSpPr>
          <p:spPr>
            <a:xfrm rot="5400000">
              <a:off x="-1" y="607271"/>
              <a:ext cx="1179514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            </a:t>
              </a:r>
            </a:p>
          </p:txBody>
        </p:sp>
      </p:grpSp>
      <p:pic>
        <p:nvPicPr>
          <p:cNvPr id="279" name="图片 6" descr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5849" y="6250592"/>
            <a:ext cx="2039459" cy="46012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80" name="椭圆 10"/>
          <p:cNvSpPr/>
          <p:nvPr/>
        </p:nvSpPr>
        <p:spPr>
          <a:xfrm>
            <a:off x="8956674" y="3977640"/>
            <a:ext cx="475618" cy="475617"/>
          </a:xfrm>
          <a:prstGeom prst="ellipse">
            <a:avLst/>
          </a:prstGeom>
          <a:solidFill>
            <a:srgbClr val="F0F0F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81" name="椭圆 11"/>
          <p:cNvSpPr/>
          <p:nvPr/>
        </p:nvSpPr>
        <p:spPr>
          <a:xfrm>
            <a:off x="9747250" y="2863214"/>
            <a:ext cx="979806" cy="979807"/>
          </a:xfrm>
          <a:prstGeom prst="ellipse">
            <a:avLst/>
          </a:prstGeom>
          <a:solidFill>
            <a:srgbClr val="F8F8F8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82" name="椭圆 12"/>
          <p:cNvSpPr/>
          <p:nvPr/>
        </p:nvSpPr>
        <p:spPr>
          <a:xfrm>
            <a:off x="9975850" y="4245609"/>
            <a:ext cx="1524000" cy="1524001"/>
          </a:xfrm>
          <a:prstGeom prst="ellipse">
            <a:avLst/>
          </a:prstGeom>
          <a:solidFill>
            <a:srgbClr val="F3F3F3"/>
          </a:solidFill>
          <a:ln w="12700">
            <a:solidFill>
              <a:srgbClr val="F0F0F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121" name="图片 13" descr="C:\Users\admin\Desktop\BaiduShurufa_2018-8-23_8-38-46.pngBaiduShurufa_2018-8-23_8-38-46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11396981" y="6180454"/>
            <a:ext cx="557530" cy="60071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文本框 2"/>
          <p:cNvSpPr txBox="1"/>
          <p:nvPr/>
        </p:nvSpPr>
        <p:spPr>
          <a:xfrm>
            <a:off x="1041400" y="1657985"/>
            <a:ext cx="10913110" cy="341376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rPr>
              <a:t>1. 代码压缩</a:t>
            </a:r>
            <a:r>
              <a:rPr kumimoji="0" lang="en-US" altLang="zh-CN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rPr>
              <a:t>: </a:t>
            </a:r>
            <a:r>
              <a:rPr kumimoji="0" lang="en-US" altLang="zh-CN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rPr>
              <a:t>JS, CSS, HTML, </a:t>
            </a: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宋体" panose="02010600030101010101" pitchFamily="2" charset="-122"/>
                <a:cs typeface="+mn-cs"/>
                <a:sym typeface="Calibri" panose="020F0502020204030204"/>
              </a:rPr>
              <a:t>图片</a:t>
            </a:r>
            <a:endParaRPr kumimoji="0" lang="zh-CN" altLang="en-US" sz="4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rPr>
              <a:t>2. 去除无用代码</a:t>
            </a:r>
            <a:r>
              <a:rPr kumimoji="0" lang="en-US" altLang="zh-CN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rPr>
              <a:t>: </a:t>
            </a:r>
            <a:r>
              <a:rPr kumimoji="0" lang="en-US" altLang="zh-CN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rPr>
              <a:t>Tree-shaking</a:t>
            </a:r>
            <a:endParaRPr kumimoji="0" lang="zh-CN" alt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rPr>
              <a:t>3. 提取公共代码</a:t>
            </a:r>
            <a:r>
              <a:rPr kumimoji="0" lang="en-US" altLang="zh-CN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rPr>
              <a:t>: </a:t>
            </a:r>
            <a:r>
              <a:rPr kumimoji="0" lang="en-US" altLang="zh-CN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rPr>
              <a:t>optimization.splitChunks</a:t>
            </a:r>
            <a:endParaRPr kumimoji="0" lang="en-US" altLang="zh-CN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rPr>
              <a:t>4. 减少</a:t>
            </a:r>
            <a:r>
              <a:rPr kumimoji="0" lang="en-US" altLang="zh-CN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rPr>
              <a:t>loader</a:t>
            </a:r>
            <a:r>
              <a: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宋体" panose="02010600030101010101" pitchFamily="2" charset="-122"/>
                <a:cs typeface="+mn-cs"/>
                <a:sym typeface="Calibri" panose="020F0502020204030204"/>
              </a:rPr>
              <a:t>转换</a:t>
            </a:r>
            <a:r>
              <a:rPr kumimoji="0" lang="en-US" altLang="zh-CN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宋体" panose="02010600030101010101" pitchFamily="2" charset="-122"/>
                <a:cs typeface="+mn-cs"/>
                <a:sym typeface="Calibri" panose="020F0502020204030204"/>
              </a:rPr>
              <a:t>: </a:t>
            </a:r>
            <a:r>
              <a:rPr kumimoji="0" lang="en-US" altLang="zh-CN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宋体" panose="02010600030101010101" pitchFamily="2" charset="-122"/>
                <a:cs typeface="+mn-cs"/>
                <a:sym typeface="Calibri" panose="020F0502020204030204"/>
              </a:rPr>
              <a:t>exclude &amp; include</a:t>
            </a:r>
            <a:endParaRPr kumimoji="0" lang="en-US" altLang="zh-CN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宋体" panose="02010600030101010101" pitchFamily="2" charset="-122"/>
              <a:cs typeface="+mn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rPr>
              <a:t>5. 加快依赖查找过程</a:t>
            </a:r>
            <a:r>
              <a:rPr kumimoji="0" lang="en-US" altLang="zh-CN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rPr>
              <a:t>: </a:t>
            </a:r>
            <a:r>
              <a:rPr kumimoji="0" lang="en-US" altLang="zh-CN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rPr>
              <a:t>Resolve</a:t>
            </a:r>
            <a:endParaRPr kumimoji="0" lang="en-US" altLang="zh-CN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rPr>
              <a:t>6. 缓存</a:t>
            </a:r>
            <a:r>
              <a:rPr lang="en-US" altLang="zh-CN" sz="3600">
                <a:sym typeface="Calibri" panose="020F0502020204030204"/>
              </a:rPr>
              <a:t>: </a:t>
            </a:r>
            <a:r>
              <a:rPr lang="en-US" sz="2800">
                <a:sym typeface="Calibri" panose="020F0502020204030204"/>
              </a:rPr>
              <a:t>hash</a:t>
            </a:r>
            <a:endParaRPr kumimoji="0" lang="en-US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</p:txBody>
      </p:sp>
      <p:grpSp>
        <p:nvGrpSpPr>
          <p:cNvPr id="731" name="矩形 1"/>
          <p:cNvGrpSpPr/>
          <p:nvPr/>
        </p:nvGrpSpPr>
        <p:grpSpPr>
          <a:xfrm>
            <a:off x="1698625" y="544194"/>
            <a:ext cx="4194810" cy="720091"/>
            <a:chOff x="0" y="0"/>
            <a:chExt cx="4194809" cy="720090"/>
          </a:xfrm>
        </p:grpSpPr>
        <p:sp>
          <p:nvSpPr>
            <p:cNvPr id="729" name="矩形"/>
            <p:cNvSpPr/>
            <p:nvPr/>
          </p:nvSpPr>
          <p:spPr>
            <a:xfrm>
              <a:off x="0" y="-1"/>
              <a:ext cx="4194810" cy="720092"/>
            </a:xfrm>
            <a:prstGeom prst="rect">
              <a:avLst/>
            </a:prstGeom>
            <a:solidFill>
              <a:srgbClr val="0064E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30" name="文本"/>
            <p:cNvSpPr txBox="1"/>
            <p:nvPr/>
          </p:nvSpPr>
          <p:spPr>
            <a:xfrm>
              <a:off x="0" y="180975"/>
              <a:ext cx="4194810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   </a:t>
              </a:r>
            </a:p>
          </p:txBody>
        </p:sp>
      </p:grpSp>
      <p:sp>
        <p:nvSpPr>
          <p:cNvPr id="733" name="矩形 2"/>
          <p:cNvSpPr/>
          <p:nvPr/>
        </p:nvSpPr>
        <p:spPr>
          <a:xfrm>
            <a:off x="1050289" y="544194"/>
            <a:ext cx="648336" cy="720091"/>
          </a:xfrm>
          <a:prstGeom prst="rect">
            <a:avLst/>
          </a:prstGeom>
          <a:solidFill>
            <a:srgbClr val="0092E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732" name="文本框 9"/>
          <p:cNvSpPr txBox="1"/>
          <p:nvPr/>
        </p:nvSpPr>
        <p:spPr>
          <a:xfrm>
            <a:off x="1914525" y="544194"/>
            <a:ext cx="1106170" cy="70675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40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 altLang="en-US"/>
              <a:t>优化</a:t>
            </a:r>
            <a:endParaRPr lang="zh-CN" altLang="en-US"/>
          </a:p>
        </p:txBody>
      </p:sp>
      <p:sp>
        <p:nvSpPr>
          <p:cNvPr id="2" name="文本框 7"/>
          <p:cNvSpPr txBox="1"/>
          <p:nvPr/>
        </p:nvSpPr>
        <p:spPr>
          <a:xfrm>
            <a:off x="1150619" y="557530"/>
            <a:ext cx="431800" cy="922020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4000" b="1">
                <a:solidFill>
                  <a:srgbClr val="FFFFFF"/>
                </a:solidFill>
              </a:defRPr>
            </a:lvl1pPr>
          </a:lstStyle>
          <a:p>
            <a:r>
              <a:rPr lang="en-US" sz="5400"/>
              <a:t>*</a:t>
            </a:r>
            <a:endParaRPr lang="en-US" sz="5400"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AE9">
            <a:alpha val="99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9" name="组合 19"/>
          <p:cNvGrpSpPr/>
          <p:nvPr/>
        </p:nvGrpSpPr>
        <p:grpSpPr>
          <a:xfrm>
            <a:off x="1419225" y="1508124"/>
            <a:ext cx="5954394" cy="3749042"/>
            <a:chOff x="0" y="0"/>
            <a:chExt cx="5954393" cy="3749040"/>
          </a:xfrm>
        </p:grpSpPr>
        <p:sp>
          <p:nvSpPr>
            <p:cNvPr id="1056" name="文本框 4"/>
            <p:cNvSpPr txBox="1"/>
            <p:nvPr/>
          </p:nvSpPr>
          <p:spPr>
            <a:xfrm>
              <a:off x="0" y="0"/>
              <a:ext cx="1799293" cy="37490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4000">
                  <a:solidFill>
                    <a:srgbClr val="FFFFFF"/>
                  </a:solidFill>
                  <a:latin typeface="Meiryo UI" panose="020B0604030504040204" charset="-128"/>
                  <a:ea typeface="Meiryo UI" panose="020B0604030504040204" charset="-128"/>
                  <a:cs typeface="Meiryo UI" panose="020B0604030504040204" charset="-128"/>
                  <a:sym typeface="Meiryo UI" panose="020B0604030504040204" charset="-128"/>
                </a:defRPr>
              </a:lvl1pPr>
            </a:lstStyle>
            <a:p>
              <a:r>
                <a:t>5</a:t>
              </a:r>
            </a:p>
          </p:txBody>
        </p:sp>
        <p:sp>
          <p:nvSpPr>
            <p:cNvPr id="1057" name="文本框 10"/>
            <p:cNvSpPr txBox="1"/>
            <p:nvPr/>
          </p:nvSpPr>
          <p:spPr>
            <a:xfrm>
              <a:off x="1800224" y="1497330"/>
              <a:ext cx="4154169" cy="13207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8000">
                  <a:solidFill>
                    <a:srgbClr val="FFFFFF"/>
                  </a:solidFill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  <a:sym typeface="黑体" panose="02010609060101010101" charset="-122"/>
                </a:defRPr>
              </a:lvl1pPr>
            </a:lstStyle>
            <a:p>
              <a:r>
                <a:rPr lang="zh-CN"/>
                <a:t>版本差异</a:t>
              </a:r>
              <a:endParaRPr lang="zh-CN"/>
            </a:p>
          </p:txBody>
        </p:sp>
      </p:grpSp>
      <p:pic>
        <p:nvPicPr>
          <p:cNvPr id="1060" name="图片 15" descr="图片 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3154" y="6159787"/>
            <a:ext cx="2039459" cy="46012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4" name="图片 3" descr="dif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4610" y="1744980"/>
            <a:ext cx="3600026" cy="3600026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0" grpId="1" bldLvl="0" animBg="1" advAuto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直角三角形 5"/>
          <p:cNvSpPr/>
          <p:nvPr/>
        </p:nvSpPr>
        <p:spPr>
          <a:xfrm rot="5400000">
            <a:off x="-3810" y="-1"/>
            <a:ext cx="3447416" cy="34474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5F5F5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75" name="矩形 3"/>
          <p:cNvSpPr/>
          <p:nvPr/>
        </p:nvSpPr>
        <p:spPr>
          <a:xfrm>
            <a:off x="-4446" y="6085840"/>
            <a:ext cx="12200257" cy="789306"/>
          </a:xfrm>
          <a:prstGeom prst="rect">
            <a:avLst/>
          </a:prstGeom>
          <a:solidFill>
            <a:srgbClr val="0064E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278" name="直角三角形 4"/>
          <p:cNvGrpSpPr/>
          <p:nvPr/>
        </p:nvGrpSpPr>
        <p:grpSpPr>
          <a:xfrm>
            <a:off x="-3811" y="-5716"/>
            <a:ext cx="2359027" cy="2359027"/>
            <a:chOff x="0" y="0"/>
            <a:chExt cx="2359025" cy="2359025"/>
          </a:xfrm>
        </p:grpSpPr>
        <p:sp>
          <p:nvSpPr>
            <p:cNvPr id="276" name="三角形"/>
            <p:cNvSpPr/>
            <p:nvPr/>
          </p:nvSpPr>
          <p:spPr>
            <a:xfrm rot="5400000">
              <a:off x="0" y="0"/>
              <a:ext cx="2359026" cy="23590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F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77" name="文本"/>
            <p:cNvSpPr txBox="1"/>
            <p:nvPr/>
          </p:nvSpPr>
          <p:spPr>
            <a:xfrm rot="5400000">
              <a:off x="-1" y="607271"/>
              <a:ext cx="1179514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            </a:t>
              </a:r>
            </a:p>
          </p:txBody>
        </p:sp>
      </p:grpSp>
      <p:pic>
        <p:nvPicPr>
          <p:cNvPr id="279" name="图片 6" descr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5849" y="6250592"/>
            <a:ext cx="2039459" cy="46012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80" name="椭圆 10"/>
          <p:cNvSpPr/>
          <p:nvPr/>
        </p:nvSpPr>
        <p:spPr>
          <a:xfrm>
            <a:off x="8956674" y="3977640"/>
            <a:ext cx="475618" cy="475617"/>
          </a:xfrm>
          <a:prstGeom prst="ellipse">
            <a:avLst/>
          </a:prstGeom>
          <a:solidFill>
            <a:srgbClr val="F0F0F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81" name="椭圆 11"/>
          <p:cNvSpPr/>
          <p:nvPr/>
        </p:nvSpPr>
        <p:spPr>
          <a:xfrm>
            <a:off x="9747250" y="2863214"/>
            <a:ext cx="979806" cy="979807"/>
          </a:xfrm>
          <a:prstGeom prst="ellipse">
            <a:avLst/>
          </a:prstGeom>
          <a:solidFill>
            <a:srgbClr val="F8F8F8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82" name="椭圆 12"/>
          <p:cNvSpPr/>
          <p:nvPr/>
        </p:nvSpPr>
        <p:spPr>
          <a:xfrm>
            <a:off x="9975850" y="4245609"/>
            <a:ext cx="1524000" cy="1524001"/>
          </a:xfrm>
          <a:prstGeom prst="ellipse">
            <a:avLst/>
          </a:prstGeom>
          <a:solidFill>
            <a:srgbClr val="F3F3F3"/>
          </a:solidFill>
          <a:ln w="12700">
            <a:solidFill>
              <a:srgbClr val="F0F0F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121" name="图片 13" descr="C:\Users\admin\Desktop\BaiduShurufa_2018-8-23_8-38-46.pngBaiduShurufa_2018-8-23_8-38-46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11396981" y="6180454"/>
            <a:ext cx="557530" cy="60071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文本框 2"/>
          <p:cNvSpPr txBox="1"/>
          <p:nvPr/>
        </p:nvSpPr>
        <p:spPr>
          <a:xfrm>
            <a:off x="1041400" y="1657985"/>
            <a:ext cx="10913110" cy="402971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514350" marR="0" indent="-5143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</a:pPr>
            <a:r>
              <a:rPr kumimoji="0" lang="en-US" altLang="zh-CN" sz="3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rPr>
              <a:t>webpack</a:t>
            </a:r>
            <a:r>
              <a: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宋体" panose="02010600030101010101" pitchFamily="2" charset="-122"/>
                <a:cs typeface="+mn-cs"/>
                <a:sym typeface="Calibri" panose="020F0502020204030204"/>
              </a:rPr>
              <a:t>命名行相关的功能独立到</a:t>
            </a:r>
            <a:r>
              <a:rPr kumimoji="0" lang="en-US" sz="3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rPr>
              <a:t>Webpack-cli</a:t>
            </a:r>
            <a:r>
              <a: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宋体" panose="02010600030101010101" pitchFamily="2" charset="-122"/>
                <a:cs typeface="+mn-cs"/>
                <a:sym typeface="Calibri" panose="020F0502020204030204"/>
              </a:rPr>
              <a:t>。</a:t>
            </a: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宋体" panose="02010600030101010101" pitchFamily="2" charset="-122"/>
              <a:cs typeface="+mn-cs"/>
              <a:sym typeface="Calibri" panose="020F0502020204030204"/>
            </a:endParaRPr>
          </a:p>
          <a:p>
            <a:pPr marL="514350" marR="0" indent="-5143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</a:pPr>
            <a:r>
              <a: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rPr>
              <a:t>模块热替换需要使用到HotModuleReplacementPlugin插件。</a:t>
            </a: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  <a:p>
            <a:pPr marL="514350" marR="0" indent="-5143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</a:pPr>
            <a:r>
              <a:rPr kumimoji="0" lang="zh-CN" sz="3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宋体" panose="02010600030101010101" pitchFamily="2" charset="-122"/>
                <a:cs typeface="+mn-cs"/>
                <a:sym typeface="Calibri" panose="020F0502020204030204"/>
              </a:rPr>
              <a:t>新增</a:t>
            </a:r>
            <a:r>
              <a:rPr kumimoji="0" lang="en-US" altLang="zh-CN" sz="3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宋体" panose="02010600030101010101" pitchFamily="2" charset="-122"/>
                <a:cs typeface="+mn-cs"/>
                <a:sym typeface="Calibri" panose="020F0502020204030204"/>
              </a:rPr>
              <a:t>mode</a:t>
            </a:r>
            <a:r>
              <a: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宋体" panose="02010600030101010101" pitchFamily="2" charset="-122"/>
                <a:cs typeface="+mn-cs"/>
                <a:sym typeface="Calibri" panose="020F0502020204030204"/>
              </a:rPr>
              <a:t>字段实现内置优化。</a:t>
            </a: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宋体" panose="02010600030101010101" pitchFamily="2" charset="-122"/>
              <a:cs typeface="+mn-cs"/>
              <a:sym typeface="Calibri" panose="020F0502020204030204"/>
            </a:endParaRPr>
          </a:p>
          <a:p>
            <a:pPr marL="514350" marR="0" indent="-5143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</a:pPr>
            <a:r>
              <a:rPr kumimoji="0" lang="zh-CN" sz="3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宋体" panose="02010600030101010101" pitchFamily="2" charset="-122"/>
                <a:cs typeface="+mn-cs"/>
                <a:sym typeface="Calibri" panose="020F0502020204030204"/>
              </a:rPr>
              <a:t>分离</a:t>
            </a:r>
            <a:r>
              <a:rPr kumimoji="0" lang="en-US" altLang="zh-CN" sz="3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宋体" panose="02010600030101010101" pitchFamily="2" charset="-122"/>
                <a:cs typeface="+mn-cs"/>
                <a:sym typeface="Calibri" panose="020F0502020204030204"/>
              </a:rPr>
              <a:t>CSS</a:t>
            </a:r>
            <a:r>
              <a: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宋体" panose="02010600030101010101" pitchFamily="2" charset="-122"/>
                <a:cs typeface="+mn-cs"/>
                <a:sym typeface="Calibri" panose="020F0502020204030204"/>
              </a:rPr>
              <a:t>代码改用mini-css-extract-plugin。</a:t>
            </a: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宋体" panose="02010600030101010101" pitchFamily="2" charset="-122"/>
              <a:cs typeface="+mn-cs"/>
              <a:sym typeface="Calibri" panose="020F0502020204030204"/>
            </a:endParaRPr>
          </a:p>
          <a:p>
            <a:pPr marL="514350" marR="0" indent="-5143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</a:pPr>
            <a:r>
              <a:rPr kumimoji="0" lang="zh-CN" sz="3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宋体" panose="02010600030101010101" pitchFamily="2" charset="-122"/>
                <a:cs typeface="+mn-cs"/>
                <a:sym typeface="Calibri" panose="020F0502020204030204"/>
              </a:rPr>
              <a:t>新增</a:t>
            </a:r>
            <a:r>
              <a:rPr kumimoji="0" lang="en-US" altLang="zh-CN" sz="3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宋体" panose="02010600030101010101" pitchFamily="2" charset="-122"/>
                <a:cs typeface="+mn-cs"/>
                <a:sym typeface="Calibri" panose="020F0502020204030204"/>
              </a:rPr>
              <a:t>package.json</a:t>
            </a:r>
            <a:r>
              <a: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宋体" panose="02010600030101010101" pitchFamily="2" charset="-122"/>
                <a:cs typeface="+mn-cs"/>
                <a:sym typeface="Calibri" panose="020F0502020204030204"/>
              </a:rPr>
              <a:t>中的sideEffects字段，将文件标记为无副      作用。</a:t>
            </a: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宋体" panose="02010600030101010101" pitchFamily="2" charset="-122"/>
              <a:cs typeface="+mn-cs"/>
              <a:sym typeface="Calibri" panose="020F0502020204030204"/>
            </a:endParaRPr>
          </a:p>
          <a:p>
            <a:pPr marL="514350" marR="0" indent="-5143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</a:pPr>
            <a:r>
              <a:rPr kumimoji="0" lang="zh-CN" sz="3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宋体" panose="02010600030101010101" pitchFamily="2" charset="-122"/>
                <a:cs typeface="+mn-cs"/>
                <a:sym typeface="Calibri" panose="020F0502020204030204"/>
              </a:rPr>
              <a:t>提取公共代码改用optimization.splitChunks实现。</a:t>
            </a:r>
            <a:endParaRPr kumimoji="0" lang="zh-CN" sz="3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宋体" panose="02010600030101010101" pitchFamily="2" charset="-122"/>
              <a:cs typeface="+mn-cs"/>
              <a:sym typeface="Calibri" panose="020F0502020204030204"/>
            </a:endParaRPr>
          </a:p>
        </p:txBody>
      </p:sp>
      <p:grpSp>
        <p:nvGrpSpPr>
          <p:cNvPr id="731" name="矩形 1"/>
          <p:cNvGrpSpPr/>
          <p:nvPr/>
        </p:nvGrpSpPr>
        <p:grpSpPr>
          <a:xfrm>
            <a:off x="1698625" y="544194"/>
            <a:ext cx="5893436" cy="720092"/>
            <a:chOff x="0" y="-1"/>
            <a:chExt cx="4194810" cy="720092"/>
          </a:xfrm>
        </p:grpSpPr>
        <p:sp>
          <p:nvSpPr>
            <p:cNvPr id="729" name="矩形"/>
            <p:cNvSpPr/>
            <p:nvPr/>
          </p:nvSpPr>
          <p:spPr>
            <a:xfrm>
              <a:off x="0" y="-1"/>
              <a:ext cx="4194810" cy="720092"/>
            </a:xfrm>
            <a:prstGeom prst="rect">
              <a:avLst/>
            </a:prstGeom>
            <a:solidFill>
              <a:srgbClr val="0064E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30" name="文本"/>
            <p:cNvSpPr txBox="1"/>
            <p:nvPr/>
          </p:nvSpPr>
          <p:spPr>
            <a:xfrm>
              <a:off x="0" y="176531"/>
              <a:ext cx="4194810" cy="3670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   </a:t>
              </a:r>
            </a:p>
          </p:txBody>
        </p:sp>
      </p:grpSp>
      <p:sp>
        <p:nvSpPr>
          <p:cNvPr id="733" name="矩形 2"/>
          <p:cNvSpPr/>
          <p:nvPr/>
        </p:nvSpPr>
        <p:spPr>
          <a:xfrm>
            <a:off x="1050289" y="544194"/>
            <a:ext cx="648336" cy="720091"/>
          </a:xfrm>
          <a:prstGeom prst="rect">
            <a:avLst/>
          </a:prstGeom>
          <a:solidFill>
            <a:srgbClr val="0092E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732" name="文本框 9"/>
          <p:cNvSpPr txBox="1"/>
          <p:nvPr/>
        </p:nvSpPr>
        <p:spPr>
          <a:xfrm>
            <a:off x="1914525" y="544194"/>
            <a:ext cx="5177790" cy="70675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40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en-US" altLang="zh-CN"/>
              <a:t>Webpack 4 &amp; 3 </a:t>
            </a:r>
            <a:r>
              <a:rPr lang="zh-CN" altLang="en-US"/>
              <a:t>差异</a:t>
            </a:r>
            <a:endParaRPr lang="zh-CN" altLang="en-US"/>
          </a:p>
        </p:txBody>
      </p:sp>
      <p:sp>
        <p:nvSpPr>
          <p:cNvPr id="2" name="文本框 7"/>
          <p:cNvSpPr txBox="1"/>
          <p:nvPr/>
        </p:nvSpPr>
        <p:spPr>
          <a:xfrm>
            <a:off x="1150619" y="557530"/>
            <a:ext cx="431800" cy="922020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4000" b="1">
                <a:solidFill>
                  <a:srgbClr val="FFFFFF"/>
                </a:solidFill>
              </a:defRPr>
            </a:lvl1pPr>
          </a:lstStyle>
          <a:p>
            <a:r>
              <a:rPr lang="en-US" sz="5400"/>
              <a:t>*</a:t>
            </a:r>
            <a:endParaRPr lang="en-US" sz="5400"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AE9">
            <a:alpha val="99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9" name="组合 19"/>
          <p:cNvGrpSpPr/>
          <p:nvPr/>
        </p:nvGrpSpPr>
        <p:grpSpPr>
          <a:xfrm>
            <a:off x="1419225" y="1508124"/>
            <a:ext cx="4835525" cy="3783330"/>
            <a:chOff x="0" y="0"/>
            <a:chExt cx="4835524" cy="3783328"/>
          </a:xfrm>
        </p:grpSpPr>
        <p:sp>
          <p:nvSpPr>
            <p:cNvPr id="1056" name="文本框 4"/>
            <p:cNvSpPr txBox="1"/>
            <p:nvPr/>
          </p:nvSpPr>
          <p:spPr>
            <a:xfrm>
              <a:off x="0" y="0"/>
              <a:ext cx="1733550" cy="37833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4000">
                  <a:solidFill>
                    <a:srgbClr val="FFFFFF"/>
                  </a:solidFill>
                  <a:latin typeface="Meiryo UI" panose="020B0604030504040204" charset="-128"/>
                  <a:ea typeface="Meiryo UI" panose="020B0604030504040204" charset="-128"/>
                  <a:cs typeface="Meiryo UI" panose="020B0604030504040204" charset="-128"/>
                  <a:sym typeface="Meiryo UI" panose="020B0604030504040204" charset="-128"/>
                </a:defRPr>
              </a:lvl1pPr>
            </a:lstStyle>
            <a:p>
              <a:r>
                <a:rPr lang="en-US"/>
                <a:t>6</a:t>
              </a:r>
              <a:endParaRPr lang="en-US"/>
            </a:p>
          </p:txBody>
        </p:sp>
        <p:sp>
          <p:nvSpPr>
            <p:cNvPr id="1057" name="文本框 10"/>
            <p:cNvSpPr txBox="1"/>
            <p:nvPr/>
          </p:nvSpPr>
          <p:spPr>
            <a:xfrm>
              <a:off x="1800224" y="851535"/>
              <a:ext cx="2249747" cy="1310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8000">
                  <a:solidFill>
                    <a:srgbClr val="FFFFFF"/>
                  </a:solidFill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  <a:sym typeface="黑体" panose="02010609060101010101" charset="-122"/>
                </a:defRPr>
              </a:lvl1pPr>
            </a:lstStyle>
            <a:p>
              <a:r>
                <a:t>Q&amp;A</a:t>
              </a:r>
            </a:p>
          </p:txBody>
        </p:sp>
        <p:sp>
          <p:nvSpPr>
            <p:cNvPr id="1058" name="文本框 11"/>
            <p:cNvSpPr txBox="1"/>
            <p:nvPr/>
          </p:nvSpPr>
          <p:spPr>
            <a:xfrm>
              <a:off x="1854200" y="2323464"/>
              <a:ext cx="2981324" cy="10134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6000">
                  <a:solidFill>
                    <a:srgbClr val="FFFFFF"/>
                  </a:solidFill>
                </a:defRPr>
              </a:lvl1pPr>
            </a:lstStyle>
            <a:p>
              <a:r>
                <a:rPr lang="en-US"/>
                <a:t>Webpack</a:t>
              </a:r>
              <a:endParaRPr lang="en-US"/>
            </a:p>
          </p:txBody>
        </p:sp>
      </p:grpSp>
      <p:pic>
        <p:nvPicPr>
          <p:cNvPr id="1060" name="图片 15" descr="图片 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3154" y="6159787"/>
            <a:ext cx="2039459" cy="46012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061" name="图片 1" descr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400000">
            <a:off x="6885305" y="1075055"/>
            <a:ext cx="3655696" cy="3655696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0" grpId="1" animBg="1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AE9">
            <a:alpha val="99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图片 15" descr="图片 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3154" y="6159787"/>
            <a:ext cx="2039459" cy="46012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grpSp>
        <p:nvGrpSpPr>
          <p:cNvPr id="142" name="组合 11"/>
          <p:cNvGrpSpPr/>
          <p:nvPr/>
        </p:nvGrpSpPr>
        <p:grpSpPr>
          <a:xfrm>
            <a:off x="1361440" y="2120900"/>
            <a:ext cx="9422765" cy="2258696"/>
            <a:chOff x="-263466" y="460281"/>
            <a:chExt cx="8747989" cy="578690"/>
          </a:xfrm>
        </p:grpSpPr>
        <p:sp>
          <p:nvSpPr>
            <p:cNvPr id="128" name="矩形 1"/>
            <p:cNvSpPr/>
            <p:nvPr/>
          </p:nvSpPr>
          <p:spPr>
            <a:xfrm>
              <a:off x="-148508" y="460444"/>
              <a:ext cx="2290312" cy="578527"/>
            </a:xfrm>
            <a:prstGeom prst="rect">
              <a:avLst/>
            </a:prstGeom>
            <a:solidFill>
              <a:srgbClr val="92D05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30" name="文本框 5"/>
            <p:cNvSpPr txBox="1"/>
            <p:nvPr/>
          </p:nvSpPr>
          <p:spPr>
            <a:xfrm>
              <a:off x="-263466" y="580509"/>
              <a:ext cx="2520227" cy="3383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 algn="ctr">
                <a:defRPr sz="2400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pPr>
              <a:r>
                <a:rPr lang="en-US" altLang="zh-CN" sz="4000" dirty="0" err="1" smtClean="0">
                  <a:sym typeface="+mn-ea"/>
                </a:rPr>
                <a:t>Webpack</a:t>
              </a:r>
              <a:endParaRPr lang="en-US" altLang="zh-CN" sz="4000" dirty="0" err="1" smtClean="0">
                <a:sym typeface="+mn-ea"/>
              </a:endParaRPr>
            </a:p>
            <a:p>
              <a:pPr algn="ctr">
                <a:defRPr sz="2400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pPr>
              <a:r>
                <a:rPr lang="zh-CN" altLang="en-US" sz="4000" dirty="0" smtClean="0">
                  <a:sym typeface="+mn-ea"/>
                </a:rPr>
                <a:t>基础</a:t>
              </a:r>
              <a:endParaRPr sz="4000"/>
            </a:p>
          </p:txBody>
        </p:sp>
        <p:sp>
          <p:nvSpPr>
            <p:cNvPr id="131" name="矩形 6"/>
            <p:cNvSpPr/>
            <p:nvPr/>
          </p:nvSpPr>
          <p:spPr>
            <a:xfrm>
              <a:off x="2357570" y="460444"/>
              <a:ext cx="2246687" cy="578527"/>
            </a:xfrm>
            <a:prstGeom prst="rect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32" name="文本框 7"/>
            <p:cNvSpPr txBox="1"/>
            <p:nvPr/>
          </p:nvSpPr>
          <p:spPr>
            <a:xfrm>
              <a:off x="2451305" y="659065"/>
              <a:ext cx="2058628" cy="1807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spAutoFit/>
            </a:bodyPr>
            <a:lstStyle/>
            <a:p>
              <a:pPr algn="ctr">
                <a:defRPr sz="2400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pPr>
              <a:r>
                <a:rPr lang="zh-CN" altLang="en-US" sz="4000" dirty="0" smtClean="0"/>
                <a:t>项目需求</a:t>
              </a:r>
              <a:endParaRPr lang="zh-CN" altLang="en-US" sz="4000" dirty="0" smtClean="0"/>
            </a:p>
          </p:txBody>
        </p:sp>
        <p:sp>
          <p:nvSpPr>
            <p:cNvPr id="134" name="矩形 9"/>
            <p:cNvSpPr/>
            <p:nvPr/>
          </p:nvSpPr>
          <p:spPr>
            <a:xfrm>
              <a:off x="4804697" y="460444"/>
              <a:ext cx="1755021" cy="578527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35" name="文本框 12"/>
            <p:cNvSpPr txBox="1"/>
            <p:nvPr/>
          </p:nvSpPr>
          <p:spPr>
            <a:xfrm>
              <a:off x="5031663" y="659066"/>
              <a:ext cx="1361218" cy="1807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spAutoFit/>
            </a:bodyPr>
            <a:lstStyle/>
            <a:p>
              <a:pPr algn="ctr">
                <a:defRPr sz="2400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pPr>
              <a:r>
                <a:rPr lang="zh-CN" altLang="en-US" sz="4000" dirty="0" smtClean="0"/>
                <a:t>实战</a:t>
              </a:r>
              <a:endParaRPr lang="zh-CN" altLang="en-US" sz="4000" dirty="0" smtClean="0"/>
            </a:p>
          </p:txBody>
        </p:sp>
        <p:sp>
          <p:nvSpPr>
            <p:cNvPr id="139" name="矩形 3"/>
            <p:cNvSpPr/>
            <p:nvPr/>
          </p:nvSpPr>
          <p:spPr>
            <a:xfrm>
              <a:off x="6754262" y="460281"/>
              <a:ext cx="1730261" cy="57852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0" name="文本框 4"/>
            <p:cNvSpPr txBox="1"/>
            <p:nvPr/>
          </p:nvSpPr>
          <p:spPr>
            <a:xfrm>
              <a:off x="6925225" y="659391"/>
              <a:ext cx="1388925" cy="1807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lvl1pPr>
            </a:lstStyle>
            <a:p>
              <a:r>
                <a:rPr lang="zh-CN" altLang="en-US" sz="4000" dirty="0" smtClean="0"/>
                <a:t>优化</a:t>
              </a:r>
              <a:endParaRPr lang="zh-CN" altLang="en-US" sz="4000" dirty="0" smtClean="0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AE9">
            <a:alpha val="99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" name="组合 19"/>
          <p:cNvGrpSpPr/>
          <p:nvPr/>
        </p:nvGrpSpPr>
        <p:grpSpPr>
          <a:xfrm>
            <a:off x="1419225" y="1508124"/>
            <a:ext cx="5491705" cy="4482390"/>
            <a:chOff x="0" y="0"/>
            <a:chExt cx="5491704" cy="4482388"/>
          </a:xfrm>
        </p:grpSpPr>
        <p:sp>
          <p:nvSpPr>
            <p:cNvPr id="145" name="文本框 4"/>
            <p:cNvSpPr txBox="1"/>
            <p:nvPr/>
          </p:nvSpPr>
          <p:spPr>
            <a:xfrm>
              <a:off x="0" y="0"/>
              <a:ext cx="1799293" cy="37490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4000">
                  <a:solidFill>
                    <a:srgbClr val="FFFFFF"/>
                  </a:solidFill>
                  <a:latin typeface="Meiryo UI" panose="020B0604030504040204" charset="-128"/>
                  <a:ea typeface="Meiryo UI" panose="020B0604030504040204" charset="-128"/>
                  <a:cs typeface="Meiryo UI" panose="020B0604030504040204" charset="-128"/>
                  <a:sym typeface="Meiryo UI" panose="020B0604030504040204" charset="-128"/>
                </a:defRPr>
              </a:lvl1pPr>
            </a:lstStyle>
            <a:p>
              <a:r>
                <a:t>1</a:t>
              </a:r>
            </a:p>
          </p:txBody>
        </p:sp>
        <p:sp>
          <p:nvSpPr>
            <p:cNvPr id="146" name="文本框 10"/>
            <p:cNvSpPr txBox="1"/>
            <p:nvPr/>
          </p:nvSpPr>
          <p:spPr>
            <a:xfrm>
              <a:off x="1808647" y="696740"/>
              <a:ext cx="3683057" cy="37856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8000">
                  <a:solidFill>
                    <a:srgbClr val="FFFFFF"/>
                  </a:solidFill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  <a:sym typeface="黑体" panose="02010609060101010101" charset="-122"/>
                </a:defRPr>
              </a:lvl1pPr>
            </a:lstStyle>
            <a:p>
              <a:r>
                <a:rPr lang="en-US" altLang="zh-CN" dirty="0" err="1" smtClean="0"/>
                <a:t>Webpack</a:t>
              </a:r>
              <a:endParaRPr lang="en-US" altLang="zh-CN" dirty="0" smtClean="0"/>
            </a:p>
            <a:p>
              <a:r>
                <a:rPr lang="zh-CN" altLang="en-US" dirty="0" smtClean="0"/>
                <a:t>基础</a:t>
              </a:r>
              <a:endParaRPr lang="zh-CN" altLang="en-US" dirty="0"/>
            </a:p>
            <a:p>
              <a:endParaRPr dirty="0"/>
            </a:p>
          </p:txBody>
        </p:sp>
      </p:grpSp>
      <p:pic>
        <p:nvPicPr>
          <p:cNvPr id="149" name="图片 15" descr="图片 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3154" y="6159787"/>
            <a:ext cx="2039459" cy="46012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50" name="图片 21" descr="图片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720000">
            <a:off x="7339965" y="962660"/>
            <a:ext cx="3810001" cy="381000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" grpId="1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直角三角形 5"/>
          <p:cNvSpPr/>
          <p:nvPr/>
        </p:nvSpPr>
        <p:spPr>
          <a:xfrm rot="5400000">
            <a:off x="-3810" y="-1"/>
            <a:ext cx="3447416" cy="34474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5F5F5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54" name="矩形 3"/>
          <p:cNvSpPr/>
          <p:nvPr/>
        </p:nvSpPr>
        <p:spPr>
          <a:xfrm>
            <a:off x="-3811" y="6085840"/>
            <a:ext cx="12200257" cy="789306"/>
          </a:xfrm>
          <a:prstGeom prst="rect">
            <a:avLst/>
          </a:prstGeom>
          <a:solidFill>
            <a:srgbClr val="0064E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157" name="直角三角形 4"/>
          <p:cNvGrpSpPr/>
          <p:nvPr/>
        </p:nvGrpSpPr>
        <p:grpSpPr>
          <a:xfrm>
            <a:off x="-3811" y="-5716"/>
            <a:ext cx="2359027" cy="2359027"/>
            <a:chOff x="0" y="0"/>
            <a:chExt cx="2359025" cy="2359025"/>
          </a:xfrm>
        </p:grpSpPr>
        <p:sp>
          <p:nvSpPr>
            <p:cNvPr id="155" name="三角形"/>
            <p:cNvSpPr/>
            <p:nvPr/>
          </p:nvSpPr>
          <p:spPr>
            <a:xfrm rot="5400000">
              <a:off x="0" y="0"/>
              <a:ext cx="2359026" cy="23590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F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56" name="文本"/>
            <p:cNvSpPr txBox="1"/>
            <p:nvPr/>
          </p:nvSpPr>
          <p:spPr>
            <a:xfrm rot="5400000">
              <a:off x="-1" y="607271"/>
              <a:ext cx="1179514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            </a:t>
              </a:r>
            </a:p>
          </p:txBody>
        </p:sp>
      </p:grpSp>
      <p:pic>
        <p:nvPicPr>
          <p:cNvPr id="158" name="图片 6" descr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5849" y="6250592"/>
            <a:ext cx="2039459" cy="46012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59" name="椭圆 10"/>
          <p:cNvSpPr/>
          <p:nvPr/>
        </p:nvSpPr>
        <p:spPr>
          <a:xfrm>
            <a:off x="8956674" y="3977640"/>
            <a:ext cx="475618" cy="475617"/>
          </a:xfrm>
          <a:prstGeom prst="ellipse">
            <a:avLst/>
          </a:prstGeom>
          <a:solidFill>
            <a:srgbClr val="F0F0F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60" name="椭圆 11"/>
          <p:cNvSpPr/>
          <p:nvPr/>
        </p:nvSpPr>
        <p:spPr>
          <a:xfrm>
            <a:off x="9747250" y="2863214"/>
            <a:ext cx="979806" cy="979807"/>
          </a:xfrm>
          <a:prstGeom prst="ellipse">
            <a:avLst/>
          </a:prstGeom>
          <a:solidFill>
            <a:srgbClr val="F8F8F8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61" name="椭圆 12"/>
          <p:cNvSpPr/>
          <p:nvPr/>
        </p:nvSpPr>
        <p:spPr>
          <a:xfrm>
            <a:off x="9975850" y="4245609"/>
            <a:ext cx="1524000" cy="1524001"/>
          </a:xfrm>
          <a:prstGeom prst="ellipse">
            <a:avLst/>
          </a:prstGeom>
          <a:solidFill>
            <a:srgbClr val="F3F3F3"/>
          </a:solidFill>
          <a:ln w="12700">
            <a:solidFill>
              <a:srgbClr val="F0F0F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63" name="文本框 1"/>
          <p:cNvSpPr txBox="1"/>
          <p:nvPr/>
        </p:nvSpPr>
        <p:spPr>
          <a:xfrm>
            <a:off x="5281929" y="567689"/>
            <a:ext cx="1118253" cy="707886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4000" b="1">
                <a:solidFill>
                  <a:srgbClr val="0064E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 altLang="en-US" dirty="0" smtClean="0"/>
              <a:t>作用</a:t>
            </a:r>
            <a:endParaRPr dirty="0"/>
          </a:p>
        </p:txBody>
      </p:sp>
      <p:sp>
        <p:nvSpPr>
          <p:cNvPr id="2" name="矩形 1"/>
          <p:cNvSpPr/>
          <p:nvPr/>
        </p:nvSpPr>
        <p:spPr>
          <a:xfrm>
            <a:off x="2788920" y="2476500"/>
            <a:ext cx="6614160" cy="1076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把</a:t>
            </a:r>
            <a:r>
              <a:rPr lang="zh-CN" altLang="en-US" sz="3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源代码转换成发布到线上的可执行 </a:t>
            </a:r>
            <a:r>
              <a:rPr lang="en-US" altLang="zh-CN" sz="32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JavaScrip</a:t>
            </a:r>
            <a:r>
              <a:rPr lang="zh-CN" altLang="en-US" sz="3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en-US" altLang="zh-CN" sz="3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CSS</a:t>
            </a:r>
            <a:r>
              <a:rPr lang="zh-CN" altLang="en-US" sz="3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en-US" altLang="zh-CN" sz="3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HTML </a:t>
            </a:r>
            <a:r>
              <a:rPr lang="zh-CN" altLang="en-US" sz="32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代码。</a:t>
            </a:r>
            <a:endParaRPr lang="zh-CN" altLang="en-US" sz="3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" name="图片 13" descr="C:\Users\admin\Desktop\BaiduShurufa_2018-8-23_8-38-46.pngBaiduShurufa_2018-8-23_8-38-46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11396981" y="6180454"/>
            <a:ext cx="557530" cy="60071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图片 25" descr="图片 2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0460000">
            <a:off x="8362950" y="1800860"/>
            <a:ext cx="1219200" cy="121920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85" name="直角三角形 5"/>
          <p:cNvSpPr/>
          <p:nvPr/>
        </p:nvSpPr>
        <p:spPr>
          <a:xfrm rot="5400000">
            <a:off x="-3810" y="-1"/>
            <a:ext cx="3447416" cy="34474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5F5F5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86" name="矩形 3"/>
          <p:cNvSpPr/>
          <p:nvPr/>
        </p:nvSpPr>
        <p:spPr>
          <a:xfrm>
            <a:off x="-3811" y="6085840"/>
            <a:ext cx="12200257" cy="789306"/>
          </a:xfrm>
          <a:prstGeom prst="rect">
            <a:avLst/>
          </a:prstGeom>
          <a:solidFill>
            <a:srgbClr val="0064E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189" name="直角三角形 4"/>
          <p:cNvGrpSpPr/>
          <p:nvPr/>
        </p:nvGrpSpPr>
        <p:grpSpPr>
          <a:xfrm>
            <a:off x="-3811" y="-5716"/>
            <a:ext cx="2359027" cy="2359027"/>
            <a:chOff x="0" y="0"/>
            <a:chExt cx="2359025" cy="2359025"/>
          </a:xfrm>
        </p:grpSpPr>
        <p:sp>
          <p:nvSpPr>
            <p:cNvPr id="187" name="三角形"/>
            <p:cNvSpPr/>
            <p:nvPr/>
          </p:nvSpPr>
          <p:spPr>
            <a:xfrm rot="5400000">
              <a:off x="0" y="0"/>
              <a:ext cx="2359026" cy="23590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F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88" name="文本"/>
            <p:cNvSpPr txBox="1"/>
            <p:nvPr/>
          </p:nvSpPr>
          <p:spPr>
            <a:xfrm rot="5400000">
              <a:off x="-1" y="607271"/>
              <a:ext cx="1179514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            </a:t>
              </a:r>
            </a:p>
          </p:txBody>
        </p:sp>
      </p:grpSp>
      <p:pic>
        <p:nvPicPr>
          <p:cNvPr id="190" name="图片 6" descr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849" y="6250592"/>
            <a:ext cx="2039459" cy="46012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91" name="椭圆 10"/>
          <p:cNvSpPr/>
          <p:nvPr/>
        </p:nvSpPr>
        <p:spPr>
          <a:xfrm>
            <a:off x="8956675" y="3977640"/>
            <a:ext cx="475617" cy="475617"/>
          </a:xfrm>
          <a:prstGeom prst="ellipse">
            <a:avLst/>
          </a:prstGeom>
          <a:solidFill>
            <a:srgbClr val="F0F0F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92" name="椭圆 11"/>
          <p:cNvSpPr/>
          <p:nvPr/>
        </p:nvSpPr>
        <p:spPr>
          <a:xfrm>
            <a:off x="9747250" y="2863214"/>
            <a:ext cx="979806" cy="979807"/>
          </a:xfrm>
          <a:prstGeom prst="ellipse">
            <a:avLst/>
          </a:prstGeom>
          <a:solidFill>
            <a:srgbClr val="F8F8F8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93" name="椭圆 12"/>
          <p:cNvSpPr/>
          <p:nvPr/>
        </p:nvSpPr>
        <p:spPr>
          <a:xfrm>
            <a:off x="9975850" y="4245609"/>
            <a:ext cx="1524000" cy="1524001"/>
          </a:xfrm>
          <a:prstGeom prst="ellipse">
            <a:avLst/>
          </a:prstGeom>
          <a:solidFill>
            <a:srgbClr val="F3F3F3"/>
          </a:solidFill>
          <a:ln w="12700">
            <a:solidFill>
              <a:srgbClr val="F0F0F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95" name="文本框 2"/>
          <p:cNvSpPr txBox="1"/>
          <p:nvPr/>
        </p:nvSpPr>
        <p:spPr>
          <a:xfrm>
            <a:off x="4855201" y="589653"/>
            <a:ext cx="2482232" cy="707886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>
              <a:defRPr sz="4000" b="1">
                <a:solidFill>
                  <a:srgbClr val="0064E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 altLang="en-US" dirty="0"/>
              <a:t>核心概念</a:t>
            </a:r>
            <a:endParaRPr dirty="0"/>
          </a:p>
        </p:txBody>
      </p:sp>
      <p:sp>
        <p:nvSpPr>
          <p:cNvPr id="198" name="文本框 19"/>
          <p:cNvSpPr txBox="1"/>
          <p:nvPr/>
        </p:nvSpPr>
        <p:spPr>
          <a:xfrm>
            <a:off x="2513893" y="1608600"/>
            <a:ext cx="7240122" cy="341631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none" lIns="45719" tIns="45719" rIns="45719" bIns="45719" numCol="1" anchor="t">
            <a:spAutoFit/>
          </a:bodyPr>
          <a:lstStyle>
            <a:lvl1pPr algn="ctr"/>
          </a:lstStyle>
          <a:p>
            <a:pPr algn="l"/>
            <a:r>
              <a:rPr lang="en-US" altLang="zh-CN" sz="3600" b="1" dirty="0"/>
              <a:t>Entry</a:t>
            </a:r>
            <a:r>
              <a:rPr lang="zh-CN" altLang="en-US" sz="3600" dirty="0"/>
              <a:t>：</a:t>
            </a:r>
            <a:r>
              <a:rPr lang="zh-CN" altLang="en-US" sz="3600" dirty="0" smtClean="0"/>
              <a:t>入口</a:t>
            </a:r>
            <a:endParaRPr lang="en-US" altLang="zh-CN" sz="3600" dirty="0" smtClean="0"/>
          </a:p>
          <a:p>
            <a:pPr algn="l"/>
            <a:r>
              <a:rPr lang="en-US" altLang="zh-CN" sz="3600" b="1" dirty="0" smtClean="0"/>
              <a:t>Module</a:t>
            </a:r>
            <a:r>
              <a:rPr lang="zh-CN" altLang="en-US" sz="3600" dirty="0" smtClean="0"/>
              <a:t>：在 </a:t>
            </a:r>
            <a:r>
              <a:rPr lang="en-US" altLang="zh-CN" sz="3600" dirty="0" err="1"/>
              <a:t>Webpack</a:t>
            </a:r>
            <a:r>
              <a:rPr lang="en-US" altLang="zh-CN" sz="3600" dirty="0"/>
              <a:t> </a:t>
            </a:r>
            <a:r>
              <a:rPr lang="zh-CN" altLang="en-US" sz="3600" dirty="0"/>
              <a:t>里一切皆</a:t>
            </a:r>
            <a:r>
              <a:rPr lang="zh-CN" altLang="en-US" sz="3600" dirty="0" smtClean="0"/>
              <a:t>模块</a:t>
            </a:r>
            <a:endParaRPr lang="en-US" altLang="zh-CN" sz="3600" dirty="0" smtClean="0"/>
          </a:p>
          <a:p>
            <a:pPr algn="l"/>
            <a:r>
              <a:rPr lang="en-US" altLang="zh-CN" sz="3600" b="1" dirty="0" smtClean="0"/>
              <a:t>Chunk</a:t>
            </a:r>
            <a:r>
              <a:rPr lang="zh-CN" altLang="en-US" sz="3600" dirty="0"/>
              <a:t>：代码</a:t>
            </a:r>
            <a:r>
              <a:rPr lang="zh-CN" altLang="en-US" sz="3600" dirty="0" smtClean="0"/>
              <a:t>块</a:t>
            </a:r>
            <a:endParaRPr lang="en-US" altLang="zh-CN" sz="3600" dirty="0" smtClean="0"/>
          </a:p>
          <a:p>
            <a:pPr algn="l"/>
            <a:r>
              <a:rPr lang="en-US" altLang="zh-CN" sz="3600" b="1" dirty="0" smtClean="0"/>
              <a:t>Loader</a:t>
            </a:r>
            <a:r>
              <a:rPr lang="zh-CN" altLang="en-US" sz="3600" dirty="0"/>
              <a:t>：模块</a:t>
            </a:r>
            <a:r>
              <a:rPr lang="zh-CN" altLang="en-US" sz="3600" dirty="0" smtClean="0"/>
              <a:t>转换器</a:t>
            </a:r>
            <a:endParaRPr lang="en-US" altLang="zh-CN" sz="3600" dirty="0" smtClean="0"/>
          </a:p>
          <a:p>
            <a:pPr algn="l"/>
            <a:r>
              <a:rPr lang="en-US" altLang="zh-CN" sz="3600" b="1" dirty="0" smtClean="0"/>
              <a:t>Plugin</a:t>
            </a:r>
            <a:r>
              <a:rPr lang="zh-CN" altLang="en-US" sz="3600" dirty="0"/>
              <a:t>：扩展</a:t>
            </a:r>
            <a:r>
              <a:rPr lang="zh-CN" altLang="en-US" sz="3600" dirty="0" smtClean="0"/>
              <a:t>插件</a:t>
            </a:r>
            <a:endParaRPr lang="en-US" altLang="zh-CN" sz="3600" dirty="0"/>
          </a:p>
          <a:p>
            <a:pPr algn="l"/>
            <a:r>
              <a:rPr lang="en-US" altLang="zh-CN" sz="3600" b="1" dirty="0" smtClean="0"/>
              <a:t>Output</a:t>
            </a:r>
            <a:r>
              <a:rPr lang="zh-CN" altLang="en-US" sz="3600" dirty="0"/>
              <a:t>：输出</a:t>
            </a:r>
            <a:r>
              <a:rPr lang="zh-CN" altLang="en-US" sz="3600" dirty="0" smtClean="0"/>
              <a:t>结果</a:t>
            </a:r>
            <a:endParaRPr lang="zh-CN" altLang="en-US" sz="3600" dirty="0"/>
          </a:p>
        </p:txBody>
      </p:sp>
      <p:pic>
        <p:nvPicPr>
          <p:cNvPr id="121" name="图片 13" descr="C:\Users\admin\Desktop\BaiduShurufa_2018-8-23_8-38-46.pngBaiduShurufa_2018-8-23_8-38-46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11396981" y="6180454"/>
            <a:ext cx="557530" cy="60071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直角三角形 5"/>
          <p:cNvSpPr/>
          <p:nvPr/>
        </p:nvSpPr>
        <p:spPr>
          <a:xfrm rot="5400000">
            <a:off x="-3810" y="-1"/>
            <a:ext cx="3447416" cy="34474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5F5F5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70" name="矩形 3"/>
          <p:cNvSpPr/>
          <p:nvPr/>
        </p:nvSpPr>
        <p:spPr>
          <a:xfrm>
            <a:off x="-4446" y="6085840"/>
            <a:ext cx="12200257" cy="789306"/>
          </a:xfrm>
          <a:prstGeom prst="rect">
            <a:avLst/>
          </a:prstGeom>
          <a:solidFill>
            <a:srgbClr val="0064E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173" name="直角三角形 4"/>
          <p:cNvGrpSpPr/>
          <p:nvPr/>
        </p:nvGrpSpPr>
        <p:grpSpPr>
          <a:xfrm>
            <a:off x="-3811" y="-5716"/>
            <a:ext cx="2359027" cy="2359027"/>
            <a:chOff x="0" y="0"/>
            <a:chExt cx="2359025" cy="2359025"/>
          </a:xfrm>
        </p:grpSpPr>
        <p:sp>
          <p:nvSpPr>
            <p:cNvPr id="171" name="三角形"/>
            <p:cNvSpPr/>
            <p:nvPr/>
          </p:nvSpPr>
          <p:spPr>
            <a:xfrm rot="5400000">
              <a:off x="0" y="0"/>
              <a:ext cx="2359026" cy="23590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F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72" name="文本"/>
            <p:cNvSpPr txBox="1"/>
            <p:nvPr/>
          </p:nvSpPr>
          <p:spPr>
            <a:xfrm rot="5400000">
              <a:off x="-1" y="607271"/>
              <a:ext cx="1179514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            </a:t>
              </a:r>
            </a:p>
          </p:txBody>
        </p:sp>
      </p:grpSp>
      <p:pic>
        <p:nvPicPr>
          <p:cNvPr id="174" name="图片 6" descr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5849" y="6250592"/>
            <a:ext cx="2039459" cy="46012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75" name="椭圆 10"/>
          <p:cNvSpPr/>
          <p:nvPr/>
        </p:nvSpPr>
        <p:spPr>
          <a:xfrm>
            <a:off x="8956674" y="3977640"/>
            <a:ext cx="475618" cy="475617"/>
          </a:xfrm>
          <a:prstGeom prst="ellipse">
            <a:avLst/>
          </a:prstGeom>
          <a:solidFill>
            <a:srgbClr val="F0F0F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76" name="椭圆 11"/>
          <p:cNvSpPr/>
          <p:nvPr/>
        </p:nvSpPr>
        <p:spPr>
          <a:xfrm>
            <a:off x="9747250" y="2863214"/>
            <a:ext cx="979806" cy="979807"/>
          </a:xfrm>
          <a:prstGeom prst="ellipse">
            <a:avLst/>
          </a:prstGeom>
          <a:solidFill>
            <a:srgbClr val="F8F8F8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77" name="椭圆 12"/>
          <p:cNvSpPr/>
          <p:nvPr/>
        </p:nvSpPr>
        <p:spPr>
          <a:xfrm>
            <a:off x="9975850" y="4245609"/>
            <a:ext cx="1524000" cy="1524001"/>
          </a:xfrm>
          <a:prstGeom prst="ellipse">
            <a:avLst/>
          </a:prstGeom>
          <a:solidFill>
            <a:srgbClr val="F3F3F3"/>
          </a:solidFill>
          <a:ln w="12700">
            <a:solidFill>
              <a:srgbClr val="F0F0F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79" name="文本框 9"/>
          <p:cNvSpPr txBox="1"/>
          <p:nvPr/>
        </p:nvSpPr>
        <p:spPr>
          <a:xfrm>
            <a:off x="5023913" y="537209"/>
            <a:ext cx="2144175" cy="707886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4000" b="1">
                <a:solidFill>
                  <a:srgbClr val="0064E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zh-CN" altLang="en-US" dirty="0" smtClean="0"/>
              <a:t>构建</a:t>
            </a:r>
            <a:r>
              <a:rPr lang="zh-CN" altLang="en-US" dirty="0"/>
              <a:t>过程</a:t>
            </a:r>
            <a:endParaRPr dirty="0"/>
          </a:p>
        </p:txBody>
      </p:sp>
      <p:sp>
        <p:nvSpPr>
          <p:cNvPr id="2" name="文本框 1"/>
          <p:cNvSpPr txBox="1"/>
          <p:nvPr/>
        </p:nvSpPr>
        <p:spPr>
          <a:xfrm>
            <a:off x="1817370" y="1709420"/>
            <a:ext cx="1073150" cy="6438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non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3600" dirty="0">
                <a:sym typeface="+mn-ea"/>
              </a:rPr>
              <a:t>Entry</a:t>
            </a:r>
            <a:endParaRPr kumimoji="0" lang="en-US" altLang="zh-CN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400550" y="1709420"/>
            <a:ext cx="3009900" cy="6438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non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3600" dirty="0">
                <a:sym typeface="+mn-ea"/>
              </a:rPr>
              <a:t>依赖的 </a:t>
            </a:r>
            <a:r>
              <a:rPr lang="en-US" altLang="zh-CN" sz="3600" dirty="0">
                <a:sym typeface="+mn-ea"/>
              </a:rPr>
              <a:t>Module</a:t>
            </a:r>
            <a:endParaRPr kumimoji="0" lang="en-US" altLang="zh-CN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872855" y="1709420"/>
            <a:ext cx="1369695" cy="6438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non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3600" dirty="0">
                <a:sym typeface="+mn-ea"/>
              </a:rPr>
              <a:t>Loader</a:t>
            </a:r>
            <a:endParaRPr kumimoji="0" lang="en-US" altLang="zh-CN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104005" y="2863215"/>
            <a:ext cx="6637020" cy="6438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non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3600" dirty="0">
                <a:sym typeface="+mn-ea"/>
              </a:rPr>
              <a:t>解析出当前</a:t>
            </a:r>
            <a:r>
              <a:rPr lang="en-US" altLang="zh-CN" sz="3600" dirty="0">
                <a:sym typeface="+mn-ea"/>
              </a:rPr>
              <a:t>Module</a:t>
            </a:r>
            <a:r>
              <a:rPr lang="zh-CN" altLang="en-US" sz="3600" dirty="0">
                <a:sym typeface="+mn-ea"/>
              </a:rPr>
              <a:t>依赖的</a:t>
            </a:r>
            <a:r>
              <a:rPr lang="en-US" altLang="zh-CN" sz="3600" dirty="0">
                <a:sym typeface="+mn-ea"/>
              </a:rPr>
              <a:t>Module</a:t>
            </a:r>
            <a:endParaRPr kumimoji="0" lang="en-US" altLang="zh-CN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723390" y="2863215"/>
            <a:ext cx="1261745" cy="6438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non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3600" dirty="0">
                <a:sym typeface="+mn-ea"/>
              </a:rPr>
              <a:t>Chunk</a:t>
            </a:r>
            <a:endParaRPr kumimoji="0" lang="en-US" altLang="zh-CN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723390" y="3893185"/>
            <a:ext cx="2272030" cy="6438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non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3600" dirty="0">
                <a:sym typeface="+mn-ea"/>
              </a:rPr>
              <a:t>文件</a:t>
            </a:r>
            <a:r>
              <a:rPr lang="en-US" altLang="zh-CN" sz="3600" dirty="0">
                <a:sym typeface="+mn-ea"/>
              </a:rPr>
              <a:t>output</a:t>
            </a:r>
            <a:endParaRPr kumimoji="0" lang="en-US" altLang="zh-CN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188075" y="4749800"/>
            <a:ext cx="1231265" cy="6438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non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3600" dirty="0">
                <a:sym typeface="+mn-ea"/>
              </a:rPr>
              <a:t>Plugin</a:t>
            </a:r>
            <a:endParaRPr kumimoji="0" lang="en-US" altLang="zh-CN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+mn-ea"/>
            </a:endParaRPr>
          </a:p>
        </p:txBody>
      </p:sp>
      <p:pic>
        <p:nvPicPr>
          <p:cNvPr id="121" name="图片 13" descr="C:\Users\admin\Desktop\BaiduShurufa_2018-8-23_8-38-46.pngBaiduShurufa_2018-8-23_8-38-46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11396981" y="6180454"/>
            <a:ext cx="557530" cy="60071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9" name="右箭头 8"/>
          <p:cNvSpPr/>
          <p:nvPr/>
        </p:nvSpPr>
        <p:spPr>
          <a:xfrm>
            <a:off x="3048635" y="1923415"/>
            <a:ext cx="791845" cy="215900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</p:txBody>
      </p:sp>
      <p:sp>
        <p:nvSpPr>
          <p:cNvPr id="10" name="右箭头 9"/>
          <p:cNvSpPr/>
          <p:nvPr/>
        </p:nvSpPr>
        <p:spPr>
          <a:xfrm>
            <a:off x="7745730" y="1923415"/>
            <a:ext cx="791845" cy="215900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</p:txBody>
      </p:sp>
      <p:sp>
        <p:nvSpPr>
          <p:cNvPr id="12" name="下箭头 11"/>
          <p:cNvSpPr/>
          <p:nvPr/>
        </p:nvSpPr>
        <p:spPr>
          <a:xfrm>
            <a:off x="9408795" y="2396173"/>
            <a:ext cx="167640" cy="408939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</p:txBody>
      </p:sp>
      <p:sp>
        <p:nvSpPr>
          <p:cNvPr id="13" name="下箭头 12"/>
          <p:cNvSpPr/>
          <p:nvPr/>
        </p:nvSpPr>
        <p:spPr>
          <a:xfrm>
            <a:off x="2270125" y="3483928"/>
            <a:ext cx="167640" cy="408939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</p:txBody>
      </p:sp>
      <p:sp>
        <p:nvSpPr>
          <p:cNvPr id="14" name="左箭头 13"/>
          <p:cNvSpPr/>
          <p:nvPr/>
        </p:nvSpPr>
        <p:spPr>
          <a:xfrm>
            <a:off x="3072130" y="3068955"/>
            <a:ext cx="863600" cy="215900"/>
          </a:xfrm>
          <a:prstGeom prst="leftArrow">
            <a:avLst/>
          </a:prstGeom>
          <a:solidFill>
            <a:schemeClr val="accent1">
              <a:lumMod val="40000"/>
              <a:lumOff val="60000"/>
            </a:schemeClr>
          </a:solidFill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</p:txBody>
      </p:sp>
      <p:sp>
        <p:nvSpPr>
          <p:cNvPr id="15" name="上箭头 14"/>
          <p:cNvSpPr/>
          <p:nvPr/>
        </p:nvSpPr>
        <p:spPr>
          <a:xfrm>
            <a:off x="6257925" y="4049237"/>
            <a:ext cx="910590" cy="594676"/>
          </a:xfrm>
          <a:prstGeom prst="upArrow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325" y="85090"/>
            <a:ext cx="10142855" cy="620014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" grpId="1" animBg="1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AE9">
            <a:alpha val="99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0" name="组合 19"/>
          <p:cNvGrpSpPr/>
          <p:nvPr/>
        </p:nvGrpSpPr>
        <p:grpSpPr>
          <a:xfrm>
            <a:off x="1419225" y="1508124"/>
            <a:ext cx="5954395" cy="3749042"/>
            <a:chOff x="0" y="0"/>
            <a:chExt cx="5954393" cy="3749040"/>
          </a:xfrm>
        </p:grpSpPr>
        <p:sp>
          <p:nvSpPr>
            <p:cNvPr id="217" name="文本框 4"/>
            <p:cNvSpPr txBox="1"/>
            <p:nvPr/>
          </p:nvSpPr>
          <p:spPr>
            <a:xfrm>
              <a:off x="0" y="0"/>
              <a:ext cx="1799293" cy="37490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4000">
                  <a:solidFill>
                    <a:srgbClr val="FFFFFF"/>
                  </a:solidFill>
                  <a:latin typeface="Meiryo UI" panose="020B0604030504040204" charset="-128"/>
                  <a:ea typeface="Meiryo UI" panose="020B0604030504040204" charset="-128"/>
                  <a:cs typeface="Meiryo UI" panose="020B0604030504040204" charset="-128"/>
                  <a:sym typeface="Meiryo UI" panose="020B0604030504040204" charset="-128"/>
                </a:defRPr>
              </a:lvl1pPr>
            </a:lstStyle>
            <a:p>
              <a:r>
                <a:t>2</a:t>
              </a:r>
            </a:p>
          </p:txBody>
        </p:sp>
        <p:sp>
          <p:nvSpPr>
            <p:cNvPr id="218" name="文本框 10"/>
            <p:cNvSpPr txBox="1"/>
            <p:nvPr/>
          </p:nvSpPr>
          <p:spPr>
            <a:xfrm>
              <a:off x="1800224" y="1353820"/>
              <a:ext cx="4154169" cy="13207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8000">
                  <a:solidFill>
                    <a:srgbClr val="FFFFFF"/>
                  </a:solidFill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  <a:sym typeface="黑体" panose="02010609060101010101" charset="-122"/>
                </a:defRPr>
              </a:lvl1pPr>
            </a:lstStyle>
            <a:p>
              <a:r>
                <a:rPr lang="zh-CN"/>
                <a:t>项目需求</a:t>
              </a:r>
              <a:endParaRPr lang="zh-CN"/>
            </a:p>
          </p:txBody>
        </p:sp>
      </p:grpSp>
      <p:pic>
        <p:nvPicPr>
          <p:cNvPr id="221" name="图片 15" descr="图片 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3154" y="6159787"/>
            <a:ext cx="2039459" cy="46012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222" name="图片 1" descr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2850" y="1400810"/>
            <a:ext cx="3999866" cy="3999866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1" grpId="1" animBg="1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直角三角形 5"/>
          <p:cNvSpPr/>
          <p:nvPr/>
        </p:nvSpPr>
        <p:spPr>
          <a:xfrm rot="5400000">
            <a:off x="-3810" y="-1"/>
            <a:ext cx="3447416" cy="34474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5F5F5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25" name="矩形 3"/>
          <p:cNvSpPr/>
          <p:nvPr/>
        </p:nvSpPr>
        <p:spPr>
          <a:xfrm>
            <a:off x="-3811" y="6085840"/>
            <a:ext cx="12200257" cy="789306"/>
          </a:xfrm>
          <a:prstGeom prst="rect">
            <a:avLst/>
          </a:prstGeom>
          <a:solidFill>
            <a:srgbClr val="0064E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228" name="直角三角形 4"/>
          <p:cNvGrpSpPr/>
          <p:nvPr/>
        </p:nvGrpSpPr>
        <p:grpSpPr>
          <a:xfrm>
            <a:off x="-3811" y="-5716"/>
            <a:ext cx="2359027" cy="2359027"/>
            <a:chOff x="0" y="0"/>
            <a:chExt cx="2359025" cy="2359025"/>
          </a:xfrm>
        </p:grpSpPr>
        <p:sp>
          <p:nvSpPr>
            <p:cNvPr id="226" name="三角形"/>
            <p:cNvSpPr/>
            <p:nvPr/>
          </p:nvSpPr>
          <p:spPr>
            <a:xfrm rot="5400000">
              <a:off x="0" y="0"/>
              <a:ext cx="2359026" cy="23590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F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27" name="文本"/>
            <p:cNvSpPr txBox="1"/>
            <p:nvPr/>
          </p:nvSpPr>
          <p:spPr>
            <a:xfrm rot="5400000">
              <a:off x="-1" y="607271"/>
              <a:ext cx="1179514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            </a:t>
              </a:r>
            </a:p>
          </p:txBody>
        </p:sp>
      </p:grpSp>
      <p:pic>
        <p:nvPicPr>
          <p:cNvPr id="229" name="图片 6" descr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5849" y="6250592"/>
            <a:ext cx="2039459" cy="46012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30" name="椭圆 10"/>
          <p:cNvSpPr/>
          <p:nvPr/>
        </p:nvSpPr>
        <p:spPr>
          <a:xfrm>
            <a:off x="8956674" y="3977640"/>
            <a:ext cx="475618" cy="475617"/>
          </a:xfrm>
          <a:prstGeom prst="ellipse">
            <a:avLst/>
          </a:prstGeom>
          <a:solidFill>
            <a:srgbClr val="F0F0F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31" name="椭圆 11"/>
          <p:cNvSpPr/>
          <p:nvPr/>
        </p:nvSpPr>
        <p:spPr>
          <a:xfrm>
            <a:off x="9747250" y="2863214"/>
            <a:ext cx="979806" cy="979807"/>
          </a:xfrm>
          <a:prstGeom prst="ellipse">
            <a:avLst/>
          </a:prstGeom>
          <a:solidFill>
            <a:srgbClr val="F8F8F8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32" name="椭圆 12"/>
          <p:cNvSpPr/>
          <p:nvPr/>
        </p:nvSpPr>
        <p:spPr>
          <a:xfrm>
            <a:off x="9975850" y="4245609"/>
            <a:ext cx="1524000" cy="1524001"/>
          </a:xfrm>
          <a:prstGeom prst="ellipse">
            <a:avLst/>
          </a:prstGeom>
          <a:solidFill>
            <a:srgbClr val="F3F3F3"/>
          </a:solidFill>
          <a:ln w="12700">
            <a:solidFill>
              <a:srgbClr val="F0F0F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121" name="图片 13" descr="C:\Users\admin\Desktop\BaiduShurufa_2018-8-23_8-38-46.pngBaiduShurufa_2018-8-23_8-38-46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11396981" y="6180454"/>
            <a:ext cx="557530" cy="60071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4" name="文本框 3"/>
          <p:cNvSpPr txBox="1"/>
          <p:nvPr/>
        </p:nvSpPr>
        <p:spPr>
          <a:xfrm>
            <a:off x="2823845" y="1654810"/>
            <a:ext cx="755650" cy="6438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non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3600">
                <a:sym typeface="Calibri" panose="020F0502020204030204"/>
              </a:rPr>
              <a:t>ES6</a:t>
            </a: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572000" y="1654810"/>
            <a:ext cx="1130935" cy="6438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non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3600">
                <a:sym typeface="Calibri" panose="020F0502020204030204"/>
              </a:rPr>
              <a:t>React</a:t>
            </a: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273800" y="1654810"/>
            <a:ext cx="985520" cy="6438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non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3600">
                <a:sym typeface="Calibri" panose="020F0502020204030204"/>
              </a:rPr>
              <a:t>S</a:t>
            </a:r>
            <a:r>
              <a:rPr lang="en-US" altLang="zh-CN" sz="3600">
                <a:sym typeface="Calibri" panose="020F0502020204030204"/>
              </a:rPr>
              <a:t>A</a:t>
            </a:r>
            <a:r>
              <a:rPr lang="zh-CN" altLang="en-US" sz="3600">
                <a:sym typeface="Calibri" panose="020F0502020204030204"/>
              </a:rPr>
              <a:t>SS</a:t>
            </a: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823845" y="2513965"/>
            <a:ext cx="2376170" cy="6438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non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3600">
                <a:sym typeface="Calibri" panose="020F0502020204030204"/>
              </a:rPr>
              <a:t>图片、字体</a:t>
            </a: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064250" y="2513965"/>
            <a:ext cx="1918970" cy="6438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non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3600">
                <a:sym typeface="Calibri" panose="020F0502020204030204"/>
              </a:rPr>
              <a:t>第三方库</a:t>
            </a: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823845" y="3465830"/>
            <a:ext cx="1918970" cy="6438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non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3600">
                <a:sym typeface="Calibri" panose="020F0502020204030204"/>
              </a:rPr>
              <a:t>本地调试</a:t>
            </a: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直角三角形 5"/>
          <p:cNvSpPr/>
          <p:nvPr/>
        </p:nvSpPr>
        <p:spPr>
          <a:xfrm rot="5400000">
            <a:off x="-3810" y="-1"/>
            <a:ext cx="3447416" cy="34474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5F5F5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75" name="矩形 3"/>
          <p:cNvSpPr/>
          <p:nvPr/>
        </p:nvSpPr>
        <p:spPr>
          <a:xfrm>
            <a:off x="-4446" y="6085840"/>
            <a:ext cx="12200257" cy="789306"/>
          </a:xfrm>
          <a:prstGeom prst="rect">
            <a:avLst/>
          </a:prstGeom>
          <a:solidFill>
            <a:srgbClr val="0064E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278" name="直角三角形 4"/>
          <p:cNvGrpSpPr/>
          <p:nvPr/>
        </p:nvGrpSpPr>
        <p:grpSpPr>
          <a:xfrm>
            <a:off x="-3811" y="-5716"/>
            <a:ext cx="2359027" cy="2359027"/>
            <a:chOff x="0" y="0"/>
            <a:chExt cx="2359025" cy="2359025"/>
          </a:xfrm>
        </p:grpSpPr>
        <p:sp>
          <p:nvSpPr>
            <p:cNvPr id="276" name="三角形"/>
            <p:cNvSpPr/>
            <p:nvPr/>
          </p:nvSpPr>
          <p:spPr>
            <a:xfrm rot="5400000">
              <a:off x="0" y="0"/>
              <a:ext cx="2359026" cy="23590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F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77" name="文本"/>
            <p:cNvSpPr txBox="1"/>
            <p:nvPr/>
          </p:nvSpPr>
          <p:spPr>
            <a:xfrm rot="5400000">
              <a:off x="-1" y="607271"/>
              <a:ext cx="1179514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            </a:t>
              </a:r>
            </a:p>
          </p:txBody>
        </p:sp>
      </p:grpSp>
      <p:pic>
        <p:nvPicPr>
          <p:cNvPr id="279" name="图片 6" descr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5849" y="6250592"/>
            <a:ext cx="2039459" cy="46012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80" name="椭圆 10"/>
          <p:cNvSpPr/>
          <p:nvPr/>
        </p:nvSpPr>
        <p:spPr>
          <a:xfrm>
            <a:off x="8956674" y="3977640"/>
            <a:ext cx="475618" cy="475617"/>
          </a:xfrm>
          <a:prstGeom prst="ellipse">
            <a:avLst/>
          </a:prstGeom>
          <a:solidFill>
            <a:srgbClr val="F0F0F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81" name="椭圆 11"/>
          <p:cNvSpPr/>
          <p:nvPr/>
        </p:nvSpPr>
        <p:spPr>
          <a:xfrm>
            <a:off x="9747250" y="2863214"/>
            <a:ext cx="979806" cy="979807"/>
          </a:xfrm>
          <a:prstGeom prst="ellipse">
            <a:avLst/>
          </a:prstGeom>
          <a:solidFill>
            <a:srgbClr val="F8F8F8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82" name="椭圆 12"/>
          <p:cNvSpPr/>
          <p:nvPr/>
        </p:nvSpPr>
        <p:spPr>
          <a:xfrm>
            <a:off x="9975850" y="4245609"/>
            <a:ext cx="1524000" cy="1524001"/>
          </a:xfrm>
          <a:prstGeom prst="ellipse">
            <a:avLst/>
          </a:prstGeom>
          <a:solidFill>
            <a:srgbClr val="F3F3F3"/>
          </a:solidFill>
          <a:ln w="12700">
            <a:solidFill>
              <a:srgbClr val="F0F0F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121" name="图片 13" descr="C:\Users\admin\Desktop\BaiduShurufa_2018-8-23_8-38-46.pngBaiduShurufa_2018-8-23_8-38-46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11396981" y="6180454"/>
            <a:ext cx="557530" cy="60071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grpSp>
        <p:nvGrpSpPr>
          <p:cNvPr id="731" name="矩形 1"/>
          <p:cNvGrpSpPr/>
          <p:nvPr/>
        </p:nvGrpSpPr>
        <p:grpSpPr>
          <a:xfrm>
            <a:off x="1698625" y="544195"/>
            <a:ext cx="2586990" cy="720090"/>
            <a:chOff x="0" y="-1"/>
            <a:chExt cx="4194810" cy="720092"/>
          </a:xfrm>
        </p:grpSpPr>
        <p:sp>
          <p:nvSpPr>
            <p:cNvPr id="729" name="矩形"/>
            <p:cNvSpPr/>
            <p:nvPr/>
          </p:nvSpPr>
          <p:spPr>
            <a:xfrm>
              <a:off x="0" y="-1"/>
              <a:ext cx="4194810" cy="720092"/>
            </a:xfrm>
            <a:prstGeom prst="rect">
              <a:avLst/>
            </a:prstGeom>
            <a:solidFill>
              <a:srgbClr val="0064E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30" name="文本"/>
            <p:cNvSpPr txBox="1"/>
            <p:nvPr/>
          </p:nvSpPr>
          <p:spPr>
            <a:xfrm>
              <a:off x="0" y="176530"/>
              <a:ext cx="4194810" cy="367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   </a:t>
              </a:r>
            </a:p>
          </p:txBody>
        </p:sp>
      </p:grpSp>
      <p:sp>
        <p:nvSpPr>
          <p:cNvPr id="733" name="矩形 2"/>
          <p:cNvSpPr/>
          <p:nvPr/>
        </p:nvSpPr>
        <p:spPr>
          <a:xfrm>
            <a:off x="1050289" y="544194"/>
            <a:ext cx="648336" cy="720091"/>
          </a:xfrm>
          <a:prstGeom prst="rect">
            <a:avLst/>
          </a:prstGeom>
          <a:solidFill>
            <a:srgbClr val="0092E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734" name="文本框 7"/>
          <p:cNvSpPr txBox="1"/>
          <p:nvPr/>
        </p:nvSpPr>
        <p:spPr>
          <a:xfrm>
            <a:off x="1158874" y="537210"/>
            <a:ext cx="431800" cy="922020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4000" b="1">
                <a:solidFill>
                  <a:srgbClr val="FFFFFF"/>
                </a:solidFill>
              </a:defRPr>
            </a:lvl1pPr>
          </a:lstStyle>
          <a:p>
            <a:r>
              <a:rPr lang="en-US" sz="5400"/>
              <a:t>*</a:t>
            </a:r>
            <a:endParaRPr lang="en-US" sz="5400"/>
          </a:p>
        </p:txBody>
      </p:sp>
      <p:sp>
        <p:nvSpPr>
          <p:cNvPr id="732" name="文本框 9"/>
          <p:cNvSpPr txBox="1"/>
          <p:nvPr/>
        </p:nvSpPr>
        <p:spPr>
          <a:xfrm>
            <a:off x="1914525" y="544194"/>
            <a:ext cx="2122170" cy="70675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40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/>
              <a:t>管理资源</a:t>
            </a:r>
            <a:endParaRPr lang="zh-CN"/>
          </a:p>
        </p:txBody>
      </p:sp>
      <p:sp>
        <p:nvSpPr>
          <p:cNvPr id="2" name="文本框 1"/>
          <p:cNvSpPr txBox="1"/>
          <p:nvPr/>
        </p:nvSpPr>
        <p:spPr>
          <a:xfrm>
            <a:off x="1050290" y="1459230"/>
            <a:ext cx="10279380" cy="457454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R="0" lvl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</a:pPr>
            <a:r>
              <a:rPr kumimoji="0" lang="en-US" altLang="zh-CN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rPr>
              <a:t>1. JS</a:t>
            </a:r>
            <a:r>
              <a: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宋体" panose="02010600030101010101" pitchFamily="2" charset="-122"/>
                <a:cs typeface="+mn-cs"/>
                <a:sym typeface="Calibri" panose="020F0502020204030204"/>
              </a:rPr>
              <a:t>转换</a:t>
            </a:r>
            <a:r>
              <a:rPr kumimoji="0" lang="en-US" altLang="zh-CN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宋体" panose="02010600030101010101" pitchFamily="2" charset="-122"/>
                <a:cs typeface="+mn-cs"/>
                <a:sym typeface="Calibri" panose="020F0502020204030204"/>
              </a:rPr>
              <a:t>(</a:t>
            </a:r>
            <a:r>
              <a: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rPr>
              <a:t>ES6</a:t>
            </a:r>
            <a:r>
              <a:rPr kumimoji="0" lang="en-US" altLang="zh-CN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rPr>
              <a:t>,</a:t>
            </a:r>
            <a:r>
              <a:rPr lang="zh-CN" altLang="en-US" sz="3600">
                <a:sym typeface="Calibri" panose="020F0502020204030204"/>
              </a:rPr>
              <a:t>React</a:t>
            </a:r>
            <a:r>
              <a:rPr lang="en-US" altLang="zh-CN" sz="3600">
                <a:sym typeface="Calibri" panose="020F0502020204030204"/>
              </a:rPr>
              <a:t>)</a:t>
            </a:r>
            <a:endParaRPr lang="en-US" altLang="zh-CN" sz="3600">
              <a:sym typeface="Calibri" panose="020F0502020204030204"/>
            </a:endParaRPr>
          </a:p>
          <a:p>
            <a:pPr marR="0" lvl="0" algn="l" defTabSz="9144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</a:pPr>
            <a:r>
              <a:rPr lang="en-US" altLang="zh-CN" sz="3600">
                <a:sym typeface="Calibri" panose="020F0502020204030204"/>
              </a:rPr>
              <a:t>    </a:t>
            </a:r>
            <a:r>
              <a:rPr kumimoji="0" lang="en-US" altLang="zh-CN" sz="3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rPr>
              <a:t>babel-loader, @babel/preset-env,@babel/preset-react</a:t>
            </a:r>
            <a:endParaRPr kumimoji="0" lang="zh-CN" altLang="en-US" sz="4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rPr>
              <a:t>2</a:t>
            </a:r>
            <a:r>
              <a: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rPr>
              <a:t>. 加载样式</a:t>
            </a:r>
            <a:r>
              <a:rPr kumimoji="0" lang="en-US" altLang="zh-CN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rPr>
              <a:t>(</a:t>
            </a:r>
            <a:r>
              <a: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rPr>
              <a:t>CSS</a:t>
            </a:r>
            <a:r>
              <a:rPr kumimoji="0" lang="en-US" altLang="zh-CN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rPr>
              <a:t>,</a:t>
            </a:r>
            <a:r>
              <a: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rPr>
              <a:t>SCSS</a:t>
            </a:r>
            <a:r>
              <a:rPr kumimoji="0" lang="en-US" altLang="zh-CN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rPr>
              <a:t>)</a:t>
            </a:r>
            <a:endParaRPr kumimoji="0" lang="en-US" altLang="zh-CN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rPr>
              <a:t>    </a:t>
            </a:r>
            <a:r>
              <a:rPr kumimoji="0" lang="en-US" altLang="zh-CN" sz="3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rPr>
              <a:t>css-loader, style-loader, sass-loader</a:t>
            </a: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rPr>
              <a:t>3</a:t>
            </a:r>
            <a:r>
              <a: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rPr>
              <a:t>. 加载静态资源</a:t>
            </a:r>
            <a:r>
              <a:rPr kumimoji="0" lang="en-US" altLang="zh-CN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rPr>
              <a:t>(</a:t>
            </a:r>
            <a:r>
              <a: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rPr>
              <a:t>图片</a:t>
            </a:r>
            <a:r>
              <a:rPr lang="en-US" altLang="zh-CN" sz="3600">
                <a:sym typeface="Calibri" panose="020F0502020204030204"/>
              </a:rPr>
              <a:t>,</a:t>
            </a:r>
            <a:r>
              <a: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rPr>
              <a:t>字体</a:t>
            </a:r>
            <a:r>
              <a:rPr kumimoji="0" lang="en-US" altLang="zh-CN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rPr>
              <a:t>)</a:t>
            </a:r>
            <a:endParaRPr kumimoji="0" lang="en-US" altLang="zh-CN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rPr>
              <a:t>    </a:t>
            </a:r>
            <a:r>
              <a:rPr lang="en-US" altLang="zh-CN" sz="3200">
                <a:sym typeface="Calibri" panose="020F0502020204030204"/>
              </a:rPr>
              <a:t>file-loader, url-loader</a:t>
            </a: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rPr>
              <a:t>4</a:t>
            </a:r>
            <a:r>
              <a: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rPr>
              <a:t>. 使用第三方库</a:t>
            </a: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rPr>
              <a:t>     </a:t>
            </a:r>
            <a:r>
              <a:rPr kumimoji="0" lang="en-US" altLang="zh-CN" sz="3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rPr>
              <a:t>ProvidePlugin</a:t>
            </a:r>
            <a:endParaRPr kumimoji="0" lang="en-US" altLang="zh-CN" sz="3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1256</Words>
  <Application>WPS 演示</Application>
  <PresentationFormat>自定义</PresentationFormat>
  <Paragraphs>193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1" baseType="lpstr">
      <vt:lpstr>Arial</vt:lpstr>
      <vt:lpstr>宋体</vt:lpstr>
      <vt:lpstr>Wingdings</vt:lpstr>
      <vt:lpstr>Calibri</vt:lpstr>
      <vt:lpstr>Calibri Light</vt:lpstr>
      <vt:lpstr>Arial</vt:lpstr>
      <vt:lpstr>微软雅黑</vt:lpstr>
      <vt:lpstr>Meiryo UI</vt:lpstr>
      <vt:lpstr>黑体</vt:lpstr>
      <vt:lpstr>Arial Unicode MS</vt:lpstr>
      <vt:lpstr>Yu Gothic UI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admin</cp:lastModifiedBy>
  <cp:revision>79</cp:revision>
  <dcterms:created xsi:type="dcterms:W3CDTF">2018-04-26T01:37:00Z</dcterms:created>
  <dcterms:modified xsi:type="dcterms:W3CDTF">2018-09-29T08:43:13Z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2052-10.1.0.7469</vt:lpwstr>
  </property>
</Properties>
</file>