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aecd898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aecd898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aecd898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aecd898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ad81586e0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ad81586e0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ad81586e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ad81586e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ad81586e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ad81586e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ad81586e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ad81586e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ad81586e0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ad81586e0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ad81586e0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ad81586e0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ad81586e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ad81586e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aecd898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aecd898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ad81586e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ad81586e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newscientist.com/definition/bitcoin/" TargetMode="External"/><Relationship Id="rId4" Type="http://schemas.openxmlformats.org/officeDocument/2006/relationships/hyperlink" Target="https://www-statista-com.libaccess.lib.mcmaster.ca/statistics/326707/bitcoin-price-index/" TargetMode="External"/><Relationship Id="rId5" Type="http://schemas.openxmlformats.org/officeDocument/2006/relationships/hyperlink" Target="https://www-statista-com.libaccess.lib.mcmaster.ca/statistics/261690/monthly-performance-of-djia-index/" TargetMode="External"/><Relationship Id="rId6" Type="http://schemas.openxmlformats.org/officeDocument/2006/relationships/hyperlink" Target="https://www-statista-com.libaccess.lib.mcmaster.ca/statistics/697624/monthly-sandp-500-index-performa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newscientist.com/article/mg22730384-100-blockchain-startups-promises-a-world-where-no-one-is-in-char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5.jpg"/><Relationship Id="rId6"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Bitcoin and Stock Market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89" name="Google Shape;89;p13"/>
          <p:cNvSpPr txBox="1"/>
          <p:nvPr/>
        </p:nvSpPr>
        <p:spPr>
          <a:xfrm>
            <a:off x="404250" y="497250"/>
            <a:ext cx="587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lt1"/>
                </a:solidFill>
              </a:rPr>
              <a:t>Investigating the Relationship between Bitcoin and Stock Market and Prediction Using AI Algorithm</a:t>
            </a:r>
            <a:endParaRPr sz="2000">
              <a:solidFill>
                <a:schemeClr val="lt1"/>
              </a:solidFill>
            </a:endParaRPr>
          </a:p>
        </p:txBody>
      </p:sp>
      <p:sp>
        <p:nvSpPr>
          <p:cNvPr id="90" name="Google Shape;90;p13"/>
          <p:cNvSpPr txBox="1"/>
          <p:nvPr/>
        </p:nvSpPr>
        <p:spPr>
          <a:xfrm>
            <a:off x="1169700" y="2987150"/>
            <a:ext cx="2899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1"/>
                </a:solidFill>
              </a:rPr>
              <a:t>Presented by :</a:t>
            </a:r>
            <a:endParaRPr sz="1200">
              <a:solidFill>
                <a:schemeClr val="lt1"/>
              </a:solidFill>
            </a:endParaRPr>
          </a:p>
          <a:p>
            <a:pPr indent="0" lvl="0" marL="0" rtl="0" algn="l">
              <a:spcBef>
                <a:spcPts val="0"/>
              </a:spcBef>
              <a:spcAft>
                <a:spcPts val="0"/>
              </a:spcAft>
              <a:buNone/>
            </a:pPr>
            <a:r>
              <a:rPr lang="en-GB">
                <a:solidFill>
                  <a:schemeClr val="lt1"/>
                </a:solidFill>
              </a:rPr>
              <a:t>Group 25</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Wei Min Chen 400156352</a:t>
            </a:r>
            <a:endParaRPr>
              <a:solidFill>
                <a:schemeClr val="lt1"/>
              </a:solidFill>
            </a:endParaRPr>
          </a:p>
          <a:p>
            <a:pPr indent="0" lvl="0" marL="0" rtl="0" algn="l">
              <a:spcBef>
                <a:spcPts val="0"/>
              </a:spcBef>
              <a:spcAft>
                <a:spcPts val="0"/>
              </a:spcAft>
              <a:buNone/>
            </a:pPr>
            <a:r>
              <a:rPr lang="en-GB">
                <a:solidFill>
                  <a:schemeClr val="lt1"/>
                </a:solidFill>
              </a:rPr>
              <a:t>Yihuan Zhang 400350335</a:t>
            </a:r>
            <a:endParaRPr>
              <a:solidFill>
                <a:schemeClr val="lt1"/>
              </a:solidFill>
            </a:endParaRPr>
          </a:p>
        </p:txBody>
      </p:sp>
      <p:sp>
        <p:nvSpPr>
          <p:cNvPr id="91" name="Google Shape;91;p13"/>
          <p:cNvSpPr txBox="1"/>
          <p:nvPr/>
        </p:nvSpPr>
        <p:spPr>
          <a:xfrm>
            <a:off x="404250" y="4387300"/>
            <a:ext cx="5032200" cy="6156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Note: This research is solely for </a:t>
            </a:r>
            <a:r>
              <a:rPr lang="en-GB">
                <a:solidFill>
                  <a:schemeClr val="lt1"/>
                </a:solidFill>
                <a:latin typeface="Lato"/>
                <a:ea typeface="Lato"/>
                <a:cs typeface="Lato"/>
                <a:sym typeface="Lato"/>
              </a:rPr>
              <a:t>studied purpose, please don’t use it as investing guide.</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727650" y="23537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Let’s load some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200"/>
              <a:t>Thank you for your time!</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777575"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References</a:t>
            </a:r>
            <a:endParaRPr/>
          </a:p>
        </p:txBody>
      </p:sp>
      <p:sp>
        <p:nvSpPr>
          <p:cNvPr id="178" name="Google Shape;17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1200"/>
              </a:spcBef>
              <a:spcAft>
                <a:spcPts val="0"/>
              </a:spcAft>
              <a:buNone/>
            </a:pPr>
            <a:r>
              <a:rPr lang="en-GB" sz="2100">
                <a:solidFill>
                  <a:srgbClr val="000000"/>
                </a:solidFill>
                <a:latin typeface="Arial"/>
                <a:ea typeface="Arial"/>
                <a:cs typeface="Arial"/>
                <a:sym typeface="Arial"/>
              </a:rPr>
              <a:t>Biswal, A. (2022, Feb 16). </a:t>
            </a:r>
            <a:r>
              <a:rPr i="1" lang="en-GB" sz="2100">
                <a:solidFill>
                  <a:srgbClr val="000000"/>
                </a:solidFill>
                <a:latin typeface="Arial"/>
                <a:ea typeface="Arial"/>
                <a:cs typeface="Arial"/>
                <a:sym typeface="Arial"/>
              </a:rPr>
              <a:t>An Easy Guide to Stock Price Prediction Using Machine Learning.</a:t>
            </a:r>
            <a:r>
              <a:rPr lang="en-GB" sz="2100">
                <a:solidFill>
                  <a:srgbClr val="000000"/>
                </a:solidFill>
                <a:latin typeface="Arial"/>
                <a:ea typeface="Arial"/>
                <a:cs typeface="Arial"/>
                <a:sym typeface="Arial"/>
              </a:rPr>
              <a:t> Retrieved from https://www.simplilearn.com/tutorials/machine-learning-tutorial/stock-price-prediction-using-machine-learning.</a:t>
            </a:r>
            <a:endParaRPr sz="2100">
              <a:solidFill>
                <a:srgbClr val="000000"/>
              </a:solidFill>
              <a:latin typeface="Arial"/>
              <a:ea typeface="Arial"/>
              <a:cs typeface="Arial"/>
              <a:sym typeface="Arial"/>
            </a:endParaRPr>
          </a:p>
          <a:p>
            <a:pPr indent="0" lvl="0" marL="457200" rtl="0" algn="l">
              <a:spcBef>
                <a:spcPts val="1200"/>
              </a:spcBef>
              <a:spcAft>
                <a:spcPts val="0"/>
              </a:spcAft>
              <a:buNone/>
            </a:pPr>
            <a:r>
              <a:rPr lang="en-GB" sz="2100">
                <a:solidFill>
                  <a:srgbClr val="000000"/>
                </a:solidFill>
                <a:latin typeface="Arial"/>
                <a:ea typeface="Arial"/>
                <a:cs typeface="Arial"/>
                <a:sym typeface="Arial"/>
              </a:rPr>
              <a:t>Chan, J. (2022, March 12). </a:t>
            </a:r>
            <a:r>
              <a:rPr i="1" lang="en-GB" sz="2100">
                <a:solidFill>
                  <a:srgbClr val="000000"/>
                </a:solidFill>
                <a:latin typeface="Arial"/>
                <a:ea typeface="Arial"/>
                <a:cs typeface="Arial"/>
                <a:sym typeface="Arial"/>
              </a:rPr>
              <a:t>What Is the Stock Market?</a:t>
            </a:r>
            <a:r>
              <a:rPr lang="en-GB" sz="2100">
                <a:solidFill>
                  <a:srgbClr val="000000"/>
                </a:solidFill>
                <a:latin typeface="Arial"/>
                <a:ea typeface="Arial"/>
                <a:cs typeface="Arial"/>
                <a:sym typeface="Arial"/>
              </a:rPr>
              <a:t> Retrieved from https://www.investopedia.com/terms/s/stockmarket.asp.</a:t>
            </a:r>
            <a:endParaRPr sz="2100">
              <a:solidFill>
                <a:srgbClr val="000000"/>
              </a:solidFill>
              <a:latin typeface="Arial"/>
              <a:ea typeface="Arial"/>
              <a:cs typeface="Arial"/>
              <a:sym typeface="Arial"/>
            </a:endParaRPr>
          </a:p>
          <a:p>
            <a:pPr indent="0" lvl="0" marL="457200" rtl="0" algn="l">
              <a:spcBef>
                <a:spcPts val="1200"/>
              </a:spcBef>
              <a:spcAft>
                <a:spcPts val="0"/>
              </a:spcAft>
              <a:buNone/>
            </a:pPr>
            <a:r>
              <a:rPr lang="en-GB" sz="2100">
                <a:solidFill>
                  <a:srgbClr val="000000"/>
                </a:solidFill>
                <a:latin typeface="Arial"/>
                <a:ea typeface="Arial"/>
                <a:cs typeface="Arial"/>
                <a:sym typeface="Arial"/>
              </a:rPr>
              <a:t>Sparkes, M. (n.d.). </a:t>
            </a:r>
            <a:r>
              <a:rPr i="1" lang="en-GB" sz="2100">
                <a:solidFill>
                  <a:srgbClr val="000000"/>
                </a:solidFill>
                <a:latin typeface="Arial"/>
                <a:ea typeface="Arial"/>
                <a:cs typeface="Arial"/>
                <a:sym typeface="Arial"/>
              </a:rPr>
              <a:t>What is bitcoin and how does it work?</a:t>
            </a:r>
            <a:r>
              <a:rPr lang="en-GB" sz="2100">
                <a:solidFill>
                  <a:srgbClr val="000000"/>
                </a:solidFill>
                <a:latin typeface="Arial"/>
                <a:ea typeface="Arial"/>
                <a:cs typeface="Arial"/>
                <a:sym typeface="Arial"/>
              </a:rPr>
              <a:t> Retrieved from </a:t>
            </a:r>
            <a:r>
              <a:rPr lang="en-GB" sz="2100" u="sng">
                <a:solidFill>
                  <a:schemeClr val="hlink"/>
                </a:solidFill>
                <a:latin typeface="Arial"/>
                <a:ea typeface="Arial"/>
                <a:cs typeface="Arial"/>
                <a:sym typeface="Arial"/>
                <a:hlinkClick r:id="rId3"/>
              </a:rPr>
              <a:t>https://www.newscientist.com/definition/bitcoin/</a:t>
            </a:r>
            <a:r>
              <a:rPr lang="en-GB" sz="2100">
                <a:solidFill>
                  <a:srgbClr val="000000"/>
                </a:solidFill>
                <a:latin typeface="Arial"/>
                <a:ea typeface="Arial"/>
                <a:cs typeface="Arial"/>
                <a:sym typeface="Arial"/>
              </a:rPr>
              <a:t>.</a:t>
            </a:r>
            <a:endParaRPr sz="2100">
              <a:solidFill>
                <a:srgbClr val="000000"/>
              </a:solidFill>
              <a:latin typeface="Arial"/>
              <a:ea typeface="Arial"/>
              <a:cs typeface="Arial"/>
              <a:sym typeface="Arial"/>
            </a:endParaRPr>
          </a:p>
          <a:p>
            <a:pPr indent="457200" lvl="0" marL="0" rtl="0" algn="l">
              <a:spcBef>
                <a:spcPts val="1200"/>
              </a:spcBef>
              <a:spcAft>
                <a:spcPts val="0"/>
              </a:spcAft>
              <a:buNone/>
            </a:pPr>
            <a:r>
              <a:rPr i="1" lang="en-GB" sz="2100">
                <a:solidFill>
                  <a:srgbClr val="0F2741"/>
                </a:solidFill>
                <a:highlight>
                  <a:srgbClr val="FFFFFF"/>
                </a:highlight>
                <a:latin typeface="Arial"/>
                <a:ea typeface="Arial"/>
                <a:cs typeface="Arial"/>
                <a:sym typeface="Arial"/>
              </a:rPr>
              <a:t>Bitcoin (BTC) price per day from October 2013 to April 1, 2022: </a:t>
            </a:r>
            <a:r>
              <a:rPr lang="en-GB" sz="2100" u="sng">
                <a:solidFill>
                  <a:schemeClr val="hlink"/>
                </a:solidFill>
                <a:latin typeface="Arial"/>
                <a:ea typeface="Arial"/>
                <a:cs typeface="Arial"/>
                <a:sym typeface="Arial"/>
                <a:hlinkClick r:id="rId4"/>
              </a:rPr>
              <a:t>https://www-statista-com.libaccess.lib.mcmaster.ca/statistics/326707/bitcoin-price-index/</a:t>
            </a:r>
            <a:endParaRPr sz="2100">
              <a:solidFill>
                <a:srgbClr val="000000"/>
              </a:solidFill>
              <a:latin typeface="Arial"/>
              <a:ea typeface="Arial"/>
              <a:cs typeface="Arial"/>
              <a:sym typeface="Arial"/>
            </a:endParaRPr>
          </a:p>
          <a:p>
            <a:pPr indent="457200" lvl="0" marL="0" rtl="0" algn="l">
              <a:spcBef>
                <a:spcPts val="1200"/>
              </a:spcBef>
              <a:spcAft>
                <a:spcPts val="0"/>
              </a:spcAft>
              <a:buNone/>
            </a:pPr>
            <a:r>
              <a:rPr i="1" lang="en-GB" sz="2100">
                <a:solidFill>
                  <a:srgbClr val="0F2741"/>
                </a:solidFill>
                <a:highlight>
                  <a:srgbClr val="FFFFFF"/>
                </a:highlight>
                <a:latin typeface="Arial"/>
                <a:ea typeface="Arial"/>
                <a:cs typeface="Arial"/>
                <a:sym typeface="Arial"/>
              </a:rPr>
              <a:t>Monthly development of the Dow Jones Industrial Average index from November 2013 to January 2022: </a:t>
            </a:r>
            <a:r>
              <a:rPr lang="en-GB" sz="2100" u="sng">
                <a:solidFill>
                  <a:schemeClr val="hlink"/>
                </a:solidFill>
                <a:highlight>
                  <a:srgbClr val="FFFFFF"/>
                </a:highlight>
                <a:latin typeface="Arial"/>
                <a:ea typeface="Arial"/>
                <a:cs typeface="Arial"/>
                <a:sym typeface="Arial"/>
                <a:hlinkClick r:id="rId5"/>
              </a:rPr>
              <a:t>https://www-statista-com.libaccess.lib.mcmaster.ca/statistics/261690/monthly-performance-of-djia-index/</a:t>
            </a:r>
            <a:endParaRPr sz="2100">
              <a:solidFill>
                <a:srgbClr val="0F2741"/>
              </a:solidFill>
              <a:highlight>
                <a:srgbClr val="FFFFFF"/>
              </a:highlight>
              <a:latin typeface="Arial"/>
              <a:ea typeface="Arial"/>
              <a:cs typeface="Arial"/>
              <a:sym typeface="Arial"/>
            </a:endParaRPr>
          </a:p>
          <a:p>
            <a:pPr indent="457200" lvl="0" marL="0" rtl="0" algn="l">
              <a:spcBef>
                <a:spcPts val="1200"/>
              </a:spcBef>
              <a:spcAft>
                <a:spcPts val="0"/>
              </a:spcAft>
              <a:buNone/>
            </a:pPr>
            <a:r>
              <a:rPr i="1" lang="en-GB" sz="2100">
                <a:solidFill>
                  <a:srgbClr val="0F2741"/>
                </a:solidFill>
                <a:highlight>
                  <a:srgbClr val="FFFFFF"/>
                </a:highlight>
                <a:latin typeface="Arial"/>
                <a:ea typeface="Arial"/>
                <a:cs typeface="Arial"/>
                <a:sym typeface="Arial"/>
              </a:rPr>
              <a:t>Monthly development of the S&amp;P 500 index from October 2017 to January 2022</a:t>
            </a:r>
            <a:r>
              <a:rPr lang="en-GB" sz="2100">
                <a:solidFill>
                  <a:srgbClr val="0F2741"/>
                </a:solidFill>
                <a:highlight>
                  <a:srgbClr val="FFFFFF"/>
                </a:highlight>
                <a:latin typeface="Arial"/>
                <a:ea typeface="Arial"/>
                <a:cs typeface="Arial"/>
                <a:sym typeface="Arial"/>
              </a:rPr>
              <a:t>: </a:t>
            </a:r>
            <a:r>
              <a:rPr lang="en-GB" sz="2100" u="sng">
                <a:solidFill>
                  <a:schemeClr val="hlink"/>
                </a:solidFill>
                <a:highlight>
                  <a:srgbClr val="FFFFFF"/>
                </a:highlight>
                <a:latin typeface="Arial"/>
                <a:ea typeface="Arial"/>
                <a:cs typeface="Arial"/>
                <a:sym typeface="Arial"/>
                <a:hlinkClick r:id="rId6"/>
              </a:rPr>
              <a:t>https://www-statista-com.libaccess.lib.mcmaster.ca/statistics/697624/monthly-sandp-500-index-performance/</a:t>
            </a:r>
            <a:endParaRPr sz="2100">
              <a:solidFill>
                <a:srgbClr val="0F2741"/>
              </a:solidFill>
              <a:highlight>
                <a:srgbClr val="FFFFFF"/>
              </a:highlight>
              <a:latin typeface="Arial"/>
              <a:ea typeface="Arial"/>
              <a:cs typeface="Arial"/>
              <a:sym typeface="Arial"/>
            </a:endParaRPr>
          </a:p>
          <a:p>
            <a:pPr indent="457200" lvl="0" marL="0" rtl="0" algn="l">
              <a:spcBef>
                <a:spcPts val="1200"/>
              </a:spcBef>
              <a:spcAft>
                <a:spcPts val="0"/>
              </a:spcAft>
              <a:buNone/>
            </a:pPr>
            <a:r>
              <a:t/>
            </a:r>
            <a:endParaRPr sz="2100">
              <a:solidFill>
                <a:srgbClr val="0F2741"/>
              </a:solidFill>
              <a:highlight>
                <a:srgbClr val="FFFFFF"/>
              </a:highlight>
              <a:latin typeface="Arial"/>
              <a:ea typeface="Arial"/>
              <a:cs typeface="Arial"/>
              <a:sym typeface="Arial"/>
            </a:endParaRPr>
          </a:p>
          <a:p>
            <a:pPr indent="0" lvl="0" marL="0" rtl="0" algn="l">
              <a:spcBef>
                <a:spcPts val="1200"/>
              </a:spcBef>
              <a:spcAft>
                <a:spcPts val="0"/>
              </a:spcAft>
              <a:buNone/>
            </a:pPr>
            <a:r>
              <a:rPr lang="en-GB" sz="2100">
                <a:solidFill>
                  <a:srgbClr val="000000"/>
                </a:solidFill>
                <a:latin typeface="Arial"/>
                <a:ea typeface="Arial"/>
                <a:cs typeface="Arial"/>
                <a:sym typeface="Arial"/>
              </a:rPr>
              <a:t> </a:t>
            </a:r>
            <a:endParaRPr sz="2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7650" y="1388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Bitcoin?</a:t>
            </a:r>
            <a:endParaRPr/>
          </a:p>
        </p:txBody>
      </p:sp>
      <p:sp>
        <p:nvSpPr>
          <p:cNvPr id="97" name="Google Shape;97;p14"/>
          <p:cNvSpPr txBox="1"/>
          <p:nvPr>
            <p:ph idx="1" type="body"/>
          </p:nvPr>
        </p:nvSpPr>
        <p:spPr>
          <a:xfrm>
            <a:off x="770175" y="1981175"/>
            <a:ext cx="7688700" cy="1528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400">
                <a:solidFill>
                  <a:srgbClr val="000000"/>
                </a:solidFill>
                <a:highlight>
                  <a:srgbClr val="FFFFFF"/>
                </a:highlight>
                <a:latin typeface="Arial"/>
                <a:ea typeface="Arial"/>
                <a:cs typeface="Arial"/>
                <a:sym typeface="Arial"/>
              </a:rPr>
              <a:t>Bitcoin is a digital currency which </a:t>
            </a:r>
            <a:r>
              <a:rPr lang="en-GB" sz="1400">
                <a:solidFill>
                  <a:schemeClr val="hlink"/>
                </a:solidFill>
                <a:uFill>
                  <a:noFill/>
                </a:uFill>
                <a:latin typeface="Arial"/>
                <a:ea typeface="Arial"/>
                <a:cs typeface="Arial"/>
                <a:sym typeface="Arial"/>
                <a:hlinkClick r:id="rId3"/>
              </a:rPr>
              <a:t>operates free of any central control</a:t>
            </a:r>
            <a:r>
              <a:rPr lang="en-GB" sz="1400">
                <a:solidFill>
                  <a:srgbClr val="000000"/>
                </a:solidFill>
                <a:highlight>
                  <a:srgbClr val="FFFFFF"/>
                </a:highlight>
                <a:latin typeface="Arial"/>
                <a:ea typeface="Arial"/>
                <a:cs typeface="Arial"/>
                <a:sym typeface="Arial"/>
              </a:rPr>
              <a:t> or the oversight of banks or governments. Instead it relies on peer-to-peer software and cryptography.</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400">
                <a:solidFill>
                  <a:srgbClr val="000000"/>
                </a:solidFill>
                <a:highlight>
                  <a:srgbClr val="FFFFFF"/>
                </a:highlight>
                <a:latin typeface="Arial"/>
                <a:ea typeface="Arial"/>
                <a:cs typeface="Arial"/>
                <a:sym typeface="Arial"/>
              </a:rPr>
              <a:t>Bitcoin was created as a way for people to send money over the internet. The digital currency was intended to provide an alternative payment system that would operate free of central control but otherwise be used just like traditional currencies.</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13023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1800"/>
              </a:spcBef>
              <a:spcAft>
                <a:spcPts val="0"/>
              </a:spcAft>
              <a:buNone/>
            </a:pPr>
            <a:r>
              <a:rPr lang="en-GB" sz="2588">
                <a:solidFill>
                  <a:srgbClr val="111111"/>
                </a:solidFill>
                <a:highlight>
                  <a:srgbClr val="FFFFFF"/>
                </a:highlight>
              </a:rPr>
              <a:t>What Is the Stock Market?</a:t>
            </a:r>
            <a:endParaRPr sz="2588">
              <a:solidFill>
                <a:srgbClr val="111111"/>
              </a:solidFill>
              <a:highlight>
                <a:srgbClr val="FFFFFF"/>
              </a:highlight>
            </a:endParaRPr>
          </a:p>
          <a:p>
            <a:pPr indent="0" lvl="0" marL="0" rtl="0" algn="l">
              <a:spcBef>
                <a:spcPts val="400"/>
              </a:spcBef>
              <a:spcAft>
                <a:spcPts val="0"/>
              </a:spcAft>
              <a:buNone/>
            </a:pPr>
            <a:r>
              <a:t/>
            </a:r>
            <a:endParaRPr/>
          </a:p>
        </p:txBody>
      </p:sp>
      <p:sp>
        <p:nvSpPr>
          <p:cNvPr id="103" name="Google Shape;103;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50">
                <a:solidFill>
                  <a:srgbClr val="111111"/>
                </a:solidFill>
                <a:highlight>
                  <a:srgbClr val="FFFFFF"/>
                </a:highlight>
                <a:latin typeface="Arial"/>
                <a:ea typeface="Arial"/>
                <a:cs typeface="Arial"/>
                <a:sym typeface="Arial"/>
              </a:rPr>
              <a:t>The stock market broadly refers to the collection of exchanges and other venues where the buying, selling, and issuance of shares of publicly held companies take place.</a:t>
            </a:r>
            <a:endParaRPr sz="1350">
              <a:solidFill>
                <a:srgbClr val="111111"/>
              </a:solidFill>
              <a:highlight>
                <a:srgbClr val="FFFFFF"/>
              </a:highlight>
              <a:latin typeface="Arial"/>
              <a:ea typeface="Arial"/>
              <a:cs typeface="Arial"/>
              <a:sym typeface="Arial"/>
            </a:endParaRPr>
          </a:p>
          <a:p>
            <a:pPr indent="0" lvl="0" marL="0" rtl="0" algn="l">
              <a:spcBef>
                <a:spcPts val="1200"/>
              </a:spcBef>
              <a:spcAft>
                <a:spcPts val="0"/>
              </a:spcAft>
              <a:buNone/>
            </a:pPr>
            <a:r>
              <a:rPr lang="en-GB" sz="1350">
                <a:solidFill>
                  <a:srgbClr val="111111"/>
                </a:solidFill>
                <a:highlight>
                  <a:srgbClr val="FFFFFF"/>
                </a:highlight>
                <a:latin typeface="Arial"/>
                <a:ea typeface="Arial"/>
                <a:cs typeface="Arial"/>
                <a:sym typeface="Arial"/>
              </a:rPr>
              <a:t>The Three major stock </a:t>
            </a:r>
            <a:r>
              <a:rPr lang="en-GB" sz="1350">
                <a:solidFill>
                  <a:srgbClr val="111111"/>
                </a:solidFill>
                <a:highlight>
                  <a:srgbClr val="FFFFFF"/>
                </a:highlight>
                <a:latin typeface="Arial"/>
                <a:ea typeface="Arial"/>
                <a:cs typeface="Arial"/>
                <a:sym typeface="Arial"/>
              </a:rPr>
              <a:t>indexes in the United States:</a:t>
            </a:r>
            <a:endParaRPr sz="1350">
              <a:solidFill>
                <a:srgbClr val="111111"/>
              </a:solidFill>
              <a:highlight>
                <a:srgbClr val="FFFFFF"/>
              </a:highlight>
              <a:latin typeface="Arial"/>
              <a:ea typeface="Arial"/>
              <a:cs typeface="Arial"/>
              <a:sym typeface="Arial"/>
            </a:endParaRPr>
          </a:p>
          <a:p>
            <a:pPr indent="0" lvl="0" marL="0" rtl="0" algn="l">
              <a:spcBef>
                <a:spcPts val="1200"/>
              </a:spcBef>
              <a:spcAft>
                <a:spcPts val="0"/>
              </a:spcAft>
              <a:buNone/>
            </a:pPr>
            <a:r>
              <a:rPr lang="en-GB" sz="1350">
                <a:solidFill>
                  <a:srgbClr val="111111"/>
                </a:solidFill>
                <a:highlight>
                  <a:srgbClr val="FFFFFF"/>
                </a:highlight>
                <a:latin typeface="Arial"/>
                <a:ea typeface="Arial"/>
                <a:cs typeface="Arial"/>
                <a:sym typeface="Arial"/>
              </a:rPr>
              <a:t>Dow Jones Industrial Index</a:t>
            </a:r>
            <a:endParaRPr sz="1350">
              <a:solidFill>
                <a:srgbClr val="111111"/>
              </a:solidFill>
              <a:highlight>
                <a:srgbClr val="FFFFFF"/>
              </a:highlight>
              <a:latin typeface="Arial"/>
              <a:ea typeface="Arial"/>
              <a:cs typeface="Arial"/>
              <a:sym typeface="Arial"/>
            </a:endParaRPr>
          </a:p>
          <a:p>
            <a:pPr indent="0" lvl="0" marL="0" rtl="0" algn="l">
              <a:spcBef>
                <a:spcPts val="1200"/>
              </a:spcBef>
              <a:spcAft>
                <a:spcPts val="0"/>
              </a:spcAft>
              <a:buNone/>
            </a:pPr>
            <a:r>
              <a:rPr lang="en-GB" sz="1350">
                <a:solidFill>
                  <a:srgbClr val="111111"/>
                </a:solidFill>
                <a:highlight>
                  <a:srgbClr val="FFFFFF"/>
                </a:highlight>
                <a:latin typeface="Arial"/>
                <a:ea typeface="Arial"/>
                <a:cs typeface="Arial"/>
                <a:sym typeface="Arial"/>
              </a:rPr>
              <a:t>S&amp;P 500 Index</a:t>
            </a:r>
            <a:endParaRPr sz="1350">
              <a:solidFill>
                <a:srgbClr val="111111"/>
              </a:solidFill>
              <a:highlight>
                <a:srgbClr val="FFFFFF"/>
              </a:highlight>
              <a:latin typeface="Arial"/>
              <a:ea typeface="Arial"/>
              <a:cs typeface="Arial"/>
              <a:sym typeface="Arial"/>
            </a:endParaRPr>
          </a:p>
          <a:p>
            <a:pPr indent="0" lvl="0" marL="0" rtl="0" algn="l">
              <a:spcBef>
                <a:spcPts val="1200"/>
              </a:spcBef>
              <a:spcAft>
                <a:spcPts val="1200"/>
              </a:spcAft>
              <a:buNone/>
            </a:pPr>
            <a:r>
              <a:rPr lang="en-GB" sz="1350">
                <a:solidFill>
                  <a:srgbClr val="111111"/>
                </a:solidFill>
                <a:highlight>
                  <a:srgbClr val="FFFFFF"/>
                </a:highlight>
                <a:latin typeface="Arial"/>
                <a:ea typeface="Arial"/>
                <a:cs typeface="Arial"/>
                <a:sym typeface="Arial"/>
              </a:rPr>
              <a:t>Nasdaq Composite Index</a:t>
            </a:r>
            <a:endParaRPr sz="1350">
              <a:solidFill>
                <a:srgbClr val="111111"/>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1164425" y="1131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trends of Bitcoin and Stock indexes in 2021</a:t>
            </a:r>
            <a:endParaRPr/>
          </a:p>
        </p:txBody>
      </p:sp>
      <p:pic>
        <p:nvPicPr>
          <p:cNvPr id="109" name="Google Shape;109;p16"/>
          <p:cNvPicPr preferRelativeResize="0"/>
          <p:nvPr/>
        </p:nvPicPr>
        <p:blipFill>
          <a:blip r:embed="rId3">
            <a:alphaModFix/>
          </a:blip>
          <a:stretch>
            <a:fillRect/>
          </a:stretch>
        </p:blipFill>
        <p:spPr>
          <a:xfrm>
            <a:off x="1102200" y="1738213"/>
            <a:ext cx="2755650" cy="1667075"/>
          </a:xfrm>
          <a:prstGeom prst="rect">
            <a:avLst/>
          </a:prstGeom>
          <a:noFill/>
          <a:ln>
            <a:noFill/>
          </a:ln>
        </p:spPr>
      </p:pic>
      <p:pic>
        <p:nvPicPr>
          <p:cNvPr id="110" name="Google Shape;110;p16"/>
          <p:cNvPicPr preferRelativeResize="0"/>
          <p:nvPr/>
        </p:nvPicPr>
        <p:blipFill>
          <a:blip r:embed="rId4">
            <a:alphaModFix/>
          </a:blip>
          <a:stretch>
            <a:fillRect/>
          </a:stretch>
        </p:blipFill>
        <p:spPr>
          <a:xfrm>
            <a:off x="4240075" y="1786400"/>
            <a:ext cx="2755651" cy="1667075"/>
          </a:xfrm>
          <a:prstGeom prst="rect">
            <a:avLst/>
          </a:prstGeom>
          <a:noFill/>
          <a:ln>
            <a:noFill/>
          </a:ln>
        </p:spPr>
      </p:pic>
      <p:pic>
        <p:nvPicPr>
          <p:cNvPr id="111" name="Google Shape;111;p16"/>
          <p:cNvPicPr preferRelativeResize="0"/>
          <p:nvPr/>
        </p:nvPicPr>
        <p:blipFill>
          <a:blip r:embed="rId5">
            <a:alphaModFix/>
          </a:blip>
          <a:stretch>
            <a:fillRect/>
          </a:stretch>
        </p:blipFill>
        <p:spPr>
          <a:xfrm>
            <a:off x="1164426" y="3476425"/>
            <a:ext cx="2631204" cy="1667075"/>
          </a:xfrm>
          <a:prstGeom prst="rect">
            <a:avLst/>
          </a:prstGeom>
          <a:noFill/>
          <a:ln>
            <a:noFill/>
          </a:ln>
        </p:spPr>
      </p:pic>
      <p:pic>
        <p:nvPicPr>
          <p:cNvPr id="112" name="Google Shape;112;p16"/>
          <p:cNvPicPr preferRelativeResize="0"/>
          <p:nvPr/>
        </p:nvPicPr>
        <p:blipFill>
          <a:blip r:embed="rId6">
            <a:alphaModFix/>
          </a:blip>
          <a:stretch>
            <a:fillRect/>
          </a:stretch>
        </p:blipFill>
        <p:spPr>
          <a:xfrm>
            <a:off x="4200950" y="3457225"/>
            <a:ext cx="2833900" cy="170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Regression Results</a:t>
            </a:r>
            <a:endParaRPr/>
          </a:p>
        </p:txBody>
      </p:sp>
      <p:sp>
        <p:nvSpPr>
          <p:cNvPr id="118" name="Google Shape;118;p17"/>
          <p:cNvSpPr txBox="1"/>
          <p:nvPr>
            <p:ph idx="1" type="body"/>
          </p:nvPr>
        </p:nvSpPr>
        <p:spPr>
          <a:xfrm>
            <a:off x="729450" y="1821150"/>
            <a:ext cx="7688700" cy="75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Both BitCoin and US Stock </a:t>
            </a:r>
            <a:r>
              <a:rPr lang="en-GB"/>
              <a:t>indexes</a:t>
            </a:r>
            <a:r>
              <a:rPr lang="en-GB"/>
              <a:t> show an increasing trend in the year of 2021, but CryptoCurrency has highest RMSE which indicates that the price distribution is not as tight as the stocks. </a:t>
            </a:r>
            <a:endParaRPr/>
          </a:p>
        </p:txBody>
      </p:sp>
      <p:pic>
        <p:nvPicPr>
          <p:cNvPr id="119" name="Google Shape;119;p17"/>
          <p:cNvPicPr preferRelativeResize="0"/>
          <p:nvPr/>
        </p:nvPicPr>
        <p:blipFill>
          <a:blip r:embed="rId3">
            <a:alphaModFix/>
          </a:blip>
          <a:stretch>
            <a:fillRect/>
          </a:stretch>
        </p:blipFill>
        <p:spPr>
          <a:xfrm>
            <a:off x="729450" y="2544225"/>
            <a:ext cx="2474701" cy="1918376"/>
          </a:xfrm>
          <a:prstGeom prst="rect">
            <a:avLst/>
          </a:prstGeom>
          <a:noFill/>
          <a:ln>
            <a:noFill/>
          </a:ln>
        </p:spPr>
      </p:pic>
      <p:sp>
        <p:nvSpPr>
          <p:cNvPr id="120" name="Google Shape;120;p17"/>
          <p:cNvSpPr txBox="1"/>
          <p:nvPr/>
        </p:nvSpPr>
        <p:spPr>
          <a:xfrm>
            <a:off x="729450" y="4430400"/>
            <a:ext cx="2474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latin typeface="Lato"/>
                <a:ea typeface="Lato"/>
                <a:cs typeface="Lato"/>
                <a:sym typeface="Lato"/>
              </a:rPr>
              <a:t>(</a:t>
            </a:r>
            <a:r>
              <a:rPr lang="en-GB" sz="700"/>
              <a:t>ŷ = 833.86168X + 41373.65742</a:t>
            </a:r>
            <a:r>
              <a:rPr lang="en-GB" sz="700">
                <a:latin typeface="Lato"/>
                <a:ea typeface="Lato"/>
                <a:cs typeface="Lato"/>
                <a:sym typeface="Lato"/>
              </a:rPr>
              <a:t>, RMSE = </a:t>
            </a:r>
            <a:r>
              <a:rPr lang="en-GB" sz="700">
                <a:highlight>
                  <a:srgbClr val="FFFFFF"/>
                </a:highlight>
              </a:rPr>
              <a:t>47641.568</a:t>
            </a:r>
            <a:r>
              <a:rPr lang="en-GB" sz="700">
                <a:latin typeface="Lato"/>
                <a:ea typeface="Lato"/>
                <a:cs typeface="Lato"/>
                <a:sym typeface="Lato"/>
              </a:rPr>
              <a:t>)</a:t>
            </a:r>
            <a:endParaRPr sz="700">
              <a:latin typeface="Lato"/>
              <a:ea typeface="Lato"/>
              <a:cs typeface="Lato"/>
              <a:sym typeface="Lato"/>
            </a:endParaRPr>
          </a:p>
        </p:txBody>
      </p:sp>
      <p:pic>
        <p:nvPicPr>
          <p:cNvPr id="121" name="Google Shape;121;p17"/>
          <p:cNvPicPr preferRelativeResize="0"/>
          <p:nvPr/>
        </p:nvPicPr>
        <p:blipFill>
          <a:blip r:embed="rId4">
            <a:alphaModFix/>
          </a:blip>
          <a:stretch>
            <a:fillRect/>
          </a:stretch>
        </p:blipFill>
        <p:spPr>
          <a:xfrm>
            <a:off x="3249387" y="2544225"/>
            <a:ext cx="2532264" cy="1918376"/>
          </a:xfrm>
          <a:prstGeom prst="rect">
            <a:avLst/>
          </a:prstGeom>
          <a:noFill/>
          <a:ln>
            <a:noFill/>
          </a:ln>
        </p:spPr>
      </p:pic>
      <p:pic>
        <p:nvPicPr>
          <p:cNvPr id="122" name="Google Shape;122;p17"/>
          <p:cNvPicPr preferRelativeResize="0"/>
          <p:nvPr/>
        </p:nvPicPr>
        <p:blipFill>
          <a:blip r:embed="rId5">
            <a:alphaModFix/>
          </a:blip>
          <a:stretch>
            <a:fillRect/>
          </a:stretch>
        </p:blipFill>
        <p:spPr>
          <a:xfrm>
            <a:off x="5917084" y="2544225"/>
            <a:ext cx="2501067" cy="1918375"/>
          </a:xfrm>
          <a:prstGeom prst="rect">
            <a:avLst/>
          </a:prstGeom>
          <a:noFill/>
          <a:ln>
            <a:noFill/>
          </a:ln>
        </p:spPr>
      </p:pic>
      <p:sp>
        <p:nvSpPr>
          <p:cNvPr id="123" name="Google Shape;123;p17"/>
          <p:cNvSpPr txBox="1"/>
          <p:nvPr/>
        </p:nvSpPr>
        <p:spPr>
          <a:xfrm>
            <a:off x="3278163" y="4430400"/>
            <a:ext cx="2474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latin typeface="Lato"/>
                <a:ea typeface="Lato"/>
                <a:cs typeface="Lato"/>
                <a:sym typeface="Lato"/>
              </a:rPr>
              <a:t>(</a:t>
            </a:r>
            <a:r>
              <a:rPr lang="en-GB" sz="700"/>
              <a:t>ŷ = 833.86168X + 41373.65742</a:t>
            </a:r>
            <a:r>
              <a:rPr lang="en-GB" sz="700">
                <a:latin typeface="Lato"/>
                <a:ea typeface="Lato"/>
                <a:cs typeface="Lato"/>
                <a:sym typeface="Lato"/>
              </a:rPr>
              <a:t>, RMSE = </a:t>
            </a:r>
            <a:r>
              <a:rPr lang="en-GB" sz="700">
                <a:highlight>
                  <a:srgbClr val="FFFFFF"/>
                </a:highlight>
              </a:rPr>
              <a:t>34006.445</a:t>
            </a:r>
            <a:r>
              <a:rPr lang="en-GB" sz="700">
                <a:latin typeface="Lato"/>
                <a:ea typeface="Lato"/>
                <a:cs typeface="Lato"/>
                <a:sym typeface="Lato"/>
              </a:rPr>
              <a:t>)</a:t>
            </a:r>
            <a:endParaRPr sz="700">
              <a:latin typeface="Lato"/>
              <a:ea typeface="Lato"/>
              <a:cs typeface="Lato"/>
              <a:sym typeface="Lato"/>
            </a:endParaRPr>
          </a:p>
        </p:txBody>
      </p:sp>
      <p:sp>
        <p:nvSpPr>
          <p:cNvPr id="124" name="Google Shape;124;p17"/>
          <p:cNvSpPr txBox="1"/>
          <p:nvPr/>
        </p:nvSpPr>
        <p:spPr>
          <a:xfrm>
            <a:off x="5930250" y="4430400"/>
            <a:ext cx="247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latin typeface="Lato"/>
                <a:ea typeface="Lato"/>
                <a:cs typeface="Lato"/>
                <a:sym typeface="Lato"/>
              </a:rPr>
              <a:t>(</a:t>
            </a:r>
            <a:r>
              <a:rPr lang="en-GB" sz="700"/>
              <a:t>ŷ = 435.35962X + 31135.58333</a:t>
            </a:r>
            <a:r>
              <a:rPr lang="en-GB" sz="700">
                <a:latin typeface="Lato"/>
                <a:ea typeface="Lato"/>
                <a:cs typeface="Lato"/>
                <a:sym typeface="Lato"/>
              </a:rPr>
              <a:t>, RMSE = </a:t>
            </a:r>
            <a:r>
              <a:rPr lang="en-GB" sz="700">
                <a:highlight>
                  <a:srgbClr val="FFFFFF"/>
                </a:highlight>
              </a:rPr>
              <a:t>4283.199</a:t>
            </a:r>
            <a:r>
              <a:rPr lang="en-GB" sz="700">
                <a:latin typeface="Lato"/>
                <a:ea typeface="Lato"/>
                <a:cs typeface="Lato"/>
                <a:sym typeface="Lato"/>
              </a:rPr>
              <a:t>)</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Regression Analysis</a:t>
            </a:r>
            <a:endParaRPr/>
          </a:p>
        </p:txBody>
      </p:sp>
      <p:sp>
        <p:nvSpPr>
          <p:cNvPr id="130" name="Google Shape;130;p18"/>
          <p:cNvSpPr txBox="1"/>
          <p:nvPr>
            <p:ph idx="1" type="body"/>
          </p:nvPr>
        </p:nvSpPr>
        <p:spPr>
          <a:xfrm>
            <a:off x="729450" y="1821150"/>
            <a:ext cx="7688700" cy="75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CryptoCurrency shows relatively weak relationships with stocks, but stock</a:t>
            </a:r>
            <a:r>
              <a:rPr lang="en-GB"/>
              <a:t> indexes show a strong relationship between each other.</a:t>
            </a:r>
            <a:endParaRPr/>
          </a:p>
        </p:txBody>
      </p:sp>
      <p:sp>
        <p:nvSpPr>
          <p:cNvPr id="131" name="Google Shape;131;p18"/>
          <p:cNvSpPr txBox="1"/>
          <p:nvPr/>
        </p:nvSpPr>
        <p:spPr>
          <a:xfrm>
            <a:off x="670075" y="4430400"/>
            <a:ext cx="2474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latin typeface="Lato"/>
                <a:ea typeface="Lato"/>
                <a:cs typeface="Lato"/>
                <a:sym typeface="Lato"/>
              </a:rPr>
              <a:t>(</a:t>
            </a:r>
            <a:r>
              <a:rPr lang="en-GB" sz="700"/>
              <a:t>BitCoin price and S&amp;P 500, weak relationship</a:t>
            </a:r>
            <a:r>
              <a:rPr lang="en-GB" sz="700">
                <a:latin typeface="Lato"/>
                <a:ea typeface="Lato"/>
                <a:cs typeface="Lato"/>
                <a:sym typeface="Lato"/>
              </a:rPr>
              <a:t>)</a:t>
            </a:r>
            <a:endParaRPr sz="700">
              <a:latin typeface="Lato"/>
              <a:ea typeface="Lato"/>
              <a:cs typeface="Lato"/>
              <a:sym typeface="Lato"/>
            </a:endParaRPr>
          </a:p>
        </p:txBody>
      </p:sp>
      <p:pic>
        <p:nvPicPr>
          <p:cNvPr id="132" name="Google Shape;132;p18"/>
          <p:cNvPicPr preferRelativeResize="0"/>
          <p:nvPr/>
        </p:nvPicPr>
        <p:blipFill>
          <a:blip r:embed="rId3">
            <a:alphaModFix/>
          </a:blip>
          <a:stretch>
            <a:fillRect/>
          </a:stretch>
        </p:blipFill>
        <p:spPr>
          <a:xfrm>
            <a:off x="700900" y="2544225"/>
            <a:ext cx="2413042" cy="1918375"/>
          </a:xfrm>
          <a:prstGeom prst="rect">
            <a:avLst/>
          </a:prstGeom>
          <a:noFill/>
          <a:ln>
            <a:noFill/>
          </a:ln>
        </p:spPr>
      </p:pic>
      <p:pic>
        <p:nvPicPr>
          <p:cNvPr id="133" name="Google Shape;133;p18"/>
          <p:cNvPicPr preferRelativeResize="0"/>
          <p:nvPr/>
        </p:nvPicPr>
        <p:blipFill>
          <a:blip r:embed="rId4">
            <a:alphaModFix/>
          </a:blip>
          <a:stretch>
            <a:fillRect/>
          </a:stretch>
        </p:blipFill>
        <p:spPr>
          <a:xfrm>
            <a:off x="3325850" y="2544225"/>
            <a:ext cx="2467374" cy="1918375"/>
          </a:xfrm>
          <a:prstGeom prst="rect">
            <a:avLst/>
          </a:prstGeom>
          <a:noFill/>
          <a:ln>
            <a:noFill/>
          </a:ln>
        </p:spPr>
      </p:pic>
      <p:pic>
        <p:nvPicPr>
          <p:cNvPr id="134" name="Google Shape;134;p18"/>
          <p:cNvPicPr preferRelativeResize="0"/>
          <p:nvPr/>
        </p:nvPicPr>
        <p:blipFill>
          <a:blip r:embed="rId5">
            <a:alphaModFix/>
          </a:blip>
          <a:stretch>
            <a:fillRect/>
          </a:stretch>
        </p:blipFill>
        <p:spPr>
          <a:xfrm>
            <a:off x="6005100" y="2545750"/>
            <a:ext cx="2413050" cy="1809782"/>
          </a:xfrm>
          <a:prstGeom prst="rect">
            <a:avLst/>
          </a:prstGeom>
          <a:noFill/>
          <a:ln>
            <a:noFill/>
          </a:ln>
        </p:spPr>
      </p:pic>
      <p:sp>
        <p:nvSpPr>
          <p:cNvPr id="135" name="Google Shape;135;p18"/>
          <p:cNvSpPr txBox="1"/>
          <p:nvPr/>
        </p:nvSpPr>
        <p:spPr>
          <a:xfrm>
            <a:off x="3322188" y="4430400"/>
            <a:ext cx="2474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latin typeface="Lato"/>
                <a:ea typeface="Lato"/>
                <a:cs typeface="Lato"/>
                <a:sym typeface="Lato"/>
              </a:rPr>
              <a:t>(</a:t>
            </a:r>
            <a:r>
              <a:rPr lang="en-GB" sz="700"/>
              <a:t>BitCoin price and Dow Jones, weak relationship</a:t>
            </a:r>
            <a:r>
              <a:rPr lang="en-GB" sz="700">
                <a:latin typeface="Lato"/>
                <a:ea typeface="Lato"/>
                <a:cs typeface="Lato"/>
                <a:sym typeface="Lato"/>
              </a:rPr>
              <a:t>)</a:t>
            </a:r>
            <a:endParaRPr sz="700">
              <a:latin typeface="Lato"/>
              <a:ea typeface="Lato"/>
              <a:cs typeface="Lato"/>
              <a:sym typeface="Lato"/>
            </a:endParaRPr>
          </a:p>
        </p:txBody>
      </p:sp>
      <p:sp>
        <p:nvSpPr>
          <p:cNvPr id="136" name="Google Shape;136;p18"/>
          <p:cNvSpPr txBox="1"/>
          <p:nvPr/>
        </p:nvSpPr>
        <p:spPr>
          <a:xfrm>
            <a:off x="5943450" y="4430400"/>
            <a:ext cx="2474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latin typeface="Lato"/>
                <a:ea typeface="Lato"/>
                <a:cs typeface="Lato"/>
                <a:sym typeface="Lato"/>
              </a:rPr>
              <a:t>(</a:t>
            </a:r>
            <a:r>
              <a:rPr lang="en-GB" sz="700"/>
              <a:t>S&amp;P 500</a:t>
            </a:r>
            <a:r>
              <a:rPr lang="en-GB" sz="700"/>
              <a:t> price and Dow Jones, strong relationship</a:t>
            </a:r>
            <a:r>
              <a:rPr lang="en-GB" sz="700">
                <a:latin typeface="Lato"/>
                <a:ea typeface="Lato"/>
                <a:cs typeface="Lato"/>
                <a:sym typeface="Lato"/>
              </a:rPr>
              <a:t>)</a:t>
            </a:r>
            <a:endParaRPr sz="7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040"/>
              <a:t>Can we </a:t>
            </a:r>
            <a:r>
              <a:rPr lang="en-GB" sz="2040"/>
              <a:t>predict</a:t>
            </a:r>
            <a:r>
              <a:rPr lang="en-GB" sz="2040"/>
              <a:t> the future price of Bitcoin by AI Algorithm?</a:t>
            </a:r>
            <a:endParaRPr sz="2040"/>
          </a:p>
        </p:txBody>
      </p:sp>
      <p:sp>
        <p:nvSpPr>
          <p:cNvPr id="142" name="Google Shape;142;p19"/>
          <p:cNvSpPr txBox="1"/>
          <p:nvPr>
            <p:ph idx="1" type="body"/>
          </p:nvPr>
        </p:nvSpPr>
        <p:spPr>
          <a:xfrm>
            <a:off x="729450" y="1853850"/>
            <a:ext cx="7688700" cy="62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have tried Linear regression, </a:t>
            </a:r>
            <a:r>
              <a:rPr lang="en-GB"/>
              <a:t>polynomial</a:t>
            </a:r>
            <a:r>
              <a:rPr lang="en-GB"/>
              <a:t> </a:t>
            </a:r>
            <a:r>
              <a:rPr lang="en-GB"/>
              <a:t>regression and Genetic Algorithm. However, none of them can predict the future price of Bitcoin very well.</a:t>
            </a:r>
            <a:endParaRPr/>
          </a:p>
        </p:txBody>
      </p:sp>
      <p:pic>
        <p:nvPicPr>
          <p:cNvPr id="143" name="Google Shape;143;p19"/>
          <p:cNvPicPr preferRelativeResize="0"/>
          <p:nvPr/>
        </p:nvPicPr>
        <p:blipFill>
          <a:blip r:embed="rId3">
            <a:alphaModFix/>
          </a:blip>
          <a:stretch>
            <a:fillRect/>
          </a:stretch>
        </p:blipFill>
        <p:spPr>
          <a:xfrm>
            <a:off x="729450" y="2479650"/>
            <a:ext cx="1957412" cy="1667425"/>
          </a:xfrm>
          <a:prstGeom prst="rect">
            <a:avLst/>
          </a:prstGeom>
          <a:noFill/>
          <a:ln>
            <a:noFill/>
          </a:ln>
        </p:spPr>
      </p:pic>
      <p:pic>
        <p:nvPicPr>
          <p:cNvPr id="144" name="Google Shape;144;p19"/>
          <p:cNvPicPr preferRelativeResize="0"/>
          <p:nvPr/>
        </p:nvPicPr>
        <p:blipFill>
          <a:blip r:embed="rId4">
            <a:alphaModFix/>
          </a:blip>
          <a:stretch>
            <a:fillRect/>
          </a:stretch>
        </p:blipFill>
        <p:spPr>
          <a:xfrm>
            <a:off x="3297201" y="2479650"/>
            <a:ext cx="2258261" cy="1667425"/>
          </a:xfrm>
          <a:prstGeom prst="rect">
            <a:avLst/>
          </a:prstGeom>
          <a:noFill/>
          <a:ln>
            <a:noFill/>
          </a:ln>
        </p:spPr>
      </p:pic>
      <p:pic>
        <p:nvPicPr>
          <p:cNvPr id="145" name="Google Shape;145;p19"/>
          <p:cNvPicPr preferRelativeResize="0"/>
          <p:nvPr/>
        </p:nvPicPr>
        <p:blipFill>
          <a:blip r:embed="rId5">
            <a:alphaModFix/>
          </a:blip>
          <a:stretch>
            <a:fillRect/>
          </a:stretch>
        </p:blipFill>
        <p:spPr>
          <a:xfrm>
            <a:off x="6074377" y="2496650"/>
            <a:ext cx="2343773" cy="1650424"/>
          </a:xfrm>
          <a:prstGeom prst="rect">
            <a:avLst/>
          </a:prstGeom>
          <a:noFill/>
          <a:ln>
            <a:noFill/>
          </a:ln>
        </p:spPr>
      </p:pic>
      <p:sp>
        <p:nvSpPr>
          <p:cNvPr id="146" name="Google Shape;146;p19"/>
          <p:cNvSpPr txBox="1"/>
          <p:nvPr/>
        </p:nvSpPr>
        <p:spPr>
          <a:xfrm>
            <a:off x="680900" y="4398200"/>
            <a:ext cx="200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latin typeface="Lato"/>
                <a:ea typeface="Lato"/>
                <a:cs typeface="Lato"/>
                <a:sym typeface="Lato"/>
              </a:rPr>
              <a:t>(A degree of 5 </a:t>
            </a:r>
            <a:r>
              <a:rPr lang="en-GB" sz="800">
                <a:latin typeface="Lato"/>
                <a:ea typeface="Lato"/>
                <a:cs typeface="Lato"/>
                <a:sym typeface="Lato"/>
              </a:rPr>
              <a:t>Polynomial</a:t>
            </a:r>
            <a:r>
              <a:rPr lang="en-GB" sz="800">
                <a:latin typeface="Lato"/>
                <a:ea typeface="Lato"/>
                <a:cs typeface="Lato"/>
                <a:sym typeface="Lato"/>
              </a:rPr>
              <a:t> function that describes the BitCoin in 2021)</a:t>
            </a:r>
            <a:endParaRPr sz="800">
              <a:latin typeface="Lato"/>
              <a:ea typeface="Lato"/>
              <a:cs typeface="Lato"/>
              <a:sym typeface="Lato"/>
            </a:endParaRPr>
          </a:p>
        </p:txBody>
      </p:sp>
      <p:sp>
        <p:nvSpPr>
          <p:cNvPr id="147" name="Google Shape;147;p19"/>
          <p:cNvSpPr txBox="1"/>
          <p:nvPr/>
        </p:nvSpPr>
        <p:spPr>
          <a:xfrm>
            <a:off x="3297200" y="4398200"/>
            <a:ext cx="2258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latin typeface="Lato"/>
                <a:ea typeface="Lato"/>
                <a:cs typeface="Lato"/>
                <a:sym typeface="Lato"/>
              </a:rPr>
              <a:t>(The plot of the </a:t>
            </a:r>
            <a:r>
              <a:rPr lang="en-GB" sz="800">
                <a:latin typeface="Lato"/>
                <a:ea typeface="Lato"/>
                <a:cs typeface="Lato"/>
                <a:sym typeface="Lato"/>
              </a:rPr>
              <a:t>function</a:t>
            </a:r>
            <a:r>
              <a:rPr lang="en-GB" sz="800">
                <a:latin typeface="Lato"/>
                <a:ea typeface="Lato"/>
                <a:cs typeface="Lato"/>
                <a:sym typeface="Lato"/>
              </a:rPr>
              <a:t> with month X in between 1 and 12)</a:t>
            </a:r>
            <a:endParaRPr sz="800">
              <a:latin typeface="Lato"/>
              <a:ea typeface="Lato"/>
              <a:cs typeface="Lato"/>
              <a:sym typeface="Lato"/>
            </a:endParaRPr>
          </a:p>
        </p:txBody>
      </p:sp>
      <p:sp>
        <p:nvSpPr>
          <p:cNvPr id="148" name="Google Shape;148;p19"/>
          <p:cNvSpPr txBox="1"/>
          <p:nvPr/>
        </p:nvSpPr>
        <p:spPr>
          <a:xfrm>
            <a:off x="6117063" y="4398200"/>
            <a:ext cx="2258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latin typeface="Lato"/>
                <a:ea typeface="Lato"/>
                <a:cs typeface="Lato"/>
                <a:sym typeface="Lato"/>
              </a:rPr>
              <a:t>(The plot of the function with month X at 13)</a:t>
            </a:r>
            <a:endParaRPr sz="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Introduce</a:t>
            </a:r>
            <a:r>
              <a:rPr lang="en-GB"/>
              <a:t> the LSTMs Algorithm</a:t>
            </a:r>
            <a:endParaRPr/>
          </a:p>
        </p:txBody>
      </p:sp>
      <p:sp>
        <p:nvSpPr>
          <p:cNvPr id="154" name="Google Shape;154;p20"/>
          <p:cNvSpPr txBox="1"/>
          <p:nvPr>
            <p:ph idx="1" type="body"/>
          </p:nvPr>
        </p:nvSpPr>
        <p:spPr>
          <a:xfrm>
            <a:off x="207875" y="2078875"/>
            <a:ext cx="7688700" cy="16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Long Short-Term Memory, LSTM is a special kind of RNN(Recurrent Neural Network)</a:t>
            </a:r>
            <a:endParaRPr/>
          </a:p>
          <a:p>
            <a:pPr indent="-311150" lvl="0" marL="457200" rtl="0" algn="l">
              <a:spcBef>
                <a:spcPts val="1200"/>
              </a:spcBef>
              <a:spcAft>
                <a:spcPts val="0"/>
              </a:spcAft>
              <a:buSzPts val="1300"/>
              <a:buChar char="●"/>
            </a:pPr>
            <a:r>
              <a:rPr lang="en-GB"/>
              <a:t>   Designed to overcome </a:t>
            </a:r>
            <a:r>
              <a:rPr lang="en-GB"/>
              <a:t>limitation</a:t>
            </a:r>
            <a:r>
              <a:rPr lang="en-GB"/>
              <a:t> of RNNs such as Gradient Vanishing and exploding</a:t>
            </a:r>
            <a:endParaRPr/>
          </a:p>
          <a:p>
            <a:pPr indent="-311150" lvl="0" marL="457200" rtl="0" algn="l">
              <a:spcBef>
                <a:spcPts val="0"/>
              </a:spcBef>
              <a:spcAft>
                <a:spcPts val="0"/>
              </a:spcAft>
              <a:buSzPts val="1300"/>
              <a:buChar char="●"/>
            </a:pPr>
            <a:r>
              <a:rPr lang="en-GB"/>
              <a:t>   Complex Training</a:t>
            </a:r>
            <a:endParaRPr/>
          </a:p>
          <a:p>
            <a:pPr indent="-311150" lvl="0" marL="457200" rtl="0" algn="l">
              <a:spcBef>
                <a:spcPts val="0"/>
              </a:spcBef>
              <a:spcAft>
                <a:spcPts val="0"/>
              </a:spcAft>
              <a:buSzPts val="1300"/>
              <a:buChar char="●"/>
            </a:pPr>
            <a:r>
              <a:rPr lang="en-GB"/>
              <a:t>   Difficulty to process very long sequences</a:t>
            </a:r>
            <a:endParaRPr/>
          </a:p>
          <a:p>
            <a:pPr indent="0" lvl="0" marL="0" rtl="0" algn="l">
              <a:spcBef>
                <a:spcPts val="1200"/>
              </a:spcBef>
              <a:spcAft>
                <a:spcPts val="1200"/>
              </a:spcAft>
              <a:buNone/>
            </a:pPr>
            <a:r>
              <a:rPr lang="en-GB"/>
              <a:t>Remembering information for long </a:t>
            </a:r>
            <a:r>
              <a:rPr lang="en-GB"/>
              <a:t>period</a:t>
            </a:r>
            <a:r>
              <a:rPr lang="en-GB"/>
              <a:t> of time is </a:t>
            </a:r>
            <a:r>
              <a:rPr lang="en-GB"/>
              <a:t>intrinsic to LSTM</a:t>
            </a:r>
            <a:endParaRPr/>
          </a:p>
        </p:txBody>
      </p:sp>
      <p:pic>
        <p:nvPicPr>
          <p:cNvPr id="155" name="Google Shape;155;p20"/>
          <p:cNvPicPr preferRelativeResize="0"/>
          <p:nvPr/>
        </p:nvPicPr>
        <p:blipFill rotWithShape="1">
          <a:blip r:embed="rId3">
            <a:alphaModFix/>
          </a:blip>
          <a:srcRect b="-170400" l="-1050" r="1049" t="170400"/>
          <a:stretch/>
        </p:blipFill>
        <p:spPr>
          <a:xfrm>
            <a:off x="5286225" y="3346750"/>
            <a:ext cx="3817675" cy="1652825"/>
          </a:xfrm>
          <a:prstGeom prst="rect">
            <a:avLst/>
          </a:prstGeom>
          <a:noFill/>
          <a:ln>
            <a:noFill/>
          </a:ln>
        </p:spPr>
      </p:pic>
      <p:pic>
        <p:nvPicPr>
          <p:cNvPr id="156" name="Google Shape;156;p20"/>
          <p:cNvPicPr preferRelativeResize="0"/>
          <p:nvPr/>
        </p:nvPicPr>
        <p:blipFill>
          <a:blip r:embed="rId4">
            <a:alphaModFix/>
          </a:blip>
          <a:stretch>
            <a:fillRect/>
          </a:stretch>
        </p:blipFill>
        <p:spPr>
          <a:xfrm>
            <a:off x="5286225" y="3122025"/>
            <a:ext cx="3817675" cy="194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Introduce t</a:t>
            </a:r>
            <a:r>
              <a:rPr lang="en-GB"/>
              <a:t>he LSTMs Algorithm</a:t>
            </a:r>
            <a:endParaRPr/>
          </a:p>
        </p:txBody>
      </p:sp>
      <p:pic>
        <p:nvPicPr>
          <p:cNvPr id="162" name="Google Shape;162;p21"/>
          <p:cNvPicPr preferRelativeResize="0"/>
          <p:nvPr/>
        </p:nvPicPr>
        <p:blipFill>
          <a:blip r:embed="rId3">
            <a:alphaModFix/>
          </a:blip>
          <a:stretch>
            <a:fillRect/>
          </a:stretch>
        </p:blipFill>
        <p:spPr>
          <a:xfrm>
            <a:off x="2214625" y="1909975"/>
            <a:ext cx="5303891" cy="2984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