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8803600" cy="32397700"/>
  <p:notesSz cx="6797675" cy="9928225"/>
  <p:custDataLst>
    <p:tags r:id="rId5"/>
  </p:custData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428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8856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285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77137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14220" algn="l" defTabSz="4428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657064" algn="l" defTabSz="4428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099907" algn="l" defTabSz="4428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542751" algn="l" defTabSz="4428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F1908"/>
    <a:srgbClr val="B1EBFD"/>
    <a:srgbClr val="C6E6E8"/>
    <a:srgbClr val="3399FF"/>
    <a:srgbClr val="000099"/>
    <a:srgbClr val="0CB309"/>
    <a:srgbClr val="63FF4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6" d="100"/>
          <a:sy n="46" d="100"/>
        </p:scale>
        <p:origin x="-462" y="4716"/>
      </p:cViewPr>
      <p:guideLst>
        <p:guide orient="horz" pos="10204"/>
        <p:guide pos="9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67" tIns="46736" rIns="93467" bIns="46736" numCol="1" anchor="t" anchorCtr="0" compatLnSpc="1">
            <a:prstTxWarp prst="textNoShape">
              <a:avLst/>
            </a:prstTxWarp>
          </a:bodyPr>
          <a:lstStyle>
            <a:lvl1pPr defTabSz="935038">
              <a:defRPr sz="130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67" tIns="46736" rIns="93467" bIns="46736" numCol="1" anchor="t" anchorCtr="0" compatLnSpc="1">
            <a:prstTxWarp prst="textNoShape">
              <a:avLst/>
            </a:prstTxWarp>
          </a:bodyPr>
          <a:lstStyle>
            <a:lvl1pPr algn="r" defTabSz="935038">
              <a:defRPr sz="130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67" tIns="46736" rIns="93467" bIns="46736" numCol="1" anchor="b" anchorCtr="0" compatLnSpc="1">
            <a:prstTxWarp prst="textNoShape">
              <a:avLst/>
            </a:prstTxWarp>
          </a:bodyPr>
          <a:lstStyle>
            <a:lvl1pPr defTabSz="935038">
              <a:defRPr sz="130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67" tIns="46736" rIns="93467" bIns="46736" numCol="1" anchor="b" anchorCtr="0" compatLnSpc="1">
            <a:prstTxWarp prst="textNoShape">
              <a:avLst/>
            </a:prstTxWarp>
          </a:bodyPr>
          <a:lstStyle>
            <a:lvl1pPr algn="r" defTabSz="935038">
              <a:defRPr sz="1300">
                <a:latin typeface="Arial" pitchFamily="-107" charset="0"/>
              </a:defRPr>
            </a:lvl1pPr>
          </a:lstStyle>
          <a:p>
            <a:pPr>
              <a:defRPr/>
            </a:pPr>
            <a:fld id="{63777AED-0A88-6B4C-989A-0B3DE1B4D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86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67" tIns="46736" rIns="93467" bIns="46736" numCol="1" anchor="t" anchorCtr="0" compatLnSpc="1">
            <a:prstTxWarp prst="textNoShape">
              <a:avLst/>
            </a:prstTxWarp>
          </a:bodyPr>
          <a:lstStyle>
            <a:lvl1pPr defTabSz="935038">
              <a:defRPr sz="130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67" tIns="46736" rIns="93467" bIns="46736" numCol="1" anchor="t" anchorCtr="0" compatLnSpc="1">
            <a:prstTxWarp prst="textNoShape">
              <a:avLst/>
            </a:prstTxWarp>
          </a:bodyPr>
          <a:lstStyle>
            <a:lvl1pPr algn="r" defTabSz="935038">
              <a:defRPr sz="130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47838" y="744538"/>
            <a:ext cx="3309937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67" tIns="46736" rIns="93467" bIns="467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Cliquez pour modifier les styles du texte du masque</a:t>
            </a:r>
          </a:p>
          <a:p>
            <a:pPr lvl="1"/>
            <a:r>
              <a:rPr lang="en-US" noProof="0"/>
              <a:t>Deuxième niveau</a:t>
            </a:r>
          </a:p>
          <a:p>
            <a:pPr lvl="2"/>
            <a:r>
              <a:rPr lang="en-US" noProof="0"/>
              <a:t>Troisième niveau</a:t>
            </a:r>
          </a:p>
          <a:p>
            <a:pPr lvl="3"/>
            <a:r>
              <a:rPr lang="en-US" noProof="0"/>
              <a:t>Quatrième niveau</a:t>
            </a:r>
          </a:p>
          <a:p>
            <a:pPr lvl="4"/>
            <a:r>
              <a:rPr lang="en-US" noProof="0"/>
              <a:t>Cinquième niveau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67" tIns="46736" rIns="93467" bIns="46736" numCol="1" anchor="b" anchorCtr="0" compatLnSpc="1">
            <a:prstTxWarp prst="textNoShape">
              <a:avLst/>
            </a:prstTxWarp>
          </a:bodyPr>
          <a:lstStyle>
            <a:lvl1pPr defTabSz="935038">
              <a:defRPr sz="130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67" tIns="46736" rIns="93467" bIns="46736" numCol="1" anchor="b" anchorCtr="0" compatLnSpc="1">
            <a:prstTxWarp prst="textNoShape">
              <a:avLst/>
            </a:prstTxWarp>
          </a:bodyPr>
          <a:lstStyle>
            <a:lvl1pPr algn="r" defTabSz="935038">
              <a:defRPr sz="1300">
                <a:latin typeface="Arial" pitchFamily="-107" charset="0"/>
              </a:defRPr>
            </a:lvl1pPr>
          </a:lstStyle>
          <a:p>
            <a:pPr>
              <a:defRPr/>
            </a:pPr>
            <a:fld id="{09F46F7B-F63D-A54A-A6D5-53EA49851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721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charset="-128"/>
        <a:cs typeface="ＭＳ Ｐゴシック" charset="-128"/>
      </a:defRPr>
    </a:lvl1pPr>
    <a:lvl2pPr marL="4428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88568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2853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77137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14220" algn="l" defTabSz="4428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57064" algn="l" defTabSz="4428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99907" algn="l" defTabSz="4428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42751" algn="l" defTabSz="4428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4B74B-610A-F94A-BC01-CAAE8D1A9DE9}" type="slidenum">
              <a:rPr lang="en-US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47838" y="744538"/>
            <a:ext cx="3309937" cy="3724275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950" y="10064160"/>
            <a:ext cx="24481701" cy="6945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389" y="18358377"/>
            <a:ext cx="20162822" cy="8279787"/>
          </a:xfrm>
        </p:spPr>
        <p:txBody>
          <a:bodyPr/>
          <a:lstStyle>
            <a:lvl1pPr marL="0" indent="0" algn="ctr">
              <a:buNone/>
              <a:defRPr/>
            </a:lvl1pPr>
            <a:lvl2pPr marL="442844" indent="0" algn="ctr">
              <a:buNone/>
              <a:defRPr/>
            </a:lvl2pPr>
            <a:lvl3pPr marL="885688" indent="0" algn="ctr">
              <a:buNone/>
              <a:defRPr/>
            </a:lvl3pPr>
            <a:lvl4pPr marL="1328532" indent="0" algn="ctr">
              <a:buNone/>
              <a:defRPr/>
            </a:lvl4pPr>
            <a:lvl5pPr marL="1771376" indent="0" algn="ctr">
              <a:buNone/>
              <a:defRPr/>
            </a:lvl5pPr>
            <a:lvl6pPr marL="2214220" indent="0" algn="ctr">
              <a:buNone/>
              <a:defRPr/>
            </a:lvl6pPr>
            <a:lvl7pPr marL="2657064" indent="0" algn="ctr">
              <a:buNone/>
              <a:defRPr/>
            </a:lvl7pPr>
            <a:lvl8pPr marL="3099907" indent="0" algn="ctr">
              <a:buNone/>
              <a:defRPr/>
            </a:lvl8pPr>
            <a:lvl9pPr marL="354275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1D448-25F2-9F4D-9C52-80F5FA7EE3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F34DDA-32A4-4A4F-9259-2AFDDA8CBA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83139" y="1297400"/>
            <a:ext cx="6479828" cy="276421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0634" y="1297400"/>
            <a:ext cx="19297537" cy="276421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C3B3FA-5559-6E4A-BBCA-6776F322AC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300043-7B22-FA48-A507-756981E1C8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719" y="20818505"/>
            <a:ext cx="24483211" cy="6434090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5719" y="13731508"/>
            <a:ext cx="24483211" cy="7086997"/>
          </a:xfrm>
        </p:spPr>
        <p:txBody>
          <a:bodyPr anchor="b"/>
          <a:lstStyle>
            <a:lvl1pPr marL="0" indent="0">
              <a:buNone/>
              <a:defRPr sz="1900"/>
            </a:lvl1pPr>
            <a:lvl2pPr marL="442844" indent="0">
              <a:buNone/>
              <a:defRPr sz="1700"/>
            </a:lvl2pPr>
            <a:lvl3pPr marL="885688" indent="0">
              <a:buNone/>
              <a:defRPr sz="1500"/>
            </a:lvl3pPr>
            <a:lvl4pPr marL="1328532" indent="0">
              <a:buNone/>
              <a:defRPr sz="1400"/>
            </a:lvl4pPr>
            <a:lvl5pPr marL="1771376" indent="0">
              <a:buNone/>
              <a:defRPr sz="1400"/>
            </a:lvl5pPr>
            <a:lvl6pPr marL="2214220" indent="0">
              <a:buNone/>
              <a:defRPr sz="1400"/>
            </a:lvl6pPr>
            <a:lvl7pPr marL="2657064" indent="0">
              <a:buNone/>
              <a:defRPr sz="1400"/>
            </a:lvl7pPr>
            <a:lvl8pPr marL="3099907" indent="0">
              <a:buNone/>
              <a:defRPr sz="1400"/>
            </a:lvl8pPr>
            <a:lvl9pPr marL="3542751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2B6AE-31FD-314B-9F6D-EB47D8C267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0634" y="7559544"/>
            <a:ext cx="12888683" cy="21380029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4285" y="7559544"/>
            <a:ext cx="12888682" cy="21380029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AA11C0-4713-A44E-9471-C2F1B53613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634" y="7251727"/>
            <a:ext cx="12725592" cy="3022856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2844" indent="0">
              <a:buNone/>
              <a:defRPr sz="1900" b="1"/>
            </a:lvl2pPr>
            <a:lvl3pPr marL="885688" indent="0">
              <a:buNone/>
              <a:defRPr sz="1700" b="1"/>
            </a:lvl3pPr>
            <a:lvl4pPr marL="1328532" indent="0">
              <a:buNone/>
              <a:defRPr sz="1500" b="1"/>
            </a:lvl4pPr>
            <a:lvl5pPr marL="1771376" indent="0">
              <a:buNone/>
              <a:defRPr sz="1500" b="1"/>
            </a:lvl5pPr>
            <a:lvl6pPr marL="2214220" indent="0">
              <a:buNone/>
              <a:defRPr sz="1500" b="1"/>
            </a:lvl6pPr>
            <a:lvl7pPr marL="2657064" indent="0">
              <a:buNone/>
              <a:defRPr sz="1500" b="1"/>
            </a:lvl7pPr>
            <a:lvl8pPr marL="3099907" indent="0">
              <a:buNone/>
              <a:defRPr sz="1500" b="1"/>
            </a:lvl8pPr>
            <a:lvl9pPr marL="3542751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634" y="10274583"/>
            <a:ext cx="12725592" cy="18666192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31335" y="7251727"/>
            <a:ext cx="12731632" cy="3022856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2844" indent="0">
              <a:buNone/>
              <a:defRPr sz="1900" b="1"/>
            </a:lvl2pPr>
            <a:lvl3pPr marL="885688" indent="0">
              <a:buNone/>
              <a:defRPr sz="1700" b="1"/>
            </a:lvl3pPr>
            <a:lvl4pPr marL="1328532" indent="0">
              <a:buNone/>
              <a:defRPr sz="1500" b="1"/>
            </a:lvl4pPr>
            <a:lvl5pPr marL="1771376" indent="0">
              <a:buNone/>
              <a:defRPr sz="1500" b="1"/>
            </a:lvl5pPr>
            <a:lvl6pPr marL="2214220" indent="0">
              <a:buNone/>
              <a:defRPr sz="1500" b="1"/>
            </a:lvl6pPr>
            <a:lvl7pPr marL="2657064" indent="0">
              <a:buNone/>
              <a:defRPr sz="1500" b="1"/>
            </a:lvl7pPr>
            <a:lvl8pPr marL="3099907" indent="0">
              <a:buNone/>
              <a:defRPr sz="1500" b="1"/>
            </a:lvl8pPr>
            <a:lvl9pPr marL="3542751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31335" y="10274583"/>
            <a:ext cx="12731632" cy="18666192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724278-5770-814E-BF32-5E2F31CDB4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5F3DD6-F0FC-DA47-A9B3-A0F163CC24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6FD57-8B5B-F940-8212-708D22A4DC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635" y="1290184"/>
            <a:ext cx="9475862" cy="548899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0798" y="1290185"/>
            <a:ext cx="16102169" cy="2765059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0635" y="6779180"/>
            <a:ext cx="9475862" cy="22161595"/>
          </a:xfrm>
        </p:spPr>
        <p:txBody>
          <a:bodyPr/>
          <a:lstStyle>
            <a:lvl1pPr marL="0" indent="0">
              <a:buNone/>
              <a:defRPr sz="1400"/>
            </a:lvl1pPr>
            <a:lvl2pPr marL="442844" indent="0">
              <a:buNone/>
              <a:defRPr sz="1200"/>
            </a:lvl2pPr>
            <a:lvl3pPr marL="885688" indent="0">
              <a:buNone/>
              <a:defRPr sz="1000"/>
            </a:lvl3pPr>
            <a:lvl4pPr marL="1328532" indent="0">
              <a:buNone/>
              <a:defRPr sz="900"/>
            </a:lvl4pPr>
            <a:lvl5pPr marL="1771376" indent="0">
              <a:buNone/>
              <a:defRPr sz="900"/>
            </a:lvl5pPr>
            <a:lvl6pPr marL="2214220" indent="0">
              <a:buNone/>
              <a:defRPr sz="900"/>
            </a:lvl6pPr>
            <a:lvl7pPr marL="2657064" indent="0">
              <a:buNone/>
              <a:defRPr sz="900"/>
            </a:lvl7pPr>
            <a:lvl8pPr marL="3099907" indent="0">
              <a:buNone/>
              <a:defRPr sz="900"/>
            </a:lvl8pPr>
            <a:lvl9pPr marL="354275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5488CF-0BAF-3E4C-9B1E-AA8D05859C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6255" y="22678631"/>
            <a:ext cx="17281556" cy="2676562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6255" y="2894198"/>
            <a:ext cx="17281556" cy="19439341"/>
          </a:xfrm>
        </p:spPr>
        <p:txBody>
          <a:bodyPr/>
          <a:lstStyle>
            <a:lvl1pPr marL="0" indent="0">
              <a:buNone/>
              <a:defRPr sz="3100"/>
            </a:lvl1pPr>
            <a:lvl2pPr marL="442844" indent="0">
              <a:buNone/>
              <a:defRPr sz="2700"/>
            </a:lvl2pPr>
            <a:lvl3pPr marL="885688" indent="0">
              <a:buNone/>
              <a:defRPr sz="2300"/>
            </a:lvl3pPr>
            <a:lvl4pPr marL="1328532" indent="0">
              <a:buNone/>
              <a:defRPr sz="1900"/>
            </a:lvl4pPr>
            <a:lvl5pPr marL="1771376" indent="0">
              <a:buNone/>
              <a:defRPr sz="1900"/>
            </a:lvl5pPr>
            <a:lvl6pPr marL="2214220" indent="0">
              <a:buNone/>
              <a:defRPr sz="1900"/>
            </a:lvl6pPr>
            <a:lvl7pPr marL="2657064" indent="0">
              <a:buNone/>
              <a:defRPr sz="1900"/>
            </a:lvl7pPr>
            <a:lvl8pPr marL="3099907" indent="0">
              <a:buNone/>
              <a:defRPr sz="1900"/>
            </a:lvl8pPr>
            <a:lvl9pPr marL="3542751" indent="0">
              <a:buNone/>
              <a:defRPr sz="1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6255" y="25355192"/>
            <a:ext cx="17281556" cy="3803218"/>
          </a:xfrm>
        </p:spPr>
        <p:txBody>
          <a:bodyPr/>
          <a:lstStyle>
            <a:lvl1pPr marL="0" indent="0">
              <a:buNone/>
              <a:defRPr sz="1400"/>
            </a:lvl1pPr>
            <a:lvl2pPr marL="442844" indent="0">
              <a:buNone/>
              <a:defRPr sz="1200"/>
            </a:lvl2pPr>
            <a:lvl3pPr marL="885688" indent="0">
              <a:buNone/>
              <a:defRPr sz="1000"/>
            </a:lvl3pPr>
            <a:lvl4pPr marL="1328532" indent="0">
              <a:buNone/>
              <a:defRPr sz="900"/>
            </a:lvl4pPr>
            <a:lvl5pPr marL="1771376" indent="0">
              <a:buNone/>
              <a:defRPr sz="900"/>
            </a:lvl5pPr>
            <a:lvl6pPr marL="2214220" indent="0">
              <a:buNone/>
              <a:defRPr sz="900"/>
            </a:lvl6pPr>
            <a:lvl7pPr marL="2657064" indent="0">
              <a:buNone/>
              <a:defRPr sz="900"/>
            </a:lvl7pPr>
            <a:lvl8pPr marL="3099907" indent="0">
              <a:buNone/>
              <a:defRPr sz="900"/>
            </a:lvl8pPr>
            <a:lvl9pPr marL="354275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3FCCA1-4916-E34C-882E-86D18D13DE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0634" y="1297399"/>
            <a:ext cx="25922334" cy="5400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4165" tIns="202087" rIns="404165" bIns="2020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0634" y="7559544"/>
            <a:ext cx="25922334" cy="21380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4165" tIns="202087" rIns="404165" bIns="2020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40634" y="29505908"/>
            <a:ext cx="6719934" cy="2248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165" tIns="202087" rIns="404165" bIns="202087" numCol="1" anchor="t" anchorCtr="0" compatLnSpc="1">
            <a:prstTxWarp prst="textNoShape">
              <a:avLst/>
            </a:prstTxWarp>
          </a:bodyPr>
          <a:lstStyle>
            <a:lvl1pPr>
              <a:defRPr sz="63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841306" y="29505908"/>
            <a:ext cx="9120989" cy="2248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165" tIns="202087" rIns="404165" bIns="202087" numCol="1" anchor="t" anchorCtr="0" compatLnSpc="1">
            <a:prstTxWarp prst="textNoShape">
              <a:avLst/>
            </a:prstTxWarp>
          </a:bodyPr>
          <a:lstStyle>
            <a:lvl1pPr algn="ctr">
              <a:defRPr sz="63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643034" y="29505908"/>
            <a:ext cx="6719934" cy="2248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165" tIns="202087" rIns="404165" bIns="202087" numCol="1" anchor="t" anchorCtr="0" compatLnSpc="1">
            <a:prstTxWarp prst="textNoShape">
              <a:avLst/>
            </a:prstTxWarp>
          </a:bodyPr>
          <a:lstStyle>
            <a:lvl1pPr algn="r">
              <a:defRPr sz="6300"/>
            </a:lvl1pPr>
          </a:lstStyle>
          <a:p>
            <a:fld id="{1986DD86-02CD-B547-8440-E595A019DF9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47101" rtl="0" eaLnBrk="0" fontAlgn="base" hangingPunct="0">
        <a:spcBef>
          <a:spcPct val="0"/>
        </a:spcBef>
        <a:spcAft>
          <a:spcPct val="0"/>
        </a:spcAft>
        <a:defRPr sz="19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047101" rtl="0" eaLnBrk="0" fontAlgn="base" hangingPunct="0">
        <a:spcBef>
          <a:spcPct val="0"/>
        </a:spcBef>
        <a:spcAft>
          <a:spcPct val="0"/>
        </a:spcAft>
        <a:defRPr sz="19400">
          <a:solidFill>
            <a:schemeClr val="tx2"/>
          </a:solidFill>
          <a:latin typeface="Arial" pitchFamily="-107" charset="0"/>
          <a:ea typeface="ＭＳ Ｐゴシック" charset="-128"/>
          <a:cs typeface="ＭＳ Ｐゴシック" charset="-128"/>
        </a:defRPr>
      </a:lvl2pPr>
      <a:lvl3pPr algn="ctr" defTabSz="4047101" rtl="0" eaLnBrk="0" fontAlgn="base" hangingPunct="0">
        <a:spcBef>
          <a:spcPct val="0"/>
        </a:spcBef>
        <a:spcAft>
          <a:spcPct val="0"/>
        </a:spcAft>
        <a:defRPr sz="19400">
          <a:solidFill>
            <a:schemeClr val="tx2"/>
          </a:solidFill>
          <a:latin typeface="Arial" pitchFamily="-107" charset="0"/>
          <a:ea typeface="ＭＳ Ｐゴシック" charset="-128"/>
          <a:cs typeface="ＭＳ Ｐゴシック" charset="-128"/>
        </a:defRPr>
      </a:lvl3pPr>
      <a:lvl4pPr algn="ctr" defTabSz="4047101" rtl="0" eaLnBrk="0" fontAlgn="base" hangingPunct="0">
        <a:spcBef>
          <a:spcPct val="0"/>
        </a:spcBef>
        <a:spcAft>
          <a:spcPct val="0"/>
        </a:spcAft>
        <a:defRPr sz="19400">
          <a:solidFill>
            <a:schemeClr val="tx2"/>
          </a:solidFill>
          <a:latin typeface="Arial" pitchFamily="-107" charset="0"/>
          <a:ea typeface="ＭＳ Ｐゴシック" charset="-128"/>
          <a:cs typeface="ＭＳ Ｐゴシック" charset="-128"/>
        </a:defRPr>
      </a:lvl4pPr>
      <a:lvl5pPr algn="ctr" defTabSz="4047101" rtl="0" eaLnBrk="0" fontAlgn="base" hangingPunct="0">
        <a:spcBef>
          <a:spcPct val="0"/>
        </a:spcBef>
        <a:spcAft>
          <a:spcPct val="0"/>
        </a:spcAft>
        <a:defRPr sz="19400">
          <a:solidFill>
            <a:schemeClr val="tx2"/>
          </a:solidFill>
          <a:latin typeface="Arial" pitchFamily="-107" charset="0"/>
          <a:ea typeface="ＭＳ Ｐゴシック" charset="-128"/>
          <a:cs typeface="ＭＳ Ｐゴシック" charset="-128"/>
        </a:defRPr>
      </a:lvl5pPr>
      <a:lvl6pPr marL="442844" algn="ctr" defTabSz="4047101" rtl="0" fontAlgn="base">
        <a:spcBef>
          <a:spcPct val="0"/>
        </a:spcBef>
        <a:spcAft>
          <a:spcPct val="0"/>
        </a:spcAft>
        <a:defRPr sz="19400">
          <a:solidFill>
            <a:schemeClr val="tx2"/>
          </a:solidFill>
          <a:latin typeface="Arial" pitchFamily="-107" charset="0"/>
        </a:defRPr>
      </a:lvl6pPr>
      <a:lvl7pPr marL="885688" algn="ctr" defTabSz="4047101" rtl="0" fontAlgn="base">
        <a:spcBef>
          <a:spcPct val="0"/>
        </a:spcBef>
        <a:spcAft>
          <a:spcPct val="0"/>
        </a:spcAft>
        <a:defRPr sz="19400">
          <a:solidFill>
            <a:schemeClr val="tx2"/>
          </a:solidFill>
          <a:latin typeface="Arial" pitchFamily="-107" charset="0"/>
        </a:defRPr>
      </a:lvl7pPr>
      <a:lvl8pPr marL="1328532" algn="ctr" defTabSz="4047101" rtl="0" fontAlgn="base">
        <a:spcBef>
          <a:spcPct val="0"/>
        </a:spcBef>
        <a:spcAft>
          <a:spcPct val="0"/>
        </a:spcAft>
        <a:defRPr sz="19400">
          <a:solidFill>
            <a:schemeClr val="tx2"/>
          </a:solidFill>
          <a:latin typeface="Arial" pitchFamily="-107" charset="0"/>
        </a:defRPr>
      </a:lvl8pPr>
      <a:lvl9pPr marL="1771376" algn="ctr" defTabSz="4047101" rtl="0" fontAlgn="base">
        <a:spcBef>
          <a:spcPct val="0"/>
        </a:spcBef>
        <a:spcAft>
          <a:spcPct val="0"/>
        </a:spcAft>
        <a:defRPr sz="19400">
          <a:solidFill>
            <a:schemeClr val="tx2"/>
          </a:solidFill>
          <a:latin typeface="Arial" pitchFamily="-107" charset="0"/>
        </a:defRPr>
      </a:lvl9pPr>
    </p:titleStyle>
    <p:bodyStyle>
      <a:lvl1pPr marL="1514588" indent="-1514588" algn="l" defTabSz="4047101" rtl="0" eaLnBrk="0" fontAlgn="base" hangingPunct="0">
        <a:spcBef>
          <a:spcPct val="20000"/>
        </a:spcBef>
        <a:spcAft>
          <a:spcPct val="0"/>
        </a:spcAft>
        <a:buChar char="•"/>
        <a:defRPr sz="139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3282889" indent="-1265488" algn="l" defTabSz="4047101" rtl="0" eaLnBrk="0" fontAlgn="base" hangingPunct="0">
        <a:spcBef>
          <a:spcPct val="20000"/>
        </a:spcBef>
        <a:spcAft>
          <a:spcPct val="0"/>
        </a:spcAft>
        <a:buChar char="–"/>
        <a:defRPr sz="12200">
          <a:solidFill>
            <a:schemeClr val="tx1"/>
          </a:solidFill>
          <a:latin typeface="+mn-lt"/>
          <a:ea typeface="ＭＳ Ｐゴシック" pitchFamily="-107" charset="-128"/>
        </a:defRPr>
      </a:lvl2pPr>
      <a:lvl3pPr marL="5052726" indent="-1005625" algn="l" defTabSz="4047101" rtl="0" eaLnBrk="0" fontAlgn="base" hangingPunct="0">
        <a:spcBef>
          <a:spcPct val="20000"/>
        </a:spcBef>
        <a:spcAft>
          <a:spcPct val="0"/>
        </a:spcAft>
        <a:buChar char="•"/>
        <a:defRPr sz="10600">
          <a:solidFill>
            <a:schemeClr val="tx1"/>
          </a:solidFill>
          <a:latin typeface="+mn-lt"/>
          <a:ea typeface="ＭＳ Ｐゴシック" pitchFamily="-107" charset="-128"/>
        </a:defRPr>
      </a:lvl3pPr>
      <a:lvl4pPr marL="7076277" indent="-1011775" algn="l" defTabSz="4047101" rtl="0" eaLnBrk="0" fontAlgn="base" hangingPunct="0">
        <a:spcBef>
          <a:spcPct val="20000"/>
        </a:spcBef>
        <a:spcAft>
          <a:spcPct val="0"/>
        </a:spcAft>
        <a:buChar char="–"/>
        <a:defRPr sz="8900">
          <a:solidFill>
            <a:schemeClr val="tx1"/>
          </a:solidFill>
          <a:latin typeface="+mn-lt"/>
          <a:ea typeface="ＭＳ Ｐゴシック" pitchFamily="-107" charset="-128"/>
        </a:defRPr>
      </a:lvl4pPr>
      <a:lvl5pPr marL="9099827" indent="-1011775" algn="l" defTabSz="4047101" rtl="0" eaLnBrk="0" fontAlgn="base" hangingPunct="0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107" charset="-128"/>
        </a:defRPr>
      </a:lvl5pPr>
      <a:lvl6pPr marL="9542671" indent="-1011775" algn="l" defTabSz="4047101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107" charset="-128"/>
        </a:defRPr>
      </a:lvl6pPr>
      <a:lvl7pPr marL="9985515" indent="-1011775" algn="l" defTabSz="4047101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107" charset="-128"/>
        </a:defRPr>
      </a:lvl7pPr>
      <a:lvl8pPr marL="10428359" indent="-1011775" algn="l" defTabSz="4047101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107" charset="-128"/>
        </a:defRPr>
      </a:lvl8pPr>
      <a:lvl9pPr marL="10871203" indent="-1011775" algn="l" defTabSz="4047101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4284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42844" algn="l" defTabSz="44284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85688" algn="l" defTabSz="44284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28532" algn="l" defTabSz="44284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376" algn="l" defTabSz="44284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14220" algn="l" defTabSz="44284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57064" algn="l" defTabSz="44284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99907" algn="l" defTabSz="44284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42751" algn="l" defTabSz="44284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gif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008"/>
          <p:cNvSpPr txBox="1">
            <a:spLocks noChangeArrowheads="1"/>
          </p:cNvSpPr>
          <p:nvPr/>
        </p:nvSpPr>
        <p:spPr bwMode="auto">
          <a:xfrm>
            <a:off x="7483582" y="10990899"/>
            <a:ext cx="12861500" cy="756277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87174" tIns="43587" rIns="87174" bIns="43587">
            <a:prstTxWarp prst="textNoShape">
              <a:avLst/>
            </a:prstTxWarp>
            <a:spAutoFit/>
          </a:bodyPr>
          <a:lstStyle/>
          <a:p>
            <a:pPr algn="ctr" defTabSz="435156">
              <a:tabLst>
                <a:tab pos="701170" algn="l"/>
                <a:tab pos="1402339" algn="l"/>
                <a:tab pos="2103509" algn="l"/>
                <a:tab pos="2804678" algn="l"/>
                <a:tab pos="3505848" algn="l"/>
                <a:tab pos="4207017" algn="l"/>
                <a:tab pos="4908187" algn="l"/>
                <a:tab pos="5609356" algn="l"/>
                <a:tab pos="6310526" algn="l"/>
                <a:tab pos="7011695" algn="l"/>
                <a:tab pos="7712865" algn="l"/>
                <a:tab pos="8414034" algn="l"/>
                <a:tab pos="9115204" algn="l"/>
                <a:tab pos="9816374" algn="l"/>
                <a:tab pos="10517543" algn="l"/>
                <a:tab pos="11218713" algn="l"/>
                <a:tab pos="11919882" algn="l"/>
                <a:tab pos="12621052" algn="l"/>
                <a:tab pos="13322221" algn="l"/>
                <a:tab pos="14023391" algn="l"/>
                <a:tab pos="14724560" algn="l"/>
                <a:tab pos="15425730" algn="l"/>
                <a:tab pos="16126899" algn="l"/>
                <a:tab pos="16828069" algn="l"/>
                <a:tab pos="17529239" algn="l"/>
                <a:tab pos="18230408" algn="l"/>
                <a:tab pos="18931578" algn="l"/>
                <a:tab pos="19632747" algn="l"/>
                <a:tab pos="20333917" algn="l"/>
                <a:tab pos="21035086" algn="l"/>
                <a:tab pos="21736256" algn="l"/>
                <a:tab pos="22437425" algn="l"/>
              </a:tabLst>
            </a:pPr>
            <a:r>
              <a:rPr lang="en-GB" sz="4300" b="1" dirty="0" smtClean="0">
                <a:solidFill>
                  <a:schemeClr val="bg1"/>
                </a:solidFill>
              </a:rPr>
              <a:t>Methods &amp; Experiments</a:t>
            </a:r>
            <a:endParaRPr lang="en-GB" sz="4300" b="1" dirty="0">
              <a:solidFill>
                <a:schemeClr val="bg1"/>
              </a:solidFill>
            </a:endParaRPr>
          </a:p>
        </p:txBody>
      </p:sp>
      <p:sp>
        <p:nvSpPr>
          <p:cNvPr id="15363" name="Text Box 1003"/>
          <p:cNvSpPr txBox="1">
            <a:spLocks noChangeArrowheads="1"/>
          </p:cNvSpPr>
          <p:nvPr/>
        </p:nvSpPr>
        <p:spPr bwMode="auto">
          <a:xfrm>
            <a:off x="962124" y="2694505"/>
            <a:ext cx="26958727" cy="4566174"/>
          </a:xfrm>
          <a:prstGeom prst="rect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wrap="square" lIns="87174" tIns="43587" rIns="87174" bIns="43587">
            <a:prstTxWarp prst="textNoShape">
              <a:avLst/>
            </a:prstTxWarp>
            <a:spAutoFit/>
          </a:bodyPr>
          <a:lstStyle/>
          <a:p>
            <a:pPr algn="ctr" defTabSz="435156">
              <a:tabLst>
                <a:tab pos="701170" algn="l"/>
                <a:tab pos="1402339" algn="l"/>
                <a:tab pos="2103509" algn="l"/>
                <a:tab pos="2804678" algn="l"/>
                <a:tab pos="3505848" algn="l"/>
                <a:tab pos="4207017" algn="l"/>
                <a:tab pos="4908187" algn="l"/>
                <a:tab pos="5609356" algn="l"/>
                <a:tab pos="6310526" algn="l"/>
                <a:tab pos="7011695" algn="l"/>
                <a:tab pos="7712865" algn="l"/>
                <a:tab pos="8414034" algn="l"/>
                <a:tab pos="9115204" algn="l"/>
                <a:tab pos="9816374" algn="l"/>
                <a:tab pos="10517543" algn="l"/>
                <a:tab pos="11218713" algn="l"/>
                <a:tab pos="11919882" algn="l"/>
                <a:tab pos="12621052" algn="l"/>
                <a:tab pos="13322221" algn="l"/>
                <a:tab pos="14023391" algn="l"/>
                <a:tab pos="14724560" algn="l"/>
                <a:tab pos="15425730" algn="l"/>
                <a:tab pos="16126899" algn="l"/>
                <a:tab pos="16828069" algn="l"/>
                <a:tab pos="17529239" algn="l"/>
                <a:tab pos="18230408" algn="l"/>
                <a:tab pos="18931578" algn="l"/>
                <a:tab pos="19632747" algn="l"/>
                <a:tab pos="20333917" algn="l"/>
                <a:tab pos="21035086" algn="l"/>
                <a:tab pos="21736256" algn="l"/>
                <a:tab pos="22437425" algn="l"/>
              </a:tabLst>
            </a:pPr>
            <a:r>
              <a:rPr lang="en-US" sz="5200" b="1" dirty="0" smtClean="0">
                <a:solidFill>
                  <a:schemeClr val="bg1"/>
                </a:solidFill>
              </a:rPr>
              <a:t>How to perform best ODF reconstruction from the </a:t>
            </a:r>
          </a:p>
          <a:p>
            <a:pPr algn="ctr" defTabSz="435156">
              <a:tabLst>
                <a:tab pos="701170" algn="l"/>
                <a:tab pos="1402339" algn="l"/>
                <a:tab pos="2103509" algn="l"/>
                <a:tab pos="2804678" algn="l"/>
                <a:tab pos="3505848" algn="l"/>
                <a:tab pos="4207017" algn="l"/>
                <a:tab pos="4908187" algn="l"/>
                <a:tab pos="5609356" algn="l"/>
                <a:tab pos="6310526" algn="l"/>
                <a:tab pos="7011695" algn="l"/>
                <a:tab pos="7712865" algn="l"/>
                <a:tab pos="8414034" algn="l"/>
                <a:tab pos="9115204" algn="l"/>
                <a:tab pos="9816374" algn="l"/>
                <a:tab pos="10517543" algn="l"/>
                <a:tab pos="11218713" algn="l"/>
                <a:tab pos="11919882" algn="l"/>
                <a:tab pos="12621052" algn="l"/>
                <a:tab pos="13322221" algn="l"/>
                <a:tab pos="14023391" algn="l"/>
                <a:tab pos="14724560" algn="l"/>
                <a:tab pos="15425730" algn="l"/>
                <a:tab pos="16126899" algn="l"/>
                <a:tab pos="16828069" algn="l"/>
                <a:tab pos="17529239" algn="l"/>
                <a:tab pos="18230408" algn="l"/>
                <a:tab pos="18931578" algn="l"/>
                <a:tab pos="19632747" algn="l"/>
                <a:tab pos="20333917" algn="l"/>
                <a:tab pos="21035086" algn="l"/>
                <a:tab pos="21736256" algn="l"/>
                <a:tab pos="22437425" algn="l"/>
              </a:tabLst>
            </a:pPr>
            <a:r>
              <a:rPr lang="en-US" sz="5200" b="1" dirty="0" smtClean="0">
                <a:solidFill>
                  <a:schemeClr val="bg1"/>
                </a:solidFill>
              </a:rPr>
              <a:t>Human </a:t>
            </a:r>
            <a:r>
              <a:rPr lang="en-US" sz="5200" b="1" dirty="0" err="1" smtClean="0">
                <a:solidFill>
                  <a:schemeClr val="bg1"/>
                </a:solidFill>
              </a:rPr>
              <a:t>Connectome</a:t>
            </a:r>
            <a:r>
              <a:rPr lang="en-US" sz="5200" b="1" dirty="0" smtClean="0">
                <a:solidFill>
                  <a:schemeClr val="bg1"/>
                </a:solidFill>
              </a:rPr>
              <a:t> Project sampling scheme?</a:t>
            </a:r>
            <a:endParaRPr lang="en-US" sz="5200" b="1" dirty="0" smtClean="0">
              <a:solidFill>
                <a:schemeClr val="bg1"/>
              </a:solidFill>
            </a:endParaRPr>
          </a:p>
          <a:p>
            <a:pPr algn="ctr" defTabSz="435156">
              <a:tabLst>
                <a:tab pos="701170" algn="l"/>
                <a:tab pos="1402339" algn="l"/>
                <a:tab pos="2103509" algn="l"/>
                <a:tab pos="2804678" algn="l"/>
                <a:tab pos="3505848" algn="l"/>
                <a:tab pos="4207017" algn="l"/>
                <a:tab pos="4908187" algn="l"/>
                <a:tab pos="5609356" algn="l"/>
                <a:tab pos="6310526" algn="l"/>
                <a:tab pos="7011695" algn="l"/>
                <a:tab pos="7712865" algn="l"/>
                <a:tab pos="8414034" algn="l"/>
                <a:tab pos="9115204" algn="l"/>
                <a:tab pos="9816374" algn="l"/>
                <a:tab pos="10517543" algn="l"/>
                <a:tab pos="11218713" algn="l"/>
                <a:tab pos="11919882" algn="l"/>
                <a:tab pos="12621052" algn="l"/>
                <a:tab pos="13322221" algn="l"/>
                <a:tab pos="14023391" algn="l"/>
                <a:tab pos="14724560" algn="l"/>
                <a:tab pos="15425730" algn="l"/>
                <a:tab pos="16126899" algn="l"/>
                <a:tab pos="16828069" algn="l"/>
                <a:tab pos="17529239" algn="l"/>
                <a:tab pos="18230408" algn="l"/>
                <a:tab pos="18931578" algn="l"/>
                <a:tab pos="19632747" algn="l"/>
                <a:tab pos="20333917" algn="l"/>
                <a:tab pos="21035086" algn="l"/>
                <a:tab pos="21736256" algn="l"/>
                <a:tab pos="22437425" algn="l"/>
              </a:tabLst>
            </a:pPr>
            <a:endParaRPr lang="en-US" sz="3900" b="1" dirty="0" smtClean="0">
              <a:solidFill>
                <a:schemeClr val="bg1"/>
              </a:solidFill>
            </a:endParaRPr>
          </a:p>
          <a:p>
            <a:pPr algn="ctr" defTabSz="435156">
              <a:tabLst>
                <a:tab pos="701170" algn="l"/>
                <a:tab pos="1402339" algn="l"/>
                <a:tab pos="2103509" algn="l"/>
                <a:tab pos="2804678" algn="l"/>
                <a:tab pos="3505848" algn="l"/>
                <a:tab pos="4207017" algn="l"/>
                <a:tab pos="4908187" algn="l"/>
                <a:tab pos="5609356" algn="l"/>
                <a:tab pos="6310526" algn="l"/>
                <a:tab pos="7011695" algn="l"/>
                <a:tab pos="7712865" algn="l"/>
                <a:tab pos="8414034" algn="l"/>
                <a:tab pos="9115204" algn="l"/>
                <a:tab pos="9816374" algn="l"/>
                <a:tab pos="10517543" algn="l"/>
                <a:tab pos="11218713" algn="l"/>
                <a:tab pos="11919882" algn="l"/>
                <a:tab pos="12621052" algn="l"/>
                <a:tab pos="13322221" algn="l"/>
                <a:tab pos="14023391" algn="l"/>
                <a:tab pos="14724560" algn="l"/>
                <a:tab pos="15425730" algn="l"/>
                <a:tab pos="16126899" algn="l"/>
                <a:tab pos="16828069" algn="l"/>
                <a:tab pos="17529239" algn="l"/>
                <a:tab pos="18230408" algn="l"/>
                <a:tab pos="18931578" algn="l"/>
                <a:tab pos="19632747" algn="l"/>
                <a:tab pos="20333917" algn="l"/>
                <a:tab pos="21035086" algn="l"/>
                <a:tab pos="21736256" algn="l"/>
                <a:tab pos="22437425" algn="l"/>
              </a:tabLst>
            </a:pPr>
            <a:r>
              <a:rPr lang="en-US" sz="4000" dirty="0" err="1" smtClean="0">
                <a:solidFill>
                  <a:schemeClr val="bg1"/>
                </a:solidFill>
              </a:rPr>
              <a:t>Eleftherios</a:t>
            </a:r>
            <a:r>
              <a:rPr lang="en-US" sz="4000" dirty="0" smtClean="0">
                <a:solidFill>
                  <a:schemeClr val="bg1"/>
                </a:solidFill>
              </a:rPr>
              <a:t> Garyfallidis</a:t>
            </a:r>
            <a:r>
              <a:rPr lang="en-US" sz="4000" baseline="30000" dirty="0" smtClean="0">
                <a:solidFill>
                  <a:schemeClr val="bg1"/>
                </a:solidFill>
              </a:rPr>
              <a:t>1,4</a:t>
            </a:r>
            <a:r>
              <a:rPr lang="en-US" sz="4000" dirty="0" smtClean="0">
                <a:solidFill>
                  <a:schemeClr val="bg1"/>
                </a:solidFill>
              </a:rPr>
              <a:t>, Mauro Zucchelli</a:t>
            </a:r>
            <a:r>
              <a:rPr lang="en-US" sz="4000" baseline="30000" dirty="0" smtClean="0">
                <a:solidFill>
                  <a:schemeClr val="bg1"/>
                </a:solidFill>
              </a:rPr>
              <a:t>3</a:t>
            </a:r>
            <a:r>
              <a:rPr lang="en-US" sz="4000" dirty="0" smtClean="0">
                <a:solidFill>
                  <a:schemeClr val="bg1"/>
                </a:solidFill>
              </a:rPr>
              <a:t>, Jean-Christophe Houde</a:t>
            </a:r>
            <a:r>
              <a:rPr lang="en-US" sz="4000" baseline="30000" dirty="0" smtClean="0">
                <a:solidFill>
                  <a:schemeClr val="bg1"/>
                </a:solidFill>
              </a:rPr>
              <a:t>1</a:t>
            </a:r>
            <a:r>
              <a:rPr lang="en-US" sz="4000" dirty="0" smtClean="0">
                <a:solidFill>
                  <a:schemeClr val="bg1"/>
                </a:solidFill>
              </a:rPr>
              <a:t> and </a:t>
            </a:r>
            <a:r>
              <a:rPr lang="en-US" sz="4000" dirty="0" err="1" smtClean="0">
                <a:solidFill>
                  <a:schemeClr val="bg1"/>
                </a:solidFill>
              </a:rPr>
              <a:t>Maxime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Descoteaux</a:t>
            </a:r>
            <a:r>
              <a:rPr lang="en-US" sz="4000" baseline="30000" dirty="0" smtClean="0">
                <a:solidFill>
                  <a:schemeClr val="bg1"/>
                </a:solidFill>
              </a:rPr>
              <a:t>1,2</a:t>
            </a:r>
          </a:p>
          <a:p>
            <a:pPr algn="ctr" defTabSz="435156">
              <a:tabLst>
                <a:tab pos="701170" algn="l"/>
                <a:tab pos="1402339" algn="l"/>
                <a:tab pos="2103509" algn="l"/>
                <a:tab pos="2804678" algn="l"/>
                <a:tab pos="3505848" algn="l"/>
                <a:tab pos="4207017" algn="l"/>
                <a:tab pos="4908187" algn="l"/>
                <a:tab pos="5609356" algn="l"/>
                <a:tab pos="6310526" algn="l"/>
                <a:tab pos="7011695" algn="l"/>
                <a:tab pos="7712865" algn="l"/>
                <a:tab pos="8414034" algn="l"/>
                <a:tab pos="9115204" algn="l"/>
                <a:tab pos="9816374" algn="l"/>
                <a:tab pos="10517543" algn="l"/>
                <a:tab pos="11218713" algn="l"/>
                <a:tab pos="11919882" algn="l"/>
                <a:tab pos="12621052" algn="l"/>
                <a:tab pos="13322221" algn="l"/>
                <a:tab pos="14023391" algn="l"/>
                <a:tab pos="14724560" algn="l"/>
                <a:tab pos="15425730" algn="l"/>
                <a:tab pos="16126899" algn="l"/>
                <a:tab pos="16828069" algn="l"/>
                <a:tab pos="17529239" algn="l"/>
                <a:tab pos="18230408" algn="l"/>
                <a:tab pos="18931578" algn="l"/>
                <a:tab pos="19632747" algn="l"/>
                <a:tab pos="20333917" algn="l"/>
                <a:tab pos="21035086" algn="l"/>
                <a:tab pos="21736256" algn="l"/>
                <a:tab pos="22437425" algn="l"/>
              </a:tabLst>
            </a:pPr>
            <a:r>
              <a:rPr lang="en-US" sz="3600" baseline="30000" dirty="0" smtClean="0">
                <a:solidFill>
                  <a:schemeClr val="bg1"/>
                </a:solidFill>
              </a:rPr>
              <a:t>1</a:t>
            </a:r>
            <a:r>
              <a:rPr lang="en-US" sz="3600" dirty="0" smtClean="0">
                <a:solidFill>
                  <a:schemeClr val="bg1"/>
                </a:solidFill>
              </a:rPr>
              <a:t>Sherbrooke Connectivity Imaging </a:t>
            </a:r>
            <a:r>
              <a:rPr lang="en-US" sz="3600" dirty="0" err="1" smtClean="0">
                <a:solidFill>
                  <a:schemeClr val="bg1"/>
                </a:solidFill>
              </a:rPr>
              <a:t>Lab(SCIL</a:t>
            </a:r>
            <a:r>
              <a:rPr lang="en-US" sz="3600" dirty="0" smtClean="0">
                <a:solidFill>
                  <a:schemeClr val="bg1"/>
                </a:solidFill>
              </a:rPr>
              <a:t>), Computer Science, </a:t>
            </a:r>
            <a:r>
              <a:rPr lang="en-US" sz="3600" dirty="0" err="1" smtClean="0">
                <a:solidFill>
                  <a:schemeClr val="bg1"/>
                </a:solidFill>
              </a:rPr>
              <a:t>Universit</a:t>
            </a:r>
            <a:r>
              <a:rPr lang="en-US" sz="3600" dirty="0" err="1">
                <a:solidFill>
                  <a:schemeClr val="bg1"/>
                </a:solidFill>
              </a:rPr>
              <a:t>é</a:t>
            </a:r>
            <a:r>
              <a:rPr lang="en-US" sz="3600" dirty="0" smtClean="0">
                <a:solidFill>
                  <a:schemeClr val="bg1"/>
                </a:solidFill>
              </a:rPr>
              <a:t> de </a:t>
            </a:r>
            <a:r>
              <a:rPr lang="en-US" sz="3600" dirty="0" err="1" smtClean="0">
                <a:solidFill>
                  <a:schemeClr val="bg1"/>
                </a:solidFill>
              </a:rPr>
              <a:t>Sherbrooke</a:t>
            </a:r>
            <a:r>
              <a:rPr lang="en-US" sz="3600" dirty="0" smtClean="0">
                <a:solidFill>
                  <a:schemeClr val="bg1"/>
                </a:solidFill>
              </a:rPr>
              <a:t>		</a:t>
            </a:r>
          </a:p>
          <a:p>
            <a:pPr algn="ctr" defTabSz="435156">
              <a:tabLst>
                <a:tab pos="701170" algn="l"/>
                <a:tab pos="1402339" algn="l"/>
                <a:tab pos="2103509" algn="l"/>
                <a:tab pos="2804678" algn="l"/>
                <a:tab pos="3505848" algn="l"/>
                <a:tab pos="4207017" algn="l"/>
                <a:tab pos="4908187" algn="l"/>
                <a:tab pos="5609356" algn="l"/>
                <a:tab pos="6310526" algn="l"/>
                <a:tab pos="7011695" algn="l"/>
                <a:tab pos="7712865" algn="l"/>
                <a:tab pos="8414034" algn="l"/>
                <a:tab pos="9115204" algn="l"/>
                <a:tab pos="9816374" algn="l"/>
                <a:tab pos="10517543" algn="l"/>
                <a:tab pos="11218713" algn="l"/>
                <a:tab pos="11919882" algn="l"/>
                <a:tab pos="12621052" algn="l"/>
                <a:tab pos="13322221" algn="l"/>
                <a:tab pos="14023391" algn="l"/>
                <a:tab pos="14724560" algn="l"/>
                <a:tab pos="15425730" algn="l"/>
                <a:tab pos="16126899" algn="l"/>
                <a:tab pos="16828069" algn="l"/>
                <a:tab pos="17529239" algn="l"/>
                <a:tab pos="18230408" algn="l"/>
                <a:tab pos="18931578" algn="l"/>
                <a:tab pos="19632747" algn="l"/>
                <a:tab pos="20333917" algn="l"/>
                <a:tab pos="21035086" algn="l"/>
                <a:tab pos="21736256" algn="l"/>
                <a:tab pos="22437425" algn="l"/>
              </a:tabLst>
            </a:pPr>
            <a:r>
              <a:rPr lang="en-US" sz="3600" baseline="30000" dirty="0" smtClean="0">
                <a:solidFill>
                  <a:schemeClr val="bg1"/>
                </a:solidFill>
              </a:rPr>
              <a:t>2</a:t>
            </a:r>
            <a:r>
              <a:rPr lang="en-US" sz="3600" dirty="0" smtClean="0">
                <a:solidFill>
                  <a:schemeClr val="bg1"/>
                </a:solidFill>
              </a:rPr>
              <a:t>Sherbrooke Molecular Imaging Center </a:t>
            </a:r>
            <a:r>
              <a:rPr lang="en-US" sz="3600" dirty="0" smtClean="0">
                <a:solidFill>
                  <a:schemeClr val="bg1"/>
                </a:solidFill>
              </a:rPr>
              <a:t>(CIMS), </a:t>
            </a:r>
            <a:r>
              <a:rPr lang="en-US" sz="3600" dirty="0" smtClean="0">
                <a:solidFill>
                  <a:schemeClr val="bg1"/>
                </a:solidFill>
              </a:rPr>
              <a:t>Centre de </a:t>
            </a:r>
            <a:r>
              <a:rPr lang="en-US" sz="3600" dirty="0" err="1" smtClean="0">
                <a:solidFill>
                  <a:schemeClr val="bg1"/>
                </a:solidFill>
              </a:rPr>
              <a:t>Recherche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CHUS</a:t>
            </a:r>
          </a:p>
          <a:p>
            <a:pPr algn="ctr" defTabSz="435156">
              <a:tabLst>
                <a:tab pos="701170" algn="l"/>
                <a:tab pos="1402339" algn="l"/>
                <a:tab pos="2103509" algn="l"/>
                <a:tab pos="2804678" algn="l"/>
                <a:tab pos="3505848" algn="l"/>
                <a:tab pos="4207017" algn="l"/>
                <a:tab pos="4908187" algn="l"/>
                <a:tab pos="5609356" algn="l"/>
                <a:tab pos="6310526" algn="l"/>
                <a:tab pos="7011695" algn="l"/>
                <a:tab pos="7712865" algn="l"/>
                <a:tab pos="8414034" algn="l"/>
                <a:tab pos="9115204" algn="l"/>
                <a:tab pos="9816374" algn="l"/>
                <a:tab pos="10517543" algn="l"/>
                <a:tab pos="11218713" algn="l"/>
                <a:tab pos="11919882" algn="l"/>
                <a:tab pos="12621052" algn="l"/>
                <a:tab pos="13322221" algn="l"/>
                <a:tab pos="14023391" algn="l"/>
                <a:tab pos="14724560" algn="l"/>
                <a:tab pos="15425730" algn="l"/>
                <a:tab pos="16126899" algn="l"/>
                <a:tab pos="16828069" algn="l"/>
                <a:tab pos="17529239" algn="l"/>
                <a:tab pos="18230408" algn="l"/>
                <a:tab pos="18931578" algn="l"/>
                <a:tab pos="19632747" algn="l"/>
                <a:tab pos="20333917" algn="l"/>
                <a:tab pos="21035086" algn="l"/>
                <a:tab pos="21736256" algn="l"/>
                <a:tab pos="22437425" algn="l"/>
              </a:tabLst>
            </a:pPr>
            <a:r>
              <a:rPr lang="en-GB" sz="3600" baseline="30000" dirty="0" smtClean="0">
                <a:solidFill>
                  <a:schemeClr val="bg1"/>
                </a:solidFill>
              </a:rPr>
              <a:t>3</a:t>
            </a:r>
            <a:r>
              <a:rPr lang="en-GB" sz="3600" dirty="0" smtClean="0">
                <a:solidFill>
                  <a:schemeClr val="bg1"/>
                </a:solidFill>
              </a:rPr>
              <a:t>University of Verona, </a:t>
            </a:r>
            <a:r>
              <a:rPr lang="en-GB" sz="3600" baseline="30000" dirty="0" smtClean="0">
                <a:solidFill>
                  <a:schemeClr val="bg1"/>
                </a:solidFill>
              </a:rPr>
              <a:t>4</a:t>
            </a:r>
            <a:r>
              <a:rPr lang="en-GB" sz="3600" dirty="0" smtClean="0">
                <a:solidFill>
                  <a:schemeClr val="bg1"/>
                </a:solidFill>
              </a:rPr>
              <a:t>Diffusion Imaging in Python (dipy.org)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5364" name="Rectangle 970"/>
          <p:cNvSpPr>
            <a:spLocks noChangeArrowheads="1"/>
          </p:cNvSpPr>
          <p:nvPr/>
        </p:nvSpPr>
        <p:spPr bwMode="auto">
          <a:xfrm>
            <a:off x="14835689" y="29625403"/>
            <a:ext cx="13136635" cy="2637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8569" tIns="44284" rIns="88569" bIns="44284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5000"/>
              </a:lnSpc>
            </a:pPr>
            <a:r>
              <a:rPr lang="fr-FR" sz="2400" dirty="0"/>
              <a:t>[1] </a:t>
            </a:r>
            <a:r>
              <a:rPr lang="fr-FR" sz="2400" dirty="0" err="1"/>
              <a:t>Ugurbil</a:t>
            </a:r>
            <a:r>
              <a:rPr lang="fr-FR" sz="2400" dirty="0"/>
              <a:t> et </a:t>
            </a:r>
            <a:r>
              <a:rPr lang="fr-FR" sz="2400" dirty="0" smtClean="0"/>
              <a:t>al. </a:t>
            </a:r>
            <a:r>
              <a:rPr lang="fr-FR" sz="2400" dirty="0" err="1"/>
              <a:t>Neuroimage</a:t>
            </a:r>
            <a:r>
              <a:rPr lang="fr-FR" sz="2400" dirty="0"/>
              <a:t> 2013. [2] </a:t>
            </a:r>
            <a:r>
              <a:rPr lang="fr-FR" sz="2400" dirty="0" err="1"/>
              <a:t>Sotiropoulos</a:t>
            </a:r>
            <a:r>
              <a:rPr lang="fr-FR" sz="2400" dirty="0"/>
              <a:t> et </a:t>
            </a:r>
            <a:r>
              <a:rPr lang="fr-FR" sz="2400" dirty="0" smtClean="0"/>
              <a:t>al. </a:t>
            </a:r>
            <a:r>
              <a:rPr lang="fr-FR" sz="2400" dirty="0" err="1"/>
              <a:t>NeuroImage</a:t>
            </a:r>
            <a:r>
              <a:rPr lang="fr-FR" sz="2400" dirty="0"/>
              <a:t> 2013. [3] Cote et </a:t>
            </a:r>
            <a:r>
              <a:rPr lang="fr-FR" sz="2400" dirty="0" smtClean="0"/>
              <a:t>al. MEDIA </a:t>
            </a:r>
            <a:r>
              <a:rPr lang="fr-FR" sz="2400" dirty="0"/>
              <a:t>2013. [4] http://hardi.epfl.ch/static/events/2013_ISBI/data_format.html. [5] </a:t>
            </a:r>
            <a:r>
              <a:rPr lang="fr-FR" sz="2400" dirty="0" err="1"/>
              <a:t>Assemlal</a:t>
            </a:r>
            <a:r>
              <a:rPr lang="fr-FR" sz="2400" dirty="0"/>
              <a:t> et al</a:t>
            </a:r>
            <a:r>
              <a:rPr lang="fr-FR" sz="2400" dirty="0" smtClean="0"/>
              <a:t>. MEDIA </a:t>
            </a:r>
            <a:r>
              <a:rPr lang="fr-FR" sz="2400" dirty="0"/>
              <a:t>2009. [6] </a:t>
            </a:r>
            <a:r>
              <a:rPr lang="fr-FR" sz="2400" dirty="0" smtClean="0"/>
              <a:t>Yeh </a:t>
            </a:r>
            <a:r>
              <a:rPr lang="fr-FR" sz="2400" dirty="0"/>
              <a:t>et al </a:t>
            </a:r>
            <a:r>
              <a:rPr lang="fr-FR" sz="2400" dirty="0" smtClean="0"/>
              <a:t>TMI </a:t>
            </a:r>
            <a:r>
              <a:rPr lang="fr-FR" sz="2400" dirty="0"/>
              <a:t>2010. [7] </a:t>
            </a:r>
            <a:r>
              <a:rPr lang="fr-FR" sz="2400" dirty="0" err="1"/>
              <a:t>Descoteaux</a:t>
            </a:r>
            <a:r>
              <a:rPr lang="fr-FR" sz="2400" dirty="0"/>
              <a:t> et </a:t>
            </a:r>
            <a:r>
              <a:rPr lang="fr-FR" sz="2400" dirty="0" smtClean="0"/>
              <a:t>al. </a:t>
            </a:r>
            <a:r>
              <a:rPr lang="fr-FR" sz="2400" dirty="0"/>
              <a:t>MEDIA 2011. [8] </a:t>
            </a:r>
            <a:r>
              <a:rPr lang="fr-FR" sz="2400" dirty="0" err="1"/>
              <a:t>Merlet</a:t>
            </a:r>
            <a:r>
              <a:rPr lang="fr-FR" sz="2400" dirty="0"/>
              <a:t> et al MEDIA 2013. [9] Tournier et al. </a:t>
            </a:r>
            <a:r>
              <a:rPr lang="fr-FR" sz="2400" dirty="0" err="1"/>
              <a:t>Neuroimage</a:t>
            </a:r>
            <a:r>
              <a:rPr lang="fr-FR" sz="2400" dirty="0"/>
              <a:t> 2007. [10</a:t>
            </a:r>
            <a:r>
              <a:rPr lang="fr-FR" sz="2400" dirty="0" smtClean="0"/>
              <a:t>] </a:t>
            </a:r>
            <a:r>
              <a:rPr lang="fr-FR" sz="2400" dirty="0" err="1" smtClean="0"/>
              <a:t>Khachaturian</a:t>
            </a:r>
            <a:r>
              <a:rPr lang="fr-FR" sz="2400" dirty="0" smtClean="0"/>
              <a:t> </a:t>
            </a:r>
            <a:r>
              <a:rPr lang="fr-FR" sz="2400" dirty="0"/>
              <a:t>et al MRM 2007, [11] Ian </a:t>
            </a:r>
            <a:r>
              <a:rPr lang="fr-FR" sz="2400" dirty="0" err="1"/>
              <a:t>Nimmo</a:t>
            </a:r>
            <a:r>
              <a:rPr lang="fr-FR" sz="2400" dirty="0"/>
              <a:t>-Smith et </a:t>
            </a:r>
            <a:r>
              <a:rPr lang="fr-FR" sz="2400" dirty="0" smtClean="0"/>
              <a:t>al. </a:t>
            </a:r>
            <a:r>
              <a:rPr lang="fr-FR" sz="2400" dirty="0"/>
              <a:t>ISMRM 2013. [12] </a:t>
            </a:r>
            <a:r>
              <a:rPr lang="fr-FR" sz="2400" dirty="0" err="1" smtClean="0"/>
              <a:t>Ozarslan</a:t>
            </a:r>
            <a:r>
              <a:rPr lang="fr-FR" sz="2400" dirty="0" smtClean="0"/>
              <a:t> et al. </a:t>
            </a:r>
            <a:r>
              <a:rPr lang="fr-FR" sz="2400" dirty="0" err="1" smtClean="0"/>
              <a:t>Neuroimage</a:t>
            </a:r>
            <a:r>
              <a:rPr lang="fr-FR" sz="2400" dirty="0" smtClean="0"/>
              <a:t> 2013. [13] </a:t>
            </a:r>
            <a:r>
              <a:rPr lang="fr-FR" sz="2400" dirty="0" err="1" smtClean="0"/>
              <a:t>Descoteaux</a:t>
            </a:r>
            <a:r>
              <a:rPr lang="fr-FR" sz="2400" dirty="0" smtClean="0"/>
              <a:t> et al. TMI 2009. [14] </a:t>
            </a:r>
            <a:r>
              <a:rPr lang="fr-FR" sz="2400" dirty="0" err="1" smtClean="0"/>
              <a:t>Garyfallidis</a:t>
            </a:r>
            <a:r>
              <a:rPr lang="fr-FR" sz="2400" dirty="0" smtClean="0"/>
              <a:t> et al. </a:t>
            </a:r>
            <a:r>
              <a:rPr lang="fr-FR" sz="2400" dirty="0" err="1" smtClean="0"/>
              <a:t>Frontiers</a:t>
            </a:r>
            <a:r>
              <a:rPr lang="fr-FR" sz="2400" dirty="0"/>
              <a:t> </a:t>
            </a:r>
            <a:r>
              <a:rPr lang="fr-FR" sz="2400" dirty="0" smtClean="0"/>
              <a:t>2014. </a:t>
            </a:r>
            <a:endParaRPr lang="fr-FR" sz="2400" dirty="0"/>
          </a:p>
        </p:txBody>
      </p:sp>
      <p:sp>
        <p:nvSpPr>
          <p:cNvPr id="15366" name="AutoShape 585"/>
          <p:cNvSpPr>
            <a:spLocks noChangeArrowheads="1"/>
          </p:cNvSpPr>
          <p:nvPr/>
        </p:nvSpPr>
        <p:spPr bwMode="auto">
          <a:xfrm>
            <a:off x="771661" y="8238501"/>
            <a:ext cx="27353906" cy="261951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lIns="83641" tIns="41820" rIns="83641" bIns="41820" anchor="ctr">
            <a:prstTxWarp prst="textNoShape">
              <a:avLst/>
            </a:prstTxWarp>
          </a:bodyPr>
          <a:lstStyle/>
          <a:p>
            <a:pPr algn="ctr" defTabSz="838021"/>
            <a:endParaRPr lang="en-US" sz="3800" dirty="0">
              <a:ea typeface="Arial" charset="0"/>
              <a:cs typeface="Arial" charset="0"/>
            </a:endParaRPr>
          </a:p>
          <a:p>
            <a:pPr algn="ctr" defTabSz="838021"/>
            <a:r>
              <a:rPr lang="en-US" sz="3800" dirty="0">
                <a:ea typeface="Arial" charset="0"/>
                <a:cs typeface="Arial" charset="0"/>
              </a:rPr>
              <a:t>                      </a:t>
            </a:r>
          </a:p>
        </p:txBody>
      </p:sp>
      <p:sp>
        <p:nvSpPr>
          <p:cNvPr id="15367" name="Rectangle 579"/>
          <p:cNvSpPr>
            <a:spLocks noChangeArrowheads="1"/>
          </p:cNvSpPr>
          <p:nvPr/>
        </p:nvSpPr>
        <p:spPr bwMode="auto">
          <a:xfrm>
            <a:off x="1" y="15715032"/>
            <a:ext cx="178868" cy="36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8569" tIns="44284" rIns="88569" bIns="44284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8" name="AutoShape 586"/>
          <p:cNvSpPr>
            <a:spLocks noChangeArrowheads="1"/>
          </p:cNvSpPr>
          <p:nvPr/>
        </p:nvSpPr>
        <p:spPr bwMode="auto">
          <a:xfrm>
            <a:off x="771661" y="11868186"/>
            <a:ext cx="27295013" cy="463257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lIns="83641" tIns="41820" rIns="83641" bIns="41820" anchor="ctr">
            <a:prstTxWarp prst="textNoShape">
              <a:avLst/>
            </a:prstTxWarp>
          </a:bodyPr>
          <a:lstStyle/>
          <a:p>
            <a:pPr algn="ctr" defTabSz="838021"/>
            <a:endParaRPr lang="en-US" sz="3800" dirty="0"/>
          </a:p>
          <a:p>
            <a:pPr algn="ctr" defTabSz="838021"/>
            <a:endParaRPr lang="en-US" sz="3800" dirty="0"/>
          </a:p>
          <a:p>
            <a:pPr algn="ctr" defTabSz="838021"/>
            <a:endParaRPr lang="en-US" sz="3800" dirty="0"/>
          </a:p>
          <a:p>
            <a:pPr algn="ctr" defTabSz="838021"/>
            <a:endParaRPr lang="en-US" sz="3800" dirty="0"/>
          </a:p>
          <a:p>
            <a:pPr algn="ctr" defTabSz="838021"/>
            <a:endParaRPr lang="en-US" sz="3800" dirty="0"/>
          </a:p>
          <a:p>
            <a:pPr algn="ctr" defTabSz="838021"/>
            <a:endParaRPr lang="en-US" sz="3800" dirty="0"/>
          </a:p>
          <a:p>
            <a:pPr algn="ctr" defTabSz="838021"/>
            <a:endParaRPr lang="en-US" sz="3800" dirty="0"/>
          </a:p>
          <a:p>
            <a:pPr algn="ctr" defTabSz="838021"/>
            <a:endParaRPr lang="en-US" sz="3800" dirty="0"/>
          </a:p>
          <a:p>
            <a:pPr algn="ctr" defTabSz="838021"/>
            <a:endParaRPr lang="en-US" sz="3800" dirty="0"/>
          </a:p>
          <a:p>
            <a:pPr algn="ctr" defTabSz="838021"/>
            <a:endParaRPr lang="en-US" sz="3800" dirty="0"/>
          </a:p>
          <a:p>
            <a:pPr algn="ctr" defTabSz="838021"/>
            <a:endParaRPr lang="en-US" sz="3800" dirty="0"/>
          </a:p>
          <a:p>
            <a:pPr algn="ctr" defTabSz="838021"/>
            <a:endParaRPr lang="en-US" sz="3800" dirty="0"/>
          </a:p>
          <a:p>
            <a:pPr algn="ctr" defTabSz="838021"/>
            <a:endParaRPr lang="en-US" sz="3800" dirty="0" smtClean="0"/>
          </a:p>
          <a:p>
            <a:pPr algn="ctr" defTabSz="838021"/>
            <a:endParaRPr lang="en-US" sz="3800" dirty="0">
              <a:ea typeface="Arial" charset="0"/>
              <a:cs typeface="Arial" charset="0"/>
            </a:endParaRPr>
          </a:p>
        </p:txBody>
      </p:sp>
      <p:sp>
        <p:nvSpPr>
          <p:cNvPr id="15370" name="Text Box 596"/>
          <p:cNvSpPr txBox="1">
            <a:spLocks noChangeArrowheads="1"/>
          </p:cNvSpPr>
          <p:nvPr/>
        </p:nvSpPr>
        <p:spPr bwMode="auto">
          <a:xfrm>
            <a:off x="15715585" y="6797217"/>
            <a:ext cx="178868" cy="227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8569" tIns="44284" rIns="88569" bIns="44284">
            <a:prstTxWarp prst="textNoShape">
              <a:avLst/>
            </a:prstTxWarp>
            <a:spAutoFit/>
          </a:bodyPr>
          <a:lstStyle/>
          <a:p>
            <a:pPr defTabSz="838021"/>
            <a:endParaRPr lang="en-US" sz="900" dirty="0">
              <a:latin typeface="Siemens Logo" pitchFamily="2" charset="0"/>
            </a:endParaRPr>
          </a:p>
        </p:txBody>
      </p:sp>
      <p:sp>
        <p:nvSpPr>
          <p:cNvPr id="15372" name="Text Box 686"/>
          <p:cNvSpPr txBox="1">
            <a:spLocks noChangeArrowheads="1"/>
          </p:cNvSpPr>
          <p:nvPr/>
        </p:nvSpPr>
        <p:spPr bwMode="auto">
          <a:xfrm>
            <a:off x="942302" y="8776382"/>
            <a:ext cx="6158178" cy="3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569" tIns="44284" rIns="88569" bIns="44284">
            <a:prstTxWarp prst="textNoShape">
              <a:avLst/>
            </a:prstTxWarp>
            <a:spAutoFit/>
          </a:bodyPr>
          <a:lstStyle/>
          <a:p>
            <a:pPr defTabSz="838021">
              <a:spcBef>
                <a:spcPct val="50000"/>
              </a:spcBef>
            </a:pPr>
            <a:endParaRPr lang="en-US" dirty="0">
              <a:latin typeface="Siemens Logo" pitchFamily="2" charset="0"/>
            </a:endParaRPr>
          </a:p>
        </p:txBody>
      </p:sp>
      <p:sp>
        <p:nvSpPr>
          <p:cNvPr id="15379" name="AutoShape 592"/>
          <p:cNvSpPr>
            <a:spLocks noChangeArrowheads="1"/>
          </p:cNvSpPr>
          <p:nvPr/>
        </p:nvSpPr>
        <p:spPr bwMode="auto">
          <a:xfrm>
            <a:off x="978545" y="17539831"/>
            <a:ext cx="27347073" cy="11482177"/>
          </a:xfrm>
          <a:custGeom>
            <a:avLst/>
            <a:gdLst>
              <a:gd name="connsiteX0" fmla="*/ 0 w 27347073"/>
              <a:gd name="connsiteY0" fmla="*/ 1878985 h 11273685"/>
              <a:gd name="connsiteX1" fmla="*/ 1878985 w 27347073"/>
              <a:gd name="connsiteY1" fmla="*/ 0 h 11273685"/>
              <a:gd name="connsiteX2" fmla="*/ 25468088 w 27347073"/>
              <a:gd name="connsiteY2" fmla="*/ 0 h 11273685"/>
              <a:gd name="connsiteX3" fmla="*/ 27347073 w 27347073"/>
              <a:gd name="connsiteY3" fmla="*/ 1878985 h 11273685"/>
              <a:gd name="connsiteX4" fmla="*/ 27347073 w 27347073"/>
              <a:gd name="connsiteY4" fmla="*/ 9394700 h 11273685"/>
              <a:gd name="connsiteX5" fmla="*/ 25468088 w 27347073"/>
              <a:gd name="connsiteY5" fmla="*/ 11273685 h 11273685"/>
              <a:gd name="connsiteX6" fmla="*/ 1878985 w 27347073"/>
              <a:gd name="connsiteY6" fmla="*/ 11273685 h 11273685"/>
              <a:gd name="connsiteX7" fmla="*/ 0 w 27347073"/>
              <a:gd name="connsiteY7" fmla="*/ 9394700 h 11273685"/>
              <a:gd name="connsiteX8" fmla="*/ 0 w 27347073"/>
              <a:gd name="connsiteY8" fmla="*/ 1878985 h 11273685"/>
              <a:gd name="connsiteX0" fmla="*/ 0 w 27347073"/>
              <a:gd name="connsiteY0" fmla="*/ 1878985 h 11273685"/>
              <a:gd name="connsiteX1" fmla="*/ 1878985 w 27347073"/>
              <a:gd name="connsiteY1" fmla="*/ 0 h 11273685"/>
              <a:gd name="connsiteX2" fmla="*/ 25468088 w 27347073"/>
              <a:gd name="connsiteY2" fmla="*/ 0 h 11273685"/>
              <a:gd name="connsiteX3" fmla="*/ 27347073 w 27347073"/>
              <a:gd name="connsiteY3" fmla="*/ 1878985 h 11273685"/>
              <a:gd name="connsiteX4" fmla="*/ 27347073 w 27347073"/>
              <a:gd name="connsiteY4" fmla="*/ 9394700 h 11273685"/>
              <a:gd name="connsiteX5" fmla="*/ 21768924 w 27347073"/>
              <a:gd name="connsiteY5" fmla="*/ 10567103 h 11273685"/>
              <a:gd name="connsiteX6" fmla="*/ 1878985 w 27347073"/>
              <a:gd name="connsiteY6" fmla="*/ 11273685 h 11273685"/>
              <a:gd name="connsiteX7" fmla="*/ 0 w 27347073"/>
              <a:gd name="connsiteY7" fmla="*/ 9394700 h 11273685"/>
              <a:gd name="connsiteX8" fmla="*/ 0 w 27347073"/>
              <a:gd name="connsiteY8" fmla="*/ 1878985 h 11273685"/>
              <a:gd name="connsiteX0" fmla="*/ 0 w 27347073"/>
              <a:gd name="connsiteY0" fmla="*/ 1878985 h 11334641"/>
              <a:gd name="connsiteX1" fmla="*/ 1878985 w 27347073"/>
              <a:gd name="connsiteY1" fmla="*/ 0 h 11334641"/>
              <a:gd name="connsiteX2" fmla="*/ 25468088 w 27347073"/>
              <a:gd name="connsiteY2" fmla="*/ 0 h 11334641"/>
              <a:gd name="connsiteX3" fmla="*/ 27347073 w 27347073"/>
              <a:gd name="connsiteY3" fmla="*/ 1878985 h 11334641"/>
              <a:gd name="connsiteX4" fmla="*/ 27347073 w 27347073"/>
              <a:gd name="connsiteY4" fmla="*/ 9394700 h 11334641"/>
              <a:gd name="connsiteX5" fmla="*/ 21768924 w 27347073"/>
              <a:gd name="connsiteY5" fmla="*/ 10567103 h 11334641"/>
              <a:gd name="connsiteX6" fmla="*/ 12654328 w 27347073"/>
              <a:gd name="connsiteY6" fmla="*/ 10848133 h 11334641"/>
              <a:gd name="connsiteX7" fmla="*/ 1878985 w 27347073"/>
              <a:gd name="connsiteY7" fmla="*/ 11273685 h 11334641"/>
              <a:gd name="connsiteX8" fmla="*/ 0 w 27347073"/>
              <a:gd name="connsiteY8" fmla="*/ 9394700 h 11334641"/>
              <a:gd name="connsiteX9" fmla="*/ 0 w 27347073"/>
              <a:gd name="connsiteY9" fmla="*/ 1878985 h 11334641"/>
              <a:gd name="connsiteX0" fmla="*/ 0 w 27347073"/>
              <a:gd name="connsiteY0" fmla="*/ 1878985 h 11482177"/>
              <a:gd name="connsiteX1" fmla="*/ 1878985 w 27347073"/>
              <a:gd name="connsiteY1" fmla="*/ 0 h 11482177"/>
              <a:gd name="connsiteX2" fmla="*/ 25468088 w 27347073"/>
              <a:gd name="connsiteY2" fmla="*/ 0 h 11482177"/>
              <a:gd name="connsiteX3" fmla="*/ 27347073 w 27347073"/>
              <a:gd name="connsiteY3" fmla="*/ 1878985 h 11482177"/>
              <a:gd name="connsiteX4" fmla="*/ 27347073 w 27347073"/>
              <a:gd name="connsiteY4" fmla="*/ 9394700 h 11482177"/>
              <a:gd name="connsiteX5" fmla="*/ 21768924 w 27347073"/>
              <a:gd name="connsiteY5" fmla="*/ 10567103 h 11482177"/>
              <a:gd name="connsiteX6" fmla="*/ 12571201 w 27347073"/>
              <a:gd name="connsiteY6" fmla="*/ 11409243 h 11482177"/>
              <a:gd name="connsiteX7" fmla="*/ 1878985 w 27347073"/>
              <a:gd name="connsiteY7" fmla="*/ 11273685 h 11482177"/>
              <a:gd name="connsiteX8" fmla="*/ 0 w 27347073"/>
              <a:gd name="connsiteY8" fmla="*/ 9394700 h 11482177"/>
              <a:gd name="connsiteX9" fmla="*/ 0 w 27347073"/>
              <a:gd name="connsiteY9" fmla="*/ 1878985 h 11482177"/>
              <a:gd name="connsiteX0" fmla="*/ 0 w 27347073"/>
              <a:gd name="connsiteY0" fmla="*/ 1878985 h 11482177"/>
              <a:gd name="connsiteX1" fmla="*/ 1878985 w 27347073"/>
              <a:gd name="connsiteY1" fmla="*/ 0 h 11482177"/>
              <a:gd name="connsiteX2" fmla="*/ 25468088 w 27347073"/>
              <a:gd name="connsiteY2" fmla="*/ 0 h 11482177"/>
              <a:gd name="connsiteX3" fmla="*/ 27347073 w 27347073"/>
              <a:gd name="connsiteY3" fmla="*/ 1878985 h 11482177"/>
              <a:gd name="connsiteX4" fmla="*/ 27347073 w 27347073"/>
              <a:gd name="connsiteY4" fmla="*/ 9394700 h 11482177"/>
              <a:gd name="connsiteX5" fmla="*/ 21768924 w 27347073"/>
              <a:gd name="connsiteY5" fmla="*/ 10567103 h 11482177"/>
              <a:gd name="connsiteX6" fmla="*/ 12571201 w 27347073"/>
              <a:gd name="connsiteY6" fmla="*/ 11409243 h 11482177"/>
              <a:gd name="connsiteX7" fmla="*/ 1878985 w 27347073"/>
              <a:gd name="connsiteY7" fmla="*/ 11273685 h 11482177"/>
              <a:gd name="connsiteX8" fmla="*/ 0 w 27347073"/>
              <a:gd name="connsiteY8" fmla="*/ 9394700 h 11482177"/>
              <a:gd name="connsiteX9" fmla="*/ 0 w 27347073"/>
              <a:gd name="connsiteY9" fmla="*/ 1878985 h 1148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47073" h="11482177">
                <a:moveTo>
                  <a:pt x="0" y="1878985"/>
                </a:moveTo>
                <a:cubicBezTo>
                  <a:pt x="0" y="841250"/>
                  <a:pt x="841250" y="0"/>
                  <a:pt x="1878985" y="0"/>
                </a:cubicBezTo>
                <a:lnTo>
                  <a:pt x="25468088" y="0"/>
                </a:lnTo>
                <a:cubicBezTo>
                  <a:pt x="26505823" y="0"/>
                  <a:pt x="27347073" y="841250"/>
                  <a:pt x="27347073" y="1878985"/>
                </a:cubicBezTo>
                <a:lnTo>
                  <a:pt x="27347073" y="9394700"/>
                </a:lnTo>
                <a:cubicBezTo>
                  <a:pt x="27347073" y="10432435"/>
                  <a:pt x="22806659" y="10567103"/>
                  <a:pt x="21768924" y="10567103"/>
                </a:cubicBezTo>
                <a:cubicBezTo>
                  <a:pt x="19320133" y="10809342"/>
                  <a:pt x="12249373" y="10418643"/>
                  <a:pt x="12571201" y="11409243"/>
                </a:cubicBezTo>
                <a:cubicBezTo>
                  <a:pt x="9256211" y="11527007"/>
                  <a:pt x="3988040" y="11515924"/>
                  <a:pt x="1878985" y="11273685"/>
                </a:cubicBezTo>
                <a:cubicBezTo>
                  <a:pt x="841250" y="11273685"/>
                  <a:pt x="0" y="10432435"/>
                  <a:pt x="0" y="9394700"/>
                </a:cubicBezTo>
                <a:lnTo>
                  <a:pt x="0" y="1878985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lIns="83641" tIns="41820" rIns="83641" bIns="41820" anchor="ctr">
            <a:prstTxWarp prst="textNoShape">
              <a:avLst/>
            </a:prstTxWarp>
          </a:bodyPr>
          <a:lstStyle/>
          <a:p>
            <a:pPr algn="ctr" defTabSz="838021"/>
            <a:endParaRPr lang="en-US" sz="3800" dirty="0"/>
          </a:p>
          <a:p>
            <a:pPr algn="ctr" defTabSz="838021"/>
            <a:endParaRPr lang="en-US" sz="3800" dirty="0"/>
          </a:p>
          <a:p>
            <a:pPr algn="ctr" defTabSz="838021"/>
            <a:endParaRPr lang="en-US" sz="3800" dirty="0"/>
          </a:p>
          <a:p>
            <a:pPr algn="ctr" defTabSz="838021"/>
            <a:endParaRPr lang="en-US" sz="3800" dirty="0"/>
          </a:p>
          <a:p>
            <a:pPr algn="ctr" defTabSz="838021"/>
            <a:endParaRPr lang="en-US" sz="3800" dirty="0"/>
          </a:p>
          <a:p>
            <a:pPr algn="ctr" defTabSz="838021"/>
            <a:endParaRPr lang="en-US" sz="3800" dirty="0"/>
          </a:p>
          <a:p>
            <a:pPr algn="ctr" defTabSz="838021"/>
            <a:endParaRPr lang="en-US" sz="3800" dirty="0"/>
          </a:p>
          <a:p>
            <a:pPr algn="ctr" defTabSz="838021"/>
            <a:endParaRPr lang="en-US" sz="3800" dirty="0"/>
          </a:p>
          <a:p>
            <a:pPr algn="ctr" defTabSz="838021"/>
            <a:endParaRPr lang="en-US" sz="3800" dirty="0"/>
          </a:p>
          <a:p>
            <a:pPr algn="ctr" defTabSz="838021"/>
            <a:endParaRPr lang="en-US" sz="3800" dirty="0"/>
          </a:p>
          <a:p>
            <a:pPr algn="ctr" defTabSz="838021"/>
            <a:endParaRPr lang="en-US" sz="3800" dirty="0"/>
          </a:p>
          <a:p>
            <a:pPr algn="ctr" defTabSz="838021"/>
            <a:endParaRPr lang="en-US" sz="3800" dirty="0"/>
          </a:p>
          <a:p>
            <a:pPr algn="ctr" defTabSz="838021"/>
            <a:endParaRPr lang="en-US" sz="3800" dirty="0"/>
          </a:p>
          <a:p>
            <a:pPr algn="ctr" defTabSz="838021"/>
            <a:endParaRPr lang="en-US" sz="3800" dirty="0">
              <a:ea typeface="Arial" charset="0"/>
              <a:cs typeface="Arial" charset="0"/>
            </a:endParaRPr>
          </a:p>
        </p:txBody>
      </p:sp>
      <p:sp>
        <p:nvSpPr>
          <p:cNvPr id="15382" name="AutoShape 793"/>
          <p:cNvSpPr>
            <a:spLocks noChangeArrowheads="1"/>
          </p:cNvSpPr>
          <p:nvPr/>
        </p:nvSpPr>
        <p:spPr bwMode="auto">
          <a:xfrm>
            <a:off x="14618365" y="29438439"/>
            <a:ext cx="13457121" cy="2789280"/>
          </a:xfrm>
          <a:prstGeom prst="roundRect">
            <a:avLst>
              <a:gd name="adj" fmla="val 1612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lIns="88569" tIns="44284" rIns="88569" bIns="44284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06" name="Rectangle 940"/>
          <p:cNvSpPr>
            <a:spLocks noChangeArrowheads="1"/>
          </p:cNvSpPr>
          <p:nvPr/>
        </p:nvSpPr>
        <p:spPr bwMode="auto">
          <a:xfrm>
            <a:off x="7499145" y="24098675"/>
            <a:ext cx="499531" cy="36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8569" tIns="44284" rIns="88569" bIns="44284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M1</a:t>
            </a:r>
            <a:endParaRPr lang="en-US"/>
          </a:p>
        </p:txBody>
      </p:sp>
      <p:sp>
        <p:nvSpPr>
          <p:cNvPr id="15407" name="Rectangle 941"/>
          <p:cNvSpPr>
            <a:spLocks noChangeArrowheads="1"/>
          </p:cNvSpPr>
          <p:nvPr/>
        </p:nvSpPr>
        <p:spPr bwMode="auto">
          <a:xfrm>
            <a:off x="6049451" y="24912707"/>
            <a:ext cx="1077176" cy="36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8569" tIns="44284" rIns="88569" bIns="44284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putamen</a:t>
            </a:r>
          </a:p>
        </p:txBody>
      </p:sp>
      <p:sp>
        <p:nvSpPr>
          <p:cNvPr id="15415" name="Line 977"/>
          <p:cNvSpPr>
            <a:spLocks noChangeShapeType="1"/>
          </p:cNvSpPr>
          <p:nvPr/>
        </p:nvSpPr>
        <p:spPr bwMode="auto">
          <a:xfrm flipV="1">
            <a:off x="7185044" y="25420123"/>
            <a:ext cx="466621" cy="12865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lIns="88569" tIns="44284" rIns="88569" bIns="44284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27" name="Text Box 1010"/>
          <p:cNvSpPr txBox="1">
            <a:spLocks noChangeArrowheads="1"/>
          </p:cNvSpPr>
          <p:nvPr/>
        </p:nvSpPr>
        <p:spPr bwMode="auto">
          <a:xfrm>
            <a:off x="17173429" y="28435378"/>
            <a:ext cx="8979703" cy="75627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square" lIns="87174" tIns="43587" rIns="87174" bIns="43587">
            <a:prstTxWarp prst="textNoShape">
              <a:avLst/>
            </a:prstTxWarp>
            <a:spAutoFit/>
          </a:bodyPr>
          <a:lstStyle/>
          <a:p>
            <a:pPr algn="ctr" defTabSz="435156">
              <a:tabLst>
                <a:tab pos="701170" algn="l"/>
                <a:tab pos="1402339" algn="l"/>
                <a:tab pos="2103509" algn="l"/>
                <a:tab pos="2804678" algn="l"/>
                <a:tab pos="3505848" algn="l"/>
                <a:tab pos="4207017" algn="l"/>
                <a:tab pos="4908187" algn="l"/>
                <a:tab pos="5609356" algn="l"/>
                <a:tab pos="6310526" algn="l"/>
                <a:tab pos="7011695" algn="l"/>
                <a:tab pos="7712865" algn="l"/>
                <a:tab pos="8414034" algn="l"/>
                <a:tab pos="9115204" algn="l"/>
                <a:tab pos="9816374" algn="l"/>
                <a:tab pos="10517543" algn="l"/>
                <a:tab pos="11218713" algn="l"/>
                <a:tab pos="11919882" algn="l"/>
                <a:tab pos="12621052" algn="l"/>
                <a:tab pos="13322221" algn="l"/>
                <a:tab pos="14023391" algn="l"/>
                <a:tab pos="14724560" algn="l"/>
                <a:tab pos="15425730" algn="l"/>
                <a:tab pos="16126899" algn="l"/>
                <a:tab pos="16828069" algn="l"/>
                <a:tab pos="17529239" algn="l"/>
                <a:tab pos="18230408" algn="l"/>
                <a:tab pos="18931578" algn="l"/>
                <a:tab pos="19632747" algn="l"/>
                <a:tab pos="20333917" algn="l"/>
                <a:tab pos="21035086" algn="l"/>
                <a:tab pos="21736256" algn="l"/>
                <a:tab pos="22437425" algn="l"/>
              </a:tabLst>
            </a:pPr>
            <a:r>
              <a:rPr lang="en-GB" sz="4300" b="1" dirty="0" smtClean="0">
                <a:solidFill>
                  <a:schemeClr val="bg1"/>
                </a:solidFill>
              </a:rPr>
              <a:t>References</a:t>
            </a:r>
            <a:endParaRPr lang="en-GB" sz="4300" b="1" dirty="0">
              <a:solidFill>
                <a:schemeClr val="bg1"/>
              </a:solidFill>
            </a:endParaRPr>
          </a:p>
        </p:txBody>
      </p:sp>
      <p:sp>
        <p:nvSpPr>
          <p:cNvPr id="15440" name="Text Box 1140"/>
          <p:cNvSpPr txBox="1">
            <a:spLocks noChangeArrowheads="1"/>
          </p:cNvSpPr>
          <p:nvPr/>
        </p:nvSpPr>
        <p:spPr bwMode="auto">
          <a:xfrm>
            <a:off x="7291094" y="7366935"/>
            <a:ext cx="12861501" cy="756277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87174" tIns="43587" rIns="87174" bIns="43587">
            <a:prstTxWarp prst="textNoShape">
              <a:avLst/>
            </a:prstTxWarp>
            <a:spAutoFit/>
          </a:bodyPr>
          <a:lstStyle/>
          <a:p>
            <a:pPr algn="ctr" defTabSz="435156">
              <a:tabLst>
                <a:tab pos="701170" algn="l"/>
                <a:tab pos="1402339" algn="l"/>
                <a:tab pos="2103509" algn="l"/>
                <a:tab pos="2804678" algn="l"/>
                <a:tab pos="3505848" algn="l"/>
                <a:tab pos="4207017" algn="l"/>
                <a:tab pos="4908187" algn="l"/>
                <a:tab pos="5609356" algn="l"/>
                <a:tab pos="6310526" algn="l"/>
                <a:tab pos="7011695" algn="l"/>
                <a:tab pos="7712865" algn="l"/>
                <a:tab pos="8414034" algn="l"/>
                <a:tab pos="9115204" algn="l"/>
                <a:tab pos="9816374" algn="l"/>
                <a:tab pos="10517543" algn="l"/>
                <a:tab pos="11218713" algn="l"/>
                <a:tab pos="11919882" algn="l"/>
                <a:tab pos="12621052" algn="l"/>
                <a:tab pos="13322221" algn="l"/>
                <a:tab pos="14023391" algn="l"/>
                <a:tab pos="14724560" algn="l"/>
                <a:tab pos="15425730" algn="l"/>
                <a:tab pos="16126899" algn="l"/>
                <a:tab pos="16828069" algn="l"/>
                <a:tab pos="17529239" algn="l"/>
                <a:tab pos="18230408" algn="l"/>
                <a:tab pos="18931578" algn="l"/>
                <a:tab pos="19632747" algn="l"/>
                <a:tab pos="20333917" algn="l"/>
                <a:tab pos="21035086" algn="l"/>
                <a:tab pos="21736256" algn="l"/>
                <a:tab pos="22437425" algn="l"/>
              </a:tabLst>
            </a:pPr>
            <a:r>
              <a:rPr lang="en-GB" sz="4300" b="1" dirty="0" smtClean="0">
                <a:solidFill>
                  <a:schemeClr val="bg1"/>
                </a:solidFill>
              </a:rPr>
              <a:t>Introduction &amp; Problem</a:t>
            </a:r>
            <a:endParaRPr lang="en-GB" sz="4300" b="1" dirty="0">
              <a:solidFill>
                <a:schemeClr val="bg1"/>
              </a:solidFill>
            </a:endParaRPr>
          </a:p>
        </p:txBody>
      </p:sp>
      <p:pic>
        <p:nvPicPr>
          <p:cNvPr id="189" name="Picture 188" descr="signature_CRCHU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8758" y="384856"/>
            <a:ext cx="6315331" cy="1929685"/>
          </a:xfrm>
          <a:prstGeom prst="rect">
            <a:avLst/>
          </a:prstGeom>
        </p:spPr>
      </p:pic>
      <p:pic>
        <p:nvPicPr>
          <p:cNvPr id="190" name="Picture 189" descr="SdC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876" y="30118118"/>
            <a:ext cx="4235148" cy="2170010"/>
          </a:xfrm>
          <a:prstGeom prst="rect">
            <a:avLst/>
          </a:prstGeom>
        </p:spPr>
      </p:pic>
      <p:pic>
        <p:nvPicPr>
          <p:cNvPr id="191" name="Picture 190" descr="NSER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740" y="29270165"/>
            <a:ext cx="3048000" cy="1244600"/>
          </a:xfrm>
          <a:prstGeom prst="rect">
            <a:avLst/>
          </a:prstGeom>
        </p:spPr>
      </p:pic>
      <p:pic>
        <p:nvPicPr>
          <p:cNvPr id="192" name="Picture 191" descr="scil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7327" y="474808"/>
            <a:ext cx="5368655" cy="1863323"/>
          </a:xfrm>
          <a:prstGeom prst="rect">
            <a:avLst/>
          </a:prstGeom>
        </p:spPr>
      </p:pic>
      <p:pic>
        <p:nvPicPr>
          <p:cNvPr id="194" name="Picture 193" descr="logo_couleur_500dpi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88317" y="710415"/>
            <a:ext cx="6722858" cy="1063954"/>
          </a:xfrm>
          <a:prstGeom prst="rect">
            <a:avLst/>
          </a:prstGeom>
        </p:spPr>
      </p:pic>
      <p:pic>
        <p:nvPicPr>
          <p:cNvPr id="196" name="Picture 195" descr="CFI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0175" y="30787664"/>
            <a:ext cx="2930525" cy="1384300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41096" y="30488720"/>
            <a:ext cx="3894141" cy="1908726"/>
          </a:xfrm>
          <a:prstGeom prst="rect">
            <a:avLst/>
          </a:prstGeom>
        </p:spPr>
      </p:pic>
      <p:pic>
        <p:nvPicPr>
          <p:cNvPr id="200" name="Picture 19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1138" y="30922468"/>
            <a:ext cx="3370279" cy="118583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2376918" y="404100"/>
            <a:ext cx="3236192" cy="2004741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23" y="218450"/>
            <a:ext cx="2485182" cy="23076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74771" y="8303472"/>
            <a:ext cx="266460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How should one estimate ODFs from this multi-shell data and can traditional streamline </a:t>
            </a:r>
            <a:r>
              <a:rPr lang="en-US" sz="3200" dirty="0" err="1"/>
              <a:t>tractography</a:t>
            </a:r>
            <a:r>
              <a:rPr lang="en-US" sz="3200" dirty="0"/>
              <a:t> algorithms be used as is </a:t>
            </a:r>
            <a:r>
              <a:rPr lang="en-US" sz="3200" dirty="0" smtClean="0"/>
              <a:t>on these </a:t>
            </a:r>
            <a:r>
              <a:rPr lang="en-US" sz="3200" dirty="0"/>
              <a:t>datasets? The HCP proposes a solution based on a multi-shell extension of the FSL ball-stick model [2]. The purpose of this work is to </a:t>
            </a:r>
            <a:r>
              <a:rPr lang="en-US" sz="3200" dirty="0" smtClean="0"/>
              <a:t>compare and </a:t>
            </a:r>
            <a:r>
              <a:rPr lang="en-US" sz="3200" dirty="0"/>
              <a:t>extend other recent state-of-the-art single-shell and multi-shell local reconstruction techniques for the HCP sampling scheme consisting of </a:t>
            </a:r>
            <a:r>
              <a:rPr lang="en-US" sz="3200" dirty="0" smtClean="0"/>
              <a:t>three-shells</a:t>
            </a:r>
            <a:r>
              <a:rPr lang="en-US" sz="3200" dirty="0"/>
              <a:t>. We are interested in the best ODF reconstruction quantified locally with angular error (AE) and correct number of </a:t>
            </a:r>
            <a:r>
              <a:rPr lang="en-US" sz="3200" dirty="0" smtClean="0"/>
              <a:t>fiber </a:t>
            </a:r>
            <a:r>
              <a:rPr lang="en-US" sz="3200" dirty="0"/>
              <a:t>compartments but </a:t>
            </a:r>
            <a:r>
              <a:rPr lang="en-US" sz="3200" dirty="0" smtClean="0"/>
              <a:t>most importantly</a:t>
            </a:r>
            <a:r>
              <a:rPr lang="en-US" sz="3200" dirty="0"/>
              <a:t>, on the ODF reconstruction that lead to best overall </a:t>
            </a:r>
            <a:r>
              <a:rPr lang="en-US" sz="3200" dirty="0" err="1"/>
              <a:t>tractography</a:t>
            </a:r>
            <a:r>
              <a:rPr lang="en-US" sz="3200" dirty="0"/>
              <a:t> output evaluated by the </a:t>
            </a:r>
            <a:r>
              <a:rPr lang="en-US" sz="3200" dirty="0" err="1"/>
              <a:t>Tractometer</a:t>
            </a:r>
            <a:r>
              <a:rPr lang="en-US" sz="3200" dirty="0"/>
              <a:t> [3</a:t>
            </a:r>
            <a:r>
              <a:rPr lang="en-US" sz="3200" dirty="0" smtClean="0"/>
              <a:t>].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000" y="296400"/>
            <a:ext cx="4181384" cy="21517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74771" y="11921263"/>
            <a:ext cx="262819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The HCP human brain </a:t>
            </a:r>
            <a:r>
              <a:rPr lang="en-US" sz="3200" dirty="0" err="1"/>
              <a:t>dMRI</a:t>
            </a:r>
            <a:r>
              <a:rPr lang="en-US" sz="3200" dirty="0"/>
              <a:t> dataset [1, 2] uses q-space sampling with 3 shells of b = 1000, 2000, 3000 s/mm 2 (270 non-collinear directions)</a:t>
            </a:r>
          </a:p>
          <a:p>
            <a:pPr algn="just"/>
            <a:r>
              <a:rPr lang="en-US" sz="3200" dirty="0"/>
              <a:t>and 18 b=0 images. For the simulations, we use the exact same sampling scheme but with the underlying ISBI 2013 HARDI Challenge phantom [4]. </a:t>
            </a:r>
            <a:r>
              <a:rPr lang="en-US" sz="3200" dirty="0" smtClean="0"/>
              <a:t>This phantom </a:t>
            </a:r>
            <a:r>
              <a:rPr lang="en-US" sz="3200" dirty="0"/>
              <a:t>is created using a local hindered and restricted diffusion signal generation and a set of </a:t>
            </a:r>
            <a:r>
              <a:rPr lang="en-US" sz="3200" dirty="0" smtClean="0"/>
              <a:t>fiber </a:t>
            </a:r>
            <a:r>
              <a:rPr lang="en-US" sz="3200" dirty="0"/>
              <a:t>bundles with complex configurations (branching</a:t>
            </a:r>
            <a:r>
              <a:rPr lang="en-US" sz="3200" dirty="0" smtClean="0"/>
              <a:t>, crossing</a:t>
            </a:r>
            <a:r>
              <a:rPr lang="en-US" sz="3200" dirty="0"/>
              <a:t>, kissing), different radii, geometry and partial volume effects. Several multi-shell (MS) reconstruction techniques were proposed in the </a:t>
            </a:r>
            <a:r>
              <a:rPr lang="en-US" sz="3200" dirty="0" smtClean="0"/>
              <a:t>last several </a:t>
            </a:r>
            <a:r>
              <a:rPr lang="en-US" sz="3200" dirty="0"/>
              <a:t>years [5-8], showing improved angular resolution than single-shell ODF. In this work, we first extend the constrained spherical </a:t>
            </a:r>
            <a:r>
              <a:rPr lang="en-US" sz="3200" dirty="0" err="1" smtClean="0"/>
              <a:t>deconvolution</a:t>
            </a:r>
            <a:r>
              <a:rPr lang="en-US" sz="3200" dirty="0" smtClean="0"/>
              <a:t> (</a:t>
            </a:r>
            <a:r>
              <a:rPr lang="en-US" sz="3200" dirty="0"/>
              <a:t>CSD) technique [9] to handle multi-shell datasets. </a:t>
            </a:r>
            <a:r>
              <a:rPr lang="en-US" sz="3200" dirty="0" smtClean="0"/>
              <a:t>In summary we are comparing the following methods:</a:t>
            </a:r>
          </a:p>
          <a:p>
            <a:pPr algn="just"/>
            <a:r>
              <a:rPr lang="en-US" sz="3200" dirty="0" smtClean="0"/>
              <a:t>CSD-</a:t>
            </a:r>
            <a:r>
              <a:rPr lang="en-US" sz="3200" dirty="0" err="1" smtClean="0"/>
              <a:t>ms</a:t>
            </a:r>
            <a:r>
              <a:rPr lang="en-US" sz="3200" dirty="0" smtClean="0"/>
              <a:t> (averaging all the SH coefficients from the 3 shells, CSD-</a:t>
            </a:r>
            <a:r>
              <a:rPr lang="en-US" sz="3200" dirty="0" err="1" smtClean="0"/>
              <a:t>maxabs</a:t>
            </a:r>
            <a:r>
              <a:rPr lang="en-US" sz="3200" dirty="0" smtClean="0"/>
              <a:t> (fuse SH using a maximum-absolute strategy) [10],  GQI2 [11] and </a:t>
            </a:r>
          </a:p>
          <a:p>
            <a:pPr algn="just"/>
            <a:r>
              <a:rPr lang="en-US" sz="3200" dirty="0" smtClean="0"/>
              <a:t>SHORE [8, 12].</a:t>
            </a:r>
            <a:r>
              <a:rPr lang="en-US" sz="3200" dirty="0"/>
              <a:t> </a:t>
            </a:r>
            <a:r>
              <a:rPr lang="en-US" sz="3200" dirty="0" smtClean="0"/>
              <a:t>Since </a:t>
            </a:r>
            <a:r>
              <a:rPr lang="en-US" sz="3200" dirty="0"/>
              <a:t>GQI2 and SHORE reconstruct the diffusion ODF </a:t>
            </a:r>
            <a:r>
              <a:rPr lang="en-US" sz="3200" dirty="0" smtClean="0"/>
              <a:t>and </a:t>
            </a:r>
            <a:r>
              <a:rPr lang="en-US" sz="3200" dirty="0"/>
              <a:t>this diffusion ODF is a smoothed version of the fiber ODF [</a:t>
            </a:r>
            <a:r>
              <a:rPr lang="en-US" sz="3200" dirty="0" smtClean="0"/>
              <a:t>13] which we can generate their sharpened version </a:t>
            </a:r>
            <a:r>
              <a:rPr lang="en-US" sz="3200" dirty="0"/>
              <a:t>[13]</a:t>
            </a:r>
            <a:r>
              <a:rPr lang="en-US" sz="3200" dirty="0" smtClean="0"/>
              <a:t> which we call GQID and SHORED respectively.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9067" y="18077891"/>
            <a:ext cx="6986015" cy="3694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7016" y="18098673"/>
            <a:ext cx="6986015" cy="3793283"/>
          </a:xfrm>
          <a:prstGeom prst="rect">
            <a:avLst/>
          </a:prstGeom>
        </p:spPr>
      </p:pic>
      <p:sp>
        <p:nvSpPr>
          <p:cNvPr id="47" name="Text Box 1010"/>
          <p:cNvSpPr txBox="1">
            <a:spLocks noChangeArrowheads="1"/>
          </p:cNvSpPr>
          <p:nvPr/>
        </p:nvSpPr>
        <p:spPr bwMode="auto">
          <a:xfrm>
            <a:off x="9876233" y="16623399"/>
            <a:ext cx="8979703" cy="75627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square" lIns="87174" tIns="43587" rIns="87174" bIns="43587">
            <a:prstTxWarp prst="textNoShape">
              <a:avLst/>
            </a:prstTxWarp>
            <a:spAutoFit/>
          </a:bodyPr>
          <a:lstStyle/>
          <a:p>
            <a:pPr algn="ctr" defTabSz="435156">
              <a:tabLst>
                <a:tab pos="701170" algn="l"/>
                <a:tab pos="1402339" algn="l"/>
                <a:tab pos="2103509" algn="l"/>
                <a:tab pos="2804678" algn="l"/>
                <a:tab pos="3505848" algn="l"/>
                <a:tab pos="4207017" algn="l"/>
                <a:tab pos="4908187" algn="l"/>
                <a:tab pos="5609356" algn="l"/>
                <a:tab pos="6310526" algn="l"/>
                <a:tab pos="7011695" algn="l"/>
                <a:tab pos="7712865" algn="l"/>
                <a:tab pos="8414034" algn="l"/>
                <a:tab pos="9115204" algn="l"/>
                <a:tab pos="9816374" algn="l"/>
                <a:tab pos="10517543" algn="l"/>
                <a:tab pos="11218713" algn="l"/>
                <a:tab pos="11919882" algn="l"/>
                <a:tab pos="12621052" algn="l"/>
                <a:tab pos="13322221" algn="l"/>
                <a:tab pos="14023391" algn="l"/>
                <a:tab pos="14724560" algn="l"/>
                <a:tab pos="15425730" algn="l"/>
                <a:tab pos="16126899" algn="l"/>
                <a:tab pos="16828069" algn="l"/>
                <a:tab pos="17529239" algn="l"/>
                <a:tab pos="18230408" algn="l"/>
                <a:tab pos="18931578" algn="l"/>
                <a:tab pos="19632747" algn="l"/>
                <a:tab pos="20333917" algn="l"/>
                <a:tab pos="21035086" algn="l"/>
                <a:tab pos="21736256" algn="l"/>
                <a:tab pos="22437425" algn="l"/>
              </a:tabLst>
            </a:pPr>
            <a:r>
              <a:rPr lang="en-GB" sz="4300" b="1" dirty="0" smtClean="0">
                <a:solidFill>
                  <a:schemeClr val="bg1"/>
                </a:solidFill>
              </a:rPr>
              <a:t>Results</a:t>
            </a:r>
            <a:endParaRPr lang="en-GB" sz="43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94239" y="17821969"/>
            <a:ext cx="1147191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200" b="1" dirty="0" smtClean="0"/>
              <a:t>Table </a:t>
            </a:r>
            <a:r>
              <a:rPr lang="en-GB" sz="3200" b="1" dirty="0"/>
              <a:t>1 </a:t>
            </a:r>
            <a:r>
              <a:rPr lang="en-GB" sz="3200" dirty="0"/>
              <a:t>shows the </a:t>
            </a:r>
            <a:r>
              <a:rPr lang="en-GB" sz="3200" i="1" dirty="0"/>
              <a:t>local reconstruction </a:t>
            </a:r>
            <a:r>
              <a:rPr lang="en-GB" sz="3200" i="1" dirty="0" smtClean="0"/>
              <a:t>results</a:t>
            </a:r>
            <a:r>
              <a:rPr lang="en-GB" sz="3200" dirty="0" smtClean="0"/>
              <a:t>. </a:t>
            </a:r>
            <a:r>
              <a:rPr lang="en-GB" sz="3200" dirty="0"/>
              <a:t>We calculate </a:t>
            </a:r>
            <a:r>
              <a:rPr lang="en-GB" sz="3200" dirty="0" smtClean="0"/>
              <a:t>the </a:t>
            </a:r>
            <a:r>
              <a:rPr lang="en-GB" sz="3200" dirty="0"/>
              <a:t>percentage of </a:t>
            </a:r>
            <a:r>
              <a:rPr lang="en-GB" sz="3200" dirty="0" smtClean="0"/>
              <a:t> correctly </a:t>
            </a:r>
            <a:r>
              <a:rPr lang="en-GB" sz="3200" dirty="0"/>
              <a:t>identified number of crossings (NX), the percentage </a:t>
            </a:r>
            <a:r>
              <a:rPr lang="en-GB" sz="3200" dirty="0" smtClean="0"/>
              <a:t>of over-determined  </a:t>
            </a:r>
            <a:r>
              <a:rPr lang="en-GB" sz="3200" dirty="0"/>
              <a:t>(OVER) and under-determined (UNDER) </a:t>
            </a:r>
            <a:r>
              <a:rPr lang="en-GB" sz="3200" dirty="0" smtClean="0"/>
              <a:t>crossings </a:t>
            </a:r>
            <a:r>
              <a:rPr lang="en-GB" sz="3200" dirty="0"/>
              <a:t>versus the ground truth peaks. We also </a:t>
            </a:r>
            <a:r>
              <a:rPr lang="en-GB" sz="3200" dirty="0" smtClean="0"/>
              <a:t>calculate  </a:t>
            </a:r>
            <a:r>
              <a:rPr lang="en-GB" sz="3200" dirty="0"/>
              <a:t>the minimum average angular error (AE) in </a:t>
            </a:r>
            <a:r>
              <a:rPr lang="en-GB" sz="3200" dirty="0" smtClean="0"/>
              <a:t>degrees. All </a:t>
            </a:r>
            <a:r>
              <a:rPr lang="en-GB" sz="3200" dirty="0"/>
              <a:t>methods perform </a:t>
            </a:r>
            <a:r>
              <a:rPr lang="en-GB" sz="3200" dirty="0" smtClean="0"/>
              <a:t>similarly</a:t>
            </a:r>
            <a:r>
              <a:rPr lang="en-GB" sz="3200" dirty="0"/>
              <a:t>. </a:t>
            </a:r>
            <a:r>
              <a:rPr lang="en-GB" sz="3200" dirty="0">
                <a:solidFill>
                  <a:srgbClr val="9F1908"/>
                </a:solidFill>
              </a:rPr>
              <a:t>Overall, </a:t>
            </a:r>
            <a:r>
              <a:rPr lang="en-GB" sz="3200" dirty="0" smtClean="0">
                <a:solidFill>
                  <a:srgbClr val="9F1908"/>
                </a:solidFill>
              </a:rPr>
              <a:t>SHORE </a:t>
            </a:r>
            <a:r>
              <a:rPr lang="en-GB" sz="3200" dirty="0">
                <a:solidFill>
                  <a:srgbClr val="9F1908"/>
                </a:solidFill>
              </a:rPr>
              <a:t>and SHORED have a slight advantage in terms of </a:t>
            </a:r>
            <a:r>
              <a:rPr lang="en-GB" sz="3200" dirty="0" smtClean="0">
                <a:solidFill>
                  <a:srgbClr val="9F1908"/>
                </a:solidFill>
              </a:rPr>
              <a:t>trade-off between %</a:t>
            </a:r>
            <a:r>
              <a:rPr lang="en-GB" sz="3200" dirty="0">
                <a:solidFill>
                  <a:srgbClr val="9F1908"/>
                </a:solidFill>
              </a:rPr>
              <a:t>NX/OVER/UNDER and AE. For CSD, </a:t>
            </a:r>
            <a:r>
              <a:rPr lang="en-GB" sz="3200" dirty="0" smtClean="0">
                <a:solidFill>
                  <a:srgbClr val="9F1908"/>
                </a:solidFill>
              </a:rPr>
              <a:t>it </a:t>
            </a:r>
            <a:r>
              <a:rPr lang="en-GB" sz="3200" dirty="0">
                <a:solidFill>
                  <a:srgbClr val="9F1908"/>
                </a:solidFill>
              </a:rPr>
              <a:t>impressively performs best when using the b=2000 </a:t>
            </a:r>
            <a:r>
              <a:rPr lang="en-GB" sz="3200" dirty="0" smtClean="0">
                <a:solidFill>
                  <a:srgbClr val="9F1908"/>
                </a:solidFill>
              </a:rPr>
              <a:t>s/mm</a:t>
            </a:r>
            <a:r>
              <a:rPr lang="en-GB" sz="3200" baseline="30000" dirty="0" smtClean="0">
                <a:solidFill>
                  <a:srgbClr val="9F1908"/>
                </a:solidFill>
              </a:rPr>
              <a:t>2 </a:t>
            </a:r>
            <a:r>
              <a:rPr lang="en-GB" sz="3200" dirty="0" smtClean="0">
                <a:solidFill>
                  <a:srgbClr val="9F1908"/>
                </a:solidFill>
              </a:rPr>
              <a:t>shell </a:t>
            </a:r>
            <a:r>
              <a:rPr lang="en-GB" sz="3200" dirty="0">
                <a:solidFill>
                  <a:srgbClr val="9F1908"/>
                </a:solidFill>
              </a:rPr>
              <a:t>although MS extensions perform almost equally well</a:t>
            </a:r>
            <a:r>
              <a:rPr lang="en-GB" sz="3200" b="1" dirty="0">
                <a:solidFill>
                  <a:srgbClr val="9F1908"/>
                </a:solidFill>
              </a:rPr>
              <a:t>. </a:t>
            </a:r>
            <a:r>
              <a:rPr lang="en-GB" sz="3200" dirty="0" smtClean="0"/>
              <a:t>Finally</a:t>
            </a:r>
            <a:r>
              <a:rPr lang="en-GB" sz="3200" dirty="0"/>
              <a:t>, for GQI, </a:t>
            </a:r>
            <a:r>
              <a:rPr lang="en-GB" sz="3200" dirty="0" err="1"/>
              <a:t>deconvolution</a:t>
            </a:r>
            <a:r>
              <a:rPr lang="en-GB" sz="3200" dirty="0"/>
              <a:t> increases </a:t>
            </a:r>
            <a:r>
              <a:rPr lang="en-GB" sz="3200" dirty="0" smtClean="0"/>
              <a:t>the </a:t>
            </a:r>
            <a:r>
              <a:rPr lang="en-GB" sz="3200" dirty="0"/>
              <a:t>number of spurious </a:t>
            </a:r>
            <a:r>
              <a:rPr lang="en-GB" sz="3200" dirty="0" smtClean="0"/>
              <a:t>peaks </a:t>
            </a:r>
            <a:r>
              <a:rPr lang="en-GB" sz="3200" dirty="0"/>
              <a:t>(bigger OVER %) and is reflected in a poorer AE. </a:t>
            </a:r>
            <a:endParaRPr lang="en-US" sz="3200" dirty="0"/>
          </a:p>
        </p:txBody>
      </p:sp>
      <p:sp>
        <p:nvSpPr>
          <p:cNvPr id="21" name="Rectangle 20"/>
          <p:cNvSpPr/>
          <p:nvPr/>
        </p:nvSpPr>
        <p:spPr>
          <a:xfrm>
            <a:off x="13519051" y="22227913"/>
            <a:ext cx="144018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GB" sz="3200" b="1" dirty="0" smtClean="0"/>
              <a:t>Table 2 </a:t>
            </a:r>
            <a:r>
              <a:rPr lang="en-GB" sz="3200" dirty="0" err="1" smtClean="0"/>
              <a:t>Tractometer</a:t>
            </a:r>
            <a:r>
              <a:rPr lang="en-GB" sz="3200" dirty="0" smtClean="0"/>
              <a:t> </a:t>
            </a:r>
            <a:r>
              <a:rPr lang="en-GB" sz="3200" dirty="0"/>
              <a:t>[3] evaluation based on global connectivity performances over more than 3,000 streamline tracking algorithms launched on the ODFs of Table 1. Table 2 shows the best </a:t>
            </a:r>
            <a:r>
              <a:rPr lang="en-GB" sz="3200" dirty="0" err="1"/>
              <a:t>tractography</a:t>
            </a:r>
            <a:r>
              <a:rPr lang="en-GB" sz="3200" dirty="0"/>
              <a:t> output configuration for each local reconstruction method. </a:t>
            </a:r>
            <a:r>
              <a:rPr lang="en-GB" sz="3200" dirty="0">
                <a:solidFill>
                  <a:srgbClr val="9F1908"/>
                </a:solidFill>
              </a:rPr>
              <a:t>First, we see that only two of the six methods, SHORED and CSD-</a:t>
            </a:r>
            <a:r>
              <a:rPr lang="en-GB" sz="3200" dirty="0" err="1">
                <a:solidFill>
                  <a:srgbClr val="9F1908"/>
                </a:solidFill>
              </a:rPr>
              <a:t>ms</a:t>
            </a:r>
            <a:r>
              <a:rPr lang="en-GB" sz="3200" dirty="0">
                <a:solidFill>
                  <a:srgbClr val="9F1908"/>
                </a:solidFill>
              </a:rPr>
              <a:t> were able to generate 27 of the 27 valid bundles (VB). However, SHORED created less invalid bundles (IB) (false positives), had the best trade-off between percentage of valid connections (VC) and invalid connections (IC).</a:t>
            </a:r>
            <a:r>
              <a:rPr lang="en-GB" sz="3200" dirty="0"/>
              <a:t> See [8] for a complete explanation of these novel global connectivity measures. We also note that CSD-b2000 was able to find 27/27 bundles and performed similarly as its MS extensions but producing a larger number of invalid </a:t>
            </a:r>
            <a:r>
              <a:rPr lang="en-GB" sz="3200" dirty="0" smtClean="0"/>
              <a:t>bundles/connections.</a:t>
            </a:r>
            <a:r>
              <a:rPr lang="en-GB" sz="3200" dirty="0"/>
              <a:t> </a:t>
            </a:r>
            <a:endParaRPr lang="en-US" sz="32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425" y="23713343"/>
            <a:ext cx="9184543" cy="51001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155907" y="29621056"/>
            <a:ext cx="847539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All methods shown here are available in </a:t>
            </a:r>
            <a:r>
              <a:rPr lang="en-US" sz="3200" dirty="0" err="1" smtClean="0">
                <a:solidFill>
                  <a:srgbClr val="FF0000"/>
                </a:solidFill>
              </a:rPr>
              <a:t>Dipy</a:t>
            </a:r>
            <a:r>
              <a:rPr lang="en-US" sz="3200" dirty="0" smtClean="0">
                <a:solidFill>
                  <a:srgbClr val="FF0000"/>
                </a:solidFill>
              </a:rPr>
              <a:t>!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2604" y="29233219"/>
            <a:ext cx="1284156" cy="1192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Vrai"/>
  <p:tag name="EMBEDFONTS" val="Faux"/>
  <p:tag name="USEBOLDAMS" val="Faux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ux"/>
  <p:tag name="DEFAULTTRANSPARENT" val="Faux"/>
  <p:tag name="DEFAULTWORKAROUNDTRANSPARENCYBUG" val="Faux"/>
  <p:tag name="DEFAULTRESOLUTION" val="1200"/>
  <p:tag name="DEFAULTMAGNIFICATION" val="2"/>
  <p:tag name="DEFAULTFONTSIZE" val="10"/>
  <p:tag name="DEFAULTWIDTH" val="434"/>
  <p:tag name="DEFAULTHEIGHT" val="252"/>
</p:tagLst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12338</TotalTime>
  <Words>802</Words>
  <Application>Microsoft Office PowerPoint</Application>
  <PresentationFormat>Custom</PresentationFormat>
  <Paragraphs>49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Modèle par défaut</vt:lpstr>
      <vt:lpstr>PowerPoint Presentation</vt:lpstr>
    </vt:vector>
  </TitlesOfParts>
  <Company>Enpc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Odyssee</dc:creator>
  <cp:lastModifiedBy>Eleftherios</cp:lastModifiedBy>
  <cp:revision>621</cp:revision>
  <cp:lastPrinted>2007-09-24T15:38:29Z</cp:lastPrinted>
  <dcterms:created xsi:type="dcterms:W3CDTF">2014-04-30T10:19:31Z</dcterms:created>
  <dcterms:modified xsi:type="dcterms:W3CDTF">2014-05-05T18:13:15Z</dcterms:modified>
</cp:coreProperties>
</file>