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2"/>
  </p:notesMasterIdLst>
  <p:handoutMasterIdLst>
    <p:handoutMasterId r:id="rId13"/>
  </p:handoutMasterIdLst>
  <p:sldIdLst>
    <p:sldId id="256" r:id="rId2"/>
    <p:sldId id="257" r:id="rId3"/>
    <p:sldId id="259" r:id="rId4"/>
    <p:sldId id="258" r:id="rId5"/>
    <p:sldId id="263" r:id="rId6"/>
    <p:sldId id="260"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115" d="100"/>
          <a:sy n="115" d="100"/>
        </p:scale>
        <p:origin x="12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CB8D38-2328-4536-AA8B-C2F97D8735AE}" type="datetime1">
              <a:rPr lang="en-US" smtClean="0"/>
              <a:t>5/26/2015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B12D84-7932-4D61-83D7-3204EFB69FF2}" type="slidenum">
              <a:rPr lang="en-US" smtClean="0"/>
              <a:t>‹#›</a:t>
            </a:fld>
            <a:endParaRPr lang="en-US"/>
          </a:p>
        </p:txBody>
      </p:sp>
    </p:spTree>
    <p:extLst>
      <p:ext uri="{BB962C8B-B14F-4D97-AF65-F5344CB8AC3E}">
        <p14:creationId xmlns:p14="http://schemas.microsoft.com/office/powerpoint/2010/main" val="29052587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12AB8-32A6-497B-809B-EE51DB57EC2C}" type="datetime1">
              <a:rPr lang="en-US" smtClean="0"/>
              <a:t>5/26/2015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19D5D-BE69-479E-8824-C86819D3492C}" type="slidenum">
              <a:rPr lang="en-US" smtClean="0"/>
              <a:t>‹#›</a:t>
            </a:fld>
            <a:endParaRPr lang="en-US"/>
          </a:p>
        </p:txBody>
      </p:sp>
    </p:spTree>
    <p:extLst>
      <p:ext uri="{BB962C8B-B14F-4D97-AF65-F5344CB8AC3E}">
        <p14:creationId xmlns:p14="http://schemas.microsoft.com/office/powerpoint/2010/main" val="35245883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6B58832F-0468-4BC5-B562-93D3955B8B94}" type="datetime1">
              <a:rPr lang="en-US" smtClean="0"/>
              <a:t>5/26/2015</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9B419D5D-BE69-479E-8824-C86819D3492C}" type="slidenum">
              <a:rPr lang="en-US" smtClean="0"/>
              <a:t>1</a:t>
            </a:fld>
            <a:endParaRPr lang="en-US"/>
          </a:p>
        </p:txBody>
      </p:sp>
    </p:spTree>
    <p:extLst>
      <p:ext uri="{BB962C8B-B14F-4D97-AF65-F5344CB8AC3E}">
        <p14:creationId xmlns:p14="http://schemas.microsoft.com/office/powerpoint/2010/main" val="292945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E99C99-F9E9-483E-A4B8-BC1A5799E6AC}"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29858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60E6AF-DBDD-440F-BBDE-4FE1AE20434D}"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01135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850697-F135-47DE-8607-A0BD71427E9B}"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4037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C8979-F14F-4DFD-86D8-31B3B7FED561}"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41530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2F2AC-7276-4375-85F6-FD85D24C0671}"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00107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41B2A3-0889-4BE0-81DB-70BCF001781F}"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320699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766F0B-915B-4364-8515-3BCE05D117A3}" type="datetime1">
              <a:rPr lang="en-US" smtClean="0"/>
              <a:t>5/26/2015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37912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E3E0CE-F525-4370-8B3D-D742D19EAB05}" type="datetime1">
              <a:rPr lang="en-US" smtClean="0"/>
              <a:t>5/26/2015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77873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8A1BA-D3D4-48CB-9AB7-2195A4E6CD53}" type="datetime1">
              <a:rPr lang="en-US" smtClean="0"/>
              <a:t>5/26/2015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77021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CAFE1-EF5A-42E3-813F-CD9664847D81}"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78938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818A82-90B0-46B4-AE37-9854AFCC8169}"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8564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6A878-5EFF-477D-92B7-9E96DF8ED67B}" type="datetime1">
              <a:rPr lang="en-US" smtClean="0"/>
              <a:t>5/26/2015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6363-BEE2-4ECB-93D6-1CC1AC5DDD17}" type="slidenum">
              <a:rPr lang="en-US" smtClean="0"/>
              <a:t>‹#›</a:t>
            </a:fld>
            <a:endParaRPr lang="en-US"/>
          </a:p>
        </p:txBody>
      </p:sp>
    </p:spTree>
    <p:extLst>
      <p:ext uri="{BB962C8B-B14F-4D97-AF65-F5344CB8AC3E}">
        <p14:creationId xmlns:p14="http://schemas.microsoft.com/office/powerpoint/2010/main" val="167626312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py.or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il.dinf.usherbrooke.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 y="632302"/>
            <a:ext cx="9144000" cy="1866090"/>
          </a:xfrm>
        </p:spPr>
        <p:txBody>
          <a:bodyPr>
            <a:noAutofit/>
          </a:bodyPr>
          <a:lstStyle/>
          <a:p>
            <a:r>
              <a:rPr lang="en-US" sz="8800" b="1" dirty="0">
                <a:solidFill>
                  <a:schemeClr val="bg2">
                    <a:lumMod val="60000"/>
                    <a:lumOff val="40000"/>
                  </a:schemeClr>
                </a:solidFill>
                <a:effectLst>
                  <a:outerShdw blurRad="38100" dist="38100" dir="2700000" algn="tl">
                    <a:srgbClr val="000000">
                      <a:alpha val="43137"/>
                    </a:srgbClr>
                  </a:outerShdw>
                </a:effectLst>
              </a:rPr>
              <a:t>Tract-analysis </a:t>
            </a:r>
            <a:r>
              <a:rPr lang="en-US" sz="8800" b="1" dirty="0" smtClean="0">
                <a:solidFill>
                  <a:schemeClr val="bg2">
                    <a:lumMod val="60000"/>
                    <a:lumOff val="40000"/>
                  </a:schemeClr>
                </a:solidFill>
                <a:effectLst>
                  <a:outerShdw blurRad="38100" dist="38100" dir="2700000" algn="tl">
                    <a:srgbClr val="000000">
                      <a:alpha val="43137"/>
                    </a:srgbClr>
                  </a:outerShdw>
                </a:effectLst>
              </a:rPr>
              <a:t>and </a:t>
            </a:r>
            <a:r>
              <a:rPr lang="en-US" sz="8800" b="1" dirty="0">
                <a:solidFill>
                  <a:schemeClr val="bg2">
                    <a:lumMod val="60000"/>
                    <a:lumOff val="40000"/>
                  </a:schemeClr>
                </a:solidFill>
                <a:effectLst>
                  <a:outerShdw blurRad="38100" dist="38100" dir="2700000" algn="tl">
                    <a:srgbClr val="000000">
                      <a:alpha val="43137"/>
                    </a:srgbClr>
                  </a:outerShdw>
                </a:effectLst>
              </a:rPr>
              <a:t>connectivity</a:t>
            </a:r>
          </a:p>
        </p:txBody>
      </p:sp>
      <p:sp>
        <p:nvSpPr>
          <p:cNvPr id="3" name="Subtitle 2"/>
          <p:cNvSpPr>
            <a:spLocks noGrp="1"/>
          </p:cNvSpPr>
          <p:nvPr>
            <p:ph type="subTitle" idx="1"/>
          </p:nvPr>
        </p:nvSpPr>
        <p:spPr>
          <a:xfrm>
            <a:off x="225490" y="3131715"/>
            <a:ext cx="5098783" cy="1655762"/>
          </a:xfrm>
        </p:spPr>
        <p:txBody>
          <a:bodyPr>
            <a:normAutofit fontScale="25000" lnSpcReduction="20000"/>
          </a:bodyPr>
          <a:lstStyle/>
          <a:p>
            <a:pPr algn="l"/>
            <a:r>
              <a:rPr lang="en-US" sz="11200" b="1" dirty="0">
                <a:latin typeface="Helvetica" panose="020B0604020202020204" pitchFamily="34" charset="0"/>
                <a:cs typeface="Helvetica" panose="020B0604020202020204" pitchFamily="34" charset="0"/>
              </a:rPr>
              <a:t>Eleftherios </a:t>
            </a:r>
            <a:r>
              <a:rPr lang="en-US" sz="11200" b="1" dirty="0" err="1">
                <a:latin typeface="Helvetica" panose="020B0604020202020204" pitchFamily="34" charset="0"/>
                <a:cs typeface="Helvetica" panose="020B0604020202020204" pitchFamily="34" charset="0"/>
              </a:rPr>
              <a:t>Garyfallidis</a:t>
            </a:r>
            <a:r>
              <a:rPr lang="en-US" sz="11200" b="1" dirty="0">
                <a:latin typeface="Helvetica" panose="020B0604020202020204" pitchFamily="34" charset="0"/>
                <a:cs typeface="Helvetica" panose="020B0604020202020204" pitchFamily="34" charset="0"/>
              </a:rPr>
              <a:t>, PhD</a:t>
            </a:r>
          </a:p>
          <a:p>
            <a:pPr algn="l">
              <a:spcBef>
                <a:spcPts val="738"/>
              </a:spcBef>
              <a:defRPr/>
            </a:pP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Diffusion Imaging in Python</a:t>
            </a:r>
          </a:p>
          <a:p>
            <a:pPr algn="l">
              <a:spcBef>
                <a:spcPts val="738"/>
              </a:spcBef>
              <a:defRPr/>
            </a:pPr>
            <a:r>
              <a:rPr lang="en-US" altLang="x-none" sz="9600" dirty="0">
                <a:latin typeface="Helvetica" panose="020B0604020202020204" pitchFamily="34" charset="0"/>
                <a:cs typeface="Helvetica" panose="020B0604020202020204" pitchFamily="34" charset="0"/>
                <a:sym typeface="Helvetica Neue Light" charset="0"/>
                <a:hlinkClick r:id="rId3"/>
              </a:rPr>
              <a:t>http://dipy.org</a:t>
            </a:r>
            <a:endParaRPr lang="en-US" altLang="x-none" sz="9600" dirty="0">
              <a:latin typeface="Helvetica" panose="020B0604020202020204" pitchFamily="34" charset="0"/>
              <a:cs typeface="Helvetica" panose="020B0604020202020204" pitchFamily="34" charset="0"/>
              <a:sym typeface="Helvetica Neue Light" charset="0"/>
            </a:endParaRPr>
          </a:p>
          <a:p>
            <a:pPr algn="l">
              <a:spcBef>
                <a:spcPts val="738"/>
              </a:spcBef>
              <a:defRPr/>
            </a:pPr>
            <a:r>
              <a:rPr lang="en-US" altLang="x-none" sz="9600" dirty="0" err="1">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Sherbrooke</a:t>
            </a: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 Connectivity Imaging</a:t>
            </a:r>
          </a:p>
          <a:p>
            <a:pPr algn="l">
              <a:spcBef>
                <a:spcPts val="738"/>
              </a:spcBef>
              <a:defRPr/>
            </a:pP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Laboratory </a:t>
            </a:r>
            <a:r>
              <a:rPr lang="en-US" altLang="x-none" sz="9600" dirty="0" smtClean="0">
                <a:latin typeface="Helvetica" panose="020B0604020202020204" pitchFamily="34" charset="0"/>
                <a:cs typeface="Helvetica" panose="020B0604020202020204" pitchFamily="34" charset="0"/>
                <a:sym typeface="Helvetica Neue Light" charset="0"/>
                <a:hlinkClick r:id="rId4"/>
              </a:rPr>
              <a:t>http</a:t>
            </a:r>
            <a:r>
              <a:rPr lang="en-US" altLang="x-none" sz="9600" dirty="0">
                <a:latin typeface="Helvetica" panose="020B0604020202020204" pitchFamily="34" charset="0"/>
                <a:cs typeface="Helvetica" panose="020B0604020202020204" pitchFamily="34" charset="0"/>
                <a:sym typeface="Helvetica Neue Light" charset="0"/>
                <a:hlinkClick r:id="rId4"/>
              </a:rPr>
              <a:t>://scil.dinf.usherbrooke.ca</a:t>
            </a:r>
            <a:endParaRPr lang="en-US" altLang="x-none" sz="9600" dirty="0">
              <a:latin typeface="Helvetica" panose="020B0604020202020204" pitchFamily="34" charset="0"/>
              <a:cs typeface="Helvetica" panose="020B0604020202020204" pitchFamily="34" charset="0"/>
              <a:sym typeface="Helvetica Neue Light" charset="0"/>
            </a:endParaRPr>
          </a:p>
          <a:p>
            <a:pPr algn="l"/>
            <a:endParaRPr lang="en-US" dirty="0"/>
          </a:p>
        </p:txBody>
      </p:sp>
      <p:pic>
        <p:nvPicPr>
          <p:cNvPr id="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9816" y="3924773"/>
            <a:ext cx="4432300" cy="153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6577" y="5862536"/>
            <a:ext cx="4222275" cy="68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57031" y="3030023"/>
            <a:ext cx="3267552" cy="90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450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err="1" smtClean="0">
                <a:solidFill>
                  <a:schemeClr val="bg2">
                    <a:lumMod val="60000"/>
                    <a:lumOff val="40000"/>
                  </a:schemeClr>
                </a:solidFill>
                <a:effectLst>
                  <a:outerShdw blurRad="38100" dist="38100" dir="2700000" algn="tl">
                    <a:srgbClr val="000000">
                      <a:alpha val="43137"/>
                    </a:srgbClr>
                  </a:outerShdw>
                </a:effectLst>
              </a:rPr>
              <a:t>Tractometry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
        <p:nvSpPr>
          <p:cNvPr id="11" name="Shape 687"/>
          <p:cNvSpPr/>
          <p:nvPr/>
        </p:nvSpPr>
        <p:spPr>
          <a:xfrm>
            <a:off x="-1524000" y="5195857"/>
            <a:ext cx="13578303"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ctr" defTabSz="584200">
              <a:defRPr sz="1800">
                <a:solidFill>
                  <a:srgbClr val="FFFFFF"/>
                </a:solidFill>
                <a:effectLst>
                  <a:outerShdw blurRad="38100" dist="64529" dir="2700000" rotWithShape="0">
                    <a:srgbClr val="000000">
                      <a:alpha val="48275"/>
                    </a:srgbClr>
                  </a:outerShdw>
                </a:effectLst>
                <a:uFill>
                  <a:solidFill>
                    <a:srgbClr val="FFFFFF"/>
                  </a:solidFill>
                </a:uFill>
                <a:latin typeface="+mn-lt"/>
                <a:ea typeface="+mn-ea"/>
                <a:cs typeface="+mn-cs"/>
                <a:sym typeface="Helvetica Neue Light"/>
              </a:defRPr>
            </a:lvl1pPr>
          </a:lstStyle>
          <a:p>
            <a:pPr lvl="0">
              <a:defRPr>
                <a:solidFill>
                  <a:srgbClr val="000000"/>
                </a:solidFill>
                <a:effectLst/>
                <a:uFillTx/>
              </a:defRPr>
            </a:pPr>
            <a:r>
              <a:rPr lang="en-US" dirty="0" smtClean="0">
                <a:solidFill>
                  <a:srgbClr val="FFFFFF"/>
                </a:solidFill>
                <a:effectLst>
                  <a:outerShdw blurRad="38100" dist="64529" dir="2700000" rotWithShape="0">
                    <a:srgbClr val="000000">
                      <a:alpha val="48275"/>
                    </a:srgbClr>
                  </a:outerShdw>
                </a:effectLst>
                <a:uFill>
                  <a:solidFill>
                    <a:srgbClr val="FFFFFF"/>
                  </a:solidFill>
                </a:uFill>
              </a:rPr>
              <a:t>                                       Bells et al. ISMRM 2012,  </a:t>
            </a:r>
            <a:r>
              <a:rPr lang="en-US" dirty="0" err="1" smtClean="0">
                <a:solidFill>
                  <a:srgbClr val="FFFFFF"/>
                </a:solidFill>
                <a:effectLst>
                  <a:outerShdw blurRad="38100" dist="64529" dir="2700000" rotWithShape="0">
                    <a:srgbClr val="000000">
                      <a:alpha val="48275"/>
                    </a:srgbClr>
                  </a:outerShdw>
                </a:effectLst>
                <a:uFill>
                  <a:solidFill>
                    <a:srgbClr val="FFFFFF"/>
                  </a:solidFill>
                </a:uFill>
              </a:rPr>
              <a:t>Assaf</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et al. </a:t>
            </a:r>
            <a:r>
              <a:rPr lang="en-US" dirty="0" err="1" smtClean="0">
                <a:solidFill>
                  <a:srgbClr val="FFFFFF"/>
                </a:solidFill>
                <a:effectLst>
                  <a:outerShdw blurRad="38100" dist="64529" dir="2700000" rotWithShape="0">
                    <a:srgbClr val="000000">
                      <a:alpha val="48275"/>
                    </a:srgbClr>
                  </a:outerShdw>
                </a:effectLst>
                <a:uFill>
                  <a:solidFill>
                    <a:srgbClr val="FFFFFF"/>
                  </a:solidFill>
                </a:uFill>
              </a:rPr>
              <a:t>Neuroimage</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2013, </a:t>
            </a:r>
          </a:p>
          <a:p>
            <a:pPr lvl="0">
              <a:defRPr>
                <a:solidFill>
                  <a:srgbClr val="000000"/>
                </a:solidFill>
                <a:effectLst/>
                <a:uFillTx/>
              </a:defRPr>
            </a:pPr>
            <a:r>
              <a:rPr dirty="0" smtClean="0">
                <a:solidFill>
                  <a:srgbClr val="FFFFFF"/>
                </a:solidFill>
                <a:effectLst>
                  <a:outerShdw blurRad="38100" dist="64529" dir="2700000" rotWithShape="0">
                    <a:srgbClr val="000000">
                      <a:alpha val="48275"/>
                    </a:srgbClr>
                  </a:outerShdw>
                </a:effectLst>
                <a:uFill>
                  <a:solidFill>
                    <a:srgbClr val="FFFFFF"/>
                  </a:solidFill>
                </a:uFill>
              </a:rPr>
              <a:t>Catani et al, PNAS 2007, </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a:t>
            </a:r>
            <a:r>
              <a:rPr dirty="0" err="1" smtClean="0">
                <a:solidFill>
                  <a:srgbClr val="FFFFFF"/>
                </a:solidFill>
                <a:effectLst>
                  <a:outerShdw blurRad="38100" dist="64529" dir="2700000" rotWithShape="0">
                    <a:srgbClr val="000000">
                      <a:alpha val="48275"/>
                    </a:srgbClr>
                  </a:outerShdw>
                </a:effectLst>
                <a:uFill>
                  <a:solidFill>
                    <a:srgbClr val="FFFFFF"/>
                  </a:solidFill>
                </a:uFill>
              </a:rPr>
              <a:t>Lebel</a:t>
            </a:r>
            <a:r>
              <a:rPr dirty="0" smtClean="0">
                <a:solidFill>
                  <a:srgbClr val="FFFFFF"/>
                </a:solidFill>
                <a:effectLst>
                  <a:outerShdw blurRad="38100" dist="64529" dir="2700000" rotWithShape="0">
                    <a:srgbClr val="000000">
                      <a:alpha val="48275"/>
                    </a:srgbClr>
                  </a:outerShdw>
                </a:effectLst>
                <a:uFill>
                  <a:solidFill>
                    <a:srgbClr val="FFFFFF"/>
                  </a:solidFill>
                </a:uFill>
              </a:rPr>
              <a:t> &amp; Beaulieu HBM 2009,  </a:t>
            </a:r>
            <a:r>
              <a:rPr dirty="0" err="1" smtClean="0">
                <a:solidFill>
                  <a:srgbClr val="FFFFFF"/>
                </a:solidFill>
                <a:effectLst>
                  <a:outerShdw blurRad="38100" dist="64529" dir="2700000" rotWithShape="0">
                    <a:srgbClr val="000000">
                      <a:alpha val="48275"/>
                    </a:srgbClr>
                  </a:outerShdw>
                </a:effectLst>
                <a:uFill>
                  <a:solidFill>
                    <a:srgbClr val="FFFFFF"/>
                  </a:solidFill>
                </a:uFill>
              </a:rPr>
              <a:t>Forkel</a:t>
            </a:r>
            <a:r>
              <a:rPr dirty="0" smtClean="0">
                <a:solidFill>
                  <a:srgbClr val="FFFFFF"/>
                </a:solidFill>
                <a:effectLst>
                  <a:outerShdw blurRad="38100" dist="64529" dir="2700000" rotWithShape="0">
                    <a:srgbClr val="000000">
                      <a:alpha val="48275"/>
                    </a:srgbClr>
                  </a:outerShdw>
                </a:effectLst>
                <a:uFill>
                  <a:solidFill>
                    <a:srgbClr val="FFFFFF"/>
                  </a:solidFill>
                </a:uFill>
              </a:rPr>
              <a:t> et al Brain 201</a:t>
            </a:r>
            <a:r>
              <a:rPr lang="en-US" dirty="0" smtClean="0">
                <a:solidFill>
                  <a:srgbClr val="FFFFFF"/>
                </a:solidFill>
                <a:effectLst>
                  <a:outerShdw blurRad="38100" dist="64529" dir="2700000" rotWithShape="0">
                    <a:srgbClr val="000000">
                      <a:alpha val="48275"/>
                    </a:srgbClr>
                  </a:outerShdw>
                </a:effectLst>
                <a:uFill>
                  <a:solidFill>
                    <a:srgbClr val="FFFFFF"/>
                  </a:solidFill>
                </a:uFill>
              </a:rPr>
              <a:t>4</a:t>
            </a:r>
          </a:p>
        </p:txBody>
      </p:sp>
      <p:grpSp>
        <p:nvGrpSpPr>
          <p:cNvPr id="14" name="Group 13"/>
          <p:cNvGrpSpPr>
            <a:grpSpLocks noChangeAspect="1"/>
          </p:cNvGrpSpPr>
          <p:nvPr/>
        </p:nvGrpSpPr>
        <p:grpSpPr>
          <a:xfrm>
            <a:off x="628650" y="1163043"/>
            <a:ext cx="4209878" cy="1506061"/>
            <a:chOff x="4975972" y="1280319"/>
            <a:chExt cx="3136899" cy="1083069"/>
          </a:xfrm>
        </p:grpSpPr>
        <p:grpSp>
          <p:nvGrpSpPr>
            <p:cNvPr id="15" name="Group 2"/>
            <p:cNvGrpSpPr>
              <a:grpSpLocks/>
            </p:cNvGrpSpPr>
            <p:nvPr/>
          </p:nvGrpSpPr>
          <p:grpSpPr bwMode="auto">
            <a:xfrm>
              <a:off x="5014071" y="1280319"/>
              <a:ext cx="3098800" cy="823912"/>
              <a:chOff x="3766" y="1024"/>
              <a:chExt cx="1952" cy="519"/>
            </a:xfrm>
          </p:grpSpPr>
          <p:sp>
            <p:nvSpPr>
              <p:cNvPr id="22" name="Freeform 3"/>
              <p:cNvSpPr>
                <a:spLocks/>
              </p:cNvSpPr>
              <p:nvPr/>
            </p:nvSpPr>
            <p:spPr bwMode="auto">
              <a:xfrm>
                <a:off x="3787" y="1043"/>
                <a:ext cx="1917" cy="483"/>
              </a:xfrm>
              <a:custGeom>
                <a:avLst/>
                <a:gdLst>
                  <a:gd name="T0" fmla="*/ 0 w 1917"/>
                  <a:gd name="T1" fmla="*/ 482 h 483"/>
                  <a:gd name="T2" fmla="*/ 272 w 1917"/>
                  <a:gd name="T3" fmla="*/ 164 h 483"/>
                  <a:gd name="T4" fmla="*/ 653 w 1917"/>
                  <a:gd name="T5" fmla="*/ 5 h 483"/>
                  <a:gd name="T6" fmla="*/ 1029 w 1917"/>
                  <a:gd name="T7" fmla="*/ 197 h 483"/>
                  <a:gd name="T8" fmla="*/ 1452 w 1917"/>
                  <a:gd name="T9" fmla="*/ 482 h 483"/>
                  <a:gd name="T10" fmla="*/ 1917 w 1917"/>
                  <a:gd name="T11" fmla="*/ 205 h 483"/>
                  <a:gd name="T12" fmla="*/ 0 60000 65536"/>
                  <a:gd name="T13" fmla="*/ 0 60000 65536"/>
                  <a:gd name="T14" fmla="*/ 0 60000 65536"/>
                  <a:gd name="T15" fmla="*/ 0 60000 65536"/>
                  <a:gd name="T16" fmla="*/ 0 60000 65536"/>
                  <a:gd name="T17" fmla="*/ 0 60000 65536"/>
                  <a:gd name="T18" fmla="*/ 0 w 1917"/>
                  <a:gd name="T19" fmla="*/ 0 h 483"/>
                  <a:gd name="T20" fmla="*/ 1917 w 191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1917" h="483">
                    <a:moveTo>
                      <a:pt x="0" y="482"/>
                    </a:moveTo>
                    <a:cubicBezTo>
                      <a:pt x="75" y="353"/>
                      <a:pt x="163" y="243"/>
                      <a:pt x="272" y="164"/>
                    </a:cubicBezTo>
                    <a:cubicBezTo>
                      <a:pt x="381" y="85"/>
                      <a:pt x="527" y="0"/>
                      <a:pt x="653" y="5"/>
                    </a:cubicBezTo>
                    <a:cubicBezTo>
                      <a:pt x="779" y="10"/>
                      <a:pt x="896" y="117"/>
                      <a:pt x="1029" y="197"/>
                    </a:cubicBezTo>
                    <a:cubicBezTo>
                      <a:pt x="1162" y="277"/>
                      <a:pt x="1304" y="481"/>
                      <a:pt x="1452" y="482"/>
                    </a:cubicBezTo>
                    <a:cubicBezTo>
                      <a:pt x="1600" y="483"/>
                      <a:pt x="1820" y="263"/>
                      <a:pt x="1917" y="205"/>
                    </a:cubicBezTo>
                  </a:path>
                </a:pathLst>
              </a:custGeom>
              <a:noFill/>
              <a:ln w="9525">
                <a:solidFill>
                  <a:schemeClr val="tx1"/>
                </a:solidFill>
                <a:round/>
                <a:headEnd/>
                <a:tailEnd/>
              </a:ln>
            </p:spPr>
            <p:txBody>
              <a:bodyP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3" name="Oval 4"/>
              <p:cNvSpPr>
                <a:spLocks noChangeArrowheads="1"/>
              </p:cNvSpPr>
              <p:nvPr/>
            </p:nvSpPr>
            <p:spPr bwMode="auto">
              <a:xfrm>
                <a:off x="3766" y="149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4" name="Oval 5"/>
              <p:cNvSpPr>
                <a:spLocks noChangeArrowheads="1"/>
              </p:cNvSpPr>
              <p:nvPr/>
            </p:nvSpPr>
            <p:spPr bwMode="auto">
              <a:xfrm>
                <a:off x="3839" y="138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5" name="Oval 6"/>
              <p:cNvSpPr>
                <a:spLocks noChangeArrowheads="1"/>
              </p:cNvSpPr>
              <p:nvPr/>
            </p:nvSpPr>
            <p:spPr bwMode="auto">
              <a:xfrm>
                <a:off x="3920" y="1291"/>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6" name="Oval 7"/>
              <p:cNvSpPr>
                <a:spLocks noChangeArrowheads="1"/>
              </p:cNvSpPr>
              <p:nvPr/>
            </p:nvSpPr>
            <p:spPr bwMode="auto">
              <a:xfrm>
                <a:off x="4004" y="121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7" name="Oval 8"/>
              <p:cNvSpPr>
                <a:spLocks noChangeArrowheads="1"/>
              </p:cNvSpPr>
              <p:nvPr/>
            </p:nvSpPr>
            <p:spPr bwMode="auto">
              <a:xfrm>
                <a:off x="4094" y="114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8" name="Oval 9"/>
              <p:cNvSpPr>
                <a:spLocks noChangeArrowheads="1"/>
              </p:cNvSpPr>
              <p:nvPr/>
            </p:nvSpPr>
            <p:spPr bwMode="auto">
              <a:xfrm>
                <a:off x="4196" y="1081"/>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9" name="Oval 10"/>
              <p:cNvSpPr>
                <a:spLocks noChangeArrowheads="1"/>
              </p:cNvSpPr>
              <p:nvPr/>
            </p:nvSpPr>
            <p:spPr bwMode="auto">
              <a:xfrm>
                <a:off x="4310" y="1036"/>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0" name="Oval 11"/>
              <p:cNvSpPr>
                <a:spLocks noChangeArrowheads="1"/>
              </p:cNvSpPr>
              <p:nvPr/>
            </p:nvSpPr>
            <p:spPr bwMode="auto">
              <a:xfrm>
                <a:off x="4436" y="102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1" name="Oval 12"/>
              <p:cNvSpPr>
                <a:spLocks noChangeArrowheads="1"/>
              </p:cNvSpPr>
              <p:nvPr/>
            </p:nvSpPr>
            <p:spPr bwMode="auto">
              <a:xfrm>
                <a:off x="4544" y="106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2" name="Oval 13"/>
              <p:cNvSpPr>
                <a:spLocks noChangeArrowheads="1"/>
              </p:cNvSpPr>
              <p:nvPr/>
            </p:nvSpPr>
            <p:spPr bwMode="auto">
              <a:xfrm>
                <a:off x="4655" y="112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3" name="Oval 14"/>
              <p:cNvSpPr>
                <a:spLocks noChangeArrowheads="1"/>
              </p:cNvSpPr>
              <p:nvPr/>
            </p:nvSpPr>
            <p:spPr bwMode="auto">
              <a:xfrm>
                <a:off x="4757" y="1192"/>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4" name="Oval 15"/>
              <p:cNvSpPr>
                <a:spLocks noChangeArrowheads="1"/>
              </p:cNvSpPr>
              <p:nvPr/>
            </p:nvSpPr>
            <p:spPr bwMode="auto">
              <a:xfrm>
                <a:off x="4853" y="1255"/>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5" name="Oval 16"/>
              <p:cNvSpPr>
                <a:spLocks noChangeArrowheads="1"/>
              </p:cNvSpPr>
              <p:nvPr/>
            </p:nvSpPr>
            <p:spPr bwMode="auto">
              <a:xfrm>
                <a:off x="4946" y="133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6" name="Oval 17"/>
              <p:cNvSpPr>
                <a:spLocks noChangeArrowheads="1"/>
              </p:cNvSpPr>
              <p:nvPr/>
            </p:nvSpPr>
            <p:spPr bwMode="auto">
              <a:xfrm>
                <a:off x="5039" y="141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7" name="Oval 18"/>
              <p:cNvSpPr>
                <a:spLocks noChangeArrowheads="1"/>
              </p:cNvSpPr>
              <p:nvPr/>
            </p:nvSpPr>
            <p:spPr bwMode="auto">
              <a:xfrm>
                <a:off x="5138" y="1486"/>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8" name="Oval 19"/>
              <p:cNvSpPr>
                <a:spLocks noChangeArrowheads="1"/>
              </p:cNvSpPr>
              <p:nvPr/>
            </p:nvSpPr>
            <p:spPr bwMode="auto">
              <a:xfrm>
                <a:off x="5270" y="1492"/>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9" name="Oval 20"/>
              <p:cNvSpPr>
                <a:spLocks noChangeArrowheads="1"/>
              </p:cNvSpPr>
              <p:nvPr/>
            </p:nvSpPr>
            <p:spPr bwMode="auto">
              <a:xfrm>
                <a:off x="5378" y="1438"/>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0" name="Oval 21"/>
              <p:cNvSpPr>
                <a:spLocks noChangeArrowheads="1"/>
              </p:cNvSpPr>
              <p:nvPr/>
            </p:nvSpPr>
            <p:spPr bwMode="auto">
              <a:xfrm>
                <a:off x="5489" y="1369"/>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1" name="Oval 22"/>
              <p:cNvSpPr>
                <a:spLocks noChangeArrowheads="1"/>
              </p:cNvSpPr>
              <p:nvPr/>
            </p:nvSpPr>
            <p:spPr bwMode="auto">
              <a:xfrm>
                <a:off x="5591" y="129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2" name="Oval 23"/>
              <p:cNvSpPr>
                <a:spLocks noChangeArrowheads="1"/>
              </p:cNvSpPr>
              <p:nvPr/>
            </p:nvSpPr>
            <p:spPr bwMode="auto">
              <a:xfrm>
                <a:off x="5672" y="1228"/>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grpSp>
        <p:sp>
          <p:nvSpPr>
            <p:cNvPr id="16" name="Text Box 24"/>
            <p:cNvSpPr txBox="1">
              <a:spLocks noChangeArrowheads="1"/>
            </p:cNvSpPr>
            <p:nvPr/>
          </p:nvSpPr>
          <p:spPr bwMode="auto">
            <a:xfrm>
              <a:off x="4975972" y="2075656"/>
              <a:ext cx="576263"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1</a:t>
              </a:r>
              <a:endParaRPr lang="en-GB" sz="2000" dirty="0">
                <a:latin typeface="Arial"/>
                <a:ea typeface="ヒラギノ角ゴ ProN W3"/>
                <a:cs typeface="ヒラギノ角ゴ ProN W3"/>
              </a:endParaRPr>
            </a:p>
          </p:txBody>
        </p:sp>
        <p:sp>
          <p:nvSpPr>
            <p:cNvPr id="17" name="Text Box 25"/>
            <p:cNvSpPr txBox="1">
              <a:spLocks noChangeArrowheads="1"/>
            </p:cNvSpPr>
            <p:nvPr/>
          </p:nvSpPr>
          <p:spPr bwMode="auto">
            <a:xfrm>
              <a:off x="5120434" y="1859756"/>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2</a:t>
              </a:r>
              <a:endParaRPr lang="en-GB" sz="2000" dirty="0">
                <a:latin typeface="Arial"/>
                <a:ea typeface="ヒラギノ角ゴ ProN W3"/>
                <a:cs typeface="ヒラギノ角ゴ ProN W3"/>
              </a:endParaRPr>
            </a:p>
          </p:txBody>
        </p:sp>
        <p:sp>
          <p:nvSpPr>
            <p:cNvPr id="18" name="Text Box 26"/>
            <p:cNvSpPr txBox="1">
              <a:spLocks noChangeArrowheads="1"/>
            </p:cNvSpPr>
            <p:nvPr/>
          </p:nvSpPr>
          <p:spPr bwMode="auto">
            <a:xfrm>
              <a:off x="5263309" y="1715294"/>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3</a:t>
              </a:r>
              <a:endParaRPr lang="en-GB" sz="2000" dirty="0">
                <a:latin typeface="Arial"/>
                <a:ea typeface="ヒラギノ角ゴ ProN W3"/>
                <a:cs typeface="ヒラギノ角ゴ ProN W3"/>
              </a:endParaRPr>
            </a:p>
          </p:txBody>
        </p:sp>
        <p:sp>
          <p:nvSpPr>
            <p:cNvPr id="19" name="Text Box 27"/>
            <p:cNvSpPr txBox="1">
              <a:spLocks noChangeArrowheads="1"/>
            </p:cNvSpPr>
            <p:nvPr/>
          </p:nvSpPr>
          <p:spPr bwMode="auto">
            <a:xfrm>
              <a:off x="5407771" y="1570831"/>
              <a:ext cx="576263"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4</a:t>
              </a:r>
              <a:endParaRPr lang="en-GB" sz="2000" dirty="0">
                <a:latin typeface="Arial"/>
                <a:ea typeface="ヒラギノ角ゴ ProN W3"/>
                <a:cs typeface="ヒラギノ角ゴ ProN W3"/>
              </a:endParaRPr>
            </a:p>
          </p:txBody>
        </p:sp>
        <p:sp>
          <p:nvSpPr>
            <p:cNvPr id="20" name="Text Box 28"/>
            <p:cNvSpPr txBox="1">
              <a:spLocks noChangeArrowheads="1"/>
            </p:cNvSpPr>
            <p:nvPr/>
          </p:nvSpPr>
          <p:spPr bwMode="auto">
            <a:xfrm>
              <a:off x="5571284" y="1432719"/>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5</a:t>
              </a:r>
              <a:endParaRPr lang="en-GB" sz="2000" dirty="0">
                <a:latin typeface="Arial"/>
                <a:ea typeface="ヒラギノ角ゴ ProN W3"/>
                <a:cs typeface="ヒラギノ角ゴ ProN W3"/>
              </a:endParaRPr>
            </a:p>
          </p:txBody>
        </p:sp>
        <p:sp>
          <p:nvSpPr>
            <p:cNvPr id="21" name="Text Box 30"/>
            <p:cNvSpPr txBox="1">
              <a:spLocks noChangeArrowheads="1"/>
            </p:cNvSpPr>
            <p:nvPr/>
          </p:nvSpPr>
          <p:spPr bwMode="auto">
            <a:xfrm>
              <a:off x="7536609" y="1522833"/>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n-1</a:t>
              </a:r>
              <a:endParaRPr lang="en-GB" sz="2000" dirty="0">
                <a:latin typeface="Arial"/>
                <a:ea typeface="ヒラギノ角ゴ ProN W3"/>
                <a:cs typeface="ヒラギノ角ゴ ProN W3"/>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257" y="1308015"/>
            <a:ext cx="1896020" cy="902286"/>
          </a:xfrm>
          <a:prstGeom prst="rect">
            <a:avLst/>
          </a:prstGeom>
        </p:spPr>
      </p:pic>
      <p:grpSp>
        <p:nvGrpSpPr>
          <p:cNvPr id="82" name="Group 81"/>
          <p:cNvGrpSpPr/>
          <p:nvPr/>
        </p:nvGrpSpPr>
        <p:grpSpPr>
          <a:xfrm>
            <a:off x="1568542" y="2535528"/>
            <a:ext cx="6441967" cy="2673574"/>
            <a:chOff x="260370" y="2394769"/>
            <a:chExt cx="10204430" cy="4068570"/>
          </a:xfrm>
        </p:grpSpPr>
        <p:sp>
          <p:nvSpPr>
            <p:cNvPr id="81" name="Rectangle 80"/>
            <p:cNvSpPr/>
            <p:nvPr/>
          </p:nvSpPr>
          <p:spPr>
            <a:xfrm>
              <a:off x="297706" y="2394769"/>
              <a:ext cx="10167094" cy="40685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9" name="Picture 78"/>
            <p:cNvPicPr>
              <a:picLocks noChangeAspect="1"/>
            </p:cNvPicPr>
            <p:nvPr/>
          </p:nvPicPr>
          <p:blipFill rotWithShape="1">
            <a:blip r:embed="rId4"/>
            <a:srcRect t="41666" r="43909" b="20491"/>
            <a:stretch/>
          </p:blipFill>
          <p:spPr>
            <a:xfrm>
              <a:off x="4974867" y="2720602"/>
              <a:ext cx="4909363" cy="3700445"/>
            </a:xfrm>
            <a:prstGeom prst="rect">
              <a:avLst/>
            </a:prstGeom>
          </p:spPr>
        </p:pic>
        <p:pic>
          <p:nvPicPr>
            <p:cNvPr id="80" name="Picture 79"/>
            <p:cNvPicPr>
              <a:picLocks noChangeAspect="1"/>
            </p:cNvPicPr>
            <p:nvPr/>
          </p:nvPicPr>
          <p:blipFill rotWithShape="1">
            <a:blip r:embed="rId4"/>
            <a:srcRect r="43909" b="60028"/>
            <a:stretch/>
          </p:blipFill>
          <p:spPr>
            <a:xfrm>
              <a:off x="260370" y="2430481"/>
              <a:ext cx="5041509" cy="4013731"/>
            </a:xfrm>
            <a:prstGeom prst="rect">
              <a:avLst/>
            </a:prstGeom>
          </p:spPr>
        </p:pic>
      </p:grpSp>
    </p:spTree>
    <p:extLst>
      <p:ext uri="{BB962C8B-B14F-4D97-AF65-F5344CB8AC3E}">
        <p14:creationId xmlns:p14="http://schemas.microsoft.com/office/powerpoint/2010/main" val="764768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Basic Principles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43025"/>
            <a:ext cx="8108950" cy="4351338"/>
          </a:xfrm>
        </p:spPr>
        <p:txBody>
          <a:bodyPr>
            <a:normAutofit fontScale="70000" lnSpcReduction="20000"/>
          </a:bodyPr>
          <a:lstStyle/>
          <a:p>
            <a:r>
              <a:rPr lang="en-US" dirty="0" smtClean="0"/>
              <a:t>Streamlines are polylines (a series of line segments) where their points are in floating point coordinates. </a:t>
            </a:r>
          </a:p>
          <a:p>
            <a:endParaRPr lang="en-US" dirty="0"/>
          </a:p>
          <a:p>
            <a:r>
              <a:rPr lang="en-US" dirty="0" smtClean="0"/>
              <a:t>These coordinates can be transformed to the image coordinates which are integer coordinates. </a:t>
            </a:r>
          </a:p>
          <a:p>
            <a:endParaRPr lang="en-US" dirty="0"/>
          </a:p>
          <a:p>
            <a:r>
              <a:rPr lang="en-US" dirty="0" smtClean="0"/>
              <a:t>An affine transformation is needed to go from streamline coordinates to image coordinates. Given e.g. from the </a:t>
            </a:r>
            <a:r>
              <a:rPr lang="en-US" dirty="0" err="1" smtClean="0"/>
              <a:t>Nifti</a:t>
            </a:r>
            <a:r>
              <a:rPr lang="en-US" dirty="0" smtClean="0"/>
              <a:t> file.</a:t>
            </a:r>
          </a:p>
          <a:p>
            <a:endParaRPr lang="en-US" dirty="0" smtClean="0"/>
          </a:p>
          <a:p>
            <a:r>
              <a:rPr lang="en-US" dirty="0" smtClean="0"/>
              <a:t> Interpolation is also needed. Usually trilinear or nearest.</a:t>
            </a:r>
          </a:p>
          <a:p>
            <a:r>
              <a:rPr lang="en-US" dirty="0" smtClean="0"/>
              <a:t>Most common file format is </a:t>
            </a:r>
            <a:r>
              <a:rPr lang="en-US" dirty="0" err="1" smtClean="0"/>
              <a:t>Trackvis</a:t>
            </a:r>
            <a:r>
              <a:rPr lang="en-US" dirty="0" smtClean="0"/>
              <a:t> (*.</a:t>
            </a:r>
            <a:r>
              <a:rPr lang="en-US" dirty="0" err="1" smtClean="0"/>
              <a:t>trk</a:t>
            </a:r>
            <a:r>
              <a:rPr lang="en-US" dirty="0" smtClean="0"/>
              <a:t>) or VTK (*.</a:t>
            </a:r>
            <a:r>
              <a:rPr lang="en-US" dirty="0" err="1" smtClean="0"/>
              <a:t>vtk</a:t>
            </a:r>
            <a:r>
              <a:rPr lang="en-US" dirty="0" smtClean="0"/>
              <a:t>). </a:t>
            </a:r>
            <a:r>
              <a:rPr lang="en-US" dirty="0"/>
              <a:t/>
            </a:r>
            <a:br>
              <a:rPr lang="en-US" dirty="0"/>
            </a:br>
            <a:endParaRPr lang="en-US" dirty="0" smtClean="0"/>
          </a:p>
          <a:p>
            <a:pPr marL="0" indent="0">
              <a:buNone/>
            </a:pPr>
            <a:r>
              <a:rPr lang="en-US" dirty="0" smtClean="0">
                <a:solidFill>
                  <a:schemeClr val="accent5"/>
                </a:solidFill>
              </a:rPr>
              <a:t>Message: Make sure you understand the space of the streamlines in comparison to the space of the images and how to go from the one space to the other. Look at DIPY’s  quick start tutorials.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85473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Basic Principles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43025"/>
            <a:ext cx="8108950" cy="4351338"/>
          </a:xfrm>
        </p:spPr>
        <p:txBody>
          <a:bodyPr>
            <a:normAutofit/>
          </a:bodyPr>
          <a:lstStyle/>
          <a:p>
            <a:r>
              <a:rPr lang="en-US" dirty="0" smtClean="0"/>
              <a:t>TODO</a:t>
            </a:r>
          </a:p>
          <a:p>
            <a:pPr lvl="1"/>
            <a:r>
              <a:rPr lang="en-US" dirty="0" smtClean="0"/>
              <a:t>Add figure of bundle and metric map showing the transformation from the one to the other.</a:t>
            </a:r>
          </a:p>
          <a:p>
            <a:pPr lvl="1"/>
            <a:r>
              <a:rPr lang="en-US" dirty="0" smtClean="0"/>
              <a:t>Case 1 streamlines and metrics in the same space.</a:t>
            </a:r>
          </a:p>
          <a:p>
            <a:pPr lvl="1"/>
            <a:r>
              <a:rPr lang="en-US" dirty="0" smtClean="0"/>
              <a:t>Case 2 streamlines and metrics in different space but still having the transformation from the one to the other.</a:t>
            </a:r>
          </a:p>
          <a:p>
            <a:r>
              <a:rPr lang="en-US" dirty="0" smtClean="0"/>
              <a:t>By interpolating the metric values on the points of the streamlines you can address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69125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tract analysis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lnSpcReduction="10000"/>
          </a:bodyPr>
          <a:lstStyle/>
          <a:p>
            <a:r>
              <a:rPr lang="en-US" dirty="0" smtClean="0"/>
              <a:t>Segmentation  of streamlines</a:t>
            </a:r>
          </a:p>
          <a:p>
            <a:pPr lvl="1"/>
            <a:r>
              <a:rPr lang="en-US" dirty="0" smtClean="0"/>
              <a:t>Manual</a:t>
            </a:r>
          </a:p>
          <a:p>
            <a:pPr lvl="1"/>
            <a:r>
              <a:rPr lang="en-US" dirty="0" smtClean="0"/>
              <a:t>Automatic </a:t>
            </a:r>
          </a:p>
          <a:p>
            <a:pPr lvl="1"/>
            <a:r>
              <a:rPr lang="en-US" dirty="0" smtClean="0"/>
              <a:t>Semi-automatic</a:t>
            </a:r>
          </a:p>
          <a:p>
            <a:r>
              <a:rPr lang="en-US" dirty="0" smtClean="0"/>
              <a:t>Registration</a:t>
            </a:r>
          </a:p>
          <a:p>
            <a:pPr lvl="1"/>
            <a:r>
              <a:rPr lang="en-US" dirty="0" smtClean="0"/>
              <a:t>Image-based (old school) covered by Konstantinos</a:t>
            </a:r>
          </a:p>
          <a:p>
            <a:pPr lvl="1"/>
            <a:r>
              <a:rPr lang="en-US" dirty="0" smtClean="0"/>
              <a:t>Streamline-based (new) brings many new capabilities</a:t>
            </a:r>
          </a:p>
          <a:p>
            <a:r>
              <a:rPr lang="en-US" dirty="0" smtClean="0"/>
              <a:t>Subject level </a:t>
            </a:r>
            <a:r>
              <a:rPr lang="en-US" dirty="0" err="1" smtClean="0"/>
              <a:t>tractometry</a:t>
            </a:r>
            <a:endParaRPr lang="en-US" dirty="0" smtClean="0"/>
          </a:p>
          <a:p>
            <a:pPr lvl="1"/>
            <a:r>
              <a:rPr lang="en-US" dirty="0" smtClean="0"/>
              <a:t>Statistics of metrics along bundles</a:t>
            </a:r>
          </a:p>
          <a:p>
            <a:pPr lvl="1"/>
            <a:r>
              <a:rPr lang="en-US" dirty="0" smtClean="0"/>
              <a:t>Perpendicular to bundles</a:t>
            </a:r>
          </a:p>
          <a:p>
            <a:r>
              <a:rPr lang="en-US" dirty="0" smtClean="0"/>
              <a:t>Group level </a:t>
            </a:r>
            <a:r>
              <a:rPr lang="en-US" dirty="0" err="1" smtClean="0"/>
              <a:t>tractometry</a:t>
            </a:r>
            <a:endParaRPr lang="en-US" dirty="0" smtClean="0"/>
          </a:p>
          <a:p>
            <a:pPr lvl="1"/>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81274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974"/>
            <a:ext cx="516255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Manual segmentation</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190624"/>
            <a:ext cx="8299450" cy="4498975"/>
          </a:xfrm>
        </p:spPr>
        <p:txBody>
          <a:bodyPr>
            <a:normAutofit/>
          </a:bodyPr>
          <a:lstStyle/>
          <a:p>
            <a:pPr marL="457200" lvl="1" indent="0">
              <a:buNone/>
            </a:pPr>
            <a:endParaRPr lang="en-US" dirty="0" smtClean="0"/>
          </a:p>
          <a:p>
            <a:pPr marL="0" indent="0">
              <a:buNone/>
            </a:pPr>
            <a:endParaRPr lang="en-US" dirty="0"/>
          </a:p>
          <a:p>
            <a:pPr lvl="1"/>
            <a:endParaRPr lang="en-US" dirty="0"/>
          </a:p>
        </p:txBody>
      </p:sp>
      <p:pic>
        <p:nvPicPr>
          <p:cNvPr id="13" name="Picture 30" descr="fa.tiff"/>
          <p:cNvPicPr>
            <a:picLocks noChangeAspect="1"/>
          </p:cNvPicPr>
          <p:nvPr/>
        </p:nvPicPr>
        <p:blipFill>
          <a:blip r:embed="rId2">
            <a:extLst>
              <a:ext uri="{BEBA8EAE-BF5A-486C-A8C5-ECC9F3942E4B}">
                <a14:imgProps xmlns:a14="http://schemas.microsoft.com/office/drawing/2010/main">
                  <a14:imgLayer r:embed="rId3">
                    <a14:imgEffect>
                      <a14:backgroundRemoval t="13683" b="85399" l="14359" r="88205"/>
                    </a14:imgEffect>
                  </a14:imgLayer>
                </a14:imgProps>
              </a:ext>
            </a:extLst>
          </a:blip>
          <a:srcRect l="5128" t="4718" r="2564" b="5636"/>
          <a:stretch>
            <a:fillRect/>
          </a:stretch>
        </p:blipFill>
        <p:spPr bwMode="auto">
          <a:xfrm>
            <a:off x="291754" y="1395952"/>
            <a:ext cx="1556265" cy="1664212"/>
          </a:xfrm>
          <a:prstGeom prst="rect">
            <a:avLst/>
          </a:prstGeom>
          <a:noFill/>
          <a:ln>
            <a:noFill/>
          </a:ln>
        </p:spPr>
      </p:pic>
      <p:pic>
        <p:nvPicPr>
          <p:cNvPr id="14" name="Picture 13"/>
          <p:cNvPicPr>
            <a:picLocks noChangeAspect="1"/>
          </p:cNvPicPr>
          <p:nvPr/>
        </p:nvPicPr>
        <p:blipFill rotWithShape="1">
          <a:blip r:embed="rId4"/>
          <a:srcRect l="24766" t="3346" r="43417" b="44231"/>
          <a:stretch/>
        </p:blipFill>
        <p:spPr>
          <a:xfrm>
            <a:off x="2184915" y="1395952"/>
            <a:ext cx="1654556" cy="1688565"/>
          </a:xfrm>
          <a:prstGeom prst="rect">
            <a:avLst/>
          </a:prstGeom>
          <a:noFill/>
          <a:ln>
            <a:noFill/>
          </a:ln>
        </p:spPr>
      </p:pic>
      <p:pic>
        <p:nvPicPr>
          <p:cNvPr id="15" name="Picture 14"/>
          <p:cNvPicPr>
            <a:picLocks noChangeAspect="1"/>
          </p:cNvPicPr>
          <p:nvPr/>
        </p:nvPicPr>
        <p:blipFill>
          <a:blip r:embed="rId5"/>
          <a:stretch>
            <a:fillRect/>
          </a:stretch>
        </p:blipFill>
        <p:spPr>
          <a:xfrm>
            <a:off x="4623653" y="1384712"/>
            <a:ext cx="4107597" cy="3902346"/>
          </a:xfrm>
          <a:prstGeom prst="rect">
            <a:avLst/>
          </a:prstGeom>
        </p:spPr>
      </p:pic>
      <p:sp>
        <p:nvSpPr>
          <p:cNvPr id="17" name="Plus 16"/>
          <p:cNvSpPr/>
          <p:nvPr/>
        </p:nvSpPr>
        <p:spPr>
          <a:xfrm>
            <a:off x="1734766" y="2056084"/>
            <a:ext cx="336896" cy="3683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Notched Right Arrow 17"/>
          <p:cNvSpPr/>
          <p:nvPr/>
        </p:nvSpPr>
        <p:spPr>
          <a:xfrm>
            <a:off x="3999614" y="2087834"/>
            <a:ext cx="363689" cy="2759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9500" y="3195561"/>
            <a:ext cx="4473303" cy="2800672"/>
          </a:xfrm>
          <a:prstGeom prst="rect">
            <a:avLst/>
          </a:prstGeom>
          <a:noFill/>
        </p:spPr>
        <p:txBody>
          <a:bodyPr wrap="square" lIns="91345" tIns="45673" rIns="91345" bIns="45673" rtlCol="0">
            <a:spAutoFit/>
          </a:bodyPr>
          <a:lstStyle/>
          <a:p>
            <a:pPr defTabSz="454729"/>
            <a:r>
              <a:rPr lang="en-US" sz="1600" u="sng" dirty="0">
                <a:solidFill>
                  <a:srgbClr val="FFFFFF"/>
                </a:solidFill>
                <a:latin typeface="+mj-lt"/>
                <a:ea typeface="ヒラギノ角ゴ ProN W3"/>
                <a:cs typeface="ヒラギノ角ゴ ProN W3"/>
              </a:rPr>
              <a:t>Types of ROIs:</a:t>
            </a:r>
          </a:p>
          <a:p>
            <a:pPr defTabSz="454729"/>
            <a:endParaRPr lang="en-US" sz="1600" dirty="0">
              <a:solidFill>
                <a:srgbClr val="FFFFFF"/>
              </a:solidFill>
              <a:latin typeface="+mj-lt"/>
              <a:ea typeface="ヒラギノ角ゴ ProN W3"/>
              <a:cs typeface="ヒラギノ角ゴ ProN W3"/>
            </a:endParaRPr>
          </a:p>
          <a:p>
            <a:pPr defTabSz="454729"/>
            <a:r>
              <a:rPr lang="en-US" sz="1600" dirty="0">
                <a:solidFill>
                  <a:srgbClr val="FFFFFF"/>
                </a:solidFill>
                <a:latin typeface="+mj-lt"/>
                <a:ea typeface="ヒラギノ角ゴ ProN W3"/>
                <a:cs typeface="ヒラギノ角ゴ ProN W3"/>
              </a:rPr>
              <a:t>Inclusion   (logical  “and” and “or”)</a:t>
            </a:r>
          </a:p>
          <a:p>
            <a:pPr defTabSz="454729"/>
            <a:r>
              <a:rPr lang="en-US" sz="1600" dirty="0">
                <a:solidFill>
                  <a:srgbClr val="FFFFFF"/>
                </a:solidFill>
                <a:latin typeface="+mj-lt"/>
                <a:ea typeface="ヒラギノ角ゴ ProN W3"/>
                <a:cs typeface="ヒラギノ角ゴ ProN W3"/>
              </a:rPr>
              <a:t>Exclusion  (logical   “not”)</a:t>
            </a:r>
          </a:p>
          <a:p>
            <a:pPr defTabSz="454729"/>
            <a:endParaRPr lang="en-US" sz="1600" dirty="0">
              <a:solidFill>
                <a:srgbClr val="FFFFFF"/>
              </a:solidFill>
              <a:latin typeface="+mj-lt"/>
              <a:ea typeface="ヒラギノ角ゴ ProN W3"/>
              <a:cs typeface="ヒラギノ角ゴ ProN W3"/>
            </a:endParaRPr>
          </a:p>
          <a:p>
            <a:pPr defTabSz="454729"/>
            <a:endParaRPr lang="en-US" sz="1600" dirty="0">
              <a:solidFill>
                <a:srgbClr val="FFFFFF"/>
              </a:solidFill>
              <a:latin typeface="+mj-lt"/>
              <a:ea typeface="ヒラギノ角ゴ ProN W3"/>
              <a:cs typeface="ヒラギノ角ゴ ProN W3"/>
            </a:endParaRPr>
          </a:p>
          <a:p>
            <a:pPr defTabSz="454729"/>
            <a:r>
              <a:rPr lang="en-US" sz="1600" u="sng" dirty="0">
                <a:solidFill>
                  <a:srgbClr val="FFFFFF"/>
                </a:solidFill>
                <a:latin typeface="+mj-lt"/>
                <a:ea typeface="ヒラギノ角ゴ ProN W3"/>
                <a:cs typeface="ヒラギノ角ゴ ProN W3"/>
              </a:rPr>
              <a:t>How we use ROIs:</a:t>
            </a:r>
          </a:p>
          <a:p>
            <a:pPr defTabSz="454729"/>
            <a:endParaRPr lang="en-US" sz="1600" dirty="0">
              <a:solidFill>
                <a:srgbClr val="FFFFFF"/>
              </a:solidFill>
              <a:latin typeface="+mj-lt"/>
              <a:ea typeface="ヒラギノ角ゴ ProN W3"/>
              <a:cs typeface="ヒラギノ角ゴ ProN W3"/>
            </a:endParaRPr>
          </a:p>
          <a:p>
            <a:pPr marL="285461" indent="-285461" defTabSz="454729">
              <a:buFontTx/>
              <a:buChar char="-"/>
            </a:pPr>
            <a:r>
              <a:rPr lang="en-US" sz="1600" dirty="0">
                <a:solidFill>
                  <a:srgbClr val="FFFFFF"/>
                </a:solidFill>
                <a:latin typeface="+mj-lt"/>
                <a:ea typeface="ヒラギノ角ゴ ProN W3"/>
                <a:cs typeface="ヒラギノ角ゴ ProN W3"/>
              </a:rPr>
              <a:t>Termination Points (e.g. Cortical)</a:t>
            </a:r>
          </a:p>
          <a:p>
            <a:pPr marL="285461" indent="-285461" defTabSz="454729">
              <a:buFontTx/>
              <a:buChar char="-"/>
            </a:pPr>
            <a:r>
              <a:rPr lang="en-US" sz="1600" dirty="0">
                <a:solidFill>
                  <a:srgbClr val="FFFFFF"/>
                </a:solidFill>
                <a:latin typeface="+mj-lt"/>
                <a:ea typeface="ヒラギノ角ゴ ProN W3"/>
                <a:cs typeface="ヒラギノ角ゴ ProN W3"/>
              </a:rPr>
              <a:t>Waypoints (e.g. specific white matter region)</a:t>
            </a:r>
          </a:p>
          <a:p>
            <a:pPr marL="285461" indent="-285461" defTabSz="454729">
              <a:buFontTx/>
              <a:buChar char="-"/>
            </a:pPr>
            <a:r>
              <a:rPr lang="en-US" sz="1600" dirty="0">
                <a:solidFill>
                  <a:srgbClr val="FFFFFF"/>
                </a:solidFill>
                <a:latin typeface="+mj-lt"/>
                <a:ea typeface="ヒラギノ角ゴ ProN W3"/>
                <a:cs typeface="ヒラギノ角ゴ ProN W3"/>
              </a:rPr>
              <a:t>Volumetric (e.g. U-Shape)</a:t>
            </a:r>
          </a:p>
        </p:txBody>
      </p:sp>
      <p:sp>
        <p:nvSpPr>
          <p:cNvPr id="20" name="TextBox 19"/>
          <p:cNvSpPr txBox="1"/>
          <p:nvPr/>
        </p:nvSpPr>
        <p:spPr>
          <a:xfrm>
            <a:off x="5199699" y="5603896"/>
            <a:ext cx="3650936" cy="646331"/>
          </a:xfrm>
          <a:prstGeom prst="rect">
            <a:avLst/>
          </a:prstGeom>
          <a:noFill/>
        </p:spPr>
        <p:txBody>
          <a:bodyPr wrap="none" rtlCol="0">
            <a:spAutoFit/>
          </a:bodyPr>
          <a:lstStyle/>
          <a:p>
            <a:r>
              <a:rPr lang="en-US" u="sng" dirty="0" smtClean="0">
                <a:latin typeface="+mj-lt"/>
              </a:rPr>
              <a:t>Available tools:</a:t>
            </a:r>
          </a:p>
          <a:p>
            <a:r>
              <a:rPr lang="en-US" dirty="0" err="1" smtClean="0">
                <a:latin typeface="+mj-lt"/>
              </a:rPr>
              <a:t>Trackvis</a:t>
            </a:r>
            <a:r>
              <a:rPr lang="en-US" dirty="0" smtClean="0">
                <a:latin typeface="+mj-lt"/>
              </a:rPr>
              <a:t>, </a:t>
            </a:r>
            <a:r>
              <a:rPr lang="en-US" dirty="0" err="1" smtClean="0">
                <a:latin typeface="+mj-lt"/>
              </a:rPr>
              <a:t>Fibernavigator</a:t>
            </a:r>
            <a:r>
              <a:rPr lang="en-US" dirty="0">
                <a:latin typeface="+mj-lt"/>
              </a:rPr>
              <a:t> </a:t>
            </a:r>
            <a:r>
              <a:rPr lang="en-US" dirty="0" smtClean="0">
                <a:latin typeface="+mj-lt"/>
              </a:rPr>
              <a:t>and MI-Brain</a:t>
            </a:r>
            <a:endParaRPr lang="en-US" dirty="0">
              <a:latin typeface="+mj-lt"/>
            </a:endParaRPr>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7301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00"/>
            <a:ext cx="7664450" cy="8778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connectivity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r>
              <a:rPr lang="en-US" dirty="0" smtClean="0"/>
              <a:t>Cortical surface </a:t>
            </a:r>
          </a:p>
          <a:p>
            <a:pPr lvl="1"/>
            <a:r>
              <a:rPr lang="en-US" dirty="0" smtClean="0"/>
              <a:t>Connect with cortical surface</a:t>
            </a:r>
          </a:p>
          <a:p>
            <a:pPr lvl="1"/>
            <a:r>
              <a:rPr lang="en-US" dirty="0" smtClean="0"/>
              <a:t>Connect with sub-cortical areas</a:t>
            </a:r>
          </a:p>
          <a:p>
            <a:r>
              <a:rPr lang="en-US" dirty="0" smtClean="0"/>
              <a:t>Connectivity</a:t>
            </a:r>
          </a:p>
          <a:p>
            <a:pPr lvl="1"/>
            <a:r>
              <a:rPr lang="en-US" dirty="0" smtClean="0"/>
              <a:t>Understand the basics of graph theory. </a:t>
            </a:r>
          </a:p>
          <a:p>
            <a:pPr lvl="1"/>
            <a:r>
              <a:rPr lang="en-US" dirty="0" smtClean="0"/>
              <a:t>Be critical with counting streamlines.</a:t>
            </a:r>
          </a:p>
          <a:p>
            <a:pPr lvl="1"/>
            <a:r>
              <a:rPr lang="en-US" dirty="0" smtClean="0"/>
              <a:t>An example of good counting with the </a:t>
            </a:r>
            <a:r>
              <a:rPr lang="en-US" dirty="0" err="1" smtClean="0"/>
              <a:t>tractometer</a:t>
            </a:r>
            <a:r>
              <a:rPr lang="en-US" dirty="0" smtClean="0"/>
              <a:t>.</a:t>
            </a:r>
          </a:p>
          <a:p>
            <a:pPr lvl="1"/>
            <a:endParaRPr lang="en-US" dirty="0" smtClean="0"/>
          </a:p>
          <a:p>
            <a:pPr lvl="1"/>
            <a:endParaRPr lang="en-US" dirty="0" smtClean="0"/>
          </a:p>
          <a:p>
            <a:pPr lvl="1"/>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89094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66445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connectivity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r>
              <a:rPr lang="en-US" dirty="0" smtClean="0"/>
              <a:t>Cortical surface </a:t>
            </a:r>
          </a:p>
          <a:p>
            <a:pPr lvl="1"/>
            <a:r>
              <a:rPr lang="en-US" dirty="0" smtClean="0"/>
              <a:t>Connect with cortical surface</a:t>
            </a:r>
          </a:p>
          <a:p>
            <a:pPr lvl="1"/>
            <a:r>
              <a:rPr lang="en-US" dirty="0" smtClean="0"/>
              <a:t>Connect with sub-cortical areas</a:t>
            </a:r>
          </a:p>
          <a:p>
            <a:r>
              <a:rPr lang="en-US" dirty="0" smtClean="0"/>
              <a:t>Alerts on how to measure connectivity</a:t>
            </a:r>
          </a:p>
          <a:p>
            <a:pPr lvl="1"/>
            <a:r>
              <a:rPr lang="en-US" dirty="0" smtClean="0"/>
              <a:t>Graph theory</a:t>
            </a:r>
          </a:p>
          <a:p>
            <a:pPr lvl="1"/>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7094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Be critical when counting</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18588"/>
            <a:ext cx="5727700" cy="4295775"/>
          </a:xfrm>
          <a:prstGeom prst="rect">
            <a:avLst/>
          </a:prstGeom>
        </p:spPr>
      </p:pic>
      <p:sp>
        <p:nvSpPr>
          <p:cNvPr id="7" name="TextBox 6"/>
          <p:cNvSpPr txBox="1"/>
          <p:nvPr/>
        </p:nvSpPr>
        <p:spPr>
          <a:xfrm>
            <a:off x="6400800" y="5901767"/>
            <a:ext cx="2556213" cy="369332"/>
          </a:xfrm>
          <a:prstGeom prst="rect">
            <a:avLst/>
          </a:prstGeom>
          <a:noFill/>
        </p:spPr>
        <p:txBody>
          <a:bodyPr wrap="none" rtlCol="0">
            <a:spAutoFit/>
          </a:bodyPr>
          <a:lstStyle/>
          <a:p>
            <a:r>
              <a:rPr lang="en-US" dirty="0" smtClean="0"/>
              <a:t>Courtesy of Marco Catani</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9359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Be critical when counting</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sp>
        <p:nvSpPr>
          <p:cNvPr id="7" name="TextBox 6"/>
          <p:cNvSpPr txBox="1"/>
          <p:nvPr/>
        </p:nvSpPr>
        <p:spPr>
          <a:xfrm>
            <a:off x="6400800" y="5901767"/>
            <a:ext cx="2556213" cy="369332"/>
          </a:xfrm>
          <a:prstGeom prst="rect">
            <a:avLst/>
          </a:prstGeom>
          <a:noFill/>
        </p:spPr>
        <p:txBody>
          <a:bodyPr wrap="none" rtlCol="0">
            <a:spAutoFit/>
          </a:bodyPr>
          <a:lstStyle/>
          <a:p>
            <a:r>
              <a:rPr lang="en-US" dirty="0" smtClean="0"/>
              <a:t>Courtesy of Marco Catani</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30001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1515</TotalTime>
  <Words>468</Words>
  <Application>Microsoft Office PowerPoint</Application>
  <PresentationFormat>On-screen Show (4:3)</PresentationFormat>
  <Paragraphs>100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vt:lpstr>
      <vt:lpstr>Helvetica Neue Light</vt:lpstr>
      <vt:lpstr>ヒラギノ角ゴ ProN W3</vt:lpstr>
      <vt:lpstr>Office Theme</vt:lpstr>
      <vt:lpstr>Tract-analysis and connectivity</vt:lpstr>
      <vt:lpstr>Basic Principles</vt:lpstr>
      <vt:lpstr>Basic Principles</vt:lpstr>
      <vt:lpstr>Table of contents for tract analysis</vt:lpstr>
      <vt:lpstr>Manual segmentation</vt:lpstr>
      <vt:lpstr>Table of contents for connectivity</vt:lpstr>
      <vt:lpstr>Table of contents for connectivity</vt:lpstr>
      <vt:lpstr>Be critical when counting</vt:lpstr>
      <vt:lpstr>Be critical when counting</vt:lpstr>
      <vt:lpstr>Tractometry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Tract-analysis and connectivity</dc:title>
  <dc:creator>Eleftherios</dc:creator>
  <cp:lastModifiedBy>Eleftherios</cp:lastModifiedBy>
  <cp:revision>34</cp:revision>
  <dcterms:created xsi:type="dcterms:W3CDTF">2015-05-26T19:37:54Z</dcterms:created>
  <dcterms:modified xsi:type="dcterms:W3CDTF">2015-05-27T20:55:24Z</dcterms:modified>
</cp:coreProperties>
</file>