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69" r:id="rId4"/>
    <p:sldId id="258" r:id="rId5"/>
    <p:sldId id="259" r:id="rId6"/>
    <p:sldId id="268" r:id="rId7"/>
    <p:sldId id="266" r:id="rId8"/>
    <p:sldId id="267" r:id="rId9"/>
    <p:sldId id="260" r:id="rId10"/>
    <p:sldId id="263"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50AF8-B02E-45B6-ABFB-CC5EEC6234EE}" v="1206" dt="2022-04-22T22:38:36.911"/>
    <p1510:client id="{EF25CBD5-B5A6-451E-8E0A-C33B93484E52}" v="723" dt="2022-04-22T20:22:36.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882C-B615-4989-81A3-2BFF0C798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8B610C-7CC4-4065-B782-3B96A6C91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A4B6C1-2F9A-4347-B040-1844CA7A66BF}"/>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037D6258-37C5-459D-927F-B902CCCB4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0DB93B-9AB2-4EEE-9583-82B8247F1BD0}"/>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97674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06F9-13F9-4632-B34B-185A320E71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AB75C0-CBCD-45A1-9215-0EDC17E337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54D4B1-6201-4118-96D5-EAD29E8FA0DE}"/>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9007DD6B-BFE2-439B-82C6-A8503183B6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7E9B35-3019-441B-9539-F2F11FF4C5C5}"/>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95702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EF39B-7619-4963-8D05-E53508678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9AFE66-D803-40EC-9A1E-B6BD6A593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B15B84-F7DF-4E52-A661-15FE8AFFAFAE}"/>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44C70CF0-871D-4DF4-A4AF-A354CE658B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4EED20-FE0A-4AE4-8071-A7661B2C9C71}"/>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120019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466F-7A29-4729-AE61-CDB24D8AF2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8F63AE-249A-4836-8345-7B771F96C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B5EB8B-03C2-411C-9113-8009CCC818C9}"/>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680F6482-6700-4006-9BC5-7FE3FA1D7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5C4F71-9024-4B7C-A909-291C38CCAFA6}"/>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80840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08D2-216E-43CB-8F38-8DD05E706E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FDA0C64-AB46-46E6-A03A-F1C6E6374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C4E55-B03F-4003-A5F7-CFBC9E0DAF36}"/>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3BF88D34-63BF-476B-939A-2F713A1305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D23691-2F8D-4EAA-98D5-BC506B387B41}"/>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60187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158E-E2EE-421C-8337-7503EE482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507A42-3889-4617-8CF1-EEC724C2C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043F58-4FF3-4BCB-BD85-D7C41065B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243CA5-EE85-4910-B0C3-F7541F1D7EA4}"/>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D28171A5-F6F4-4862-B06B-FA34D018F2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C60B9A-79B9-4A58-B2B7-72342F1045A8}"/>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73816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9893-376C-4947-93A1-512FEF61F2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4A514C-635D-488E-BF82-3133F2353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C4932-B9BA-4CBE-A38F-04A8DBDAAC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BEFBA28-2821-49A1-ACC7-7577D8F49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750BFF-C688-4588-AC9A-2756A164E1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1F3744D-C310-44B7-9E93-C8BA7CE80C30}"/>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8" name="Footer Placeholder 7">
            <a:extLst>
              <a:ext uri="{FF2B5EF4-FFF2-40B4-BE49-F238E27FC236}">
                <a16:creationId xmlns:a16="http://schemas.microsoft.com/office/drawing/2014/main" id="{36295918-2AB6-482F-8BCD-37DF53D324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BF0AC7-743E-4181-A503-044B44A72149}"/>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85113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EF9C-EAC6-466E-90B2-9D946A8E871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882275-38BC-4AF7-A8C2-74AB9CB0096D}"/>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4" name="Footer Placeholder 3">
            <a:extLst>
              <a:ext uri="{FF2B5EF4-FFF2-40B4-BE49-F238E27FC236}">
                <a16:creationId xmlns:a16="http://schemas.microsoft.com/office/drawing/2014/main" id="{69AD0BD0-F65B-4054-A013-FA440E3C2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FB31AC-C514-41CC-8C60-6AC618FCC390}"/>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04968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5B2E9-2CF9-4D92-939C-85278564163B}"/>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3" name="Footer Placeholder 2">
            <a:extLst>
              <a:ext uri="{FF2B5EF4-FFF2-40B4-BE49-F238E27FC236}">
                <a16:creationId xmlns:a16="http://schemas.microsoft.com/office/drawing/2014/main" id="{84A558BB-C605-456A-AE12-500E9C26A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304270-6FA5-4EAB-BD4B-BC3D1EE1B972}"/>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14681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3113-CF53-4E7B-A1C1-7613F9B5C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08B0E3-CFC2-49F8-830E-B8C8C3665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018A43-F354-43CA-BE89-369E623C2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42F17-5E68-4329-A7F1-54F84521C6B1}"/>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FED0AF2F-65C4-44B9-95E2-457B6B37E3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1184B7-61D2-465F-8323-47FE6E8535E8}"/>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53847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95B0-AD70-48E7-8880-6D7902568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3EFE61-E998-4C27-BD18-3E0C86812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1BFCD0-2F24-4762-B6DE-765459D62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3C64B-656E-445B-AA84-84AE0694B85A}"/>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E873C913-4547-4266-A485-7425DFECD7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56BA52-1371-402E-8DEC-0D473F5F94C4}"/>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81080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DCAE3-FAED-4726-8CBE-65F64743D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C094B5-9C7F-4A76-9AC9-B73866DF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F8BCB3-1D68-47F4-88FB-8B6E60FF2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ED75852E-8574-4B3B-9427-6BB4B95983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0F9D028-31CC-44A0-9122-46F992804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6E5F2-0F4C-4FA1-9F0C-15671384D97E}" type="slidenum">
              <a:rPr lang="en-GB" smtClean="0"/>
              <a:t>‹#›</a:t>
            </a:fld>
            <a:endParaRPr lang="en-GB"/>
          </a:p>
        </p:txBody>
      </p:sp>
    </p:spTree>
    <p:extLst>
      <p:ext uri="{BB962C8B-B14F-4D97-AF65-F5344CB8AC3E}">
        <p14:creationId xmlns:p14="http://schemas.microsoft.com/office/powerpoint/2010/main" val="32705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8654F-04C9-B679-C01C-E39B10CA0457}"/>
              </a:ext>
            </a:extLst>
          </p:cNvPr>
          <p:cNvSpPr>
            <a:spLocks noGrp="1"/>
          </p:cNvSpPr>
          <p:nvPr>
            <p:ph idx="1"/>
          </p:nvPr>
        </p:nvSpPr>
        <p:spPr>
          <a:xfrm>
            <a:off x="614082" y="1130860"/>
            <a:ext cx="10515600" cy="4351338"/>
          </a:xfrm>
        </p:spPr>
        <p:txBody>
          <a:bodyPr vert="horz" lIns="91440" tIns="45720" rIns="91440" bIns="45720" rtlCol="0" anchor="t">
            <a:normAutofit/>
          </a:bodyPr>
          <a:lstStyle/>
          <a:p>
            <a:pPr marL="0" indent="0" algn="ctr">
              <a:buNone/>
            </a:pPr>
            <a:r>
              <a:rPr lang="en-GB">
                <a:cs typeface="Calibri" panose="020F0502020204030204"/>
              </a:rPr>
              <a:t>A Git Collaboration Project</a:t>
            </a:r>
            <a:endParaRPr lang="en-US">
              <a:cs typeface="Calibri" panose="020F0502020204030204"/>
            </a:endParaRPr>
          </a:p>
          <a:p>
            <a:pPr marL="0" indent="0" algn="ctr">
              <a:buNone/>
            </a:pPr>
            <a:r>
              <a:rPr lang="en-GB">
                <a:cs typeface="Calibri" panose="020F0502020204030204"/>
              </a:rPr>
              <a:t> Analysing Crime Data in the west Midlands</a:t>
            </a:r>
          </a:p>
          <a:p>
            <a:pPr marL="0" indent="0" algn="ctr">
              <a:buNone/>
            </a:pPr>
            <a:endParaRPr lang="en-GB">
              <a:cs typeface="Calibri" panose="020F0502020204030204"/>
            </a:endParaRPr>
          </a:p>
          <a:p>
            <a:pPr marL="0" indent="0" algn="ctr">
              <a:buNone/>
            </a:pPr>
            <a:r>
              <a:rPr lang="en-GB">
                <a:cs typeface="Calibri" panose="020F0502020204030204"/>
              </a:rPr>
              <a:t>Presented by</a:t>
            </a:r>
          </a:p>
          <a:p>
            <a:pPr algn="ctr">
              <a:buNone/>
            </a:pPr>
            <a:r>
              <a:rPr lang="en-US">
                <a:ea typeface="+mn-lt"/>
                <a:cs typeface="+mn-lt"/>
              </a:rPr>
              <a:t>Shannon Watts</a:t>
            </a:r>
            <a:endParaRPr lang="en-GB"/>
          </a:p>
          <a:p>
            <a:pPr algn="ctr">
              <a:buNone/>
            </a:pPr>
            <a:r>
              <a:rPr lang="en-US">
                <a:ea typeface="+mn-lt"/>
                <a:cs typeface="+mn-lt"/>
              </a:rPr>
              <a:t>Nathaniel Mweemba</a:t>
            </a:r>
            <a:endParaRPr lang="en-GB"/>
          </a:p>
          <a:p>
            <a:pPr algn="ctr">
              <a:buNone/>
            </a:pPr>
            <a:r>
              <a:rPr lang="en-US">
                <a:ea typeface="+mn-lt"/>
                <a:cs typeface="+mn-lt"/>
              </a:rPr>
              <a:t>Maxwell Acha</a:t>
            </a:r>
            <a:endParaRPr lang="en-GB"/>
          </a:p>
          <a:p>
            <a:pPr marL="0" indent="0" algn="ctr">
              <a:buNone/>
            </a:pPr>
            <a:r>
              <a:rPr lang="en-US">
                <a:ea typeface="+mn-lt"/>
                <a:cs typeface="+mn-lt"/>
              </a:rPr>
              <a:t>Gary Whitney</a:t>
            </a:r>
            <a:endParaRPr lang="en-GB">
              <a:cs typeface="Calibri" panose="020F0502020204030204"/>
            </a:endParaRPr>
          </a:p>
        </p:txBody>
      </p:sp>
    </p:spTree>
    <p:extLst>
      <p:ext uri="{BB962C8B-B14F-4D97-AF65-F5344CB8AC3E}">
        <p14:creationId xmlns:p14="http://schemas.microsoft.com/office/powerpoint/2010/main" val="185467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5" y="76983"/>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What type of crime might you be exposed to in certain LLSOAs?</a:t>
            </a:r>
          </a:p>
        </p:txBody>
      </p:sp>
      <p:pic>
        <p:nvPicPr>
          <p:cNvPr id="5" name="Picture 4" descr="Chart, pie chart&#10;&#10;Description automatically generated">
            <a:extLst>
              <a:ext uri="{FF2B5EF4-FFF2-40B4-BE49-F238E27FC236}">
                <a16:creationId xmlns:a16="http://schemas.microsoft.com/office/drawing/2014/main" id="{D2386F5A-60AB-4F42-B0E1-36EA1F386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206" y="76982"/>
            <a:ext cx="6252296" cy="3751378"/>
          </a:xfrm>
          <a:prstGeom prst="rect">
            <a:avLst/>
          </a:prstGeom>
        </p:spPr>
      </p:pic>
      <p:pic>
        <p:nvPicPr>
          <p:cNvPr id="8" name="Picture 7" descr="Chart, pie chart&#10;&#10;Description automatically generated">
            <a:extLst>
              <a:ext uri="{FF2B5EF4-FFF2-40B4-BE49-F238E27FC236}">
                <a16:creationId xmlns:a16="http://schemas.microsoft.com/office/drawing/2014/main" id="{658C4970-0496-4FEC-B2A9-DCAFF7CCF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440" y="120136"/>
            <a:ext cx="6252296" cy="3751378"/>
          </a:xfrm>
          <a:prstGeom prst="rect">
            <a:avLst/>
          </a:prstGeom>
        </p:spPr>
      </p:pic>
      <p:pic>
        <p:nvPicPr>
          <p:cNvPr id="10" name="Picture 9" descr="Chart, pie chart&#10;&#10;Description automatically generated">
            <a:extLst>
              <a:ext uri="{FF2B5EF4-FFF2-40B4-BE49-F238E27FC236}">
                <a16:creationId xmlns:a16="http://schemas.microsoft.com/office/drawing/2014/main" id="{F0958C8F-FF24-44E9-A3A6-FDDBF9534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244" y="120136"/>
            <a:ext cx="6252296" cy="3751378"/>
          </a:xfrm>
          <a:prstGeom prst="rect">
            <a:avLst/>
          </a:prstGeom>
        </p:spPr>
      </p:pic>
      <p:pic>
        <p:nvPicPr>
          <p:cNvPr id="12" name="Picture 11" descr="Chart, pie chart&#10;&#10;Description automatically generated">
            <a:extLst>
              <a:ext uri="{FF2B5EF4-FFF2-40B4-BE49-F238E27FC236}">
                <a16:creationId xmlns:a16="http://schemas.microsoft.com/office/drawing/2014/main" id="{3EEF34B6-9214-4848-B446-753E7297E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655" y="2944918"/>
            <a:ext cx="6807323" cy="4084395"/>
          </a:xfrm>
          <a:prstGeom prst="rect">
            <a:avLst/>
          </a:prstGeom>
        </p:spPr>
      </p:pic>
      <p:pic>
        <p:nvPicPr>
          <p:cNvPr id="18" name="Picture 17" descr="Chart, pie chart&#10;&#10;Description automatically generated">
            <a:extLst>
              <a:ext uri="{FF2B5EF4-FFF2-40B4-BE49-F238E27FC236}">
                <a16:creationId xmlns:a16="http://schemas.microsoft.com/office/drawing/2014/main" id="{6982F7E3-2C9F-42AE-87BF-2AEA988865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8015" y="163289"/>
            <a:ext cx="6252297" cy="3751378"/>
          </a:xfrm>
          <a:prstGeom prst="rect">
            <a:avLst/>
          </a:prstGeom>
        </p:spPr>
      </p:pic>
      <p:pic>
        <p:nvPicPr>
          <p:cNvPr id="20" name="Picture 19" descr="Chart, pie chart&#10;&#10;Description automatically generated">
            <a:extLst>
              <a:ext uri="{FF2B5EF4-FFF2-40B4-BE49-F238E27FC236}">
                <a16:creationId xmlns:a16="http://schemas.microsoft.com/office/drawing/2014/main" id="{EA338B57-5D9C-4EDF-B3E9-9F2CAD8C50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1053" y="3072638"/>
            <a:ext cx="6807324" cy="4084394"/>
          </a:xfrm>
          <a:prstGeom prst="rect">
            <a:avLst/>
          </a:prstGeom>
        </p:spPr>
      </p:pic>
      <p:pic>
        <p:nvPicPr>
          <p:cNvPr id="22" name="Picture 21" descr="Chart, pie chart&#10;&#10;Description automatically generated">
            <a:extLst>
              <a:ext uri="{FF2B5EF4-FFF2-40B4-BE49-F238E27FC236}">
                <a16:creationId xmlns:a16="http://schemas.microsoft.com/office/drawing/2014/main" id="{B663E0EA-EE84-4E00-9521-64EA876491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4007" y="3072638"/>
            <a:ext cx="6807322" cy="4084394"/>
          </a:xfrm>
          <a:prstGeom prst="rect">
            <a:avLst/>
          </a:prstGeom>
        </p:spPr>
      </p:pic>
    </p:spTree>
    <p:extLst>
      <p:ext uri="{BB962C8B-B14F-4D97-AF65-F5344CB8AC3E}">
        <p14:creationId xmlns:p14="http://schemas.microsoft.com/office/powerpoint/2010/main" val="28313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5" y="76983"/>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Where is the safest place to park your bike?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Map&#10;&#10;Description automatically generated">
            <a:extLst>
              <a:ext uri="{FF2B5EF4-FFF2-40B4-BE49-F238E27FC236}">
                <a16:creationId xmlns:a16="http://schemas.microsoft.com/office/drawing/2014/main" id="{776A329B-8914-461E-B167-8E005BFEF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 y="2314232"/>
            <a:ext cx="6094520" cy="4265322"/>
          </a:xfrm>
          <a:prstGeom prst="rect">
            <a:avLst/>
          </a:prstGeom>
        </p:spPr>
      </p:pic>
      <p:pic>
        <p:nvPicPr>
          <p:cNvPr id="14" name="Picture 13" descr="Map&#10;&#10;Description automatically generated">
            <a:extLst>
              <a:ext uri="{FF2B5EF4-FFF2-40B4-BE49-F238E27FC236}">
                <a16:creationId xmlns:a16="http://schemas.microsoft.com/office/drawing/2014/main" id="{8DC62B4E-82BD-4A75-B175-92E6FA735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958" y="2304502"/>
            <a:ext cx="6069968" cy="4282446"/>
          </a:xfrm>
          <a:prstGeom prst="rect">
            <a:avLst/>
          </a:prstGeom>
        </p:spPr>
      </p:pic>
      <p:sp>
        <p:nvSpPr>
          <p:cNvPr id="15" name="TextBox 14">
            <a:extLst>
              <a:ext uri="{FF2B5EF4-FFF2-40B4-BE49-F238E27FC236}">
                <a16:creationId xmlns:a16="http://schemas.microsoft.com/office/drawing/2014/main" id="{EF72C8D2-3472-4817-AC8C-95F010B6DD59}"/>
              </a:ext>
            </a:extLst>
          </p:cNvPr>
          <p:cNvSpPr txBox="1"/>
          <p:nvPr/>
        </p:nvSpPr>
        <p:spPr>
          <a:xfrm>
            <a:off x="6186995" y="1844176"/>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Distribution of all crimes across the West Midlands in 2019</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111CFD9-207E-4A91-B3CB-9FA3BC864459}"/>
              </a:ext>
            </a:extLst>
          </p:cNvPr>
          <p:cNvSpPr txBox="1"/>
          <p:nvPr/>
        </p:nvSpPr>
        <p:spPr>
          <a:xfrm>
            <a:off x="92475" y="1844176"/>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Distribution of all bike thefts across the West Midlands in 2019</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E21FC1A4-5BA9-498F-B91D-437D82CC7900}"/>
              </a:ext>
            </a:extLst>
          </p:cNvPr>
          <p:cNvSpPr txBox="1"/>
          <p:nvPr/>
        </p:nvSpPr>
        <p:spPr>
          <a:xfrm>
            <a:off x="92474" y="537776"/>
            <a:ext cx="12099525" cy="126464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Crimes are focused on the city centers and when you look specifically at bike thefts the story is similar with some notable exceptions.</a:t>
            </a:r>
          </a:p>
          <a:p>
            <a:pPr>
              <a:lnSpc>
                <a:spcPct val="107000"/>
              </a:lnSpc>
            </a:pPr>
            <a:r>
              <a:rPr lang="en-US">
                <a:latin typeface="Calibri" panose="020F0502020204030204" pitchFamily="34" charset="0"/>
                <a:ea typeface="Calibri" panose="020F0502020204030204" pitchFamily="34" charset="0"/>
                <a:cs typeface="Times New Roman" panose="02020603050405020304" pitchFamily="18" charset="0"/>
              </a:rPr>
              <a:t>There appears to be a lot of bike thefts in areas around Universities, especially Warwick &amp; Birmingham University and notably less bike thefts in Dudley!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52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7E8E7-3F39-433E-AF96-90C3BB8B1BE9}"/>
              </a:ext>
            </a:extLst>
          </p:cNvPr>
          <p:cNvSpPr txBox="1"/>
          <p:nvPr/>
        </p:nvSpPr>
        <p:spPr>
          <a:xfrm>
            <a:off x="2887462" y="597898"/>
            <a:ext cx="6094520" cy="375552"/>
          </a:xfrm>
          <a:prstGeom prst="rect">
            <a:avLst/>
          </a:prstGeom>
          <a:noFill/>
        </p:spPr>
        <p:txBody>
          <a:bodyPr wrap="square">
            <a:spAutoFit/>
          </a:bodyPr>
          <a:lstStyle/>
          <a:p>
            <a:pPr algn="ctr">
              <a:lnSpc>
                <a:spcPct val="107000"/>
              </a:lnSpc>
              <a:spcBef>
                <a:spcPts val="1200"/>
              </a:spcBef>
            </a:pPr>
            <a:r>
              <a:rPr lang="en-US" sz="1800" b="1" u="sng"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2019 Crime Survey for the West Midlands</a:t>
            </a:r>
            <a:endParaRPr lang="en-GB"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A9A4E7-69CC-4FD0-AE73-7EA6EA0E5089}"/>
              </a:ext>
            </a:extLst>
          </p:cNvPr>
          <p:cNvSpPr txBox="1"/>
          <p:nvPr/>
        </p:nvSpPr>
        <p:spPr>
          <a:xfrm>
            <a:off x="424206" y="973450"/>
            <a:ext cx="11767794" cy="6230680"/>
          </a:xfrm>
          <a:prstGeom prst="rect">
            <a:avLst/>
          </a:prstGeom>
          <a:noFill/>
        </p:spPr>
        <p:txBody>
          <a:bodyPr wrap="square" lIns="91440" tIns="45720" rIns="91440" bIns="45720" anchor="t">
            <a:spAutoFit/>
          </a:bodyPr>
          <a:lstStyle/>
          <a:p>
            <a:pPr>
              <a:lnSpc>
                <a:spcPct val="107000"/>
              </a:lnSpc>
              <a:spcBef>
                <a:spcPts val="200"/>
              </a:spcBef>
            </a:pPr>
            <a:r>
              <a:rPr lang="en-GB" sz="2400" b="1" dirty="0">
                <a:solidFill>
                  <a:srgbClr val="2F5496"/>
                </a:solidFill>
                <a:effectLst/>
                <a:latin typeface="Calibri Light"/>
                <a:ea typeface="Times New Roman" panose="02020603050405020304" pitchFamily="18" charset="0"/>
                <a:cs typeface="Times New Roman"/>
              </a:rPr>
              <a:t>CONCLUSIONS</a:t>
            </a:r>
          </a:p>
          <a:p>
            <a:pPr>
              <a:lnSpc>
                <a:spcPct val="107000"/>
              </a:lnSpc>
              <a:spcAft>
                <a:spcPts val="800"/>
              </a:spcAft>
            </a:pPr>
            <a:r>
              <a:rPr lang="en-US" sz="1800" dirty="0">
                <a:effectLst/>
                <a:latin typeface="Calibri"/>
                <a:ea typeface="Calibri"/>
                <a:cs typeface="Times New Roman"/>
              </a:rPr>
              <a:t>There is a weak positive correlation between LSOA Index of Multiple Deprivation score and crime count. Walsall has the strongest positive correlation, and this supports our hypothesis. The other districts do not tend to have a </a:t>
            </a:r>
            <a:r>
              <a:rPr lang="en-US" sz="1800" dirty="0" err="1">
                <a:effectLst/>
                <a:latin typeface="Calibri"/>
                <a:ea typeface="Calibri"/>
                <a:cs typeface="Times New Roman"/>
              </a:rPr>
              <a:t>signifcantly</a:t>
            </a:r>
            <a:r>
              <a:rPr lang="en-US" sz="1800" dirty="0">
                <a:effectLst/>
                <a:latin typeface="Calibri"/>
                <a:ea typeface="Calibri"/>
                <a:cs typeface="Times New Roman"/>
              </a:rPr>
              <a:t> </a:t>
            </a:r>
            <a:r>
              <a:rPr lang="en-US" sz="1800" dirty="0" err="1">
                <a:effectLst/>
                <a:latin typeface="Calibri"/>
                <a:ea typeface="Calibri"/>
                <a:cs typeface="Times New Roman"/>
              </a:rPr>
              <a:t>maority</a:t>
            </a:r>
            <a:r>
              <a:rPr lang="en-US" sz="1800" dirty="0">
                <a:effectLst/>
                <a:latin typeface="Calibri"/>
                <a:ea typeface="Calibri"/>
                <a:cs typeface="Times New Roman"/>
              </a:rPr>
              <a:t> of LSOAs that have crime counts higher than 300. </a:t>
            </a:r>
            <a:r>
              <a:rPr lang="en-US" sz="1800" dirty="0" err="1">
                <a:effectLst/>
                <a:latin typeface="Calibri"/>
                <a:ea typeface="Calibri"/>
                <a:cs typeface="Times New Roman"/>
              </a:rPr>
              <a:t>Sandwell</a:t>
            </a:r>
            <a:r>
              <a:rPr lang="en-US" sz="1800" dirty="0">
                <a:effectLst/>
                <a:latin typeface="Calibri"/>
                <a:ea typeface="Calibri"/>
                <a:cs typeface="Times New Roman"/>
              </a:rPr>
              <a:t> had the weakest linear correlation with higher counts of crime in all LSOAs. This highlights that not all areas with a high deprivation score have high crime counts, and vice versa, the areas with lower deprivation levels still see high levels of crime.</a:t>
            </a:r>
          </a:p>
          <a:p>
            <a:pPr>
              <a:lnSpc>
                <a:spcPct val="107000"/>
              </a:lnSpc>
              <a:spcAft>
                <a:spcPts val="800"/>
              </a:spcAft>
            </a:pPr>
            <a:r>
              <a:rPr lang="en-US" sz="1800" dirty="0">
                <a:effectLst/>
                <a:latin typeface="Calibri"/>
                <a:ea typeface="Calibri"/>
                <a:cs typeface="Times New Roman"/>
              </a:rPr>
              <a:t>A lower IMD score does not mean that there will be less crime and a higher IMD score does not mean that there will be a higher crime rate.</a:t>
            </a:r>
          </a:p>
          <a:p>
            <a:pPr>
              <a:lnSpc>
                <a:spcPct val="107000"/>
              </a:lnSpc>
              <a:spcAft>
                <a:spcPts val="800"/>
              </a:spcAft>
            </a:pPr>
            <a:r>
              <a:rPr lang="en-US" sz="1800" dirty="0">
                <a:effectLst/>
                <a:latin typeface="Calibri"/>
                <a:ea typeface="Calibri"/>
                <a:cs typeface="Times New Roman"/>
              </a:rPr>
              <a:t>There are higher crime rates nearer the city centers, by universities, and near hospitals.</a:t>
            </a:r>
          </a:p>
          <a:p>
            <a:pPr>
              <a:lnSpc>
                <a:spcPct val="107000"/>
              </a:lnSpc>
              <a:spcAft>
                <a:spcPts val="800"/>
              </a:spcAft>
            </a:pPr>
            <a:r>
              <a:rPr lang="en-US" sz="1800" dirty="0">
                <a:effectLst/>
                <a:latin typeface="Calibri"/>
                <a:ea typeface="Calibri"/>
                <a:cs typeface="Times New Roman"/>
              </a:rPr>
              <a:t>Each district in the West Midlands has a similar crime trend. Violent and sexual offences make up the largest proportion of crime for all districts. And the other types of crime also follow similar patterns.</a:t>
            </a:r>
          </a:p>
          <a:p>
            <a:pPr>
              <a:lnSpc>
                <a:spcPct val="107000"/>
              </a:lnSpc>
              <a:spcAft>
                <a:spcPts val="800"/>
              </a:spcAft>
            </a:pPr>
            <a:r>
              <a:rPr lang="en-US" sz="1800" dirty="0">
                <a:effectLst/>
                <a:latin typeface="Calibri"/>
                <a:ea typeface="Calibri"/>
                <a:cs typeface="Times New Roman"/>
              </a:rPr>
              <a:t>Depending on which district and LSOA you are in you will witness different crimes, e.g. In </a:t>
            </a:r>
            <a:r>
              <a:rPr lang="en-US" sz="1800" dirty="0" err="1">
                <a:effectLst/>
                <a:latin typeface="Calibri"/>
                <a:ea typeface="Calibri"/>
                <a:cs typeface="Times New Roman"/>
              </a:rPr>
              <a:t>Solihull</a:t>
            </a:r>
            <a:r>
              <a:rPr lang="en-US" sz="1800" dirty="0">
                <a:effectLst/>
                <a:latin typeface="Calibri"/>
                <a:ea typeface="Calibri"/>
                <a:cs typeface="Times New Roman"/>
              </a:rPr>
              <a:t> you are more likely to witness vehicle crime or theft, whereas in Wolverhampton there are more violent offences.</a:t>
            </a:r>
          </a:p>
          <a:p>
            <a:pPr>
              <a:lnSpc>
                <a:spcPct val="107000"/>
              </a:lnSpc>
              <a:spcAft>
                <a:spcPts val="800"/>
              </a:spcAft>
            </a:pPr>
            <a:r>
              <a:rPr lang="en-US" sz="1800" dirty="0">
                <a:effectLst/>
                <a:latin typeface="Calibri"/>
                <a:ea typeface="Calibri"/>
                <a:cs typeface="Times New Roman"/>
              </a:rPr>
              <a:t>Wolverhampton has the highest rate of violent and sexual offences in the West Midlands.</a:t>
            </a:r>
          </a:p>
          <a:p>
            <a:pPr>
              <a:lnSpc>
                <a:spcPct val="107000"/>
              </a:lnSpc>
              <a:spcAft>
                <a:spcPts val="800"/>
              </a:spcAft>
            </a:pPr>
            <a:r>
              <a:rPr lang="en-US" sz="1800" dirty="0">
                <a:effectLst/>
                <a:latin typeface="Calibri"/>
                <a:ea typeface="Calibri"/>
                <a:cs typeface="Times New Roman"/>
              </a:rPr>
              <a:t>Burglary, Shoplifting, Criminal damage and arson is higher in LSOAs with lower IMD scores. Vehicle crime is massively higher in in LSOAs with lower IMD scores. However, Theft from person and public order crime is much lower than LSOAs with higher IMD scores.</a:t>
            </a:r>
            <a:endParaRPr lang="en-GB" sz="1800" dirty="0">
              <a:effectLst/>
              <a:latin typeface="Calibri"/>
              <a:ea typeface="Calibri"/>
              <a:cs typeface="Times New Roman"/>
            </a:endParaRPr>
          </a:p>
          <a:p>
            <a:pPr marL="342900" lvl="0" indent="-342900">
              <a:lnSpc>
                <a:spcPct val="107000"/>
              </a:lnSpc>
              <a:buFont typeface="+mj-lt"/>
              <a:buAutoNum type="arabicParenR"/>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8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BFC1BE-8EA2-4D60-ADC9-2D241CC3F81E}"/>
              </a:ext>
            </a:extLst>
          </p:cNvPr>
          <p:cNvSpPr txBox="1"/>
          <p:nvPr/>
        </p:nvSpPr>
        <p:spPr>
          <a:xfrm>
            <a:off x="1298733" y="1374363"/>
            <a:ext cx="9941574" cy="4034502"/>
          </a:xfrm>
          <a:prstGeom prst="rect">
            <a:avLst/>
          </a:prstGeom>
          <a:noFill/>
        </p:spPr>
        <p:txBody>
          <a:bodyPr wrap="square" lIns="91440" tIns="45720" rIns="91440" bIns="45720" anchor="t">
            <a:spAutoFit/>
          </a:bodyPr>
          <a:lstStyle/>
          <a:p>
            <a:pPr algn="ctr">
              <a:lnSpc>
                <a:spcPct val="107000"/>
              </a:lnSpc>
              <a:spcBef>
                <a:spcPts val="200"/>
              </a:spcBef>
            </a:pPr>
            <a:endParaRPr lang="en-US"/>
          </a:p>
          <a:p>
            <a:pPr algn="ctr">
              <a:lnSpc>
                <a:spcPct val="107000"/>
              </a:lnSpc>
              <a:spcBef>
                <a:spcPts val="200"/>
              </a:spcBef>
            </a:pPr>
            <a:r>
              <a:rPr lang="en-US"/>
              <a:t>Purpose of the project</a:t>
            </a:r>
            <a:endParaRPr lang="en-US" b="1">
              <a:solidFill>
                <a:srgbClr val="2F5496"/>
              </a:solidFill>
              <a:cs typeface="Times New Roman"/>
            </a:endParaRPr>
          </a:p>
          <a:p>
            <a:pPr algn="ctr">
              <a:lnSpc>
                <a:spcPct val="107000"/>
              </a:lnSpc>
              <a:spcBef>
                <a:spcPts val="200"/>
              </a:spcBef>
            </a:pPr>
            <a:endParaRPr lang="en-US" dirty="0"/>
          </a:p>
          <a:p>
            <a:pPr algn="ctr">
              <a:lnSpc>
                <a:spcPct val="107000"/>
              </a:lnSpc>
              <a:spcBef>
                <a:spcPts val="200"/>
              </a:spcBef>
            </a:pPr>
            <a:endParaRPr lang="en-US" dirty="0"/>
          </a:p>
          <a:p>
            <a:pPr algn="ctr">
              <a:lnSpc>
                <a:spcPct val="107000"/>
              </a:lnSpc>
              <a:spcBef>
                <a:spcPts val="200"/>
              </a:spcBef>
            </a:pPr>
            <a:r>
              <a:rPr lang="en-US" dirty="0"/>
              <a:t>Research questions</a:t>
            </a:r>
            <a:endParaRPr lang="en-US" b="1" dirty="0">
              <a:solidFill>
                <a:srgbClr val="2F5496"/>
              </a:solidFill>
              <a:cs typeface="Times New Roman"/>
            </a:endParaRPr>
          </a:p>
          <a:p>
            <a:pPr marL="342900" indent="-342900">
              <a:lnSpc>
                <a:spcPct val="107000"/>
              </a:lnSpc>
              <a:buFont typeface="Arial"/>
              <a:buChar char="•"/>
            </a:pPr>
            <a:r>
              <a:rPr lang="en-US" dirty="0">
                <a:ea typeface="+mn-lt"/>
                <a:cs typeface="+mn-lt"/>
              </a:rPr>
              <a:t>Does </a:t>
            </a:r>
            <a:r>
              <a:rPr lang="en-US">
                <a:ea typeface="+mn-lt"/>
                <a:cs typeface="+mn-lt"/>
              </a:rPr>
              <a:t>the crime data</a:t>
            </a:r>
            <a:r>
              <a:rPr lang="en-US" dirty="0">
                <a:ea typeface="+mn-lt"/>
                <a:cs typeface="+mn-lt"/>
              </a:rPr>
              <a:t> from the West Midlands Police database correlate with the Index of Multiple Deprivation (IMD) score? </a:t>
            </a:r>
            <a:endParaRPr lang="en-GB" dirty="0">
              <a:ea typeface="+mn-lt"/>
              <a:cs typeface="+mn-lt"/>
            </a:endParaRPr>
          </a:p>
          <a:p>
            <a:pPr marL="342900" indent="-342900">
              <a:lnSpc>
                <a:spcPct val="107000"/>
              </a:lnSpc>
              <a:buFont typeface="Arial"/>
              <a:buChar char="•"/>
            </a:pPr>
            <a:endParaRPr lang="en-US" dirty="0">
              <a:ea typeface="+mn-lt"/>
              <a:cs typeface="+mn-lt"/>
            </a:endParaRPr>
          </a:p>
          <a:p>
            <a:pPr marL="342900" indent="-342900">
              <a:lnSpc>
                <a:spcPct val="107000"/>
              </a:lnSpc>
              <a:buFont typeface="Arial"/>
              <a:buChar char="•"/>
            </a:pPr>
            <a:r>
              <a:rPr lang="en-US" dirty="0">
                <a:ea typeface="+mn-lt"/>
                <a:cs typeface="+mn-lt"/>
              </a:rPr>
              <a:t>Which district and Lower Layer Super Output Areas (LLSOAs) have higher rates of crime?</a:t>
            </a:r>
            <a:endParaRPr lang="en-GB" dirty="0">
              <a:ea typeface="+mn-lt"/>
              <a:cs typeface="+mn-lt"/>
            </a:endParaRPr>
          </a:p>
          <a:p>
            <a:pPr marL="342900" indent="-342900">
              <a:lnSpc>
                <a:spcPct val="107000"/>
              </a:lnSpc>
              <a:buFont typeface="Arial"/>
              <a:buChar char="•"/>
            </a:pPr>
            <a:endParaRPr lang="en-US" dirty="0">
              <a:ea typeface="+mn-lt"/>
              <a:cs typeface="+mn-lt"/>
            </a:endParaRPr>
          </a:p>
          <a:p>
            <a:pPr marL="342900" indent="-342900">
              <a:lnSpc>
                <a:spcPct val="107000"/>
              </a:lnSpc>
              <a:buFont typeface="Arial"/>
              <a:buChar char="•"/>
            </a:pPr>
            <a:r>
              <a:rPr lang="en-US" dirty="0">
                <a:ea typeface="+mn-lt"/>
                <a:cs typeface="+mn-lt"/>
              </a:rPr>
              <a:t>What type of crime might you be exposed to in certain LLSOAs?</a:t>
            </a:r>
            <a:endParaRPr lang="en-GB" dirty="0">
              <a:ea typeface="+mn-lt"/>
              <a:cs typeface="+mn-lt"/>
            </a:endParaRPr>
          </a:p>
          <a:p>
            <a:pPr marL="342900" indent="-342900">
              <a:lnSpc>
                <a:spcPct val="107000"/>
              </a:lnSpc>
              <a:buFont typeface="Arial"/>
              <a:buChar char="•"/>
            </a:pPr>
            <a:endParaRPr lang="en-US" dirty="0">
              <a:ea typeface="+mn-lt"/>
              <a:cs typeface="+mn-lt"/>
            </a:endParaRPr>
          </a:p>
          <a:p>
            <a:pPr marL="342900" indent="-342900">
              <a:lnSpc>
                <a:spcPct val="107000"/>
              </a:lnSpc>
              <a:spcAft>
                <a:spcPts val="800"/>
              </a:spcAft>
              <a:buFont typeface="Arial"/>
              <a:buChar char="•"/>
            </a:pPr>
            <a:r>
              <a:rPr lang="en-US" dirty="0">
                <a:ea typeface="+mn-lt"/>
                <a:cs typeface="+mn-lt"/>
              </a:rPr>
              <a:t>Where is the safest place to park your bike?</a:t>
            </a:r>
            <a:endParaRPr lang="en-US" dirty="0">
              <a:cs typeface="Calibri" panose="020F0502020204030204"/>
            </a:endParaRPr>
          </a:p>
        </p:txBody>
      </p:sp>
    </p:spTree>
    <p:extLst>
      <p:ext uri="{BB962C8B-B14F-4D97-AF65-F5344CB8AC3E}">
        <p14:creationId xmlns:p14="http://schemas.microsoft.com/office/powerpoint/2010/main" val="327931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EAB00-D668-A6CE-70D4-C22C72ED4E7F}"/>
              </a:ext>
            </a:extLst>
          </p:cNvPr>
          <p:cNvSpPr>
            <a:spLocks noGrp="1"/>
          </p:cNvSpPr>
          <p:nvPr>
            <p:ph idx="1"/>
          </p:nvPr>
        </p:nvSpPr>
        <p:spPr>
          <a:xfrm>
            <a:off x="838200" y="1276985"/>
            <a:ext cx="10515600" cy="4137978"/>
          </a:xfrm>
        </p:spPr>
        <p:txBody>
          <a:bodyPr vert="horz" lIns="91440" tIns="45720" rIns="91440" bIns="45720" rtlCol="0" anchor="t">
            <a:normAutofit fontScale="55000" lnSpcReduction="20000"/>
          </a:bodyPr>
          <a:lstStyle/>
          <a:p>
            <a:pPr marL="0" indent="0" algn="ctr">
              <a:lnSpc>
                <a:spcPct val="100000"/>
              </a:lnSpc>
              <a:spcBef>
                <a:spcPts val="0"/>
              </a:spcBef>
              <a:buNone/>
            </a:pPr>
            <a:r>
              <a:rPr lang="en-US" dirty="0">
                <a:ea typeface="+mn-lt"/>
                <a:cs typeface="+mn-lt"/>
              </a:rPr>
              <a:t>AIMS</a:t>
            </a:r>
            <a:endParaRPr lang="en-US"/>
          </a:p>
          <a:p>
            <a:pPr algn="ctr">
              <a:lnSpc>
                <a:spcPct val="100000"/>
              </a:lnSpc>
              <a:spcBef>
                <a:spcPts val="0"/>
              </a:spcBef>
            </a:pPr>
            <a:endParaRPr lang="en-US" dirty="0">
              <a:ea typeface="+mn-lt"/>
              <a:cs typeface="+mn-lt"/>
            </a:endParaRPr>
          </a:p>
          <a:p>
            <a:pPr marL="285750" indent="-285750">
              <a:lnSpc>
                <a:spcPct val="107000"/>
              </a:lnSpc>
              <a:spcBef>
                <a:spcPts val="200"/>
              </a:spcBef>
              <a:buFont typeface="Arial,Sans-Serif" panose="020B0604020202020204" pitchFamily="34" charset="0"/>
            </a:pPr>
            <a:r>
              <a:rPr lang="en-US" dirty="0">
                <a:ea typeface="+mn-lt"/>
                <a:cs typeface="+mn-lt"/>
              </a:rPr>
              <a:t>To determine any cause and effect of IMD score on crime rate </a:t>
            </a:r>
          </a:p>
          <a:p>
            <a:pPr marL="285750" indent="-285750">
              <a:lnSpc>
                <a:spcPct val="107000"/>
              </a:lnSpc>
              <a:spcBef>
                <a:spcPts val="200"/>
              </a:spcBef>
              <a:buFont typeface="Arial,Sans-Serif" panose="020B0604020202020204" pitchFamily="34" charset="0"/>
            </a:pPr>
            <a:endParaRPr lang="en-US" dirty="0">
              <a:ea typeface="+mn-lt"/>
              <a:cs typeface="+mn-lt"/>
            </a:endParaRPr>
          </a:p>
          <a:p>
            <a:pPr marL="285750" indent="-285750">
              <a:lnSpc>
                <a:spcPct val="107000"/>
              </a:lnSpc>
              <a:spcBef>
                <a:spcPts val="200"/>
              </a:spcBef>
              <a:buFont typeface="Arial,Sans-Serif" panose="020B0604020202020204" pitchFamily="34" charset="0"/>
            </a:pPr>
            <a:r>
              <a:rPr lang="en-US" dirty="0">
                <a:ea typeface="+mn-lt"/>
                <a:cs typeface="+mn-lt"/>
              </a:rPr>
              <a:t>To interrogate and cross examine the data for the purpose of drawing meaningful conclusions</a:t>
            </a:r>
          </a:p>
          <a:p>
            <a:pPr marL="285750" indent="-285750">
              <a:lnSpc>
                <a:spcPct val="107000"/>
              </a:lnSpc>
              <a:spcBef>
                <a:spcPts val="200"/>
              </a:spcBef>
              <a:buFont typeface="Arial,Sans-Serif" panose="020B0604020202020204" pitchFamily="34" charset="0"/>
            </a:pPr>
            <a:endParaRPr lang="en-US" dirty="0">
              <a:ea typeface="+mn-lt"/>
              <a:cs typeface="+mn-lt"/>
            </a:endParaRPr>
          </a:p>
          <a:p>
            <a:pPr marL="285750" indent="-285750">
              <a:lnSpc>
                <a:spcPct val="107000"/>
              </a:lnSpc>
              <a:spcBef>
                <a:spcPts val="200"/>
              </a:spcBef>
              <a:buFont typeface="Arial,Sans-Serif" panose="020B0604020202020204" pitchFamily="34" charset="0"/>
            </a:pPr>
            <a:r>
              <a:rPr lang="en-US" dirty="0">
                <a:ea typeface="+mn-lt"/>
                <a:cs typeface="+mn-lt"/>
              </a:rPr>
              <a:t>To determine what relationships exist between IMD score and the crime data</a:t>
            </a:r>
          </a:p>
          <a:p>
            <a:pPr>
              <a:lnSpc>
                <a:spcPct val="107000"/>
              </a:lnSpc>
              <a:spcBef>
                <a:spcPts val="200"/>
              </a:spcBef>
            </a:pPr>
            <a:endParaRPr lang="en-US" dirty="0">
              <a:ea typeface="+mn-lt"/>
              <a:cs typeface="+mn-lt"/>
            </a:endParaRPr>
          </a:p>
          <a:p>
            <a:pPr marL="0" indent="0" algn="ctr">
              <a:lnSpc>
                <a:spcPct val="107000"/>
              </a:lnSpc>
              <a:spcBef>
                <a:spcPts val="200"/>
              </a:spcBef>
              <a:buNone/>
            </a:pPr>
            <a:r>
              <a:rPr lang="en-US" dirty="0">
                <a:ea typeface="+mn-lt"/>
                <a:cs typeface="+mn-lt"/>
              </a:rPr>
              <a:t>OBJECTIVES</a:t>
            </a:r>
          </a:p>
          <a:p>
            <a:pPr algn="ctr">
              <a:lnSpc>
                <a:spcPct val="107000"/>
              </a:lnSpc>
              <a:spcBef>
                <a:spcPts val="200"/>
              </a:spcBef>
            </a:pPr>
            <a:endParaRPr lang="en-US" dirty="0">
              <a:ea typeface="+mn-lt"/>
              <a:cs typeface="+mn-lt"/>
            </a:endParaRPr>
          </a:p>
          <a:p>
            <a:pPr marL="285750" indent="-285750">
              <a:lnSpc>
                <a:spcPct val="107000"/>
              </a:lnSpc>
              <a:spcBef>
                <a:spcPts val="200"/>
              </a:spcBef>
              <a:buFont typeface="Arial,Sans-Serif" panose="020B0604020202020204" pitchFamily="34" charset="0"/>
            </a:pPr>
            <a:r>
              <a:rPr lang="en-US" dirty="0">
                <a:ea typeface="+mn-lt"/>
                <a:cs typeface="+mn-lt"/>
              </a:rPr>
              <a:t>Plot IMD against crime rate and visualize the data</a:t>
            </a:r>
          </a:p>
          <a:p>
            <a:pPr marL="285750" indent="-285750">
              <a:lnSpc>
                <a:spcPct val="107000"/>
              </a:lnSpc>
              <a:spcBef>
                <a:spcPts val="200"/>
              </a:spcBef>
              <a:buFont typeface="Arial,Sans-Serif" panose="020B0604020202020204" pitchFamily="34" charset="0"/>
            </a:pPr>
            <a:endParaRPr lang="en-US" dirty="0">
              <a:ea typeface="+mn-lt"/>
              <a:cs typeface="+mn-lt"/>
            </a:endParaRPr>
          </a:p>
          <a:p>
            <a:pPr marL="285750" indent="-285750">
              <a:lnSpc>
                <a:spcPct val="107000"/>
              </a:lnSpc>
              <a:spcBef>
                <a:spcPts val="200"/>
              </a:spcBef>
              <a:buFont typeface="Arial,Sans-Serif" panose="020B0604020202020204" pitchFamily="34" charset="0"/>
            </a:pPr>
            <a:r>
              <a:rPr lang="en-US" dirty="0">
                <a:ea typeface="+mn-lt"/>
                <a:cs typeface="+mn-lt"/>
              </a:rPr>
              <a:t>Produce visualizations to determine if certain areas are pre-disposed to higher rates of crime based on IMD score</a:t>
            </a:r>
          </a:p>
          <a:p>
            <a:pPr marL="285750" indent="-285750">
              <a:lnSpc>
                <a:spcPct val="107000"/>
              </a:lnSpc>
              <a:spcBef>
                <a:spcPts val="200"/>
              </a:spcBef>
              <a:buFont typeface="Arial,Sans-Serif" panose="020B0604020202020204" pitchFamily="34" charset="0"/>
            </a:pPr>
            <a:endParaRPr lang="en-US" dirty="0">
              <a:ea typeface="+mn-lt"/>
              <a:cs typeface="+mn-lt"/>
            </a:endParaRPr>
          </a:p>
          <a:p>
            <a:pPr marL="285750" indent="-285750">
              <a:lnSpc>
                <a:spcPct val="107000"/>
              </a:lnSpc>
              <a:spcBef>
                <a:spcPts val="200"/>
              </a:spcBef>
              <a:buFont typeface="Arial,Sans-Serif" panose="020B0604020202020204" pitchFamily="34" charset="0"/>
            </a:pPr>
            <a:r>
              <a:rPr lang="en-US" dirty="0">
                <a:ea typeface="+mn-lt"/>
                <a:cs typeface="+mn-lt"/>
              </a:rPr>
              <a:t>Plot a heat map to determine areas of high crime</a:t>
            </a:r>
          </a:p>
          <a:p>
            <a:pPr marL="285750" indent="-285750">
              <a:lnSpc>
                <a:spcPct val="107000"/>
              </a:lnSpc>
              <a:spcBef>
                <a:spcPts val="200"/>
              </a:spcBef>
              <a:buFont typeface="Arial,Sans-Serif" panose="020B0604020202020204" pitchFamily="34" charset="0"/>
            </a:pPr>
            <a:endParaRPr lang="en-US" dirty="0">
              <a:ea typeface="+mn-lt"/>
              <a:cs typeface="+mn-lt"/>
            </a:endParaRPr>
          </a:p>
          <a:p>
            <a:pPr marL="285750" indent="-285750">
              <a:lnSpc>
                <a:spcPct val="107000"/>
              </a:lnSpc>
              <a:spcBef>
                <a:spcPts val="200"/>
              </a:spcBef>
              <a:buFont typeface="Arial,Sans-Serif" panose="020B0604020202020204" pitchFamily="34" charset="0"/>
            </a:pPr>
            <a:r>
              <a:rPr lang="en-US" dirty="0">
                <a:ea typeface="+mn-lt"/>
                <a:cs typeface="+mn-lt"/>
              </a:rPr>
              <a:t>Determine which areas are safest</a:t>
            </a:r>
            <a:endParaRPr lang="en-GB" dirty="0"/>
          </a:p>
        </p:txBody>
      </p:sp>
    </p:spTree>
    <p:extLst>
      <p:ext uri="{BB962C8B-B14F-4D97-AF65-F5344CB8AC3E}">
        <p14:creationId xmlns:p14="http://schemas.microsoft.com/office/powerpoint/2010/main" val="391955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7E8E7-3F39-433E-AF96-90C3BB8B1BE9}"/>
              </a:ext>
            </a:extLst>
          </p:cNvPr>
          <p:cNvSpPr txBox="1"/>
          <p:nvPr/>
        </p:nvSpPr>
        <p:spPr>
          <a:xfrm>
            <a:off x="2887462" y="597898"/>
            <a:ext cx="6094520" cy="375552"/>
          </a:xfrm>
          <a:prstGeom prst="rect">
            <a:avLst/>
          </a:prstGeom>
          <a:noFill/>
        </p:spPr>
        <p:txBody>
          <a:bodyPr wrap="square">
            <a:spAutoFit/>
          </a:bodyPr>
          <a:lstStyle/>
          <a:p>
            <a:pPr algn="ctr">
              <a:lnSpc>
                <a:spcPct val="107000"/>
              </a:lnSpc>
              <a:spcBef>
                <a:spcPts val="1200"/>
              </a:spcBef>
            </a:pPr>
            <a:r>
              <a:rPr lang="en-US" sz="1800" b="1" u="sng"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2019 Crime Survey for the West Midlands</a:t>
            </a:r>
            <a:endParaRPr lang="en-GB"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0BFC1BE-8EA2-4D60-ADC9-2D241CC3F81E}"/>
              </a:ext>
            </a:extLst>
          </p:cNvPr>
          <p:cNvSpPr txBox="1"/>
          <p:nvPr/>
        </p:nvSpPr>
        <p:spPr>
          <a:xfrm>
            <a:off x="3332825" y="1270971"/>
            <a:ext cx="6094520" cy="1711109"/>
          </a:xfrm>
          <a:prstGeom prst="rect">
            <a:avLst/>
          </a:prstGeom>
          <a:noFill/>
        </p:spPr>
        <p:txBody>
          <a:bodyPr wrap="square">
            <a:spAutoFit/>
          </a:bodyPr>
          <a:lstStyle/>
          <a:p>
            <a:pPr>
              <a:lnSpc>
                <a:spcPct val="107000"/>
              </a:lnSpc>
              <a:spcBef>
                <a:spcPts val="200"/>
              </a:spcBef>
            </a:pPr>
            <a:r>
              <a:rPr lang="en-GB" sz="24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HYPOTHESIS</a:t>
            </a:r>
          </a:p>
          <a:p>
            <a:pPr>
              <a:lnSpc>
                <a:spcPct val="107000"/>
              </a:lnSpc>
              <a:spcBef>
                <a:spcPts val="200"/>
              </a:spcBef>
            </a:pPr>
            <a:r>
              <a:rPr lang="en-US" sz="18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24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US" sz="18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Within the West Midlands during 2019 did the Index of Multiple Deprivation (IMD) Score of an area influence the exposure to certain crimes in that area.</a:t>
            </a:r>
            <a:endParaRPr lang="en-GB" sz="24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A9A4E7-69CC-4FD0-AE73-7EA6EA0E5089}"/>
              </a:ext>
            </a:extLst>
          </p:cNvPr>
          <p:cNvSpPr txBox="1"/>
          <p:nvPr/>
        </p:nvSpPr>
        <p:spPr>
          <a:xfrm>
            <a:off x="3332825" y="3175289"/>
            <a:ext cx="6094520" cy="3244221"/>
          </a:xfrm>
          <a:prstGeom prst="rect">
            <a:avLst/>
          </a:prstGeom>
          <a:noFill/>
        </p:spPr>
        <p:txBody>
          <a:bodyPr wrap="square">
            <a:spAutoFit/>
          </a:bodyPr>
          <a:lstStyle/>
          <a:p>
            <a:pPr>
              <a:lnSpc>
                <a:spcPct val="107000"/>
              </a:lnSpc>
              <a:spcBef>
                <a:spcPts val="200"/>
              </a:spcBef>
            </a:pPr>
            <a:r>
              <a:rPr lang="en-US" sz="24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RESEARCH QUESTIONS</a:t>
            </a:r>
            <a:endParaRPr lang="en-GB" sz="24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a:effectLst/>
                <a:latin typeface="Calibri" panose="020F0502020204030204" pitchFamily="34" charset="0"/>
                <a:ea typeface="Calibri" panose="020F0502020204030204" pitchFamily="34" charset="0"/>
                <a:cs typeface="Times New Roman" panose="02020603050405020304" pitchFamily="18" charset="0"/>
              </a:rPr>
              <a:t>Does the crime data sourced from the West Midlands Police database correlate with the Index of Multiple Deprivation (IMD) score?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a:effectLst/>
                <a:latin typeface="Calibri" panose="020F0502020204030204" pitchFamily="34" charset="0"/>
                <a:ea typeface="Calibri" panose="020F0502020204030204" pitchFamily="34" charset="0"/>
                <a:cs typeface="Times New Roman" panose="02020603050405020304" pitchFamily="18" charset="0"/>
              </a:rPr>
              <a:t>Which district and Lower Layer Super Output Areas (LLSOAs) have higher rates of crime?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a:effectLst/>
                <a:latin typeface="Calibri" panose="020F0502020204030204" pitchFamily="34" charset="0"/>
                <a:ea typeface="Calibri" panose="020F0502020204030204" pitchFamily="34" charset="0"/>
                <a:cs typeface="Times New Roman" panose="02020603050405020304" pitchFamily="18" charset="0"/>
              </a:rPr>
              <a:t>What type of crime might you be exposed to in certain LLSOAs?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US" sz="1800">
                <a:effectLst/>
                <a:latin typeface="Calibri" panose="020F0502020204030204" pitchFamily="34" charset="0"/>
                <a:ea typeface="Calibri" panose="020F0502020204030204" pitchFamily="34" charset="0"/>
                <a:cs typeface="Times New Roman" panose="02020603050405020304" pitchFamily="18" charset="0"/>
              </a:rPr>
              <a:t>Where is the safest place to park your bike?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411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5" y="76983"/>
            <a:ext cx="6094520" cy="968278"/>
          </a:xfrm>
          <a:prstGeom prst="rect">
            <a:avLst/>
          </a:prstGeom>
          <a:noFill/>
        </p:spPr>
        <p:txBody>
          <a:bodyPr wrap="square">
            <a:spAutoFit/>
          </a:bodyPr>
          <a:lstStyle/>
          <a:p>
            <a:pPr lvl="0">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Does the crime data sourced from the West Midlands Police database correlate with the Index of Multiple Deprivation (IMD) score?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scatter chart&#10;&#10;Description automatically generated">
            <a:extLst>
              <a:ext uri="{FF2B5EF4-FFF2-40B4-BE49-F238E27FC236}">
                <a16:creationId xmlns:a16="http://schemas.microsoft.com/office/drawing/2014/main" id="{0C4FCB69-BCE5-4C8A-82F1-642218BD9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76655"/>
            <a:ext cx="11430000" cy="6858000"/>
          </a:xfrm>
          <a:prstGeom prst="rect">
            <a:avLst/>
          </a:prstGeom>
        </p:spPr>
      </p:pic>
    </p:spTree>
    <p:extLst>
      <p:ext uri="{BB962C8B-B14F-4D97-AF65-F5344CB8AC3E}">
        <p14:creationId xmlns:p14="http://schemas.microsoft.com/office/powerpoint/2010/main" val="339279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4" y="76984"/>
            <a:ext cx="11634927" cy="1264642"/>
          </a:xfrm>
          <a:prstGeom prst="rect">
            <a:avLst/>
          </a:prstGeom>
          <a:noFill/>
        </p:spPr>
        <p:txBody>
          <a:bodyPr wrap="square">
            <a:spAutoFit/>
          </a:bodyPr>
          <a:lstStyle/>
          <a:p>
            <a:pPr lvl="0">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This plot highlights a few outliers which for the statistical analysis can be omitted for the sake of finding out whether there is a correlation between the LSOA crime count and LSOA IMD score. We have therefore reduced the y limits to 600 rather than over 4000 so that we can visualize any correlation and view the linear regression.</a:t>
            </a:r>
          </a:p>
          <a:p>
            <a:pPr lvl="0">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The line of linear regression shows that there is a positive linear correlation, but it is quite weak.</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hart, scatter chart&#10;&#10;Description automatically generated">
            <a:extLst>
              <a:ext uri="{FF2B5EF4-FFF2-40B4-BE49-F238E27FC236}">
                <a16:creationId xmlns:a16="http://schemas.microsoft.com/office/drawing/2014/main" id="{B914380B-A1CC-41CD-A5F5-9B6745399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37" y="897742"/>
            <a:ext cx="10647125" cy="6388275"/>
          </a:xfrm>
          <a:prstGeom prst="rect">
            <a:avLst/>
          </a:prstGeom>
        </p:spPr>
      </p:pic>
    </p:spTree>
    <p:extLst>
      <p:ext uri="{BB962C8B-B14F-4D97-AF65-F5344CB8AC3E}">
        <p14:creationId xmlns:p14="http://schemas.microsoft.com/office/powerpoint/2010/main" val="113115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5" y="76983"/>
            <a:ext cx="6094520" cy="968278"/>
          </a:xfrm>
          <a:prstGeom prst="rect">
            <a:avLst/>
          </a:prstGeom>
          <a:noFill/>
        </p:spPr>
        <p:txBody>
          <a:bodyPr wrap="square">
            <a:spAutoFit/>
          </a:bodyPr>
          <a:lstStyle/>
          <a:p>
            <a:pPr lvl="0">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Does the crime data sourced from the West Midlands Police database correlate with the Index of Multiple Deprivation (IMD) score?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hart, scatter chart&#10;&#10;Description automatically generated">
            <a:extLst>
              <a:ext uri="{FF2B5EF4-FFF2-40B4-BE49-F238E27FC236}">
                <a16:creationId xmlns:a16="http://schemas.microsoft.com/office/drawing/2014/main" id="{493218C3-157F-443B-A7BE-6F0F93F78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71" y="1045261"/>
            <a:ext cx="5131278" cy="3078767"/>
          </a:xfrm>
          <a:prstGeom prst="rect">
            <a:avLst/>
          </a:prstGeom>
        </p:spPr>
      </p:pic>
      <p:pic>
        <p:nvPicPr>
          <p:cNvPr id="7" name="Picture 6" descr="Chart, scatter chart&#10;&#10;Description automatically generated">
            <a:extLst>
              <a:ext uri="{FF2B5EF4-FFF2-40B4-BE49-F238E27FC236}">
                <a16:creationId xmlns:a16="http://schemas.microsoft.com/office/drawing/2014/main" id="{BFC99F52-5D58-4B2C-9755-346FD2505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143" y="1045260"/>
            <a:ext cx="5131278" cy="3078767"/>
          </a:xfrm>
          <a:prstGeom prst="rect">
            <a:avLst/>
          </a:prstGeom>
        </p:spPr>
      </p:pic>
      <p:pic>
        <p:nvPicPr>
          <p:cNvPr id="9" name="Picture 8" descr="Chart, scatter chart&#10;&#10;Description automatically generated">
            <a:extLst>
              <a:ext uri="{FF2B5EF4-FFF2-40B4-BE49-F238E27FC236}">
                <a16:creationId xmlns:a16="http://schemas.microsoft.com/office/drawing/2014/main" id="{755250D7-7A94-48F9-B29D-59CD821C5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671" y="3779232"/>
            <a:ext cx="5131278" cy="3078767"/>
          </a:xfrm>
          <a:prstGeom prst="rect">
            <a:avLst/>
          </a:prstGeom>
        </p:spPr>
      </p:pic>
      <p:pic>
        <p:nvPicPr>
          <p:cNvPr id="11" name="Picture 10" descr="Chart, scatter chart&#10;&#10;Description automatically generated">
            <a:extLst>
              <a:ext uri="{FF2B5EF4-FFF2-40B4-BE49-F238E27FC236}">
                <a16:creationId xmlns:a16="http://schemas.microsoft.com/office/drawing/2014/main" id="{29093651-753A-4E8B-A8C3-46D2E1B3CF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44" y="3777333"/>
            <a:ext cx="5131278" cy="3078767"/>
          </a:xfrm>
          <a:prstGeom prst="rect">
            <a:avLst/>
          </a:prstGeom>
        </p:spPr>
      </p:pic>
    </p:spTree>
    <p:extLst>
      <p:ext uri="{BB962C8B-B14F-4D97-AF65-F5344CB8AC3E}">
        <p14:creationId xmlns:p14="http://schemas.microsoft.com/office/powerpoint/2010/main" val="77915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5" y="76983"/>
            <a:ext cx="6094520" cy="968278"/>
          </a:xfrm>
          <a:prstGeom prst="rect">
            <a:avLst/>
          </a:prstGeom>
          <a:noFill/>
        </p:spPr>
        <p:txBody>
          <a:bodyPr wrap="square">
            <a:spAutoFit/>
          </a:bodyPr>
          <a:lstStyle/>
          <a:p>
            <a:pPr lvl="0">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Does the crime data sourced from the West Midlands Police database correlate with the Index of Multiple Deprivation (IMD) score?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hart, scatter chart&#10;&#10;Description automatically generated">
            <a:extLst>
              <a:ext uri="{FF2B5EF4-FFF2-40B4-BE49-F238E27FC236}">
                <a16:creationId xmlns:a16="http://schemas.microsoft.com/office/drawing/2014/main" id="{E1479AB2-386A-4CD3-8511-B78FDB92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495" y="3662461"/>
            <a:ext cx="5715000" cy="3429000"/>
          </a:xfrm>
          <a:prstGeom prst="rect">
            <a:avLst/>
          </a:prstGeom>
        </p:spPr>
      </p:pic>
      <p:pic>
        <p:nvPicPr>
          <p:cNvPr id="8" name="Picture 7" descr="Chart, scatter chart&#10;&#10;Description automatically generated">
            <a:extLst>
              <a:ext uri="{FF2B5EF4-FFF2-40B4-BE49-F238E27FC236}">
                <a16:creationId xmlns:a16="http://schemas.microsoft.com/office/drawing/2014/main" id="{410A2811-7FC7-4434-B9AE-CDAE5BD83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901" y="700388"/>
            <a:ext cx="5715000" cy="3429000"/>
          </a:xfrm>
          <a:prstGeom prst="rect">
            <a:avLst/>
          </a:prstGeom>
        </p:spPr>
      </p:pic>
      <p:pic>
        <p:nvPicPr>
          <p:cNvPr id="12" name="Picture 11" descr="Chart, scatter chart&#10;&#10;Description automatically generated">
            <a:extLst>
              <a:ext uri="{FF2B5EF4-FFF2-40B4-BE49-F238E27FC236}">
                <a16:creationId xmlns:a16="http://schemas.microsoft.com/office/drawing/2014/main" id="{DF0CB7BA-AD53-43F1-8EA7-59D43B40F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67" y="700388"/>
            <a:ext cx="5715001" cy="3429001"/>
          </a:xfrm>
          <a:prstGeom prst="rect">
            <a:avLst/>
          </a:prstGeom>
        </p:spPr>
      </p:pic>
    </p:spTree>
    <p:extLst>
      <p:ext uri="{BB962C8B-B14F-4D97-AF65-F5344CB8AC3E}">
        <p14:creationId xmlns:p14="http://schemas.microsoft.com/office/powerpoint/2010/main" val="384776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5" y="76983"/>
            <a:ext cx="6094520" cy="671915"/>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Which district and Lower Layer Super Output Areas (LLSOAs) have higher rates of crime?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hart, bar chart&#10;&#10;Description automatically generated">
            <a:extLst>
              <a:ext uri="{FF2B5EF4-FFF2-40B4-BE49-F238E27FC236}">
                <a16:creationId xmlns:a16="http://schemas.microsoft.com/office/drawing/2014/main" id="{2B77A3F5-AEFA-4FF6-874A-9484778EC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31" y="1690533"/>
            <a:ext cx="8484140" cy="5090484"/>
          </a:xfrm>
          <a:prstGeom prst="rect">
            <a:avLst/>
          </a:prstGeom>
        </p:spPr>
      </p:pic>
    </p:spTree>
    <p:extLst>
      <p:ext uri="{BB962C8B-B14F-4D97-AF65-F5344CB8AC3E}">
        <p14:creationId xmlns:p14="http://schemas.microsoft.com/office/powerpoint/2010/main" val="2483310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Whitney</dc:creator>
  <cp:lastModifiedBy>Gary Whitney</cp:lastModifiedBy>
  <cp:revision>1</cp:revision>
  <dcterms:created xsi:type="dcterms:W3CDTF">2022-04-22T04:21:57Z</dcterms:created>
  <dcterms:modified xsi:type="dcterms:W3CDTF">2022-04-22T23:03:01Z</dcterms:modified>
</cp:coreProperties>
</file>