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34"/>
  </p:notesMasterIdLst>
  <p:sldIdLst>
    <p:sldId id="257" r:id="rId3"/>
    <p:sldId id="355" r:id="rId4"/>
    <p:sldId id="319" r:id="rId5"/>
    <p:sldId id="342" r:id="rId6"/>
    <p:sldId id="343" r:id="rId7"/>
    <p:sldId id="344" r:id="rId8"/>
    <p:sldId id="341" r:id="rId9"/>
    <p:sldId id="347" r:id="rId10"/>
    <p:sldId id="348" r:id="rId11"/>
    <p:sldId id="349" r:id="rId12"/>
    <p:sldId id="345" r:id="rId13"/>
    <p:sldId id="320" r:id="rId14"/>
    <p:sldId id="317" r:id="rId15"/>
    <p:sldId id="298" r:id="rId16"/>
    <p:sldId id="299" r:id="rId17"/>
    <p:sldId id="316" r:id="rId18"/>
    <p:sldId id="300" r:id="rId19"/>
    <p:sldId id="301" r:id="rId20"/>
    <p:sldId id="314" r:id="rId21"/>
    <p:sldId id="312" r:id="rId22"/>
    <p:sldId id="313" r:id="rId23"/>
    <p:sldId id="310" r:id="rId24"/>
    <p:sldId id="309" r:id="rId25"/>
    <p:sldId id="302" r:id="rId26"/>
    <p:sldId id="303" r:id="rId27"/>
    <p:sldId id="304" r:id="rId28"/>
    <p:sldId id="305" r:id="rId29"/>
    <p:sldId id="311" r:id="rId30"/>
    <p:sldId id="357" r:id="rId31"/>
    <p:sldId id="307" r:id="rId32"/>
    <p:sldId id="308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等线" panose="02010600030101010101" pitchFamily="2" charset="-122"/>
      <p:regular r:id="rId39"/>
      <p:bold r:id="rId40"/>
    </p:embeddedFont>
    <p:embeddedFont>
      <p:font typeface="等线 Light" panose="02010600030101010101" pitchFamily="2" charset="-122"/>
      <p:regular r:id="rId41"/>
    </p:embeddedFont>
    <p:embeddedFont>
      <p:font typeface="微软雅黑" panose="020B0503020204020204" pitchFamily="34" charset="-122"/>
      <p:regular r:id="rId42"/>
      <p:bold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79" d="100"/>
          <a:sy n="79" d="100"/>
        </p:scale>
        <p:origin x="6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beaver.io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hyperlink" Target="https://www.cnblogs.com/lgrdeboke/p/17901512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sql/sql_datatypes.as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cn.bing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数据库第一次上机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t>2024/3/20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1458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建表测试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69" y="2140585"/>
            <a:ext cx="3375657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Dbeaver</a:t>
            </a:r>
            <a:r>
              <a:rPr lang="zh-CN" altLang="en-US" dirty="0"/>
              <a:t>中点击</a:t>
            </a:r>
            <a:r>
              <a:rPr lang="zh-CN" dirty="0"/>
              <a:t>【数据库】</a:t>
            </a:r>
            <a:r>
              <a:rPr lang="zh-CN" altLang="en-US" dirty="0"/>
              <a:t>节点，</a:t>
            </a:r>
            <a:r>
              <a:rPr lang="zh-CN" altLang="zh-CN" dirty="0"/>
              <a:t>右键</a:t>
            </a:r>
            <a:r>
              <a:rPr lang="zh-CN" dirty="0"/>
              <a:t>选择创建一个数据库</a:t>
            </a:r>
            <a:r>
              <a:rPr lang="zh-CN" altLang="en-US" dirty="0"/>
              <a:t>命令，创建实验用的数据库：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69" y="3383478"/>
            <a:ext cx="3375660" cy="2247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2559" y="2417584"/>
            <a:ext cx="5385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下面可以</a:t>
            </a:r>
            <a:r>
              <a:rPr lang="zh-CN" altLang="zh-CN" dirty="0"/>
              <a:t>尝试通过</a:t>
            </a:r>
            <a:r>
              <a:rPr lang="en-US" altLang="zh-CN" dirty="0"/>
              <a:t>SQL</a:t>
            </a:r>
            <a:r>
              <a:rPr lang="zh-CN" altLang="en-US" dirty="0"/>
              <a:t>语句来建一个简单的表（也可通过右键点击“表”节点来可视化建表）：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967" y="3276366"/>
            <a:ext cx="4937939" cy="237121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35702" y="6059978"/>
            <a:ext cx="4799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完成上述步骤，表明</a:t>
            </a:r>
            <a:r>
              <a:rPr lang="en-US" altLang="zh-CN" dirty="0"/>
              <a:t>MySQL</a:t>
            </a:r>
            <a:r>
              <a:rPr lang="zh-CN" altLang="en-US" dirty="0"/>
              <a:t>安装成功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36833"/>
            <a:ext cx="9718040" cy="3169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2000" dirty="0">
              <a:latin typeface="+mn-ea"/>
            </a:endParaRPr>
          </a:p>
          <a:p>
            <a:pPr algn="l"/>
            <a:r>
              <a:rPr lang="zh-CN" altLang="en-US" sz="2000" dirty="0">
                <a:latin typeface="+mn-ea"/>
              </a:rPr>
              <a:t>安装参考教程 </a:t>
            </a: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r>
              <a:rPr lang="zh-CN" altLang="en-US" sz="2000" dirty="0">
                <a:latin typeface="+mn-ea"/>
              </a:rPr>
              <a:t>- MySQL常用命令：https://zhuanlan.zhihu.com/p/53302398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安装教程也可参考： https://www.cnblogs.com/pingcode/p/15842315.html</a:t>
            </a:r>
          </a:p>
          <a:p>
            <a:pPr algn="l"/>
            <a:r>
              <a:rPr lang="en-US" altLang="zh-CN" sz="2000" dirty="0">
                <a:latin typeface="+mn-ea"/>
              </a:rPr>
              <a:t>-DBeaver</a:t>
            </a:r>
            <a:r>
              <a:rPr lang="zh-CN" altLang="en-US" sz="2000" dirty="0">
                <a:latin typeface="+mn-ea"/>
              </a:rPr>
              <a:t>下载链接： https://dbeaver.io/download/</a:t>
            </a:r>
          </a:p>
          <a:p>
            <a:pPr algn="l"/>
            <a:r>
              <a:rPr lang="en-US" altLang="zh-CN" sz="2000" dirty="0">
                <a:latin typeface="+mn-ea"/>
              </a:rPr>
              <a:t>-MySQL</a:t>
            </a:r>
            <a:r>
              <a:rPr lang="zh-CN" altLang="en-US" sz="2000" dirty="0">
                <a:latin typeface="+mn-ea"/>
              </a:rPr>
              <a:t>下载链接：</a:t>
            </a:r>
            <a:r>
              <a:rPr lang="en-US" altLang="zh-CN" sz="2000" dirty="0">
                <a:latin typeface="+mn-ea"/>
                <a:sym typeface="+mn-ea"/>
              </a:rPr>
              <a:t>https://dev.mysql.com/downloads/windows/installer/</a:t>
            </a:r>
          </a:p>
          <a:p>
            <a:pPr algn="l"/>
            <a:r>
              <a:rPr lang="en-US" altLang="zh-CN" sz="2000" dirty="0">
                <a:latin typeface="+mn-ea"/>
                <a:sym typeface="+mn-ea"/>
              </a:rPr>
              <a:t>-DataGrip</a:t>
            </a:r>
            <a:r>
              <a:rPr lang="zh-CN" altLang="en-US" sz="2000" dirty="0">
                <a:latin typeface="+mn-ea"/>
                <a:sym typeface="+mn-ea"/>
              </a:rPr>
              <a:t>下载链接：</a:t>
            </a:r>
            <a:r>
              <a:rPr lang="zh-CN" altLang="en-US" sz="2000" dirty="0">
                <a:latin typeface="+mn-ea"/>
              </a:rPr>
              <a:t>https://www.jetbrains.com/datagrip/download/#section=windows</a:t>
            </a:r>
          </a:p>
          <a:p>
            <a:pPr algn="l"/>
            <a:endParaRPr lang="zh-CN" altLang="en-US" sz="2000" dirty="0">
              <a:latin typeface="+mn-ea"/>
            </a:endParaRPr>
          </a:p>
          <a:p>
            <a:pPr algn="l"/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百度也可以搜索到大量其它教程和错误解决方案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230" y="748030"/>
            <a:ext cx="264033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856102"/>
            <a:chOff x="1187820" y="652928"/>
            <a:chExt cx="2424380" cy="856102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（选做）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840" y="1424305"/>
            <a:ext cx="994156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Docker </a:t>
            </a:r>
            <a:r>
              <a:rPr lang="zh-CN" altLang="en-US" dirty="0">
                <a:ea typeface="宋体" panose="02010600030101010101" pitchFamily="2" charset="-122"/>
              </a:rPr>
              <a:t>安装</a:t>
            </a: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官网下载并安装</a:t>
            </a:r>
            <a:r>
              <a:rPr lang="en-US" altLang="zh-CN" dirty="0">
                <a:ea typeface="宋体" panose="02010600030101010101" pitchFamily="2" charset="-122"/>
              </a:rPr>
              <a:t>docker</a:t>
            </a:r>
            <a:r>
              <a:rPr lang="zh-CN" altLang="en-US" dirty="0">
                <a:ea typeface="宋体" panose="02010600030101010101" pitchFamily="2" charset="-122"/>
              </a:rPr>
              <a:t>：https://www.docker.com/get-started/</a:t>
            </a:r>
          </a:p>
          <a:p>
            <a:pPr algn="l"/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zh-CN" altLang="en-US" dirty="0">
                <a:ea typeface="宋体" panose="02010600030101010101" pitchFamily="2" charset="-122"/>
              </a:rPr>
              <a:t>拉取</a:t>
            </a:r>
            <a:r>
              <a:rPr lang="en-US" altLang="zh-CN" dirty="0" err="1">
                <a:ea typeface="宋体" panose="02010600030101010101" pitchFamily="2" charset="-122"/>
              </a:rPr>
              <a:t>enmotech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ea typeface="宋体" panose="02010600030101010101" pitchFamily="2" charset="-122"/>
              </a:rPr>
              <a:t>opengauss</a:t>
            </a:r>
            <a:r>
              <a:rPr lang="zh-CN" altLang="en-US" dirty="0">
                <a:ea typeface="宋体" panose="02010600030101010101" pitchFamily="2" charset="-122"/>
              </a:rPr>
              <a:t>镜像：docker pull enmotech/opengauss</a:t>
            </a:r>
            <a:r>
              <a:rPr lang="en-US" altLang="zh-CN" dirty="0">
                <a:ea typeface="宋体" panose="02010600030101010101" pitchFamily="2" charset="-122"/>
              </a:rPr>
              <a:t>:3.0.0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、运行容器</a:t>
            </a:r>
          </a:p>
          <a:p>
            <a:pPr algn="l"/>
            <a:r>
              <a:rPr lang="zh-CN" altLang="en-US" sz="1600" dirty="0">
                <a:ea typeface="宋体" panose="02010600030101010101" pitchFamily="2" charset="-122"/>
              </a:rPr>
              <a:t>docker run --name opengaussdb -p 5432:5432 -e GS_NODENAME=gaussdb -e GS_USERNAME=gaussdb -e GS_PASSWORD=Enmo@123 --privileged=true --restart=always -d enmotech/opengauss</a:t>
            </a:r>
            <a:r>
              <a:rPr lang="en-US" altLang="zh-CN" sz="1600" dirty="0">
                <a:ea typeface="宋体" panose="02010600030101010101" pitchFamily="2" charset="-122"/>
              </a:rPr>
              <a:t>:3.0.0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algn="l"/>
            <a:endParaRPr lang="en-US" altLang="zh-CN" sz="1600" dirty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3514725"/>
            <a:ext cx="7632700" cy="1079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32839" y="4814570"/>
            <a:ext cx="6441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ea typeface="宋体" panose="02010600030101010101" pitchFamily="2" charset="-122"/>
              </a:rPr>
              <a:t>DBeaver</a:t>
            </a:r>
            <a:r>
              <a:rPr lang="zh-CN" altLang="en-US" dirty="0">
                <a:ea typeface="宋体" panose="02010600030101010101" pitchFamily="2" charset="-122"/>
              </a:rPr>
              <a:t>链接</a:t>
            </a:r>
            <a:r>
              <a:rPr lang="en-US" altLang="zh-CN" dirty="0">
                <a:ea typeface="宋体" panose="02010600030101010101" pitchFamily="2" charset="-122"/>
              </a:rPr>
              <a:t>open gauss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下载：</a:t>
            </a:r>
            <a:r>
              <a:rPr lang="zh-CN" altLang="en-US" dirty="0">
                <a:ea typeface="宋体" panose="02010600030101010101" pitchFamily="2" charset="-122"/>
                <a:hlinkClick r:id="rId3"/>
              </a:rPr>
              <a:t>https://dbeaver.io/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参考 </a:t>
            </a:r>
            <a:r>
              <a:rPr lang="en-US" altLang="zh-CN" dirty="0">
                <a:ea typeface="宋体" panose="02010600030101010101" pitchFamily="2" charset="-122"/>
                <a:hlinkClick r:id="rId4"/>
              </a:rPr>
              <a:t>https://www.cnblogs.com/lgrdeboke/p/17901512.html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" name="图片 4" descr="6a86b8d598ec398bd5c54706442818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508" y="550460"/>
            <a:ext cx="4192270" cy="15570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720314" cy="1225434"/>
            <a:chOff x="1187820" y="652928"/>
            <a:chExt cx="2575001" cy="1225434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4897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2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启动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OpenGauss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</a:t>
              </a:r>
              <a:b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（选做）</a:t>
              </a: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872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4405" y="2048510"/>
            <a:ext cx="7084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 2:open </a:t>
            </a:r>
            <a:r>
              <a:rPr lang="en-US" altLang="zh-CN" dirty="0" err="1"/>
              <a:t>guass</a:t>
            </a:r>
            <a:r>
              <a:rPr lang="en-US" altLang="zh-CN" dirty="0"/>
              <a:t> </a:t>
            </a:r>
            <a:r>
              <a:rPr lang="zh-CN" altLang="en-US" dirty="0"/>
              <a:t>命令行模式</a:t>
            </a:r>
          </a:p>
          <a:p>
            <a:r>
              <a:rPr lang="zh-CN" altLang="en-US" dirty="0"/>
              <a:t>打开容器终端：</a:t>
            </a:r>
            <a:r>
              <a:rPr lang="en-US" altLang="zh-CN" dirty="0"/>
              <a:t>docker exec -it </a:t>
            </a:r>
            <a:r>
              <a:rPr lang="en-US" altLang="zh-CN" dirty="0" err="1"/>
              <a:t>opengaussdb</a:t>
            </a:r>
            <a:r>
              <a:rPr lang="en-US" altLang="zh-CN" dirty="0"/>
              <a:t> bash</a:t>
            </a:r>
          </a:p>
          <a:p>
            <a:r>
              <a:rPr lang="zh-CN" altLang="en-US" dirty="0"/>
              <a:t>切换知默认管理员用户：</a:t>
            </a:r>
            <a:r>
              <a:rPr lang="en-US" altLang="zh-CN" dirty="0" err="1"/>
              <a:t>su</a:t>
            </a:r>
            <a:r>
              <a:rPr lang="en-US" altLang="zh-CN" dirty="0"/>
              <a:t> - </a:t>
            </a:r>
            <a:r>
              <a:rPr lang="en-US" altLang="zh-CN" dirty="0" err="1"/>
              <a:t>omm</a:t>
            </a:r>
            <a:endParaRPr lang="en-US" altLang="zh-CN" dirty="0"/>
          </a:p>
          <a:p>
            <a:r>
              <a:rPr lang="zh-CN" altLang="en-US" dirty="0"/>
              <a:t>查看数据库状态：</a:t>
            </a:r>
            <a:r>
              <a:rPr lang="en-US" altLang="zh-CN" dirty="0"/>
              <a:t> </a:t>
            </a:r>
            <a:r>
              <a:rPr lang="en-US" altLang="zh-CN" dirty="0" err="1"/>
              <a:t>gs_ctl</a:t>
            </a:r>
            <a:r>
              <a:rPr lang="en-US" altLang="zh-CN" dirty="0"/>
              <a:t> status - D ‘/var/lib/</a:t>
            </a:r>
            <a:r>
              <a:rPr lang="en-US" altLang="zh-CN" dirty="0" err="1"/>
              <a:t>opengauss</a:t>
            </a:r>
            <a:r>
              <a:rPr lang="en-US" altLang="zh-CN" dirty="0"/>
              <a:t>/data’</a:t>
            </a:r>
          </a:p>
          <a:p>
            <a:r>
              <a:rPr lang="zh-CN" altLang="en-US" dirty="0"/>
              <a:t>登陆</a:t>
            </a:r>
            <a:r>
              <a:rPr lang="en-US" altLang="zh-CN" dirty="0"/>
              <a:t>/</a:t>
            </a:r>
            <a:r>
              <a:rPr lang="zh-CN" altLang="en-US" dirty="0"/>
              <a:t>退出数据库：</a:t>
            </a:r>
            <a:r>
              <a:rPr lang="en-US" altLang="zh-CN" dirty="0" err="1"/>
              <a:t>gsql</a:t>
            </a:r>
            <a:r>
              <a:rPr lang="en-US" altLang="zh-CN" dirty="0"/>
              <a:t> - d </a:t>
            </a:r>
            <a:r>
              <a:rPr lang="en-US" altLang="zh-CN" dirty="0" err="1"/>
              <a:t>postgres</a:t>
            </a:r>
            <a:r>
              <a:rPr lang="en-US" altLang="zh-CN" dirty="0"/>
              <a:t> - p 5432 - r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8194" r="66"/>
          <a:stretch>
            <a:fillRect/>
          </a:stretch>
        </p:blipFill>
        <p:spPr>
          <a:xfrm>
            <a:off x="1019810" y="3524885"/>
            <a:ext cx="5421449" cy="24129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373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学校图书馆要设计一个数据库应用系统来管理书籍和借书信息。业务规则如下：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图书馆有多本书，记录每本书的书号、书名、作者、单价及库存数量。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图书馆为每个学生办了一张借书卡。需记录学生的学号、姓名、班级。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借书还有一个借书记录，包括学号、书号和还书日期。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本次上机任务需要完成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张表格（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book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person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order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）的创建，以及数据的插入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（外键可暂不实现）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5409921"/>
            <a:ext cx="3818404" cy="13337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2251206"/>
            <a:ext cx="3322680" cy="235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点击新建数据库，选中</a:t>
            </a:r>
            <a:r>
              <a:rPr lang="en-US" altLang="zh-CN" sz="2000" dirty="0">
                <a:latin typeface="+mn-ea"/>
                <a:ea typeface="+mn-ea"/>
              </a:rPr>
              <a:t>MySQL/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  <a:ea typeface="+mn-ea"/>
              </a:rPr>
              <a:t>PostgreSQL</a:t>
            </a:r>
            <a:r>
              <a:rPr lang="zh-CN" altLang="en-US" sz="2000" dirty="0">
                <a:latin typeface="+mn-ea"/>
                <a:ea typeface="+mn-ea"/>
              </a:rPr>
              <a:t>（连接</a:t>
            </a:r>
            <a:r>
              <a:rPr lang="en-US" altLang="zh-CN" sz="2000" dirty="0" err="1">
                <a:latin typeface="+mn-ea"/>
                <a:ea typeface="+mn-ea"/>
              </a:rPr>
              <a:t>OpenGauss</a:t>
            </a:r>
            <a:r>
              <a:rPr lang="zh-CN" altLang="en-US" sz="2000" dirty="0">
                <a:latin typeface="+mn-ea"/>
                <a:ea typeface="+mn-ea"/>
              </a:rPr>
              <a:t>），点击下一步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59" y="1468011"/>
            <a:ext cx="5212079" cy="49487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954680" y="2251207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按照提示安装必要拓展后，填写用户名密码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79" y="1422441"/>
            <a:ext cx="5215790" cy="4282358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402320" y="2875280"/>
            <a:ext cx="16560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9301480" y="965200"/>
            <a:ext cx="50800" cy="17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076440" y="289017"/>
            <a:ext cx="344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0" dirty="0">
                <a:solidFill>
                  <a:srgbClr val="222226"/>
                </a:solidFill>
                <a:effectLst/>
              </a:rPr>
              <a:t>如果连接时，</a:t>
            </a:r>
            <a:r>
              <a:rPr lang="en-US" altLang="zh-CN" i="0" dirty="0">
                <a:solidFill>
                  <a:srgbClr val="222226"/>
                </a:solidFill>
                <a:effectLst/>
              </a:rPr>
              <a:t>JDBC</a:t>
            </a:r>
            <a:r>
              <a:rPr lang="zh-CN" altLang="en-US" i="0" dirty="0">
                <a:solidFill>
                  <a:srgbClr val="222226"/>
                </a:solidFill>
                <a:effectLst/>
              </a:rPr>
              <a:t>报错</a:t>
            </a:r>
            <a:r>
              <a:rPr lang="en-US" altLang="zh-CN" i="0" dirty="0">
                <a:solidFill>
                  <a:srgbClr val="222226"/>
                </a:solidFill>
                <a:effectLst/>
              </a:rPr>
              <a:t>Public Key Retrieval is not allowed</a:t>
            </a:r>
            <a:r>
              <a:rPr lang="zh-CN" altLang="en-US" i="0" dirty="0">
                <a:solidFill>
                  <a:srgbClr val="222226"/>
                </a:solidFill>
                <a:effectLst/>
              </a:rPr>
              <a:t>，可在</a:t>
            </a:r>
            <a:r>
              <a:rPr lang="en-US" altLang="zh-CN" i="0" dirty="0" err="1">
                <a:solidFill>
                  <a:srgbClr val="222226"/>
                </a:solidFill>
                <a:effectLst/>
              </a:rPr>
              <a:t>mysql</a:t>
            </a:r>
            <a:r>
              <a:rPr lang="zh-CN" altLang="en-US" i="0" dirty="0">
                <a:solidFill>
                  <a:srgbClr val="222226"/>
                </a:solidFill>
                <a:effectLst/>
              </a:rPr>
              <a:t>后加上。</a:t>
            </a:r>
            <a:endParaRPr lang="en-US" altLang="zh-CN" i="0" dirty="0">
              <a:solidFill>
                <a:srgbClr val="222226"/>
              </a:solidFill>
              <a:effectLst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79" y="2321805"/>
            <a:ext cx="9284189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在数据库列表下中找到刚才建立的数据库，右键点击新建查询</a:t>
            </a:r>
          </a:p>
        </p:txBody>
      </p:sp>
      <p:pic>
        <p:nvPicPr>
          <p:cNvPr id="2" name="图片 1" descr="e5f780736b46127397772ed422f1ad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2821305"/>
            <a:ext cx="6049645" cy="3883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在查询页面中可以使用</a:t>
            </a:r>
            <a:r>
              <a:rPr lang="en-US" altLang="zh-CN" sz="2000" dirty="0">
                <a:latin typeface="+mn-ea"/>
                <a:ea typeface="+mn-ea"/>
              </a:rPr>
              <a:t>SQL</a:t>
            </a:r>
            <a:r>
              <a:rPr lang="zh-CN" altLang="en-US" sz="2000" dirty="0">
                <a:latin typeface="+mn-ea"/>
                <a:ea typeface="+mn-ea"/>
              </a:rPr>
              <a:t>语句建表（以图书表为例）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798353" y="5092364"/>
            <a:ext cx="6974047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单击左侧执行</a:t>
            </a:r>
            <a:r>
              <a:rPr lang="en-US" altLang="zh-CN" sz="2000" dirty="0">
                <a:latin typeface="+mn-ea"/>
                <a:ea typeface="+mn-ea"/>
              </a:rPr>
              <a:t>SQL</a:t>
            </a:r>
            <a:r>
              <a:rPr lang="zh-CN" altLang="en-US" sz="2000" dirty="0">
                <a:latin typeface="+mn-ea"/>
                <a:ea typeface="+mn-ea"/>
              </a:rPr>
              <a:t>脚本，再点击左侧刷新即可发现建好的表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32" y="2945796"/>
            <a:ext cx="4143375" cy="20097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625" y="2142636"/>
            <a:ext cx="3645260" cy="288133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98353" y="5781610"/>
            <a:ext cx="8229600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书本：记录每本书的书号、书名、作者、单价及库存数量。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数据类型介绍</a:t>
            </a:r>
          </a:p>
        </p:txBody>
      </p:sp>
      <p:pic>
        <p:nvPicPr>
          <p:cNvPr id="14" name="内容占位符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" b="838"/>
          <a:stretch>
            <a:fillRect/>
          </a:stretch>
        </p:blipFill>
        <p:spPr>
          <a:xfrm>
            <a:off x="1178560" y="2337984"/>
            <a:ext cx="8128000" cy="3465512"/>
          </a:xfrm>
          <a:prstGeom prst="rect">
            <a:avLst/>
          </a:prstGeom>
        </p:spPr>
      </p:pic>
      <p:sp>
        <p:nvSpPr>
          <p:cNvPr id="16" name="文本框 1"/>
          <p:cNvSpPr txBox="1">
            <a:spLocks noChangeArrowheads="1"/>
          </p:cNvSpPr>
          <p:nvPr/>
        </p:nvSpPr>
        <p:spPr bwMode="auto">
          <a:xfrm>
            <a:off x="1073266" y="5862429"/>
            <a:ext cx="80962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>
                <a:latin typeface="+mn-ea"/>
                <a:ea typeface="+mn-ea"/>
              </a:rPr>
              <a:t>更详细的数据类型说明见：</a:t>
            </a:r>
            <a:r>
              <a:rPr lang="en-US" altLang="zh-CN" sz="2000" dirty="0">
                <a:latin typeface="+mn-ea"/>
                <a:ea typeface="+mn-ea"/>
                <a:hlinkClick r:id="rId3"/>
              </a:rPr>
              <a:t>http://www.w3school.com.cn/sql/sql_datatypes.asp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386639"/>
            <a:ext cx="9368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本次的上机任务主要是熟悉数据库及其</a:t>
            </a:r>
            <a:r>
              <a:rPr lang="en-US" altLang="zh-CN" sz="2000" dirty="0">
                <a:latin typeface="+mn-ea"/>
              </a:rPr>
              <a:t>DBMS</a:t>
            </a:r>
            <a:r>
              <a:rPr lang="zh-CN" altLang="en-US" sz="2000" dirty="0">
                <a:latin typeface="+mn-ea"/>
              </a:rPr>
              <a:t>的安装和使用：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TASK1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 MySQL</a:t>
            </a:r>
            <a:r>
              <a:rPr lang="zh-CN" altLang="en-US" sz="2000" dirty="0">
                <a:latin typeface="+mn-ea"/>
              </a:rPr>
              <a:t>数据库及客户端软件的安装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TASK2 (</a:t>
            </a:r>
            <a:r>
              <a:rPr lang="zh-CN" altLang="en-US" sz="2000" dirty="0">
                <a:latin typeface="+mn-ea"/>
              </a:rPr>
              <a:t>选做）</a:t>
            </a:r>
            <a:r>
              <a:rPr lang="en-US" altLang="zh-CN" sz="2000" dirty="0">
                <a:latin typeface="+mn-ea"/>
              </a:rPr>
              <a:t>:   </a:t>
            </a:r>
            <a:r>
              <a:rPr lang="zh-CN" altLang="en-US" sz="2000" dirty="0">
                <a:latin typeface="+mn-ea"/>
              </a:rPr>
              <a:t>安装、运行</a:t>
            </a:r>
            <a:r>
              <a:rPr lang="en-US" altLang="zh-CN" sz="2000" dirty="0" err="1">
                <a:latin typeface="+mn-ea"/>
              </a:rPr>
              <a:t>OpenGauss</a:t>
            </a:r>
            <a:r>
              <a:rPr lang="zh-CN" altLang="en-US" sz="2000" dirty="0">
                <a:latin typeface="+mn-ea"/>
              </a:rPr>
              <a:t>数据库 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TASK3:  </a:t>
            </a:r>
            <a:r>
              <a:rPr lang="zh-CN" altLang="en-US" sz="2000" dirty="0">
                <a:latin typeface="+mn-ea"/>
              </a:rPr>
              <a:t>在数据库中建表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TASK4</a:t>
            </a:r>
            <a:r>
              <a:rPr lang="zh-CN" altLang="en-US" sz="2000" dirty="0">
                <a:latin typeface="+mn-ea"/>
              </a:rPr>
              <a:t>：向表中插入数据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TASK5</a:t>
            </a:r>
            <a:r>
              <a:rPr lang="zh-CN" altLang="en-US" sz="2000" dirty="0">
                <a:latin typeface="+mn-ea"/>
              </a:rPr>
              <a:t>：生成数据库中的关系图（用于描述数据库的逻辑结构）</a:t>
            </a:r>
            <a:endParaRPr lang="en-US" altLang="zh-CN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4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主键添加：</a:t>
            </a:r>
          </a:p>
        </p:txBody>
      </p:sp>
      <p:pic>
        <p:nvPicPr>
          <p:cNvPr id="16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80" y="5126282"/>
            <a:ext cx="60071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"/>
          <p:cNvSpPr txBox="1">
            <a:spLocks noChangeArrowheads="1"/>
          </p:cNvSpPr>
          <p:nvPr/>
        </p:nvSpPr>
        <p:spPr bwMode="auto">
          <a:xfrm>
            <a:off x="954680" y="4390083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命名主键约束或为多个列定义主键约束：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171" y="2490787"/>
            <a:ext cx="5372100" cy="18764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5779" y="5772003"/>
            <a:ext cx="7143687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  <a:latin typeface="+mn-ea"/>
              </a:rPr>
              <a:t>借书卡：只需记录学生的学号、姓名、班级，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上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图不完全正确</a:t>
            </a:r>
            <a:endParaRPr lang="en-US" altLang="zh-CN" sz="1800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外键添加</a:t>
            </a:r>
            <a:r>
              <a:rPr lang="en-US" altLang="zh-CN" sz="2000" dirty="0">
                <a:latin typeface="+mn-ea"/>
                <a:ea typeface="+mn-ea"/>
              </a:rPr>
              <a:t>*</a:t>
            </a:r>
            <a:r>
              <a:rPr lang="zh-CN" altLang="en-US" sz="2000" dirty="0">
                <a:latin typeface="+mn-ea"/>
                <a:ea typeface="+mn-ea"/>
              </a:rPr>
              <a:t>：一个表中的 </a:t>
            </a:r>
            <a:r>
              <a:rPr lang="en-US" altLang="zh-CN" sz="2000" dirty="0">
                <a:latin typeface="+mn-ea"/>
                <a:ea typeface="+mn-ea"/>
              </a:rPr>
              <a:t>FOREIGN KEY </a:t>
            </a:r>
            <a:r>
              <a:rPr lang="zh-CN" altLang="en-US" sz="2000" dirty="0">
                <a:latin typeface="+mn-ea"/>
                <a:ea typeface="+mn-ea"/>
              </a:rPr>
              <a:t>指向另一个表中的 </a:t>
            </a:r>
            <a:r>
              <a:rPr lang="en-US" altLang="zh-CN" sz="2000" dirty="0">
                <a:latin typeface="+mn-ea"/>
                <a:ea typeface="+mn-ea"/>
              </a:rPr>
              <a:t>PRIMARY KEY</a:t>
            </a:r>
            <a:endParaRPr lang="zh-CN" altLang="en-US" sz="2000" dirty="0">
              <a:latin typeface="+mn-ea"/>
              <a:ea typeface="+mn-ea"/>
            </a:endParaRPr>
          </a:p>
        </p:txBody>
      </p:sp>
      <p:sp>
        <p:nvSpPr>
          <p:cNvPr id="17" name="文本框 1"/>
          <p:cNvSpPr txBox="1">
            <a:spLocks noChangeArrowheads="1"/>
          </p:cNvSpPr>
          <p:nvPr/>
        </p:nvSpPr>
        <p:spPr bwMode="auto">
          <a:xfrm>
            <a:off x="954680" y="5097979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命名外键约束或为多个列定义外键约束：</a:t>
            </a:r>
          </a:p>
        </p:txBody>
      </p:sp>
      <p:pic>
        <p:nvPicPr>
          <p:cNvPr id="20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22" y="5759809"/>
            <a:ext cx="5032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22" y="2971601"/>
            <a:ext cx="4610100" cy="1971675"/>
          </a:xfrm>
          <a:prstGeom prst="rect">
            <a:avLst/>
          </a:prstGeom>
        </p:spPr>
      </p:pic>
      <p:sp>
        <p:nvSpPr>
          <p:cNvPr id="14" name="文本框 1"/>
          <p:cNvSpPr txBox="1">
            <a:spLocks noChangeArrowheads="1"/>
          </p:cNvSpPr>
          <p:nvPr/>
        </p:nvSpPr>
        <p:spPr bwMode="auto">
          <a:xfrm>
            <a:off x="5980196" y="3318082"/>
            <a:ext cx="5201537" cy="968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注意：借书记录需要包括 书本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，借书人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，借书记录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ea typeface="+mn-ea"/>
              </a:rPr>
              <a:t>ID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</a:rPr>
              <a:t>，还书日期，左图不完全正确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6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或者你不想用这些</a:t>
            </a:r>
            <a:r>
              <a:rPr lang="en-US" altLang="zh-CN" sz="2000" dirty="0" err="1"/>
              <a:t>sql</a:t>
            </a:r>
            <a:r>
              <a:rPr lang="zh-CN" altLang="en-US" sz="2000" dirty="0"/>
              <a:t>语句，</a:t>
            </a:r>
            <a:r>
              <a:rPr lang="en-US" altLang="zh-CN" sz="2000" dirty="0" err="1"/>
              <a:t>DBeaver</a:t>
            </a:r>
            <a:r>
              <a:rPr lang="en-US" altLang="zh-CN" sz="2000" dirty="0"/>
              <a:t> </a:t>
            </a:r>
            <a:r>
              <a:rPr lang="zh-CN" altLang="en-US" sz="2000" dirty="0"/>
              <a:t>提供了可视化操作界面：</a:t>
            </a:r>
            <a:endParaRPr lang="en-US" altLang="zh-CN" sz="2000" dirty="0"/>
          </a:p>
        </p:txBody>
      </p:sp>
      <p:sp>
        <p:nvSpPr>
          <p:cNvPr id="13" name="文本框 1"/>
          <p:cNvSpPr txBox="1">
            <a:spLocks noChangeArrowheads="1"/>
          </p:cNvSpPr>
          <p:nvPr/>
        </p:nvSpPr>
        <p:spPr bwMode="auto">
          <a:xfrm>
            <a:off x="954680" y="2764667"/>
            <a:ext cx="80962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/>
              <a:t>右键表</a:t>
            </a:r>
            <a:r>
              <a:rPr lang="en-US" altLang="zh-CN" sz="2000" dirty="0"/>
              <a:t>-</a:t>
            </a:r>
            <a:r>
              <a:rPr lang="zh-CN" altLang="en-US" sz="2000" dirty="0"/>
              <a:t>创建</a:t>
            </a:r>
            <a:r>
              <a:rPr lang="en-US" altLang="zh-CN" sz="2000" dirty="0"/>
              <a:t>-</a:t>
            </a:r>
            <a:r>
              <a:rPr lang="zh-CN" altLang="en-US" sz="2000" dirty="0"/>
              <a:t>约束</a:t>
            </a:r>
            <a:r>
              <a:rPr lang="en-US" altLang="zh-CN" sz="2000" dirty="0"/>
              <a:t>-</a:t>
            </a:r>
            <a:r>
              <a:rPr lang="zh-CN" altLang="en-US" sz="2000" dirty="0"/>
              <a:t>设置主键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80" y="3429000"/>
            <a:ext cx="5220429" cy="2505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219" y="2943676"/>
            <a:ext cx="3118651" cy="38624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3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2400" dirty="0" err="1">
                  <a:solidFill>
                    <a:schemeClr val="bg1"/>
                  </a:solidFill>
                  <a:cs typeface="+mn-ea"/>
                  <a:sym typeface="+mn-lt"/>
                </a:rPr>
                <a:t>DBeaver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建表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80" y="1817386"/>
            <a:ext cx="4287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建表操作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7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954680" y="2321804"/>
            <a:ext cx="8096250" cy="50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  <a:ea typeface="+mn-ea"/>
              </a:rPr>
              <a:t>右键表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zh-CN" altLang="en-US" sz="2000" dirty="0">
                <a:latin typeface="+mn-ea"/>
                <a:ea typeface="+mn-ea"/>
              </a:rPr>
              <a:t>创建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zh-CN" altLang="en-US" sz="2000" dirty="0">
                <a:latin typeface="+mn-ea"/>
                <a:ea typeface="+mn-ea"/>
              </a:rPr>
              <a:t>外键</a:t>
            </a:r>
            <a:r>
              <a:rPr lang="en-US" altLang="zh-CN" sz="2000" dirty="0">
                <a:latin typeface="+mn-ea"/>
                <a:ea typeface="+mn-ea"/>
              </a:rPr>
              <a:t>*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57" y="1988212"/>
            <a:ext cx="3771371" cy="408171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45" y="3301507"/>
            <a:ext cx="5801535" cy="22958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字符串类型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931828" y="3017010"/>
          <a:ext cx="6621463" cy="2432050"/>
        </p:xfrm>
        <a:graphic>
          <a:graphicData uri="http://schemas.openxmlformats.org/drawingml/2006/table">
            <a:tbl>
              <a:tblPr/>
              <a:tblGrid>
                <a:gridCol w="164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7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char(n)</a:t>
                      </a:r>
                      <a:endParaRPr lang="zh-CN" altLang="en-US" b="1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固定长度的字符串。最多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8,000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个字符。</a:t>
                      </a: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varchar(n)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可变长度的字符串。最多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8,000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个字符。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text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可变长度的字符串。最多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2GB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字符数据。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9" marR="91439" marT="45710" marB="4571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数值类型：</a:t>
            </a:r>
            <a:r>
              <a:rPr lang="en-US" altLang="zh-CN" sz="2000" dirty="0">
                <a:latin typeface="+mn-ea"/>
              </a:rPr>
              <a:t>int </a:t>
            </a:r>
            <a:r>
              <a:rPr lang="en-US" altLang="zh-CN" sz="2000" dirty="0" err="1">
                <a:latin typeface="+mn-ea"/>
              </a:rPr>
              <a:t>smallint</a:t>
            </a:r>
            <a:r>
              <a:rPr lang="en-US" altLang="zh-CN" sz="2000" dirty="0">
                <a:latin typeface="+mn-ea"/>
              </a:rPr>
              <a:t> real float(n)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1852453" y="2761974"/>
          <a:ext cx="6780213" cy="3289300"/>
        </p:xfrm>
        <a:graphic>
          <a:graphicData uri="http://schemas.openxmlformats.org/drawingml/2006/table">
            <a:tbl>
              <a:tblPr/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0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int</a:t>
                      </a:r>
                      <a:endParaRPr lang="zh-CN" altLang="en-US" b="1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允许从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-2,147,483,648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2,147,483,647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的所有整数。</a:t>
                      </a: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dirty="0" err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smallint</a:t>
                      </a: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允许从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-32,768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32,767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的所有整数。</a:t>
                      </a: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real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-3.40E + 38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3.40E + 38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的浮动精度数字数据。</a:t>
                      </a: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0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Float(n)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-1.79E + 308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1.79E + 308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的浮动精度数字数据。 参数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n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指示该字段保存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4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字节还是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字节。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float(24)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4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字节，而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float(53)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保存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8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字节。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n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的默认值是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53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。</a:t>
                      </a:r>
                    </a:p>
                  </a:txBody>
                  <a:tcPr marL="91454" marR="91454"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Date time datetime </a:t>
            </a:r>
            <a:r>
              <a:rPr lang="zh-CN" altLang="en-US" sz="2000" dirty="0">
                <a:latin typeface="+mn-ea"/>
              </a:rPr>
              <a:t>三者区别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+mn-ea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905635" y="2946888"/>
          <a:ext cx="6673850" cy="2609850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b="1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date</a:t>
                      </a:r>
                      <a:endParaRPr lang="zh-CN" altLang="en-US" b="1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仅存储日期。从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0001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 到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9999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12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31 </a:t>
                      </a:r>
                      <a:r>
                        <a:rPr lang="zh-CN" altLang="en-US" b="1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日。</a:t>
                      </a: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time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仅存储时间。精度为 </a:t>
                      </a: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100 </a:t>
                      </a:r>
                      <a:r>
                        <a:rPr lang="zh-CN" altLang="en-US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纳秒。</a:t>
                      </a: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D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datetime</a:t>
                      </a:r>
                      <a:endParaRPr lang="zh-CN" altLang="en-US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从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1753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 到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9999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年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12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月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31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日，精度为 </a:t>
                      </a:r>
                      <a:r>
                        <a:rPr lang="en-US" altLang="zh-CN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3.33 </a:t>
                      </a:r>
                      <a:r>
                        <a:rPr lang="zh-CN" altLang="en-US" dirty="0">
                          <a:solidFill>
                            <a:srgbClr val="103154"/>
                          </a:solidFill>
                          <a:latin typeface="Calibri" panose="020F0502020204030204" charset="0"/>
                        </a:rPr>
                        <a:t>毫秒。</a:t>
                      </a:r>
                    </a:p>
                    <a:p>
                      <a:pPr lvl="0" eaLnBrk="1" hangingPunct="1">
                        <a:buNone/>
                      </a:pPr>
                      <a:endParaRPr lang="zh-CN" altLang="en-US" dirty="0">
                        <a:solidFill>
                          <a:srgbClr val="103154"/>
                        </a:solidFill>
                        <a:latin typeface="Calibri" panose="020F0502020204030204" charset="0"/>
                      </a:endParaRPr>
                    </a:p>
                  </a:txBody>
                  <a:tcPr marL="91437" marR="91437"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8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4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插入数据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29236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利用</a:t>
            </a:r>
            <a:r>
              <a:rPr lang="en-US" altLang="zh-CN" sz="2000" dirty="0">
                <a:latin typeface="+mn-ea"/>
              </a:rPr>
              <a:t>INSERT INTO </a:t>
            </a:r>
            <a:r>
              <a:rPr lang="zh-CN" altLang="en-US" sz="2000" dirty="0">
                <a:latin typeface="+mn-ea"/>
              </a:rPr>
              <a:t>语句插入数据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5" y="2743002"/>
            <a:ext cx="8020727" cy="221341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11520" y="2070950"/>
            <a:ext cx="426506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推荐使用可视化操作：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如右键 </a:t>
            </a:r>
            <a:r>
              <a:rPr lang="en-US" altLang="zh-CN" sz="2000" dirty="0">
                <a:latin typeface="+mn-ea"/>
              </a:rPr>
              <a:t>book</a:t>
            </a:r>
            <a:r>
              <a:rPr lang="zh-CN" altLang="en-US" sz="2000" dirty="0">
                <a:latin typeface="+mn-ea"/>
              </a:rPr>
              <a:t>表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编辑数据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544" y="3384243"/>
            <a:ext cx="5367102" cy="29464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5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生成关系图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0759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818" y="1754746"/>
            <a:ext cx="1029236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指定数据库，查看</a:t>
            </a:r>
            <a:r>
              <a:rPr lang="en-US" altLang="zh-CN" sz="2000" dirty="0">
                <a:latin typeface="+mn-ea"/>
              </a:rPr>
              <a:t>ER</a:t>
            </a:r>
            <a:r>
              <a:rPr lang="zh-CN" altLang="en-US" sz="2000" dirty="0">
                <a:latin typeface="+mn-ea"/>
              </a:rPr>
              <a:t>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27" y="2709915"/>
            <a:ext cx="4191585" cy="188621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2" y="2261873"/>
            <a:ext cx="3718454" cy="314638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49818" y="5164667"/>
            <a:ext cx="10443827" cy="194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要求：需要显示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张表格，并且每张表格要反应业务场景要求的内容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书本：记录每本书的书号、书名、作者、单价及库存数量。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借书卡：需记录学生的学号、姓名、班级。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借书记录：包括学号、书号和还书日期。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98354" y="1701496"/>
            <a:ext cx="106570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/>
              <a:t>Task2 </a:t>
            </a:r>
            <a:r>
              <a:rPr lang="zh-CN" altLang="en-US" sz="2000" dirty="0"/>
              <a:t>中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opengauss</a:t>
            </a:r>
            <a:r>
              <a:rPr lang="en-US" altLang="zh-CN" sz="2000" dirty="0"/>
              <a:t> </a:t>
            </a:r>
            <a:r>
              <a:rPr lang="zh-CN" altLang="en-US" sz="2000" dirty="0"/>
              <a:t>命令行模式，运行结果截图命名为“</a:t>
            </a:r>
            <a:r>
              <a:rPr lang="en-US" altLang="zh-CN" sz="2000" dirty="0"/>
              <a:t>cli.jpg</a:t>
            </a:r>
            <a:r>
              <a:rPr lang="zh-CN" altLang="en-US" sz="2000" dirty="0"/>
              <a:t>”（选做）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将所建的所有表的设计页面截图，每张图片以“表名</a:t>
            </a:r>
            <a:r>
              <a:rPr lang="en-US" altLang="zh-CN" sz="2000" dirty="0"/>
              <a:t>.jpg</a:t>
            </a:r>
            <a:r>
              <a:rPr lang="zh-CN" altLang="en-US" sz="2000" dirty="0"/>
              <a:t>”命名，例如 “</a:t>
            </a:r>
            <a:r>
              <a:rPr lang="en-US" altLang="zh-CN" sz="2000" dirty="0"/>
              <a:t>book.jpg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向每个表格插入至少</a:t>
            </a:r>
            <a:r>
              <a:rPr lang="en-US" altLang="zh-CN" sz="2000" dirty="0"/>
              <a:t>3</a:t>
            </a:r>
            <a:r>
              <a:rPr lang="zh-CN" altLang="en-US" sz="2000" dirty="0"/>
              <a:t>条记录，数据页面截图以“表名</a:t>
            </a:r>
            <a:r>
              <a:rPr lang="en-US" altLang="zh-CN" sz="2000" dirty="0"/>
              <a:t>_data.jpg</a:t>
            </a:r>
            <a:r>
              <a:rPr lang="zh-CN" altLang="en-US" sz="2000" dirty="0"/>
              <a:t>”命名，例如“</a:t>
            </a:r>
            <a:r>
              <a:rPr lang="en-US" altLang="zh-CN" sz="2000" dirty="0"/>
              <a:t>book_data.jpg</a:t>
            </a:r>
            <a:r>
              <a:rPr lang="zh-CN" altLang="en-US" sz="2000" dirty="0"/>
              <a:t>”；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生成数据库</a:t>
            </a:r>
            <a:r>
              <a:rPr lang="en-US" altLang="zh-CN" sz="2000" dirty="0"/>
              <a:t>ER</a:t>
            </a:r>
            <a:r>
              <a:rPr lang="zh-CN" altLang="en-US" sz="2000" dirty="0"/>
              <a:t>图，将</a:t>
            </a:r>
            <a:r>
              <a:rPr lang="en-US" altLang="zh-CN" sz="2000" dirty="0"/>
              <a:t>ER</a:t>
            </a:r>
            <a:r>
              <a:rPr lang="zh-CN" altLang="en-US" sz="2000" dirty="0"/>
              <a:t>图截图，命名为“</a:t>
            </a:r>
            <a:r>
              <a:rPr lang="en-US" altLang="zh-CN" sz="2000" dirty="0"/>
              <a:t>ER</a:t>
            </a:r>
            <a:r>
              <a:rPr lang="zh-CN" altLang="en-US" sz="2000" dirty="0"/>
              <a:t>图</a:t>
            </a:r>
            <a:r>
              <a:rPr lang="en-US" altLang="zh-CN" sz="2000" dirty="0"/>
              <a:t>.jpg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将</a:t>
            </a:r>
            <a:r>
              <a:rPr lang="en-US" altLang="zh-CN" sz="2000" dirty="0"/>
              <a:t>8</a:t>
            </a:r>
            <a:r>
              <a:rPr lang="zh-CN" altLang="en-US" sz="2000" dirty="0"/>
              <a:t>张图片</a:t>
            </a:r>
            <a:r>
              <a:rPr lang="en-US" altLang="zh-CN" sz="2000" dirty="0"/>
              <a:t>(1+3+3+1)</a:t>
            </a:r>
            <a:r>
              <a:rPr lang="zh-CN" altLang="en-US" sz="2000" dirty="0"/>
              <a:t>统一打包成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姓名_实验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en-US" sz="2000" dirty="0"/>
              <a:t>”。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FontTx/>
              <a:buAutoNum type="arabicPeriod"/>
            </a:pPr>
            <a:r>
              <a:rPr lang="zh-CN" altLang="en-US" sz="2000" dirty="0"/>
              <a:t>若不方便用</a:t>
            </a:r>
            <a:r>
              <a:rPr lang="en-US" altLang="zh-CN" sz="2000" dirty="0" err="1"/>
              <a:t>DBeaver</a:t>
            </a:r>
            <a:r>
              <a:rPr lang="zh-CN" altLang="en-US" sz="2000" dirty="0"/>
              <a:t>，可以自己使用</a:t>
            </a:r>
            <a:r>
              <a:rPr lang="en-US" altLang="zh-CN" sz="2000" dirty="0" err="1"/>
              <a:t>mySQL</a:t>
            </a:r>
            <a:r>
              <a:rPr lang="en-US" altLang="zh-CN" sz="2000" dirty="0"/>
              <a:t> </a:t>
            </a:r>
            <a:r>
              <a:rPr lang="zh-CN" altLang="en-US" sz="2000" dirty="0"/>
              <a:t>等其它关系型数据库系统，提交作业时将建表完成后表的相关信息截图即可。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b="1" dirty="0">
                <a:solidFill>
                  <a:srgbClr val="FF0000"/>
                </a:solidFill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</a:rPr>
              <a:t>之前</a:t>
            </a:r>
            <a:r>
              <a:rPr lang="zh-CN" altLang="en-US" sz="2000" dirty="0"/>
              <a:t>发到云平台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 b="1" dirty="0">
                <a:latin typeface="+mn-ea"/>
              </a:rPr>
              <a:t>请大家按时提交，迟交酌情扣分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59543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下载 </a:t>
            </a:r>
            <a:r>
              <a:rPr lang="en-US" altLang="zh-CN" sz="2000" dirty="0">
                <a:latin typeface="+mn-ea"/>
              </a:rPr>
              <a:t>MySQL</a:t>
            </a:r>
          </a:p>
          <a:p>
            <a:pPr algn="l"/>
            <a:r>
              <a:rPr lang="en-US" altLang="zh-CN" sz="2000" dirty="0">
                <a:latin typeface="+mn-ea"/>
              </a:rPr>
              <a:t>https://dev.mysql.com/downloads/windows/installer/</a:t>
            </a: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4" y="2473960"/>
            <a:ext cx="6959600" cy="39154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421" y="3428009"/>
            <a:ext cx="4594225" cy="2280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230" y="748030"/>
            <a:ext cx="2640330" cy="17259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662" y="1863553"/>
            <a:ext cx="5484114" cy="268816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46" y="4844362"/>
            <a:ext cx="6124575" cy="173355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98354" y="1863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设计页面截图示例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98354" y="4771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数据页面截图示例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013638"/>
            <a:ext cx="99229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关于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语句的基础语法和各种实例，大家可以参考</a:t>
            </a:r>
            <a:r>
              <a:rPr lang="en-US" altLang="zh-CN" sz="2000" dirty="0">
                <a:latin typeface="+mn-ea"/>
              </a:rPr>
              <a:t>W3SCHOOL</a:t>
            </a:r>
            <a:r>
              <a:rPr lang="zh-CN" altLang="en-US" sz="2000" dirty="0">
                <a:latin typeface="+mn-ea"/>
              </a:rPr>
              <a:t>的教程：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2"/>
              </a:rPr>
              <a:t>http://www.w3school.com.cn/sql/index.asp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最简单粗暴的教程：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3"/>
              </a:rPr>
              <a:t>https://www.baidu.com/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4"/>
              </a:rPr>
              <a:t>https://cn.bing.com/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5"/>
              </a:rPr>
              <a:t>https://www.google.com/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171259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运行安装包</a:t>
            </a:r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35" y="1236980"/>
            <a:ext cx="649224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2379345"/>
            <a:ext cx="5602605" cy="42278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85" y="2379345"/>
            <a:ext cx="5601335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1047877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运行安装包</a:t>
            </a:r>
          </a:p>
          <a:p>
            <a:pPr algn="l"/>
            <a:r>
              <a:rPr lang="zh-CN" altLang="en-US" sz="2000" dirty="0">
                <a:latin typeface="+mn-ea"/>
              </a:rPr>
              <a:t>默认值一路往下即可无需修改                              需要你输入的就是个设置密码，密码别忘了</a:t>
            </a:r>
            <a:r>
              <a:rPr lang="en-US" altLang="zh-CN" sz="2000" dirty="0">
                <a:latin typeface="+mn-ea"/>
              </a:rPr>
              <a:t>!</a:t>
            </a:r>
            <a:endParaRPr lang="zh-CN" altLang="en-US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2442210"/>
            <a:ext cx="5441315" cy="4105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75" y="2426970"/>
            <a:ext cx="5481955" cy="4135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64138"/>
            <a:ext cx="348488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</a:rPr>
              <a:t>2.</a:t>
            </a:r>
            <a:r>
              <a:rPr lang="zh-CN" altLang="en-US" sz="2000" dirty="0">
                <a:latin typeface="+mn-ea"/>
              </a:rPr>
              <a:t>运行安装包</a:t>
            </a:r>
          </a:p>
          <a:p>
            <a:pPr algn="l"/>
            <a:r>
              <a:rPr lang="zh-CN" altLang="en-US" sz="2000" dirty="0">
                <a:latin typeface="+mn-ea"/>
              </a:rPr>
              <a:t>默认值一路往下即可无需修改                             </a:t>
            </a: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en-US" altLang="zh-CN" sz="2000" dirty="0"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algn="l"/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" y="2339340"/>
            <a:ext cx="5989320" cy="4518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1712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命令行运行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05" y="2048510"/>
            <a:ext cx="2644140" cy="1440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980" y="2444750"/>
            <a:ext cx="3291840" cy="1043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30980" y="204851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输入密码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b="41376"/>
          <a:stretch>
            <a:fillRect/>
          </a:stretch>
        </p:blipFill>
        <p:spPr>
          <a:xfrm>
            <a:off x="1262619" y="4281575"/>
            <a:ext cx="7375522" cy="2259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22070" y="37649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运行成功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3752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连接可视化管理工具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70" y="2140585"/>
            <a:ext cx="887222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的数据库管理系统（</a:t>
            </a:r>
            <a:r>
              <a:rPr lang="en-US" altLang="zh-CN" dirty="0"/>
              <a:t>DBMS</a:t>
            </a:r>
            <a:r>
              <a:rPr lang="zh-CN" altLang="en-US" dirty="0"/>
              <a:t>）需要第三方的可视化管理工具来辅助使用。</a:t>
            </a:r>
            <a:endParaRPr lang="en-US" altLang="zh-CN" dirty="0"/>
          </a:p>
          <a:p>
            <a:r>
              <a:rPr lang="zh-CN" altLang="en-US" dirty="0"/>
              <a:t>以下以</a:t>
            </a:r>
            <a:r>
              <a:rPr lang="en-US" altLang="zh-CN" dirty="0" err="1"/>
              <a:t>Dbeaver</a:t>
            </a:r>
            <a:r>
              <a:rPr lang="zh-CN" altLang="en-US" dirty="0"/>
              <a:t>工具为例介绍连接和使用方法（另一种常用工具</a:t>
            </a:r>
            <a:r>
              <a:rPr lang="en-US" altLang="zh-CN" dirty="0"/>
              <a:t>—</a:t>
            </a:r>
            <a:r>
              <a:rPr lang="en-US" altLang="zh-CN" dirty="0" err="1"/>
              <a:t>Navcat</a:t>
            </a:r>
            <a:r>
              <a:rPr lang="zh-CN" altLang="en-US" dirty="0"/>
              <a:t>可自行学习）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3474720"/>
            <a:ext cx="5364480" cy="1005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877032"/>
            <a:ext cx="3815374" cy="36888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TASK 1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安装教程：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MySQL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54" y="1643818"/>
            <a:ext cx="22205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连接可视化工具</a:t>
            </a:r>
            <a:endParaRPr lang="en-US" altLang="zh-CN" sz="2000" dirty="0">
              <a:latin typeface="+mn-ea"/>
            </a:endParaRPr>
          </a:p>
          <a:p>
            <a:endParaRPr lang="zh-CN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570" y="2140585"/>
            <a:ext cx="8872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dirty="0"/>
              <a:t>填</a:t>
            </a:r>
            <a:r>
              <a:rPr lang="zh-CN" altLang="en-US" dirty="0"/>
              <a:t>入</a:t>
            </a:r>
            <a:r>
              <a:rPr lang="zh-CN" dirty="0"/>
              <a:t>安装</a:t>
            </a:r>
            <a:r>
              <a:rPr lang="en-US" altLang="zh-CN" dirty="0"/>
              <a:t>MySQL</a:t>
            </a:r>
            <a:r>
              <a:rPr lang="zh-CN" dirty="0"/>
              <a:t>时设置的密码即可实现本地连接             按照提示下载驱动文件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" y="2508885"/>
            <a:ext cx="4618355" cy="44659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2508885"/>
            <a:ext cx="4549140" cy="43586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g1MzUzYjM1ZGFmNDNhNDMyNzY0NzVhYWMxZDEyY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1708</Words>
  <Application>Microsoft Office PowerPoint</Application>
  <PresentationFormat>宽屏</PresentationFormat>
  <Paragraphs>190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Wingdings</vt:lpstr>
      <vt:lpstr>等线 Light</vt:lpstr>
      <vt:lpstr>等线</vt:lpstr>
      <vt:lpstr>Calibri</vt:lpstr>
      <vt:lpstr>微软雅黑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cbdtay13@163.com</cp:lastModifiedBy>
  <cp:revision>198</cp:revision>
  <dcterms:created xsi:type="dcterms:W3CDTF">2023-03-04T12:52:00Z</dcterms:created>
  <dcterms:modified xsi:type="dcterms:W3CDTF">2024-03-20T08:21:07Z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076E735ABE458E67FA3E036455BA6C3C_43</vt:lpwstr>
  </property>
</Properties>
</file>