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7" r:id="rId2"/>
    <p:sldId id="293" r:id="rId3"/>
    <p:sldId id="389" r:id="rId4"/>
    <p:sldId id="390" r:id="rId5"/>
    <p:sldId id="391" r:id="rId6"/>
    <p:sldId id="392" r:id="rId7"/>
    <p:sldId id="393" r:id="rId8"/>
    <p:sldId id="388" r:id="rId9"/>
    <p:sldId id="394" r:id="rId10"/>
    <p:sldId id="395" r:id="rId11"/>
    <p:sldId id="396" r:id="rId12"/>
    <p:sldId id="410" r:id="rId13"/>
    <p:sldId id="411" r:id="rId14"/>
    <p:sldId id="412" r:id="rId15"/>
    <p:sldId id="403" r:id="rId16"/>
    <p:sldId id="404" r:id="rId17"/>
    <p:sldId id="402" r:id="rId18"/>
    <p:sldId id="328" r:id="rId19"/>
    <p:sldId id="307" r:id="rId20"/>
    <p:sldId id="370" r:id="rId21"/>
  </p:sldIdLst>
  <p:sldSz cx="12192000" cy="6858000"/>
  <p:notesSz cx="6858000" cy="9144000"/>
  <p:embeddedFontLst>
    <p:embeddedFont>
      <p:font typeface="等线" panose="02010600030101010101" pitchFamily="2" charset="-122"/>
      <p:regular r:id="rId23"/>
      <p:bold r:id="rId24"/>
    </p:embeddedFont>
    <p:embeddedFont>
      <p:font typeface="等线 Light" panose="02010600030101010101" pitchFamily="2" charset="-122"/>
      <p:regular r:id="rId25"/>
    </p:embeddedFont>
    <p:embeddedFont>
      <p:font typeface="微软雅黑" panose="020B0503020204020204" pitchFamily="34" charset="-122"/>
      <p:regular r:id="rId26"/>
      <p:bold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53" d="100"/>
          <a:sy n="53" d="100"/>
        </p:scale>
        <p:origin x="6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B591-F53B-4436-809A-C37B6957348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CE3FA-BDA2-40BF-AE62-66BFA3AA92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3914691/article/details/105535520" TargetMode="External"/><Relationship Id="rId2" Type="http://schemas.openxmlformats.org/officeDocument/2006/relationships/hyperlink" Target="https://www.yiibai.com/mysql/date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modb.pro/db/3039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b.pro/db/30390" TargetMode="External"/><Relationship Id="rId2" Type="http://schemas.openxmlformats.org/officeDocument/2006/relationships/hyperlink" Target="https://blog.csdn.net/weixin_43914691/article/details/105535520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.cn/sql/func_convert.asp" TargetMode="External"/><Relationship Id="rId2" Type="http://schemas.openxmlformats.org/officeDocument/2006/relationships/hyperlink" Target="https://www.cnblogs.com/dest/p/4205371.html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it028.com/sql-function.html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it028.com/sql-function.html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kstack.cn/read/opengauss-1.0-zh/a535d2fb26e30c76.md" TargetMode="External"/><Relationship Id="rId2" Type="http://schemas.openxmlformats.org/officeDocument/2006/relationships/hyperlink" Target="https://www.modb.pro/db/30384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buaa.edu.cn/#/student/experiments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sql/sql-foreignkey.html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81462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07809" y="2737441"/>
            <a:ext cx="6976382" cy="84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48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数据库第二次上机</a:t>
            </a:r>
            <a:endParaRPr kumimoji="0" lang="zh-CN" altLang="en-US" sz="480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99845" y="597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思源黑体 CN Light" panose="020B0300000000000000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0" y="1181462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直角三角形 99"/>
          <p:cNvSpPr/>
          <p:nvPr/>
        </p:nvSpPr>
        <p:spPr>
          <a:xfrm rot="16200000">
            <a:off x="10769600" y="3585916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855050"/>
            <a:chOff x="1187820" y="652928"/>
            <a:chExt cx="2424380" cy="855050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可能遇到的问题</a:t>
              </a: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6773" y="1697990"/>
            <a:ext cx="1100518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sz="2000" dirty="0">
                <a:latin typeface="+mn-ea"/>
              </a:rPr>
              <a:t>怎么插入数据？</a:t>
            </a:r>
            <a:endParaRPr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1. SQL INSERT</a:t>
            </a:r>
            <a:r>
              <a:rPr lang="zh-CN" altLang="en-US" sz="2000" dirty="0">
                <a:latin typeface="+mn-ea"/>
              </a:rPr>
              <a:t>语句</a:t>
            </a:r>
            <a:r>
              <a:rPr lang="zh-CN" altLang="en-US" sz="2000" b="1" dirty="0">
                <a:latin typeface="+mn-ea"/>
              </a:rPr>
              <a:t>（推荐）</a:t>
            </a:r>
          </a:p>
          <a:p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管理工具插入，方便，记得</a:t>
            </a:r>
            <a:r>
              <a:rPr lang="zh-CN" altLang="en-US" sz="2000" b="1" dirty="0">
                <a:latin typeface="+mn-ea"/>
              </a:rPr>
              <a:t>填写完</a:t>
            </a:r>
            <a:r>
              <a:rPr lang="en-US" altLang="zh-CN" sz="2000" b="1" dirty="0">
                <a:latin typeface="+mn-ea"/>
              </a:rPr>
              <a:t>ctrl+s </a:t>
            </a:r>
            <a:r>
              <a:rPr lang="zh-CN" altLang="en-US" sz="2000" b="1" dirty="0">
                <a:latin typeface="+mn-ea"/>
              </a:rPr>
              <a:t>保存</a:t>
            </a:r>
          </a:p>
          <a:p>
            <a:r>
              <a:rPr lang="zh-CN" altLang="en-US" sz="2000" b="1" dirty="0">
                <a:latin typeface="+mn-ea"/>
              </a:rPr>
              <a:t>同时截图只需截图下图【数据】表项即可。（其他管理工具同理）</a:t>
            </a:r>
          </a:p>
          <a:p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930" y="3249247"/>
            <a:ext cx="5667385" cy="35898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语言基础操作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405" y="2048510"/>
            <a:ext cx="9679940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本次实验只需掌握简单的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SELECT FROM WHERE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即可</a:t>
            </a:r>
          </a:p>
          <a:p>
            <a:br>
              <a:rPr lang="zh-CN" altLang="en-US" sz="2000" dirty="0">
                <a:solidFill>
                  <a:srgbClr val="FF0000"/>
                </a:solidFill>
                <a:latin typeface="+mn-ea"/>
              </a:rPr>
            </a:br>
            <a:r>
              <a:rPr lang="en-US" altLang="zh-CN" sz="2000" dirty="0">
                <a:latin typeface="+mn-ea"/>
              </a:rPr>
              <a:t>通俗理解就是 SELECT &lt;你要挑出来的列名及其函数变换&gt;  FROM &lt;要查询的表&gt;  WHERE &lt;查询条件&gt; </a:t>
            </a:r>
            <a:endParaRPr lang="zh-CN" altLang="en-US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DQL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Data Query Language</a:t>
            </a:r>
            <a:r>
              <a:rPr lang="zh-CN" altLang="en-US" sz="2000" dirty="0">
                <a:latin typeface="+mn-ea"/>
              </a:rPr>
              <a:t>）数据查询语言</a:t>
            </a:r>
          </a:p>
          <a:p>
            <a:r>
              <a:rPr lang="en-US" altLang="zh-CN" dirty="0">
                <a:latin typeface="+mn-ea"/>
              </a:rPr>
              <a:t>SELECT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1,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2, ... (</a:t>
            </a:r>
            <a:r>
              <a:rPr lang="zh-CN" altLang="en-US" dirty="0">
                <a:latin typeface="+mn-ea"/>
              </a:rPr>
              <a:t>或者 </a:t>
            </a:r>
            <a:r>
              <a:rPr lang="en-US" altLang="zh-CN" dirty="0">
                <a:latin typeface="+mn-ea"/>
              </a:rPr>
              <a:t>*)			</a:t>
            </a:r>
            <a:r>
              <a:rPr lang="zh-CN" altLang="en-US" dirty="0">
                <a:latin typeface="+mn-ea"/>
              </a:rPr>
              <a:t>（选择哪些数据列）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	FROM </a:t>
            </a:r>
            <a:r>
              <a:rPr lang="zh-CN" altLang="en-US" dirty="0">
                <a:latin typeface="+mn-ea"/>
              </a:rPr>
              <a:t>表名</a:t>
            </a:r>
            <a:r>
              <a:rPr lang="en-US" altLang="zh-CN" dirty="0">
                <a:latin typeface="+mn-ea"/>
              </a:rPr>
              <a:t>[, </a:t>
            </a:r>
            <a:r>
              <a:rPr lang="zh-CN" altLang="en-US" dirty="0">
                <a:latin typeface="+mn-ea"/>
              </a:rPr>
              <a:t>表名</a:t>
            </a:r>
            <a:r>
              <a:rPr lang="en-US" altLang="zh-CN" dirty="0">
                <a:latin typeface="+mn-ea"/>
              </a:rPr>
              <a:t>...]			</a:t>
            </a:r>
            <a:r>
              <a:rPr lang="zh-CN" altLang="en-US" dirty="0">
                <a:latin typeface="+mn-ea"/>
              </a:rPr>
              <a:t>（从哪些表里选择）</a:t>
            </a:r>
          </a:p>
          <a:p>
            <a:pPr lvl="2"/>
            <a:r>
              <a:rPr lang="en-US" altLang="zh-CN" dirty="0">
                <a:latin typeface="+mn-ea"/>
              </a:rPr>
              <a:t>[JOIN </a:t>
            </a:r>
            <a:r>
              <a:rPr lang="zh-CN" altLang="en-US" dirty="0">
                <a:latin typeface="+mn-ea"/>
              </a:rPr>
              <a:t>表名 </a:t>
            </a:r>
            <a:r>
              <a:rPr lang="en-US" altLang="zh-CN" dirty="0">
                <a:latin typeface="+mn-ea"/>
              </a:rPr>
              <a:t>ON </a:t>
            </a:r>
            <a:r>
              <a:rPr lang="zh-CN" altLang="en-US" dirty="0">
                <a:latin typeface="+mn-ea"/>
              </a:rPr>
              <a:t>相等条件表达式</a:t>
            </a:r>
            <a:r>
              <a:rPr lang="en-US" altLang="zh-CN" dirty="0">
                <a:latin typeface="+mn-ea"/>
              </a:rPr>
              <a:t>]		</a:t>
            </a:r>
            <a:r>
              <a:rPr lang="zh-CN" altLang="en-US" dirty="0">
                <a:latin typeface="+mn-ea"/>
              </a:rPr>
              <a:t>（这些表怎么连接）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[WHERE  </a:t>
            </a:r>
            <a:r>
              <a:rPr lang="zh-CN" altLang="en-US" dirty="0">
                <a:latin typeface="+mn-ea"/>
              </a:rPr>
              <a:t>条件表达式</a:t>
            </a:r>
            <a:r>
              <a:rPr lang="en-US" altLang="zh-CN" dirty="0">
                <a:latin typeface="+mn-ea"/>
              </a:rPr>
              <a:t>]			</a:t>
            </a:r>
            <a:r>
              <a:rPr lang="zh-CN" altLang="en-US" dirty="0">
                <a:latin typeface="+mn-ea"/>
              </a:rPr>
              <a:t>（得到的数据怎么筛选）</a:t>
            </a:r>
          </a:p>
          <a:p>
            <a:pPr lvl="2"/>
            <a:r>
              <a:rPr lang="en-US" altLang="zh-CN" dirty="0">
                <a:latin typeface="+mn-ea"/>
              </a:rPr>
              <a:t>[GROUP BY 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]				</a:t>
            </a:r>
            <a:r>
              <a:rPr lang="zh-CN" altLang="en-US" dirty="0">
                <a:latin typeface="+mn-ea"/>
              </a:rPr>
              <a:t>（需不需要</a:t>
            </a:r>
            <a:r>
              <a:rPr lang="zh-CN" altLang="en-US" dirty="0"/>
              <a:t>对结果集进行分组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[HAVING  </a:t>
            </a:r>
            <a:r>
              <a:rPr lang="zh-CN" altLang="en-US" dirty="0">
                <a:latin typeface="+mn-ea"/>
              </a:rPr>
              <a:t>条件表达式</a:t>
            </a:r>
            <a:r>
              <a:rPr lang="en-US" altLang="zh-CN" dirty="0">
                <a:latin typeface="+mn-ea"/>
              </a:rPr>
              <a:t>]			</a:t>
            </a:r>
            <a:r>
              <a:rPr lang="zh-CN" altLang="en-US" dirty="0">
                <a:latin typeface="+mn-ea"/>
              </a:rPr>
              <a:t>（筛选分组后通过聚合函数得到的值）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[ORDER BY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];				</a:t>
            </a:r>
            <a:r>
              <a:rPr lang="zh-CN" altLang="en-US" dirty="0">
                <a:latin typeface="+mn-ea"/>
              </a:rPr>
              <a:t>（指定排序方式）</a:t>
            </a:r>
            <a:endParaRPr lang="en-US" altLang="zh-CN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用于：关系运算后筛选取出数据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16150" y="963859"/>
            <a:ext cx="141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— DQL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 DATE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数据类型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195" y="1614170"/>
            <a:ext cx="100984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MySQL 中有五种数据类型用于管理日期和时间，包括：DATE， TIME，DATETIME， TIMESTAMP 和 YEAR。本</a:t>
            </a:r>
            <a:r>
              <a:rPr lang="zh-CN" sz="2000"/>
              <a:t>实验</a:t>
            </a:r>
            <a:r>
              <a:rPr sz="2000"/>
              <a:t>主要</a:t>
            </a:r>
            <a:r>
              <a:rPr lang="zh-CN" sz="2000"/>
              <a:t>学习使用</a:t>
            </a:r>
            <a:r>
              <a:rPr sz="2000"/>
              <a:t> DATE 数据类型。</a:t>
            </a:r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r>
              <a:rPr sz="2000"/>
              <a:t>MySQL使用3个字节来存储DATE值。DATE值的范围为</a:t>
            </a:r>
            <a:r>
              <a:rPr sz="2000">
                <a:solidFill>
                  <a:srgbClr val="FF0000"/>
                </a:solidFill>
              </a:rPr>
              <a:t>1000-01-01</a:t>
            </a:r>
            <a:r>
              <a:rPr sz="2000"/>
              <a:t>到</a:t>
            </a:r>
            <a:r>
              <a:rPr sz="2000">
                <a:solidFill>
                  <a:srgbClr val="FF0000"/>
                </a:solidFill>
              </a:rPr>
              <a:t>9999-12-31</a:t>
            </a:r>
            <a:r>
              <a:rPr sz="2000"/>
              <a:t>。 </a:t>
            </a:r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r>
              <a:rPr lang="en-US" sz="2000"/>
              <a:t>MySQL</a:t>
            </a:r>
            <a:r>
              <a:rPr lang="zh-CN" altLang="en-US" sz="2000"/>
              <a:t>详细可参考 </a:t>
            </a:r>
            <a:r>
              <a:rPr lang="zh-CN" altLang="en-US" sz="2000">
                <a:hlinkClick r:id="rId2" action="ppaction://hlinkfile"/>
              </a:rPr>
              <a:t>https://www.yiibai.com/mysql/date.html</a:t>
            </a:r>
            <a:endParaRPr lang="zh-CN" altLang="en-US" sz="2000"/>
          </a:p>
          <a:p>
            <a:pPr algn="l"/>
            <a:r>
              <a:rPr lang="en-US" sz="2000"/>
              <a:t>SQL Server</a:t>
            </a:r>
            <a:r>
              <a:rPr lang="zh-CN" altLang="en-US" sz="2000"/>
              <a:t>的</a:t>
            </a:r>
            <a:r>
              <a:rPr lang="en-US" altLang="zh-CN" sz="2000"/>
              <a:t>DATE</a:t>
            </a:r>
            <a:r>
              <a:rPr lang="zh-CN" altLang="en-US" sz="2000"/>
              <a:t>类型和内置函数可参考</a:t>
            </a:r>
            <a:r>
              <a:rPr lang="zh-CN" altLang="en-US" sz="2000">
                <a:hlinkClick r:id="rId3" action="ppaction://hlinkfile"/>
              </a:rPr>
              <a:t>https://blog.csdn.net/weixin_43914691/article/details/105535520</a:t>
            </a:r>
            <a:r>
              <a:rPr lang="zh-CN" altLang="en-US" sz="2000"/>
              <a:t>  </a:t>
            </a:r>
          </a:p>
          <a:p>
            <a:pPr algn="l"/>
            <a:r>
              <a:rPr lang="en-US" altLang="zh-CN" sz="2000"/>
              <a:t>openGauss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DATE</a:t>
            </a:r>
            <a:r>
              <a:rPr lang="zh-CN" altLang="en-US" sz="2000">
                <a:sym typeface="+mn-ea"/>
              </a:rPr>
              <a:t>类型和内置函数可参考</a:t>
            </a:r>
            <a:endParaRPr lang="en-US" altLang="zh-CN" sz="2000"/>
          </a:p>
          <a:p>
            <a:pPr algn="l"/>
            <a:r>
              <a:rPr lang="en-US" altLang="zh-CN" sz="2000">
                <a:hlinkClick r:id="rId4" action="ppaction://hlinkfile"/>
              </a:rPr>
              <a:t>https://www.modb.pro/db/30390</a:t>
            </a:r>
            <a:endParaRPr lang="en-US" altLang="zh-CN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806608" y="568261"/>
            <a:ext cx="5076023" cy="1593555"/>
            <a:chOff x="1187820" y="652928"/>
            <a:chExt cx="2424380" cy="1593555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 DATE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数据类型</a:t>
              </a:r>
            </a:p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                             —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内建函数</a:t>
              </a: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195" y="1614170"/>
            <a:ext cx="1009840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sz="2000" dirty="0"/>
          </a:p>
          <a:p>
            <a:pPr algn="l"/>
            <a:r>
              <a:rPr sz="2000" dirty="0"/>
              <a:t>NOW()	             </a:t>
            </a:r>
            <a:r>
              <a:rPr sz="2000" dirty="0" err="1"/>
              <a:t>返回当前的日期和时间</a:t>
            </a:r>
            <a:endParaRPr sz="2000" dirty="0"/>
          </a:p>
          <a:p>
            <a:pPr algn="l"/>
            <a:r>
              <a:rPr sz="2000" dirty="0"/>
              <a:t>CURDATE()	</a:t>
            </a:r>
            <a:r>
              <a:rPr sz="2000" dirty="0" err="1"/>
              <a:t>返回当前的日期</a:t>
            </a:r>
            <a:endParaRPr sz="2000" dirty="0"/>
          </a:p>
          <a:p>
            <a:pPr algn="l"/>
            <a:r>
              <a:rPr sz="2000" dirty="0"/>
              <a:t>CURTIME()	</a:t>
            </a:r>
            <a:r>
              <a:rPr sz="2000" dirty="0" err="1"/>
              <a:t>返回当前的时间</a:t>
            </a:r>
            <a:endParaRPr sz="2000" dirty="0"/>
          </a:p>
          <a:p>
            <a:pPr algn="l"/>
            <a:r>
              <a:rPr sz="2000" dirty="0"/>
              <a:t>DATE()	             </a:t>
            </a:r>
            <a:r>
              <a:rPr sz="2000" dirty="0" err="1"/>
              <a:t>提取日期或日期</a:t>
            </a:r>
            <a:r>
              <a:rPr sz="2000" dirty="0"/>
              <a:t>/</a:t>
            </a:r>
            <a:r>
              <a:rPr sz="2000" dirty="0" err="1"/>
              <a:t>时间表达式的日期部分</a:t>
            </a:r>
            <a:endParaRPr sz="2000" dirty="0"/>
          </a:p>
          <a:p>
            <a:pPr algn="l"/>
            <a:r>
              <a:rPr sz="2000" dirty="0"/>
              <a:t>EXTRACT()	</a:t>
            </a:r>
            <a:r>
              <a:rPr sz="2000" dirty="0" err="1"/>
              <a:t>返回日期</a:t>
            </a:r>
            <a:r>
              <a:rPr sz="2000" dirty="0"/>
              <a:t>/</a:t>
            </a:r>
            <a:r>
              <a:rPr sz="2000" dirty="0" err="1"/>
              <a:t>时间按的单独部分</a:t>
            </a:r>
            <a:endParaRPr sz="2000" dirty="0"/>
          </a:p>
          <a:p>
            <a:pPr algn="l"/>
            <a:r>
              <a:rPr sz="2000" dirty="0"/>
              <a:t>DATE_ADD()	</a:t>
            </a:r>
            <a:r>
              <a:rPr sz="2000" dirty="0" err="1"/>
              <a:t>给日期添加指定的时间间隔</a:t>
            </a:r>
            <a:endParaRPr sz="2000" dirty="0"/>
          </a:p>
          <a:p>
            <a:pPr algn="l"/>
            <a:r>
              <a:rPr sz="2000" dirty="0"/>
              <a:t>DATE_SUB()	</a:t>
            </a:r>
            <a:r>
              <a:rPr sz="2000" dirty="0" err="1"/>
              <a:t>从日期减去指定的时间间隔</a:t>
            </a:r>
            <a:endParaRPr sz="2000" dirty="0"/>
          </a:p>
          <a:p>
            <a:pPr algn="l"/>
            <a:r>
              <a:rPr sz="2000" dirty="0"/>
              <a:t>DATEDIFF()	</a:t>
            </a:r>
            <a:r>
              <a:rPr sz="2000" dirty="0" err="1"/>
              <a:t>返回两个日期之间的天数</a:t>
            </a:r>
            <a:endParaRPr sz="2000" dirty="0"/>
          </a:p>
          <a:p>
            <a:pPr algn="l"/>
            <a:r>
              <a:rPr sz="2000" dirty="0"/>
              <a:t>DATE_FORMAT()	</a:t>
            </a:r>
            <a:r>
              <a:rPr sz="2000" dirty="0" err="1"/>
              <a:t>用不同的格式显示日期</a:t>
            </a:r>
            <a:r>
              <a:rPr sz="2000" dirty="0"/>
              <a:t>/</a:t>
            </a:r>
            <a:r>
              <a:rPr sz="2000" dirty="0" err="1"/>
              <a:t>时间</a:t>
            </a:r>
            <a:endParaRPr sz="2000" dirty="0"/>
          </a:p>
          <a:p>
            <a:pPr algn="l"/>
            <a:endParaRPr lang="zh-CN" altLang="en-US" sz="2000" dirty="0"/>
          </a:p>
          <a:p>
            <a:pPr algn="l"/>
            <a:r>
              <a:rPr lang="en-US" sz="2000" dirty="0">
                <a:sym typeface="+mn-ea"/>
              </a:rPr>
              <a:t>SQL Server</a:t>
            </a:r>
            <a:r>
              <a:rPr lang="zh-CN" altLang="en-US" sz="2000" dirty="0">
                <a:sym typeface="+mn-ea"/>
              </a:rPr>
              <a:t>的</a:t>
            </a:r>
            <a:r>
              <a:rPr lang="en-US" altLang="zh-CN" sz="2000" dirty="0">
                <a:sym typeface="+mn-ea"/>
              </a:rPr>
              <a:t>DATE</a:t>
            </a:r>
            <a:r>
              <a:rPr lang="zh-CN" altLang="en-US" sz="2000" dirty="0">
                <a:sym typeface="+mn-ea"/>
              </a:rPr>
              <a:t>类型和内置函数可参考</a:t>
            </a:r>
            <a:r>
              <a:rPr lang="zh-CN" altLang="en-US" sz="2000" dirty="0">
                <a:sym typeface="+mn-ea"/>
                <a:hlinkClick r:id="rId2" action="ppaction://hlinkfile"/>
              </a:rPr>
              <a:t>https://blog.csdn.net/weixin_43914691/article/details/105535520</a:t>
            </a:r>
            <a:r>
              <a:rPr lang="zh-CN" altLang="en-US" sz="2000" dirty="0">
                <a:sym typeface="+mn-ea"/>
              </a:rPr>
              <a:t>  </a:t>
            </a:r>
            <a:endParaRPr lang="zh-CN" altLang="en-US" sz="2000" dirty="0"/>
          </a:p>
          <a:p>
            <a:pPr algn="l"/>
            <a:r>
              <a:rPr lang="en-US" altLang="zh-CN" sz="2000" dirty="0" err="1">
                <a:sym typeface="+mn-ea"/>
              </a:rPr>
              <a:t>openGauss</a:t>
            </a:r>
            <a:r>
              <a:rPr lang="zh-CN" altLang="en-US" sz="2000" dirty="0">
                <a:sym typeface="+mn-ea"/>
              </a:rPr>
              <a:t>的</a:t>
            </a:r>
            <a:r>
              <a:rPr lang="en-US" altLang="zh-CN" sz="2000" dirty="0">
                <a:sym typeface="+mn-ea"/>
              </a:rPr>
              <a:t>DATE</a:t>
            </a:r>
            <a:r>
              <a:rPr lang="zh-CN" altLang="en-US" sz="2000" dirty="0">
                <a:sym typeface="+mn-ea"/>
              </a:rPr>
              <a:t>类型和内置函数可参考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  <a:hlinkClick r:id="rId3" action="ppaction://hlinkfile"/>
              </a:rPr>
              <a:t>https://www.modb.pro/db/30390</a:t>
            </a:r>
            <a:endParaRPr lang="en-US" altLang="zh-CN" sz="2000" dirty="0"/>
          </a:p>
          <a:p>
            <a:pPr algn="l"/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806609" y="568261"/>
            <a:ext cx="6482715" cy="1593850"/>
            <a:chOff x="1187820" y="652928"/>
            <a:chExt cx="3536417" cy="1593850"/>
          </a:xfrm>
        </p:grpSpPr>
        <p:sp>
          <p:nvSpPr>
            <p:cNvPr id="7" name="文本框 6"/>
            <p:cNvSpPr txBox="1"/>
            <p:nvPr/>
          </p:nvSpPr>
          <p:spPr>
            <a:xfrm>
              <a:off x="1273035" y="678328"/>
              <a:ext cx="3451202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 DATE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数据类型</a:t>
              </a:r>
            </a:p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                          —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格式转换函数</a:t>
              </a: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195" y="1614170"/>
            <a:ext cx="1009840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/>
              <a:t>MySQL</a:t>
            </a:r>
            <a:r>
              <a:rPr lang="zh-CN" altLang="en-US" b="1"/>
              <a:t>中</a:t>
            </a:r>
            <a:r>
              <a:rPr lang="en-US" altLang="zh-CN" b="1"/>
              <a:t> </a:t>
            </a:r>
            <a:r>
              <a:rPr lang="zh-CN" altLang="en-US"/>
              <a:t>使用</a:t>
            </a:r>
            <a:r>
              <a:rPr b="1"/>
              <a:t>DATE_FORMAT() </a:t>
            </a:r>
            <a:r>
              <a:t>函数用于以不同的格式显示日期/时间数据</a:t>
            </a:r>
            <a:r>
              <a:rPr lang="zh-CN"/>
              <a:t>，实现</a:t>
            </a:r>
            <a:r>
              <a:rPr lang="zh-CN" b="1"/>
              <a:t>将日期转换为字符</a:t>
            </a:r>
          </a:p>
          <a:p>
            <a:pPr algn="l"/>
            <a:r>
              <a:t>DATE_FORMAT(date,format) </a:t>
            </a:r>
          </a:p>
          <a:p>
            <a:pPr algn="l"/>
            <a:endParaRPr/>
          </a:p>
          <a:p>
            <a:pPr algn="l"/>
            <a:r>
              <a:rPr lang="zh-CN"/>
              <a:t>通过参数设置的方式可实现多样的日期格式转化：</a:t>
            </a:r>
          </a:p>
          <a:p>
            <a:pPr algn="l"/>
            <a:r>
              <a:t>例子：                                                                     </a:t>
            </a:r>
            <a:r>
              <a:rPr>
                <a:sym typeface="+mn-ea"/>
              </a:rPr>
              <a:t>输出结果：</a:t>
            </a:r>
          </a:p>
          <a:p>
            <a:pPr algn="l"/>
            <a:r>
              <a:t>DATE_FORMAT(NOW(),'%b %d %Y %h:%i %p')              </a:t>
            </a:r>
            <a:r>
              <a:rPr>
                <a:sym typeface="+mn-ea"/>
              </a:rPr>
              <a:t>Dec 29 2008 11:45 PM  </a:t>
            </a:r>
            <a:r>
              <a:t> </a:t>
            </a:r>
          </a:p>
          <a:p>
            <a:pPr algn="l"/>
            <a:r>
              <a:t>DATE_FORMAT(NOW(),'%m-%d-%Y')                         </a:t>
            </a:r>
            <a:r>
              <a:rPr>
                <a:sym typeface="+mn-ea"/>
              </a:rPr>
              <a:t>12-29-2008</a:t>
            </a:r>
          </a:p>
          <a:p>
            <a:pPr algn="l"/>
            <a:r>
              <a:t>DATE_FORMAT(NOW(),'%d %b %y')                            </a:t>
            </a:r>
            <a:r>
              <a:rPr>
                <a:sym typeface="+mn-ea"/>
              </a:rPr>
              <a:t>29 Dec 08 </a:t>
            </a:r>
          </a:p>
          <a:p>
            <a:pPr algn="l"/>
            <a:r>
              <a:t>DATE_FORMAT(NOW(),'%d %b %Y %T:%f')                   </a:t>
            </a:r>
            <a:r>
              <a:rPr>
                <a:sym typeface="+mn-ea"/>
              </a:rPr>
              <a:t>29 Dec 2008 16:25:46</a:t>
            </a:r>
            <a:r>
              <a:t> </a:t>
            </a:r>
          </a:p>
          <a:p>
            <a:pPr algn="l"/>
            <a:r>
              <a:rPr lang="zh-CN" altLang="en-US">
                <a:sym typeface="+mn-ea"/>
              </a:rPr>
              <a:t>详细格式设置请参阅：</a:t>
            </a:r>
            <a:endParaRPr lang="en-US" altLang="zh-CN"/>
          </a:p>
          <a:p>
            <a:pPr algn="l"/>
            <a:r>
              <a:rPr lang="en-US" altLang="zh-CN">
                <a:sym typeface="+mn-ea"/>
                <a:hlinkClick r:id="rId2" action="ppaction://hlinkfile"/>
              </a:rPr>
              <a:t>https://www.cnblogs.com/dest/p/4205371.html</a:t>
            </a:r>
            <a:endParaRPr lang="en-US" altLang="zh-CN">
              <a:sym typeface="+mn-ea"/>
            </a:endParaRPr>
          </a:p>
          <a:p>
            <a:pPr algn="l"/>
            <a:r>
              <a:rPr lang="zh-CN" b="1"/>
              <a:t>字符转换为日期</a:t>
            </a:r>
            <a:r>
              <a:rPr lang="zh-CN"/>
              <a:t>使用：STR_TO_DATE</a:t>
            </a:r>
            <a:r>
              <a:rPr lang="en-US" altLang="zh-CN"/>
              <a:t>() </a:t>
            </a:r>
            <a:r>
              <a:rPr lang="zh-CN" altLang="en-US"/>
              <a:t>函数</a:t>
            </a:r>
            <a:endParaRPr lang="zh-CN"/>
          </a:p>
          <a:p>
            <a:pPr algn="l"/>
            <a:endParaRPr lang="zh-CN"/>
          </a:p>
          <a:p>
            <a:pPr algn="l"/>
            <a:r>
              <a:rPr lang="zh-CN"/>
              <a:t>其他数据库类似功能函数：</a:t>
            </a:r>
          </a:p>
          <a:p>
            <a:pPr algn="l"/>
            <a:r>
              <a:rPr lang="en-US" altLang="zh-CN" b="1"/>
              <a:t>sql server </a:t>
            </a:r>
            <a:r>
              <a:rPr lang="zh-CN" altLang="en-US"/>
              <a:t>是</a:t>
            </a:r>
            <a:r>
              <a:rPr b="1"/>
              <a:t>convert、cast</a:t>
            </a:r>
            <a:r>
              <a:rPr lang="zh-CN" b="1"/>
              <a:t>函数</a:t>
            </a:r>
            <a:r>
              <a:rPr lang="en-US" altLang="zh-CN"/>
              <a:t> </a:t>
            </a:r>
            <a:r>
              <a:rPr lang="zh-CN" altLang="en-US"/>
              <a:t>参考</a:t>
            </a:r>
            <a:r>
              <a:rPr lang="en-US" altLang="zh-CN"/>
              <a:t> </a:t>
            </a:r>
            <a:r>
              <a:rPr lang="en-US" altLang="zh-CN">
                <a:hlinkClick r:id="rId3" action="ppaction://hlinkfile"/>
              </a:rPr>
              <a:t>https://www.w3school.com.cn/sql/func_convert.asp</a:t>
            </a:r>
            <a:endParaRPr lang="en-US" altLang="zh-CN"/>
          </a:p>
          <a:p>
            <a:pPr algn="l"/>
            <a:r>
              <a:rPr lang="en-US" b="1"/>
              <a:t>opengauss</a:t>
            </a:r>
            <a:r>
              <a:rPr lang="en-US"/>
              <a:t> </a:t>
            </a:r>
            <a:r>
              <a:rPr lang="zh-CN" altLang="en-US"/>
              <a:t>是</a:t>
            </a:r>
            <a:r>
              <a:rPr lang="en-US" altLang="zh-CN"/>
              <a:t> </a:t>
            </a:r>
            <a:r>
              <a:rPr lang="en-US" altLang="zh-CN" b="1"/>
              <a:t>to_char </a:t>
            </a:r>
            <a:r>
              <a:rPr b="1">
                <a:sym typeface="+mn-ea"/>
              </a:rPr>
              <a:t>、</a:t>
            </a:r>
            <a:r>
              <a:rPr lang="en-US" altLang="zh-CN" b="1"/>
              <a:t>to_date</a:t>
            </a:r>
            <a:r>
              <a:rPr lang="zh-CN" altLang="en-US" b="1"/>
              <a:t>函数</a:t>
            </a:r>
            <a:r>
              <a:rPr lang="en-US" altLang="zh-CN"/>
              <a:t>   </a:t>
            </a:r>
            <a:r>
              <a:rPr lang="zh-CN" altLang="en-US"/>
              <a:t>参考</a:t>
            </a:r>
            <a:r>
              <a:rPr lang="en-US" altLang="zh-CN"/>
              <a:t> https://www.zhihu.com/question/418243682</a:t>
            </a:r>
          </a:p>
          <a:p>
            <a:pPr algn="l"/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内建函数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1924550"/>
            <a:ext cx="73212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/>
              <a:t>SQL Aggregate </a:t>
            </a:r>
            <a:r>
              <a:rPr sz="2000" dirty="0" err="1"/>
              <a:t>函数计算从</a:t>
            </a:r>
            <a:r>
              <a:rPr sz="2000" b="1" dirty="0" err="1"/>
              <a:t>列</a:t>
            </a:r>
            <a:r>
              <a:rPr sz="2000" dirty="0" err="1"/>
              <a:t>中取得的值，</a:t>
            </a:r>
            <a:r>
              <a:rPr sz="2000" b="1" dirty="0" err="1"/>
              <a:t>返回一个单一的值</a:t>
            </a:r>
            <a:r>
              <a:rPr sz="2000" dirty="0"/>
              <a:t>。</a:t>
            </a:r>
          </a:p>
          <a:p>
            <a:pPr algn="l"/>
            <a:endParaRPr sz="2000" dirty="0"/>
          </a:p>
          <a:p>
            <a:pPr algn="l"/>
            <a:r>
              <a:rPr sz="2000" dirty="0" err="1"/>
              <a:t>有用的</a:t>
            </a:r>
            <a:r>
              <a:rPr sz="2000" dirty="0"/>
              <a:t> Aggregate </a:t>
            </a:r>
            <a:r>
              <a:rPr sz="2000" dirty="0" err="1"/>
              <a:t>函数</a:t>
            </a:r>
            <a:r>
              <a:rPr sz="2000" dirty="0"/>
              <a:t>：</a:t>
            </a:r>
          </a:p>
          <a:p>
            <a:pPr algn="l"/>
            <a:endParaRPr sz="2000" dirty="0"/>
          </a:p>
          <a:p>
            <a:pPr algn="l"/>
            <a:r>
              <a:rPr sz="2000" dirty="0"/>
              <a:t>AVG() - </a:t>
            </a:r>
            <a:r>
              <a:rPr sz="2000" dirty="0" err="1"/>
              <a:t>返回平均值</a:t>
            </a:r>
            <a:endParaRPr sz="2000" dirty="0"/>
          </a:p>
          <a:p>
            <a:pPr algn="l"/>
            <a:r>
              <a:rPr sz="2000" dirty="0"/>
              <a:t>COUNT() - </a:t>
            </a:r>
            <a:r>
              <a:rPr sz="2000" dirty="0" err="1"/>
              <a:t>返回行数</a:t>
            </a:r>
            <a:endParaRPr sz="2000" dirty="0"/>
          </a:p>
          <a:p>
            <a:pPr algn="l"/>
            <a:r>
              <a:rPr sz="2000" dirty="0"/>
              <a:t>FIRST() - </a:t>
            </a:r>
            <a:r>
              <a:rPr sz="2000" dirty="0" err="1"/>
              <a:t>返回第一个记录的值</a:t>
            </a:r>
            <a:endParaRPr sz="2000" dirty="0"/>
          </a:p>
          <a:p>
            <a:pPr algn="l"/>
            <a:r>
              <a:rPr sz="2000" dirty="0"/>
              <a:t>LAST() - </a:t>
            </a:r>
            <a:r>
              <a:rPr sz="2000" dirty="0" err="1"/>
              <a:t>返回最后一个记录的值</a:t>
            </a:r>
            <a:endParaRPr sz="2000" dirty="0"/>
          </a:p>
          <a:p>
            <a:pPr algn="l"/>
            <a:r>
              <a:rPr sz="2000" dirty="0"/>
              <a:t>MAX() - </a:t>
            </a:r>
            <a:r>
              <a:rPr sz="2000" dirty="0" err="1"/>
              <a:t>返回最大值</a:t>
            </a:r>
            <a:endParaRPr sz="2000" dirty="0"/>
          </a:p>
          <a:p>
            <a:pPr algn="l"/>
            <a:r>
              <a:rPr sz="2000" dirty="0"/>
              <a:t>MIN() - </a:t>
            </a:r>
            <a:r>
              <a:rPr sz="2000" dirty="0" err="1"/>
              <a:t>返回最小值</a:t>
            </a:r>
            <a:endParaRPr sz="2000" dirty="0"/>
          </a:p>
          <a:p>
            <a:pPr algn="l"/>
            <a:r>
              <a:rPr sz="2000" dirty="0"/>
              <a:t>SUM() - </a:t>
            </a:r>
            <a:r>
              <a:rPr sz="2000" dirty="0" err="1"/>
              <a:t>返回总和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zh-CN" altLang="en-US" sz="2000" dirty="0"/>
              <a:t>具体用法请参阅：</a:t>
            </a:r>
            <a:r>
              <a:rPr lang="en-US" altLang="zh-CN" sz="2000" dirty="0">
                <a:hlinkClick r:id="rId2"/>
              </a:rPr>
              <a:t>http://it028.com/sql-function.html</a:t>
            </a:r>
            <a:endParaRPr lang="en-US" altLang="zh-CN" sz="2000" dirty="0"/>
          </a:p>
          <a:p>
            <a:pPr algn="l"/>
            <a:endParaRPr lang="en-US" altLang="zh-CN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3151577" y="963859"/>
            <a:ext cx="24762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聚合函数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内建函数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1924550"/>
            <a:ext cx="661110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/>
              <a:t>SQL Scalar </a:t>
            </a:r>
            <a:r>
              <a:rPr sz="2000" dirty="0" err="1"/>
              <a:t>函数</a:t>
            </a:r>
            <a:r>
              <a:rPr sz="2000" b="1" dirty="0" err="1"/>
              <a:t>基于输入值，返回一个单一的值</a:t>
            </a:r>
            <a:r>
              <a:rPr sz="2000" dirty="0"/>
              <a:t>。</a:t>
            </a:r>
          </a:p>
          <a:p>
            <a:pPr algn="l"/>
            <a:endParaRPr sz="2000" dirty="0"/>
          </a:p>
          <a:p>
            <a:pPr algn="l"/>
            <a:r>
              <a:rPr sz="2000" dirty="0" err="1"/>
              <a:t>有用的</a:t>
            </a:r>
            <a:r>
              <a:rPr sz="2000" dirty="0"/>
              <a:t> Scalar </a:t>
            </a:r>
            <a:r>
              <a:rPr sz="2000" dirty="0" err="1"/>
              <a:t>函数</a:t>
            </a:r>
            <a:r>
              <a:rPr sz="2000" dirty="0"/>
              <a:t>：</a:t>
            </a:r>
          </a:p>
          <a:p>
            <a:pPr algn="l"/>
            <a:endParaRPr sz="2000" dirty="0"/>
          </a:p>
          <a:p>
            <a:pPr algn="l"/>
            <a:r>
              <a:rPr sz="2000" dirty="0"/>
              <a:t>UCASE() - </a:t>
            </a:r>
            <a:r>
              <a:rPr sz="2000" dirty="0" err="1"/>
              <a:t>将某个字段转换为大写</a:t>
            </a:r>
            <a:endParaRPr sz="2000" dirty="0"/>
          </a:p>
          <a:p>
            <a:pPr algn="l"/>
            <a:r>
              <a:rPr sz="2000" dirty="0"/>
              <a:t>LCASE() - </a:t>
            </a:r>
            <a:r>
              <a:rPr sz="2000" dirty="0" err="1"/>
              <a:t>将某个字段转换为小写</a:t>
            </a:r>
            <a:endParaRPr sz="2000" dirty="0"/>
          </a:p>
          <a:p>
            <a:pPr algn="l"/>
            <a:r>
              <a:rPr sz="2000" dirty="0"/>
              <a:t>MID() - </a:t>
            </a:r>
            <a:r>
              <a:rPr sz="2000" dirty="0" err="1"/>
              <a:t>从某个文本字段提取字符，MySql</a:t>
            </a:r>
            <a:r>
              <a:rPr sz="2000" dirty="0"/>
              <a:t> </a:t>
            </a:r>
            <a:r>
              <a:rPr sz="2000" dirty="0" err="1"/>
              <a:t>中使用</a:t>
            </a:r>
            <a:endParaRPr sz="2000" dirty="0"/>
          </a:p>
          <a:p>
            <a:pPr algn="l"/>
            <a:r>
              <a:rPr sz="2000" dirty="0" err="1"/>
              <a:t>SubString</a:t>
            </a:r>
            <a:r>
              <a:rPr sz="2000" dirty="0"/>
              <a:t>(字段，1，end) - </a:t>
            </a:r>
            <a:r>
              <a:rPr sz="2000" dirty="0" err="1"/>
              <a:t>从某个文本字段提取字符</a:t>
            </a:r>
            <a:endParaRPr sz="2000" dirty="0"/>
          </a:p>
          <a:p>
            <a:pPr algn="l"/>
            <a:r>
              <a:rPr sz="2000" dirty="0"/>
              <a:t>LEN() - </a:t>
            </a:r>
            <a:r>
              <a:rPr sz="2000" dirty="0" err="1"/>
              <a:t>返回某个文本字段的长度</a:t>
            </a:r>
            <a:endParaRPr sz="2000" dirty="0"/>
          </a:p>
          <a:p>
            <a:pPr algn="l"/>
            <a:r>
              <a:rPr sz="2000" dirty="0"/>
              <a:t>ROUND() - </a:t>
            </a:r>
            <a:r>
              <a:rPr sz="2000" dirty="0" err="1"/>
              <a:t>对某个数值字段进行指定小数位数的四舍五入</a:t>
            </a:r>
            <a:endParaRPr sz="2000" dirty="0"/>
          </a:p>
          <a:p>
            <a:pPr algn="l"/>
            <a:r>
              <a:rPr sz="2000" dirty="0"/>
              <a:t>NOW() - </a:t>
            </a:r>
            <a:r>
              <a:rPr sz="2000" dirty="0" err="1"/>
              <a:t>返回当前的系统日期和时间</a:t>
            </a:r>
            <a:endParaRPr sz="2000" dirty="0"/>
          </a:p>
          <a:p>
            <a:pPr algn="l"/>
            <a:r>
              <a:rPr sz="2000" dirty="0"/>
              <a:t>FORMAT() - </a:t>
            </a:r>
            <a:r>
              <a:rPr sz="2000" dirty="0" err="1"/>
              <a:t>格式化某个字段的显示方式</a:t>
            </a:r>
            <a:endParaRPr lang="en-US" sz="2000" dirty="0"/>
          </a:p>
          <a:p>
            <a:pPr algn="l"/>
            <a:endParaRPr lang="en-US" sz="2000" dirty="0"/>
          </a:p>
          <a:p>
            <a:r>
              <a:rPr lang="zh-CN" altLang="en-US" sz="2000" dirty="0"/>
              <a:t>具体用法请参阅：</a:t>
            </a:r>
            <a:r>
              <a:rPr lang="en-US" altLang="zh-CN" sz="2000" dirty="0">
                <a:hlinkClick r:id="rId2"/>
              </a:rPr>
              <a:t>http://it028.com/sql-function.html</a:t>
            </a:r>
            <a:endParaRPr lang="en-US" altLang="zh-CN" sz="2000" dirty="0"/>
          </a:p>
          <a:p>
            <a:pPr algn="l"/>
            <a:endParaRPr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3151577" y="963859"/>
            <a:ext cx="24762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Scalar 函数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openGauss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相关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405" y="1924685"/>
            <a:ext cx="1043940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/>
              <a:t>openGauss默认支持SQL2、SQL3和SQL4的主要特性。</a:t>
            </a:r>
          </a:p>
          <a:p>
            <a:pPr algn="l"/>
            <a:endParaRPr lang="en-US" altLang="zh-CN" sz="2000" dirty="0" err="1"/>
          </a:p>
          <a:p>
            <a:pPr algn="l"/>
            <a:r>
              <a:rPr lang="en-US" altLang="zh-CN" sz="2000" dirty="0" err="1"/>
              <a:t>openGauss</a:t>
            </a:r>
            <a:r>
              <a:rPr lang="zh-CN" altLang="en-US" sz="2000" dirty="0" err="1"/>
              <a:t>操作基本与之前几页的</a:t>
            </a:r>
            <a:r>
              <a:rPr lang="en-US" altLang="zh-CN" sz="2000" dirty="0" err="1"/>
              <a:t>SQL</a:t>
            </a:r>
            <a:r>
              <a:rPr lang="zh-CN" altLang="en-US" sz="2000" dirty="0" err="1"/>
              <a:t>规则相同，但实际编写也有以下几个不同点：</a:t>
            </a:r>
          </a:p>
          <a:p>
            <a:pPr algn="l"/>
            <a:endParaRPr lang="zh-CN" altLang="en-US" sz="2000" dirty="0" err="1"/>
          </a:p>
          <a:p>
            <a:pPr algn="l">
              <a:buClrTx/>
              <a:buSzTx/>
              <a:buFontTx/>
            </a:pPr>
            <a:r>
              <a:rPr lang="en-US" altLang="zh-CN" sz="2000" dirty="0" err="1"/>
              <a:t>1.</a:t>
            </a:r>
            <a:r>
              <a:rPr lang="en-US" altLang="zh-CN" sz="2000" b="1" dirty="0" err="1"/>
              <a:t> </a:t>
            </a:r>
            <a:r>
              <a:rPr lang="zh-CN" altLang="en-US" sz="2000" b="1" dirty="0" err="1"/>
              <a:t>数据类型</a:t>
            </a:r>
            <a:r>
              <a:rPr lang="zh-CN" altLang="en-US" sz="2000" dirty="0" err="1"/>
              <a:t>有些许区别 如不支持</a:t>
            </a:r>
            <a:r>
              <a:rPr lang="en-US" altLang="zh-CN" sz="2000" dirty="0" err="1"/>
              <a:t>double </a:t>
            </a:r>
            <a:r>
              <a:rPr lang="zh-CN" altLang="en-US" sz="2000" dirty="0" err="1"/>
              <a:t>，以及opengauss没有datetime,可以用smalldatetime类型 具体请参照 </a:t>
            </a:r>
            <a:r>
              <a:rPr lang="en-US" altLang="zh-CN" sz="2000" dirty="0">
                <a:hlinkClick r:id="rId2" action="ppaction://hlinkfile"/>
              </a:rPr>
              <a:t>https://www.modb.pro/db/30384</a:t>
            </a:r>
          </a:p>
          <a:p>
            <a:pPr algn="l">
              <a:buClrTx/>
              <a:buSzTx/>
              <a:buFontTx/>
            </a:pPr>
            <a:endParaRPr lang="en-US" altLang="zh-CN" sz="2000" dirty="0">
              <a:hlinkClick r:id="rId2" action="ppaction://hlinkfile"/>
            </a:endParaRPr>
          </a:p>
          <a:p>
            <a:pPr algn="l">
              <a:buClrTx/>
              <a:buSzTx/>
              <a:buFontTx/>
            </a:pPr>
            <a:endParaRPr lang="en-US" altLang="zh-CN" sz="2000" dirty="0">
              <a:hlinkClick r:id="rId2" action="ppaction://hlinkfile"/>
            </a:endParaRPr>
          </a:p>
          <a:p>
            <a:pPr algn="l"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2.</a:t>
            </a:r>
            <a:r>
              <a:rPr lang="en-US" altLang="zh-CN" sz="2000" b="1" dirty="0" err="1">
                <a:sym typeface="+mn-ea"/>
              </a:rPr>
              <a:t> </a:t>
            </a:r>
            <a:r>
              <a:rPr lang="zh-CN" altLang="en-US" sz="2000" b="1" dirty="0" err="1">
                <a:sym typeface="+mn-ea"/>
              </a:rPr>
              <a:t>日期</a:t>
            </a:r>
            <a:r>
              <a:rPr lang="en-US" altLang="zh-CN" sz="2000" b="1" dirty="0" err="1">
                <a:sym typeface="+mn-ea"/>
              </a:rPr>
              <a:t>/</a:t>
            </a:r>
            <a:r>
              <a:rPr lang="zh-CN" altLang="en-US" sz="2000" b="1" dirty="0" err="1">
                <a:sym typeface="+mn-ea"/>
              </a:rPr>
              <a:t>时间类型和转换</a:t>
            </a:r>
            <a:r>
              <a:rPr lang="zh-CN" altLang="en-US" sz="2000" dirty="0" err="1">
                <a:sym typeface="+mn-ea"/>
              </a:rPr>
              <a:t>有些许区别  具体请参照 </a:t>
            </a:r>
          </a:p>
          <a:p>
            <a:pPr algn="l">
              <a:buClrTx/>
              <a:buSzTx/>
              <a:buFontTx/>
            </a:pPr>
            <a:r>
              <a:rPr lang="en-US" altLang="zh-CN" sz="2000" dirty="0">
                <a:hlinkClick r:id="rId3" action="ppaction://hlinkfile"/>
              </a:rPr>
              <a:t>https://www.bookstack.cn/read/opengauss-1.0-zh/a535d2fb26e30c76.md</a:t>
            </a:r>
          </a:p>
          <a:p>
            <a:pPr algn="l">
              <a:buClrTx/>
              <a:buSzTx/>
              <a:buFontTx/>
            </a:pPr>
            <a:r>
              <a:rPr lang="en-US" altLang="zh-CN" sz="2000" dirty="0">
                <a:hlinkClick r:id="rId3" action="ppaction://hlinkfile"/>
              </a:rPr>
              <a:t>https://support.huaweicloud.com/devg-opengauss/opengauss_devg_0394.html</a:t>
            </a:r>
          </a:p>
          <a:p>
            <a:pPr algn="l">
              <a:buClrTx/>
              <a:buSzTx/>
              <a:buFontTx/>
            </a:pPr>
            <a:endParaRPr lang="en-US" altLang="zh-CN" sz="2000" dirty="0"/>
          </a:p>
          <a:p>
            <a:pPr algn="l"/>
            <a:endParaRPr lang="zh-CN" altLang="en-US" sz="2000" dirty="0" err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ea"/>
                </a:rPr>
                <a:t>2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8800" y="1586574"/>
            <a:ext cx="101511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+mn-ea"/>
              </a:rPr>
              <a:t>TASK 2</a:t>
            </a:r>
            <a:r>
              <a:rPr lang="zh-CN" altLang="en-US" sz="1600" dirty="0">
                <a:latin typeface="+mn-ea"/>
              </a:rPr>
              <a:t>：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（提交）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  <a:sym typeface="+mn-ea"/>
              </a:rPr>
              <a:t>基于</a:t>
            </a:r>
            <a:r>
              <a:rPr lang="en-US" altLang="zh-CN" sz="1600" dirty="0">
                <a:latin typeface="+mn-ea"/>
                <a:sym typeface="+mn-ea"/>
              </a:rPr>
              <a:t>TASK1</a:t>
            </a:r>
            <a:r>
              <a:rPr lang="zh-CN" altLang="en-US" sz="1600" dirty="0">
                <a:latin typeface="+mn-ea"/>
                <a:sym typeface="+mn-ea"/>
              </a:rPr>
              <a:t>拥有若干条数据的数据库，使用</a:t>
            </a:r>
            <a:r>
              <a:rPr lang="en-US" altLang="zh-CN" sz="1600" dirty="0">
                <a:latin typeface="+mn-ea"/>
                <a:sym typeface="+mn-ea"/>
              </a:rPr>
              <a:t>SQL SELECT</a:t>
            </a:r>
            <a:r>
              <a:rPr lang="zh-CN" altLang="en-US" sz="1600" dirty="0">
                <a:latin typeface="+mn-ea"/>
                <a:sym typeface="+mn-ea"/>
              </a:rPr>
              <a:t>语句完成下列查询任务：</a:t>
            </a:r>
          </a:p>
          <a:p>
            <a:endParaRPr lang="en-US" altLang="zh-CN" sz="16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查询员工表的</a:t>
            </a:r>
            <a:r>
              <a:rPr lang="zh-CN" altLang="en-US" sz="1600" dirty="0">
                <a:latin typeface="+mn-ea"/>
                <a:sym typeface="+mn-ea"/>
              </a:rPr>
              <a:t>员工薪资、缺勤天数两列信息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Q3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统计员工人数 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Q4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en-US" altLang="zh-CN" sz="16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查询全体员工的平均薪资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Q5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查询某个部门的最高工资、最低工资 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Q6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统计缺勤天数超过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天的所有员工名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Q7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  <a:sym typeface="+mn-ea"/>
              </a:rPr>
              <a:t>（选做）</a:t>
            </a:r>
            <a:r>
              <a:rPr lang="zh-CN" altLang="en-US" sz="1600" dirty="0">
                <a:latin typeface="+mn-ea"/>
                <a:sym typeface="+mn-ea"/>
              </a:rPr>
              <a:t>查询平均工资最高的部门的名称和所在的楼层（</a:t>
            </a:r>
            <a:r>
              <a:rPr lang="en-US" altLang="zh-CN" sz="1600" dirty="0">
                <a:latin typeface="+mn-ea"/>
                <a:sym typeface="+mn-ea"/>
              </a:rPr>
              <a:t>tips</a:t>
            </a:r>
            <a:r>
              <a:rPr lang="zh-CN" altLang="en-US" sz="1600" dirty="0">
                <a:latin typeface="+mn-ea"/>
                <a:sym typeface="+mn-ea"/>
              </a:rPr>
              <a:t>：需要用到</a:t>
            </a:r>
            <a:r>
              <a:rPr lang="en-US" altLang="zh-CN" sz="1600" dirty="0">
                <a:latin typeface="+mn-ea"/>
                <a:sym typeface="+mn-ea"/>
              </a:rPr>
              <a:t>group by</a:t>
            </a:r>
            <a:r>
              <a:rPr lang="zh-CN" altLang="en-US" sz="1600" dirty="0">
                <a:latin typeface="+mn-ea"/>
                <a:sym typeface="+mn-ea"/>
              </a:rPr>
              <a:t>）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Q8</a:t>
            </a:r>
            <a:r>
              <a:rPr lang="en-US" altLang="zh-CN" sz="1600" baseline="30000" dirty="0">
                <a:solidFill>
                  <a:srgbClr val="FF0000"/>
                </a:solidFill>
                <a:uFillTx/>
                <a:latin typeface="+中文正文" charset="0"/>
                <a:sym typeface="+mn-ea"/>
              </a:rPr>
              <a:t>*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sym typeface="+mn-ea"/>
              </a:rPr>
              <a:t>查询所有员工名，英文名称均大写表示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Q9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sym typeface="+mn-ea"/>
              </a:rPr>
              <a:t>将</a:t>
            </a:r>
            <a:r>
              <a:rPr lang="en-US" altLang="zh-CN" sz="1600" b="1" dirty="0">
                <a:latin typeface="+mn-ea"/>
                <a:sym typeface="+mn-ea"/>
              </a:rPr>
              <a:t>Date</a:t>
            </a:r>
            <a:r>
              <a:rPr lang="zh-CN" altLang="en-US" sz="1600" b="1" dirty="0">
                <a:latin typeface="+mn-ea"/>
                <a:sym typeface="+mn-ea"/>
              </a:rPr>
              <a:t>格式的出生日期列</a:t>
            </a:r>
            <a:r>
              <a:rPr lang="zh-CN" altLang="en-US" sz="1600" dirty="0">
                <a:latin typeface="+mn-ea"/>
                <a:sym typeface="+mn-ea"/>
              </a:rPr>
              <a:t>以</a:t>
            </a:r>
            <a:r>
              <a:rPr lang="en-US" altLang="zh-CN" sz="1600" dirty="0">
                <a:latin typeface="+mn-ea"/>
                <a:sym typeface="+mn-ea"/>
              </a:rPr>
              <a:t>”year/month/day”</a:t>
            </a:r>
            <a:r>
              <a:rPr lang="zh-CN" altLang="en-US" sz="1600" dirty="0">
                <a:latin typeface="+mn-ea"/>
                <a:sym typeface="+mn-ea"/>
              </a:rPr>
              <a:t>和</a:t>
            </a:r>
            <a:r>
              <a:rPr lang="en-US" altLang="zh-CN" sz="1600" dirty="0">
                <a:latin typeface="+mn-ea"/>
                <a:sym typeface="+mn-ea"/>
              </a:rPr>
              <a:t>“yearmonthday”</a:t>
            </a:r>
            <a:r>
              <a:rPr lang="zh-CN" altLang="en-US" sz="1600" dirty="0">
                <a:latin typeface="+mn-ea"/>
                <a:sym typeface="+mn-ea"/>
              </a:rPr>
              <a:t>格式展示</a:t>
            </a:r>
            <a:r>
              <a:rPr lang="en-US" altLang="zh-CN" sz="1600" dirty="0">
                <a:latin typeface="+mn-ea"/>
                <a:sym typeface="+mn-ea"/>
              </a:rPr>
              <a:t> </a:t>
            </a:r>
            <a:r>
              <a:rPr lang="zh-CN" altLang="en-US" sz="1600" dirty="0">
                <a:latin typeface="+mn-ea"/>
                <a:sym typeface="+mn-ea"/>
              </a:rPr>
              <a:t>例如</a:t>
            </a:r>
            <a:r>
              <a:rPr lang="en-US" altLang="zh-CN" sz="1600" dirty="0">
                <a:latin typeface="+mn-ea"/>
                <a:sym typeface="+mn-ea"/>
              </a:rPr>
              <a:t>:”2020-03-30”-&gt; “2020/03/31”</a:t>
            </a:r>
            <a:r>
              <a:rPr lang="zh-CN" altLang="en-US" sz="1600" dirty="0">
                <a:latin typeface="+mn-ea"/>
                <a:sym typeface="+mn-ea"/>
              </a:rPr>
              <a:t>、</a:t>
            </a:r>
            <a:r>
              <a:rPr lang="en-US" altLang="zh-CN" sz="1600" dirty="0">
                <a:latin typeface="+mn-ea"/>
                <a:sym typeface="+mn-ea"/>
              </a:rPr>
              <a:t>“20200330” </a:t>
            </a:r>
            <a:r>
              <a:rPr lang="zh-CN" altLang="en-US" sz="1600" dirty="0">
                <a:latin typeface="+mn-ea"/>
                <a:sym typeface="+mn-ea"/>
              </a:rPr>
              <a:t>（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 DATE_FORMAT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1600" dirty="0">
                <a:solidFill>
                  <a:srgbClr val="4D4D4D"/>
                </a:solidFill>
                <a:latin typeface="-apple-system"/>
              </a:rPr>
              <a:t>STR_TO_DATE</a:t>
            </a:r>
            <a:r>
              <a:rPr lang="zh-CN" altLang="en-US" sz="1600" dirty="0">
                <a:solidFill>
                  <a:srgbClr val="4D4D4D"/>
                </a:solidFill>
                <a:latin typeface="-apple-system"/>
              </a:rPr>
              <a:t>函数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sz="1600" dirty="0">
                <a:latin typeface="+mn-ea"/>
                <a:sym typeface="+mn-ea"/>
              </a:rPr>
              <a:t>）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Q10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下面三题直接对选定员工的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数据值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使用函数即可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sym typeface="+mn-ea"/>
              </a:rPr>
              <a:t>选择某个员工，将其的姓和名分别单独查询出来（查询姓和查询名各一条语句   tips：使用MID()函数）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Q11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sym typeface="+mn-ea"/>
              </a:rPr>
              <a:t>选择两个员工，查询出他俩生日差几天（</a:t>
            </a:r>
            <a:r>
              <a:rPr lang="en-US" altLang="zh-CN" sz="1600" dirty="0">
                <a:latin typeface="+mn-ea"/>
                <a:sym typeface="+mn-ea"/>
              </a:rPr>
              <a:t>tips</a:t>
            </a:r>
            <a:r>
              <a:rPr lang="zh-CN" altLang="en-US" sz="1600" dirty="0">
                <a:latin typeface="+mn-ea"/>
                <a:sym typeface="+mn-ea"/>
              </a:rPr>
              <a:t>：</a:t>
            </a:r>
            <a:r>
              <a:rPr lang="en-US" altLang="zh-CN" sz="1600" dirty="0"/>
              <a:t> DATEDIFF() </a:t>
            </a:r>
            <a:r>
              <a:rPr lang="zh-CN" altLang="en-US" sz="1600" dirty="0"/>
              <a:t>函数</a:t>
            </a:r>
            <a:r>
              <a:rPr lang="zh-CN" altLang="en-US" sz="1600" dirty="0">
                <a:latin typeface="+mn-ea"/>
                <a:sym typeface="Wingdings" panose="05000000000000000000" pitchFamily="2" charset="2"/>
              </a:rPr>
              <a:t>）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Q12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sym typeface="+mn-ea"/>
              </a:rPr>
              <a:t>查询生日比2000年1月1日晚的员工</a:t>
            </a:r>
            <a:r>
              <a:rPr lang="en-US" altLang="zh-CN" sz="1600" dirty="0">
                <a:latin typeface="+mn-ea"/>
                <a:sym typeface="+mn-ea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Q13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en-US" altLang="zh-CN" sz="1600" dirty="0">
              <a:latin typeface="+mn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sym typeface="+mn-ea"/>
              </a:rPr>
              <a:t>（ tips：使用</a:t>
            </a:r>
            <a:r>
              <a:rPr lang="en-US" altLang="zh-CN" sz="1600" dirty="0"/>
              <a:t>DATEDIFF()</a:t>
            </a:r>
            <a:r>
              <a:rPr lang="zh-CN" altLang="en-US" sz="1600" dirty="0">
                <a:latin typeface="+mn-ea"/>
                <a:sym typeface="+mn-ea"/>
              </a:rPr>
              <a:t>及类似功能函数直接比较大小）</a:t>
            </a:r>
            <a:endParaRPr lang="zh-CN" altLang="en-US" sz="1600" dirty="0">
              <a:solidFill>
                <a:srgbClr val="FF0000"/>
              </a:solidFill>
              <a:latin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 dirty="0">
                <a:latin typeface="+mn-ea"/>
              </a:rPr>
              <a:t> 作业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Q3-Q13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必做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  Q8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选做）</a:t>
            </a:r>
            <a:r>
              <a:rPr lang="zh-CN" altLang="en-US" sz="1600" dirty="0">
                <a:latin typeface="+mn-ea"/>
              </a:rPr>
              <a:t>均需要提交查询的</a:t>
            </a:r>
            <a:r>
              <a:rPr lang="en-US" altLang="zh-CN" sz="1600" b="1" dirty="0">
                <a:latin typeface="+mn-ea"/>
              </a:rPr>
              <a:t>SQL</a:t>
            </a:r>
            <a:r>
              <a:rPr lang="zh-CN" altLang="en-US" sz="1600" b="1" dirty="0">
                <a:latin typeface="+mn-ea"/>
              </a:rPr>
              <a:t>语句和查询结果截图</a:t>
            </a:r>
            <a:r>
              <a:rPr lang="zh-CN" altLang="en-US" sz="1600" dirty="0">
                <a:latin typeface="+mn-ea"/>
              </a:rPr>
              <a:t>。为了达到一定的展示效果，可以插入一些符合查询条件的数据。</a:t>
            </a:r>
            <a:r>
              <a:rPr lang="zh-CN" altLang="en-US" sz="1600" b="1" dirty="0">
                <a:latin typeface="+mn-ea"/>
                <a:sym typeface="+mn-ea"/>
              </a:rPr>
              <a:t>记得标清题号</a:t>
            </a:r>
            <a:r>
              <a:rPr lang="zh-CN" altLang="en-US" sz="1600" dirty="0">
                <a:latin typeface="+mn-ea"/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3" y="2048219"/>
            <a:ext cx="95737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Q1-Q13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Q8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选做） 提交</a:t>
            </a:r>
          </a:p>
          <a:p>
            <a:pPr indent="0">
              <a:buNone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indent="0">
              <a:buNone/>
            </a:pPr>
            <a:r>
              <a:rPr lang="zh-CN" altLang="en-US" sz="2000" dirty="0">
                <a:latin typeface="+mn-ea"/>
                <a:sym typeface="+mn-ea"/>
              </a:rPr>
              <a:t>请在</a:t>
            </a:r>
            <a:r>
              <a:rPr lang="en-US" altLang="zh-CN" sz="2000" b="1" dirty="0">
                <a:latin typeface="+mn-ea"/>
                <a:sym typeface="+mn-ea"/>
              </a:rPr>
              <a:t>PDF/WORD</a:t>
            </a:r>
            <a:r>
              <a:rPr lang="zh-CN" altLang="en-US" sz="2000" b="1" dirty="0">
                <a:latin typeface="+mn-ea"/>
                <a:sym typeface="+mn-ea"/>
              </a:rPr>
              <a:t>等任何方便助教阅读查看的文档</a:t>
            </a:r>
            <a:r>
              <a:rPr lang="zh-CN" altLang="en-US" sz="2000" dirty="0">
                <a:latin typeface="+mn-ea"/>
                <a:sym typeface="+mn-ea"/>
              </a:rPr>
              <a:t>中按照各个作业要求提交相关内容</a:t>
            </a:r>
            <a:r>
              <a:rPr lang="zh-CN" altLang="en-US" sz="2000" b="1" dirty="0">
                <a:latin typeface="+mn-ea"/>
                <a:sym typeface="+mn-ea"/>
              </a:rPr>
              <a:t>，记得标清题号</a:t>
            </a:r>
            <a:r>
              <a:rPr lang="zh-CN" altLang="en-US" sz="2000" dirty="0">
                <a:latin typeface="+mn-ea"/>
                <a:sym typeface="+mn-ea"/>
              </a:rPr>
              <a:t>。</a:t>
            </a:r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r>
              <a:rPr lang="en-US" altLang="zh-CN" sz="2000" dirty="0"/>
              <a:t>3.    </a:t>
            </a:r>
            <a:r>
              <a:rPr lang="zh-CN" altLang="en-US" sz="2000" dirty="0"/>
              <a:t>打包成</a:t>
            </a:r>
            <a:r>
              <a:rPr lang="en-US" altLang="zh-CN" sz="2000" dirty="0"/>
              <a:t>.zip</a:t>
            </a:r>
            <a:r>
              <a:rPr lang="zh-CN" altLang="en-US" sz="2000" dirty="0"/>
              <a:t> </a:t>
            </a:r>
            <a:r>
              <a:rPr lang="en-US" altLang="zh-CN" sz="2000" dirty="0"/>
              <a:t>.</a:t>
            </a:r>
            <a:r>
              <a:rPr lang="en-US" altLang="zh-CN" sz="2000" dirty="0" err="1"/>
              <a:t>rar</a:t>
            </a:r>
            <a:r>
              <a:rPr lang="en-US" altLang="zh-CN" sz="2000" dirty="0"/>
              <a:t> .7z</a:t>
            </a:r>
            <a:r>
              <a:rPr lang="zh-CN" altLang="en-US" sz="2000" dirty="0"/>
              <a:t>等常见压缩格式，命名为“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_</a:t>
            </a:r>
            <a:r>
              <a:rPr lang="zh-CN" altLang="en-US" sz="2000" dirty="0">
                <a:solidFill>
                  <a:srgbClr val="C00000"/>
                </a:solidFill>
              </a:rPr>
              <a:t>姓名_第二次实验</a:t>
            </a:r>
            <a:r>
              <a:rPr lang="zh-CN" altLang="en-US" sz="2000" dirty="0"/>
              <a:t>”。</a:t>
            </a:r>
          </a:p>
          <a:p>
            <a:pPr indent="0">
              <a:buNone/>
            </a:pP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4.    </a:t>
            </a:r>
            <a:r>
              <a:rPr lang="zh-CN" altLang="en-US" sz="2000" dirty="0"/>
              <a:t>提交网址：软件学院云平台</a:t>
            </a:r>
            <a:r>
              <a:rPr lang="zh-CN" altLang="en-US" sz="2000" b="1" dirty="0"/>
              <a:t>第二次实验作业</a:t>
            </a:r>
            <a:r>
              <a:rPr lang="zh-CN" altLang="en-US" sz="2000" dirty="0">
                <a:hlinkClick r:id="rId2"/>
              </a:rPr>
              <a:t>北航软件学院</a:t>
            </a:r>
            <a:r>
              <a:rPr lang="en-US" altLang="zh-CN" sz="2000" dirty="0">
                <a:hlinkClick r:id="rId2"/>
              </a:rPr>
              <a:t>-</a:t>
            </a:r>
            <a:r>
              <a:rPr lang="zh-CN" altLang="en-US" sz="2000" dirty="0">
                <a:hlinkClick r:id="rId2"/>
              </a:rPr>
              <a:t>云平台 </a:t>
            </a:r>
            <a:r>
              <a:rPr lang="en-US" altLang="zh-CN" sz="2000" dirty="0">
                <a:hlinkClick r:id="rId2"/>
              </a:rPr>
              <a:t>(buaa.edu.cn)</a:t>
            </a:r>
            <a:r>
              <a:rPr lang="en-US" altLang="zh-CN" sz="2000" dirty="0"/>
              <a:t>	        </a:t>
            </a:r>
            <a:r>
              <a:rPr lang="zh-CN" altLang="en-US" sz="2000" dirty="0">
                <a:solidFill>
                  <a:srgbClr val="FF0000"/>
                </a:solidFill>
              </a:rPr>
              <a:t>（ 按要求提交）</a:t>
            </a:r>
          </a:p>
          <a:p>
            <a:pPr indent="0">
              <a:buNone/>
            </a:pPr>
            <a:r>
              <a:rPr lang="zh-CN" altLang="en-US" sz="2000" dirty="0">
                <a:sym typeface="+mn-ea"/>
              </a:rPr>
              <a:t>     </a:t>
            </a:r>
          </a:p>
          <a:p>
            <a:pPr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作业截止时间为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本周日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之前，提交方式为提交到云平台。</a:t>
            </a:r>
            <a:endParaRPr lang="zh-CN" altLang="en-US" sz="2000" dirty="0"/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endParaRPr lang="zh-CN" altLang="en-US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2" y="2460299"/>
            <a:ext cx="91566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/>
              <a:t>本次的上机任务是熟悉</a:t>
            </a:r>
            <a:r>
              <a:rPr lang="en-US" altLang="zh-CN" sz="2000" dirty="0"/>
              <a:t>SQL</a:t>
            </a:r>
            <a:r>
              <a:rPr lang="zh-CN" altLang="en-US" sz="2000" dirty="0"/>
              <a:t>语言的基本操作：</a:t>
            </a:r>
            <a:endParaRPr lang="en-US" altLang="zh-CN" sz="2000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sym typeface="+mn-ea"/>
              </a:rPr>
              <a:t>约束</a:t>
            </a:r>
            <a:endParaRPr lang="zh-CN" altLang="en-US" sz="2000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2000" dirty="0"/>
              <a:t>简单单表查询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sz="2000" dirty="0"/>
              <a:t>SQL</a:t>
            </a:r>
            <a:r>
              <a:rPr lang="zh-CN" altLang="en-US" sz="2000" dirty="0"/>
              <a:t>内建函数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indent="0" algn="l">
              <a:buFont typeface="Wingdings" panose="05000000000000000000" pitchFamily="2" charset="2"/>
              <a:buNone/>
            </a:pPr>
            <a:r>
              <a:rPr lang="zh-CN" altLang="en-US" sz="2000" dirty="0">
                <a:sym typeface="+mn-ea"/>
              </a:rPr>
              <a:t>本次实验只需使用 </a:t>
            </a:r>
            <a:r>
              <a:rPr lang="en-US" altLang="zh-CN" sz="2000" b="1" dirty="0">
                <a:sym typeface="+mn-ea"/>
              </a:rPr>
              <a:t>MySQL / </a:t>
            </a:r>
            <a:r>
              <a:rPr lang="en-US" altLang="zh-CN" sz="2000" dirty="0" err="1">
                <a:sym typeface="+mn-ea"/>
              </a:rPr>
              <a:t>openGauss</a:t>
            </a:r>
            <a:r>
              <a:rPr lang="en-US" altLang="zh-CN" sz="2000" dirty="0">
                <a:sym typeface="+mn-ea"/>
              </a:rPr>
              <a:t> / SQL SERVER </a:t>
            </a:r>
            <a:r>
              <a:rPr lang="zh-CN" altLang="en-US" sz="2000" dirty="0">
                <a:sym typeface="+mn-ea"/>
              </a:rPr>
              <a:t>中</a:t>
            </a:r>
            <a:r>
              <a:rPr lang="zh-CN" altLang="en-US" sz="2000" b="1" dirty="0">
                <a:sym typeface="+mn-ea"/>
              </a:rPr>
              <a:t>一种</a:t>
            </a:r>
            <a:r>
              <a:rPr lang="zh-CN" altLang="en-US" sz="2000" dirty="0">
                <a:sym typeface="+mn-ea"/>
              </a:rPr>
              <a:t>数据库完成即可</a:t>
            </a:r>
          </a:p>
          <a:p>
            <a:pPr indent="0" algn="l">
              <a:buFont typeface="Wingdings" panose="05000000000000000000" pitchFamily="2" charset="2"/>
              <a:buNone/>
            </a:pPr>
            <a:r>
              <a:rPr lang="zh-CN" altLang="en-US" sz="2000" b="1" dirty="0"/>
              <a:t>数据库管理工具不限</a:t>
            </a: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855050"/>
            <a:chOff x="1187820" y="652928"/>
            <a:chExt cx="2424380" cy="855050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可能遇到的问题</a:t>
              </a: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195" y="2048510"/>
            <a:ext cx="110051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其他问题建议先使用各种搜索引擎尝试解决！！能解决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99.99%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问题！！</a:t>
            </a:r>
          </a:p>
          <a:p>
            <a:endParaRPr lang="zh-CN" altLang="en-US" sz="2000" b="1" dirty="0">
              <a:solidFill>
                <a:srgbClr val="FF0000"/>
              </a:solidFill>
              <a:latin typeface="+mn-ea"/>
            </a:endParaRPr>
          </a:p>
          <a:p>
            <a:endParaRPr lang="zh-CN" altLang="en-US" sz="2000" b="1" dirty="0">
              <a:solidFill>
                <a:srgbClr val="FF0000"/>
              </a:solidFill>
              <a:latin typeface="+mn-ea"/>
            </a:endParaRPr>
          </a:p>
          <a:p>
            <a:endParaRPr lang="zh-CN" altLang="en-US" sz="2000" b="1" dirty="0">
              <a:solidFill>
                <a:srgbClr val="FF0000"/>
              </a:solidFill>
              <a:latin typeface="+mn-ea"/>
            </a:endParaRPr>
          </a:p>
          <a:p>
            <a:endParaRPr lang="zh-CN" altLang="en-US" sz="2000" b="1" dirty="0">
              <a:solidFill>
                <a:srgbClr val="FF0000"/>
              </a:solidFill>
              <a:latin typeface="+mn-ea"/>
            </a:endParaRPr>
          </a:p>
          <a:p>
            <a:endParaRPr lang="zh-CN" altLang="en-US" sz="20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约束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9"/>
            <a:ext cx="98796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b="1" dirty="0">
                <a:latin typeface="+mn-ea"/>
              </a:rPr>
              <a:t>约束</a:t>
            </a:r>
            <a:r>
              <a:rPr dirty="0">
                <a:latin typeface="+mn-ea"/>
              </a:rPr>
              <a:t>指的是对表中数据的一种限制约束，它能够确保数据库中数据的准确性和有效性</a:t>
            </a:r>
          </a:p>
          <a:p>
            <a:pPr algn="l"/>
            <a:endParaRPr lang="en-US" altLang="zh-CN" dirty="0">
              <a:latin typeface="+mn-ea"/>
            </a:endParaRPr>
          </a:p>
          <a:p>
            <a:pPr algn="l"/>
            <a:endParaRPr lang="zh-CN" altLang="en-US" dirty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主键约束： 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  <a:sym typeface="+mn-ea"/>
              </a:rPr>
              <a:t>&lt;字段名&gt; &lt;数据类型&gt; </a:t>
            </a:r>
            <a:r>
              <a:rPr lang="zh-CN" altLang="en-US" b="1" dirty="0">
                <a:latin typeface="+mn-ea"/>
                <a:sym typeface="+mn-ea"/>
              </a:rPr>
              <a:t>PRIMARY KEY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用于约束该字段的值具有唯一性，至多有一个，可以没有，并且非空。比如学号、员工编号等。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也可以在定义完所有字段之后指定部件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语法格式：[CONSTRAINT &lt;约束名&gt;] PRIMARY KEY [字段名]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如果主键有两列或更多列，则需设置联合主键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如设置</a:t>
            </a:r>
            <a:r>
              <a:rPr lang="zh-CN" altLang="en-US" dirty="0">
                <a:latin typeface="+mn-ea"/>
                <a:sym typeface="+mn-ea"/>
              </a:rPr>
              <a:t>st_id和name为联合主键：PRIMARY KEY</a:t>
            </a:r>
            <a:r>
              <a:rPr lang="zh-CN" altLang="en-US" dirty="0">
                <a:latin typeface="+mn-ea"/>
              </a:rPr>
              <a:t>(st_id,name)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修改表时添加主键约束：ALTER TABLE &lt;数据表名&gt; ADD PRIMARY KEY(&lt;字段名</a:t>
            </a:r>
            <a:r>
              <a:rPr lang="zh-CN" altLang="en-US">
                <a:latin typeface="+mn-ea"/>
              </a:rPr>
              <a:t>&gt;);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约束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0260" y="1258664"/>
            <a:ext cx="103200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dirty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外键约束： </a:t>
            </a:r>
            <a:r>
              <a:rPr lang="en-US" altLang="zh-CN" dirty="0">
                <a:hlinkClick r:id="rId2"/>
              </a:rPr>
              <a:t>SQL FOREIGN KEY </a:t>
            </a:r>
            <a:r>
              <a:rPr lang="zh-CN" altLang="en-US" dirty="0">
                <a:hlinkClick r:id="rId2"/>
              </a:rPr>
              <a:t>约束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菜鸟教程 </a:t>
            </a:r>
            <a:r>
              <a:rPr lang="en-US" altLang="zh-CN" dirty="0">
                <a:hlinkClick r:id="rId2"/>
              </a:rPr>
              <a:t>(runoob.com)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b="1" dirty="0">
                <a:latin typeface="+mn-ea"/>
              </a:rPr>
              <a:t> 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外键约束是表的一个特殊字段，普遍会和主键约束一起使用，用来确保数据的一致性。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对于两个具有关联关系的表来说，相关联字段中主键所在的表就是主表（父表），外键所在的表就是从表（子表）。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所以外键就是用来建立主表与从表的关联关系，为两个表的数据建立连接，约束两个表中数据的一致性和完整性。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在建表语句中，可以加入关键字</a:t>
            </a:r>
            <a:r>
              <a:rPr lang="en-US" altLang="zh-CN" b="1" dirty="0">
                <a:latin typeface="+mn-ea"/>
              </a:rPr>
              <a:t>FOREIGN KEY</a:t>
            </a:r>
            <a:r>
              <a:rPr lang="en-US" altLang="zh-CN" dirty="0">
                <a:latin typeface="+mn-ea"/>
              </a:rPr>
              <a:t>来指定外键，用REFERENCES来连接与主表的关系语法格式：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CONSTRAINT &lt;约束名&gt;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FOREIGN KEY &lt;外键名&gt;(字段名1，字段名2...)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REFERENCES &lt;主表名&gt;(</a:t>
            </a:r>
            <a:r>
              <a:rPr lang="en-US" altLang="zh-CN" dirty="0" err="1">
                <a:latin typeface="+mn-ea"/>
              </a:rPr>
              <a:t>主键字段名</a:t>
            </a:r>
            <a:r>
              <a:rPr lang="en-US" altLang="zh-CN" dirty="0">
                <a:latin typeface="+mn-ea"/>
              </a:rPr>
              <a:t>)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 err="1">
                <a:latin typeface="+mn-ea"/>
              </a:rPr>
              <a:t>表的外键关联的必须是主表的主键</a:t>
            </a:r>
            <a:r>
              <a:rPr lang="en-US" altLang="zh-CN" b="1" dirty="0">
                <a:latin typeface="+mn-ea"/>
              </a:rPr>
              <a:t>，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 err="1">
                <a:latin typeface="+mn-ea"/>
              </a:rPr>
              <a:t>且主键和外键的数据类型必须一致</a:t>
            </a:r>
            <a:r>
              <a:rPr lang="zh-CN" altLang="en-US" b="1" dirty="0">
                <a:latin typeface="+mn-ea"/>
              </a:rPr>
              <a:t>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7F0439-FBFD-F3A4-19C0-05C84C1CB913}"/>
              </a:ext>
            </a:extLst>
          </p:cNvPr>
          <p:cNvSpPr txBox="1"/>
          <p:nvPr/>
        </p:nvSpPr>
        <p:spPr>
          <a:xfrm>
            <a:off x="5889211" y="4029675"/>
            <a:ext cx="55044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如：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CREATE TABLE Orders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(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 err="1">
                <a:latin typeface="+mn-ea"/>
              </a:rPr>
              <a:t>O_Id</a:t>
            </a:r>
            <a:r>
              <a:rPr lang="en-US" altLang="zh-CN" dirty="0">
                <a:latin typeface="+mn-ea"/>
              </a:rPr>
              <a:t> int NOT NULL,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 err="1">
                <a:latin typeface="+mn-ea"/>
              </a:rPr>
              <a:t>OrderNo</a:t>
            </a:r>
            <a:r>
              <a:rPr lang="en-US" altLang="zh-CN" dirty="0">
                <a:latin typeface="+mn-ea"/>
              </a:rPr>
              <a:t> int NOT NULL,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 err="1">
                <a:latin typeface="+mn-ea"/>
              </a:rPr>
              <a:t>P_Id</a:t>
            </a:r>
            <a:r>
              <a:rPr lang="en-US" altLang="zh-CN" dirty="0">
                <a:latin typeface="+mn-ea"/>
              </a:rPr>
              <a:t> int,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PRIMARY KEY (</a:t>
            </a:r>
            <a:r>
              <a:rPr lang="en-US" altLang="zh-CN" dirty="0" err="1">
                <a:latin typeface="+mn-ea"/>
              </a:rPr>
              <a:t>O_Id</a:t>
            </a:r>
            <a:r>
              <a:rPr lang="en-US" altLang="zh-CN" dirty="0">
                <a:latin typeface="+mn-ea"/>
              </a:rPr>
              <a:t>),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CONSTRAINT </a:t>
            </a:r>
            <a:r>
              <a:rPr lang="en-US" altLang="zh-CN" dirty="0" err="1">
                <a:latin typeface="+mn-ea"/>
              </a:rPr>
              <a:t>fk_PerOrders</a:t>
            </a:r>
            <a:r>
              <a:rPr lang="en-US" altLang="zh-CN" dirty="0">
                <a:latin typeface="+mn-ea"/>
              </a:rPr>
              <a:t> FOREIGN KEY (</a:t>
            </a:r>
            <a:r>
              <a:rPr lang="en-US" altLang="zh-CN" dirty="0" err="1">
                <a:latin typeface="+mn-ea"/>
              </a:rPr>
              <a:t>P_Id</a:t>
            </a:r>
            <a:r>
              <a:rPr lang="en-US" altLang="zh-CN" dirty="0">
                <a:latin typeface="+mn-ea"/>
              </a:rPr>
              <a:t>)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REFERENCES Persons(</a:t>
            </a:r>
            <a:r>
              <a:rPr lang="en-US" altLang="zh-CN" dirty="0" err="1">
                <a:latin typeface="+mn-ea"/>
              </a:rPr>
              <a:t>P_Id</a:t>
            </a:r>
            <a:r>
              <a:rPr lang="en-US" altLang="zh-CN" dirty="0">
                <a:latin typeface="+mn-ea"/>
              </a:rPr>
              <a:t>)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约束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405" y="1520825"/>
            <a:ext cx="103200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dirty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唯一约束：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b="1" dirty="0">
                <a:latin typeface="+mn-ea"/>
              </a:rPr>
              <a:t> 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唯一约束就是指所有记录中字段的值不能重复出现，比如给'id'字段加上唯一约束之后，每条记录的id值都是唯一的，不能出现重复的情况。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与主键约束不同的是，唯一约束在一个表中可以有多个，并且设置唯一约束的列是允许有空值的，虽然只能有一个空值。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唯一约束可以在创建表的时候直接进行设置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&lt;字段名&gt; &lt;数据类型&gt; </a:t>
            </a:r>
            <a:r>
              <a:rPr lang="en-US" altLang="zh-CN" b="1" dirty="0">
                <a:latin typeface="+mn-ea"/>
              </a:rPr>
              <a:t>UNIQUE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在修改表时添加唯一约束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ALTER TABLE &lt;数据表名&gt; 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ADD 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CONSTRAINT &lt;唯一约束名&gt; UNIQUE(&lt;列名&gt;);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约束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405" y="1520825"/>
            <a:ext cx="103200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dirty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检查约束：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b="1" dirty="0">
                <a:latin typeface="+mn-ea"/>
              </a:rPr>
              <a:t> 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检查约束是用来检查数据表中字段值有效性的一种约束。</a:t>
            </a:r>
            <a:endParaRPr lang="zh-CN" altLang="en-US" dirty="0">
              <a:latin typeface="+mn-ea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在创建表的时候直接进行设置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CHECK(</a:t>
            </a:r>
            <a:r>
              <a:rPr lang="en-US" altLang="zh-CN" dirty="0">
                <a:latin typeface="+mn-ea"/>
              </a:rPr>
              <a:t>&lt;约束条件&gt;)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如约束条件为id_p列数据必须只包含大于0的整数</a:t>
            </a:r>
            <a:r>
              <a:rPr lang="en-US" altLang="zh-CN" dirty="0">
                <a:latin typeface="+mn-ea"/>
              </a:rPr>
              <a:t>: 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create table persons(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    id_p int,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    </a:t>
            </a:r>
            <a:r>
              <a:rPr lang="en-US" altLang="zh-CN" dirty="0">
                <a:latin typeface="+mn-ea"/>
              </a:rPr>
              <a:t>....,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    check (id_p&gt;0)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);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修改表时添加检查约束: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ALTER TABLE &lt;表名&gt; 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ADD 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CONSTRAINT &lt;检查约束名&gt; CHECK(&lt;检查约束&gt;)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约束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405" y="1520825"/>
            <a:ext cx="103200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dirty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非空约束：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b="1" dirty="0">
                <a:latin typeface="+mn-ea"/>
              </a:rPr>
              <a:t> 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用来约束表中的字段不能为空。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用法：</a:t>
            </a:r>
            <a:r>
              <a:rPr lang="zh-CN" altLang="en-US" dirty="0">
                <a:latin typeface="+mn-ea"/>
                <a:sym typeface="+mn-ea"/>
              </a:rPr>
              <a:t>&lt;字段名&gt; &lt;数据类型&gt; </a:t>
            </a:r>
            <a:r>
              <a:rPr lang="zh-CN" altLang="en-US" b="1" dirty="0">
                <a:latin typeface="+mn-ea"/>
                <a:sym typeface="+mn-ea"/>
              </a:rPr>
              <a:t>NOT NULL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b="1" dirty="0">
              <a:latin typeface="+mn-ea"/>
            </a:endParaRPr>
          </a:p>
          <a:p>
            <a:pPr algn="l"/>
            <a:endParaRPr lang="zh-CN" altLang="en-US" dirty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  <a:sym typeface="+mn-ea"/>
              </a:rPr>
              <a:t>默认值约束：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b="1" dirty="0">
                <a:latin typeface="+mn-ea"/>
                <a:sym typeface="+mn-ea"/>
              </a:rPr>
              <a:t> 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  <a:sym typeface="+mn-ea"/>
              </a:rPr>
              <a:t>默认值约束是当数据表中某个字段不输入值的时候，自动为其添加一个已经设置好的值。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  <a:sym typeface="+mn-ea"/>
              </a:rPr>
              <a:t>用法：&lt;字段名&gt; &lt;数据类型&gt; </a:t>
            </a:r>
            <a:r>
              <a:rPr lang="zh-CN" altLang="en-US" b="1" dirty="0">
                <a:latin typeface="+mn-ea"/>
                <a:sym typeface="+mn-ea"/>
              </a:rPr>
              <a:t>DEFAULT</a:t>
            </a:r>
            <a:r>
              <a:rPr lang="zh-CN" altLang="en-US" dirty="0">
                <a:latin typeface="+mn-ea"/>
                <a:sym typeface="+mn-ea"/>
              </a:rPr>
              <a:t> &lt;默认值&gt;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约束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8185" y="1758315"/>
            <a:ext cx="106762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Q1</a:t>
            </a:r>
            <a:r>
              <a:rPr lang="zh-CN" altLang="en-US" dirty="0">
                <a:latin typeface="+mn-ea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（提交）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  <a:sym typeface="+mn-ea"/>
              </a:rPr>
              <a:t> 本次实验只需使用 </a:t>
            </a:r>
            <a:r>
              <a:rPr lang="en-US" altLang="zh-CN" sz="1800" b="1" dirty="0">
                <a:sym typeface="+mn-ea"/>
              </a:rPr>
              <a:t>MySQL / </a:t>
            </a:r>
            <a:r>
              <a:rPr lang="en-US" altLang="zh-CN" sz="1800" dirty="0" err="1">
                <a:sym typeface="+mn-ea"/>
              </a:rPr>
              <a:t>openGauss</a:t>
            </a:r>
            <a:r>
              <a:rPr lang="en-US" altLang="zh-CN" sz="1800" dirty="0">
                <a:sym typeface="+mn-ea"/>
              </a:rPr>
              <a:t> / SQL SERVER </a:t>
            </a:r>
            <a:r>
              <a:rPr lang="zh-CN" altLang="en-US" dirty="0">
                <a:latin typeface="+mn-ea"/>
                <a:sym typeface="+mn-ea"/>
              </a:rPr>
              <a:t>中</a:t>
            </a:r>
            <a:r>
              <a:rPr lang="zh-CN" altLang="en-US" b="1" dirty="0">
                <a:latin typeface="+mn-ea"/>
                <a:sym typeface="+mn-ea"/>
              </a:rPr>
              <a:t>一种</a:t>
            </a:r>
            <a:r>
              <a:rPr lang="zh-CN" altLang="en-US" dirty="0">
                <a:latin typeface="+mn-ea"/>
                <a:sym typeface="+mn-ea"/>
              </a:rPr>
              <a:t>数据库完成即可。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建立数据库：</a:t>
            </a:r>
            <a:r>
              <a:rPr lang="en-US" altLang="zh-CN" dirty="0">
                <a:latin typeface="+mn-ea"/>
              </a:rPr>
              <a:t>db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建立表：目前你旗下有一个多部门组成的公司，你希望通过数据库来完成对部门和员工的管理。你需要建立一张</a:t>
            </a:r>
            <a:r>
              <a:rPr lang="zh-CN" altLang="en-US" b="1" dirty="0">
                <a:latin typeface="+mn-ea"/>
              </a:rPr>
              <a:t>部门表</a:t>
            </a:r>
            <a:r>
              <a:rPr lang="zh-CN" altLang="en-US" dirty="0">
                <a:latin typeface="+mn-ea"/>
              </a:rPr>
              <a:t>（该表</a:t>
            </a:r>
            <a:r>
              <a:rPr lang="zh-CN" altLang="en-US" b="1" dirty="0">
                <a:latin typeface="+mn-ea"/>
              </a:rPr>
              <a:t>至少</a:t>
            </a:r>
            <a:r>
              <a:rPr lang="zh-CN" altLang="en-US" dirty="0">
                <a:latin typeface="+mn-ea"/>
              </a:rPr>
              <a:t>要有</a:t>
            </a:r>
            <a:r>
              <a:rPr lang="zh-CN" altLang="en-US" b="1" dirty="0">
                <a:latin typeface="+mn-ea"/>
              </a:rPr>
              <a:t>部门编号、部门名称和部门所在楼层</a:t>
            </a:r>
            <a:r>
              <a:rPr lang="zh-CN" altLang="en-US" dirty="0">
                <a:latin typeface="+mn-ea"/>
              </a:rPr>
              <a:t>三列信息），同时还需要建立一张</a:t>
            </a:r>
            <a:r>
              <a:rPr lang="zh-CN" altLang="en-US" b="1" dirty="0">
                <a:latin typeface="+mn-ea"/>
              </a:rPr>
              <a:t>员工表</a:t>
            </a:r>
            <a:r>
              <a:rPr lang="zh-CN" altLang="en-US" dirty="0">
                <a:latin typeface="+mn-ea"/>
              </a:rPr>
              <a:t>（</a:t>
            </a:r>
            <a:r>
              <a:rPr lang="zh-CN" altLang="en-US" dirty="0">
                <a:latin typeface="+mn-ea"/>
                <a:sym typeface="+mn-ea"/>
              </a:rPr>
              <a:t>该表</a:t>
            </a:r>
            <a:r>
              <a:rPr lang="zh-CN" altLang="en-US" b="1" dirty="0">
                <a:latin typeface="+mn-ea"/>
                <a:sym typeface="+mn-ea"/>
              </a:rPr>
              <a:t>至少</a:t>
            </a:r>
            <a:r>
              <a:rPr lang="zh-CN" altLang="en-US" dirty="0">
                <a:latin typeface="+mn-ea"/>
                <a:sym typeface="+mn-ea"/>
              </a:rPr>
              <a:t>要有</a:t>
            </a:r>
            <a:r>
              <a:rPr lang="zh-CN" altLang="en-US" b="1" dirty="0">
                <a:latin typeface="+mn-ea"/>
                <a:sym typeface="+mn-ea"/>
              </a:rPr>
              <a:t>员工编号、员工姓名、员工薪资、缺勤天数、出生日期、婚姻状况、员工对应部门的编号</a:t>
            </a:r>
            <a:r>
              <a:rPr lang="zh-CN" altLang="en-US" dirty="0">
                <a:latin typeface="+mn-ea"/>
                <a:sym typeface="+mn-ea"/>
              </a:rPr>
              <a:t>信息</a:t>
            </a:r>
            <a:r>
              <a:rPr lang="zh-CN" altLang="en-US" dirty="0">
                <a:latin typeface="+mn-ea"/>
              </a:rPr>
              <a:t>）。同时有如下要求：</a:t>
            </a:r>
          </a:p>
          <a:p>
            <a:r>
              <a:rPr lang="en-US" altLang="zh-CN" dirty="0">
                <a:latin typeface="+mn-ea"/>
              </a:rPr>
              <a:t>1. </a:t>
            </a:r>
            <a:r>
              <a:rPr lang="zh-CN" altLang="en-US" dirty="0">
                <a:latin typeface="+mn-ea"/>
              </a:rPr>
              <a:t>各表拟定一个合适的主键</a:t>
            </a:r>
          </a:p>
          <a:p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</a:rPr>
              <a:t>两表通过外键关联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  <a:sym typeface="+mn-ea"/>
              </a:rPr>
              <a:t>部门表中的</a:t>
            </a:r>
            <a:r>
              <a:rPr lang="zh-CN" altLang="en-US" dirty="0">
                <a:latin typeface="+mn-ea"/>
              </a:rPr>
              <a:t>部门编号和名称</a:t>
            </a:r>
            <a:r>
              <a:rPr lang="zh-CN" altLang="en-US" b="1" dirty="0">
                <a:latin typeface="+mn-ea"/>
              </a:rPr>
              <a:t>不能为空</a:t>
            </a:r>
          </a:p>
          <a:p>
            <a:r>
              <a:rPr lang="en-US" altLang="zh-CN" dirty="0">
                <a:latin typeface="+mn-ea"/>
              </a:rPr>
              <a:t>3. </a:t>
            </a:r>
            <a:r>
              <a:rPr lang="zh-CN" altLang="en-US" dirty="0">
                <a:latin typeface="+mn-ea"/>
              </a:rPr>
              <a:t>员工表中员工编号和员工姓名</a:t>
            </a:r>
            <a:r>
              <a:rPr lang="zh-CN" altLang="en-US" b="1" dirty="0">
                <a:latin typeface="+mn-ea"/>
              </a:rPr>
              <a:t>不能为空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b="1" dirty="0">
                <a:latin typeface="+mn-ea"/>
              </a:rPr>
              <a:t>员工姓名使用英文姓名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例如： </a:t>
            </a:r>
            <a:r>
              <a:rPr lang="en-US" altLang="zh-CN" b="1" dirty="0">
                <a:latin typeface="+mn-ea"/>
              </a:rPr>
              <a:t>Duan </a:t>
            </a:r>
            <a:r>
              <a:rPr lang="en-US" altLang="zh-CN" b="1" dirty="0" err="1">
                <a:latin typeface="+mn-ea"/>
              </a:rPr>
              <a:t>Yuning</a:t>
            </a:r>
            <a:r>
              <a:rPr lang="en-US" altLang="zh-CN" b="1" dirty="0">
                <a:latin typeface="+mn-ea"/>
              </a:rPr>
              <a:t> )</a:t>
            </a:r>
            <a:r>
              <a:rPr lang="zh-CN" altLang="en-US" dirty="0">
                <a:latin typeface="+mn-ea"/>
              </a:rPr>
              <a:t>，员工薪资不能小于</a:t>
            </a:r>
            <a:r>
              <a:rPr lang="en-US" altLang="zh-CN" dirty="0">
                <a:latin typeface="+mn-ea"/>
              </a:rPr>
              <a:t>2000</a:t>
            </a:r>
            <a:r>
              <a:rPr lang="zh-CN" altLang="en-US" dirty="0">
                <a:latin typeface="+mn-ea"/>
              </a:rPr>
              <a:t>元，员工表缺勤天数设置默认值为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b="1" dirty="0">
                <a:latin typeface="+mn-ea"/>
              </a:rPr>
              <a:t>出生日期数据格式为DATE类型（</a:t>
            </a:r>
            <a:r>
              <a:rPr lang="zh-CN" altLang="en-US" b="1" u="sng" dirty="0">
                <a:latin typeface="+mn-ea"/>
              </a:rPr>
              <a:t>请不要选择其他类型，</a:t>
            </a:r>
            <a:r>
              <a:rPr lang="en-US" altLang="zh-CN" b="1" u="sng" dirty="0">
                <a:latin typeface="+mn-ea"/>
              </a:rPr>
              <a:t>TASK2</a:t>
            </a:r>
            <a:r>
              <a:rPr lang="zh-CN" altLang="en-US" b="1" u="sng" dirty="0">
                <a:latin typeface="+mn-ea"/>
              </a:rPr>
              <a:t>会使用这个类型！）</a:t>
            </a:r>
            <a:r>
              <a:rPr lang="zh-CN" altLang="en-US" b="1" dirty="0">
                <a:latin typeface="+mn-ea"/>
              </a:rPr>
              <a:t>，</a:t>
            </a:r>
            <a:r>
              <a:rPr lang="zh-CN" altLang="en-US" b="1" dirty="0">
                <a:latin typeface="+mn-ea"/>
                <a:sym typeface="+mn-ea"/>
              </a:rPr>
              <a:t>婚姻状况使用布尔类型（布尔类型不同数据库会不同，请自行查询资料）</a:t>
            </a:r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4. </a:t>
            </a:r>
            <a:r>
              <a:rPr lang="zh-CN" altLang="en-US" dirty="0">
                <a:latin typeface="+mn-ea"/>
              </a:rPr>
              <a:t>除了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指定数据类型情况以外，各表数据类型和精度自拟，列名表名等自定义要素均自拟</a:t>
            </a:r>
          </a:p>
          <a:p>
            <a:endParaRPr lang="zh-CN" altLang="en-US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提交要求：</a:t>
            </a:r>
            <a:r>
              <a:rPr lang="zh-CN" altLang="en-US" dirty="0">
                <a:latin typeface="+mn-ea"/>
              </a:rPr>
              <a:t>请</a:t>
            </a:r>
            <a:r>
              <a:rPr lang="zh-CN" altLang="en-US" b="1" dirty="0">
                <a:latin typeface="+mn-ea"/>
              </a:rPr>
              <a:t>使用</a:t>
            </a:r>
            <a:r>
              <a:rPr lang="en-US" altLang="zh-CN" b="1" dirty="0">
                <a:latin typeface="+mn-ea"/>
              </a:rPr>
              <a:t>SQL CREATE</a:t>
            </a:r>
            <a:r>
              <a:rPr lang="zh-CN" altLang="en-US" b="1" dirty="0">
                <a:latin typeface="+mn-ea"/>
              </a:rPr>
              <a:t>语句完成表结构统一创建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b="1" u="sng" dirty="0">
                <a:latin typeface="+mn-ea"/>
              </a:rPr>
              <a:t>不要通过数据库管理工具右键逐个创建</a:t>
            </a:r>
            <a:r>
              <a:rPr lang="zh-CN" altLang="en-US" dirty="0">
                <a:latin typeface="+mn-ea"/>
              </a:rPr>
              <a:t>。请在</a:t>
            </a:r>
            <a:r>
              <a:rPr lang="en-US" altLang="zh-CN" b="1" dirty="0">
                <a:latin typeface="+mn-ea"/>
              </a:rPr>
              <a:t>PDF/WORD</a:t>
            </a:r>
            <a:r>
              <a:rPr lang="zh-CN" altLang="en-US" b="1" dirty="0">
                <a:latin typeface="+mn-ea"/>
              </a:rPr>
              <a:t>等任何方便助教阅读查看的文档</a:t>
            </a:r>
            <a:r>
              <a:rPr lang="zh-CN" altLang="en-US" dirty="0">
                <a:latin typeface="+mn-ea"/>
              </a:rPr>
              <a:t>中</a:t>
            </a:r>
            <a:r>
              <a:rPr lang="zh-CN" altLang="en-US" b="1" dirty="0">
                <a:latin typeface="+mn-ea"/>
              </a:rPr>
              <a:t>粘贴两个表创建时的</a:t>
            </a:r>
            <a:r>
              <a:rPr lang="en-US" altLang="zh-CN" b="1" dirty="0">
                <a:latin typeface="+mn-ea"/>
              </a:rPr>
              <a:t>SQL</a:t>
            </a:r>
            <a:r>
              <a:rPr lang="zh-CN" altLang="en-US" b="1" dirty="0">
                <a:latin typeface="+mn-ea"/>
              </a:rPr>
              <a:t>语句即可，记得标清题号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Q1</a:t>
            </a:r>
            <a:r>
              <a:rPr lang="zh-CN" altLang="en-US" dirty="0">
                <a:latin typeface="+mn-ea"/>
              </a:rPr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约束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8185" y="1758315"/>
            <a:ext cx="106762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Q2</a:t>
            </a:r>
            <a:r>
              <a:rPr lang="zh-CN" altLang="en-US" dirty="0">
                <a:latin typeface="+mn-ea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（提交）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  <a:sym typeface="+mn-ea"/>
              </a:rPr>
              <a:t> 基于</a:t>
            </a:r>
            <a:r>
              <a:rPr lang="en-US" altLang="zh-CN" dirty="0">
                <a:latin typeface="+mn-ea"/>
                <a:sym typeface="+mn-ea"/>
              </a:rPr>
              <a:t>Q1</a:t>
            </a:r>
            <a:r>
              <a:rPr lang="zh-CN" altLang="en-US" dirty="0">
                <a:latin typeface="+mn-ea"/>
                <a:sym typeface="+mn-ea"/>
              </a:rPr>
              <a:t>自行实现的具有若干约束的数据库，尝试插入数据，数据内容发挥想象自定义。</a:t>
            </a:r>
          </a:p>
          <a:p>
            <a:pPr indent="0">
              <a:buFont typeface="Wingdings" panose="05000000000000000000" pitchFamily="2" charset="2"/>
              <a:buNone/>
            </a:pP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1. </a:t>
            </a:r>
            <a:r>
              <a:rPr lang="zh-CN" altLang="en-US" dirty="0">
                <a:latin typeface="+mn-ea"/>
              </a:rPr>
              <a:t>在部门表中插入至少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个部门的数据，并在员工表中插入来自这些部门的至少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个员工的数据。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</a:rPr>
              <a:t>尝试插入一些不符合要求的数据，看操作是否成功。 例如尝试插入薪资</a:t>
            </a:r>
            <a:r>
              <a:rPr lang="en-US" altLang="zh-CN" dirty="0">
                <a:latin typeface="+mn-ea"/>
              </a:rPr>
              <a:t>1000</a:t>
            </a:r>
            <a:r>
              <a:rPr lang="zh-CN" altLang="en-US" dirty="0">
                <a:latin typeface="+mn-ea"/>
              </a:rPr>
              <a:t>元的员工数据或者插入空值数据等，</a:t>
            </a:r>
            <a:r>
              <a:rPr lang="zh-CN" altLang="en-US" b="1" dirty="0">
                <a:latin typeface="+mn-ea"/>
              </a:rPr>
              <a:t>若报错，截图报错信息，并分析原因</a:t>
            </a:r>
            <a:r>
              <a:rPr lang="zh-CN" altLang="en-US" dirty="0">
                <a:latin typeface="+mn-ea"/>
              </a:rPr>
              <a:t>。</a:t>
            </a:r>
          </a:p>
          <a:p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3. </a:t>
            </a:r>
            <a:r>
              <a:rPr lang="zh-CN" altLang="en-US" dirty="0">
                <a:latin typeface="+mn-ea"/>
              </a:rPr>
              <a:t>尝试直接删除部门表中某个</a:t>
            </a:r>
            <a:r>
              <a:rPr lang="zh-CN" altLang="en-US" b="1" dirty="0">
                <a:latin typeface="+mn-ea"/>
              </a:rPr>
              <a:t>还有员工的部门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>
                <a:latin typeface="+mn-ea"/>
                <a:sym typeface="+mn-ea"/>
              </a:rPr>
              <a:t>看操作是否成功。</a:t>
            </a:r>
            <a:r>
              <a:rPr lang="zh-CN" altLang="en-US" b="1" dirty="0">
                <a:latin typeface="+mn-ea"/>
                <a:sym typeface="+mn-ea"/>
              </a:rPr>
              <a:t>若报错，截图报错信息，并分析原因</a:t>
            </a:r>
            <a:r>
              <a:rPr lang="zh-CN" altLang="en-US" dirty="0">
                <a:latin typeface="+mn-ea"/>
                <a:sym typeface="+mn-ea"/>
              </a:rPr>
              <a:t>。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提交要求：</a:t>
            </a:r>
            <a:r>
              <a:rPr lang="zh-CN" altLang="en-US" dirty="0">
                <a:latin typeface="+mn-ea"/>
              </a:rPr>
              <a:t>首先需要截图插入的若干数据（截图方式可参考下页示例），两张表所以是两个截图。其次需要截图报错信息，并说明你想要的插入数据操作，以及发生报错的原因分析。</a:t>
            </a:r>
          </a:p>
          <a:p>
            <a:r>
              <a:rPr lang="zh-CN" altLang="en-US" dirty="0">
                <a:latin typeface="+mn-ea"/>
              </a:rPr>
              <a:t> 请在</a:t>
            </a:r>
            <a:r>
              <a:rPr lang="en-US" altLang="zh-CN" b="1" dirty="0">
                <a:latin typeface="+mn-ea"/>
              </a:rPr>
              <a:t>PDF/WORD</a:t>
            </a:r>
            <a:r>
              <a:rPr lang="zh-CN" altLang="en-US" b="1" dirty="0">
                <a:latin typeface="+mn-ea"/>
              </a:rPr>
              <a:t>等任何方便助教阅读查看的文档</a:t>
            </a:r>
            <a:r>
              <a:rPr lang="zh-CN" altLang="en-US" dirty="0">
                <a:latin typeface="+mn-ea"/>
              </a:rPr>
              <a:t>中</a:t>
            </a:r>
            <a:r>
              <a:rPr lang="zh-CN" altLang="en-US" b="1" dirty="0">
                <a:latin typeface="+mn-ea"/>
              </a:rPr>
              <a:t>顺序</a:t>
            </a:r>
            <a:r>
              <a:rPr lang="zh-CN" altLang="en-US" dirty="0">
                <a:latin typeface="+mn-ea"/>
              </a:rPr>
              <a:t>粘贴上述内容</a:t>
            </a:r>
            <a:r>
              <a:rPr lang="zh-CN" altLang="en-US" b="1" dirty="0">
                <a:latin typeface="+mn-ea"/>
              </a:rPr>
              <a:t>即可，记得标清题号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Q2</a:t>
            </a:r>
            <a:r>
              <a:rPr lang="zh-CN" altLang="en-US" dirty="0">
                <a:latin typeface="+mn-ea"/>
              </a:rPr>
              <a:t>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2521</Words>
  <Application>Microsoft Office PowerPoint</Application>
  <PresentationFormat>宽屏</PresentationFormat>
  <Paragraphs>274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-apple-system</vt:lpstr>
      <vt:lpstr>等线 Light</vt:lpstr>
      <vt:lpstr>微软雅黑</vt:lpstr>
      <vt:lpstr>等线</vt:lpstr>
      <vt:lpstr>Wingdings</vt:lpstr>
      <vt:lpstr>Arial</vt:lpstr>
      <vt:lpstr>思源黑体 CN Light</vt:lpstr>
      <vt:lpstr>+中文正文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C2H6 _</dc:creator>
  <cp:lastModifiedBy>铭 高</cp:lastModifiedBy>
  <cp:revision>400</cp:revision>
  <dcterms:created xsi:type="dcterms:W3CDTF">2019-03-19T10:42:00Z</dcterms:created>
  <dcterms:modified xsi:type="dcterms:W3CDTF">2024-03-28T07:00:08Z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00AADB6FB8FB4F72AA9BF66B645D3CCB</vt:lpwstr>
  </property>
</Properties>
</file>