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7" r:id="rId2"/>
    <p:sldId id="293" r:id="rId3"/>
    <p:sldId id="307" r:id="rId4"/>
    <p:sldId id="331" r:id="rId5"/>
    <p:sldId id="326" r:id="rId6"/>
    <p:sldId id="329" r:id="rId7"/>
    <p:sldId id="309" r:id="rId8"/>
    <p:sldId id="310" r:id="rId9"/>
    <p:sldId id="311" r:id="rId10"/>
    <p:sldId id="332" r:id="rId11"/>
    <p:sldId id="312" r:id="rId12"/>
    <p:sldId id="313" r:id="rId13"/>
    <p:sldId id="314" r:id="rId14"/>
    <p:sldId id="315" r:id="rId15"/>
    <p:sldId id="317" r:id="rId16"/>
    <p:sldId id="316" r:id="rId17"/>
    <p:sldId id="318" r:id="rId18"/>
    <p:sldId id="327" r:id="rId19"/>
    <p:sldId id="330" r:id="rId20"/>
    <p:sldId id="308" r:id="rId21"/>
    <p:sldId id="328" r:id="rId22"/>
  </p:sldIdLst>
  <p:sldSz cx="12192000" cy="6858000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等线" panose="02010600030101010101" pitchFamily="2" charset="-122"/>
      <p:regular r:id="rId25"/>
      <p:bold r:id="rId26"/>
    </p:embeddedFont>
    <p:embeddedFont>
      <p:font typeface="等线 Light" panose="02010600030101010101" pitchFamily="2" charset="-122"/>
      <p:regular r:id="rId27"/>
    </p:embeddedFont>
    <p:embeddedFont>
      <p:font typeface="微软雅黑" panose="020B0503020204020204" pitchFamily="34" charset="-122"/>
      <p:regular r:id="rId28"/>
      <p:bold r:id="rId29"/>
    </p:embeddedFont>
  </p:embeddedFontLst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4"/>
  </p:normalViewPr>
  <p:slideViewPr>
    <p:cSldViewPr snapToGrid="0">
      <p:cViewPr varScale="1">
        <p:scale>
          <a:sx n="54" d="100"/>
          <a:sy n="54" d="100"/>
        </p:scale>
        <p:origin x="80" y="1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" TargetMode="External"/><Relationship Id="rId3" Type="http://schemas.openxmlformats.org/officeDocument/2006/relationships/hyperlink" Target="https://docs.microsoft.com/zh-cn/sql/t-sql/queries/select-transact-sql?view=sql-server-2017" TargetMode="External"/><Relationship Id="rId7" Type="http://schemas.openxmlformats.org/officeDocument/2006/relationships/hyperlink" Target="https://cn.bing.com/" TargetMode="External"/><Relationship Id="rId2" Type="http://schemas.openxmlformats.org/officeDocument/2006/relationships/hyperlink" Target="http://www.w3school.com.cn/sql/index.as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csdn.net/lin1094201572/article/details/79057694" TargetMode="External"/><Relationship Id="rId5" Type="http://schemas.openxmlformats.org/officeDocument/2006/relationships/hyperlink" Target="https://www.2cto.com/database/201405/300939.html" TargetMode="External"/><Relationship Id="rId4" Type="http://schemas.openxmlformats.org/officeDocument/2006/relationships/hyperlink" Target="https://dev.mysql.com/doc/refman/8.0/en/select.html" TargetMode="External"/><Relationship Id="rId9" Type="http://schemas.openxmlformats.org/officeDocument/2006/relationships/hyperlink" Target="https://www.baidu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buaa.edu.cn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sql/t-sql/queries/select-transact-sql?view=sql-server-20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.mysql.com/doc/refman/8.0/en/selec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670766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数据库第三次上机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/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  <a:t>2024/4/11</a:t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EXISTS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子查询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1" y="2048219"/>
            <a:ext cx="100708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例子：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有两张表：</a:t>
            </a:r>
            <a:r>
              <a:rPr lang="en-US" altLang="zh-CN" dirty="0"/>
              <a:t>Customers</a:t>
            </a:r>
            <a:r>
              <a:rPr lang="zh-CN" altLang="en-US" dirty="0"/>
              <a:t>（包含客户信息）和 </a:t>
            </a:r>
            <a:r>
              <a:rPr lang="en-US" altLang="zh-CN" dirty="0"/>
              <a:t>Orders</a:t>
            </a:r>
            <a:r>
              <a:rPr lang="zh-CN" altLang="en-US" dirty="0"/>
              <a:t>（包含订单信息）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SELECT *</a:t>
            </a:r>
          </a:p>
          <a:p>
            <a:pPr lvl="1">
              <a:defRPr/>
            </a:pPr>
            <a:r>
              <a:rPr lang="en-US" altLang="zh-CN" dirty="0"/>
              <a:t>FROM Customers</a:t>
            </a:r>
          </a:p>
          <a:p>
            <a:pPr lvl="1">
              <a:defRPr/>
            </a:pPr>
            <a:r>
              <a:rPr lang="en-US" altLang="zh-CN" dirty="0"/>
              <a:t>WHERE EXISTS (</a:t>
            </a:r>
          </a:p>
          <a:p>
            <a:pPr lvl="1">
              <a:defRPr/>
            </a:pPr>
            <a:r>
              <a:rPr lang="en-US" altLang="zh-CN" dirty="0"/>
              <a:t>	SELECT *</a:t>
            </a:r>
          </a:p>
          <a:p>
            <a:pPr lvl="1">
              <a:defRPr/>
            </a:pPr>
            <a:r>
              <a:rPr lang="en-US" altLang="zh-CN" dirty="0"/>
              <a:t>	FROM Orders</a:t>
            </a:r>
          </a:p>
          <a:p>
            <a:pPr lvl="1">
              <a:defRPr/>
            </a:pPr>
            <a:r>
              <a:rPr lang="en-US" altLang="zh-CN" dirty="0"/>
              <a:t>	WHERE </a:t>
            </a:r>
            <a:r>
              <a:rPr lang="en-US" altLang="zh-CN" dirty="0" err="1"/>
              <a:t>Customers.CustomerID</a:t>
            </a:r>
            <a:r>
              <a:rPr lang="en-US" altLang="zh-CN" dirty="0"/>
              <a:t> = </a:t>
            </a:r>
            <a:r>
              <a:rPr lang="en-US" altLang="zh-CN" dirty="0" err="1"/>
              <a:t>Orders.CustomerID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	AND </a:t>
            </a:r>
            <a:r>
              <a:rPr lang="en-US" altLang="zh-CN" dirty="0" err="1"/>
              <a:t>Orders.OrderDate</a:t>
            </a:r>
            <a:r>
              <a:rPr lang="en-US" altLang="zh-CN" dirty="0"/>
              <a:t> = ‘2024-01-01’</a:t>
            </a:r>
          </a:p>
          <a:p>
            <a:pPr lvl="1">
              <a:defRPr/>
            </a:pPr>
            <a:r>
              <a:rPr lang="en-US" altLang="zh-CN" dirty="0"/>
              <a:t>);</a:t>
            </a:r>
          </a:p>
          <a:p>
            <a:pPr lvl="1">
              <a:defRPr/>
            </a:pP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这个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查询将返回满足以下条件的所有顾客的记录：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Orders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表中</a:t>
            </a:r>
            <a:r>
              <a:rPr lang="zh-CN" altLang="en-US" sz="2000" b="1" i="0" u="sng" dirty="0">
                <a:solidFill>
                  <a:srgbClr val="000000"/>
                </a:solidFill>
                <a:effectLst/>
                <a:latin typeface="-apple-system"/>
              </a:rPr>
              <a:t>存在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订单的顾客，且该订单的订单日期为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’2024-01-01'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换句话说，它将返回在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‘2024-01-01’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这一天</a:t>
            </a:r>
            <a:r>
              <a:rPr lang="zh-CN" altLang="en-US" sz="2000" b="1" u="sng" dirty="0">
                <a:solidFill>
                  <a:srgbClr val="000000"/>
                </a:solidFill>
                <a:effectLst/>
                <a:latin typeface="-apple-system"/>
              </a:rPr>
              <a:t>有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订单的所有顾客的信息。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IN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子查询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54680" y="2048219"/>
                <a:ext cx="10438964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dirty="0"/>
                  <a:t>语法</a:t>
                </a:r>
                <a:endParaRPr lang="en-US" altLang="zh-CN" dirty="0"/>
              </a:p>
              <a:p>
                <a:pPr lvl="1">
                  <a:defRPr/>
                </a:pPr>
                <a:r>
                  <a:rPr lang="en-US" altLang="zh-CN" dirty="0"/>
                  <a:t>WHERE </a:t>
                </a:r>
                <a:r>
                  <a:rPr lang="en-US" altLang="zh-CN" dirty="0" err="1"/>
                  <a:t>columnName</a:t>
                </a:r>
                <a:r>
                  <a:rPr lang="en-US" altLang="zh-CN" dirty="0"/>
                  <a:t> [NOT] IN (</a:t>
                </a:r>
                <a:r>
                  <a:rPr lang="zh-CN" altLang="en-US" dirty="0"/>
                  <a:t>子查询</a:t>
                </a:r>
                <a:r>
                  <a:rPr lang="en-US" altLang="zh-CN" dirty="0"/>
                  <a:t>)</a:t>
                </a:r>
              </a:p>
              <a:p>
                <a:pPr lvl="1">
                  <a:defRPr/>
                </a:pPr>
                <a:endParaRPr lang="en-US" altLang="zh-CN" dirty="0"/>
              </a:p>
              <a:p>
                <a:pPr>
                  <a:defRPr/>
                </a:pPr>
                <a:r>
                  <a:rPr lang="zh-CN" altLang="en-US" dirty="0"/>
                  <a:t>例如</a:t>
                </a:r>
                <a:endParaRPr lang="en-US" altLang="zh-CN" dirty="0"/>
              </a:p>
              <a:p>
                <a:pPr>
                  <a:defRPr/>
                </a:pPr>
                <a:r>
                  <a:rPr lang="en-US" altLang="zh-CN" dirty="0"/>
                  <a:t>       ……</a:t>
                </a:r>
              </a:p>
              <a:p>
                <a:pPr lvl="1">
                  <a:defRPr/>
                </a:pPr>
                <a:r>
                  <a:rPr lang="en-US" altLang="zh-CN" dirty="0"/>
                  <a:t>WHERE Fid NOT IN</a:t>
                </a:r>
              </a:p>
              <a:p>
                <a:pPr marL="349250" lvl="1">
                  <a:defRPr/>
                </a:pPr>
                <a:r>
                  <a:rPr lang="en-US" altLang="zh-CN" dirty="0"/>
                  <a:t>	(SELECT Fid FROM Food WHERE City=‘</a:t>
                </a:r>
                <a:r>
                  <a:rPr lang="zh-CN" altLang="en-US" dirty="0"/>
                  <a:t>北京</a:t>
                </a:r>
                <a:r>
                  <a:rPr lang="en-US" altLang="zh-CN" dirty="0"/>
                  <a:t>’)</a:t>
                </a:r>
              </a:p>
              <a:p>
                <a:pPr lvl="1">
                  <a:defRPr/>
                </a:pPr>
                <a:endParaRPr lang="en-US" altLang="zh-CN" dirty="0"/>
              </a:p>
              <a:p>
                <a:pPr lvl="1">
                  <a:defRPr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之后的</a:t>
                </a:r>
                <a:r>
                  <a:rPr lang="zh-CN" altLang="en-US" dirty="0">
                    <a:sym typeface="Calibri" panose="020F0502020204030204" pitchFamily="34" charset="0"/>
                  </a:rPr>
                  <a:t>子查询</a:t>
                </a:r>
                <a:r>
                  <a:rPr lang="zh-CN" altLang="en-US" dirty="0"/>
                  <a:t>返回一个结果集，然后判断给定的值是否与其匹配</a:t>
                </a:r>
                <a:endParaRPr lang="en-US" altLang="zh-CN" dirty="0"/>
              </a:p>
              <a:p>
                <a:pPr lvl="1">
                  <a:defRPr/>
                </a:pPr>
                <a:endParaRPr lang="en-US" altLang="zh-CN" dirty="0"/>
              </a:p>
              <a:p>
                <a:pPr indent="-107950">
                  <a:defRPr/>
                </a:pPr>
                <a:r>
                  <a:rPr lang="zh-CN" altLang="en-US" dirty="0"/>
                  <a:t>作用：确定给定的值是否与子查询或列表中的值相匹配（就是判断</a:t>
                </a:r>
                <a:r>
                  <a:rPr lang="en-US" altLang="zh-CN" dirty="0"/>
                  <a:t>’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’</a:t>
                </a:r>
                <a:r>
                  <a:rPr lang="zh-CN" altLang="en-US" dirty="0"/>
                  <a:t>的关系）</a:t>
                </a:r>
                <a:endParaRPr lang="en-US" altLang="zh-CN" dirty="0"/>
              </a:p>
              <a:p>
                <a:pPr indent="-107950">
                  <a:defRPr/>
                </a:pPr>
                <a:endParaRPr lang="en-US" altLang="zh-CN" dirty="0"/>
              </a:p>
              <a:p>
                <a:pPr indent="-107950">
                  <a:defRPr/>
                </a:pPr>
                <a:r>
                  <a:rPr lang="en-US" altLang="zh-CN" b="1" dirty="0"/>
                  <a:t>IN </a:t>
                </a:r>
                <a:r>
                  <a:rPr lang="zh-CN" altLang="en-US" b="1" dirty="0"/>
                  <a:t>与 </a:t>
                </a:r>
                <a:r>
                  <a:rPr lang="en-US" altLang="zh-CN" b="1" dirty="0"/>
                  <a:t>EXISTS </a:t>
                </a:r>
                <a:r>
                  <a:rPr lang="zh-CN" altLang="en-US" b="1" dirty="0"/>
                  <a:t>的原理区别 ：</a:t>
                </a:r>
              </a:p>
              <a:p>
                <a:pPr marL="17780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1" dirty="0"/>
                  <a:t>IN</a:t>
                </a:r>
                <a:r>
                  <a:rPr lang="zh-CN" altLang="en-US" b="1" dirty="0"/>
                  <a:t>语句是把外表和内表作</a:t>
                </a:r>
                <a:r>
                  <a:rPr lang="en-US" altLang="zh-CN" b="1" dirty="0"/>
                  <a:t>HASH JOIN</a:t>
                </a:r>
                <a:r>
                  <a:rPr lang="zh-CN" altLang="en-US" b="1" dirty="0"/>
                  <a:t>（所以适用于内表小的情况）</a:t>
                </a:r>
              </a:p>
              <a:p>
                <a:pPr marL="17780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1" dirty="0"/>
                  <a:t>EXISTS</a:t>
                </a:r>
                <a:r>
                  <a:rPr lang="zh-CN" altLang="en-US" b="1" dirty="0"/>
                  <a:t>语句是对外表作</a:t>
                </a:r>
                <a:r>
                  <a:rPr lang="en-US" altLang="zh-CN" b="1" dirty="0"/>
                  <a:t>LOOP</a:t>
                </a:r>
                <a:r>
                  <a:rPr lang="zh-CN" altLang="en-US" b="1" dirty="0"/>
                  <a:t>循环，每次</a:t>
                </a:r>
                <a:r>
                  <a:rPr lang="en-US" altLang="zh-CN" b="1" dirty="0"/>
                  <a:t>LOOP</a:t>
                </a:r>
                <a:r>
                  <a:rPr lang="zh-CN" altLang="en-US" b="1" dirty="0"/>
                  <a:t>循环再对内表进行查询。（所以适用于外表小的情况）</a:t>
                </a:r>
              </a:p>
              <a:p>
                <a:pPr marL="177800" indent="-285750">
                  <a:buFont typeface="Arial" panose="020B0604020202020204" pitchFamily="34" charset="0"/>
                  <a:buChar char="•"/>
                  <a:defRPr/>
                </a:pPr>
                <a:endParaRPr lang="en-US" altLang="zh-CN" b="1" dirty="0"/>
              </a:p>
              <a:p>
                <a:pPr>
                  <a:defRPr/>
                </a:pPr>
                <a:endParaRPr lang="en-US" altLang="zh-CN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80" y="2048219"/>
                <a:ext cx="10438964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3" t="-7" r="-48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：算符子查询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101511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WHERE </a:t>
            </a:r>
            <a:r>
              <a:rPr lang="en-US" altLang="zh-CN" dirty="0" err="1"/>
              <a:t>columnName</a:t>
            </a:r>
            <a:r>
              <a:rPr lang="en-US" altLang="zh-CN" dirty="0"/>
              <a:t> </a:t>
            </a:r>
            <a:r>
              <a:rPr lang="zh-CN" altLang="en-US" dirty="0"/>
              <a:t>运算符 </a:t>
            </a:r>
            <a:r>
              <a:rPr lang="en-US" altLang="zh-CN" dirty="0"/>
              <a:t>[ANY/SOME|ALL]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例如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……</a:t>
            </a:r>
          </a:p>
          <a:p>
            <a:pPr lvl="1">
              <a:defRPr/>
            </a:pPr>
            <a:r>
              <a:rPr lang="en-US" altLang="zh-CN" dirty="0"/>
              <a:t>WHERE Price = (SELECT MAX(Price) FROM Food)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/>
              <a:t>……</a:t>
            </a:r>
          </a:p>
          <a:p>
            <a:pPr lvl="1">
              <a:defRPr/>
            </a:pPr>
            <a:r>
              <a:rPr lang="en-US" altLang="zh-CN" dirty="0"/>
              <a:t>WHERE Price &gt;= </a:t>
            </a:r>
          </a:p>
          <a:p>
            <a:pPr marL="349250" lvl="1">
              <a:defRPr/>
            </a:pPr>
            <a:r>
              <a:rPr lang="en-US" altLang="zh-CN" dirty="0"/>
              <a:t>	ANY(SELECT Price FROM Food WHERE City=‘</a:t>
            </a:r>
            <a:r>
              <a:rPr lang="zh-CN" altLang="en-US" dirty="0"/>
              <a:t>北京</a:t>
            </a:r>
            <a:r>
              <a:rPr lang="en-US" altLang="zh-CN" dirty="0"/>
              <a:t>’)</a:t>
            </a:r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/>
              <a:t>All</a:t>
            </a:r>
            <a:r>
              <a:rPr lang="zh-CN" altLang="en-US" dirty="0"/>
              <a:t>：对所有数据都满足条件，整个条件才成立。</a:t>
            </a:r>
          </a:p>
          <a:p>
            <a:pPr lvl="1">
              <a:defRPr/>
            </a:pPr>
            <a:r>
              <a:rPr lang="en-US" altLang="zh-CN" dirty="0"/>
              <a:t>Any</a:t>
            </a:r>
            <a:r>
              <a:rPr lang="zh-CN" altLang="en-US" dirty="0"/>
              <a:t>：只要有一条数据满足条件，整个条件成立。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Some</a:t>
            </a:r>
            <a:r>
              <a:rPr lang="zh-CN" altLang="en-US" dirty="0"/>
              <a:t>的作用和</a:t>
            </a:r>
            <a:r>
              <a:rPr lang="en-US" altLang="zh-CN" dirty="0"/>
              <a:t>Any</a:t>
            </a:r>
            <a:r>
              <a:rPr lang="zh-CN" altLang="en-US" dirty="0"/>
              <a:t>一样。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作用：表项交叉比较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：子查询实例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1" y="2048218"/>
            <a:ext cx="2579828" cy="1503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SELECT </a:t>
            </a:r>
            <a:r>
              <a:rPr lang="zh-CN" altLang="zh-CN" dirty="0">
                <a:latin typeface="+mn-ea"/>
              </a:rPr>
              <a:t>学号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zh-CN" dirty="0">
                <a:latin typeface="+mn-ea"/>
              </a:rPr>
              <a:t>姓名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FROM </a:t>
            </a:r>
            <a:r>
              <a:rPr lang="zh-CN" altLang="zh-CN" dirty="0">
                <a:latin typeface="+mn-ea"/>
              </a:rPr>
              <a:t>学生表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WHERE </a:t>
            </a:r>
            <a:r>
              <a:rPr lang="zh-CN" altLang="zh-CN" dirty="0">
                <a:latin typeface="+mn-ea"/>
              </a:rPr>
              <a:t>年龄</a:t>
            </a:r>
            <a:r>
              <a:rPr lang="en-US" altLang="zh-CN" dirty="0">
                <a:latin typeface="+mn-ea"/>
              </a:rPr>
              <a:t> =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    (SELECT MIN(</a:t>
            </a:r>
            <a:r>
              <a:rPr lang="zh-CN" altLang="zh-CN" dirty="0">
                <a:latin typeface="+mn-ea"/>
              </a:rPr>
              <a:t>年龄</a:t>
            </a:r>
            <a:r>
              <a:rPr lang="en-US" altLang="zh-CN" dirty="0">
                <a:latin typeface="+mn-ea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     FROM </a:t>
            </a:r>
            <a:r>
              <a:rPr lang="zh-CN" altLang="zh-CN" dirty="0">
                <a:latin typeface="+mn-ea"/>
              </a:rPr>
              <a:t>学生表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79" y="4054098"/>
            <a:ext cx="296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SELECT SUM(</a:t>
            </a:r>
            <a:r>
              <a:rPr lang="zh-CN" altLang="zh-CN" dirty="0">
                <a:latin typeface="+mn-ea"/>
              </a:rPr>
              <a:t>成绩</a:t>
            </a:r>
            <a:r>
              <a:rPr lang="en-US" altLang="zh-CN" dirty="0">
                <a:latin typeface="+mn-ea"/>
              </a:rPr>
              <a:t>) AS </a:t>
            </a:r>
            <a:r>
              <a:rPr lang="zh-CN" altLang="zh-CN" dirty="0">
                <a:latin typeface="+mn-ea"/>
              </a:rPr>
              <a:t>总分</a:t>
            </a:r>
          </a:p>
          <a:p>
            <a:r>
              <a:rPr lang="en-US" altLang="zh-CN" dirty="0">
                <a:latin typeface="+mn-ea"/>
              </a:rPr>
              <a:t>FROM </a:t>
            </a:r>
            <a:r>
              <a:rPr lang="zh-CN" altLang="zh-CN" dirty="0">
                <a:latin typeface="+mn-ea"/>
              </a:rPr>
              <a:t>选课表</a:t>
            </a:r>
          </a:p>
          <a:p>
            <a:r>
              <a:rPr lang="en-US" altLang="zh-CN" dirty="0">
                <a:latin typeface="+mn-ea"/>
              </a:rPr>
              <a:t>WHERE </a:t>
            </a:r>
            <a:r>
              <a:rPr lang="zh-CN" altLang="zh-CN" dirty="0">
                <a:latin typeface="+mn-ea"/>
              </a:rPr>
              <a:t>学号 </a:t>
            </a:r>
            <a:r>
              <a:rPr lang="en-US" altLang="zh-CN" dirty="0">
                <a:latin typeface="+mn-ea"/>
              </a:rPr>
              <a:t>=</a:t>
            </a:r>
          </a:p>
          <a:p>
            <a:r>
              <a:rPr lang="en-US" altLang="zh-CN" dirty="0">
                <a:latin typeface="+mn-ea"/>
              </a:rPr>
              <a:t>    (SELECT </a:t>
            </a:r>
            <a:r>
              <a:rPr lang="zh-CN" altLang="zh-CN" dirty="0">
                <a:latin typeface="+mn-ea"/>
              </a:rPr>
              <a:t>学号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FROM </a:t>
            </a:r>
            <a:r>
              <a:rPr lang="zh-CN" altLang="zh-CN" dirty="0">
                <a:latin typeface="+mn-ea"/>
              </a:rPr>
              <a:t>学生表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WHERE </a:t>
            </a:r>
            <a:r>
              <a:rPr lang="zh-CN" altLang="zh-CN" dirty="0">
                <a:latin typeface="+mn-ea"/>
              </a:rPr>
              <a:t>姓名</a:t>
            </a:r>
            <a:r>
              <a:rPr lang="en-US" altLang="zh-CN" dirty="0">
                <a:latin typeface="+mn-ea"/>
              </a:rPr>
              <a:t>=‘</a:t>
            </a:r>
            <a:r>
              <a:rPr lang="en-US" altLang="zh-CN" dirty="0" err="1">
                <a:latin typeface="+mn-ea"/>
              </a:rPr>
              <a:t>Reimu</a:t>
            </a:r>
            <a:r>
              <a:rPr lang="en-US" altLang="zh-CN" dirty="0">
                <a:latin typeface="+mn-ea"/>
              </a:rPr>
              <a:t>’)</a:t>
            </a:r>
            <a:endParaRPr lang="zh-CN" altLang="zh-CN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4386" y="1976606"/>
            <a:ext cx="63361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SELECT </a:t>
            </a:r>
            <a:r>
              <a:rPr lang="zh-CN" altLang="en-US" sz="1600" dirty="0"/>
              <a:t>学号</a:t>
            </a:r>
            <a:r>
              <a:rPr lang="en-US" altLang="zh-CN" sz="1600" dirty="0"/>
              <a:t>,</a:t>
            </a:r>
            <a:r>
              <a:rPr lang="zh-CN" altLang="en-US" sz="1600" dirty="0"/>
              <a:t>姓名 </a:t>
            </a:r>
            <a:r>
              <a:rPr lang="en-US" altLang="zh-CN" sz="1600" dirty="0"/>
              <a:t>FROM </a:t>
            </a:r>
            <a:r>
              <a:rPr lang="zh-CN" altLang="en-US" sz="1600" dirty="0"/>
              <a:t>学生表 </a:t>
            </a:r>
            <a:r>
              <a:rPr lang="en-US" altLang="zh-CN" sz="1600" dirty="0"/>
              <a:t>S1</a:t>
            </a:r>
          </a:p>
          <a:p>
            <a:r>
              <a:rPr lang="en-US" altLang="zh-CN" sz="1600" dirty="0"/>
              <a:t>WHERE NOT EXISTS</a:t>
            </a:r>
          </a:p>
          <a:p>
            <a:r>
              <a:rPr lang="en-US" altLang="zh-CN" sz="1600" dirty="0"/>
              <a:t>(SELECT * FROM </a:t>
            </a:r>
            <a:r>
              <a:rPr lang="zh-CN" altLang="en-US" sz="1600" dirty="0"/>
              <a:t>选课表 </a:t>
            </a:r>
            <a:r>
              <a:rPr lang="en-US" altLang="zh-CN" sz="1600" dirty="0"/>
              <a:t>C1 JOIN </a:t>
            </a:r>
            <a:r>
              <a:rPr lang="zh-CN" altLang="en-US" sz="1600" dirty="0"/>
              <a:t>学生表 </a:t>
            </a:r>
            <a:r>
              <a:rPr lang="en-US" altLang="zh-CN" sz="1600" dirty="0"/>
              <a:t>S2</a:t>
            </a:r>
          </a:p>
          <a:p>
            <a:r>
              <a:rPr lang="en-US" altLang="zh-CN" sz="1600" dirty="0"/>
              <a:t>        ON S2.</a:t>
            </a:r>
            <a:r>
              <a:rPr lang="zh-CN" altLang="en-US" sz="1600" dirty="0"/>
              <a:t>学号</a:t>
            </a:r>
            <a:r>
              <a:rPr lang="en-US" altLang="zh-CN" sz="1600" dirty="0"/>
              <a:t>= C1.</a:t>
            </a:r>
            <a:r>
              <a:rPr lang="zh-CN" altLang="en-US" sz="1600" dirty="0"/>
              <a:t>学号 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 </a:t>
            </a:r>
            <a:r>
              <a:rPr lang="en-US" altLang="zh-CN" sz="1600" dirty="0"/>
              <a:t>WHERE  </a:t>
            </a:r>
            <a:r>
              <a:rPr lang="zh-CN" altLang="en-US" sz="1600" dirty="0"/>
              <a:t>姓名</a:t>
            </a:r>
            <a:r>
              <a:rPr lang="en-US" altLang="zh-CN" sz="1600" dirty="0"/>
              <a:t>=‘Marisa’  AND NOT EXISTS </a:t>
            </a:r>
          </a:p>
          <a:p>
            <a:r>
              <a:rPr lang="en-US" altLang="zh-CN" sz="1600" dirty="0"/>
              <a:t>        (SELECT * FROM </a:t>
            </a:r>
            <a:r>
              <a:rPr lang="zh-CN" altLang="en-US" sz="1600" dirty="0"/>
              <a:t>选课表 </a:t>
            </a:r>
            <a:r>
              <a:rPr lang="en-US" altLang="zh-CN" sz="1600" dirty="0"/>
              <a:t>C2</a:t>
            </a:r>
          </a:p>
          <a:p>
            <a:r>
              <a:rPr lang="en-US" altLang="zh-CN" sz="1600" dirty="0"/>
              <a:t>            WHEREC2.</a:t>
            </a:r>
            <a:r>
              <a:rPr lang="zh-CN" altLang="en-US" sz="1600" dirty="0"/>
              <a:t>学号 </a:t>
            </a:r>
            <a:r>
              <a:rPr lang="en-US" altLang="zh-CN" sz="1600" dirty="0"/>
              <a:t> = S1.</a:t>
            </a:r>
            <a:r>
              <a:rPr lang="zh-CN" altLang="en-US" sz="1600" dirty="0"/>
              <a:t>学号 </a:t>
            </a:r>
            <a:endParaRPr lang="en-US" altLang="zh-CN" sz="1600" dirty="0"/>
          </a:p>
          <a:p>
            <a:r>
              <a:rPr lang="en-US" altLang="zh-CN" sz="1600" dirty="0"/>
              <a:t>                  AND C2.</a:t>
            </a:r>
            <a:r>
              <a:rPr lang="zh-CN" altLang="en-US" sz="1600" dirty="0"/>
              <a:t>课程号 </a:t>
            </a:r>
            <a:r>
              <a:rPr lang="en-US" altLang="zh-CN" sz="1600" dirty="0"/>
              <a:t>= C1.</a:t>
            </a:r>
            <a:r>
              <a:rPr lang="zh-CN" altLang="en-US" sz="1600" dirty="0"/>
              <a:t>课程号</a:t>
            </a:r>
            <a:r>
              <a:rPr lang="en-US" altLang="zh-CN" sz="1600" dirty="0"/>
              <a:t>))</a:t>
            </a:r>
          </a:p>
          <a:p>
            <a:r>
              <a:rPr lang="en-US" altLang="zh-CN" sz="1600" dirty="0"/>
              <a:t>AND </a:t>
            </a:r>
            <a:r>
              <a:rPr lang="zh-CN" altLang="en-US" sz="1600" dirty="0"/>
              <a:t>学号 </a:t>
            </a:r>
            <a:r>
              <a:rPr lang="en-US" altLang="zh-CN" sz="1600" dirty="0"/>
              <a:t>NOT IN</a:t>
            </a:r>
          </a:p>
          <a:p>
            <a:r>
              <a:rPr lang="en-US" altLang="zh-CN" sz="1600" dirty="0"/>
              <a:t>(SELECT </a:t>
            </a:r>
            <a:r>
              <a:rPr lang="zh-CN" altLang="en-US" sz="1600" dirty="0"/>
              <a:t>学号 </a:t>
            </a:r>
            <a:r>
              <a:rPr lang="en-US" altLang="zh-CN" sz="1600" dirty="0"/>
              <a:t>FROM </a:t>
            </a:r>
            <a:r>
              <a:rPr lang="zh-CN" altLang="en-US" sz="1600" dirty="0"/>
              <a:t>选课表</a:t>
            </a:r>
          </a:p>
          <a:p>
            <a:r>
              <a:rPr lang="en-US" altLang="zh-CN" sz="1600" dirty="0"/>
              <a:t> WHERE </a:t>
            </a:r>
            <a:r>
              <a:rPr lang="zh-CN" altLang="en-US" sz="1600" dirty="0"/>
              <a:t>课程号 </a:t>
            </a:r>
            <a:r>
              <a:rPr lang="en-US" altLang="zh-CN" sz="1600" dirty="0"/>
              <a:t>NOT IN</a:t>
            </a:r>
          </a:p>
          <a:p>
            <a:r>
              <a:rPr lang="en-US" altLang="zh-CN" sz="1600" dirty="0"/>
              <a:t>       (SELECT </a:t>
            </a:r>
            <a:r>
              <a:rPr lang="zh-CN" altLang="en-US" sz="1600" dirty="0"/>
              <a:t>课程号 </a:t>
            </a:r>
            <a:r>
              <a:rPr lang="en-US" altLang="zh-CN" sz="1600" dirty="0"/>
              <a:t>FROM </a:t>
            </a:r>
            <a:r>
              <a:rPr lang="zh-CN" altLang="en-US" sz="1600" dirty="0"/>
              <a:t>选课表</a:t>
            </a:r>
          </a:p>
          <a:p>
            <a:r>
              <a:rPr lang="zh-CN" altLang="en-US" sz="1600" dirty="0"/>
              <a:t>             </a:t>
            </a:r>
            <a:r>
              <a:rPr lang="en-US" altLang="zh-CN" sz="1600" dirty="0"/>
              <a:t>WHERE </a:t>
            </a:r>
            <a:r>
              <a:rPr lang="zh-CN" altLang="en-US" sz="1600" dirty="0"/>
              <a:t>学号 </a:t>
            </a:r>
            <a:r>
              <a:rPr lang="en-US" altLang="zh-CN" sz="1600" dirty="0"/>
              <a:t>=</a:t>
            </a:r>
          </a:p>
          <a:p>
            <a:r>
              <a:rPr lang="en-US" altLang="zh-CN" sz="1600" dirty="0"/>
              <a:t>                 (SELECT </a:t>
            </a:r>
            <a:r>
              <a:rPr lang="zh-CN" altLang="en-US" sz="1600" dirty="0"/>
              <a:t>学号     </a:t>
            </a:r>
            <a:endParaRPr lang="en-US" altLang="zh-CN" sz="1600" dirty="0"/>
          </a:p>
          <a:p>
            <a:r>
              <a:rPr lang="en-US" altLang="zh-CN" sz="1600" dirty="0"/>
              <a:t>                  FROM </a:t>
            </a:r>
            <a:r>
              <a:rPr lang="zh-CN" altLang="en-US" sz="1600" dirty="0"/>
              <a:t>学生表</a:t>
            </a:r>
            <a:endParaRPr lang="en-US" altLang="zh-CN" sz="1600" dirty="0"/>
          </a:p>
          <a:p>
            <a:r>
              <a:rPr lang="en-US" altLang="zh-CN" sz="1600" dirty="0"/>
              <a:t>                  WHERE </a:t>
            </a:r>
            <a:r>
              <a:rPr lang="zh-CN" altLang="en-US" sz="1600" dirty="0"/>
              <a:t>姓名</a:t>
            </a:r>
            <a:r>
              <a:rPr lang="en-US" altLang="zh-CN" sz="1600" dirty="0"/>
              <a:t>=‘Marisa’ )))</a:t>
            </a:r>
            <a:endParaRPr lang="zh-CN" altLang="zh-CN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TOP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/LIMIT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100972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 Server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TOP M </a:t>
            </a:r>
            <a:r>
              <a:rPr lang="en-US" altLang="zh-CN" dirty="0"/>
              <a:t>* FROM …	//</a:t>
            </a:r>
            <a:r>
              <a:rPr lang="zh-CN" altLang="en-US" dirty="0"/>
              <a:t>截取前</a:t>
            </a:r>
            <a:r>
              <a:rPr lang="en-US" altLang="zh-CN" dirty="0"/>
              <a:t>M</a:t>
            </a:r>
            <a:r>
              <a:rPr lang="zh-CN" altLang="en-US" dirty="0"/>
              <a:t>条记录</a:t>
            </a:r>
            <a:endParaRPr lang="en-US" altLang="zh-CN" dirty="0"/>
          </a:p>
          <a:p>
            <a:pPr lvl="1"/>
            <a:r>
              <a:rPr lang="zh-CN" altLang="en-US" dirty="0"/>
              <a:t>嵌入</a:t>
            </a:r>
            <a:r>
              <a:rPr lang="en-US" altLang="zh-CN" dirty="0"/>
              <a:t>SELECT</a:t>
            </a:r>
            <a:r>
              <a:rPr lang="zh-CN" altLang="en-US" dirty="0"/>
              <a:t>子句中作为列名前的修饰符，并非独立子句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MySQL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LIMIT [</a:t>
            </a:r>
            <a:r>
              <a:rPr lang="zh-CN" altLang="en-US" dirty="0"/>
              <a:t>起始行</a:t>
            </a:r>
            <a:r>
              <a:rPr lang="en-US" altLang="zh-CN" dirty="0"/>
              <a:t>N,]</a:t>
            </a:r>
            <a:r>
              <a:rPr lang="zh-CN" altLang="en-US" dirty="0"/>
              <a:t> 行数</a:t>
            </a:r>
            <a:r>
              <a:rPr lang="en-US" altLang="zh-CN" dirty="0"/>
              <a:t>M		//</a:t>
            </a:r>
            <a:r>
              <a:rPr lang="zh-CN" altLang="en-US" dirty="0"/>
              <a:t>截取从第</a:t>
            </a:r>
            <a:r>
              <a:rPr lang="en-US" altLang="zh-CN" dirty="0"/>
              <a:t>N</a:t>
            </a:r>
            <a:r>
              <a:rPr lang="zh-CN" altLang="en-US" dirty="0"/>
              <a:t>行开始的</a:t>
            </a:r>
            <a:r>
              <a:rPr lang="en-US" altLang="zh-CN" dirty="0"/>
              <a:t>M</a:t>
            </a:r>
            <a:r>
              <a:rPr lang="zh-CN" altLang="en-US" dirty="0"/>
              <a:t>条记录</a:t>
            </a:r>
            <a:endParaRPr lang="en-US" altLang="zh-CN" dirty="0"/>
          </a:p>
          <a:p>
            <a:pPr lvl="1"/>
            <a:r>
              <a:rPr lang="zh-CN" altLang="en-US" dirty="0"/>
              <a:t>是一个独立子句，一般放在</a:t>
            </a:r>
            <a:r>
              <a:rPr lang="en-US" altLang="zh-CN" dirty="0"/>
              <a:t>SELECT</a:t>
            </a:r>
            <a:r>
              <a:rPr lang="zh-CN" altLang="en-US" dirty="0"/>
              <a:t>结构的最末尾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OpenGauss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GB" altLang="zh-CN" dirty="0"/>
              <a:t>LIMIT { count | ALL }</a:t>
            </a:r>
          </a:p>
          <a:p>
            <a:pPr lvl="1"/>
            <a:r>
              <a:rPr lang="en-GB" altLang="zh-CN" dirty="0"/>
              <a:t>OFFSET start </a:t>
            </a:r>
          </a:p>
          <a:p>
            <a:pPr lvl="1"/>
            <a:r>
              <a:rPr lang="en-GB" altLang="zh-CN" dirty="0"/>
              <a:t>count</a:t>
            </a:r>
            <a:r>
              <a:rPr lang="zh-CN" altLang="en-US" dirty="0"/>
              <a:t>声明返回的最大行数，而</a:t>
            </a:r>
            <a:r>
              <a:rPr lang="en-GB" altLang="zh-CN" dirty="0"/>
              <a:t>start</a:t>
            </a:r>
            <a:r>
              <a:rPr lang="zh-CN" altLang="en-US" dirty="0"/>
              <a:t>声明开始返回行之前忽略的行数。如果两个都指定了，会在开始计算</a:t>
            </a:r>
            <a:r>
              <a:rPr lang="en-GB" altLang="zh-CN" dirty="0"/>
              <a:t>count</a:t>
            </a:r>
            <a:r>
              <a:rPr lang="zh-CN" altLang="en-US" dirty="0"/>
              <a:t>个返回行之前先跳过</a:t>
            </a:r>
            <a:r>
              <a:rPr lang="en-GB" altLang="zh-CN" dirty="0"/>
              <a:t>start</a:t>
            </a:r>
            <a:r>
              <a:rPr lang="zh-CN" altLang="en-US" dirty="0"/>
              <a:t>行。</a:t>
            </a:r>
          </a:p>
          <a:p>
            <a:endParaRPr lang="en-US" altLang="zh-CN" dirty="0"/>
          </a:p>
          <a:p>
            <a:r>
              <a:rPr lang="zh-CN" altLang="en-US" dirty="0"/>
              <a:t>作用：对 数据集 进行 行截取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DISTINCT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10097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[DISTINCT|ALL]  </a:t>
            </a:r>
            <a:r>
              <a:rPr lang="en-US" altLang="zh-CN" dirty="0"/>
              <a:t>* FROM …</a:t>
            </a:r>
          </a:p>
          <a:p>
            <a:pPr lvl="1">
              <a:defRPr/>
            </a:pPr>
            <a:r>
              <a:rPr lang="zh-CN" altLang="en-US" dirty="0"/>
              <a:t>默认为</a:t>
            </a:r>
            <a:r>
              <a:rPr lang="en-US" altLang="zh-CN" dirty="0"/>
              <a:t>ALL</a:t>
            </a:r>
            <a:r>
              <a:rPr lang="zh-CN" altLang="en-US" dirty="0"/>
              <a:t>，不忽略重复行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指定</a:t>
            </a:r>
            <a:r>
              <a:rPr lang="en-US" altLang="zh-CN" dirty="0"/>
              <a:t>DISTINCT</a:t>
            </a:r>
            <a:r>
              <a:rPr lang="zh-CN" altLang="en-US" dirty="0"/>
              <a:t>后即可忽略重复行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嵌入</a:t>
            </a:r>
            <a:r>
              <a:rPr lang="en-US" altLang="zh-CN" dirty="0"/>
              <a:t>SELECT</a:t>
            </a:r>
            <a:r>
              <a:rPr lang="zh-CN" altLang="en-US" dirty="0"/>
              <a:t>子句中作为列名前的修饰符，并非独立子句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349250"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作用：对 得到的数据 进行 行压缩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例如：若从学生表中筛选出班级，应当使用 </a:t>
            </a:r>
            <a:r>
              <a:rPr lang="en-US" altLang="zh-CN" dirty="0"/>
              <a:t>DISTINCT </a:t>
            </a:r>
            <a:r>
              <a:rPr lang="zh-CN" altLang="en-US" dirty="0"/>
              <a:t>来删去重复行。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UNION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10097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语法</a:t>
            </a:r>
          </a:p>
          <a:p>
            <a:pPr lvl="1"/>
            <a:r>
              <a:rPr lang="en-US" altLang="zh-CN" dirty="0"/>
              <a:t>&lt;SELECT</a:t>
            </a:r>
            <a:r>
              <a:rPr lang="zh-CN" altLang="en-US" dirty="0"/>
              <a:t>语句</a:t>
            </a:r>
            <a:r>
              <a:rPr lang="en-US" altLang="zh-CN" dirty="0"/>
              <a:t>&gt;</a:t>
            </a:r>
          </a:p>
          <a:p>
            <a:pPr lvl="2"/>
            <a:r>
              <a:rPr lang="en-US" altLang="zh-CN" dirty="0"/>
              <a:t>UNION [ALL]	//</a:t>
            </a:r>
            <a:r>
              <a:rPr lang="zh-CN" altLang="en-US" dirty="0"/>
              <a:t>默认无</a:t>
            </a:r>
            <a:r>
              <a:rPr lang="en-US" altLang="zh-CN" dirty="0"/>
              <a:t>ALL</a:t>
            </a:r>
            <a:r>
              <a:rPr lang="zh-CN" altLang="en-US" dirty="0"/>
              <a:t>，这样会压缩重复的行</a:t>
            </a:r>
          </a:p>
          <a:p>
            <a:pPr lvl="1"/>
            <a:r>
              <a:rPr lang="en-US" altLang="zh-CN" dirty="0"/>
              <a:t>&lt;SELECT</a:t>
            </a:r>
            <a:r>
              <a:rPr lang="zh-CN" altLang="en-US" dirty="0"/>
              <a:t>语句</a:t>
            </a:r>
            <a:r>
              <a:rPr lang="en-US" altLang="zh-CN" dirty="0"/>
              <a:t>&gt;;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要求：两个</a:t>
            </a:r>
            <a:r>
              <a:rPr lang="en-US" altLang="zh-CN" dirty="0"/>
              <a:t>SELECT</a:t>
            </a:r>
            <a:r>
              <a:rPr lang="zh-CN" altLang="en-US" dirty="0"/>
              <a:t>语句的结果集拥有相同的列结构</a:t>
            </a:r>
          </a:p>
          <a:p>
            <a:endParaRPr lang="zh-CN" altLang="en-US" dirty="0"/>
          </a:p>
          <a:p>
            <a:r>
              <a:rPr lang="zh-CN" altLang="en-US" dirty="0"/>
              <a:t>作用：对数据集进行行拼接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：子查询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VS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联表查询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1009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简单的子查询与联表查询一般可以相互转化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子查询一般更加强大但效率稍低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7374" y="3775696"/>
            <a:ext cx="395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联表查询：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zh-CN" altLang="en-US" dirty="0"/>
              <a:t>学号</a:t>
            </a:r>
          </a:p>
          <a:p>
            <a:pPr>
              <a:defRPr/>
            </a:pPr>
            <a:r>
              <a:rPr lang="en-US" altLang="zh-CN" dirty="0"/>
              <a:t>from </a:t>
            </a:r>
            <a:r>
              <a:rPr lang="zh-CN" altLang="en-US" dirty="0"/>
              <a:t>选课表 </a:t>
            </a:r>
            <a:r>
              <a:rPr lang="en-US" altLang="zh-CN" dirty="0"/>
              <a:t>join </a:t>
            </a:r>
            <a:r>
              <a:rPr lang="zh-CN" altLang="en-US" dirty="0"/>
              <a:t>课程表</a:t>
            </a:r>
          </a:p>
          <a:p>
            <a:pPr>
              <a:defRPr/>
            </a:pPr>
            <a:r>
              <a:rPr lang="en-US" altLang="zh-CN" dirty="0"/>
              <a:t>on </a:t>
            </a:r>
            <a:r>
              <a:rPr lang="zh-CN" altLang="en-US" dirty="0"/>
              <a:t>选课表</a:t>
            </a:r>
            <a:r>
              <a:rPr lang="en-US" altLang="zh-CN" dirty="0"/>
              <a:t>.</a:t>
            </a:r>
            <a:r>
              <a:rPr lang="zh-CN" altLang="en-US" dirty="0"/>
              <a:t>课程号</a:t>
            </a:r>
            <a:r>
              <a:rPr lang="en-US" altLang="zh-CN" dirty="0"/>
              <a:t>= </a:t>
            </a:r>
            <a:r>
              <a:rPr lang="zh-CN" altLang="en-US" dirty="0"/>
              <a:t>课程表</a:t>
            </a:r>
            <a:r>
              <a:rPr lang="en-US" altLang="zh-CN" dirty="0"/>
              <a:t>.</a:t>
            </a:r>
            <a:r>
              <a:rPr lang="zh-CN" altLang="en-US" dirty="0"/>
              <a:t>课程号</a:t>
            </a:r>
          </a:p>
          <a:p>
            <a:pPr>
              <a:defRPr/>
            </a:pPr>
            <a:r>
              <a:rPr lang="en-US" altLang="zh-CN" dirty="0"/>
              <a:t>where </a:t>
            </a:r>
            <a:r>
              <a:rPr lang="zh-CN" altLang="en-US" dirty="0"/>
              <a:t>课程名</a:t>
            </a:r>
            <a:r>
              <a:rPr lang="en-US" altLang="zh-CN" dirty="0"/>
              <a:t>='</a:t>
            </a:r>
            <a:r>
              <a:rPr lang="zh-CN" altLang="en-US" dirty="0"/>
              <a:t>数据库</a:t>
            </a:r>
            <a:r>
              <a:rPr lang="en-US" altLang="zh-CN" dirty="0"/>
              <a:t>'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82635" y="3775695"/>
            <a:ext cx="395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子查询：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zh-CN" altLang="zh-CN" dirty="0"/>
              <a:t>学号</a:t>
            </a:r>
          </a:p>
          <a:p>
            <a:r>
              <a:rPr lang="en-US" altLang="zh-CN" dirty="0"/>
              <a:t>from </a:t>
            </a:r>
            <a:r>
              <a:rPr lang="zh-CN" altLang="zh-CN" dirty="0"/>
              <a:t>选课表</a:t>
            </a:r>
          </a:p>
          <a:p>
            <a:r>
              <a:rPr lang="en-US" altLang="zh-CN" dirty="0"/>
              <a:t>where  </a:t>
            </a:r>
            <a:r>
              <a:rPr lang="zh-CN" altLang="zh-CN" dirty="0"/>
              <a:t>课程号 </a:t>
            </a:r>
            <a:r>
              <a:rPr lang="en-US" altLang="zh-CN" dirty="0"/>
              <a:t>= (select </a:t>
            </a:r>
            <a:r>
              <a:rPr lang="zh-CN" altLang="zh-CN" dirty="0"/>
              <a:t>课程号</a:t>
            </a:r>
          </a:p>
          <a:p>
            <a:pPr lvl="1"/>
            <a:r>
              <a:rPr lang="en-US" altLang="zh-CN" dirty="0"/>
              <a:t>from </a:t>
            </a:r>
            <a:r>
              <a:rPr lang="zh-CN" altLang="zh-CN" dirty="0"/>
              <a:t>课程表</a:t>
            </a:r>
            <a:endParaRPr lang="en-US" altLang="zh-CN" dirty="0"/>
          </a:p>
          <a:p>
            <a:pPr lvl="1"/>
            <a:r>
              <a:rPr lang="en-US" altLang="zh-CN" dirty="0"/>
              <a:t>where </a:t>
            </a:r>
            <a:r>
              <a:rPr lang="zh-CN" altLang="zh-CN" dirty="0"/>
              <a:t>课程名</a:t>
            </a:r>
            <a:r>
              <a:rPr lang="en-US" altLang="zh-CN" dirty="0"/>
              <a:t>='</a:t>
            </a:r>
            <a:r>
              <a:rPr lang="zh-CN" altLang="zh-CN" dirty="0"/>
              <a:t>数据库</a:t>
            </a:r>
            <a:r>
              <a:rPr lang="en-US" altLang="zh-CN" dirty="0"/>
              <a:t>')</a:t>
            </a:r>
            <a:endParaRPr lang="zh-CN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：其它常用语句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61352"/>
            <a:ext cx="10097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AS</a:t>
            </a:r>
            <a:r>
              <a:rPr lang="zh-CN" altLang="en-US" dirty="0"/>
              <a:t>（或</a:t>
            </a:r>
            <a:r>
              <a:rPr lang="en-US" altLang="zh-CN" dirty="0"/>
              <a:t>Alias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用于给表起别名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en-US" altLang="zh-CN" dirty="0" err="1"/>
              <a:t>po.OrderID</a:t>
            </a:r>
            <a:r>
              <a:rPr lang="en-US" altLang="zh-CN" dirty="0"/>
              <a:t>, </a:t>
            </a:r>
            <a:r>
              <a:rPr lang="en-US" altLang="zh-CN" dirty="0" err="1"/>
              <a:t>p.LastName</a:t>
            </a:r>
            <a:r>
              <a:rPr lang="en-US" altLang="zh-CN" dirty="0"/>
              <a:t>, </a:t>
            </a:r>
            <a:r>
              <a:rPr lang="en-US" altLang="zh-CN" dirty="0" err="1"/>
              <a:t>p.FirstName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FROM Persons AS p, </a:t>
            </a:r>
            <a:r>
              <a:rPr lang="en-US" altLang="zh-CN" dirty="0" err="1"/>
              <a:t>Product_Orders</a:t>
            </a:r>
            <a:r>
              <a:rPr lang="en-US" altLang="zh-CN" dirty="0"/>
              <a:t> AS po</a:t>
            </a:r>
          </a:p>
          <a:p>
            <a:pPr>
              <a:defRPr/>
            </a:pPr>
            <a:r>
              <a:rPr lang="en-US" altLang="zh-CN" dirty="0"/>
              <a:t>WHERE </a:t>
            </a:r>
            <a:r>
              <a:rPr lang="en-US" altLang="zh-CN" dirty="0" err="1"/>
              <a:t>p.LastName</a:t>
            </a:r>
            <a:r>
              <a:rPr lang="en-US" altLang="zh-CN" dirty="0"/>
              <a:t>='BRANDO' AND </a:t>
            </a:r>
            <a:r>
              <a:rPr lang="en-US" altLang="zh-CN" dirty="0" err="1"/>
              <a:t>p.FirstName</a:t>
            </a:r>
            <a:r>
              <a:rPr lang="en-US" altLang="zh-CN" dirty="0"/>
              <a:t>=‘DIO’</a:t>
            </a:r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JOIN</a:t>
            </a:r>
            <a:r>
              <a:rPr lang="zh-CN" altLang="en-US" dirty="0"/>
              <a:t>：表连接（分为</a:t>
            </a:r>
            <a:r>
              <a:rPr lang="en-US" altLang="zh-CN" dirty="0"/>
              <a:t>INNER JOIN, LEFT JOIN,  RIGHT JOIN, FULL JOIN</a:t>
            </a:r>
            <a:r>
              <a:rPr lang="zh-CN" altLang="en-US" dirty="0"/>
              <a:t>，默认</a:t>
            </a:r>
            <a:r>
              <a:rPr lang="en-US" altLang="zh-CN" dirty="0"/>
              <a:t>INNER JOIN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en-US" altLang="zh-CN" dirty="0" err="1"/>
              <a:t>Persons.LastName</a:t>
            </a:r>
            <a:r>
              <a:rPr lang="en-US" altLang="zh-CN" dirty="0"/>
              <a:t>, </a:t>
            </a:r>
            <a:r>
              <a:rPr lang="en-US" altLang="zh-CN" dirty="0" err="1"/>
              <a:t>Persons.FirstName</a:t>
            </a:r>
            <a:r>
              <a:rPr lang="en-US" altLang="zh-CN" dirty="0"/>
              <a:t>, </a:t>
            </a:r>
            <a:r>
              <a:rPr lang="en-US" altLang="zh-CN" dirty="0" err="1"/>
              <a:t>Orders.OrderNo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FROM Persons</a:t>
            </a:r>
          </a:p>
          <a:p>
            <a:pPr>
              <a:defRPr/>
            </a:pPr>
            <a:r>
              <a:rPr lang="en-US" altLang="zh-CN" dirty="0"/>
              <a:t>JOIN Orders</a:t>
            </a:r>
          </a:p>
          <a:p>
            <a:pPr>
              <a:defRPr/>
            </a:pPr>
            <a:r>
              <a:rPr lang="en-US" altLang="zh-CN" dirty="0"/>
              <a:t>ON </a:t>
            </a:r>
            <a:r>
              <a:rPr lang="en-US" altLang="zh-CN" dirty="0" err="1"/>
              <a:t>Persons.Id_P</a:t>
            </a:r>
            <a:r>
              <a:rPr lang="en-US" altLang="zh-CN" dirty="0"/>
              <a:t> = </a:t>
            </a:r>
            <a:r>
              <a:rPr lang="en-US" altLang="zh-CN" dirty="0" err="1"/>
              <a:t>Orders.Id_P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10150" y="5187416"/>
            <a:ext cx="6541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效果等同于用逗号连接后再用</a:t>
            </a:r>
            <a:r>
              <a:rPr lang="en-US" altLang="zh-CN" sz="1600" dirty="0"/>
              <a:t>WHERE</a:t>
            </a:r>
            <a:r>
              <a:rPr lang="zh-CN" altLang="en-US" sz="1600" dirty="0"/>
              <a:t>筛选：</a:t>
            </a:r>
            <a:endParaRPr lang="en-US" altLang="zh-CN" sz="1600" dirty="0"/>
          </a:p>
          <a:p>
            <a:r>
              <a:rPr lang="en-US" altLang="zh-CN" sz="1600" dirty="0"/>
              <a:t>SELECT </a:t>
            </a:r>
            <a:r>
              <a:rPr lang="en-US" altLang="zh-CN" sz="1600" dirty="0" err="1"/>
              <a:t>Persons.LastName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Persons.FirstName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Orders.OrderNo</a:t>
            </a:r>
            <a:endParaRPr lang="en-US" altLang="zh-CN" sz="1600" dirty="0"/>
          </a:p>
          <a:p>
            <a:r>
              <a:rPr lang="en-US" altLang="zh-CN" sz="1600" dirty="0"/>
              <a:t>FROM Persons, Orders</a:t>
            </a:r>
          </a:p>
          <a:p>
            <a:r>
              <a:rPr lang="en-US" altLang="zh-CN" sz="1600" dirty="0"/>
              <a:t>WHERE </a:t>
            </a:r>
            <a:r>
              <a:rPr lang="en-US" altLang="zh-CN" sz="1600" dirty="0" err="1"/>
              <a:t>Persons.Id_P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Orders.Id_P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：其它常用语句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61352"/>
            <a:ext cx="10097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GROUP BY</a:t>
            </a:r>
            <a:r>
              <a:rPr lang="zh-CN" altLang="en-US" dirty="0"/>
              <a:t>：用于结合聚合函数，根据一个或多个列对结果集进行分组。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聚合函数：</a:t>
            </a:r>
            <a:r>
              <a:rPr lang="en-US" altLang="zh-CN" dirty="0"/>
              <a:t>AVG(), COUNT(), MAX(), MIN(), FIRST(), LAST(), SUM() </a:t>
            </a:r>
            <a:r>
              <a:rPr lang="zh-CN" altLang="en-US" dirty="0"/>
              <a:t>等等。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HAVING</a:t>
            </a:r>
            <a:r>
              <a:rPr lang="zh-CN" altLang="en-US" dirty="0"/>
              <a:t>：</a:t>
            </a:r>
            <a:r>
              <a:rPr lang="en-US" altLang="zh-CN" dirty="0"/>
              <a:t>WHERE </a:t>
            </a:r>
            <a:r>
              <a:rPr lang="zh-CN" altLang="en-US" dirty="0"/>
              <a:t>关键字无法与聚合函数一起使用（因为</a:t>
            </a:r>
            <a:r>
              <a:rPr lang="en-US" altLang="zh-CN" dirty="0"/>
              <a:t>WHERE</a:t>
            </a:r>
            <a:r>
              <a:rPr lang="zh-CN" altLang="en-US" dirty="0"/>
              <a:t>是对行筛选），因此用</a:t>
            </a:r>
            <a:r>
              <a:rPr lang="en-US" altLang="zh-CN" dirty="0"/>
              <a:t>HAVING</a:t>
            </a:r>
            <a:r>
              <a:rPr lang="zh-CN" altLang="en-US" dirty="0"/>
              <a:t>进行分组后聚合函数的筛选。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ORDER BY</a:t>
            </a:r>
            <a:r>
              <a:rPr lang="zh-CN" altLang="en-US" dirty="0"/>
              <a:t>：默认按照升序（</a:t>
            </a:r>
            <a:r>
              <a:rPr lang="en-US" altLang="zh-CN" dirty="0"/>
              <a:t>ASC</a:t>
            </a:r>
            <a:r>
              <a:rPr lang="zh-CN" altLang="en-US" dirty="0"/>
              <a:t>）对记录进行排序，降序（</a:t>
            </a:r>
            <a:r>
              <a:rPr lang="en-US" altLang="zh-CN" dirty="0"/>
              <a:t>DESC</a:t>
            </a:r>
            <a:r>
              <a:rPr lang="zh-CN" altLang="en-US" dirty="0"/>
              <a:t>）需手动指定，可用于多关键字排序。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SELECT Customer, Age, SUM(</a:t>
            </a:r>
            <a:r>
              <a:rPr lang="en-US" altLang="zh-CN" dirty="0" err="1"/>
              <a:t>OrderPrice</a:t>
            </a:r>
            <a:r>
              <a:rPr lang="en-US" altLang="zh-CN" dirty="0"/>
              <a:t>) </a:t>
            </a:r>
          </a:p>
          <a:p>
            <a:pPr>
              <a:defRPr/>
            </a:pPr>
            <a:r>
              <a:rPr lang="en-US" altLang="zh-CN" dirty="0"/>
              <a:t>FROM Orders, Customers</a:t>
            </a:r>
          </a:p>
          <a:p>
            <a:pPr>
              <a:defRPr/>
            </a:pPr>
            <a:r>
              <a:rPr lang="en-US" altLang="zh-CN" dirty="0"/>
              <a:t>WHERE (Customer=‘</a:t>
            </a:r>
            <a:r>
              <a:rPr lang="en-US" altLang="zh-CN" dirty="0" err="1"/>
              <a:t>Fulao</a:t>
            </a:r>
            <a:r>
              <a:rPr lang="en-US" altLang="zh-CN" dirty="0"/>
              <a:t>' OR Customer=‘</a:t>
            </a:r>
            <a:r>
              <a:rPr lang="en-US" altLang="zh-CN" dirty="0" err="1"/>
              <a:t>Zerone</a:t>
            </a:r>
            <a:r>
              <a:rPr lang="en-US" altLang="zh-CN" dirty="0"/>
              <a:t>’) AND (</a:t>
            </a:r>
            <a:r>
              <a:rPr lang="en-US" altLang="zh-CN" dirty="0" err="1"/>
              <a:t>Orders.CID</a:t>
            </a:r>
            <a:r>
              <a:rPr lang="en-US" altLang="zh-CN" dirty="0"/>
              <a:t> = </a:t>
            </a:r>
            <a:r>
              <a:rPr lang="en-US" altLang="zh-CN" dirty="0" err="1"/>
              <a:t>Customers.CID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en-US" altLang="zh-CN" dirty="0"/>
              <a:t>GROUP BY Customer</a:t>
            </a:r>
          </a:p>
          <a:p>
            <a:pPr>
              <a:defRPr/>
            </a:pPr>
            <a:r>
              <a:rPr lang="en-US" altLang="zh-CN" dirty="0"/>
              <a:t>HAVING SUM(</a:t>
            </a:r>
            <a:r>
              <a:rPr lang="en-US" altLang="zh-CN" dirty="0" err="1"/>
              <a:t>OrderPrice</a:t>
            </a:r>
            <a:r>
              <a:rPr lang="en-US" altLang="zh-CN" dirty="0"/>
              <a:t>)&gt;114514</a:t>
            </a:r>
          </a:p>
          <a:p>
            <a:pPr>
              <a:defRPr/>
            </a:pPr>
            <a:r>
              <a:rPr lang="en-US" altLang="zh-CN" dirty="0"/>
              <a:t>ORDER BY Age DESC, Customer ASC 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本次上机概览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1" y="2386639"/>
            <a:ext cx="9504969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本次的上机任务主要是</a:t>
            </a:r>
            <a:r>
              <a:rPr kumimoji="1" lang="en-US" altLang="zh-CN" sz="2000" dirty="0"/>
              <a:t>DQL</a:t>
            </a:r>
            <a:r>
              <a:rPr kumimoji="1" lang="zh-CN" altLang="en-US" sz="2000" dirty="0"/>
              <a:t>的练习，实现不同需求的</a:t>
            </a:r>
            <a:r>
              <a:rPr kumimoji="1" lang="zh-CN" altLang="en-US" sz="2000" dirty="0">
                <a:latin typeface="+mn-ea"/>
              </a:rPr>
              <a:t>查询。</a:t>
            </a:r>
            <a:endParaRPr kumimoji="1"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的基础编写是数据库的常考知识，希望大家认真完成。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PPT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仅给出关系模式，大家可以自行建表并插入数据测试查询结果；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（同学们在插入数据前先仔细阅读查询内容，查询对数据有一定要求！）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013638"/>
            <a:ext cx="992290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一般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语法：</a:t>
            </a:r>
          </a:p>
          <a:p>
            <a:r>
              <a:rPr lang="en-US" altLang="zh-CN" sz="2000" dirty="0">
                <a:latin typeface="+mn-ea"/>
                <a:hlinkClick r:id="rId2"/>
              </a:rPr>
              <a:t>http://www.w3school.com.cn/sql/index.asp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查询语句详细文档：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1600" dirty="0"/>
              <a:t>SQL SERVER: </a:t>
            </a:r>
            <a:r>
              <a:rPr lang="en-US" altLang="zh-CN" sz="1600" dirty="0">
                <a:hlinkClick r:id="rId3"/>
              </a:rPr>
              <a:t>https://docs.microsoft.com/zh-cn/sql/t-sql/queries/select-transact-sql?view=sql-server-2017</a:t>
            </a:r>
            <a:endParaRPr lang="en-US" altLang="zh-CN" sz="1600" dirty="0"/>
          </a:p>
          <a:p>
            <a:r>
              <a:rPr lang="en-US" altLang="zh-CN" sz="1600" dirty="0"/>
              <a:t>MYSQL: </a:t>
            </a:r>
            <a:r>
              <a:rPr lang="en-US" altLang="zh-CN" sz="1600" dirty="0">
                <a:hlinkClick r:id="rId4"/>
              </a:rPr>
              <a:t>https://dev.mysql.com/doc/refman/8.0/en/select.html</a:t>
            </a:r>
            <a:endParaRPr lang="en-US" altLang="zh-CN" sz="1600" dirty="0"/>
          </a:p>
          <a:p>
            <a:r>
              <a:rPr lang="en-US" altLang="zh-CN" sz="1600" dirty="0" err="1">
                <a:sym typeface="Wingdings" panose="05000000000000000000" pitchFamily="2" charset="2"/>
              </a:rPr>
              <a:t>openGauss</a:t>
            </a:r>
            <a:r>
              <a:rPr lang="en-US" altLang="zh-CN" sz="1600" dirty="0">
                <a:sym typeface="Wingdings" panose="05000000000000000000" pitchFamily="2" charset="2"/>
              </a:rPr>
              <a:t>: </a:t>
            </a:r>
            <a:r>
              <a:rPr lang="en-US" altLang="zh-CN" sz="1600" u="sng" dirty="0">
                <a:solidFill>
                  <a:schemeClr val="accent1"/>
                </a:solidFill>
                <a:sym typeface="Wingdings" panose="05000000000000000000" pitchFamily="2" charset="2"/>
              </a:rPr>
              <a:t>https://</a:t>
            </a:r>
            <a:r>
              <a:rPr lang="en-US" altLang="zh-CN" sz="1600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opengauss.org</a:t>
            </a:r>
            <a:r>
              <a:rPr lang="en-US" altLang="zh-CN" sz="1600" u="sng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1600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zh</a:t>
            </a:r>
            <a:r>
              <a:rPr lang="en-US" altLang="zh-CN" sz="1600" u="sng" dirty="0">
                <a:solidFill>
                  <a:schemeClr val="accent1"/>
                </a:solidFill>
                <a:sym typeface="Wingdings" panose="05000000000000000000" pitchFamily="2" charset="2"/>
              </a:rPr>
              <a:t>/docs/1.0.1/docs/</a:t>
            </a:r>
            <a:r>
              <a:rPr lang="en-US" altLang="zh-CN" sz="1600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Developerguide</a:t>
            </a:r>
            <a:r>
              <a:rPr lang="en-US" altLang="zh-CN" sz="1600" u="sng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1600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SELECT.html</a:t>
            </a:r>
            <a:endParaRPr lang="zh-CN" altLang="en-US" sz="1600" dirty="0"/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关系代数：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hlinkClick r:id="rId5"/>
              </a:rPr>
              <a:t>https://www.2cto.com/database/201405/300939.html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hlinkClick r:id="rId6"/>
              </a:rPr>
              <a:t>https://blog.csdn.net/lin1094201572/article/details/79057694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多用搜索引擎：</a:t>
            </a:r>
          </a:p>
          <a:p>
            <a:r>
              <a:rPr lang="en-US" altLang="zh-CN" sz="2000" dirty="0">
                <a:latin typeface="+mn-ea"/>
                <a:hlinkClick r:id="rId7"/>
              </a:rPr>
              <a:t>https://cn.bing.com/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8"/>
              </a:rPr>
              <a:t>https://www.google.com/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9"/>
              </a:rPr>
              <a:t>https://www.baidu.com/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2531" y="5278581"/>
            <a:ext cx="21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以及数据库课程</a:t>
            </a:r>
            <a:r>
              <a:rPr lang="en-US" altLang="zh-CN" dirty="0"/>
              <a:t>PPT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8354" y="1611339"/>
            <a:ext cx="1025850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TASK1</a:t>
            </a:r>
          </a:p>
          <a:p>
            <a:r>
              <a:rPr lang="zh-CN" altLang="en-US" sz="2000" dirty="0"/>
              <a:t>总结近几次上机来遇到的问题和解决方案（至少一个问题</a:t>
            </a:r>
            <a:r>
              <a:rPr lang="en-US" altLang="zh-CN" sz="2000" dirty="0"/>
              <a:t>+</a:t>
            </a:r>
            <a:r>
              <a:rPr lang="zh-CN" altLang="en-US" sz="2000" dirty="0"/>
              <a:t>解决方案），发布一个</a:t>
            </a:r>
            <a:r>
              <a:rPr lang="en-US" altLang="zh-CN" sz="2000" dirty="0"/>
              <a:t>issue</a:t>
            </a:r>
            <a:r>
              <a:rPr lang="zh-CN" altLang="en-US" sz="2000" dirty="0"/>
              <a:t>，</a:t>
            </a:r>
            <a:r>
              <a:rPr lang="en-US" altLang="zh-CN" sz="2000" dirty="0"/>
              <a:t>title</a:t>
            </a:r>
            <a:r>
              <a:rPr lang="zh-CN" altLang="en-US" sz="2000" dirty="0"/>
              <a:t> 设为</a:t>
            </a:r>
            <a:r>
              <a:rPr lang="zh-CN" altLang="en-US" sz="2000" b="1" dirty="0"/>
              <a:t>“</a:t>
            </a:r>
            <a:r>
              <a:rPr lang="zh-CN" altLang="en-US" sz="2000" b="1" dirty="0">
                <a:solidFill>
                  <a:srgbClr val="C00000"/>
                </a:solidFill>
              </a:rPr>
              <a:t>学号</a:t>
            </a:r>
            <a:r>
              <a:rPr lang="en-US" altLang="zh-CN" sz="2000" b="1" dirty="0">
                <a:solidFill>
                  <a:srgbClr val="C00000"/>
                </a:solidFill>
              </a:rPr>
              <a:t>_</a:t>
            </a:r>
            <a:r>
              <a:rPr lang="zh-CN" altLang="en-US" sz="2000" b="1" dirty="0">
                <a:solidFill>
                  <a:srgbClr val="C00000"/>
                </a:solidFill>
              </a:rPr>
              <a:t>姓名</a:t>
            </a:r>
            <a:r>
              <a:rPr lang="en-US" altLang="zh-CN" sz="2000" b="1" dirty="0">
                <a:solidFill>
                  <a:srgbClr val="C00000"/>
                </a:solidFill>
              </a:rPr>
              <a:t>_</a:t>
            </a:r>
            <a:r>
              <a:rPr lang="zh-CN" altLang="en-US" sz="2000" b="1" dirty="0">
                <a:solidFill>
                  <a:srgbClr val="C00000"/>
                </a:solidFill>
              </a:rPr>
              <a:t>问题总结</a:t>
            </a:r>
            <a:r>
              <a:rPr lang="zh-CN" altLang="en-US" sz="2000" b="1" dirty="0"/>
              <a:t>”</a:t>
            </a:r>
            <a:r>
              <a:rPr lang="zh-CN" altLang="en-US" sz="2000" dirty="0"/>
              <a:t>，链接为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Noto Sans SC"/>
              </a:rPr>
              <a:t>https://bhpan.buaa.edu.cn/link/AA49A06E0690F44AA6AD00C63CD9C353A9</a:t>
            </a:r>
            <a:br>
              <a:rPr lang="en-US" altLang="zh-CN" sz="2000" b="1" dirty="0"/>
            </a:br>
            <a:r>
              <a:rPr lang="zh-CN" altLang="en-US" sz="2000" b="1" i="0" dirty="0">
                <a:solidFill>
                  <a:srgbClr val="000000"/>
                </a:solidFill>
                <a:effectLst/>
                <a:latin typeface="Noto Sans SC"/>
              </a:rPr>
              <a:t>有效期限：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Noto Sans SC"/>
              </a:rPr>
              <a:t>2024-04-14 23:59</a:t>
            </a:r>
          </a:p>
          <a:p>
            <a:r>
              <a:rPr lang="en-US" altLang="zh-CN" sz="2000" dirty="0">
                <a:latin typeface="+mn-ea"/>
                <a:sym typeface="+mn-ea"/>
              </a:rPr>
              <a:t>TASK2</a:t>
            </a:r>
          </a:p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T1-1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 ～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T1-8</a:t>
            </a:r>
          </a:p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T2-1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 ～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T2-7</a:t>
            </a:r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  <a:endParaRPr lang="en-US" altLang="zh-CN" sz="2000" dirty="0"/>
          </a:p>
          <a:p>
            <a:pPr indent="0">
              <a:buNone/>
            </a:pPr>
            <a:r>
              <a:rPr lang="zh-CN" altLang="en-US" sz="2000" dirty="0"/>
              <a:t>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.7z</a:t>
            </a:r>
            <a:r>
              <a:rPr lang="zh-CN" altLang="en-US" sz="2000" dirty="0"/>
              <a:t>等常见压缩格式，命名为“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姓名_第三次实验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第三次上机</a:t>
            </a:r>
            <a:r>
              <a:rPr lang="zh-CN" altLang="en-US" sz="2000" dirty="0">
                <a:hlinkClick r:id="rId2" action="ppaction://hlinkfile"/>
              </a:rPr>
              <a:t>北航软件学院</a:t>
            </a:r>
            <a:r>
              <a:rPr lang="en-US" altLang="zh-CN" sz="2000" dirty="0">
                <a:hlinkClick r:id="rId2" action="ppaction://hlinkfile"/>
              </a:rPr>
              <a:t>-</a:t>
            </a:r>
            <a:r>
              <a:rPr lang="zh-CN" altLang="en-US" sz="2000" dirty="0">
                <a:hlinkClick r:id="rId2" action="ppaction://hlinkfile"/>
              </a:rPr>
              <a:t>云平台 </a:t>
            </a:r>
            <a:r>
              <a:rPr lang="en-US" altLang="zh-CN" sz="2000" dirty="0">
                <a:hlinkClick r:id="rId2" action="ppaction://hlinkfile"/>
              </a:rPr>
              <a:t>(scs.buaa.edu.cn)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zh-CN" altLang="en-US" sz="2000" dirty="0">
              <a:sym typeface="+mn-ea"/>
            </a:endParaRPr>
          </a:p>
          <a:p>
            <a:r>
              <a:rPr lang="en-US" altLang="zh-CN" sz="2000" dirty="0"/>
              <a:t>TASK1</a:t>
            </a:r>
            <a:r>
              <a:rPr lang="zh-CN" altLang="en-US" sz="2000" dirty="0"/>
              <a:t> 统计截止时间为本周日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</a:t>
            </a:r>
            <a:endParaRPr lang="en-US" altLang="zh-CN" sz="2000" dirty="0"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TASK2</a:t>
            </a:r>
            <a:r>
              <a:rPr lang="zh-CN" altLang="en-US" sz="2000" dirty="0">
                <a:sym typeface="+mn-ea"/>
              </a:rPr>
              <a:t> 作业截止时间为本周日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2917" y="1737501"/>
            <a:ext cx="10304616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关系模式</a:t>
            </a:r>
            <a:endParaRPr lang="en-US" altLang="zh-CN" sz="2000" dirty="0">
              <a:latin typeface="+mn-ea"/>
            </a:endParaRPr>
          </a:p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职员（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职员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，姓名，性别，出生年月，职级，月薪，</a:t>
            </a:r>
            <a:r>
              <a:rPr lang="zh-CN" altLang="zh-CN" sz="1800" u="wavy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</a:t>
            </a:r>
            <a:r>
              <a:rPr lang="en-US" altLang="zh-CN" sz="1800" u="wavy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引用部门表的主键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职员考勤（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职员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出勤日期时间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）（职员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引用职员表的主键）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，部门名称，</a:t>
            </a:r>
            <a:r>
              <a:rPr lang="zh-CN" altLang="zh-CN" sz="1800" u="wavy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部门经理</a:t>
            </a:r>
            <a:r>
              <a:rPr lang="en-US" altLang="zh-CN" sz="1800" u="wavy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）（部门经理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引用职员表的主键）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监理（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监理员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，监理姓名）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，工程工期，工程预算）（工程工期存的是天数，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型）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工程实施（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）（工程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分别引用工程、部门表的主键。）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工程监理（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监理员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）（工程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、监理员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分别引用工程、监理表主键）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完成以下查询</a:t>
            </a:r>
            <a:endParaRPr lang="en-US" altLang="zh-CN" sz="2000" dirty="0">
              <a:latin typeface="+mn-ea"/>
            </a:endParaRPr>
          </a:p>
          <a:p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1-1.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查找监理过工程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的监理姓名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1-2.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查询监理过部门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的部门干过的工程的监理姓名。</a:t>
            </a: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1-3.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查询所有职员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及他们的经理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（注意有的职员可能没有部门）。</a:t>
            </a: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1-4.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查询所有张姓员工参与的工程的总预算。</a:t>
            </a:r>
          </a:p>
          <a:p>
            <a:pPr marL="76200" indent="-76200"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1-5.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查询工程预算比所有工程工期大于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天的工程都要多的工程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1-6.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查询所有职员最早的考勤记录。（给出查询结果：职员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，最早考勤时间）</a:t>
            </a: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1-7.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参加过的工程的总预算额在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以上的部门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，及其预算额。</a:t>
            </a: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1-8.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请查询至少监理了三个工程的监理姓名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/>
            <a:r>
              <a:rPr lang="en-US" altLang="zh-CN" sz="1800" dirty="0">
                <a:effectLst/>
              </a:rPr>
              <a:t> </a:t>
            </a:r>
            <a:endParaRPr lang="zh-CN" altLang="zh-CN" sz="1600" dirty="0">
              <a:effectLst/>
            </a:endParaRPr>
          </a:p>
          <a:p>
            <a:pPr lvl="1"/>
            <a:endParaRPr lang="en-US" altLang="zh-CN" sz="16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0273" y="261126"/>
            <a:ext cx="6811735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均需要提交查询的</a:t>
            </a:r>
            <a:r>
              <a:rPr lang="en-US" altLang="zh-CN" sz="1800" b="1" dirty="0">
                <a:latin typeface="+mn-ea"/>
              </a:rPr>
              <a:t>SQL</a:t>
            </a:r>
            <a:r>
              <a:rPr lang="zh-CN" altLang="en-US" sz="1800" b="1" dirty="0">
                <a:latin typeface="+mn-ea"/>
              </a:rPr>
              <a:t>语句和查询结果截图</a:t>
            </a:r>
            <a:r>
              <a:rPr lang="zh-CN" altLang="en-US" sz="1800" dirty="0">
                <a:latin typeface="+mn-ea"/>
              </a:rPr>
              <a:t>。为了达到一定的展示效果，可以插入一些符合查询条件的数据。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n-ea"/>
                <a:sym typeface="+mn-ea"/>
              </a:rPr>
              <a:t>（同学们在插入数据前先仔细阅读查询内容，查询对数据有一定要求！）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2917" y="1737501"/>
            <a:ext cx="10304616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关系模式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，姓名，年龄，性别，班级）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，课程名，学分）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选课（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，教师号，成绩）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教师（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教师号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，教师名称）</a:t>
            </a:r>
            <a:endParaRPr lang="en-US" altLang="zh-CN" sz="18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完成以下查询</a:t>
            </a:r>
            <a:endParaRPr lang="en-US" altLang="zh-CN" sz="2000" dirty="0">
              <a:latin typeface="+mn-ea"/>
            </a:endParaRPr>
          </a:p>
          <a:p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2-1.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查找选修了物理课的学生姓名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2-2.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找出所有姓诸的学生姓名（排除姓‘诸葛’的学生）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2-3.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查找教的学生的成绩都大于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分的教师（给出教师号即可）</a:t>
            </a:r>
            <a:endParaRPr lang="en-US" altLang="zh-CN" sz="2000" dirty="0">
              <a:latin typeface="+mn-ea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2-4.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查询每个学生选修的课程数量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（给出查询结果：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选修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课程数量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2-5.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查找李力的所有不及格的课程名称和成绩，按成绩降序排列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2-6.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列出每门课的学分，选修的学生人数，及学生成绩的平均分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2-7.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选出所修课程总学分在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分以下的学生（注：不及格的课程没有学分）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+mn-ea"/>
              </a:rPr>
              <a:t>均需要提交查询的</a:t>
            </a:r>
            <a:r>
              <a:rPr lang="en-US" altLang="zh-CN" b="1" dirty="0">
                <a:latin typeface="+mn-ea"/>
              </a:rPr>
              <a:t>SQL</a:t>
            </a:r>
            <a:r>
              <a:rPr lang="zh-CN" altLang="en-US" b="1" dirty="0">
                <a:latin typeface="+mn-ea"/>
              </a:rPr>
              <a:t>语句和查询结果截图</a:t>
            </a:r>
            <a:r>
              <a:rPr lang="zh-CN" altLang="en-US" dirty="0">
                <a:latin typeface="+mn-ea"/>
              </a:rPr>
              <a:t>。为了达到一定的展示效果，可以插入一些符合查询条件的数据。</a:t>
            </a:r>
          </a:p>
          <a:p>
            <a:pPr algn="just"/>
            <a:r>
              <a:rPr lang="zh-CN" altLang="en-US" dirty="0">
                <a:solidFill>
                  <a:srgbClr val="FF0000"/>
                </a:solidFill>
                <a:latin typeface="+mn-ea"/>
                <a:sym typeface="+mn-ea"/>
              </a:rPr>
              <a:t>（同学们在插入数据前先仔细阅读查询内容，查询对数据有一定要求！）</a:t>
            </a:r>
            <a:endParaRPr lang="zh-CN" altLang="en-US" dirty="0"/>
          </a:p>
          <a:p>
            <a:pPr algn="just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子句：概览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29795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718131"/>
            <a:ext cx="101511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DQL</a:t>
            </a:r>
            <a:r>
              <a:rPr lang="zh-CN" altLang="en-US" dirty="0"/>
              <a:t>（</a:t>
            </a:r>
            <a:r>
              <a:rPr lang="en-US" altLang="zh-CN" dirty="0"/>
              <a:t>Data Query Language</a:t>
            </a:r>
            <a:r>
              <a:rPr lang="zh-CN" altLang="en-US" dirty="0"/>
              <a:t>）常用子句</a:t>
            </a:r>
            <a:endParaRPr lang="en-US" altLang="zh-CN" dirty="0"/>
          </a:p>
          <a:p>
            <a:endParaRPr lang="en-US" altLang="zh-CN" dirty="0"/>
          </a:p>
          <a:p>
            <a:pPr lvl="2"/>
            <a:r>
              <a:rPr lang="en-US" altLang="zh-CN" sz="1400" dirty="0"/>
              <a:t>SELECT			-- </a:t>
            </a:r>
            <a:r>
              <a:rPr lang="zh-CN" altLang="en-US" sz="1400" dirty="0"/>
              <a:t>列投影</a:t>
            </a:r>
            <a:endParaRPr lang="en-US" altLang="zh-CN" sz="1400" dirty="0"/>
          </a:p>
          <a:p>
            <a:pPr lvl="2"/>
            <a:r>
              <a:rPr lang="en-US" altLang="zh-CN" sz="1400" dirty="0"/>
              <a:t>FROM			-- </a:t>
            </a:r>
            <a:r>
              <a:rPr lang="zh-CN" altLang="en-US" sz="1400" dirty="0"/>
              <a:t>聚集出原始数据集</a:t>
            </a:r>
            <a:endParaRPr lang="en-US" altLang="zh-CN" sz="1400" dirty="0"/>
          </a:p>
          <a:p>
            <a:pPr lvl="3"/>
            <a:r>
              <a:rPr lang="en-US" altLang="zh-CN" sz="1400" dirty="0"/>
              <a:t>JOIN … ON</a:t>
            </a:r>
          </a:p>
          <a:p>
            <a:pPr lvl="2"/>
            <a:r>
              <a:rPr lang="en-US" altLang="zh-CN" sz="1400" dirty="0">
                <a:solidFill>
                  <a:srgbClr val="0000FF"/>
                </a:solidFill>
              </a:rPr>
              <a:t>WHERE			-- </a:t>
            </a:r>
            <a:r>
              <a:rPr lang="zh-CN" altLang="en-US" sz="1400" dirty="0">
                <a:solidFill>
                  <a:srgbClr val="0000FF"/>
                </a:solidFill>
              </a:rPr>
              <a:t>行抽取（判据：列值；优先级高）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</a:rPr>
              <a:t>[NOT] IN | [NOT] EXISTS | ANY/SOME | ALL</a:t>
            </a:r>
          </a:p>
          <a:p>
            <a:pPr lvl="2"/>
            <a:r>
              <a:rPr lang="en-US" altLang="zh-CN" sz="1400" dirty="0"/>
              <a:t>GROUP BY		-- </a:t>
            </a:r>
            <a:r>
              <a:rPr lang="zh-CN" altLang="en-US" sz="1400" dirty="0"/>
              <a:t>行分组</a:t>
            </a:r>
            <a:endParaRPr lang="en-US" altLang="zh-CN" sz="1400" dirty="0"/>
          </a:p>
          <a:p>
            <a:pPr lvl="2"/>
            <a:r>
              <a:rPr lang="en-US" altLang="zh-CN" sz="1400" dirty="0"/>
              <a:t>HAVING  		-- </a:t>
            </a:r>
            <a:r>
              <a:rPr lang="zh-CN" altLang="en-US" sz="1400" dirty="0"/>
              <a:t>组抽取（判据：聚合函数；优先级低）</a:t>
            </a:r>
            <a:endParaRPr lang="en-US" altLang="zh-CN" sz="1400" dirty="0"/>
          </a:p>
          <a:p>
            <a:pPr lvl="2"/>
            <a:r>
              <a:rPr lang="en-US" altLang="zh-CN" sz="1400" dirty="0"/>
              <a:t>ORDER BY		-- </a:t>
            </a:r>
            <a:r>
              <a:rPr lang="zh-CN" altLang="en-US" sz="1400" dirty="0"/>
              <a:t>行排序</a:t>
            </a:r>
            <a:endParaRPr lang="en-US" altLang="zh-CN" sz="1400" dirty="0"/>
          </a:p>
          <a:p>
            <a:pPr lvl="2"/>
            <a:endParaRPr lang="en-US" altLang="zh-CN" sz="1400" dirty="0"/>
          </a:p>
          <a:p>
            <a:pPr lvl="2"/>
            <a:endParaRPr lang="en-US" altLang="zh-CN" sz="1400" dirty="0">
              <a:solidFill>
                <a:srgbClr val="0000FF"/>
              </a:solidFill>
            </a:endParaRPr>
          </a:p>
          <a:p>
            <a:pPr lvl="2"/>
            <a:endParaRPr lang="en-US" altLang="zh-CN" sz="1400" dirty="0">
              <a:solidFill>
                <a:srgbClr val="0000FF"/>
              </a:solidFill>
            </a:endParaRPr>
          </a:p>
          <a:p>
            <a:r>
              <a:rPr lang="zh-CN" altLang="en-US" dirty="0"/>
              <a:t>用于：关系</a:t>
            </a:r>
            <a:r>
              <a:rPr lang="zh-CN" altLang="en-US" dirty="0">
                <a:solidFill>
                  <a:srgbClr val="FF0000"/>
                </a:solidFill>
              </a:rPr>
              <a:t>运算</a:t>
            </a:r>
            <a:r>
              <a:rPr lang="zh-CN" altLang="en-US" dirty="0"/>
              <a:t>后</a:t>
            </a:r>
            <a:r>
              <a:rPr lang="zh-CN" altLang="en-US" dirty="0">
                <a:solidFill>
                  <a:srgbClr val="FF0000"/>
                </a:solidFill>
              </a:rPr>
              <a:t>筛选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整理</a:t>
            </a:r>
            <a:r>
              <a:rPr lang="zh-CN" altLang="en-US" dirty="0"/>
              <a:t>而取出数据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[</a:t>
            </a:r>
            <a:r>
              <a:rPr lang="zh-CN" altLang="en-US" b="1" dirty="0"/>
              <a:t>拓展阅读</a:t>
            </a:r>
            <a:r>
              <a:rPr lang="en-US" altLang="zh-CN" b="1" dirty="0"/>
              <a:t>] </a:t>
            </a:r>
            <a:r>
              <a:rPr lang="zh-CN" altLang="en-US" dirty="0"/>
              <a:t>完整子句及相关详细文档参考</a:t>
            </a:r>
            <a:r>
              <a:rPr lang="zh-CN" altLang="en-US" dirty="0">
                <a:sym typeface="Wingdings" panose="05000000000000000000" pitchFamily="2" charset="2"/>
              </a:rPr>
              <a:t>：（两者部分细节有微小区别）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openGauss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en-US" altLang="zh-CN" u="sng" dirty="0">
                <a:solidFill>
                  <a:schemeClr val="accent1"/>
                </a:solidFill>
                <a:sym typeface="Wingdings" panose="05000000000000000000" pitchFamily="2" charset="2"/>
              </a:rPr>
              <a:t>https://</a:t>
            </a:r>
            <a:r>
              <a:rPr lang="en-US" altLang="zh-CN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opengauss.org</a:t>
            </a:r>
            <a:r>
              <a:rPr lang="en-US" altLang="zh-CN" u="sng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n-US" altLang="zh-CN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zh</a:t>
            </a:r>
            <a:r>
              <a:rPr lang="en-US" altLang="zh-CN" u="sng" dirty="0">
                <a:solidFill>
                  <a:schemeClr val="accent1"/>
                </a:solidFill>
                <a:sym typeface="Wingdings" panose="05000000000000000000" pitchFamily="2" charset="2"/>
              </a:rPr>
              <a:t>/docs/1.0.1/docs/</a:t>
            </a:r>
            <a:r>
              <a:rPr lang="en-US" altLang="zh-CN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Developerguide</a:t>
            </a:r>
            <a:r>
              <a:rPr lang="en-US" altLang="zh-CN" u="sng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n-US" altLang="zh-CN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SELECT.html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  <a:endParaRPr lang="en-US" altLang="zh-CN" dirty="0"/>
          </a:p>
          <a:p>
            <a:r>
              <a:rPr lang="en-US" altLang="zh-CN" dirty="0"/>
              <a:t>SQL SERVER: </a:t>
            </a:r>
            <a:r>
              <a:rPr lang="en-US" altLang="zh-CN" dirty="0">
                <a:hlinkClick r:id="rId3"/>
              </a:rPr>
              <a:t>https://docs.microsoft.com/zh-cn/sql/t-sql/queries/select-transact-sql?view=sql-server-2017</a:t>
            </a:r>
            <a:endParaRPr lang="en-US" altLang="zh-CN" dirty="0"/>
          </a:p>
          <a:p>
            <a:r>
              <a:rPr lang="en-US" altLang="zh-CN" dirty="0"/>
              <a:t>MYSQL: </a:t>
            </a:r>
            <a:r>
              <a:rPr lang="en-US" altLang="zh-CN" dirty="0">
                <a:hlinkClick r:id="rId4"/>
              </a:rPr>
              <a:t>https://dev.mysql.com/doc/refman/8.0/en/select.html</a:t>
            </a:r>
            <a:endParaRPr lang="zh-CN" altLang="en-US" dirty="0"/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445" y="4054098"/>
            <a:ext cx="4081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TOP/LIMIT		--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行截断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UNION		--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行拼接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DISTINCT/ALL	--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行压缩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子句：概览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74689"/>
            <a:ext cx="1015111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大体上是这样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+mn-ea"/>
              </a:rPr>
              <a:t>SELECT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1,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2, ... (</a:t>
            </a:r>
            <a:r>
              <a:rPr lang="zh-CN" altLang="en-US" dirty="0">
                <a:latin typeface="+mn-ea"/>
              </a:rPr>
              <a:t>或者 </a:t>
            </a:r>
            <a:r>
              <a:rPr lang="en-US" altLang="zh-CN" dirty="0">
                <a:latin typeface="+mn-ea"/>
              </a:rPr>
              <a:t>*)			</a:t>
            </a:r>
            <a:r>
              <a:rPr lang="zh-CN" altLang="en-US" dirty="0">
                <a:latin typeface="+mn-ea"/>
              </a:rPr>
              <a:t>（选择哪些数据列）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	FROM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[,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...]			</a:t>
            </a:r>
            <a:r>
              <a:rPr lang="zh-CN" altLang="en-US" dirty="0">
                <a:latin typeface="+mn-ea"/>
              </a:rPr>
              <a:t>（从哪些表里选择）</a:t>
            </a:r>
          </a:p>
          <a:p>
            <a:pPr lvl="2"/>
            <a:r>
              <a:rPr lang="en-US" altLang="zh-CN" dirty="0">
                <a:latin typeface="+mn-ea"/>
              </a:rPr>
              <a:t>[JOIN </a:t>
            </a:r>
            <a:r>
              <a:rPr lang="zh-CN" altLang="en-US" dirty="0">
                <a:latin typeface="+mn-ea"/>
              </a:rPr>
              <a:t>表名 </a:t>
            </a:r>
            <a:r>
              <a:rPr lang="en-US" altLang="zh-CN" dirty="0">
                <a:latin typeface="+mn-ea"/>
              </a:rPr>
              <a:t>ON </a:t>
            </a:r>
            <a:r>
              <a:rPr lang="zh-CN" altLang="en-US" dirty="0">
                <a:latin typeface="+mn-ea"/>
              </a:rPr>
              <a:t>相等条件表达式</a:t>
            </a:r>
            <a:r>
              <a:rPr lang="en-US" altLang="zh-CN" dirty="0">
                <a:latin typeface="+mn-ea"/>
              </a:rPr>
              <a:t>]		</a:t>
            </a:r>
            <a:r>
              <a:rPr lang="zh-CN" altLang="en-US" dirty="0">
                <a:latin typeface="+mn-ea"/>
              </a:rPr>
              <a:t>（这些表怎么连接）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[WHERE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			</a:t>
            </a:r>
            <a:r>
              <a:rPr lang="zh-CN" altLang="en-US" dirty="0">
                <a:latin typeface="+mn-ea"/>
              </a:rPr>
              <a:t>（得到的数据怎么筛选）</a:t>
            </a:r>
          </a:p>
          <a:p>
            <a:pPr lvl="2"/>
            <a:r>
              <a:rPr lang="en-US" altLang="zh-CN" dirty="0">
                <a:latin typeface="+mn-ea"/>
              </a:rPr>
              <a:t>[GROUP BY 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				</a:t>
            </a:r>
            <a:r>
              <a:rPr lang="zh-CN" altLang="en-US" dirty="0">
                <a:latin typeface="+mn-ea"/>
              </a:rPr>
              <a:t>（需不需要</a:t>
            </a:r>
            <a:r>
              <a:rPr lang="zh-CN" altLang="en-US" dirty="0"/>
              <a:t>对结果集进行分组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[HAVING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			</a:t>
            </a:r>
            <a:r>
              <a:rPr lang="zh-CN" altLang="en-US" dirty="0">
                <a:latin typeface="+mn-ea"/>
              </a:rPr>
              <a:t>（筛选分组后通过聚合函数得到的值）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[ORDER BY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];				</a:t>
            </a:r>
            <a:r>
              <a:rPr lang="zh-CN" altLang="en-US" dirty="0">
                <a:latin typeface="+mn-ea"/>
              </a:rPr>
              <a:t>（指定排序方式）</a:t>
            </a:r>
            <a:endParaRPr lang="en-US" altLang="zh-CN" dirty="0">
              <a:latin typeface="+mn-ea"/>
            </a:endParaRPr>
          </a:p>
          <a:p>
            <a:pPr lvl="2"/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注意上面这些操作总体是一句话。</a:t>
            </a:r>
            <a:endParaRPr lang="en-US" altLang="zh-CN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FROM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101511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FROM</a:t>
            </a:r>
            <a:r>
              <a:rPr lang="en-US" altLang="zh-CN" dirty="0"/>
              <a:t>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AS </a:t>
            </a:r>
            <a:r>
              <a:rPr lang="zh-CN" altLang="en-US" dirty="0"/>
              <a:t>子结果集名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……(</a:t>
            </a:r>
            <a:r>
              <a:rPr lang="zh-CN" altLang="en-US" dirty="0">
                <a:sym typeface="Calibri" panose="020F0502020204030204" pitchFamily="34" charset="0"/>
              </a:rPr>
              <a:t>如</a:t>
            </a:r>
            <a:r>
              <a:rPr lang="en-US" altLang="zh-CN" dirty="0">
                <a:sym typeface="Calibri" panose="020F0502020204030204" pitchFamily="34" charset="0"/>
              </a:rPr>
              <a:t>SELECT </a:t>
            </a:r>
            <a:r>
              <a:rPr lang="zh-CN" altLang="en-US" dirty="0">
                <a:sym typeface="Calibri" panose="020F0502020204030204" pitchFamily="34" charset="0"/>
              </a:rPr>
              <a:t>*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FROM</a:t>
            </a:r>
            <a:r>
              <a:rPr lang="en-US" altLang="zh-CN" dirty="0"/>
              <a:t> (SELECT Fid, Name FROM food WHERE Price&lt;10)</a:t>
            </a:r>
          </a:p>
          <a:p>
            <a:pPr marL="349250" lvl="1">
              <a:defRPr/>
            </a:pPr>
            <a:r>
              <a:rPr lang="en-US" altLang="zh-CN" dirty="0"/>
              <a:t>	AS </a:t>
            </a:r>
            <a:r>
              <a:rPr lang="en-US" altLang="zh-CN" dirty="0" err="1"/>
              <a:t>cheap_food</a:t>
            </a:r>
            <a:endParaRPr lang="en-US" altLang="zh-CN" dirty="0"/>
          </a:p>
          <a:p>
            <a:pPr marL="349250"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此时子查询应返回一个表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作用：表裁剪，一般用在表连接之前以减小开销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WHERE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101511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WHERE &lt;</a:t>
            </a:r>
            <a:r>
              <a:rPr lang="zh-CN" altLang="en-US" dirty="0"/>
              <a:t>子查询条件表达式</a:t>
            </a:r>
            <a:r>
              <a:rPr lang="en-US" altLang="zh-CN" dirty="0"/>
              <a:t>&gt;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&lt;</a:t>
            </a:r>
            <a:r>
              <a:rPr lang="zh-CN" altLang="en-US" dirty="0"/>
              <a:t>子查询条件表达式</a:t>
            </a:r>
            <a:r>
              <a:rPr lang="en-US" altLang="zh-CN" dirty="0"/>
              <a:t>&gt;</a:t>
            </a:r>
            <a:r>
              <a:rPr lang="zh-CN" altLang="en-US" dirty="0"/>
              <a:t>可以形如</a:t>
            </a:r>
            <a:endParaRPr lang="en-US" altLang="zh-CN" dirty="0"/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en-US" altLang="zh-CN" dirty="0"/>
              <a:t> (&lt;SELECT</a:t>
            </a:r>
            <a:r>
              <a:rPr lang="zh-CN" altLang="en-US" dirty="0"/>
              <a:t>语句</a:t>
            </a:r>
            <a:r>
              <a:rPr lang="en-US" altLang="zh-CN" dirty="0"/>
              <a:t>&gt;)</a:t>
            </a:r>
          </a:p>
          <a:p>
            <a:pPr lvl="1"/>
            <a:r>
              <a:rPr lang="en-US" altLang="zh-CN" dirty="0" err="1"/>
              <a:t>columnName</a:t>
            </a:r>
            <a:r>
              <a:rPr lang="zh-CN" altLang="en-US" dirty="0"/>
              <a:t> </a:t>
            </a:r>
            <a:r>
              <a:rPr lang="en-US" altLang="zh-CN" dirty="0"/>
              <a:t>[NOT] IN (&lt;SELECT</a:t>
            </a:r>
            <a:r>
              <a:rPr lang="zh-CN" altLang="en-US" dirty="0"/>
              <a:t>语句</a:t>
            </a:r>
            <a:r>
              <a:rPr lang="en-US" altLang="zh-CN" dirty="0"/>
              <a:t>&gt;)</a:t>
            </a:r>
          </a:p>
          <a:p>
            <a:pPr lvl="1"/>
            <a:r>
              <a:rPr lang="en-US" altLang="zh-CN" dirty="0" err="1"/>
              <a:t>columnName</a:t>
            </a:r>
            <a:r>
              <a:rPr lang="en-US" altLang="zh-CN" dirty="0"/>
              <a:t> &gt;= [ANY/SOME|ALL]</a:t>
            </a:r>
            <a:r>
              <a:rPr lang="zh-CN" altLang="en-US" dirty="0"/>
              <a:t> </a:t>
            </a:r>
            <a:r>
              <a:rPr lang="en-US" altLang="zh-CN" dirty="0"/>
              <a:t>(&lt;SELECT</a:t>
            </a:r>
            <a:r>
              <a:rPr lang="zh-CN" altLang="en-US" dirty="0"/>
              <a:t>语句</a:t>
            </a:r>
            <a:r>
              <a:rPr lang="en-US" altLang="zh-CN" dirty="0"/>
              <a:t>&gt;)</a:t>
            </a:r>
          </a:p>
          <a:p>
            <a:endParaRPr lang="en-US" altLang="zh-CN" dirty="0"/>
          </a:p>
          <a:p>
            <a:r>
              <a:rPr lang="zh-CN" altLang="en-US" dirty="0"/>
              <a:t>作用：进一步对结果集作行提取</a:t>
            </a:r>
            <a:endParaRPr lang="en-US" altLang="zh-CN" dirty="0"/>
          </a:p>
          <a:p>
            <a:pPr lvl="2"/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EXISTS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子查询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1" y="2048219"/>
            <a:ext cx="1007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WHERE 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en-US" altLang="zh-CN" dirty="0"/>
              <a:t>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……</a:t>
            </a:r>
          </a:p>
          <a:p>
            <a:pPr lvl="1">
              <a:defRPr/>
            </a:pPr>
            <a:r>
              <a:rPr lang="en-US" altLang="zh-CN" dirty="0"/>
              <a:t>WHERE 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endParaRPr lang="en-US" altLang="zh-CN" dirty="0"/>
          </a:p>
          <a:p>
            <a:pPr marL="349250" lvl="1">
              <a:defRPr/>
            </a:pPr>
            <a:r>
              <a:rPr lang="en-US" altLang="zh-CN" dirty="0"/>
              <a:t>	(SELECT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FROM Food WHERE City=‘</a:t>
            </a:r>
            <a:r>
              <a:rPr lang="zh-CN" altLang="en-US" dirty="0"/>
              <a:t>北京</a:t>
            </a:r>
            <a:r>
              <a:rPr lang="en-US" altLang="zh-CN" dirty="0"/>
              <a:t>’)</a:t>
            </a:r>
          </a:p>
          <a:p>
            <a:pPr lvl="1">
              <a:defRPr/>
            </a:pP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zh-CN" altLang="en-US" dirty="0">
                <a:sym typeface="Calibri" panose="020F0502020204030204" pitchFamily="34" charset="0"/>
              </a:rPr>
              <a:t>用于检查子查询是否至少会返回一行数据，该子查询实际上并不返回任何数据，而是返回值</a:t>
            </a:r>
            <a:r>
              <a:rPr lang="en-US" altLang="zh-CN" dirty="0">
                <a:sym typeface="Calibri" panose="020F0502020204030204" pitchFamily="34" charset="0"/>
              </a:rPr>
              <a:t>True</a:t>
            </a:r>
            <a:r>
              <a:rPr lang="zh-CN" altLang="en-US" dirty="0">
                <a:sym typeface="Calibri" panose="020F0502020204030204" pitchFamily="34" charset="0"/>
              </a:rPr>
              <a:t>或</a:t>
            </a:r>
            <a:r>
              <a:rPr lang="en-US" altLang="zh-CN" dirty="0">
                <a:sym typeface="Calibri" panose="020F0502020204030204" pitchFamily="34" charset="0"/>
              </a:rPr>
              <a:t>False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r>
              <a:rPr lang="zh-CN" altLang="en-US" dirty="0">
                <a:sym typeface="Calibri" panose="020F0502020204030204" pitchFamily="34" charset="0"/>
              </a:rPr>
              <a:t>（因此，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zh-CN" altLang="en-US" dirty="0">
                <a:sym typeface="Calibri" panose="020F0502020204030204" pitchFamily="34" charset="0"/>
              </a:rPr>
              <a:t>后面接的子查询</a:t>
            </a:r>
            <a:r>
              <a:rPr lang="en-US" altLang="zh-CN" dirty="0">
                <a:sym typeface="Calibri" panose="020F0502020204030204" pitchFamily="34" charset="0"/>
              </a:rPr>
              <a:t>SELECT</a:t>
            </a:r>
            <a:r>
              <a:rPr lang="zh-CN" altLang="en-US" dirty="0">
                <a:sym typeface="Calibri" panose="020F0502020204030204" pitchFamily="34" charset="0"/>
              </a:rPr>
              <a:t>后一般直接用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endParaRPr lang="en-US" altLang="zh-CN" dirty="0"/>
          </a:p>
          <a:p>
            <a:pPr indent="-107950">
              <a:defRPr/>
            </a:pPr>
            <a:r>
              <a:rPr lang="zh-CN" altLang="en-US" dirty="0"/>
              <a:t>作用：</a:t>
            </a:r>
            <a:r>
              <a:rPr lang="zh-CN" altLang="en-US" dirty="0">
                <a:sym typeface="Calibri" panose="020F0502020204030204" pitchFamily="34" charset="0"/>
              </a:rPr>
              <a:t>指定一个子查询，检测‘行’的存在（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zh-CN" altLang="en-US" dirty="0">
                <a:sym typeface="Calibri" panose="020F0502020204030204" pitchFamily="34" charset="0"/>
              </a:rPr>
              <a:t>）与否（</a:t>
            </a:r>
            <a:r>
              <a:rPr lang="en-US" altLang="zh-CN" dirty="0">
                <a:sym typeface="Calibri" panose="020F0502020204030204" pitchFamily="34" charset="0"/>
              </a:rPr>
              <a:t>NOT EXISTS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6102c81-3734-46d8-9668-d9f6e763941e"/>
  <p:tag name="COMMONDATA" val="eyJoZGlkIjoiYTg1MzUzYjM1ZGFmNDNhNDMyNzY0NzVhYWMxZDEyY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2721</Words>
  <Application>Microsoft Office PowerPoint</Application>
  <PresentationFormat>宽屏</PresentationFormat>
  <Paragraphs>326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微软雅黑</vt:lpstr>
      <vt:lpstr>Noto Sans SC</vt:lpstr>
      <vt:lpstr>等线</vt:lpstr>
      <vt:lpstr>Wingdings</vt:lpstr>
      <vt:lpstr>Cambria Math</vt:lpstr>
      <vt:lpstr>思源黑体 CN Light</vt:lpstr>
      <vt:lpstr>-apple-system</vt:lpstr>
      <vt:lpstr>等线 Light</vt:lpstr>
      <vt:lpstr>Calibri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铭 高</cp:lastModifiedBy>
  <cp:revision>407</cp:revision>
  <dcterms:created xsi:type="dcterms:W3CDTF">2023-03-28T08:54:00Z</dcterms:created>
  <dcterms:modified xsi:type="dcterms:W3CDTF">2024-04-11T03:09:05Z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16E24F5E01E69A7E4FAB2264B63A6E16_43</vt:lpwstr>
  </property>
  <property fmtid="{D5CDD505-2E9C-101B-9397-08002B2CF9AE}" pid="3" name="KSOProductBuildVer">
    <vt:lpwstr>2052-12.1.0.16417</vt:lpwstr>
  </property>
</Properties>
</file>