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7" r:id="rId2"/>
    <p:sldId id="293" r:id="rId3"/>
    <p:sldId id="431" r:id="rId4"/>
    <p:sldId id="424" r:id="rId5"/>
    <p:sldId id="419" r:id="rId6"/>
    <p:sldId id="444" r:id="rId7"/>
    <p:sldId id="445" r:id="rId8"/>
    <p:sldId id="446" r:id="rId9"/>
    <p:sldId id="443" r:id="rId10"/>
    <p:sldId id="420" r:id="rId11"/>
    <p:sldId id="421" r:id="rId12"/>
    <p:sldId id="422" r:id="rId13"/>
    <p:sldId id="423" r:id="rId14"/>
    <p:sldId id="432" r:id="rId15"/>
    <p:sldId id="437" r:id="rId16"/>
    <p:sldId id="435" r:id="rId17"/>
    <p:sldId id="436" r:id="rId18"/>
    <p:sldId id="433" r:id="rId19"/>
    <p:sldId id="438" r:id="rId20"/>
    <p:sldId id="439" r:id="rId21"/>
    <p:sldId id="440" r:id="rId22"/>
    <p:sldId id="441" r:id="rId23"/>
    <p:sldId id="307" r:id="rId24"/>
  </p:sldIdLst>
  <p:sldSz cx="12192000" cy="6858000"/>
  <p:notesSz cx="6858000" cy="9144000"/>
  <p:embeddedFontLst>
    <p:embeddedFont>
      <p:font typeface="等线" panose="02010600030101010101" pitchFamily="2" charset="-122"/>
      <p:regular r:id="rId26"/>
      <p:bold r:id="rId27"/>
    </p:embeddedFont>
    <p:embeddedFont>
      <p:font typeface="等线 Light" panose="02010600030101010101" pitchFamily="2" charset="-122"/>
      <p:regular r:id="rId28"/>
    </p:embeddedFont>
    <p:embeddedFont>
      <p:font typeface="微软雅黑" panose="020B0503020204020204" pitchFamily="34" charset="-122"/>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96" d="100"/>
          <a:sy n="96" d="100"/>
        </p:scale>
        <p:origin x="92"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4C28DB-BE6E-4D94-BFE5-01FEE48E73ED}"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2024/4/16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s://scs.buaa.edu.cn/#/security/index"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log.csdn.net/cx243698/article/details/127256574" TargetMode="Externa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log.csdn.net/cx243698/article/details/127256574"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log.csdn.net/cx243698/article/details/127256574" TargetMode="Externa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log.csdn.net/cx243698/article/details/127256574"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hyperlink" Target="https://blog.csdn.net/weixin_43870646/article/details/906022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2607809" y="2737441"/>
            <a:ext cx="6976382" cy="903605"/>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数据库第四次上机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7" name="直角三角形 6"/>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954680" y="2048219"/>
            <a:ext cx="10151119" cy="707886"/>
          </a:xfrm>
          <a:prstGeom prst="rect">
            <a:avLst/>
          </a:prstGeom>
          <a:noFill/>
        </p:spPr>
        <p:txBody>
          <a:bodyPr wrap="square" rtlCol="0">
            <a:spAutoFit/>
          </a:bodyPr>
          <a:lstStyle/>
          <a:p>
            <a:r>
              <a:rPr lang="zh-CN" altLang="en-US" sz="2000" dirty="0">
                <a:latin typeface="+mn-ea"/>
              </a:rPr>
              <a:t>数据源选择“</a:t>
            </a:r>
            <a:r>
              <a:rPr lang="en-US" altLang="zh-CN" sz="2000" dirty="0">
                <a:latin typeface="+mn-ea"/>
              </a:rPr>
              <a:t>Flat File Source</a:t>
            </a:r>
            <a:r>
              <a:rPr lang="zh-CN" altLang="en-US" sz="2000" dirty="0">
                <a:latin typeface="+mn-ea"/>
              </a:rPr>
              <a:t>”，选择文件名时注意在右下角切换为</a:t>
            </a:r>
            <a:r>
              <a:rPr lang="en-US" altLang="zh-CN" sz="2000" dirty="0">
                <a:latin typeface="+mn-ea"/>
              </a:rPr>
              <a:t>csv</a:t>
            </a:r>
            <a:r>
              <a:rPr lang="zh-CN" altLang="en-US" sz="2000" dirty="0">
                <a:latin typeface="+mn-ea"/>
              </a:rPr>
              <a:t>文件，选择完成后点击</a:t>
            </a:r>
            <a:r>
              <a:rPr lang="en-US" altLang="zh-CN" sz="2000" dirty="0">
                <a:latin typeface="+mn-ea"/>
              </a:rPr>
              <a:t>Next</a:t>
            </a:r>
            <a:endParaRPr lang="zh-CN" altLang="en-US" sz="2000" dirty="0">
              <a:latin typeface="+mn-ea"/>
            </a:endParaRPr>
          </a:p>
        </p:txBody>
      </p:sp>
      <p:pic>
        <p:nvPicPr>
          <p:cNvPr id="2" name="图片 1"/>
          <p:cNvPicPr>
            <a:picLocks noChangeAspect="1"/>
          </p:cNvPicPr>
          <p:nvPr/>
        </p:nvPicPr>
        <p:blipFill>
          <a:blip r:embed="rId2"/>
          <a:stretch>
            <a:fillRect/>
          </a:stretch>
        </p:blipFill>
        <p:spPr>
          <a:xfrm>
            <a:off x="879999" y="2918424"/>
            <a:ext cx="4597524" cy="3799830"/>
          </a:xfrm>
          <a:prstGeom prst="rect">
            <a:avLst/>
          </a:prstGeom>
        </p:spPr>
      </p:pic>
      <p:pic>
        <p:nvPicPr>
          <p:cNvPr id="3" name="图片 2"/>
          <p:cNvPicPr>
            <a:picLocks noChangeAspect="1"/>
          </p:cNvPicPr>
          <p:nvPr/>
        </p:nvPicPr>
        <p:blipFill>
          <a:blip r:embed="rId3"/>
          <a:stretch>
            <a:fillRect/>
          </a:stretch>
        </p:blipFill>
        <p:spPr>
          <a:xfrm>
            <a:off x="5882635" y="2918424"/>
            <a:ext cx="4118484" cy="35782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954680" y="2048219"/>
            <a:ext cx="10151119" cy="707886"/>
          </a:xfrm>
          <a:prstGeom prst="rect">
            <a:avLst/>
          </a:prstGeom>
          <a:noFill/>
        </p:spPr>
        <p:txBody>
          <a:bodyPr wrap="square" rtlCol="0">
            <a:spAutoFit/>
          </a:bodyPr>
          <a:lstStyle/>
          <a:p>
            <a:r>
              <a:rPr lang="zh-CN" altLang="en-US" sz="2000" dirty="0">
                <a:latin typeface="+mn-ea"/>
              </a:rPr>
              <a:t>上一页完成后进入左图的界面，点击</a:t>
            </a:r>
            <a:r>
              <a:rPr lang="en-US" altLang="zh-CN" sz="2000" dirty="0">
                <a:latin typeface="+mn-ea"/>
              </a:rPr>
              <a:t>Next</a:t>
            </a:r>
            <a:r>
              <a:rPr lang="zh-CN" altLang="en-US" sz="2000" dirty="0">
                <a:latin typeface="+mn-ea"/>
              </a:rPr>
              <a:t>，进入右图。</a:t>
            </a:r>
            <a:r>
              <a:rPr lang="zh-CN" altLang="en-US" sz="2000" dirty="0">
                <a:solidFill>
                  <a:srgbClr val="FF0000"/>
                </a:solidFill>
                <a:latin typeface="+mn-ea"/>
              </a:rPr>
              <a:t>目标选择如图</a:t>
            </a:r>
            <a:r>
              <a:rPr lang="zh-CN" altLang="en-US" sz="2000" dirty="0">
                <a:latin typeface="+mn-ea"/>
              </a:rPr>
              <a:t>，根据个人情况选择服务器名称与数据库（一般来说目标选好后会自动选择），点击</a:t>
            </a:r>
            <a:r>
              <a:rPr lang="en-US" altLang="zh-CN" sz="2000" dirty="0">
                <a:latin typeface="+mn-ea"/>
              </a:rPr>
              <a:t>Next</a:t>
            </a:r>
            <a:endParaRPr lang="zh-CN" altLang="en-US" sz="2000" dirty="0">
              <a:latin typeface="+mn-ea"/>
            </a:endParaRPr>
          </a:p>
        </p:txBody>
      </p:sp>
      <p:pic>
        <p:nvPicPr>
          <p:cNvPr id="4" name="图片 3"/>
          <p:cNvPicPr>
            <a:picLocks noChangeAspect="1"/>
          </p:cNvPicPr>
          <p:nvPr/>
        </p:nvPicPr>
        <p:blipFill>
          <a:blip r:embed="rId2"/>
          <a:stretch>
            <a:fillRect/>
          </a:stretch>
        </p:blipFill>
        <p:spPr>
          <a:xfrm>
            <a:off x="798354" y="2876365"/>
            <a:ext cx="4345082" cy="3775125"/>
          </a:xfrm>
          <a:prstGeom prst="rect">
            <a:avLst/>
          </a:prstGeom>
        </p:spPr>
      </p:pic>
      <p:pic>
        <p:nvPicPr>
          <p:cNvPr id="5" name="图片 4"/>
          <p:cNvPicPr>
            <a:picLocks noChangeAspect="1"/>
          </p:cNvPicPr>
          <p:nvPr/>
        </p:nvPicPr>
        <p:blipFill>
          <a:blip r:embed="rId3"/>
          <a:stretch>
            <a:fillRect/>
          </a:stretch>
        </p:blipFill>
        <p:spPr>
          <a:xfrm>
            <a:off x="5882635" y="2876365"/>
            <a:ext cx="4345082" cy="3775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0" y="2048219"/>
            <a:ext cx="10438965" cy="707886"/>
          </a:xfrm>
          <a:prstGeom prst="rect">
            <a:avLst/>
          </a:prstGeom>
          <a:noFill/>
        </p:spPr>
        <p:txBody>
          <a:bodyPr wrap="square" rtlCol="0">
            <a:spAutoFit/>
          </a:bodyPr>
          <a:lstStyle/>
          <a:p>
            <a:r>
              <a:rPr lang="zh-CN" altLang="en-US" sz="2000" dirty="0">
                <a:latin typeface="+mn-ea"/>
              </a:rPr>
              <a:t>如果已经建表直接下一步，没有建表的话，点击编辑映射，可以修改列值类型</a:t>
            </a:r>
            <a:endParaRPr lang="en-US" altLang="zh-CN" sz="2000" dirty="0">
              <a:latin typeface="+mn-ea"/>
            </a:endParaRPr>
          </a:p>
          <a:p>
            <a:r>
              <a:rPr lang="zh-CN" altLang="en-US" sz="2000" dirty="0">
                <a:solidFill>
                  <a:srgbClr val="FF0000"/>
                </a:solidFill>
                <a:latin typeface="+mn-ea"/>
              </a:rPr>
              <a:t>图中类型并未做修改，不可直接模仿</a:t>
            </a:r>
            <a:endParaRPr lang="en-US" altLang="zh-CN" sz="2000" dirty="0">
              <a:solidFill>
                <a:srgbClr val="FF0000"/>
              </a:solidFill>
              <a:latin typeface="+mn-ea"/>
            </a:endParaRPr>
          </a:p>
        </p:txBody>
      </p:sp>
      <p:pic>
        <p:nvPicPr>
          <p:cNvPr id="2" name="图片 1"/>
          <p:cNvPicPr>
            <a:picLocks noChangeAspect="1"/>
          </p:cNvPicPr>
          <p:nvPr/>
        </p:nvPicPr>
        <p:blipFill>
          <a:blip r:embed="rId2"/>
          <a:stretch>
            <a:fillRect/>
          </a:stretch>
        </p:blipFill>
        <p:spPr>
          <a:xfrm>
            <a:off x="3075303" y="2975479"/>
            <a:ext cx="4334513" cy="37659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798354" y="2013669"/>
            <a:ext cx="10438965" cy="400110"/>
          </a:xfrm>
          <a:prstGeom prst="rect">
            <a:avLst/>
          </a:prstGeom>
          <a:noFill/>
        </p:spPr>
        <p:txBody>
          <a:bodyPr wrap="square" rtlCol="0">
            <a:spAutoFit/>
          </a:bodyPr>
          <a:lstStyle/>
          <a:p>
            <a:r>
              <a:rPr lang="zh-CN" altLang="en-US" sz="2000" dirty="0">
                <a:latin typeface="+mn-ea"/>
              </a:rPr>
              <a:t>然后一直</a:t>
            </a:r>
            <a:r>
              <a:rPr lang="en-US" altLang="zh-CN" sz="2000" dirty="0">
                <a:latin typeface="+mn-ea"/>
              </a:rPr>
              <a:t>Next</a:t>
            </a:r>
            <a:r>
              <a:rPr lang="zh-CN" altLang="en-US" sz="2000" dirty="0">
                <a:latin typeface="+mn-ea"/>
              </a:rPr>
              <a:t>，直到</a:t>
            </a:r>
            <a:r>
              <a:rPr lang="en-US" altLang="zh-CN" sz="2000" dirty="0">
                <a:latin typeface="+mn-ea"/>
              </a:rPr>
              <a:t>Finish</a:t>
            </a:r>
          </a:p>
        </p:txBody>
      </p:sp>
      <p:pic>
        <p:nvPicPr>
          <p:cNvPr id="3" name="图片 2"/>
          <p:cNvPicPr>
            <a:picLocks noChangeAspect="1"/>
          </p:cNvPicPr>
          <p:nvPr/>
        </p:nvPicPr>
        <p:blipFill>
          <a:blip r:embed="rId2"/>
          <a:stretch>
            <a:fillRect/>
          </a:stretch>
        </p:blipFill>
        <p:spPr>
          <a:xfrm>
            <a:off x="798354" y="2514983"/>
            <a:ext cx="3542971" cy="3078229"/>
          </a:xfrm>
          <a:prstGeom prst="rect">
            <a:avLst/>
          </a:prstGeom>
        </p:spPr>
      </p:pic>
      <p:pic>
        <p:nvPicPr>
          <p:cNvPr id="5" name="图片 4"/>
          <p:cNvPicPr>
            <a:picLocks noChangeAspect="1"/>
          </p:cNvPicPr>
          <p:nvPr/>
        </p:nvPicPr>
        <p:blipFill>
          <a:blip r:embed="rId3"/>
          <a:stretch>
            <a:fillRect/>
          </a:stretch>
        </p:blipFill>
        <p:spPr>
          <a:xfrm>
            <a:off x="4368460" y="2514982"/>
            <a:ext cx="3542971" cy="3078229"/>
          </a:xfrm>
          <a:prstGeom prst="rect">
            <a:avLst/>
          </a:prstGeom>
        </p:spPr>
      </p:pic>
      <p:pic>
        <p:nvPicPr>
          <p:cNvPr id="9" name="图片 8"/>
          <p:cNvPicPr>
            <a:picLocks noChangeAspect="1"/>
          </p:cNvPicPr>
          <p:nvPr/>
        </p:nvPicPr>
        <p:blipFill>
          <a:blip r:embed="rId4"/>
          <a:stretch>
            <a:fillRect/>
          </a:stretch>
        </p:blipFill>
        <p:spPr>
          <a:xfrm>
            <a:off x="7952995" y="2514983"/>
            <a:ext cx="3542970" cy="30782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a:t>
              </a:r>
              <a:r>
                <a:rPr lang="en-US" altLang="zh-CN" sz="2400" dirty="0">
                  <a:solidFill>
                    <a:schemeClr val="bg1"/>
                  </a:solidFill>
                  <a:cs typeface="+mn-ea"/>
                  <a:sym typeface="+mn-ea"/>
                </a:rPr>
                <a:t>2  DDL </a:t>
              </a:r>
              <a:r>
                <a:rPr lang="en-US" altLang="zh-CN" sz="2400" dirty="0">
                  <a:latin typeface="+mn-ea"/>
                  <a:sym typeface="+mn-ea"/>
                </a:rPr>
                <a:t> </a:t>
              </a:r>
              <a:r>
                <a:rPr lang="en-US" sz="2400" dirty="0">
                  <a:solidFill>
                    <a:schemeClr val="bg1"/>
                  </a:solidFill>
                  <a:cs typeface="+mn-ea"/>
                  <a:sym typeface="+mn-lt"/>
                </a:rPr>
                <a:t>DML</a:t>
              </a:r>
              <a:r>
                <a:rPr lang="zh-CN" altLang="en-US" sz="2400" dirty="0">
                  <a:solidFill>
                    <a:schemeClr val="bg1"/>
                  </a:solidFill>
                  <a:cs typeface="+mn-ea"/>
                  <a:sym typeface="+mn-lt"/>
                </a:rPr>
                <a:t> </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3969385"/>
          </a:xfrm>
          <a:prstGeom prst="rect">
            <a:avLst/>
          </a:prstGeom>
          <a:noFill/>
        </p:spPr>
        <p:txBody>
          <a:bodyPr wrap="square" rtlCol="0">
            <a:spAutoFit/>
          </a:bodyPr>
          <a:lstStyle/>
          <a:p>
            <a:pPr indent="0">
              <a:buFont typeface="Wingdings" panose="05000000000000000000" pitchFamily="2" charset="2"/>
              <a:buNone/>
            </a:pPr>
            <a:r>
              <a:rPr lang="zh-CN" altLang="en-US" b="1" dirty="0"/>
              <a:t>请使用</a:t>
            </a:r>
            <a:r>
              <a:rPr lang="en-US" b="1" dirty="0"/>
              <a:t>SQL</a:t>
            </a:r>
            <a:r>
              <a:rPr lang="zh-CN" altLang="en-US" b="1" dirty="0"/>
              <a:t>语句（</a:t>
            </a:r>
            <a:r>
              <a:rPr lang="en-US" altLang="zh-CN" b="1" dirty="0"/>
              <a:t>DDL/DML</a:t>
            </a:r>
            <a:r>
              <a:rPr lang="zh-CN" altLang="en-US" b="1" dirty="0"/>
              <a:t>），基于</a:t>
            </a:r>
            <a:r>
              <a:rPr lang="en-US" altLang="zh-CN" b="1" dirty="0"/>
              <a:t>TASK1</a:t>
            </a:r>
            <a:r>
              <a:rPr lang="zh-CN" altLang="en-US" b="1" dirty="0"/>
              <a:t>的三个表，</a:t>
            </a:r>
            <a:r>
              <a:rPr lang="zh-CN" altLang="en-US" dirty="0"/>
              <a:t>完成以下需求：</a:t>
            </a:r>
            <a:endParaRPr lang="en-US" altLang="zh-CN" dirty="0"/>
          </a:p>
          <a:p>
            <a:pPr indent="0">
              <a:buFont typeface="Wingdings" panose="05000000000000000000" pitchFamily="2" charset="2"/>
              <a:buNone/>
            </a:pPr>
            <a:endParaRPr lang="en-US" altLang="zh-CN" dirty="0"/>
          </a:p>
          <a:p>
            <a:pPr indent="0">
              <a:buFont typeface="Wingdings" panose="05000000000000000000" pitchFamily="2" charset="2"/>
              <a:buNone/>
            </a:pPr>
            <a:r>
              <a:rPr lang="en-US" altLang="zh-CN" dirty="0"/>
              <a:t>Q1:  </a:t>
            </a:r>
            <a:r>
              <a:rPr lang="zh-CN" altLang="en-US" dirty="0"/>
              <a:t>创建一个新表</a:t>
            </a:r>
            <a:r>
              <a:rPr lang="en-US" altLang="zh-CN" dirty="0"/>
              <a:t>Sales</a:t>
            </a:r>
            <a:r>
              <a:rPr lang="zh-CN" altLang="en-US" dirty="0"/>
              <a:t>，字段为：</a:t>
            </a:r>
            <a:r>
              <a:rPr lang="en-US" altLang="zh-CN" dirty="0"/>
              <a:t>Food </a:t>
            </a:r>
            <a:r>
              <a:rPr lang="zh-CN" altLang="en-US" dirty="0"/>
              <a:t>ID（主键） 数字型，食物名（非空）字符型 长度20，总销量 数字型。查询每种食物的总销量，将结果插入表中。</a:t>
            </a:r>
            <a:r>
              <a:rPr dirty="0"/>
              <a:t>（两条SQL语句，一条为</a:t>
            </a:r>
            <a:r>
              <a:rPr lang="en-US" dirty="0"/>
              <a:t>create</a:t>
            </a:r>
            <a:r>
              <a:rPr dirty="0"/>
              <a:t>语句，一条为insert语句）。</a:t>
            </a:r>
            <a:endParaRPr lang="en-US" altLang="zh-CN" dirty="0"/>
          </a:p>
          <a:p>
            <a:pPr indent="0">
              <a:buFont typeface="Wingdings" panose="05000000000000000000" pitchFamily="2" charset="2"/>
              <a:buNone/>
            </a:pPr>
            <a:endParaRPr lang="zh-CN" altLang="en-US" dirty="0"/>
          </a:p>
          <a:p>
            <a:pPr indent="0">
              <a:buFont typeface="Wingdings" panose="05000000000000000000" pitchFamily="2" charset="2"/>
              <a:buNone/>
            </a:pPr>
            <a:r>
              <a:rPr lang="en-US" altLang="zh-CN" dirty="0"/>
              <a:t>Q2</a:t>
            </a:r>
            <a:r>
              <a:rPr lang="zh-CN" altLang="en-US" dirty="0"/>
              <a:t>：向</a:t>
            </a:r>
            <a:r>
              <a:rPr lang="en-US" altLang="zh-CN" dirty="0"/>
              <a:t>Order</a:t>
            </a:r>
            <a:r>
              <a:rPr lang="zh-CN" altLang="en-US" dirty="0"/>
              <a:t>表添加一条交易记录，内容自定义，并更新对应食物的总销量字段（</a:t>
            </a:r>
            <a:r>
              <a:rPr dirty="0">
                <a:sym typeface="+mn-ea"/>
              </a:rPr>
              <a:t>两条SQL语句</a:t>
            </a:r>
            <a:r>
              <a:rPr lang="zh-CN" altLang="en-US" dirty="0"/>
              <a:t>）</a:t>
            </a:r>
          </a:p>
          <a:p>
            <a:pPr indent="0">
              <a:buFont typeface="Wingdings" panose="05000000000000000000" pitchFamily="2" charset="2"/>
              <a:buNone/>
            </a:pPr>
            <a:endParaRPr lang="zh-CN" altLang="en-US" dirty="0"/>
          </a:p>
          <a:p>
            <a:pPr indent="0">
              <a:buFont typeface="Wingdings" panose="05000000000000000000" pitchFamily="2" charset="2"/>
              <a:buNone/>
            </a:pPr>
            <a:r>
              <a:rPr lang="en-US" altLang="zh-CN" dirty="0"/>
              <a:t>Q3</a:t>
            </a:r>
            <a:r>
              <a:rPr lang="zh-CN" altLang="en-US" dirty="0"/>
              <a:t>：为新表添加一个评分字段（数字型），要求分数范围限定为</a:t>
            </a:r>
            <a:r>
              <a:rPr lang="en-US" altLang="zh-CN" dirty="0">
                <a:sym typeface="+mn-ea"/>
              </a:rPr>
              <a:t>0-10</a:t>
            </a:r>
            <a:r>
              <a:rPr lang="zh-CN" altLang="en-US" dirty="0"/>
              <a:t>，并设置默认值</a:t>
            </a:r>
            <a:r>
              <a:rPr lang="en-US" altLang="zh-CN" dirty="0"/>
              <a:t>6</a:t>
            </a:r>
            <a:endParaRPr lang="zh-CN" altLang="en-US" dirty="0"/>
          </a:p>
          <a:p>
            <a:pPr indent="0">
              <a:buFont typeface="Wingdings" panose="05000000000000000000" pitchFamily="2" charset="2"/>
              <a:buNone/>
            </a:pPr>
            <a:endParaRPr lang="zh-CN" altLang="en-US" dirty="0"/>
          </a:p>
          <a:p>
            <a:pPr indent="0">
              <a:buFont typeface="Wingdings" panose="05000000000000000000" pitchFamily="2" charset="2"/>
              <a:buNone/>
            </a:pPr>
            <a:endParaRPr lang="zh-CN" altLang="en-US" dirty="0">
              <a:latin typeface="+mn-ea"/>
              <a:sym typeface="+mn-ea"/>
            </a:endParaRP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a:t>
            </a:r>
            <a:r>
              <a:rPr lang="en-US" altLang="zh-CN" b="1" dirty="0">
                <a:latin typeface="+mn-ea"/>
                <a:sym typeface="+mn-ea"/>
              </a:rPr>
              <a:t>/</a:t>
            </a:r>
            <a:r>
              <a:rPr lang="zh-CN" altLang="en-US" b="1" dirty="0">
                <a:latin typeface="+mn-ea"/>
                <a:sym typeface="+mn-ea"/>
              </a:rPr>
              <a:t>操作结果截图，请标好题号</a:t>
            </a:r>
            <a:r>
              <a:rPr lang="zh-CN" altLang="en-US" dirty="0">
                <a:latin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98354" y="2036819"/>
            <a:ext cx="9112011"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mn-ea"/>
              </a:rPr>
              <a:t>修改表</a:t>
            </a:r>
          </a:p>
          <a:p>
            <a:r>
              <a:rPr lang="en-US" altLang="zh-CN" sz="2000" dirty="0">
                <a:latin typeface="+mn-ea"/>
              </a:rPr>
              <a:t>ALTER TABLE </a:t>
            </a:r>
            <a:r>
              <a:rPr lang="zh-CN" altLang="en-US" sz="2000" dirty="0">
                <a:latin typeface="+mn-ea"/>
              </a:rPr>
              <a:t>表名</a:t>
            </a:r>
          </a:p>
          <a:p>
            <a:r>
              <a:rPr lang="zh-CN" altLang="en-US" sz="2000" dirty="0">
                <a:latin typeface="+mn-ea"/>
              </a:rPr>
              <a:t>         </a:t>
            </a:r>
            <a:r>
              <a:rPr lang="en-US" altLang="zh-CN" sz="2000" dirty="0">
                <a:latin typeface="+mn-ea"/>
              </a:rPr>
              <a:t>ADD  </a:t>
            </a:r>
            <a:r>
              <a:rPr lang="zh-CN" altLang="en-US" sz="2000" dirty="0">
                <a:latin typeface="+mn-ea"/>
              </a:rPr>
              <a:t>字段名  字段类型</a:t>
            </a:r>
          </a:p>
          <a:p>
            <a:r>
              <a:rPr lang="zh-CN" altLang="en-US" sz="2000" dirty="0">
                <a:latin typeface="+mn-ea"/>
              </a:rPr>
              <a:t>         </a:t>
            </a:r>
            <a:r>
              <a:rPr lang="en-US" altLang="zh-CN" sz="2000" dirty="0">
                <a:latin typeface="+mn-ea"/>
              </a:rPr>
              <a:t>| DROP  COLUMN  </a:t>
            </a:r>
            <a:r>
              <a:rPr lang="zh-CN" altLang="en-US" sz="2000" dirty="0">
                <a:latin typeface="+mn-ea"/>
              </a:rPr>
              <a:t>字段名</a:t>
            </a:r>
          </a:p>
          <a:p>
            <a:r>
              <a:rPr lang="zh-CN" altLang="en-US" sz="2000" dirty="0">
                <a:latin typeface="+mn-ea"/>
              </a:rPr>
              <a:t>         </a:t>
            </a:r>
            <a:r>
              <a:rPr lang="en-US" altLang="zh-CN" sz="2000" dirty="0">
                <a:latin typeface="+mn-ea"/>
              </a:rPr>
              <a:t>| ALTER COLUMN  </a:t>
            </a:r>
            <a:r>
              <a:rPr lang="zh-CN" altLang="en-US" sz="2000" dirty="0">
                <a:latin typeface="+mn-ea"/>
              </a:rPr>
              <a:t>字段名  字段类型</a:t>
            </a:r>
          </a:p>
          <a:p>
            <a:r>
              <a:rPr lang="zh-CN" altLang="en-US" sz="2000" dirty="0">
                <a:latin typeface="+mn-ea"/>
              </a:rPr>
              <a:t>         </a:t>
            </a:r>
            <a:r>
              <a:rPr lang="en-US" altLang="zh-CN" sz="2000" dirty="0">
                <a:latin typeface="+mn-ea"/>
              </a:rPr>
              <a:t>| ADD CONSTRAINT </a:t>
            </a:r>
            <a:r>
              <a:rPr lang="zh-CN" altLang="en-US" sz="2000" dirty="0">
                <a:latin typeface="+mn-ea"/>
              </a:rPr>
              <a:t>约束名 约束表达式</a:t>
            </a:r>
          </a:p>
          <a:p>
            <a:r>
              <a:rPr lang="zh-CN" altLang="en-US" sz="2000" dirty="0">
                <a:latin typeface="+mn-ea"/>
              </a:rPr>
              <a:t>         </a:t>
            </a:r>
            <a:r>
              <a:rPr lang="en-US" altLang="zh-CN" sz="2000" dirty="0">
                <a:latin typeface="+mn-ea"/>
              </a:rPr>
              <a:t>| DROP CONSTRAINT </a:t>
            </a:r>
            <a:r>
              <a:rPr lang="zh-CN" altLang="en-US" sz="2000" dirty="0">
                <a:latin typeface="+mn-ea"/>
              </a:rPr>
              <a:t>约束名</a:t>
            </a:r>
          </a:p>
        </p:txBody>
      </p:sp>
      <p:sp>
        <p:nvSpPr>
          <p:cNvPr id="12" name="文本框 11"/>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DDL</a:t>
            </a:r>
            <a:endParaRPr lang="zh-CN" altLang="en-US" sz="2400" dirty="0">
              <a:solidFill>
                <a:schemeClr val="bg1"/>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219"/>
            <a:ext cx="6083717" cy="2554545"/>
          </a:xfrm>
          <a:prstGeom prst="rect">
            <a:avLst/>
          </a:prstGeom>
          <a:noFill/>
        </p:spPr>
        <p:txBody>
          <a:bodyPr wrap="none" rtlCol="0">
            <a:spAutoFit/>
          </a:bodyPr>
          <a:lstStyle/>
          <a:p>
            <a:r>
              <a:rPr lang="en-US" altLang="zh-CN" sz="2000" dirty="0">
                <a:latin typeface="+mn-ea"/>
              </a:rPr>
              <a:t>DML</a:t>
            </a:r>
            <a:r>
              <a:rPr lang="zh-CN" altLang="en-US" sz="2000" dirty="0">
                <a:latin typeface="+mn-ea"/>
              </a:rPr>
              <a:t>（</a:t>
            </a:r>
            <a:r>
              <a:rPr lang="en-US" altLang="zh-CN" sz="2000" dirty="0">
                <a:latin typeface="+mn-ea"/>
              </a:rPr>
              <a:t>Data Manipulation Language</a:t>
            </a:r>
            <a:r>
              <a:rPr lang="zh-CN" altLang="en-US" sz="2000" dirty="0">
                <a:latin typeface="+mn-ea"/>
              </a:rPr>
              <a:t>）数据操纵语言</a:t>
            </a:r>
          </a:p>
          <a:p>
            <a:pPr lvl="1"/>
            <a:r>
              <a:rPr lang="en-US" altLang="zh-CN" sz="2000" dirty="0">
                <a:solidFill>
                  <a:schemeClr val="accent6"/>
                </a:solidFill>
                <a:latin typeface="+mn-ea"/>
              </a:rPr>
              <a:t>INSERT</a:t>
            </a:r>
          </a:p>
          <a:p>
            <a:pPr lvl="1"/>
            <a:r>
              <a:rPr lang="en-US" altLang="zh-CN" sz="2000" dirty="0">
                <a:solidFill>
                  <a:schemeClr val="accent6"/>
                </a:solidFill>
                <a:latin typeface="+mn-ea"/>
              </a:rPr>
              <a:t>UPDATE</a:t>
            </a:r>
          </a:p>
          <a:p>
            <a:pPr lvl="1"/>
            <a:r>
              <a:rPr lang="en-US" altLang="zh-CN" sz="2000" dirty="0">
                <a:solidFill>
                  <a:schemeClr val="accent6"/>
                </a:solidFill>
                <a:latin typeface="+mn-ea"/>
              </a:rPr>
              <a:t>DELETE</a:t>
            </a:r>
          </a:p>
          <a:p>
            <a:pPr lvl="1"/>
            <a:r>
              <a:rPr lang="en-US" altLang="zh-CN" sz="2000" dirty="0">
                <a:latin typeface="+mn-ea"/>
              </a:rPr>
              <a:t>MERGE</a:t>
            </a:r>
          </a:p>
          <a:p>
            <a:pPr lvl="1"/>
            <a:r>
              <a:rPr lang="en-US" altLang="zh-CN" sz="2000" dirty="0">
                <a:latin typeface="+mn-ea"/>
              </a:rPr>
              <a:t>CALL</a:t>
            </a:r>
          </a:p>
          <a:p>
            <a:pPr lvl="1"/>
            <a:r>
              <a:rPr lang="en-US" altLang="zh-CN" sz="2000" dirty="0">
                <a:latin typeface="+mn-ea"/>
              </a:rPr>
              <a:t>LOCK TABLE</a:t>
            </a:r>
          </a:p>
          <a:p>
            <a:r>
              <a:rPr lang="zh-CN" altLang="en-US" sz="2000" dirty="0">
                <a:latin typeface="+mn-ea"/>
              </a:rPr>
              <a:t>用于：添加、修改、删除、锁定一些数据；调用过程</a:t>
            </a:r>
          </a:p>
        </p:txBody>
      </p:sp>
      <p:sp>
        <p:nvSpPr>
          <p:cNvPr id="10" name="文本框 9"/>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DML</a:t>
            </a:r>
            <a:endParaRPr lang="zh-CN" altLang="en-US" sz="2400" dirty="0">
              <a:solidFill>
                <a:schemeClr val="bg1"/>
              </a:solidFill>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SQL</a:t>
              </a:r>
              <a:r>
                <a:rPr lang="zh-CN" altLang="en-US" sz="2400" dirty="0">
                  <a:solidFill>
                    <a:schemeClr val="bg1"/>
                  </a:solidFill>
                  <a:cs typeface="+mn-ea"/>
                  <a:sym typeface="+mn-lt"/>
                </a:rPr>
                <a:t>语言基础操作</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880579"/>
            <a:ext cx="6532880" cy="4707890"/>
          </a:xfrm>
          <a:prstGeom prst="rect">
            <a:avLst/>
          </a:prstGeom>
          <a:noFill/>
        </p:spPr>
        <p:txBody>
          <a:bodyPr wrap="none" rtlCol="0">
            <a:spAutoFit/>
          </a:bodyPr>
          <a:lstStyle/>
          <a:p>
            <a:pPr marL="342900" indent="-342900" algn="l">
              <a:buFont typeface="Arial" panose="020B0604020202020204" pitchFamily="34" charset="0"/>
              <a:buChar char="•"/>
            </a:pPr>
            <a:r>
              <a:rPr lang="zh-CN" altLang="en-US" sz="2000" dirty="0">
                <a:latin typeface="+mn-ea"/>
              </a:rPr>
              <a:t>增加记录</a:t>
            </a:r>
          </a:p>
          <a:p>
            <a:pPr algn="l"/>
            <a:r>
              <a:rPr lang="en-US" altLang="zh-CN" sz="2000" dirty="0">
                <a:latin typeface="+mn-ea"/>
              </a:rPr>
              <a:t>INSERT INTO </a:t>
            </a:r>
            <a:r>
              <a:rPr lang="zh-CN" altLang="en-US" sz="2000" dirty="0">
                <a:latin typeface="+mn-ea"/>
              </a:rPr>
              <a:t>表名</a:t>
            </a:r>
            <a:r>
              <a:rPr lang="en-US" altLang="zh-CN" sz="2000" dirty="0">
                <a:latin typeface="+mn-ea"/>
              </a:rPr>
              <a:t>(</a:t>
            </a:r>
            <a:r>
              <a:rPr lang="zh-CN" altLang="en-US" sz="2000" dirty="0">
                <a:latin typeface="+mn-ea"/>
              </a:rPr>
              <a:t>字段</a:t>
            </a:r>
            <a:r>
              <a:rPr lang="en-US" altLang="zh-CN" sz="2000" dirty="0">
                <a:latin typeface="+mn-ea"/>
              </a:rPr>
              <a:t>1, </a:t>
            </a:r>
            <a:r>
              <a:rPr lang="zh-CN" altLang="en-US" sz="2000" dirty="0">
                <a:latin typeface="+mn-ea"/>
              </a:rPr>
              <a:t>字段</a:t>
            </a:r>
            <a:r>
              <a:rPr lang="en-US" altLang="zh-CN" sz="2000" dirty="0">
                <a:latin typeface="+mn-ea"/>
              </a:rPr>
              <a:t>2, </a:t>
            </a:r>
            <a:r>
              <a:rPr lang="zh-CN" altLang="en-US" sz="2000" dirty="0">
                <a:latin typeface="+mn-ea"/>
              </a:rPr>
              <a:t>字段</a:t>
            </a:r>
            <a:r>
              <a:rPr lang="en-US" altLang="zh-CN" sz="2000" dirty="0">
                <a:latin typeface="+mn-ea"/>
              </a:rPr>
              <a:t>3)</a:t>
            </a:r>
          </a:p>
          <a:p>
            <a:pPr algn="l"/>
            <a:r>
              <a:rPr lang="en-US" altLang="zh-CN" sz="2000" dirty="0">
                <a:latin typeface="+mn-ea"/>
              </a:rPr>
              <a:t>           VALUES(</a:t>
            </a:r>
            <a:r>
              <a:rPr lang="zh-CN" altLang="en-US" sz="2000" dirty="0">
                <a:latin typeface="+mn-ea"/>
              </a:rPr>
              <a:t>值</a:t>
            </a:r>
            <a:r>
              <a:rPr lang="en-US" altLang="zh-CN" sz="2000" dirty="0">
                <a:latin typeface="+mn-ea"/>
              </a:rPr>
              <a:t>1, </a:t>
            </a:r>
            <a:r>
              <a:rPr lang="zh-CN" altLang="en-US" sz="2000" dirty="0">
                <a:latin typeface="+mn-ea"/>
              </a:rPr>
              <a:t>值</a:t>
            </a:r>
            <a:r>
              <a:rPr lang="en-US" altLang="zh-CN" sz="2000" dirty="0">
                <a:latin typeface="+mn-ea"/>
              </a:rPr>
              <a:t>2, </a:t>
            </a:r>
            <a:r>
              <a:rPr lang="zh-CN" altLang="en-US" sz="2000" dirty="0">
                <a:latin typeface="+mn-ea"/>
              </a:rPr>
              <a:t>值</a:t>
            </a:r>
            <a:r>
              <a:rPr lang="en-US" altLang="zh-CN" sz="2000" dirty="0">
                <a:latin typeface="+mn-ea"/>
              </a:rPr>
              <a:t>3);</a:t>
            </a:r>
          </a:p>
          <a:p>
            <a:pPr algn="l"/>
            <a:endParaRPr lang="en-US" altLang="zh-CN" sz="2000" dirty="0">
              <a:latin typeface="+mn-ea"/>
            </a:endParaRPr>
          </a:p>
          <a:p>
            <a:pPr algn="l"/>
            <a:r>
              <a:rPr lang="en-US" altLang="zh-CN" sz="2000" dirty="0">
                <a:latin typeface="+mn-ea"/>
              </a:rPr>
              <a:t>INSERT INTO </a:t>
            </a:r>
            <a:r>
              <a:rPr lang="zh-CN" altLang="en-US" sz="2000" dirty="0">
                <a:latin typeface="+mn-ea"/>
                <a:sym typeface="+mn-ea"/>
              </a:rPr>
              <a:t>表名</a:t>
            </a:r>
            <a:r>
              <a:rPr lang="en-US" altLang="zh-CN" sz="2000" dirty="0">
                <a:latin typeface="+mn-ea"/>
              </a:rPr>
              <a:t> SELECT···    </a:t>
            </a:r>
          </a:p>
          <a:p>
            <a:pPr algn="l"/>
            <a:r>
              <a:rPr lang="en-US" altLang="zh-CN" sz="2000" dirty="0">
                <a:latin typeface="+mn-ea"/>
              </a:rPr>
              <a:t>从一个表复制数据，然后把数据插入到一个已存在的表中</a:t>
            </a:r>
          </a:p>
          <a:p>
            <a:pPr algn="l"/>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修改记录</a:t>
            </a:r>
          </a:p>
          <a:p>
            <a:pPr algn="l"/>
            <a:r>
              <a:rPr lang="en-US" altLang="zh-CN" sz="2000" dirty="0">
                <a:latin typeface="+mn-ea"/>
              </a:rPr>
              <a:t>UPDATE </a:t>
            </a:r>
            <a:r>
              <a:rPr lang="zh-CN" altLang="en-US" sz="2000" dirty="0">
                <a:latin typeface="+mn-ea"/>
              </a:rPr>
              <a:t>表名</a:t>
            </a:r>
          </a:p>
          <a:p>
            <a:pPr algn="l"/>
            <a:r>
              <a:rPr lang="zh-CN" altLang="en-US" sz="2000" dirty="0">
                <a:latin typeface="+mn-ea"/>
              </a:rPr>
              <a:t>           </a:t>
            </a:r>
            <a:r>
              <a:rPr lang="en-US" altLang="zh-CN" sz="2000" dirty="0">
                <a:latin typeface="+mn-ea"/>
              </a:rPr>
              <a:t>SET  </a:t>
            </a:r>
            <a:r>
              <a:rPr lang="zh-CN" altLang="en-US" sz="2000" dirty="0">
                <a:latin typeface="+mn-ea"/>
              </a:rPr>
              <a:t>字段</a:t>
            </a:r>
            <a:r>
              <a:rPr lang="en-US" altLang="zh-CN" sz="2000" dirty="0">
                <a:latin typeface="+mn-ea"/>
              </a:rPr>
              <a:t>1=</a:t>
            </a:r>
            <a:r>
              <a:rPr lang="zh-CN" altLang="en-US" sz="2000" dirty="0">
                <a:latin typeface="+mn-ea"/>
              </a:rPr>
              <a:t>值</a:t>
            </a:r>
            <a:r>
              <a:rPr lang="en-US" altLang="zh-CN" sz="2000" dirty="0">
                <a:latin typeface="+mn-ea"/>
              </a:rPr>
              <a:t>1, </a:t>
            </a:r>
            <a:r>
              <a:rPr lang="zh-CN" altLang="en-US" sz="2000" dirty="0">
                <a:latin typeface="+mn-ea"/>
              </a:rPr>
              <a:t>字段</a:t>
            </a:r>
            <a:r>
              <a:rPr lang="en-US" altLang="zh-CN" sz="2000" dirty="0">
                <a:latin typeface="+mn-ea"/>
              </a:rPr>
              <a:t>2=</a:t>
            </a:r>
            <a:r>
              <a:rPr lang="zh-CN" altLang="en-US" sz="2000" dirty="0">
                <a:latin typeface="+mn-ea"/>
              </a:rPr>
              <a:t>值</a:t>
            </a:r>
            <a:r>
              <a:rPr lang="en-US" altLang="zh-CN" sz="2000" dirty="0">
                <a:latin typeface="+mn-ea"/>
              </a:rPr>
              <a:t>2 , </a:t>
            </a:r>
            <a:r>
              <a:rPr lang="zh-CN" altLang="en-US" sz="2000" dirty="0">
                <a:latin typeface="+mn-ea"/>
              </a:rPr>
              <a:t>字段</a:t>
            </a:r>
            <a:r>
              <a:rPr lang="en-US" altLang="zh-CN" sz="2000" dirty="0">
                <a:latin typeface="+mn-ea"/>
              </a:rPr>
              <a:t>3=</a:t>
            </a:r>
            <a:r>
              <a:rPr lang="zh-CN" altLang="en-US" sz="2000" dirty="0">
                <a:latin typeface="+mn-ea"/>
              </a:rPr>
              <a:t>值</a:t>
            </a:r>
            <a:r>
              <a:rPr lang="en-US" altLang="zh-CN" sz="2000" dirty="0">
                <a:latin typeface="+mn-ea"/>
              </a:rPr>
              <a:t>3</a:t>
            </a:r>
          </a:p>
          <a:p>
            <a:pPr algn="l"/>
            <a:r>
              <a:rPr lang="en-US" altLang="zh-CN" sz="2000" dirty="0">
                <a:latin typeface="+mn-ea"/>
              </a:rPr>
              <a:t>           [WHERE  </a:t>
            </a:r>
            <a:r>
              <a:rPr lang="zh-CN" altLang="en-US" sz="2000" dirty="0">
                <a:latin typeface="+mn-ea"/>
              </a:rPr>
              <a:t>条件表达式</a:t>
            </a:r>
            <a:r>
              <a:rPr lang="en-US" altLang="zh-CN" sz="2000" dirty="0">
                <a:latin typeface="+mn-ea"/>
              </a:rPr>
              <a:t>];</a:t>
            </a:r>
          </a:p>
          <a:p>
            <a:pPr algn="l"/>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删除记录</a:t>
            </a:r>
          </a:p>
          <a:p>
            <a:pPr algn="l"/>
            <a:r>
              <a:rPr lang="en-US" altLang="zh-CN" sz="2000" dirty="0">
                <a:latin typeface="+mn-ea"/>
              </a:rPr>
              <a:t>DELETE FROM </a:t>
            </a:r>
            <a:r>
              <a:rPr lang="zh-CN" altLang="en-US" sz="2000" dirty="0">
                <a:latin typeface="+mn-ea"/>
              </a:rPr>
              <a:t>表名</a:t>
            </a:r>
          </a:p>
          <a:p>
            <a:pPr algn="l"/>
            <a:r>
              <a:rPr lang="zh-CN" altLang="en-US" sz="2000" dirty="0">
                <a:latin typeface="+mn-ea"/>
              </a:rPr>
              <a:t>           </a:t>
            </a:r>
            <a:r>
              <a:rPr lang="en-US" altLang="zh-CN" sz="2000" dirty="0">
                <a:latin typeface="+mn-ea"/>
              </a:rPr>
              <a:t>[WHERE  </a:t>
            </a:r>
            <a:r>
              <a:rPr lang="zh-CN" altLang="en-US" sz="2000" dirty="0">
                <a:latin typeface="+mn-ea"/>
              </a:rPr>
              <a:t>条件表达式</a:t>
            </a:r>
            <a:r>
              <a:rPr lang="en-US" altLang="zh-CN" sz="2000" dirty="0">
                <a:latin typeface="+mn-ea"/>
              </a:rPr>
              <a:t>];</a:t>
            </a:r>
          </a:p>
        </p:txBody>
      </p:sp>
      <p:sp>
        <p:nvSpPr>
          <p:cNvPr id="10" name="文本框 9"/>
          <p:cNvSpPr txBox="1"/>
          <p:nvPr/>
        </p:nvSpPr>
        <p:spPr>
          <a:xfrm>
            <a:off x="4216150" y="963859"/>
            <a:ext cx="1411670" cy="461665"/>
          </a:xfrm>
          <a:prstGeom prst="rect">
            <a:avLst/>
          </a:prstGeom>
          <a:noFill/>
        </p:spPr>
        <p:txBody>
          <a:bodyPr wrap="square" rtlCol="0">
            <a:spAutoFit/>
          </a:bodyPr>
          <a:lstStyle/>
          <a:p>
            <a:r>
              <a:rPr lang="en-US" altLang="zh-CN" sz="2400" dirty="0">
                <a:solidFill>
                  <a:schemeClr val="bg1"/>
                </a:solidFill>
                <a:cs typeface="+mn-ea"/>
                <a:sym typeface="+mn-lt"/>
              </a:rPr>
              <a:t>— DML</a:t>
            </a:r>
            <a:endParaRPr lang="zh-CN" altLang="en-US" sz="2400" dirty="0">
              <a:solidFill>
                <a:schemeClr val="bg1"/>
              </a:solidFill>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a:t>
              </a:r>
              <a:r>
                <a:rPr lang="en-US" altLang="zh-CN" sz="2400" dirty="0">
                  <a:solidFill>
                    <a:schemeClr val="bg1"/>
                  </a:solidFill>
                  <a:cs typeface="+mn-ea"/>
                  <a:sym typeface="+mn-ea"/>
                </a:rPr>
                <a:t>3 </a:t>
              </a:r>
              <a:r>
                <a:rPr lang="en-US" altLang="zh-CN" sz="2400" dirty="0">
                  <a:latin typeface="+mn-ea"/>
                  <a:sym typeface="+mn-ea"/>
                </a:rPr>
                <a:t> </a:t>
              </a:r>
              <a:r>
                <a:rPr lang="zh-CN" altLang="en-US" sz="2400" dirty="0">
                  <a:solidFill>
                    <a:schemeClr val="bg1"/>
                  </a:solidFill>
                  <a:cs typeface="+mn-ea"/>
                  <a:sym typeface="+mn-lt"/>
                </a:rPr>
                <a:t>视图 </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3969385"/>
          </a:xfrm>
          <a:prstGeom prst="rect">
            <a:avLst/>
          </a:prstGeom>
          <a:noFill/>
        </p:spPr>
        <p:txBody>
          <a:bodyPr wrap="square" rtlCol="0">
            <a:spAutoFit/>
          </a:bodyPr>
          <a:lstStyle/>
          <a:p>
            <a:pPr indent="0">
              <a:buFont typeface="Wingdings" panose="05000000000000000000" pitchFamily="2" charset="2"/>
              <a:buNone/>
            </a:pPr>
            <a:r>
              <a:rPr lang="en-US" altLang="zh-CN" dirty="0">
                <a:sym typeface="+mn-ea"/>
              </a:rPr>
              <a:t>Task 3. </a:t>
            </a:r>
            <a:r>
              <a:rPr lang="zh-CN" altLang="en-US" dirty="0">
                <a:sym typeface="+mn-ea"/>
              </a:rPr>
              <a:t>建立视图，</a:t>
            </a:r>
            <a:r>
              <a:rPr lang="zh-CN" altLang="en-US" b="1" dirty="0">
                <a:sym typeface="+mn-ea"/>
              </a:rPr>
              <a:t>基于</a:t>
            </a:r>
            <a:r>
              <a:rPr lang="en-US" altLang="zh-CN" b="1" dirty="0">
                <a:sym typeface="+mn-ea"/>
              </a:rPr>
              <a:t>TASK1</a:t>
            </a:r>
            <a:r>
              <a:rPr lang="zh-CN" altLang="en-US" b="1" dirty="0">
                <a:sym typeface="+mn-ea"/>
              </a:rPr>
              <a:t>的三个表，</a:t>
            </a:r>
            <a:r>
              <a:rPr lang="zh-CN" altLang="en-US" dirty="0">
                <a:sym typeface="+mn-ea"/>
              </a:rPr>
              <a:t>解决下面的问题</a:t>
            </a:r>
            <a:endParaRPr lang="en-US" altLang="zh-CN" dirty="0"/>
          </a:p>
          <a:p>
            <a:pPr lvl="1"/>
            <a:r>
              <a:rPr lang="en-US" altLang="zh-CN" dirty="0">
                <a:sym typeface="+mn-ea"/>
              </a:rPr>
              <a:t>Q1</a:t>
            </a:r>
            <a:r>
              <a:rPr lang="zh-CN" altLang="en-US" dirty="0">
                <a:sym typeface="+mn-ea"/>
              </a:rPr>
              <a:t>：建立购买过重庆或四川食物的顾客视图</a:t>
            </a:r>
            <a:r>
              <a:rPr lang="en-US" altLang="zh-CN" dirty="0">
                <a:sym typeface="+mn-ea"/>
              </a:rPr>
              <a:t>Shu-view</a:t>
            </a:r>
            <a:r>
              <a:rPr lang="zh-CN" altLang="en-US" dirty="0">
                <a:sym typeface="+mn-ea"/>
              </a:rPr>
              <a:t>（包含</a:t>
            </a:r>
            <a:r>
              <a:rPr lang="en-US" altLang="zh-CN" dirty="0">
                <a:sym typeface="+mn-ea"/>
              </a:rPr>
              <a:t>Customer</a:t>
            </a:r>
            <a:r>
              <a:rPr lang="zh-CN" altLang="en-US" dirty="0">
                <a:sym typeface="+mn-ea"/>
              </a:rPr>
              <a:t>中</a:t>
            </a:r>
            <a:r>
              <a:rPr lang="en-US" altLang="zh-CN" dirty="0">
                <a:sym typeface="+mn-ea"/>
              </a:rPr>
              <a:t>CID</a:t>
            </a:r>
            <a:r>
              <a:rPr lang="zh-CN" altLang="en-US" dirty="0">
                <a:sym typeface="+mn-ea"/>
              </a:rPr>
              <a:t>，</a:t>
            </a:r>
            <a:r>
              <a:rPr lang="en-US" altLang="zh-CN" dirty="0">
                <a:sym typeface="+mn-ea"/>
              </a:rPr>
              <a:t>City</a:t>
            </a:r>
            <a:r>
              <a:rPr lang="zh-CN" altLang="en-US" dirty="0">
                <a:sym typeface="+mn-ea"/>
              </a:rPr>
              <a:t>）</a:t>
            </a:r>
            <a:endParaRPr lang="en-US" altLang="zh-CN" b="1" dirty="0"/>
          </a:p>
          <a:p>
            <a:pPr lvl="1"/>
            <a:r>
              <a:rPr lang="en-US" altLang="zh-CN" dirty="0">
                <a:sym typeface="+mn-ea"/>
              </a:rPr>
              <a:t>Q2</a:t>
            </a:r>
            <a:r>
              <a:rPr lang="zh-CN" altLang="en-US" dirty="0">
                <a:sym typeface="+mn-ea"/>
              </a:rPr>
              <a:t>：查询购买过重庆或四川食物的顾客中订单总消费最高的顾客</a:t>
            </a:r>
            <a:r>
              <a:rPr lang="en-US" altLang="zh-CN" dirty="0">
                <a:sym typeface="+mn-ea"/>
              </a:rPr>
              <a:t>CID</a:t>
            </a:r>
            <a:r>
              <a:rPr lang="zh-CN" altLang="en-US" dirty="0">
                <a:sym typeface="+mn-ea"/>
              </a:rPr>
              <a:t>（使用视图</a:t>
            </a:r>
            <a:r>
              <a:rPr lang="en-US" altLang="zh-CN" dirty="0">
                <a:sym typeface="+mn-ea"/>
              </a:rPr>
              <a:t>Shu-view</a:t>
            </a:r>
            <a:r>
              <a:rPr lang="zh-CN" altLang="en-US" dirty="0">
                <a:sym typeface="+mn-ea"/>
              </a:rPr>
              <a:t>，思考使用视图的好处）</a:t>
            </a:r>
            <a:endParaRPr lang="en-US" altLang="zh-CN" b="1" dirty="0"/>
          </a:p>
          <a:p>
            <a:pPr lvl="1"/>
            <a:r>
              <a:rPr lang="en-US" altLang="zh-CN" dirty="0">
                <a:sym typeface="+mn-ea"/>
              </a:rPr>
              <a:t>Q3</a:t>
            </a:r>
            <a:r>
              <a:rPr lang="zh-CN" altLang="en-US" dirty="0">
                <a:sym typeface="+mn-ea"/>
              </a:rPr>
              <a:t>：向视图</a:t>
            </a:r>
            <a:r>
              <a:rPr lang="en-US" altLang="zh-CN" dirty="0">
                <a:sym typeface="+mn-ea"/>
              </a:rPr>
              <a:t>Shu-view</a:t>
            </a:r>
            <a:r>
              <a:rPr lang="zh-CN" altLang="en-US" dirty="0">
                <a:sym typeface="+mn-ea"/>
              </a:rPr>
              <a:t>加入表项（</a:t>
            </a:r>
            <a:r>
              <a:rPr lang="en-US" altLang="zh-CN" dirty="0">
                <a:sym typeface="+mn-ea"/>
              </a:rPr>
              <a:t>16</a:t>
            </a:r>
            <a:r>
              <a:rPr lang="zh-CN" altLang="en-US" dirty="0">
                <a:sym typeface="+mn-ea"/>
              </a:rPr>
              <a:t>，湖南），能成功吗，为什么？</a:t>
            </a:r>
          </a:p>
          <a:p>
            <a:pPr lvl="1"/>
            <a:endParaRPr lang="en-US" altLang="zh-CN" dirty="0"/>
          </a:p>
          <a:p>
            <a:pPr lvl="1"/>
            <a:r>
              <a:rPr lang="en-US" altLang="zh-CN" dirty="0">
                <a:sym typeface="+mn-ea"/>
              </a:rPr>
              <a:t>Q4</a:t>
            </a:r>
            <a:r>
              <a:rPr lang="zh-CN" altLang="en-US" dirty="0">
                <a:sym typeface="+mn-ea"/>
              </a:rPr>
              <a:t>：建立男性顾客的视图</a:t>
            </a:r>
            <a:r>
              <a:rPr lang="en-US" altLang="zh-CN" dirty="0">
                <a:sym typeface="+mn-ea"/>
              </a:rPr>
              <a:t>Male-view</a:t>
            </a:r>
            <a:r>
              <a:rPr lang="zh-CN" altLang="en-US" dirty="0">
                <a:sym typeface="+mn-ea"/>
              </a:rPr>
              <a:t>（包含</a:t>
            </a:r>
            <a:r>
              <a:rPr lang="en-US" altLang="zh-CN" dirty="0">
                <a:sym typeface="+mn-ea"/>
              </a:rPr>
              <a:t>Customer</a:t>
            </a:r>
            <a:r>
              <a:rPr lang="zh-CN" altLang="en-US" dirty="0">
                <a:sym typeface="+mn-ea"/>
              </a:rPr>
              <a:t>中</a:t>
            </a:r>
            <a:r>
              <a:rPr lang="en-US" altLang="zh-CN" dirty="0">
                <a:sym typeface="+mn-ea"/>
              </a:rPr>
              <a:t>CID</a:t>
            </a:r>
            <a:r>
              <a:rPr lang="zh-CN" altLang="en-US" dirty="0">
                <a:sym typeface="+mn-ea"/>
              </a:rPr>
              <a:t>，</a:t>
            </a:r>
            <a:r>
              <a:rPr lang="en-US" altLang="zh-CN" dirty="0">
                <a:sym typeface="+mn-ea"/>
              </a:rPr>
              <a:t>City</a:t>
            </a:r>
            <a:r>
              <a:rPr lang="zh-CN" altLang="en-US" dirty="0">
                <a:sym typeface="+mn-ea"/>
              </a:rPr>
              <a:t>）</a:t>
            </a:r>
            <a:r>
              <a:rPr lang="en-US" altLang="zh-CN" dirty="0">
                <a:sym typeface="+mn-ea"/>
              </a:rPr>
              <a:t>,</a:t>
            </a:r>
            <a:r>
              <a:rPr lang="zh-CN" altLang="en-US" dirty="0">
                <a:sym typeface="+mn-ea"/>
              </a:rPr>
              <a:t>并要求对该视图进行的更新操作   只涉及男性顾客。（</a:t>
            </a:r>
            <a:r>
              <a:rPr lang="en-US" altLang="zh-CN" b="1" dirty="0">
                <a:sym typeface="+mn-ea"/>
              </a:rPr>
              <a:t>WITH CHECK OPTION</a:t>
            </a:r>
            <a:r>
              <a:rPr lang="zh-CN" altLang="en-US" dirty="0">
                <a:sym typeface="+mn-ea"/>
              </a:rPr>
              <a:t>）</a:t>
            </a:r>
            <a:endParaRPr lang="zh-CN" altLang="en-US" dirty="0"/>
          </a:p>
          <a:p>
            <a:pPr lvl="1"/>
            <a:r>
              <a:rPr lang="en-US" altLang="zh-CN" dirty="0">
                <a:sym typeface="+mn-ea"/>
              </a:rPr>
              <a:t>Q5</a:t>
            </a:r>
            <a:r>
              <a:rPr lang="zh-CN" altLang="en-US" dirty="0">
                <a:sym typeface="+mn-ea"/>
              </a:rPr>
              <a:t>：向视图</a:t>
            </a:r>
            <a:r>
              <a:rPr lang="en-US" altLang="zh-CN" dirty="0">
                <a:sym typeface="+mn-ea"/>
              </a:rPr>
              <a:t>Male-view</a:t>
            </a:r>
            <a:r>
              <a:rPr lang="zh-CN" altLang="en-US" dirty="0">
                <a:sym typeface="+mn-ea"/>
              </a:rPr>
              <a:t>加入表项（</a:t>
            </a:r>
            <a:r>
              <a:rPr lang="en-US" altLang="zh-CN" dirty="0">
                <a:sym typeface="+mn-ea"/>
              </a:rPr>
              <a:t>17</a:t>
            </a:r>
            <a:r>
              <a:rPr lang="zh-CN" altLang="en-US" dirty="0">
                <a:sym typeface="+mn-ea"/>
              </a:rPr>
              <a:t>，湖南），能成功吗，为什么？</a:t>
            </a:r>
            <a:endParaRPr lang="zh-CN" altLang="en-US" dirty="0"/>
          </a:p>
          <a:p>
            <a:pPr indent="0">
              <a:buFont typeface="Wingdings" panose="05000000000000000000" pitchFamily="2" charset="2"/>
              <a:buNone/>
            </a:pPr>
            <a:endParaRPr lang="en-US" altLang="zh-CN" dirty="0"/>
          </a:p>
          <a:p>
            <a:pPr indent="0">
              <a:buFont typeface="Wingdings" panose="05000000000000000000" pitchFamily="2" charset="2"/>
              <a:buNone/>
            </a:pPr>
            <a:r>
              <a:rPr lang="zh-CN" altLang="en-US" dirty="0">
                <a:latin typeface="+mn-ea"/>
                <a:sym typeface="+mn-ea"/>
              </a:rPr>
              <a:t> </a:t>
            </a: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语句和查询结果截图，并回答相应的问题，请标好题号</a:t>
            </a:r>
            <a:r>
              <a:rPr lang="zh-CN" altLang="en-US" dirty="0">
                <a:latin typeface="+mn-ea"/>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5437323" cy="3416320"/>
          </a:xfrm>
          <a:prstGeom prst="rect">
            <a:avLst/>
          </a:prstGeom>
          <a:noFill/>
        </p:spPr>
        <p:txBody>
          <a:bodyPr wrap="square" rtlCol="0">
            <a:spAutoFit/>
          </a:bodyPr>
          <a:lstStyle/>
          <a:p>
            <a:pPr>
              <a:defRPr/>
            </a:pPr>
            <a:r>
              <a:rPr lang="zh-CN" altLang="en-US" dirty="0"/>
              <a:t>视图是基于 </a:t>
            </a:r>
            <a:r>
              <a:rPr lang="en-US" altLang="zh-CN" dirty="0"/>
              <a:t>SQL </a:t>
            </a:r>
            <a:r>
              <a:rPr lang="zh-CN" altLang="en-US" dirty="0"/>
              <a:t>语句的结果集的可视化的表；视图看起来和用起来基本都像一个真实的表；而视图中的字段本来就是来自一个或多个数据库中的真实的表中的字段。</a:t>
            </a:r>
            <a:endParaRPr lang="en-US" altLang="zh-CN" dirty="0"/>
          </a:p>
          <a:p>
            <a:pPr>
              <a:defRPr/>
            </a:pPr>
            <a:endParaRPr lang="zh-CN" altLang="en-US" dirty="0"/>
          </a:p>
          <a:p>
            <a:pPr>
              <a:defRPr/>
            </a:pPr>
            <a:r>
              <a:rPr lang="zh-CN" altLang="en-US" dirty="0"/>
              <a:t>本质：</a:t>
            </a:r>
          </a:p>
          <a:p>
            <a:pPr>
              <a:defRPr/>
            </a:pPr>
            <a:r>
              <a:rPr lang="zh-CN" altLang="en-US" dirty="0"/>
              <a:t>视图是虚表，只存储了</a:t>
            </a:r>
            <a:r>
              <a:rPr lang="en-US" altLang="zh-CN" dirty="0"/>
              <a:t>SELECT</a:t>
            </a:r>
            <a:r>
              <a:rPr lang="zh-CN" altLang="en-US" dirty="0"/>
              <a:t>的定义，并没有存储对应的数据；在用户使用视图时先通过定义从基表中搜集数据，再展现给用户。</a:t>
            </a:r>
            <a:endParaRPr lang="en-US" altLang="zh-CN" dirty="0"/>
          </a:p>
          <a:p>
            <a:pPr>
              <a:defRPr/>
            </a:pPr>
            <a:endParaRPr lang="zh-CN" altLang="en-US" dirty="0"/>
          </a:p>
          <a:p>
            <a:pPr>
              <a:defRPr/>
            </a:pPr>
            <a:r>
              <a:rPr lang="zh-CN" altLang="en-US" dirty="0"/>
              <a:t>简而言之，可以理解为执行了一串被保存起来的</a:t>
            </a:r>
            <a:r>
              <a:rPr lang="en-US" altLang="zh-CN" dirty="0"/>
              <a:t>SELECT</a:t>
            </a:r>
            <a:r>
              <a:rPr lang="zh-CN" altLang="en-US" dirty="0"/>
              <a:t>语句</a:t>
            </a:r>
          </a:p>
        </p:txBody>
      </p:sp>
      <p:pic>
        <p:nvPicPr>
          <p:cNvPr id="4" name="图片 3"/>
          <p:cNvPicPr>
            <a:picLocks noChangeAspect="1"/>
          </p:cNvPicPr>
          <p:nvPr/>
        </p:nvPicPr>
        <p:blipFill>
          <a:blip r:embed="rId3"/>
          <a:stretch>
            <a:fillRect/>
          </a:stretch>
        </p:blipFill>
        <p:spPr>
          <a:xfrm>
            <a:off x="7319767" y="2197663"/>
            <a:ext cx="2636748" cy="2796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2460299"/>
            <a:ext cx="8871585" cy="3169285"/>
          </a:xfrm>
          <a:prstGeom prst="rect">
            <a:avLst/>
          </a:prstGeom>
          <a:noFill/>
        </p:spPr>
        <p:txBody>
          <a:bodyPr wrap="none" rtlCol="0">
            <a:spAutoFit/>
          </a:bodyPr>
          <a:lstStyle/>
          <a:p>
            <a:pPr algn="l"/>
            <a:r>
              <a:rPr lang="zh-CN" altLang="en-US" sz="2000" dirty="0">
                <a:latin typeface="+mn-ea"/>
              </a:rPr>
              <a:t>本次的上机任务是熟悉</a:t>
            </a:r>
            <a:r>
              <a:rPr lang="en-US" altLang="zh-CN" sz="2000" dirty="0">
                <a:latin typeface="+mn-ea"/>
              </a:rPr>
              <a:t>SQL</a:t>
            </a:r>
            <a:r>
              <a:rPr lang="zh-CN" altLang="en-US" sz="2000" dirty="0">
                <a:latin typeface="+mn-ea"/>
              </a:rPr>
              <a:t>语言的基本操作：</a:t>
            </a:r>
            <a:endParaRPr lang="en-US" altLang="zh-CN" sz="2000" dirty="0">
              <a:latin typeface="+mn-ea"/>
            </a:endParaRPr>
          </a:p>
          <a:p>
            <a:pPr marL="285750" indent="-285750" algn="l">
              <a:buFont typeface="Wingdings" panose="05000000000000000000" pitchFamily="2" charset="2"/>
              <a:buChar char="l"/>
            </a:pPr>
            <a:endParaRPr lang="en-US" altLang="zh-CN" sz="2000" dirty="0">
              <a:latin typeface="+mn-ea"/>
            </a:endParaRPr>
          </a:p>
          <a:p>
            <a:pPr marL="285750" indent="-285750" algn="l">
              <a:buFont typeface="Wingdings" panose="05000000000000000000" pitchFamily="2" charset="2"/>
              <a:buChar char="l"/>
            </a:pPr>
            <a:r>
              <a:rPr lang="zh-CN" altLang="en-US" sz="2000" dirty="0">
                <a:latin typeface="+mn-ea"/>
              </a:rPr>
              <a:t>外部表导入</a:t>
            </a:r>
            <a:endParaRPr lang="en-US" altLang="zh-CN" sz="2000" dirty="0">
              <a:latin typeface="+mn-ea"/>
            </a:endParaRPr>
          </a:p>
          <a:p>
            <a:pPr marL="285750" indent="-285750" algn="l">
              <a:buFont typeface="Wingdings" panose="05000000000000000000" pitchFamily="2" charset="2"/>
              <a:buChar char="l"/>
            </a:pPr>
            <a:r>
              <a:rPr lang="en-US" altLang="zh-CN" sz="2000" dirty="0">
                <a:latin typeface="+mn-ea"/>
              </a:rPr>
              <a:t>DQL</a:t>
            </a:r>
            <a:r>
              <a:rPr lang="zh-CN" altLang="en-US" sz="2000" dirty="0">
                <a:latin typeface="+mn-ea"/>
              </a:rPr>
              <a:t>复习</a:t>
            </a:r>
          </a:p>
          <a:p>
            <a:pPr marL="285750" indent="-285750" algn="l">
              <a:buFont typeface="Wingdings" panose="05000000000000000000" pitchFamily="2" charset="2"/>
              <a:buChar char="l"/>
            </a:pPr>
            <a:r>
              <a:rPr lang="en-US" altLang="zh-CN" sz="2000" dirty="0">
                <a:latin typeface="+mn-ea"/>
              </a:rPr>
              <a:t>DDL DML</a:t>
            </a:r>
            <a:endParaRPr lang="zh-CN" altLang="en-US" sz="2000" dirty="0">
              <a:latin typeface="+mn-ea"/>
            </a:endParaRPr>
          </a:p>
          <a:p>
            <a:pPr marL="285750" indent="-285750" algn="l">
              <a:buFont typeface="Wingdings" panose="05000000000000000000" pitchFamily="2" charset="2"/>
              <a:buChar char="l"/>
            </a:pPr>
            <a:r>
              <a:rPr lang="zh-CN" altLang="en-US" sz="2000" dirty="0">
                <a:latin typeface="+mn-ea"/>
              </a:rPr>
              <a:t>视图</a:t>
            </a:r>
          </a:p>
          <a:p>
            <a:pPr marL="285750" indent="-285750" algn="l">
              <a:buFont typeface="Wingdings" panose="05000000000000000000" pitchFamily="2" charset="2"/>
              <a:buChar char="l"/>
            </a:pPr>
            <a:endParaRPr lang="zh-CN" altLang="en-US" sz="2000" dirty="0">
              <a:latin typeface="+mn-ea"/>
            </a:endParaRPr>
          </a:p>
          <a:p>
            <a:pPr marL="285750" indent="-285750" algn="l">
              <a:buFont typeface="Wingdings" panose="05000000000000000000" pitchFamily="2" charset="2"/>
              <a:buChar char="l"/>
            </a:pPr>
            <a:endParaRPr lang="zh-CN" altLang="en-US" sz="2000" dirty="0">
              <a:latin typeface="+mn-ea"/>
            </a:endParaRPr>
          </a:p>
          <a:p>
            <a:pPr indent="0" algn="l">
              <a:buFont typeface="Wingdings" panose="05000000000000000000" pitchFamily="2" charset="2"/>
              <a:buNone/>
            </a:pPr>
            <a:r>
              <a:rPr lang="zh-CN" altLang="en-US" sz="2000" dirty="0">
                <a:latin typeface="+mn-ea"/>
                <a:sym typeface="+mn-ea"/>
              </a:rPr>
              <a:t>本次实验只需使用 </a:t>
            </a:r>
            <a:r>
              <a:rPr lang="en-US" altLang="zh-CN" sz="2000" b="1" dirty="0">
                <a:latin typeface="+mn-ea"/>
                <a:sym typeface="+mn-ea"/>
              </a:rPr>
              <a:t>SQL SERVER / MySQL / openGauss </a:t>
            </a:r>
            <a:r>
              <a:rPr lang="zh-CN" altLang="en-US" sz="2000" dirty="0">
                <a:latin typeface="+mn-ea"/>
                <a:sym typeface="+mn-ea"/>
              </a:rPr>
              <a:t>中</a:t>
            </a:r>
            <a:r>
              <a:rPr lang="zh-CN" altLang="en-US" sz="2000" b="1" dirty="0">
                <a:latin typeface="+mn-ea"/>
                <a:sym typeface="+mn-ea"/>
              </a:rPr>
              <a:t>一种</a:t>
            </a:r>
            <a:r>
              <a:rPr lang="zh-CN" altLang="en-US" sz="2000" dirty="0">
                <a:latin typeface="+mn-ea"/>
                <a:sym typeface="+mn-ea"/>
              </a:rPr>
              <a:t>数据库完成即可</a:t>
            </a:r>
          </a:p>
          <a:p>
            <a:pPr indent="0" algn="l">
              <a:buFont typeface="Wingdings" panose="05000000000000000000" pitchFamily="2" charset="2"/>
              <a:buNone/>
            </a:pPr>
            <a:r>
              <a:rPr lang="zh-CN" altLang="en-US" sz="2000" b="1" dirty="0">
                <a:latin typeface="+mn-ea"/>
              </a:rPr>
              <a:t>数据库管理工具不限</a:t>
            </a: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5437323" cy="1754326"/>
          </a:xfrm>
          <a:prstGeom prst="rect">
            <a:avLst/>
          </a:prstGeom>
          <a:noFill/>
        </p:spPr>
        <p:txBody>
          <a:bodyPr wrap="square" rtlCol="0">
            <a:spAutoFit/>
          </a:bodyPr>
          <a:lstStyle/>
          <a:p>
            <a:pPr>
              <a:defRPr/>
            </a:pPr>
            <a:r>
              <a:rPr lang="zh-CN" altLang="en-US" dirty="0"/>
              <a:t>创建视图：</a:t>
            </a:r>
            <a:endParaRPr lang="en-US" altLang="zh-CN" dirty="0"/>
          </a:p>
          <a:p>
            <a:pPr lvl="1">
              <a:defRPr/>
            </a:pPr>
            <a:r>
              <a:rPr lang="en-US" altLang="zh-CN" dirty="0"/>
              <a:t>CREATE VIEW </a:t>
            </a:r>
            <a:r>
              <a:rPr lang="zh-CN" altLang="en-US" dirty="0"/>
              <a:t>视图名 </a:t>
            </a:r>
            <a:r>
              <a:rPr lang="en-US" altLang="zh-CN" dirty="0"/>
              <a:t>AS</a:t>
            </a:r>
          </a:p>
          <a:p>
            <a:pPr marL="349250" lvl="1">
              <a:defRPr/>
            </a:pPr>
            <a:r>
              <a:rPr lang="en-US" altLang="zh-CN" dirty="0"/>
              <a:t>	&lt;SELECT</a:t>
            </a:r>
            <a:r>
              <a:rPr lang="zh-CN" altLang="en-US" dirty="0"/>
              <a:t>语句</a:t>
            </a:r>
            <a:r>
              <a:rPr lang="en-US" altLang="zh-CN" dirty="0"/>
              <a:t>&gt;;</a:t>
            </a:r>
          </a:p>
          <a:p>
            <a:pPr>
              <a:defRPr/>
            </a:pPr>
            <a:endParaRPr lang="en-US" altLang="zh-CN" dirty="0"/>
          </a:p>
          <a:p>
            <a:pPr>
              <a:defRPr/>
            </a:pPr>
            <a:r>
              <a:rPr lang="zh-CN" altLang="en-US" dirty="0"/>
              <a:t>销毁视图</a:t>
            </a:r>
            <a:endParaRPr lang="en-US" altLang="zh-CN" dirty="0"/>
          </a:p>
          <a:p>
            <a:pPr lvl="1">
              <a:defRPr/>
            </a:pPr>
            <a:r>
              <a:rPr lang="en-US" altLang="zh-CN" dirty="0"/>
              <a:t>DROP VIEW </a:t>
            </a:r>
            <a:r>
              <a:rPr lang="zh-CN" altLang="en-US" dirty="0"/>
              <a:t>视图名</a:t>
            </a:r>
            <a:r>
              <a:rPr lang="en-US" altLang="zh-CN" dirty="0"/>
              <a:t>;</a:t>
            </a:r>
            <a:endParaRPr lang="zh-CN" altLang="en-US" dirty="0"/>
          </a:p>
        </p:txBody>
      </p:sp>
      <p:sp>
        <p:nvSpPr>
          <p:cNvPr id="12" name="文本框 11"/>
          <p:cNvSpPr txBox="1"/>
          <p:nvPr/>
        </p:nvSpPr>
        <p:spPr>
          <a:xfrm>
            <a:off x="5242560" y="2048218"/>
            <a:ext cx="5437323" cy="2308324"/>
          </a:xfrm>
          <a:prstGeom prst="rect">
            <a:avLst/>
          </a:prstGeom>
          <a:noFill/>
        </p:spPr>
        <p:txBody>
          <a:bodyPr wrap="square" rtlCol="0">
            <a:spAutoFit/>
          </a:bodyPr>
          <a:lstStyle/>
          <a:p>
            <a:r>
              <a:rPr lang="zh-CN" altLang="en-US" dirty="0"/>
              <a:t>例如：</a:t>
            </a:r>
            <a:endParaRPr lang="en-US" altLang="zh-CN" dirty="0"/>
          </a:p>
          <a:p>
            <a:r>
              <a:rPr lang="en-US" altLang="zh-CN" dirty="0"/>
              <a:t>CREATE VIEW </a:t>
            </a:r>
            <a:r>
              <a:rPr lang="en-US" altLang="zh-CN" dirty="0" err="1"/>
              <a:t>TopScore</a:t>
            </a:r>
            <a:r>
              <a:rPr lang="en-US" altLang="zh-CN" dirty="0"/>
              <a:t> AS </a:t>
            </a:r>
            <a:endParaRPr lang="zh-CN" altLang="zh-CN" dirty="0"/>
          </a:p>
          <a:p>
            <a:pPr lvl="1"/>
            <a:r>
              <a:rPr lang="en-US" altLang="zh-CN" dirty="0"/>
              <a:t>SELECT </a:t>
            </a:r>
            <a:r>
              <a:rPr lang="en-US" altLang="zh-CN" dirty="0" err="1"/>
              <a:t>IDCourse</a:t>
            </a:r>
            <a:r>
              <a:rPr lang="en-US" altLang="zh-CN" dirty="0"/>
              <a:t>, MAX(Score)</a:t>
            </a:r>
          </a:p>
          <a:p>
            <a:pPr lvl="2"/>
            <a:r>
              <a:rPr lang="en-US" altLang="zh-CN" dirty="0"/>
              <a:t>FROM </a:t>
            </a:r>
            <a:r>
              <a:rPr lang="en-US" altLang="zh-CN" dirty="0" err="1"/>
              <a:t>GradeBook</a:t>
            </a:r>
            <a:endParaRPr lang="zh-CN" altLang="zh-CN" dirty="0"/>
          </a:p>
          <a:p>
            <a:pPr lvl="2"/>
            <a:r>
              <a:rPr lang="en-US" altLang="zh-CN" dirty="0"/>
              <a:t>GROUP BY </a:t>
            </a:r>
            <a:r>
              <a:rPr lang="en-US" altLang="zh-CN" dirty="0" err="1"/>
              <a:t>IDCourse</a:t>
            </a:r>
            <a:endParaRPr lang="en-US" altLang="zh-CN" dirty="0"/>
          </a:p>
          <a:p>
            <a:pPr lvl="2"/>
            <a:r>
              <a:rPr lang="en-US" altLang="zh-CN" dirty="0"/>
              <a:t>ORDER BY </a:t>
            </a:r>
            <a:r>
              <a:rPr lang="en-US" altLang="zh-CN" dirty="0" err="1"/>
              <a:t>IDCourse</a:t>
            </a:r>
            <a:r>
              <a:rPr lang="en-US" altLang="zh-CN" dirty="0"/>
              <a:t>;</a:t>
            </a:r>
          </a:p>
          <a:p>
            <a:endParaRPr lang="en-US" altLang="zh-CN" dirty="0"/>
          </a:p>
          <a:p>
            <a:r>
              <a:rPr lang="en-US" altLang="zh-CN" dirty="0"/>
              <a:t>DROP VIEW </a:t>
            </a:r>
            <a:r>
              <a:rPr lang="en-US" altLang="zh-CN" dirty="0" err="1"/>
              <a:t>TopScore</a:t>
            </a:r>
            <a:r>
              <a:rPr lang="en-US" altLang="zh-CN"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218"/>
            <a:ext cx="9815891" cy="4102735"/>
          </a:xfrm>
          <a:prstGeom prst="rect">
            <a:avLst/>
          </a:prstGeom>
          <a:noFill/>
        </p:spPr>
        <p:txBody>
          <a:bodyPr wrap="square" rtlCol="0">
            <a:spAutoFit/>
          </a:bodyPr>
          <a:lstStyle/>
          <a:p>
            <a:pPr marL="342900" lvl="1" indent="-342900">
              <a:spcBef>
                <a:spcPts val="2000"/>
              </a:spcBef>
              <a:buClr>
                <a:schemeClr val="accent1"/>
              </a:buClr>
              <a:defRPr/>
            </a:pPr>
            <a:r>
              <a:rPr lang="zh-CN" altLang="en-US" dirty="0"/>
              <a:t>使用视图：</a:t>
            </a:r>
            <a:endParaRPr lang="en-US" altLang="zh-CN" dirty="0"/>
          </a:p>
          <a:p>
            <a:pPr marL="342900" lvl="1" indent="-342900">
              <a:spcBef>
                <a:spcPts val="2000"/>
              </a:spcBef>
              <a:buClr>
                <a:schemeClr val="accent1"/>
              </a:buClr>
              <a:defRPr/>
            </a:pPr>
            <a:r>
              <a:rPr lang="zh-CN" altLang="en-US" dirty="0"/>
              <a:t>一般地，视图支持</a:t>
            </a:r>
            <a:r>
              <a:rPr lang="en-US" altLang="zh-CN" dirty="0"/>
              <a:t>DQL</a:t>
            </a:r>
            <a:r>
              <a:rPr lang="zh-CN" altLang="en-US" dirty="0"/>
              <a:t>和</a:t>
            </a:r>
            <a:r>
              <a:rPr lang="en-US" altLang="zh-CN" dirty="0"/>
              <a:t>DML</a:t>
            </a:r>
          </a:p>
          <a:p>
            <a:pPr marL="692150" lvl="2" indent="-342900">
              <a:spcBef>
                <a:spcPts val="2000"/>
              </a:spcBef>
              <a:defRPr/>
            </a:pPr>
            <a:r>
              <a:rPr lang="en-US" altLang="zh-CN" dirty="0"/>
              <a:t>DQL</a:t>
            </a:r>
            <a:r>
              <a:rPr lang="zh-CN" altLang="en-US" dirty="0"/>
              <a:t>：基本无限制</a:t>
            </a:r>
            <a:endParaRPr lang="en-US" altLang="zh-CN" dirty="0"/>
          </a:p>
          <a:p>
            <a:pPr marL="692150" lvl="2" indent="-342900">
              <a:spcBef>
                <a:spcPts val="2000"/>
              </a:spcBef>
              <a:defRPr/>
            </a:pPr>
            <a:r>
              <a:rPr lang="en-US" altLang="zh-CN" dirty="0"/>
              <a:t>DML</a:t>
            </a:r>
            <a:r>
              <a:rPr lang="zh-CN" altLang="en-US" dirty="0"/>
              <a:t>（</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等）：视图</a:t>
            </a:r>
            <a:r>
              <a:rPr lang="zh-CN" altLang="en-US" dirty="0">
                <a:solidFill>
                  <a:srgbClr val="FF0000"/>
                </a:solidFill>
              </a:rPr>
              <a:t>定义</a:t>
            </a:r>
            <a:r>
              <a:rPr lang="zh-CN" altLang="en-US" dirty="0"/>
              <a:t>中含有下列语法成分时，</a:t>
            </a:r>
            <a:r>
              <a:rPr lang="en-US" altLang="zh-CN" dirty="0"/>
              <a:t>DML</a:t>
            </a:r>
            <a:r>
              <a:rPr lang="zh-CN" altLang="en-US" dirty="0"/>
              <a:t>会受到限制</a:t>
            </a:r>
            <a:endParaRPr lang="en-US" altLang="zh-CN" dirty="0"/>
          </a:p>
          <a:p>
            <a:pPr marL="1028700" lvl="3" indent="-342900">
              <a:spcBef>
                <a:spcPts val="2000"/>
              </a:spcBef>
              <a:defRPr/>
            </a:pPr>
            <a:r>
              <a:rPr lang="en-US" altLang="zh-CN" dirty="0"/>
              <a:t>JOIN</a:t>
            </a:r>
            <a:r>
              <a:rPr lang="zh-CN" altLang="en-US" dirty="0"/>
              <a:t>、</a:t>
            </a:r>
            <a:r>
              <a:rPr lang="en-US" altLang="zh-CN" dirty="0"/>
              <a:t>GROUP BY</a:t>
            </a:r>
            <a:r>
              <a:rPr lang="zh-CN" altLang="en-US" dirty="0"/>
              <a:t>等子句</a:t>
            </a:r>
            <a:endParaRPr lang="en-US" altLang="zh-CN" dirty="0"/>
          </a:p>
          <a:p>
            <a:pPr marL="1028700" lvl="3" indent="-342900">
              <a:spcBef>
                <a:spcPts val="2000"/>
              </a:spcBef>
              <a:defRPr/>
            </a:pPr>
            <a:r>
              <a:rPr lang="en-US" altLang="zh-CN" b="1" dirty="0"/>
              <a:t>DISTINCT</a:t>
            </a:r>
            <a:r>
              <a:rPr lang="zh-CN" altLang="en-US" b="1" dirty="0"/>
              <a:t>等修饰词</a:t>
            </a:r>
            <a:endParaRPr lang="en-US" altLang="zh-CN" dirty="0"/>
          </a:p>
          <a:p>
            <a:pPr marL="1028700" lvl="3" indent="-342900">
              <a:spcBef>
                <a:spcPts val="2000"/>
              </a:spcBef>
              <a:defRPr/>
            </a:pPr>
            <a:r>
              <a:rPr lang="en-US" altLang="zh-CN" dirty="0"/>
              <a:t>SELECT</a:t>
            </a:r>
            <a:r>
              <a:rPr lang="zh-CN" altLang="en-US" dirty="0"/>
              <a:t>子句中含有聚合函数</a:t>
            </a:r>
            <a:endParaRPr lang="en-US" altLang="zh-CN" dirty="0"/>
          </a:p>
          <a:p>
            <a:pPr marL="1028700" lvl="3" indent="-342900">
              <a:spcBef>
                <a:spcPts val="2000"/>
              </a:spcBef>
              <a:defRPr/>
            </a:pPr>
            <a:r>
              <a:rPr lang="en-US" altLang="zh-CN" dirty="0"/>
              <a:t>WHERE</a:t>
            </a:r>
            <a:r>
              <a:rPr lang="zh-CN" altLang="en-US" dirty="0"/>
              <a:t>的子查询引用了</a:t>
            </a:r>
            <a:r>
              <a:rPr lang="en-US" altLang="zh-CN" dirty="0"/>
              <a:t>FROM</a:t>
            </a:r>
            <a:r>
              <a:rPr lang="zh-CN" altLang="en-US" dirty="0"/>
              <a:t>句子中的表</a:t>
            </a:r>
            <a:endParaRPr lang="en-US" altLang="zh-CN" dirty="0"/>
          </a:p>
        </p:txBody>
      </p:sp>
      <p:sp>
        <p:nvSpPr>
          <p:cNvPr id="12" name="文本框 11"/>
          <p:cNvSpPr txBox="1"/>
          <p:nvPr/>
        </p:nvSpPr>
        <p:spPr>
          <a:xfrm>
            <a:off x="6309366" y="4282698"/>
            <a:ext cx="4461205" cy="645160"/>
          </a:xfrm>
          <a:prstGeom prst="rect">
            <a:avLst/>
          </a:prstGeom>
          <a:noFill/>
        </p:spPr>
        <p:txBody>
          <a:bodyPr wrap="square" rtlCol="0">
            <a:spAutoFit/>
          </a:bodyPr>
          <a:lstStyle/>
          <a:p>
            <a:pPr lvl="1">
              <a:defRPr/>
            </a:pPr>
            <a:endParaRPr lang="en-US" altLang="zh-CN" dirty="0"/>
          </a:p>
          <a:p>
            <a:pPr lvl="1">
              <a:defRPr/>
            </a:pPr>
            <a:endParaRPr lang="en-US" altLang="zh-CN"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视图</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79" y="2048218"/>
            <a:ext cx="10558437" cy="2503249"/>
          </a:xfrm>
          <a:prstGeom prst="rect">
            <a:avLst/>
          </a:prstGeom>
          <a:noFill/>
        </p:spPr>
        <p:txBody>
          <a:bodyPr wrap="square" rtlCol="0">
            <a:spAutoFit/>
          </a:bodyPr>
          <a:lstStyle/>
          <a:p>
            <a:pPr marL="342900" lvl="1" indent="-342900">
              <a:spcBef>
                <a:spcPts val="2000"/>
              </a:spcBef>
              <a:buClr>
                <a:schemeClr val="accent1"/>
              </a:buClr>
              <a:defRPr/>
            </a:pPr>
            <a:r>
              <a:rPr lang="en-US" altLang="zh-CN" dirty="0"/>
              <a:t>WITH CHECK OPTION</a:t>
            </a:r>
            <a:r>
              <a:rPr lang="zh-CN" altLang="en-US" dirty="0"/>
              <a:t>：</a:t>
            </a:r>
            <a:endParaRPr lang="en-US" altLang="zh-CN" dirty="0"/>
          </a:p>
          <a:p>
            <a:pPr marL="342900" lvl="1" indent="-342900">
              <a:spcBef>
                <a:spcPts val="2000"/>
              </a:spcBef>
              <a:buClr>
                <a:schemeClr val="accent1"/>
              </a:buClr>
              <a:defRPr/>
            </a:pPr>
            <a:r>
              <a:rPr lang="zh-CN" altLang="en-US" dirty="0"/>
              <a:t>为视图添加</a:t>
            </a:r>
            <a:r>
              <a:rPr lang="en-US" altLang="zh-CN" dirty="0"/>
              <a:t>WITH CHECK OPTION </a:t>
            </a:r>
            <a:r>
              <a:rPr lang="zh-CN" altLang="en-US" dirty="0"/>
              <a:t>，可以在通过视图进行增删改操作时，不破坏视图定义中的谓词条件</a:t>
            </a:r>
            <a:endParaRPr lang="en-US" altLang="zh-CN" dirty="0"/>
          </a:p>
          <a:p>
            <a:pPr marL="342900" lvl="1" indent="-342900">
              <a:spcBef>
                <a:spcPts val="2000"/>
              </a:spcBef>
              <a:buClr>
                <a:schemeClr val="accent1"/>
              </a:buClr>
              <a:defRPr/>
            </a:pPr>
            <a:r>
              <a:rPr lang="zh-CN" altLang="en-US" dirty="0"/>
              <a:t>（即子查询中的条件表达式）</a:t>
            </a:r>
          </a:p>
          <a:p>
            <a:pPr marL="342900" lvl="1" indent="-342900">
              <a:spcBef>
                <a:spcPts val="2000"/>
              </a:spcBef>
              <a:buClr>
                <a:schemeClr val="accent1"/>
              </a:buClr>
              <a:defRPr/>
            </a:pPr>
            <a:endParaRPr lang="en-US" altLang="zh-CN" dirty="0"/>
          </a:p>
          <a:p>
            <a:pPr marL="342900" lvl="1" indent="-342900">
              <a:spcBef>
                <a:spcPts val="2000"/>
              </a:spcBef>
              <a:buClr>
                <a:schemeClr val="accent1"/>
              </a:buClr>
              <a:defRPr/>
            </a:pPr>
            <a:r>
              <a:rPr lang="en-US" altLang="zh-CN" dirty="0"/>
              <a:t>[</a:t>
            </a:r>
            <a:r>
              <a:rPr lang="zh-CN" altLang="en-US" dirty="0"/>
              <a:t>例</a:t>
            </a:r>
            <a:r>
              <a:rPr lang="en-US" altLang="zh-CN" dirty="0"/>
              <a:t>]  </a:t>
            </a:r>
            <a:r>
              <a:rPr lang="zh-CN" altLang="en-US" dirty="0"/>
              <a:t>建立信息系学生的视图，并要求透过该视图进行的更新操作只涉及信息系学生。</a:t>
            </a:r>
          </a:p>
        </p:txBody>
      </p:sp>
      <p:sp>
        <p:nvSpPr>
          <p:cNvPr id="10" name="文本框 9"/>
          <p:cNvSpPr txBox="1"/>
          <p:nvPr/>
        </p:nvSpPr>
        <p:spPr>
          <a:xfrm>
            <a:off x="954679" y="4587055"/>
            <a:ext cx="4461205" cy="1477328"/>
          </a:xfrm>
          <a:prstGeom prst="rect">
            <a:avLst/>
          </a:prstGeom>
          <a:noFill/>
        </p:spPr>
        <p:txBody>
          <a:bodyPr wrap="square" rtlCol="0">
            <a:spAutoFit/>
          </a:bodyPr>
          <a:lstStyle/>
          <a:p>
            <a:pPr>
              <a:defRPr/>
            </a:pPr>
            <a:r>
              <a:rPr lang="en-US" altLang="zh-CN" dirty="0"/>
              <a:t>CREATE VIEW </a:t>
            </a:r>
            <a:r>
              <a:rPr lang="en-US" altLang="zh-CN" dirty="0" err="1"/>
              <a:t>IS_Student</a:t>
            </a:r>
            <a:r>
              <a:rPr lang="en-US" altLang="zh-CN" dirty="0"/>
              <a:t> AS </a:t>
            </a:r>
          </a:p>
          <a:p>
            <a:pPr lvl="1">
              <a:defRPr/>
            </a:pPr>
            <a:r>
              <a:rPr lang="en-US" altLang="zh-CN" dirty="0"/>
              <a:t>SELECT </a:t>
            </a:r>
            <a:r>
              <a:rPr lang="en-US" altLang="zh-CN" dirty="0" err="1"/>
              <a:t>Sno</a:t>
            </a:r>
            <a:r>
              <a:rPr lang="zh-CN" altLang="en-US" dirty="0"/>
              <a:t>，</a:t>
            </a:r>
            <a:r>
              <a:rPr lang="en-US" altLang="zh-CN" dirty="0" err="1"/>
              <a:t>Sname</a:t>
            </a:r>
            <a:r>
              <a:rPr lang="zh-CN" altLang="en-US" dirty="0"/>
              <a:t>，</a:t>
            </a:r>
            <a:r>
              <a:rPr lang="en-US" altLang="zh-CN" dirty="0"/>
              <a:t>Sage</a:t>
            </a:r>
          </a:p>
          <a:p>
            <a:pPr lvl="2">
              <a:defRPr/>
            </a:pPr>
            <a:r>
              <a:rPr lang="en-US" altLang="zh-CN" dirty="0"/>
              <a:t>FROM  Student</a:t>
            </a:r>
          </a:p>
          <a:p>
            <a:pPr lvl="2">
              <a:defRPr/>
            </a:pPr>
            <a:r>
              <a:rPr lang="en-US" altLang="zh-CN" dirty="0"/>
              <a:t>WHERE  </a:t>
            </a:r>
            <a:r>
              <a:rPr lang="en-US" altLang="zh-CN" dirty="0" err="1"/>
              <a:t>Sdept</a:t>
            </a:r>
            <a:r>
              <a:rPr lang="en-US" altLang="zh-CN" dirty="0"/>
              <a:t>= 'IS'</a:t>
            </a:r>
          </a:p>
          <a:p>
            <a:pPr lvl="2">
              <a:defRPr/>
            </a:pPr>
            <a:r>
              <a:rPr lang="en-US" altLang="zh-CN" dirty="0"/>
              <a:t>WITH CHECK OPTION</a:t>
            </a:r>
            <a:r>
              <a:rPr lang="zh-CN" altLang="en-US" dirty="0"/>
              <a:t>；</a:t>
            </a:r>
          </a:p>
        </p:txBody>
      </p:sp>
      <p:sp>
        <p:nvSpPr>
          <p:cNvPr id="11" name="文本框 10"/>
          <p:cNvSpPr txBox="1"/>
          <p:nvPr/>
        </p:nvSpPr>
        <p:spPr>
          <a:xfrm>
            <a:off x="4946074" y="4689071"/>
            <a:ext cx="6291247" cy="2031325"/>
          </a:xfrm>
          <a:prstGeom prst="rect">
            <a:avLst/>
          </a:prstGeom>
          <a:noFill/>
        </p:spPr>
        <p:txBody>
          <a:bodyPr wrap="square" rtlCol="0">
            <a:spAutoFit/>
          </a:bodyPr>
          <a:lstStyle/>
          <a:p>
            <a:pPr>
              <a:defRPr/>
            </a:pPr>
            <a:r>
              <a:rPr lang="zh-CN" altLang="en-US" dirty="0"/>
              <a:t>修改操作时：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删除操作时：</a:t>
            </a:r>
            <a:r>
              <a:rPr lang="en-US" altLang="zh-CN" dirty="0"/>
              <a:t>DBMS</a:t>
            </a:r>
            <a:r>
              <a:rPr lang="zh-CN" altLang="en-US" dirty="0"/>
              <a:t>自动加上</a:t>
            </a:r>
            <a:r>
              <a:rPr lang="en-US" altLang="zh-CN" dirty="0" err="1"/>
              <a:t>Sdept</a:t>
            </a:r>
            <a:r>
              <a:rPr lang="en-US" altLang="zh-CN" dirty="0"/>
              <a:t>= 'IS’</a:t>
            </a:r>
            <a:r>
              <a:rPr lang="zh-CN" altLang="en-US" dirty="0"/>
              <a:t>的条件</a:t>
            </a:r>
            <a:endParaRPr lang="en-US" altLang="zh-CN" dirty="0"/>
          </a:p>
          <a:p>
            <a:pPr>
              <a:defRPr/>
            </a:pPr>
            <a:endParaRPr lang="zh-CN" altLang="en-US" dirty="0"/>
          </a:p>
          <a:p>
            <a:pPr>
              <a:defRPr/>
            </a:pPr>
            <a:r>
              <a:rPr lang="zh-CN" altLang="en-US" dirty="0"/>
              <a:t>插入操作时：</a:t>
            </a:r>
            <a:r>
              <a:rPr lang="en-US" altLang="zh-CN" dirty="0"/>
              <a:t>DBMS</a:t>
            </a:r>
            <a:r>
              <a:rPr lang="zh-CN" altLang="en-US" dirty="0"/>
              <a:t>自动检查</a:t>
            </a:r>
            <a:r>
              <a:rPr lang="en-US" altLang="zh-CN" dirty="0" err="1"/>
              <a:t>Sdept</a:t>
            </a:r>
            <a:r>
              <a:rPr lang="zh-CN" altLang="en-US" dirty="0"/>
              <a:t>属性值是否为</a:t>
            </a:r>
            <a:r>
              <a:rPr lang="en-US" altLang="zh-CN" dirty="0"/>
              <a:t>'IS' </a:t>
            </a:r>
          </a:p>
          <a:p>
            <a:pPr>
              <a:defRPr/>
            </a:pPr>
            <a:r>
              <a:rPr lang="zh-CN" altLang="en-US" dirty="0"/>
              <a:t>如果不是，则拒绝该插入操作</a:t>
            </a:r>
          </a:p>
          <a:p>
            <a:pPr>
              <a:defRPr/>
            </a:pPr>
            <a:r>
              <a:rPr lang="zh-CN" altLang="en-US" dirty="0"/>
              <a:t>如果没有提供</a:t>
            </a:r>
            <a:r>
              <a:rPr lang="en-US" altLang="zh-CN" dirty="0" err="1"/>
              <a:t>Sdept</a:t>
            </a:r>
            <a:r>
              <a:rPr lang="zh-CN" altLang="en-US" dirty="0"/>
              <a:t>属性值，则自动定义</a:t>
            </a:r>
            <a:r>
              <a:rPr lang="en-US" altLang="zh-CN" dirty="0" err="1"/>
              <a:t>Sdept</a:t>
            </a:r>
            <a:r>
              <a:rPr lang="zh-CN" altLang="en-US" dirty="0"/>
              <a:t>为</a:t>
            </a:r>
            <a:r>
              <a:rPr lang="en-US" altLang="zh-CN" dirty="0"/>
              <a:t>'IS'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3" y="2048219"/>
            <a:ext cx="9573778" cy="4708981"/>
          </a:xfrm>
          <a:prstGeom prst="rect">
            <a:avLst/>
          </a:prstGeom>
          <a:noFill/>
        </p:spPr>
        <p:txBody>
          <a:bodyPr wrap="square" rtlCol="0">
            <a:spAutoFit/>
          </a:bodyPr>
          <a:lstStyle/>
          <a:p>
            <a:pPr indent="0">
              <a:buNone/>
            </a:pPr>
            <a:r>
              <a:rPr lang="en-US" sz="2000" dirty="0">
                <a:solidFill>
                  <a:srgbClr val="FF0000"/>
                </a:solidFill>
                <a:latin typeface="+mn-ea"/>
                <a:sym typeface="+mn-ea"/>
              </a:rPr>
              <a:t>TASK1 2 3</a:t>
            </a:r>
            <a:r>
              <a:rPr lang="zh-CN" altLang="en-US" sz="2000" dirty="0">
                <a:solidFill>
                  <a:srgbClr val="FF0000"/>
                </a:solidFill>
                <a:latin typeface="+mn-ea"/>
                <a:sym typeface="+mn-ea"/>
              </a:rPr>
              <a:t> 提交</a:t>
            </a:r>
          </a:p>
          <a:p>
            <a:pPr indent="0">
              <a:buNone/>
            </a:pPr>
            <a:endParaRPr lang="en-US" altLang="zh-CN" sz="2000" dirty="0"/>
          </a:p>
          <a:p>
            <a:pPr marL="457200" indent="-457200">
              <a:buAutoNum type="arabicPeriod"/>
            </a:pPr>
            <a:endParaRPr lang="en-US" altLang="zh-CN" sz="2000" dirty="0"/>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p>
          <a:p>
            <a:pPr indent="0">
              <a:buNone/>
            </a:pPr>
            <a:endParaRPr lang="en-US" altLang="zh-CN" sz="2000" dirty="0"/>
          </a:p>
          <a:p>
            <a:pPr indent="0">
              <a:buNone/>
            </a:pPr>
            <a:r>
              <a:rPr lang="en-US" altLang="zh-CN" sz="2000" dirty="0"/>
              <a:t>3.    </a:t>
            </a: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姓名_第*次实验</a:t>
            </a:r>
            <a:r>
              <a:rPr lang="zh-CN" altLang="en-US" sz="2000" dirty="0"/>
              <a:t>”。</a:t>
            </a:r>
          </a:p>
          <a:p>
            <a:pPr indent="0">
              <a:buNone/>
            </a:pPr>
            <a:endParaRPr lang="zh-CN" altLang="en-US" sz="2000" dirty="0"/>
          </a:p>
          <a:p>
            <a:pPr indent="0">
              <a:buNone/>
            </a:pPr>
            <a:r>
              <a:rPr lang="en-US" altLang="zh-CN" sz="2000" dirty="0"/>
              <a:t>4.    </a:t>
            </a:r>
            <a:r>
              <a:rPr lang="zh-CN" altLang="en-US" sz="2000" dirty="0"/>
              <a:t>提交网址：软件学院云平台</a:t>
            </a:r>
            <a:r>
              <a:rPr lang="zh-CN" altLang="en-US" sz="2000" b="1" dirty="0"/>
              <a:t>第四次上机</a:t>
            </a:r>
            <a:r>
              <a:rPr lang="zh-CN" altLang="en-US" sz="2000" dirty="0">
                <a:hlinkClick r:id="rId2"/>
              </a:rPr>
              <a:t>北航软件学院</a:t>
            </a:r>
            <a:r>
              <a:rPr lang="en-US" altLang="zh-CN" sz="2000" dirty="0">
                <a:hlinkClick r:id="rId2"/>
              </a:rPr>
              <a:t>-</a:t>
            </a:r>
            <a:r>
              <a:rPr lang="zh-CN" altLang="en-US" sz="2000" dirty="0">
                <a:hlinkClick r:id="rId2"/>
              </a:rPr>
              <a:t>云平台 </a:t>
            </a:r>
            <a:r>
              <a:rPr lang="en-US" altLang="zh-CN" sz="2000" dirty="0">
                <a:hlinkClick r:id="rId2"/>
              </a:rPr>
              <a:t>(buaa.edu.cn)</a:t>
            </a:r>
            <a:endParaRPr lang="zh-CN" altLang="en-US" sz="2000" dirty="0"/>
          </a:p>
          <a:p>
            <a:pPr indent="0">
              <a:buNone/>
            </a:pPr>
            <a:r>
              <a:rPr lang="en-US" altLang="zh-CN" sz="2000" dirty="0"/>
              <a:t>	        </a:t>
            </a:r>
            <a:r>
              <a:rPr lang="zh-CN" altLang="en-US" sz="2000" dirty="0">
                <a:solidFill>
                  <a:srgbClr val="FF0000"/>
                </a:solidFill>
              </a:rPr>
              <a:t>（ 按要求提交）</a:t>
            </a:r>
          </a:p>
          <a:p>
            <a:pPr indent="0">
              <a:buNone/>
            </a:pPr>
            <a:r>
              <a:rPr lang="zh-CN" altLang="en-US" sz="2000" dirty="0">
                <a:sym typeface="+mn-ea"/>
              </a:rPr>
              <a:t>     </a:t>
            </a: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本周日</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a:p>
            <a:pPr indent="0">
              <a:buNone/>
            </a:pP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1</a:t>
              </a:r>
              <a:r>
                <a:rPr lang="en-US" altLang="zh-CN" sz="2400" dirty="0">
                  <a:latin typeface="+mn-ea"/>
                  <a:sym typeface="+mn-ea"/>
                </a:rPr>
                <a:t> </a:t>
              </a:r>
              <a:r>
                <a:rPr lang="zh-CN" altLang="en-US" sz="2400" dirty="0">
                  <a:solidFill>
                    <a:schemeClr val="bg1"/>
                  </a:solidFill>
                  <a:cs typeface="+mn-ea"/>
                  <a:sym typeface="+mn-lt"/>
                </a:rPr>
                <a:t>导入数据</a:t>
              </a:r>
              <a:r>
                <a:rPr lang="en-US" altLang="zh-CN" sz="2400" dirty="0">
                  <a:solidFill>
                    <a:schemeClr val="bg1"/>
                  </a:solidFill>
                  <a:cs typeface="+mn-ea"/>
                  <a:sym typeface="+mn-lt"/>
                </a:rPr>
                <a:t>/ </a:t>
              </a:r>
              <a:r>
                <a:rPr lang="zh-CN" altLang="en-US" sz="2400" dirty="0">
                  <a:solidFill>
                    <a:schemeClr val="bg1"/>
                  </a:solidFill>
                  <a:cs typeface="+mn-ea"/>
                  <a:sym typeface="+mn-lt"/>
                </a:rPr>
                <a:t>复习</a:t>
              </a:r>
              <a:r>
                <a:rPr lang="en-US" altLang="zh-CN" sz="2400" dirty="0">
                  <a:solidFill>
                    <a:schemeClr val="bg1"/>
                  </a:solidFill>
                  <a:cs typeface="+mn-ea"/>
                  <a:sym typeface="+mn-lt"/>
                </a:rPr>
                <a:t>DQL</a:t>
              </a:r>
              <a:r>
                <a:rPr lang="zh-CN" altLang="en-US" sz="2400" dirty="0">
                  <a:solidFill>
                    <a:schemeClr val="bg1"/>
                  </a:solidFill>
                  <a:cs typeface="+mn-ea"/>
                  <a:sym typeface="+mn-lt"/>
                </a:rPr>
                <a:t> </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718185" y="1758315"/>
            <a:ext cx="10676255" cy="2861310"/>
          </a:xfrm>
          <a:prstGeom prst="rect">
            <a:avLst/>
          </a:prstGeom>
          <a:noFill/>
        </p:spPr>
        <p:txBody>
          <a:bodyPr wrap="square" rtlCol="0">
            <a:spAutoFit/>
          </a:bodyPr>
          <a:lstStyle/>
          <a:p>
            <a:pPr indent="0">
              <a:buFont typeface="Wingdings" panose="05000000000000000000" pitchFamily="2" charset="2"/>
              <a:buNone/>
            </a:pPr>
            <a:r>
              <a:rPr lang="zh-CN" altLang="en-US" dirty="0">
                <a:latin typeface="+mn-ea"/>
                <a:sym typeface="+mn-ea"/>
              </a:rPr>
              <a:t>新建数据库，</a:t>
            </a:r>
            <a:r>
              <a:rPr lang="zh-CN" altLang="en-US" b="1" dirty="0">
                <a:latin typeface="+mn-ea"/>
                <a:sym typeface="+mn-ea"/>
              </a:rPr>
              <a:t>将附件中的三个表导入到该数据库中</a:t>
            </a:r>
            <a:r>
              <a:rPr lang="zh-CN" altLang="en-US" dirty="0">
                <a:latin typeface="+mn-ea"/>
                <a:sym typeface="+mn-ea"/>
              </a:rPr>
              <a:t> </a:t>
            </a:r>
            <a:r>
              <a:rPr lang="en-US" altLang="zh-CN" dirty="0">
                <a:latin typeface="+mn-ea"/>
                <a:sym typeface="+mn-ea"/>
              </a:rPr>
              <a:t>(</a:t>
            </a:r>
            <a:r>
              <a:rPr lang="zh-CN" altLang="en-US" dirty="0">
                <a:latin typeface="+mn-ea"/>
                <a:sym typeface="+mn-ea"/>
              </a:rPr>
              <a:t>导入数据教程在下页</a:t>
            </a:r>
            <a:r>
              <a:rPr lang="en-US" altLang="zh-CN" dirty="0">
                <a:latin typeface="+mn-ea"/>
                <a:sym typeface="+mn-ea"/>
              </a:rPr>
              <a:t>)</a:t>
            </a:r>
            <a:r>
              <a:rPr lang="zh-CN" altLang="en-US" dirty="0">
                <a:latin typeface="+mn-ea"/>
                <a:sym typeface="+mn-ea"/>
              </a:rPr>
              <a:t>。</a:t>
            </a:r>
          </a:p>
          <a:p>
            <a:pPr indent="0">
              <a:buFont typeface="Wingdings" panose="05000000000000000000" pitchFamily="2" charset="2"/>
              <a:buNone/>
            </a:pPr>
            <a:r>
              <a:rPr lang="zh-CN" altLang="en-US" dirty="0">
                <a:latin typeface="+mn-ea"/>
                <a:sym typeface="+mn-ea"/>
              </a:rPr>
              <a:t>并完成以下查询任务：</a:t>
            </a:r>
          </a:p>
          <a:p>
            <a:pPr indent="0">
              <a:buFont typeface="Wingdings" panose="05000000000000000000" pitchFamily="2" charset="2"/>
              <a:buNone/>
            </a:pPr>
            <a:endParaRPr lang="zh-CN" altLang="en-US" dirty="0">
              <a:latin typeface="+mn-ea"/>
              <a:sym typeface="+mn-ea"/>
            </a:endParaRPr>
          </a:p>
          <a:p>
            <a:pPr lvl="1"/>
            <a:r>
              <a:rPr lang="en-US" altLang="zh-CN" dirty="0">
                <a:sym typeface="+mn-ea"/>
              </a:rPr>
              <a:t>Q1: </a:t>
            </a:r>
            <a:r>
              <a:rPr lang="zh-CN" altLang="en-US" dirty="0">
                <a:sym typeface="+mn-ea"/>
              </a:rPr>
              <a:t>查询与</a:t>
            </a:r>
            <a:r>
              <a:rPr lang="en-US" altLang="zh-CN" dirty="0">
                <a:sym typeface="+mn-ea"/>
              </a:rPr>
              <a:t>CID=1</a:t>
            </a:r>
            <a:r>
              <a:rPr lang="zh-CN" altLang="en-US" dirty="0">
                <a:sym typeface="+mn-ea"/>
              </a:rPr>
              <a:t>的顾客同一个城市的所有顾客</a:t>
            </a:r>
            <a:r>
              <a:rPr lang="en-US" altLang="zh-CN" dirty="0">
                <a:sym typeface="+mn-ea"/>
              </a:rPr>
              <a:t>ID</a:t>
            </a:r>
            <a:endParaRPr lang="en-US" altLang="zh-CN" dirty="0"/>
          </a:p>
          <a:p>
            <a:pPr lvl="1"/>
            <a:r>
              <a:rPr lang="en-US" altLang="zh-CN" dirty="0">
                <a:sym typeface="+mn-ea"/>
              </a:rPr>
              <a:t>Q2: </a:t>
            </a:r>
            <a:r>
              <a:rPr lang="zh-CN" altLang="en-US" dirty="0">
                <a:sym typeface="+mn-ea"/>
              </a:rPr>
              <a:t>查询购买过所有省份（</a:t>
            </a:r>
            <a:r>
              <a:rPr lang="en-US" altLang="zh-CN" dirty="0">
                <a:sym typeface="+mn-ea"/>
              </a:rPr>
              <a:t>Food</a:t>
            </a:r>
            <a:r>
              <a:rPr lang="zh-CN" altLang="en-US" dirty="0">
                <a:sym typeface="+mn-ea"/>
              </a:rPr>
              <a:t>表中出现过的</a:t>
            </a:r>
            <a:r>
              <a:rPr lang="en-US" altLang="zh-CN" dirty="0">
                <a:sym typeface="+mn-ea"/>
              </a:rPr>
              <a:t>City</a:t>
            </a:r>
            <a:r>
              <a:rPr lang="zh-CN" altLang="en-US" dirty="0">
                <a:sym typeface="+mn-ea"/>
              </a:rPr>
              <a:t>）的食物的顾客</a:t>
            </a:r>
            <a:r>
              <a:rPr lang="en-US" altLang="zh-CN" dirty="0">
                <a:sym typeface="+mn-ea"/>
              </a:rPr>
              <a:t>ID</a:t>
            </a:r>
            <a:endParaRPr lang="en-US" altLang="zh-CN" dirty="0"/>
          </a:p>
          <a:p>
            <a:pPr lvl="1"/>
            <a:r>
              <a:rPr lang="en-US" altLang="zh-CN" dirty="0">
                <a:sym typeface="+mn-ea"/>
              </a:rPr>
              <a:t>Q3: </a:t>
            </a:r>
            <a:r>
              <a:rPr lang="zh-CN" altLang="en-US" dirty="0">
                <a:sym typeface="+mn-ea"/>
              </a:rPr>
              <a:t>查询至少购买过</a:t>
            </a:r>
            <a:r>
              <a:rPr lang="en-US" altLang="zh-CN" dirty="0">
                <a:sym typeface="+mn-ea"/>
              </a:rPr>
              <a:t>ID</a:t>
            </a:r>
            <a:r>
              <a:rPr lang="zh-CN" altLang="en-US" dirty="0">
                <a:sym typeface="+mn-ea"/>
              </a:rPr>
              <a:t>为</a:t>
            </a:r>
            <a:r>
              <a:rPr lang="en-US" altLang="zh-CN" dirty="0">
                <a:sym typeface="+mn-ea"/>
              </a:rPr>
              <a:t>4</a:t>
            </a:r>
            <a:r>
              <a:rPr lang="zh-CN" altLang="en-US" dirty="0">
                <a:sym typeface="+mn-ea"/>
              </a:rPr>
              <a:t>的顾客买过的全部食物的顾客</a:t>
            </a:r>
            <a:r>
              <a:rPr lang="en-US" altLang="zh-CN" dirty="0">
                <a:sym typeface="+mn-ea"/>
              </a:rPr>
              <a:t>ID</a:t>
            </a:r>
            <a:endParaRPr lang="en-US" altLang="zh-CN" dirty="0"/>
          </a:p>
          <a:p>
            <a:pPr indent="0">
              <a:buFont typeface="Wingdings" panose="05000000000000000000" pitchFamily="2" charset="2"/>
              <a:buNone/>
            </a:pPr>
            <a:r>
              <a:rPr lang="zh-CN" altLang="en-US" dirty="0">
                <a:latin typeface="+mn-ea"/>
                <a:sym typeface="+mn-ea"/>
              </a:rPr>
              <a:t> </a:t>
            </a:r>
          </a:p>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a:t>
              </a:r>
              <a:r>
                <a:rPr lang="en-US" sz="2400" dirty="0">
                  <a:solidFill>
                    <a:schemeClr val="bg1"/>
                  </a:solidFill>
                  <a:cs typeface="+mn-ea"/>
                  <a:sym typeface="+mn-lt"/>
                </a:rPr>
                <a:t>DBeaver</a:t>
              </a:r>
              <a:r>
                <a:rPr lang="en-US" altLang="zh-CN" sz="2400" dirty="0">
                  <a:solidFill>
                    <a:schemeClr val="bg1"/>
                  </a:solidFill>
                  <a:cs typeface="+mn-ea"/>
                  <a:sym typeface="+mn-lt"/>
                </a:rPr>
                <a:t> </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798354" y="1649814"/>
            <a:ext cx="10438965" cy="1322070"/>
          </a:xfrm>
          <a:prstGeom prst="rect">
            <a:avLst/>
          </a:prstGeom>
          <a:noFill/>
        </p:spPr>
        <p:txBody>
          <a:bodyPr wrap="square" rtlCol="0">
            <a:spAutoFit/>
          </a:bodyPr>
          <a:lstStyle/>
          <a:p>
            <a:r>
              <a:rPr lang="zh-CN" altLang="en-US" sz="2000" dirty="0">
                <a:latin typeface="+mn-ea"/>
              </a:rPr>
              <a:t>使用</a:t>
            </a:r>
            <a:r>
              <a:rPr lang="en-US" altLang="zh-CN" sz="2000" dirty="0">
                <a:latin typeface="+mn-ea"/>
              </a:rPr>
              <a:t>mySQL</a:t>
            </a:r>
            <a:r>
              <a:rPr lang="zh-CN" altLang="en-US" sz="2000" dirty="0">
                <a:latin typeface="+mn-ea"/>
              </a:rPr>
              <a:t>和</a:t>
            </a:r>
            <a:r>
              <a:rPr lang="en-US" altLang="zh-CN" sz="2000" dirty="0">
                <a:latin typeface="+mn-ea"/>
              </a:rPr>
              <a:t>openGauss</a:t>
            </a:r>
            <a:r>
              <a:rPr lang="zh-CN" altLang="en-US" sz="2000" dirty="0">
                <a:latin typeface="+mn-ea"/>
              </a:rPr>
              <a:t>的导入第一步略有不同（主要是不同数据库对</a:t>
            </a:r>
            <a:r>
              <a:rPr lang="en-US" altLang="zh-CN" sz="2000" dirty="0">
                <a:latin typeface="+mn-ea"/>
              </a:rPr>
              <a:t>schema</a:t>
            </a:r>
            <a:r>
              <a:rPr lang="zh-CN" altLang="en-US" sz="2000" dirty="0">
                <a:latin typeface="+mn-ea"/>
              </a:rPr>
              <a:t>定义不同）</a:t>
            </a:r>
          </a:p>
          <a:p>
            <a:r>
              <a:rPr lang="zh-CN" altLang="en-US" sz="2000" dirty="0">
                <a:latin typeface="+mn-ea"/>
              </a:rPr>
              <a:t>区别在于</a:t>
            </a:r>
            <a:r>
              <a:rPr lang="en-US" altLang="zh-CN" sz="2000" dirty="0">
                <a:latin typeface="+mn-ea"/>
              </a:rPr>
              <a:t>opengauss</a:t>
            </a:r>
            <a:r>
              <a:rPr lang="zh-CN" altLang="en-US" sz="2000" dirty="0">
                <a:latin typeface="+mn-ea"/>
              </a:rPr>
              <a:t>需要右键数据库下某个模式（下右图选择了默认模式</a:t>
            </a:r>
            <a:r>
              <a:rPr lang="en-US" altLang="zh-CN" sz="2000" dirty="0">
                <a:latin typeface="+mn-ea"/>
              </a:rPr>
              <a:t>public</a:t>
            </a:r>
            <a:r>
              <a:rPr lang="zh-CN" altLang="en-US" sz="2000" dirty="0">
                <a:latin typeface="+mn-ea"/>
              </a:rPr>
              <a:t>） 才能导入数据</a:t>
            </a:r>
          </a:p>
          <a:p>
            <a:r>
              <a:rPr lang="zh-CN" altLang="en-US" sz="2000" dirty="0">
                <a:latin typeface="+mn-ea"/>
              </a:rPr>
              <a:t>使用</a:t>
            </a:r>
            <a:r>
              <a:rPr lang="en-US" altLang="zh-CN" sz="2000" dirty="0">
                <a:latin typeface="+mn-ea"/>
              </a:rPr>
              <a:t>mySQL</a:t>
            </a:r>
            <a:r>
              <a:rPr lang="zh-CN" altLang="en-US" sz="2000" dirty="0">
                <a:latin typeface="+mn-ea"/>
              </a:rPr>
              <a:t>的同学只需右键想要导入的数据库即可（下左图）</a:t>
            </a:r>
          </a:p>
        </p:txBody>
      </p:sp>
      <p:pic>
        <p:nvPicPr>
          <p:cNvPr id="2" name="图片 1"/>
          <p:cNvPicPr>
            <a:picLocks noChangeAspect="1"/>
          </p:cNvPicPr>
          <p:nvPr/>
        </p:nvPicPr>
        <p:blipFill>
          <a:blip r:embed="rId2"/>
          <a:stretch>
            <a:fillRect/>
          </a:stretch>
        </p:blipFill>
        <p:spPr>
          <a:xfrm>
            <a:off x="7718425" y="2617470"/>
            <a:ext cx="3360420" cy="4754880"/>
          </a:xfrm>
          <a:prstGeom prst="rect">
            <a:avLst/>
          </a:prstGeom>
        </p:spPr>
      </p:pic>
      <p:pic>
        <p:nvPicPr>
          <p:cNvPr id="4" name="图片 3"/>
          <p:cNvPicPr>
            <a:picLocks noChangeAspect="1"/>
          </p:cNvPicPr>
          <p:nvPr/>
        </p:nvPicPr>
        <p:blipFill>
          <a:blip r:embed="rId3"/>
          <a:stretch>
            <a:fillRect/>
          </a:stretch>
        </p:blipFill>
        <p:spPr>
          <a:xfrm>
            <a:off x="1592580" y="3520440"/>
            <a:ext cx="4007485" cy="269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0" y="1775299"/>
            <a:ext cx="10151119" cy="1323439"/>
          </a:xfrm>
          <a:prstGeom prst="rect">
            <a:avLst/>
          </a:prstGeom>
          <a:noFill/>
        </p:spPr>
        <p:txBody>
          <a:bodyPr wrap="square" rtlCol="0">
            <a:spAutoFit/>
          </a:bodyPr>
          <a:lstStyle/>
          <a:p>
            <a:r>
              <a:rPr lang="en-US" altLang="zh-CN" sz="2000" dirty="0" err="1">
                <a:hlinkClick r:id="rId2"/>
              </a:rPr>
              <a:t>DBeaver</a:t>
            </a:r>
            <a:r>
              <a:rPr lang="zh-CN" altLang="en-US" sz="2000" dirty="0">
                <a:hlinkClick r:id="rId2"/>
              </a:rPr>
              <a:t>导入</a:t>
            </a:r>
            <a:r>
              <a:rPr lang="en-US" altLang="zh-CN" sz="2000" dirty="0">
                <a:hlinkClick r:id="rId2"/>
              </a:rPr>
              <a:t>Excel</a:t>
            </a:r>
            <a:r>
              <a:rPr lang="zh-CN" altLang="en-US" sz="2000" dirty="0">
                <a:hlinkClick r:id="rId2"/>
              </a:rPr>
              <a:t>数据</a:t>
            </a:r>
            <a:r>
              <a:rPr lang="en-US" altLang="zh-CN" sz="2000" dirty="0">
                <a:hlinkClick r:id="rId2"/>
              </a:rPr>
              <a:t>_</a:t>
            </a:r>
            <a:r>
              <a:rPr lang="zh-CN" altLang="en-US" sz="2000" dirty="0">
                <a:hlinkClick r:id="rId2"/>
              </a:rPr>
              <a:t>小小渔夫的博客</a:t>
            </a:r>
            <a:r>
              <a:rPr lang="en-US" altLang="zh-CN" sz="2000" dirty="0">
                <a:hlinkClick r:id="rId2"/>
              </a:rPr>
              <a:t>-CSDN</a:t>
            </a:r>
            <a:r>
              <a:rPr lang="zh-CN" altLang="en-US" sz="2000" dirty="0">
                <a:hlinkClick r:id="rId2"/>
              </a:rPr>
              <a:t>博客</a:t>
            </a:r>
            <a:endParaRPr lang="en-US" altLang="zh-CN" sz="2000" dirty="0"/>
          </a:p>
          <a:p>
            <a:r>
              <a:rPr lang="en-US" altLang="zh-CN" sz="2000" b="1" i="0" dirty="0">
                <a:solidFill>
                  <a:srgbClr val="4F4F4F"/>
                </a:solidFill>
                <a:effectLst/>
                <a:latin typeface="PingFang SC"/>
              </a:rPr>
              <a:t>1.</a:t>
            </a:r>
            <a:r>
              <a:rPr lang="zh-CN" altLang="en-US" sz="2000" b="1" i="0" dirty="0">
                <a:solidFill>
                  <a:srgbClr val="4F4F4F"/>
                </a:solidFill>
                <a:effectLst/>
                <a:latin typeface="PingFang SC"/>
              </a:rPr>
              <a:t>选中数据库表，右键，然后点击导入数据</a:t>
            </a:r>
            <a:endParaRPr lang="en-US" altLang="zh-CN" sz="2000" b="1" i="0" dirty="0">
              <a:solidFill>
                <a:srgbClr val="4F4F4F"/>
              </a:solidFill>
              <a:effectLst/>
              <a:latin typeface="PingFang SC"/>
            </a:endParaRPr>
          </a:p>
          <a:p>
            <a:r>
              <a:rPr lang="en-US" altLang="zh-CN" sz="2000" b="1" i="0" dirty="0">
                <a:solidFill>
                  <a:srgbClr val="4F4F4F"/>
                </a:solidFill>
                <a:effectLst/>
                <a:latin typeface="PingFang SC"/>
              </a:rPr>
              <a:t>2.</a:t>
            </a:r>
            <a:r>
              <a:rPr lang="zh-CN" altLang="en-US" sz="2000" b="1" i="0" dirty="0">
                <a:solidFill>
                  <a:srgbClr val="4F4F4F"/>
                </a:solidFill>
                <a:effectLst/>
                <a:latin typeface="PingFang SC"/>
              </a:rPr>
              <a:t>双击</a:t>
            </a:r>
            <a:r>
              <a:rPr lang="en-US" altLang="zh-CN" sz="2000" b="1" i="0" dirty="0">
                <a:solidFill>
                  <a:srgbClr val="4F4F4F"/>
                </a:solidFill>
                <a:effectLst/>
                <a:latin typeface="PingFang SC"/>
              </a:rPr>
              <a:t>CSV,</a:t>
            </a:r>
            <a:r>
              <a:rPr lang="zh-CN" altLang="en-US" sz="2000" b="1" i="0" dirty="0">
                <a:solidFill>
                  <a:srgbClr val="4F4F4F"/>
                </a:solidFill>
                <a:effectLst/>
                <a:latin typeface="PingFang SC"/>
              </a:rPr>
              <a:t>选择待导入的文件</a:t>
            </a:r>
          </a:p>
          <a:p>
            <a:endParaRPr lang="zh-CN" altLang="en-US" sz="2000" b="1" i="0" dirty="0">
              <a:solidFill>
                <a:srgbClr val="4F4F4F"/>
              </a:solidFill>
              <a:effectLst/>
              <a:latin typeface="PingFang SC"/>
            </a:endParaRPr>
          </a:p>
        </p:txBody>
      </p:sp>
      <p:pic>
        <p:nvPicPr>
          <p:cNvPr id="5" name="图片 4">
            <a:extLst>
              <a:ext uri="{FF2B5EF4-FFF2-40B4-BE49-F238E27FC236}">
                <a16:creationId xmlns:a16="http://schemas.microsoft.com/office/drawing/2014/main" id="{CAA0D08A-1FAA-935B-8E6B-3CC53DFC1E68}"/>
              </a:ext>
            </a:extLst>
          </p:cNvPr>
          <p:cNvPicPr>
            <a:picLocks noChangeAspect="1"/>
          </p:cNvPicPr>
          <p:nvPr/>
        </p:nvPicPr>
        <p:blipFill>
          <a:blip r:embed="rId3"/>
          <a:stretch>
            <a:fillRect/>
          </a:stretch>
        </p:blipFill>
        <p:spPr>
          <a:xfrm>
            <a:off x="1198908" y="2945695"/>
            <a:ext cx="3870923" cy="3471402"/>
          </a:xfrm>
          <a:prstGeom prst="rect">
            <a:avLst/>
          </a:prstGeom>
        </p:spPr>
      </p:pic>
      <p:pic>
        <p:nvPicPr>
          <p:cNvPr id="10" name="图片 9">
            <a:extLst>
              <a:ext uri="{FF2B5EF4-FFF2-40B4-BE49-F238E27FC236}">
                <a16:creationId xmlns:a16="http://schemas.microsoft.com/office/drawing/2014/main" id="{8C9F7729-C9EF-028C-E0B4-DBE098D68A93}"/>
              </a:ext>
            </a:extLst>
          </p:cNvPr>
          <p:cNvPicPr>
            <a:picLocks noChangeAspect="1"/>
          </p:cNvPicPr>
          <p:nvPr/>
        </p:nvPicPr>
        <p:blipFill>
          <a:blip r:embed="rId4"/>
          <a:stretch>
            <a:fillRect/>
          </a:stretch>
        </p:blipFill>
        <p:spPr>
          <a:xfrm>
            <a:off x="5403331" y="2543698"/>
            <a:ext cx="5589761" cy="4266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1" y="1775299"/>
            <a:ext cx="3866240" cy="1631216"/>
          </a:xfrm>
          <a:prstGeom prst="rect">
            <a:avLst/>
          </a:prstGeom>
          <a:noFill/>
        </p:spPr>
        <p:txBody>
          <a:bodyPr wrap="square" rtlCol="0">
            <a:spAutoFit/>
          </a:bodyPr>
          <a:lstStyle/>
          <a:p>
            <a:r>
              <a:rPr lang="en-US" altLang="zh-CN" sz="2000" dirty="0" err="1">
                <a:hlinkClick r:id="rId2"/>
              </a:rPr>
              <a:t>DBeaver</a:t>
            </a:r>
            <a:r>
              <a:rPr lang="zh-CN" altLang="en-US" sz="2000" dirty="0">
                <a:hlinkClick r:id="rId2"/>
              </a:rPr>
              <a:t>导入</a:t>
            </a:r>
            <a:r>
              <a:rPr lang="en-US" altLang="zh-CN" sz="2000" dirty="0">
                <a:hlinkClick r:id="rId2"/>
              </a:rPr>
              <a:t>Excel</a:t>
            </a:r>
            <a:r>
              <a:rPr lang="zh-CN" altLang="en-US" sz="2000" dirty="0">
                <a:hlinkClick r:id="rId2"/>
              </a:rPr>
              <a:t>数据</a:t>
            </a:r>
            <a:r>
              <a:rPr lang="en-US" altLang="zh-CN" sz="2000" dirty="0">
                <a:hlinkClick r:id="rId2"/>
              </a:rPr>
              <a:t>_</a:t>
            </a:r>
            <a:r>
              <a:rPr lang="zh-CN" altLang="en-US" sz="2000" dirty="0">
                <a:hlinkClick r:id="rId2"/>
              </a:rPr>
              <a:t>小小渔夫的博客</a:t>
            </a:r>
            <a:r>
              <a:rPr lang="en-US" altLang="zh-CN" sz="2000" dirty="0">
                <a:hlinkClick r:id="rId2"/>
              </a:rPr>
              <a:t>-CSDN</a:t>
            </a:r>
            <a:r>
              <a:rPr lang="zh-CN" altLang="en-US" sz="2000" dirty="0">
                <a:hlinkClick r:id="rId2"/>
              </a:rPr>
              <a:t>博客</a:t>
            </a:r>
            <a:endParaRPr lang="en-US" altLang="zh-CN" sz="2000" dirty="0"/>
          </a:p>
          <a:p>
            <a:pPr algn="l"/>
            <a:r>
              <a:rPr lang="en-US" altLang="zh-CN" sz="2000" b="1" i="0" dirty="0">
                <a:solidFill>
                  <a:srgbClr val="4F4F4F"/>
                </a:solidFill>
                <a:effectLst/>
                <a:latin typeface="PingFang SC"/>
              </a:rPr>
              <a:t>3.</a:t>
            </a:r>
            <a:r>
              <a:rPr lang="zh-CN" altLang="en-US" sz="2000" b="1" i="0" dirty="0">
                <a:solidFill>
                  <a:srgbClr val="4F4F4F"/>
                </a:solidFill>
                <a:effectLst/>
                <a:latin typeface="PingFang SC"/>
              </a:rPr>
              <a:t>修改编码格式（可选，不乱码不用） </a:t>
            </a:r>
          </a:p>
          <a:p>
            <a:endParaRPr lang="zh-CN" altLang="en-US" sz="2000" b="1" i="0" dirty="0">
              <a:solidFill>
                <a:srgbClr val="4F4F4F"/>
              </a:solidFill>
              <a:effectLst/>
              <a:latin typeface="PingFang SC"/>
            </a:endParaRPr>
          </a:p>
        </p:txBody>
      </p:sp>
      <p:pic>
        <p:nvPicPr>
          <p:cNvPr id="3" name="图片 2">
            <a:extLst>
              <a:ext uri="{FF2B5EF4-FFF2-40B4-BE49-F238E27FC236}">
                <a16:creationId xmlns:a16="http://schemas.microsoft.com/office/drawing/2014/main" id="{CFD79E9F-A2E3-26AA-0C76-6E84E23D455C}"/>
              </a:ext>
            </a:extLst>
          </p:cNvPr>
          <p:cNvPicPr>
            <a:picLocks noChangeAspect="1"/>
          </p:cNvPicPr>
          <p:nvPr/>
        </p:nvPicPr>
        <p:blipFill>
          <a:blip r:embed="rId3"/>
          <a:stretch>
            <a:fillRect/>
          </a:stretch>
        </p:blipFill>
        <p:spPr>
          <a:xfrm>
            <a:off x="5043073" y="38146"/>
            <a:ext cx="6448456" cy="6858000"/>
          </a:xfrm>
          <a:prstGeom prst="rect">
            <a:avLst/>
          </a:prstGeom>
        </p:spPr>
      </p:pic>
    </p:spTree>
    <p:extLst>
      <p:ext uri="{BB962C8B-B14F-4D97-AF65-F5344CB8AC3E}">
        <p14:creationId xmlns:p14="http://schemas.microsoft.com/office/powerpoint/2010/main" val="36067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1" y="1775299"/>
            <a:ext cx="3866240" cy="1323439"/>
          </a:xfrm>
          <a:prstGeom prst="rect">
            <a:avLst/>
          </a:prstGeom>
          <a:noFill/>
        </p:spPr>
        <p:txBody>
          <a:bodyPr wrap="square" rtlCol="0">
            <a:spAutoFit/>
          </a:bodyPr>
          <a:lstStyle/>
          <a:p>
            <a:r>
              <a:rPr lang="en-US" altLang="zh-CN" sz="2000" dirty="0" err="1">
                <a:hlinkClick r:id="rId2"/>
              </a:rPr>
              <a:t>DBeaver</a:t>
            </a:r>
            <a:r>
              <a:rPr lang="zh-CN" altLang="en-US" sz="2000" dirty="0">
                <a:hlinkClick r:id="rId2"/>
              </a:rPr>
              <a:t>导入</a:t>
            </a:r>
            <a:r>
              <a:rPr lang="en-US" altLang="zh-CN" sz="2000" dirty="0">
                <a:hlinkClick r:id="rId2"/>
              </a:rPr>
              <a:t>Excel</a:t>
            </a:r>
            <a:r>
              <a:rPr lang="zh-CN" altLang="en-US" sz="2000" dirty="0">
                <a:hlinkClick r:id="rId2"/>
              </a:rPr>
              <a:t>数据</a:t>
            </a:r>
            <a:r>
              <a:rPr lang="en-US" altLang="zh-CN" sz="2000" dirty="0">
                <a:hlinkClick r:id="rId2"/>
              </a:rPr>
              <a:t>_</a:t>
            </a:r>
            <a:r>
              <a:rPr lang="zh-CN" altLang="en-US" sz="2000" dirty="0">
                <a:hlinkClick r:id="rId2"/>
              </a:rPr>
              <a:t>小小渔夫的博客</a:t>
            </a:r>
            <a:r>
              <a:rPr lang="en-US" altLang="zh-CN" sz="2000" dirty="0">
                <a:hlinkClick r:id="rId2"/>
              </a:rPr>
              <a:t>-CSDN</a:t>
            </a:r>
            <a:r>
              <a:rPr lang="zh-CN" altLang="en-US" sz="2000" dirty="0">
                <a:hlinkClick r:id="rId2"/>
              </a:rPr>
              <a:t>博客</a:t>
            </a:r>
            <a:endParaRPr lang="en-US" altLang="zh-CN" sz="2000" dirty="0"/>
          </a:p>
          <a:p>
            <a:pPr algn="l"/>
            <a:r>
              <a:rPr lang="en-US" altLang="zh-CN" sz="2000" b="1" i="0" dirty="0">
                <a:solidFill>
                  <a:srgbClr val="4F4F4F"/>
                </a:solidFill>
                <a:effectLst/>
                <a:latin typeface="PingFang SC"/>
              </a:rPr>
              <a:t>4.</a:t>
            </a:r>
            <a:r>
              <a:rPr lang="zh-CN" altLang="en-US" sz="2000" b="1" i="0" dirty="0">
                <a:solidFill>
                  <a:srgbClr val="4F4F4F"/>
                </a:solidFill>
                <a:effectLst/>
                <a:latin typeface="PingFang SC"/>
              </a:rPr>
              <a:t>点击配置，修改列的类型 </a:t>
            </a:r>
          </a:p>
          <a:p>
            <a:endParaRPr lang="zh-CN" altLang="en-US" sz="2000" b="1" i="0" dirty="0">
              <a:solidFill>
                <a:srgbClr val="4F4F4F"/>
              </a:solidFill>
              <a:effectLst/>
              <a:latin typeface="PingFang SC"/>
            </a:endParaRPr>
          </a:p>
        </p:txBody>
      </p:sp>
      <p:pic>
        <p:nvPicPr>
          <p:cNvPr id="4" name="图片 3">
            <a:extLst>
              <a:ext uri="{FF2B5EF4-FFF2-40B4-BE49-F238E27FC236}">
                <a16:creationId xmlns:a16="http://schemas.microsoft.com/office/drawing/2014/main" id="{71DDFAF1-9852-4579-C663-E5A92D137064}"/>
              </a:ext>
            </a:extLst>
          </p:cNvPr>
          <p:cNvPicPr>
            <a:picLocks noChangeAspect="1"/>
          </p:cNvPicPr>
          <p:nvPr/>
        </p:nvPicPr>
        <p:blipFill>
          <a:blip r:embed="rId3"/>
          <a:stretch>
            <a:fillRect/>
          </a:stretch>
        </p:blipFill>
        <p:spPr>
          <a:xfrm>
            <a:off x="881443" y="2978727"/>
            <a:ext cx="5722510" cy="3822716"/>
          </a:xfrm>
          <a:prstGeom prst="rect">
            <a:avLst/>
          </a:prstGeom>
        </p:spPr>
      </p:pic>
      <p:pic>
        <p:nvPicPr>
          <p:cNvPr id="9" name="图片 8">
            <a:extLst>
              <a:ext uri="{FF2B5EF4-FFF2-40B4-BE49-F238E27FC236}">
                <a16:creationId xmlns:a16="http://schemas.microsoft.com/office/drawing/2014/main" id="{230C0037-D4DA-6D57-A96B-B02E479ACC3D}"/>
              </a:ext>
            </a:extLst>
          </p:cNvPr>
          <p:cNvPicPr>
            <a:picLocks noChangeAspect="1"/>
          </p:cNvPicPr>
          <p:nvPr/>
        </p:nvPicPr>
        <p:blipFill>
          <a:blip r:embed="rId4"/>
          <a:stretch>
            <a:fillRect/>
          </a:stretch>
        </p:blipFill>
        <p:spPr>
          <a:xfrm>
            <a:off x="6677191" y="341676"/>
            <a:ext cx="5263118" cy="4408124"/>
          </a:xfrm>
          <a:prstGeom prst="rect">
            <a:avLst/>
          </a:prstGeom>
        </p:spPr>
      </p:pic>
    </p:spTree>
    <p:extLst>
      <p:ext uri="{BB962C8B-B14F-4D97-AF65-F5344CB8AC3E}">
        <p14:creationId xmlns:p14="http://schemas.microsoft.com/office/powerpoint/2010/main" val="32494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MySQL</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p:nvSpPr>
        <p:spPr>
          <a:xfrm>
            <a:off x="954681" y="1775299"/>
            <a:ext cx="3866240" cy="1631216"/>
          </a:xfrm>
          <a:prstGeom prst="rect">
            <a:avLst/>
          </a:prstGeom>
          <a:noFill/>
        </p:spPr>
        <p:txBody>
          <a:bodyPr wrap="square" rtlCol="0">
            <a:spAutoFit/>
          </a:bodyPr>
          <a:lstStyle/>
          <a:p>
            <a:r>
              <a:rPr lang="en-US" altLang="zh-CN" sz="2000" dirty="0" err="1">
                <a:hlinkClick r:id="rId2"/>
              </a:rPr>
              <a:t>DBeaver</a:t>
            </a:r>
            <a:r>
              <a:rPr lang="zh-CN" altLang="en-US" sz="2000" dirty="0">
                <a:hlinkClick r:id="rId2"/>
              </a:rPr>
              <a:t>导入</a:t>
            </a:r>
            <a:r>
              <a:rPr lang="en-US" altLang="zh-CN" sz="2000" dirty="0">
                <a:hlinkClick r:id="rId2"/>
              </a:rPr>
              <a:t>Excel</a:t>
            </a:r>
            <a:r>
              <a:rPr lang="zh-CN" altLang="en-US" sz="2000" dirty="0">
                <a:hlinkClick r:id="rId2"/>
              </a:rPr>
              <a:t>数据</a:t>
            </a:r>
            <a:r>
              <a:rPr lang="en-US" altLang="zh-CN" sz="2000" dirty="0">
                <a:hlinkClick r:id="rId2"/>
              </a:rPr>
              <a:t>_</a:t>
            </a:r>
            <a:r>
              <a:rPr lang="zh-CN" altLang="en-US" sz="2000" dirty="0">
                <a:hlinkClick r:id="rId2"/>
              </a:rPr>
              <a:t>小小渔夫的博客</a:t>
            </a:r>
            <a:r>
              <a:rPr lang="en-US" altLang="zh-CN" sz="2000" dirty="0">
                <a:hlinkClick r:id="rId2"/>
              </a:rPr>
              <a:t>-CSDN</a:t>
            </a:r>
            <a:r>
              <a:rPr lang="zh-CN" altLang="en-US" sz="2000" dirty="0">
                <a:hlinkClick r:id="rId2"/>
              </a:rPr>
              <a:t>博客</a:t>
            </a:r>
            <a:endParaRPr lang="en-US" altLang="zh-CN" sz="2000" dirty="0"/>
          </a:p>
          <a:p>
            <a:pPr algn="l"/>
            <a:r>
              <a:rPr lang="en-US" altLang="zh-CN" sz="2000" b="1" i="0" dirty="0">
                <a:solidFill>
                  <a:srgbClr val="4F4F4F"/>
                </a:solidFill>
                <a:effectLst/>
                <a:latin typeface="PingFang SC"/>
              </a:rPr>
              <a:t>5.</a:t>
            </a:r>
            <a:r>
              <a:rPr lang="zh-CN" altLang="en-US" sz="2000" b="1" i="0" dirty="0">
                <a:solidFill>
                  <a:srgbClr val="4F4F4F"/>
                </a:solidFill>
                <a:effectLst/>
                <a:latin typeface="PingFang SC"/>
              </a:rPr>
              <a:t>一直下一步，点击继续，等待导入完成即可</a:t>
            </a:r>
          </a:p>
          <a:p>
            <a:endParaRPr lang="zh-CN" altLang="en-US" sz="2000" b="1" i="0" dirty="0">
              <a:solidFill>
                <a:srgbClr val="4F4F4F"/>
              </a:solidFill>
              <a:effectLst/>
              <a:latin typeface="PingFang SC"/>
            </a:endParaRPr>
          </a:p>
        </p:txBody>
      </p:sp>
      <p:pic>
        <p:nvPicPr>
          <p:cNvPr id="4" name="图片 3">
            <a:extLst>
              <a:ext uri="{FF2B5EF4-FFF2-40B4-BE49-F238E27FC236}">
                <a16:creationId xmlns:a16="http://schemas.microsoft.com/office/drawing/2014/main" id="{68039AF1-3BE5-81EA-FD14-8997767B8244}"/>
              </a:ext>
            </a:extLst>
          </p:cNvPr>
          <p:cNvPicPr>
            <a:picLocks noChangeAspect="1"/>
          </p:cNvPicPr>
          <p:nvPr/>
        </p:nvPicPr>
        <p:blipFill>
          <a:blip r:embed="rId3"/>
          <a:stretch>
            <a:fillRect/>
          </a:stretch>
        </p:blipFill>
        <p:spPr>
          <a:xfrm>
            <a:off x="5281339" y="1827565"/>
            <a:ext cx="4667161" cy="3680390"/>
          </a:xfrm>
          <a:prstGeom prst="rect">
            <a:avLst/>
          </a:prstGeom>
        </p:spPr>
      </p:pic>
    </p:spTree>
    <p:extLst>
      <p:ext uri="{BB962C8B-B14F-4D97-AF65-F5344CB8AC3E}">
        <p14:creationId xmlns:p14="http://schemas.microsoft.com/office/powerpoint/2010/main" val="161241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en-US" altLang="zh-CN" sz="2400" dirty="0">
                  <a:solidFill>
                    <a:schemeClr val="bg1"/>
                  </a:solidFill>
                  <a:cs typeface="+mn-ea"/>
                  <a:sym typeface="+mn-lt"/>
                </a:rPr>
                <a:t> TASK  SQL</a:t>
              </a:r>
              <a:r>
                <a:rPr lang="zh-CN" altLang="en-US" sz="2400" dirty="0">
                  <a:solidFill>
                    <a:schemeClr val="bg1"/>
                  </a:solidFill>
                  <a:cs typeface="+mn-ea"/>
                  <a:sym typeface="+mn-lt"/>
                </a:rPr>
                <a:t> </a:t>
              </a:r>
              <a:r>
                <a:rPr lang="en-US" altLang="zh-CN" sz="2400" dirty="0">
                  <a:solidFill>
                    <a:schemeClr val="bg1"/>
                  </a:solidFill>
                  <a:cs typeface="+mn-ea"/>
                  <a:sym typeface="+mn-lt"/>
                </a:rPr>
                <a:t>SERVER </a:t>
              </a:r>
              <a:r>
                <a:rPr lang="zh-CN" altLang="en-US" sz="2400" dirty="0">
                  <a:solidFill>
                    <a:schemeClr val="bg1"/>
                  </a:solidFill>
                  <a:cs typeface="+mn-ea"/>
                  <a:sym typeface="+mn-lt"/>
                </a:rPr>
                <a:t>导入数据</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2" name="图片 1"/>
          <p:cNvPicPr>
            <a:picLocks noChangeAspect="1"/>
          </p:cNvPicPr>
          <p:nvPr/>
        </p:nvPicPr>
        <p:blipFill>
          <a:blip r:embed="rId2"/>
          <a:stretch>
            <a:fillRect/>
          </a:stretch>
        </p:blipFill>
        <p:spPr>
          <a:xfrm>
            <a:off x="954680" y="2598595"/>
            <a:ext cx="3405119" cy="3978455"/>
          </a:xfrm>
          <a:prstGeom prst="rect">
            <a:avLst/>
          </a:prstGeom>
        </p:spPr>
      </p:pic>
      <p:pic>
        <p:nvPicPr>
          <p:cNvPr id="3" name="图片 2"/>
          <p:cNvPicPr>
            <a:picLocks noChangeAspect="1"/>
          </p:cNvPicPr>
          <p:nvPr/>
        </p:nvPicPr>
        <p:blipFill>
          <a:blip r:embed="rId3"/>
          <a:stretch>
            <a:fillRect/>
          </a:stretch>
        </p:blipFill>
        <p:spPr>
          <a:xfrm>
            <a:off x="4647646" y="2598595"/>
            <a:ext cx="5045845" cy="3978455"/>
          </a:xfrm>
          <a:prstGeom prst="rect">
            <a:avLst/>
          </a:prstGeom>
        </p:spPr>
      </p:pic>
      <p:sp>
        <p:nvSpPr>
          <p:cNvPr id="11" name="文本框 10"/>
          <p:cNvSpPr txBox="1"/>
          <p:nvPr/>
        </p:nvSpPr>
        <p:spPr>
          <a:xfrm>
            <a:off x="954680" y="1775299"/>
            <a:ext cx="10151119" cy="707886"/>
          </a:xfrm>
          <a:prstGeom prst="rect">
            <a:avLst/>
          </a:prstGeom>
          <a:noFill/>
        </p:spPr>
        <p:txBody>
          <a:bodyPr wrap="square" rtlCol="0">
            <a:spAutoFit/>
          </a:bodyPr>
          <a:lstStyle/>
          <a:p>
            <a:r>
              <a:rPr lang="en-US" altLang="zh-CN" sz="2000" dirty="0">
                <a:latin typeface="+mn-ea"/>
                <a:hlinkClick r:id="rId4"/>
              </a:rPr>
              <a:t>https://blog.csdn.net/weixin_43870646/article/details/90602204</a:t>
            </a:r>
            <a:endParaRPr lang="en-US" altLang="zh-CN" sz="2000" dirty="0">
              <a:latin typeface="+mn-ea"/>
            </a:endParaRPr>
          </a:p>
          <a:p>
            <a:r>
              <a:rPr lang="zh-CN" altLang="en-US" sz="2000" dirty="0">
                <a:latin typeface="+mn-ea"/>
              </a:rPr>
              <a:t>将准备的</a:t>
            </a:r>
            <a:r>
              <a:rPr lang="en-US" altLang="zh-CN" sz="2000" dirty="0">
                <a:latin typeface="+mn-ea"/>
              </a:rPr>
              <a:t>csv</a:t>
            </a:r>
            <a:r>
              <a:rPr lang="zh-CN" altLang="en-US" sz="2000" dirty="0">
                <a:latin typeface="+mn-ea"/>
              </a:rPr>
              <a:t>文件导入数据库</a:t>
            </a:r>
          </a:p>
        </p:txBody>
      </p:sp>
    </p:spTree>
    <p:extLst>
      <p:ext uri="{BB962C8B-B14F-4D97-AF65-F5344CB8AC3E}">
        <p14:creationId xmlns:p14="http://schemas.microsoft.com/office/powerpoint/2010/main" val="2555643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1598</Words>
  <Application>Microsoft Office PowerPoint</Application>
  <PresentationFormat>宽屏</PresentationFormat>
  <Paragraphs>179</Paragraphs>
  <Slides>23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Wingdings</vt:lpstr>
      <vt:lpstr>PingFang SC</vt:lpstr>
      <vt:lpstr>等线 Light</vt:lpstr>
      <vt:lpstr>等线</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cbdtay13@163.com</cp:lastModifiedBy>
  <cp:revision>440</cp:revision>
  <dcterms:created xsi:type="dcterms:W3CDTF">2019-03-19T10:42:00Z</dcterms:created>
  <dcterms:modified xsi:type="dcterms:W3CDTF">2024-04-16T08:00:58Z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