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4"/>
  </p:notesMasterIdLst>
  <p:sldIdLst>
    <p:sldId id="257" r:id="rId2"/>
    <p:sldId id="293" r:id="rId3"/>
    <p:sldId id="366" r:id="rId4"/>
    <p:sldId id="307" r:id="rId5"/>
    <p:sldId id="341" r:id="rId6"/>
    <p:sldId id="365" r:id="rId7"/>
    <p:sldId id="342" r:id="rId8"/>
    <p:sldId id="343" r:id="rId9"/>
    <p:sldId id="344" r:id="rId10"/>
    <p:sldId id="358" r:id="rId11"/>
    <p:sldId id="362" r:id="rId12"/>
    <p:sldId id="338" r:id="rId13"/>
    <p:sldId id="371" r:id="rId14"/>
    <p:sldId id="372" r:id="rId15"/>
    <p:sldId id="373" r:id="rId16"/>
    <p:sldId id="363" r:id="rId17"/>
    <p:sldId id="374" r:id="rId18"/>
    <p:sldId id="375" r:id="rId19"/>
    <p:sldId id="376" r:id="rId20"/>
    <p:sldId id="369" r:id="rId21"/>
    <p:sldId id="377" r:id="rId22"/>
    <p:sldId id="378" r:id="rId23"/>
    <p:sldId id="379" r:id="rId24"/>
    <p:sldId id="347" r:id="rId25"/>
    <p:sldId id="348" r:id="rId26"/>
    <p:sldId id="360" r:id="rId27"/>
    <p:sldId id="359" r:id="rId28"/>
    <p:sldId id="364" r:id="rId29"/>
    <p:sldId id="361" r:id="rId30"/>
    <p:sldId id="355" r:id="rId31"/>
    <p:sldId id="356" r:id="rId32"/>
    <p:sldId id="354" r:id="rId33"/>
    <p:sldId id="339" r:id="rId34"/>
    <p:sldId id="340" r:id="rId35"/>
    <p:sldId id="345" r:id="rId36"/>
    <p:sldId id="346" r:id="rId37"/>
    <p:sldId id="357" r:id="rId38"/>
    <p:sldId id="353" r:id="rId39"/>
    <p:sldId id="351" r:id="rId40"/>
    <p:sldId id="352" r:id="rId41"/>
    <p:sldId id="486" r:id="rId42"/>
    <p:sldId id="487" r:id="rId43"/>
  </p:sldIdLst>
  <p:sldSz cx="12192000" cy="6858000"/>
  <p:notesSz cx="6858000" cy="9144000"/>
  <p:embeddedFontLst>
    <p:embeddedFont>
      <p:font typeface="Consolas" panose="020B0609020204030204" pitchFamily="49" charset="0"/>
      <p:regular r:id="rId45"/>
      <p:bold r:id="rId46"/>
      <p:italic r:id="rId47"/>
      <p:boldItalic r:id="rId48"/>
    </p:embeddedFont>
    <p:embeddedFont>
      <p:font typeface="等线" panose="02010600030101010101" pitchFamily="2" charset="-122"/>
      <p:regular r:id="rId49"/>
      <p:bold r:id="rId50"/>
    </p:embeddedFont>
    <p:embeddedFont>
      <p:font typeface="等线 Light" panose="02010600030101010101" pitchFamily="2" charset="-122"/>
      <p:regular r:id="rId51"/>
    </p:embeddedFont>
    <p:embeddedFont>
      <p:font typeface="微软雅黑" panose="020B0503020204020204" pitchFamily="34" charset="-122"/>
      <p:regular r:id="rId52"/>
      <p:bold r:id="rId5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01" autoAdjust="0"/>
    <p:restoredTop sz="94541"/>
  </p:normalViewPr>
  <p:slideViewPr>
    <p:cSldViewPr snapToGrid="0">
      <p:cViewPr>
        <p:scale>
          <a:sx n="50" d="100"/>
          <a:sy n="50" d="100"/>
        </p:scale>
        <p:origin x="220"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7B591-F53B-4436-809A-C37B69573481}" type="datetimeFigureOut">
              <a:rPr lang="zh-CN" altLang="en-US" smtClean="0"/>
              <a:t>2024/5/9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CE3FA-BDA2-40BF-AE62-66BFA3AA921B}" type="slidenum">
              <a:rPr lang="zh-CN" altLang="en-US" smtClean="0"/>
              <a:t>‹#›</a:t>
            </a:fld>
            <a:endParaRPr lang="zh-CN" altLang="en-US"/>
          </a:p>
        </p:txBody>
      </p:sp>
    </p:spTree>
    <p:extLst>
      <p:ext uri="{BB962C8B-B14F-4D97-AF65-F5344CB8AC3E}">
        <p14:creationId xmlns:p14="http://schemas.microsoft.com/office/powerpoint/2010/main" val="2136621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a:t>
            </a:fld>
            <a:endParaRPr lang="zh-CN" altLang="en-US"/>
          </a:p>
        </p:txBody>
      </p:sp>
    </p:spTree>
    <p:extLst>
      <p:ext uri="{BB962C8B-B14F-4D97-AF65-F5344CB8AC3E}">
        <p14:creationId xmlns:p14="http://schemas.microsoft.com/office/powerpoint/2010/main" val="2353416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13</a:t>
            </a:fld>
            <a:endParaRPr lang="zh-CN" altLang="en-US"/>
          </a:p>
        </p:txBody>
      </p:sp>
    </p:spTree>
    <p:extLst>
      <p:ext uri="{BB962C8B-B14F-4D97-AF65-F5344CB8AC3E}">
        <p14:creationId xmlns:p14="http://schemas.microsoft.com/office/powerpoint/2010/main" val="3729478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14</a:t>
            </a:fld>
            <a:endParaRPr lang="zh-CN" altLang="en-US"/>
          </a:p>
        </p:txBody>
      </p:sp>
    </p:spTree>
    <p:extLst>
      <p:ext uri="{BB962C8B-B14F-4D97-AF65-F5344CB8AC3E}">
        <p14:creationId xmlns:p14="http://schemas.microsoft.com/office/powerpoint/2010/main" val="3718581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15</a:t>
            </a:fld>
            <a:endParaRPr lang="zh-CN" altLang="en-US"/>
          </a:p>
        </p:txBody>
      </p:sp>
    </p:spTree>
    <p:extLst>
      <p:ext uri="{BB962C8B-B14F-4D97-AF65-F5344CB8AC3E}">
        <p14:creationId xmlns:p14="http://schemas.microsoft.com/office/powerpoint/2010/main" val="1580536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16</a:t>
            </a:fld>
            <a:endParaRPr lang="zh-CN" altLang="en-US"/>
          </a:p>
        </p:txBody>
      </p:sp>
    </p:spTree>
    <p:extLst>
      <p:ext uri="{BB962C8B-B14F-4D97-AF65-F5344CB8AC3E}">
        <p14:creationId xmlns:p14="http://schemas.microsoft.com/office/powerpoint/2010/main" val="4010178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17</a:t>
            </a:fld>
            <a:endParaRPr lang="zh-CN" altLang="en-US"/>
          </a:p>
        </p:txBody>
      </p:sp>
    </p:spTree>
    <p:extLst>
      <p:ext uri="{BB962C8B-B14F-4D97-AF65-F5344CB8AC3E}">
        <p14:creationId xmlns:p14="http://schemas.microsoft.com/office/powerpoint/2010/main" val="2300348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18</a:t>
            </a:fld>
            <a:endParaRPr lang="zh-CN" altLang="en-US"/>
          </a:p>
        </p:txBody>
      </p:sp>
    </p:spTree>
    <p:extLst>
      <p:ext uri="{BB962C8B-B14F-4D97-AF65-F5344CB8AC3E}">
        <p14:creationId xmlns:p14="http://schemas.microsoft.com/office/powerpoint/2010/main" val="1447572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19</a:t>
            </a:fld>
            <a:endParaRPr lang="zh-CN" altLang="en-US"/>
          </a:p>
        </p:txBody>
      </p:sp>
    </p:spTree>
    <p:extLst>
      <p:ext uri="{BB962C8B-B14F-4D97-AF65-F5344CB8AC3E}">
        <p14:creationId xmlns:p14="http://schemas.microsoft.com/office/powerpoint/2010/main" val="821550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20</a:t>
            </a:fld>
            <a:endParaRPr lang="zh-CN" altLang="en-US"/>
          </a:p>
        </p:txBody>
      </p:sp>
    </p:spTree>
    <p:extLst>
      <p:ext uri="{BB962C8B-B14F-4D97-AF65-F5344CB8AC3E}">
        <p14:creationId xmlns:p14="http://schemas.microsoft.com/office/powerpoint/2010/main" val="2887234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21</a:t>
            </a:fld>
            <a:endParaRPr lang="zh-CN" altLang="en-US"/>
          </a:p>
        </p:txBody>
      </p:sp>
    </p:spTree>
    <p:extLst>
      <p:ext uri="{BB962C8B-B14F-4D97-AF65-F5344CB8AC3E}">
        <p14:creationId xmlns:p14="http://schemas.microsoft.com/office/powerpoint/2010/main" val="716485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22</a:t>
            </a:fld>
            <a:endParaRPr lang="zh-CN" altLang="en-US"/>
          </a:p>
        </p:txBody>
      </p:sp>
    </p:spTree>
    <p:extLst>
      <p:ext uri="{BB962C8B-B14F-4D97-AF65-F5344CB8AC3E}">
        <p14:creationId xmlns:p14="http://schemas.microsoft.com/office/powerpoint/2010/main" val="2209536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5</a:t>
            </a:fld>
            <a:endParaRPr lang="zh-CN" altLang="en-US"/>
          </a:p>
        </p:txBody>
      </p:sp>
    </p:spTree>
    <p:extLst>
      <p:ext uri="{BB962C8B-B14F-4D97-AF65-F5344CB8AC3E}">
        <p14:creationId xmlns:p14="http://schemas.microsoft.com/office/powerpoint/2010/main" val="11250380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23</a:t>
            </a:fld>
            <a:endParaRPr lang="zh-CN" altLang="en-US"/>
          </a:p>
        </p:txBody>
      </p:sp>
    </p:spTree>
    <p:extLst>
      <p:ext uri="{BB962C8B-B14F-4D97-AF65-F5344CB8AC3E}">
        <p14:creationId xmlns:p14="http://schemas.microsoft.com/office/powerpoint/2010/main" val="1525734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24</a:t>
            </a:fld>
            <a:endParaRPr lang="zh-CN" altLang="en-US"/>
          </a:p>
        </p:txBody>
      </p:sp>
    </p:spTree>
    <p:extLst>
      <p:ext uri="{BB962C8B-B14F-4D97-AF65-F5344CB8AC3E}">
        <p14:creationId xmlns:p14="http://schemas.microsoft.com/office/powerpoint/2010/main" val="1397525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25</a:t>
            </a:fld>
            <a:endParaRPr lang="zh-CN" altLang="en-US"/>
          </a:p>
        </p:txBody>
      </p:sp>
    </p:spTree>
    <p:extLst>
      <p:ext uri="{BB962C8B-B14F-4D97-AF65-F5344CB8AC3E}">
        <p14:creationId xmlns:p14="http://schemas.microsoft.com/office/powerpoint/2010/main" val="2197275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26</a:t>
            </a:fld>
            <a:endParaRPr lang="zh-CN" altLang="en-US"/>
          </a:p>
        </p:txBody>
      </p:sp>
    </p:spTree>
    <p:extLst>
      <p:ext uri="{BB962C8B-B14F-4D97-AF65-F5344CB8AC3E}">
        <p14:creationId xmlns:p14="http://schemas.microsoft.com/office/powerpoint/2010/main" val="3300168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27</a:t>
            </a:fld>
            <a:endParaRPr lang="zh-CN" altLang="en-US"/>
          </a:p>
        </p:txBody>
      </p:sp>
    </p:spTree>
    <p:extLst>
      <p:ext uri="{BB962C8B-B14F-4D97-AF65-F5344CB8AC3E}">
        <p14:creationId xmlns:p14="http://schemas.microsoft.com/office/powerpoint/2010/main" val="1390618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28</a:t>
            </a:fld>
            <a:endParaRPr lang="zh-CN" altLang="en-US"/>
          </a:p>
        </p:txBody>
      </p:sp>
    </p:spTree>
    <p:extLst>
      <p:ext uri="{BB962C8B-B14F-4D97-AF65-F5344CB8AC3E}">
        <p14:creationId xmlns:p14="http://schemas.microsoft.com/office/powerpoint/2010/main" val="12644299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29</a:t>
            </a:fld>
            <a:endParaRPr lang="zh-CN" altLang="en-US"/>
          </a:p>
        </p:txBody>
      </p:sp>
    </p:spTree>
    <p:extLst>
      <p:ext uri="{BB962C8B-B14F-4D97-AF65-F5344CB8AC3E}">
        <p14:creationId xmlns:p14="http://schemas.microsoft.com/office/powerpoint/2010/main" val="3967968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30</a:t>
            </a:fld>
            <a:endParaRPr lang="zh-CN" altLang="en-US"/>
          </a:p>
        </p:txBody>
      </p:sp>
    </p:spTree>
    <p:extLst>
      <p:ext uri="{BB962C8B-B14F-4D97-AF65-F5344CB8AC3E}">
        <p14:creationId xmlns:p14="http://schemas.microsoft.com/office/powerpoint/2010/main" val="3922974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31</a:t>
            </a:fld>
            <a:endParaRPr lang="zh-CN" altLang="en-US"/>
          </a:p>
        </p:txBody>
      </p:sp>
    </p:spTree>
    <p:extLst>
      <p:ext uri="{BB962C8B-B14F-4D97-AF65-F5344CB8AC3E}">
        <p14:creationId xmlns:p14="http://schemas.microsoft.com/office/powerpoint/2010/main" val="14407879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32</a:t>
            </a:fld>
            <a:endParaRPr lang="zh-CN" altLang="en-US"/>
          </a:p>
        </p:txBody>
      </p:sp>
    </p:spTree>
    <p:extLst>
      <p:ext uri="{BB962C8B-B14F-4D97-AF65-F5344CB8AC3E}">
        <p14:creationId xmlns:p14="http://schemas.microsoft.com/office/powerpoint/2010/main" val="2805044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6</a:t>
            </a:fld>
            <a:endParaRPr lang="zh-CN" altLang="en-US"/>
          </a:p>
        </p:txBody>
      </p:sp>
    </p:spTree>
    <p:extLst>
      <p:ext uri="{BB962C8B-B14F-4D97-AF65-F5344CB8AC3E}">
        <p14:creationId xmlns:p14="http://schemas.microsoft.com/office/powerpoint/2010/main" val="1353025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33</a:t>
            </a:fld>
            <a:endParaRPr lang="zh-CN" altLang="en-US"/>
          </a:p>
        </p:txBody>
      </p:sp>
    </p:spTree>
    <p:extLst>
      <p:ext uri="{BB962C8B-B14F-4D97-AF65-F5344CB8AC3E}">
        <p14:creationId xmlns:p14="http://schemas.microsoft.com/office/powerpoint/2010/main" val="32095065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34</a:t>
            </a:fld>
            <a:endParaRPr lang="zh-CN" altLang="en-US"/>
          </a:p>
        </p:txBody>
      </p:sp>
    </p:spTree>
    <p:extLst>
      <p:ext uri="{BB962C8B-B14F-4D97-AF65-F5344CB8AC3E}">
        <p14:creationId xmlns:p14="http://schemas.microsoft.com/office/powerpoint/2010/main" val="27363831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35</a:t>
            </a:fld>
            <a:endParaRPr lang="zh-CN" altLang="en-US"/>
          </a:p>
        </p:txBody>
      </p:sp>
    </p:spTree>
    <p:extLst>
      <p:ext uri="{BB962C8B-B14F-4D97-AF65-F5344CB8AC3E}">
        <p14:creationId xmlns:p14="http://schemas.microsoft.com/office/powerpoint/2010/main" val="41316217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36</a:t>
            </a:fld>
            <a:endParaRPr lang="zh-CN" altLang="en-US"/>
          </a:p>
        </p:txBody>
      </p:sp>
    </p:spTree>
    <p:extLst>
      <p:ext uri="{BB962C8B-B14F-4D97-AF65-F5344CB8AC3E}">
        <p14:creationId xmlns:p14="http://schemas.microsoft.com/office/powerpoint/2010/main" val="13487226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37</a:t>
            </a:fld>
            <a:endParaRPr lang="zh-CN" altLang="en-US"/>
          </a:p>
        </p:txBody>
      </p:sp>
    </p:spTree>
    <p:extLst>
      <p:ext uri="{BB962C8B-B14F-4D97-AF65-F5344CB8AC3E}">
        <p14:creationId xmlns:p14="http://schemas.microsoft.com/office/powerpoint/2010/main" val="42719297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38</a:t>
            </a:fld>
            <a:endParaRPr lang="zh-CN" altLang="en-US"/>
          </a:p>
        </p:txBody>
      </p:sp>
    </p:spTree>
    <p:extLst>
      <p:ext uri="{BB962C8B-B14F-4D97-AF65-F5344CB8AC3E}">
        <p14:creationId xmlns:p14="http://schemas.microsoft.com/office/powerpoint/2010/main" val="3371467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39</a:t>
            </a:fld>
            <a:endParaRPr lang="zh-CN" altLang="en-US"/>
          </a:p>
        </p:txBody>
      </p:sp>
    </p:spTree>
    <p:extLst>
      <p:ext uri="{BB962C8B-B14F-4D97-AF65-F5344CB8AC3E}">
        <p14:creationId xmlns:p14="http://schemas.microsoft.com/office/powerpoint/2010/main" val="3914691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40</a:t>
            </a:fld>
            <a:endParaRPr lang="zh-CN" altLang="en-US"/>
          </a:p>
        </p:txBody>
      </p:sp>
    </p:spTree>
    <p:extLst>
      <p:ext uri="{BB962C8B-B14F-4D97-AF65-F5344CB8AC3E}">
        <p14:creationId xmlns:p14="http://schemas.microsoft.com/office/powerpoint/2010/main" val="13422339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41</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42</a:t>
            </a:fld>
            <a:endParaRPr lang="zh-CN" altLang="en-US"/>
          </a:p>
        </p:txBody>
      </p:sp>
    </p:spTree>
    <p:extLst>
      <p:ext uri="{BB962C8B-B14F-4D97-AF65-F5344CB8AC3E}">
        <p14:creationId xmlns:p14="http://schemas.microsoft.com/office/powerpoint/2010/main" val="2229638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7</a:t>
            </a:fld>
            <a:endParaRPr lang="zh-CN" altLang="en-US"/>
          </a:p>
        </p:txBody>
      </p:sp>
    </p:spTree>
    <p:extLst>
      <p:ext uri="{BB962C8B-B14F-4D97-AF65-F5344CB8AC3E}">
        <p14:creationId xmlns:p14="http://schemas.microsoft.com/office/powerpoint/2010/main" val="3729478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8</a:t>
            </a:fld>
            <a:endParaRPr lang="zh-CN" altLang="en-US"/>
          </a:p>
        </p:txBody>
      </p:sp>
    </p:spTree>
    <p:extLst>
      <p:ext uri="{BB962C8B-B14F-4D97-AF65-F5344CB8AC3E}">
        <p14:creationId xmlns:p14="http://schemas.microsoft.com/office/powerpoint/2010/main" val="768206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9</a:t>
            </a:fld>
            <a:endParaRPr lang="zh-CN" altLang="en-US"/>
          </a:p>
        </p:txBody>
      </p:sp>
    </p:spTree>
    <p:extLst>
      <p:ext uri="{BB962C8B-B14F-4D97-AF65-F5344CB8AC3E}">
        <p14:creationId xmlns:p14="http://schemas.microsoft.com/office/powerpoint/2010/main" val="2510746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10</a:t>
            </a:fld>
            <a:endParaRPr lang="zh-CN" altLang="en-US"/>
          </a:p>
        </p:txBody>
      </p:sp>
    </p:spTree>
    <p:extLst>
      <p:ext uri="{BB962C8B-B14F-4D97-AF65-F5344CB8AC3E}">
        <p14:creationId xmlns:p14="http://schemas.microsoft.com/office/powerpoint/2010/main" val="2140301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11</a:t>
            </a:fld>
            <a:endParaRPr lang="zh-CN" altLang="en-US"/>
          </a:p>
        </p:txBody>
      </p:sp>
    </p:spTree>
    <p:extLst>
      <p:ext uri="{BB962C8B-B14F-4D97-AF65-F5344CB8AC3E}">
        <p14:creationId xmlns:p14="http://schemas.microsoft.com/office/powerpoint/2010/main" val="2127383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t>12</a:t>
            </a:fld>
            <a:endParaRPr lang="zh-CN" altLang="en-US"/>
          </a:p>
        </p:txBody>
      </p:sp>
    </p:spTree>
    <p:extLst>
      <p:ext uri="{BB962C8B-B14F-4D97-AF65-F5344CB8AC3E}">
        <p14:creationId xmlns:p14="http://schemas.microsoft.com/office/powerpoint/2010/main" val="3718581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8E053-E069-4F89-A53F-CE7E26410A6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B1848DC-3792-41B2-AE93-000F30D826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F7BD6F3-701D-484B-BABD-BF1E1233E230}"/>
              </a:ext>
            </a:extLst>
          </p:cNvPr>
          <p:cNvSpPr>
            <a:spLocks noGrp="1"/>
          </p:cNvSpPr>
          <p:nvPr>
            <p:ph type="dt" sz="half" idx="10"/>
          </p:nvPr>
        </p:nvSpPr>
        <p:spPr/>
        <p:txBody>
          <a:bodyPr/>
          <a:lstStyle/>
          <a:p>
            <a:fld id="{424C28DB-BE6E-4D94-BFE5-01FEE48E73ED}" type="datetimeFigureOut">
              <a:rPr lang="zh-CN" altLang="en-US" smtClean="0"/>
              <a:t>2024/5/9</a:t>
            </a:fld>
            <a:endParaRPr lang="zh-CN" altLang="en-US"/>
          </a:p>
        </p:txBody>
      </p:sp>
      <p:sp>
        <p:nvSpPr>
          <p:cNvPr id="5" name="页脚占位符 4">
            <a:extLst>
              <a:ext uri="{FF2B5EF4-FFF2-40B4-BE49-F238E27FC236}">
                <a16:creationId xmlns:a16="http://schemas.microsoft.com/office/drawing/2014/main" id="{6BD17918-1E07-4D0B-A715-D92DFC9DE1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32DBE5-8366-4E08-B3C3-CD86B8F97FBC}"/>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883301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5AD401-40E0-42F9-BC8B-1A477B5D62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058405E-297A-4E08-BEEC-A9DDE2B48B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1EA7A2-A6A3-476A-8CF4-469FF71F06A6}"/>
              </a:ext>
            </a:extLst>
          </p:cNvPr>
          <p:cNvSpPr>
            <a:spLocks noGrp="1"/>
          </p:cNvSpPr>
          <p:nvPr>
            <p:ph type="dt" sz="half" idx="10"/>
          </p:nvPr>
        </p:nvSpPr>
        <p:spPr/>
        <p:txBody>
          <a:bodyPr/>
          <a:lstStyle/>
          <a:p>
            <a:fld id="{424C28DB-BE6E-4D94-BFE5-01FEE48E73ED}" type="datetimeFigureOut">
              <a:rPr lang="zh-CN" altLang="en-US" smtClean="0"/>
              <a:t>2024/5/9</a:t>
            </a:fld>
            <a:endParaRPr lang="zh-CN" altLang="en-US"/>
          </a:p>
        </p:txBody>
      </p:sp>
      <p:sp>
        <p:nvSpPr>
          <p:cNvPr id="5" name="页脚占位符 4">
            <a:extLst>
              <a:ext uri="{FF2B5EF4-FFF2-40B4-BE49-F238E27FC236}">
                <a16:creationId xmlns:a16="http://schemas.microsoft.com/office/drawing/2014/main" id="{B7908F93-9917-4C8A-9F00-AE5240A664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5563C6-8A61-4717-87DD-71E66D8F1823}"/>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22743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750E7DF-28ED-4020-9518-5A7A98C6DBE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9C0B28-252C-4EEA-8613-3185E78DA88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068FF8-13B9-4CE2-90E1-9EA3DAA55337}"/>
              </a:ext>
            </a:extLst>
          </p:cNvPr>
          <p:cNvSpPr>
            <a:spLocks noGrp="1"/>
          </p:cNvSpPr>
          <p:nvPr>
            <p:ph type="dt" sz="half" idx="10"/>
          </p:nvPr>
        </p:nvSpPr>
        <p:spPr/>
        <p:txBody>
          <a:bodyPr/>
          <a:lstStyle/>
          <a:p>
            <a:fld id="{424C28DB-BE6E-4D94-BFE5-01FEE48E73ED}" type="datetimeFigureOut">
              <a:rPr lang="zh-CN" altLang="en-US" smtClean="0"/>
              <a:t>2024/5/9</a:t>
            </a:fld>
            <a:endParaRPr lang="zh-CN" altLang="en-US"/>
          </a:p>
        </p:txBody>
      </p:sp>
      <p:sp>
        <p:nvSpPr>
          <p:cNvPr id="5" name="页脚占位符 4">
            <a:extLst>
              <a:ext uri="{FF2B5EF4-FFF2-40B4-BE49-F238E27FC236}">
                <a16:creationId xmlns:a16="http://schemas.microsoft.com/office/drawing/2014/main" id="{A456F5BF-B946-451C-AC3D-0A7F06CBF0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22E323-B623-45D1-8BF3-750F69CB95BC}"/>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4072963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504069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F917A-F4AE-443F-8F0A-7D7D4B3D37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C1901B-9B17-461B-A5F4-995BE6CCAA9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7BAEFFE-C850-4B48-8F8D-0ECCA7F8BEF1}"/>
              </a:ext>
            </a:extLst>
          </p:cNvPr>
          <p:cNvSpPr>
            <a:spLocks noGrp="1"/>
          </p:cNvSpPr>
          <p:nvPr>
            <p:ph type="dt" sz="half" idx="10"/>
          </p:nvPr>
        </p:nvSpPr>
        <p:spPr/>
        <p:txBody>
          <a:bodyPr/>
          <a:lstStyle/>
          <a:p>
            <a:fld id="{424C28DB-BE6E-4D94-BFE5-01FEE48E73ED}" type="datetimeFigureOut">
              <a:rPr lang="zh-CN" altLang="en-US" smtClean="0"/>
              <a:t>2024/5/9</a:t>
            </a:fld>
            <a:endParaRPr lang="zh-CN" altLang="en-US"/>
          </a:p>
        </p:txBody>
      </p:sp>
      <p:sp>
        <p:nvSpPr>
          <p:cNvPr id="5" name="页脚占位符 4">
            <a:extLst>
              <a:ext uri="{FF2B5EF4-FFF2-40B4-BE49-F238E27FC236}">
                <a16:creationId xmlns:a16="http://schemas.microsoft.com/office/drawing/2014/main" id="{36D8385C-18C9-49B4-A79E-621D4AE6C4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921A59-3408-49B4-A1B6-DE5487362129}"/>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44198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CAF4B-32F1-41AD-8E88-F7027BF1774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FB7FA9C-D4E9-4D8B-916E-3AB6F86DCA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6ADDFE-CC3B-4BA5-AE11-25DECF31EFAD}"/>
              </a:ext>
            </a:extLst>
          </p:cNvPr>
          <p:cNvSpPr>
            <a:spLocks noGrp="1"/>
          </p:cNvSpPr>
          <p:nvPr>
            <p:ph type="dt" sz="half" idx="10"/>
          </p:nvPr>
        </p:nvSpPr>
        <p:spPr/>
        <p:txBody>
          <a:bodyPr/>
          <a:lstStyle/>
          <a:p>
            <a:fld id="{424C28DB-BE6E-4D94-BFE5-01FEE48E73ED}" type="datetimeFigureOut">
              <a:rPr lang="zh-CN" altLang="en-US" smtClean="0"/>
              <a:t>2024/5/9</a:t>
            </a:fld>
            <a:endParaRPr lang="zh-CN" altLang="en-US"/>
          </a:p>
        </p:txBody>
      </p:sp>
      <p:sp>
        <p:nvSpPr>
          <p:cNvPr id="5" name="页脚占位符 4">
            <a:extLst>
              <a:ext uri="{FF2B5EF4-FFF2-40B4-BE49-F238E27FC236}">
                <a16:creationId xmlns:a16="http://schemas.microsoft.com/office/drawing/2014/main" id="{FF552C55-C7AE-4859-8F07-A69BC06A86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D1AE2C-E3D6-491A-96A8-C4FDD6A1CAD5}"/>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368294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D7F866-C14D-40C0-B5A1-406D0DA2E8C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68513E-07C3-408A-955E-EA07CD797E5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FDA3CB0-58E2-4A6F-A372-FB9C1D944D8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26E623A-2BF5-4FA3-A815-1E2E51B5F0C9}"/>
              </a:ext>
            </a:extLst>
          </p:cNvPr>
          <p:cNvSpPr>
            <a:spLocks noGrp="1"/>
          </p:cNvSpPr>
          <p:nvPr>
            <p:ph type="dt" sz="half" idx="10"/>
          </p:nvPr>
        </p:nvSpPr>
        <p:spPr/>
        <p:txBody>
          <a:bodyPr/>
          <a:lstStyle/>
          <a:p>
            <a:fld id="{424C28DB-BE6E-4D94-BFE5-01FEE48E73ED}" type="datetimeFigureOut">
              <a:rPr lang="zh-CN" altLang="en-US" smtClean="0"/>
              <a:t>2024/5/9</a:t>
            </a:fld>
            <a:endParaRPr lang="zh-CN" altLang="en-US"/>
          </a:p>
        </p:txBody>
      </p:sp>
      <p:sp>
        <p:nvSpPr>
          <p:cNvPr id="6" name="页脚占位符 5">
            <a:extLst>
              <a:ext uri="{FF2B5EF4-FFF2-40B4-BE49-F238E27FC236}">
                <a16:creationId xmlns:a16="http://schemas.microsoft.com/office/drawing/2014/main" id="{040D22ED-BBB3-4326-9B17-66858BDE4F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B777F5-78DD-43BD-B041-C95509D44BBF}"/>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86782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D6AC84-945F-49CF-84C1-50B45C3EED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44E99FE-705A-4443-BF43-289B2B3D43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D055F7-E52B-4AA8-ADCD-393003324B6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0060E63-D86E-4AE9-BC97-18DB340CB7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3022462-DAA7-4AC6-A2FF-A67B25DA26B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FB10C44-7B8D-4410-9774-BF936F20A9C8}"/>
              </a:ext>
            </a:extLst>
          </p:cNvPr>
          <p:cNvSpPr>
            <a:spLocks noGrp="1"/>
          </p:cNvSpPr>
          <p:nvPr>
            <p:ph type="dt" sz="half" idx="10"/>
          </p:nvPr>
        </p:nvSpPr>
        <p:spPr/>
        <p:txBody>
          <a:bodyPr/>
          <a:lstStyle/>
          <a:p>
            <a:fld id="{424C28DB-BE6E-4D94-BFE5-01FEE48E73ED}" type="datetimeFigureOut">
              <a:rPr lang="zh-CN" altLang="en-US" smtClean="0"/>
              <a:t>2024/5/9</a:t>
            </a:fld>
            <a:endParaRPr lang="zh-CN" altLang="en-US"/>
          </a:p>
        </p:txBody>
      </p:sp>
      <p:sp>
        <p:nvSpPr>
          <p:cNvPr id="8" name="页脚占位符 7">
            <a:extLst>
              <a:ext uri="{FF2B5EF4-FFF2-40B4-BE49-F238E27FC236}">
                <a16:creationId xmlns:a16="http://schemas.microsoft.com/office/drawing/2014/main" id="{5D5F7503-1B50-4C17-99DE-10DA0E78D68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B2580D6-1BB4-4808-AB70-37E51F5BAE6D}"/>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260483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3D48A-0B9D-48E4-A782-FDDC7B4A118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E4AE4CC-028B-4536-821D-B6F4893CE60A}"/>
              </a:ext>
            </a:extLst>
          </p:cNvPr>
          <p:cNvSpPr>
            <a:spLocks noGrp="1"/>
          </p:cNvSpPr>
          <p:nvPr>
            <p:ph type="dt" sz="half" idx="10"/>
          </p:nvPr>
        </p:nvSpPr>
        <p:spPr/>
        <p:txBody>
          <a:bodyPr/>
          <a:lstStyle/>
          <a:p>
            <a:fld id="{424C28DB-BE6E-4D94-BFE5-01FEE48E73ED}" type="datetimeFigureOut">
              <a:rPr lang="zh-CN" altLang="en-US" smtClean="0"/>
              <a:t>2024/5/9</a:t>
            </a:fld>
            <a:endParaRPr lang="zh-CN" altLang="en-US"/>
          </a:p>
        </p:txBody>
      </p:sp>
      <p:sp>
        <p:nvSpPr>
          <p:cNvPr id="4" name="页脚占位符 3">
            <a:extLst>
              <a:ext uri="{FF2B5EF4-FFF2-40B4-BE49-F238E27FC236}">
                <a16:creationId xmlns:a16="http://schemas.microsoft.com/office/drawing/2014/main" id="{2FF225B1-994B-4A60-B50A-6ADA9F14991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DF21B7F-8B56-4A35-A80A-E8F6450BAF86}"/>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2252062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BB4324-1047-45E0-81D4-A791869D4831}"/>
              </a:ext>
            </a:extLst>
          </p:cNvPr>
          <p:cNvSpPr>
            <a:spLocks noGrp="1"/>
          </p:cNvSpPr>
          <p:nvPr>
            <p:ph type="dt" sz="half" idx="10"/>
          </p:nvPr>
        </p:nvSpPr>
        <p:spPr/>
        <p:txBody>
          <a:bodyPr/>
          <a:lstStyle/>
          <a:p>
            <a:fld id="{424C28DB-BE6E-4D94-BFE5-01FEE48E73ED}" type="datetimeFigureOut">
              <a:rPr lang="zh-CN" altLang="en-US" smtClean="0"/>
              <a:t>2024/5/9</a:t>
            </a:fld>
            <a:endParaRPr lang="zh-CN" altLang="en-US"/>
          </a:p>
        </p:txBody>
      </p:sp>
      <p:sp>
        <p:nvSpPr>
          <p:cNvPr id="3" name="页脚占位符 2">
            <a:extLst>
              <a:ext uri="{FF2B5EF4-FFF2-40B4-BE49-F238E27FC236}">
                <a16:creationId xmlns:a16="http://schemas.microsoft.com/office/drawing/2014/main" id="{DC280251-89F7-473D-B2AA-25A10BF7EAF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468B7F-732B-407B-9C6A-7E44BE196C2A}"/>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010552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E0A12-404B-493C-A1A2-AFF035B976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6533506-932A-458A-92B4-69D0E1DD7F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9058420-E001-4739-B458-D5AE1A11E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9F72EC-1F39-407B-AF76-BEC5E8350DF5}"/>
              </a:ext>
            </a:extLst>
          </p:cNvPr>
          <p:cNvSpPr>
            <a:spLocks noGrp="1"/>
          </p:cNvSpPr>
          <p:nvPr>
            <p:ph type="dt" sz="half" idx="10"/>
          </p:nvPr>
        </p:nvSpPr>
        <p:spPr/>
        <p:txBody>
          <a:bodyPr/>
          <a:lstStyle/>
          <a:p>
            <a:fld id="{424C28DB-BE6E-4D94-BFE5-01FEE48E73ED}" type="datetimeFigureOut">
              <a:rPr lang="zh-CN" altLang="en-US" smtClean="0"/>
              <a:t>2024/5/9</a:t>
            </a:fld>
            <a:endParaRPr lang="zh-CN" altLang="en-US"/>
          </a:p>
        </p:txBody>
      </p:sp>
      <p:sp>
        <p:nvSpPr>
          <p:cNvPr id="6" name="页脚占位符 5">
            <a:extLst>
              <a:ext uri="{FF2B5EF4-FFF2-40B4-BE49-F238E27FC236}">
                <a16:creationId xmlns:a16="http://schemas.microsoft.com/office/drawing/2014/main" id="{F015499C-4DDC-42BC-A480-AA85430345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A413EB-6CB2-460B-B2D7-61321398282F}"/>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324120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ADA65-9650-4D58-9C4A-E8C2802D6AB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F748E23-5AF8-4223-8173-B2CF7FD235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F6E42D9-5152-416D-A3D3-AF1A50FAA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CB50F6-0033-4B41-8A77-E37F0359A615}"/>
              </a:ext>
            </a:extLst>
          </p:cNvPr>
          <p:cNvSpPr>
            <a:spLocks noGrp="1"/>
          </p:cNvSpPr>
          <p:nvPr>
            <p:ph type="dt" sz="half" idx="10"/>
          </p:nvPr>
        </p:nvSpPr>
        <p:spPr/>
        <p:txBody>
          <a:bodyPr/>
          <a:lstStyle/>
          <a:p>
            <a:fld id="{424C28DB-BE6E-4D94-BFE5-01FEE48E73ED}" type="datetimeFigureOut">
              <a:rPr lang="zh-CN" altLang="en-US" smtClean="0"/>
              <a:t>2024/5/9</a:t>
            </a:fld>
            <a:endParaRPr lang="zh-CN" altLang="en-US"/>
          </a:p>
        </p:txBody>
      </p:sp>
      <p:sp>
        <p:nvSpPr>
          <p:cNvPr id="6" name="页脚占位符 5">
            <a:extLst>
              <a:ext uri="{FF2B5EF4-FFF2-40B4-BE49-F238E27FC236}">
                <a16:creationId xmlns:a16="http://schemas.microsoft.com/office/drawing/2014/main" id="{24D67F72-85AA-496B-9994-09F565C7FA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630E5C-D92A-4405-9DDB-CB0660A7CC3A}"/>
              </a:ext>
            </a:extLst>
          </p:cNvPr>
          <p:cNvSpPr>
            <a:spLocks noGrp="1"/>
          </p:cNvSpPr>
          <p:nvPr>
            <p:ph type="sldNum" sz="quarter" idx="12"/>
          </p:nvPr>
        </p:nvSpPr>
        <p:spPr/>
        <p:txBody>
          <a:body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3919190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FB141AB-A465-42D7-9915-EC0972C8D1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B9D4F2B-CCCD-4FFE-A370-BB649B0AD5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EE5F30-771F-4DF5-9D61-497AF9D296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C28DB-BE6E-4D94-BFE5-01FEE48E73ED}" type="datetimeFigureOut">
              <a:rPr lang="zh-CN" altLang="en-US" smtClean="0"/>
              <a:t>2024/5/9</a:t>
            </a:fld>
            <a:endParaRPr lang="zh-CN" altLang="en-US"/>
          </a:p>
        </p:txBody>
      </p:sp>
      <p:sp>
        <p:nvSpPr>
          <p:cNvPr id="5" name="页脚占位符 4">
            <a:extLst>
              <a:ext uri="{FF2B5EF4-FFF2-40B4-BE49-F238E27FC236}">
                <a16:creationId xmlns:a16="http://schemas.microsoft.com/office/drawing/2014/main" id="{D834CB58-CA1B-48B7-AD90-484E05EAF4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1FF2F94-6D87-4BE3-8DD5-AAEEA1E5C2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96688-C83E-4CA4-A7DE-DA6527C5F95D}" type="slidenum">
              <a:rPr lang="zh-CN" altLang="en-US" smtClean="0"/>
              <a:t>‹#›</a:t>
            </a:fld>
            <a:endParaRPr lang="zh-CN" altLang="en-US"/>
          </a:p>
        </p:txBody>
      </p:sp>
    </p:spTree>
    <p:extLst>
      <p:ext uri="{BB962C8B-B14F-4D97-AF65-F5344CB8AC3E}">
        <p14:creationId xmlns:p14="http://schemas.microsoft.com/office/powerpoint/2010/main" val="1601350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blog.csdn.net/gd2008/article/details/7248288"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hyperlink" Target="https://www.runoob.com/w3cnote/mysql-stored-procedure.html" TargetMode="External"/><Relationship Id="rId5" Type="http://schemas.openxmlformats.org/officeDocument/2006/relationships/hyperlink" Target="https://www.mysqlzh.com/doc/223.html" TargetMode="External"/><Relationship Id="rId4" Type="http://schemas.openxmlformats.org/officeDocument/2006/relationships/hyperlink" Target="https://dev.mysql.com/doc/refman/8.0/en/create-procedure.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opengauss.org/zh/docs/1.0.0/docs/Developerguide/CREATE-PROCEDURE.html"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s://www.bookstack.cn/read/opengauss-1.0-zh/6d7ccdd0a6ceac88.md"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zh-cn/sql/t-sql/statements/create-procedure-transact-sql?view=sql-server-2017"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docs.microsoft.com/zh-cn/sql/t-sql/language-elements/execute-transact-sql?view=sql-server-2017"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zh-cn/sql/t-sql/language-elements/declare-cursor-transact-sql?view=sql-server-2017"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zh-cn/sql/t-sql/language-elements/fetch-transact-sql?view=sql-server-2017"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hyperlink" Target="https://dev.mysql.com/doc/refman/8.0/en/cursors.html"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microsoft.com/zh-cn/sql/relational-databases/user-defined-functions/create-user-defined-functions-database-engine?view=sql-server-2017"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dev.mysql.com/doc/refman/8.0/en/create-procedure.html"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opengauss.org/zh/docs/1.0.0/docs/Developerguide/CREATE-FUNCTION.html"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zh-cn/sql/t-sql/statements/create-function-transact-sql?view=sql-server-2017"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s://scs.buaa.edu.cn/#/student/experiments" TargetMode="Externa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dev.mysql.com/doc/refman/8.0/en/date-and-time-functions.html" TargetMode="External"/><Relationship Id="rId2" Type="http://schemas.openxmlformats.org/officeDocument/2006/relationships/hyperlink" Target="https://docs.microsoft.com/zh-cn/sql/t-sql/data-types/date-and-time-types?view=sql-server-2017" TargetMode="Externa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https://www.cnblogs.com/qlqwjy/p/7842647.html" TargetMode="External"/><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hyperlink" Target="https://blog.csdn.net/jkzyx123/article/details/135272894"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D129A3F-5026-46DB-88F9-E5C973F200AB}"/>
              </a:ext>
            </a:extLst>
          </p:cNvPr>
          <p:cNvSpPr/>
          <p:nvPr/>
        </p:nvSpPr>
        <p:spPr>
          <a:xfrm>
            <a:off x="0" y="1181462"/>
            <a:ext cx="12192000" cy="3826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7EC7B8EE-E711-4C4F-A1B6-FB592090E90F}"/>
              </a:ext>
            </a:extLst>
          </p:cNvPr>
          <p:cNvSpPr txBox="1"/>
          <p:nvPr/>
        </p:nvSpPr>
        <p:spPr>
          <a:xfrm>
            <a:off x="2607809" y="2670766"/>
            <a:ext cx="6976382" cy="848246"/>
          </a:xfrm>
          <a:prstGeom prst="rect">
            <a:avLst/>
          </a:prstGeom>
          <a:noFill/>
        </p:spPr>
        <p:txBody>
          <a:bodyPr wrap="square" rtlCol="0">
            <a:spAutoFit/>
          </a:bodyPr>
          <a:lstStyle/>
          <a:p>
            <a:pPr lvl="0" algn="ctr">
              <a:lnSpc>
                <a:spcPct val="110000"/>
              </a:lnSpc>
              <a:defRPr/>
            </a:pPr>
            <a:r>
              <a:rPr lang="zh-CN" altLang="en-US" sz="4800" b="1" spc="400" dirty="0">
                <a:solidFill>
                  <a:prstClr val="white"/>
                </a:solidFill>
                <a:latin typeface="微软雅黑" panose="020B0503020204020204" pitchFamily="34" charset="-122"/>
                <a:ea typeface="微软雅黑" panose="020B0503020204020204" pitchFamily="34" charset="-122"/>
              </a:rPr>
              <a:t>数据库第六次上机</a:t>
            </a:r>
            <a:endParaRPr kumimoji="0" lang="zh-CN" altLang="en-US" sz="4800" b="1"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818F9AF1-9A8D-4AD8-9D7F-66BBAC577CFC}"/>
              </a:ext>
            </a:extLst>
          </p:cNvPr>
          <p:cNvSpPr txBox="1"/>
          <p:nvPr/>
        </p:nvSpPr>
        <p:spPr>
          <a:xfrm>
            <a:off x="9599845" y="5975707"/>
            <a:ext cx="184731" cy="369332"/>
          </a:xfrm>
          <a:prstGeom prst="rect">
            <a:avLst/>
          </a:prstGeom>
          <a:noFill/>
        </p:spPr>
        <p:txBody>
          <a:bodyPr wrap="none" rtlCol="0">
            <a:spAutoFit/>
          </a:bodyPr>
          <a:lstStyle/>
          <a:p>
            <a:endParaRPr lang="zh-CN" altLang="en-US" dirty="0">
              <a:ea typeface="思源黑体 CN Light" panose="020B0300000000000000"/>
            </a:endParaRPr>
          </a:p>
        </p:txBody>
      </p:sp>
      <p:sp>
        <p:nvSpPr>
          <p:cNvPr id="99" name="日期占位符 3">
            <a:extLst>
              <a:ext uri="{FF2B5EF4-FFF2-40B4-BE49-F238E27FC236}">
                <a16:creationId xmlns:a16="http://schemas.microsoft.com/office/drawing/2014/main" id="{3C34EA8C-28BC-4D6A-8800-48953CCFDEB1}"/>
              </a:ext>
            </a:extLst>
          </p:cNvPr>
          <p:cNvSpPr txBox="1">
            <a:spLocks noChangeArrowheads="1"/>
          </p:cNvSpPr>
          <p:nvPr/>
        </p:nvSpPr>
        <p:spPr>
          <a:xfrm>
            <a:off x="273824" y="6281019"/>
            <a:ext cx="2133600" cy="365125"/>
          </a:xfrm>
          <a:prstGeom prst="rect">
            <a:avLst/>
          </a:prstGeom>
          <a:noFill/>
        </p:spPr>
        <p:txBody>
          <a:bodyPr>
            <a:prstTxWarp prst="textNoShape">
              <a:avLst/>
            </a:prstTxWarp>
          </a:bodyPr>
          <a:lstStyle>
            <a:defPPr>
              <a:defRPr lang="zh-CN"/>
            </a:defPPr>
            <a:lvl1pPr marL="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1pPr>
            <a:lvl2pPr marL="742950" indent="-28575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2pPr>
            <a:lvl3pPr marL="11430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3pPr>
            <a:lvl4pPr marL="16002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4pPr>
            <a:lvl5pPr marL="20574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9pPr>
          </a:lstStyle>
          <a:p>
            <a:fld id="{44E20FB4-0BC5-487D-822B-85D26C6CDDBE}" type="datetime1">
              <a:rPr lang="zh-CN" altLang="en-US" smtClean="0">
                <a:solidFill>
                  <a:srgbClr val="4E95E1"/>
                </a:solidFill>
                <a:latin typeface="+mj-lt"/>
                <a:ea typeface="+mj-ea"/>
                <a:cs typeface="Segoe UI Light" panose="020B0502040204020203" pitchFamily="34" charset="0"/>
              </a:rPr>
              <a:pPr/>
              <a:t>2024/5/9</a:t>
            </a:fld>
            <a:endParaRPr lang="zh-CN" altLang="en-US" dirty="0">
              <a:solidFill>
                <a:srgbClr val="4E95E1"/>
              </a:solidFill>
              <a:latin typeface="+mj-lt"/>
              <a:ea typeface="+mj-ea"/>
              <a:cs typeface="Segoe UI Light" panose="020B0502040204020203" pitchFamily="34" charset="0"/>
            </a:endParaRPr>
          </a:p>
        </p:txBody>
      </p:sp>
      <p:sp>
        <p:nvSpPr>
          <p:cNvPr id="7" name="直角三角形 6">
            <a:extLst>
              <a:ext uri="{FF2B5EF4-FFF2-40B4-BE49-F238E27FC236}">
                <a16:creationId xmlns:a16="http://schemas.microsoft.com/office/drawing/2014/main" id="{44165652-B131-4492-8F96-ECAEEA2015F5}"/>
              </a:ext>
            </a:extLst>
          </p:cNvPr>
          <p:cNvSpPr/>
          <p:nvPr/>
        </p:nvSpPr>
        <p:spPr>
          <a:xfrm rot="5400000">
            <a:off x="0" y="1181462"/>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直角三角形 99">
            <a:extLst>
              <a:ext uri="{FF2B5EF4-FFF2-40B4-BE49-F238E27FC236}">
                <a16:creationId xmlns:a16="http://schemas.microsoft.com/office/drawing/2014/main" id="{C0E5EA0F-F74A-4D19-AE19-271B8B66F4A7}"/>
              </a:ext>
            </a:extLst>
          </p:cNvPr>
          <p:cNvSpPr/>
          <p:nvPr/>
        </p:nvSpPr>
        <p:spPr>
          <a:xfrm rot="16200000">
            <a:off x="10769600" y="3585916"/>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477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581737"/>
            <a:ext cx="9803631" cy="5424562"/>
          </a:xfrm>
          <a:prstGeom prst="rect">
            <a:avLst/>
          </a:prstGeom>
          <a:noFill/>
        </p:spPr>
        <p:txBody>
          <a:bodyPr wrap="square" rtlCol="0">
            <a:spAutoFit/>
          </a:bodyPr>
          <a:lstStyle/>
          <a:p>
            <a:pPr>
              <a:defRPr/>
            </a:pPr>
            <a:r>
              <a:rPr lang="en-US" altLang="zh-CN" dirty="0">
                <a:sym typeface="Calibri" panose="020F0502020204030204" pitchFamily="34" charset="0"/>
              </a:rPr>
              <a:t>MySQL</a:t>
            </a:r>
            <a:r>
              <a:rPr lang="zh-CN" altLang="en-US" dirty="0">
                <a:sym typeface="Calibri" panose="020F0502020204030204" pitchFamily="34" charset="0"/>
              </a:rPr>
              <a:t>：</a:t>
            </a:r>
            <a:endParaRPr lang="en-US" altLang="zh-CN" dirty="0">
              <a:sym typeface="Calibri" panose="020F0502020204030204" pitchFamily="34" charset="0"/>
            </a:endParaRPr>
          </a:p>
          <a:p>
            <a:pPr marL="285750" indent="-285750">
              <a:buFont typeface="Arial" panose="020B0604020202020204" pitchFamily="34" charset="0"/>
              <a:buChar char="•"/>
              <a:defRPr/>
            </a:pPr>
            <a:r>
              <a:rPr lang="zh-CN" altLang="en-US" dirty="0"/>
              <a:t>大致语法：</a:t>
            </a:r>
          </a:p>
          <a:p>
            <a:pPr>
              <a:defRPr/>
            </a:pPr>
            <a:r>
              <a:rPr lang="en-US" altLang="zh-CN" dirty="0"/>
              <a:t>CREATE PROCEDURE </a:t>
            </a:r>
            <a:r>
              <a:rPr lang="en-US" altLang="zh-CN" dirty="0" err="1"/>
              <a:t>procedure_name</a:t>
            </a:r>
            <a:r>
              <a:rPr lang="en-US" altLang="zh-CN" dirty="0"/>
              <a:t> (</a:t>
            </a:r>
          </a:p>
          <a:p>
            <a:pPr lvl="1">
              <a:defRPr/>
            </a:pPr>
            <a:r>
              <a:rPr lang="en-US" altLang="zh-CN" dirty="0"/>
              <a:t> [ IN | OUT | INOUT ] </a:t>
            </a:r>
            <a:r>
              <a:rPr lang="en-US" altLang="zh-CN" dirty="0" err="1"/>
              <a:t>param_name</a:t>
            </a:r>
            <a:r>
              <a:rPr lang="en-US" altLang="zh-CN" dirty="0"/>
              <a:t> type [ ,... ] </a:t>
            </a:r>
          </a:p>
          <a:p>
            <a:pPr>
              <a:defRPr/>
            </a:pPr>
            <a:r>
              <a:rPr lang="en-US" altLang="zh-CN" dirty="0"/>
              <a:t>)</a:t>
            </a:r>
          </a:p>
          <a:p>
            <a:pPr>
              <a:defRPr/>
            </a:pPr>
            <a:r>
              <a:rPr lang="en-US" altLang="zh-CN" dirty="0"/>
              <a:t>[ BEGIN ] </a:t>
            </a:r>
            <a:r>
              <a:rPr lang="en-US" altLang="zh-CN" dirty="0" err="1"/>
              <a:t>sql_statement</a:t>
            </a:r>
            <a:r>
              <a:rPr lang="en-US" altLang="zh-CN" dirty="0"/>
              <a:t> [ END ]</a:t>
            </a:r>
          </a:p>
          <a:p>
            <a:pPr>
              <a:defRPr/>
            </a:pPr>
            <a:endParaRPr lang="en-US" altLang="zh-CN" dirty="0"/>
          </a:p>
          <a:p>
            <a:pPr marL="285750" indent="-285750">
              <a:buFont typeface="Arial" panose="020B0604020202020204" pitchFamily="34" charset="0"/>
              <a:buChar char="•"/>
              <a:defRPr/>
            </a:pPr>
            <a:r>
              <a:rPr lang="zh-CN" altLang="en-US" dirty="0"/>
              <a:t>说明：</a:t>
            </a:r>
          </a:p>
          <a:p>
            <a:pPr>
              <a:defRPr/>
            </a:pPr>
            <a:r>
              <a:rPr lang="en-US" altLang="zh-CN" dirty="0"/>
              <a:t>1. </a:t>
            </a:r>
            <a:r>
              <a:rPr lang="zh-CN" altLang="en-US" dirty="0"/>
              <a:t>在定义存储过程和函数前后使用</a:t>
            </a:r>
            <a:r>
              <a:rPr lang="en-US" altLang="zh-CN" dirty="0"/>
              <a:t>DELIMITER</a:t>
            </a:r>
            <a:r>
              <a:rPr lang="zh-CN" altLang="en-US" dirty="0"/>
              <a:t>修改</a:t>
            </a:r>
            <a:r>
              <a:rPr lang="en-US" altLang="zh-CN" dirty="0" err="1"/>
              <a:t>sql</a:t>
            </a:r>
            <a:r>
              <a:rPr lang="zh-CN" altLang="en-US" dirty="0"/>
              <a:t>分隔符会体验更好</a:t>
            </a:r>
            <a:endParaRPr lang="en-US" altLang="zh-CN" dirty="0"/>
          </a:p>
          <a:p>
            <a:pPr>
              <a:defRPr/>
            </a:pPr>
            <a:r>
              <a:rPr lang="zh-CN" altLang="en-US" dirty="0">
                <a:solidFill>
                  <a:schemeClr val="bg1">
                    <a:lumMod val="50000"/>
                  </a:schemeClr>
                </a:solidFill>
              </a:rPr>
              <a:t>（例如在定义前改为</a:t>
            </a:r>
            <a:r>
              <a:rPr lang="en-US" altLang="zh-CN" dirty="0">
                <a:solidFill>
                  <a:schemeClr val="bg1">
                    <a:lumMod val="50000"/>
                  </a:schemeClr>
                </a:solidFill>
              </a:rPr>
              <a:t>$$</a:t>
            </a:r>
            <a:r>
              <a:rPr lang="zh-CN" altLang="en-US" dirty="0">
                <a:solidFill>
                  <a:schemeClr val="bg1">
                    <a:lumMod val="50000"/>
                  </a:schemeClr>
                </a:solidFill>
              </a:rPr>
              <a:t>，定义后改回</a:t>
            </a:r>
            <a:r>
              <a:rPr lang="en-US" altLang="zh-CN" dirty="0">
                <a:solidFill>
                  <a:schemeClr val="bg1">
                    <a:lumMod val="50000"/>
                  </a:schemeClr>
                </a:solidFill>
              </a:rPr>
              <a:t>;</a:t>
            </a:r>
            <a:r>
              <a:rPr lang="zh-CN" altLang="en-US" dirty="0">
                <a:solidFill>
                  <a:schemeClr val="bg1">
                    <a:lumMod val="50000"/>
                  </a:schemeClr>
                </a:solidFill>
              </a:rPr>
              <a:t>）</a:t>
            </a:r>
            <a:endParaRPr lang="en-US" altLang="zh-CN" dirty="0">
              <a:solidFill>
                <a:schemeClr val="bg1">
                  <a:lumMod val="50000"/>
                </a:schemeClr>
              </a:solidFill>
            </a:endParaRPr>
          </a:p>
          <a:p>
            <a:pPr>
              <a:defRPr/>
            </a:pPr>
            <a:r>
              <a:rPr lang="en-US" altLang="zh-CN" dirty="0"/>
              <a:t>2. </a:t>
            </a:r>
            <a:r>
              <a:rPr lang="zh-CN" altLang="en-US" dirty="0"/>
              <a:t>使用</a:t>
            </a:r>
            <a:r>
              <a:rPr lang="en-US" altLang="zh-CN" dirty="0"/>
              <a:t>CALL</a:t>
            </a:r>
            <a:r>
              <a:rPr lang="zh-CN" altLang="en-US" dirty="0"/>
              <a:t>执行存储过程</a:t>
            </a:r>
            <a:endParaRPr lang="en-US" altLang="zh-CN" dirty="0"/>
          </a:p>
          <a:p>
            <a:pPr>
              <a:defRPr/>
            </a:pPr>
            <a:r>
              <a:rPr lang="zh-CN" altLang="en-US" dirty="0">
                <a:solidFill>
                  <a:schemeClr val="bg1">
                    <a:lumMod val="50000"/>
                  </a:schemeClr>
                </a:solidFill>
              </a:rPr>
              <a:t>（</a:t>
            </a:r>
            <a:r>
              <a:rPr lang="en-US" altLang="zh-CN" dirty="0">
                <a:solidFill>
                  <a:schemeClr val="bg1">
                    <a:lumMod val="50000"/>
                  </a:schemeClr>
                </a:solidFill>
              </a:rPr>
              <a:t>CALL </a:t>
            </a:r>
            <a:r>
              <a:rPr lang="en-US" altLang="zh-CN" dirty="0" err="1">
                <a:solidFill>
                  <a:schemeClr val="bg1">
                    <a:lumMod val="50000"/>
                  </a:schemeClr>
                </a:solidFill>
              </a:rPr>
              <a:t>sp_name</a:t>
            </a:r>
            <a:r>
              <a:rPr lang="en-US" altLang="zh-CN" dirty="0">
                <a:solidFill>
                  <a:schemeClr val="bg1">
                    <a:lumMod val="50000"/>
                  </a:schemeClr>
                </a:solidFill>
              </a:rPr>
              <a:t>([parameter[,...]])</a:t>
            </a:r>
            <a:r>
              <a:rPr lang="zh-CN" altLang="en-US" dirty="0">
                <a:solidFill>
                  <a:schemeClr val="bg1">
                    <a:lumMod val="50000"/>
                  </a:schemeClr>
                </a:solidFill>
              </a:rPr>
              <a:t>）</a:t>
            </a:r>
            <a:endParaRPr lang="en-US" altLang="zh-CN" dirty="0">
              <a:solidFill>
                <a:schemeClr val="bg1">
                  <a:lumMod val="50000"/>
                </a:schemeClr>
              </a:solidFill>
            </a:endParaRPr>
          </a:p>
          <a:p>
            <a:pPr>
              <a:defRPr/>
            </a:pPr>
            <a:r>
              <a:rPr lang="en-US" altLang="zh-CN" sz="1800" dirty="0">
                <a:solidFill>
                  <a:schemeClr val="bg1">
                    <a:lumMod val="50000"/>
                  </a:schemeClr>
                </a:solidFill>
              </a:rPr>
              <a:t>3. </a:t>
            </a:r>
            <a:r>
              <a:rPr lang="en-US" altLang="zh-CN" sz="1800" dirty="0" err="1"/>
              <a:t>mysql</a:t>
            </a:r>
            <a:r>
              <a:rPr lang="zh-CN" altLang="en-US" sz="1800" dirty="0"/>
              <a:t>的存储过程不能使用</a:t>
            </a:r>
            <a:r>
              <a:rPr lang="en-US" altLang="zh-CN" sz="1800" dirty="0"/>
              <a:t>return</a:t>
            </a:r>
            <a:r>
              <a:rPr lang="zh-CN" altLang="en-US" sz="1800" dirty="0"/>
              <a:t>语句，只有存储函数才有此功能。</a:t>
            </a:r>
            <a:endParaRPr lang="en-US" altLang="zh-CN" sz="1800" dirty="0"/>
          </a:p>
          <a:p>
            <a:pPr>
              <a:lnSpc>
                <a:spcPct val="125000"/>
              </a:lnSpc>
            </a:pPr>
            <a:r>
              <a:rPr lang="en-US" altLang="zh-CN" sz="1800" dirty="0">
                <a:hlinkClick r:id="rId3"/>
              </a:rPr>
              <a:t>(30</a:t>
            </a:r>
            <a:r>
              <a:rPr lang="zh-CN" altLang="en-US" sz="1800" dirty="0">
                <a:hlinkClick r:id="rId3"/>
              </a:rPr>
              <a:t>条消息</a:t>
            </a:r>
            <a:r>
              <a:rPr lang="en-US" altLang="zh-CN" sz="1800" dirty="0">
                <a:hlinkClick r:id="rId3"/>
              </a:rPr>
              <a:t>) </a:t>
            </a:r>
            <a:r>
              <a:rPr lang="en-US" altLang="zh-CN" sz="1800" dirty="0" err="1">
                <a:hlinkClick r:id="rId3"/>
              </a:rPr>
              <a:t>mysql</a:t>
            </a:r>
            <a:r>
              <a:rPr lang="en-US" altLang="zh-CN" sz="1800" dirty="0">
                <a:hlinkClick r:id="rId3"/>
              </a:rPr>
              <a:t> </a:t>
            </a:r>
            <a:r>
              <a:rPr lang="zh-CN" altLang="en-US" sz="1800" dirty="0">
                <a:hlinkClick r:id="rId3"/>
              </a:rPr>
              <a:t>存储过程中不能使用 </a:t>
            </a:r>
            <a:r>
              <a:rPr lang="en-US" altLang="zh-CN" sz="1800" dirty="0">
                <a:hlinkClick r:id="rId3"/>
              </a:rPr>
              <a:t>return </a:t>
            </a:r>
            <a:r>
              <a:rPr lang="zh-CN" altLang="en-US" sz="1800" dirty="0">
                <a:hlinkClick r:id="rId3"/>
              </a:rPr>
              <a:t>的解决办法</a:t>
            </a:r>
            <a:r>
              <a:rPr lang="en-US" altLang="zh-CN" sz="1800" dirty="0">
                <a:hlinkClick r:id="rId3"/>
              </a:rPr>
              <a:t>_gd2008</a:t>
            </a:r>
            <a:r>
              <a:rPr lang="zh-CN" altLang="en-US" sz="1800" dirty="0">
                <a:hlinkClick r:id="rId3"/>
              </a:rPr>
              <a:t>的博客</a:t>
            </a:r>
            <a:r>
              <a:rPr lang="en-US" altLang="zh-CN" sz="1800" dirty="0">
                <a:hlinkClick r:id="rId3"/>
              </a:rPr>
              <a:t>-CSDN</a:t>
            </a:r>
            <a:r>
              <a:rPr lang="zh-CN" altLang="en-US" sz="1800" dirty="0">
                <a:hlinkClick r:id="rId3"/>
              </a:rPr>
              <a:t>博客</a:t>
            </a:r>
            <a:endParaRPr lang="en-US" altLang="zh-CN" dirty="0"/>
          </a:p>
          <a:p>
            <a:pPr>
              <a:defRPr/>
            </a:pPr>
            <a:r>
              <a:rPr lang="zh-CN" altLang="en-US" dirty="0"/>
              <a:t>相关文档：</a:t>
            </a:r>
            <a:endParaRPr lang="en-US" altLang="zh-CN" dirty="0"/>
          </a:p>
          <a:p>
            <a:pPr>
              <a:defRPr/>
            </a:pPr>
            <a:r>
              <a:rPr lang="en-US" altLang="zh-CN" dirty="0">
                <a:hlinkClick r:id="rId4"/>
              </a:rPr>
              <a:t>https://dev.mysql.com/doc/refman/8.0/en/create-procedure.html</a:t>
            </a:r>
            <a:endParaRPr lang="en-US" altLang="zh-CN" dirty="0"/>
          </a:p>
          <a:p>
            <a:pPr>
              <a:defRPr/>
            </a:pPr>
            <a:r>
              <a:rPr lang="en-US" altLang="zh-CN" dirty="0">
                <a:hlinkClick r:id="rId5"/>
              </a:rPr>
              <a:t>https://www.mysqlzh.com/doc/223.html</a:t>
            </a:r>
            <a:endParaRPr lang="en-US" altLang="zh-CN" dirty="0"/>
          </a:p>
          <a:p>
            <a:pPr>
              <a:defRPr/>
            </a:pPr>
            <a:r>
              <a:rPr lang="en-US" altLang="zh-CN" dirty="0">
                <a:hlinkClick r:id="rId6"/>
              </a:rPr>
              <a:t>https://www.runoob.com/w3cnote/mysql-stored-procedure.html</a:t>
            </a:r>
            <a:endParaRPr lang="en-US" altLang="zh-CN" dirty="0"/>
          </a:p>
          <a:p>
            <a:pPr>
              <a:defRPr/>
            </a:pP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创建存储过程</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1320920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676675"/>
            <a:ext cx="10438964" cy="4247317"/>
          </a:xfrm>
          <a:prstGeom prst="rect">
            <a:avLst/>
          </a:prstGeom>
          <a:noFill/>
        </p:spPr>
        <p:txBody>
          <a:bodyPr wrap="square" rtlCol="0">
            <a:spAutoFit/>
          </a:bodyPr>
          <a:lstStyle/>
          <a:p>
            <a:pPr>
              <a:defRPr/>
            </a:pPr>
            <a:r>
              <a:rPr lang="en-US" altLang="zh-CN" dirty="0" err="1">
                <a:sym typeface="Calibri" panose="020F0502020204030204" pitchFamily="34" charset="0"/>
              </a:rPr>
              <a:t>openGauss</a:t>
            </a:r>
            <a:r>
              <a:rPr lang="zh-CN" altLang="en-US" dirty="0">
                <a:sym typeface="Calibri" panose="020F0502020204030204" pitchFamily="34" charset="0"/>
              </a:rPr>
              <a:t>：</a:t>
            </a:r>
            <a:endParaRPr lang="en-US" altLang="zh-CN" dirty="0">
              <a:sym typeface="Calibri" panose="020F0502020204030204" pitchFamily="34" charset="0"/>
            </a:endParaRPr>
          </a:p>
          <a:p>
            <a:pPr marL="285750" indent="-285750">
              <a:buFont typeface="Arial" panose="020B0604020202020204" pitchFamily="34" charset="0"/>
              <a:buChar char="•"/>
              <a:defRPr/>
            </a:pPr>
            <a:r>
              <a:rPr lang="zh-CN" altLang="en-US" dirty="0"/>
              <a:t>大致语法：</a:t>
            </a:r>
          </a:p>
          <a:p>
            <a:r>
              <a:rPr lang="en" altLang="zh-CN" dirty="0"/>
              <a:t>CREATE [ OR REPLACE ] PROCEDURE </a:t>
            </a:r>
            <a:r>
              <a:rPr lang="en" altLang="zh-CN" dirty="0" err="1"/>
              <a:t>procedure_name</a:t>
            </a:r>
            <a:r>
              <a:rPr lang="en" altLang="zh-CN" dirty="0"/>
              <a:t> </a:t>
            </a:r>
          </a:p>
          <a:p>
            <a:r>
              <a:rPr lang="en" altLang="zh-CN" dirty="0"/>
              <a:t>[ ( {[ </a:t>
            </a:r>
            <a:r>
              <a:rPr lang="en" altLang="zh-CN" dirty="0" err="1"/>
              <a:t>argmode</a:t>
            </a:r>
            <a:r>
              <a:rPr lang="en" altLang="zh-CN" dirty="0"/>
              <a:t> ] [ </a:t>
            </a:r>
            <a:r>
              <a:rPr lang="en" altLang="zh-CN" dirty="0" err="1"/>
              <a:t>argname</a:t>
            </a:r>
            <a:r>
              <a:rPr lang="en" altLang="zh-CN" dirty="0"/>
              <a:t> ] </a:t>
            </a:r>
            <a:r>
              <a:rPr lang="en" altLang="zh-CN" dirty="0" err="1"/>
              <a:t>argtype</a:t>
            </a:r>
            <a:r>
              <a:rPr lang="en" altLang="zh-CN" dirty="0"/>
              <a:t> [ { DEFAULT | := | = } expression ]}[,...]) ] </a:t>
            </a:r>
          </a:p>
          <a:p>
            <a:r>
              <a:rPr lang="en" altLang="zh-CN" dirty="0">
                <a:solidFill>
                  <a:schemeClr val="bg2">
                    <a:lumMod val="75000"/>
                  </a:schemeClr>
                </a:solidFill>
              </a:rPr>
              <a:t>[ { IMMUTABLE | STABLE | VOLATILE } | { SHIPPABLE | NOT SHIPPABLE } | {PACKAGE} | [ NOT ] LEAKPROOF | { CALLED ON NULL INPUT | RETURNS NULL ON NULL INPUT | STRICT } | {[ EXTERNAL ] SECURITY INVOKER | [ EXTERNAL ] SECURITY DEFINER | AUTHID DEFINER | AUTHID CURRENT_USER} | COST </a:t>
            </a:r>
            <a:r>
              <a:rPr lang="en" altLang="zh-CN" dirty="0" err="1">
                <a:solidFill>
                  <a:schemeClr val="bg2">
                    <a:lumMod val="75000"/>
                  </a:schemeClr>
                </a:solidFill>
              </a:rPr>
              <a:t>execution_cost</a:t>
            </a:r>
            <a:r>
              <a:rPr lang="en" altLang="zh-CN" dirty="0">
                <a:solidFill>
                  <a:schemeClr val="bg2">
                    <a:lumMod val="75000"/>
                  </a:schemeClr>
                </a:solidFill>
              </a:rPr>
              <a:t> | ROWS </a:t>
            </a:r>
            <a:r>
              <a:rPr lang="en" altLang="zh-CN" dirty="0" err="1">
                <a:solidFill>
                  <a:schemeClr val="bg2">
                    <a:lumMod val="75000"/>
                  </a:schemeClr>
                </a:solidFill>
              </a:rPr>
              <a:t>result_rows</a:t>
            </a:r>
            <a:r>
              <a:rPr lang="en" altLang="zh-CN" dirty="0">
                <a:solidFill>
                  <a:schemeClr val="bg2">
                    <a:lumMod val="75000"/>
                  </a:schemeClr>
                </a:solidFill>
              </a:rPr>
              <a:t> | SET </a:t>
            </a:r>
            <a:r>
              <a:rPr lang="en" altLang="zh-CN" dirty="0" err="1">
                <a:solidFill>
                  <a:schemeClr val="bg2">
                    <a:lumMod val="75000"/>
                  </a:schemeClr>
                </a:solidFill>
              </a:rPr>
              <a:t>configuration_parameter</a:t>
            </a:r>
            <a:r>
              <a:rPr lang="en" altLang="zh-CN" dirty="0">
                <a:solidFill>
                  <a:schemeClr val="bg2">
                    <a:lumMod val="75000"/>
                  </a:schemeClr>
                </a:solidFill>
              </a:rPr>
              <a:t> { [ TO | = ] value | FROM CURRENT } ][ ... ] </a:t>
            </a:r>
          </a:p>
          <a:p>
            <a:r>
              <a:rPr lang="en" altLang="zh-CN" dirty="0"/>
              <a:t>{ IS | AS } </a:t>
            </a:r>
            <a:r>
              <a:rPr lang="en" altLang="zh-CN" dirty="0" err="1"/>
              <a:t>plsql_body</a:t>
            </a:r>
            <a:endParaRPr lang="zh-CN" altLang="en-US" dirty="0"/>
          </a:p>
          <a:p>
            <a:pPr>
              <a:defRPr/>
            </a:pPr>
            <a:endParaRPr lang="en-US" altLang="zh-CN" dirty="0"/>
          </a:p>
          <a:p>
            <a:pPr>
              <a:defRPr/>
            </a:pPr>
            <a:r>
              <a:rPr lang="zh-CN" altLang="en-US" dirty="0"/>
              <a:t>相关文档：</a:t>
            </a:r>
            <a:endParaRPr lang="en-US" altLang="zh-CN" dirty="0"/>
          </a:p>
          <a:p>
            <a:pPr>
              <a:defRPr/>
            </a:pPr>
            <a:r>
              <a:rPr lang="en-US" altLang="zh-CN" dirty="0">
                <a:hlinkClick r:id="rId3"/>
              </a:rPr>
              <a:t>https://opengauss.org/zh/docs/1.0.0/docs/Developerguide/CREATE-PROCEDURE.html</a:t>
            </a:r>
            <a:endParaRPr lang="en-US" altLang="zh-CN" dirty="0"/>
          </a:p>
          <a:p>
            <a:pPr>
              <a:defRPr/>
            </a:pPr>
            <a:r>
              <a:rPr lang="en-US" altLang="zh-CN" dirty="0">
                <a:hlinkClick r:id="rId4"/>
              </a:rPr>
              <a:t>https://www.bookstack.cn/read/opengauss-1.0-zh/6d7ccdd0a6ceac88.md</a:t>
            </a:r>
            <a:endParaRPr lang="en-US" altLang="zh-CN" dirty="0"/>
          </a:p>
          <a:p>
            <a:pPr>
              <a:defRPr/>
            </a:pPr>
            <a:r>
              <a:rPr lang="en-US" altLang="zh-CN" dirty="0"/>
              <a:t>https://</a:t>
            </a:r>
            <a:r>
              <a:rPr lang="en-US" altLang="zh-CN" dirty="0" err="1"/>
              <a:t>www.modb.pro</a:t>
            </a:r>
            <a:r>
              <a:rPr lang="en-US" altLang="zh-CN" dirty="0"/>
              <a:t>/</a:t>
            </a:r>
            <a:r>
              <a:rPr lang="en-US" altLang="zh-CN" dirty="0" err="1"/>
              <a:t>db</a:t>
            </a:r>
            <a:r>
              <a:rPr lang="en-US" altLang="zh-CN" dirty="0"/>
              <a:t>/31262</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创建存储过程</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259898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676675"/>
            <a:ext cx="9803631" cy="5262979"/>
          </a:xfrm>
          <a:prstGeom prst="rect">
            <a:avLst/>
          </a:prstGeom>
          <a:noFill/>
        </p:spPr>
        <p:txBody>
          <a:bodyPr wrap="square" rtlCol="0">
            <a:spAutoFit/>
          </a:bodyPr>
          <a:lstStyle/>
          <a:p>
            <a:pPr>
              <a:defRPr/>
            </a:pPr>
            <a:r>
              <a:rPr lang="en-US" altLang="zh-CN" dirty="0">
                <a:sym typeface="Calibri" panose="020F0502020204030204" pitchFamily="34" charset="0"/>
              </a:rPr>
              <a:t>SQL Server</a:t>
            </a:r>
            <a:r>
              <a:rPr lang="zh-CN" altLang="en-US" dirty="0">
                <a:sym typeface="Calibri" panose="020F0502020204030204" pitchFamily="34" charset="0"/>
              </a:rPr>
              <a:t>：</a:t>
            </a:r>
            <a:endParaRPr lang="en-US" altLang="zh-CN" dirty="0">
              <a:sym typeface="Calibri" panose="020F0502020204030204" pitchFamily="34" charset="0"/>
            </a:endParaRPr>
          </a:p>
          <a:p>
            <a:pPr marL="285750" indent="-285750">
              <a:buFont typeface="Arial" panose="020B0604020202020204" pitchFamily="34" charset="0"/>
              <a:buChar char="•"/>
              <a:defRPr/>
            </a:pPr>
            <a:r>
              <a:rPr lang="zh-CN" altLang="en-US" dirty="0"/>
              <a:t>大致语法：</a:t>
            </a:r>
          </a:p>
          <a:p>
            <a:pPr>
              <a:defRPr/>
            </a:pPr>
            <a:r>
              <a:rPr lang="en-US" altLang="zh-CN" dirty="0"/>
              <a:t>CREATE [ OR ALTER ] { PROC | PROCEDURE } </a:t>
            </a:r>
            <a:r>
              <a:rPr lang="en-US" altLang="zh-CN" dirty="0" err="1"/>
              <a:t>procedure_name</a:t>
            </a:r>
            <a:r>
              <a:rPr lang="en-US" altLang="zh-CN" dirty="0"/>
              <a:t> </a:t>
            </a:r>
          </a:p>
          <a:p>
            <a:pPr lvl="1">
              <a:defRPr/>
            </a:pPr>
            <a:r>
              <a:rPr lang="en-US" altLang="zh-CN" dirty="0"/>
              <a:t>[ { @parameter </a:t>
            </a:r>
            <a:r>
              <a:rPr lang="en-US" altLang="zh-CN" dirty="0" err="1"/>
              <a:t>data_type</a:t>
            </a:r>
            <a:r>
              <a:rPr lang="en-US" altLang="zh-CN" dirty="0"/>
              <a:t> } [ = default ] [ OUT | OUTPUT | [READONLY] ] [ ,...n ] </a:t>
            </a:r>
          </a:p>
          <a:p>
            <a:pPr lvl="1">
              <a:defRPr/>
            </a:pPr>
            <a:r>
              <a:rPr lang="en-US" altLang="zh-CN" sz="1600" dirty="0">
                <a:solidFill>
                  <a:schemeClr val="bg1">
                    <a:lumMod val="50000"/>
                  </a:schemeClr>
                </a:solidFill>
              </a:rPr>
              <a:t>// @</a:t>
            </a:r>
            <a:r>
              <a:rPr lang="zh-CN" altLang="en-US" sz="1600" dirty="0">
                <a:solidFill>
                  <a:schemeClr val="bg1">
                    <a:lumMod val="50000"/>
                  </a:schemeClr>
                </a:solidFill>
              </a:rPr>
              <a:t>参数</a:t>
            </a:r>
            <a:r>
              <a:rPr lang="en-US" altLang="zh-CN" sz="1600" dirty="0">
                <a:solidFill>
                  <a:schemeClr val="bg1">
                    <a:lumMod val="50000"/>
                  </a:schemeClr>
                </a:solidFill>
              </a:rPr>
              <a:t>1</a:t>
            </a:r>
            <a:r>
              <a:rPr lang="zh-CN" altLang="en-US" sz="1600" dirty="0">
                <a:solidFill>
                  <a:schemeClr val="bg1">
                    <a:lumMod val="50000"/>
                  </a:schemeClr>
                </a:solidFill>
              </a:rPr>
              <a:t> 数据类型 </a:t>
            </a:r>
            <a:r>
              <a:rPr lang="en-US" altLang="zh-CN" sz="1600" dirty="0">
                <a:solidFill>
                  <a:schemeClr val="bg1">
                    <a:lumMod val="50000"/>
                  </a:schemeClr>
                </a:solidFill>
              </a:rPr>
              <a:t>[=</a:t>
            </a:r>
            <a:r>
              <a:rPr lang="zh-CN" altLang="en-US" sz="1600" dirty="0">
                <a:solidFill>
                  <a:schemeClr val="bg1">
                    <a:lumMod val="50000"/>
                  </a:schemeClr>
                </a:solidFill>
              </a:rPr>
              <a:t>默认值</a:t>
            </a:r>
            <a:r>
              <a:rPr lang="en-US" altLang="zh-CN" sz="1600" dirty="0">
                <a:solidFill>
                  <a:schemeClr val="bg1">
                    <a:lumMod val="50000"/>
                  </a:schemeClr>
                </a:solidFill>
              </a:rPr>
              <a:t>] [OUT | OUTPUT | [READONLY]] </a:t>
            </a:r>
          </a:p>
          <a:p>
            <a:pPr lvl="1">
              <a:defRPr/>
            </a:pPr>
            <a:r>
              <a:rPr lang="en-US" altLang="zh-CN" sz="1600" dirty="0">
                <a:solidFill>
                  <a:schemeClr val="bg1">
                    <a:lumMod val="50000"/>
                  </a:schemeClr>
                </a:solidFill>
              </a:rPr>
              <a:t>// @</a:t>
            </a:r>
            <a:r>
              <a:rPr lang="zh-CN" altLang="en-US" sz="1600" dirty="0">
                <a:solidFill>
                  <a:schemeClr val="bg1">
                    <a:lumMod val="50000"/>
                  </a:schemeClr>
                </a:solidFill>
              </a:rPr>
              <a:t>参数</a:t>
            </a:r>
            <a:r>
              <a:rPr lang="en-US" altLang="zh-CN" sz="1600" dirty="0">
                <a:solidFill>
                  <a:schemeClr val="bg1">
                    <a:lumMod val="50000"/>
                  </a:schemeClr>
                </a:solidFill>
              </a:rPr>
              <a:t>2 ...</a:t>
            </a:r>
          </a:p>
          <a:p>
            <a:pPr>
              <a:defRPr/>
            </a:pPr>
            <a:r>
              <a:rPr lang="en-US" altLang="zh-CN" dirty="0"/>
              <a:t>AS { [ BEGIN ] </a:t>
            </a:r>
            <a:r>
              <a:rPr lang="en-US" altLang="zh-CN" dirty="0" err="1"/>
              <a:t>sql_statement</a:t>
            </a:r>
            <a:r>
              <a:rPr lang="en-US" altLang="zh-CN" dirty="0"/>
              <a:t> [;] [ ...n ] [ END ] }</a:t>
            </a:r>
          </a:p>
          <a:p>
            <a:pPr>
              <a:defRPr/>
            </a:pPr>
            <a:r>
              <a:rPr lang="en-US" altLang="zh-CN" dirty="0"/>
              <a:t>[;] </a:t>
            </a:r>
          </a:p>
          <a:p>
            <a:pPr marL="285750" indent="-285750">
              <a:buFont typeface="Arial" panose="020B0604020202020204" pitchFamily="34" charset="0"/>
              <a:buChar char="•"/>
              <a:defRPr/>
            </a:pPr>
            <a:r>
              <a:rPr lang="zh-CN" altLang="en-US" dirty="0"/>
              <a:t>说明：</a:t>
            </a:r>
          </a:p>
          <a:p>
            <a:pPr>
              <a:defRPr/>
            </a:pPr>
            <a:r>
              <a:rPr lang="en-US" altLang="zh-CN" dirty="0"/>
              <a:t>1. OUT | OUTPUT </a:t>
            </a:r>
            <a:r>
              <a:rPr lang="zh-CN" altLang="en-US" dirty="0"/>
              <a:t>用于指示参数是输出参数。 使用 </a:t>
            </a:r>
            <a:r>
              <a:rPr lang="en-US" altLang="zh-CN" dirty="0"/>
              <a:t>OUTPUT </a:t>
            </a:r>
            <a:r>
              <a:rPr lang="zh-CN" altLang="en-US" dirty="0"/>
              <a:t>参数可将值返回给过程的调用方。</a:t>
            </a:r>
            <a:endParaRPr lang="en-US" altLang="zh-CN" dirty="0"/>
          </a:p>
          <a:p>
            <a:pPr>
              <a:defRPr/>
            </a:pPr>
            <a:r>
              <a:rPr lang="en-US" altLang="zh-CN" dirty="0"/>
              <a:t>2. </a:t>
            </a:r>
            <a:r>
              <a:rPr lang="zh-CN" altLang="en-US" dirty="0"/>
              <a:t>使用</a:t>
            </a:r>
            <a:r>
              <a:rPr lang="en-US" altLang="zh-CN" dirty="0"/>
              <a:t>EXECUTE</a:t>
            </a:r>
            <a:r>
              <a:rPr lang="zh-CN" altLang="en-US" dirty="0"/>
              <a:t>（</a:t>
            </a:r>
            <a:r>
              <a:rPr lang="en-US" altLang="zh-CN" dirty="0"/>
              <a:t>	</a:t>
            </a:r>
            <a:r>
              <a:rPr lang="zh-CN" altLang="en-US" dirty="0"/>
              <a:t>或</a:t>
            </a:r>
            <a:r>
              <a:rPr lang="en-US" altLang="zh-CN" dirty="0"/>
              <a:t>EXEC</a:t>
            </a:r>
            <a:r>
              <a:rPr lang="zh-CN" altLang="en-US" dirty="0"/>
              <a:t>）执行存储过程</a:t>
            </a:r>
            <a:endParaRPr lang="en-US" altLang="zh-CN" dirty="0"/>
          </a:p>
          <a:p>
            <a:pPr>
              <a:defRPr/>
            </a:pPr>
            <a:r>
              <a:rPr lang="zh-CN" altLang="en-US" sz="1600" dirty="0">
                <a:solidFill>
                  <a:schemeClr val="bg1">
                    <a:lumMod val="50000"/>
                  </a:schemeClr>
                </a:solidFill>
              </a:rPr>
              <a:t>（语法大致为</a:t>
            </a:r>
            <a:r>
              <a:rPr lang="en-US" altLang="zh-CN" sz="1600" dirty="0">
                <a:solidFill>
                  <a:schemeClr val="bg1">
                    <a:lumMod val="50000"/>
                  </a:schemeClr>
                </a:solidFill>
              </a:rPr>
              <a:t>EXEC[UTE] </a:t>
            </a:r>
            <a:r>
              <a:rPr lang="zh-CN" altLang="en-US" sz="1600" dirty="0">
                <a:solidFill>
                  <a:schemeClr val="bg1">
                    <a:lumMod val="50000"/>
                  </a:schemeClr>
                </a:solidFill>
              </a:rPr>
              <a:t>存储过程名 </a:t>
            </a:r>
            <a:r>
              <a:rPr lang="en-US" altLang="zh-CN" sz="1600" dirty="0">
                <a:solidFill>
                  <a:schemeClr val="bg1">
                    <a:lumMod val="50000"/>
                  </a:schemeClr>
                </a:solidFill>
              </a:rPr>
              <a:t>[@</a:t>
            </a:r>
            <a:r>
              <a:rPr lang="zh-CN" altLang="en-US" sz="1600" dirty="0">
                <a:solidFill>
                  <a:schemeClr val="bg1">
                    <a:lumMod val="50000"/>
                  </a:schemeClr>
                </a:solidFill>
              </a:rPr>
              <a:t>参数</a:t>
            </a:r>
            <a:r>
              <a:rPr lang="en-US" altLang="zh-CN" sz="1600" dirty="0">
                <a:solidFill>
                  <a:schemeClr val="bg1">
                    <a:lumMod val="50000"/>
                  </a:schemeClr>
                </a:solidFill>
              </a:rPr>
              <a:t>n = value][,...n]</a:t>
            </a:r>
            <a:r>
              <a:rPr lang="zh-CN" altLang="en-US" sz="1600" dirty="0">
                <a:solidFill>
                  <a:schemeClr val="bg1">
                    <a:lumMod val="50000"/>
                  </a:schemeClr>
                </a:solidFill>
              </a:rPr>
              <a:t>，具体可参见文档）</a:t>
            </a:r>
            <a:endParaRPr lang="en-US" altLang="zh-CN" sz="1600" dirty="0">
              <a:solidFill>
                <a:schemeClr val="bg1">
                  <a:lumMod val="50000"/>
                </a:schemeClr>
              </a:solidFill>
            </a:endParaRPr>
          </a:p>
          <a:p>
            <a:pPr>
              <a:defRPr/>
            </a:pPr>
            <a:r>
              <a:rPr lang="en-US" altLang="zh-CN" dirty="0"/>
              <a:t>3. </a:t>
            </a:r>
            <a:r>
              <a:rPr lang="zh-CN" altLang="en-US" dirty="0"/>
              <a:t>要在同一个</a:t>
            </a:r>
            <a:r>
              <a:rPr lang="en-US" altLang="zh-CN" dirty="0" err="1"/>
              <a:t>sql</a:t>
            </a:r>
            <a:r>
              <a:rPr lang="zh-CN" altLang="en-US" dirty="0"/>
              <a:t>文件里创建存储过程和执行其它查询的话，</a:t>
            </a:r>
            <a:r>
              <a:rPr lang="zh-CN" altLang="en-US" b="1" dirty="0"/>
              <a:t>记得在创建语句后加</a:t>
            </a:r>
            <a:r>
              <a:rPr lang="en-US" altLang="zh-CN" b="1" dirty="0"/>
              <a:t>GO</a:t>
            </a:r>
            <a:r>
              <a:rPr lang="zh-CN" altLang="en-US" dirty="0"/>
              <a:t>。</a:t>
            </a:r>
            <a:endParaRPr lang="en-US" altLang="zh-CN" dirty="0">
              <a:solidFill>
                <a:schemeClr val="bg1">
                  <a:lumMod val="50000"/>
                </a:schemeClr>
              </a:solidFill>
            </a:endParaRPr>
          </a:p>
          <a:p>
            <a:pPr>
              <a:defRPr/>
            </a:pPr>
            <a:endParaRPr lang="en-US" altLang="zh-CN" dirty="0"/>
          </a:p>
          <a:p>
            <a:pPr>
              <a:defRPr/>
            </a:pPr>
            <a:r>
              <a:rPr lang="zh-CN" altLang="en-US" dirty="0"/>
              <a:t>相关文档：</a:t>
            </a:r>
            <a:endParaRPr lang="en-US" altLang="zh-CN" dirty="0"/>
          </a:p>
          <a:p>
            <a:pPr>
              <a:defRPr/>
            </a:pPr>
            <a:r>
              <a:rPr lang="en-US" altLang="zh-CN" dirty="0">
                <a:hlinkClick r:id="rId3"/>
              </a:rPr>
              <a:t>https://docs.microsoft.com/zh-cn/sql/t-sql/statements/create-procedure-transact-sql?view=sql-server-2017</a:t>
            </a:r>
            <a:endParaRPr lang="en-US" altLang="zh-CN" dirty="0"/>
          </a:p>
          <a:p>
            <a:pPr>
              <a:defRPr/>
            </a:pPr>
            <a:r>
              <a:rPr lang="en-US" altLang="zh-CN" dirty="0">
                <a:hlinkClick r:id="rId4"/>
              </a:rPr>
              <a:t>https://docs.microsoft.com/zh-cn/sql/t-sql/language-elements/execute-transact-sql?view=sql-server-2017</a:t>
            </a: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创建存储过程</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1417389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9144058" cy="4828373"/>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为什么要使用游标？</a:t>
            </a:r>
          </a:p>
          <a:p>
            <a:pPr>
              <a:defRPr/>
            </a:pPr>
            <a:endParaRPr lang="zh-CN" altLang="en-US" dirty="0"/>
          </a:p>
          <a:p>
            <a:pPr>
              <a:lnSpc>
                <a:spcPct val="125000"/>
              </a:lnSpc>
              <a:defRPr/>
            </a:pPr>
            <a:r>
              <a:rPr lang="zh-CN" altLang="en-US" dirty="0"/>
              <a:t>    我们知道，关系数据库所有的关系运算其实是集合与集合的运算，它的输入是集合输出同样是集合，有时需要对结果集</a:t>
            </a:r>
            <a:r>
              <a:rPr lang="zh-CN" altLang="en-US" b="1" dirty="0"/>
              <a:t>逐行</a:t>
            </a:r>
            <a:r>
              <a:rPr lang="zh-CN" altLang="en-US" dirty="0"/>
              <a:t>进行处理，这时就需要用到游标，往往与存储过程搭配使用。</a:t>
            </a:r>
            <a:endParaRPr lang="en-US" altLang="zh-CN" dirty="0"/>
          </a:p>
          <a:p>
            <a:pPr>
              <a:lnSpc>
                <a:spcPct val="125000"/>
              </a:lnSpc>
              <a:defRPr/>
            </a:pPr>
            <a:r>
              <a:rPr lang="en-US" altLang="zh-CN" dirty="0"/>
              <a:t>    </a:t>
            </a:r>
            <a:r>
              <a:rPr lang="zh-CN" altLang="en-US" dirty="0"/>
              <a:t>我们对游标的使用一般遵循“五步法”：声明游标</a:t>
            </a:r>
            <a:r>
              <a:rPr lang="en-US" altLang="zh-CN" dirty="0"/>
              <a:t>—&gt;</a:t>
            </a:r>
            <a:r>
              <a:rPr lang="zh-CN" altLang="en-US" dirty="0"/>
              <a:t>打开游标</a:t>
            </a:r>
            <a:r>
              <a:rPr lang="en-US" altLang="zh-CN" dirty="0"/>
              <a:t>—&gt;</a:t>
            </a:r>
            <a:r>
              <a:rPr lang="zh-CN" altLang="en-US" dirty="0"/>
              <a:t>读取数据</a:t>
            </a:r>
            <a:r>
              <a:rPr lang="en-US" altLang="zh-CN" dirty="0"/>
              <a:t>—&gt;</a:t>
            </a:r>
            <a:r>
              <a:rPr lang="zh-CN" altLang="en-US" dirty="0"/>
              <a:t>关闭游标</a:t>
            </a:r>
            <a:r>
              <a:rPr lang="en-US" altLang="zh-CN" dirty="0"/>
              <a:t>—&gt;</a:t>
            </a:r>
            <a:r>
              <a:rPr lang="zh-CN" altLang="en-US" dirty="0"/>
              <a:t>删除游标。以下就从这五步对游标的使用进行说明。</a:t>
            </a:r>
            <a:endParaRPr lang="en-US" altLang="zh-CN" dirty="0"/>
          </a:p>
          <a:p>
            <a:pPr>
              <a:lnSpc>
                <a:spcPct val="125000"/>
              </a:lnSpc>
              <a:defRPr/>
            </a:pPr>
            <a:endParaRPr lang="en-US" altLang="zh-CN" dirty="0"/>
          </a:p>
          <a:p>
            <a:pPr marL="285750" indent="-285750">
              <a:lnSpc>
                <a:spcPct val="125000"/>
              </a:lnSpc>
              <a:buFont typeface="Arial" panose="020B0604020202020204" pitchFamily="34" charset="0"/>
              <a:buChar char="•"/>
            </a:pPr>
            <a:r>
              <a:rPr lang="zh-CN" altLang="en-US" dirty="0"/>
              <a:t>游标的特点：</a:t>
            </a:r>
            <a:endParaRPr lang="en-US" altLang="zh-CN" dirty="0"/>
          </a:p>
          <a:p>
            <a:pPr marL="800100" lvl="1" indent="-342900">
              <a:lnSpc>
                <a:spcPct val="125000"/>
              </a:lnSpc>
              <a:buFont typeface="+mj-lt"/>
              <a:buAutoNum type="arabicPeriod"/>
            </a:pPr>
            <a:r>
              <a:rPr lang="zh-CN" altLang="en-US" dirty="0"/>
              <a:t>面向行思维</a:t>
            </a:r>
            <a:endParaRPr lang="en-US" altLang="zh-CN" dirty="0"/>
          </a:p>
          <a:p>
            <a:pPr marL="800100" lvl="1" indent="-342900">
              <a:lnSpc>
                <a:spcPct val="125000"/>
              </a:lnSpc>
              <a:buFont typeface="+mj-lt"/>
              <a:buAutoNum type="arabicPeriod"/>
            </a:pPr>
            <a:r>
              <a:rPr lang="zh-CN" altLang="en-US" dirty="0"/>
              <a:t>游标绑定了一个</a:t>
            </a:r>
            <a:r>
              <a:rPr lang="en-US" altLang="zh-CN" dirty="0"/>
              <a:t>DQL</a:t>
            </a:r>
            <a:r>
              <a:rPr lang="zh-CN" altLang="en-US" dirty="0"/>
              <a:t>语句，提供了一种能从包括多条数据记录的结果集中每次提取一条记录的机制</a:t>
            </a:r>
            <a:endParaRPr lang="en-US" altLang="zh-CN" dirty="0"/>
          </a:p>
          <a:p>
            <a:pPr marL="800100" lvl="1" indent="-342900">
              <a:lnSpc>
                <a:spcPct val="125000"/>
              </a:lnSpc>
              <a:buFont typeface="+mj-lt"/>
              <a:buAutoNum type="arabicPeriod"/>
            </a:pPr>
            <a:r>
              <a:rPr lang="zh-CN" altLang="en-US" dirty="0"/>
              <a:t>临时性：关闭数据库管理系统（</a:t>
            </a:r>
            <a:r>
              <a:rPr lang="en-US" altLang="zh-CN" dirty="0"/>
              <a:t>DBMS</a:t>
            </a:r>
            <a:r>
              <a:rPr lang="zh-CN" altLang="en-US" dirty="0"/>
              <a:t>）后游标消失</a:t>
            </a:r>
            <a:r>
              <a:rPr lang="en-US" altLang="zh-CN" dirty="0"/>
              <a:t>(</a:t>
            </a:r>
            <a:r>
              <a:rPr lang="zh-CN" altLang="en-US" dirty="0"/>
              <a:t>不存储！</a:t>
            </a:r>
            <a:r>
              <a:rPr lang="en-US" altLang="zh-CN" dirty="0"/>
              <a:t>)</a:t>
            </a:r>
          </a:p>
          <a:p>
            <a:pPr>
              <a:lnSpc>
                <a:spcPct val="150000"/>
              </a:lnSpc>
              <a:defRPr/>
            </a:pPr>
            <a:endParaRPr lang="zh-CN" altLang="en-US"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游标基本概念</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1777577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671745"/>
            <a:ext cx="9803631" cy="4801314"/>
          </a:xfrm>
          <a:prstGeom prst="rect">
            <a:avLst/>
          </a:prstGeom>
          <a:noFill/>
        </p:spPr>
        <p:txBody>
          <a:bodyPr wrap="square" rtlCol="0">
            <a:spAutoFit/>
          </a:bodyPr>
          <a:lstStyle/>
          <a:p>
            <a:pPr>
              <a:defRPr/>
            </a:pPr>
            <a:r>
              <a:rPr lang="en-US" altLang="zh-CN" dirty="0">
                <a:sym typeface="Calibri" panose="020F0502020204030204" pitchFamily="34" charset="0"/>
              </a:rPr>
              <a:t>SQL Server</a:t>
            </a:r>
            <a:r>
              <a:rPr lang="zh-CN" altLang="en-US" dirty="0">
                <a:sym typeface="Calibri" panose="020F0502020204030204" pitchFamily="34" charset="0"/>
              </a:rPr>
              <a:t>：</a:t>
            </a:r>
            <a:endParaRPr lang="en-US" altLang="zh-CN" dirty="0">
              <a:sym typeface="Calibri" panose="020F0502020204030204" pitchFamily="34" charset="0"/>
            </a:endParaRPr>
          </a:p>
          <a:p>
            <a:pPr marL="285750" indent="-285750">
              <a:buFont typeface="Arial" panose="020B0604020202020204" pitchFamily="34" charset="0"/>
              <a:buChar char="•"/>
              <a:defRPr/>
            </a:pPr>
            <a:r>
              <a:rPr lang="zh-CN" altLang="en-US" dirty="0"/>
              <a:t>大致语法：</a:t>
            </a:r>
          </a:p>
          <a:p>
            <a:pPr>
              <a:defRPr/>
            </a:pPr>
            <a:r>
              <a:rPr lang="en-US" altLang="zh-CN" dirty="0"/>
              <a:t>DECLARE </a:t>
            </a:r>
            <a:r>
              <a:rPr lang="en-US" altLang="zh-CN" dirty="0" err="1"/>
              <a:t>cursor_name</a:t>
            </a:r>
            <a:r>
              <a:rPr lang="en-US" altLang="zh-CN" dirty="0"/>
              <a:t> CURSOR [ LOCAL | GLOBAL ] </a:t>
            </a:r>
            <a:r>
              <a:rPr lang="zh-CN" altLang="en-US" dirty="0"/>
              <a:t>（说明游标的作用域）</a:t>
            </a:r>
            <a:endParaRPr lang="en-US" altLang="zh-CN" dirty="0"/>
          </a:p>
          <a:p>
            <a:pPr lvl="1">
              <a:defRPr/>
            </a:pPr>
            <a:r>
              <a:rPr lang="en-US" altLang="zh-CN" dirty="0"/>
              <a:t>[ FORWARD_ONLY | SCROLL ] </a:t>
            </a:r>
            <a:r>
              <a:rPr lang="zh-CN" altLang="en-US" dirty="0"/>
              <a:t>（说明游标的方向）</a:t>
            </a:r>
            <a:endParaRPr lang="en-US" altLang="zh-CN" dirty="0"/>
          </a:p>
          <a:p>
            <a:pPr lvl="1">
              <a:defRPr/>
            </a:pPr>
            <a:r>
              <a:rPr lang="en-US" altLang="zh-CN" dirty="0"/>
              <a:t>[ STATIC | KEYSET | DYNAMIC | FAST_FORWARD ] </a:t>
            </a:r>
            <a:r>
              <a:rPr lang="zh-CN" altLang="en-US" dirty="0"/>
              <a:t>（说明游标的类型）</a:t>
            </a:r>
            <a:endParaRPr lang="en-US" altLang="zh-CN" dirty="0"/>
          </a:p>
          <a:p>
            <a:pPr lvl="1">
              <a:defRPr/>
            </a:pPr>
            <a:r>
              <a:rPr lang="en-US" altLang="zh-CN" b="1" dirty="0"/>
              <a:t>FOR </a:t>
            </a:r>
            <a:r>
              <a:rPr lang="en-US" altLang="zh-CN" b="1" dirty="0" err="1"/>
              <a:t>select_statement</a:t>
            </a:r>
            <a:endParaRPr lang="en-US" altLang="zh-CN" b="1" dirty="0"/>
          </a:p>
          <a:p>
            <a:pPr lvl="1">
              <a:defRPr/>
            </a:pPr>
            <a:r>
              <a:rPr lang="en-US" altLang="zh-CN" dirty="0"/>
              <a:t>[ FOR UPDATE [ OF </a:t>
            </a:r>
            <a:r>
              <a:rPr lang="en-US" altLang="zh-CN" dirty="0" err="1"/>
              <a:t>column_name</a:t>
            </a:r>
            <a:r>
              <a:rPr lang="en-US" altLang="zh-CN" dirty="0"/>
              <a:t> [ ,…n ] ] ]</a:t>
            </a:r>
            <a:r>
              <a:rPr lang="zh-CN" altLang="en-US" dirty="0"/>
              <a:t> （说明游标可更新的列）</a:t>
            </a:r>
            <a:endParaRPr lang="en-US" altLang="zh-CN" dirty="0"/>
          </a:p>
          <a:p>
            <a:pPr>
              <a:defRPr/>
            </a:pPr>
            <a:r>
              <a:rPr lang="en-US" altLang="zh-CN" dirty="0"/>
              <a:t>[;]</a:t>
            </a:r>
          </a:p>
          <a:p>
            <a:pPr>
              <a:defRPr/>
            </a:pPr>
            <a:endParaRPr lang="en-US" altLang="zh-CN" dirty="0"/>
          </a:p>
          <a:p>
            <a:pPr>
              <a:defRPr/>
            </a:pPr>
            <a:r>
              <a:rPr lang="zh-CN" altLang="en-US" dirty="0"/>
              <a:t>说明：</a:t>
            </a:r>
          </a:p>
          <a:p>
            <a:pPr marL="342900" indent="-342900">
              <a:buAutoNum type="arabicPeriod"/>
              <a:defRPr/>
            </a:pPr>
            <a:r>
              <a:rPr lang="zh-CN" altLang="en-US" dirty="0"/>
              <a:t>打开游标使用</a:t>
            </a:r>
            <a:r>
              <a:rPr lang="en-US" altLang="zh-CN" dirty="0"/>
              <a:t>OPEN </a:t>
            </a:r>
            <a:r>
              <a:rPr lang="en-US" altLang="zh-CN" dirty="0" err="1"/>
              <a:t>cursor_name</a:t>
            </a:r>
            <a:r>
              <a:rPr lang="zh-CN" altLang="en-US" dirty="0"/>
              <a:t>。</a:t>
            </a:r>
            <a:endParaRPr lang="en-US" altLang="zh-CN" dirty="0"/>
          </a:p>
          <a:p>
            <a:pPr marL="342900" indent="-342900">
              <a:buAutoNum type="arabicPeriod"/>
              <a:defRPr/>
            </a:pPr>
            <a:r>
              <a:rPr lang="zh-CN" altLang="en-US" dirty="0"/>
              <a:t>相关参数意义见后面</a:t>
            </a:r>
            <a:r>
              <a:rPr lang="en-US" altLang="zh-CN" dirty="0"/>
              <a:t>PPT</a:t>
            </a:r>
            <a:r>
              <a:rPr lang="zh-CN" altLang="en-US" dirty="0"/>
              <a:t>。</a:t>
            </a:r>
            <a:endParaRPr lang="en-US" altLang="zh-CN" dirty="0"/>
          </a:p>
          <a:p>
            <a:pPr marL="342900" indent="-342900">
              <a:buAutoNum type="arabicPeriod"/>
              <a:defRPr/>
            </a:pPr>
            <a:r>
              <a:rPr lang="zh-CN" altLang="en-US" dirty="0"/>
              <a:t>还可以指定游标的读取时是否对行上锁，完整语法见详细文档。</a:t>
            </a:r>
            <a:endParaRPr lang="en-US" altLang="zh-CN" dirty="0"/>
          </a:p>
          <a:p>
            <a:pPr>
              <a:defRPr/>
            </a:pPr>
            <a:endParaRPr lang="en-US" altLang="zh-CN" dirty="0"/>
          </a:p>
          <a:p>
            <a:pPr>
              <a:defRPr/>
            </a:pPr>
            <a:r>
              <a:rPr lang="zh-CN" altLang="en-US" dirty="0"/>
              <a:t>相关文档：</a:t>
            </a:r>
            <a:endParaRPr lang="en-US" altLang="zh-CN" dirty="0"/>
          </a:p>
          <a:p>
            <a:pPr>
              <a:defRPr/>
            </a:pPr>
            <a:r>
              <a:rPr lang="en-US" altLang="zh-CN" dirty="0">
                <a:hlinkClick r:id="rId3"/>
              </a:rPr>
              <a:t>https://docs.microsoft.com/zh-cn/sql/t-sql/language-elements/declare-cursor-transact-sql?view=sql-server-2017</a:t>
            </a: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创建游标</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2747360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9144058" cy="4066626"/>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LOCAL</a:t>
            </a:r>
            <a:endParaRPr lang="zh-CN" altLang="en-US" dirty="0"/>
          </a:p>
          <a:p>
            <a:r>
              <a:rPr lang="zh-CN" altLang="en-US" dirty="0"/>
              <a:t>      说明所声明的游标为局部的，其作用域为创建它的批处理、存储过程或触发器，即在批处理、调用它的存储过程或触发器执行完成后，该游标被系统隐式释放。但若游标作为存储过程</a:t>
            </a:r>
            <a:r>
              <a:rPr lang="en-US" altLang="zh-CN" dirty="0"/>
              <a:t>OUTPUT </a:t>
            </a:r>
            <a:r>
              <a:rPr lang="zh-CN" altLang="en-US" dirty="0"/>
              <a:t>的输出参数，在存储过程终止后给游标变量分配参数可以继续引用游标，如果 </a:t>
            </a:r>
            <a:r>
              <a:rPr lang="en-US" altLang="zh-CN" dirty="0"/>
              <a:t>OUTPUT </a:t>
            </a:r>
            <a:r>
              <a:rPr lang="zh-CN" altLang="en-US" dirty="0"/>
              <a:t>参数将游标传递回来，则游标在最后引用它的变量释放或离开作用域时释放。</a:t>
            </a:r>
            <a:endParaRPr lang="en-US" altLang="zh-CN" dirty="0"/>
          </a:p>
          <a:p>
            <a:endParaRPr lang="zh-CN" altLang="en-US" dirty="0"/>
          </a:p>
          <a:p>
            <a:pPr marL="285750" indent="-285750">
              <a:buFont typeface="Arial" panose="020B0604020202020204" pitchFamily="34" charset="0"/>
              <a:buChar char="•"/>
            </a:pPr>
            <a:r>
              <a:rPr lang="en-US" altLang="zh-CN" b="1" dirty="0"/>
              <a:t>GLOBAL</a:t>
            </a:r>
            <a:endParaRPr lang="zh-CN" altLang="en-US" dirty="0"/>
          </a:p>
          <a:p>
            <a:r>
              <a:rPr lang="zh-CN" altLang="en-US" dirty="0"/>
              <a:t>      指定该游标的作用域对来说连接是全局的。在由连接执行的任何存储过程或批处理中，都可以引用该游标名称。该游标仅在断开连接时隐式释放。</a:t>
            </a:r>
            <a:endParaRPr lang="en-US" altLang="zh-CN" dirty="0"/>
          </a:p>
          <a:p>
            <a:endParaRPr lang="zh-CN" altLang="en-US" dirty="0"/>
          </a:p>
          <a:p>
            <a:r>
              <a:rPr lang="zh-CN" altLang="en-US" dirty="0"/>
              <a:t>      注意：如果 </a:t>
            </a:r>
            <a:r>
              <a:rPr lang="en-US" altLang="zh-CN" dirty="0"/>
              <a:t>GLOBAL </a:t>
            </a:r>
            <a:r>
              <a:rPr lang="zh-CN" altLang="en-US" dirty="0"/>
              <a:t>和 </a:t>
            </a:r>
            <a:r>
              <a:rPr lang="en-US" altLang="zh-CN" dirty="0"/>
              <a:t>LOCAL </a:t>
            </a:r>
            <a:r>
              <a:rPr lang="zh-CN" altLang="en-US" dirty="0"/>
              <a:t>参数都未指定，则默认值由 </a:t>
            </a:r>
            <a:r>
              <a:rPr lang="en-US" altLang="zh-CN" b="1" dirty="0"/>
              <a:t>default to local cursor</a:t>
            </a:r>
            <a:r>
              <a:rPr lang="zh-CN" altLang="en-US" dirty="0"/>
              <a:t> 数据库选项的设置控制。在早期版本中，所有游标都是全局的。</a:t>
            </a:r>
          </a:p>
          <a:p>
            <a:pPr>
              <a:lnSpc>
                <a:spcPct val="150000"/>
              </a:lnSpc>
              <a:defRPr/>
            </a:pPr>
            <a:endParaRPr lang="zh-CN" altLang="en-US"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游标的作用域</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3464206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9144058" cy="4066626"/>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FORWARD_ONLY</a:t>
            </a:r>
            <a:endParaRPr lang="en-US" altLang="zh-CN" dirty="0"/>
          </a:p>
          <a:p>
            <a:pPr marL="342900" indent="-342900">
              <a:buFont typeface="+mj-lt"/>
              <a:buAutoNum type="arabicPeriod"/>
            </a:pPr>
            <a:r>
              <a:rPr lang="zh-CN" altLang="en-US" dirty="0"/>
              <a:t>指定游标只能从</a:t>
            </a:r>
            <a:r>
              <a:rPr lang="zh-CN" altLang="en-US" b="1" dirty="0"/>
              <a:t>第一行滚动到最后一行</a:t>
            </a:r>
            <a:r>
              <a:rPr lang="zh-CN" altLang="en-US" dirty="0"/>
              <a:t>。</a:t>
            </a:r>
            <a:r>
              <a:rPr lang="en-US" altLang="zh-CN" b="1" dirty="0"/>
              <a:t>FETCH NEXT </a:t>
            </a:r>
            <a:r>
              <a:rPr lang="zh-CN" altLang="en-US" b="1" dirty="0"/>
              <a:t>是唯一支持的提取选项</a:t>
            </a:r>
            <a:r>
              <a:rPr lang="zh-CN" altLang="en-US" dirty="0"/>
              <a:t>。如果在指定 </a:t>
            </a:r>
            <a:r>
              <a:rPr lang="en-US" altLang="zh-CN" dirty="0"/>
              <a:t>FORWARD_ONLY </a:t>
            </a:r>
            <a:r>
              <a:rPr lang="zh-CN" altLang="en-US" dirty="0"/>
              <a:t>时不指定 </a:t>
            </a:r>
            <a:r>
              <a:rPr lang="en-US" altLang="zh-CN" dirty="0"/>
              <a:t>STATIC</a:t>
            </a:r>
            <a:r>
              <a:rPr lang="zh-CN" altLang="en-US" dirty="0"/>
              <a:t>、</a:t>
            </a:r>
            <a:r>
              <a:rPr lang="en-US" altLang="zh-CN" dirty="0"/>
              <a:t>KEYSET </a:t>
            </a:r>
            <a:r>
              <a:rPr lang="zh-CN" altLang="en-US" dirty="0"/>
              <a:t>和 </a:t>
            </a:r>
            <a:r>
              <a:rPr lang="en-US" altLang="zh-CN" dirty="0"/>
              <a:t>DYNAMIC </a:t>
            </a:r>
            <a:r>
              <a:rPr lang="zh-CN" altLang="en-US" dirty="0"/>
              <a:t>关键字，则游标作为 </a:t>
            </a:r>
            <a:r>
              <a:rPr lang="en-US" altLang="zh-CN" b="1" dirty="0"/>
              <a:t>DYNAMIC</a:t>
            </a:r>
            <a:r>
              <a:rPr lang="en-US" altLang="zh-CN" dirty="0"/>
              <a:t> </a:t>
            </a:r>
            <a:r>
              <a:rPr lang="zh-CN" altLang="en-US" dirty="0"/>
              <a:t>游标进行操作。</a:t>
            </a:r>
            <a:endParaRPr lang="en-US" altLang="zh-CN" dirty="0"/>
          </a:p>
          <a:p>
            <a:pPr marL="342900" indent="-342900">
              <a:buFont typeface="+mj-lt"/>
              <a:buAutoNum type="arabicPeriod"/>
            </a:pPr>
            <a:r>
              <a:rPr lang="zh-CN" altLang="en-US" dirty="0"/>
              <a:t>如果 </a:t>
            </a:r>
            <a:r>
              <a:rPr lang="en-US" altLang="zh-CN" dirty="0"/>
              <a:t>FORWARD_ONLY </a:t>
            </a:r>
            <a:r>
              <a:rPr lang="zh-CN" altLang="en-US" dirty="0"/>
              <a:t>和 </a:t>
            </a:r>
            <a:r>
              <a:rPr lang="en-US" altLang="zh-CN" dirty="0"/>
              <a:t>SCROLL </a:t>
            </a:r>
            <a:r>
              <a:rPr lang="zh-CN" altLang="en-US" dirty="0"/>
              <a:t>均未指定，则除非指定 </a:t>
            </a:r>
            <a:r>
              <a:rPr lang="en-US" altLang="zh-CN" dirty="0"/>
              <a:t>STATIC</a:t>
            </a:r>
            <a:r>
              <a:rPr lang="zh-CN" altLang="en-US" dirty="0"/>
              <a:t>、</a:t>
            </a:r>
            <a:r>
              <a:rPr lang="en-US" altLang="zh-CN" dirty="0"/>
              <a:t>KEYSET </a:t>
            </a:r>
            <a:r>
              <a:rPr lang="zh-CN" altLang="en-US" dirty="0"/>
              <a:t>或 </a:t>
            </a:r>
            <a:r>
              <a:rPr lang="en-US" altLang="zh-CN" dirty="0"/>
              <a:t>DYNAMIC </a:t>
            </a:r>
            <a:r>
              <a:rPr lang="zh-CN" altLang="en-US" dirty="0"/>
              <a:t>关键字，否则默认为 </a:t>
            </a:r>
            <a:r>
              <a:rPr lang="en-US" altLang="zh-CN" b="1" dirty="0"/>
              <a:t>FORWARD_ONLY</a:t>
            </a:r>
            <a:r>
              <a:rPr lang="zh-CN" altLang="en-US" dirty="0"/>
              <a:t>。</a:t>
            </a:r>
            <a:endParaRPr lang="en-US" altLang="zh-CN" dirty="0"/>
          </a:p>
          <a:p>
            <a:pPr marL="342900" indent="-342900">
              <a:buFont typeface="+mj-lt"/>
              <a:buAutoNum type="arabicPeriod"/>
            </a:pPr>
            <a:r>
              <a:rPr lang="en-US" altLang="zh-CN" dirty="0"/>
              <a:t>STATIC</a:t>
            </a:r>
            <a:r>
              <a:rPr lang="zh-CN" altLang="en-US" dirty="0"/>
              <a:t>、</a:t>
            </a:r>
            <a:r>
              <a:rPr lang="en-US" altLang="zh-CN" dirty="0"/>
              <a:t>KEYSET </a:t>
            </a:r>
            <a:r>
              <a:rPr lang="zh-CN" altLang="en-US" dirty="0"/>
              <a:t>和 </a:t>
            </a:r>
            <a:r>
              <a:rPr lang="en-US" altLang="zh-CN" dirty="0"/>
              <a:t>DYNAMIC </a:t>
            </a:r>
            <a:r>
              <a:rPr lang="zh-CN" altLang="en-US" dirty="0"/>
              <a:t>游标默认为 </a:t>
            </a:r>
            <a:r>
              <a:rPr lang="en-US" altLang="zh-CN" dirty="0"/>
              <a:t>SCROLL</a:t>
            </a:r>
            <a:r>
              <a:rPr lang="zh-CN" altLang="en-US" dirty="0"/>
              <a:t>。与 </a:t>
            </a:r>
            <a:r>
              <a:rPr lang="en-US" altLang="zh-CN" dirty="0"/>
              <a:t>ODBC </a:t>
            </a:r>
            <a:r>
              <a:rPr lang="zh-CN" altLang="en-US" dirty="0"/>
              <a:t>和 </a:t>
            </a:r>
            <a:r>
              <a:rPr lang="en-US" altLang="zh-CN" dirty="0"/>
              <a:t>ADO </a:t>
            </a:r>
            <a:r>
              <a:rPr lang="zh-CN" altLang="en-US" dirty="0"/>
              <a:t>这类数据库 </a:t>
            </a:r>
            <a:r>
              <a:rPr lang="en-US" altLang="zh-CN" dirty="0"/>
              <a:t>API </a:t>
            </a:r>
            <a:r>
              <a:rPr lang="zh-CN" altLang="en-US" dirty="0"/>
              <a:t>不同，</a:t>
            </a:r>
            <a:r>
              <a:rPr lang="en-US" altLang="zh-CN" dirty="0"/>
              <a:t> Transact-SQL </a:t>
            </a:r>
            <a:r>
              <a:rPr lang="zh-CN" altLang="en-US" dirty="0"/>
              <a:t>中，</a:t>
            </a:r>
            <a:r>
              <a:rPr lang="en-US" altLang="zh-CN" dirty="0"/>
              <a:t>STATIC</a:t>
            </a:r>
            <a:r>
              <a:rPr lang="zh-CN" altLang="en-US" dirty="0"/>
              <a:t>、</a:t>
            </a:r>
            <a:r>
              <a:rPr lang="en-US" altLang="zh-CN" dirty="0"/>
              <a:t>KEYSET </a:t>
            </a:r>
            <a:r>
              <a:rPr lang="zh-CN" altLang="en-US" dirty="0"/>
              <a:t>和 </a:t>
            </a:r>
            <a:r>
              <a:rPr lang="en-US" altLang="zh-CN" dirty="0"/>
              <a:t>DYNAMIC </a:t>
            </a:r>
            <a:r>
              <a:rPr lang="zh-CN" altLang="en-US" dirty="0"/>
              <a:t>游标支持 </a:t>
            </a:r>
            <a:r>
              <a:rPr lang="en-US" altLang="zh-CN" dirty="0"/>
              <a:t>FORWARD_ONLY</a:t>
            </a:r>
            <a:r>
              <a:rPr lang="zh-CN" altLang="en-US" dirty="0"/>
              <a:t>。</a:t>
            </a:r>
            <a:endParaRPr lang="en-US" altLang="zh-CN" dirty="0"/>
          </a:p>
          <a:p>
            <a:endParaRPr lang="zh-CN" altLang="en-US" dirty="0"/>
          </a:p>
          <a:p>
            <a:pPr marL="285750" indent="-285750">
              <a:buFont typeface="Arial" panose="020B0604020202020204" pitchFamily="34" charset="0"/>
              <a:buChar char="•"/>
            </a:pPr>
            <a:r>
              <a:rPr lang="en-US" altLang="zh-CN" b="1" dirty="0"/>
              <a:t>SCROLL</a:t>
            </a:r>
            <a:endParaRPr lang="en-US" altLang="zh-CN" dirty="0"/>
          </a:p>
          <a:p>
            <a:r>
              <a:rPr lang="en-US" altLang="zh-CN" dirty="0"/>
              <a:t>     </a:t>
            </a:r>
            <a:r>
              <a:rPr lang="zh-CN" altLang="en-US" dirty="0"/>
              <a:t>指定所有的提取选项（</a:t>
            </a:r>
            <a:r>
              <a:rPr lang="en-US" altLang="zh-CN" dirty="0"/>
              <a:t>FIRST</a:t>
            </a:r>
            <a:r>
              <a:rPr lang="zh-CN" altLang="en-US" dirty="0"/>
              <a:t>、</a:t>
            </a:r>
            <a:r>
              <a:rPr lang="en-US" altLang="zh-CN" dirty="0"/>
              <a:t>LAST</a:t>
            </a:r>
            <a:r>
              <a:rPr lang="zh-CN" altLang="en-US" dirty="0"/>
              <a:t>、</a:t>
            </a:r>
            <a:r>
              <a:rPr lang="en-US" altLang="zh-CN" dirty="0"/>
              <a:t>PRIOR</a:t>
            </a:r>
            <a:r>
              <a:rPr lang="zh-CN" altLang="en-US" dirty="0"/>
              <a:t>、</a:t>
            </a:r>
            <a:r>
              <a:rPr lang="en-US" altLang="zh-CN" dirty="0"/>
              <a:t>NEXT</a:t>
            </a:r>
            <a:r>
              <a:rPr lang="zh-CN" altLang="en-US" dirty="0"/>
              <a:t>、</a:t>
            </a:r>
            <a:r>
              <a:rPr lang="en-US" altLang="zh-CN" dirty="0"/>
              <a:t>RELATIVE</a:t>
            </a:r>
            <a:r>
              <a:rPr lang="zh-CN" altLang="en-US" dirty="0"/>
              <a:t>、</a:t>
            </a:r>
            <a:r>
              <a:rPr lang="en-US" altLang="zh-CN" dirty="0"/>
              <a:t>ABSOLUTE</a:t>
            </a:r>
            <a:r>
              <a:rPr lang="zh-CN" altLang="en-US" dirty="0"/>
              <a:t>）均可用。如果未在 </a:t>
            </a:r>
            <a:r>
              <a:rPr lang="en-US" altLang="zh-CN" dirty="0"/>
              <a:t>ISO DECLARE CURSOR </a:t>
            </a:r>
            <a:r>
              <a:rPr lang="zh-CN" altLang="en-US" dirty="0"/>
              <a:t>中指定 </a:t>
            </a:r>
            <a:r>
              <a:rPr lang="en-US" altLang="zh-CN" dirty="0"/>
              <a:t>SCROLL</a:t>
            </a:r>
            <a:r>
              <a:rPr lang="zh-CN" altLang="en-US" dirty="0"/>
              <a:t>，则 </a:t>
            </a:r>
            <a:r>
              <a:rPr lang="en-US" altLang="zh-CN" dirty="0"/>
              <a:t>NEXT </a:t>
            </a:r>
            <a:r>
              <a:rPr lang="zh-CN" altLang="en-US" dirty="0"/>
              <a:t>是唯一支持的提取选项。如果也指定了 </a:t>
            </a:r>
            <a:r>
              <a:rPr lang="en-US" altLang="zh-CN" dirty="0"/>
              <a:t>FAST_FORWARD</a:t>
            </a:r>
            <a:r>
              <a:rPr lang="zh-CN" altLang="en-US" dirty="0"/>
              <a:t>，则不能指定 </a:t>
            </a:r>
            <a:r>
              <a:rPr lang="en-US" altLang="zh-CN" dirty="0"/>
              <a:t>SCROLL</a:t>
            </a:r>
            <a:r>
              <a:rPr lang="zh-CN" altLang="en-US" dirty="0"/>
              <a:t>。</a:t>
            </a:r>
          </a:p>
          <a:p>
            <a:pPr>
              <a:lnSpc>
                <a:spcPct val="150000"/>
              </a:lnSpc>
              <a:defRPr/>
            </a:pPr>
            <a:endParaRPr lang="zh-CN" altLang="en-US"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游标的方向</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4006414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820631"/>
            <a:ext cx="9144058" cy="4897623"/>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t>STATIC</a:t>
            </a:r>
            <a:r>
              <a:rPr lang="zh-CN" altLang="en-US" dirty="0"/>
              <a:t>（源数据库操作不影响数据集中数据）</a:t>
            </a:r>
          </a:p>
          <a:p>
            <a:r>
              <a:rPr lang="zh-CN" altLang="en-US" dirty="0"/>
              <a:t>     定义一个游标，以创建将由该游标使用的数据的临时复本。对游标的所有请求都从 </a:t>
            </a:r>
            <a:r>
              <a:rPr lang="en-US" altLang="zh-CN" b="1" dirty="0" err="1"/>
              <a:t>tempdb</a:t>
            </a:r>
            <a:r>
              <a:rPr lang="en-US" altLang="zh-CN" b="1" dirty="0"/>
              <a:t> </a:t>
            </a:r>
            <a:r>
              <a:rPr lang="zh-CN" altLang="en-US" dirty="0"/>
              <a:t>中的这一临时表中得到应答；因此，在对该游标进行提取操作时返回的数据中</a:t>
            </a:r>
            <a:r>
              <a:rPr lang="zh-CN" altLang="en-US" b="1" dirty="0"/>
              <a:t>不反映对基表所做的修改</a:t>
            </a:r>
            <a:r>
              <a:rPr lang="zh-CN" altLang="en-US" dirty="0"/>
              <a:t>，并且该游标</a:t>
            </a:r>
            <a:r>
              <a:rPr lang="zh-CN" altLang="en-US" b="1" dirty="0"/>
              <a:t>不允许修改，</a:t>
            </a:r>
            <a:r>
              <a:rPr lang="zh-CN" altLang="en-US" dirty="0"/>
              <a:t>是</a:t>
            </a:r>
            <a:r>
              <a:rPr lang="zh-CN" altLang="en-US" b="1" dirty="0"/>
              <a:t>只读</a:t>
            </a:r>
            <a:r>
              <a:rPr lang="zh-CN" altLang="en-US" dirty="0"/>
              <a:t>的。</a:t>
            </a:r>
            <a:endParaRPr lang="en-US" altLang="zh-CN" dirty="0"/>
          </a:p>
          <a:p>
            <a:endParaRPr lang="zh-CN" altLang="en-US" dirty="0"/>
          </a:p>
          <a:p>
            <a:pPr marL="285750" indent="-285750">
              <a:buFont typeface="Arial" panose="020B0604020202020204" pitchFamily="34" charset="0"/>
              <a:buChar char="•"/>
            </a:pPr>
            <a:r>
              <a:rPr lang="en-US" altLang="zh-CN" b="1" dirty="0"/>
              <a:t>KEYSET</a:t>
            </a:r>
            <a:r>
              <a:rPr lang="zh-CN" altLang="en-US" dirty="0"/>
              <a:t>（只有被标识行的数据的改动会被记录到结果集）</a:t>
            </a:r>
          </a:p>
          <a:p>
            <a:r>
              <a:rPr lang="zh-CN" altLang="en-US" dirty="0"/>
              <a:t>     指定当游标打开时，游标中行的成员身份和顺序已经固定。对行进行唯一标识的键集内置在 </a:t>
            </a:r>
            <a:r>
              <a:rPr lang="en-US" altLang="zh-CN" b="1" dirty="0" err="1"/>
              <a:t>tempdb</a:t>
            </a:r>
            <a:r>
              <a:rPr lang="zh-CN" altLang="en-US" dirty="0"/>
              <a:t> 内一个称为 </a:t>
            </a:r>
            <a:r>
              <a:rPr lang="en-US" altLang="zh-CN" b="1" dirty="0"/>
              <a:t>keyset</a:t>
            </a:r>
            <a:r>
              <a:rPr lang="zh-CN" altLang="en-US" dirty="0"/>
              <a:t> 的表中。</a:t>
            </a:r>
            <a:endParaRPr lang="en-US" altLang="zh-CN" dirty="0"/>
          </a:p>
          <a:p>
            <a:endParaRPr lang="zh-CN" altLang="en-US" dirty="0"/>
          </a:p>
          <a:p>
            <a:pPr marL="285750" indent="-285750">
              <a:buFont typeface="Arial" panose="020B0604020202020204" pitchFamily="34" charset="0"/>
              <a:buChar char="•"/>
            </a:pPr>
            <a:r>
              <a:rPr lang="en-US" altLang="zh-CN" b="1" dirty="0"/>
              <a:t>DYNAMIC</a:t>
            </a:r>
            <a:r>
              <a:rPr lang="zh-CN" altLang="en-US" dirty="0"/>
              <a:t>（数据集中数据根据源数据动态改变）</a:t>
            </a:r>
          </a:p>
          <a:p>
            <a:r>
              <a:rPr lang="zh-CN" altLang="en-US" dirty="0"/>
              <a:t>      定义一个游标，以</a:t>
            </a:r>
            <a:r>
              <a:rPr lang="zh-CN" altLang="en-US" b="1" dirty="0"/>
              <a:t>反映在滚动游标时对结果集内的各行所做的所有数据更改</a:t>
            </a:r>
            <a:r>
              <a:rPr lang="zh-CN" altLang="en-US" dirty="0"/>
              <a:t>。行的数据值、顺序和成员身份在每次提取时都会更改。</a:t>
            </a:r>
            <a:endParaRPr lang="en-US" altLang="zh-CN" dirty="0"/>
          </a:p>
          <a:p>
            <a:endParaRPr lang="zh-CN" altLang="en-US" dirty="0"/>
          </a:p>
          <a:p>
            <a:pPr marL="285750" indent="-285750">
              <a:buFont typeface="Arial" panose="020B0604020202020204" pitchFamily="34" charset="0"/>
              <a:buChar char="•"/>
            </a:pPr>
            <a:r>
              <a:rPr lang="en-US" altLang="zh-CN" b="1" dirty="0"/>
              <a:t>FAST_FORWARD</a:t>
            </a:r>
            <a:endParaRPr lang="zh-CN" altLang="en-US" dirty="0"/>
          </a:p>
          <a:p>
            <a:r>
              <a:rPr lang="zh-CN" altLang="en-US" dirty="0"/>
              <a:t>      指定启用了性能优化的 </a:t>
            </a:r>
            <a:r>
              <a:rPr lang="en-US" altLang="zh-CN" dirty="0"/>
              <a:t>FORWARD_ONLY</a:t>
            </a:r>
            <a:r>
              <a:rPr lang="zh-CN" altLang="en-US" dirty="0"/>
              <a:t>、</a:t>
            </a:r>
            <a:r>
              <a:rPr lang="en-US" altLang="zh-CN" dirty="0"/>
              <a:t>READ_ONLY </a:t>
            </a:r>
            <a:r>
              <a:rPr lang="zh-CN" altLang="en-US" dirty="0"/>
              <a:t>游标。如果指定了 </a:t>
            </a:r>
            <a:r>
              <a:rPr lang="en-US" altLang="zh-CN" dirty="0"/>
              <a:t>SCROLL </a:t>
            </a:r>
            <a:r>
              <a:rPr lang="zh-CN" altLang="en-US" dirty="0"/>
              <a:t>或 </a:t>
            </a:r>
            <a:r>
              <a:rPr lang="en-US" altLang="zh-CN" dirty="0"/>
              <a:t>FOR_UPDATE</a:t>
            </a:r>
            <a:r>
              <a:rPr lang="zh-CN" altLang="en-US" dirty="0"/>
              <a:t>，则不能也指定 </a:t>
            </a:r>
            <a:r>
              <a:rPr lang="en-US" altLang="zh-CN" dirty="0"/>
              <a:t>FAST_FORWARD</a:t>
            </a:r>
            <a:r>
              <a:rPr lang="zh-CN" altLang="en-US" dirty="0"/>
              <a:t>。</a:t>
            </a:r>
          </a:p>
          <a:p>
            <a:pPr>
              <a:lnSpc>
                <a:spcPct val="150000"/>
              </a:lnSpc>
              <a:defRPr/>
            </a:pPr>
            <a:endParaRPr lang="zh-CN" altLang="en-US"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游标的类型</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2672135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D812E569-7409-43C7-A845-4E909C87A4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游标读取数据</a:t>
            </a:r>
          </a:p>
          <a:p>
            <a:pPr algn="r"/>
            <a:endParaRPr lang="zh-CN" altLang="en-US" sz="2000" dirty="0">
              <a:solidFill>
                <a:schemeClr val="bg1"/>
              </a:solidFill>
              <a:cs typeface="+mn-ea"/>
              <a:sym typeface="+mn-lt"/>
            </a:endParaRPr>
          </a:p>
        </p:txBody>
      </p:sp>
      <p:sp>
        <p:nvSpPr>
          <p:cNvPr id="3" name="文本框 2"/>
          <p:cNvSpPr txBox="1"/>
          <p:nvPr/>
        </p:nvSpPr>
        <p:spPr>
          <a:xfrm>
            <a:off x="954680" y="4051279"/>
            <a:ext cx="9308672" cy="2585323"/>
          </a:xfrm>
          <a:prstGeom prst="rect">
            <a:avLst/>
          </a:prstGeom>
          <a:noFill/>
        </p:spPr>
        <p:txBody>
          <a:bodyPr wrap="square" rtlCol="0">
            <a:spAutoFit/>
          </a:bodyPr>
          <a:lstStyle/>
          <a:p>
            <a:r>
              <a:rPr lang="zh-CN" altLang="en-US" dirty="0"/>
              <a:t>说明：</a:t>
            </a:r>
            <a:endParaRPr lang="en-US" altLang="zh-CN" dirty="0"/>
          </a:p>
          <a:p>
            <a:pPr marL="342900" indent="-342900">
              <a:buFont typeface="+mj-lt"/>
              <a:buAutoNum type="arabicPeriod"/>
            </a:pPr>
            <a:r>
              <a:rPr lang="en-US" altLang="zh-CN" b="1" dirty="0"/>
              <a:t>NEXT</a:t>
            </a:r>
            <a:r>
              <a:rPr lang="zh-CN" altLang="en-US" dirty="0"/>
              <a:t>为默认的游标提取选项</a:t>
            </a:r>
            <a:endParaRPr lang="en-US" altLang="zh-CN" dirty="0"/>
          </a:p>
          <a:p>
            <a:pPr marL="342900" indent="-342900">
              <a:buFont typeface="+mj-lt"/>
              <a:buAutoNum type="arabicPeriod"/>
            </a:pPr>
            <a:r>
              <a:rPr lang="zh-CN" altLang="en-US" dirty="0"/>
              <a:t>只进游标只支持</a:t>
            </a:r>
            <a:r>
              <a:rPr lang="en-US" altLang="zh-CN" dirty="0"/>
              <a:t>NEXT</a:t>
            </a:r>
          </a:p>
          <a:p>
            <a:pPr marL="342900" indent="-342900">
              <a:buFont typeface="+mj-lt"/>
              <a:buAutoNum type="arabicPeriod"/>
            </a:pPr>
            <a:r>
              <a:rPr lang="zh-CN" altLang="en-US" dirty="0"/>
              <a:t>动态游标不支持</a:t>
            </a:r>
            <a:r>
              <a:rPr lang="en-US" altLang="zh-CN" dirty="0"/>
              <a:t>ABSOLUTE</a:t>
            </a:r>
            <a:r>
              <a:rPr lang="zh-CN" altLang="en-US" dirty="0"/>
              <a:t>（返回从游标起始处开始向后的第 </a:t>
            </a:r>
            <a:r>
              <a:rPr lang="en-US" altLang="zh-CN" dirty="0"/>
              <a:t>n </a:t>
            </a:r>
            <a:r>
              <a:rPr lang="zh-CN" altLang="en-US" dirty="0"/>
              <a:t>行）</a:t>
            </a:r>
            <a:endParaRPr lang="en-US" altLang="zh-CN" dirty="0"/>
          </a:p>
          <a:p>
            <a:pPr marL="342900" indent="-342900">
              <a:buFont typeface="+mj-lt"/>
              <a:buAutoNum type="arabicPeriod"/>
            </a:pPr>
            <a:r>
              <a:rPr lang="en-US" altLang="zh-CN" dirty="0"/>
              <a:t>N</a:t>
            </a:r>
            <a:r>
              <a:rPr lang="zh-CN" altLang="en-US" dirty="0"/>
              <a:t>列的表需要</a:t>
            </a:r>
            <a:r>
              <a:rPr lang="en-US" altLang="zh-CN" dirty="0"/>
              <a:t>N</a:t>
            </a:r>
            <a:r>
              <a:rPr lang="zh-CN" altLang="en-US" dirty="0"/>
              <a:t>个变量去</a:t>
            </a:r>
            <a:r>
              <a:rPr lang="en-US" altLang="zh-CN" dirty="0"/>
              <a:t>INTO</a:t>
            </a:r>
            <a:r>
              <a:rPr lang="zh-CN" altLang="en-US" dirty="0"/>
              <a:t>（从左至右填充，变量的数目必须与游标选择列表中的列数一致）</a:t>
            </a:r>
            <a:endParaRPr lang="en-US" altLang="zh-CN" dirty="0"/>
          </a:p>
          <a:p>
            <a:endParaRPr lang="en-US" altLang="zh-CN" dirty="0"/>
          </a:p>
          <a:p>
            <a:r>
              <a:rPr lang="zh-CN" altLang="en-US" dirty="0"/>
              <a:t>相关文档：</a:t>
            </a:r>
            <a:r>
              <a:rPr lang="en-US" altLang="zh-CN" dirty="0">
                <a:hlinkClick r:id="rId3"/>
              </a:rPr>
              <a:t>https://docs.microsoft.com/zh-cn/sql/t-sql/language-elements/fetch-transact-sql?view=sql-server-2017</a:t>
            </a:r>
            <a:endParaRPr lang="en-US" altLang="zh-CN" dirty="0"/>
          </a:p>
        </p:txBody>
      </p:sp>
      <p:sp>
        <p:nvSpPr>
          <p:cNvPr id="2" name="文本框 1">
            <a:extLst>
              <a:ext uri="{FF2B5EF4-FFF2-40B4-BE49-F238E27FC236}">
                <a16:creationId xmlns:a16="http://schemas.microsoft.com/office/drawing/2014/main" id="{BDF5B9D3-C6B4-4259-BD7B-20D093DEF03E}"/>
              </a:ext>
            </a:extLst>
          </p:cNvPr>
          <p:cNvSpPr txBox="1"/>
          <p:nvPr/>
        </p:nvSpPr>
        <p:spPr>
          <a:xfrm>
            <a:off x="954680" y="1909011"/>
            <a:ext cx="9985988" cy="1754326"/>
          </a:xfrm>
          <a:prstGeom prst="rect">
            <a:avLst/>
          </a:prstGeom>
          <a:noFill/>
        </p:spPr>
        <p:txBody>
          <a:bodyPr wrap="square" rtlCol="0">
            <a:spAutoFit/>
          </a:bodyPr>
          <a:lstStyle/>
          <a:p>
            <a:r>
              <a:rPr lang="zh-CN" altLang="en-US" dirty="0"/>
              <a:t>语法：</a:t>
            </a:r>
            <a:endParaRPr lang="en-US" altLang="zh-CN" dirty="0"/>
          </a:p>
          <a:p>
            <a:r>
              <a:rPr lang="en-US" altLang="zh-CN" dirty="0"/>
              <a:t>FETCH [ [ NEXT | PRIOR | FIRST | LAST | ABSOLUTE { n | @</a:t>
            </a:r>
            <a:r>
              <a:rPr lang="en-US" altLang="zh-CN" dirty="0" err="1"/>
              <a:t>nvar</a:t>
            </a:r>
            <a:r>
              <a:rPr lang="en-US" altLang="zh-CN" dirty="0"/>
              <a:t> } | RELATIVE { n | @</a:t>
            </a:r>
            <a:r>
              <a:rPr lang="en-US" altLang="zh-CN" dirty="0" err="1"/>
              <a:t>nvar</a:t>
            </a:r>
            <a:r>
              <a:rPr lang="en-US" altLang="zh-CN" dirty="0"/>
              <a:t> } ] </a:t>
            </a:r>
          </a:p>
          <a:p>
            <a:r>
              <a:rPr lang="en-US" altLang="zh-CN" dirty="0"/>
              <a:t>        FROM </a:t>
            </a:r>
          </a:p>
          <a:p>
            <a:r>
              <a:rPr lang="en-US" altLang="zh-CN" dirty="0"/>
              <a:t>] </a:t>
            </a:r>
          </a:p>
          <a:p>
            <a:r>
              <a:rPr lang="en-US" altLang="zh-CN" dirty="0"/>
              <a:t>{ { [ GLOBAL ] </a:t>
            </a:r>
            <a:r>
              <a:rPr lang="en-US" altLang="zh-CN" dirty="0" err="1"/>
              <a:t>cursor_name</a:t>
            </a:r>
            <a:r>
              <a:rPr lang="en-US" altLang="zh-CN" dirty="0"/>
              <a:t> } | @</a:t>
            </a:r>
            <a:r>
              <a:rPr lang="en-US" altLang="zh-CN" dirty="0" err="1"/>
              <a:t>cursor_variable_name</a:t>
            </a:r>
            <a:r>
              <a:rPr lang="en-US" altLang="zh-CN" dirty="0"/>
              <a:t> } </a:t>
            </a:r>
          </a:p>
          <a:p>
            <a:r>
              <a:rPr lang="en-US" altLang="zh-CN" dirty="0"/>
              <a:t>[ INTO @</a:t>
            </a:r>
            <a:r>
              <a:rPr lang="en-US" altLang="zh-CN" dirty="0" err="1"/>
              <a:t>variable_name</a:t>
            </a:r>
            <a:r>
              <a:rPr lang="en-US" altLang="zh-CN" dirty="0"/>
              <a:t> [ ,...n ] ] --into</a:t>
            </a:r>
            <a:r>
              <a:rPr lang="zh-CN" altLang="en-US" dirty="0"/>
              <a:t>说明将读取的游标数据存放到指定的变量中</a:t>
            </a:r>
          </a:p>
        </p:txBody>
      </p:sp>
    </p:spTree>
    <p:extLst>
      <p:ext uri="{BB962C8B-B14F-4D97-AF65-F5344CB8AC3E}">
        <p14:creationId xmlns:p14="http://schemas.microsoft.com/office/powerpoint/2010/main" val="1158392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游标提取数据示例</a:t>
            </a:r>
          </a:p>
          <a:p>
            <a:pPr algn="r"/>
            <a:endParaRPr lang="zh-CN" altLang="en-US" sz="2000" dirty="0">
              <a:solidFill>
                <a:schemeClr val="bg1"/>
              </a:solidFill>
              <a:cs typeface="+mn-ea"/>
              <a:sym typeface="+mn-lt"/>
            </a:endParaRPr>
          </a:p>
        </p:txBody>
      </p:sp>
      <p:pic>
        <p:nvPicPr>
          <p:cNvPr id="11" name="图片 10">
            <a:extLst>
              <a:ext uri="{FF2B5EF4-FFF2-40B4-BE49-F238E27FC236}">
                <a16:creationId xmlns:a16="http://schemas.microsoft.com/office/drawing/2014/main" id="{1E2429D4-CE3A-43E5-BF24-C7BF903087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0285" y="1521069"/>
            <a:ext cx="4723685" cy="4721989"/>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表格 12">
            <a:extLst>
              <a:ext uri="{FF2B5EF4-FFF2-40B4-BE49-F238E27FC236}">
                <a16:creationId xmlns:a16="http://schemas.microsoft.com/office/drawing/2014/main" id="{06BCBD4E-15B1-486A-9085-FF7F93DD132E}"/>
              </a:ext>
            </a:extLst>
          </p:cNvPr>
          <p:cNvGraphicFramePr>
            <a:graphicFrameLocks noGrp="1"/>
          </p:cNvGraphicFramePr>
          <p:nvPr/>
        </p:nvGraphicFramePr>
        <p:xfrm>
          <a:off x="1008676" y="4047779"/>
          <a:ext cx="4422773" cy="1914573"/>
        </p:xfrm>
        <a:graphic>
          <a:graphicData uri="http://schemas.openxmlformats.org/drawingml/2006/table">
            <a:tbl>
              <a:tblPr/>
              <a:tblGrid>
                <a:gridCol w="445132">
                  <a:extLst>
                    <a:ext uri="{9D8B030D-6E8A-4147-A177-3AD203B41FA5}">
                      <a16:colId xmlns:a16="http://schemas.microsoft.com/office/drawing/2014/main" val="1302912546"/>
                    </a:ext>
                  </a:extLst>
                </a:gridCol>
                <a:gridCol w="3977641">
                  <a:extLst>
                    <a:ext uri="{9D8B030D-6E8A-4147-A177-3AD203B41FA5}">
                      <a16:colId xmlns:a16="http://schemas.microsoft.com/office/drawing/2014/main" val="2592293777"/>
                    </a:ext>
                  </a:extLst>
                </a:gridCol>
              </a:tblGrid>
              <a:tr h="447675">
                <a:tc>
                  <a:txBody>
                    <a:bodyPr/>
                    <a:lstStyle>
                      <a:lvl1pPr>
                        <a:spcBef>
                          <a:spcPts val="2000"/>
                        </a:spcBef>
                        <a:buClr>
                          <a:schemeClr val="accent1"/>
                        </a:buClr>
                        <a:buSzPct val="90000"/>
                        <a:buFont typeface="Wingdings" panose="05000000000000000000" pitchFamily="2" charset="2"/>
                        <a:defRPr sz="2000">
                          <a:solidFill>
                            <a:srgbClr val="595959"/>
                          </a:solidFill>
                          <a:latin typeface="Calisto MT" panose="02040603050505030304" pitchFamily="18" charset="0"/>
                          <a:ea typeface="宋体" panose="02010600030101010101" pitchFamily="2" charset="-122"/>
                          <a:sym typeface="Calisto MT" panose="02040603050505030304" pitchFamily="18" charset="0"/>
                        </a:defRPr>
                      </a:lvl1pPr>
                      <a:lvl2pPr marL="742950" indent="-28575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2pPr>
                      <a:lvl3pPr marL="11430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3pPr>
                      <a:lvl4pPr marL="1600200" indent="-22860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4pPr>
                      <a:lvl5pPr marL="20574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5pPr>
                      <a:lvl6pPr marL="25146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6pPr>
                      <a:lvl7pPr marL="29718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7pPr>
                      <a:lvl8pPr marL="34290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8pPr>
                      <a:lvl9pPr marL="38862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2A2A2A"/>
                          </a:solidFill>
                          <a:effectLst/>
                          <a:latin typeface="+mn-ea"/>
                          <a:ea typeface="+mn-ea"/>
                          <a:sym typeface="Calisto MT" panose="02040603050505030304" pitchFamily="18" charset="0"/>
                        </a:rPr>
                        <a:t>0</a:t>
                      </a:r>
                    </a:p>
                  </a:txBody>
                  <a:tcPr marL="76192" marR="76192" marT="98046" marB="98046" horzOverflow="overflow">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lnTlToBr>
                      <a:noFill/>
                    </a:lnTlToBr>
                    <a:lnBlToTr>
                      <a:noFill/>
                    </a:lnBlToTr>
                    <a:solidFill>
                      <a:srgbClr val="FFFFFF"/>
                    </a:solidFill>
                  </a:tcPr>
                </a:tc>
                <a:tc>
                  <a:txBody>
                    <a:bodyPr/>
                    <a:lstStyle>
                      <a:lvl1pPr>
                        <a:spcBef>
                          <a:spcPts val="2000"/>
                        </a:spcBef>
                        <a:buClr>
                          <a:schemeClr val="accent1"/>
                        </a:buClr>
                        <a:buSzPct val="90000"/>
                        <a:buFont typeface="Wingdings" panose="05000000000000000000" pitchFamily="2" charset="2"/>
                        <a:defRPr sz="2000">
                          <a:solidFill>
                            <a:srgbClr val="595959"/>
                          </a:solidFill>
                          <a:latin typeface="Calisto MT" panose="02040603050505030304" pitchFamily="18" charset="0"/>
                          <a:ea typeface="宋体" panose="02010600030101010101" pitchFamily="2" charset="-122"/>
                          <a:sym typeface="Calisto MT" panose="02040603050505030304" pitchFamily="18" charset="0"/>
                        </a:defRPr>
                      </a:lvl1pPr>
                      <a:lvl2pPr marL="742950" indent="-28575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2pPr>
                      <a:lvl3pPr marL="11430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3pPr>
                      <a:lvl4pPr marL="1600200" indent="-22860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4pPr>
                      <a:lvl5pPr marL="20574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5pPr>
                      <a:lvl6pPr marL="25146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6pPr>
                      <a:lvl7pPr marL="29718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7pPr>
                      <a:lvl8pPr marL="34290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8pPr>
                      <a:lvl9pPr marL="38862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2A2A2A"/>
                          </a:solidFill>
                          <a:effectLst/>
                          <a:latin typeface="+mn-ea"/>
                          <a:ea typeface="+mn-ea"/>
                          <a:sym typeface="Calisto MT" panose="02040603050505030304" pitchFamily="18" charset="0"/>
                        </a:rPr>
                        <a:t>FETCH </a:t>
                      </a:r>
                      <a:r>
                        <a:rPr kumimoji="0" lang="zh-CN" altLang="en-US" sz="1800" b="0" i="0" u="none" strike="noStrike" cap="none" normalizeH="0" baseline="0" dirty="0">
                          <a:ln>
                            <a:noFill/>
                          </a:ln>
                          <a:solidFill>
                            <a:srgbClr val="2A2A2A"/>
                          </a:solidFill>
                          <a:effectLst/>
                          <a:latin typeface="+mn-ea"/>
                          <a:ea typeface="+mn-ea"/>
                          <a:sym typeface="Calisto MT" panose="02040603050505030304" pitchFamily="18" charset="0"/>
                        </a:rPr>
                        <a:t>语句成功。</a:t>
                      </a:r>
                    </a:p>
                  </a:txBody>
                  <a:tcPr marL="76192" marR="76192" marT="98046" marB="98046" horzOverflow="overflow">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94359819"/>
                  </a:ext>
                </a:extLst>
              </a:tr>
              <a:tr h="447675">
                <a:tc>
                  <a:txBody>
                    <a:bodyPr/>
                    <a:lstStyle>
                      <a:lvl1pPr>
                        <a:spcBef>
                          <a:spcPts val="2000"/>
                        </a:spcBef>
                        <a:buClr>
                          <a:schemeClr val="accent1"/>
                        </a:buClr>
                        <a:buSzPct val="90000"/>
                        <a:buFont typeface="Wingdings" panose="05000000000000000000" pitchFamily="2" charset="2"/>
                        <a:defRPr sz="2000">
                          <a:solidFill>
                            <a:srgbClr val="595959"/>
                          </a:solidFill>
                          <a:latin typeface="Calisto MT" panose="02040603050505030304" pitchFamily="18" charset="0"/>
                          <a:ea typeface="宋体" panose="02010600030101010101" pitchFamily="2" charset="-122"/>
                          <a:sym typeface="Calisto MT" panose="02040603050505030304" pitchFamily="18" charset="0"/>
                        </a:defRPr>
                      </a:lvl1pPr>
                      <a:lvl2pPr marL="742950" indent="-28575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2pPr>
                      <a:lvl3pPr marL="11430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3pPr>
                      <a:lvl4pPr marL="1600200" indent="-22860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4pPr>
                      <a:lvl5pPr marL="20574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5pPr>
                      <a:lvl6pPr marL="25146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6pPr>
                      <a:lvl7pPr marL="29718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7pPr>
                      <a:lvl8pPr marL="34290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8pPr>
                      <a:lvl9pPr marL="38862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2A2A2A"/>
                          </a:solidFill>
                          <a:effectLst/>
                          <a:latin typeface="+mn-ea"/>
                          <a:ea typeface="+mn-ea"/>
                          <a:sym typeface="Calisto MT" panose="02040603050505030304" pitchFamily="18" charset="0"/>
                        </a:rPr>
                        <a:t>-1</a:t>
                      </a:r>
                    </a:p>
                  </a:txBody>
                  <a:tcPr marL="76192" marR="76192" marT="98046" marB="98046" horzOverflow="overflow">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lnTlToBr>
                      <a:noFill/>
                    </a:lnTlToBr>
                    <a:lnBlToTr>
                      <a:noFill/>
                    </a:lnBlToTr>
                    <a:solidFill>
                      <a:srgbClr val="FFFFFF"/>
                    </a:solidFill>
                  </a:tcPr>
                </a:tc>
                <a:tc>
                  <a:txBody>
                    <a:bodyPr/>
                    <a:lstStyle>
                      <a:lvl1pPr>
                        <a:spcBef>
                          <a:spcPts val="2000"/>
                        </a:spcBef>
                        <a:buClr>
                          <a:schemeClr val="accent1"/>
                        </a:buClr>
                        <a:buSzPct val="90000"/>
                        <a:buFont typeface="Wingdings" panose="05000000000000000000" pitchFamily="2" charset="2"/>
                        <a:defRPr sz="2000">
                          <a:solidFill>
                            <a:srgbClr val="595959"/>
                          </a:solidFill>
                          <a:latin typeface="Calisto MT" panose="02040603050505030304" pitchFamily="18" charset="0"/>
                          <a:ea typeface="宋体" panose="02010600030101010101" pitchFamily="2" charset="-122"/>
                          <a:sym typeface="Calisto MT" panose="02040603050505030304" pitchFamily="18" charset="0"/>
                        </a:defRPr>
                      </a:lvl1pPr>
                      <a:lvl2pPr marL="742950" indent="-28575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2pPr>
                      <a:lvl3pPr marL="11430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3pPr>
                      <a:lvl4pPr marL="1600200" indent="-22860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4pPr>
                      <a:lvl5pPr marL="20574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5pPr>
                      <a:lvl6pPr marL="25146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6pPr>
                      <a:lvl7pPr marL="29718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7pPr>
                      <a:lvl8pPr marL="34290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8pPr>
                      <a:lvl9pPr marL="38862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2A2A2A"/>
                          </a:solidFill>
                          <a:effectLst/>
                          <a:latin typeface="+mn-ea"/>
                          <a:ea typeface="+mn-ea"/>
                          <a:sym typeface="Calisto MT" panose="02040603050505030304" pitchFamily="18" charset="0"/>
                        </a:rPr>
                        <a:t>FETCH </a:t>
                      </a:r>
                      <a:r>
                        <a:rPr kumimoji="0" lang="zh-CN" altLang="en-US" sz="1800" b="0" i="0" u="none" strike="noStrike" cap="none" normalizeH="0" baseline="0" dirty="0">
                          <a:ln>
                            <a:noFill/>
                          </a:ln>
                          <a:solidFill>
                            <a:srgbClr val="2A2A2A"/>
                          </a:solidFill>
                          <a:effectLst/>
                          <a:latin typeface="+mn-ea"/>
                          <a:ea typeface="+mn-ea"/>
                          <a:sym typeface="Calisto MT" panose="02040603050505030304" pitchFamily="18" charset="0"/>
                        </a:rPr>
                        <a:t>语句失败或行不在结果集中。</a:t>
                      </a:r>
                    </a:p>
                  </a:txBody>
                  <a:tcPr marL="76192" marR="76192" marT="98046" marB="98046" horzOverflow="overflow">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889756254"/>
                  </a:ext>
                </a:extLst>
              </a:tr>
              <a:tr h="447675">
                <a:tc>
                  <a:txBody>
                    <a:bodyPr/>
                    <a:lstStyle>
                      <a:lvl1pPr>
                        <a:spcBef>
                          <a:spcPts val="2000"/>
                        </a:spcBef>
                        <a:buClr>
                          <a:schemeClr val="accent1"/>
                        </a:buClr>
                        <a:buSzPct val="90000"/>
                        <a:buFont typeface="Wingdings" panose="05000000000000000000" pitchFamily="2" charset="2"/>
                        <a:defRPr sz="2000">
                          <a:solidFill>
                            <a:srgbClr val="595959"/>
                          </a:solidFill>
                          <a:latin typeface="Calisto MT" panose="02040603050505030304" pitchFamily="18" charset="0"/>
                          <a:ea typeface="宋体" panose="02010600030101010101" pitchFamily="2" charset="-122"/>
                          <a:sym typeface="Calisto MT" panose="02040603050505030304" pitchFamily="18" charset="0"/>
                        </a:defRPr>
                      </a:lvl1pPr>
                      <a:lvl2pPr marL="742950" indent="-28575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2pPr>
                      <a:lvl3pPr marL="11430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3pPr>
                      <a:lvl4pPr marL="1600200" indent="-22860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4pPr>
                      <a:lvl5pPr marL="20574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5pPr>
                      <a:lvl6pPr marL="25146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6pPr>
                      <a:lvl7pPr marL="29718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7pPr>
                      <a:lvl8pPr marL="34290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8pPr>
                      <a:lvl9pPr marL="38862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2A2A2A"/>
                          </a:solidFill>
                          <a:effectLst/>
                          <a:latin typeface="+mn-ea"/>
                          <a:ea typeface="+mn-ea"/>
                          <a:sym typeface="Calisto MT" panose="02040603050505030304" pitchFamily="18" charset="0"/>
                        </a:rPr>
                        <a:t>-2</a:t>
                      </a:r>
                    </a:p>
                  </a:txBody>
                  <a:tcPr marL="76192" marR="76192" marT="98046" marB="98046" horzOverflow="overflow">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lnTlToBr>
                      <a:noFill/>
                    </a:lnTlToBr>
                    <a:lnBlToTr>
                      <a:noFill/>
                    </a:lnBlToTr>
                    <a:solidFill>
                      <a:srgbClr val="FFFFFF"/>
                    </a:solidFill>
                  </a:tcPr>
                </a:tc>
                <a:tc>
                  <a:txBody>
                    <a:bodyPr/>
                    <a:lstStyle>
                      <a:lvl1pPr>
                        <a:spcBef>
                          <a:spcPts val="2000"/>
                        </a:spcBef>
                        <a:buClr>
                          <a:schemeClr val="accent1"/>
                        </a:buClr>
                        <a:buSzPct val="90000"/>
                        <a:buFont typeface="Wingdings" panose="05000000000000000000" pitchFamily="2" charset="2"/>
                        <a:defRPr sz="2000">
                          <a:solidFill>
                            <a:srgbClr val="595959"/>
                          </a:solidFill>
                          <a:latin typeface="Calisto MT" panose="02040603050505030304" pitchFamily="18" charset="0"/>
                          <a:ea typeface="宋体" panose="02010600030101010101" pitchFamily="2" charset="-122"/>
                          <a:sym typeface="Calisto MT" panose="02040603050505030304" pitchFamily="18" charset="0"/>
                        </a:defRPr>
                      </a:lvl1pPr>
                      <a:lvl2pPr marL="742950" indent="-28575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2pPr>
                      <a:lvl3pPr marL="11430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3pPr>
                      <a:lvl4pPr marL="1600200" indent="-22860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4pPr>
                      <a:lvl5pPr marL="20574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5pPr>
                      <a:lvl6pPr marL="25146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6pPr>
                      <a:lvl7pPr marL="29718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7pPr>
                      <a:lvl8pPr marL="34290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8pPr>
                      <a:lvl9pPr marL="38862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2A2A2A"/>
                          </a:solidFill>
                          <a:effectLst/>
                          <a:latin typeface="+mn-ea"/>
                          <a:ea typeface="+mn-ea"/>
                          <a:sym typeface="Calisto MT" panose="02040603050505030304" pitchFamily="18" charset="0"/>
                        </a:rPr>
                        <a:t>提取的行不存在。</a:t>
                      </a:r>
                    </a:p>
                  </a:txBody>
                  <a:tcPr marL="76192" marR="76192" marT="98046" marB="98046" horzOverflow="overflow">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152790897"/>
                  </a:ext>
                </a:extLst>
              </a:tr>
              <a:tr h="503337">
                <a:tc>
                  <a:txBody>
                    <a:bodyPr/>
                    <a:lstStyle>
                      <a:lvl1pPr>
                        <a:spcBef>
                          <a:spcPts val="2000"/>
                        </a:spcBef>
                        <a:buClr>
                          <a:schemeClr val="accent1"/>
                        </a:buClr>
                        <a:buSzPct val="90000"/>
                        <a:buFont typeface="Wingdings" panose="05000000000000000000" pitchFamily="2" charset="2"/>
                        <a:defRPr sz="2000">
                          <a:solidFill>
                            <a:srgbClr val="595959"/>
                          </a:solidFill>
                          <a:latin typeface="Calisto MT" panose="02040603050505030304" pitchFamily="18" charset="0"/>
                          <a:ea typeface="宋体" panose="02010600030101010101" pitchFamily="2" charset="-122"/>
                          <a:sym typeface="Calisto MT" panose="02040603050505030304" pitchFamily="18" charset="0"/>
                        </a:defRPr>
                      </a:lvl1pPr>
                      <a:lvl2pPr marL="742950" indent="-28575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2pPr>
                      <a:lvl3pPr marL="11430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3pPr>
                      <a:lvl4pPr marL="1600200" indent="-22860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4pPr>
                      <a:lvl5pPr marL="20574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5pPr>
                      <a:lvl6pPr marL="25146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6pPr>
                      <a:lvl7pPr marL="29718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7pPr>
                      <a:lvl8pPr marL="34290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8pPr>
                      <a:lvl9pPr marL="38862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2A2A2A"/>
                          </a:solidFill>
                          <a:effectLst/>
                          <a:latin typeface="+mn-ea"/>
                          <a:ea typeface="+mn-ea"/>
                          <a:sym typeface="Calisto MT" panose="02040603050505030304" pitchFamily="18" charset="0"/>
                        </a:rPr>
                        <a:t>-9</a:t>
                      </a:r>
                    </a:p>
                  </a:txBody>
                  <a:tcPr marL="76192" marR="76192" marT="98046" marB="98046" horzOverflow="overflow">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lnTlToBr>
                      <a:noFill/>
                    </a:lnTlToBr>
                    <a:lnBlToTr>
                      <a:noFill/>
                    </a:lnBlToTr>
                    <a:solidFill>
                      <a:srgbClr val="FFFFFF"/>
                    </a:solidFill>
                  </a:tcPr>
                </a:tc>
                <a:tc>
                  <a:txBody>
                    <a:bodyPr/>
                    <a:lstStyle>
                      <a:lvl1pPr>
                        <a:spcBef>
                          <a:spcPts val="2000"/>
                        </a:spcBef>
                        <a:buClr>
                          <a:schemeClr val="accent1"/>
                        </a:buClr>
                        <a:buSzPct val="90000"/>
                        <a:buFont typeface="Wingdings" panose="05000000000000000000" pitchFamily="2" charset="2"/>
                        <a:defRPr sz="2000">
                          <a:solidFill>
                            <a:srgbClr val="595959"/>
                          </a:solidFill>
                          <a:latin typeface="Calisto MT" panose="02040603050505030304" pitchFamily="18" charset="0"/>
                          <a:ea typeface="宋体" panose="02010600030101010101" pitchFamily="2" charset="-122"/>
                          <a:sym typeface="Calisto MT" panose="02040603050505030304" pitchFamily="18" charset="0"/>
                        </a:defRPr>
                      </a:lvl1pPr>
                      <a:lvl2pPr marL="742950" indent="-28575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2pPr>
                      <a:lvl3pPr marL="11430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3pPr>
                      <a:lvl4pPr marL="1600200" indent="-228600">
                        <a:spcBef>
                          <a:spcPts val="600"/>
                        </a:spcBef>
                        <a:buClr>
                          <a:srgbClr val="C0F942"/>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4pPr>
                      <a:lvl5pPr marL="2057400" indent="-228600">
                        <a:spcBef>
                          <a:spcPts val="600"/>
                        </a:spcBef>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5pPr>
                      <a:lvl6pPr marL="25146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6pPr>
                      <a:lvl7pPr marL="29718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7pPr>
                      <a:lvl8pPr marL="34290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8pPr>
                      <a:lvl9pPr marL="3886200" indent="-228600" eaLnBrk="0" fontAlgn="base" hangingPunct="0">
                        <a:spcBef>
                          <a:spcPts val="600"/>
                        </a:spcBef>
                        <a:spcAft>
                          <a:spcPct val="0"/>
                        </a:spcAft>
                        <a:buClr>
                          <a:schemeClr val="accent1"/>
                        </a:buClr>
                        <a:buSzPct val="90000"/>
                        <a:buFont typeface="Wingdings" panose="05000000000000000000" pitchFamily="2" charset="2"/>
                        <a:defRPr>
                          <a:solidFill>
                            <a:srgbClr val="595959"/>
                          </a:solidFill>
                          <a:latin typeface="Calisto MT" panose="02040603050505030304" pitchFamily="18" charset="0"/>
                          <a:ea typeface="宋体" panose="02010600030101010101" pitchFamily="2" charset="-122"/>
                          <a:sym typeface="Calisto MT" panose="02040603050505030304" pitchFamily="18"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rgbClr val="2A2A2A"/>
                          </a:solidFill>
                          <a:effectLst/>
                          <a:latin typeface="+mn-ea"/>
                          <a:ea typeface="+mn-ea"/>
                          <a:sym typeface="Calisto MT" panose="02040603050505030304" pitchFamily="18" charset="0"/>
                        </a:rPr>
                        <a:t>游标未执行提取操作。</a:t>
                      </a:r>
                    </a:p>
                  </a:txBody>
                  <a:tcPr marL="76192" marR="76192" marT="98046" marB="98046" horzOverflow="overflow">
                    <a:lnL w="9525" cap="flat" cmpd="sng" algn="ctr">
                      <a:solidFill>
                        <a:srgbClr val="BBBBBB"/>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304742121"/>
                  </a:ext>
                </a:extLst>
              </a:tr>
            </a:tbl>
          </a:graphicData>
        </a:graphic>
      </p:graphicFrame>
      <p:sp>
        <p:nvSpPr>
          <p:cNvPr id="2" name="文本框 1">
            <a:extLst>
              <a:ext uri="{FF2B5EF4-FFF2-40B4-BE49-F238E27FC236}">
                <a16:creationId xmlns:a16="http://schemas.microsoft.com/office/drawing/2014/main" id="{01A711FD-C059-4C53-A018-58457C0510F9}"/>
              </a:ext>
            </a:extLst>
          </p:cNvPr>
          <p:cNvSpPr txBox="1"/>
          <p:nvPr/>
        </p:nvSpPr>
        <p:spPr>
          <a:xfrm>
            <a:off x="951811" y="1772907"/>
            <a:ext cx="4179882"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说明：</a:t>
            </a:r>
          </a:p>
          <a:p>
            <a:r>
              <a:rPr lang="zh-CN" altLang="en-US" dirty="0"/>
              <a:t>指定游标当前行：</a:t>
            </a:r>
          </a:p>
          <a:p>
            <a:r>
              <a:rPr lang="en-US" altLang="zh-CN" dirty="0"/>
              <a:t>WHERE CURRENT OF </a:t>
            </a:r>
            <a:r>
              <a:rPr lang="zh-CN" altLang="en-US" dirty="0"/>
              <a:t>游标名</a:t>
            </a:r>
          </a:p>
          <a:p>
            <a:endParaRPr lang="zh-CN" altLang="en-US" dirty="0"/>
          </a:p>
          <a:p>
            <a:r>
              <a:rPr lang="zh-CN" altLang="en-US" dirty="0"/>
              <a:t>游标状态全局变量：</a:t>
            </a:r>
            <a:r>
              <a:rPr lang="en-US" altLang="zh-CN" dirty="0"/>
              <a:t>@@FETCH_STATUS</a:t>
            </a:r>
            <a:r>
              <a:rPr lang="zh-CN" altLang="en-US" dirty="0"/>
              <a:t>记录上一个</a:t>
            </a:r>
            <a:r>
              <a:rPr lang="en-US" altLang="zh-CN" dirty="0"/>
              <a:t>FETCH</a:t>
            </a:r>
            <a:r>
              <a:rPr lang="zh-CN" altLang="en-US" dirty="0"/>
              <a:t>语句的执行状态</a:t>
            </a:r>
          </a:p>
          <a:p>
            <a:endParaRPr lang="zh-CN" altLang="en-US" dirty="0"/>
          </a:p>
        </p:txBody>
      </p:sp>
      <p:cxnSp>
        <p:nvCxnSpPr>
          <p:cNvPr id="4" name="直接连接符 3">
            <a:extLst>
              <a:ext uri="{FF2B5EF4-FFF2-40B4-BE49-F238E27FC236}">
                <a16:creationId xmlns:a16="http://schemas.microsoft.com/office/drawing/2014/main" id="{0797177F-BE81-48A2-AE32-0F6690B8CC55}"/>
              </a:ext>
            </a:extLst>
          </p:cNvPr>
          <p:cNvCxnSpPr>
            <a:cxnSpLocks/>
          </p:cNvCxnSpPr>
          <p:nvPr/>
        </p:nvCxnSpPr>
        <p:spPr>
          <a:xfrm>
            <a:off x="7010400" y="5294489"/>
            <a:ext cx="2833511" cy="0"/>
          </a:xfrm>
          <a:prstGeom prst="line">
            <a:avLst/>
          </a:prstGeom>
          <a:ln w="19050">
            <a:solidFill>
              <a:srgbClr val="C00000"/>
            </a:solidFill>
          </a:ln>
          <a:effectLst/>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FEA6DB08-55C4-4C23-8F6C-AE2C38A6482B}"/>
              </a:ext>
            </a:extLst>
          </p:cNvPr>
          <p:cNvCxnSpPr>
            <a:cxnSpLocks/>
          </p:cNvCxnSpPr>
          <p:nvPr/>
        </p:nvCxnSpPr>
        <p:spPr>
          <a:xfrm>
            <a:off x="6809672" y="4132031"/>
            <a:ext cx="1948919" cy="0"/>
          </a:xfrm>
          <a:prstGeom prst="line">
            <a:avLst/>
          </a:prstGeom>
          <a:ln w="19050">
            <a:solidFill>
              <a:srgbClr val="C00000"/>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4589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本次上机概览</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0A8A18E-1FF9-47E7-B318-8A0D0A77B474}"/>
              </a:ext>
            </a:extLst>
          </p:cNvPr>
          <p:cNvSpPr txBox="1"/>
          <p:nvPr/>
        </p:nvSpPr>
        <p:spPr>
          <a:xfrm>
            <a:off x="883632" y="2386639"/>
            <a:ext cx="10241906" cy="3477875"/>
          </a:xfrm>
          <a:prstGeom prst="rect">
            <a:avLst/>
          </a:prstGeom>
          <a:noFill/>
        </p:spPr>
        <p:txBody>
          <a:bodyPr wrap="none" rtlCol="0">
            <a:spAutoFit/>
          </a:bodyPr>
          <a:lstStyle/>
          <a:p>
            <a:r>
              <a:rPr lang="zh-CN" altLang="en-US" sz="2000" dirty="0">
                <a:latin typeface="+mn-ea"/>
              </a:rPr>
              <a:t>本次的上机内容主要有：</a:t>
            </a:r>
            <a:endParaRPr lang="en-US" altLang="zh-CN" sz="2000" dirty="0">
              <a:latin typeface="+mn-ea"/>
            </a:endParaRPr>
          </a:p>
          <a:p>
            <a:endParaRPr lang="zh-CN" altLang="en-US" sz="2000" dirty="0">
              <a:latin typeface="+mn-ea"/>
            </a:endParaRPr>
          </a:p>
          <a:p>
            <a:pPr marL="342900" indent="-342900">
              <a:buFont typeface="Arial" panose="020B0604020202020204" pitchFamily="34" charset="0"/>
              <a:buChar char="•"/>
            </a:pPr>
            <a:r>
              <a:rPr lang="zh-CN" altLang="en-US" sz="2000" dirty="0">
                <a:latin typeface="+mn-ea"/>
              </a:rPr>
              <a:t>存储过程</a:t>
            </a:r>
            <a:endParaRPr lang="en-US" altLang="zh-CN" sz="2000" dirty="0">
              <a:latin typeface="+mn-ea"/>
            </a:endParaRPr>
          </a:p>
          <a:p>
            <a:endParaRPr lang="en-US" altLang="zh-CN" sz="2000" dirty="0">
              <a:latin typeface="+mn-ea"/>
            </a:endParaRPr>
          </a:p>
          <a:p>
            <a:pPr marL="342900" indent="-342900">
              <a:buFont typeface="Arial" panose="020B0604020202020204" pitchFamily="34" charset="0"/>
              <a:buChar char="•"/>
            </a:pPr>
            <a:r>
              <a:rPr lang="zh-CN" altLang="en-US" sz="2000" dirty="0">
                <a:latin typeface="+mn-ea"/>
              </a:rPr>
              <a:t>游标使用</a:t>
            </a:r>
            <a:endParaRPr lang="en-US" altLang="zh-CN" sz="2000" dirty="0">
              <a:latin typeface="+mn-ea"/>
            </a:endParaRPr>
          </a:p>
          <a:p>
            <a:pPr marL="342900" indent="-342900">
              <a:buFont typeface="Arial" panose="020B0604020202020204" pitchFamily="34" charset="0"/>
              <a:buChar char="•"/>
            </a:pPr>
            <a:endParaRPr lang="en-US" altLang="zh-CN" sz="2000" dirty="0">
              <a:latin typeface="+mn-ea"/>
            </a:endParaRPr>
          </a:p>
          <a:p>
            <a:pPr marL="342900" indent="-342900">
              <a:buFont typeface="Arial" panose="020B0604020202020204" pitchFamily="34" charset="0"/>
              <a:buChar char="•"/>
            </a:pPr>
            <a:r>
              <a:rPr lang="zh-CN" altLang="en-US" sz="2000" dirty="0">
                <a:latin typeface="+mn-ea"/>
              </a:rPr>
              <a:t>自定义函数</a:t>
            </a:r>
            <a:r>
              <a:rPr lang="en-US" altLang="zh-CN" sz="2000" dirty="0">
                <a:latin typeface="+mn-ea"/>
              </a:rPr>
              <a:t>*</a:t>
            </a:r>
          </a:p>
          <a:p>
            <a:pPr marL="342900" indent="-342900">
              <a:buFont typeface="Arial" panose="020B0604020202020204" pitchFamily="34" charset="0"/>
              <a:buChar char="•"/>
            </a:pPr>
            <a:endParaRPr lang="en-US" altLang="zh-CN" sz="2000" dirty="0">
              <a:latin typeface="+mn-ea"/>
            </a:endParaRPr>
          </a:p>
          <a:p>
            <a:pPr marL="342900" indent="-342900">
              <a:buFont typeface="Arial" panose="020B0604020202020204" pitchFamily="34" charset="0"/>
              <a:buChar char="•"/>
            </a:pPr>
            <a:r>
              <a:rPr lang="zh-CN" altLang="en-US" sz="2000" dirty="0">
                <a:latin typeface="+mn-ea"/>
              </a:rPr>
              <a:t>触发器</a:t>
            </a:r>
            <a:endParaRPr lang="en-US" altLang="zh-CN" sz="2000" dirty="0">
              <a:latin typeface="+mn-ea"/>
            </a:endParaRPr>
          </a:p>
          <a:p>
            <a:pPr marL="342900" indent="-342900">
              <a:buFont typeface="Arial" panose="020B0604020202020204" pitchFamily="34" charset="0"/>
              <a:buChar char="•"/>
            </a:pPr>
            <a:endParaRPr lang="en-US" altLang="zh-CN" sz="2000" dirty="0">
              <a:latin typeface="+mn-ea"/>
            </a:endParaRPr>
          </a:p>
          <a:p>
            <a:r>
              <a:rPr lang="zh-CN" altLang="en-US" sz="2000" dirty="0">
                <a:solidFill>
                  <a:schemeClr val="bg1">
                    <a:lumMod val="50000"/>
                  </a:schemeClr>
                </a:solidFill>
                <a:latin typeface="+mn-ea"/>
              </a:rPr>
              <a:t>（</a:t>
            </a:r>
            <a:r>
              <a:rPr lang="en-US" altLang="zh-CN" sz="2000" dirty="0">
                <a:solidFill>
                  <a:schemeClr val="bg1">
                    <a:lumMod val="50000"/>
                  </a:schemeClr>
                </a:solidFill>
                <a:latin typeface="+mn-ea"/>
              </a:rPr>
              <a:t>MySQL</a:t>
            </a:r>
            <a:r>
              <a:rPr lang="zh-CN" altLang="en-US" sz="2000" dirty="0">
                <a:solidFill>
                  <a:schemeClr val="bg1">
                    <a:lumMod val="50000"/>
                  </a:schemeClr>
                </a:solidFill>
                <a:latin typeface="+mn-ea"/>
              </a:rPr>
              <a:t>讲解及代码示例见</a:t>
            </a:r>
            <a:r>
              <a:rPr lang="en-US" altLang="zh-CN" sz="2000" dirty="0">
                <a:solidFill>
                  <a:schemeClr val="bg1">
                    <a:lumMod val="50000"/>
                  </a:schemeClr>
                </a:solidFill>
                <a:latin typeface="+mn-ea"/>
              </a:rPr>
              <a:t>PPT</a:t>
            </a:r>
            <a:r>
              <a:rPr lang="zh-CN" altLang="en-US" sz="2000" dirty="0">
                <a:solidFill>
                  <a:schemeClr val="bg1">
                    <a:lumMod val="50000"/>
                  </a:schemeClr>
                </a:solidFill>
                <a:latin typeface="+mn-ea"/>
              </a:rPr>
              <a:t>末）</a:t>
            </a:r>
            <a:r>
              <a:rPr lang="zh-CN" altLang="en-US" sz="2000" dirty="0">
                <a:solidFill>
                  <a:srgbClr val="FF0000"/>
                </a:solidFill>
                <a:latin typeface="+mn-ea"/>
              </a:rPr>
              <a:t>请注意区分</a:t>
            </a:r>
            <a:r>
              <a:rPr lang="en-US" altLang="zh-CN" sz="2000" dirty="0">
                <a:solidFill>
                  <a:srgbClr val="FF0000"/>
                </a:solidFill>
                <a:latin typeface="+mn-ea"/>
              </a:rPr>
              <a:t>MySQL</a:t>
            </a:r>
            <a:r>
              <a:rPr lang="zh-CN" altLang="en-US" sz="2000" dirty="0">
                <a:solidFill>
                  <a:srgbClr val="FF0000"/>
                </a:solidFill>
                <a:latin typeface="+mn-ea"/>
              </a:rPr>
              <a:t>、</a:t>
            </a:r>
            <a:r>
              <a:rPr lang="en-US" altLang="zh-CN" sz="2000" dirty="0" err="1">
                <a:solidFill>
                  <a:srgbClr val="FF0000"/>
                </a:solidFill>
                <a:latin typeface="+mn-ea"/>
              </a:rPr>
              <a:t>OpenGauss</a:t>
            </a:r>
            <a:r>
              <a:rPr lang="zh-CN" altLang="en-US" sz="2000" dirty="0">
                <a:solidFill>
                  <a:srgbClr val="FF0000"/>
                </a:solidFill>
                <a:latin typeface="+mn-ea"/>
              </a:rPr>
              <a:t>、</a:t>
            </a:r>
            <a:r>
              <a:rPr lang="en-US" altLang="zh-CN" sz="2000" dirty="0">
                <a:solidFill>
                  <a:srgbClr val="FF0000"/>
                </a:solidFill>
                <a:latin typeface="+mn-ea"/>
              </a:rPr>
              <a:t>SQL Server</a:t>
            </a:r>
            <a:r>
              <a:rPr lang="zh-CN" altLang="en-US" sz="2000" dirty="0">
                <a:solidFill>
                  <a:srgbClr val="FF0000"/>
                </a:solidFill>
                <a:latin typeface="+mn-ea"/>
              </a:rPr>
              <a:t>不同示例</a:t>
            </a:r>
          </a:p>
        </p:txBody>
      </p: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87688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CURSOR</a:t>
            </a:r>
            <a:r>
              <a:rPr lang="zh-CN" altLang="en-US" sz="2000" dirty="0">
                <a:solidFill>
                  <a:schemeClr val="bg1"/>
                </a:solidFill>
                <a:cs typeface="+mn-ea"/>
                <a:sym typeface="+mn-lt"/>
              </a:rPr>
              <a:t>简单使用示例</a:t>
            </a:r>
          </a:p>
          <a:p>
            <a:pPr algn="r"/>
            <a:endParaRPr lang="zh-CN" altLang="en-US" sz="2000" dirty="0">
              <a:solidFill>
                <a:schemeClr val="bg1"/>
              </a:solidFill>
              <a:cs typeface="+mn-ea"/>
              <a:sym typeface="+mn-lt"/>
            </a:endParaRPr>
          </a:p>
        </p:txBody>
      </p:sp>
      <p:sp>
        <p:nvSpPr>
          <p:cNvPr id="13" name="文本框 12">
            <a:extLst>
              <a:ext uri="{FF2B5EF4-FFF2-40B4-BE49-F238E27FC236}">
                <a16:creationId xmlns:a16="http://schemas.microsoft.com/office/drawing/2014/main" id="{71C4ACB0-4AEC-44AC-8E01-19306F30BE69}"/>
              </a:ext>
            </a:extLst>
          </p:cNvPr>
          <p:cNvSpPr txBox="1"/>
          <p:nvPr/>
        </p:nvSpPr>
        <p:spPr>
          <a:xfrm>
            <a:off x="1107080" y="1824145"/>
            <a:ext cx="9803631" cy="5355312"/>
          </a:xfrm>
          <a:prstGeom prst="rect">
            <a:avLst/>
          </a:prstGeom>
          <a:noFill/>
        </p:spPr>
        <p:txBody>
          <a:bodyPr wrap="square" rtlCol="0">
            <a:spAutoFit/>
          </a:bodyPr>
          <a:lstStyle/>
          <a:p>
            <a:pPr>
              <a:defRPr/>
            </a:pPr>
            <a:r>
              <a:rPr lang="en-US" altLang="zh-CN" dirty="0"/>
              <a:t>Users(</a:t>
            </a:r>
            <a:r>
              <a:rPr lang="en-US" altLang="zh-CN" dirty="0" err="1"/>
              <a:t>user_name</a:t>
            </a:r>
            <a:r>
              <a:rPr lang="en-US" altLang="zh-CN" dirty="0"/>
              <a:t>, </a:t>
            </a:r>
            <a:r>
              <a:rPr lang="en-US" altLang="zh-CN" dirty="0" err="1"/>
              <a:t>user_pass</a:t>
            </a:r>
            <a:r>
              <a:rPr lang="en-US" altLang="zh-CN" dirty="0"/>
              <a:t>)</a:t>
            </a:r>
          </a:p>
          <a:p>
            <a:pPr>
              <a:defRPr/>
            </a:pPr>
            <a:r>
              <a:rPr lang="zh-CN" altLang="en-US" dirty="0"/>
              <a:t>示例：查询</a:t>
            </a:r>
            <a:r>
              <a:rPr lang="en-US" altLang="zh-CN" dirty="0"/>
              <a:t>users</a:t>
            </a:r>
            <a:r>
              <a:rPr lang="zh-CN" altLang="en-US" dirty="0"/>
              <a:t>表的前</a:t>
            </a:r>
            <a:r>
              <a:rPr lang="en-US" altLang="zh-CN" dirty="0"/>
              <a:t>10</a:t>
            </a:r>
            <a:r>
              <a:rPr lang="zh-CN" altLang="en-US" dirty="0"/>
              <a:t>条记录，并以逗号拼接的形式返回字符串</a:t>
            </a:r>
            <a:endParaRPr lang="en-US" altLang="zh-CN" dirty="0"/>
          </a:p>
          <a:p>
            <a:pPr>
              <a:defRPr/>
            </a:pPr>
            <a:r>
              <a:rPr lang="en-US" altLang="zh-CN" sz="1800" b="1" dirty="0">
                <a:solidFill>
                  <a:srgbClr val="800080"/>
                </a:solidFill>
                <a:latin typeface="Consolas" panose="020B0609020204030204" pitchFamily="49" charset="0"/>
              </a:rPr>
              <a:t>DELIMITER //</a:t>
            </a:r>
            <a:endParaRPr lang="zh-CN" altLang="en-US" sz="1800" dirty="0">
              <a:latin typeface="Consolas" panose="020B0609020204030204" pitchFamily="49" charset="0"/>
            </a:endParaRPr>
          </a:p>
          <a:p>
            <a:pPr algn="l"/>
            <a:r>
              <a:rPr lang="en-US" altLang="zh-CN" sz="1800" b="1" dirty="0">
                <a:solidFill>
                  <a:srgbClr val="800000"/>
                </a:solidFill>
                <a:latin typeface="Consolas" panose="020B0609020204030204" pitchFamily="49" charset="0"/>
              </a:rPr>
              <a:t>CREATE</a:t>
            </a:r>
            <a:r>
              <a:rPr lang="en-US" altLang="zh-CN" sz="1800" b="1"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PROCEDURE</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test_cursor</a:t>
            </a:r>
            <a:r>
              <a:rPr lang="en-US" altLang="zh-CN" sz="1800" b="1"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out</a:t>
            </a:r>
            <a:r>
              <a:rPr lang="en-US" altLang="zh-CN" sz="1800" b="1"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result</a:t>
            </a:r>
            <a:r>
              <a:rPr lang="en-US" altLang="zh-CN" sz="1800" b="1" dirty="0">
                <a:solidFill>
                  <a:srgbClr val="000000"/>
                </a:solidFill>
                <a:latin typeface="Consolas" panose="020B0609020204030204" pitchFamily="49" charset="0"/>
              </a:rPr>
              <a:t> </a:t>
            </a:r>
            <a:r>
              <a:rPr lang="en-US" altLang="zh-CN" sz="1800" b="1" dirty="0">
                <a:solidFill>
                  <a:srgbClr val="000080"/>
                </a:solidFill>
                <a:latin typeface="Consolas" panose="020B0609020204030204" pitchFamily="49" charset="0"/>
              </a:rPr>
              <a:t>VARCHAR</a:t>
            </a:r>
            <a:r>
              <a:rPr lang="en-US" altLang="zh-CN" sz="1800" b="1" dirty="0">
                <a:solidFill>
                  <a:srgbClr val="000000"/>
                </a:solidFill>
                <a:latin typeface="Consolas" panose="020B0609020204030204" pitchFamily="49" charset="0"/>
              </a:rPr>
              <a:t>(</a:t>
            </a:r>
            <a:r>
              <a:rPr lang="en-US" altLang="zh-CN" sz="1800" b="1" dirty="0">
                <a:solidFill>
                  <a:srgbClr val="0000FF"/>
                </a:solidFill>
                <a:latin typeface="Consolas" panose="020B0609020204030204" pitchFamily="49" charset="0"/>
              </a:rPr>
              <a:t>255</a:t>
            </a:r>
            <a:r>
              <a:rPr lang="en-US" altLang="zh-CN" sz="1800" b="1" dirty="0">
                <a:solidFill>
                  <a:srgbClr val="000000"/>
                </a:solidFill>
                <a:latin typeface="Consolas" panose="020B0609020204030204" pitchFamily="49" charset="0"/>
              </a:rPr>
              <a:t>))</a:t>
            </a:r>
          </a:p>
          <a:p>
            <a:pPr algn="l"/>
            <a:r>
              <a:rPr lang="en-US" altLang="zh-CN" sz="1800" b="1" dirty="0">
                <a:solidFill>
                  <a:srgbClr val="800000"/>
                </a:solidFill>
                <a:latin typeface="Consolas" panose="020B0609020204030204" pitchFamily="49" charset="0"/>
              </a:rPr>
              <a:t>BEGIN</a:t>
            </a:r>
          </a:p>
          <a:p>
            <a:pPr algn="l"/>
            <a:r>
              <a:rPr lang="en-US" altLang="zh-CN" sz="1800"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declare</a:t>
            </a:r>
            <a:r>
              <a:rPr lang="en-US" altLang="zh-CN" sz="1800" b="1" dirty="0">
                <a:solidFill>
                  <a:srgbClr val="000000"/>
                </a:solidFill>
                <a:latin typeface="Consolas" panose="020B0609020204030204" pitchFamily="49" charset="0"/>
              </a:rPr>
              <a:t> name </a:t>
            </a:r>
            <a:r>
              <a:rPr lang="en-US" altLang="zh-CN" sz="1800" b="1" dirty="0">
                <a:solidFill>
                  <a:srgbClr val="000080"/>
                </a:solidFill>
                <a:latin typeface="Consolas" panose="020B0609020204030204" pitchFamily="49" charset="0"/>
              </a:rPr>
              <a:t>VARCHAR</a:t>
            </a:r>
            <a:r>
              <a:rPr lang="en-US" altLang="zh-CN" sz="1800" b="1" dirty="0">
                <a:solidFill>
                  <a:srgbClr val="000000"/>
                </a:solidFill>
                <a:latin typeface="Consolas" panose="020B0609020204030204" pitchFamily="49" charset="0"/>
              </a:rPr>
              <a:t>(</a:t>
            </a:r>
            <a:r>
              <a:rPr lang="en-US" altLang="zh-CN" sz="1800" b="1" dirty="0">
                <a:solidFill>
                  <a:srgbClr val="0000FF"/>
                </a:solidFill>
                <a:latin typeface="Consolas" panose="020B0609020204030204" pitchFamily="49" charset="0"/>
              </a:rPr>
              <a:t>20</a:t>
            </a:r>
            <a:r>
              <a:rPr lang="en-US" altLang="zh-CN" sz="1800" b="1" dirty="0">
                <a:solidFill>
                  <a:srgbClr val="000000"/>
                </a:solidFill>
                <a:latin typeface="Consolas" panose="020B0609020204030204" pitchFamily="49" charset="0"/>
              </a:rPr>
              <a:t>)</a:t>
            </a:r>
            <a:r>
              <a:rPr lang="en-US" altLang="zh-CN" sz="1800" b="1" dirty="0">
                <a:solidFill>
                  <a:srgbClr val="FF0000"/>
                </a:solidFill>
                <a:latin typeface="Consolas" panose="020B0609020204030204" pitchFamily="49" charset="0"/>
              </a:rPr>
              <a:t>;</a:t>
            </a:r>
          </a:p>
          <a:p>
            <a:pPr algn="l"/>
            <a:r>
              <a:rPr lang="en-US" altLang="zh-CN" sz="1800"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declare</a:t>
            </a:r>
            <a:r>
              <a:rPr lang="en-US" altLang="zh-CN" sz="1800" b="1" dirty="0">
                <a:solidFill>
                  <a:srgbClr val="000000"/>
                </a:solidFill>
                <a:latin typeface="Consolas" panose="020B0609020204030204" pitchFamily="49" charset="0"/>
              </a:rPr>
              <a:t> pass </a:t>
            </a:r>
            <a:r>
              <a:rPr lang="en-US" altLang="zh-CN" sz="1800" b="1" dirty="0">
                <a:solidFill>
                  <a:srgbClr val="000080"/>
                </a:solidFill>
                <a:latin typeface="Consolas" panose="020B0609020204030204" pitchFamily="49" charset="0"/>
              </a:rPr>
              <a:t>VARCHAR</a:t>
            </a:r>
            <a:r>
              <a:rPr lang="en-US" altLang="zh-CN" sz="1800" b="1" dirty="0">
                <a:solidFill>
                  <a:srgbClr val="000000"/>
                </a:solidFill>
                <a:latin typeface="Consolas" panose="020B0609020204030204" pitchFamily="49" charset="0"/>
              </a:rPr>
              <a:t>(</a:t>
            </a:r>
            <a:r>
              <a:rPr lang="en-US" altLang="zh-CN" sz="1800" b="1" dirty="0">
                <a:solidFill>
                  <a:srgbClr val="0000FF"/>
                </a:solidFill>
                <a:latin typeface="Consolas" panose="020B0609020204030204" pitchFamily="49" charset="0"/>
              </a:rPr>
              <a:t>20</a:t>
            </a:r>
            <a:r>
              <a:rPr lang="en-US" altLang="zh-CN" sz="1800" b="1" dirty="0">
                <a:solidFill>
                  <a:srgbClr val="000000"/>
                </a:solidFill>
                <a:latin typeface="Consolas" panose="020B0609020204030204" pitchFamily="49" charset="0"/>
              </a:rPr>
              <a:t>)</a:t>
            </a:r>
            <a:r>
              <a:rPr lang="en-US" altLang="zh-CN" sz="1800" b="1" dirty="0">
                <a:solidFill>
                  <a:srgbClr val="FF0000"/>
                </a:solidFill>
                <a:latin typeface="Consolas" panose="020B0609020204030204" pitchFamily="49" charset="0"/>
              </a:rPr>
              <a:t>;</a:t>
            </a:r>
          </a:p>
          <a:p>
            <a:pPr algn="l"/>
            <a:r>
              <a:rPr lang="en-US" altLang="zh-CN" sz="1800"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declare</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cnt</a:t>
            </a:r>
            <a:r>
              <a:rPr lang="en-US" altLang="zh-CN" sz="1800" b="1" dirty="0">
                <a:solidFill>
                  <a:srgbClr val="000000"/>
                </a:solidFill>
                <a:latin typeface="Consolas" panose="020B0609020204030204" pitchFamily="49" charset="0"/>
              </a:rPr>
              <a:t> </a:t>
            </a:r>
            <a:r>
              <a:rPr lang="en-US" altLang="zh-CN" sz="1800" b="1" dirty="0">
                <a:solidFill>
                  <a:srgbClr val="000080"/>
                </a:solidFill>
                <a:latin typeface="Consolas" panose="020B0609020204030204" pitchFamily="49" charset="0"/>
              </a:rPr>
              <a:t>int</a:t>
            </a:r>
            <a:r>
              <a:rPr lang="en-US" altLang="zh-CN" sz="1800" b="1"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default</a:t>
            </a:r>
            <a:r>
              <a:rPr lang="en-US" altLang="zh-CN" sz="1800" b="1" dirty="0">
                <a:solidFill>
                  <a:srgbClr val="000000"/>
                </a:solidFill>
                <a:latin typeface="Consolas" panose="020B0609020204030204" pitchFamily="49" charset="0"/>
              </a:rPr>
              <a:t> </a:t>
            </a:r>
            <a:r>
              <a:rPr lang="en-US" altLang="zh-CN" sz="1800" b="1" dirty="0">
                <a:solidFill>
                  <a:srgbClr val="0000FF"/>
                </a:solidFill>
                <a:latin typeface="Consolas" panose="020B0609020204030204" pitchFamily="49" charset="0"/>
              </a:rPr>
              <a:t>0</a:t>
            </a:r>
            <a:r>
              <a:rPr lang="en-US" altLang="zh-CN" sz="1800" b="1" dirty="0">
                <a:solidFill>
                  <a:srgbClr val="FF0000"/>
                </a:solidFill>
                <a:latin typeface="Consolas" panose="020B0609020204030204" pitchFamily="49" charset="0"/>
              </a:rPr>
              <a:t>;</a:t>
            </a:r>
          </a:p>
          <a:p>
            <a:pPr algn="l"/>
            <a:r>
              <a:rPr lang="en-US" altLang="zh-CN" sz="1800"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declare</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cur_test</a:t>
            </a:r>
            <a:r>
              <a:rPr lang="en-US" altLang="zh-CN" sz="1800" b="1"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CURSOR</a:t>
            </a:r>
            <a:r>
              <a:rPr lang="en-US" altLang="zh-CN" sz="1800" b="1"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FOR</a:t>
            </a:r>
            <a:r>
              <a:rPr lang="en-US" altLang="zh-CN" sz="1800" b="1"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SELECT</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user_name,user_pass</a:t>
            </a:r>
            <a:r>
              <a:rPr lang="en-US" altLang="zh-CN" sz="1800" b="1"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FROM</a:t>
            </a:r>
            <a:r>
              <a:rPr lang="en-US" altLang="zh-CN" sz="1800" b="1" dirty="0">
                <a:solidFill>
                  <a:srgbClr val="000000"/>
                </a:solidFill>
                <a:latin typeface="Consolas" panose="020B0609020204030204" pitchFamily="49" charset="0"/>
              </a:rPr>
              <a:t> users</a:t>
            </a:r>
            <a:r>
              <a:rPr lang="en-US" altLang="zh-CN" sz="1800" b="1" dirty="0">
                <a:solidFill>
                  <a:srgbClr val="FF0000"/>
                </a:solidFill>
                <a:latin typeface="Consolas" panose="020B0609020204030204" pitchFamily="49" charset="0"/>
              </a:rPr>
              <a:t>;</a:t>
            </a:r>
          </a:p>
          <a:p>
            <a:pPr algn="l"/>
            <a:r>
              <a:rPr lang="en-US" altLang="zh-CN" sz="1800"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OPEN</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cur_test</a:t>
            </a:r>
            <a:r>
              <a:rPr lang="en-US" altLang="zh-CN" sz="1800" b="1" dirty="0">
                <a:solidFill>
                  <a:srgbClr val="FF0000"/>
                </a:solidFill>
                <a:latin typeface="Consolas" panose="020B0609020204030204" pitchFamily="49" charset="0"/>
              </a:rPr>
              <a:t>;</a:t>
            </a:r>
          </a:p>
          <a:p>
            <a:pPr algn="l"/>
            <a:r>
              <a:rPr lang="en-US" altLang="zh-CN" sz="1800"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repeat</a:t>
            </a:r>
          </a:p>
          <a:p>
            <a:pPr algn="l"/>
            <a:r>
              <a:rPr lang="en-US" altLang="zh-CN" sz="1800"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FETCH</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cur_test</a:t>
            </a:r>
            <a:r>
              <a:rPr lang="en-US" altLang="zh-CN" sz="1800" b="1"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into</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name,pass</a:t>
            </a:r>
            <a:r>
              <a:rPr lang="en-US" altLang="zh-CN" sz="1800" b="1" dirty="0">
                <a:solidFill>
                  <a:srgbClr val="FF0000"/>
                </a:solidFill>
                <a:latin typeface="Consolas" panose="020B0609020204030204" pitchFamily="49" charset="0"/>
              </a:rPr>
              <a:t>;</a:t>
            </a:r>
          </a:p>
          <a:p>
            <a:pPr algn="l"/>
            <a:r>
              <a:rPr lang="en-US" altLang="zh-CN" sz="1800"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SELECT</a:t>
            </a:r>
            <a:r>
              <a:rPr lang="en-US" altLang="zh-CN" sz="1800" b="1" dirty="0">
                <a:solidFill>
                  <a:srgbClr val="000000"/>
                </a:solidFill>
                <a:latin typeface="Consolas" panose="020B0609020204030204" pitchFamily="49" charset="0"/>
              </a:rPr>
              <a:t> </a:t>
            </a:r>
            <a:r>
              <a:rPr lang="en-US" altLang="zh-CN" sz="1800" b="1" dirty="0" err="1">
                <a:solidFill>
                  <a:srgbClr val="000080"/>
                </a:solidFill>
                <a:latin typeface="Consolas" panose="020B0609020204030204" pitchFamily="49" charset="0"/>
              </a:rPr>
              <a:t>concat_ws</a:t>
            </a:r>
            <a:r>
              <a:rPr lang="en-US" altLang="zh-CN" sz="1800" b="1" dirty="0">
                <a:solidFill>
                  <a:srgbClr val="000000"/>
                </a:solidFill>
                <a:latin typeface="Consolas" panose="020B0609020204030204" pitchFamily="49" charset="0"/>
              </a:rPr>
              <a:t>(</a:t>
            </a:r>
            <a:r>
              <a:rPr lang="en-US" altLang="zh-CN" sz="1800" b="1" dirty="0">
                <a:solidFill>
                  <a:srgbClr val="008000"/>
                </a:solidFill>
                <a:latin typeface="Consolas" panose="020B0609020204030204" pitchFamily="49" charset="0"/>
              </a:rPr>
              <a:t>','</a:t>
            </a:r>
            <a:r>
              <a:rPr lang="en-US" altLang="zh-CN" sz="1800" b="1" dirty="0">
                <a:solidFill>
                  <a:srgbClr val="000000"/>
                </a:solidFill>
                <a:latin typeface="Consolas" panose="020B0609020204030204" pitchFamily="49" charset="0"/>
              </a:rPr>
              <a:t>,</a:t>
            </a:r>
            <a:r>
              <a:rPr lang="en-US" altLang="zh-CN" sz="1800" b="1" dirty="0" err="1">
                <a:solidFill>
                  <a:srgbClr val="800000"/>
                </a:solidFill>
                <a:latin typeface="Consolas" panose="020B0609020204030204" pitchFamily="49" charset="0"/>
              </a:rPr>
              <a:t>result</a:t>
            </a:r>
            <a:r>
              <a:rPr lang="en-US" altLang="zh-CN" sz="1800" b="1" dirty="0" err="1">
                <a:solidFill>
                  <a:srgbClr val="000000"/>
                </a:solidFill>
                <a:latin typeface="Consolas" panose="020B0609020204030204" pitchFamily="49" charset="0"/>
              </a:rPr>
              <a:t>,name,pass</a:t>
            </a:r>
            <a:r>
              <a:rPr lang="en-US" altLang="zh-CN" sz="1800" b="1"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INTO</a:t>
            </a:r>
            <a:r>
              <a:rPr lang="en-US" altLang="zh-CN" sz="1800" b="1"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result</a:t>
            </a:r>
            <a:r>
              <a:rPr lang="en-US" altLang="zh-CN" sz="1800" b="1" dirty="0">
                <a:solidFill>
                  <a:srgbClr val="FF0000"/>
                </a:solidFill>
                <a:latin typeface="Consolas" panose="020B0609020204030204" pitchFamily="49" charset="0"/>
              </a:rPr>
              <a:t>;</a:t>
            </a:r>
          </a:p>
          <a:p>
            <a:pPr algn="l"/>
            <a:r>
              <a:rPr lang="en-US" altLang="zh-CN" sz="1800" dirty="0">
                <a:solidFill>
                  <a:srgbClr val="000000"/>
                </a:solidFill>
                <a:latin typeface="Consolas" panose="020B0609020204030204" pitchFamily="49" charset="0"/>
              </a:rPr>
              <a:t>    </a:t>
            </a:r>
            <a:r>
              <a:rPr lang="en-US" altLang="zh-CN" sz="1800" b="1" dirty="0">
                <a:solidFill>
                  <a:srgbClr val="000080"/>
                </a:solidFill>
                <a:latin typeface="Consolas" panose="020B0609020204030204" pitchFamily="49" charset="0"/>
              </a:rPr>
              <a:t>set</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cnt</a:t>
            </a:r>
            <a:r>
              <a:rPr lang="en-US" altLang="zh-CN" sz="1800" b="1" dirty="0">
                <a:solidFill>
                  <a:srgbClr val="000000"/>
                </a:solidFill>
                <a:latin typeface="Consolas" panose="020B0609020204030204" pitchFamily="49" charset="0"/>
              </a:rPr>
              <a:t> = </a:t>
            </a:r>
            <a:r>
              <a:rPr lang="en-US" altLang="zh-CN" sz="1800" b="1" dirty="0" err="1">
                <a:solidFill>
                  <a:srgbClr val="000000"/>
                </a:solidFill>
                <a:latin typeface="Consolas" panose="020B0609020204030204" pitchFamily="49" charset="0"/>
              </a:rPr>
              <a:t>cnt</a:t>
            </a:r>
            <a:r>
              <a:rPr lang="en-US" altLang="zh-CN" sz="1800" b="1" dirty="0">
                <a:solidFill>
                  <a:srgbClr val="000000"/>
                </a:solidFill>
                <a:latin typeface="Consolas" panose="020B0609020204030204" pitchFamily="49" charset="0"/>
              </a:rPr>
              <a:t> + </a:t>
            </a:r>
            <a:r>
              <a:rPr lang="en-US" altLang="zh-CN" sz="1800" b="1" dirty="0">
                <a:solidFill>
                  <a:srgbClr val="0000FF"/>
                </a:solidFill>
                <a:latin typeface="Consolas" panose="020B0609020204030204" pitchFamily="49" charset="0"/>
              </a:rPr>
              <a:t>1</a:t>
            </a:r>
            <a:r>
              <a:rPr lang="en-US" altLang="zh-CN" sz="1800" b="1" dirty="0">
                <a:solidFill>
                  <a:srgbClr val="FF0000"/>
                </a:solidFill>
                <a:latin typeface="Consolas" panose="020B0609020204030204" pitchFamily="49" charset="0"/>
              </a:rPr>
              <a:t>;</a:t>
            </a:r>
          </a:p>
          <a:p>
            <a:pPr algn="l"/>
            <a:r>
              <a:rPr lang="en-US" altLang="zh-CN" sz="1800" dirty="0">
                <a:solidFill>
                  <a:srgbClr val="000000"/>
                </a:solidFill>
                <a:latin typeface="Consolas" panose="020B0609020204030204" pitchFamily="49" charset="0"/>
              </a:rPr>
              <a:t>  until </a:t>
            </a:r>
            <a:r>
              <a:rPr lang="en-US" altLang="zh-CN" sz="1800" dirty="0" err="1">
                <a:solidFill>
                  <a:srgbClr val="000000"/>
                </a:solidFill>
                <a:latin typeface="Consolas" panose="020B0609020204030204" pitchFamily="49" charset="0"/>
              </a:rPr>
              <a:t>cnt</a:t>
            </a:r>
            <a:r>
              <a:rPr lang="en-US" altLang="zh-CN" sz="1800" dirty="0">
                <a:solidFill>
                  <a:srgbClr val="000000"/>
                </a:solidFill>
                <a:latin typeface="Consolas" panose="020B0609020204030204" pitchFamily="49" charset="0"/>
              </a:rPr>
              <a:t> = </a:t>
            </a:r>
            <a:r>
              <a:rPr lang="en-US" altLang="zh-CN" sz="1800" dirty="0">
                <a:solidFill>
                  <a:srgbClr val="0000FF"/>
                </a:solidFill>
                <a:latin typeface="Consolas" panose="020B0609020204030204" pitchFamily="49" charset="0"/>
              </a:rPr>
              <a:t>10</a:t>
            </a:r>
          </a:p>
          <a:p>
            <a:pPr algn="l"/>
            <a:r>
              <a:rPr lang="en-US" altLang="zh-CN" sz="1800"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END</a:t>
            </a:r>
            <a:r>
              <a:rPr lang="en-US" altLang="zh-CN" sz="1800" b="1"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repeat</a:t>
            </a:r>
            <a:r>
              <a:rPr lang="en-US" altLang="zh-CN" sz="1800" b="1" dirty="0">
                <a:solidFill>
                  <a:srgbClr val="FF0000"/>
                </a:solidFill>
                <a:latin typeface="Consolas" panose="020B0609020204030204" pitchFamily="49" charset="0"/>
              </a:rPr>
              <a:t>;</a:t>
            </a:r>
          </a:p>
          <a:p>
            <a:pPr algn="l"/>
            <a:r>
              <a:rPr lang="en-US" altLang="zh-CN" sz="1800" dirty="0">
                <a:solidFill>
                  <a:srgbClr val="000000"/>
                </a:solidFill>
                <a:latin typeface="Consolas" panose="020B0609020204030204" pitchFamily="49" charset="0"/>
              </a:rPr>
              <a:t>  </a:t>
            </a:r>
            <a:r>
              <a:rPr lang="en-US" altLang="zh-CN" sz="1800" b="1" dirty="0">
                <a:solidFill>
                  <a:srgbClr val="800000"/>
                </a:solidFill>
                <a:latin typeface="Consolas" panose="020B0609020204030204" pitchFamily="49" charset="0"/>
              </a:rPr>
              <a:t>CLOSE</a:t>
            </a:r>
            <a:r>
              <a:rPr lang="en-US" altLang="zh-CN" sz="1800" b="1" dirty="0">
                <a:solidFill>
                  <a:srgbClr val="000000"/>
                </a:solidFill>
                <a:latin typeface="Consolas" panose="020B0609020204030204" pitchFamily="49" charset="0"/>
              </a:rPr>
              <a:t> </a:t>
            </a:r>
            <a:r>
              <a:rPr lang="en-US" altLang="zh-CN" sz="1800" b="1" dirty="0" err="1">
                <a:solidFill>
                  <a:srgbClr val="000000"/>
                </a:solidFill>
                <a:latin typeface="Consolas" panose="020B0609020204030204" pitchFamily="49" charset="0"/>
              </a:rPr>
              <a:t>cur_test</a:t>
            </a:r>
            <a:r>
              <a:rPr lang="en-US" altLang="zh-CN" sz="1800" b="1" dirty="0">
                <a:solidFill>
                  <a:srgbClr val="FF0000"/>
                </a:solidFill>
                <a:latin typeface="Consolas" panose="020B0609020204030204" pitchFamily="49" charset="0"/>
              </a:rPr>
              <a:t>;</a:t>
            </a:r>
          </a:p>
          <a:p>
            <a:pPr algn="l"/>
            <a:r>
              <a:rPr lang="en-US" altLang="zh-CN" sz="1800" b="1" dirty="0">
                <a:solidFill>
                  <a:srgbClr val="800000"/>
                </a:solidFill>
                <a:latin typeface="Consolas" panose="020B0609020204030204" pitchFamily="49" charset="0"/>
              </a:rPr>
              <a:t>end</a:t>
            </a:r>
            <a:r>
              <a:rPr lang="en-US" altLang="zh-CN" sz="1800" b="1" dirty="0">
                <a:solidFill>
                  <a:srgbClr val="FF0000"/>
                </a:solidFill>
                <a:latin typeface="Consolas" panose="020B0609020204030204" pitchFamily="49" charset="0"/>
              </a:rPr>
              <a:t>;</a:t>
            </a:r>
            <a:r>
              <a:rPr lang="en-US" altLang="zh-CN" sz="1800" b="1" dirty="0">
                <a:solidFill>
                  <a:srgbClr val="000000"/>
                </a:solidFill>
                <a:latin typeface="Consolas" panose="020B0609020204030204" pitchFamily="49" charset="0"/>
              </a:rPr>
              <a:t> //</a:t>
            </a:r>
          </a:p>
          <a:p>
            <a:pPr>
              <a:defRPr/>
            </a:pPr>
            <a:endParaRPr lang="en-US" altLang="zh-CN" dirty="0"/>
          </a:p>
        </p:txBody>
      </p:sp>
      <p:sp>
        <p:nvSpPr>
          <p:cNvPr id="5" name="Rectangle 4">
            <a:extLst>
              <a:ext uri="{FF2B5EF4-FFF2-40B4-BE49-F238E27FC236}">
                <a16:creationId xmlns:a16="http://schemas.microsoft.com/office/drawing/2014/main" id="{E134106F-AC1D-4335-B66C-3B72936A7F8A}"/>
              </a:ext>
            </a:extLst>
          </p:cNvPr>
          <p:cNvSpPr>
            <a:spLocks noChangeArrowheads="1"/>
          </p:cNvSpPr>
          <p:nvPr/>
        </p:nvSpPr>
        <p:spPr bwMode="auto">
          <a:xfrm>
            <a:off x="0" y="51640"/>
            <a:ext cx="184731" cy="353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8088" rIns="9144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0813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游标关闭和释放</a:t>
            </a:r>
          </a:p>
          <a:p>
            <a:pPr algn="r"/>
            <a:endParaRPr lang="zh-CN" altLang="en-US" sz="2000" dirty="0">
              <a:solidFill>
                <a:schemeClr val="bg1"/>
              </a:solidFill>
              <a:cs typeface="+mn-ea"/>
              <a:sym typeface="+mn-lt"/>
            </a:endParaRPr>
          </a:p>
        </p:txBody>
      </p:sp>
      <p:sp>
        <p:nvSpPr>
          <p:cNvPr id="2" name="文本框 1">
            <a:extLst>
              <a:ext uri="{FF2B5EF4-FFF2-40B4-BE49-F238E27FC236}">
                <a16:creationId xmlns:a16="http://schemas.microsoft.com/office/drawing/2014/main" id="{289DFB58-525E-4026-BF3A-CCA7357F525A}"/>
              </a:ext>
            </a:extLst>
          </p:cNvPr>
          <p:cNvSpPr txBox="1"/>
          <p:nvPr/>
        </p:nvSpPr>
        <p:spPr>
          <a:xfrm>
            <a:off x="1219201" y="2048219"/>
            <a:ext cx="9324622" cy="3693319"/>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关闭游标：</a:t>
            </a:r>
            <a:endParaRPr lang="en-US" altLang="zh-CN" dirty="0"/>
          </a:p>
          <a:p>
            <a:r>
              <a:rPr lang="zh-CN" altLang="en-US" dirty="0"/>
              <a:t>语法：</a:t>
            </a:r>
            <a:r>
              <a:rPr lang="en-US" altLang="zh-CN" dirty="0"/>
              <a:t>CLOSE { { [ GLOBAL ] </a:t>
            </a:r>
            <a:r>
              <a:rPr lang="en-US" altLang="zh-CN" dirty="0" err="1"/>
              <a:t>cursor_name</a:t>
            </a:r>
            <a:r>
              <a:rPr lang="en-US" altLang="zh-CN" dirty="0"/>
              <a:t> } | </a:t>
            </a:r>
            <a:r>
              <a:rPr lang="en-US" altLang="zh-CN" dirty="0" err="1"/>
              <a:t>cursor_variable_name</a:t>
            </a:r>
            <a:r>
              <a:rPr lang="en-US" altLang="zh-CN" dirty="0"/>
              <a:t> }</a:t>
            </a:r>
          </a:p>
          <a:p>
            <a:r>
              <a:rPr lang="zh-CN" altLang="en-US" dirty="0"/>
              <a:t>说明：需要该游标事先声明并已打开</a:t>
            </a:r>
            <a:endParaRPr lang="en-US" altLang="zh-CN" dirty="0"/>
          </a:p>
          <a:p>
            <a:endParaRPr lang="en-US" altLang="zh-CN" dirty="0"/>
          </a:p>
          <a:p>
            <a:pPr marL="285750" indent="-285750">
              <a:buFont typeface="Arial" panose="020B0604020202020204" pitchFamily="34" charset="0"/>
              <a:buChar char="•"/>
            </a:pPr>
            <a:r>
              <a:rPr lang="zh-CN" altLang="en-US" b="1" dirty="0"/>
              <a:t>释放游标：</a:t>
            </a:r>
            <a:endParaRPr lang="en-US" altLang="zh-CN" b="1" dirty="0"/>
          </a:p>
          <a:p>
            <a:r>
              <a:rPr lang="zh-CN" altLang="en-US" dirty="0"/>
              <a:t>语法：</a:t>
            </a:r>
            <a:r>
              <a:rPr lang="en-US" altLang="zh-CN" dirty="0"/>
              <a:t>DEALLOCATE { { [ GLOBAL ] </a:t>
            </a:r>
            <a:r>
              <a:rPr lang="en-US" altLang="zh-CN" dirty="0" err="1"/>
              <a:t>cursor_name</a:t>
            </a:r>
            <a:r>
              <a:rPr lang="en-US" altLang="zh-CN" dirty="0"/>
              <a:t> } | @</a:t>
            </a:r>
            <a:r>
              <a:rPr lang="en-US" altLang="zh-CN" dirty="0" err="1"/>
              <a:t>cursor_variable_name</a:t>
            </a:r>
            <a:r>
              <a:rPr lang="en-US" altLang="zh-CN" dirty="0"/>
              <a:t> }</a:t>
            </a:r>
          </a:p>
          <a:p>
            <a:r>
              <a:rPr lang="zh-CN" altLang="en-US" dirty="0"/>
              <a:t>说明：</a:t>
            </a:r>
            <a:endParaRPr lang="en-US" altLang="zh-CN" dirty="0"/>
          </a:p>
          <a:p>
            <a:r>
              <a:rPr lang="en-US" altLang="zh-CN" dirty="0"/>
              <a:t>1.  </a:t>
            </a:r>
            <a:r>
              <a:rPr lang="zh-CN" altLang="en-US" dirty="0"/>
              <a:t>对游标进行操作的语句</a:t>
            </a:r>
            <a:r>
              <a:rPr lang="zh-CN" altLang="en-US" b="1" dirty="0"/>
              <a:t>使用游标名称或游标变量引用游标</a:t>
            </a:r>
            <a:r>
              <a:rPr lang="zh-CN" altLang="en-US" dirty="0"/>
              <a:t>。</a:t>
            </a:r>
            <a:r>
              <a:rPr lang="en-US" altLang="zh-CN" b="1" dirty="0"/>
              <a:t>DEALLOCATE </a:t>
            </a:r>
            <a:r>
              <a:rPr lang="zh-CN" altLang="en-US" b="1" dirty="0"/>
              <a:t>删除游标与游标名称或游标变量之间的关联</a:t>
            </a:r>
            <a:r>
              <a:rPr lang="zh-CN" altLang="en-US" dirty="0"/>
              <a:t>。</a:t>
            </a:r>
            <a:r>
              <a:rPr lang="zh-CN" altLang="en-US" b="1" dirty="0"/>
              <a:t>如果一个名称或变量是最后引用游标的名称或变量，则将释放游标，游标使用的任何资源也随之释放</a:t>
            </a:r>
            <a:r>
              <a:rPr lang="zh-CN" altLang="en-US" dirty="0"/>
              <a:t>。</a:t>
            </a:r>
            <a:endParaRPr lang="en-US" altLang="zh-CN" dirty="0"/>
          </a:p>
          <a:p>
            <a:r>
              <a:rPr lang="en-US" altLang="zh-CN" dirty="0"/>
              <a:t>2.  </a:t>
            </a:r>
            <a:r>
              <a:rPr lang="zh-CN" altLang="en-US" dirty="0"/>
              <a:t>用于保护提取隔离的滚动锁在 </a:t>
            </a:r>
            <a:r>
              <a:rPr lang="en-US" altLang="zh-CN" dirty="0"/>
              <a:t>DEALLOCATE </a:t>
            </a:r>
            <a:r>
              <a:rPr lang="zh-CN" altLang="en-US" dirty="0"/>
              <a:t>上释放。用于保护更新（包括通过游标进行的定位更新）的事务锁一直到事务结束才释放。</a:t>
            </a:r>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3392469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FOR MySQL </a:t>
            </a:r>
            <a:r>
              <a:rPr lang="zh-CN" altLang="en-US" sz="2000" dirty="0">
                <a:solidFill>
                  <a:schemeClr val="bg1"/>
                </a:solidFill>
                <a:cs typeface="+mn-ea"/>
                <a:sym typeface="+mn-lt"/>
              </a:rPr>
              <a:t>玩家</a:t>
            </a:r>
          </a:p>
          <a:p>
            <a:pPr algn="r"/>
            <a:endParaRPr lang="zh-CN" altLang="en-US" sz="2000" dirty="0">
              <a:solidFill>
                <a:schemeClr val="bg1"/>
              </a:solidFill>
              <a:cs typeface="+mn-ea"/>
              <a:sym typeface="+mn-lt"/>
            </a:endParaRPr>
          </a:p>
        </p:txBody>
      </p:sp>
      <p:pic>
        <p:nvPicPr>
          <p:cNvPr id="11" name="图片 10">
            <a:extLst>
              <a:ext uri="{FF2B5EF4-FFF2-40B4-BE49-F238E27FC236}">
                <a16:creationId xmlns:a16="http://schemas.microsoft.com/office/drawing/2014/main" id="{1EA7B4CD-7EE7-4051-8372-73648420D8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3769" y="510173"/>
            <a:ext cx="5388743" cy="5784413"/>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C8A5DEB3-1A29-4668-A608-D0AB048F9DAE}"/>
              </a:ext>
            </a:extLst>
          </p:cNvPr>
          <p:cNvSpPr txBox="1"/>
          <p:nvPr/>
        </p:nvSpPr>
        <p:spPr>
          <a:xfrm>
            <a:off x="954679" y="1879144"/>
            <a:ext cx="4927954"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语法差异：</a:t>
            </a:r>
          </a:p>
          <a:p>
            <a:r>
              <a:rPr lang="zh-CN" altLang="en-US" dirty="0"/>
              <a:t>游标从属于一个存储过程，只能在存储过程里</a:t>
            </a:r>
            <a:r>
              <a:rPr lang="en-US" altLang="zh-CN" dirty="0"/>
              <a:t>declare</a:t>
            </a:r>
            <a:r>
              <a:rPr lang="zh-CN" altLang="en-US" dirty="0"/>
              <a:t>。</a:t>
            </a:r>
            <a:endParaRPr lang="en-US" altLang="zh-CN" dirty="0"/>
          </a:p>
          <a:p>
            <a:endParaRPr lang="zh-CN" altLang="en-US" dirty="0"/>
          </a:p>
          <a:p>
            <a:r>
              <a:rPr lang="en-US" altLang="zh-CN" dirty="0"/>
              <a:t>INTO</a:t>
            </a:r>
            <a:r>
              <a:rPr lang="zh-CN" altLang="en-US" dirty="0"/>
              <a:t>子句是必须的</a:t>
            </a:r>
          </a:p>
          <a:p>
            <a:endParaRPr lang="en-US" altLang="zh-CN" dirty="0"/>
          </a:p>
          <a:p>
            <a:r>
              <a:rPr lang="zh-CN" altLang="en-US" dirty="0"/>
              <a:t>不需要释放游标（没有</a:t>
            </a:r>
            <a:r>
              <a:rPr lang="en-US" altLang="zh-CN" dirty="0"/>
              <a:t>deallocate</a:t>
            </a:r>
            <a:r>
              <a:rPr lang="zh-CN" altLang="en-US" dirty="0"/>
              <a:t>）</a:t>
            </a:r>
          </a:p>
          <a:p>
            <a:endParaRPr lang="zh-CN" altLang="en-US" dirty="0"/>
          </a:p>
          <a:p>
            <a:pPr marL="285750" indent="-285750">
              <a:buFont typeface="Arial" panose="020B0604020202020204" pitchFamily="34" charset="0"/>
              <a:buChar char="•"/>
            </a:pPr>
            <a:r>
              <a:rPr lang="zh-CN" altLang="en-US" dirty="0"/>
              <a:t>功能差异：</a:t>
            </a:r>
            <a:endParaRPr lang="en-US" altLang="zh-CN" dirty="0"/>
          </a:p>
          <a:p>
            <a:r>
              <a:rPr lang="zh-CN" altLang="en-US" dirty="0"/>
              <a:t>无修饰词</a:t>
            </a:r>
            <a:endParaRPr lang="en-US" altLang="zh-CN" dirty="0"/>
          </a:p>
          <a:p>
            <a:r>
              <a:rPr lang="zh-CN" altLang="en-US" dirty="0"/>
              <a:t>只读只进 </a:t>
            </a:r>
            <a:r>
              <a:rPr lang="en-US" altLang="zh-CN" dirty="0"/>
              <a:t>(READ_ONLY &amp;&amp; FORWARD_ONLY)</a:t>
            </a:r>
            <a:endParaRPr lang="zh-CN" altLang="en-US" dirty="0"/>
          </a:p>
          <a:p>
            <a:endParaRPr lang="zh-CN" altLang="en-US" dirty="0"/>
          </a:p>
        </p:txBody>
      </p:sp>
      <p:sp>
        <p:nvSpPr>
          <p:cNvPr id="4" name="文本框 3">
            <a:extLst>
              <a:ext uri="{FF2B5EF4-FFF2-40B4-BE49-F238E27FC236}">
                <a16:creationId xmlns:a16="http://schemas.microsoft.com/office/drawing/2014/main" id="{1C63E78E-27FE-4EC8-86C4-5D941E0413BC}"/>
              </a:ext>
            </a:extLst>
          </p:cNvPr>
          <p:cNvSpPr txBox="1"/>
          <p:nvPr/>
        </p:nvSpPr>
        <p:spPr>
          <a:xfrm>
            <a:off x="954680" y="5191874"/>
            <a:ext cx="4927954" cy="1754326"/>
          </a:xfrm>
          <a:prstGeom prst="rect">
            <a:avLst/>
          </a:prstGeom>
          <a:noFill/>
        </p:spPr>
        <p:txBody>
          <a:bodyPr wrap="square" rtlCol="0">
            <a:spAutoFit/>
          </a:bodyPr>
          <a:lstStyle/>
          <a:p>
            <a:r>
              <a:rPr lang="zh-CN" altLang="en-US" dirty="0"/>
              <a:t>详细可参阅：</a:t>
            </a:r>
            <a:r>
              <a:rPr lang="en-US" altLang="zh-CN" dirty="0">
                <a:hlinkClick r:id="rId4"/>
              </a:rPr>
              <a:t>https://dev.mysql.com/doc/refman/8.0/en/cursors.html</a:t>
            </a:r>
            <a:endParaRPr lang="en-US" altLang="zh-CN" dirty="0"/>
          </a:p>
          <a:p>
            <a:endParaRPr lang="en-US" altLang="zh-CN" dirty="0"/>
          </a:p>
          <a:p>
            <a:r>
              <a:rPr lang="en-US" altLang="zh-CN" dirty="0" err="1"/>
              <a:t>openGauss</a:t>
            </a:r>
            <a:r>
              <a:rPr lang="zh-CN" altLang="en-US" dirty="0"/>
              <a:t>：</a:t>
            </a:r>
            <a:r>
              <a:rPr lang="en-US" altLang="zh-CN" dirty="0"/>
              <a:t>https://www.modb.pro/db/30545</a:t>
            </a:r>
          </a:p>
          <a:p>
            <a:endParaRPr lang="en-US" altLang="zh-CN" dirty="0"/>
          </a:p>
        </p:txBody>
      </p:sp>
    </p:spTree>
    <p:extLst>
      <p:ext uri="{BB962C8B-B14F-4D97-AF65-F5344CB8AC3E}">
        <p14:creationId xmlns:p14="http://schemas.microsoft.com/office/powerpoint/2010/main" val="2032547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9144058" cy="3416320"/>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游标的缺点：</a:t>
            </a:r>
            <a:endParaRPr lang="en-US" altLang="zh-CN" dirty="0"/>
          </a:p>
          <a:p>
            <a:pPr marL="342900" indent="-342900">
              <a:buFont typeface="+mj-lt"/>
              <a:buAutoNum type="arabicPeriod"/>
              <a:defRPr/>
            </a:pPr>
            <a:r>
              <a:rPr lang="en-US" altLang="zh-CN" dirty="0"/>
              <a:t> </a:t>
            </a:r>
            <a:r>
              <a:rPr lang="zh-CN" altLang="en-US" dirty="0"/>
              <a:t>游标的缺点是针对优点而言的，也就是只能一行一行操作，在数据量大的情况下，是不适用的，</a:t>
            </a:r>
            <a:r>
              <a:rPr lang="zh-CN" altLang="en-US" b="1" dirty="0"/>
              <a:t>速度过慢</a:t>
            </a:r>
            <a:r>
              <a:rPr lang="zh-CN" altLang="en-US" dirty="0"/>
              <a:t>。</a:t>
            </a:r>
            <a:endParaRPr lang="en-US" altLang="zh-CN" dirty="0"/>
          </a:p>
          <a:p>
            <a:pPr marL="342900" indent="-342900">
              <a:buFont typeface="+mj-lt"/>
              <a:buAutoNum type="arabicPeriod"/>
              <a:defRPr/>
            </a:pPr>
            <a:r>
              <a:rPr lang="zh-CN" altLang="en-US" dirty="0"/>
              <a:t>数据库大部分是面对集合的，业务会比较复杂，而</a:t>
            </a:r>
            <a:r>
              <a:rPr lang="zh-CN" altLang="en-US" b="1" dirty="0"/>
              <a:t>使用游标容易产生死锁</a:t>
            </a:r>
            <a:r>
              <a:rPr lang="zh-CN" altLang="en-US" dirty="0"/>
              <a:t>，影响其他的业务操作，不可取。 </a:t>
            </a:r>
            <a:endParaRPr lang="en-US" altLang="zh-CN" dirty="0"/>
          </a:p>
          <a:p>
            <a:pPr marL="342900" indent="-342900">
              <a:buFont typeface="+mj-lt"/>
              <a:buAutoNum type="arabicPeriod"/>
              <a:defRPr/>
            </a:pPr>
            <a:r>
              <a:rPr lang="zh-CN" altLang="en-US" dirty="0"/>
              <a:t>当数据量大时，使用游标会造成</a:t>
            </a:r>
            <a:r>
              <a:rPr lang="zh-CN" altLang="en-US" b="1" dirty="0"/>
              <a:t>内存不足</a:t>
            </a:r>
            <a:r>
              <a:rPr lang="zh-CN" altLang="en-US" dirty="0"/>
              <a:t>现象，因为游标其实是相当于把磁盘数据整体放入了内存中。</a:t>
            </a:r>
            <a:endParaRPr lang="en-US" altLang="zh-CN" dirty="0"/>
          </a:p>
          <a:p>
            <a:pPr>
              <a:defRPr/>
            </a:pPr>
            <a:endParaRPr lang="en-US" altLang="zh-CN" dirty="0"/>
          </a:p>
          <a:p>
            <a:pPr marL="285750" indent="-285750">
              <a:buFont typeface="Arial" panose="020B0604020202020204" pitchFamily="34" charset="0"/>
              <a:buChar char="•"/>
              <a:defRPr/>
            </a:pPr>
            <a:r>
              <a:rPr lang="zh-CN" altLang="en-US" dirty="0"/>
              <a:t>游标的使用场景：</a:t>
            </a:r>
            <a:endParaRPr lang="en-US" altLang="zh-CN" dirty="0"/>
          </a:p>
          <a:p>
            <a:pPr marL="342900" indent="-342900">
              <a:buAutoNum type="arabicPeriod"/>
              <a:defRPr/>
            </a:pPr>
            <a:r>
              <a:rPr lang="zh-CN" altLang="en-US" b="1" dirty="0"/>
              <a:t>数据量较小</a:t>
            </a:r>
            <a:endParaRPr lang="en-US" altLang="zh-CN" b="1" dirty="0"/>
          </a:p>
          <a:p>
            <a:pPr marL="342900" indent="-342900">
              <a:buAutoNum type="arabicPeriod"/>
              <a:defRPr/>
            </a:pPr>
            <a:r>
              <a:rPr lang="zh-CN" altLang="en-US" dirty="0"/>
              <a:t>用在循环处理、存储过程、函数中使用，用来查询结果集，就比如：我们需要从表中循环判断并得到想要的结果集，这时候使用游标操作很方便速度也很快。</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游标的局限性和使用场景</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3197626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835536"/>
            <a:ext cx="9144058" cy="1200329"/>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自定义函数定义：</a:t>
            </a:r>
          </a:p>
          <a:p>
            <a:pPr>
              <a:defRPr/>
            </a:pPr>
            <a:endParaRPr lang="zh-CN" altLang="en-US" dirty="0"/>
          </a:p>
          <a:p>
            <a:pPr>
              <a:defRPr/>
            </a:pPr>
            <a:r>
              <a:rPr lang="en-US" altLang="zh-CN" dirty="0"/>
              <a:t>      </a:t>
            </a:r>
            <a:r>
              <a:rPr lang="zh-CN" altLang="en-US" dirty="0"/>
              <a:t>与编程语言中的函数类似，</a:t>
            </a:r>
            <a:r>
              <a:rPr lang="en-US" altLang="zh-CN" dirty="0"/>
              <a:t>SQL Server </a:t>
            </a:r>
            <a:r>
              <a:rPr lang="zh-CN" altLang="en-US" dirty="0"/>
              <a:t>用户定义函数是接受参数、执行操作（例如复杂计算）并将操作结果以值的形式返回的例程。 返回值可以是单个标量值或结果集。</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自定义函数基本概念</a:t>
            </a:r>
          </a:p>
          <a:p>
            <a:pPr algn="r"/>
            <a:endParaRPr lang="zh-CN" altLang="en-US" sz="2000" dirty="0">
              <a:solidFill>
                <a:schemeClr val="bg1"/>
              </a:solidFill>
              <a:cs typeface="+mn-ea"/>
              <a:sym typeface="+mn-lt"/>
            </a:endParaRPr>
          </a:p>
        </p:txBody>
      </p:sp>
      <p:sp>
        <p:nvSpPr>
          <p:cNvPr id="11" name="文本框 10">
            <a:extLst>
              <a:ext uri="{FF2B5EF4-FFF2-40B4-BE49-F238E27FC236}">
                <a16:creationId xmlns:a16="http://schemas.microsoft.com/office/drawing/2014/main" id="{58FB0007-F09A-4D0E-8138-F4BEDA19C880}"/>
              </a:ext>
            </a:extLst>
          </p:cNvPr>
          <p:cNvSpPr txBox="1"/>
          <p:nvPr/>
        </p:nvSpPr>
        <p:spPr>
          <a:xfrm>
            <a:off x="954680" y="3120634"/>
            <a:ext cx="9144058" cy="3416320"/>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使用自定义函数的优点类似存储过程：</a:t>
            </a:r>
          </a:p>
          <a:p>
            <a:pPr>
              <a:defRPr/>
            </a:pPr>
            <a:endParaRPr lang="zh-CN" altLang="en-US" dirty="0"/>
          </a:p>
          <a:p>
            <a:pPr marL="342900" indent="-342900">
              <a:buFont typeface="+mj-lt"/>
              <a:buAutoNum type="arabicPeriod"/>
            </a:pPr>
            <a:r>
              <a:rPr lang="zh-CN" altLang="en-US" dirty="0"/>
              <a:t>允许模块化程序设计：只需创建一次函数并将其存储在数据库中，以后便可以在程序中调用任意次。 用户定义函数可以独立于程序源代码进行修改。</a:t>
            </a:r>
            <a:endParaRPr lang="en-US" altLang="zh-CN" dirty="0"/>
          </a:p>
          <a:p>
            <a:endParaRPr lang="en-US" altLang="zh-CN" dirty="0"/>
          </a:p>
          <a:p>
            <a:pPr marL="342900" indent="-342900">
              <a:buAutoNum type="arabicPeriod" startAt="2"/>
            </a:pPr>
            <a:r>
              <a:rPr lang="zh-CN" altLang="en-US" dirty="0"/>
              <a:t>执行速度更快：与存储过程相似，</a:t>
            </a:r>
            <a:r>
              <a:rPr lang="en-US" altLang="zh-CN" dirty="0"/>
              <a:t>Transact-SQL </a:t>
            </a:r>
            <a:r>
              <a:rPr lang="zh-CN" altLang="en-US" dirty="0"/>
              <a:t>用户定义函数通过缓存计划并在重复执行时重用它来降低 </a:t>
            </a:r>
            <a:r>
              <a:rPr lang="en-US" altLang="zh-CN" dirty="0"/>
              <a:t>Transact-SQL </a:t>
            </a:r>
            <a:r>
              <a:rPr lang="zh-CN" altLang="en-US" dirty="0"/>
              <a:t>代码的编译开销。 这意味着每次使用用户定义函数时均无需重新解析和重新优化，从而缩短了执行时间。</a:t>
            </a:r>
            <a:endParaRPr lang="en-US" altLang="zh-CN" dirty="0"/>
          </a:p>
          <a:p>
            <a:pPr marL="342900" indent="-342900">
              <a:buAutoNum type="arabicPeriod" startAt="2"/>
            </a:pPr>
            <a:endParaRPr lang="en-US" altLang="zh-CN" dirty="0"/>
          </a:p>
          <a:p>
            <a:pPr marL="342900" indent="-342900">
              <a:buFontTx/>
              <a:buAutoNum type="arabicPeriod" startAt="2"/>
            </a:pPr>
            <a:r>
              <a:rPr lang="zh-CN" altLang="en-US" dirty="0"/>
              <a:t>减少网络流量：基于某种无法用单一标量的表达式表示的复杂约束来过滤数据的操作，可以表示为函数。 然后，此函数便可以在 </a:t>
            </a:r>
            <a:r>
              <a:rPr lang="en-US" altLang="zh-CN" dirty="0"/>
              <a:t>WHERE </a:t>
            </a:r>
            <a:r>
              <a:rPr lang="zh-CN" altLang="en-US" dirty="0"/>
              <a:t>子句中调用，以减少发送至客户端的数字或行数。</a:t>
            </a:r>
          </a:p>
        </p:txBody>
      </p:sp>
      <p:sp>
        <p:nvSpPr>
          <p:cNvPr id="12" name="文本框 11">
            <a:extLst>
              <a:ext uri="{FF2B5EF4-FFF2-40B4-BE49-F238E27FC236}">
                <a16:creationId xmlns:a16="http://schemas.microsoft.com/office/drawing/2014/main" id="{FE95ECD0-86CF-45EA-C28F-08458FF4DEDC}"/>
              </a:ext>
            </a:extLst>
          </p:cNvPr>
          <p:cNvSpPr txBox="1"/>
          <p:nvPr/>
        </p:nvSpPr>
        <p:spPr>
          <a:xfrm>
            <a:off x="5121628" y="1642685"/>
            <a:ext cx="6115692" cy="369332"/>
          </a:xfrm>
          <a:prstGeom prst="rect">
            <a:avLst/>
          </a:prstGeom>
          <a:noFill/>
        </p:spPr>
        <p:txBody>
          <a:bodyPr wrap="square">
            <a:spAutoFit/>
          </a:bodyPr>
          <a:lstStyle/>
          <a:p>
            <a:r>
              <a:rPr lang="zh-CN" altLang="en-US" dirty="0">
                <a:solidFill>
                  <a:srgbClr val="FF0000"/>
                </a:solidFill>
              </a:rPr>
              <a:t>建议大家查看官方文档，示例和展示效果都会比</a:t>
            </a:r>
            <a:r>
              <a:rPr lang="en-US" altLang="zh-CN" dirty="0">
                <a:solidFill>
                  <a:srgbClr val="FF0000"/>
                </a:solidFill>
              </a:rPr>
              <a:t>ppt</a:t>
            </a:r>
            <a:r>
              <a:rPr lang="zh-CN" altLang="en-US" dirty="0">
                <a:solidFill>
                  <a:srgbClr val="FF0000"/>
                </a:solidFill>
              </a:rPr>
              <a:t>好</a:t>
            </a:r>
          </a:p>
        </p:txBody>
      </p:sp>
    </p:spTree>
    <p:extLst>
      <p:ext uri="{BB962C8B-B14F-4D97-AF65-F5344CB8AC3E}">
        <p14:creationId xmlns:p14="http://schemas.microsoft.com/office/powerpoint/2010/main" val="543835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9144058" cy="3970318"/>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自定义函数的限制：</a:t>
            </a:r>
            <a:endParaRPr lang="en-US" altLang="zh-CN" dirty="0"/>
          </a:p>
          <a:p>
            <a:pPr>
              <a:defRPr/>
            </a:pPr>
            <a:endParaRPr lang="zh-CN" altLang="en-US" dirty="0"/>
          </a:p>
          <a:p>
            <a:pPr>
              <a:defRPr/>
            </a:pPr>
            <a:r>
              <a:rPr lang="en-US" altLang="zh-CN" dirty="0"/>
              <a:t>1. </a:t>
            </a:r>
            <a:r>
              <a:rPr lang="zh-CN" altLang="en-US" b="1" dirty="0"/>
              <a:t>不能用于执行修改数据库状态的操作。</a:t>
            </a:r>
          </a:p>
          <a:p>
            <a:pPr>
              <a:defRPr/>
            </a:pPr>
            <a:r>
              <a:rPr lang="en-US" altLang="zh-CN" dirty="0"/>
              <a:t>2. </a:t>
            </a:r>
            <a:r>
              <a:rPr lang="zh-CN" altLang="en-US" dirty="0"/>
              <a:t>不能包含将表作为其目标的 </a:t>
            </a:r>
            <a:r>
              <a:rPr lang="en-US" altLang="zh-CN" dirty="0"/>
              <a:t>OUTPUT INTO </a:t>
            </a:r>
            <a:r>
              <a:rPr lang="zh-CN" altLang="en-US" dirty="0"/>
              <a:t>子句。</a:t>
            </a:r>
          </a:p>
          <a:p>
            <a:pPr>
              <a:defRPr/>
            </a:pPr>
            <a:r>
              <a:rPr lang="en-US" altLang="zh-CN" dirty="0"/>
              <a:t>3. </a:t>
            </a:r>
            <a:r>
              <a:rPr lang="zh-CN" altLang="en-US" dirty="0"/>
              <a:t>不能返回多个结果集。 如果需要返回多个结果集，请使用存储过程。</a:t>
            </a:r>
          </a:p>
          <a:p>
            <a:pPr>
              <a:defRPr/>
            </a:pPr>
            <a:r>
              <a:rPr lang="en-US" altLang="zh-CN" dirty="0"/>
              <a:t>4. </a:t>
            </a:r>
            <a:r>
              <a:rPr lang="zh-CN" altLang="en-US" dirty="0"/>
              <a:t>错误处理受限制。用户定义函数不支持 </a:t>
            </a:r>
            <a:r>
              <a:rPr lang="en-US" altLang="zh-CN" dirty="0"/>
              <a:t>TRY...CATCH</a:t>
            </a:r>
            <a:r>
              <a:rPr lang="zh-CN" altLang="en-US" dirty="0"/>
              <a:t>、</a:t>
            </a:r>
            <a:r>
              <a:rPr lang="en-US" altLang="zh-CN" dirty="0"/>
              <a:t>@ERROR </a:t>
            </a:r>
            <a:r>
              <a:rPr lang="zh-CN" altLang="en-US" dirty="0"/>
              <a:t>或 </a:t>
            </a:r>
            <a:r>
              <a:rPr lang="en-US" altLang="zh-CN" dirty="0"/>
              <a:t>RAISERROR</a:t>
            </a:r>
            <a:r>
              <a:rPr lang="zh-CN" altLang="en-US" dirty="0"/>
              <a:t>。</a:t>
            </a:r>
          </a:p>
          <a:p>
            <a:pPr>
              <a:defRPr/>
            </a:pPr>
            <a:r>
              <a:rPr lang="en-US" altLang="zh-CN" dirty="0"/>
              <a:t>5. </a:t>
            </a:r>
            <a:r>
              <a:rPr lang="zh-CN" altLang="en-US" dirty="0"/>
              <a:t>不能调用存储过程（但是可调用扩展存储过程（部分的系统存储过程，以</a:t>
            </a:r>
            <a:r>
              <a:rPr lang="en-US" altLang="zh-CN" dirty="0" err="1"/>
              <a:t>xp</a:t>
            </a:r>
            <a:r>
              <a:rPr lang="zh-CN" altLang="en-US" dirty="0"/>
              <a:t>开头））</a:t>
            </a:r>
          </a:p>
          <a:p>
            <a:pPr>
              <a:defRPr/>
            </a:pPr>
            <a:r>
              <a:rPr lang="en-US" altLang="zh-CN" dirty="0"/>
              <a:t>6. </a:t>
            </a:r>
            <a:r>
              <a:rPr lang="zh-CN" altLang="en-US" dirty="0"/>
              <a:t>不允许 </a:t>
            </a:r>
            <a:r>
              <a:rPr lang="en-US" altLang="zh-CN" dirty="0"/>
              <a:t>SET </a:t>
            </a:r>
            <a:r>
              <a:rPr lang="zh-CN" altLang="en-US" dirty="0"/>
              <a:t>语句。</a:t>
            </a:r>
            <a:endParaRPr lang="en-US" altLang="zh-CN" dirty="0"/>
          </a:p>
          <a:p>
            <a:pPr>
              <a:defRPr/>
            </a:pPr>
            <a:r>
              <a:rPr lang="en-US" altLang="zh-CN" dirty="0"/>
              <a:t>7. </a:t>
            </a:r>
            <a:r>
              <a:rPr lang="zh-CN" altLang="en-US" dirty="0"/>
              <a:t>不支持动态</a:t>
            </a:r>
            <a:r>
              <a:rPr lang="en-US" altLang="zh-CN" dirty="0"/>
              <a:t>SQL</a:t>
            </a:r>
            <a:r>
              <a:rPr lang="zh-CN" altLang="en-US" dirty="0"/>
              <a:t>。</a:t>
            </a:r>
            <a:endParaRPr lang="en-US" altLang="zh-CN" dirty="0"/>
          </a:p>
          <a:p>
            <a:pPr>
              <a:defRPr/>
            </a:pPr>
            <a:r>
              <a:rPr lang="en-US" altLang="zh-CN" dirty="0"/>
              <a:t>............</a:t>
            </a:r>
          </a:p>
          <a:p>
            <a:pPr>
              <a:defRPr/>
            </a:pPr>
            <a:endParaRPr lang="en-US" altLang="zh-CN" dirty="0"/>
          </a:p>
          <a:p>
            <a:pPr>
              <a:defRPr/>
            </a:pPr>
            <a:r>
              <a:rPr lang="zh-CN" altLang="en-US" dirty="0"/>
              <a:t>参考链接：</a:t>
            </a:r>
            <a:endParaRPr lang="en-US" altLang="zh-CN" dirty="0"/>
          </a:p>
          <a:p>
            <a:pPr>
              <a:defRPr/>
            </a:pPr>
            <a:r>
              <a:rPr lang="en-US" altLang="zh-CN" dirty="0">
                <a:hlinkClick r:id="rId3"/>
              </a:rPr>
              <a:t>https://docs.microsoft.com/zh-cn/sql/relational-databases/user-defined-functions/create-user-defined-functions-database-engine?view=sql-server-2017</a:t>
            </a:r>
            <a:endParaRPr lang="zh-CN" altLang="en-US"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自定义函数基本概念</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775472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676675"/>
            <a:ext cx="9803631" cy="4524315"/>
          </a:xfrm>
          <a:prstGeom prst="rect">
            <a:avLst/>
          </a:prstGeom>
          <a:noFill/>
        </p:spPr>
        <p:txBody>
          <a:bodyPr wrap="square" rtlCol="0">
            <a:spAutoFit/>
          </a:bodyPr>
          <a:lstStyle/>
          <a:p>
            <a:pPr>
              <a:defRPr/>
            </a:pPr>
            <a:r>
              <a:rPr lang="en-US" altLang="zh-CN" dirty="0">
                <a:sym typeface="Calibri" panose="020F0502020204030204" pitchFamily="34" charset="0"/>
              </a:rPr>
              <a:t>MySQL</a:t>
            </a:r>
            <a:r>
              <a:rPr lang="zh-CN" altLang="en-US" dirty="0">
                <a:sym typeface="Calibri" panose="020F0502020204030204" pitchFamily="34" charset="0"/>
              </a:rPr>
              <a:t>：</a:t>
            </a:r>
            <a:endParaRPr lang="en-US" altLang="zh-CN" dirty="0">
              <a:sym typeface="Calibri" panose="020F0502020204030204" pitchFamily="34" charset="0"/>
            </a:endParaRPr>
          </a:p>
          <a:p>
            <a:pPr marL="285750" indent="-285750">
              <a:buFont typeface="Arial" panose="020B0604020202020204" pitchFamily="34" charset="0"/>
              <a:buChar char="•"/>
              <a:defRPr/>
            </a:pPr>
            <a:r>
              <a:rPr lang="zh-CN" altLang="en-US" dirty="0"/>
              <a:t>大致语法：</a:t>
            </a:r>
          </a:p>
          <a:p>
            <a:pPr>
              <a:defRPr/>
            </a:pPr>
            <a:r>
              <a:rPr lang="en-US" altLang="zh-CN" dirty="0"/>
              <a:t>CREATE FUNCTION </a:t>
            </a:r>
            <a:r>
              <a:rPr lang="en-US" altLang="zh-CN" dirty="0" err="1"/>
              <a:t>function_name</a:t>
            </a:r>
            <a:r>
              <a:rPr lang="en-US" altLang="zh-CN" dirty="0"/>
              <a:t> (</a:t>
            </a:r>
          </a:p>
          <a:p>
            <a:pPr lvl="1">
              <a:defRPr/>
            </a:pPr>
            <a:r>
              <a:rPr lang="en-US" altLang="zh-CN" dirty="0" err="1"/>
              <a:t>param_name</a:t>
            </a:r>
            <a:r>
              <a:rPr lang="en-US" altLang="zh-CN" dirty="0"/>
              <a:t> type [ ,... ] </a:t>
            </a:r>
          </a:p>
          <a:p>
            <a:pPr>
              <a:defRPr/>
            </a:pPr>
            <a:r>
              <a:rPr lang="en-US" altLang="zh-CN" dirty="0"/>
              <a:t>)</a:t>
            </a:r>
          </a:p>
          <a:p>
            <a:pPr>
              <a:defRPr/>
            </a:pPr>
            <a:r>
              <a:rPr lang="en-US" altLang="zh-CN" dirty="0"/>
              <a:t>RETURNS type</a:t>
            </a:r>
          </a:p>
          <a:p>
            <a:pPr>
              <a:defRPr/>
            </a:pPr>
            <a:r>
              <a:rPr lang="en-US" altLang="zh-CN" dirty="0"/>
              <a:t>[ BEGIN ] </a:t>
            </a:r>
            <a:r>
              <a:rPr lang="en-US" altLang="zh-CN" dirty="0" err="1"/>
              <a:t>sql_statement</a:t>
            </a:r>
            <a:r>
              <a:rPr lang="en-US" altLang="zh-CN" dirty="0"/>
              <a:t> [ END ]</a:t>
            </a:r>
          </a:p>
          <a:p>
            <a:pPr>
              <a:defRPr/>
            </a:pPr>
            <a:endParaRPr lang="en-US" altLang="zh-CN" dirty="0"/>
          </a:p>
          <a:p>
            <a:pPr marL="285750" indent="-285750">
              <a:buFont typeface="Arial" panose="020B0604020202020204" pitchFamily="34" charset="0"/>
              <a:buChar char="•"/>
              <a:defRPr/>
            </a:pPr>
            <a:r>
              <a:rPr lang="zh-CN" altLang="en-US" dirty="0"/>
              <a:t>说明：</a:t>
            </a:r>
          </a:p>
          <a:p>
            <a:pPr marL="342900" indent="-342900">
              <a:buAutoNum type="arabicPeriod"/>
              <a:defRPr/>
            </a:pPr>
            <a:r>
              <a:rPr lang="zh-CN" altLang="en-US" dirty="0"/>
              <a:t>直接使用 函数名</a:t>
            </a:r>
            <a:r>
              <a:rPr lang="en-US" altLang="zh-CN" dirty="0"/>
              <a:t>(</a:t>
            </a:r>
            <a:r>
              <a:rPr lang="zh-CN" altLang="en-US" dirty="0"/>
              <a:t>参数</a:t>
            </a:r>
            <a:r>
              <a:rPr lang="en-US" altLang="zh-CN" dirty="0"/>
              <a:t>) </a:t>
            </a:r>
            <a:r>
              <a:rPr lang="zh-CN" altLang="en-US" dirty="0"/>
              <a:t>调用函数。</a:t>
            </a:r>
            <a:endParaRPr lang="en-US" altLang="zh-CN" dirty="0"/>
          </a:p>
          <a:p>
            <a:pPr marL="342900" indent="-342900">
              <a:buAutoNum type="arabicPeriod"/>
              <a:defRPr/>
            </a:pPr>
            <a:r>
              <a:rPr lang="en-US" altLang="zh-CN" dirty="0"/>
              <a:t>MySQL</a:t>
            </a:r>
            <a:r>
              <a:rPr lang="zh-CN" altLang="en-US" dirty="0"/>
              <a:t>不能返回表。</a:t>
            </a:r>
            <a:endParaRPr lang="en-US" altLang="zh-CN" dirty="0"/>
          </a:p>
          <a:p>
            <a:pPr marL="342900" indent="-342900">
              <a:buAutoNum type="arabicPeriod"/>
              <a:defRPr/>
            </a:pPr>
            <a:r>
              <a:rPr lang="en-US" altLang="zh-CN" dirty="0"/>
              <a:t>MySQL</a:t>
            </a:r>
            <a:r>
              <a:rPr lang="zh-CN" altLang="en-US" dirty="0"/>
              <a:t>如果创建函数的时候报</a:t>
            </a:r>
            <a:r>
              <a:rPr lang="en-US" altLang="zh-CN" dirty="0"/>
              <a:t>Error Code 1418</a:t>
            </a:r>
            <a:r>
              <a:rPr lang="zh-CN" altLang="en-US" dirty="0"/>
              <a:t>，需要</a:t>
            </a:r>
            <a:r>
              <a:rPr lang="en-US" altLang="zh-CN" dirty="0"/>
              <a:t>set global </a:t>
            </a:r>
            <a:r>
              <a:rPr lang="en-US" altLang="zh-CN" dirty="0" err="1"/>
              <a:t>log_bin_trust_function_creators</a:t>
            </a:r>
            <a:r>
              <a:rPr lang="en-US" altLang="zh-CN" dirty="0"/>
              <a:t> = 1;</a:t>
            </a:r>
          </a:p>
          <a:p>
            <a:pPr marL="342900" indent="-342900">
              <a:buAutoNum type="arabicPeriod"/>
              <a:defRPr/>
            </a:pPr>
            <a:endParaRPr lang="en-US" altLang="zh-CN" dirty="0"/>
          </a:p>
          <a:p>
            <a:pPr marL="285750" indent="-285750">
              <a:buFont typeface="Arial" panose="020B0604020202020204" pitchFamily="34" charset="0"/>
              <a:buChar char="•"/>
              <a:defRPr/>
            </a:pPr>
            <a:r>
              <a:rPr lang="zh-CN" altLang="en-US" dirty="0"/>
              <a:t>相关文档：</a:t>
            </a:r>
            <a:endParaRPr lang="en-US" altLang="zh-CN" dirty="0"/>
          </a:p>
          <a:p>
            <a:pPr>
              <a:defRPr/>
            </a:pPr>
            <a:r>
              <a:rPr lang="en-US" altLang="zh-CN" dirty="0">
                <a:hlinkClick r:id="rId3"/>
              </a:rPr>
              <a:t>https://dev.mysql.com/doc/refman/8.0/en/create-procedure.html</a:t>
            </a: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创建自定义函数</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4077120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676675"/>
            <a:ext cx="10438966" cy="3139321"/>
          </a:xfrm>
          <a:prstGeom prst="rect">
            <a:avLst/>
          </a:prstGeom>
          <a:noFill/>
        </p:spPr>
        <p:txBody>
          <a:bodyPr wrap="square" rtlCol="0">
            <a:spAutoFit/>
          </a:bodyPr>
          <a:lstStyle/>
          <a:p>
            <a:pPr>
              <a:defRPr/>
            </a:pPr>
            <a:r>
              <a:rPr lang="en-US" altLang="zh-CN" dirty="0" err="1">
                <a:sym typeface="Calibri" panose="020F0502020204030204" pitchFamily="34" charset="0"/>
              </a:rPr>
              <a:t>openGauss</a:t>
            </a:r>
            <a:r>
              <a:rPr lang="zh-CN" altLang="en-US" dirty="0">
                <a:sym typeface="Calibri" panose="020F0502020204030204" pitchFamily="34" charset="0"/>
              </a:rPr>
              <a:t>：</a:t>
            </a:r>
            <a:endParaRPr lang="en-US" altLang="zh-CN" dirty="0">
              <a:sym typeface="Calibri" panose="020F0502020204030204" pitchFamily="34" charset="0"/>
            </a:endParaRPr>
          </a:p>
          <a:p>
            <a:pPr marL="285750" indent="-285750">
              <a:buFont typeface="Arial" panose="020B0604020202020204" pitchFamily="34" charset="0"/>
              <a:buChar char="•"/>
              <a:defRPr/>
            </a:pPr>
            <a:r>
              <a:rPr lang="zh-CN" altLang="en-US" dirty="0"/>
              <a:t>详细语法与示例请参考：</a:t>
            </a:r>
            <a:endParaRPr lang="en-US" altLang="zh-CN" dirty="0"/>
          </a:p>
          <a:p>
            <a:pPr marL="285750" indent="-285750">
              <a:buFont typeface="Arial" panose="020B0604020202020204" pitchFamily="34" charset="0"/>
              <a:buChar char="•"/>
              <a:defRPr/>
            </a:pPr>
            <a:r>
              <a:rPr lang="en" altLang="zh-CN" dirty="0">
                <a:hlinkClick r:id="rId3"/>
              </a:rPr>
              <a:t>https://opengauss.org/zh/docs/1.0.0/docs/Developerguide/CREATE-FUNCTION.html</a:t>
            </a:r>
            <a:endParaRPr lang="en" altLang="zh-CN" dirty="0"/>
          </a:p>
          <a:p>
            <a:pPr marL="285750" indent="-285750">
              <a:buFont typeface="Arial" panose="020B0604020202020204" pitchFamily="34" charset="0"/>
              <a:buChar char="•"/>
              <a:defRPr/>
            </a:pPr>
            <a:endParaRPr lang="en" altLang="zh-CN" dirty="0"/>
          </a:p>
          <a:p>
            <a:pPr marL="285750" indent="-285750">
              <a:buFont typeface="Arial" panose="020B0604020202020204" pitchFamily="34" charset="0"/>
              <a:buChar char="•"/>
              <a:defRPr/>
            </a:pPr>
            <a:r>
              <a:rPr lang="zh-CN" altLang="en" dirty="0"/>
              <a:t>部分</a:t>
            </a:r>
            <a:r>
              <a:rPr lang="zh-CN" altLang="en-US" dirty="0"/>
              <a:t>截图：</a:t>
            </a: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endParaRPr lang="en-US" altLang="zh-CN"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创建自定义函数</a:t>
            </a:r>
          </a:p>
          <a:p>
            <a:pPr algn="r"/>
            <a:endParaRPr lang="zh-CN" altLang="en-US" sz="2000" dirty="0">
              <a:solidFill>
                <a:schemeClr val="bg1"/>
              </a:solidFill>
              <a:cs typeface="+mn-ea"/>
              <a:sym typeface="+mn-lt"/>
            </a:endParaRPr>
          </a:p>
        </p:txBody>
      </p:sp>
      <p:pic>
        <p:nvPicPr>
          <p:cNvPr id="3" name="图片 2">
            <a:extLst>
              <a:ext uri="{FF2B5EF4-FFF2-40B4-BE49-F238E27FC236}">
                <a16:creationId xmlns:a16="http://schemas.microsoft.com/office/drawing/2014/main" id="{D2FEE828-4B8E-89A1-2414-36C8146C50DE}"/>
              </a:ext>
            </a:extLst>
          </p:cNvPr>
          <p:cNvPicPr>
            <a:picLocks noChangeAspect="1"/>
          </p:cNvPicPr>
          <p:nvPr/>
        </p:nvPicPr>
        <p:blipFill>
          <a:blip r:embed="rId4"/>
          <a:stretch>
            <a:fillRect/>
          </a:stretch>
        </p:blipFill>
        <p:spPr>
          <a:xfrm>
            <a:off x="1278292" y="3246335"/>
            <a:ext cx="5715143" cy="1910183"/>
          </a:xfrm>
          <a:prstGeom prst="rect">
            <a:avLst/>
          </a:prstGeom>
        </p:spPr>
      </p:pic>
    </p:spTree>
    <p:extLst>
      <p:ext uri="{BB962C8B-B14F-4D97-AF65-F5344CB8AC3E}">
        <p14:creationId xmlns:p14="http://schemas.microsoft.com/office/powerpoint/2010/main" val="2062128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1676675"/>
            <a:ext cx="9803631" cy="5016758"/>
          </a:xfrm>
          <a:prstGeom prst="rect">
            <a:avLst/>
          </a:prstGeom>
          <a:noFill/>
        </p:spPr>
        <p:txBody>
          <a:bodyPr wrap="square" rtlCol="0">
            <a:spAutoFit/>
          </a:bodyPr>
          <a:lstStyle/>
          <a:p>
            <a:pPr>
              <a:defRPr/>
            </a:pPr>
            <a:r>
              <a:rPr lang="en-US" altLang="zh-CN" dirty="0">
                <a:sym typeface="Calibri" panose="020F0502020204030204" pitchFamily="34" charset="0"/>
              </a:rPr>
              <a:t>SQL</a:t>
            </a:r>
            <a:r>
              <a:rPr lang="zh-CN" altLang="en-US" dirty="0">
                <a:sym typeface="Calibri" panose="020F0502020204030204" pitchFamily="34" charset="0"/>
              </a:rPr>
              <a:t> </a:t>
            </a:r>
            <a:r>
              <a:rPr lang="en-US" altLang="zh-CN" dirty="0">
                <a:sym typeface="Calibri" panose="020F0502020204030204" pitchFamily="34" charset="0"/>
              </a:rPr>
              <a:t>Server</a:t>
            </a:r>
            <a:r>
              <a:rPr lang="zh-CN" altLang="en-US" dirty="0">
                <a:sym typeface="Calibri" panose="020F0502020204030204" pitchFamily="34" charset="0"/>
              </a:rPr>
              <a:t>：</a:t>
            </a:r>
            <a:endParaRPr lang="en-US" altLang="zh-CN" dirty="0">
              <a:sym typeface="Calibri" panose="020F0502020204030204" pitchFamily="34" charset="0"/>
            </a:endParaRPr>
          </a:p>
          <a:p>
            <a:pPr marL="285750" indent="-285750">
              <a:buFont typeface="Arial" panose="020B0604020202020204" pitchFamily="34" charset="0"/>
              <a:buChar char="•"/>
              <a:defRPr/>
            </a:pPr>
            <a:r>
              <a:rPr lang="zh-CN" altLang="en-US" dirty="0"/>
              <a:t>大致语法：</a:t>
            </a:r>
          </a:p>
          <a:p>
            <a:pPr>
              <a:defRPr/>
            </a:pPr>
            <a:r>
              <a:rPr lang="en-US" altLang="zh-CN" dirty="0"/>
              <a:t>CREATE [ OR ALTER ] FUNCTION </a:t>
            </a:r>
            <a:r>
              <a:rPr lang="en-US" altLang="zh-CN" dirty="0" err="1"/>
              <a:t>function_name</a:t>
            </a:r>
            <a:r>
              <a:rPr lang="en-US" altLang="zh-CN" dirty="0"/>
              <a:t>   (</a:t>
            </a:r>
          </a:p>
          <a:p>
            <a:pPr lvl="1">
              <a:defRPr/>
            </a:pPr>
            <a:r>
              <a:rPr lang="en-US" altLang="zh-CN" dirty="0"/>
              <a:t>[ { @parameter [ AS ] </a:t>
            </a:r>
            <a:r>
              <a:rPr lang="en-US" altLang="zh-CN" dirty="0" err="1"/>
              <a:t>data_type</a:t>
            </a:r>
            <a:r>
              <a:rPr lang="en-US" altLang="zh-CN" dirty="0"/>
              <a:t> [ = default ] [ READONLY ] } [ ,...n ] ]</a:t>
            </a:r>
          </a:p>
          <a:p>
            <a:pPr>
              <a:defRPr/>
            </a:pPr>
            <a:r>
              <a:rPr lang="en-US" altLang="zh-CN" dirty="0"/>
              <a:t>)</a:t>
            </a:r>
          </a:p>
          <a:p>
            <a:pPr>
              <a:defRPr/>
            </a:pPr>
            <a:r>
              <a:rPr lang="en-US" altLang="zh-CN" dirty="0"/>
              <a:t>RETURNS </a:t>
            </a:r>
            <a:r>
              <a:rPr lang="en-US" altLang="zh-CN" dirty="0" err="1"/>
              <a:t>data_type</a:t>
            </a:r>
            <a:r>
              <a:rPr lang="en-US" altLang="zh-CN" dirty="0"/>
              <a:t> </a:t>
            </a:r>
          </a:p>
          <a:p>
            <a:pPr>
              <a:defRPr/>
            </a:pPr>
            <a:r>
              <a:rPr lang="en-US" altLang="zh-CN" dirty="0"/>
              <a:t>[ AS ]  </a:t>
            </a:r>
          </a:p>
          <a:p>
            <a:pPr>
              <a:defRPr/>
            </a:pPr>
            <a:r>
              <a:rPr lang="en-US" altLang="zh-CN" dirty="0"/>
              <a:t>    BEGIN   </a:t>
            </a:r>
          </a:p>
          <a:p>
            <a:pPr>
              <a:defRPr/>
            </a:pPr>
            <a:r>
              <a:rPr lang="en-US" altLang="zh-CN" dirty="0"/>
              <a:t>        </a:t>
            </a:r>
            <a:r>
              <a:rPr lang="en-US" altLang="zh-CN" dirty="0" err="1"/>
              <a:t>function_body</a:t>
            </a:r>
            <a:r>
              <a:rPr lang="en-US" altLang="zh-CN" dirty="0"/>
              <a:t>   </a:t>
            </a:r>
          </a:p>
          <a:p>
            <a:pPr>
              <a:defRPr/>
            </a:pPr>
            <a:r>
              <a:rPr lang="en-US" altLang="zh-CN" dirty="0"/>
              <a:t>        RETURN expression  </a:t>
            </a:r>
          </a:p>
          <a:p>
            <a:pPr>
              <a:defRPr/>
            </a:pPr>
            <a:r>
              <a:rPr lang="en-US" altLang="zh-CN" dirty="0"/>
              <a:t>    END  </a:t>
            </a:r>
          </a:p>
          <a:p>
            <a:pPr>
              <a:defRPr/>
            </a:pPr>
            <a:r>
              <a:rPr lang="en-US" altLang="zh-CN" dirty="0"/>
              <a:t>[ ; ]</a:t>
            </a:r>
          </a:p>
          <a:p>
            <a:pPr marL="285750" indent="-285750">
              <a:buFont typeface="Arial" panose="020B0604020202020204" pitchFamily="34" charset="0"/>
              <a:buChar char="•"/>
              <a:defRPr/>
            </a:pPr>
            <a:r>
              <a:rPr lang="zh-CN" altLang="en-US" dirty="0"/>
              <a:t>说明：</a:t>
            </a:r>
          </a:p>
          <a:p>
            <a:pPr>
              <a:defRPr/>
            </a:pPr>
            <a:r>
              <a:rPr lang="en-US" altLang="zh-CN" dirty="0"/>
              <a:t>1. </a:t>
            </a:r>
            <a:r>
              <a:rPr lang="zh-CN" altLang="en-US" dirty="0"/>
              <a:t>返回值可以是表，具体参见文档或示例。</a:t>
            </a:r>
            <a:endParaRPr lang="en-US" altLang="zh-CN" dirty="0"/>
          </a:p>
          <a:p>
            <a:pPr>
              <a:defRPr/>
            </a:pPr>
            <a:r>
              <a:rPr lang="en-US" altLang="zh-CN" dirty="0"/>
              <a:t>2. </a:t>
            </a:r>
            <a:r>
              <a:rPr lang="zh-CN" altLang="en-US" dirty="0"/>
              <a:t>直接使用 </a:t>
            </a:r>
            <a:r>
              <a:rPr lang="en-US" altLang="zh-CN" dirty="0" err="1"/>
              <a:t>dbo</a:t>
            </a:r>
            <a:r>
              <a:rPr lang="en-US" altLang="zh-CN" dirty="0"/>
              <a:t>.</a:t>
            </a:r>
            <a:r>
              <a:rPr lang="zh-CN" altLang="en-US" dirty="0"/>
              <a:t>函数名</a:t>
            </a:r>
            <a:r>
              <a:rPr lang="en-US" altLang="zh-CN" dirty="0"/>
              <a:t>(</a:t>
            </a:r>
            <a:r>
              <a:rPr lang="zh-CN" altLang="en-US" dirty="0"/>
              <a:t>参数</a:t>
            </a:r>
            <a:r>
              <a:rPr lang="en-US" altLang="zh-CN" dirty="0"/>
              <a:t>) </a:t>
            </a:r>
            <a:r>
              <a:rPr lang="zh-CN" altLang="en-US" dirty="0"/>
              <a:t>调用函数</a:t>
            </a:r>
            <a:endParaRPr lang="en-US" altLang="zh-CN" dirty="0"/>
          </a:p>
          <a:p>
            <a:pPr>
              <a:defRPr/>
            </a:pPr>
            <a:r>
              <a:rPr lang="en-US" altLang="zh-CN" dirty="0"/>
              <a:t>3. </a:t>
            </a:r>
            <a:r>
              <a:rPr lang="zh-CN" altLang="en-US" dirty="0"/>
              <a:t>要在同一个</a:t>
            </a:r>
            <a:r>
              <a:rPr lang="en-US" altLang="zh-CN" dirty="0" err="1"/>
              <a:t>sql</a:t>
            </a:r>
            <a:r>
              <a:rPr lang="zh-CN" altLang="en-US" dirty="0"/>
              <a:t>文件里创建和执行函数的话，记得在创建语句后加</a:t>
            </a:r>
            <a:r>
              <a:rPr lang="en-US" altLang="zh-CN" dirty="0"/>
              <a:t>GO</a:t>
            </a:r>
            <a:r>
              <a:rPr lang="zh-CN" altLang="en-US" dirty="0"/>
              <a:t>。</a:t>
            </a:r>
            <a:endParaRPr lang="en-US" altLang="zh-CN" dirty="0">
              <a:solidFill>
                <a:schemeClr val="bg1">
                  <a:lumMod val="50000"/>
                </a:schemeClr>
              </a:solidFill>
            </a:endParaRPr>
          </a:p>
          <a:p>
            <a:pPr marL="285750" indent="-285750">
              <a:buFont typeface="Arial" panose="020B0604020202020204" pitchFamily="34" charset="0"/>
              <a:buChar char="•"/>
              <a:defRPr/>
            </a:pPr>
            <a:r>
              <a:rPr lang="zh-CN" altLang="en-US" sz="1600" dirty="0"/>
              <a:t>相关文档：</a:t>
            </a:r>
            <a:endParaRPr lang="en-US" altLang="zh-CN" sz="1600" dirty="0"/>
          </a:p>
          <a:p>
            <a:pPr>
              <a:defRPr/>
            </a:pPr>
            <a:r>
              <a:rPr lang="en-US" altLang="zh-CN" sz="1600" dirty="0">
                <a:hlinkClick r:id="rId3"/>
              </a:rPr>
              <a:t>https://docs.microsoft.com/zh-cn/sql/t-sql/statements/create-function-transact-sql?view=sql-server-2017</a:t>
            </a:r>
            <a:endParaRPr lang="en-US" altLang="zh-CN" sz="1600" dirty="0"/>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创建自定义函数</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3465872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9144058" cy="4308872"/>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存储过程和自定义函数的区别包括但不限于：</a:t>
            </a:r>
            <a:endParaRPr lang="en-US" altLang="zh-CN" dirty="0"/>
          </a:p>
          <a:p>
            <a:r>
              <a:rPr lang="en-US" altLang="zh-CN" sz="1600" dirty="0"/>
              <a:t>1.</a:t>
            </a:r>
            <a:r>
              <a:rPr lang="zh-CN" altLang="en-US" sz="1600" dirty="0"/>
              <a:t> 一般来说，存储过程实现的功能要复杂一点，而函数的实现的功能针对性比较强。存储过程，功能强大，可以执行包括修改表等一系列数据库操作；用户定义函数不能用于执行一组修改全局数据库状态的操作。</a:t>
            </a:r>
            <a:endParaRPr lang="en-US" altLang="zh-CN" sz="1600" dirty="0"/>
          </a:p>
          <a:p>
            <a:endParaRPr lang="zh-CN" altLang="en-US" sz="1600" dirty="0"/>
          </a:p>
          <a:p>
            <a:r>
              <a:rPr lang="en-US" altLang="zh-CN" sz="1600" dirty="0"/>
              <a:t>2. </a:t>
            </a:r>
            <a:r>
              <a:rPr lang="zh-CN" altLang="en-US" sz="1600" dirty="0"/>
              <a:t>对于存储过程来说可以返回参数，如记录集，而函数只能返回值或者表对象。函数只能返回一个变量；而存储过程可以返回多个。存储过程的参数可以有</a:t>
            </a:r>
            <a:r>
              <a:rPr lang="en-US" altLang="zh-CN" sz="1600" dirty="0"/>
              <a:t>IN,OUT,INOUT</a:t>
            </a:r>
            <a:r>
              <a:rPr lang="zh-CN" altLang="en-US" sz="1600" dirty="0"/>
              <a:t>三种类型，而函数只能有</a:t>
            </a:r>
            <a:r>
              <a:rPr lang="en-US" altLang="zh-CN" sz="1600" dirty="0"/>
              <a:t>IN</a:t>
            </a:r>
            <a:r>
              <a:rPr lang="zh-CN" altLang="en-US" sz="1600" dirty="0"/>
              <a:t>，存储过程声明时不需要返回类型，而函数声明时需要描述返回类型，且函数体中必须包含一个有效的</a:t>
            </a:r>
            <a:r>
              <a:rPr lang="en-US" altLang="zh-CN" sz="1600" dirty="0"/>
              <a:t>RETURN</a:t>
            </a:r>
            <a:r>
              <a:rPr lang="zh-CN" altLang="en-US" sz="1600" dirty="0"/>
              <a:t>语句。</a:t>
            </a:r>
            <a:endParaRPr lang="en-US" altLang="zh-CN" sz="1600" dirty="0"/>
          </a:p>
          <a:p>
            <a:endParaRPr lang="zh-CN" altLang="en-US" sz="1600" dirty="0"/>
          </a:p>
          <a:p>
            <a:r>
              <a:rPr lang="en-US" altLang="zh-CN" sz="1600" dirty="0"/>
              <a:t>3. </a:t>
            </a:r>
            <a:r>
              <a:rPr lang="zh-CN" altLang="en-US" sz="1600" dirty="0"/>
              <a:t>存储过程，可以使用非确定函数，不允许在用户定义函数主体中内置非确定函数。</a:t>
            </a:r>
            <a:endParaRPr lang="en-US" altLang="zh-CN" sz="1600" dirty="0"/>
          </a:p>
          <a:p>
            <a:endParaRPr lang="zh-CN" altLang="en-US" sz="1600" dirty="0"/>
          </a:p>
          <a:p>
            <a:r>
              <a:rPr lang="en-US" altLang="zh-CN" sz="1600" dirty="0"/>
              <a:t>4. </a:t>
            </a:r>
            <a:r>
              <a:rPr lang="zh-CN" altLang="en-US" sz="1600" dirty="0"/>
              <a:t>存储过程一般是作为一个独立的部分来执行（ </a:t>
            </a:r>
            <a:r>
              <a:rPr lang="en-US" altLang="zh-CN" sz="1600" dirty="0"/>
              <a:t>EXECUTE </a:t>
            </a:r>
            <a:r>
              <a:rPr lang="zh-CN" altLang="en-US" sz="1600" dirty="0"/>
              <a:t>语句执行），而函数可以作为查询语句的一个部分来调用（</a:t>
            </a:r>
            <a:r>
              <a:rPr lang="en-US" altLang="zh-CN" sz="1600" dirty="0"/>
              <a:t>SELECT</a:t>
            </a:r>
            <a:r>
              <a:rPr lang="zh-CN" altLang="en-US" sz="1600" dirty="0"/>
              <a:t>语句中调用），由于函数可以返回一个表对象，因此它可以在查询语句中位于</a:t>
            </a:r>
            <a:r>
              <a:rPr lang="en-US" altLang="zh-CN" sz="1600" dirty="0"/>
              <a:t>FROM</a:t>
            </a:r>
            <a:r>
              <a:rPr lang="zh-CN" altLang="en-US" sz="1600" dirty="0"/>
              <a:t>关键字的后面。 </a:t>
            </a:r>
            <a:r>
              <a:rPr lang="en-US" altLang="zh-CN" sz="1600" dirty="0"/>
              <a:t>SQL</a:t>
            </a:r>
            <a:r>
              <a:rPr lang="zh-CN" altLang="en-US" sz="1600" dirty="0"/>
              <a:t>语句中不可用存储过程，而可以使用函数。</a:t>
            </a:r>
            <a:endParaRPr lang="en-US" altLang="zh-CN" sz="1600" dirty="0"/>
          </a:p>
          <a:p>
            <a:endParaRPr lang="en-US" altLang="zh-CN" sz="1600" dirty="0"/>
          </a:p>
          <a:p>
            <a:r>
              <a:rPr lang="en-US" altLang="zh-CN" sz="1600" dirty="0"/>
              <a:t>……………………</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存储过程和自定义函数</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3732990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关于作业提交</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83632" y="1968077"/>
            <a:ext cx="10664513" cy="4401205"/>
          </a:xfrm>
          <a:prstGeom prst="rect">
            <a:avLst/>
          </a:prstGeom>
          <a:noFill/>
        </p:spPr>
        <p:txBody>
          <a:bodyPr wrap="square" rtlCol="0">
            <a:spAutoFit/>
          </a:bodyPr>
          <a:lstStyle/>
          <a:p>
            <a:pPr indent="0">
              <a:buNone/>
            </a:pPr>
            <a:r>
              <a:rPr lang="en-US" sz="2000" dirty="0">
                <a:solidFill>
                  <a:srgbClr val="FF0000"/>
                </a:solidFill>
                <a:latin typeface="+mn-ea"/>
                <a:sym typeface="+mn-ea"/>
              </a:rPr>
              <a:t>TASK1</a:t>
            </a:r>
            <a:r>
              <a:rPr lang="zh-CN" altLang="en-US" sz="2000" dirty="0">
                <a:solidFill>
                  <a:srgbClr val="FF0000"/>
                </a:solidFill>
                <a:latin typeface="+mn-ea"/>
                <a:sym typeface="+mn-ea"/>
              </a:rPr>
              <a:t>： </a:t>
            </a:r>
            <a:r>
              <a:rPr lang="en-US" altLang="zh-CN" sz="2000" dirty="0">
                <a:solidFill>
                  <a:srgbClr val="FF0000"/>
                </a:solidFill>
                <a:latin typeface="+mn-ea"/>
                <a:sym typeface="+mn-ea"/>
              </a:rPr>
              <a:t>1-1~1-4</a:t>
            </a:r>
            <a:r>
              <a:rPr lang="en-US" sz="2000" dirty="0">
                <a:solidFill>
                  <a:srgbClr val="FF0000"/>
                </a:solidFill>
                <a:latin typeface="+mn-ea"/>
                <a:sym typeface="+mn-ea"/>
              </a:rPr>
              <a:t> </a:t>
            </a:r>
          </a:p>
          <a:p>
            <a:pPr indent="0">
              <a:buNone/>
            </a:pPr>
            <a:r>
              <a:rPr lang="en-US" sz="2000" dirty="0">
                <a:solidFill>
                  <a:srgbClr val="FF0000"/>
                </a:solidFill>
                <a:latin typeface="+mn-ea"/>
                <a:sym typeface="+mn-ea"/>
              </a:rPr>
              <a:t>TASK2</a:t>
            </a:r>
            <a:r>
              <a:rPr lang="zh-CN" altLang="en-US" sz="2000" dirty="0">
                <a:solidFill>
                  <a:srgbClr val="FF0000"/>
                </a:solidFill>
                <a:latin typeface="+mn-ea"/>
                <a:sym typeface="+mn-ea"/>
              </a:rPr>
              <a:t>： </a:t>
            </a:r>
            <a:r>
              <a:rPr lang="en-US" altLang="zh-CN" sz="2000" dirty="0">
                <a:solidFill>
                  <a:srgbClr val="FF0000"/>
                </a:solidFill>
                <a:latin typeface="+mn-ea"/>
                <a:sym typeface="+mn-ea"/>
              </a:rPr>
              <a:t>2-1~2-6</a:t>
            </a:r>
            <a:r>
              <a:rPr lang="en-US" sz="2000" dirty="0">
                <a:solidFill>
                  <a:srgbClr val="FF0000"/>
                </a:solidFill>
                <a:latin typeface="+mn-ea"/>
                <a:sym typeface="+mn-ea"/>
              </a:rPr>
              <a:t> </a:t>
            </a:r>
          </a:p>
          <a:p>
            <a:pPr indent="0">
              <a:buNone/>
            </a:pPr>
            <a:endParaRPr lang="en-US" altLang="zh-CN" sz="2000" dirty="0">
              <a:solidFill>
                <a:srgbClr val="FF0000"/>
              </a:solidFill>
              <a:latin typeface="+mn-ea"/>
            </a:endParaRPr>
          </a:p>
          <a:p>
            <a:pPr indent="0">
              <a:buNone/>
            </a:pPr>
            <a:r>
              <a:rPr lang="zh-CN" altLang="en-US" sz="2000" dirty="0">
                <a:latin typeface="+mn-ea"/>
                <a:sym typeface="+mn-ea"/>
              </a:rPr>
              <a:t>请在</a:t>
            </a:r>
            <a:r>
              <a:rPr lang="en-US" altLang="zh-CN" sz="2000" b="1" dirty="0">
                <a:latin typeface="+mn-ea"/>
                <a:sym typeface="+mn-ea"/>
              </a:rPr>
              <a:t>PDF/WORD</a:t>
            </a:r>
            <a:r>
              <a:rPr lang="zh-CN" altLang="en-US" sz="2000" b="1" dirty="0">
                <a:latin typeface="+mn-ea"/>
                <a:sym typeface="+mn-ea"/>
              </a:rPr>
              <a:t>等任何方便助教阅读查看的文档</a:t>
            </a:r>
            <a:r>
              <a:rPr lang="zh-CN" altLang="en-US" sz="2000" dirty="0">
                <a:latin typeface="+mn-ea"/>
                <a:sym typeface="+mn-ea"/>
              </a:rPr>
              <a:t>中按照各个作业要求提交相关内容</a:t>
            </a:r>
            <a:r>
              <a:rPr lang="zh-CN" altLang="en-US" sz="2000" b="1" dirty="0">
                <a:latin typeface="+mn-ea"/>
                <a:sym typeface="+mn-ea"/>
              </a:rPr>
              <a:t>，记得标清题号</a:t>
            </a:r>
            <a:r>
              <a:rPr lang="zh-CN" altLang="en-US" sz="2000" dirty="0">
                <a:latin typeface="+mn-ea"/>
                <a:sym typeface="+mn-ea"/>
              </a:rPr>
              <a:t>。</a:t>
            </a:r>
          </a:p>
          <a:p>
            <a:pPr indent="0">
              <a:buNone/>
            </a:pPr>
            <a:endParaRPr lang="en-US" altLang="zh-CN" sz="2000" dirty="0"/>
          </a:p>
          <a:p>
            <a:pPr indent="0">
              <a:buNone/>
            </a:pPr>
            <a:r>
              <a:rPr lang="zh-CN" altLang="en-US" sz="2000" dirty="0"/>
              <a:t>若为</a:t>
            </a:r>
            <a:r>
              <a:rPr lang="en-US" altLang="zh-CN" sz="2000" dirty="0"/>
              <a:t>PDF/WORD</a:t>
            </a:r>
            <a:r>
              <a:rPr lang="zh-CN" altLang="en-US" sz="2000" dirty="0"/>
              <a:t>单文档文件直接提交即可，其他提交压缩包，命名为“</a:t>
            </a:r>
            <a:r>
              <a:rPr lang="zh-CN" altLang="en-US" sz="2000" dirty="0">
                <a:solidFill>
                  <a:srgbClr val="C00000"/>
                </a:solidFill>
              </a:rPr>
              <a:t>学号</a:t>
            </a:r>
            <a:r>
              <a:rPr lang="en-US" altLang="zh-CN" sz="2000" dirty="0">
                <a:solidFill>
                  <a:srgbClr val="C00000"/>
                </a:solidFill>
              </a:rPr>
              <a:t>_</a:t>
            </a:r>
            <a:r>
              <a:rPr lang="zh-CN" altLang="en-US" sz="2000" dirty="0">
                <a:solidFill>
                  <a:srgbClr val="C00000"/>
                </a:solidFill>
              </a:rPr>
              <a:t>姓名_第*次实验</a:t>
            </a:r>
            <a:r>
              <a:rPr lang="zh-CN" altLang="en-US" sz="2000" dirty="0"/>
              <a:t>”。</a:t>
            </a:r>
          </a:p>
          <a:p>
            <a:pPr indent="0">
              <a:buNone/>
            </a:pPr>
            <a:endParaRPr lang="zh-CN" altLang="en-US" sz="2000" dirty="0"/>
          </a:p>
          <a:p>
            <a:pPr indent="0">
              <a:buNone/>
            </a:pPr>
            <a:r>
              <a:rPr lang="zh-CN" altLang="en-US" sz="2000" dirty="0"/>
              <a:t>提交网址：软件学院云平台</a:t>
            </a:r>
            <a:r>
              <a:rPr lang="zh-CN" altLang="en-US" sz="2000" b="1" dirty="0"/>
              <a:t>第六次上机</a:t>
            </a:r>
            <a:r>
              <a:rPr lang="zh-CN" altLang="en-US" sz="2000" dirty="0">
                <a:hlinkClick r:id="rId2"/>
              </a:rPr>
              <a:t>北航软件学院</a:t>
            </a:r>
            <a:r>
              <a:rPr lang="en-US" altLang="zh-CN" sz="2000" dirty="0">
                <a:hlinkClick r:id="rId2"/>
              </a:rPr>
              <a:t>-</a:t>
            </a:r>
            <a:r>
              <a:rPr lang="zh-CN" altLang="en-US" sz="2000" dirty="0">
                <a:hlinkClick r:id="rId2"/>
              </a:rPr>
              <a:t>云平台 </a:t>
            </a:r>
            <a:r>
              <a:rPr lang="en-US" altLang="zh-CN" sz="2000" dirty="0">
                <a:hlinkClick r:id="rId2"/>
              </a:rPr>
              <a:t>(buaa.edu.cn)</a:t>
            </a:r>
            <a:r>
              <a:rPr lang="en-US" altLang="zh-CN" sz="2000" dirty="0"/>
              <a:t>	       </a:t>
            </a:r>
          </a:p>
          <a:p>
            <a:pPr indent="0">
              <a:buNone/>
            </a:pPr>
            <a:r>
              <a:rPr lang="en-US" altLang="zh-CN" sz="2000" dirty="0"/>
              <a:t> </a:t>
            </a:r>
            <a:r>
              <a:rPr lang="zh-CN" altLang="en-US" sz="2000" dirty="0">
                <a:solidFill>
                  <a:srgbClr val="FF0000"/>
                </a:solidFill>
              </a:rPr>
              <a:t>（ 按要求提交）</a:t>
            </a:r>
          </a:p>
          <a:p>
            <a:pPr indent="0">
              <a:buNone/>
            </a:pPr>
            <a:r>
              <a:rPr lang="zh-CN" altLang="en-US" sz="2000" dirty="0">
                <a:sym typeface="+mn-ea"/>
              </a:rPr>
              <a:t>     </a:t>
            </a:r>
          </a:p>
          <a:p>
            <a:pPr indent="0">
              <a:buNone/>
            </a:pPr>
            <a:r>
              <a:rPr lang="en-US" altLang="zh-CN" sz="2000" dirty="0">
                <a:sym typeface="+mn-ea"/>
              </a:rPr>
              <a:t>	</a:t>
            </a:r>
            <a:r>
              <a:rPr lang="zh-CN" altLang="en-US" sz="2000" dirty="0">
                <a:sym typeface="+mn-ea"/>
              </a:rPr>
              <a:t>作业截止时间为</a:t>
            </a:r>
            <a:r>
              <a:rPr lang="zh-CN" altLang="en-US" sz="2000" b="1" dirty="0">
                <a:solidFill>
                  <a:srgbClr val="FF0000"/>
                </a:solidFill>
                <a:sym typeface="+mn-ea"/>
              </a:rPr>
              <a:t>本周末</a:t>
            </a:r>
            <a:r>
              <a:rPr lang="en-US" altLang="zh-CN" sz="2000" b="1" dirty="0">
                <a:solidFill>
                  <a:srgbClr val="FF0000"/>
                </a:solidFill>
                <a:sym typeface="+mn-ea"/>
              </a:rPr>
              <a:t>24:00</a:t>
            </a:r>
            <a:r>
              <a:rPr lang="zh-CN" altLang="en-US" sz="2000" b="1" dirty="0">
                <a:solidFill>
                  <a:srgbClr val="FF0000"/>
                </a:solidFill>
                <a:sym typeface="+mn-ea"/>
              </a:rPr>
              <a:t>之前，提交方式为提交到云平台。</a:t>
            </a:r>
            <a:endParaRPr lang="zh-CN" altLang="en-US" sz="2000" dirty="0"/>
          </a:p>
          <a:p>
            <a:pPr indent="0">
              <a:buNone/>
            </a:pPr>
            <a:endParaRPr lang="en-US" altLang="zh-CN" sz="2000" dirty="0"/>
          </a:p>
          <a:p>
            <a:pPr indent="0">
              <a:buNone/>
            </a:pPr>
            <a:endParaRPr lang="zh-CN" altLang="en-US" sz="2000" dirty="0">
              <a:latin typeface="+mn-ea"/>
            </a:endParaRPr>
          </a:p>
        </p:txBody>
      </p: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r>
                <a:rPr lang="en-US" altLang="zh-CN" sz="2400" dirty="0">
                  <a:solidFill>
                    <a:schemeClr val="bg1"/>
                  </a:solidFill>
                  <a:cs typeface="+mn-ea"/>
                  <a:sym typeface="+mn-lt"/>
                </a:rPr>
                <a:t>MYSQL</a:t>
              </a:r>
              <a:r>
                <a:rPr lang="zh-CN" altLang="en-US" sz="2400" dirty="0">
                  <a:solidFill>
                    <a:schemeClr val="bg1"/>
                  </a:solidFill>
                  <a:cs typeface="+mn-ea"/>
                  <a:sym typeface="+mn-lt"/>
                </a:rPr>
                <a:t>版本）</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存储过程示例</a:t>
            </a:r>
          </a:p>
          <a:p>
            <a:pPr algn="r"/>
            <a:endParaRPr lang="zh-CN" altLang="en-US" sz="2000" dirty="0">
              <a:solidFill>
                <a:schemeClr val="bg1"/>
              </a:solidFill>
              <a:cs typeface="+mn-ea"/>
              <a:sym typeface="+mn-lt"/>
            </a:endParaRPr>
          </a:p>
        </p:txBody>
      </p:sp>
      <p:pic>
        <p:nvPicPr>
          <p:cNvPr id="3" name="图片 2"/>
          <p:cNvPicPr>
            <a:picLocks noChangeAspect="1"/>
          </p:cNvPicPr>
          <p:nvPr/>
        </p:nvPicPr>
        <p:blipFill>
          <a:blip r:embed="rId3"/>
          <a:stretch>
            <a:fillRect/>
          </a:stretch>
        </p:blipFill>
        <p:spPr>
          <a:xfrm>
            <a:off x="1228108" y="1793311"/>
            <a:ext cx="3548843" cy="4922235"/>
          </a:xfrm>
          <a:prstGeom prst="rect">
            <a:avLst/>
          </a:prstGeom>
        </p:spPr>
      </p:pic>
      <p:pic>
        <p:nvPicPr>
          <p:cNvPr id="4" name="图片 3"/>
          <p:cNvPicPr>
            <a:picLocks noChangeAspect="1"/>
          </p:cNvPicPr>
          <p:nvPr/>
        </p:nvPicPr>
        <p:blipFill>
          <a:blip r:embed="rId4"/>
          <a:stretch>
            <a:fillRect/>
          </a:stretch>
        </p:blipFill>
        <p:spPr>
          <a:xfrm>
            <a:off x="5206704" y="1793311"/>
            <a:ext cx="4947335" cy="3503903"/>
          </a:xfrm>
          <a:prstGeom prst="rect">
            <a:avLst/>
          </a:prstGeom>
        </p:spPr>
      </p:pic>
    </p:spTree>
    <p:extLst>
      <p:ext uri="{BB962C8B-B14F-4D97-AF65-F5344CB8AC3E}">
        <p14:creationId xmlns:p14="http://schemas.microsoft.com/office/powerpoint/2010/main" val="3254661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r>
                <a:rPr lang="en-US" altLang="zh-CN" sz="2400" dirty="0">
                  <a:solidFill>
                    <a:schemeClr val="bg1"/>
                  </a:solidFill>
                  <a:cs typeface="+mn-ea"/>
                  <a:sym typeface="+mn-lt"/>
                </a:rPr>
                <a:t>MYSQL</a:t>
              </a:r>
              <a:r>
                <a:rPr lang="zh-CN" altLang="en-US" sz="2400" dirty="0">
                  <a:solidFill>
                    <a:schemeClr val="bg1"/>
                  </a:solidFill>
                  <a:cs typeface="+mn-ea"/>
                  <a:sym typeface="+mn-lt"/>
                </a:rPr>
                <a:t>版本）</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存储过程示例</a:t>
            </a:r>
          </a:p>
          <a:p>
            <a:pPr algn="r"/>
            <a:endParaRPr lang="zh-CN" altLang="en-US" sz="2000" dirty="0">
              <a:solidFill>
                <a:schemeClr val="bg1"/>
              </a:solidFill>
              <a:cs typeface="+mn-ea"/>
              <a:sym typeface="+mn-lt"/>
            </a:endParaRPr>
          </a:p>
        </p:txBody>
      </p:sp>
      <p:pic>
        <p:nvPicPr>
          <p:cNvPr id="2" name="图片 1"/>
          <p:cNvPicPr>
            <a:picLocks noChangeAspect="1"/>
          </p:cNvPicPr>
          <p:nvPr/>
        </p:nvPicPr>
        <p:blipFill>
          <a:blip r:embed="rId3"/>
          <a:stretch>
            <a:fillRect/>
          </a:stretch>
        </p:blipFill>
        <p:spPr>
          <a:xfrm>
            <a:off x="1294557" y="2181930"/>
            <a:ext cx="4272120" cy="3020691"/>
          </a:xfrm>
          <a:prstGeom prst="rect">
            <a:avLst/>
          </a:prstGeom>
        </p:spPr>
      </p:pic>
      <p:pic>
        <p:nvPicPr>
          <p:cNvPr id="5" name="图片 4"/>
          <p:cNvPicPr>
            <a:picLocks noChangeAspect="1"/>
          </p:cNvPicPr>
          <p:nvPr/>
        </p:nvPicPr>
        <p:blipFill>
          <a:blip r:embed="rId4"/>
          <a:stretch>
            <a:fillRect/>
          </a:stretch>
        </p:blipFill>
        <p:spPr>
          <a:xfrm>
            <a:off x="5627821" y="2042238"/>
            <a:ext cx="3895751" cy="2592824"/>
          </a:xfrm>
          <a:prstGeom prst="rect">
            <a:avLst/>
          </a:prstGeom>
        </p:spPr>
      </p:pic>
    </p:spTree>
    <p:extLst>
      <p:ext uri="{BB962C8B-B14F-4D97-AF65-F5344CB8AC3E}">
        <p14:creationId xmlns:p14="http://schemas.microsoft.com/office/powerpoint/2010/main" val="1850439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r>
                <a:rPr lang="en-US" altLang="zh-CN" sz="2400" dirty="0">
                  <a:solidFill>
                    <a:schemeClr val="bg1"/>
                  </a:solidFill>
                  <a:cs typeface="+mn-ea"/>
                  <a:sym typeface="+mn-lt"/>
                </a:rPr>
                <a:t>SQL SERVER</a:t>
              </a:r>
              <a:r>
                <a:rPr lang="zh-CN" altLang="en-US" sz="2400" dirty="0">
                  <a:solidFill>
                    <a:schemeClr val="bg1"/>
                  </a:solidFill>
                  <a:cs typeface="+mn-ea"/>
                  <a:sym typeface="+mn-lt"/>
                </a:rPr>
                <a:t>）</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存储过程示例</a:t>
            </a:r>
          </a:p>
          <a:p>
            <a:pPr algn="r"/>
            <a:endParaRPr lang="zh-CN" altLang="en-US" sz="2000" dirty="0">
              <a:solidFill>
                <a:schemeClr val="bg1"/>
              </a:solidFill>
              <a:cs typeface="+mn-ea"/>
              <a:sym typeface="+mn-lt"/>
            </a:endParaRPr>
          </a:p>
        </p:txBody>
      </p:sp>
      <p:pic>
        <p:nvPicPr>
          <p:cNvPr id="13" name="图片 12"/>
          <p:cNvPicPr>
            <a:picLocks noChangeAspect="1" noChangeArrowheads="1"/>
          </p:cNvPicPr>
          <p:nvPr/>
        </p:nvPicPr>
        <p:blipFill>
          <a:blip r:embed="rId3"/>
          <a:srcRect/>
          <a:stretch>
            <a:fillRect/>
          </a:stretch>
        </p:blipFill>
        <p:spPr bwMode="auto">
          <a:xfrm>
            <a:off x="1520004" y="2173069"/>
            <a:ext cx="6797675" cy="4065587"/>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135117" y="1671745"/>
            <a:ext cx="3263462" cy="376474"/>
          </a:xfrm>
          <a:prstGeom prst="rect">
            <a:avLst/>
          </a:prstGeom>
          <a:noFill/>
        </p:spPr>
        <p:txBody>
          <a:bodyPr wrap="square" rtlCol="0">
            <a:spAutoFit/>
          </a:bodyPr>
          <a:lstStyle/>
          <a:p>
            <a:r>
              <a:rPr lang="zh-CN" altLang="en-US" dirty="0"/>
              <a:t>示例均基于如下假定：</a:t>
            </a:r>
          </a:p>
        </p:txBody>
      </p:sp>
    </p:spTree>
    <p:extLst>
      <p:ext uri="{BB962C8B-B14F-4D97-AF65-F5344CB8AC3E}">
        <p14:creationId xmlns:p14="http://schemas.microsoft.com/office/powerpoint/2010/main" val="1900596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存储过程示例</a:t>
            </a:r>
          </a:p>
          <a:p>
            <a:pPr algn="r"/>
            <a:endParaRPr lang="zh-CN" altLang="en-US" sz="2000" dirty="0">
              <a:solidFill>
                <a:schemeClr val="bg1"/>
              </a:solidFill>
              <a:cs typeface="+mn-ea"/>
              <a:sym typeface="+mn-lt"/>
            </a:endParaRPr>
          </a:p>
        </p:txBody>
      </p:sp>
      <p:pic>
        <p:nvPicPr>
          <p:cNvPr id="11" name="图片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691" y="1671745"/>
            <a:ext cx="7137400" cy="4530725"/>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8916" y="1671745"/>
            <a:ext cx="3305175" cy="1595438"/>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a:extLst>
              <a:ext uri="{FF2B5EF4-FFF2-40B4-BE49-F238E27FC236}">
                <a16:creationId xmlns:a16="http://schemas.microsoft.com/office/drawing/2014/main" id="{48E428A2-74CF-43F2-8B82-06FDD91F2DBE}"/>
              </a:ext>
            </a:extLst>
          </p:cNvPr>
          <p:cNvSpPr txBox="1"/>
          <p:nvPr/>
        </p:nvSpPr>
        <p:spPr>
          <a:xfrm>
            <a:off x="8519262" y="1671745"/>
            <a:ext cx="2536665" cy="923330"/>
          </a:xfrm>
          <a:prstGeom prst="rect">
            <a:avLst/>
          </a:prstGeom>
          <a:noFill/>
        </p:spPr>
        <p:txBody>
          <a:bodyPr wrap="square" rtlCol="0">
            <a:spAutoFit/>
          </a:bodyPr>
          <a:lstStyle/>
          <a:p>
            <a:r>
              <a:rPr lang="zh-CN" altLang="en-US" dirty="0"/>
              <a:t>说明：</a:t>
            </a:r>
            <a:endParaRPr lang="en-US" altLang="zh-CN" dirty="0"/>
          </a:p>
          <a:p>
            <a:r>
              <a:rPr kumimoji="1" lang="zh-CN" altLang="en-US" dirty="0"/>
              <a:t>这样存储过程里会包含</a:t>
            </a:r>
            <a:r>
              <a:rPr kumimoji="1" lang="en-US" altLang="zh-CN" dirty="0"/>
              <a:t>EXECUTE</a:t>
            </a:r>
            <a:r>
              <a:rPr kumimoji="1" lang="zh-CN" altLang="en-US" dirty="0"/>
              <a:t>语句。</a:t>
            </a:r>
            <a:endParaRPr kumimoji="1" lang="en-US" altLang="zh-CN" dirty="0"/>
          </a:p>
        </p:txBody>
      </p:sp>
    </p:spTree>
    <p:extLst>
      <p:ext uri="{BB962C8B-B14F-4D97-AF65-F5344CB8AC3E}">
        <p14:creationId xmlns:p14="http://schemas.microsoft.com/office/powerpoint/2010/main" val="1386739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D812E569-7409-43C7-A845-4E909C87A4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存储过程示例</a:t>
            </a:r>
          </a:p>
          <a:p>
            <a:pPr algn="r"/>
            <a:endParaRPr lang="zh-CN" altLang="en-US" sz="2000" dirty="0">
              <a:solidFill>
                <a:schemeClr val="bg1"/>
              </a:solidFill>
              <a:cs typeface="+mn-ea"/>
              <a:sym typeface="+mn-lt"/>
            </a:endParaRPr>
          </a:p>
        </p:txBody>
      </p:sp>
      <p:pic>
        <p:nvPicPr>
          <p:cNvPr id="11" name="图片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680" y="1671745"/>
            <a:ext cx="8831263" cy="2754313"/>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954680" y="4934607"/>
            <a:ext cx="9308672" cy="923330"/>
          </a:xfrm>
          <a:prstGeom prst="rect">
            <a:avLst/>
          </a:prstGeom>
          <a:noFill/>
        </p:spPr>
        <p:txBody>
          <a:bodyPr wrap="square" rtlCol="0">
            <a:spAutoFit/>
          </a:bodyPr>
          <a:lstStyle/>
          <a:p>
            <a:r>
              <a:rPr lang="zh-CN" altLang="en-US" dirty="0"/>
              <a:t>说明：</a:t>
            </a:r>
            <a:endParaRPr lang="en-US" altLang="zh-CN" dirty="0"/>
          </a:p>
          <a:p>
            <a:r>
              <a:rPr kumimoji="1" lang="en-US" altLang="zh-CN" dirty="0"/>
              <a:t>CREATE OR ALTER</a:t>
            </a:r>
            <a:r>
              <a:rPr kumimoji="1" lang="zh-CN" altLang="en-US" dirty="0"/>
              <a:t>为</a:t>
            </a:r>
            <a:r>
              <a:rPr kumimoji="1" lang="en-US" altLang="zh-CN" dirty="0"/>
              <a:t>SQL</a:t>
            </a:r>
            <a:r>
              <a:rPr kumimoji="1" lang="zh-CN" altLang="en-US" dirty="0"/>
              <a:t> </a:t>
            </a:r>
            <a:r>
              <a:rPr kumimoji="1" lang="en-US" altLang="zh-CN" dirty="0"/>
              <a:t>SERVER2016</a:t>
            </a:r>
            <a:r>
              <a:rPr kumimoji="1" lang="zh-CN" altLang="en-US" dirty="0"/>
              <a:t> </a:t>
            </a:r>
            <a:r>
              <a:rPr kumimoji="1" lang="en-US" altLang="zh-CN" dirty="0"/>
              <a:t>SP1</a:t>
            </a:r>
            <a:r>
              <a:rPr kumimoji="1" lang="zh-CN" altLang="en-US" dirty="0"/>
              <a:t>新增语法</a:t>
            </a:r>
            <a:endParaRPr kumimoji="1" lang="en-US" altLang="zh-CN" dirty="0"/>
          </a:p>
          <a:p>
            <a:r>
              <a:rPr kumimoji="1" lang="zh-CN" altLang="en-US" dirty="0"/>
              <a:t>低版本会报错，创建单独用</a:t>
            </a:r>
            <a:r>
              <a:rPr kumimoji="1" lang="en-US" altLang="zh-CN" dirty="0"/>
              <a:t>CREATE</a:t>
            </a:r>
            <a:endParaRPr kumimoji="1" lang="zh-CN" altLang="en-US" dirty="0"/>
          </a:p>
        </p:txBody>
      </p:sp>
    </p:spTree>
    <p:extLst>
      <p:ext uri="{BB962C8B-B14F-4D97-AF65-F5344CB8AC3E}">
        <p14:creationId xmlns:p14="http://schemas.microsoft.com/office/powerpoint/2010/main" val="205140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存储过程示例</a:t>
            </a:r>
          </a:p>
          <a:p>
            <a:pPr algn="r"/>
            <a:endParaRPr lang="zh-CN" altLang="en-US" sz="2000" dirty="0">
              <a:solidFill>
                <a:schemeClr val="bg1"/>
              </a:solidFill>
              <a:cs typeface="+mn-ea"/>
              <a:sym typeface="+mn-lt"/>
            </a:endParaRPr>
          </a:p>
        </p:txBody>
      </p:sp>
      <p:pic>
        <p:nvPicPr>
          <p:cNvPr id="12" name="图片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786" y="1891562"/>
            <a:ext cx="8375650" cy="4008438"/>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636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存储过程示例</a:t>
            </a:r>
          </a:p>
          <a:p>
            <a:pPr algn="r"/>
            <a:endParaRPr lang="zh-CN" altLang="en-US" sz="2000" dirty="0">
              <a:solidFill>
                <a:schemeClr val="bg1"/>
              </a:solidFill>
              <a:cs typeface="+mn-ea"/>
              <a:sym typeface="+mn-lt"/>
            </a:endParaRPr>
          </a:p>
        </p:txBody>
      </p:sp>
      <p:pic>
        <p:nvPicPr>
          <p:cNvPr id="12" name="图片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017" y="1879144"/>
            <a:ext cx="6955123" cy="2535136"/>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6789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r>
                <a:rPr lang="en-US" altLang="zh-CN" sz="2400" dirty="0">
                  <a:solidFill>
                    <a:schemeClr val="bg1"/>
                  </a:solidFill>
                  <a:cs typeface="+mn-ea"/>
                  <a:sym typeface="+mn-lt"/>
                </a:rPr>
                <a:t>MYSQL</a:t>
              </a:r>
              <a:r>
                <a:rPr lang="zh-CN" altLang="en-US" sz="2400" dirty="0">
                  <a:solidFill>
                    <a:schemeClr val="bg1"/>
                  </a:solidFill>
                  <a:cs typeface="+mn-ea"/>
                  <a:sym typeface="+mn-lt"/>
                </a:rPr>
                <a:t>版本）</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8EA52625-1EC9-49F7-8D05-7AF204B21F17}"/>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自定义函数示例</a:t>
            </a:r>
          </a:p>
          <a:p>
            <a:pPr algn="r"/>
            <a:endParaRPr lang="zh-CN" altLang="en-US" sz="2000" dirty="0">
              <a:solidFill>
                <a:schemeClr val="bg1"/>
              </a:solidFill>
              <a:cs typeface="+mn-ea"/>
              <a:sym typeface="+mn-lt"/>
            </a:endParaRPr>
          </a:p>
        </p:txBody>
      </p:sp>
      <p:pic>
        <p:nvPicPr>
          <p:cNvPr id="3" name="图片 2"/>
          <p:cNvPicPr>
            <a:picLocks noChangeAspect="1"/>
          </p:cNvPicPr>
          <p:nvPr/>
        </p:nvPicPr>
        <p:blipFill>
          <a:blip r:embed="rId3"/>
          <a:stretch>
            <a:fillRect/>
          </a:stretch>
        </p:blipFill>
        <p:spPr>
          <a:xfrm>
            <a:off x="1153935" y="1974688"/>
            <a:ext cx="5597580" cy="4085289"/>
          </a:xfrm>
          <a:prstGeom prst="rect">
            <a:avLst/>
          </a:prstGeom>
        </p:spPr>
      </p:pic>
      <p:sp>
        <p:nvSpPr>
          <p:cNvPr id="4" name="文本框 3"/>
          <p:cNvSpPr txBox="1"/>
          <p:nvPr/>
        </p:nvSpPr>
        <p:spPr>
          <a:xfrm>
            <a:off x="6978770" y="1889185"/>
            <a:ext cx="2656936" cy="1815882"/>
          </a:xfrm>
          <a:prstGeom prst="rect">
            <a:avLst/>
          </a:prstGeom>
          <a:noFill/>
        </p:spPr>
        <p:txBody>
          <a:bodyPr wrap="square" rtlCol="0">
            <a:spAutoFit/>
          </a:bodyPr>
          <a:lstStyle/>
          <a:p>
            <a:r>
              <a:rPr lang="zh-CN" altLang="en-US" sz="1600" dirty="0"/>
              <a:t>说明：</a:t>
            </a:r>
            <a:endParaRPr lang="en-US" altLang="zh-CN" sz="1600" dirty="0"/>
          </a:p>
          <a:p>
            <a:r>
              <a:rPr lang="en-US" altLang="zh-CN" sz="1600" dirty="0"/>
              <a:t>     MYSQL</a:t>
            </a:r>
            <a:r>
              <a:rPr lang="zh-CN" altLang="en-US" sz="1600" dirty="0"/>
              <a:t>函数无法返回一个记录集，因此不便于实现内联表值函数</a:t>
            </a:r>
            <a:r>
              <a:rPr lang="en-US" altLang="zh-CN" sz="1600" dirty="0"/>
              <a:t>/</a:t>
            </a:r>
            <a:r>
              <a:rPr lang="zh-CN" altLang="en-US" sz="1600" dirty="0"/>
              <a:t>多语句表值函数；</a:t>
            </a:r>
            <a:endParaRPr lang="en-US" altLang="zh-CN" sz="1600" dirty="0"/>
          </a:p>
          <a:p>
            <a:r>
              <a:rPr lang="zh-CN" altLang="en-US" sz="1600" dirty="0"/>
              <a:t>    如果需要完成相应功能，可以选用存储过程。</a:t>
            </a:r>
          </a:p>
        </p:txBody>
      </p:sp>
    </p:spTree>
    <p:extLst>
      <p:ext uri="{BB962C8B-B14F-4D97-AF65-F5344CB8AC3E}">
        <p14:creationId xmlns:p14="http://schemas.microsoft.com/office/powerpoint/2010/main" val="873919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r>
                <a:rPr lang="en-US" altLang="zh-CN" sz="2400" dirty="0">
                  <a:solidFill>
                    <a:schemeClr val="bg1"/>
                  </a:solidFill>
                  <a:cs typeface="+mn-ea"/>
                  <a:sym typeface="+mn-lt"/>
                </a:rPr>
                <a:t>SQL SERVER</a:t>
              </a:r>
              <a:r>
                <a:rPr lang="zh-CN" altLang="en-US" sz="2400" dirty="0">
                  <a:solidFill>
                    <a:schemeClr val="bg1"/>
                  </a:solidFill>
                  <a:cs typeface="+mn-ea"/>
                  <a:sym typeface="+mn-lt"/>
                </a:rPr>
                <a:t>）</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自定义函数示例</a:t>
            </a:r>
          </a:p>
          <a:p>
            <a:pPr algn="r"/>
            <a:endParaRPr lang="zh-CN" altLang="en-US" sz="2000" dirty="0">
              <a:solidFill>
                <a:schemeClr val="bg1"/>
              </a:solidFill>
              <a:cs typeface="+mn-ea"/>
              <a:sym typeface="+mn-lt"/>
            </a:endParaRPr>
          </a:p>
        </p:txBody>
      </p:sp>
      <p:pic>
        <p:nvPicPr>
          <p:cNvPr id="9" name="图片 8"/>
          <p:cNvPicPr>
            <a:picLocks noChangeAspect="1" noChangeArrowheads="1"/>
          </p:cNvPicPr>
          <p:nvPr/>
        </p:nvPicPr>
        <p:blipFill>
          <a:blip r:embed="rId3"/>
          <a:srcRect/>
          <a:stretch>
            <a:fillRect/>
          </a:stretch>
        </p:blipFill>
        <p:spPr bwMode="auto">
          <a:xfrm>
            <a:off x="1573346" y="1671745"/>
            <a:ext cx="8108950" cy="4465637"/>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0519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自定义函数示例</a:t>
            </a:r>
          </a:p>
          <a:p>
            <a:pPr algn="r"/>
            <a:endParaRPr lang="zh-CN" altLang="en-US" sz="2000" dirty="0">
              <a:solidFill>
                <a:schemeClr val="bg1"/>
              </a:solidFill>
              <a:cs typeface="+mn-ea"/>
              <a:sym typeface="+mn-lt"/>
            </a:endParaRPr>
          </a:p>
        </p:txBody>
      </p:sp>
      <p:pic>
        <p:nvPicPr>
          <p:cNvPr id="11" name="图片 10"/>
          <p:cNvPicPr>
            <a:picLocks noChangeAspect="1" noChangeArrowheads="1"/>
          </p:cNvPicPr>
          <p:nvPr/>
        </p:nvPicPr>
        <p:blipFill>
          <a:blip r:embed="rId3"/>
          <a:srcRect/>
          <a:stretch>
            <a:fillRect/>
          </a:stretch>
        </p:blipFill>
        <p:spPr bwMode="auto">
          <a:xfrm>
            <a:off x="1439354" y="2042238"/>
            <a:ext cx="8529638" cy="3076575"/>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308538" y="5517931"/>
            <a:ext cx="8891752" cy="923330"/>
          </a:xfrm>
          <a:prstGeom prst="rect">
            <a:avLst/>
          </a:prstGeom>
          <a:noFill/>
        </p:spPr>
        <p:txBody>
          <a:bodyPr wrap="square" rtlCol="0">
            <a:spAutoFit/>
          </a:bodyPr>
          <a:lstStyle/>
          <a:p>
            <a:r>
              <a:rPr lang="zh-CN" altLang="en-US" dirty="0"/>
              <a:t>说明：</a:t>
            </a:r>
            <a:endParaRPr lang="en-US" altLang="zh-CN" dirty="0"/>
          </a:p>
          <a:p>
            <a:r>
              <a:rPr lang="zh-CN" altLang="en-US" dirty="0"/>
              <a:t>       写</a:t>
            </a:r>
            <a:r>
              <a:rPr lang="en-US" altLang="zh-CN" dirty="0" err="1"/>
              <a:t>sql</a:t>
            </a:r>
            <a:r>
              <a:rPr lang="zh-CN" altLang="en-US" dirty="0"/>
              <a:t>存储过程经常需要调用一些函数来使处理过程更加合理，也可以使函数复用性更强，表值函数只能返回一个表，标量值函数可以返回基类型。</a:t>
            </a:r>
          </a:p>
        </p:txBody>
      </p:sp>
    </p:spTree>
    <p:extLst>
      <p:ext uri="{BB962C8B-B14F-4D97-AF65-F5344CB8AC3E}">
        <p14:creationId xmlns:p14="http://schemas.microsoft.com/office/powerpoint/2010/main" val="727305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p:cNvSpPr txBox="1"/>
          <p:nvPr/>
        </p:nvSpPr>
        <p:spPr>
          <a:xfrm>
            <a:off x="1242204" y="1974689"/>
            <a:ext cx="9282022" cy="440120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en-US" altLang="zh-CN" dirty="0"/>
              <a:t>Task1</a:t>
            </a:r>
            <a:r>
              <a:rPr lang="zh-CN" altLang="en-US" dirty="0"/>
              <a:t>：</a:t>
            </a:r>
            <a:endParaRPr lang="en-US" altLang="zh-CN" dirty="0"/>
          </a:p>
          <a:p>
            <a:pPr>
              <a:lnSpc>
                <a:spcPct val="150000"/>
              </a:lnSpc>
            </a:pPr>
            <a:r>
              <a:rPr lang="en-US" altLang="zh-CN" dirty="0"/>
              <a:t>1. </a:t>
            </a:r>
            <a:r>
              <a:rPr lang="zh-CN" altLang="en-US" dirty="0"/>
              <a:t>新建数据库</a:t>
            </a:r>
            <a:r>
              <a:rPr lang="en-US" altLang="zh-CN" dirty="0"/>
              <a:t> Library</a:t>
            </a:r>
          </a:p>
          <a:p>
            <a:pPr>
              <a:lnSpc>
                <a:spcPct val="150000"/>
              </a:lnSpc>
            </a:pPr>
            <a:r>
              <a:rPr lang="en-US" altLang="zh-CN" dirty="0"/>
              <a:t>2. </a:t>
            </a:r>
            <a:r>
              <a:rPr lang="zh-CN" altLang="en-US" dirty="0"/>
              <a:t>新建如下表：（</a:t>
            </a:r>
            <a:r>
              <a:rPr lang="zh-CN" altLang="en-US" dirty="0">
                <a:solidFill>
                  <a:srgbClr val="FF0000"/>
                </a:solidFill>
              </a:rPr>
              <a:t>键与约束自行合理设定即可，字段可自由增加，比如</a:t>
            </a:r>
            <a:r>
              <a:rPr lang="en-US" altLang="zh-CN" dirty="0">
                <a:solidFill>
                  <a:srgbClr val="FF0000"/>
                </a:solidFill>
              </a:rPr>
              <a:t> ID</a:t>
            </a:r>
            <a:r>
              <a:rPr lang="zh-CN" altLang="en-US" dirty="0"/>
              <a:t>）</a:t>
            </a:r>
          </a:p>
          <a:p>
            <a:pPr>
              <a:lnSpc>
                <a:spcPct val="150000"/>
              </a:lnSpc>
            </a:pPr>
            <a:r>
              <a:rPr lang="zh-CN" altLang="en-US" dirty="0"/>
              <a:t>账户</a:t>
            </a:r>
            <a:r>
              <a:rPr lang="en-US" altLang="zh-CN" dirty="0"/>
              <a:t>(</a:t>
            </a:r>
            <a:r>
              <a:rPr lang="zh-CN" altLang="en-US" dirty="0"/>
              <a:t>用户名</a:t>
            </a:r>
            <a:r>
              <a:rPr lang="en-US" altLang="zh-CN" dirty="0"/>
              <a:t>, </a:t>
            </a:r>
            <a:r>
              <a:rPr lang="zh-CN" altLang="en-US" dirty="0"/>
              <a:t>密码</a:t>
            </a:r>
            <a:r>
              <a:rPr lang="en-US" altLang="zh-CN" dirty="0"/>
              <a:t>, …)</a:t>
            </a:r>
          </a:p>
          <a:p>
            <a:pPr>
              <a:lnSpc>
                <a:spcPct val="150000"/>
              </a:lnSpc>
            </a:pPr>
            <a:r>
              <a:rPr lang="zh-CN" altLang="en-US" dirty="0"/>
              <a:t>书库</a:t>
            </a:r>
            <a:r>
              <a:rPr lang="en-US" altLang="zh-CN" dirty="0"/>
              <a:t>(ISBN, </a:t>
            </a:r>
            <a:r>
              <a:rPr lang="zh-CN" altLang="en-US" dirty="0"/>
              <a:t>书名</a:t>
            </a:r>
            <a:r>
              <a:rPr lang="en-US" altLang="zh-CN" dirty="0"/>
              <a:t>, </a:t>
            </a:r>
            <a:r>
              <a:rPr lang="zh-CN" altLang="en-US" dirty="0"/>
              <a:t>数量</a:t>
            </a:r>
            <a:r>
              <a:rPr lang="en-US" altLang="zh-CN" dirty="0"/>
              <a:t>, …)</a:t>
            </a:r>
          </a:p>
          <a:p>
            <a:pPr>
              <a:lnSpc>
                <a:spcPct val="150000"/>
              </a:lnSpc>
            </a:pPr>
            <a:r>
              <a:rPr lang="zh-CN" altLang="en-US" dirty="0"/>
              <a:t>借阅记录</a:t>
            </a:r>
            <a:r>
              <a:rPr lang="en-US" altLang="zh-CN" dirty="0"/>
              <a:t>(</a:t>
            </a:r>
            <a:r>
              <a:rPr lang="zh-CN" altLang="en-US" dirty="0"/>
              <a:t>用户名</a:t>
            </a:r>
            <a:r>
              <a:rPr lang="en-US" altLang="zh-CN" dirty="0"/>
              <a:t>, ISBN, </a:t>
            </a:r>
            <a:r>
              <a:rPr lang="zh-CN" altLang="en-US" dirty="0"/>
              <a:t>借书时间</a:t>
            </a:r>
            <a:r>
              <a:rPr lang="en-US" altLang="zh-CN" dirty="0"/>
              <a:t>, </a:t>
            </a:r>
            <a:r>
              <a:rPr lang="zh-CN" altLang="en-US" dirty="0"/>
              <a:t>到期时间</a:t>
            </a:r>
            <a:r>
              <a:rPr lang="en-US" altLang="zh-CN" dirty="0"/>
              <a:t>, </a:t>
            </a:r>
            <a:r>
              <a:rPr lang="zh-CN" altLang="en-US" dirty="0"/>
              <a:t>还书时间</a:t>
            </a:r>
            <a:r>
              <a:rPr lang="en-US" altLang="zh-CN" dirty="0"/>
              <a:t>, …)</a:t>
            </a:r>
          </a:p>
          <a:p>
            <a:pPr>
              <a:lnSpc>
                <a:spcPct val="150000"/>
              </a:lnSpc>
            </a:pPr>
            <a:endParaRPr lang="en-US" altLang="zh-CN" dirty="0"/>
          </a:p>
          <a:p>
            <a:pPr>
              <a:lnSpc>
                <a:spcPct val="150000"/>
              </a:lnSpc>
            </a:pPr>
            <a:r>
              <a:rPr lang="en-US" altLang="zh-CN" dirty="0"/>
              <a:t>Ps</a:t>
            </a:r>
            <a:r>
              <a:rPr lang="zh-CN" altLang="en-US" dirty="0"/>
              <a:t>：到期时间约定为借书时间</a:t>
            </a:r>
            <a:r>
              <a:rPr lang="en-US" altLang="zh-CN" dirty="0"/>
              <a:t>+30</a:t>
            </a:r>
            <a:r>
              <a:rPr lang="zh-CN" altLang="en-US" dirty="0"/>
              <a:t>天。</a:t>
            </a:r>
            <a:endParaRPr lang="en-US" altLang="zh-CN" dirty="0"/>
          </a:p>
          <a:p>
            <a:endParaRPr lang="en-US" altLang="zh-CN" sz="1600" dirty="0"/>
          </a:p>
          <a:p>
            <a:r>
              <a:rPr lang="zh-CN" altLang="en-US" sz="1600" dirty="0"/>
              <a:t>关于时间和日期类的文档：</a:t>
            </a:r>
            <a:endParaRPr lang="en-US" altLang="zh-CN" sz="1600" dirty="0"/>
          </a:p>
          <a:p>
            <a:r>
              <a:rPr lang="en-US" altLang="zh-CN" sz="1600" dirty="0">
                <a:hlinkClick r:id="rId2"/>
              </a:rPr>
              <a:t>https://docs.microsoft.com/zh-cn/sql/t-sql/data-types/date-and-time-types?view=sql-server-2017</a:t>
            </a:r>
            <a:endParaRPr lang="en-US" altLang="zh-CN" sz="1600" dirty="0"/>
          </a:p>
          <a:p>
            <a:r>
              <a:rPr lang="en-US" altLang="zh-CN" sz="1600" dirty="0">
                <a:hlinkClick r:id="rId3"/>
              </a:rPr>
              <a:t>https://dev.mysql.com/doc/refman/8.0/en/date-and-time-functions.html</a:t>
            </a:r>
            <a:endParaRPr lang="en-US" altLang="zh-CN" sz="1600" dirty="0"/>
          </a:p>
        </p:txBody>
      </p:sp>
      <p:sp>
        <p:nvSpPr>
          <p:cNvPr id="4" name="文本框 3"/>
          <p:cNvSpPr txBox="1"/>
          <p:nvPr/>
        </p:nvSpPr>
        <p:spPr>
          <a:xfrm>
            <a:off x="1654061" y="1098782"/>
            <a:ext cx="2420099" cy="307777"/>
          </a:xfrm>
          <a:prstGeom prst="rect">
            <a:avLst/>
          </a:prstGeom>
          <a:noFill/>
        </p:spPr>
        <p:txBody>
          <a:bodyPr wrap="square" rtlCol="0">
            <a:spAutoFit/>
          </a:bodyPr>
          <a:lstStyle/>
          <a:p>
            <a:r>
              <a:rPr lang="en-US" altLang="zh-CN" sz="1400" dirty="0">
                <a:solidFill>
                  <a:schemeClr val="bg1"/>
                </a:solidFill>
                <a:cs typeface="+mn-ea"/>
              </a:rPr>
              <a:t>—  </a:t>
            </a:r>
            <a:r>
              <a:rPr lang="zh-CN" altLang="en-US" sz="1400" dirty="0">
                <a:solidFill>
                  <a:schemeClr val="bg1"/>
                </a:solidFill>
                <a:cs typeface="+mn-ea"/>
              </a:rPr>
              <a:t>简易图书馆书籍借阅系统</a:t>
            </a:r>
          </a:p>
        </p:txBody>
      </p:sp>
    </p:spTree>
    <p:extLst>
      <p:ext uri="{BB962C8B-B14F-4D97-AF65-F5344CB8AC3E}">
        <p14:creationId xmlns:p14="http://schemas.microsoft.com/office/powerpoint/2010/main" val="2712779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自定义函数示例</a:t>
            </a:r>
          </a:p>
          <a:p>
            <a:pPr algn="r"/>
            <a:endParaRPr lang="zh-CN" altLang="en-US" sz="2000" dirty="0">
              <a:solidFill>
                <a:schemeClr val="bg1"/>
              </a:solidFill>
              <a:cs typeface="+mn-ea"/>
              <a:sym typeface="+mn-lt"/>
            </a:endParaRPr>
          </a:p>
        </p:txBody>
      </p:sp>
      <p:pic>
        <p:nvPicPr>
          <p:cNvPr id="9" name="图片 8"/>
          <p:cNvPicPr>
            <a:picLocks noChangeAspect="1" noChangeArrowheads="1"/>
          </p:cNvPicPr>
          <p:nvPr/>
        </p:nvPicPr>
        <p:blipFill>
          <a:blip r:embed="rId3"/>
          <a:srcRect/>
          <a:stretch>
            <a:fillRect/>
          </a:stretch>
        </p:blipFill>
        <p:spPr bwMode="auto">
          <a:xfrm>
            <a:off x="2078985" y="1762005"/>
            <a:ext cx="6781236" cy="3962325"/>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686910" y="6059978"/>
            <a:ext cx="8292662" cy="369332"/>
          </a:xfrm>
          <a:prstGeom prst="rect">
            <a:avLst/>
          </a:prstGeom>
          <a:noFill/>
        </p:spPr>
        <p:txBody>
          <a:bodyPr wrap="square" rtlCol="0">
            <a:spAutoFit/>
          </a:bodyPr>
          <a:lstStyle/>
          <a:p>
            <a:r>
              <a:rPr lang="zh-CN" altLang="en-US" dirty="0"/>
              <a:t>说明：多语句表值函数可以看做是标量函数和内联表值函数的结合体。</a:t>
            </a:r>
          </a:p>
        </p:txBody>
      </p:sp>
    </p:spTree>
    <p:extLst>
      <p:ext uri="{BB962C8B-B14F-4D97-AF65-F5344CB8AC3E}">
        <p14:creationId xmlns:p14="http://schemas.microsoft.com/office/powerpoint/2010/main" val="8620153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触发器</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1" y="2048218"/>
            <a:ext cx="9144058" cy="369332"/>
          </a:xfrm>
          <a:prstGeom prst="rect">
            <a:avLst/>
          </a:prstGeom>
          <a:noFill/>
        </p:spPr>
        <p:txBody>
          <a:bodyPr wrap="square" rtlCol="0">
            <a:spAutoFit/>
          </a:bodyPr>
          <a:lstStyle/>
          <a:p>
            <a:pPr>
              <a:defRPr/>
            </a:pPr>
            <a:r>
              <a:rPr lang="zh-CN" altLang="en-US" dirty="0"/>
              <a:t>　　</a:t>
            </a:r>
          </a:p>
        </p:txBody>
      </p:sp>
      <p:sp>
        <p:nvSpPr>
          <p:cNvPr id="13" name="文本框 12"/>
          <p:cNvSpPr txBox="1"/>
          <p:nvPr/>
        </p:nvSpPr>
        <p:spPr>
          <a:xfrm>
            <a:off x="954680" y="2048218"/>
            <a:ext cx="9144058"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语法（</a:t>
            </a:r>
            <a:r>
              <a:rPr lang="en-US" altLang="zh-CN" dirty="0"/>
              <a:t>MySQL</a:t>
            </a:r>
            <a:r>
              <a:rPr lang="zh-CN" altLang="en-US" dirty="0"/>
              <a:t>）</a:t>
            </a:r>
          </a:p>
          <a:p>
            <a:r>
              <a:rPr lang="en-US" altLang="zh-CN" dirty="0"/>
              <a:t>CREATE</a:t>
            </a:r>
          </a:p>
          <a:p>
            <a:r>
              <a:rPr lang="en-US" altLang="zh-CN" dirty="0"/>
              <a:t>    TRIGGER </a:t>
            </a:r>
            <a:r>
              <a:rPr lang="en-US" altLang="zh-CN" dirty="0" err="1"/>
              <a:t>trigger_name</a:t>
            </a:r>
            <a:endParaRPr lang="en-US" altLang="zh-CN" dirty="0"/>
          </a:p>
          <a:p>
            <a:r>
              <a:rPr lang="en-US" altLang="zh-CN" dirty="0"/>
              <a:t>    </a:t>
            </a:r>
            <a:r>
              <a:rPr lang="en-US" altLang="zh-CN" dirty="0" err="1"/>
              <a:t>trigger_time</a:t>
            </a:r>
            <a:r>
              <a:rPr lang="en-US" altLang="zh-CN" dirty="0"/>
              <a:t> </a:t>
            </a:r>
            <a:r>
              <a:rPr lang="en-US" altLang="zh-CN" dirty="0" err="1"/>
              <a:t>trigger_event</a:t>
            </a:r>
            <a:endParaRPr lang="en-US" altLang="zh-CN" dirty="0"/>
          </a:p>
          <a:p>
            <a:r>
              <a:rPr lang="en-US" altLang="zh-CN" dirty="0"/>
              <a:t>    ON </a:t>
            </a:r>
            <a:r>
              <a:rPr lang="en-US" altLang="zh-CN" dirty="0" err="1"/>
              <a:t>tbl_name</a:t>
            </a:r>
            <a:r>
              <a:rPr lang="en-US" altLang="zh-CN" dirty="0"/>
              <a:t> FOR EACH ROW</a:t>
            </a:r>
          </a:p>
          <a:p>
            <a:r>
              <a:rPr lang="en-US" altLang="zh-CN" dirty="0"/>
              <a:t>    [</a:t>
            </a:r>
            <a:r>
              <a:rPr lang="en-US" altLang="zh-CN" dirty="0" err="1"/>
              <a:t>trigger_order</a:t>
            </a:r>
            <a:r>
              <a:rPr lang="en-US" altLang="zh-CN" dirty="0"/>
              <a:t>]</a:t>
            </a:r>
          </a:p>
          <a:p>
            <a:r>
              <a:rPr lang="en-US" altLang="zh-CN" dirty="0"/>
              <a:t>    </a:t>
            </a:r>
            <a:r>
              <a:rPr lang="en-US" altLang="zh-CN" dirty="0" err="1"/>
              <a:t>trigger_body</a:t>
            </a:r>
            <a:endParaRPr lang="en-US" altLang="zh-CN" dirty="0"/>
          </a:p>
          <a:p>
            <a:endParaRPr lang="en-US" altLang="zh-CN" dirty="0"/>
          </a:p>
          <a:p>
            <a:r>
              <a:rPr lang="en-US" altLang="zh-CN" dirty="0" err="1"/>
              <a:t>trigger_time</a:t>
            </a:r>
            <a:r>
              <a:rPr lang="en-US" altLang="zh-CN" dirty="0"/>
              <a:t>: { BEFORE | AFTER }	//</a:t>
            </a:r>
            <a:r>
              <a:rPr lang="zh-CN" altLang="en-US" dirty="0"/>
              <a:t>在</a:t>
            </a:r>
            <a:r>
              <a:rPr lang="en-US" altLang="zh-CN" dirty="0"/>
              <a:t>DML</a:t>
            </a:r>
            <a:r>
              <a:rPr lang="zh-CN" altLang="en-US" dirty="0"/>
              <a:t>之前</a:t>
            </a:r>
            <a:r>
              <a:rPr lang="en-US" altLang="zh-CN" dirty="0"/>
              <a:t>/</a:t>
            </a:r>
            <a:r>
              <a:rPr lang="zh-CN" altLang="en-US" dirty="0"/>
              <a:t>之后执行</a:t>
            </a:r>
            <a:endParaRPr lang="en-US" altLang="zh-CN" dirty="0"/>
          </a:p>
          <a:p>
            <a:endParaRPr lang="en-US" altLang="zh-CN" dirty="0"/>
          </a:p>
          <a:p>
            <a:r>
              <a:rPr lang="en-US" altLang="zh-CN" dirty="0" err="1"/>
              <a:t>trigger_event</a:t>
            </a:r>
            <a:r>
              <a:rPr lang="en-US" altLang="zh-CN" dirty="0"/>
              <a:t>: { INSERT | UPDATE | DELETE }</a:t>
            </a:r>
          </a:p>
          <a:p>
            <a:endParaRPr lang="en-US" altLang="zh-CN" dirty="0"/>
          </a:p>
          <a:p>
            <a:r>
              <a:rPr lang="en-US" altLang="zh-CN" dirty="0" err="1"/>
              <a:t>trigger_order</a:t>
            </a:r>
            <a:r>
              <a:rPr lang="en-US" altLang="zh-CN" dirty="0"/>
              <a:t>: { FOLLOWS | PRECEDES } </a:t>
            </a:r>
            <a:r>
              <a:rPr lang="en-US" altLang="zh-CN" dirty="0" err="1"/>
              <a:t>other_trigger_name</a:t>
            </a:r>
            <a:endParaRPr lang="en-US" altLang="zh-CN" dirty="0"/>
          </a:p>
          <a:p>
            <a:r>
              <a:rPr lang="en-US" altLang="zh-CN" dirty="0"/>
              <a:t>//</a:t>
            </a:r>
            <a:r>
              <a:rPr lang="zh-CN" altLang="en-US" dirty="0"/>
              <a:t>指定同一个表上不同触发器的执行顺序</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触发器</a:t>
              </a: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1" y="2048218"/>
            <a:ext cx="9144058" cy="369332"/>
          </a:xfrm>
          <a:prstGeom prst="rect">
            <a:avLst/>
          </a:prstGeom>
          <a:noFill/>
        </p:spPr>
        <p:txBody>
          <a:bodyPr wrap="square" rtlCol="0">
            <a:spAutoFit/>
          </a:bodyPr>
          <a:lstStyle/>
          <a:p>
            <a:pPr>
              <a:defRPr/>
            </a:pPr>
            <a:r>
              <a:rPr lang="zh-CN" altLang="en-US" dirty="0"/>
              <a:t>　　</a:t>
            </a:r>
          </a:p>
        </p:txBody>
      </p:sp>
      <p:sp>
        <p:nvSpPr>
          <p:cNvPr id="13" name="文本框 12"/>
          <p:cNvSpPr txBox="1"/>
          <p:nvPr/>
        </p:nvSpPr>
        <p:spPr>
          <a:xfrm>
            <a:off x="954680" y="2048218"/>
            <a:ext cx="9144058"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MySQL</a:t>
            </a:r>
            <a:r>
              <a:rPr lang="zh-CN" altLang="en-US" dirty="0"/>
              <a:t>触发器使用详解</a:t>
            </a:r>
            <a:endParaRPr lang="en-US" altLang="zh-CN" dirty="0"/>
          </a:p>
          <a:p>
            <a:pPr marL="285750" indent="-285750">
              <a:buFont typeface="Arial" panose="020B0604020202020204" pitchFamily="34" charset="0"/>
              <a:buChar char="•"/>
            </a:pPr>
            <a:r>
              <a:rPr lang="en-US" altLang="zh-CN" dirty="0">
                <a:hlinkClick r:id="rId3"/>
              </a:rPr>
              <a:t>https://www.cnblogs.com/qlqwjy/p/7842647.html</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MySQL</a:t>
            </a:r>
            <a:r>
              <a:rPr lang="zh-CN" altLang="en-US" dirty="0"/>
              <a:t>中的</a:t>
            </a:r>
            <a:r>
              <a:rPr lang="en-US" altLang="zh-CN" dirty="0"/>
              <a:t>SIGNAL</a:t>
            </a:r>
            <a:r>
              <a:rPr lang="zh-CN" altLang="en-US" dirty="0"/>
              <a:t>语句</a:t>
            </a:r>
            <a:r>
              <a:rPr lang="zh-CN" altLang="en-US" b="0" i="0" dirty="0">
                <a:solidFill>
                  <a:srgbClr val="4D4D4D"/>
                </a:solidFill>
                <a:effectLst/>
                <a:latin typeface="-apple-system"/>
              </a:rPr>
              <a:t>生成自定义错误信息或警告</a:t>
            </a:r>
            <a:endParaRPr lang="en-US" altLang="zh-CN" b="0" i="0" dirty="0">
              <a:solidFill>
                <a:srgbClr val="4D4D4D"/>
              </a:solidFill>
              <a:effectLst/>
              <a:latin typeface="-apple-system"/>
            </a:endParaRPr>
          </a:p>
          <a:p>
            <a:pPr marL="285750" indent="-285750">
              <a:buFont typeface="Arial" panose="020B0604020202020204" pitchFamily="34" charset="0"/>
              <a:buChar char="•"/>
            </a:pPr>
            <a:r>
              <a:rPr lang="en-US" altLang="zh-CN" dirty="0">
                <a:hlinkClick r:id="rId4"/>
              </a:rPr>
              <a:t>https://blog.csdn.net/jkzyx123/article/details/135272894</a:t>
            </a:r>
            <a:endParaRPr lang="en-US" altLang="zh-CN" dirty="0">
              <a:solidFill>
                <a:srgbClr val="4D4D4D"/>
              </a:solidFill>
              <a:latin typeface="-apple-system"/>
            </a:endParaRPr>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191566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p:cNvSpPr txBox="1"/>
          <p:nvPr/>
        </p:nvSpPr>
        <p:spPr>
          <a:xfrm>
            <a:off x="1072056" y="1508651"/>
            <a:ext cx="10321587" cy="4304896"/>
          </a:xfrm>
          <a:prstGeom prst="rect">
            <a:avLst/>
          </a:prstGeom>
          <a:noFill/>
        </p:spPr>
        <p:txBody>
          <a:bodyPr wrap="square" rtlCol="0">
            <a:spAutoFit/>
          </a:bodyPr>
          <a:lstStyle/>
          <a:p>
            <a:pPr>
              <a:lnSpc>
                <a:spcPct val="125000"/>
              </a:lnSpc>
            </a:pPr>
            <a:r>
              <a:rPr lang="en-US" altLang="zh-CN" dirty="0"/>
              <a:t>Task1</a:t>
            </a:r>
            <a:r>
              <a:rPr lang="zh-CN" altLang="en-US" dirty="0"/>
              <a:t>：</a:t>
            </a:r>
            <a:endParaRPr lang="en-US" altLang="zh-CN" dirty="0"/>
          </a:p>
          <a:p>
            <a:pPr>
              <a:lnSpc>
                <a:spcPct val="125000"/>
              </a:lnSpc>
            </a:pPr>
            <a:r>
              <a:rPr lang="en-US" altLang="zh-CN" dirty="0"/>
              <a:t>ca</a:t>
            </a:r>
          </a:p>
          <a:p>
            <a:pPr>
              <a:lnSpc>
                <a:spcPct val="125000"/>
              </a:lnSpc>
            </a:pPr>
            <a:r>
              <a:rPr lang="en-US" altLang="zh-CN" sz="1400" dirty="0"/>
              <a:t>1-1 </a:t>
            </a:r>
            <a:r>
              <a:rPr lang="zh-CN" altLang="en-US" sz="1400" dirty="0"/>
              <a:t>用户密码检查</a:t>
            </a:r>
            <a:r>
              <a:rPr lang="en-US" altLang="zh-CN" sz="1400" dirty="0"/>
              <a:t>/</a:t>
            </a:r>
            <a:r>
              <a:rPr lang="zh-CN" altLang="en-US" sz="1400" dirty="0"/>
              <a:t>修改： 接收四个参数（用户名，密码，新密码，动作），若动作为</a:t>
            </a:r>
            <a:r>
              <a:rPr lang="en-US" altLang="zh-CN" sz="1400" dirty="0"/>
              <a:t>1</a:t>
            </a:r>
            <a:r>
              <a:rPr lang="zh-CN" altLang="en-US" sz="1400" dirty="0"/>
              <a:t>，则检查用户名和密码是否和密码表中存的相符，相符则返回 </a:t>
            </a:r>
            <a:r>
              <a:rPr lang="en-US" altLang="zh-CN" sz="1400" dirty="0"/>
              <a:t>true</a:t>
            </a:r>
            <a:r>
              <a:rPr lang="zh-CN" altLang="en-US" sz="1400" dirty="0"/>
              <a:t>，不相符返回</a:t>
            </a:r>
            <a:r>
              <a:rPr lang="en-US" altLang="zh-CN" sz="1400" dirty="0"/>
              <a:t>false</a:t>
            </a:r>
            <a:r>
              <a:rPr lang="zh-CN" altLang="en-US" sz="1400" dirty="0"/>
              <a:t>； 若动作为</a:t>
            </a:r>
            <a:r>
              <a:rPr lang="en-US" altLang="zh-CN" sz="1400" dirty="0"/>
              <a:t>2</a:t>
            </a:r>
            <a:r>
              <a:rPr lang="zh-CN" altLang="en-US" sz="1400" dirty="0"/>
              <a:t>， 则首先检查用户名、密码是否相符，若不相符返回</a:t>
            </a:r>
            <a:r>
              <a:rPr lang="en-US" altLang="zh-CN" sz="1400" dirty="0"/>
              <a:t>false</a:t>
            </a:r>
            <a:r>
              <a:rPr lang="zh-CN" altLang="en-US" sz="1400" dirty="0"/>
              <a:t>，相符则将密码表中的密码改成新密码，返回</a:t>
            </a:r>
            <a:r>
              <a:rPr lang="en-US" altLang="zh-CN" sz="1400" dirty="0"/>
              <a:t>true</a:t>
            </a:r>
            <a:r>
              <a:rPr lang="zh-CN" altLang="en-US" sz="1400" dirty="0"/>
              <a:t>。密码要求只包含数字和字母，长度大于等于</a:t>
            </a:r>
            <a:r>
              <a:rPr lang="en-US" altLang="zh-CN" sz="1400" dirty="0"/>
              <a:t>4</a:t>
            </a:r>
            <a:r>
              <a:rPr lang="zh-CN" altLang="en-US" sz="1400" dirty="0"/>
              <a:t>、小于等于</a:t>
            </a:r>
            <a:r>
              <a:rPr lang="en-US" altLang="zh-CN" sz="1400" dirty="0"/>
              <a:t>10</a:t>
            </a:r>
            <a:r>
              <a:rPr lang="zh-CN" altLang="en-US" sz="1400" dirty="0"/>
              <a:t>；</a:t>
            </a:r>
            <a:endParaRPr lang="en-US" altLang="zh-CN" sz="1400" dirty="0"/>
          </a:p>
          <a:p>
            <a:pPr>
              <a:lnSpc>
                <a:spcPct val="125000"/>
              </a:lnSpc>
            </a:pPr>
            <a:r>
              <a:rPr lang="en-US" altLang="zh-CN" sz="1400" dirty="0"/>
              <a:t>1-2</a:t>
            </a:r>
            <a:r>
              <a:rPr lang="zh-CN" altLang="en-US" sz="1400" dirty="0"/>
              <a:t> 借书：接收两个参数（用户名，</a:t>
            </a:r>
            <a:r>
              <a:rPr lang="en-US" altLang="zh-CN" sz="1400" dirty="0"/>
              <a:t>ISBN</a:t>
            </a:r>
            <a:r>
              <a:rPr lang="zh-CN" altLang="en-US" sz="1400" dirty="0"/>
              <a:t>），没有足够的书、用户不存在或一个人借阅两本同样的书时返回</a:t>
            </a:r>
            <a:r>
              <a:rPr lang="en-US" altLang="zh-CN" sz="1400" dirty="0"/>
              <a:t>false</a:t>
            </a:r>
            <a:r>
              <a:rPr lang="zh-CN" altLang="en-US" sz="1400" dirty="0"/>
              <a:t>，合法执行后，借阅记录表会新增一条记录，书库对应书的数量也需要减</a:t>
            </a:r>
            <a:r>
              <a:rPr lang="en-US" altLang="zh-CN" sz="1400" dirty="0"/>
              <a:t>1</a:t>
            </a:r>
            <a:r>
              <a:rPr lang="zh-CN" altLang="en-US" sz="1400" dirty="0"/>
              <a:t>，并返回</a:t>
            </a:r>
            <a:r>
              <a:rPr lang="en-US" altLang="zh-CN" sz="1400" dirty="0"/>
              <a:t>true</a:t>
            </a:r>
            <a:r>
              <a:rPr lang="zh-CN" altLang="en-US" sz="1400" dirty="0"/>
              <a:t>；</a:t>
            </a:r>
            <a:endParaRPr lang="en-US" altLang="zh-CN" sz="1400" dirty="0"/>
          </a:p>
          <a:p>
            <a:pPr>
              <a:lnSpc>
                <a:spcPct val="125000"/>
              </a:lnSpc>
            </a:pPr>
            <a:r>
              <a:rPr lang="en-US" altLang="zh-CN" sz="1400" dirty="0"/>
              <a:t>1-3</a:t>
            </a:r>
            <a:r>
              <a:rPr lang="zh-CN" altLang="en-US" sz="1400" dirty="0"/>
              <a:t> 还书：接收两个参数（用户名，</a:t>
            </a:r>
            <a:r>
              <a:rPr lang="en-US" altLang="zh-CN" sz="1400" dirty="0"/>
              <a:t>ISBN</a:t>
            </a:r>
            <a:r>
              <a:rPr lang="zh-CN" altLang="en-US" sz="1400" dirty="0"/>
              <a:t>），未查询到借阅记录时返回</a:t>
            </a:r>
            <a:r>
              <a:rPr lang="en-US" altLang="zh-CN" sz="1400" dirty="0"/>
              <a:t>false</a:t>
            </a:r>
            <a:r>
              <a:rPr lang="zh-CN" altLang="en-US" sz="1400" dirty="0"/>
              <a:t>，合法执行后，借阅记录表对应记录会修改还书时间，书库对应书的数量需要加</a:t>
            </a:r>
            <a:r>
              <a:rPr lang="en-US" altLang="zh-CN" sz="1400" dirty="0"/>
              <a:t>1</a:t>
            </a:r>
            <a:r>
              <a:rPr lang="zh-CN" altLang="en-US" sz="1400" dirty="0"/>
              <a:t>，并返回</a:t>
            </a:r>
            <a:r>
              <a:rPr lang="en-US" altLang="zh-CN" sz="1400" dirty="0"/>
              <a:t>true</a:t>
            </a:r>
            <a:r>
              <a:rPr lang="zh-CN" altLang="en-US" sz="1400" dirty="0"/>
              <a:t>；</a:t>
            </a:r>
            <a:endParaRPr lang="en-US" altLang="zh-CN" sz="1400" dirty="0"/>
          </a:p>
          <a:p>
            <a:pPr>
              <a:lnSpc>
                <a:spcPct val="125000"/>
              </a:lnSpc>
            </a:pPr>
            <a:r>
              <a:rPr lang="en-US" altLang="zh-CN" sz="1400" dirty="0"/>
              <a:t>1-4</a:t>
            </a:r>
            <a:r>
              <a:rPr lang="zh-CN" altLang="en-US" sz="1400" dirty="0"/>
              <a:t> 查看当前借阅记录：接受一个参数（用户名），返回该用户名的当前借阅中的记录</a:t>
            </a:r>
            <a:r>
              <a:rPr lang="en-US" altLang="zh-CN" sz="1400" dirty="0"/>
              <a:t>(</a:t>
            </a:r>
            <a:r>
              <a:rPr lang="zh-CN" altLang="en-US" sz="1400" dirty="0"/>
              <a:t>用户名</a:t>
            </a:r>
            <a:r>
              <a:rPr lang="en-US" altLang="zh-CN" sz="1400" dirty="0"/>
              <a:t>, ISBN, </a:t>
            </a:r>
            <a:r>
              <a:rPr lang="zh-CN" altLang="en-US" sz="1400" dirty="0"/>
              <a:t>到期时间</a:t>
            </a:r>
            <a:r>
              <a:rPr lang="en-US" altLang="zh-CN" sz="1400" dirty="0"/>
              <a:t>)</a:t>
            </a:r>
          </a:p>
          <a:p>
            <a:pPr>
              <a:lnSpc>
                <a:spcPct val="125000"/>
              </a:lnSpc>
            </a:pPr>
            <a:endParaRPr lang="en-US" altLang="zh-CN" sz="1400" dirty="0"/>
          </a:p>
          <a:p>
            <a:pPr marL="285750" indent="-285750">
              <a:lnSpc>
                <a:spcPct val="125000"/>
              </a:lnSpc>
              <a:buFont typeface="Wingdings" panose="05000000000000000000" pitchFamily="2" charset="2"/>
              <a:buChar char="u"/>
            </a:pPr>
            <a:r>
              <a:rPr lang="zh-CN" altLang="en-US" sz="1600" dirty="0"/>
              <a:t>说明</a:t>
            </a:r>
            <a:r>
              <a:rPr lang="en-US" altLang="zh-CN" sz="1600" dirty="0"/>
              <a:t>:</a:t>
            </a:r>
          </a:p>
          <a:p>
            <a:pPr marL="342900" indent="-342900">
              <a:lnSpc>
                <a:spcPct val="125000"/>
              </a:lnSpc>
              <a:buAutoNum type="arabicPeriod"/>
            </a:pPr>
            <a:r>
              <a:rPr lang="zh-CN" altLang="en-US" sz="1400" dirty="0"/>
              <a:t>每道题使用存储过程或者自定义函数任一实现即可。</a:t>
            </a:r>
            <a:endParaRPr lang="en-US" altLang="zh-CN" sz="1400" dirty="0"/>
          </a:p>
          <a:p>
            <a:pPr marL="342900" indent="-342900">
              <a:lnSpc>
                <a:spcPct val="125000"/>
              </a:lnSpc>
              <a:buAutoNum type="arabicPeriod"/>
            </a:pPr>
            <a:r>
              <a:rPr lang="zh-CN" altLang="en-US" sz="1400" dirty="0"/>
              <a:t>存储过程</a:t>
            </a:r>
            <a:r>
              <a:rPr lang="en-US" altLang="zh-CN" sz="1400" dirty="0"/>
              <a:t>/</a:t>
            </a:r>
            <a:r>
              <a:rPr lang="zh-CN" altLang="en-US" sz="1400" dirty="0"/>
              <a:t>函数的参数等细节自行设计，但执行操作之后表要有对应的修改。</a:t>
            </a:r>
            <a:endParaRPr lang="en-US" altLang="zh-CN" sz="1400" dirty="0"/>
          </a:p>
          <a:p>
            <a:pPr marL="342900" indent="-342900">
              <a:lnSpc>
                <a:spcPct val="125000"/>
              </a:lnSpc>
              <a:buFontTx/>
              <a:buAutoNum type="arabicPeriod"/>
            </a:pPr>
            <a:r>
              <a:rPr lang="zh-CN" altLang="en-US" sz="1400" dirty="0"/>
              <a:t>每项功能需要自定义至少</a:t>
            </a:r>
            <a:r>
              <a:rPr lang="en-US" altLang="zh-CN" sz="1400" dirty="0"/>
              <a:t>3</a:t>
            </a:r>
            <a:r>
              <a:rPr lang="zh-CN" altLang="en-US" sz="1400" dirty="0"/>
              <a:t>条测试用例进行测试。</a:t>
            </a:r>
            <a:endParaRPr lang="en-US" altLang="zh-CN" sz="1400" dirty="0"/>
          </a:p>
        </p:txBody>
      </p:sp>
      <p:sp>
        <p:nvSpPr>
          <p:cNvPr id="10" name="文本框 9">
            <a:extLst>
              <a:ext uri="{FF2B5EF4-FFF2-40B4-BE49-F238E27FC236}">
                <a16:creationId xmlns:a16="http://schemas.microsoft.com/office/drawing/2014/main" id="{E97AB6D5-5108-70AC-5CE4-67880D8CF06D}"/>
              </a:ext>
            </a:extLst>
          </p:cNvPr>
          <p:cNvSpPr txBox="1"/>
          <p:nvPr/>
        </p:nvSpPr>
        <p:spPr>
          <a:xfrm>
            <a:off x="4476964" y="479972"/>
            <a:ext cx="6097712" cy="1200329"/>
          </a:xfrm>
          <a:prstGeom prst="rect">
            <a:avLst/>
          </a:prstGeom>
          <a:noFill/>
        </p:spPr>
        <p:txBody>
          <a:bodyPr wrap="square">
            <a:spAutoFit/>
          </a:bodyPr>
          <a:lstStyle/>
          <a:p>
            <a:pPr indent="0">
              <a:buFont typeface="Wingdings" panose="05000000000000000000" pitchFamily="2" charset="2"/>
              <a:buNone/>
            </a:pPr>
            <a:endParaRPr lang="zh-CN" altLang="en-US" b="1" dirty="0">
              <a:latin typeface="+mn-ea"/>
            </a:endParaRPr>
          </a:p>
          <a:p>
            <a:pPr indent="0">
              <a:buFont typeface="Wingdings" panose="05000000000000000000" pitchFamily="2" charset="2"/>
              <a:buNone/>
            </a:pPr>
            <a:r>
              <a:rPr lang="zh-CN" altLang="en-US" b="1" dirty="0">
                <a:latin typeface="+mn-ea"/>
              </a:rPr>
              <a:t>提交要求：</a:t>
            </a:r>
            <a:r>
              <a:rPr lang="zh-CN" altLang="en-US" dirty="0">
                <a:latin typeface="+mn-ea"/>
                <a:sym typeface="+mn-ea"/>
              </a:rPr>
              <a:t>请在</a:t>
            </a:r>
            <a:r>
              <a:rPr lang="en-US" altLang="zh-CN" b="1" dirty="0">
                <a:latin typeface="+mn-ea"/>
                <a:sym typeface="+mn-ea"/>
              </a:rPr>
              <a:t>PDF/WORD</a:t>
            </a:r>
            <a:r>
              <a:rPr lang="zh-CN" altLang="en-US" b="1" dirty="0">
                <a:latin typeface="+mn-ea"/>
                <a:sym typeface="+mn-ea"/>
              </a:rPr>
              <a:t>等任何方便助教阅读查看的文档中</a:t>
            </a:r>
            <a:r>
              <a:rPr lang="zh-CN" altLang="en-US" dirty="0">
                <a:latin typeface="+mn-ea"/>
                <a:sym typeface="+mn-ea"/>
              </a:rPr>
              <a:t>完成以下提交内容：需要提交每个查询的</a:t>
            </a:r>
            <a:r>
              <a:rPr lang="en-US" altLang="zh-CN" b="1" dirty="0">
                <a:latin typeface="+mn-ea"/>
                <a:sym typeface="+mn-ea"/>
              </a:rPr>
              <a:t>SQL</a:t>
            </a:r>
            <a:r>
              <a:rPr lang="zh-CN" altLang="en-US" b="1" dirty="0">
                <a:latin typeface="+mn-ea"/>
                <a:sym typeface="+mn-ea"/>
              </a:rPr>
              <a:t>语句和查询结果截图，请标好题号</a:t>
            </a:r>
            <a:r>
              <a:rPr lang="zh-CN" altLang="en-US" dirty="0">
                <a:latin typeface="+mn-ea"/>
              </a:rPr>
              <a:t>。</a:t>
            </a:r>
          </a:p>
        </p:txBody>
      </p:sp>
      <p:sp>
        <p:nvSpPr>
          <p:cNvPr id="11" name="文本框 10">
            <a:extLst>
              <a:ext uri="{FF2B5EF4-FFF2-40B4-BE49-F238E27FC236}">
                <a16:creationId xmlns:a16="http://schemas.microsoft.com/office/drawing/2014/main" id="{1A4BFBFF-7665-426F-9C9B-0676F416C467}"/>
              </a:ext>
            </a:extLst>
          </p:cNvPr>
          <p:cNvSpPr txBox="1"/>
          <p:nvPr/>
        </p:nvSpPr>
        <p:spPr>
          <a:xfrm>
            <a:off x="7698301" y="4484265"/>
            <a:ext cx="3591970" cy="2144946"/>
          </a:xfrm>
          <a:prstGeom prst="rect">
            <a:avLst/>
          </a:prstGeom>
          <a:noFill/>
        </p:spPr>
        <p:txBody>
          <a:bodyPr wrap="square">
            <a:spAutoFit/>
          </a:bodyPr>
          <a:lstStyle/>
          <a:p>
            <a:pPr>
              <a:lnSpc>
                <a:spcPct val="125000"/>
              </a:lnSpc>
            </a:pPr>
            <a:r>
              <a:rPr lang="zh-CN" altLang="en-US" sz="1800" dirty="0">
                <a:solidFill>
                  <a:srgbClr val="FF0000"/>
                </a:solidFill>
              </a:rPr>
              <a:t>注意至少要有一题使用到游标，</a:t>
            </a:r>
            <a:r>
              <a:rPr lang="zh-CN" altLang="en-US" dirty="0">
                <a:solidFill>
                  <a:srgbClr val="FF0000"/>
                </a:solidFill>
              </a:rPr>
              <a:t>不必考虑效率，只要使用到游标即可（比如用户密码检查：建立账户表的游标，然后遍历其来判断是否存在该用户，根据结果再继续执行判断密码是否相符）</a:t>
            </a:r>
            <a:endParaRPr lang="en-US" altLang="zh-CN" sz="1800" dirty="0">
              <a:solidFill>
                <a:srgbClr val="FF0000"/>
              </a:solidFill>
            </a:endParaRPr>
          </a:p>
        </p:txBody>
      </p:sp>
    </p:spTree>
    <p:extLst>
      <p:ext uri="{BB962C8B-B14F-4D97-AF65-F5344CB8AC3E}">
        <p14:creationId xmlns:p14="http://schemas.microsoft.com/office/powerpoint/2010/main" val="839620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2201563" cy="511876"/>
            <a:chOff x="1187820" y="652928"/>
            <a:chExt cx="2201563"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p:cNvSpPr txBox="1"/>
          <p:nvPr/>
        </p:nvSpPr>
        <p:spPr>
          <a:xfrm>
            <a:off x="1072056" y="1508651"/>
            <a:ext cx="10321587" cy="5815182"/>
          </a:xfrm>
          <a:prstGeom prst="rect">
            <a:avLst/>
          </a:prstGeom>
          <a:noFill/>
        </p:spPr>
        <p:txBody>
          <a:bodyPr wrap="square" rtlCol="0">
            <a:spAutoFit/>
          </a:bodyPr>
          <a:lstStyle/>
          <a:p>
            <a:pPr>
              <a:lnSpc>
                <a:spcPct val="125000"/>
              </a:lnSpc>
            </a:pPr>
            <a:r>
              <a:rPr lang="en-US" altLang="zh-CN" dirty="0"/>
              <a:t>Task2</a:t>
            </a:r>
            <a:r>
              <a:rPr lang="zh-CN" altLang="en-US" dirty="0"/>
              <a:t>：完成下列触发器相关实验</a:t>
            </a:r>
            <a:endParaRPr lang="en-US" altLang="zh-CN" dirty="0"/>
          </a:p>
          <a:p>
            <a:pPr>
              <a:lnSpc>
                <a:spcPct val="125000"/>
              </a:lnSpc>
            </a:pPr>
            <a:r>
              <a:rPr lang="en-US" altLang="zh-CN" dirty="0"/>
              <a:t>2-1</a:t>
            </a:r>
            <a:r>
              <a:rPr lang="zh-CN" altLang="en-US" dirty="0"/>
              <a:t>：</a:t>
            </a:r>
            <a:r>
              <a:rPr lang="zh-CN" altLang="en-US" sz="1800" dirty="0">
                <a:latin typeface="+mn-ea"/>
                <a:sym typeface="+mn-ea"/>
              </a:rPr>
              <a:t>建表： </a:t>
            </a:r>
            <a:r>
              <a:rPr lang="en-US" altLang="zh-CN" sz="1800" dirty="0">
                <a:latin typeface="+mn-ea"/>
                <a:sym typeface="+mn-ea"/>
              </a:rPr>
              <a:t>fruits</a:t>
            </a:r>
            <a:r>
              <a:rPr lang="zh-CN" altLang="en-US" sz="1800" dirty="0">
                <a:latin typeface="+mn-ea"/>
                <a:sym typeface="+mn-ea"/>
              </a:rPr>
              <a:t>（</a:t>
            </a:r>
            <a:r>
              <a:rPr lang="en-US" altLang="zh-CN" sz="1800" dirty="0">
                <a:latin typeface="+mn-ea"/>
                <a:sym typeface="+mn-ea"/>
              </a:rPr>
              <a:t>fid</a:t>
            </a:r>
            <a:r>
              <a:rPr lang="zh-CN" altLang="en-US" sz="1800" dirty="0">
                <a:latin typeface="+mn-ea"/>
                <a:sym typeface="+mn-ea"/>
              </a:rPr>
              <a:t>， </a:t>
            </a:r>
            <a:r>
              <a:rPr lang="en-US" altLang="zh-CN" sz="1800" dirty="0" err="1">
                <a:latin typeface="+mn-ea"/>
                <a:sym typeface="+mn-ea"/>
              </a:rPr>
              <a:t>fname</a:t>
            </a:r>
            <a:r>
              <a:rPr lang="zh-CN" altLang="en-US" sz="1800" dirty="0">
                <a:latin typeface="+mn-ea"/>
                <a:sym typeface="+mn-ea"/>
              </a:rPr>
              <a:t>， </a:t>
            </a:r>
            <a:r>
              <a:rPr lang="en-US" altLang="zh-CN" sz="1800" dirty="0">
                <a:latin typeface="+mn-ea"/>
                <a:sym typeface="+mn-ea"/>
              </a:rPr>
              <a:t>price</a:t>
            </a:r>
            <a:r>
              <a:rPr lang="zh-CN" altLang="en-US" sz="1800" dirty="0">
                <a:latin typeface="+mn-ea"/>
                <a:sym typeface="+mn-ea"/>
              </a:rPr>
              <a:t>）， </a:t>
            </a:r>
            <a:r>
              <a:rPr lang="en-US" altLang="zh-CN" sz="1800" dirty="0">
                <a:latin typeface="+mn-ea"/>
                <a:sym typeface="+mn-ea"/>
              </a:rPr>
              <a:t>sells</a:t>
            </a:r>
            <a:r>
              <a:rPr lang="zh-CN" altLang="en-US" sz="1800" dirty="0">
                <a:latin typeface="+mn-ea"/>
                <a:sym typeface="+mn-ea"/>
              </a:rPr>
              <a:t>（</a:t>
            </a:r>
            <a:r>
              <a:rPr lang="en-US" altLang="zh-CN" sz="1800" dirty="0">
                <a:latin typeface="+mn-ea"/>
                <a:sym typeface="+mn-ea"/>
              </a:rPr>
              <a:t>fid</a:t>
            </a:r>
            <a:r>
              <a:rPr lang="zh-CN" altLang="en-US" sz="1800" dirty="0">
                <a:latin typeface="+mn-ea"/>
                <a:sym typeface="+mn-ea"/>
              </a:rPr>
              <a:t>，</a:t>
            </a:r>
            <a:r>
              <a:rPr lang="en-US" altLang="zh-CN" sz="1800" dirty="0" err="1">
                <a:latin typeface="+mn-ea"/>
                <a:sym typeface="+mn-ea"/>
              </a:rPr>
              <a:t>cid</a:t>
            </a:r>
            <a:r>
              <a:rPr lang="zh-CN" altLang="en-US" sz="1800" dirty="0">
                <a:latin typeface="+mn-ea"/>
                <a:sym typeface="+mn-ea"/>
              </a:rPr>
              <a:t>， </a:t>
            </a:r>
            <a:r>
              <a:rPr lang="en-US" altLang="zh-CN" sz="1800" dirty="0" err="1">
                <a:latin typeface="+mn-ea"/>
                <a:sym typeface="+mn-ea"/>
              </a:rPr>
              <a:t>sellTime</a:t>
            </a:r>
            <a:r>
              <a:rPr lang="zh-CN" altLang="en-US" sz="1800" dirty="0">
                <a:latin typeface="+mn-ea"/>
                <a:sym typeface="+mn-ea"/>
              </a:rPr>
              <a:t>， </a:t>
            </a:r>
            <a:r>
              <a:rPr lang="en-US" altLang="zh-CN" sz="1800" dirty="0">
                <a:latin typeface="+mn-ea"/>
                <a:sym typeface="+mn-ea"/>
              </a:rPr>
              <a:t>quantity</a:t>
            </a:r>
            <a:r>
              <a:rPr lang="zh-CN" altLang="en-US" sz="1800" dirty="0">
                <a:latin typeface="+mn-ea"/>
                <a:sym typeface="+mn-ea"/>
              </a:rPr>
              <a:t>），</a:t>
            </a:r>
            <a:r>
              <a:rPr lang="en-US" altLang="zh-CN" sz="1800" dirty="0">
                <a:latin typeface="+mn-ea"/>
                <a:sym typeface="+mn-ea"/>
              </a:rPr>
              <a:t>customer </a:t>
            </a:r>
            <a:r>
              <a:rPr lang="zh-CN" altLang="en-US" sz="1800" dirty="0">
                <a:latin typeface="+mn-ea"/>
                <a:sym typeface="+mn-ea"/>
              </a:rPr>
              <a:t>（</a:t>
            </a:r>
            <a:r>
              <a:rPr lang="en-US" altLang="zh-CN" sz="1800" dirty="0" err="1">
                <a:latin typeface="+mn-ea"/>
                <a:sym typeface="+mn-ea"/>
              </a:rPr>
              <a:t>cid</a:t>
            </a:r>
            <a:r>
              <a:rPr lang="zh-CN" altLang="en-US" sz="1800" dirty="0">
                <a:latin typeface="+mn-ea"/>
                <a:sym typeface="+mn-ea"/>
              </a:rPr>
              <a:t>， </a:t>
            </a:r>
            <a:r>
              <a:rPr lang="en-US" altLang="zh-CN" sz="1800" dirty="0" err="1">
                <a:latin typeface="+mn-ea"/>
                <a:sym typeface="+mn-ea"/>
              </a:rPr>
              <a:t>cname</a:t>
            </a:r>
            <a:r>
              <a:rPr lang="zh-CN" altLang="en-US" sz="1800" dirty="0">
                <a:latin typeface="+mn-ea"/>
                <a:sym typeface="+mn-ea"/>
              </a:rPr>
              <a:t>， </a:t>
            </a:r>
            <a:r>
              <a:rPr lang="en-US" altLang="zh-CN" sz="1800" dirty="0">
                <a:latin typeface="+mn-ea"/>
                <a:sym typeface="+mn-ea"/>
              </a:rPr>
              <a:t>level)</a:t>
            </a:r>
            <a:r>
              <a:rPr lang="zh-CN" altLang="en-US" sz="1800" dirty="0">
                <a:latin typeface="+mn-ea"/>
                <a:sym typeface="+mn-ea"/>
              </a:rPr>
              <a:t>，在</a:t>
            </a:r>
            <a:r>
              <a:rPr lang="en-US" altLang="zh-CN" sz="1800" dirty="0">
                <a:latin typeface="+mn-ea"/>
                <a:sym typeface="+mn-ea"/>
              </a:rPr>
              <a:t>fruits</a:t>
            </a:r>
            <a:r>
              <a:rPr lang="zh-CN" altLang="en-US" sz="1800" dirty="0">
                <a:latin typeface="+mn-ea"/>
                <a:sym typeface="+mn-ea"/>
              </a:rPr>
              <a:t>表和</a:t>
            </a:r>
            <a:r>
              <a:rPr lang="en-US" altLang="zh-CN" sz="1800" dirty="0">
                <a:latin typeface="+mn-ea"/>
                <a:sym typeface="+mn-ea"/>
              </a:rPr>
              <a:t>customer </a:t>
            </a:r>
            <a:r>
              <a:rPr lang="zh-CN" altLang="en-US" sz="1800" dirty="0">
                <a:latin typeface="+mn-ea"/>
                <a:sym typeface="+mn-ea"/>
              </a:rPr>
              <a:t>表插入至少一条数据。</a:t>
            </a:r>
            <a:endParaRPr lang="en-US" altLang="zh-CN" sz="1800" dirty="0">
              <a:latin typeface="+mn-ea"/>
              <a:sym typeface="+mn-ea"/>
            </a:endParaRPr>
          </a:p>
          <a:p>
            <a:pPr>
              <a:lnSpc>
                <a:spcPct val="125000"/>
              </a:lnSpc>
            </a:pPr>
            <a:r>
              <a:rPr lang="en-US" altLang="zh-CN" dirty="0">
                <a:latin typeface="+mn-ea"/>
                <a:sym typeface="+mn-ea"/>
              </a:rPr>
              <a:t>2-2</a:t>
            </a:r>
            <a:r>
              <a:rPr lang="zh-CN" altLang="en-US" dirty="0">
                <a:latin typeface="+mn-ea"/>
                <a:sym typeface="+mn-ea"/>
              </a:rPr>
              <a:t>：写一个</a:t>
            </a:r>
            <a:r>
              <a:rPr lang="en-US" altLang="zh-CN" dirty="0">
                <a:latin typeface="+mn-ea"/>
                <a:sym typeface="+mn-ea"/>
              </a:rPr>
              <a:t>sells</a:t>
            </a:r>
            <a:r>
              <a:rPr lang="zh-CN" altLang="en-US" dirty="0">
                <a:latin typeface="+mn-ea"/>
                <a:sym typeface="+mn-ea"/>
              </a:rPr>
              <a:t>表触发器</a:t>
            </a:r>
            <a:r>
              <a:rPr lang="en-US" altLang="zh-CN" b="1" dirty="0" err="1">
                <a:latin typeface="+mn-ea"/>
                <a:sym typeface="+mn-ea"/>
              </a:rPr>
              <a:t>check_fid_exist</a:t>
            </a:r>
            <a:r>
              <a:rPr lang="zh-CN" altLang="en-US" dirty="0">
                <a:latin typeface="+mn-ea"/>
                <a:sym typeface="+mn-ea"/>
              </a:rPr>
              <a:t>，当插入新的用户购买记录之前，检查插入的新的购买记录中的</a:t>
            </a:r>
            <a:r>
              <a:rPr lang="en-US" altLang="zh-CN" dirty="0">
                <a:latin typeface="+mn-ea"/>
                <a:sym typeface="+mn-ea"/>
              </a:rPr>
              <a:t>fid</a:t>
            </a:r>
            <a:r>
              <a:rPr lang="zh-CN" altLang="en-US" dirty="0">
                <a:latin typeface="+mn-ea"/>
                <a:sym typeface="+mn-ea"/>
              </a:rPr>
              <a:t>值在</a:t>
            </a:r>
            <a:r>
              <a:rPr lang="en-US" altLang="zh-CN" dirty="0">
                <a:latin typeface="+mn-ea"/>
                <a:sym typeface="+mn-ea"/>
              </a:rPr>
              <a:t>fruits</a:t>
            </a:r>
            <a:r>
              <a:rPr lang="zh-CN" altLang="en-US" dirty="0">
                <a:latin typeface="+mn-ea"/>
                <a:sym typeface="+mn-ea"/>
              </a:rPr>
              <a:t>表中是否存在。若不存在，则引发错误，提示信息为”该水果数据不存在“</a:t>
            </a:r>
            <a:endParaRPr lang="en-US" altLang="zh-CN" dirty="0">
              <a:latin typeface="+mn-ea"/>
              <a:sym typeface="+mn-ea"/>
            </a:endParaRPr>
          </a:p>
          <a:p>
            <a:pPr>
              <a:lnSpc>
                <a:spcPct val="125000"/>
              </a:lnSpc>
            </a:pPr>
            <a:r>
              <a:rPr lang="en-US" altLang="zh-CN" dirty="0">
                <a:latin typeface="+mn-ea"/>
                <a:sym typeface="+mn-ea"/>
              </a:rPr>
              <a:t>2-3</a:t>
            </a:r>
            <a:r>
              <a:rPr lang="zh-CN" altLang="en-US" dirty="0">
                <a:latin typeface="+mn-ea"/>
                <a:sym typeface="+mn-ea"/>
              </a:rPr>
              <a:t>：写一个</a:t>
            </a:r>
            <a:r>
              <a:rPr lang="en-US" altLang="zh-CN" dirty="0">
                <a:latin typeface="+mn-ea"/>
                <a:sym typeface="+mn-ea"/>
              </a:rPr>
              <a:t>sells</a:t>
            </a:r>
            <a:r>
              <a:rPr lang="zh-CN" altLang="en-US" dirty="0">
                <a:latin typeface="+mn-ea"/>
                <a:sym typeface="+mn-ea"/>
              </a:rPr>
              <a:t>表触发器</a:t>
            </a:r>
            <a:r>
              <a:rPr lang="en-US" altLang="zh-CN" b="1" dirty="0" err="1">
                <a:latin typeface="+mn-ea"/>
                <a:sym typeface="+mn-ea"/>
              </a:rPr>
              <a:t>check_cid_exist</a:t>
            </a:r>
            <a:r>
              <a:rPr lang="zh-CN" altLang="en-US" dirty="0">
                <a:latin typeface="+mn-ea"/>
                <a:sym typeface="+mn-ea"/>
              </a:rPr>
              <a:t>，当插入新的用户购买记录之前，检查</a:t>
            </a:r>
            <a:r>
              <a:rPr lang="zh-CN" altLang="en-US" sz="1800" dirty="0">
                <a:latin typeface="+mn-ea"/>
                <a:sym typeface="+mn-ea"/>
              </a:rPr>
              <a:t>新的购买记录中的用户</a:t>
            </a:r>
            <a:r>
              <a:rPr lang="en-US" altLang="zh-CN" sz="1800" dirty="0" err="1">
                <a:latin typeface="+mn-ea"/>
                <a:sym typeface="+mn-ea"/>
              </a:rPr>
              <a:t>cid</a:t>
            </a:r>
            <a:r>
              <a:rPr lang="zh-CN" altLang="en-US" sz="1800" dirty="0">
                <a:latin typeface="+mn-ea"/>
                <a:sym typeface="+mn-ea"/>
              </a:rPr>
              <a:t>在</a:t>
            </a:r>
            <a:r>
              <a:rPr lang="en-US" altLang="zh-CN" sz="1800" dirty="0">
                <a:latin typeface="+mn-ea"/>
                <a:sym typeface="+mn-ea"/>
              </a:rPr>
              <a:t>customer</a:t>
            </a:r>
            <a:r>
              <a:rPr lang="zh-CN" altLang="en-US" sz="1800" dirty="0">
                <a:latin typeface="+mn-ea"/>
                <a:sym typeface="+mn-ea"/>
              </a:rPr>
              <a:t>表中是否存在</a:t>
            </a:r>
            <a:r>
              <a:rPr lang="zh-CN" altLang="en-US" dirty="0">
                <a:latin typeface="+mn-ea"/>
                <a:sym typeface="+mn-ea"/>
              </a:rPr>
              <a:t>。若不存在</a:t>
            </a:r>
            <a:r>
              <a:rPr lang="zh-CN" altLang="en-US" sz="1800" dirty="0">
                <a:latin typeface="+mn-ea"/>
                <a:sym typeface="+mn-ea"/>
              </a:rPr>
              <a:t>，则将该用户</a:t>
            </a:r>
            <a:r>
              <a:rPr lang="en-US" altLang="zh-CN" sz="1800" dirty="0">
                <a:latin typeface="+mn-ea"/>
                <a:sym typeface="+mn-ea"/>
              </a:rPr>
              <a:t>ID</a:t>
            </a:r>
            <a:r>
              <a:rPr lang="zh-CN" altLang="en-US" sz="1800" dirty="0">
                <a:latin typeface="+mn-ea"/>
                <a:sym typeface="+mn-ea"/>
              </a:rPr>
              <a:t>插入到</a:t>
            </a:r>
            <a:r>
              <a:rPr lang="en-US" altLang="zh-CN" sz="1800" dirty="0">
                <a:latin typeface="+mn-ea"/>
                <a:sym typeface="+mn-ea"/>
              </a:rPr>
              <a:t>customer</a:t>
            </a:r>
            <a:r>
              <a:rPr lang="zh-CN" altLang="en-US" sz="1800" dirty="0">
                <a:latin typeface="+mn-ea"/>
                <a:sym typeface="+mn-ea"/>
              </a:rPr>
              <a:t>表中（</a:t>
            </a:r>
            <a:r>
              <a:rPr lang="en-US" altLang="zh-CN" sz="1800" dirty="0" err="1">
                <a:latin typeface="+mn-ea"/>
                <a:sym typeface="+mn-ea"/>
              </a:rPr>
              <a:t>cname</a:t>
            </a:r>
            <a:r>
              <a:rPr lang="zh-CN" altLang="en-US" sz="1800" dirty="0">
                <a:latin typeface="+mn-ea"/>
                <a:sym typeface="+mn-ea"/>
              </a:rPr>
              <a:t>为空，</a:t>
            </a:r>
            <a:r>
              <a:rPr lang="en-US" altLang="zh-CN" sz="1800" dirty="0">
                <a:latin typeface="+mn-ea"/>
                <a:sym typeface="+mn-ea"/>
              </a:rPr>
              <a:t>level</a:t>
            </a:r>
            <a:r>
              <a:rPr lang="zh-CN" altLang="en-US" sz="1800" dirty="0">
                <a:latin typeface="+mn-ea"/>
                <a:sym typeface="+mn-ea"/>
              </a:rPr>
              <a:t>设为</a:t>
            </a:r>
            <a:r>
              <a:rPr lang="en-US" altLang="zh-CN" sz="1800" dirty="0">
                <a:latin typeface="+mn-ea"/>
                <a:sym typeface="+mn-ea"/>
              </a:rPr>
              <a:t>normal</a:t>
            </a:r>
            <a:r>
              <a:rPr lang="zh-CN" altLang="en-US" sz="1800" dirty="0">
                <a:latin typeface="+mn-ea"/>
                <a:sym typeface="+mn-ea"/>
              </a:rPr>
              <a:t>）</a:t>
            </a:r>
            <a:endParaRPr lang="en-US" altLang="zh-CN" sz="1800" dirty="0">
              <a:latin typeface="+mn-ea"/>
              <a:sym typeface="+mn-ea"/>
            </a:endParaRPr>
          </a:p>
          <a:p>
            <a:pPr>
              <a:lnSpc>
                <a:spcPct val="125000"/>
              </a:lnSpc>
            </a:pPr>
            <a:r>
              <a:rPr lang="en-US" altLang="zh-CN" dirty="0">
                <a:latin typeface="+mn-ea"/>
                <a:sym typeface="+mn-ea"/>
              </a:rPr>
              <a:t>2-4</a:t>
            </a:r>
            <a:r>
              <a:rPr lang="zh-CN" altLang="en-US" dirty="0">
                <a:latin typeface="+mn-ea"/>
                <a:sym typeface="+mn-ea"/>
              </a:rPr>
              <a:t>：写一个</a:t>
            </a:r>
            <a:r>
              <a:rPr lang="en-US" altLang="zh-CN" dirty="0">
                <a:latin typeface="+mn-ea"/>
                <a:sym typeface="+mn-ea"/>
              </a:rPr>
              <a:t>sells</a:t>
            </a:r>
            <a:r>
              <a:rPr lang="zh-CN" altLang="en-US" dirty="0">
                <a:latin typeface="+mn-ea"/>
                <a:sym typeface="+mn-ea"/>
              </a:rPr>
              <a:t>表触发器</a:t>
            </a:r>
            <a:r>
              <a:rPr lang="en-US" altLang="zh-CN" b="1" dirty="0" err="1">
                <a:latin typeface="+mn-ea"/>
                <a:sym typeface="+mn-ea"/>
              </a:rPr>
              <a:t>triADD</a:t>
            </a:r>
            <a:r>
              <a:rPr lang="zh-CN" altLang="en-US" dirty="0">
                <a:latin typeface="+mn-ea"/>
                <a:sym typeface="+mn-ea"/>
              </a:rPr>
              <a:t>：当插入新的用户购买记录之后，检查该用户购买的总价值（每种水果价格 * 销售量的和 ）超过</a:t>
            </a:r>
            <a:r>
              <a:rPr lang="en-US" altLang="zh-CN" dirty="0">
                <a:latin typeface="+mn-ea"/>
                <a:sym typeface="+mn-ea"/>
              </a:rPr>
              <a:t>1</a:t>
            </a:r>
            <a:r>
              <a:rPr lang="zh-CN" altLang="en-US" dirty="0">
                <a:latin typeface="+mn-ea"/>
                <a:sym typeface="+mn-ea"/>
              </a:rPr>
              <a:t>万元就设置</a:t>
            </a:r>
            <a:r>
              <a:rPr lang="en-US" altLang="zh-CN" dirty="0">
                <a:latin typeface="+mn-ea"/>
                <a:sym typeface="+mn-ea"/>
              </a:rPr>
              <a:t>customer</a:t>
            </a:r>
            <a:r>
              <a:rPr lang="zh-CN" altLang="en-US" dirty="0">
                <a:latin typeface="+mn-ea"/>
                <a:sym typeface="+mn-ea"/>
              </a:rPr>
              <a:t>表的</a:t>
            </a:r>
            <a:r>
              <a:rPr lang="en-US" altLang="zh-CN" dirty="0">
                <a:latin typeface="+mn-ea"/>
                <a:sym typeface="+mn-ea"/>
              </a:rPr>
              <a:t>level</a:t>
            </a:r>
            <a:r>
              <a:rPr lang="zh-CN" altLang="en-US" dirty="0">
                <a:latin typeface="+mn-ea"/>
                <a:sym typeface="+mn-ea"/>
              </a:rPr>
              <a:t>为</a:t>
            </a:r>
            <a:r>
              <a:rPr lang="en-US" altLang="zh-CN" dirty="0">
                <a:latin typeface="+mn-ea"/>
                <a:sym typeface="+mn-ea"/>
              </a:rPr>
              <a:t>VIP</a:t>
            </a:r>
            <a:r>
              <a:rPr lang="zh-CN" altLang="en-US" dirty="0">
                <a:latin typeface="+mn-ea"/>
                <a:sym typeface="+mn-ea"/>
              </a:rPr>
              <a:t>，超过</a:t>
            </a:r>
            <a:r>
              <a:rPr lang="en-US" altLang="zh-CN" dirty="0">
                <a:latin typeface="+mn-ea"/>
                <a:sym typeface="+mn-ea"/>
              </a:rPr>
              <a:t>2</a:t>
            </a:r>
            <a:r>
              <a:rPr lang="zh-CN" altLang="en-US" dirty="0">
                <a:latin typeface="+mn-ea"/>
                <a:sym typeface="+mn-ea"/>
              </a:rPr>
              <a:t>万元设置为</a:t>
            </a:r>
            <a:r>
              <a:rPr lang="en-US" altLang="zh-CN" dirty="0">
                <a:latin typeface="+mn-ea"/>
                <a:sym typeface="+mn-ea"/>
              </a:rPr>
              <a:t>SVIP</a:t>
            </a:r>
            <a:r>
              <a:rPr lang="zh-CN" altLang="en-US" dirty="0">
                <a:latin typeface="+mn-ea"/>
                <a:sym typeface="+mn-ea"/>
              </a:rPr>
              <a:t>，低于</a:t>
            </a:r>
            <a:r>
              <a:rPr lang="en-US" altLang="zh-CN" dirty="0">
                <a:latin typeface="+mn-ea"/>
                <a:sym typeface="+mn-ea"/>
              </a:rPr>
              <a:t>1</a:t>
            </a:r>
            <a:r>
              <a:rPr lang="zh-CN" altLang="en-US" dirty="0">
                <a:latin typeface="+mn-ea"/>
                <a:sym typeface="+mn-ea"/>
              </a:rPr>
              <a:t>万元则置为</a:t>
            </a:r>
            <a:r>
              <a:rPr lang="en-US" altLang="zh-CN" dirty="0">
                <a:latin typeface="+mn-ea"/>
                <a:sym typeface="+mn-ea"/>
              </a:rPr>
              <a:t>normal</a:t>
            </a:r>
            <a:r>
              <a:rPr lang="zh-CN" altLang="en-US" dirty="0">
                <a:latin typeface="+mn-ea"/>
                <a:sym typeface="+mn-ea"/>
              </a:rPr>
              <a:t>。</a:t>
            </a:r>
            <a:endParaRPr lang="en-US" altLang="zh-CN" dirty="0">
              <a:latin typeface="+mn-ea"/>
              <a:sym typeface="+mn-ea"/>
            </a:endParaRPr>
          </a:p>
          <a:p>
            <a:pPr>
              <a:lnSpc>
                <a:spcPct val="125000"/>
              </a:lnSpc>
            </a:pPr>
            <a:r>
              <a:rPr lang="en-US" altLang="zh-CN" sz="1800" dirty="0">
                <a:latin typeface="+mn-ea"/>
                <a:sym typeface="+mn-ea"/>
              </a:rPr>
              <a:t>2-5</a:t>
            </a:r>
            <a:r>
              <a:rPr lang="zh-CN" altLang="en-US" sz="1800" dirty="0">
                <a:latin typeface="+mn-ea"/>
                <a:sym typeface="+mn-ea"/>
              </a:rPr>
              <a:t>：写两个</a:t>
            </a:r>
            <a:r>
              <a:rPr lang="en-US" altLang="zh-CN" sz="1800" dirty="0">
                <a:latin typeface="+mn-ea"/>
                <a:sym typeface="+mn-ea"/>
              </a:rPr>
              <a:t>sells</a:t>
            </a:r>
            <a:r>
              <a:rPr lang="zh-CN" altLang="en-US" sz="1800" dirty="0">
                <a:latin typeface="+mn-ea"/>
                <a:sym typeface="+mn-ea"/>
              </a:rPr>
              <a:t>表触发器</a:t>
            </a:r>
            <a:r>
              <a:rPr lang="en-US" altLang="zh-CN" sz="1800" b="1" dirty="0" err="1">
                <a:latin typeface="+mn-ea"/>
                <a:sym typeface="+mn-ea"/>
              </a:rPr>
              <a:t>triDEL</a:t>
            </a:r>
            <a:r>
              <a:rPr lang="zh-CN" altLang="en-US" sz="1800" dirty="0">
                <a:latin typeface="+mn-ea"/>
                <a:sym typeface="+mn-ea"/>
              </a:rPr>
              <a:t>和</a:t>
            </a:r>
            <a:r>
              <a:rPr lang="en-US" altLang="zh-CN" sz="1800" b="1" dirty="0" err="1">
                <a:latin typeface="+mn-ea"/>
                <a:sym typeface="+mn-ea"/>
              </a:rPr>
              <a:t>triUPT</a:t>
            </a:r>
            <a:r>
              <a:rPr lang="zh-CN" altLang="en-US" sz="1800" dirty="0">
                <a:latin typeface="+mn-ea"/>
                <a:sym typeface="+mn-ea"/>
              </a:rPr>
              <a:t>，若删除或修改</a:t>
            </a:r>
            <a:r>
              <a:rPr lang="en-US" altLang="zh-CN" sz="1800" dirty="0">
                <a:latin typeface="+mn-ea"/>
                <a:sym typeface="+mn-ea"/>
              </a:rPr>
              <a:t>sells</a:t>
            </a:r>
            <a:r>
              <a:rPr lang="zh-CN" altLang="en-US" sz="1800" dirty="0">
                <a:latin typeface="+mn-ea"/>
                <a:sym typeface="+mn-ea"/>
              </a:rPr>
              <a:t>表记录，也重新计算并重置客户的</a:t>
            </a:r>
            <a:r>
              <a:rPr lang="en-US" altLang="zh-CN" sz="1800" dirty="0">
                <a:latin typeface="+mn-ea"/>
                <a:sym typeface="+mn-ea"/>
              </a:rPr>
              <a:t>level</a:t>
            </a:r>
            <a:r>
              <a:rPr lang="zh-CN" altLang="en-US" sz="1800" dirty="0">
                <a:latin typeface="+mn-ea"/>
                <a:sym typeface="+mn-ea"/>
              </a:rPr>
              <a:t>值。</a:t>
            </a:r>
          </a:p>
          <a:p>
            <a:pPr>
              <a:lnSpc>
                <a:spcPct val="125000"/>
              </a:lnSpc>
            </a:pPr>
            <a:r>
              <a:rPr lang="en-US" altLang="zh-CN" sz="1800" dirty="0">
                <a:latin typeface="+mn-ea"/>
                <a:sym typeface="+mn-ea"/>
              </a:rPr>
              <a:t>2-6</a:t>
            </a:r>
            <a:r>
              <a:rPr lang="zh-CN" altLang="en-US" sz="1800" dirty="0">
                <a:latin typeface="+mn-ea"/>
                <a:sym typeface="+mn-ea"/>
              </a:rPr>
              <a:t>：通过</a:t>
            </a:r>
            <a:r>
              <a:rPr lang="en-US" altLang="zh-CN" sz="1800" dirty="0">
                <a:latin typeface="+mn-ea"/>
                <a:sym typeface="+mn-ea"/>
              </a:rPr>
              <a:t>DML</a:t>
            </a:r>
            <a:r>
              <a:rPr lang="zh-CN" altLang="en-US" sz="1800" dirty="0">
                <a:latin typeface="+mn-ea"/>
                <a:sym typeface="+mn-ea"/>
              </a:rPr>
              <a:t>语句进行触发器效果验证</a:t>
            </a:r>
            <a:r>
              <a:rPr lang="en-US" altLang="zh-CN" sz="1800" dirty="0">
                <a:latin typeface="+mn-ea"/>
                <a:sym typeface="+mn-ea"/>
              </a:rPr>
              <a:t>, </a:t>
            </a:r>
            <a:r>
              <a:rPr lang="zh-CN" altLang="en-US" sz="1800" dirty="0">
                <a:latin typeface="+mn-ea"/>
                <a:sym typeface="+mn-ea"/>
              </a:rPr>
              <a:t>如插入</a:t>
            </a:r>
            <a:r>
              <a:rPr lang="en-US" altLang="zh-CN" sz="1800" dirty="0">
                <a:latin typeface="+mn-ea"/>
                <a:sym typeface="+mn-ea"/>
              </a:rPr>
              <a:t>/</a:t>
            </a:r>
            <a:r>
              <a:rPr lang="zh-CN" altLang="en-US" sz="1800" dirty="0">
                <a:latin typeface="+mn-ea"/>
                <a:sym typeface="+mn-ea"/>
              </a:rPr>
              <a:t>更新</a:t>
            </a:r>
            <a:r>
              <a:rPr lang="en-US" altLang="zh-CN" sz="1800" dirty="0">
                <a:latin typeface="+mn-ea"/>
                <a:sym typeface="+mn-ea"/>
              </a:rPr>
              <a:t>/</a:t>
            </a:r>
            <a:r>
              <a:rPr lang="zh-CN" altLang="en-US" sz="1800" dirty="0">
                <a:latin typeface="+mn-ea"/>
                <a:sym typeface="+mn-ea"/>
              </a:rPr>
              <a:t>删除交易记录，查看用户等级变化。</a:t>
            </a:r>
          </a:p>
          <a:p>
            <a:pPr indent="0">
              <a:buFont typeface="Wingdings" panose="05000000000000000000" pitchFamily="2" charset="2"/>
              <a:buNone/>
            </a:pPr>
            <a:r>
              <a:rPr lang="en-US" altLang="zh-CN" sz="1800" dirty="0">
                <a:latin typeface="+mn-ea"/>
                <a:sym typeface="+mn-ea"/>
              </a:rPr>
              <a:t>TIPS: </a:t>
            </a:r>
            <a:r>
              <a:rPr lang="zh-CN" altLang="en-US" sz="1800" dirty="0">
                <a:latin typeface="+mn-ea"/>
                <a:sym typeface="+mn-ea"/>
              </a:rPr>
              <a:t>使用存储过程将重复流程简化</a:t>
            </a:r>
            <a:endParaRPr lang="en-US" altLang="zh-CN" sz="1800" dirty="0">
              <a:latin typeface="+mn-ea"/>
              <a:sym typeface="+mn-ea"/>
            </a:endParaRPr>
          </a:p>
          <a:p>
            <a:r>
              <a:rPr lang="en-US" altLang="zh-CN" sz="1800" b="0" i="0" dirty="0">
                <a:solidFill>
                  <a:srgbClr val="F33B45"/>
                </a:solidFill>
                <a:effectLst/>
                <a:latin typeface="-apple-system"/>
              </a:rPr>
              <a:t>MYSQL</a:t>
            </a:r>
            <a:r>
              <a:rPr lang="zh-CN" altLang="en-US" sz="1800" b="0" i="0" dirty="0">
                <a:solidFill>
                  <a:srgbClr val="F33B45"/>
                </a:solidFill>
                <a:effectLst/>
                <a:latin typeface="-apple-system"/>
              </a:rPr>
              <a:t>中触发器中不能对本表进行 </a:t>
            </a:r>
            <a:r>
              <a:rPr lang="en-US" altLang="zh-CN" sz="1800" b="0" i="0" dirty="0">
                <a:solidFill>
                  <a:srgbClr val="F33B45"/>
                </a:solidFill>
                <a:effectLst/>
                <a:latin typeface="-apple-system"/>
              </a:rPr>
              <a:t>insert ,update ,delete</a:t>
            </a:r>
            <a:r>
              <a:rPr lang="zh-CN" altLang="en-US" sz="1800" b="0" i="0" dirty="0">
                <a:solidFill>
                  <a:srgbClr val="F33B45"/>
                </a:solidFill>
                <a:effectLst/>
                <a:latin typeface="-apple-system"/>
              </a:rPr>
              <a:t>操作，以免递归循环触发</a:t>
            </a:r>
            <a:endParaRPr lang="zh-CN" altLang="en-US" sz="1800" dirty="0">
              <a:latin typeface="+mn-ea"/>
            </a:endParaRPr>
          </a:p>
          <a:p>
            <a:pPr>
              <a:lnSpc>
                <a:spcPct val="125000"/>
              </a:lnSpc>
            </a:pPr>
            <a:endParaRPr lang="en-US" altLang="zh-CN" dirty="0"/>
          </a:p>
        </p:txBody>
      </p:sp>
      <p:sp>
        <p:nvSpPr>
          <p:cNvPr id="10" name="文本框 9">
            <a:extLst>
              <a:ext uri="{FF2B5EF4-FFF2-40B4-BE49-F238E27FC236}">
                <a16:creationId xmlns:a16="http://schemas.microsoft.com/office/drawing/2014/main" id="{04AF0703-D062-E9E9-62E8-CD3CCE866A42}"/>
              </a:ext>
            </a:extLst>
          </p:cNvPr>
          <p:cNvSpPr txBox="1"/>
          <p:nvPr/>
        </p:nvSpPr>
        <p:spPr>
          <a:xfrm>
            <a:off x="4685045" y="479972"/>
            <a:ext cx="6097712" cy="1200329"/>
          </a:xfrm>
          <a:prstGeom prst="rect">
            <a:avLst/>
          </a:prstGeom>
          <a:noFill/>
        </p:spPr>
        <p:txBody>
          <a:bodyPr wrap="square">
            <a:spAutoFit/>
          </a:bodyPr>
          <a:lstStyle/>
          <a:p>
            <a:pPr indent="0">
              <a:buFont typeface="Wingdings" panose="05000000000000000000" pitchFamily="2" charset="2"/>
              <a:buNone/>
            </a:pPr>
            <a:endParaRPr lang="zh-CN" altLang="en-US" b="1" dirty="0">
              <a:latin typeface="+mn-ea"/>
            </a:endParaRPr>
          </a:p>
          <a:p>
            <a:pPr indent="0">
              <a:buFont typeface="Wingdings" panose="05000000000000000000" pitchFamily="2" charset="2"/>
              <a:buNone/>
            </a:pPr>
            <a:r>
              <a:rPr lang="zh-CN" altLang="en-US" b="1" dirty="0">
                <a:latin typeface="+mn-ea"/>
              </a:rPr>
              <a:t>提交要求：</a:t>
            </a:r>
            <a:r>
              <a:rPr lang="zh-CN" altLang="en-US" dirty="0">
                <a:latin typeface="+mn-ea"/>
                <a:sym typeface="+mn-ea"/>
              </a:rPr>
              <a:t>请在</a:t>
            </a:r>
            <a:r>
              <a:rPr lang="en-US" altLang="zh-CN" b="1" dirty="0">
                <a:latin typeface="+mn-ea"/>
                <a:sym typeface="+mn-ea"/>
              </a:rPr>
              <a:t>PDF/WORD</a:t>
            </a:r>
            <a:r>
              <a:rPr lang="zh-CN" altLang="en-US" b="1" dirty="0">
                <a:latin typeface="+mn-ea"/>
                <a:sym typeface="+mn-ea"/>
              </a:rPr>
              <a:t>等任何方便助教阅读查看的文档中</a:t>
            </a:r>
            <a:r>
              <a:rPr lang="zh-CN" altLang="en-US" dirty="0">
                <a:latin typeface="+mn-ea"/>
                <a:sym typeface="+mn-ea"/>
              </a:rPr>
              <a:t>完成以下提交内容：需要提交每个查询的</a:t>
            </a:r>
            <a:r>
              <a:rPr lang="en-US" altLang="zh-CN" b="1" dirty="0">
                <a:latin typeface="+mn-ea"/>
                <a:sym typeface="+mn-ea"/>
              </a:rPr>
              <a:t>SQL</a:t>
            </a:r>
            <a:r>
              <a:rPr lang="zh-CN" altLang="en-US" b="1" dirty="0">
                <a:latin typeface="+mn-ea"/>
                <a:sym typeface="+mn-ea"/>
              </a:rPr>
              <a:t>语句和查询结果截图，请标好题号</a:t>
            </a:r>
            <a:r>
              <a:rPr lang="zh-CN" altLang="en-US" dirty="0">
                <a:latin typeface="+mn-ea"/>
              </a:rPr>
              <a:t>。</a:t>
            </a:r>
          </a:p>
        </p:txBody>
      </p:sp>
    </p:spTree>
    <p:extLst>
      <p:ext uri="{BB962C8B-B14F-4D97-AF65-F5344CB8AC3E}">
        <p14:creationId xmlns:p14="http://schemas.microsoft.com/office/powerpoint/2010/main" val="3951174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1" y="2048218"/>
            <a:ext cx="9144058" cy="2031325"/>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存储过程定义：</a:t>
            </a:r>
          </a:p>
          <a:p>
            <a:pPr>
              <a:defRPr/>
            </a:pPr>
            <a:endParaRPr lang="zh-CN" altLang="en-US" dirty="0"/>
          </a:p>
          <a:p>
            <a:pPr>
              <a:defRPr/>
            </a:pPr>
            <a:r>
              <a:rPr lang="zh-CN" altLang="en-US" dirty="0"/>
              <a:t>存储过程是一组为了完成特定功能的</a:t>
            </a:r>
            <a:r>
              <a:rPr lang="en-US" altLang="zh-CN" dirty="0"/>
              <a:t>SQL </a:t>
            </a:r>
            <a:r>
              <a:rPr lang="zh-CN" altLang="en-US" dirty="0"/>
              <a:t>语句，其经编译后存储在数据库中，用户通过指定存储过程的名字并给出参数来执行它。</a:t>
            </a:r>
            <a:endParaRPr lang="en-US" altLang="zh-CN" dirty="0"/>
          </a:p>
          <a:p>
            <a:pPr>
              <a:defRPr/>
            </a:pPr>
            <a:endParaRPr lang="zh-CN" altLang="en-US" dirty="0"/>
          </a:p>
          <a:p>
            <a:pPr>
              <a:defRPr/>
            </a:pPr>
            <a:r>
              <a:rPr lang="zh-CN" altLang="en-US" dirty="0"/>
              <a:t>在</a:t>
            </a:r>
            <a:r>
              <a:rPr lang="en-US" altLang="zh-CN" dirty="0"/>
              <a:t>SQL Server </a:t>
            </a:r>
            <a:r>
              <a:rPr lang="zh-CN" altLang="en-US" dirty="0"/>
              <a:t>的系列版本中，存储过程分为两类：系统提供的存储过程和用户自定义存储过程。　　</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存储过程基本概念</a:t>
            </a: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310235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2048218"/>
            <a:ext cx="9197847" cy="4524315"/>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系统存储过程：</a:t>
            </a:r>
          </a:p>
          <a:p>
            <a:pPr>
              <a:defRPr/>
            </a:pPr>
            <a:r>
              <a:rPr lang="zh-CN" altLang="en-US" dirty="0"/>
              <a:t>主要存储</a:t>
            </a:r>
            <a:r>
              <a:rPr lang="en-US" altLang="zh-CN" dirty="0"/>
              <a:t>master </a:t>
            </a:r>
            <a:r>
              <a:rPr lang="zh-CN" altLang="en-US" dirty="0"/>
              <a:t>数据库中，并以</a:t>
            </a:r>
            <a:r>
              <a:rPr lang="en-US" altLang="zh-CN" dirty="0" err="1"/>
              <a:t>sp</a:t>
            </a:r>
            <a:r>
              <a:rPr lang="en-US" altLang="zh-CN" dirty="0"/>
              <a:t>_</a:t>
            </a:r>
            <a:r>
              <a:rPr lang="zh-CN" altLang="en-US" dirty="0"/>
              <a:t>为前缀。</a:t>
            </a:r>
            <a:endParaRPr lang="en-US" altLang="zh-CN" dirty="0"/>
          </a:p>
          <a:p>
            <a:pPr>
              <a:defRPr/>
            </a:pPr>
            <a:r>
              <a:rPr lang="zh-CN" altLang="en-US" dirty="0"/>
              <a:t>系统存储过程主要是从系统表中获取信息，从而为系统管理员服务。</a:t>
            </a:r>
            <a:endParaRPr lang="en-US" altLang="zh-CN" dirty="0"/>
          </a:p>
          <a:p>
            <a:pPr>
              <a:defRPr/>
            </a:pPr>
            <a:endParaRPr lang="zh-CN" altLang="en-US" dirty="0"/>
          </a:p>
          <a:p>
            <a:pPr marL="285750" indent="-285750">
              <a:buFont typeface="Arial" panose="020B0604020202020204" pitchFamily="34" charset="0"/>
              <a:buChar char="•"/>
              <a:defRPr/>
            </a:pPr>
            <a:r>
              <a:rPr lang="zh-CN" altLang="en-US" dirty="0"/>
              <a:t>常用的系统存储过程：</a:t>
            </a:r>
          </a:p>
          <a:p>
            <a:pPr lvl="1">
              <a:defRPr/>
            </a:pPr>
            <a:r>
              <a:rPr lang="en-US" altLang="zh-CN" dirty="0"/>
              <a:t>exec </a:t>
            </a:r>
            <a:r>
              <a:rPr lang="en-US" altLang="zh-CN" dirty="0" err="1"/>
              <a:t>sp_databases</a:t>
            </a:r>
            <a:r>
              <a:rPr lang="en-US" altLang="zh-CN" dirty="0"/>
              <a:t>; 			--</a:t>
            </a:r>
            <a:r>
              <a:rPr lang="zh-CN" altLang="en-US" dirty="0"/>
              <a:t>查看数据库 </a:t>
            </a:r>
          </a:p>
          <a:p>
            <a:pPr lvl="1">
              <a:defRPr/>
            </a:pPr>
            <a:r>
              <a:rPr lang="en-US" altLang="zh-CN" dirty="0"/>
              <a:t>exec </a:t>
            </a:r>
            <a:r>
              <a:rPr lang="en-US" altLang="zh-CN" dirty="0" err="1"/>
              <a:t>sp_tables</a:t>
            </a:r>
            <a:r>
              <a:rPr lang="en-US" altLang="zh-CN" dirty="0"/>
              <a:t>;			--</a:t>
            </a:r>
            <a:r>
              <a:rPr lang="zh-CN" altLang="en-US" dirty="0"/>
              <a:t>查看表 </a:t>
            </a:r>
          </a:p>
          <a:p>
            <a:pPr lvl="1">
              <a:defRPr/>
            </a:pPr>
            <a:r>
              <a:rPr lang="en-US" altLang="zh-CN" dirty="0"/>
              <a:t>exec </a:t>
            </a:r>
            <a:r>
              <a:rPr lang="en-US" altLang="zh-CN" dirty="0" err="1"/>
              <a:t>sp_columns</a:t>
            </a:r>
            <a:r>
              <a:rPr lang="en-US" altLang="zh-CN" dirty="0"/>
              <a:t> student;		--</a:t>
            </a:r>
            <a:r>
              <a:rPr lang="zh-CN" altLang="en-US" dirty="0"/>
              <a:t>查看列 </a:t>
            </a:r>
          </a:p>
          <a:p>
            <a:pPr lvl="1">
              <a:defRPr/>
            </a:pPr>
            <a:r>
              <a:rPr lang="en-US" altLang="zh-CN" dirty="0"/>
              <a:t>exec </a:t>
            </a:r>
            <a:r>
              <a:rPr lang="en-US" altLang="zh-CN" dirty="0" err="1"/>
              <a:t>sp_helpIndex</a:t>
            </a:r>
            <a:r>
              <a:rPr lang="en-US" altLang="zh-CN" dirty="0"/>
              <a:t> student;		--</a:t>
            </a:r>
            <a:r>
              <a:rPr lang="zh-CN" altLang="en-US" dirty="0"/>
              <a:t>查看索引 </a:t>
            </a:r>
          </a:p>
          <a:p>
            <a:pPr lvl="1">
              <a:defRPr/>
            </a:pPr>
            <a:r>
              <a:rPr lang="en-US" altLang="zh-CN" dirty="0"/>
              <a:t>exec </a:t>
            </a:r>
            <a:r>
              <a:rPr lang="en-US" altLang="zh-CN" dirty="0" err="1"/>
              <a:t>sp_helpConstraint</a:t>
            </a:r>
            <a:r>
              <a:rPr lang="en-US" altLang="zh-CN" dirty="0"/>
              <a:t> student;		--</a:t>
            </a:r>
            <a:r>
              <a:rPr lang="zh-CN" altLang="en-US" dirty="0"/>
              <a:t>约束 </a:t>
            </a:r>
          </a:p>
          <a:p>
            <a:pPr lvl="1">
              <a:defRPr/>
            </a:pPr>
            <a:r>
              <a:rPr lang="en-US" altLang="zh-CN" dirty="0"/>
              <a:t>exec </a:t>
            </a:r>
            <a:r>
              <a:rPr lang="en-US" altLang="zh-CN" dirty="0" err="1"/>
              <a:t>sp_helptext</a:t>
            </a:r>
            <a:r>
              <a:rPr lang="en-US" altLang="zh-CN" dirty="0"/>
              <a:t> '</a:t>
            </a:r>
            <a:r>
              <a:rPr lang="en-US" altLang="zh-CN" dirty="0" err="1"/>
              <a:t>sp_stored_procedures</a:t>
            </a:r>
            <a:r>
              <a:rPr lang="en-US" altLang="zh-CN" dirty="0"/>
              <a:t>’;	--</a:t>
            </a:r>
            <a:r>
              <a:rPr lang="zh-CN" altLang="en-US" dirty="0"/>
              <a:t>查看存储过程创建、定义语句 </a:t>
            </a:r>
            <a:endParaRPr lang="en-US" altLang="zh-CN" dirty="0"/>
          </a:p>
          <a:p>
            <a:pPr lvl="1">
              <a:defRPr/>
            </a:pPr>
            <a:r>
              <a:rPr lang="zh-CN" altLang="en-US" dirty="0">
                <a:solidFill>
                  <a:schemeClr val="bg1">
                    <a:lumMod val="50000"/>
                  </a:schemeClr>
                </a:solidFill>
              </a:rPr>
              <a:t>（经常用到这句话来查看存储过程，</a:t>
            </a:r>
            <a:r>
              <a:rPr lang="en-US" altLang="zh-CN" dirty="0">
                <a:solidFill>
                  <a:schemeClr val="bg1">
                    <a:lumMod val="50000"/>
                  </a:schemeClr>
                </a:solidFill>
              </a:rPr>
              <a:t>like </a:t>
            </a:r>
            <a:r>
              <a:rPr lang="en-US" altLang="zh-CN" dirty="0" err="1">
                <a:solidFill>
                  <a:schemeClr val="bg1">
                    <a:lumMod val="50000"/>
                  </a:schemeClr>
                </a:solidFill>
              </a:rPr>
              <a:t>sp_helptext</a:t>
            </a:r>
            <a:r>
              <a:rPr lang="en-US" altLang="zh-CN" dirty="0">
                <a:solidFill>
                  <a:schemeClr val="bg1">
                    <a:lumMod val="50000"/>
                  </a:schemeClr>
                </a:solidFill>
              </a:rPr>
              <a:t> </a:t>
            </a:r>
            <a:r>
              <a:rPr lang="en-US" altLang="zh-CN" dirty="0" err="1">
                <a:solidFill>
                  <a:schemeClr val="bg1">
                    <a:lumMod val="50000"/>
                  </a:schemeClr>
                </a:solidFill>
              </a:rPr>
              <a:t>sp_getLoginInfo</a:t>
            </a:r>
            <a:r>
              <a:rPr lang="en-US" altLang="zh-CN" dirty="0">
                <a:solidFill>
                  <a:schemeClr val="bg1">
                    <a:lumMod val="50000"/>
                  </a:schemeClr>
                </a:solidFill>
              </a:rPr>
              <a:t>. </a:t>
            </a:r>
            <a:r>
              <a:rPr lang="zh-CN" altLang="en-US" dirty="0">
                <a:solidFill>
                  <a:schemeClr val="bg1">
                    <a:lumMod val="50000"/>
                  </a:schemeClr>
                </a:solidFill>
              </a:rPr>
              <a:t>）</a:t>
            </a:r>
            <a:endParaRPr lang="en-US" altLang="zh-CN" dirty="0">
              <a:solidFill>
                <a:schemeClr val="bg1">
                  <a:lumMod val="50000"/>
                </a:schemeClr>
              </a:solidFill>
            </a:endParaRPr>
          </a:p>
          <a:p>
            <a:pPr lvl="1">
              <a:defRPr/>
            </a:pPr>
            <a:r>
              <a:rPr lang="en-US" altLang="zh-CN" dirty="0"/>
              <a:t>exec </a:t>
            </a:r>
            <a:r>
              <a:rPr lang="en-US" altLang="zh-CN" dirty="0" err="1"/>
              <a:t>sp_rename</a:t>
            </a:r>
            <a:r>
              <a:rPr lang="en-US" altLang="zh-CN" dirty="0"/>
              <a:t> student, </a:t>
            </a:r>
            <a:r>
              <a:rPr lang="en-US" altLang="zh-CN" dirty="0" err="1"/>
              <a:t>stuInfo</a:t>
            </a:r>
            <a:r>
              <a:rPr lang="en-US" altLang="zh-CN" dirty="0"/>
              <a:t>;	--</a:t>
            </a:r>
            <a:r>
              <a:rPr lang="zh-CN" altLang="en-US" dirty="0"/>
              <a:t>修改表、索引、列的名称 </a:t>
            </a:r>
          </a:p>
          <a:p>
            <a:pPr lvl="1">
              <a:defRPr/>
            </a:pPr>
            <a:r>
              <a:rPr lang="en-US" altLang="zh-CN" dirty="0"/>
              <a:t>exec </a:t>
            </a:r>
            <a:r>
              <a:rPr lang="en-US" altLang="zh-CN" dirty="0" err="1"/>
              <a:t>sp_renamedb</a:t>
            </a:r>
            <a:r>
              <a:rPr lang="en-US" altLang="zh-CN" dirty="0"/>
              <a:t> </a:t>
            </a:r>
            <a:r>
              <a:rPr lang="en-US" altLang="zh-CN" dirty="0" err="1"/>
              <a:t>myTempDB</a:t>
            </a:r>
            <a:r>
              <a:rPr lang="en-US" altLang="zh-CN" dirty="0"/>
              <a:t>, </a:t>
            </a:r>
            <a:r>
              <a:rPr lang="en-US" altLang="zh-CN" dirty="0" err="1"/>
              <a:t>myDB</a:t>
            </a:r>
            <a:r>
              <a:rPr lang="en-US" altLang="zh-CN" dirty="0"/>
              <a:t>;	--</a:t>
            </a:r>
            <a:r>
              <a:rPr lang="zh-CN" altLang="en-US" dirty="0"/>
              <a:t>更改数据库名称 </a:t>
            </a:r>
          </a:p>
          <a:p>
            <a:pPr lvl="1">
              <a:defRPr/>
            </a:pPr>
            <a:r>
              <a:rPr lang="en-US" altLang="zh-CN" dirty="0"/>
              <a:t>exec </a:t>
            </a:r>
            <a:r>
              <a:rPr lang="en-US" altLang="zh-CN" dirty="0" err="1"/>
              <a:t>sp_defaultdb</a:t>
            </a:r>
            <a:r>
              <a:rPr lang="en-US" altLang="zh-CN" dirty="0"/>
              <a:t> 'master', '</a:t>
            </a:r>
            <a:r>
              <a:rPr lang="en-US" altLang="zh-CN" dirty="0" err="1"/>
              <a:t>myDB</a:t>
            </a:r>
            <a:r>
              <a:rPr lang="en-US" altLang="zh-CN" dirty="0"/>
              <a:t>’;	--</a:t>
            </a:r>
            <a:r>
              <a:rPr lang="zh-CN" altLang="en-US" dirty="0"/>
              <a:t>更改登录名的默认数据库 </a:t>
            </a:r>
          </a:p>
          <a:p>
            <a:pPr lvl="1">
              <a:defRPr/>
            </a:pPr>
            <a:r>
              <a:rPr lang="en-US" altLang="zh-CN" dirty="0"/>
              <a:t>exec </a:t>
            </a:r>
            <a:r>
              <a:rPr lang="en-US" altLang="zh-CN" dirty="0" err="1"/>
              <a:t>sp_helpdb</a:t>
            </a:r>
            <a:r>
              <a:rPr lang="en-US" altLang="zh-CN" dirty="0"/>
              <a:t>;			--</a:t>
            </a:r>
            <a:r>
              <a:rPr lang="zh-CN" altLang="en-US" dirty="0"/>
              <a:t>数据库帮助，查询数据库信息　　</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1015663"/>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存储过程基本概念</a:t>
            </a:r>
          </a:p>
          <a:p>
            <a:pPr algn="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83087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7472D1A-939B-4562-B422-201CDB80B0B0}"/>
              </a:ext>
            </a:extLst>
          </p:cNvPr>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a:extLst>
              <a:ext uri="{FF2B5EF4-FFF2-40B4-BE49-F238E27FC236}">
                <a16:creationId xmlns:a16="http://schemas.microsoft.com/office/drawing/2014/main" id="{CE0C503E-A815-401F-843D-73F06D8A956F}"/>
              </a:ext>
            </a:extLst>
          </p:cNvPr>
          <p:cNvGrpSpPr/>
          <p:nvPr/>
        </p:nvGrpSpPr>
        <p:grpSpPr>
          <a:xfrm>
            <a:off x="798354" y="568261"/>
            <a:ext cx="4444206" cy="511876"/>
            <a:chOff x="1187820" y="652928"/>
            <a:chExt cx="2424380" cy="511876"/>
          </a:xfrm>
        </p:grpSpPr>
        <p:sp>
          <p:nvSpPr>
            <p:cNvPr id="7" name="文本框 6">
              <a:extLst>
                <a:ext uri="{FF2B5EF4-FFF2-40B4-BE49-F238E27FC236}">
                  <a16:creationId xmlns:a16="http://schemas.microsoft.com/office/drawing/2014/main" id="{028FCCB4-2974-400B-B235-6444777CACB6}"/>
                </a:ext>
              </a:extLst>
            </p:cNvPr>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p>
          </p:txBody>
        </p:sp>
        <p:cxnSp>
          <p:nvCxnSpPr>
            <p:cNvPr id="8" name="直接连接符 7">
              <a:extLst>
                <a:ext uri="{FF2B5EF4-FFF2-40B4-BE49-F238E27FC236}">
                  <a16:creationId xmlns:a16="http://schemas.microsoft.com/office/drawing/2014/main" id="{BBA74F54-8DAC-4413-80C2-207E81281ADD}"/>
                </a:ext>
              </a:extLst>
            </p:cNvPr>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33462B35-BBEC-4D11-A2CF-F813EB6D3EB8}"/>
              </a:ext>
            </a:extLst>
          </p:cNvPr>
          <p:cNvCxnSpPr>
            <a:cxnSpLocks/>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27C01F1-0617-4594-AFF1-F7DB564B4A9C}"/>
              </a:ext>
            </a:extLst>
          </p:cNvPr>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58FB0007-F09A-4D0E-8138-F4BEDA19C880}"/>
              </a:ext>
            </a:extLst>
          </p:cNvPr>
          <p:cNvSpPr txBox="1"/>
          <p:nvPr/>
        </p:nvSpPr>
        <p:spPr>
          <a:xfrm>
            <a:off x="954680" y="2048218"/>
            <a:ext cx="9816412" cy="3970318"/>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用户自定义存储过程：</a:t>
            </a:r>
          </a:p>
          <a:p>
            <a:pPr>
              <a:defRPr/>
            </a:pPr>
            <a:r>
              <a:rPr lang="zh-CN" altLang="en-US" dirty="0"/>
              <a:t>用户自定义存储过程是由用户创建，并能完成某一特定功能的存储过程，如：查询用户所需数据信息。</a:t>
            </a:r>
            <a:endParaRPr lang="en-US" altLang="zh-CN" dirty="0"/>
          </a:p>
          <a:p>
            <a:pPr>
              <a:defRPr/>
            </a:pPr>
            <a:endParaRPr lang="zh-CN" altLang="en-US" dirty="0"/>
          </a:p>
          <a:p>
            <a:pPr marL="285750" indent="-285750">
              <a:buFont typeface="Arial" panose="020B0604020202020204" pitchFamily="34" charset="0"/>
              <a:buChar char="•"/>
              <a:defRPr/>
            </a:pPr>
            <a:r>
              <a:rPr lang="zh-CN" altLang="en-US" dirty="0"/>
              <a:t>存储过程的好处：</a:t>
            </a:r>
          </a:p>
          <a:p>
            <a:pPr marL="742950" lvl="1" indent="-285750">
              <a:buFont typeface="Arial" panose="020B0604020202020204" pitchFamily="34" charset="0"/>
              <a:buChar char="•"/>
              <a:defRPr/>
            </a:pPr>
            <a:r>
              <a:rPr lang="zh-CN" altLang="en-US" dirty="0"/>
              <a:t>重复使用。存储过程可以重复使用，从而可以减少数据库开发人员的工作量。        </a:t>
            </a:r>
          </a:p>
          <a:p>
            <a:pPr marL="742950" lvl="1" indent="-285750">
              <a:buFont typeface="Arial" panose="020B0604020202020204" pitchFamily="34" charset="0"/>
              <a:buChar char="•"/>
              <a:defRPr/>
            </a:pPr>
            <a:r>
              <a:rPr lang="zh-CN" altLang="en-US" dirty="0"/>
              <a:t>提高性能。存储过程在创建的时候就进行了编译，将来使用的时候不用再重新编译。一般的</a:t>
            </a:r>
            <a:r>
              <a:rPr lang="en-US" altLang="zh-CN" dirty="0"/>
              <a:t>SQL</a:t>
            </a:r>
            <a:r>
              <a:rPr lang="zh-CN" altLang="en-US" dirty="0"/>
              <a:t>语句每执行一次就需要编译一次，所以使用存储过程提高了效率。        </a:t>
            </a:r>
          </a:p>
          <a:p>
            <a:pPr marL="742950" lvl="1" indent="-285750">
              <a:buFont typeface="Arial" panose="020B0604020202020204" pitchFamily="34" charset="0"/>
              <a:buChar char="•"/>
              <a:defRPr/>
            </a:pPr>
            <a:r>
              <a:rPr lang="zh-CN" altLang="en-US" dirty="0"/>
              <a:t>减少网络流量。存储过程位于服务器上，调用的时候只需要传递存储过程的名称以及参数就可以了，因此降低了网络传输的数据量。        </a:t>
            </a:r>
          </a:p>
          <a:p>
            <a:pPr marL="742950" lvl="1" indent="-285750">
              <a:buFont typeface="Arial" panose="020B0604020202020204" pitchFamily="34" charset="0"/>
              <a:buChar char="•"/>
              <a:defRPr/>
            </a:pPr>
            <a:r>
              <a:rPr lang="zh-CN" altLang="en-US" dirty="0"/>
              <a:t>安全性。参数化的存储过程可以防止</a:t>
            </a:r>
            <a:r>
              <a:rPr lang="en-US" altLang="zh-CN" dirty="0"/>
              <a:t>SQL</a:t>
            </a:r>
            <a:r>
              <a:rPr lang="zh-CN" altLang="en-US" dirty="0"/>
              <a:t>注入式的攻击，而且可以将</a:t>
            </a:r>
            <a:r>
              <a:rPr lang="en-US" altLang="zh-CN" dirty="0"/>
              <a:t>Grant</a:t>
            </a:r>
            <a:r>
              <a:rPr lang="zh-CN" altLang="en-US" dirty="0"/>
              <a:t>、</a:t>
            </a:r>
            <a:r>
              <a:rPr lang="en-US" altLang="zh-CN" dirty="0"/>
              <a:t>Deny</a:t>
            </a:r>
            <a:r>
              <a:rPr lang="zh-CN" altLang="en-US" dirty="0"/>
              <a:t>以及</a:t>
            </a:r>
            <a:r>
              <a:rPr lang="en-US" altLang="zh-CN" dirty="0"/>
              <a:t>Revoke</a:t>
            </a:r>
            <a:r>
              <a:rPr lang="zh-CN" altLang="en-US" dirty="0"/>
              <a:t>权限应用于存储过程。</a:t>
            </a: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r>
              <a:rPr lang="zh-CN" altLang="en-US" dirty="0"/>
              <a:t>简单使用时只需要关注语句声明，参数定义和语句主体；　　</a:t>
            </a:r>
          </a:p>
        </p:txBody>
      </p:sp>
      <p:sp>
        <p:nvSpPr>
          <p:cNvPr id="10" name="文本框 9">
            <a:extLst>
              <a:ext uri="{FF2B5EF4-FFF2-40B4-BE49-F238E27FC236}">
                <a16:creationId xmlns:a16="http://schemas.microsoft.com/office/drawing/2014/main" id="{1D2269B2-DEDF-491F-8AB7-C7C13652DDC5}"/>
              </a:ext>
            </a:extLst>
          </p:cNvPr>
          <p:cNvSpPr txBox="1"/>
          <p:nvPr/>
        </p:nvSpPr>
        <p:spPr>
          <a:xfrm>
            <a:off x="1963272" y="963859"/>
            <a:ext cx="3664549" cy="1015663"/>
          </a:xfrm>
          <a:prstGeom prst="rect">
            <a:avLst/>
          </a:prstGeom>
          <a:noFill/>
        </p:spPr>
        <p:txBody>
          <a:bodyPr wrap="square" rtlCol="0">
            <a:spAutoFit/>
          </a:bodyPr>
          <a:lstStyle/>
          <a:p>
            <a:pPr algn="r"/>
            <a:r>
              <a:rPr lang="en-US" altLang="zh-CN" sz="2000" dirty="0">
                <a:solidFill>
                  <a:schemeClr val="bg1"/>
                </a:solidFill>
                <a:cs typeface="+mn-ea"/>
                <a:sym typeface="+mn-lt"/>
              </a:rPr>
              <a:t>— </a:t>
            </a:r>
            <a:r>
              <a:rPr lang="zh-CN" altLang="en-US" sz="2000" dirty="0">
                <a:solidFill>
                  <a:schemeClr val="bg1"/>
                </a:solidFill>
                <a:cs typeface="+mn-ea"/>
                <a:sym typeface="+mn-lt"/>
              </a:rPr>
              <a:t>存储过程基本概念</a:t>
            </a:r>
          </a:p>
          <a:p>
            <a:pPr algn="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Tree>
    <p:extLst>
      <p:ext uri="{BB962C8B-B14F-4D97-AF65-F5344CB8AC3E}">
        <p14:creationId xmlns:p14="http://schemas.microsoft.com/office/powerpoint/2010/main" val="38377861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5083</Words>
  <Application>Microsoft Office PowerPoint</Application>
  <PresentationFormat>宽屏</PresentationFormat>
  <Paragraphs>487</Paragraphs>
  <Slides>42</Slides>
  <Notes>39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等线 Light</vt:lpstr>
      <vt:lpstr>Arial</vt:lpstr>
      <vt:lpstr>Calibri</vt:lpstr>
      <vt:lpstr>微软雅黑</vt:lpstr>
      <vt:lpstr>等线</vt:lpstr>
      <vt:lpstr>Wingdings</vt:lpstr>
      <vt:lpstr>思源黑体 CN Light</vt:lpstr>
      <vt:lpstr>Consolas</vt:lpstr>
      <vt:lpstr>-apple-system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C2H6 _</dc:creator>
  <cp:lastModifiedBy>铭 高</cp:lastModifiedBy>
  <cp:revision>602</cp:revision>
  <dcterms:created xsi:type="dcterms:W3CDTF">2019-03-19T10:42:59Z</dcterms:created>
  <dcterms:modified xsi:type="dcterms:W3CDTF">2024-05-09T13:15:16Z</dcterms:modified>
</cp:coreProperties>
</file>